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7"/>
  </p:notesMasterIdLst>
  <p:handoutMasterIdLst>
    <p:handoutMasterId r:id="rId148"/>
  </p:handoutMasterIdLst>
  <p:sldIdLst>
    <p:sldId id="256" r:id="rId2"/>
    <p:sldId id="268" r:id="rId3"/>
    <p:sldId id="269" r:id="rId4"/>
    <p:sldId id="304" r:id="rId5"/>
    <p:sldId id="305" r:id="rId6"/>
    <p:sldId id="306" r:id="rId7"/>
    <p:sldId id="270" r:id="rId8"/>
    <p:sldId id="307" r:id="rId9"/>
    <p:sldId id="383" r:id="rId10"/>
    <p:sldId id="384" r:id="rId11"/>
    <p:sldId id="385" r:id="rId12"/>
    <p:sldId id="386" r:id="rId13"/>
    <p:sldId id="387" r:id="rId14"/>
    <p:sldId id="271" r:id="rId15"/>
    <p:sldId id="272" r:id="rId16"/>
    <p:sldId id="273" r:id="rId17"/>
    <p:sldId id="340" r:id="rId18"/>
    <p:sldId id="341" r:id="rId19"/>
    <p:sldId id="342" r:id="rId20"/>
    <p:sldId id="367" r:id="rId21"/>
    <p:sldId id="368" r:id="rId22"/>
    <p:sldId id="369" r:id="rId23"/>
    <p:sldId id="370" r:id="rId24"/>
    <p:sldId id="344" r:id="rId25"/>
    <p:sldId id="345" r:id="rId26"/>
    <p:sldId id="346" r:id="rId27"/>
    <p:sldId id="347" r:id="rId28"/>
    <p:sldId id="371" r:id="rId29"/>
    <p:sldId id="372" r:id="rId30"/>
    <p:sldId id="349" r:id="rId31"/>
    <p:sldId id="274" r:id="rId32"/>
    <p:sldId id="275" r:id="rId33"/>
    <p:sldId id="276" r:id="rId34"/>
    <p:sldId id="373" r:id="rId35"/>
    <p:sldId id="374" r:id="rId36"/>
    <p:sldId id="277" r:id="rId37"/>
    <p:sldId id="350" r:id="rId38"/>
    <p:sldId id="278" r:id="rId39"/>
    <p:sldId id="351" r:id="rId40"/>
    <p:sldId id="352" r:id="rId41"/>
    <p:sldId id="353" r:id="rId42"/>
    <p:sldId id="354" r:id="rId43"/>
    <p:sldId id="355" r:id="rId44"/>
    <p:sldId id="280" r:id="rId45"/>
    <p:sldId id="417" r:id="rId46"/>
    <p:sldId id="356" r:id="rId47"/>
    <p:sldId id="357"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281" r:id="rId70"/>
    <p:sldId id="282" r:id="rId71"/>
    <p:sldId id="283" r:id="rId72"/>
    <p:sldId id="365" r:id="rId73"/>
    <p:sldId id="309" r:id="rId74"/>
    <p:sldId id="308" r:id="rId75"/>
    <p:sldId id="320" r:id="rId76"/>
    <p:sldId id="321" r:id="rId77"/>
    <p:sldId id="461" r:id="rId78"/>
    <p:sldId id="322" r:id="rId79"/>
    <p:sldId id="323" r:id="rId80"/>
    <p:sldId id="324" r:id="rId81"/>
    <p:sldId id="325" r:id="rId82"/>
    <p:sldId id="455" r:id="rId83"/>
    <p:sldId id="456" r:id="rId84"/>
    <p:sldId id="457" r:id="rId85"/>
    <p:sldId id="458" r:id="rId86"/>
    <p:sldId id="459" r:id="rId87"/>
    <p:sldId id="284" r:id="rId88"/>
    <p:sldId id="285" r:id="rId89"/>
    <p:sldId id="286" r:id="rId90"/>
    <p:sldId id="287" r:id="rId91"/>
    <p:sldId id="326" r:id="rId92"/>
    <p:sldId id="327" r:id="rId93"/>
    <p:sldId id="463" r:id="rId94"/>
    <p:sldId id="331" r:id="rId95"/>
    <p:sldId id="328" r:id="rId96"/>
    <p:sldId id="462" r:id="rId97"/>
    <p:sldId id="329" r:id="rId98"/>
    <p:sldId id="332" r:id="rId99"/>
    <p:sldId id="333" r:id="rId100"/>
    <p:sldId id="334" r:id="rId101"/>
    <p:sldId id="335" r:id="rId102"/>
    <p:sldId id="378" r:id="rId103"/>
    <p:sldId id="379" r:id="rId104"/>
    <p:sldId id="444" r:id="rId105"/>
    <p:sldId id="310" r:id="rId106"/>
    <p:sldId id="311" r:id="rId107"/>
    <p:sldId id="359" r:id="rId108"/>
    <p:sldId id="366" r:id="rId109"/>
    <p:sldId id="450" r:id="rId110"/>
    <p:sldId id="361" r:id="rId111"/>
    <p:sldId id="362" r:id="rId112"/>
    <p:sldId id="363" r:id="rId113"/>
    <p:sldId id="364" r:id="rId114"/>
    <p:sldId id="288" r:id="rId115"/>
    <p:sldId id="289" r:id="rId116"/>
    <p:sldId id="441" r:id="rId117"/>
    <p:sldId id="290" r:id="rId118"/>
    <p:sldId id="445" r:id="rId119"/>
    <p:sldId id="446" r:id="rId120"/>
    <p:sldId id="447" r:id="rId121"/>
    <p:sldId id="448" r:id="rId122"/>
    <p:sldId id="293" r:id="rId123"/>
    <p:sldId id="313" r:id="rId124"/>
    <p:sldId id="294" r:id="rId125"/>
    <p:sldId id="295" r:id="rId126"/>
    <p:sldId id="315" r:id="rId127"/>
    <p:sldId id="314" r:id="rId128"/>
    <p:sldId id="316" r:id="rId129"/>
    <p:sldId id="317" r:id="rId130"/>
    <p:sldId id="297" r:id="rId131"/>
    <p:sldId id="318" r:id="rId132"/>
    <p:sldId id="319" r:id="rId133"/>
    <p:sldId id="460" r:id="rId134"/>
    <p:sldId id="451" r:id="rId135"/>
    <p:sldId id="452" r:id="rId136"/>
    <p:sldId id="298" r:id="rId137"/>
    <p:sldId id="299" r:id="rId138"/>
    <p:sldId id="300" r:id="rId139"/>
    <p:sldId id="301" r:id="rId140"/>
    <p:sldId id="375" r:id="rId141"/>
    <p:sldId id="453" r:id="rId142"/>
    <p:sldId id="454" r:id="rId143"/>
    <p:sldId id="376" r:id="rId144"/>
    <p:sldId id="382" r:id="rId145"/>
    <p:sldId id="377" r:id="rId146"/>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余腊生" initials="余腊生" lastIdx="1" clrIdx="0">
    <p:extLst>
      <p:ext uri="{19B8F6BF-5375-455C-9EA6-DF929625EA0E}">
        <p15:presenceInfo xmlns:p15="http://schemas.microsoft.com/office/powerpoint/2012/main" userId="余腊生"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66"/>
    <a:srgbClr val="0E6B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24" autoAdjust="0"/>
  </p:normalViewPr>
  <p:slideViewPr>
    <p:cSldViewPr>
      <p:cViewPr varScale="1">
        <p:scale>
          <a:sx n="55" d="100"/>
          <a:sy n="55" d="100"/>
        </p:scale>
        <p:origin x="1248" y="5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33060"/>
    </p:cViewPr>
  </p:sorterViewPr>
  <p:notesViewPr>
    <p:cSldViewPr>
      <p:cViewPr varScale="1">
        <p:scale>
          <a:sx n="52" d="100"/>
          <a:sy n="52" d="100"/>
        </p:scale>
        <p:origin x="2886" y="4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handoutMaster" Target="handoutMasters/handoutMaster1.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1T10:34:35.252" idx="1">
    <p:pos x="10" y="10"/>
    <p:text>证明：假设对某一已知有向无回路图G=(V,E)运行dfs_travel()过程，以便确定其顶点的完成时刻。只要证明对任一对不同顶点u、v∈V，若G中存在一条从u到v的边，则f[v]&lt;f[u]。考虑过程dfs_travel()所探寻的任何边（u，v），当探寻到该边时，顶点v必然是已考察完成的顶点或者还未被访问到的顶点。若v是还未被访问到的顶点，则它是u的后裔，f[v]&lt;f[u]。若v为已考察完成的顶点，则已完成探索，且f[v]已经设置了。因为仍在探寻u，还要为f[v]赋时间戳。一旦这么做后，就同样有f[v]&lt;f[u]，这样一来，对于有向无回路图中任意边（u,v），都有f[v]&lt;f[u]，从而定理得证。
简单解释：如果存在u到v的通路，则必然存在f[u]&gt;f[v]，即u肯定在v的前面。</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image" Target="../media/image59.png"/><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7.png"/></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9"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w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ea typeface="宋体" pitchFamily="2" charset="-122"/>
              </a:defRPr>
            </a:lvl1pPr>
          </a:lstStyle>
          <a:p>
            <a:pPr>
              <a:defRPr/>
            </a:pPr>
            <a:endParaRPr lang="en-US" altLang="zh-CN"/>
          </a:p>
        </p:txBody>
      </p:sp>
      <p:sp>
        <p:nvSpPr>
          <p:cNvPr id="12390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ea typeface="宋体" pitchFamily="2" charset="-122"/>
              </a:defRPr>
            </a:lvl1pPr>
          </a:lstStyle>
          <a:p>
            <a:pPr>
              <a:defRPr/>
            </a:pPr>
            <a:endParaRPr lang="en-US" altLang="zh-CN"/>
          </a:p>
        </p:txBody>
      </p:sp>
      <p:sp>
        <p:nvSpPr>
          <p:cNvPr id="12390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ea typeface="宋体" pitchFamily="2" charset="-122"/>
              </a:defRPr>
            </a:lvl1pPr>
          </a:lstStyle>
          <a:p>
            <a:pPr>
              <a:defRPr/>
            </a:pPr>
            <a:r>
              <a:rPr lang="en-US" altLang="zh-CN"/>
              <a:t>© School of Computer Science and Technology, SWUST </a:t>
            </a:r>
          </a:p>
        </p:txBody>
      </p:sp>
      <p:sp>
        <p:nvSpPr>
          <p:cNvPr id="12390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ea typeface="宋体" pitchFamily="2" charset="-122"/>
              </a:defRPr>
            </a:lvl1pPr>
          </a:lstStyle>
          <a:p>
            <a:pPr>
              <a:defRPr/>
            </a:pPr>
            <a:fld id="{389EA295-D80E-4F05-9A3B-AFCD521E02CD}" type="slidenum">
              <a:rPr lang="en-US" altLang="zh-CN"/>
              <a:pPr>
                <a:defRPr/>
              </a:pPr>
              <a:t>‹#›</a:t>
            </a:fld>
            <a:endParaRPr lang="en-US" altLang="zh-CN"/>
          </a:p>
        </p:txBody>
      </p:sp>
    </p:spTree>
    <p:extLst>
      <p:ext uri="{BB962C8B-B14F-4D97-AF65-F5344CB8AC3E}">
        <p14:creationId xmlns:p14="http://schemas.microsoft.com/office/powerpoint/2010/main" val="2778424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ea typeface="宋体" pitchFamily="2" charset="-122"/>
              </a:defRPr>
            </a:lvl1pPr>
          </a:lstStyle>
          <a:p>
            <a:pPr>
              <a:defRPr/>
            </a:pPr>
            <a:endParaRPr lang="en-US" altLang="zh-CN"/>
          </a:p>
        </p:txBody>
      </p:sp>
      <p:sp>
        <p:nvSpPr>
          <p:cNvPr id="3277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ea typeface="宋体" pitchFamily="2" charset="-122"/>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277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ea typeface="宋体" pitchFamily="2" charset="-122"/>
              </a:defRPr>
            </a:lvl1pPr>
          </a:lstStyle>
          <a:p>
            <a:pPr>
              <a:defRPr/>
            </a:pPr>
            <a:r>
              <a:rPr lang="en-US" altLang="zh-CN"/>
              <a:t>© School of Computer Science and Technology, SWUST </a:t>
            </a:r>
          </a:p>
        </p:txBody>
      </p:sp>
      <p:sp>
        <p:nvSpPr>
          <p:cNvPr id="3277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ea typeface="宋体" pitchFamily="2" charset="-122"/>
              </a:defRPr>
            </a:lvl1pPr>
          </a:lstStyle>
          <a:p>
            <a:pPr>
              <a:defRPr/>
            </a:pPr>
            <a:fld id="{FFEA449D-D169-4B87-BCF3-ABDB0B8FA553}" type="slidenum">
              <a:rPr lang="en-US" altLang="zh-CN"/>
              <a:pPr>
                <a:defRPr/>
              </a:pPr>
              <a:t>‹#›</a:t>
            </a:fld>
            <a:endParaRPr lang="en-US" altLang="zh-CN"/>
          </a:p>
        </p:txBody>
      </p:sp>
    </p:spTree>
    <p:extLst>
      <p:ext uri="{BB962C8B-B14F-4D97-AF65-F5344CB8AC3E}">
        <p14:creationId xmlns:p14="http://schemas.microsoft.com/office/powerpoint/2010/main" val="10995094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F2DC6A07-A403-4D90-8D1F-697801B2DACE}" type="slidenum">
              <a:rPr lang="en-US" altLang="zh-CN" smtClean="0">
                <a:ea typeface="宋体" charset="-122"/>
              </a:rPr>
              <a:pPr/>
              <a:t>2</a:t>
            </a:fld>
            <a:endParaRPr lang="en-US" altLang="zh-CN" smtClean="0">
              <a:ea typeface="宋体" charset="-122"/>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816896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B7CCF374-3EBA-49F5-908B-81E997EE46F4}" type="slidenum">
              <a:rPr lang="en-US" altLang="zh-CN" smtClean="0">
                <a:ea typeface="宋体" charset="-122"/>
              </a:rPr>
              <a:pPr/>
              <a:t>16</a:t>
            </a:fld>
            <a:endParaRPr lang="en-US" altLang="zh-CN" smtClean="0">
              <a:ea typeface="宋体" charset="-122"/>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172466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962B86-8D68-41C3-A7EB-916D4B75A49D}" type="slidenum">
              <a:rPr lang="zh-CN" altLang="en-US"/>
              <a:pPr/>
              <a:t>20</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38137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C69DB8-94CB-46C5-B996-081E1BEB53CF}" type="slidenum">
              <a:rPr lang="zh-CN" altLang="en-US"/>
              <a:pPr/>
              <a:t>21</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54996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44E448-D15C-4334-B8FA-18C55580AB4F}" type="slidenum">
              <a:rPr lang="zh-CN" altLang="en-US"/>
              <a:pPr/>
              <a:t>22</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14876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F5BB80-D843-458F-AD1E-EBF942E98041}" type="slidenum">
              <a:rPr lang="zh-CN" altLang="en-US"/>
              <a:pPr/>
              <a:t>23</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66210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0D54E8-4C9D-4478-8553-D89BF01E02A9}" type="slidenum">
              <a:rPr lang="zh-CN" altLang="en-US"/>
              <a:pPr/>
              <a:t>28</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86559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9DDDC7-E3FD-42D7-8070-E2678DA88B71}" type="slidenum">
              <a:rPr lang="zh-CN" altLang="en-US"/>
              <a:pPr/>
              <a:t>29</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765053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CFBFF7B1-F1B9-4C83-BB26-A3D4DC0223DC}" type="slidenum">
              <a:rPr lang="en-US" altLang="zh-CN" smtClean="0">
                <a:ea typeface="宋体" charset="-122"/>
              </a:rPr>
              <a:pPr/>
              <a:t>31</a:t>
            </a:fld>
            <a:endParaRPr lang="en-US" altLang="zh-CN" smtClean="0">
              <a:ea typeface="宋体" charset="-122"/>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zh-CN" altLang="zh-CN" dirty="0" smtClean="0">
              <a:ea typeface="宋体" charset="-122"/>
            </a:endParaRPr>
          </a:p>
        </p:txBody>
      </p:sp>
    </p:spTree>
    <p:extLst>
      <p:ext uri="{BB962C8B-B14F-4D97-AF65-F5344CB8AC3E}">
        <p14:creationId xmlns:p14="http://schemas.microsoft.com/office/powerpoint/2010/main" val="94188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6AEDA579-DB4F-4986-A7D6-48C52B6B9A8E}" type="slidenum">
              <a:rPr lang="en-US" altLang="zh-CN" smtClean="0">
                <a:ea typeface="宋体" charset="-122"/>
              </a:rPr>
              <a:pPr/>
              <a:t>32</a:t>
            </a:fld>
            <a:endParaRPr lang="en-US" altLang="zh-CN" smtClean="0">
              <a:ea typeface="宋体" charset="-122"/>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80499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F2D87B68-3AD4-4D43-B27C-7EE5738AA20C}" type="slidenum">
              <a:rPr lang="en-US" altLang="zh-CN" smtClean="0">
                <a:ea typeface="宋体" charset="-122"/>
              </a:rPr>
              <a:pPr/>
              <a:t>33</a:t>
            </a:fld>
            <a:endParaRPr lang="en-US" altLang="zh-CN" smtClean="0">
              <a:ea typeface="宋体" charset="-122"/>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18812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p:spPr>
        <p:txBody>
          <a:bodyPr/>
          <a:lstStyle/>
          <a:p>
            <a:fld id="{F372F0E3-1C17-44F1-9477-089375E16BE3}" type="slidenum">
              <a:rPr lang="en-US" altLang="zh-CN" smtClean="0">
                <a:ea typeface="宋体" charset="-122"/>
              </a:rPr>
              <a:pPr/>
              <a:t>3</a:t>
            </a:fld>
            <a:endParaRPr lang="en-US" altLang="zh-CN" smtClean="0">
              <a:ea typeface="宋体" charset="-122"/>
            </a:endParaRPr>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990539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49B50C-6C51-4D14-89D7-747FCEDAF450}" type="slidenum">
              <a:rPr lang="zh-CN" altLang="en-US"/>
              <a:pPr/>
              <a:t>34</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r>
              <a:rPr lang="zh-CN" altLang="en-US" sz="1200" b="0" i="1" kern="1200" dirty="0" smtClean="0">
                <a:solidFill>
                  <a:schemeClr val="tx1"/>
                </a:solidFill>
                <a:effectLst/>
                <a:latin typeface="Arial" charset="0"/>
                <a:ea typeface="宋体" pitchFamily="2" charset="-122"/>
                <a:cs typeface="+mn-cs"/>
              </a:rPr>
              <a:t>考虑任意的边</a:t>
            </a:r>
            <a:r>
              <a:rPr lang="en-US" altLang="zh-CN" sz="1200" b="0" i="1" kern="1200" dirty="0" smtClean="0">
                <a:solidFill>
                  <a:schemeClr val="tx1"/>
                </a:solidFill>
                <a:effectLst/>
                <a:latin typeface="Arial" charset="0"/>
                <a:ea typeface="宋体" pitchFamily="2" charset="-122"/>
                <a:cs typeface="+mn-cs"/>
              </a:rPr>
              <a:t>v-&gt;w</a:t>
            </a:r>
            <a:r>
              <a:rPr lang="zh-CN" altLang="en-US" sz="1200" b="0" i="1" kern="1200" dirty="0" smtClean="0">
                <a:solidFill>
                  <a:schemeClr val="tx1"/>
                </a:solidFill>
                <a:effectLst/>
                <a:latin typeface="Arial" charset="0"/>
                <a:ea typeface="宋体" pitchFamily="2" charset="-122"/>
                <a:cs typeface="+mn-cs"/>
              </a:rPr>
              <a:t>，当调用</a:t>
            </a: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(v)</a:t>
            </a:r>
            <a:r>
              <a:rPr lang="zh-CN" altLang="en-US" sz="1200" b="0" i="1" kern="1200" dirty="0" smtClean="0">
                <a:solidFill>
                  <a:schemeClr val="tx1"/>
                </a:solidFill>
                <a:effectLst/>
                <a:latin typeface="Arial" charset="0"/>
                <a:ea typeface="宋体" pitchFamily="2" charset="-122"/>
                <a:cs typeface="+mn-cs"/>
              </a:rPr>
              <a:t>的时候，有如下三种情况：</a:t>
            </a:r>
            <a:endParaRPr lang="zh-CN" altLang="en-US" sz="1200" b="0" i="0" kern="1200" dirty="0" smtClean="0">
              <a:solidFill>
                <a:schemeClr val="tx1"/>
              </a:solidFill>
              <a:effectLst/>
              <a:latin typeface="Arial" charset="0"/>
              <a:ea typeface="宋体" pitchFamily="2" charset="-122"/>
              <a:cs typeface="+mn-cs"/>
            </a:endParaRPr>
          </a:p>
          <a:p>
            <a:pPr rtl="0" fontAlgn="ct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还没有被调用，即</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还没有被</a:t>
            </a:r>
            <a:r>
              <a:rPr lang="en-US" altLang="zh-CN" sz="1200" b="0" i="1" kern="1200" dirty="0" smtClean="0">
                <a:solidFill>
                  <a:schemeClr val="tx1"/>
                </a:solidFill>
                <a:effectLst/>
                <a:latin typeface="Arial" charset="0"/>
                <a:ea typeface="宋体" pitchFamily="2" charset="-122"/>
                <a:cs typeface="+mn-cs"/>
              </a:rPr>
              <a:t>mark</a:t>
            </a:r>
            <a:r>
              <a:rPr lang="zh-CN" altLang="en-US" sz="1200" b="0" i="1" kern="1200" dirty="0" smtClean="0">
                <a:solidFill>
                  <a:schemeClr val="tx1"/>
                </a:solidFill>
                <a:effectLst/>
                <a:latin typeface="Arial" charset="0"/>
                <a:ea typeface="宋体" pitchFamily="2" charset="-122"/>
                <a:cs typeface="+mn-cs"/>
              </a:rPr>
              <a:t>，此时会调用</a:t>
            </a: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，然后当</a:t>
            </a: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返回之后，</a:t>
            </a: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(v)</a:t>
            </a:r>
            <a:r>
              <a:rPr lang="zh-CN" altLang="en-US" sz="1200" b="0" i="1" kern="1200" dirty="0" smtClean="0">
                <a:solidFill>
                  <a:schemeClr val="tx1"/>
                </a:solidFill>
                <a:effectLst/>
                <a:latin typeface="Arial" charset="0"/>
                <a:ea typeface="宋体" pitchFamily="2" charset="-122"/>
                <a:cs typeface="+mn-cs"/>
              </a:rPr>
              <a:t>才会返回</a:t>
            </a:r>
            <a:endParaRPr lang="zh-CN" altLang="en-US" sz="1200" b="0" i="0" kern="1200" dirty="0" smtClean="0">
              <a:solidFill>
                <a:schemeClr val="tx1"/>
              </a:solidFill>
              <a:effectLst/>
              <a:latin typeface="Arial" charset="0"/>
              <a:ea typeface="宋体" pitchFamily="2" charset="-122"/>
              <a:cs typeface="+mn-cs"/>
            </a:endParaRPr>
          </a:p>
          <a:p>
            <a:pPr rtl="0" fontAlgn="ct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已经被调用并返回了，即</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已经被</a:t>
            </a:r>
            <a:r>
              <a:rPr lang="en-US" altLang="zh-CN" sz="1200" b="0" i="1" kern="1200" dirty="0" smtClean="0">
                <a:solidFill>
                  <a:schemeClr val="tx1"/>
                </a:solidFill>
                <a:effectLst/>
                <a:latin typeface="Arial" charset="0"/>
                <a:ea typeface="宋体" pitchFamily="2" charset="-122"/>
                <a:cs typeface="+mn-cs"/>
              </a:rPr>
              <a:t>mark</a:t>
            </a:r>
            <a:endParaRPr lang="zh-CN" altLang="en-US" sz="1200" b="0" i="0" kern="1200" dirty="0" smtClean="0">
              <a:solidFill>
                <a:schemeClr val="tx1"/>
              </a:solidFill>
              <a:effectLst/>
              <a:latin typeface="Arial" charset="0"/>
              <a:ea typeface="宋体" pitchFamily="2" charset="-122"/>
              <a:cs typeface="+mn-cs"/>
            </a:endParaRPr>
          </a:p>
          <a:p>
            <a:pPr rtl="0" fontAlgn="ct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已经被调用但是在此时调用</a:t>
            </a: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(v)</a:t>
            </a:r>
            <a:r>
              <a:rPr lang="zh-CN" altLang="en-US" sz="1200" b="0" i="1" kern="1200" dirty="0" smtClean="0">
                <a:solidFill>
                  <a:schemeClr val="tx1"/>
                </a:solidFill>
                <a:effectLst/>
                <a:latin typeface="Arial" charset="0"/>
                <a:ea typeface="宋体" pitchFamily="2" charset="-122"/>
                <a:cs typeface="+mn-cs"/>
              </a:rPr>
              <a:t>的时候还未返回</a:t>
            </a:r>
            <a:endParaRPr lang="zh-CN" altLang="en-US" sz="1200" b="0" i="0" kern="1200" dirty="0" smtClean="0">
              <a:solidFill>
                <a:schemeClr val="tx1"/>
              </a:solidFill>
              <a:effectLst/>
              <a:latin typeface="Arial" charset="0"/>
              <a:ea typeface="宋体" pitchFamily="2" charset="-122"/>
              <a:cs typeface="+mn-cs"/>
            </a:endParaRPr>
          </a:p>
          <a:p>
            <a:r>
              <a:rPr lang="zh-CN" altLang="en-US" sz="1200" b="0" i="1" kern="1200" dirty="0" smtClean="0">
                <a:solidFill>
                  <a:schemeClr val="tx1"/>
                </a:solidFill>
                <a:effectLst/>
                <a:latin typeface="Arial" charset="0"/>
                <a:ea typeface="宋体" pitchFamily="2" charset="-122"/>
                <a:cs typeface="+mn-cs"/>
              </a:rPr>
              <a:t>需要注意的是，以上第三种情况在拓扑排序的场景下是不可能发生的，因为如果情况</a:t>
            </a:r>
            <a:r>
              <a:rPr lang="en-US" altLang="zh-CN" sz="1200" b="0" i="1" kern="1200" dirty="0" smtClean="0">
                <a:solidFill>
                  <a:schemeClr val="tx1"/>
                </a:solidFill>
                <a:effectLst/>
                <a:latin typeface="Arial" charset="0"/>
                <a:ea typeface="宋体" pitchFamily="2" charset="-122"/>
                <a:cs typeface="+mn-cs"/>
              </a:rPr>
              <a:t>3</a:t>
            </a:r>
            <a:r>
              <a:rPr lang="zh-CN" altLang="en-US" sz="1200" b="0" i="1" kern="1200" dirty="0" smtClean="0">
                <a:solidFill>
                  <a:schemeClr val="tx1"/>
                </a:solidFill>
                <a:effectLst/>
                <a:latin typeface="Arial" charset="0"/>
                <a:ea typeface="宋体" pitchFamily="2" charset="-122"/>
                <a:cs typeface="+mn-cs"/>
              </a:rPr>
              <a:t>是合法的话，就表示存在一条由</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到</a:t>
            </a:r>
            <a:r>
              <a:rPr lang="en-US" altLang="zh-CN" sz="1200" b="0" i="1" kern="1200" dirty="0" smtClean="0">
                <a:solidFill>
                  <a:schemeClr val="tx1"/>
                </a:solidFill>
                <a:effectLst/>
                <a:latin typeface="Arial" charset="0"/>
                <a:ea typeface="宋体" pitchFamily="2" charset="-122"/>
                <a:cs typeface="+mn-cs"/>
              </a:rPr>
              <a:t>v</a:t>
            </a:r>
            <a:r>
              <a:rPr lang="zh-CN" altLang="en-US" sz="1200" b="0" i="1" kern="1200" dirty="0" smtClean="0">
                <a:solidFill>
                  <a:schemeClr val="tx1"/>
                </a:solidFill>
                <a:effectLst/>
                <a:latin typeface="Arial" charset="0"/>
                <a:ea typeface="宋体" pitchFamily="2" charset="-122"/>
                <a:cs typeface="+mn-cs"/>
              </a:rPr>
              <a:t>的路径。而现在我们的前提条件是由</a:t>
            </a:r>
            <a:r>
              <a:rPr lang="en-US" altLang="zh-CN" sz="1200" b="0" i="1" kern="1200" dirty="0" smtClean="0">
                <a:solidFill>
                  <a:schemeClr val="tx1"/>
                </a:solidFill>
                <a:effectLst/>
                <a:latin typeface="Arial" charset="0"/>
                <a:ea typeface="宋体" pitchFamily="2" charset="-122"/>
                <a:cs typeface="+mn-cs"/>
              </a:rPr>
              <a:t>v</a:t>
            </a:r>
            <a:r>
              <a:rPr lang="zh-CN" altLang="en-US" sz="1200" b="0" i="1" kern="1200" dirty="0" smtClean="0">
                <a:solidFill>
                  <a:schemeClr val="tx1"/>
                </a:solidFill>
                <a:effectLst/>
                <a:latin typeface="Arial" charset="0"/>
                <a:ea typeface="宋体" pitchFamily="2" charset="-122"/>
                <a:cs typeface="+mn-cs"/>
              </a:rPr>
              <a:t>到</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有一条边，这就导致我们的图中存在环路，从而该图就不是一个有向无环图</a:t>
            </a:r>
            <a:r>
              <a:rPr lang="en-US" altLang="zh-CN" sz="1200" b="0" i="1" kern="1200" dirty="0" smtClean="0">
                <a:solidFill>
                  <a:schemeClr val="tx1"/>
                </a:solidFill>
                <a:effectLst/>
                <a:latin typeface="Arial" charset="0"/>
                <a:ea typeface="宋体" pitchFamily="2" charset="-122"/>
                <a:cs typeface="+mn-cs"/>
              </a:rPr>
              <a:t>(DAG)</a:t>
            </a:r>
            <a:r>
              <a:rPr lang="zh-CN" altLang="en-US" sz="1200" b="0" i="1" kern="1200" dirty="0" smtClean="0">
                <a:solidFill>
                  <a:schemeClr val="tx1"/>
                </a:solidFill>
                <a:effectLst/>
                <a:latin typeface="Arial" charset="0"/>
                <a:ea typeface="宋体" pitchFamily="2" charset="-122"/>
                <a:cs typeface="+mn-cs"/>
              </a:rPr>
              <a:t>，而我们已经知道，非有向无环图是不能被拓扑排序的。</a:t>
            </a:r>
            <a:endParaRPr lang="zh-CN" altLang="en-US"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 </a:t>
            </a:r>
          </a:p>
          <a:p>
            <a:r>
              <a:rPr lang="zh-CN" altLang="en-US" sz="1200" b="0" i="1" kern="1200" dirty="0" smtClean="0">
                <a:solidFill>
                  <a:schemeClr val="tx1"/>
                </a:solidFill>
                <a:effectLst/>
                <a:latin typeface="Arial" charset="0"/>
                <a:ea typeface="宋体" pitchFamily="2" charset="-122"/>
                <a:cs typeface="+mn-cs"/>
              </a:rPr>
              <a:t>那么考虑前两种情况，无论是情况</a:t>
            </a:r>
            <a:r>
              <a:rPr lang="en-US" altLang="zh-CN" sz="1200" b="0" i="1" kern="1200" dirty="0" smtClean="0">
                <a:solidFill>
                  <a:schemeClr val="tx1"/>
                </a:solidFill>
                <a:effectLst/>
                <a:latin typeface="Arial" charset="0"/>
                <a:ea typeface="宋体" pitchFamily="2" charset="-122"/>
                <a:cs typeface="+mn-cs"/>
              </a:rPr>
              <a:t>1</a:t>
            </a:r>
            <a:r>
              <a:rPr lang="zh-CN" altLang="en-US" sz="1200" b="0" i="1" kern="1200" dirty="0" smtClean="0">
                <a:solidFill>
                  <a:schemeClr val="tx1"/>
                </a:solidFill>
                <a:effectLst/>
                <a:latin typeface="Arial" charset="0"/>
                <a:ea typeface="宋体" pitchFamily="2" charset="-122"/>
                <a:cs typeface="+mn-cs"/>
              </a:rPr>
              <a:t>还是情况</a:t>
            </a:r>
            <a:r>
              <a:rPr lang="en-US" altLang="zh-CN" sz="1200" b="0" i="1" kern="1200" dirty="0" smtClean="0">
                <a:solidFill>
                  <a:schemeClr val="tx1"/>
                </a:solidFill>
                <a:effectLst/>
                <a:latin typeface="Arial" charset="0"/>
                <a:ea typeface="宋体" pitchFamily="2" charset="-122"/>
                <a:cs typeface="+mn-cs"/>
              </a:rPr>
              <a:t>2</a:t>
            </a:r>
            <a:r>
              <a:rPr lang="zh-CN" altLang="en-US" sz="1200" b="0" i="1" kern="1200" dirty="0" smtClean="0">
                <a:solidFill>
                  <a:schemeClr val="tx1"/>
                </a:solidFill>
                <a:effectLst/>
                <a:latin typeface="Arial" charset="0"/>
                <a:ea typeface="宋体" pitchFamily="2" charset="-122"/>
                <a:cs typeface="+mn-cs"/>
              </a:rPr>
              <a:t>，</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都会先于</a:t>
            </a:r>
            <a:r>
              <a:rPr lang="en-US" altLang="zh-CN" sz="1200" b="0" i="1" kern="1200" dirty="0" smtClean="0">
                <a:solidFill>
                  <a:schemeClr val="tx1"/>
                </a:solidFill>
                <a:effectLst/>
                <a:latin typeface="Arial" charset="0"/>
                <a:ea typeface="宋体" pitchFamily="2" charset="-122"/>
                <a:cs typeface="+mn-cs"/>
              </a:rPr>
              <a:t>v</a:t>
            </a:r>
            <a:r>
              <a:rPr lang="zh-CN" altLang="en-US" sz="1200" b="0" i="1" kern="1200" dirty="0" smtClean="0">
                <a:solidFill>
                  <a:schemeClr val="tx1"/>
                </a:solidFill>
                <a:effectLst/>
                <a:latin typeface="Arial" charset="0"/>
                <a:ea typeface="宋体" pitchFamily="2" charset="-122"/>
                <a:cs typeface="+mn-cs"/>
              </a:rPr>
              <a:t>被添加到结果列表中。所以边</a:t>
            </a:r>
            <a:r>
              <a:rPr lang="en-US" altLang="zh-CN" sz="1200" b="0" i="1" kern="1200" dirty="0" smtClean="0">
                <a:solidFill>
                  <a:schemeClr val="tx1"/>
                </a:solidFill>
                <a:effectLst/>
                <a:latin typeface="Arial" charset="0"/>
                <a:ea typeface="宋体" pitchFamily="2" charset="-122"/>
                <a:cs typeface="+mn-cs"/>
              </a:rPr>
              <a:t>v-&gt;w</a:t>
            </a:r>
            <a:r>
              <a:rPr lang="zh-CN" altLang="en-US" sz="1200" b="0" i="1" kern="1200" dirty="0" smtClean="0">
                <a:solidFill>
                  <a:schemeClr val="tx1"/>
                </a:solidFill>
                <a:effectLst/>
                <a:latin typeface="Arial" charset="0"/>
                <a:ea typeface="宋体" pitchFamily="2" charset="-122"/>
                <a:cs typeface="+mn-cs"/>
              </a:rPr>
              <a:t>总是由结果集中后出现的顶点指向先出现的顶点。为了让结果更自然一些，可以使用栈来作为存储最终结果的数据结构，从而能够保证边</a:t>
            </a:r>
            <a:r>
              <a:rPr lang="en-US" altLang="zh-CN" sz="1200" b="0" i="1" kern="1200" dirty="0" smtClean="0">
                <a:solidFill>
                  <a:schemeClr val="tx1"/>
                </a:solidFill>
                <a:effectLst/>
                <a:latin typeface="Arial" charset="0"/>
                <a:ea typeface="宋体" pitchFamily="2" charset="-122"/>
                <a:cs typeface="+mn-cs"/>
              </a:rPr>
              <a:t>v-&gt;w</a:t>
            </a:r>
            <a:r>
              <a:rPr lang="zh-CN" altLang="en-US" sz="1200" b="0" i="1" kern="1200" dirty="0" smtClean="0">
                <a:solidFill>
                  <a:schemeClr val="tx1"/>
                </a:solidFill>
                <a:effectLst/>
                <a:latin typeface="Arial" charset="0"/>
                <a:ea typeface="宋体" pitchFamily="2" charset="-122"/>
                <a:cs typeface="+mn-cs"/>
              </a:rPr>
              <a:t>总是由结果集中先出现的顶点指向后出现的顶点。</a:t>
            </a:r>
            <a:endParaRPr lang="zh-CN" altLang="en-US" sz="1200" b="0" i="0" kern="1200" dirty="0" smtClean="0">
              <a:solidFill>
                <a:schemeClr val="tx1"/>
              </a:solidFill>
              <a:effectLst/>
              <a:latin typeface="Arial" charset="0"/>
              <a:ea typeface="宋体" pitchFamily="2" charset="-122"/>
              <a:cs typeface="+mn-cs"/>
            </a:endParaRPr>
          </a:p>
          <a:p>
            <a:endParaRPr lang="zh-CN" altLang="en-US" dirty="0"/>
          </a:p>
        </p:txBody>
      </p:sp>
    </p:spTree>
    <p:extLst>
      <p:ext uri="{BB962C8B-B14F-4D97-AF65-F5344CB8AC3E}">
        <p14:creationId xmlns:p14="http://schemas.microsoft.com/office/powerpoint/2010/main" val="1816942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C282F-AAE4-4289-BDC4-A9AD1A244109}" type="slidenum">
              <a:rPr lang="zh-CN" altLang="en-US"/>
              <a:pPr/>
              <a:t>35</a:t>
            </a:fld>
            <a:endParaRPr lang="en-US" altLang="zh-CN"/>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0167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F0CD4D0A-6ADB-4D36-A607-216729626311}" type="slidenum">
              <a:rPr lang="en-US" altLang="zh-CN" smtClean="0">
                <a:ea typeface="宋体" charset="-122"/>
              </a:rPr>
              <a:pPr/>
              <a:t>36</a:t>
            </a:fld>
            <a:endParaRPr lang="en-US" altLang="zh-CN" smtClean="0">
              <a:ea typeface="宋体" charset="-122"/>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114910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5F66B858-3285-42FA-9B7A-F9C7A4132D85}" type="slidenum">
              <a:rPr lang="en-US" altLang="zh-CN" smtClean="0">
                <a:ea typeface="宋体" charset="-122"/>
              </a:rPr>
              <a:pPr/>
              <a:t>69</a:t>
            </a:fld>
            <a:endParaRPr lang="en-US" altLang="zh-CN" smtClean="0">
              <a:ea typeface="宋体" charset="-122"/>
            </a:endParaRPr>
          </a:p>
        </p:txBody>
      </p:sp>
      <p:sp>
        <p:nvSpPr>
          <p:cNvPr id="39938" name="Rectangle 2"/>
          <p:cNvSpPr>
            <a:spLocks noGrp="1" noRot="1" noChangeAspect="1" noChangeArrowheads="1" noTextEdit="1"/>
          </p:cNvSpPr>
          <p:nvPr>
            <p:ph type="sldImg"/>
          </p:nvPr>
        </p:nvSpPr>
        <p:spPr>
          <a:xfrm>
            <a:off x="990600" y="768350"/>
            <a:ext cx="5118100" cy="3838575"/>
          </a:xfrm>
          <a:ln/>
        </p:spPr>
      </p:sp>
      <p:sp>
        <p:nvSpPr>
          <p:cNvPr id="39939"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1650963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90E3B86F-B796-4C52-AB7B-1ECDD3C7358F}" type="slidenum">
              <a:rPr lang="en-US" altLang="zh-CN" smtClean="0">
                <a:ea typeface="宋体" charset="-122"/>
              </a:rPr>
              <a:pPr/>
              <a:t>70</a:t>
            </a:fld>
            <a:endParaRPr lang="en-US" altLang="zh-CN" smtClean="0">
              <a:ea typeface="宋体" charset="-122"/>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4109907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B8CE605C-C371-464D-AF66-DFA6CB351E14}" type="slidenum">
              <a:rPr lang="en-US" altLang="zh-CN" smtClean="0">
                <a:ea typeface="宋体" charset="-122"/>
              </a:rPr>
              <a:pPr/>
              <a:t>71</a:t>
            </a:fld>
            <a:endParaRPr lang="en-US" altLang="zh-CN" smtClean="0">
              <a:ea typeface="宋体" charset="-122"/>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zh-CN" altLang="zh-CN" dirty="0" smtClean="0">
              <a:ea typeface="宋体" charset="-122"/>
            </a:endParaRPr>
          </a:p>
        </p:txBody>
      </p:sp>
    </p:spTree>
    <p:extLst>
      <p:ext uri="{BB962C8B-B14F-4D97-AF65-F5344CB8AC3E}">
        <p14:creationId xmlns:p14="http://schemas.microsoft.com/office/powerpoint/2010/main" val="2105400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B8CE605C-C371-464D-AF66-DFA6CB351E14}" type="slidenum">
              <a:rPr lang="en-US" altLang="zh-CN" smtClean="0">
                <a:ea typeface="宋体" charset="-122"/>
              </a:rPr>
              <a:pPr/>
              <a:t>72</a:t>
            </a:fld>
            <a:endParaRPr lang="en-US" altLang="zh-CN" smtClean="0">
              <a:ea typeface="宋体" charset="-122"/>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zh-CN" altLang="zh-CN" dirty="0" smtClean="0">
              <a:ea typeface="宋体" charset="-122"/>
            </a:endParaRPr>
          </a:p>
        </p:txBody>
      </p:sp>
    </p:spTree>
    <p:extLst>
      <p:ext uri="{BB962C8B-B14F-4D97-AF65-F5344CB8AC3E}">
        <p14:creationId xmlns:p14="http://schemas.microsoft.com/office/powerpoint/2010/main" val="2628777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6CB7D8F8-6A95-45EA-BF37-2FD6420B0DF2}" type="slidenum">
              <a:rPr lang="en-US" altLang="zh-CN" smtClean="0">
                <a:ea typeface="宋体" charset="-122"/>
              </a:rPr>
              <a:pPr/>
              <a:t>73</a:t>
            </a:fld>
            <a:endParaRPr lang="en-US" altLang="zh-CN" smtClean="0">
              <a:ea typeface="宋体" charset="-122"/>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409071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p:spPr>
        <p:txBody>
          <a:bodyPr/>
          <a:lstStyle/>
          <a:p>
            <a:fld id="{8C9BAFC8-A9D6-4507-A883-A50F071FA5DC}" type="slidenum">
              <a:rPr lang="en-US" altLang="zh-CN" smtClean="0">
                <a:ea typeface="宋体" charset="-122"/>
              </a:rPr>
              <a:pPr/>
              <a:t>74</a:t>
            </a:fld>
            <a:endParaRPr lang="en-US" altLang="zh-CN" smtClean="0">
              <a:ea typeface="宋体" charset="-122"/>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1861141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p>
            <a:fld id="{B3C869E6-5370-4089-BCC3-062965003484}" type="slidenum">
              <a:rPr lang="en-US" altLang="zh-CN" smtClean="0">
                <a:ea typeface="宋体" charset="-122"/>
              </a:rPr>
              <a:pPr/>
              <a:t>87</a:t>
            </a:fld>
            <a:endParaRPr lang="en-US" altLang="zh-CN" smtClean="0">
              <a:ea typeface="宋体" charset="-122"/>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351433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hdr" sz="quarter"/>
          </p:nvPr>
        </p:nvSpPr>
        <p:spPr>
          <a:noFill/>
        </p:spPr>
        <p:txBody>
          <a:bodyPr/>
          <a:lstStyle/>
          <a:p>
            <a:r>
              <a:rPr lang="zh-CN" altLang="en-CA" smtClean="0">
                <a:ea typeface="宋体" charset="-122"/>
              </a:rPr>
              <a:t>Decrease and Conquer</a:t>
            </a:r>
          </a:p>
        </p:txBody>
      </p:sp>
      <p:sp>
        <p:nvSpPr>
          <p:cNvPr id="16386" name="Rectangle 7"/>
          <p:cNvSpPr>
            <a:spLocks noGrp="1" noChangeArrowheads="1"/>
          </p:cNvSpPr>
          <p:nvPr>
            <p:ph type="sldNum" sz="quarter" idx="5"/>
          </p:nvPr>
        </p:nvSpPr>
        <p:spPr>
          <a:noFill/>
        </p:spPr>
        <p:txBody>
          <a:bodyPr/>
          <a:lstStyle/>
          <a:p>
            <a:fld id="{2EEAE9A1-045F-466D-913F-6F98702440AE}" type="slidenum">
              <a:rPr lang="zh-CN" altLang="en-CA" smtClean="0">
                <a:ea typeface="宋体" charset="-122"/>
              </a:rPr>
              <a:pPr/>
              <a:t>5</a:t>
            </a:fld>
            <a:endParaRPr lang="en-CA" altLang="zh-CN" smtClean="0">
              <a:ea typeface="宋体" charset="-122"/>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69566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p:spPr>
        <p:txBody>
          <a:bodyPr/>
          <a:lstStyle/>
          <a:p>
            <a:fld id="{13E27C46-58A4-493D-AC57-798C2CC52FA5}" type="slidenum">
              <a:rPr lang="en-US" altLang="zh-CN" smtClean="0">
                <a:ea typeface="宋体" charset="-122"/>
              </a:rPr>
              <a:pPr/>
              <a:t>88</a:t>
            </a:fld>
            <a:endParaRPr lang="en-US" altLang="zh-CN" smtClean="0">
              <a:ea typeface="宋体" charset="-122"/>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367823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p:spPr>
        <p:txBody>
          <a:bodyPr/>
          <a:lstStyle/>
          <a:p>
            <a:fld id="{57BD1A7F-3722-4C09-A4F5-8FAF8D765776}" type="slidenum">
              <a:rPr lang="en-US" altLang="zh-CN" smtClean="0">
                <a:ea typeface="宋体" charset="-122"/>
              </a:rPr>
              <a:pPr/>
              <a:t>89</a:t>
            </a:fld>
            <a:endParaRPr lang="en-US" altLang="zh-CN" smtClean="0">
              <a:ea typeface="宋体" charset="-122"/>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190034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5B0EF130-DFE7-42E1-99A8-F0EC130228E4}" type="slidenum">
              <a:rPr lang="en-US" altLang="zh-CN" smtClean="0">
                <a:ea typeface="宋体" charset="-122"/>
              </a:rPr>
              <a:pPr/>
              <a:t>90</a:t>
            </a:fld>
            <a:endParaRPr lang="en-US" altLang="zh-CN" smtClean="0">
              <a:ea typeface="宋体" charset="-122"/>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1850485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p:spPr>
        <p:txBody>
          <a:bodyPr/>
          <a:lstStyle/>
          <a:p>
            <a:fld id="{36AA1832-4F94-4221-AFBD-7B6A5B7BFAAC}" type="slidenum">
              <a:rPr lang="en-US" altLang="zh-CN" smtClean="0">
                <a:ea typeface="宋体" charset="-122"/>
              </a:rPr>
              <a:pPr/>
              <a:t>105</a:t>
            </a:fld>
            <a:endParaRPr lang="en-US" altLang="zh-CN" smtClean="0">
              <a:ea typeface="宋体" charset="-122"/>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r>
              <a:rPr lang="pt-BR" altLang="zh-CN" sz="1200" b="0" i="0" kern="1200" dirty="0" smtClean="0">
                <a:solidFill>
                  <a:schemeClr val="tx1"/>
                </a:solidFill>
                <a:effectLst/>
                <a:latin typeface="Arial" charset="0"/>
                <a:ea typeface="宋体" pitchFamily="2" charset="-122"/>
                <a:cs typeface="+mn-cs"/>
              </a:rPr>
              <a:t>J(n) = 1 + 2*n - pow(2, (1 + floor(ln(n)/ln(2))))   First Josephus number </a:t>
            </a:r>
            <a:r>
              <a:rPr lang="zh-CN" altLang="en-US" sz="1200" b="0" i="0" kern="1200" dirty="0" smtClean="0">
                <a:solidFill>
                  <a:schemeClr val="tx1"/>
                </a:solidFill>
                <a:effectLst/>
                <a:latin typeface="Arial" charset="0"/>
                <a:ea typeface="宋体" pitchFamily="2" charset="-122"/>
                <a:cs typeface="+mn-cs"/>
              </a:rPr>
              <a:t>第一类</a:t>
            </a:r>
            <a:endParaRPr lang="en-US" altLang="zh-CN" sz="1200" b="0" i="0" kern="1200" dirty="0" smtClean="0">
              <a:solidFill>
                <a:schemeClr val="tx1"/>
              </a:solidFill>
              <a:effectLst/>
              <a:latin typeface="Arial" charset="0"/>
              <a:ea typeface="宋体" pitchFamily="2" charset="-122"/>
              <a:cs typeface="+mn-cs"/>
            </a:endParaRPr>
          </a:p>
          <a:p>
            <a:pPr eaLnBrk="1" hangingPunct="1"/>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将人数分为基数</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，偶数</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考虑。如果</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为偶数，</a:t>
            </a:r>
            <a:r>
              <a:rPr lang="en-US" altLang="zh-CN" sz="1200" b="0" i="0" kern="1200" dirty="0" smtClean="0">
                <a:solidFill>
                  <a:schemeClr val="tx1"/>
                </a:solidFill>
                <a:effectLst/>
                <a:latin typeface="Arial" charset="0"/>
                <a:ea typeface="宋体" pitchFamily="2" charset="-122"/>
                <a:cs typeface="+mn-cs"/>
              </a:rPr>
              <a:t>n=2k</a:t>
            </a:r>
            <a:r>
              <a:rPr lang="zh-CN" altLang="en-US" sz="1200" b="0" i="0" kern="1200" dirty="0" smtClean="0">
                <a:solidFill>
                  <a:schemeClr val="tx1"/>
                </a:solidFill>
                <a:effectLst/>
                <a:latin typeface="Arial" charset="0"/>
                <a:ea typeface="宋体" pitchFamily="2" charset="-122"/>
                <a:cs typeface="+mn-cs"/>
              </a:rPr>
              <a:t>，一轮之后，规模减半。</a:t>
            </a:r>
            <a:r>
              <a:rPr lang="en-US" altLang="zh-CN" sz="1200" b="0" i="0" kern="1200" dirty="0" smtClean="0">
                <a:solidFill>
                  <a:schemeClr val="tx1"/>
                </a:solidFill>
                <a:effectLst/>
                <a:latin typeface="Arial" charset="0"/>
                <a:ea typeface="宋体" pitchFamily="2" charset="-122"/>
                <a:cs typeface="+mn-cs"/>
              </a:rPr>
              <a:t>3</a:t>
            </a:r>
            <a:r>
              <a:rPr lang="zh-CN" altLang="en-US" sz="1200" b="0" i="0" kern="1200" dirty="0" smtClean="0">
                <a:solidFill>
                  <a:schemeClr val="tx1"/>
                </a:solidFill>
                <a:effectLst/>
                <a:latin typeface="Arial" charset="0"/>
                <a:ea typeface="宋体" pitchFamily="2" charset="-122"/>
                <a:cs typeface="+mn-cs"/>
              </a:rPr>
              <a:t>到了</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个位置，</a:t>
            </a:r>
            <a:r>
              <a:rPr lang="en-US" altLang="zh-CN" sz="1200" b="0" i="0" kern="1200" dirty="0" smtClean="0">
                <a:solidFill>
                  <a:schemeClr val="tx1"/>
                </a:solidFill>
                <a:effectLst/>
                <a:latin typeface="Arial" charset="0"/>
                <a:ea typeface="宋体" pitchFamily="2" charset="-122"/>
                <a:cs typeface="+mn-cs"/>
              </a:rPr>
              <a:t>5</a:t>
            </a:r>
            <a:r>
              <a:rPr lang="zh-CN" altLang="en-US" sz="1200" b="0" i="0" kern="1200" dirty="0" smtClean="0">
                <a:solidFill>
                  <a:schemeClr val="tx1"/>
                </a:solidFill>
                <a:effectLst/>
                <a:latin typeface="Arial" charset="0"/>
                <a:ea typeface="宋体" pitchFamily="2" charset="-122"/>
                <a:cs typeface="+mn-cs"/>
              </a:rPr>
              <a:t>到了</a:t>
            </a:r>
            <a:r>
              <a:rPr lang="en-US" altLang="zh-CN" sz="1200" b="0" i="0" kern="1200" dirty="0" smtClean="0">
                <a:solidFill>
                  <a:schemeClr val="tx1"/>
                </a:solidFill>
                <a:effectLst/>
                <a:latin typeface="Arial" charset="0"/>
                <a:ea typeface="宋体" pitchFamily="2" charset="-122"/>
                <a:cs typeface="+mn-cs"/>
              </a:rPr>
              <a:t>3</a:t>
            </a:r>
            <a:r>
              <a:rPr lang="zh-CN" altLang="en-US" sz="1200" b="0" i="0" kern="1200" dirty="0" smtClean="0">
                <a:solidFill>
                  <a:schemeClr val="tx1"/>
                </a:solidFill>
                <a:effectLst/>
                <a:latin typeface="Arial" charset="0"/>
                <a:ea typeface="宋体" pitchFamily="2" charset="-122"/>
                <a:cs typeface="+mn-cs"/>
              </a:rPr>
              <a:t>的位置，</a:t>
            </a:r>
            <a:r>
              <a:rPr lang="en-US" altLang="zh-CN" sz="1200" b="0" i="0" kern="1200" dirty="0" smtClean="0">
                <a:solidFill>
                  <a:schemeClr val="tx1"/>
                </a:solidFill>
                <a:effectLst/>
                <a:latin typeface="Arial" charset="0"/>
                <a:ea typeface="宋体" pitchFamily="2" charset="-122"/>
                <a:cs typeface="+mn-cs"/>
              </a:rPr>
              <a:t>7</a:t>
            </a:r>
            <a:r>
              <a:rPr lang="zh-CN" altLang="en-US" sz="1200" b="0" i="0" kern="1200" dirty="0" smtClean="0">
                <a:solidFill>
                  <a:schemeClr val="tx1"/>
                </a:solidFill>
                <a:effectLst/>
                <a:latin typeface="Arial" charset="0"/>
                <a:ea typeface="宋体" pitchFamily="2" charset="-122"/>
                <a:cs typeface="+mn-cs"/>
              </a:rPr>
              <a:t>到了</a:t>
            </a:r>
            <a:r>
              <a:rPr lang="en-US" altLang="zh-CN" sz="1200" b="0" i="0" kern="1200" dirty="0" smtClean="0">
                <a:solidFill>
                  <a:schemeClr val="tx1"/>
                </a:solidFill>
                <a:effectLst/>
                <a:latin typeface="Arial" charset="0"/>
                <a:ea typeface="宋体" pitchFamily="2" charset="-122"/>
                <a:cs typeface="+mn-cs"/>
              </a:rPr>
              <a:t>4</a:t>
            </a:r>
            <a:r>
              <a:rPr lang="zh-CN" altLang="en-US" sz="1200" b="0" i="0" kern="1200" dirty="0" smtClean="0">
                <a:solidFill>
                  <a:schemeClr val="tx1"/>
                </a:solidFill>
                <a:effectLst/>
                <a:latin typeface="Arial" charset="0"/>
                <a:ea typeface="宋体" pitchFamily="2" charset="-122"/>
                <a:cs typeface="+mn-cs"/>
              </a:rPr>
              <a:t>的位置。为了得到一个人的初始位置，需要将他的新位置</a:t>
            </a:r>
            <a:r>
              <a:rPr lang="en-US" altLang="zh-CN" sz="1200" b="0" i="0" kern="1200" dirty="0" smtClean="0">
                <a:solidFill>
                  <a:schemeClr val="tx1"/>
                </a:solidFill>
                <a:effectLst/>
                <a:latin typeface="Arial" charset="0"/>
                <a:ea typeface="宋体" pitchFamily="2" charset="-122"/>
                <a:cs typeface="+mn-cs"/>
              </a:rPr>
              <a:t>x2-1</a:t>
            </a:r>
            <a:r>
              <a:rPr lang="zh-CN" altLang="en-US" sz="1200" b="0" i="0" kern="1200" dirty="0" smtClean="0">
                <a:solidFill>
                  <a:schemeClr val="tx1"/>
                </a:solidFill>
                <a:effectLst/>
                <a:latin typeface="Arial" charset="0"/>
                <a:ea typeface="宋体" pitchFamily="2" charset="-122"/>
                <a:cs typeface="+mn-cs"/>
              </a:rPr>
              <a:t>，对于幸运者这个关系会一直持续下去：</a:t>
            </a:r>
          </a:p>
          <a:p>
            <a:r>
              <a:rPr lang="en-US" altLang="zh-CN" sz="1200" b="0" i="0" kern="1200" dirty="0" smtClean="0">
                <a:solidFill>
                  <a:schemeClr val="tx1"/>
                </a:solidFill>
                <a:effectLst/>
                <a:latin typeface="Arial" charset="0"/>
                <a:ea typeface="宋体" pitchFamily="2" charset="-122"/>
                <a:cs typeface="+mn-cs"/>
              </a:rPr>
              <a:t>J(2K)=2J(K)-1</a:t>
            </a:r>
          </a:p>
          <a:p>
            <a:r>
              <a:rPr lang="zh-CN" altLang="en-US" sz="1200" b="0" i="0" kern="1200" dirty="0" smtClean="0">
                <a:solidFill>
                  <a:schemeClr val="tx1"/>
                </a:solidFill>
                <a:effectLst/>
                <a:latin typeface="Arial" charset="0"/>
                <a:ea typeface="宋体" pitchFamily="2" charset="-122"/>
                <a:cs typeface="+mn-cs"/>
              </a:rPr>
              <a:t>对于基数</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n=2k+1</a:t>
            </a:r>
            <a:r>
              <a:rPr lang="zh-CN" altLang="en-US" sz="1200" b="0" i="0" kern="1200" dirty="0" smtClean="0">
                <a:solidFill>
                  <a:schemeClr val="tx1"/>
                </a:solidFill>
                <a:effectLst/>
                <a:latin typeface="Arial" charset="0"/>
                <a:ea typeface="宋体" pitchFamily="2" charset="-122"/>
                <a:cs typeface="+mn-cs"/>
              </a:rPr>
              <a:t>，第一轮会消去所有偶数位的人，同时把位置</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的人消去，留下了一个规模为</a:t>
            </a:r>
            <a:r>
              <a:rPr lang="en-US" altLang="zh-CN" sz="1200" b="0" i="0" kern="1200" dirty="0" smtClean="0">
                <a:solidFill>
                  <a:schemeClr val="tx1"/>
                </a:solidFill>
                <a:effectLst/>
                <a:latin typeface="Arial" charset="0"/>
                <a:ea typeface="宋体" pitchFamily="2" charset="-122"/>
                <a:cs typeface="+mn-cs"/>
              </a:rPr>
              <a:t>k</a:t>
            </a:r>
            <a:r>
              <a:rPr lang="zh-CN" altLang="en-US" sz="1200" b="0" i="0" kern="1200" dirty="0" smtClean="0">
                <a:solidFill>
                  <a:schemeClr val="tx1"/>
                </a:solidFill>
                <a:effectLst/>
                <a:latin typeface="Arial" charset="0"/>
                <a:ea typeface="宋体" pitchFamily="2" charset="-122"/>
                <a:cs typeface="+mn-cs"/>
              </a:rPr>
              <a:t>的例子，新位置编号和旧位置之间的关系为：</a:t>
            </a:r>
          </a:p>
          <a:p>
            <a:r>
              <a:rPr lang="en-US" altLang="zh-CN" sz="1200" b="0" i="0" kern="1200" dirty="0" smtClean="0">
                <a:solidFill>
                  <a:schemeClr val="tx1"/>
                </a:solidFill>
                <a:effectLst/>
                <a:latin typeface="Arial" charset="0"/>
                <a:ea typeface="宋体" pitchFamily="2" charset="-122"/>
                <a:cs typeface="+mn-cs"/>
              </a:rPr>
              <a:t>J(2K+1)=2J(K)+1</a:t>
            </a:r>
          </a:p>
          <a:p>
            <a:r>
              <a:rPr lang="zh-CN" altLang="en-US" sz="1200" b="0" i="0" kern="1200" dirty="0" smtClean="0">
                <a:solidFill>
                  <a:schemeClr val="tx1"/>
                </a:solidFill>
                <a:effectLst/>
                <a:latin typeface="Arial" charset="0"/>
                <a:ea typeface="宋体" pitchFamily="2" charset="-122"/>
                <a:cs typeface="+mn-cs"/>
              </a:rPr>
              <a:t>为了得到这</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个递推式的闭合式，一般反向替换法，还可以用前向替换法，比如求出</a:t>
            </a:r>
            <a:r>
              <a:rPr lang="en-US" altLang="zh-CN" sz="1200" b="0" i="0" kern="1200" dirty="0" smtClean="0">
                <a:solidFill>
                  <a:schemeClr val="tx1"/>
                </a:solidFill>
                <a:effectLst/>
                <a:latin typeface="Arial" charset="0"/>
                <a:ea typeface="宋体" pitchFamily="2" charset="-122"/>
                <a:cs typeface="+mn-cs"/>
              </a:rPr>
              <a:t>J(N)</a:t>
            </a:r>
            <a:r>
              <a:rPr lang="zh-CN" altLang="en-US" sz="1200" b="0" i="0" kern="1200" dirty="0" smtClean="0">
                <a:solidFill>
                  <a:schemeClr val="tx1"/>
                </a:solidFill>
                <a:effectLst/>
                <a:latin typeface="Arial" charset="0"/>
                <a:ea typeface="宋体" pitchFamily="2" charset="-122"/>
                <a:cs typeface="+mn-cs"/>
              </a:rPr>
              <a:t>的前</a:t>
            </a:r>
            <a:r>
              <a:rPr lang="en-US" altLang="zh-CN" sz="1200" b="0" i="0" kern="1200" dirty="0" smtClean="0">
                <a:solidFill>
                  <a:schemeClr val="tx1"/>
                </a:solidFill>
                <a:effectLst/>
                <a:latin typeface="Arial" charset="0"/>
                <a:ea typeface="宋体" pitchFamily="2" charset="-122"/>
                <a:cs typeface="+mn-cs"/>
              </a:rPr>
              <a:t>15</a:t>
            </a:r>
            <a:r>
              <a:rPr lang="zh-CN" altLang="en-US" sz="1200" b="0" i="0" kern="1200" dirty="0" smtClean="0">
                <a:solidFill>
                  <a:schemeClr val="tx1"/>
                </a:solidFill>
                <a:effectLst/>
                <a:latin typeface="Arial" charset="0"/>
                <a:ea typeface="宋体" pitchFamily="2" charset="-122"/>
                <a:cs typeface="+mn-cs"/>
              </a:rPr>
              <a:t>个值，用数学归纳法证明合理性。而在这个案例中，规模</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刚好可以用</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进制表示：我们可以对</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本身做一次向左的循环唯一来得到</a:t>
            </a:r>
            <a:r>
              <a:rPr lang="en-US" altLang="zh-CN" sz="1200" b="0" i="0" kern="1200" dirty="0" smtClean="0">
                <a:solidFill>
                  <a:schemeClr val="tx1"/>
                </a:solidFill>
                <a:effectLst/>
                <a:latin typeface="Arial" charset="0"/>
                <a:ea typeface="宋体" pitchFamily="2" charset="-122"/>
                <a:cs typeface="+mn-cs"/>
              </a:rPr>
              <a:t>J(n)</a:t>
            </a:r>
            <a:r>
              <a:rPr lang="zh-CN" altLang="en-US" sz="1200" b="0" i="0" kern="1200" dirty="0" smtClean="0">
                <a:solidFill>
                  <a:schemeClr val="tx1"/>
                </a:solidFill>
                <a:effectLst/>
                <a:latin typeface="Arial" charset="0"/>
                <a:ea typeface="宋体" pitchFamily="2" charset="-122"/>
                <a:cs typeface="+mn-cs"/>
              </a:rPr>
              <a:t>。如</a:t>
            </a:r>
            <a:r>
              <a:rPr lang="en-US" altLang="zh-CN" sz="1200" b="0" i="0" kern="1200" dirty="0" smtClean="0">
                <a:solidFill>
                  <a:schemeClr val="tx1"/>
                </a:solidFill>
                <a:effectLst/>
                <a:latin typeface="Arial" charset="0"/>
                <a:ea typeface="宋体" pitchFamily="2" charset="-122"/>
                <a:cs typeface="+mn-cs"/>
              </a:rPr>
              <a:t>J(6)=J(110)(2</a:t>
            </a:r>
            <a:r>
              <a:rPr lang="zh-CN" altLang="en-US" sz="1200" b="0" i="0" kern="1200" dirty="0" smtClean="0">
                <a:solidFill>
                  <a:schemeClr val="tx1"/>
                </a:solidFill>
                <a:effectLst/>
                <a:latin typeface="Arial" charset="0"/>
                <a:ea typeface="宋体" pitchFamily="2" charset="-122"/>
                <a:cs typeface="+mn-cs"/>
              </a:rPr>
              <a:t>进制</a:t>
            </a:r>
            <a:r>
              <a:rPr lang="en-US" altLang="zh-CN" sz="1200" b="0" i="0" kern="1200" dirty="0" smtClean="0">
                <a:solidFill>
                  <a:schemeClr val="tx1"/>
                </a:solidFill>
                <a:effectLst/>
                <a:latin typeface="Arial" charset="0"/>
                <a:ea typeface="宋体" pitchFamily="2" charset="-122"/>
                <a:cs typeface="+mn-cs"/>
              </a:rPr>
              <a:t>)=101(2</a:t>
            </a:r>
            <a:r>
              <a:rPr lang="zh-CN" altLang="en-US" sz="1200" b="0" i="0" kern="1200" dirty="0" smtClean="0">
                <a:solidFill>
                  <a:schemeClr val="tx1"/>
                </a:solidFill>
                <a:effectLst/>
                <a:latin typeface="Arial" charset="0"/>
                <a:ea typeface="宋体" pitchFamily="2" charset="-122"/>
                <a:cs typeface="+mn-cs"/>
              </a:rPr>
              <a:t>进制向左移位</a:t>
            </a:r>
            <a:r>
              <a:rPr lang="en-US" altLang="zh-CN" sz="1200" b="0" i="0" kern="1200" dirty="0" smtClean="0">
                <a:solidFill>
                  <a:schemeClr val="tx1"/>
                </a:solidFill>
                <a:effectLst/>
                <a:latin typeface="Arial" charset="0"/>
                <a:ea typeface="宋体" pitchFamily="2" charset="-122"/>
                <a:cs typeface="+mn-cs"/>
              </a:rPr>
              <a:t>)=5</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J(7)=J(111)(2</a:t>
            </a:r>
            <a:r>
              <a:rPr lang="zh-CN" altLang="en-US" sz="1200" b="0" i="0" kern="1200" dirty="0" smtClean="0">
                <a:solidFill>
                  <a:schemeClr val="tx1"/>
                </a:solidFill>
                <a:effectLst/>
                <a:latin typeface="Arial" charset="0"/>
                <a:ea typeface="宋体" pitchFamily="2" charset="-122"/>
                <a:cs typeface="+mn-cs"/>
              </a:rPr>
              <a:t>进制</a:t>
            </a:r>
            <a:r>
              <a:rPr lang="en-US" altLang="zh-CN" sz="1200" b="0" i="0" kern="1200" dirty="0" smtClean="0">
                <a:solidFill>
                  <a:schemeClr val="tx1"/>
                </a:solidFill>
                <a:effectLst/>
                <a:latin typeface="Arial" charset="0"/>
                <a:ea typeface="宋体" pitchFamily="2" charset="-122"/>
                <a:cs typeface="+mn-cs"/>
              </a:rPr>
              <a:t>)=111(2</a:t>
            </a:r>
            <a:r>
              <a:rPr lang="zh-CN" altLang="en-US" sz="1200" b="0" i="0" kern="1200" dirty="0" smtClean="0">
                <a:solidFill>
                  <a:schemeClr val="tx1"/>
                </a:solidFill>
                <a:effectLst/>
                <a:latin typeface="Arial" charset="0"/>
                <a:ea typeface="宋体" pitchFamily="2" charset="-122"/>
                <a:cs typeface="+mn-cs"/>
              </a:rPr>
              <a:t>进制移位后</a:t>
            </a:r>
            <a:r>
              <a:rPr lang="en-US" altLang="zh-CN" sz="1200" b="0" i="0" kern="1200" dirty="0" smtClean="0">
                <a:solidFill>
                  <a:schemeClr val="tx1"/>
                </a:solidFill>
                <a:effectLst/>
                <a:latin typeface="Arial" charset="0"/>
                <a:ea typeface="宋体" pitchFamily="2" charset="-122"/>
                <a:cs typeface="+mn-cs"/>
              </a:rPr>
              <a:t>)=7</a:t>
            </a:r>
            <a:r>
              <a:rPr lang="zh-CN" altLang="en-US" sz="1200" b="0" i="0" kern="1200" dirty="0" smtClean="0">
                <a:solidFill>
                  <a:schemeClr val="tx1"/>
                </a:solidFill>
                <a:effectLst/>
                <a:latin typeface="Arial" charset="0"/>
                <a:ea typeface="宋体" pitchFamily="2" charset="-122"/>
                <a:cs typeface="+mn-cs"/>
              </a:rPr>
              <a:t>。</a:t>
            </a:r>
          </a:p>
          <a:p>
            <a:pPr eaLnBrk="1" hangingPunct="1"/>
            <a:endParaRPr lang="en-US" altLang="zh-CN" sz="1200" b="0" i="0" kern="1200" dirty="0" smtClean="0">
              <a:solidFill>
                <a:schemeClr val="tx1"/>
              </a:solidFill>
              <a:effectLst/>
              <a:latin typeface="Arial" charset="0"/>
              <a:ea typeface="宋体" pitchFamily="2" charset="-122"/>
              <a:cs typeface="+mn-cs"/>
            </a:endParaRPr>
          </a:p>
          <a:p>
            <a:pPr eaLnBrk="1" hangingPunct="1"/>
            <a:endParaRPr lang="en-US" altLang="zh-CN" dirty="0" smtClean="0">
              <a:ea typeface="宋体" charset="-122"/>
            </a:endParaRPr>
          </a:p>
        </p:txBody>
      </p:sp>
    </p:spTree>
    <p:extLst>
      <p:ext uri="{BB962C8B-B14F-4D97-AF65-F5344CB8AC3E}">
        <p14:creationId xmlns:p14="http://schemas.microsoft.com/office/powerpoint/2010/main" val="4224259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38A0A3F9-F1DC-488C-91F3-7F90C4AD87AA}" type="slidenum">
              <a:rPr lang="en-US" altLang="zh-CN" smtClean="0">
                <a:ea typeface="宋体" charset="-122"/>
              </a:rPr>
              <a:pPr/>
              <a:t>106</a:t>
            </a:fld>
            <a:endParaRPr lang="en-US" altLang="zh-CN" smtClean="0">
              <a:ea typeface="宋体" charset="-122"/>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r>
              <a:rPr lang="en-US" altLang="zh-CN" dirty="0" smtClean="0">
                <a:ea typeface="宋体" charset="-122"/>
              </a:rPr>
              <a:t>http://mathworld.wolfram.com/JosephusProblem.html</a:t>
            </a:r>
          </a:p>
          <a:p>
            <a:pPr eaLnBrk="1" hangingPunct="1"/>
            <a:r>
              <a:rPr lang="en-US" altLang="zh-CN" dirty="0" smtClean="0">
                <a:ea typeface="宋体" charset="-122"/>
              </a:rPr>
              <a:t>http://www.answers.com/topic/josephus-problem?cat=technology </a:t>
            </a:r>
          </a:p>
          <a:p>
            <a:pPr eaLnBrk="1" hangingPunct="1"/>
            <a:r>
              <a:rPr lang="zh-CN" altLang="en-US" dirty="0" smtClean="0">
                <a:ea typeface="宋体" charset="-122"/>
              </a:rPr>
              <a:t>第二类</a:t>
            </a:r>
            <a:endParaRPr lang="en-US" altLang="zh-CN" dirty="0" smtClean="0">
              <a:ea typeface="宋体" charset="-122"/>
            </a:endParaRPr>
          </a:p>
          <a:p>
            <a:pPr eaLnBrk="1" hangingPunct="1"/>
            <a:r>
              <a:rPr lang="zh-CN" altLang="en-US" sz="1200" b="0" i="0" kern="1200" dirty="0" smtClean="0">
                <a:solidFill>
                  <a:schemeClr val="tx1"/>
                </a:solidFill>
                <a:effectLst/>
                <a:latin typeface="Arial" charset="0"/>
                <a:ea typeface="宋体" pitchFamily="2" charset="-122"/>
                <a:cs typeface="+mn-cs"/>
              </a:rPr>
              <a:t>第三类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竞 赛规则同第二类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数，只是刚开始计数的初始位置不是第</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号，而是第</a:t>
            </a:r>
            <a:r>
              <a:rPr lang="en-US" altLang="zh-CN" sz="1200" b="0" i="0" kern="1200" dirty="0" err="1" smtClean="0">
                <a:solidFill>
                  <a:schemeClr val="tx1"/>
                </a:solidFill>
                <a:effectLst/>
                <a:latin typeface="Arial" charset="0"/>
                <a:ea typeface="宋体" pitchFamily="2" charset="-122"/>
                <a:cs typeface="+mn-cs"/>
              </a:rPr>
              <a:t>i</a:t>
            </a:r>
            <a:r>
              <a:rPr lang="zh-CN" altLang="en-US" sz="1200" b="0" i="0" kern="1200" dirty="0" smtClean="0">
                <a:solidFill>
                  <a:schemeClr val="tx1"/>
                </a:solidFill>
                <a:effectLst/>
                <a:latin typeface="Arial" charset="0"/>
                <a:ea typeface="宋体" pitchFamily="2" charset="-122"/>
                <a:cs typeface="+mn-cs"/>
              </a:rPr>
              <a:t>号（</a:t>
            </a:r>
            <a:r>
              <a:rPr lang="en-US" altLang="zh-CN" sz="1200" b="0" i="0" kern="1200" dirty="0" smtClean="0">
                <a:solidFill>
                  <a:schemeClr val="tx1"/>
                </a:solidFill>
                <a:effectLst/>
                <a:latin typeface="Arial" charset="0"/>
                <a:ea typeface="宋体" pitchFamily="2" charset="-122"/>
                <a:cs typeface="+mn-cs"/>
              </a:rPr>
              <a:t>1&lt;=</a:t>
            </a:r>
            <a:r>
              <a:rPr lang="en-US" altLang="zh-CN" sz="1200" b="0" i="0" kern="1200" dirty="0" err="1" smtClean="0">
                <a:solidFill>
                  <a:schemeClr val="tx1"/>
                </a:solidFill>
                <a:effectLst/>
                <a:latin typeface="Arial" charset="0"/>
                <a:ea typeface="宋体" pitchFamily="2" charset="-122"/>
                <a:cs typeface="+mn-cs"/>
              </a:rPr>
              <a:t>i</a:t>
            </a:r>
            <a:r>
              <a:rPr lang="en-US" altLang="zh-CN" sz="1200" b="0" i="0" kern="1200" dirty="0" smtClean="0">
                <a:solidFill>
                  <a:schemeClr val="tx1"/>
                </a:solidFill>
                <a:effectLst/>
                <a:latin typeface="Arial" charset="0"/>
                <a:ea typeface="宋体" pitchFamily="2" charset="-122"/>
                <a:cs typeface="+mn-cs"/>
              </a:rPr>
              <a:t>&lt;=n</a:t>
            </a:r>
            <a:r>
              <a:rPr lang="zh-CN" altLang="en-US" sz="1200" b="0" i="0" kern="1200" dirty="0" smtClean="0">
                <a:solidFill>
                  <a:schemeClr val="tx1"/>
                </a:solidFill>
                <a:effectLst/>
                <a:latin typeface="Arial" charset="0"/>
                <a:ea typeface="宋体" pitchFamily="2" charset="-122"/>
                <a:cs typeface="+mn-cs"/>
              </a:rPr>
              <a:t>）。这种情况下</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优胜者的号码定义为第 三类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a:t>
            </a:r>
            <a:r>
              <a:rPr lang="en-US" altLang="zh-CN" sz="1200" b="0" i="0" kern="1200" dirty="0" smtClean="0">
                <a:solidFill>
                  <a:schemeClr val="tx1"/>
                </a:solidFill>
                <a:effectLst/>
                <a:latin typeface="Arial" charset="0"/>
                <a:ea typeface="宋体" pitchFamily="2" charset="-122"/>
                <a:cs typeface="+mn-cs"/>
              </a:rPr>
              <a:t>J(</a:t>
            </a:r>
            <a:r>
              <a:rPr lang="en-US" altLang="zh-CN" sz="1200" b="0" i="0" kern="1200" dirty="0" err="1" smtClean="0">
                <a:solidFill>
                  <a:schemeClr val="tx1"/>
                </a:solidFill>
                <a:effectLst/>
                <a:latin typeface="Arial" charset="0"/>
                <a:ea typeface="宋体" pitchFamily="2" charset="-122"/>
                <a:cs typeface="+mn-cs"/>
              </a:rPr>
              <a:t>n,m,i</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。显然第二类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a:t>
            </a:r>
            <a:r>
              <a:rPr lang="en-US" altLang="zh-CN" sz="1200" b="0" i="0" kern="1200" dirty="0" smtClean="0">
                <a:solidFill>
                  <a:schemeClr val="tx1"/>
                </a:solidFill>
                <a:effectLst/>
                <a:latin typeface="Arial" charset="0"/>
                <a:ea typeface="宋体" pitchFamily="2" charset="-122"/>
                <a:cs typeface="+mn-cs"/>
              </a:rPr>
              <a:t>J(</a:t>
            </a:r>
            <a:r>
              <a:rPr lang="en-US" altLang="zh-CN" sz="1200" b="0" i="0" kern="1200" dirty="0" err="1" smtClean="0">
                <a:solidFill>
                  <a:schemeClr val="tx1"/>
                </a:solidFill>
                <a:effectLst/>
                <a:latin typeface="Arial" charset="0"/>
                <a:ea typeface="宋体" pitchFamily="2" charset="-122"/>
                <a:cs typeface="+mn-cs"/>
              </a:rPr>
              <a:t>n,m</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就是</a:t>
            </a:r>
            <a:r>
              <a:rPr lang="en-US" altLang="zh-CN" sz="1200" b="0" i="0" kern="1200" dirty="0" err="1" smtClean="0">
                <a:solidFill>
                  <a:schemeClr val="tx1"/>
                </a:solidFill>
                <a:effectLst/>
                <a:latin typeface="Arial" charset="0"/>
                <a:ea typeface="宋体" pitchFamily="2" charset="-122"/>
                <a:cs typeface="+mn-cs"/>
              </a:rPr>
              <a:t>i</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的特例</a:t>
            </a:r>
            <a:r>
              <a:rPr lang="en-US" altLang="zh-CN" sz="1200" b="0" i="0" kern="1200" dirty="0" smtClean="0">
                <a:solidFill>
                  <a:schemeClr val="tx1"/>
                </a:solidFill>
                <a:effectLst/>
                <a:latin typeface="Arial" charset="0"/>
                <a:ea typeface="宋体" pitchFamily="2" charset="-122"/>
                <a:cs typeface="+mn-cs"/>
              </a:rPr>
              <a:t>J(n,m,1)</a:t>
            </a:r>
            <a:r>
              <a:rPr lang="zh-CN" altLang="en-US" sz="1200" b="0" i="0" kern="1200" dirty="0" smtClean="0">
                <a:solidFill>
                  <a:schemeClr val="tx1"/>
                </a:solidFill>
                <a:effectLst/>
                <a:latin typeface="Arial" charset="0"/>
                <a:ea typeface="宋体" pitchFamily="2" charset="-122"/>
                <a:cs typeface="+mn-cs"/>
              </a:rPr>
              <a:t>。</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很显然，</a:t>
            </a:r>
            <a:r>
              <a:rPr lang="en-US" altLang="zh-CN" sz="1200" b="0" i="0" kern="1200" dirty="0" smtClean="0">
                <a:solidFill>
                  <a:schemeClr val="tx1"/>
                </a:solidFill>
                <a:effectLst/>
                <a:latin typeface="Arial" charset="0"/>
                <a:ea typeface="宋体" pitchFamily="2" charset="-122"/>
                <a:cs typeface="+mn-cs"/>
              </a:rPr>
              <a:t>J(</a:t>
            </a:r>
            <a:r>
              <a:rPr lang="en-US" altLang="zh-CN" sz="1200" b="0" i="0" kern="1200" dirty="0" err="1" smtClean="0">
                <a:solidFill>
                  <a:schemeClr val="tx1"/>
                </a:solidFill>
                <a:effectLst/>
                <a:latin typeface="Arial" charset="0"/>
                <a:ea typeface="宋体" pitchFamily="2" charset="-122"/>
                <a:cs typeface="+mn-cs"/>
              </a:rPr>
              <a:t>n,m,i</a:t>
            </a:r>
            <a:r>
              <a:rPr lang="en-US" altLang="zh-CN" sz="1200" b="0" i="0" kern="1200" dirty="0" smtClean="0">
                <a:solidFill>
                  <a:schemeClr val="tx1"/>
                </a:solidFill>
                <a:effectLst/>
                <a:latin typeface="Arial" charset="0"/>
                <a:ea typeface="宋体" pitchFamily="2" charset="-122"/>
                <a:cs typeface="+mn-cs"/>
              </a:rPr>
              <a:t>)=(J(n,m,1)+i-1) mod n</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第三类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数的引入主要是为了让第二类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数的递归变得更加简单化。</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第四类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竞赛规则同上，定义第</a:t>
            </a:r>
            <a:r>
              <a:rPr lang="en-US" altLang="zh-CN" sz="1200" b="0" i="0" kern="1200" dirty="0" smtClean="0">
                <a:solidFill>
                  <a:schemeClr val="tx1"/>
                </a:solidFill>
                <a:effectLst/>
                <a:latin typeface="Arial" charset="0"/>
                <a:ea typeface="宋体" pitchFamily="2" charset="-122"/>
                <a:cs typeface="+mn-cs"/>
              </a:rPr>
              <a:t>k</a:t>
            </a:r>
            <a:r>
              <a:rPr lang="zh-CN" altLang="en-US" sz="1200" b="0" i="0" kern="1200" dirty="0" smtClean="0">
                <a:solidFill>
                  <a:schemeClr val="tx1"/>
                </a:solidFill>
                <a:effectLst/>
                <a:latin typeface="Arial" charset="0"/>
                <a:ea typeface="宋体" pitchFamily="2" charset="-122"/>
                <a:cs typeface="+mn-cs"/>
              </a:rPr>
              <a:t>个出列的人的号码为第四类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a:t>
            </a:r>
            <a:r>
              <a:rPr lang="en-US" altLang="zh-CN" sz="1200" b="0" i="0" kern="1200" dirty="0" smtClean="0">
                <a:solidFill>
                  <a:schemeClr val="tx1"/>
                </a:solidFill>
                <a:effectLst/>
                <a:latin typeface="Arial" charset="0"/>
                <a:ea typeface="宋体" pitchFamily="2" charset="-122"/>
                <a:cs typeface="+mn-cs"/>
              </a:rPr>
              <a:t>J(</a:t>
            </a:r>
            <a:r>
              <a:rPr lang="en-US" altLang="zh-CN" sz="1200" b="0" i="0" kern="1200" dirty="0" err="1" smtClean="0">
                <a:solidFill>
                  <a:schemeClr val="tx1"/>
                </a:solidFill>
                <a:effectLst/>
                <a:latin typeface="Arial" charset="0"/>
                <a:ea typeface="宋体" pitchFamily="2" charset="-122"/>
                <a:cs typeface="+mn-cs"/>
              </a:rPr>
              <a:t>n,m,i,k</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endParaRPr lang="en-US" altLang="zh-CN" dirty="0" smtClean="0">
              <a:ea typeface="宋体" charset="-122"/>
            </a:endParaRPr>
          </a:p>
        </p:txBody>
      </p:sp>
    </p:spTree>
    <p:extLst>
      <p:ext uri="{BB962C8B-B14F-4D97-AF65-F5344CB8AC3E}">
        <p14:creationId xmlns:p14="http://schemas.microsoft.com/office/powerpoint/2010/main" val="9271604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834D6-FC00-4CE0-8BFD-990D55F200E9}" type="slidenum">
              <a:rPr lang="zh-CN" altLang="en-US"/>
              <a:pPr/>
              <a:t>107</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59655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E0438-F68A-449B-8E47-4C5B5E17E429}" type="slidenum">
              <a:rPr lang="zh-CN" altLang="en-US"/>
              <a:pPr/>
              <a:t>108</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04382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E0438-F68A-449B-8E47-4C5B5E17E429}" type="slidenum">
              <a:rPr lang="zh-CN" altLang="en-US"/>
              <a:pPr/>
              <a:t>109</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55331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98014-802E-4D8C-AF43-71FDE0269B73}" type="slidenum">
              <a:rPr lang="zh-CN" altLang="en-US"/>
              <a:pPr/>
              <a:t>110</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5812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167644-88E1-46EE-B32E-DEB5D71B3821}" type="slidenum">
              <a:rPr lang="zh-CN" altLang="en-US"/>
              <a:pPr/>
              <a:t>111</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9692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8CB167C2-6217-434F-B831-F563C89A7B2E}" type="slidenum">
              <a:rPr lang="en-US" altLang="zh-CN" smtClean="0">
                <a:ea typeface="宋体" charset="-122"/>
              </a:rPr>
              <a:pPr/>
              <a:t>7</a:t>
            </a:fld>
            <a:endParaRPr lang="en-US" altLang="zh-CN" smtClean="0">
              <a:ea typeface="宋体" charset="-122"/>
            </a:endParaRPr>
          </a:p>
        </p:txBody>
      </p:sp>
      <p:sp>
        <p:nvSpPr>
          <p:cNvPr id="19458" name="Rectangle 2"/>
          <p:cNvSpPr>
            <a:spLocks noGrp="1" noRot="1" noChangeAspect="1" noChangeArrowheads="1" noTextEdit="1"/>
          </p:cNvSpPr>
          <p:nvPr>
            <p:ph type="sldImg"/>
          </p:nvPr>
        </p:nvSpPr>
        <p:spPr>
          <a:xfrm>
            <a:off x="992188" y="731838"/>
            <a:ext cx="5114925" cy="3836987"/>
          </a:xfrm>
          <a:ln/>
        </p:spPr>
      </p:sp>
      <p:sp>
        <p:nvSpPr>
          <p:cNvPr id="19459" name="Rectangle 3"/>
          <p:cNvSpPr>
            <a:spLocks noGrp="1" noChangeArrowheads="1"/>
          </p:cNvSpPr>
          <p:nvPr>
            <p:ph type="body" idx="1"/>
          </p:nvPr>
        </p:nvSpPr>
        <p:spPr>
          <a:noFill/>
          <a:ln/>
        </p:spPr>
        <p:txBody>
          <a:bodyPr/>
          <a:lstStyle/>
          <a:p>
            <a:r>
              <a:rPr lang="en-US" altLang="zh-CN" dirty="0" smtClean="0">
                <a:ea typeface="宋体" charset="-122"/>
              </a:rPr>
              <a:t>Try to get the students involved in coming up with these:</a:t>
            </a:r>
          </a:p>
          <a:p>
            <a:r>
              <a:rPr lang="en-US" altLang="zh-CN" dirty="0" smtClean="0">
                <a:ea typeface="宋体" charset="-122"/>
              </a:rPr>
              <a:t>Brute Force:</a:t>
            </a:r>
          </a:p>
          <a:p>
            <a:r>
              <a:rPr lang="en-US" altLang="zh-CN" i="1" dirty="0" smtClean="0">
                <a:ea typeface="宋体" charset="-122"/>
              </a:rPr>
              <a:t>a</a:t>
            </a:r>
            <a:r>
              <a:rPr lang="en-US" altLang="zh-CN" i="1" baseline="30000" dirty="0" smtClean="0">
                <a:ea typeface="宋体" charset="-122"/>
              </a:rPr>
              <a:t>n</a:t>
            </a:r>
            <a:r>
              <a:rPr lang="en-US" altLang="zh-CN" dirty="0" smtClean="0">
                <a:ea typeface="宋体" charset="-122"/>
              </a:rPr>
              <a:t>= </a:t>
            </a:r>
            <a:r>
              <a:rPr lang="en-US" altLang="zh-CN" i="1" dirty="0" smtClean="0">
                <a:ea typeface="宋体" charset="-122"/>
              </a:rPr>
              <a:t>a*a*a*a*...*a</a:t>
            </a:r>
          </a:p>
          <a:p>
            <a:r>
              <a:rPr lang="en-US" altLang="zh-CN" i="1" dirty="0" smtClean="0">
                <a:ea typeface="宋体" charset="-122"/>
              </a:rPr>
              <a:t>                 n</a:t>
            </a:r>
          </a:p>
          <a:p>
            <a:r>
              <a:rPr lang="en-US" altLang="zh-CN" dirty="0" smtClean="0">
                <a:ea typeface="宋体" charset="-122"/>
              </a:rPr>
              <a:t>Divide and conquer:</a:t>
            </a:r>
          </a:p>
          <a:p>
            <a:r>
              <a:rPr lang="en-US" altLang="zh-CN" i="1" dirty="0" smtClean="0">
                <a:ea typeface="宋体" charset="-122"/>
              </a:rPr>
              <a:t>a</a:t>
            </a:r>
            <a:r>
              <a:rPr lang="en-US" altLang="zh-CN" i="1" baseline="30000" dirty="0" smtClean="0">
                <a:ea typeface="宋体" charset="-122"/>
              </a:rPr>
              <a:t>n</a:t>
            </a:r>
            <a:r>
              <a:rPr lang="en-US" altLang="zh-CN" dirty="0" smtClean="0">
                <a:ea typeface="宋体" charset="-122"/>
              </a:rPr>
              <a:t>= </a:t>
            </a:r>
            <a:r>
              <a:rPr lang="en-US" altLang="zh-CN" i="1" dirty="0" smtClean="0">
                <a:ea typeface="宋体" charset="-122"/>
              </a:rPr>
              <a:t>a</a:t>
            </a:r>
            <a:r>
              <a:rPr lang="en-US" altLang="zh-CN" i="1" baseline="30000" dirty="0" smtClean="0">
                <a:ea typeface="宋体" charset="-122"/>
              </a:rPr>
              <a:t>n</a:t>
            </a:r>
            <a:r>
              <a:rPr lang="en-US" altLang="zh-CN" baseline="30000" dirty="0" smtClean="0">
                <a:ea typeface="宋体" charset="-122"/>
              </a:rPr>
              <a:t>/2 </a:t>
            </a:r>
            <a:r>
              <a:rPr lang="en-US" altLang="zh-CN" i="1" dirty="0" smtClean="0">
                <a:ea typeface="宋体" charset="-122"/>
              </a:rPr>
              <a:t>* a</a:t>
            </a:r>
            <a:r>
              <a:rPr lang="en-US" altLang="zh-CN" i="1" baseline="30000" dirty="0" smtClean="0">
                <a:ea typeface="宋体" charset="-122"/>
              </a:rPr>
              <a:t>n</a:t>
            </a:r>
            <a:r>
              <a:rPr lang="en-US" altLang="zh-CN" baseline="30000" dirty="0" smtClean="0">
                <a:ea typeface="宋体" charset="-122"/>
              </a:rPr>
              <a:t>/2</a:t>
            </a:r>
            <a:r>
              <a:rPr lang="en-US" altLang="zh-CN" i="1" baseline="30000" dirty="0" smtClean="0">
                <a:ea typeface="宋体" charset="-122"/>
              </a:rPr>
              <a:t> </a:t>
            </a:r>
            <a:r>
              <a:rPr lang="en-US" altLang="zh-CN" dirty="0" smtClean="0">
                <a:ea typeface="宋体" charset="-122"/>
              </a:rPr>
              <a:t> (more accurately, </a:t>
            </a:r>
            <a:r>
              <a:rPr lang="en-US" altLang="zh-CN" i="1" dirty="0" smtClean="0">
                <a:ea typeface="宋体" charset="-122"/>
              </a:rPr>
              <a:t>a</a:t>
            </a:r>
            <a:r>
              <a:rPr lang="en-US" altLang="zh-CN" i="1" baseline="30000" dirty="0" smtClean="0">
                <a:ea typeface="宋体" charset="-122"/>
              </a:rPr>
              <a:t>n</a:t>
            </a:r>
            <a:r>
              <a:rPr lang="en-US" altLang="zh-CN" dirty="0" smtClean="0">
                <a:ea typeface="宋体" charset="-122"/>
              </a:rPr>
              <a:t>= </a:t>
            </a:r>
            <a:r>
              <a:rPr lang="en-US" altLang="zh-CN" i="1" dirty="0" err="1" smtClean="0">
                <a:ea typeface="宋体" charset="-122"/>
              </a:rPr>
              <a:t>a</a:t>
            </a:r>
            <a:r>
              <a:rPr lang="en-US" altLang="zh-CN" baseline="30000" dirty="0" err="1" smtClean="0">
                <a:ea typeface="宋体" charset="-122"/>
                <a:sym typeface="Symbol" pitchFamily="18" charset="2"/>
              </a:rPr>
              <a:t></a:t>
            </a:r>
            <a:r>
              <a:rPr lang="en-US" altLang="zh-CN" i="1" baseline="30000" dirty="0" err="1" smtClean="0">
                <a:ea typeface="宋体" charset="-122"/>
              </a:rPr>
              <a:t>n</a:t>
            </a:r>
            <a:r>
              <a:rPr lang="en-US" altLang="zh-CN" baseline="30000" dirty="0" smtClean="0">
                <a:ea typeface="宋体" charset="-122"/>
              </a:rPr>
              <a:t>/2</a:t>
            </a:r>
            <a:r>
              <a:rPr lang="en-US" altLang="zh-CN" baseline="30000" dirty="0" smtClean="0">
                <a:ea typeface="宋体" charset="-122"/>
                <a:sym typeface="Symbol" pitchFamily="18" charset="2"/>
              </a:rPr>
              <a:t></a:t>
            </a:r>
            <a:r>
              <a:rPr lang="en-US" altLang="zh-CN" baseline="30000" dirty="0" smtClean="0">
                <a:ea typeface="宋体" charset="-122"/>
              </a:rPr>
              <a:t> </a:t>
            </a:r>
            <a:r>
              <a:rPr lang="en-US" altLang="zh-CN" i="1" dirty="0" smtClean="0">
                <a:ea typeface="宋体" charset="-122"/>
              </a:rPr>
              <a:t>* a </a:t>
            </a:r>
            <a:r>
              <a:rPr lang="en-US" altLang="zh-CN" baseline="30000" dirty="0" smtClean="0">
                <a:ea typeface="宋体" charset="-122"/>
                <a:sym typeface="Symbol" pitchFamily="18" charset="2"/>
              </a:rPr>
              <a:t></a:t>
            </a:r>
            <a:r>
              <a:rPr lang="en-US" altLang="zh-CN" i="1" baseline="30000" dirty="0" smtClean="0">
                <a:ea typeface="宋体" charset="-122"/>
              </a:rPr>
              <a:t>n</a:t>
            </a:r>
            <a:r>
              <a:rPr lang="en-US" altLang="zh-CN" baseline="30000" dirty="0" smtClean="0">
                <a:ea typeface="宋体" charset="-122"/>
              </a:rPr>
              <a:t>/2</a:t>
            </a:r>
            <a:r>
              <a:rPr lang="en-US" altLang="zh-CN" baseline="30000" dirty="0" smtClean="0">
                <a:ea typeface="宋体" charset="-122"/>
                <a:cs typeface="Times New Roman" pitchFamily="18" charset="0"/>
              </a:rPr>
              <a:t>│</a:t>
            </a:r>
            <a:r>
              <a:rPr lang="en-US" altLang="zh-CN" dirty="0" smtClean="0">
                <a:ea typeface="宋体" charset="-122"/>
                <a:cs typeface="Times New Roman" pitchFamily="18" charset="0"/>
              </a:rPr>
              <a:t>)</a:t>
            </a:r>
            <a:r>
              <a:rPr lang="en-US" altLang="zh-CN" i="1" baseline="30000" dirty="0" smtClean="0">
                <a:ea typeface="宋体" charset="-122"/>
              </a:rPr>
              <a:t> </a:t>
            </a:r>
          </a:p>
          <a:p>
            <a:endParaRPr lang="en-US" altLang="zh-CN" i="1" baseline="30000" dirty="0" smtClean="0">
              <a:ea typeface="宋体" charset="-122"/>
            </a:endParaRPr>
          </a:p>
          <a:p>
            <a:r>
              <a:rPr lang="en-US" altLang="zh-CN" dirty="0" smtClean="0">
                <a:ea typeface="宋体" charset="-122"/>
              </a:rPr>
              <a:t>Decrease by one:</a:t>
            </a:r>
          </a:p>
          <a:p>
            <a:r>
              <a:rPr lang="en-US" altLang="zh-CN" i="1" dirty="0" smtClean="0">
                <a:ea typeface="宋体" charset="-122"/>
              </a:rPr>
              <a:t>a</a:t>
            </a:r>
            <a:r>
              <a:rPr lang="en-US" altLang="zh-CN" i="1" baseline="30000" dirty="0" smtClean="0">
                <a:ea typeface="宋体" charset="-122"/>
              </a:rPr>
              <a:t>n</a:t>
            </a:r>
            <a:r>
              <a:rPr lang="en-US" altLang="zh-CN" dirty="0" smtClean="0">
                <a:ea typeface="宋体" charset="-122"/>
              </a:rPr>
              <a:t>= </a:t>
            </a:r>
            <a:r>
              <a:rPr lang="en-US" altLang="zh-CN" i="1" dirty="0" smtClean="0">
                <a:ea typeface="宋体" charset="-122"/>
              </a:rPr>
              <a:t>a</a:t>
            </a:r>
            <a:r>
              <a:rPr lang="en-US" altLang="zh-CN" i="1" baseline="30000" dirty="0" smtClean="0">
                <a:ea typeface="宋体" charset="-122"/>
              </a:rPr>
              <a:t>n-</a:t>
            </a:r>
            <a:r>
              <a:rPr lang="en-US" altLang="zh-CN" baseline="30000" dirty="0" smtClean="0">
                <a:ea typeface="宋体" charset="-122"/>
              </a:rPr>
              <a:t>1</a:t>
            </a:r>
            <a:r>
              <a:rPr lang="en-US" altLang="zh-CN" i="1" dirty="0" smtClean="0">
                <a:ea typeface="宋体" charset="-122"/>
              </a:rPr>
              <a:t>* a            </a:t>
            </a:r>
            <a:r>
              <a:rPr lang="en-US" altLang="zh-CN" dirty="0" smtClean="0">
                <a:ea typeface="宋体" charset="-122"/>
              </a:rPr>
              <a:t>(one hopes a student will ask what is the difference with brute force here:</a:t>
            </a:r>
          </a:p>
          <a:p>
            <a:r>
              <a:rPr lang="en-US" altLang="zh-CN" dirty="0" smtClean="0">
                <a:ea typeface="宋体" charset="-122"/>
              </a:rPr>
              <a:t>                                   there is none in the resulting algorithm, of course, but you can arrive </a:t>
            </a:r>
          </a:p>
          <a:p>
            <a:r>
              <a:rPr lang="en-US" altLang="zh-CN" dirty="0" smtClean="0">
                <a:ea typeface="宋体" charset="-122"/>
              </a:rPr>
              <a:t>                                   at it in two different ways)</a:t>
            </a:r>
            <a:endParaRPr lang="en-US" altLang="zh-CN" i="1" dirty="0" smtClean="0">
              <a:ea typeface="宋体" charset="-122"/>
            </a:endParaRPr>
          </a:p>
          <a:p>
            <a:endParaRPr lang="en-US" altLang="zh-CN" dirty="0" smtClean="0">
              <a:ea typeface="宋体" charset="-122"/>
            </a:endParaRPr>
          </a:p>
          <a:p>
            <a:r>
              <a:rPr lang="en-US" altLang="zh-CN" dirty="0" smtClean="0">
                <a:ea typeface="宋体" charset="-122"/>
              </a:rPr>
              <a:t>Decrease by constant factor:</a:t>
            </a:r>
          </a:p>
          <a:p>
            <a:r>
              <a:rPr lang="en-US" altLang="zh-CN" i="1" dirty="0" smtClean="0">
                <a:ea typeface="宋体" charset="-122"/>
              </a:rPr>
              <a:t>a</a:t>
            </a:r>
            <a:r>
              <a:rPr lang="en-US" altLang="zh-CN" i="1" baseline="30000" dirty="0" smtClean="0">
                <a:ea typeface="宋体" charset="-122"/>
              </a:rPr>
              <a:t>n</a:t>
            </a:r>
            <a:r>
              <a:rPr lang="en-US" altLang="zh-CN" dirty="0" smtClean="0">
                <a:ea typeface="宋体" charset="-122"/>
              </a:rPr>
              <a:t>= (</a:t>
            </a:r>
            <a:r>
              <a:rPr lang="en-US" altLang="zh-CN" i="1" dirty="0" smtClean="0">
                <a:ea typeface="宋体" charset="-122"/>
              </a:rPr>
              <a:t>a</a:t>
            </a:r>
            <a:r>
              <a:rPr lang="en-US" altLang="zh-CN" i="1" baseline="30000" dirty="0" smtClean="0">
                <a:ea typeface="宋体" charset="-122"/>
              </a:rPr>
              <a:t>n</a:t>
            </a:r>
            <a:r>
              <a:rPr lang="en-US" altLang="zh-CN" baseline="30000" dirty="0" smtClean="0">
                <a:ea typeface="宋体" charset="-122"/>
              </a:rPr>
              <a:t>/2</a:t>
            </a:r>
            <a:r>
              <a:rPr lang="en-US" altLang="zh-CN" dirty="0" smtClean="0">
                <a:ea typeface="宋体" charset="-122"/>
              </a:rPr>
              <a:t>)</a:t>
            </a:r>
            <a:r>
              <a:rPr lang="en-US" altLang="zh-CN" baseline="30000" dirty="0" smtClean="0">
                <a:ea typeface="宋体" charset="-122"/>
              </a:rPr>
              <a:t>2                   </a:t>
            </a:r>
            <a:r>
              <a:rPr lang="en-US" altLang="zh-CN" dirty="0" smtClean="0">
                <a:ea typeface="宋体" charset="-122"/>
              </a:rPr>
              <a:t>(again, if no student asks about it, be sure to point out the difference </a:t>
            </a:r>
          </a:p>
          <a:p>
            <a:r>
              <a:rPr lang="en-US" altLang="zh-CN" dirty="0" smtClean="0">
                <a:ea typeface="宋体" charset="-122"/>
              </a:rPr>
              <a:t>                               with divide and conquer. Here there is a significant difference that leads to a </a:t>
            </a:r>
          </a:p>
          <a:p>
            <a:r>
              <a:rPr lang="en-US" altLang="zh-CN" dirty="0" smtClean="0">
                <a:ea typeface="宋体" charset="-122"/>
              </a:rPr>
              <a:t>                               much more efficient algorithm – in divide and conquer we </a:t>
            </a:r>
            <a:r>
              <a:rPr lang="en-US" altLang="zh-CN" dirty="0" err="1" smtClean="0">
                <a:ea typeface="宋体" charset="-122"/>
              </a:rPr>
              <a:t>recompute</a:t>
            </a:r>
            <a:r>
              <a:rPr lang="en-US" altLang="zh-CN" dirty="0" smtClean="0">
                <a:ea typeface="宋体" charset="-122"/>
              </a:rPr>
              <a:t> </a:t>
            </a:r>
            <a:r>
              <a:rPr lang="en-US" altLang="zh-CN" i="1" dirty="0" smtClean="0">
                <a:ea typeface="宋体" charset="-122"/>
              </a:rPr>
              <a:t>a</a:t>
            </a:r>
            <a:r>
              <a:rPr lang="en-US" altLang="zh-CN" i="1" baseline="30000" dirty="0" smtClean="0">
                <a:ea typeface="宋体" charset="-122"/>
              </a:rPr>
              <a:t>n</a:t>
            </a:r>
            <a:r>
              <a:rPr lang="en-US" altLang="zh-CN" baseline="30000" dirty="0" smtClean="0">
                <a:ea typeface="宋体" charset="-122"/>
              </a:rPr>
              <a:t>/2</a:t>
            </a:r>
          </a:p>
        </p:txBody>
      </p:sp>
      <p:sp>
        <p:nvSpPr>
          <p:cNvPr id="19460" name="AutoShape 4"/>
          <p:cNvSpPr>
            <a:spLocks/>
          </p:cNvSpPr>
          <p:nvPr/>
        </p:nvSpPr>
        <p:spPr bwMode="auto">
          <a:xfrm rot="-5400000">
            <a:off x="1660526" y="5526087"/>
            <a:ext cx="80962" cy="887413"/>
          </a:xfrm>
          <a:prstGeom prst="leftBrace">
            <a:avLst>
              <a:gd name="adj1" fmla="val 100322"/>
              <a:gd name="adj2" fmla="val 50000"/>
            </a:avLst>
          </a:prstGeom>
          <a:noFill/>
          <a:ln w="12700">
            <a:solidFill>
              <a:srgbClr val="FF0000"/>
            </a:solidFill>
            <a:round/>
            <a:headEnd type="none" w="sm" len="sm"/>
            <a:tailEnd type="triangle" w="sm" len="sm"/>
          </a:ln>
        </p:spPr>
        <p:txBody>
          <a:bodyPr wrap="none" anchor="ctr"/>
          <a:lstStyle/>
          <a:p>
            <a:endParaRPr lang="zh-CN" altLang="en-US"/>
          </a:p>
        </p:txBody>
      </p:sp>
    </p:spTree>
    <p:extLst>
      <p:ext uri="{BB962C8B-B14F-4D97-AF65-F5344CB8AC3E}">
        <p14:creationId xmlns:p14="http://schemas.microsoft.com/office/powerpoint/2010/main" val="1429086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32C0C-960B-4470-8630-C3C7545DDDB6}" type="slidenum">
              <a:rPr lang="zh-CN" altLang="en-US"/>
              <a:pPr/>
              <a:t>112</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734174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DF28F8-160A-4ED8-98D3-0818C13D5A33}" type="slidenum">
              <a:rPr lang="zh-CN" altLang="en-US"/>
              <a:pPr/>
              <a:t>113</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592450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2F4B47CE-429D-4388-BA4C-C819890CD23D}" type="slidenum">
              <a:rPr lang="en-US" altLang="zh-CN" smtClean="0">
                <a:ea typeface="宋体" charset="-122"/>
              </a:rPr>
              <a:pPr/>
              <a:t>114</a:t>
            </a:fld>
            <a:endParaRPr lang="en-US" altLang="zh-CN" smtClean="0">
              <a:ea typeface="宋体" charset="-122"/>
            </a:endParaRPr>
          </a:p>
        </p:txBody>
      </p:sp>
      <p:sp>
        <p:nvSpPr>
          <p:cNvPr id="64514" name="Rectangle 2"/>
          <p:cNvSpPr>
            <a:spLocks noGrp="1" noRot="1" noChangeAspect="1" noChangeArrowheads="1" noTextEdit="1"/>
          </p:cNvSpPr>
          <p:nvPr>
            <p:ph type="sldImg"/>
          </p:nvPr>
        </p:nvSpPr>
        <p:spPr>
          <a:xfrm>
            <a:off x="990600" y="768350"/>
            <a:ext cx="5118100" cy="3838575"/>
          </a:xfrm>
          <a:ln/>
        </p:spPr>
      </p:sp>
      <p:sp>
        <p:nvSpPr>
          <p:cNvPr id="64515"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29278112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EBFDB6C0-91BD-4954-B10D-8223A960C771}" type="slidenum">
              <a:rPr lang="en-US" altLang="zh-CN" smtClean="0">
                <a:ea typeface="宋体" charset="-122"/>
              </a:rPr>
              <a:pPr/>
              <a:t>115</a:t>
            </a:fld>
            <a:endParaRPr lang="en-US" altLang="zh-CN" smtClean="0">
              <a:ea typeface="宋体" charset="-122"/>
            </a:endParaRPr>
          </a:p>
        </p:txBody>
      </p:sp>
      <p:sp>
        <p:nvSpPr>
          <p:cNvPr id="66562" name="Rectangle 2"/>
          <p:cNvSpPr>
            <a:spLocks noGrp="1" noRot="1" noChangeAspect="1" noChangeArrowheads="1" noTextEdit="1"/>
          </p:cNvSpPr>
          <p:nvPr>
            <p:ph type="sldImg"/>
          </p:nvPr>
        </p:nvSpPr>
        <p:spPr>
          <a:xfrm>
            <a:off x="990600" y="768350"/>
            <a:ext cx="5118100" cy="3838575"/>
          </a:xfrm>
          <a:ln/>
        </p:spPr>
      </p:sp>
      <p:sp>
        <p:nvSpPr>
          <p:cNvPr id="66563"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4101131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p:spPr>
        <p:txBody>
          <a:bodyPr/>
          <a:lstStyle/>
          <a:p>
            <a:fld id="{19E3C804-C974-4F12-812E-FBE1A9EE2806}" type="slidenum">
              <a:rPr lang="en-US" altLang="zh-CN" smtClean="0">
                <a:ea typeface="宋体" charset="-122"/>
              </a:rPr>
              <a:pPr/>
              <a:t>117</a:t>
            </a:fld>
            <a:endParaRPr lang="en-US" altLang="zh-CN" smtClean="0">
              <a:ea typeface="宋体" charset="-122"/>
            </a:endParaRPr>
          </a:p>
        </p:txBody>
      </p:sp>
      <p:sp>
        <p:nvSpPr>
          <p:cNvPr id="68610" name="Rectangle 2"/>
          <p:cNvSpPr>
            <a:spLocks noGrp="1" noRot="1" noChangeAspect="1" noChangeArrowheads="1" noTextEdit="1"/>
          </p:cNvSpPr>
          <p:nvPr>
            <p:ph type="sldImg"/>
          </p:nvPr>
        </p:nvSpPr>
        <p:spPr>
          <a:xfrm>
            <a:off x="990600" y="768350"/>
            <a:ext cx="5118100" cy="3838575"/>
          </a:xfrm>
          <a:ln/>
        </p:spPr>
      </p:sp>
      <p:sp>
        <p:nvSpPr>
          <p:cNvPr id="68611"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17493185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p:spPr>
        <p:txBody>
          <a:bodyPr/>
          <a:lstStyle/>
          <a:p>
            <a:fld id="{4BFF05C2-FBA2-44F0-9EF0-2800112EA72E}" type="slidenum">
              <a:rPr lang="en-US" altLang="zh-CN" smtClean="0">
                <a:ea typeface="宋体" charset="-122"/>
              </a:rPr>
              <a:pPr/>
              <a:t>122</a:t>
            </a:fld>
            <a:endParaRPr lang="en-US" altLang="zh-CN" smtClean="0">
              <a:ea typeface="宋体" charset="-122"/>
            </a:endParaRPr>
          </a:p>
        </p:txBody>
      </p:sp>
      <p:sp>
        <p:nvSpPr>
          <p:cNvPr id="74754" name="Rectangle 2"/>
          <p:cNvSpPr>
            <a:spLocks noGrp="1" noRot="1" noChangeAspect="1" noChangeArrowheads="1" noTextEdit="1"/>
          </p:cNvSpPr>
          <p:nvPr>
            <p:ph type="sldImg"/>
          </p:nvPr>
        </p:nvSpPr>
        <p:spPr>
          <a:xfrm>
            <a:off x="990600" y="768350"/>
            <a:ext cx="5118100" cy="3838575"/>
          </a:xfrm>
          <a:ln/>
        </p:spPr>
      </p:sp>
      <p:sp>
        <p:nvSpPr>
          <p:cNvPr id="74755"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10694800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p:spPr>
        <p:txBody>
          <a:bodyPr/>
          <a:lstStyle/>
          <a:p>
            <a:fld id="{98BFDB7A-3116-4BE7-8364-DB8B0AD01341}" type="slidenum">
              <a:rPr lang="en-US" altLang="zh-CN" smtClean="0">
                <a:ea typeface="宋体" charset="-122"/>
              </a:rPr>
              <a:pPr/>
              <a:t>123</a:t>
            </a:fld>
            <a:endParaRPr lang="en-US" altLang="zh-CN" smtClean="0">
              <a:ea typeface="宋体" charset="-122"/>
            </a:endParaRPr>
          </a:p>
        </p:txBody>
      </p:sp>
      <p:sp>
        <p:nvSpPr>
          <p:cNvPr id="76802" name="Rectangle 2"/>
          <p:cNvSpPr>
            <a:spLocks noGrp="1" noRot="1" noChangeAspect="1" noChangeArrowheads="1" noTextEdit="1"/>
          </p:cNvSpPr>
          <p:nvPr>
            <p:ph type="sldImg"/>
          </p:nvPr>
        </p:nvSpPr>
        <p:spPr>
          <a:xfrm>
            <a:off x="990600" y="768350"/>
            <a:ext cx="5118100" cy="3838575"/>
          </a:xfrm>
          <a:ln/>
        </p:spPr>
      </p:sp>
      <p:sp>
        <p:nvSpPr>
          <p:cNvPr id="76803"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20459197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p:spPr>
        <p:txBody>
          <a:bodyPr/>
          <a:lstStyle/>
          <a:p>
            <a:fld id="{2F4E3476-1C37-4CD2-B725-37A1B22F07DD}" type="slidenum">
              <a:rPr lang="en-US" altLang="zh-CN" smtClean="0">
                <a:ea typeface="宋体" charset="-122"/>
              </a:rPr>
              <a:pPr/>
              <a:t>124</a:t>
            </a:fld>
            <a:endParaRPr lang="en-US" altLang="zh-CN" smtClean="0">
              <a:ea typeface="宋体" charset="-122"/>
            </a:endParaRPr>
          </a:p>
        </p:txBody>
      </p:sp>
      <p:sp>
        <p:nvSpPr>
          <p:cNvPr id="78850" name="Rectangle 2"/>
          <p:cNvSpPr>
            <a:spLocks noGrp="1" noRot="1" noChangeAspect="1" noChangeArrowheads="1" noTextEdit="1"/>
          </p:cNvSpPr>
          <p:nvPr>
            <p:ph type="sldImg"/>
          </p:nvPr>
        </p:nvSpPr>
        <p:spPr>
          <a:xfrm>
            <a:off x="990600" y="768350"/>
            <a:ext cx="5118100" cy="3838575"/>
          </a:xfrm>
          <a:ln/>
        </p:spPr>
      </p:sp>
      <p:sp>
        <p:nvSpPr>
          <p:cNvPr id="78851"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15301784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p:spPr>
        <p:txBody>
          <a:bodyPr/>
          <a:lstStyle/>
          <a:p>
            <a:fld id="{45AB40FD-B7A9-489D-A5AA-C68D0B68DD77}" type="slidenum">
              <a:rPr lang="en-US" altLang="zh-CN" smtClean="0">
                <a:ea typeface="宋体" charset="-122"/>
              </a:rPr>
              <a:pPr/>
              <a:t>125</a:t>
            </a:fld>
            <a:endParaRPr lang="en-US" altLang="zh-CN" smtClean="0">
              <a:ea typeface="宋体" charset="-122"/>
            </a:endParaRPr>
          </a:p>
        </p:txBody>
      </p:sp>
      <p:sp>
        <p:nvSpPr>
          <p:cNvPr id="80898" name="Rectangle 2"/>
          <p:cNvSpPr>
            <a:spLocks noGrp="1" noRot="1" noChangeAspect="1" noChangeArrowheads="1" noTextEdit="1"/>
          </p:cNvSpPr>
          <p:nvPr>
            <p:ph type="sldImg"/>
          </p:nvPr>
        </p:nvSpPr>
        <p:spPr>
          <a:xfrm>
            <a:off x="990600" y="768350"/>
            <a:ext cx="5118100" cy="3838575"/>
          </a:xfrm>
          <a:ln/>
        </p:spPr>
      </p:sp>
      <p:sp>
        <p:nvSpPr>
          <p:cNvPr id="80899"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39921095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p:spPr>
        <p:txBody>
          <a:bodyPr/>
          <a:lstStyle/>
          <a:p>
            <a:fld id="{A4EB5AE3-499C-4B96-9E86-0BDE181E39AC}" type="slidenum">
              <a:rPr lang="en-US" altLang="zh-CN" smtClean="0">
                <a:ea typeface="宋体" charset="-122"/>
              </a:rPr>
              <a:pPr/>
              <a:t>126</a:t>
            </a:fld>
            <a:endParaRPr lang="en-US" altLang="zh-CN" smtClean="0">
              <a:ea typeface="宋体" charset="-122"/>
            </a:endParaRPr>
          </a:p>
        </p:txBody>
      </p:sp>
      <p:sp>
        <p:nvSpPr>
          <p:cNvPr id="82946" name="Rectangle 2"/>
          <p:cNvSpPr>
            <a:spLocks noGrp="1" noRot="1" noChangeAspect="1" noChangeArrowheads="1" noTextEdit="1"/>
          </p:cNvSpPr>
          <p:nvPr>
            <p:ph type="sldImg"/>
          </p:nvPr>
        </p:nvSpPr>
        <p:spPr>
          <a:xfrm>
            <a:off x="990600" y="768350"/>
            <a:ext cx="5118100" cy="3838575"/>
          </a:xfrm>
          <a:ln/>
        </p:spPr>
      </p:sp>
      <p:sp>
        <p:nvSpPr>
          <p:cNvPr id="82947"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415863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hdr" sz="quarter"/>
          </p:nvPr>
        </p:nvSpPr>
        <p:spPr>
          <a:noFill/>
        </p:spPr>
        <p:txBody>
          <a:bodyPr/>
          <a:lstStyle/>
          <a:p>
            <a:r>
              <a:rPr lang="zh-CN" altLang="en-CA" smtClean="0">
                <a:ea typeface="宋体" charset="-122"/>
              </a:rPr>
              <a:t>Decrease and Conquer</a:t>
            </a:r>
          </a:p>
        </p:txBody>
      </p:sp>
      <p:sp>
        <p:nvSpPr>
          <p:cNvPr id="21506" name="Rectangle 7"/>
          <p:cNvSpPr>
            <a:spLocks noGrp="1" noChangeArrowheads="1"/>
          </p:cNvSpPr>
          <p:nvPr>
            <p:ph type="sldNum" sz="quarter" idx="5"/>
          </p:nvPr>
        </p:nvSpPr>
        <p:spPr>
          <a:noFill/>
        </p:spPr>
        <p:txBody>
          <a:bodyPr/>
          <a:lstStyle/>
          <a:p>
            <a:fld id="{0A44A7C8-14E5-4EBA-9FCC-A95FEF435FEE}" type="slidenum">
              <a:rPr lang="zh-CN" altLang="en-CA" smtClean="0">
                <a:ea typeface="宋体" charset="-122"/>
              </a:rPr>
              <a:pPr/>
              <a:t>8</a:t>
            </a:fld>
            <a:endParaRPr lang="en-CA" altLang="zh-CN" smtClean="0">
              <a:ea typeface="宋体" charset="-122"/>
            </a:endParaRPr>
          </a:p>
        </p:txBody>
      </p:sp>
      <p:sp>
        <p:nvSpPr>
          <p:cNvPr id="21507" name="Rectangle 2"/>
          <p:cNvSpPr>
            <a:spLocks noGrp="1" noRot="1" noChangeAspect="1" noChangeArrowheads="1" noTextEdit="1"/>
          </p:cNvSpPr>
          <p:nvPr>
            <p:ph type="sldImg"/>
          </p:nvPr>
        </p:nvSpPr>
        <p:spPr>
          <a:xfrm>
            <a:off x="992188" y="730250"/>
            <a:ext cx="5118100" cy="3838575"/>
          </a:xfrm>
          <a:solidFill>
            <a:srgbClr val="FFFFFF"/>
          </a:solidFill>
          <a:ln/>
        </p:spPr>
      </p:sp>
      <p:sp>
        <p:nvSpPr>
          <p:cNvPr id="21508" name="Rectangle 3"/>
          <p:cNvSpPr>
            <a:spLocks noGrp="1" noChangeArrowheads="1"/>
          </p:cNvSpPr>
          <p:nvPr>
            <p:ph type="body" idx="1"/>
          </p:nvPr>
        </p:nvSpPr>
        <p:spPr>
          <a:xfrm>
            <a:off x="947738" y="4860925"/>
            <a:ext cx="5203825" cy="4608513"/>
          </a:xfrm>
          <a:solidFill>
            <a:srgbClr val="FFFFFF"/>
          </a:solidFill>
          <a:ln>
            <a:solidFill>
              <a:srgbClr val="000000"/>
            </a:solidFill>
          </a:ln>
        </p:spPr>
        <p:txBody>
          <a:bodyPr lIns="93689" tIns="46845" rIns="93689" bIns="46845"/>
          <a:lstStyle/>
          <a:p>
            <a:r>
              <a:rPr lang="zh-CN" altLang="en-US" sz="1200" kern="1200" dirty="0" smtClean="0">
                <a:solidFill>
                  <a:schemeClr val="tx1"/>
                </a:solidFill>
                <a:effectLst/>
                <a:latin typeface="Arial" charset="0"/>
                <a:ea typeface="宋体" pitchFamily="2" charset="-122"/>
                <a:cs typeface="+mn-cs"/>
              </a:rPr>
              <a:t>它们之间有着明显的关系：</a:t>
            </a:r>
            <a:r>
              <a:rPr lang="zh-CN" altLang="en-US" sz="1200" dirty="0" smtClean="0">
                <a:effectLst/>
              </a:rPr>
              <a:t> </a:t>
            </a:r>
            <a:r>
              <a:rPr lang="en-US" altLang="zh-CN" sz="1200" i="1" dirty="0" smtClean="0">
                <a:effectLst/>
              </a:rPr>
              <a:t>a</a:t>
            </a:r>
            <a:r>
              <a:rPr lang="en-US" altLang="zh-CN" sz="1200" baseline="30000" dirty="0" smtClean="0">
                <a:effectLst/>
              </a:rPr>
              <a:t>n</a:t>
            </a:r>
            <a:r>
              <a:rPr lang="zh-CN" altLang="en-US" sz="1200" dirty="0" smtClean="0">
                <a:effectLst/>
              </a:rPr>
              <a:t> </a:t>
            </a:r>
            <a:r>
              <a:rPr lang="en-US" altLang="zh-CN" sz="1200" dirty="0" smtClean="0">
                <a:effectLst/>
              </a:rPr>
              <a:t>= (</a:t>
            </a:r>
            <a:r>
              <a:rPr lang="en-US" altLang="zh-CN" sz="1200" i="1" dirty="0" smtClean="0">
                <a:effectLst/>
              </a:rPr>
              <a:t>a</a:t>
            </a:r>
            <a:r>
              <a:rPr lang="en-US" altLang="zh-CN" sz="1200" baseline="30000" dirty="0" smtClean="0">
                <a:effectLst/>
              </a:rPr>
              <a:t>n/2</a:t>
            </a:r>
            <a:r>
              <a:rPr lang="en-US" altLang="zh-CN" sz="1200" dirty="0" smtClean="0">
                <a:effectLst/>
              </a:rPr>
              <a:t>)</a:t>
            </a:r>
            <a:r>
              <a:rPr lang="en-US" altLang="zh-CN" sz="1200" baseline="30000" dirty="0" smtClean="0">
                <a:effectLst/>
              </a:rPr>
              <a:t>2</a:t>
            </a:r>
            <a:r>
              <a:rPr lang="zh-CN" altLang="en-US" sz="1200" kern="1200" dirty="0" smtClean="0">
                <a:solidFill>
                  <a:schemeClr val="tx1"/>
                </a:solidFill>
                <a:effectLst/>
                <a:latin typeface="Arial" charset="0"/>
                <a:ea typeface="宋体" pitchFamily="2" charset="-122"/>
                <a:cs typeface="+mn-cs"/>
              </a:rPr>
              <a:t>。</a:t>
            </a:r>
            <a:endParaRPr lang="zh-CN" altLang="en-US" sz="1200" dirty="0" smtClean="0">
              <a:effectLst/>
            </a:endParaRPr>
          </a:p>
          <a:p>
            <a:r>
              <a:rPr lang="zh-CN" altLang="en-US" sz="1200" i="1" dirty="0" smtClean="0">
                <a:effectLst/>
              </a:rPr>
              <a:t>       </a:t>
            </a:r>
            <a:r>
              <a:rPr lang="en-US" altLang="zh-CN" sz="1200" i="1" dirty="0" smtClean="0">
                <a:effectLst/>
              </a:rPr>
              <a:t>a</a:t>
            </a:r>
            <a:r>
              <a:rPr lang="en-US" altLang="zh-CN" sz="1200" baseline="30000" dirty="0" smtClean="0">
                <a:effectLst/>
              </a:rPr>
              <a:t>n</a:t>
            </a:r>
            <a:r>
              <a:rPr lang="zh-CN" altLang="en-US" sz="1200" dirty="0" smtClean="0">
                <a:effectLst/>
              </a:rPr>
              <a:t> </a:t>
            </a:r>
            <a:r>
              <a:rPr lang="en-US" altLang="zh-CN" sz="1200" dirty="0" smtClean="0">
                <a:effectLst/>
              </a:rPr>
              <a:t>= (</a:t>
            </a:r>
            <a:r>
              <a:rPr lang="en-US" altLang="zh-CN" sz="1200" i="1" dirty="0" smtClean="0">
                <a:effectLst/>
              </a:rPr>
              <a:t>a</a:t>
            </a:r>
            <a:r>
              <a:rPr lang="en-US" altLang="zh-CN" sz="1200" baseline="30000" dirty="0" smtClean="0">
                <a:effectLst/>
              </a:rPr>
              <a:t>n/2</a:t>
            </a:r>
            <a:r>
              <a:rPr lang="en-US" altLang="zh-CN" sz="1200" dirty="0" smtClean="0">
                <a:effectLst/>
              </a:rPr>
              <a:t>)</a:t>
            </a:r>
            <a:r>
              <a:rPr lang="en-US" altLang="zh-CN" sz="1200" baseline="30000" dirty="0" smtClean="0">
                <a:effectLst/>
              </a:rPr>
              <a:t>2</a:t>
            </a:r>
            <a:r>
              <a:rPr lang="zh-CN" altLang="en-US" sz="1200" dirty="0" smtClean="0">
                <a:effectLst/>
              </a:rPr>
              <a:t>                   </a:t>
            </a:r>
            <a:r>
              <a:rPr lang="en-US" altLang="zh-CN" sz="1200" dirty="0" smtClean="0">
                <a:effectLst/>
              </a:rPr>
              <a:t>n</a:t>
            </a:r>
            <a:r>
              <a:rPr lang="zh-CN" altLang="en-US" sz="1200" kern="1200" dirty="0" smtClean="0">
                <a:solidFill>
                  <a:schemeClr val="tx1"/>
                </a:solidFill>
                <a:effectLst/>
                <a:latin typeface="Arial" charset="0"/>
                <a:ea typeface="宋体" pitchFamily="2" charset="-122"/>
                <a:cs typeface="+mn-cs"/>
              </a:rPr>
              <a:t>是正偶数</a:t>
            </a:r>
            <a:endParaRPr lang="zh-CN" altLang="en-US" dirty="0" smtClean="0"/>
          </a:p>
          <a:p>
            <a:r>
              <a:rPr lang="zh-CN" altLang="en-US" sz="1200" dirty="0" smtClean="0">
                <a:effectLst/>
              </a:rPr>
              <a:t>              </a:t>
            </a:r>
            <a:r>
              <a:rPr lang="en-US" altLang="zh-CN" sz="1200" dirty="0" smtClean="0">
                <a:effectLst/>
              </a:rPr>
              <a:t>= (</a:t>
            </a:r>
            <a:r>
              <a:rPr lang="en-US" altLang="zh-CN" sz="1200" i="1" dirty="0" smtClean="0">
                <a:effectLst/>
              </a:rPr>
              <a:t>a</a:t>
            </a:r>
            <a:r>
              <a:rPr lang="en-US" altLang="zh-CN" sz="1200" baseline="30000" dirty="0" smtClean="0">
                <a:effectLst/>
              </a:rPr>
              <a:t>(n-1)/2</a:t>
            </a:r>
            <a:r>
              <a:rPr lang="en-US" altLang="zh-CN" sz="1200" dirty="0" smtClean="0">
                <a:effectLst/>
              </a:rPr>
              <a:t>)</a:t>
            </a:r>
            <a:r>
              <a:rPr lang="en-US" altLang="zh-CN" sz="1200" baseline="30000" dirty="0" smtClean="0">
                <a:effectLst/>
              </a:rPr>
              <a:t>2</a:t>
            </a:r>
            <a:r>
              <a:rPr lang="zh-CN" altLang="en-US" sz="1200" dirty="0" smtClean="0">
                <a:effectLst/>
              </a:rPr>
              <a:t> </a:t>
            </a:r>
            <a:r>
              <a:rPr lang="en-US" altLang="zh-CN" sz="1200" dirty="0" smtClean="0">
                <a:effectLst/>
              </a:rPr>
              <a:t>a             n</a:t>
            </a:r>
            <a:r>
              <a:rPr lang="zh-CN" altLang="en-US" sz="1200" kern="1200" dirty="0" smtClean="0">
                <a:solidFill>
                  <a:schemeClr val="tx1"/>
                </a:solidFill>
                <a:effectLst/>
                <a:latin typeface="Arial" charset="0"/>
                <a:ea typeface="宋体" pitchFamily="2" charset="-122"/>
                <a:cs typeface="+mn-cs"/>
              </a:rPr>
              <a:t>是大于１的奇数</a:t>
            </a:r>
            <a:endParaRPr lang="zh-CN" altLang="en-US" dirty="0" smtClean="0"/>
          </a:p>
          <a:p>
            <a:r>
              <a:rPr lang="zh-CN" altLang="en-US" sz="1200" dirty="0" smtClean="0">
                <a:effectLst/>
              </a:rPr>
              <a:t>              </a:t>
            </a:r>
            <a:r>
              <a:rPr lang="en-US" altLang="zh-CN" sz="1200" dirty="0" smtClean="0">
                <a:effectLst/>
              </a:rPr>
              <a:t>= a                      n = 1</a:t>
            </a:r>
            <a:endParaRPr lang="zh-CN" altLang="en-US" dirty="0" smtClean="0"/>
          </a:p>
          <a:p>
            <a:r>
              <a:rPr lang="zh-CN" altLang="en-US" sz="1200" kern="1200" dirty="0" smtClean="0">
                <a:solidFill>
                  <a:schemeClr val="tx1"/>
                </a:solidFill>
                <a:effectLst/>
                <a:latin typeface="Arial" charset="0"/>
                <a:ea typeface="宋体" pitchFamily="2" charset="-122"/>
                <a:cs typeface="+mn-cs"/>
              </a:rPr>
              <a:t>上式递归根据所做的乘法次数来度量效率，该算法属于</a:t>
            </a:r>
            <a:r>
              <a:rPr lang="en-US" altLang="zh-CN" sz="1200" i="1" dirty="0" smtClean="0">
                <a:effectLst/>
              </a:rPr>
              <a:t>O</a:t>
            </a:r>
            <a:r>
              <a:rPr lang="zh-CN" altLang="en-US" sz="1200" dirty="0" smtClean="0">
                <a:effectLst/>
              </a:rPr>
              <a:t> </a:t>
            </a:r>
            <a:r>
              <a:rPr lang="en-US" altLang="zh-CN" sz="1200" dirty="0" smtClean="0">
                <a:effectLst/>
              </a:rPr>
              <a:t>(log n);</a:t>
            </a:r>
            <a:endParaRPr lang="zh-CN" altLang="en-US" dirty="0" smtClean="0">
              <a:effectLst/>
            </a:endParaRPr>
          </a:p>
          <a:p>
            <a:r>
              <a:rPr lang="zh-CN" altLang="en-US" sz="1200" dirty="0" smtClean="0">
                <a:effectLst/>
              </a:rPr>
              <a:t>       </a:t>
            </a:r>
            <a:r>
              <a:rPr lang="zh-CN" altLang="en-US" sz="1200" kern="1200" dirty="0" smtClean="0">
                <a:solidFill>
                  <a:schemeClr val="tx1"/>
                </a:solidFill>
                <a:effectLst/>
                <a:latin typeface="Arial" charset="0"/>
                <a:ea typeface="宋体" pitchFamily="2" charset="-122"/>
                <a:cs typeface="+mn-cs"/>
              </a:rPr>
              <a:t>因为</a:t>
            </a:r>
            <a:r>
              <a:rPr lang="en-US" altLang="zh-CN" sz="1200" dirty="0" smtClean="0">
                <a:effectLst/>
              </a:rPr>
              <a:t>,</a:t>
            </a:r>
            <a:r>
              <a:rPr lang="zh-CN" altLang="en-US" sz="1200" kern="1200" dirty="0" smtClean="0">
                <a:solidFill>
                  <a:schemeClr val="tx1"/>
                </a:solidFill>
                <a:effectLst/>
                <a:latin typeface="Arial" charset="0"/>
                <a:ea typeface="宋体" pitchFamily="2" charset="-122"/>
                <a:cs typeface="+mn-cs"/>
              </a:rPr>
              <a:t>每次迭代的时候，以不超过两次乘法为代价，问题的规模至少会减小一半。</a:t>
            </a:r>
            <a:endParaRPr lang="zh-CN" altLang="en-US" dirty="0" smtClean="0"/>
          </a:p>
          <a:p>
            <a:r>
              <a:rPr lang="zh-CN" altLang="en-US" sz="1200" dirty="0" smtClean="0">
                <a:effectLst/>
              </a:rPr>
              <a:t>       </a:t>
            </a:r>
            <a:r>
              <a:rPr lang="zh-CN" altLang="en-US" sz="1200" b="1" kern="1200" dirty="0" smtClean="0">
                <a:solidFill>
                  <a:schemeClr val="tx1"/>
                </a:solidFill>
                <a:effectLst/>
                <a:latin typeface="Arial" charset="0"/>
                <a:ea typeface="宋体" pitchFamily="2" charset="-122"/>
                <a:cs typeface="+mn-cs"/>
              </a:rPr>
              <a:t>该算法和基于分治思想的算法有所不同</a:t>
            </a:r>
            <a:r>
              <a:rPr lang="en-US" altLang="zh-CN" sz="1200" b="1" dirty="0" smtClean="0">
                <a:effectLst/>
              </a:rPr>
              <a:t>:</a:t>
            </a:r>
            <a:endParaRPr lang="zh-CN" altLang="en-US" dirty="0" smtClean="0"/>
          </a:p>
          <a:p>
            <a:r>
              <a:rPr lang="zh-CN" altLang="en-US" sz="1200" dirty="0" smtClean="0">
                <a:effectLst/>
              </a:rPr>
              <a:t>       </a:t>
            </a:r>
            <a:r>
              <a:rPr lang="zh-CN" altLang="en-US" sz="1200" kern="1200" dirty="0" smtClean="0">
                <a:solidFill>
                  <a:schemeClr val="tx1"/>
                </a:solidFill>
                <a:effectLst/>
                <a:latin typeface="Arial" charset="0"/>
                <a:ea typeface="宋体" pitchFamily="2" charset="-122"/>
                <a:cs typeface="+mn-cs"/>
              </a:rPr>
              <a:t>分治算法对两个规模为</a:t>
            </a:r>
            <a:r>
              <a:rPr lang="en-US" altLang="zh-CN" sz="1200" dirty="0" smtClean="0">
                <a:effectLst/>
              </a:rPr>
              <a:t>n/2</a:t>
            </a:r>
            <a:r>
              <a:rPr lang="zh-CN" altLang="en-US" sz="1200" kern="1200" dirty="0" smtClean="0">
                <a:solidFill>
                  <a:schemeClr val="tx1"/>
                </a:solidFill>
                <a:effectLst/>
                <a:latin typeface="Arial" charset="0"/>
                <a:ea typeface="宋体" pitchFamily="2" charset="-122"/>
                <a:cs typeface="+mn-cs"/>
              </a:rPr>
              <a:t>的指数问题实例</a:t>
            </a:r>
            <a:r>
              <a:rPr lang="zh-CN" altLang="en-US" sz="1200" b="1" kern="1200" dirty="0" smtClean="0">
                <a:solidFill>
                  <a:schemeClr val="tx1"/>
                </a:solidFill>
                <a:effectLst/>
                <a:latin typeface="Arial" charset="0"/>
                <a:ea typeface="宋体" pitchFamily="2" charset="-122"/>
                <a:cs typeface="+mn-cs"/>
              </a:rPr>
              <a:t>分别求解</a:t>
            </a:r>
            <a:r>
              <a:rPr lang="zh-CN" altLang="en-US" sz="1200" kern="1200" dirty="0" smtClean="0">
                <a:solidFill>
                  <a:schemeClr val="tx1"/>
                </a:solidFill>
                <a:effectLst/>
                <a:latin typeface="Arial" charset="0"/>
                <a:ea typeface="宋体" pitchFamily="2" charset="-122"/>
                <a:cs typeface="+mn-cs"/>
              </a:rPr>
              <a:t>：</a:t>
            </a:r>
            <a:endParaRPr lang="zh-CN" altLang="en-US" dirty="0" smtClean="0"/>
          </a:p>
          <a:p>
            <a:r>
              <a:rPr lang="zh-CN" altLang="en-US" sz="1200" dirty="0" smtClean="0">
                <a:effectLst/>
              </a:rPr>
              <a:t>       </a:t>
            </a:r>
            <a:r>
              <a:rPr lang="en-US" altLang="zh-CN" sz="1200" dirty="0" smtClean="0">
                <a:effectLst/>
              </a:rPr>
              <a:t>a</a:t>
            </a:r>
            <a:r>
              <a:rPr lang="en-US" altLang="zh-CN" sz="1200" baseline="30000" dirty="0" smtClean="0">
                <a:effectLst/>
              </a:rPr>
              <a:t>n</a:t>
            </a:r>
            <a:r>
              <a:rPr lang="zh-CN" altLang="en-US" sz="1200" dirty="0" smtClean="0">
                <a:effectLst/>
              </a:rPr>
              <a:t> </a:t>
            </a:r>
            <a:r>
              <a:rPr lang="en-US" altLang="zh-CN" sz="1200" dirty="0" smtClean="0">
                <a:effectLst/>
              </a:rPr>
              <a:t>=</a:t>
            </a:r>
            <a:r>
              <a:rPr lang="zh-CN" altLang="en-US" sz="1200" kern="1200" dirty="0" smtClean="0">
                <a:solidFill>
                  <a:schemeClr val="tx1"/>
                </a:solidFill>
                <a:effectLst/>
                <a:latin typeface="Arial" charset="0"/>
                <a:ea typeface="宋体" pitchFamily="2" charset="-122"/>
                <a:cs typeface="+mn-cs"/>
              </a:rPr>
              <a:t>　</a:t>
            </a:r>
            <a:r>
              <a:rPr lang="zh-CN" altLang="en-US" sz="1200" dirty="0" smtClean="0">
                <a:effectLst/>
              </a:rPr>
              <a:t>  </a:t>
            </a:r>
            <a:r>
              <a:rPr lang="en-US" altLang="zh-CN" sz="1200" i="1" dirty="0" smtClean="0">
                <a:effectLst/>
              </a:rPr>
              <a:t>a</a:t>
            </a:r>
            <a:r>
              <a:rPr lang="en-US" altLang="zh-CN" sz="1200" baseline="30000" dirty="0" smtClean="0">
                <a:effectLst/>
              </a:rPr>
              <a:t>n/2</a:t>
            </a:r>
            <a:r>
              <a:rPr lang="zh-CN" altLang="en-US" sz="1200" dirty="0" smtClean="0">
                <a:effectLst/>
              </a:rPr>
              <a:t>  * </a:t>
            </a:r>
            <a:r>
              <a:rPr lang="en-US" altLang="zh-CN" sz="1200" i="1" dirty="0" smtClean="0">
                <a:effectLst/>
              </a:rPr>
              <a:t>a</a:t>
            </a:r>
            <a:r>
              <a:rPr lang="en-US" altLang="zh-CN" sz="1200" baseline="30000" dirty="0" smtClean="0">
                <a:effectLst/>
              </a:rPr>
              <a:t>n/2</a:t>
            </a:r>
            <a:r>
              <a:rPr lang="zh-CN" altLang="en-US" sz="1200" dirty="0" smtClean="0">
                <a:effectLst/>
              </a:rPr>
              <a:t>       </a:t>
            </a:r>
            <a:r>
              <a:rPr lang="zh-CN" altLang="en-US" sz="1200" kern="1200" dirty="0" smtClean="0">
                <a:solidFill>
                  <a:schemeClr val="tx1"/>
                </a:solidFill>
                <a:effectLst/>
                <a:latin typeface="Arial" charset="0"/>
                <a:ea typeface="宋体" pitchFamily="2" charset="-122"/>
                <a:cs typeface="+mn-cs"/>
              </a:rPr>
              <a:t>如果</a:t>
            </a:r>
            <a:r>
              <a:rPr lang="en-US" altLang="zh-CN" sz="1200" dirty="0" smtClean="0">
                <a:effectLst/>
              </a:rPr>
              <a:t>n&gt;1</a:t>
            </a:r>
            <a:endParaRPr lang="zh-CN" altLang="en-US" dirty="0" smtClean="0"/>
          </a:p>
          <a:p>
            <a:r>
              <a:rPr lang="zh-CN" altLang="en-US" sz="1200" dirty="0" smtClean="0">
                <a:effectLst/>
              </a:rPr>
              <a:t>              </a:t>
            </a:r>
            <a:r>
              <a:rPr lang="en-US" altLang="zh-CN" sz="1200" dirty="0" smtClean="0">
                <a:effectLst/>
              </a:rPr>
              <a:t>=     a            </a:t>
            </a:r>
            <a:r>
              <a:rPr lang="zh-CN" altLang="en-US" sz="1200" kern="1200" dirty="0" smtClean="0">
                <a:solidFill>
                  <a:schemeClr val="tx1"/>
                </a:solidFill>
                <a:effectLst/>
                <a:latin typeface="Arial" charset="0"/>
                <a:ea typeface="宋体" pitchFamily="2" charset="-122"/>
                <a:cs typeface="+mn-cs"/>
              </a:rPr>
              <a:t>如果</a:t>
            </a:r>
            <a:r>
              <a:rPr lang="en-US" altLang="zh-CN" sz="1200" dirty="0" smtClean="0">
                <a:effectLst/>
              </a:rPr>
              <a:t>n = 1</a:t>
            </a:r>
            <a:endParaRPr lang="zh-CN" altLang="en-US" dirty="0" smtClean="0"/>
          </a:p>
          <a:p>
            <a:r>
              <a:rPr lang="zh-CN" altLang="en-US" sz="1200" dirty="0" smtClean="0">
                <a:effectLst/>
              </a:rPr>
              <a:t>       </a:t>
            </a:r>
            <a:r>
              <a:rPr lang="zh-CN" altLang="en-US" sz="1200" i="1" dirty="0" smtClean="0">
                <a:effectLst/>
              </a:rPr>
              <a:t>分治法对应的时间复杂度是</a:t>
            </a:r>
            <a:r>
              <a:rPr lang="en-US" altLang="zh-CN" sz="1200" i="1" dirty="0" smtClean="0">
                <a:effectLst/>
              </a:rPr>
              <a:t>:O</a:t>
            </a:r>
            <a:r>
              <a:rPr lang="en-US" altLang="zh-CN" sz="1200" dirty="0" smtClean="0">
                <a:effectLst/>
              </a:rPr>
              <a:t>(n)</a:t>
            </a:r>
            <a:endParaRPr lang="zh-CN" altLang="en-US" dirty="0" smtClean="0"/>
          </a:p>
          <a:p>
            <a:r>
              <a:rPr lang="zh-CN" altLang="en-US" dirty="0" smtClean="0"/>
              <a:t>也就是说</a:t>
            </a:r>
            <a:r>
              <a:rPr lang="zh-CN" altLang="en-US" sz="1200" b="1" u="sng" kern="1200" dirty="0" smtClean="0">
                <a:solidFill>
                  <a:schemeClr val="tx1"/>
                </a:solidFill>
                <a:effectLst/>
                <a:latin typeface="Arial" charset="0"/>
                <a:ea typeface="宋体" pitchFamily="2" charset="-122"/>
                <a:cs typeface="+mn-cs"/>
              </a:rPr>
              <a:t>分治法</a:t>
            </a:r>
            <a:r>
              <a:rPr lang="zh-CN" altLang="en-US" dirty="0" smtClean="0"/>
              <a:t>是分解的部分需要进行分开的单独计算</a:t>
            </a:r>
            <a:r>
              <a:rPr lang="en-US" altLang="zh-CN" dirty="0" smtClean="0"/>
              <a:t>(</a:t>
            </a:r>
            <a:r>
              <a:rPr lang="zh-CN" altLang="en-US" dirty="0" smtClean="0"/>
              <a:t>需要计算两遍</a:t>
            </a:r>
            <a:r>
              <a:rPr lang="en-US" altLang="zh-CN" dirty="0" smtClean="0"/>
              <a:t>)</a:t>
            </a:r>
            <a:r>
              <a:rPr lang="zh-CN" altLang="en-US" dirty="0" smtClean="0"/>
              <a:t>，而</a:t>
            </a:r>
            <a:r>
              <a:rPr lang="zh-CN" altLang="en-US" sz="1200" b="1" u="sng" kern="1200" dirty="0" smtClean="0">
                <a:solidFill>
                  <a:schemeClr val="tx1"/>
                </a:solidFill>
                <a:effectLst/>
                <a:latin typeface="Arial" charset="0"/>
                <a:ea typeface="宋体" pitchFamily="2" charset="-122"/>
                <a:cs typeface="+mn-cs"/>
              </a:rPr>
              <a:t>减治法</a:t>
            </a:r>
            <a:r>
              <a:rPr lang="zh-CN" altLang="en-US" dirty="0" smtClean="0"/>
              <a:t>则利用了</a:t>
            </a:r>
            <a:r>
              <a:rPr lang="en-US" altLang="zh-CN" dirty="0" smtClean="0"/>
              <a:t>"</a:t>
            </a:r>
            <a:r>
              <a:rPr lang="zh-CN" altLang="en-US" sz="1200" b="1" kern="1200" dirty="0" smtClean="0">
                <a:solidFill>
                  <a:schemeClr val="tx1"/>
                </a:solidFill>
                <a:effectLst/>
                <a:latin typeface="Arial" charset="0"/>
                <a:ea typeface="宋体" pitchFamily="2" charset="-122"/>
                <a:cs typeface="+mn-cs"/>
              </a:rPr>
              <a:t>一个问题给定实例的解和同样问题较小实例的解之间的关系</a:t>
            </a:r>
            <a:r>
              <a:rPr lang="en-US" altLang="zh-CN" sz="1200" b="1" kern="1200" dirty="0" smtClean="0">
                <a:solidFill>
                  <a:schemeClr val="tx1"/>
                </a:solidFill>
                <a:effectLst/>
                <a:latin typeface="Arial" charset="0"/>
                <a:ea typeface="宋体" pitchFamily="2" charset="-122"/>
                <a:cs typeface="+mn-cs"/>
              </a:rPr>
              <a:t>"</a:t>
            </a:r>
            <a:r>
              <a:rPr lang="zh-CN" altLang="en-US" sz="1200" b="1" kern="1200" dirty="0" smtClean="0">
                <a:solidFill>
                  <a:schemeClr val="tx1"/>
                </a:solidFill>
                <a:effectLst/>
                <a:latin typeface="Arial" charset="0"/>
                <a:ea typeface="宋体" pitchFamily="2" charset="-122"/>
                <a:cs typeface="+mn-cs"/>
              </a:rPr>
              <a:t>从而减少了计算量</a:t>
            </a:r>
            <a:endParaRPr lang="zh-CN" altLang="en-US" dirty="0" smtClean="0"/>
          </a:p>
          <a:p>
            <a:pPr eaLnBrk="1" hangingPunct="1"/>
            <a:endParaRPr lang="en-US" altLang="zh-CN" baseline="30000" dirty="0" smtClean="0">
              <a:ea typeface="宋体" charset="-122"/>
            </a:endParaRPr>
          </a:p>
        </p:txBody>
      </p:sp>
      <p:sp>
        <p:nvSpPr>
          <p:cNvPr id="21509" name="AutoShape 4"/>
          <p:cNvSpPr>
            <a:spLocks/>
          </p:cNvSpPr>
          <p:nvPr/>
        </p:nvSpPr>
        <p:spPr bwMode="auto">
          <a:xfrm rot="-5400000">
            <a:off x="1660526" y="5526087"/>
            <a:ext cx="80962" cy="887413"/>
          </a:xfrm>
          <a:prstGeom prst="leftBrace">
            <a:avLst>
              <a:gd name="adj1" fmla="val 91340"/>
              <a:gd name="adj2" fmla="val 50000"/>
            </a:avLst>
          </a:prstGeom>
          <a:noFill/>
          <a:ln w="12700">
            <a:solidFill>
              <a:srgbClr val="FF0000"/>
            </a:solidFill>
            <a:round/>
            <a:headEnd type="none" w="sm" len="sm"/>
            <a:tailEnd type="triangle" w="sm" len="sm"/>
          </a:ln>
        </p:spPr>
        <p:txBody>
          <a:bodyPr wrap="none" anchor="ctr"/>
          <a:lstStyle/>
          <a:p>
            <a:endParaRPr lang="zh-CN" altLang="en-US"/>
          </a:p>
        </p:txBody>
      </p:sp>
    </p:spTree>
    <p:extLst>
      <p:ext uri="{BB962C8B-B14F-4D97-AF65-F5344CB8AC3E}">
        <p14:creationId xmlns:p14="http://schemas.microsoft.com/office/powerpoint/2010/main" val="14021051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p:spPr>
        <p:txBody>
          <a:bodyPr/>
          <a:lstStyle/>
          <a:p>
            <a:fld id="{E005880C-0D4D-4582-A407-D686F21F263E}" type="slidenum">
              <a:rPr lang="en-US" altLang="zh-CN" smtClean="0">
                <a:ea typeface="宋体" charset="-122"/>
              </a:rPr>
              <a:pPr/>
              <a:t>127</a:t>
            </a:fld>
            <a:endParaRPr lang="en-US" altLang="zh-CN" smtClean="0">
              <a:ea typeface="宋体" charset="-122"/>
            </a:endParaRPr>
          </a:p>
        </p:txBody>
      </p:sp>
      <p:sp>
        <p:nvSpPr>
          <p:cNvPr id="84994" name="Rectangle 2"/>
          <p:cNvSpPr>
            <a:spLocks noGrp="1" noRot="1" noChangeAspect="1" noChangeArrowheads="1" noTextEdit="1"/>
          </p:cNvSpPr>
          <p:nvPr>
            <p:ph type="sldImg"/>
          </p:nvPr>
        </p:nvSpPr>
        <p:spPr>
          <a:xfrm>
            <a:off x="990600" y="768350"/>
            <a:ext cx="5118100" cy="3838575"/>
          </a:xfrm>
          <a:ln/>
        </p:spPr>
      </p:sp>
      <p:sp>
        <p:nvSpPr>
          <p:cNvPr id="84995"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20281249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p:spPr>
        <p:txBody>
          <a:bodyPr/>
          <a:lstStyle/>
          <a:p>
            <a:fld id="{21E3DB64-7246-406D-B627-7902997E4143}" type="slidenum">
              <a:rPr lang="en-US" altLang="zh-CN" smtClean="0">
                <a:ea typeface="宋体" charset="-122"/>
              </a:rPr>
              <a:pPr/>
              <a:t>128</a:t>
            </a:fld>
            <a:endParaRPr lang="en-US" altLang="zh-CN" smtClean="0">
              <a:ea typeface="宋体" charset="-122"/>
            </a:endParaRPr>
          </a:p>
        </p:txBody>
      </p:sp>
      <p:sp>
        <p:nvSpPr>
          <p:cNvPr id="87042" name="Rectangle 2"/>
          <p:cNvSpPr>
            <a:spLocks noGrp="1" noRot="1" noChangeAspect="1" noChangeArrowheads="1" noTextEdit="1"/>
          </p:cNvSpPr>
          <p:nvPr>
            <p:ph type="sldImg"/>
          </p:nvPr>
        </p:nvSpPr>
        <p:spPr>
          <a:xfrm>
            <a:off x="990600" y="768350"/>
            <a:ext cx="5118100" cy="3838575"/>
          </a:xfrm>
          <a:ln/>
        </p:spPr>
      </p:sp>
      <p:sp>
        <p:nvSpPr>
          <p:cNvPr id="87043"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41192057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A366FBC0-806E-4FFD-AEE1-68EC7F6280B9}" type="slidenum">
              <a:rPr lang="en-US" altLang="zh-CN" smtClean="0">
                <a:ea typeface="宋体" charset="-122"/>
              </a:rPr>
              <a:pPr/>
              <a:t>129</a:t>
            </a:fld>
            <a:endParaRPr lang="en-US" altLang="zh-CN" smtClean="0">
              <a:ea typeface="宋体" charset="-122"/>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21522911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p:spPr>
        <p:txBody>
          <a:bodyPr/>
          <a:lstStyle/>
          <a:p>
            <a:fld id="{694B1164-323C-4947-8938-DAD5B44E4CD8}" type="slidenum">
              <a:rPr lang="en-US" altLang="zh-CN" smtClean="0">
                <a:ea typeface="宋体" charset="-122"/>
              </a:rPr>
              <a:pPr/>
              <a:t>130</a:t>
            </a:fld>
            <a:endParaRPr lang="en-US" altLang="zh-CN" smtClean="0">
              <a:ea typeface="宋体" charset="-122"/>
            </a:endParaRPr>
          </a:p>
        </p:txBody>
      </p:sp>
      <p:sp>
        <p:nvSpPr>
          <p:cNvPr id="102402" name="Rectangle 2"/>
          <p:cNvSpPr>
            <a:spLocks noGrp="1" noRot="1" noChangeAspect="1" noChangeArrowheads="1" noTextEdit="1"/>
          </p:cNvSpPr>
          <p:nvPr>
            <p:ph type="sldImg"/>
          </p:nvPr>
        </p:nvSpPr>
        <p:spPr>
          <a:xfrm>
            <a:off x="990600" y="768350"/>
            <a:ext cx="5118100" cy="3838575"/>
          </a:xfrm>
          <a:ln/>
        </p:spPr>
      </p:sp>
      <p:sp>
        <p:nvSpPr>
          <p:cNvPr id="102403"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6016067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1E148B92-50C7-4658-AEEC-877E3FC81888}" type="slidenum">
              <a:rPr lang="en-US" altLang="zh-CN" sz="1300"/>
              <a:pPr algn="r"/>
              <a:t>131</a:t>
            </a:fld>
            <a:endParaRPr lang="en-US" altLang="zh-CN" sz="1300"/>
          </a:p>
        </p:txBody>
      </p:sp>
      <p:sp>
        <p:nvSpPr>
          <p:cNvPr id="121859" name="Rectangle 2"/>
          <p:cNvSpPr>
            <a:spLocks noGrp="1" noRot="1" noChangeAspect="1" noChangeArrowheads="1" noTextEdit="1"/>
          </p:cNvSpPr>
          <p:nvPr>
            <p:ph type="sldImg"/>
          </p:nvPr>
        </p:nvSpPr>
        <p:spPr>
          <a:xfrm>
            <a:off x="990600" y="768350"/>
            <a:ext cx="5118100" cy="3838575"/>
          </a:xfrm>
          <a:ln/>
        </p:spPr>
      </p:sp>
      <p:sp>
        <p:nvSpPr>
          <p:cNvPr id="121860"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15644192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C6CAA325-B4DE-491D-99DD-4923E9957270}" type="slidenum">
              <a:rPr lang="en-US" altLang="zh-CN" smtClean="0">
                <a:ea typeface="宋体" charset="-122"/>
              </a:rPr>
              <a:pPr/>
              <a:t>133</a:t>
            </a:fld>
            <a:endParaRPr lang="en-US" altLang="zh-CN" smtClean="0">
              <a:ea typeface="宋体" charset="-122"/>
            </a:endParaRPr>
          </a:p>
        </p:txBody>
      </p:sp>
      <p:sp>
        <p:nvSpPr>
          <p:cNvPr id="70658" name="Rectangle 2"/>
          <p:cNvSpPr>
            <a:spLocks noGrp="1" noRot="1" noChangeAspect="1" noChangeArrowheads="1" noTextEdit="1"/>
          </p:cNvSpPr>
          <p:nvPr>
            <p:ph type="sldImg"/>
          </p:nvPr>
        </p:nvSpPr>
        <p:spPr>
          <a:xfrm>
            <a:off x="990600" y="768350"/>
            <a:ext cx="5118100" cy="3838575"/>
          </a:xfrm>
          <a:ln/>
        </p:spPr>
      </p:sp>
      <p:sp>
        <p:nvSpPr>
          <p:cNvPr id="70659" name="Rectangle 3"/>
          <p:cNvSpPr>
            <a:spLocks noGrp="1" noChangeArrowheads="1"/>
          </p:cNvSpPr>
          <p:nvPr>
            <p:ph type="body" idx="1"/>
          </p:nvPr>
        </p:nvSpPr>
        <p:spPr>
          <a:xfrm>
            <a:off x="709613" y="4862513"/>
            <a:ext cx="5680075" cy="4603750"/>
          </a:xfrm>
          <a:noFill/>
          <a:ln/>
        </p:spPr>
        <p:txBody>
          <a:bodyPr/>
          <a:lstStyle/>
          <a:p>
            <a:endParaRPr lang="zh-CN" altLang="zh-CN" dirty="0" smtClean="0">
              <a:ea typeface="宋体" charset="-122"/>
            </a:endParaRPr>
          </a:p>
        </p:txBody>
      </p:sp>
    </p:spTree>
    <p:extLst>
      <p:ext uri="{BB962C8B-B14F-4D97-AF65-F5344CB8AC3E}">
        <p14:creationId xmlns:p14="http://schemas.microsoft.com/office/powerpoint/2010/main" val="40397808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p:spPr>
        <p:txBody>
          <a:bodyPr/>
          <a:lstStyle/>
          <a:p>
            <a:fld id="{FCEA5720-6C72-4768-AAF7-532FE3209D58}" type="slidenum">
              <a:rPr lang="en-US" altLang="zh-CN" smtClean="0">
                <a:ea typeface="宋体" charset="-122"/>
              </a:rPr>
              <a:pPr/>
              <a:t>136</a:t>
            </a:fld>
            <a:endParaRPr lang="en-US" altLang="zh-CN" smtClean="0">
              <a:ea typeface="宋体" charset="-122"/>
            </a:endParaRPr>
          </a:p>
        </p:txBody>
      </p:sp>
      <p:sp>
        <p:nvSpPr>
          <p:cNvPr id="104450" name="Rectangle 2"/>
          <p:cNvSpPr>
            <a:spLocks noGrp="1" noRot="1" noChangeAspect="1" noChangeArrowheads="1" noTextEdit="1"/>
          </p:cNvSpPr>
          <p:nvPr>
            <p:ph type="sldImg"/>
          </p:nvPr>
        </p:nvSpPr>
        <p:spPr>
          <a:xfrm>
            <a:off x="990600" y="768350"/>
            <a:ext cx="5118100" cy="3838575"/>
          </a:xfrm>
          <a:ln/>
        </p:spPr>
      </p:sp>
      <p:sp>
        <p:nvSpPr>
          <p:cNvPr id="104451"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37421813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p:spPr>
        <p:txBody>
          <a:bodyPr/>
          <a:lstStyle/>
          <a:p>
            <a:fld id="{C41EC400-6FEC-458B-BD90-FA60F3B54FC8}" type="slidenum">
              <a:rPr lang="en-US" altLang="zh-CN" smtClean="0">
                <a:ea typeface="宋体" charset="-122"/>
              </a:rPr>
              <a:pPr/>
              <a:t>137</a:t>
            </a:fld>
            <a:endParaRPr lang="en-US" altLang="zh-CN" smtClean="0">
              <a:ea typeface="宋体" charset="-122"/>
            </a:endParaRPr>
          </a:p>
        </p:txBody>
      </p:sp>
      <p:sp>
        <p:nvSpPr>
          <p:cNvPr id="106498" name="Rectangle 2"/>
          <p:cNvSpPr>
            <a:spLocks noGrp="1" noRot="1" noChangeAspect="1" noChangeArrowheads="1" noTextEdit="1"/>
          </p:cNvSpPr>
          <p:nvPr>
            <p:ph type="sldImg"/>
          </p:nvPr>
        </p:nvSpPr>
        <p:spPr>
          <a:xfrm>
            <a:off x="990600" y="768350"/>
            <a:ext cx="5118100" cy="3838575"/>
          </a:xfrm>
          <a:ln/>
        </p:spPr>
      </p:sp>
      <p:sp>
        <p:nvSpPr>
          <p:cNvPr id="106499"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29869417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p:spPr>
        <p:txBody>
          <a:bodyPr/>
          <a:lstStyle/>
          <a:p>
            <a:fld id="{CD9794ED-A405-40EE-8C16-B4613D25A280}" type="slidenum">
              <a:rPr lang="en-US" altLang="zh-CN" smtClean="0">
                <a:ea typeface="宋体" charset="-122"/>
              </a:rPr>
              <a:pPr/>
              <a:t>138</a:t>
            </a:fld>
            <a:endParaRPr lang="en-US" altLang="zh-CN" smtClean="0">
              <a:ea typeface="宋体" charset="-122"/>
            </a:endParaRPr>
          </a:p>
        </p:txBody>
      </p:sp>
      <p:sp>
        <p:nvSpPr>
          <p:cNvPr id="108546" name="Rectangle 2"/>
          <p:cNvSpPr>
            <a:spLocks noGrp="1" noRot="1" noChangeAspect="1" noChangeArrowheads="1" noTextEdit="1"/>
          </p:cNvSpPr>
          <p:nvPr>
            <p:ph type="sldImg"/>
          </p:nvPr>
        </p:nvSpPr>
        <p:spPr>
          <a:xfrm>
            <a:off x="990600" y="768350"/>
            <a:ext cx="5118100" cy="3838575"/>
          </a:xfrm>
          <a:ln/>
        </p:spPr>
      </p:sp>
      <p:sp>
        <p:nvSpPr>
          <p:cNvPr id="108547" name="Rectangle 3"/>
          <p:cNvSpPr>
            <a:spLocks noGrp="1" noChangeArrowheads="1"/>
          </p:cNvSpPr>
          <p:nvPr>
            <p:ph type="body" idx="1"/>
          </p:nvPr>
        </p:nvSpPr>
        <p:spPr>
          <a:xfrm>
            <a:off x="709613" y="4862513"/>
            <a:ext cx="5680075" cy="4603750"/>
          </a:xfrm>
          <a:noFill/>
          <a:ln/>
        </p:spPr>
        <p:txBody>
          <a:bodyPr/>
          <a:lstStyle/>
          <a:p>
            <a:endParaRPr lang="zh-CN" altLang="zh-CN" dirty="0" smtClean="0">
              <a:ea typeface="宋体" charset="-122"/>
            </a:endParaRPr>
          </a:p>
        </p:txBody>
      </p:sp>
    </p:spTree>
    <p:extLst>
      <p:ext uri="{BB962C8B-B14F-4D97-AF65-F5344CB8AC3E}">
        <p14:creationId xmlns:p14="http://schemas.microsoft.com/office/powerpoint/2010/main" val="33415016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p:spPr>
        <p:txBody>
          <a:bodyPr/>
          <a:lstStyle/>
          <a:p>
            <a:fld id="{40BA73B3-ED70-4D41-BAA6-C62A98B402DB}" type="slidenum">
              <a:rPr lang="en-US" altLang="zh-CN" smtClean="0">
                <a:ea typeface="宋体" charset="-122"/>
              </a:rPr>
              <a:pPr/>
              <a:t>139</a:t>
            </a:fld>
            <a:endParaRPr lang="en-US" altLang="zh-CN" smtClean="0">
              <a:ea typeface="宋体" charset="-122"/>
            </a:endParaRPr>
          </a:p>
        </p:txBody>
      </p:sp>
      <p:sp>
        <p:nvSpPr>
          <p:cNvPr id="110594" name="Rectangle 2"/>
          <p:cNvSpPr>
            <a:spLocks noGrp="1" noRot="1" noChangeAspect="1" noChangeArrowheads="1" noTextEdit="1"/>
          </p:cNvSpPr>
          <p:nvPr>
            <p:ph type="sldImg"/>
          </p:nvPr>
        </p:nvSpPr>
        <p:spPr>
          <a:xfrm>
            <a:off x="990600" y="768350"/>
            <a:ext cx="5118100" cy="3838575"/>
          </a:xfrm>
          <a:ln/>
        </p:spPr>
      </p:sp>
      <p:sp>
        <p:nvSpPr>
          <p:cNvPr id="110595"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3310395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舍弃</a:t>
            </a:r>
            <a:r>
              <a:rPr lang="en-US" altLang="zh-CN" sz="1200" b="0" i="0" kern="1200" dirty="0" smtClean="0">
                <a:solidFill>
                  <a:schemeClr val="tx1"/>
                </a:solidFill>
                <a:effectLst/>
                <a:latin typeface="Arial" charset="0"/>
                <a:ea typeface="宋体" pitchFamily="2" charset="-122"/>
                <a:cs typeface="+mn-cs"/>
              </a:rPr>
              <a:t>a</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b</a:t>
            </a:r>
            <a:r>
              <a:rPr lang="zh-CN" altLang="en-US" sz="1200" b="0" i="0" kern="1200" dirty="0" smtClean="0">
                <a:solidFill>
                  <a:schemeClr val="tx1"/>
                </a:solidFill>
                <a:effectLst/>
                <a:latin typeface="Arial" charset="0"/>
                <a:ea typeface="宋体" pitchFamily="2" charset="-122"/>
                <a:cs typeface="+mn-cs"/>
              </a:rPr>
              <a:t>中较小者所在序列之较小一半，</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同时舍弃较大者所在序列之较大一半，要求两次舍弃的元素个数相同。</a:t>
            </a:r>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当</a:t>
            </a:r>
            <a:r>
              <a:rPr lang="en-US" altLang="zh-CN" sz="1200" b="0" i="0" kern="1200" dirty="0" smtClean="0">
                <a:solidFill>
                  <a:schemeClr val="tx1"/>
                </a:solidFill>
                <a:effectLst/>
                <a:latin typeface="Arial" charset="0"/>
                <a:ea typeface="宋体" pitchFamily="2" charset="-122"/>
                <a:cs typeface="+mn-cs"/>
              </a:rPr>
              <a:t>S1</a:t>
            </a:r>
            <a:r>
              <a:rPr lang="zh-CN" altLang="en-US" sz="1200" b="0" i="0" kern="1200" dirty="0" smtClean="0">
                <a:solidFill>
                  <a:schemeClr val="tx1"/>
                </a:solidFill>
                <a:effectLst/>
                <a:latin typeface="Arial" charset="0"/>
                <a:ea typeface="宋体" pitchFamily="2" charset="-122"/>
                <a:cs typeface="+mn-cs"/>
              </a:rPr>
              <a:t>长度为奇数时，左半边</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右半边，直接舍弃即可</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当</a:t>
            </a:r>
            <a:r>
              <a:rPr lang="en-US" altLang="zh-CN" sz="1200" b="0" i="0" kern="1200" dirty="0" smtClean="0">
                <a:solidFill>
                  <a:schemeClr val="tx1"/>
                </a:solidFill>
                <a:effectLst/>
                <a:latin typeface="Arial" charset="0"/>
                <a:ea typeface="宋体" pitchFamily="2" charset="-122"/>
                <a:cs typeface="+mn-cs"/>
              </a:rPr>
              <a:t>S1</a:t>
            </a:r>
            <a:r>
              <a:rPr lang="zh-CN" altLang="en-US" sz="1200" b="0" i="0" kern="1200" dirty="0" smtClean="0">
                <a:solidFill>
                  <a:schemeClr val="tx1"/>
                </a:solidFill>
                <a:effectLst/>
                <a:latin typeface="Arial" charset="0"/>
                <a:ea typeface="宋体" pitchFamily="2" charset="-122"/>
                <a:cs typeface="+mn-cs"/>
              </a:rPr>
              <a:t>长度为偶数时，左半边</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右半边。若</a:t>
            </a:r>
            <a:r>
              <a:rPr lang="en-US" altLang="zh-CN" sz="1200" b="0" i="0" kern="1200" dirty="0" smtClean="0">
                <a:solidFill>
                  <a:schemeClr val="tx1"/>
                </a:solidFill>
                <a:effectLst/>
                <a:latin typeface="Arial" charset="0"/>
                <a:ea typeface="宋体" pitchFamily="2" charset="-122"/>
                <a:cs typeface="+mn-cs"/>
              </a:rPr>
              <a:t>a&lt;b</a:t>
            </a:r>
            <a:r>
              <a:rPr lang="zh-CN" altLang="en-US" sz="1200" b="0" i="0" kern="1200" dirty="0" smtClean="0">
                <a:solidFill>
                  <a:schemeClr val="tx1"/>
                </a:solidFill>
                <a:effectLst/>
                <a:latin typeface="Arial" charset="0"/>
                <a:ea typeface="宋体" pitchFamily="2" charset="-122"/>
                <a:cs typeface="+mn-cs"/>
              </a:rPr>
              <a:t>，舍弃</a:t>
            </a:r>
            <a:r>
              <a:rPr lang="en-US" altLang="zh-CN" sz="1200" b="0" i="0" kern="1200" dirty="0" smtClean="0">
                <a:solidFill>
                  <a:schemeClr val="tx1"/>
                </a:solidFill>
                <a:effectLst/>
                <a:latin typeface="Arial" charset="0"/>
                <a:ea typeface="宋体" pitchFamily="2" charset="-122"/>
                <a:cs typeface="+mn-cs"/>
              </a:rPr>
              <a:t>a</a:t>
            </a:r>
            <a:r>
              <a:rPr lang="zh-CN" altLang="en-US" sz="1200" b="0" i="0" kern="1200" dirty="0" smtClean="0">
                <a:solidFill>
                  <a:schemeClr val="tx1"/>
                </a:solidFill>
                <a:effectLst/>
                <a:latin typeface="Arial" charset="0"/>
                <a:ea typeface="宋体" pitchFamily="2" charset="-122"/>
                <a:cs typeface="+mn-cs"/>
              </a:rPr>
              <a:t>的左半边</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包括中点</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舍弃</a:t>
            </a:r>
            <a:r>
              <a:rPr lang="en-US" altLang="zh-CN" sz="1200" b="0" i="0" kern="1200" dirty="0" smtClean="0">
                <a:solidFill>
                  <a:schemeClr val="tx1"/>
                </a:solidFill>
                <a:effectLst/>
                <a:latin typeface="Arial" charset="0"/>
                <a:ea typeface="宋体" pitchFamily="2" charset="-122"/>
                <a:cs typeface="+mn-cs"/>
              </a:rPr>
              <a:t>b</a:t>
            </a:r>
            <a:r>
              <a:rPr lang="zh-CN" altLang="en-US" sz="1200" b="0" i="0" kern="1200" dirty="0" smtClean="0">
                <a:solidFill>
                  <a:schemeClr val="tx1"/>
                </a:solidFill>
                <a:effectLst/>
                <a:latin typeface="Arial" charset="0"/>
                <a:ea typeface="宋体" pitchFamily="2" charset="-122"/>
                <a:cs typeface="+mn-cs"/>
              </a:rPr>
              <a:t>的右半边</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保留中点）</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始终保持</a:t>
            </a:r>
            <a:r>
              <a:rPr lang="en-US" altLang="zh-CN" sz="1200" b="0" i="0" kern="1200" dirty="0" smtClean="0">
                <a:solidFill>
                  <a:schemeClr val="tx1"/>
                </a:solidFill>
                <a:effectLst/>
                <a:latin typeface="Arial" charset="0"/>
                <a:ea typeface="宋体" pitchFamily="2" charset="-122"/>
                <a:cs typeface="+mn-cs"/>
              </a:rPr>
              <a:t>S1 S2</a:t>
            </a:r>
            <a:r>
              <a:rPr lang="zh-CN" altLang="en-US" sz="1200" b="0" i="0" kern="1200" dirty="0" smtClean="0">
                <a:solidFill>
                  <a:schemeClr val="tx1"/>
                </a:solidFill>
                <a:effectLst/>
                <a:latin typeface="Arial" charset="0"/>
                <a:ea typeface="宋体" pitchFamily="2" charset="-122"/>
                <a:cs typeface="+mn-cs"/>
              </a:rPr>
              <a:t>等长</a:t>
            </a:r>
            <a:endParaRPr lang="zh-CN" altLang="en-US" dirty="0"/>
          </a:p>
        </p:txBody>
      </p:sp>
      <p:sp>
        <p:nvSpPr>
          <p:cNvPr id="4" name="页脚占位符 3"/>
          <p:cNvSpPr>
            <a:spLocks noGrp="1"/>
          </p:cNvSpPr>
          <p:nvPr>
            <p:ph type="ftr" sz="quarter" idx="10"/>
          </p:nvPr>
        </p:nvSpPr>
        <p:spPr/>
        <p:txBody>
          <a:bodyPr/>
          <a:lstStyle/>
          <a:p>
            <a:pPr>
              <a:defRPr/>
            </a:pPr>
            <a:r>
              <a:rPr lang="en-US" altLang="zh-CN" smtClean="0"/>
              <a:t>© School of Computer Science and Technology, SWUST </a:t>
            </a:r>
            <a:endParaRPr lang="en-US" altLang="zh-CN"/>
          </a:p>
        </p:txBody>
      </p:sp>
      <p:sp>
        <p:nvSpPr>
          <p:cNvPr id="5" name="灯片编号占位符 4"/>
          <p:cNvSpPr>
            <a:spLocks noGrp="1"/>
          </p:cNvSpPr>
          <p:nvPr>
            <p:ph type="sldNum" sz="quarter" idx="11"/>
          </p:nvPr>
        </p:nvSpPr>
        <p:spPr/>
        <p:txBody>
          <a:bodyPr/>
          <a:lstStyle/>
          <a:p>
            <a:pPr>
              <a:defRPr/>
            </a:pPr>
            <a:fld id="{FFEA449D-D169-4B87-BCF3-ABDB0B8FA553}" type="slidenum">
              <a:rPr lang="en-US" altLang="zh-CN" smtClean="0"/>
              <a:pPr>
                <a:defRPr/>
              </a:pPr>
              <a:t>11</a:t>
            </a:fld>
            <a:endParaRPr lang="en-US" altLang="zh-CN"/>
          </a:p>
        </p:txBody>
      </p:sp>
    </p:spTree>
    <p:extLst>
      <p:ext uri="{BB962C8B-B14F-4D97-AF65-F5344CB8AC3E}">
        <p14:creationId xmlns:p14="http://schemas.microsoft.com/office/powerpoint/2010/main" val="37682462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804763" indent="-309524" eaLnBrk="0" hangingPunct="0">
              <a:defRPr>
                <a:solidFill>
                  <a:schemeClr val="tx1"/>
                </a:solidFill>
                <a:latin typeface="Arial" charset="0"/>
                <a:ea typeface="宋体" pitchFamily="2" charset="-122"/>
              </a:defRPr>
            </a:lvl2pPr>
            <a:lvl3pPr marL="1238098" indent="-247620" eaLnBrk="0" hangingPunct="0">
              <a:defRPr>
                <a:solidFill>
                  <a:schemeClr val="tx1"/>
                </a:solidFill>
                <a:latin typeface="Arial" charset="0"/>
                <a:ea typeface="宋体" pitchFamily="2" charset="-122"/>
              </a:defRPr>
            </a:lvl3pPr>
            <a:lvl4pPr marL="1733337" indent="-247620" eaLnBrk="0" hangingPunct="0">
              <a:defRPr>
                <a:solidFill>
                  <a:schemeClr val="tx1"/>
                </a:solidFill>
                <a:latin typeface="Arial" charset="0"/>
                <a:ea typeface="宋体" pitchFamily="2" charset="-122"/>
              </a:defRPr>
            </a:lvl4pPr>
            <a:lvl5pPr marL="2228576" indent="-247620" eaLnBrk="0" hangingPunct="0">
              <a:defRPr>
                <a:solidFill>
                  <a:schemeClr val="tx1"/>
                </a:solidFill>
                <a:latin typeface="Arial" charset="0"/>
                <a:ea typeface="宋体" pitchFamily="2" charset="-122"/>
              </a:defRPr>
            </a:lvl5pPr>
            <a:lvl6pPr marL="2723815" indent="-247620" eaLnBrk="0" fontAlgn="base" hangingPunct="0">
              <a:spcBef>
                <a:spcPct val="0"/>
              </a:spcBef>
              <a:spcAft>
                <a:spcPct val="0"/>
              </a:spcAft>
              <a:defRPr>
                <a:solidFill>
                  <a:schemeClr val="tx1"/>
                </a:solidFill>
                <a:latin typeface="Arial" charset="0"/>
                <a:ea typeface="宋体" pitchFamily="2" charset="-122"/>
              </a:defRPr>
            </a:lvl6pPr>
            <a:lvl7pPr marL="3219054" indent="-247620" eaLnBrk="0" fontAlgn="base" hangingPunct="0">
              <a:spcBef>
                <a:spcPct val="0"/>
              </a:spcBef>
              <a:spcAft>
                <a:spcPct val="0"/>
              </a:spcAft>
              <a:defRPr>
                <a:solidFill>
                  <a:schemeClr val="tx1"/>
                </a:solidFill>
                <a:latin typeface="Arial" charset="0"/>
                <a:ea typeface="宋体" pitchFamily="2" charset="-122"/>
              </a:defRPr>
            </a:lvl7pPr>
            <a:lvl8pPr marL="3714293" indent="-247620" eaLnBrk="0" fontAlgn="base" hangingPunct="0">
              <a:spcBef>
                <a:spcPct val="0"/>
              </a:spcBef>
              <a:spcAft>
                <a:spcPct val="0"/>
              </a:spcAft>
              <a:defRPr>
                <a:solidFill>
                  <a:schemeClr val="tx1"/>
                </a:solidFill>
                <a:latin typeface="Arial" charset="0"/>
                <a:ea typeface="宋体" pitchFamily="2" charset="-122"/>
              </a:defRPr>
            </a:lvl8pPr>
            <a:lvl9pPr marL="4209532" indent="-24762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D4DA4E-EA25-4714-B30E-40184846851A}" type="slidenum">
              <a:rPr lang="en-US" altLang="zh-CN" smtClean="0"/>
              <a:pPr eaLnBrk="1" hangingPunct="1"/>
              <a:t>140</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http://www.archimedes-lab.org/game_nim/nim.html</a:t>
            </a:r>
          </a:p>
          <a:p>
            <a:pPr eaLnBrk="1" hangingPunct="1"/>
            <a:r>
              <a:rPr lang="en-US" altLang="zh-CN" dirty="0" smtClean="0"/>
              <a:t>http://www.mathematische-basteleien.de/nimgame.html</a:t>
            </a:r>
          </a:p>
          <a:p>
            <a:pPr eaLnBrk="1" hangingPunct="1"/>
            <a:r>
              <a:rPr lang="zh-CN" altLang="en-US" sz="1200" b="0" i="0" kern="1200" dirty="0" smtClean="0">
                <a:solidFill>
                  <a:schemeClr val="tx1"/>
                </a:solidFill>
                <a:effectLst/>
                <a:latin typeface="Arial" charset="0"/>
                <a:ea typeface="宋体" pitchFamily="2" charset="-122"/>
                <a:cs typeface="+mn-cs"/>
              </a:rPr>
              <a:t>定义</a:t>
            </a:r>
            <a:r>
              <a:rPr lang="en-US" altLang="zh-CN" sz="1200" b="0" i="0" kern="1200" dirty="0" smtClean="0">
                <a:solidFill>
                  <a:schemeClr val="tx1"/>
                </a:solidFill>
                <a:effectLst/>
                <a:latin typeface="Arial" charset="0"/>
                <a:ea typeface="宋体" pitchFamily="2" charset="-122"/>
                <a:cs typeface="+mn-cs"/>
              </a:rPr>
              <a:t>P-position</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smtClean="0">
                <a:solidFill>
                  <a:schemeClr val="tx1"/>
                </a:solidFill>
                <a:effectLst/>
                <a:latin typeface="Arial" charset="0"/>
                <a:ea typeface="宋体" pitchFamily="2" charset="-122"/>
                <a:cs typeface="+mn-cs"/>
              </a:rPr>
              <a:t>N-position</a:t>
            </a:r>
            <a:r>
              <a:rPr lang="zh-CN" altLang="en-US" sz="1200" b="0" i="0" kern="1200" dirty="0" smtClean="0">
                <a:solidFill>
                  <a:schemeClr val="tx1"/>
                </a:solidFill>
                <a:effectLst/>
                <a:latin typeface="Arial" charset="0"/>
                <a:ea typeface="宋体" pitchFamily="2" charset="-122"/>
                <a:cs typeface="+mn-cs"/>
              </a:rPr>
              <a:t>，其中</a:t>
            </a:r>
            <a:r>
              <a:rPr lang="en-US" altLang="zh-CN" sz="1200" b="0" i="0" kern="1200" dirty="0" smtClean="0">
                <a:solidFill>
                  <a:schemeClr val="tx1"/>
                </a:solidFill>
                <a:effectLst/>
                <a:latin typeface="Arial" charset="0"/>
                <a:ea typeface="宋体" pitchFamily="2" charset="-122"/>
                <a:cs typeface="+mn-cs"/>
              </a:rPr>
              <a:t>P</a:t>
            </a:r>
            <a:r>
              <a:rPr lang="zh-CN" altLang="en-US" sz="1200" b="0" i="0" kern="1200" dirty="0" smtClean="0">
                <a:solidFill>
                  <a:schemeClr val="tx1"/>
                </a:solidFill>
                <a:effectLst/>
                <a:latin typeface="Arial" charset="0"/>
                <a:ea typeface="宋体" pitchFamily="2" charset="-122"/>
                <a:cs typeface="+mn-cs"/>
              </a:rPr>
              <a:t>代表</a:t>
            </a:r>
            <a:r>
              <a:rPr lang="en-US" altLang="zh-CN" sz="1200" b="0" i="0" kern="1200" dirty="0" smtClean="0">
                <a:solidFill>
                  <a:schemeClr val="tx1"/>
                </a:solidFill>
                <a:effectLst/>
                <a:latin typeface="Arial" charset="0"/>
                <a:ea typeface="宋体" pitchFamily="2" charset="-122"/>
                <a:cs typeface="+mn-cs"/>
              </a:rPr>
              <a:t>Previous</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代表</a:t>
            </a:r>
            <a:r>
              <a:rPr lang="en-US" altLang="zh-CN" sz="1200" b="0" i="0" kern="1200" dirty="0" smtClean="0">
                <a:solidFill>
                  <a:schemeClr val="tx1"/>
                </a:solidFill>
                <a:effectLst/>
                <a:latin typeface="Arial" charset="0"/>
                <a:ea typeface="宋体" pitchFamily="2" charset="-122"/>
                <a:cs typeface="+mn-cs"/>
              </a:rPr>
              <a:t>Next</a:t>
            </a:r>
            <a:r>
              <a:rPr lang="zh-CN" altLang="en-US" sz="1200" b="0" i="0" kern="1200" dirty="0" smtClean="0">
                <a:solidFill>
                  <a:schemeClr val="tx1"/>
                </a:solidFill>
                <a:effectLst/>
                <a:latin typeface="Arial" charset="0"/>
                <a:ea typeface="宋体" pitchFamily="2" charset="-122"/>
                <a:cs typeface="+mn-cs"/>
              </a:rPr>
              <a:t>。直观的说，上一次</a:t>
            </a:r>
            <a:r>
              <a:rPr lang="en-US" altLang="zh-CN" sz="1200" b="0" i="0" kern="1200" dirty="0" smtClean="0">
                <a:solidFill>
                  <a:schemeClr val="tx1"/>
                </a:solidFill>
                <a:effectLst/>
                <a:latin typeface="Arial" charset="0"/>
                <a:ea typeface="宋体" pitchFamily="2" charset="-122"/>
                <a:cs typeface="+mn-cs"/>
              </a:rPr>
              <a:t>move</a:t>
            </a:r>
            <a:r>
              <a:rPr lang="zh-CN" altLang="en-US" sz="1200" b="0" i="0" kern="1200" dirty="0" smtClean="0">
                <a:solidFill>
                  <a:schemeClr val="tx1"/>
                </a:solidFill>
                <a:effectLst/>
                <a:latin typeface="Arial" charset="0"/>
                <a:ea typeface="宋体" pitchFamily="2" charset="-122"/>
                <a:cs typeface="+mn-cs"/>
              </a:rPr>
              <a:t>的人有必胜策略的局面是</a:t>
            </a:r>
            <a:r>
              <a:rPr lang="en-US" altLang="zh-CN" sz="1200" b="0" i="0" kern="1200" dirty="0" smtClean="0">
                <a:solidFill>
                  <a:schemeClr val="tx1"/>
                </a:solidFill>
                <a:effectLst/>
                <a:latin typeface="Arial" charset="0"/>
                <a:ea typeface="宋体" pitchFamily="2" charset="-122"/>
                <a:cs typeface="+mn-cs"/>
              </a:rPr>
              <a:t>P-position</a:t>
            </a:r>
            <a:r>
              <a:rPr lang="zh-CN" altLang="en-US" sz="1200" b="0" i="0" kern="1200" dirty="0" smtClean="0">
                <a:solidFill>
                  <a:schemeClr val="tx1"/>
                </a:solidFill>
                <a:effectLst/>
                <a:latin typeface="Arial" charset="0"/>
                <a:ea typeface="宋体" pitchFamily="2" charset="-122"/>
                <a:cs typeface="+mn-cs"/>
              </a:rPr>
              <a:t>，也就是“后手可保证必胜”或者“先手必败”，轮到</a:t>
            </a:r>
            <a:r>
              <a:rPr lang="en-US" altLang="zh-CN" sz="1200" b="0" i="0" kern="1200" dirty="0" smtClean="0">
                <a:solidFill>
                  <a:schemeClr val="tx1"/>
                </a:solidFill>
                <a:effectLst/>
                <a:latin typeface="Arial" charset="0"/>
                <a:ea typeface="宋体" pitchFamily="2" charset="-122"/>
                <a:cs typeface="+mn-cs"/>
              </a:rPr>
              <a:t>move</a:t>
            </a:r>
            <a:r>
              <a:rPr lang="zh-CN" altLang="en-US" sz="1200" b="0" i="0" kern="1200" dirty="0" smtClean="0">
                <a:solidFill>
                  <a:schemeClr val="tx1"/>
                </a:solidFill>
                <a:effectLst/>
                <a:latin typeface="Arial" charset="0"/>
                <a:ea typeface="宋体" pitchFamily="2" charset="-122"/>
                <a:cs typeface="+mn-cs"/>
              </a:rPr>
              <a:t>的人有必胜策略的局面是</a:t>
            </a:r>
            <a:r>
              <a:rPr lang="en-US" altLang="zh-CN" sz="1200" b="0" i="0" kern="1200" dirty="0" smtClean="0">
                <a:solidFill>
                  <a:schemeClr val="tx1"/>
                </a:solidFill>
                <a:effectLst/>
                <a:latin typeface="Arial" charset="0"/>
                <a:ea typeface="宋体" pitchFamily="2" charset="-122"/>
                <a:cs typeface="+mn-cs"/>
              </a:rPr>
              <a:t>N-position</a:t>
            </a:r>
            <a:r>
              <a:rPr lang="zh-CN" altLang="en-US" sz="1200" b="0" i="0" kern="1200" dirty="0" smtClean="0">
                <a:solidFill>
                  <a:schemeClr val="tx1"/>
                </a:solidFill>
                <a:effectLst/>
                <a:latin typeface="Arial" charset="0"/>
                <a:ea typeface="宋体" pitchFamily="2" charset="-122"/>
                <a:cs typeface="+mn-cs"/>
              </a:rPr>
              <a:t>，也就是“先手可保证必胜”。更严谨的定义是：</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无法进行任何移动的局面（也就是</a:t>
            </a:r>
            <a:r>
              <a:rPr lang="en-US" altLang="zh-CN" sz="1200" b="0" i="0" kern="1200" dirty="0" smtClean="0">
                <a:solidFill>
                  <a:schemeClr val="tx1"/>
                </a:solidFill>
                <a:effectLst/>
                <a:latin typeface="Arial" charset="0"/>
                <a:ea typeface="宋体" pitchFamily="2" charset="-122"/>
                <a:cs typeface="+mn-cs"/>
              </a:rPr>
              <a:t>terminal position</a:t>
            </a:r>
            <a:r>
              <a:rPr lang="zh-CN" altLang="en-US" sz="1200" b="0" i="0" kern="1200" dirty="0" smtClean="0">
                <a:solidFill>
                  <a:schemeClr val="tx1"/>
                </a:solidFill>
                <a:effectLst/>
                <a:latin typeface="Arial" charset="0"/>
                <a:ea typeface="宋体" pitchFamily="2" charset="-122"/>
                <a:cs typeface="+mn-cs"/>
              </a:rPr>
              <a:t>）是</a:t>
            </a:r>
            <a:r>
              <a:rPr lang="en-US" altLang="zh-CN" sz="1200" b="0" i="0" kern="1200" dirty="0" smtClean="0">
                <a:solidFill>
                  <a:schemeClr val="tx1"/>
                </a:solidFill>
                <a:effectLst/>
                <a:latin typeface="Arial" charset="0"/>
                <a:ea typeface="宋体" pitchFamily="2" charset="-122"/>
                <a:cs typeface="+mn-cs"/>
              </a:rPr>
              <a:t>P-position</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可以移动到</a:t>
            </a:r>
            <a:r>
              <a:rPr lang="en-US" altLang="zh-CN" sz="1200" b="0" i="0" kern="1200" dirty="0" smtClean="0">
                <a:solidFill>
                  <a:schemeClr val="tx1"/>
                </a:solidFill>
                <a:effectLst/>
                <a:latin typeface="Arial" charset="0"/>
                <a:ea typeface="宋体" pitchFamily="2" charset="-122"/>
                <a:cs typeface="+mn-cs"/>
              </a:rPr>
              <a:t>P-position</a:t>
            </a:r>
            <a:r>
              <a:rPr lang="zh-CN" altLang="en-US" sz="1200" b="0" i="0" kern="1200" dirty="0" smtClean="0">
                <a:solidFill>
                  <a:schemeClr val="tx1"/>
                </a:solidFill>
                <a:effectLst/>
                <a:latin typeface="Arial" charset="0"/>
                <a:ea typeface="宋体" pitchFamily="2" charset="-122"/>
                <a:cs typeface="+mn-cs"/>
              </a:rPr>
              <a:t>的局面是</a:t>
            </a:r>
            <a:r>
              <a:rPr lang="en-US" altLang="zh-CN" sz="1200" b="0" i="0" kern="1200" dirty="0" smtClean="0">
                <a:solidFill>
                  <a:schemeClr val="tx1"/>
                </a:solidFill>
                <a:effectLst/>
                <a:latin typeface="Arial" charset="0"/>
                <a:ea typeface="宋体" pitchFamily="2" charset="-122"/>
                <a:cs typeface="+mn-cs"/>
              </a:rPr>
              <a:t>N-position</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3.</a:t>
            </a:r>
            <a:r>
              <a:rPr lang="zh-CN" altLang="en-US" sz="1200" b="0" i="0" kern="1200" dirty="0" smtClean="0">
                <a:solidFill>
                  <a:schemeClr val="tx1"/>
                </a:solidFill>
                <a:effectLst/>
                <a:latin typeface="Arial" charset="0"/>
                <a:ea typeface="宋体" pitchFamily="2" charset="-122"/>
                <a:cs typeface="+mn-cs"/>
              </a:rPr>
              <a:t>所有移动都导致</a:t>
            </a:r>
            <a:r>
              <a:rPr lang="en-US" altLang="zh-CN" sz="1200" b="0" i="0" kern="1200" dirty="0" smtClean="0">
                <a:solidFill>
                  <a:schemeClr val="tx1"/>
                </a:solidFill>
                <a:effectLst/>
                <a:latin typeface="Arial" charset="0"/>
                <a:ea typeface="宋体" pitchFamily="2" charset="-122"/>
                <a:cs typeface="+mn-cs"/>
              </a:rPr>
              <a:t>N-position</a:t>
            </a:r>
            <a:r>
              <a:rPr lang="zh-CN" altLang="en-US" sz="1200" b="0" i="0" kern="1200" dirty="0" smtClean="0">
                <a:solidFill>
                  <a:schemeClr val="tx1"/>
                </a:solidFill>
                <a:effectLst/>
                <a:latin typeface="Arial" charset="0"/>
                <a:ea typeface="宋体" pitchFamily="2" charset="-122"/>
                <a:cs typeface="+mn-cs"/>
              </a:rPr>
              <a:t>的局面是</a:t>
            </a:r>
            <a:r>
              <a:rPr lang="en-US" altLang="zh-CN" sz="1200" b="0" i="0" kern="1200" dirty="0" smtClean="0">
                <a:solidFill>
                  <a:schemeClr val="tx1"/>
                </a:solidFill>
                <a:effectLst/>
                <a:latin typeface="Arial" charset="0"/>
                <a:ea typeface="宋体" pitchFamily="2" charset="-122"/>
                <a:cs typeface="+mn-cs"/>
              </a:rPr>
              <a:t>P-position</a:t>
            </a:r>
            <a:r>
              <a:rPr lang="zh-CN" altLang="en-US" sz="1200" b="0" i="0" kern="1200" dirty="0" smtClean="0">
                <a:solidFill>
                  <a:schemeClr val="tx1"/>
                </a:solidFill>
                <a:effectLst/>
                <a:latin typeface="Arial" charset="0"/>
                <a:ea typeface="宋体" pitchFamily="2" charset="-122"/>
                <a:cs typeface="+mn-cs"/>
              </a:rPr>
              <a:t>。</a:t>
            </a:r>
            <a:endParaRPr lang="en-US" altLang="zh-CN" dirty="0" smtClean="0"/>
          </a:p>
        </p:txBody>
      </p:sp>
    </p:spTree>
    <p:extLst>
      <p:ext uri="{BB962C8B-B14F-4D97-AF65-F5344CB8AC3E}">
        <p14:creationId xmlns:p14="http://schemas.microsoft.com/office/powerpoint/2010/main" val="42317544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en-US" altLang="zh-CN" smtClean="0"/>
              <a:t>© School of Computer Science and Technology, SWUST </a:t>
            </a:r>
            <a:endParaRPr lang="en-US" altLang="zh-CN"/>
          </a:p>
        </p:txBody>
      </p:sp>
      <p:sp>
        <p:nvSpPr>
          <p:cNvPr id="5" name="灯片编号占位符 4"/>
          <p:cNvSpPr>
            <a:spLocks noGrp="1"/>
          </p:cNvSpPr>
          <p:nvPr>
            <p:ph type="sldNum" sz="quarter" idx="11"/>
          </p:nvPr>
        </p:nvSpPr>
        <p:spPr/>
        <p:txBody>
          <a:bodyPr/>
          <a:lstStyle/>
          <a:p>
            <a:pPr>
              <a:defRPr/>
            </a:pPr>
            <a:fld id="{FFEA449D-D169-4B87-BCF3-ABDB0B8FA553}" type="slidenum">
              <a:rPr lang="en-US" altLang="zh-CN" smtClean="0"/>
              <a:pPr>
                <a:defRPr/>
              </a:pPr>
              <a:t>142</a:t>
            </a:fld>
            <a:endParaRPr lang="en-US" altLang="zh-CN"/>
          </a:p>
        </p:txBody>
      </p:sp>
    </p:spTree>
    <p:extLst>
      <p:ext uri="{BB962C8B-B14F-4D97-AF65-F5344CB8AC3E}">
        <p14:creationId xmlns:p14="http://schemas.microsoft.com/office/powerpoint/2010/main" val="11754338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804763" indent="-309524" eaLnBrk="0" hangingPunct="0">
              <a:defRPr>
                <a:solidFill>
                  <a:schemeClr val="tx1"/>
                </a:solidFill>
                <a:latin typeface="Arial" charset="0"/>
                <a:ea typeface="宋体" pitchFamily="2" charset="-122"/>
              </a:defRPr>
            </a:lvl2pPr>
            <a:lvl3pPr marL="1238098" indent="-247620" eaLnBrk="0" hangingPunct="0">
              <a:defRPr>
                <a:solidFill>
                  <a:schemeClr val="tx1"/>
                </a:solidFill>
                <a:latin typeface="Arial" charset="0"/>
                <a:ea typeface="宋体" pitchFamily="2" charset="-122"/>
              </a:defRPr>
            </a:lvl3pPr>
            <a:lvl4pPr marL="1733337" indent="-247620" eaLnBrk="0" hangingPunct="0">
              <a:defRPr>
                <a:solidFill>
                  <a:schemeClr val="tx1"/>
                </a:solidFill>
                <a:latin typeface="Arial" charset="0"/>
                <a:ea typeface="宋体" pitchFamily="2" charset="-122"/>
              </a:defRPr>
            </a:lvl4pPr>
            <a:lvl5pPr marL="2228576" indent="-247620" eaLnBrk="0" hangingPunct="0">
              <a:defRPr>
                <a:solidFill>
                  <a:schemeClr val="tx1"/>
                </a:solidFill>
                <a:latin typeface="Arial" charset="0"/>
                <a:ea typeface="宋体" pitchFamily="2" charset="-122"/>
              </a:defRPr>
            </a:lvl5pPr>
            <a:lvl6pPr marL="2723815" indent="-247620" eaLnBrk="0" fontAlgn="base" hangingPunct="0">
              <a:spcBef>
                <a:spcPct val="0"/>
              </a:spcBef>
              <a:spcAft>
                <a:spcPct val="0"/>
              </a:spcAft>
              <a:defRPr>
                <a:solidFill>
                  <a:schemeClr val="tx1"/>
                </a:solidFill>
                <a:latin typeface="Arial" charset="0"/>
                <a:ea typeface="宋体" pitchFamily="2" charset="-122"/>
              </a:defRPr>
            </a:lvl6pPr>
            <a:lvl7pPr marL="3219054" indent="-247620" eaLnBrk="0" fontAlgn="base" hangingPunct="0">
              <a:spcBef>
                <a:spcPct val="0"/>
              </a:spcBef>
              <a:spcAft>
                <a:spcPct val="0"/>
              </a:spcAft>
              <a:defRPr>
                <a:solidFill>
                  <a:schemeClr val="tx1"/>
                </a:solidFill>
                <a:latin typeface="Arial" charset="0"/>
                <a:ea typeface="宋体" pitchFamily="2" charset="-122"/>
              </a:defRPr>
            </a:lvl7pPr>
            <a:lvl8pPr marL="3714293" indent="-247620" eaLnBrk="0" fontAlgn="base" hangingPunct="0">
              <a:spcBef>
                <a:spcPct val="0"/>
              </a:spcBef>
              <a:spcAft>
                <a:spcPct val="0"/>
              </a:spcAft>
              <a:defRPr>
                <a:solidFill>
                  <a:schemeClr val="tx1"/>
                </a:solidFill>
                <a:latin typeface="Arial" charset="0"/>
                <a:ea typeface="宋体" pitchFamily="2" charset="-122"/>
              </a:defRPr>
            </a:lvl8pPr>
            <a:lvl9pPr marL="4209532" indent="-24762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C712D1-A4A7-47ED-B676-83BD09A76D52}" type="slidenum">
              <a:rPr lang="en-US" altLang="zh-CN" smtClean="0"/>
              <a:pPr eaLnBrk="1" hangingPunct="1"/>
              <a:t>143</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dirty="0" err="1" smtClean="0"/>
              <a:t>Nim</a:t>
            </a:r>
            <a:r>
              <a:rPr lang="en-US" altLang="zh-CN" b="1" dirty="0" smtClean="0"/>
              <a:t> Games</a:t>
            </a:r>
            <a:r>
              <a:rPr lang="zh-CN" altLang="en-US" dirty="0" smtClean="0"/>
              <a:t>：</a:t>
            </a:r>
            <a:r>
              <a:rPr lang="en-US" altLang="zh-CN" dirty="0" smtClean="0"/>
              <a:t>http://illuminations.nctm.org/ActivityDetail.aspx?ID=140</a:t>
            </a:r>
          </a:p>
          <a:p>
            <a:pPr eaLnBrk="1" hangingPunct="1"/>
            <a:r>
              <a:rPr lang="en-US" altLang="zh-CN" dirty="0" err="1" smtClean="0"/>
              <a:t>Nim</a:t>
            </a:r>
            <a:r>
              <a:rPr lang="zh-CN" altLang="en-US" dirty="0" smtClean="0"/>
              <a:t>：</a:t>
            </a:r>
            <a:r>
              <a:rPr lang="en-US" altLang="zh-CN" dirty="0" smtClean="0"/>
              <a:t>http://mathworld.wolfram.com/Nim.html</a:t>
            </a:r>
          </a:p>
          <a:p>
            <a:pPr eaLnBrk="1" hangingPunct="1"/>
            <a:r>
              <a:rPr lang="en-US" altLang="zh-CN" dirty="0" err="1" smtClean="0"/>
              <a:t>Nim</a:t>
            </a:r>
            <a:r>
              <a:rPr lang="en-US" altLang="zh-CN" dirty="0" smtClean="0"/>
              <a:t> Game</a:t>
            </a:r>
            <a:r>
              <a:rPr lang="zh-CN" altLang="en-US" dirty="0" smtClean="0"/>
              <a:t>：</a:t>
            </a:r>
            <a:r>
              <a:rPr lang="en-US" altLang="zh-CN" dirty="0" smtClean="0"/>
              <a:t>http://www.robtex.com/robban/nim1.htm</a:t>
            </a:r>
          </a:p>
        </p:txBody>
      </p:sp>
    </p:spTree>
    <p:extLst>
      <p:ext uri="{BB962C8B-B14F-4D97-AF65-F5344CB8AC3E}">
        <p14:creationId xmlns:p14="http://schemas.microsoft.com/office/powerpoint/2010/main" val="36685908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如果每一种大小的子堆的个数都是偶数，我们就称</a:t>
            </a:r>
            <a:r>
              <a:rPr lang="en-US" altLang="zh-CN" sz="1200" b="0" i="0" kern="1200" dirty="0" err="1" smtClean="0">
                <a:solidFill>
                  <a:schemeClr val="tx1"/>
                </a:solidFill>
                <a:effectLst/>
                <a:latin typeface="Arial" charset="0"/>
                <a:ea typeface="宋体" pitchFamily="2" charset="-122"/>
                <a:cs typeface="+mn-cs"/>
              </a:rPr>
              <a:t>Nim</a:t>
            </a:r>
            <a:r>
              <a:rPr lang="zh-CN" altLang="en-US" sz="1200" b="0" i="0" kern="1200" smtClean="0">
                <a:solidFill>
                  <a:schemeClr val="tx1"/>
                </a:solidFill>
                <a:effectLst/>
                <a:latin typeface="Arial" charset="0"/>
                <a:ea typeface="宋体" pitchFamily="2" charset="-122"/>
                <a:cs typeface="+mn-cs"/>
              </a:rPr>
              <a:t>取子游戏是平衡的，而对应位相加是偶数的称为平衡位，否则称为非平衡位。</a:t>
            </a:r>
            <a:endParaRPr lang="zh-CN" altLang="en-US" dirty="0"/>
          </a:p>
        </p:txBody>
      </p:sp>
      <p:sp>
        <p:nvSpPr>
          <p:cNvPr id="4" name="页脚占位符 3"/>
          <p:cNvSpPr>
            <a:spLocks noGrp="1"/>
          </p:cNvSpPr>
          <p:nvPr>
            <p:ph type="ftr" sz="quarter" idx="10"/>
          </p:nvPr>
        </p:nvSpPr>
        <p:spPr/>
        <p:txBody>
          <a:bodyPr/>
          <a:lstStyle/>
          <a:p>
            <a:pPr>
              <a:defRPr/>
            </a:pPr>
            <a:r>
              <a:rPr lang="en-US" altLang="zh-CN" smtClean="0"/>
              <a:t>© School of Computer Science and Technology, SWUST </a:t>
            </a:r>
            <a:endParaRPr lang="en-US" altLang="zh-CN"/>
          </a:p>
        </p:txBody>
      </p:sp>
      <p:sp>
        <p:nvSpPr>
          <p:cNvPr id="5" name="灯片编号占位符 4"/>
          <p:cNvSpPr>
            <a:spLocks noGrp="1"/>
          </p:cNvSpPr>
          <p:nvPr>
            <p:ph type="sldNum" sz="quarter" idx="11"/>
          </p:nvPr>
        </p:nvSpPr>
        <p:spPr/>
        <p:txBody>
          <a:bodyPr/>
          <a:lstStyle/>
          <a:p>
            <a:pPr>
              <a:defRPr/>
            </a:pPr>
            <a:fld id="{FFEA449D-D169-4B87-BCF3-ABDB0B8FA553}" type="slidenum">
              <a:rPr lang="en-US" altLang="zh-CN" smtClean="0"/>
              <a:pPr>
                <a:defRPr/>
              </a:pPr>
              <a:t>144</a:t>
            </a:fld>
            <a:endParaRPr lang="en-US" altLang="zh-CN"/>
          </a:p>
        </p:txBody>
      </p:sp>
    </p:spTree>
    <p:extLst>
      <p:ext uri="{BB962C8B-B14F-4D97-AF65-F5344CB8AC3E}">
        <p14:creationId xmlns:p14="http://schemas.microsoft.com/office/powerpoint/2010/main" val="28185081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804763" indent="-309524" eaLnBrk="0" hangingPunct="0">
              <a:defRPr>
                <a:solidFill>
                  <a:schemeClr val="tx1"/>
                </a:solidFill>
                <a:latin typeface="Arial" charset="0"/>
                <a:ea typeface="宋体" pitchFamily="2" charset="-122"/>
              </a:defRPr>
            </a:lvl2pPr>
            <a:lvl3pPr marL="1238098" indent="-247620" eaLnBrk="0" hangingPunct="0">
              <a:defRPr>
                <a:solidFill>
                  <a:schemeClr val="tx1"/>
                </a:solidFill>
                <a:latin typeface="Arial" charset="0"/>
                <a:ea typeface="宋体" pitchFamily="2" charset="-122"/>
              </a:defRPr>
            </a:lvl3pPr>
            <a:lvl4pPr marL="1733337" indent="-247620" eaLnBrk="0" hangingPunct="0">
              <a:defRPr>
                <a:solidFill>
                  <a:schemeClr val="tx1"/>
                </a:solidFill>
                <a:latin typeface="Arial" charset="0"/>
                <a:ea typeface="宋体" pitchFamily="2" charset="-122"/>
              </a:defRPr>
            </a:lvl4pPr>
            <a:lvl5pPr marL="2228576" indent="-247620" eaLnBrk="0" hangingPunct="0">
              <a:defRPr>
                <a:solidFill>
                  <a:schemeClr val="tx1"/>
                </a:solidFill>
                <a:latin typeface="Arial" charset="0"/>
                <a:ea typeface="宋体" pitchFamily="2" charset="-122"/>
              </a:defRPr>
            </a:lvl5pPr>
            <a:lvl6pPr marL="2723815" indent="-247620" eaLnBrk="0" fontAlgn="base" hangingPunct="0">
              <a:spcBef>
                <a:spcPct val="0"/>
              </a:spcBef>
              <a:spcAft>
                <a:spcPct val="0"/>
              </a:spcAft>
              <a:defRPr>
                <a:solidFill>
                  <a:schemeClr val="tx1"/>
                </a:solidFill>
                <a:latin typeface="Arial" charset="0"/>
                <a:ea typeface="宋体" pitchFamily="2" charset="-122"/>
              </a:defRPr>
            </a:lvl6pPr>
            <a:lvl7pPr marL="3219054" indent="-247620" eaLnBrk="0" fontAlgn="base" hangingPunct="0">
              <a:spcBef>
                <a:spcPct val="0"/>
              </a:spcBef>
              <a:spcAft>
                <a:spcPct val="0"/>
              </a:spcAft>
              <a:defRPr>
                <a:solidFill>
                  <a:schemeClr val="tx1"/>
                </a:solidFill>
                <a:latin typeface="Arial" charset="0"/>
                <a:ea typeface="宋体" pitchFamily="2" charset="-122"/>
              </a:defRPr>
            </a:lvl7pPr>
            <a:lvl8pPr marL="3714293" indent="-247620" eaLnBrk="0" fontAlgn="base" hangingPunct="0">
              <a:spcBef>
                <a:spcPct val="0"/>
              </a:spcBef>
              <a:spcAft>
                <a:spcPct val="0"/>
              </a:spcAft>
              <a:defRPr>
                <a:solidFill>
                  <a:schemeClr val="tx1"/>
                </a:solidFill>
                <a:latin typeface="Arial" charset="0"/>
                <a:ea typeface="宋体" pitchFamily="2" charset="-122"/>
              </a:defRPr>
            </a:lvl8pPr>
            <a:lvl9pPr marL="4209532" indent="-24762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2182F4F-F552-4FB6-95D0-3BB93B169285}" type="slidenum">
              <a:rPr lang="en-US" altLang="zh-CN" smtClean="0"/>
              <a:pPr eaLnBrk="1" hangingPunct="1"/>
              <a:t>145</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562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舍弃</a:t>
            </a:r>
            <a:r>
              <a:rPr lang="en-US" altLang="zh-CN" sz="1200" b="0" i="0" kern="1200" dirty="0" smtClean="0">
                <a:solidFill>
                  <a:schemeClr val="tx1"/>
                </a:solidFill>
                <a:effectLst/>
                <a:latin typeface="Arial" charset="0"/>
                <a:ea typeface="宋体" pitchFamily="2" charset="-122"/>
                <a:cs typeface="+mn-cs"/>
              </a:rPr>
              <a:t>a</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b</a:t>
            </a:r>
            <a:r>
              <a:rPr lang="zh-CN" altLang="en-US" sz="1200" b="0" i="0" kern="1200" dirty="0" smtClean="0">
                <a:solidFill>
                  <a:schemeClr val="tx1"/>
                </a:solidFill>
                <a:effectLst/>
                <a:latin typeface="Arial" charset="0"/>
                <a:ea typeface="宋体" pitchFamily="2" charset="-122"/>
                <a:cs typeface="+mn-cs"/>
              </a:rPr>
              <a:t>中较小者所在序列之较小一半，</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同时舍弃较大者所在序列之较大一半，要求两次舍弃的元素个数相同。</a:t>
            </a:r>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当</a:t>
            </a:r>
            <a:r>
              <a:rPr lang="en-US" altLang="zh-CN" sz="1200" b="0" i="0" kern="1200" dirty="0" smtClean="0">
                <a:solidFill>
                  <a:schemeClr val="tx1"/>
                </a:solidFill>
                <a:effectLst/>
                <a:latin typeface="Arial" charset="0"/>
                <a:ea typeface="宋体" pitchFamily="2" charset="-122"/>
                <a:cs typeface="+mn-cs"/>
              </a:rPr>
              <a:t>S1</a:t>
            </a:r>
            <a:r>
              <a:rPr lang="zh-CN" altLang="en-US" sz="1200" b="0" i="0" kern="1200" dirty="0" smtClean="0">
                <a:solidFill>
                  <a:schemeClr val="tx1"/>
                </a:solidFill>
                <a:effectLst/>
                <a:latin typeface="Arial" charset="0"/>
                <a:ea typeface="宋体" pitchFamily="2" charset="-122"/>
                <a:cs typeface="+mn-cs"/>
              </a:rPr>
              <a:t>长度为奇数时，左半边</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右半边，直接舍弃即可</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当</a:t>
            </a:r>
            <a:r>
              <a:rPr lang="en-US" altLang="zh-CN" sz="1200" b="0" i="0" kern="1200" dirty="0" smtClean="0">
                <a:solidFill>
                  <a:schemeClr val="tx1"/>
                </a:solidFill>
                <a:effectLst/>
                <a:latin typeface="Arial" charset="0"/>
                <a:ea typeface="宋体" pitchFamily="2" charset="-122"/>
                <a:cs typeface="+mn-cs"/>
              </a:rPr>
              <a:t>S1</a:t>
            </a:r>
            <a:r>
              <a:rPr lang="zh-CN" altLang="en-US" sz="1200" b="0" i="0" kern="1200" dirty="0" smtClean="0">
                <a:solidFill>
                  <a:schemeClr val="tx1"/>
                </a:solidFill>
                <a:effectLst/>
                <a:latin typeface="Arial" charset="0"/>
                <a:ea typeface="宋体" pitchFamily="2" charset="-122"/>
                <a:cs typeface="+mn-cs"/>
              </a:rPr>
              <a:t>长度为偶数时，左半边</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右半边。若</a:t>
            </a:r>
            <a:r>
              <a:rPr lang="en-US" altLang="zh-CN" sz="1200" b="0" i="0" kern="1200" dirty="0" smtClean="0">
                <a:solidFill>
                  <a:schemeClr val="tx1"/>
                </a:solidFill>
                <a:effectLst/>
                <a:latin typeface="Arial" charset="0"/>
                <a:ea typeface="宋体" pitchFamily="2" charset="-122"/>
                <a:cs typeface="+mn-cs"/>
              </a:rPr>
              <a:t>a&lt;b</a:t>
            </a:r>
            <a:r>
              <a:rPr lang="zh-CN" altLang="en-US" sz="1200" b="0" i="0" kern="1200" dirty="0" smtClean="0">
                <a:solidFill>
                  <a:schemeClr val="tx1"/>
                </a:solidFill>
                <a:effectLst/>
                <a:latin typeface="Arial" charset="0"/>
                <a:ea typeface="宋体" pitchFamily="2" charset="-122"/>
                <a:cs typeface="+mn-cs"/>
              </a:rPr>
              <a:t>，舍弃</a:t>
            </a:r>
            <a:r>
              <a:rPr lang="en-US" altLang="zh-CN" sz="1200" b="0" i="0" kern="1200" dirty="0" smtClean="0">
                <a:solidFill>
                  <a:schemeClr val="tx1"/>
                </a:solidFill>
                <a:effectLst/>
                <a:latin typeface="Arial" charset="0"/>
                <a:ea typeface="宋体" pitchFamily="2" charset="-122"/>
                <a:cs typeface="+mn-cs"/>
              </a:rPr>
              <a:t>a</a:t>
            </a:r>
            <a:r>
              <a:rPr lang="zh-CN" altLang="en-US" sz="1200" b="0" i="0" kern="1200" dirty="0" smtClean="0">
                <a:solidFill>
                  <a:schemeClr val="tx1"/>
                </a:solidFill>
                <a:effectLst/>
                <a:latin typeface="Arial" charset="0"/>
                <a:ea typeface="宋体" pitchFamily="2" charset="-122"/>
                <a:cs typeface="+mn-cs"/>
              </a:rPr>
              <a:t>的左半边</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包括中点</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舍弃</a:t>
            </a:r>
            <a:r>
              <a:rPr lang="en-US" altLang="zh-CN" sz="1200" b="0" i="0" kern="1200" dirty="0" smtClean="0">
                <a:solidFill>
                  <a:schemeClr val="tx1"/>
                </a:solidFill>
                <a:effectLst/>
                <a:latin typeface="Arial" charset="0"/>
                <a:ea typeface="宋体" pitchFamily="2" charset="-122"/>
                <a:cs typeface="+mn-cs"/>
              </a:rPr>
              <a:t>b</a:t>
            </a:r>
            <a:r>
              <a:rPr lang="zh-CN" altLang="en-US" sz="1200" b="0" i="0" kern="1200" dirty="0" smtClean="0">
                <a:solidFill>
                  <a:schemeClr val="tx1"/>
                </a:solidFill>
                <a:effectLst/>
                <a:latin typeface="Arial" charset="0"/>
                <a:ea typeface="宋体" pitchFamily="2" charset="-122"/>
                <a:cs typeface="+mn-cs"/>
              </a:rPr>
              <a:t>的右半边</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保留中点）</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始终保持</a:t>
            </a:r>
            <a:r>
              <a:rPr lang="en-US" altLang="zh-CN" sz="1200" b="0" i="0" kern="1200" dirty="0" smtClean="0">
                <a:solidFill>
                  <a:schemeClr val="tx1"/>
                </a:solidFill>
                <a:effectLst/>
                <a:latin typeface="Arial" charset="0"/>
                <a:ea typeface="宋体" pitchFamily="2" charset="-122"/>
                <a:cs typeface="+mn-cs"/>
              </a:rPr>
              <a:t>S1 S2</a:t>
            </a:r>
            <a:r>
              <a:rPr lang="zh-CN" altLang="en-US" sz="1200" b="0" i="0" kern="1200" dirty="0" smtClean="0">
                <a:solidFill>
                  <a:schemeClr val="tx1"/>
                </a:solidFill>
                <a:effectLst/>
                <a:latin typeface="Arial" charset="0"/>
                <a:ea typeface="宋体" pitchFamily="2" charset="-122"/>
                <a:cs typeface="+mn-cs"/>
              </a:rPr>
              <a:t>等长</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pPr>
              <a:defRPr/>
            </a:pPr>
            <a:r>
              <a:rPr lang="en-US" altLang="zh-CN" smtClean="0"/>
              <a:t>© School of Computer Science and Technology, SWUST </a:t>
            </a:r>
            <a:endParaRPr lang="en-US" altLang="zh-CN"/>
          </a:p>
        </p:txBody>
      </p:sp>
      <p:sp>
        <p:nvSpPr>
          <p:cNvPr id="5" name="灯片编号占位符 4"/>
          <p:cNvSpPr>
            <a:spLocks noGrp="1"/>
          </p:cNvSpPr>
          <p:nvPr>
            <p:ph type="sldNum" sz="quarter" idx="11"/>
          </p:nvPr>
        </p:nvSpPr>
        <p:spPr/>
        <p:txBody>
          <a:bodyPr/>
          <a:lstStyle/>
          <a:p>
            <a:pPr>
              <a:defRPr/>
            </a:pPr>
            <a:fld id="{FFEA449D-D169-4B87-BCF3-ABDB0B8FA553}" type="slidenum">
              <a:rPr lang="en-US" altLang="zh-CN" smtClean="0"/>
              <a:pPr>
                <a:defRPr/>
              </a:pPr>
              <a:t>13</a:t>
            </a:fld>
            <a:endParaRPr lang="en-US" altLang="zh-CN"/>
          </a:p>
        </p:txBody>
      </p:sp>
    </p:spTree>
    <p:extLst>
      <p:ext uri="{BB962C8B-B14F-4D97-AF65-F5344CB8AC3E}">
        <p14:creationId xmlns:p14="http://schemas.microsoft.com/office/powerpoint/2010/main" val="3760030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B878A95C-EE81-4070-929A-90E5118B711D}" type="slidenum">
              <a:rPr lang="en-US" altLang="zh-CN" smtClean="0">
                <a:ea typeface="宋体" charset="-122"/>
              </a:rPr>
              <a:pPr/>
              <a:t>14</a:t>
            </a:fld>
            <a:endParaRPr lang="en-US" altLang="zh-CN" smtClean="0">
              <a:ea typeface="宋体" charset="-122"/>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2516081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063BE7D7-53D1-4004-811C-FC67A732B7FC}" type="slidenum">
              <a:rPr lang="en-US" altLang="zh-CN" smtClean="0">
                <a:ea typeface="宋体" charset="-122"/>
              </a:rPr>
              <a:pPr/>
              <a:t>15</a:t>
            </a:fld>
            <a:endParaRPr lang="en-US" altLang="zh-CN" smtClean="0">
              <a:ea typeface="宋体" charset="-122"/>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4019198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bg>
      <p:bg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effectLst/>
      </p:bgPr>
    </p:bg>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981075"/>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dirty="0">
              <a:ea typeface="宋体" pitchFamily="2" charset="-122"/>
            </a:endParaRPr>
          </a:p>
        </p:txBody>
      </p:sp>
      <p:sp>
        <p:nvSpPr>
          <p:cNvPr id="5" name="Rectangle 17"/>
          <p:cNvSpPr>
            <a:spLocks noChangeArrowheads="1"/>
          </p:cNvSpPr>
          <p:nvPr userDrawn="1"/>
        </p:nvSpPr>
        <p:spPr bwMode="auto">
          <a:xfrm>
            <a:off x="0" y="6237288"/>
            <a:ext cx="9144000" cy="620712"/>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6" name="矩形 13"/>
          <p:cNvSpPr/>
          <p:nvPr userDrawn="1"/>
        </p:nvSpPr>
        <p:spPr>
          <a:xfrm>
            <a:off x="539750" y="260350"/>
            <a:ext cx="6624638" cy="523875"/>
          </a:xfrm>
          <a:prstGeom prst="rect">
            <a:avLst/>
          </a:prstGeom>
        </p:spPr>
        <p:txBody>
          <a:bodyPr>
            <a:spAutoFit/>
          </a:bodyPr>
          <a:lstStyle/>
          <a:p>
            <a:pPr>
              <a:defRPr/>
            </a:pPr>
            <a:r>
              <a:rPr lang="en-US" sz="2800" b="1" dirty="0">
                <a:solidFill>
                  <a:srgbClr val="FF9966"/>
                </a:solidFill>
                <a:effectLst>
                  <a:outerShdw blurRad="38100" dist="38100" dir="2700000" algn="tl">
                    <a:srgbClr val="FFFFFF"/>
                  </a:outerShdw>
                </a:effectLst>
                <a:ea typeface="宋体" pitchFamily="2" charset="-122"/>
              </a:rPr>
              <a:t>Analysis and Design of Algorithms</a:t>
            </a:r>
            <a:endParaRPr lang="zh-CN" altLang="en-US" sz="2800" dirty="0">
              <a:solidFill>
                <a:srgbClr val="FF9966"/>
              </a:solidFill>
              <a:ea typeface="宋体" pitchFamily="2" charset="-122"/>
            </a:endParaRPr>
          </a:p>
        </p:txBody>
      </p:sp>
      <p:pic>
        <p:nvPicPr>
          <p:cNvPr id="7" name="Picture 2"/>
          <p:cNvPicPr>
            <a:picLocks noChangeAspect="1" noChangeArrowheads="1"/>
          </p:cNvPicPr>
          <p:nvPr userDrawn="1"/>
        </p:nvPicPr>
        <p:blipFill>
          <a:blip r:embed="rId2" cstate="print"/>
          <a:srcRect/>
          <a:stretch>
            <a:fillRect/>
          </a:stretch>
        </p:blipFill>
        <p:spPr bwMode="auto">
          <a:xfrm>
            <a:off x="7572375" y="0"/>
            <a:ext cx="1571625" cy="947738"/>
          </a:xfrm>
          <a:prstGeom prst="rect">
            <a:avLst/>
          </a:prstGeom>
          <a:noFill/>
          <a:ln w="9525">
            <a:noFill/>
            <a:miter lim="800000"/>
            <a:headEnd/>
            <a:tailEnd/>
          </a:ln>
        </p:spPr>
      </p:pic>
      <p:sp>
        <p:nvSpPr>
          <p:cNvPr id="8" name="TextBox 10"/>
          <p:cNvSpPr txBox="1"/>
          <p:nvPr userDrawn="1"/>
        </p:nvSpPr>
        <p:spPr>
          <a:xfrm>
            <a:off x="684213" y="6381750"/>
            <a:ext cx="2933700" cy="522288"/>
          </a:xfrm>
          <a:prstGeom prst="rect">
            <a:avLst/>
          </a:prstGeom>
          <a:noFill/>
        </p:spPr>
        <p:txBody>
          <a:bodyPr wrap="none">
            <a:spAutoFit/>
          </a:bodyPr>
          <a:lstStyle/>
          <a:p>
            <a:pPr>
              <a:defRPr/>
            </a:pPr>
            <a:r>
              <a:rPr lang="en-US" altLang="zh-CN" sz="1400" dirty="0">
                <a:ea typeface="宋体" pitchFamily="2" charset="-122"/>
              </a:rPr>
              <a:t>Yu </a:t>
            </a:r>
            <a:r>
              <a:rPr lang="en-US" altLang="zh-CN" sz="1400" dirty="0" err="1">
                <a:ea typeface="宋体" pitchFamily="2" charset="-122"/>
              </a:rPr>
              <a:t>Lasheng</a:t>
            </a:r>
            <a:r>
              <a:rPr lang="en-US" altLang="zh-CN" sz="1400" dirty="0">
                <a:ea typeface="宋体" pitchFamily="2" charset="-122"/>
              </a:rPr>
              <a:t>  apple6097@163.com</a:t>
            </a:r>
          </a:p>
          <a:p>
            <a:pPr>
              <a:defRPr/>
            </a:pPr>
            <a:endParaRPr lang="en-US" sz="1400" dirty="0">
              <a:ea typeface="宋体" pitchFamily="2" charset="-122"/>
            </a:endParaRPr>
          </a:p>
        </p:txBody>
      </p:sp>
      <p:sp>
        <p:nvSpPr>
          <p:cNvPr id="9" name="TextBox 11"/>
          <p:cNvSpPr txBox="1"/>
          <p:nvPr userDrawn="1"/>
        </p:nvSpPr>
        <p:spPr>
          <a:xfrm>
            <a:off x="3563938" y="6381750"/>
            <a:ext cx="4678362" cy="307975"/>
          </a:xfrm>
          <a:prstGeom prst="rect">
            <a:avLst/>
          </a:prstGeom>
          <a:noFill/>
        </p:spPr>
        <p:txBody>
          <a:bodyPr wrap="none">
            <a:spAutoFit/>
          </a:bodyPr>
          <a:lstStyle/>
          <a:p>
            <a:pPr>
              <a:defRPr/>
            </a:pPr>
            <a:r>
              <a:rPr lang="en-US" sz="1400" dirty="0">
                <a:ea typeface="宋体" pitchFamily="2" charset="-122"/>
              </a:rPr>
              <a:t>© </a:t>
            </a:r>
            <a:r>
              <a:rPr lang="en-US" sz="1400" dirty="0" smtClean="0">
                <a:ea typeface="宋体" pitchFamily="2" charset="-122"/>
              </a:rPr>
              <a:t>School of Computer  Science and Engineering, </a:t>
            </a:r>
            <a:r>
              <a:rPr lang="en-US" sz="1400" dirty="0">
                <a:ea typeface="宋体" pitchFamily="2" charset="-122"/>
              </a:rPr>
              <a:t>CSU </a:t>
            </a:r>
          </a:p>
        </p:txBody>
      </p:sp>
      <p:sp>
        <p:nvSpPr>
          <p:cNvPr id="30732"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p>
        </p:txBody>
      </p:sp>
      <p:sp>
        <p:nvSpPr>
          <p:cNvPr id="30733"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zh-CN" altLang="en-US"/>
              <a:t>单击此处编辑母版副标题样式</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a:xfrm>
            <a:off x="1225550" y="6248400"/>
            <a:ext cx="1905000" cy="457200"/>
          </a:xfrm>
          <a:prstGeom prst="rect">
            <a:avLst/>
          </a:prstGeom>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a:xfrm>
            <a:off x="8137649" y="6453336"/>
            <a:ext cx="1258887" cy="457200"/>
          </a:xfrm>
          <a:prstGeom prst="rect">
            <a:avLst/>
          </a:prstGeo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588250" cy="6858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09600" y="1219200"/>
            <a:ext cx="4076700" cy="49053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838700" y="1219200"/>
            <a:ext cx="4076700" cy="49053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a:xfrm>
            <a:off x="1225550" y="6248400"/>
            <a:ext cx="1905000" cy="457200"/>
          </a:xfrm>
          <a:prstGeom prst="rect">
            <a:avLst/>
          </a:prstGeom>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a:xfrm>
            <a:off x="8065641" y="6356350"/>
            <a:ext cx="1078359" cy="457200"/>
          </a:xfr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588250" cy="6858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609600" y="1219200"/>
            <a:ext cx="8305800" cy="4905375"/>
          </a:xfrm>
        </p:spPr>
        <p:txBody>
          <a:bodyPr/>
          <a:lstStyle/>
          <a:p>
            <a:pPr lvl="0"/>
            <a:endParaRPr lang="zh-CN" altLang="en-US" noProof="0"/>
          </a:p>
        </p:txBody>
      </p:sp>
      <p:sp>
        <p:nvSpPr>
          <p:cNvPr id="4" name="Date Placeholder 3"/>
          <p:cNvSpPr>
            <a:spLocks noGrp="1"/>
          </p:cNvSpPr>
          <p:nvPr>
            <p:ph type="dt" sz="half" idx="10"/>
          </p:nvPr>
        </p:nvSpPr>
        <p:spPr>
          <a:xfrm>
            <a:off x="1225550" y="6248400"/>
            <a:ext cx="1905000" cy="457200"/>
          </a:xfrm>
          <a:prstGeom prst="rect">
            <a:avLst/>
          </a:prstGeom>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8065641" y="6356350"/>
            <a:ext cx="1078359" cy="457200"/>
          </a:xfr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41313" y="100013"/>
            <a:ext cx="8229600" cy="906462"/>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50838" y="1214438"/>
            <a:ext cx="4038600" cy="24622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41838" y="1214438"/>
            <a:ext cx="4038600" cy="24622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50838" y="3829050"/>
            <a:ext cx="4038600" cy="2462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541838" y="3829050"/>
            <a:ext cx="4038600" cy="2462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97625"/>
            <a:ext cx="2133600" cy="323850"/>
          </a:xfrm>
          <a:prstGeom prst="rect">
            <a:avLst/>
          </a:prstGeom>
        </p:spPr>
        <p:txBody>
          <a:bodyPr/>
          <a:lstStyle>
            <a:lvl1pPr>
              <a:defRPr/>
            </a:lvl1pPr>
          </a:lstStyle>
          <a:p>
            <a:pPr>
              <a:defRPr/>
            </a:pPr>
            <a:endParaRPr lang="zh-CN" altLang="zh-CN"/>
          </a:p>
        </p:txBody>
      </p:sp>
      <p:sp>
        <p:nvSpPr>
          <p:cNvPr id="8" name="页脚占位符 7"/>
          <p:cNvSpPr>
            <a:spLocks noGrp="1"/>
          </p:cNvSpPr>
          <p:nvPr>
            <p:ph type="ftr" sz="quarter" idx="11"/>
          </p:nvPr>
        </p:nvSpPr>
        <p:spPr>
          <a:xfrm>
            <a:off x="3124200" y="6397625"/>
            <a:ext cx="2895600" cy="323850"/>
          </a:xfrm>
          <a:prstGeom prst="rect">
            <a:avLst/>
          </a:prstGeom>
        </p:spPr>
        <p:txBody>
          <a:bodyPr/>
          <a:lstStyle>
            <a:lvl1pPr>
              <a:defRPr/>
            </a:lvl1pPr>
          </a:lstStyle>
          <a:p>
            <a:pPr>
              <a:defRPr/>
            </a:pPr>
            <a:endParaRPr lang="zh-CN" altLang="zh-CN"/>
          </a:p>
        </p:txBody>
      </p:sp>
      <p:sp>
        <p:nvSpPr>
          <p:cNvPr id="10" name="Slide Number Placeholder 5"/>
          <p:cNvSpPr>
            <a:spLocks noGrp="1"/>
          </p:cNvSpPr>
          <p:nvPr>
            <p:ph type="sldNum" sz="quarter" idx="12"/>
          </p:nvPr>
        </p:nvSpPr>
        <p:spPr>
          <a:xfrm>
            <a:off x="8065641" y="6356350"/>
            <a:ext cx="1078359" cy="457200"/>
          </a:xfr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065641" y="6356350"/>
            <a:ext cx="1078359" cy="457200"/>
          </a:xfr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cSld>
  <p:clrMapOvr>
    <a:masterClrMapping/>
  </p:clrMapOvr>
  <p:transition>
    <p:strips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981200"/>
            <a:ext cx="3810000"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14800"/>
            <a:ext cx="3810000" cy="1981200"/>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6" name="Date Placeholder 5"/>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7" name="Footer Placeholder 6"/>
          <p:cNvSpPr>
            <a:spLocks noGrp="1"/>
          </p:cNvSpPr>
          <p:nvPr>
            <p:ph type="ftr" sz="quarter" idx="11"/>
          </p:nvPr>
        </p:nvSpPr>
        <p:spPr>
          <a:xfrm>
            <a:off x="3124200" y="6248400"/>
            <a:ext cx="2895600" cy="204936"/>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2"/>
          </p:nvPr>
        </p:nvSpPr>
        <p:spPr>
          <a:xfrm>
            <a:off x="8065641" y="6356350"/>
            <a:ext cx="1078359" cy="457200"/>
          </a:xfr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cSld>
  <p:clrMapOvr>
    <a:masterClrMapping/>
  </p:clrMapOvr>
  <p:transition>
    <p:strips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1143000"/>
            <a:ext cx="44958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43000"/>
            <a:ext cx="4495800" cy="2781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76700"/>
            <a:ext cx="4495800" cy="2781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5"/>
          <p:cNvSpPr>
            <a:spLocks noGrp="1"/>
          </p:cNvSpPr>
          <p:nvPr>
            <p:ph type="sldNum" sz="quarter" idx="12"/>
          </p:nvPr>
        </p:nvSpPr>
        <p:spPr>
          <a:xfrm>
            <a:off x="8065641" y="6356350"/>
            <a:ext cx="1078359" cy="457200"/>
          </a:xfr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extLst>
      <p:ext uri="{BB962C8B-B14F-4D97-AF65-F5344CB8AC3E}">
        <p14:creationId xmlns:p14="http://schemas.microsoft.com/office/powerpoint/2010/main" val="1002596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7"/>
          <p:cNvSpPr>
            <a:spLocks noChangeArrowheads="1"/>
          </p:cNvSpPr>
          <p:nvPr userDrawn="1"/>
        </p:nvSpPr>
        <p:spPr bwMode="auto">
          <a:xfrm>
            <a:off x="0" y="0"/>
            <a:ext cx="9144000" cy="981075"/>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dirty="0">
              <a:ea typeface="宋体" pitchFamily="2" charset="-122"/>
            </a:endParaRPr>
          </a:p>
        </p:txBody>
      </p:sp>
      <p:sp>
        <p:nvSpPr>
          <p:cNvPr id="29713" name="Rectangle 17"/>
          <p:cNvSpPr>
            <a:spLocks noChangeArrowheads="1"/>
          </p:cNvSpPr>
          <p:nvPr userDrawn="1"/>
        </p:nvSpPr>
        <p:spPr bwMode="auto">
          <a:xfrm>
            <a:off x="0" y="6237288"/>
            <a:ext cx="9144000" cy="620712"/>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1028" name="Rectangle 8"/>
          <p:cNvSpPr>
            <a:spLocks noGrp="1" noChangeArrowheads="1"/>
          </p:cNvSpPr>
          <p:nvPr>
            <p:ph type="body" idx="1"/>
          </p:nvPr>
        </p:nvSpPr>
        <p:spPr bwMode="auto">
          <a:xfrm>
            <a:off x="214313" y="1052513"/>
            <a:ext cx="8643937"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Rectangle 12"/>
          <p:cNvSpPr>
            <a:spLocks noGrp="1" noChangeArrowheads="1"/>
          </p:cNvSpPr>
          <p:nvPr>
            <p:ph type="title"/>
          </p:nvPr>
        </p:nvSpPr>
        <p:spPr bwMode="auto">
          <a:xfrm>
            <a:off x="428625" y="357188"/>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9712" name="Line 16"/>
          <p:cNvSpPr>
            <a:spLocks noChangeShapeType="1"/>
          </p:cNvSpPr>
          <p:nvPr userDrawn="1"/>
        </p:nvSpPr>
        <p:spPr bwMode="auto">
          <a:xfrm>
            <a:off x="304800" y="357188"/>
            <a:ext cx="6624638" cy="0"/>
          </a:xfrm>
          <a:prstGeom prst="line">
            <a:avLst/>
          </a:prstGeom>
          <a:noFill/>
          <a:ln w="28575" cmpd="dbl">
            <a:solidFill>
              <a:schemeClr val="bg1"/>
            </a:solidFill>
            <a:round/>
            <a:headEnd/>
            <a:tailEnd/>
          </a:ln>
          <a:effectLst/>
        </p:spPr>
        <p:txBody>
          <a:bodyPr/>
          <a:lstStyle/>
          <a:p>
            <a:pPr>
              <a:defRPr/>
            </a:pPr>
            <a:endParaRPr lang="zh-CN" altLang="en-US">
              <a:ea typeface="宋体" pitchFamily="2" charset="-122"/>
            </a:endParaRPr>
          </a:p>
        </p:txBody>
      </p:sp>
      <p:pic>
        <p:nvPicPr>
          <p:cNvPr id="1032" name="Picture 2"/>
          <p:cNvPicPr>
            <a:picLocks noChangeAspect="1" noChangeArrowheads="1"/>
          </p:cNvPicPr>
          <p:nvPr userDrawn="1"/>
        </p:nvPicPr>
        <p:blipFill>
          <a:blip r:embed="rId10" cstate="print"/>
          <a:srcRect/>
          <a:stretch>
            <a:fillRect/>
          </a:stretch>
        </p:blipFill>
        <p:spPr bwMode="auto">
          <a:xfrm>
            <a:off x="7572375" y="0"/>
            <a:ext cx="1571625" cy="947738"/>
          </a:xfrm>
          <a:prstGeom prst="rect">
            <a:avLst/>
          </a:prstGeom>
          <a:noFill/>
          <a:ln w="9525">
            <a:noFill/>
            <a:miter lim="800000"/>
            <a:headEnd/>
            <a:tailEnd/>
          </a:ln>
        </p:spPr>
      </p:pic>
      <p:sp>
        <p:nvSpPr>
          <p:cNvPr id="14" name="矩形 13"/>
          <p:cNvSpPr/>
          <p:nvPr userDrawn="1"/>
        </p:nvSpPr>
        <p:spPr>
          <a:xfrm>
            <a:off x="1785938" y="0"/>
            <a:ext cx="4572000" cy="369888"/>
          </a:xfrm>
          <a:prstGeom prst="rect">
            <a:avLst/>
          </a:prstGeom>
        </p:spPr>
        <p:txBody>
          <a:bodyPr>
            <a:spAutoFit/>
          </a:bodyPr>
          <a:lstStyle/>
          <a:p>
            <a:pPr>
              <a:defRPr/>
            </a:pPr>
            <a:r>
              <a:rPr lang="en-US" b="1" dirty="0">
                <a:solidFill>
                  <a:srgbClr val="FF9966"/>
                </a:solidFill>
                <a:effectLst>
                  <a:outerShdw blurRad="38100" dist="38100" dir="2700000" algn="tl">
                    <a:srgbClr val="FFFFFF"/>
                  </a:outerShdw>
                </a:effectLst>
                <a:ea typeface="宋体" pitchFamily="2" charset="-122"/>
              </a:rPr>
              <a:t>Analysis and Design of Algorithms</a:t>
            </a:r>
            <a:endParaRPr lang="zh-CN" altLang="en-US" dirty="0">
              <a:solidFill>
                <a:srgbClr val="FF9966"/>
              </a:solidFill>
              <a:ea typeface="宋体" pitchFamily="2" charset="-122"/>
            </a:endParaRPr>
          </a:p>
        </p:txBody>
      </p:sp>
      <p:sp>
        <p:nvSpPr>
          <p:cNvPr id="15" name="TextBox 10"/>
          <p:cNvSpPr txBox="1"/>
          <p:nvPr userDrawn="1"/>
        </p:nvSpPr>
        <p:spPr>
          <a:xfrm>
            <a:off x="684213" y="6381750"/>
            <a:ext cx="2933700" cy="522288"/>
          </a:xfrm>
          <a:prstGeom prst="rect">
            <a:avLst/>
          </a:prstGeom>
          <a:noFill/>
        </p:spPr>
        <p:txBody>
          <a:bodyPr wrap="none">
            <a:spAutoFit/>
          </a:bodyPr>
          <a:lstStyle/>
          <a:p>
            <a:pPr>
              <a:defRPr/>
            </a:pPr>
            <a:r>
              <a:rPr lang="en-US" altLang="zh-CN" sz="1400" dirty="0">
                <a:ea typeface="宋体" pitchFamily="2" charset="-122"/>
              </a:rPr>
              <a:t>Yu </a:t>
            </a:r>
            <a:r>
              <a:rPr lang="en-US" altLang="zh-CN" sz="1400" dirty="0" err="1">
                <a:ea typeface="宋体" pitchFamily="2" charset="-122"/>
              </a:rPr>
              <a:t>Lasheng</a:t>
            </a:r>
            <a:r>
              <a:rPr lang="en-US" altLang="zh-CN" sz="1400" dirty="0">
                <a:ea typeface="宋体" pitchFamily="2" charset="-122"/>
              </a:rPr>
              <a:t>  apple6097@163.com</a:t>
            </a:r>
          </a:p>
          <a:p>
            <a:pPr>
              <a:defRPr/>
            </a:pPr>
            <a:endParaRPr lang="en-US" sz="1400" dirty="0">
              <a:ea typeface="宋体" pitchFamily="2" charset="-122"/>
            </a:endParaRPr>
          </a:p>
        </p:txBody>
      </p:sp>
      <p:sp>
        <p:nvSpPr>
          <p:cNvPr id="16" name="TextBox 11"/>
          <p:cNvSpPr txBox="1"/>
          <p:nvPr userDrawn="1"/>
        </p:nvSpPr>
        <p:spPr>
          <a:xfrm>
            <a:off x="3679825" y="6381750"/>
            <a:ext cx="4678362" cy="307975"/>
          </a:xfrm>
          <a:prstGeom prst="rect">
            <a:avLst/>
          </a:prstGeom>
          <a:noFill/>
        </p:spPr>
        <p:txBody>
          <a:bodyPr wrap="none">
            <a:spAutoFit/>
          </a:bodyPr>
          <a:lstStyle/>
          <a:p>
            <a:pPr>
              <a:defRPr/>
            </a:pPr>
            <a:r>
              <a:rPr lang="en-US" sz="1400" dirty="0">
                <a:ea typeface="宋体" pitchFamily="2" charset="-122"/>
              </a:rPr>
              <a:t>© </a:t>
            </a:r>
            <a:r>
              <a:rPr lang="en-US" sz="1400" dirty="0" smtClean="0">
                <a:ea typeface="宋体" pitchFamily="2" charset="-122"/>
              </a:rPr>
              <a:t>School of Computer  Science and Engineering, </a:t>
            </a:r>
            <a:r>
              <a:rPr lang="en-US" sz="1400" dirty="0">
                <a:ea typeface="宋体" pitchFamily="2" charset="-122"/>
              </a:rPr>
              <a:t>CSU </a:t>
            </a:r>
          </a:p>
        </p:txBody>
      </p:sp>
      <p:sp>
        <p:nvSpPr>
          <p:cNvPr id="12" name="Slide Number Placeholder 5"/>
          <p:cNvSpPr>
            <a:spLocks noGrp="1"/>
          </p:cNvSpPr>
          <p:nvPr>
            <p:ph type="sldNum" sz="quarter" idx="4"/>
          </p:nvPr>
        </p:nvSpPr>
        <p:spPr>
          <a:xfrm>
            <a:off x="8064896" y="6428184"/>
            <a:ext cx="1187624" cy="457200"/>
          </a:xfrm>
          <a:prstGeom prst="rect">
            <a:avLst/>
          </a:prstGeom>
        </p:spPr>
        <p:txBody>
          <a:bodyPr/>
          <a:lstStyle>
            <a:lvl1pPr>
              <a:defRPr sz="1050"/>
            </a:lvl1pPr>
          </a:lstStyle>
          <a:p>
            <a:pPr>
              <a:defRPr/>
            </a:pPr>
            <a:r>
              <a:rPr lang="en-US" altLang="zh-CN" smtClean="0"/>
              <a:t>Lecture 05-</a:t>
            </a:r>
            <a:fld id="{CA858511-7566-4CCF-998C-AABF231A3B73}"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0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citeseer.ist.psu.edu/gelgi02time.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citeseer.ist.psu.edu/odlyzko91functional.html" TargetMode="External"/><Relationship Id="rId4" Type="http://schemas.openxmlformats.org/officeDocument/2006/relationships/hyperlink" Target="http://citeseer.ist.psu.edu/235856.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43.gif"/><Relationship Id="rId5" Type="http://schemas.openxmlformats.org/officeDocument/2006/relationships/slide" Target="slide2.xml"/><Relationship Id="rId4" Type="http://schemas.openxmlformats.org/officeDocument/2006/relationships/image" Target="../media/image50.wmf"/></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4.wmf"/></Relationships>
</file>

<file path=ppt/slides/_rels/slide1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63.png"/><Relationship Id="rId18" Type="http://schemas.openxmlformats.org/officeDocument/2006/relationships/oleObject" Target="../embeddings/oleObject27.bin"/><Relationship Id="rId3" Type="http://schemas.openxmlformats.org/officeDocument/2006/relationships/notesSlide" Target="../notesSlides/notesSlide52.xml"/><Relationship Id="rId21" Type="http://schemas.openxmlformats.org/officeDocument/2006/relationships/image" Target="../media/image67.png"/><Relationship Id="rId7" Type="http://schemas.openxmlformats.org/officeDocument/2006/relationships/image" Target="../media/image60.png"/><Relationship Id="rId12" Type="http://schemas.openxmlformats.org/officeDocument/2006/relationships/oleObject" Target="../embeddings/oleObject24.bin"/><Relationship Id="rId17" Type="http://schemas.openxmlformats.org/officeDocument/2006/relationships/image" Target="../media/image65.png"/><Relationship Id="rId2" Type="http://schemas.openxmlformats.org/officeDocument/2006/relationships/slideLayout" Target="../slideLayouts/slideLayout5.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15.vml"/><Relationship Id="rId6" Type="http://schemas.openxmlformats.org/officeDocument/2006/relationships/oleObject" Target="../embeddings/oleObject21.bin"/><Relationship Id="rId11" Type="http://schemas.openxmlformats.org/officeDocument/2006/relationships/image" Target="../media/image62.png"/><Relationship Id="rId5" Type="http://schemas.openxmlformats.org/officeDocument/2006/relationships/image" Target="../media/image59.png"/><Relationship Id="rId15" Type="http://schemas.openxmlformats.org/officeDocument/2006/relationships/image" Target="../media/image64.png"/><Relationship Id="rId10" Type="http://schemas.openxmlformats.org/officeDocument/2006/relationships/oleObject" Target="../embeddings/oleObject23.bin"/><Relationship Id="rId19" Type="http://schemas.openxmlformats.org/officeDocument/2006/relationships/image" Target="../media/image66.png"/><Relationship Id="rId4" Type="http://schemas.openxmlformats.org/officeDocument/2006/relationships/oleObject" Target="../embeddings/oleObject20.bin"/><Relationship Id="rId9" Type="http://schemas.openxmlformats.org/officeDocument/2006/relationships/image" Target="../media/image61.png"/><Relationship Id="rId14"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8" Type="http://schemas.openxmlformats.org/officeDocument/2006/relationships/package" Target="../embeddings/Microsoft_Word___2.docx"/><Relationship Id="rId3" Type="http://schemas.openxmlformats.org/officeDocument/2006/relationships/notesSlide" Target="../notesSlides/notesSlide7.xml"/><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package" Target="../embeddings/Microsoft_Word___1.docx"/><Relationship Id="rId9" Type="http://schemas.openxmlformats.org/officeDocument/2006/relationships/image" Target="../media/image8.emf"/></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34.bin"/><Relationship Id="rId18" Type="http://schemas.openxmlformats.org/officeDocument/2006/relationships/oleObject" Target="../embeddings/oleObject37.bin"/><Relationship Id="rId26" Type="http://schemas.openxmlformats.org/officeDocument/2006/relationships/image" Target="../media/image77.wmf"/><Relationship Id="rId3" Type="http://schemas.openxmlformats.org/officeDocument/2006/relationships/oleObject" Target="../embeddings/oleObject29.bin"/><Relationship Id="rId21" Type="http://schemas.openxmlformats.org/officeDocument/2006/relationships/oleObject" Target="../embeddings/oleObject40.bin"/><Relationship Id="rId7" Type="http://schemas.openxmlformats.org/officeDocument/2006/relationships/oleObject" Target="../embeddings/oleObject31.bin"/><Relationship Id="rId12" Type="http://schemas.openxmlformats.org/officeDocument/2006/relationships/image" Target="../media/image73.wmf"/><Relationship Id="rId17" Type="http://schemas.openxmlformats.org/officeDocument/2006/relationships/oleObject" Target="../embeddings/oleObject36.bin"/><Relationship Id="rId25" Type="http://schemas.openxmlformats.org/officeDocument/2006/relationships/oleObject" Target="../embeddings/oleObject43.bin"/><Relationship Id="rId2" Type="http://schemas.openxmlformats.org/officeDocument/2006/relationships/slideLayout" Target="../slideLayouts/slideLayout2.xml"/><Relationship Id="rId16" Type="http://schemas.openxmlformats.org/officeDocument/2006/relationships/image" Target="../media/image75.wmf"/><Relationship Id="rId20" Type="http://schemas.openxmlformats.org/officeDocument/2006/relationships/oleObject" Target="../embeddings/oleObject39.bin"/><Relationship Id="rId1" Type="http://schemas.openxmlformats.org/officeDocument/2006/relationships/vmlDrawing" Target="../drawings/vmlDrawing16.vml"/><Relationship Id="rId6" Type="http://schemas.openxmlformats.org/officeDocument/2006/relationships/image" Target="../media/image70.wmf"/><Relationship Id="rId11" Type="http://schemas.openxmlformats.org/officeDocument/2006/relationships/oleObject" Target="../embeddings/oleObject33.bin"/><Relationship Id="rId24" Type="http://schemas.openxmlformats.org/officeDocument/2006/relationships/image" Target="../media/image76.wmf"/><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42.bin"/><Relationship Id="rId10" Type="http://schemas.openxmlformats.org/officeDocument/2006/relationships/image" Target="../media/image72.wmf"/><Relationship Id="rId19" Type="http://schemas.openxmlformats.org/officeDocument/2006/relationships/oleObject" Target="../embeddings/oleObject38.bin"/><Relationship Id="rId4" Type="http://schemas.openxmlformats.org/officeDocument/2006/relationships/image" Target="../media/image69.wmf"/><Relationship Id="rId9" Type="http://schemas.openxmlformats.org/officeDocument/2006/relationships/oleObject" Target="../embeddings/oleObject32.bin"/><Relationship Id="rId14" Type="http://schemas.openxmlformats.org/officeDocument/2006/relationships/image" Target="../media/image74.wmf"/><Relationship Id="rId22" Type="http://schemas.openxmlformats.org/officeDocument/2006/relationships/oleObject" Target="../embeddings/oleObject41.bin"/><Relationship Id="rId27" Type="http://schemas.openxmlformats.org/officeDocument/2006/relationships/oleObject" Target="../embeddings/oleObject44.bin"/></Relationships>
</file>

<file path=ppt/slides/_rels/slide136.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4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14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2.xml"/><Relationship Id="rId7" Type="http://schemas.openxmlformats.org/officeDocument/2006/relationships/image" Target="../media/image10.wmf"/><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9.emf"/><Relationship Id="rId4" Type="http://schemas.openxmlformats.org/officeDocument/2006/relationships/oleObject" Target="../embeddings/oleObject5.bin"/><Relationship Id="rId9" Type="http://schemas.openxmlformats.org/officeDocument/2006/relationships/image" Target="../media/image11.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0.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0.w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2.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5.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5.w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37.wmf"/></Relationships>
</file>

<file path=ppt/slides/_rels/slide9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40.wmf"/></Relationships>
</file>

<file path=ppt/slides/_rels/slide9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52950" y="-1"/>
            <a:ext cx="4591050" cy="6857999"/>
          </a:xfrm>
          <a:prstGeom prst="rect">
            <a:avLst/>
          </a:prstGeom>
          <a:noFill/>
          <a:ln w="9525">
            <a:noFill/>
            <a:miter lim="800000"/>
            <a:headEnd/>
            <a:tailEnd/>
          </a:ln>
        </p:spPr>
      </p:pic>
      <p:pic>
        <p:nvPicPr>
          <p:cNvPr id="921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0"/>
            <a:ext cx="4554538" cy="6857999"/>
          </a:xfrm>
          <a:prstGeom prst="rect">
            <a:avLst/>
          </a:prstGeom>
          <a:noFill/>
          <a:ln w="9525">
            <a:noFill/>
            <a:miter lim="800000"/>
            <a:headEnd/>
            <a:tailEnd/>
          </a:ln>
        </p:spPr>
      </p:pic>
      <p:sp>
        <p:nvSpPr>
          <p:cNvPr id="9219" name="Title 1"/>
          <p:cNvSpPr>
            <a:spLocks noGrp="1"/>
          </p:cNvSpPr>
          <p:nvPr>
            <p:ph type="ctrTitle"/>
          </p:nvPr>
        </p:nvSpPr>
        <p:spPr/>
        <p:txBody>
          <a:bodyPr/>
          <a:lstStyle/>
          <a:p>
            <a:pPr eaLnBrk="1" hangingPunct="1"/>
            <a:endParaRPr lang="zh-CN" altLang="zh-CN" dirty="0" smtClean="0">
              <a:ea typeface="ＭＳ Ｐゴシック" pitchFamily="34" charset="-128"/>
            </a:endParaRPr>
          </a:p>
        </p:txBody>
      </p:sp>
      <p:sp>
        <p:nvSpPr>
          <p:cNvPr id="9220" name="Subtitle 2"/>
          <p:cNvSpPr>
            <a:spLocks noGrp="1"/>
          </p:cNvSpPr>
          <p:nvPr>
            <p:ph type="subTitle" idx="1"/>
          </p:nvPr>
        </p:nvSpPr>
        <p:spPr/>
        <p:txBody>
          <a:bodyPr/>
          <a:lstStyle/>
          <a:p>
            <a:pPr eaLnBrk="1" hangingPunct="1"/>
            <a:endParaRPr lang="zh-CN" altLang="zh-CN" smtClean="0">
              <a:solidFill>
                <a:srgbClr val="898989"/>
              </a:solidFill>
              <a:ea typeface="ＭＳ Ｐゴシック" pitchFamily="34" charset="-128"/>
            </a:endParaRPr>
          </a:p>
        </p:txBody>
      </p:sp>
      <p:sp>
        <p:nvSpPr>
          <p:cNvPr id="5" name="TextBox 4"/>
          <p:cNvSpPr txBox="1"/>
          <p:nvPr/>
        </p:nvSpPr>
        <p:spPr>
          <a:xfrm>
            <a:off x="500034" y="4357694"/>
            <a:ext cx="8083238" cy="1446550"/>
          </a:xfrm>
          <a:prstGeom prst="rect">
            <a:avLst/>
          </a:prstGeom>
          <a:noFill/>
        </p:spPr>
        <p:txBody>
          <a:bodyPr wrap="none">
            <a:spAutoFit/>
          </a:bodyPr>
          <a:lstStyle/>
          <a:p>
            <a:pPr algn="ctr" fontAlgn="auto">
              <a:spcBef>
                <a:spcPts val="0"/>
              </a:spcBef>
              <a:spcAft>
                <a:spcPts val="0"/>
              </a:spcAft>
              <a:defRPr/>
            </a:pPr>
            <a:r>
              <a:rPr lang="en-US" sz="2800" dirty="0">
                <a:ln w="28575" cap="flat" cmpd="sng" algn="ctr">
                  <a:solidFill>
                    <a:schemeClr val="tx1"/>
                  </a:solidFill>
                  <a:prstDash val="solid"/>
                  <a:round/>
                  <a:headEnd type="none" w="med" len="med"/>
                  <a:tailEnd type="none" w="med" len="med"/>
                </a:ln>
                <a:solidFill>
                  <a:srgbClr val="0070C0"/>
                </a:solidFill>
                <a:latin typeface="+mn-lt"/>
                <a:ea typeface="+mn-ea"/>
              </a:rPr>
              <a:t>Welcome</a:t>
            </a:r>
            <a:r>
              <a:rPr lang="en-US" sz="2800" dirty="0">
                <a:solidFill>
                  <a:srgbClr val="00B0F0"/>
                </a:solidFill>
                <a:latin typeface="+mn-lt"/>
                <a:ea typeface="+mn-ea"/>
              </a:rPr>
              <a:t> </a:t>
            </a:r>
          </a:p>
          <a:p>
            <a:pPr algn="ctr" fontAlgn="auto">
              <a:spcBef>
                <a:spcPts val="0"/>
              </a:spcBef>
              <a:spcAft>
                <a:spcPts val="0"/>
              </a:spcAft>
              <a:defRPr/>
            </a:pPr>
            <a:r>
              <a:rPr lang="en-US" sz="2000" dirty="0">
                <a:solidFill>
                  <a:srgbClr val="C00000"/>
                </a:solidFill>
                <a:latin typeface="+mn-lt"/>
                <a:ea typeface="+mn-ea"/>
              </a:rPr>
              <a:t>to</a:t>
            </a:r>
            <a:r>
              <a:rPr lang="en-US" sz="1600" dirty="0">
                <a:latin typeface="+mn-lt"/>
                <a:ea typeface="+mn-ea"/>
              </a:rPr>
              <a:t> </a:t>
            </a:r>
          </a:p>
          <a:p>
            <a:pPr algn="ctr" fontAlgn="auto">
              <a:spcBef>
                <a:spcPts val="0"/>
              </a:spcBef>
              <a:spcAft>
                <a:spcPts val="0"/>
              </a:spcAft>
              <a:defRPr/>
            </a:pPr>
            <a:r>
              <a:rPr lang="en-US" altLang="zh-CN" sz="4000" dirty="0">
                <a:solidFill>
                  <a:srgbClr val="0E6BDC"/>
                </a:solidFill>
                <a:ea typeface="宋体" pitchFamily="2" charset="-122"/>
              </a:rPr>
              <a:t>Analysis and Design of  Algorithms</a:t>
            </a:r>
            <a:endParaRPr lang="en-US" sz="4000" dirty="0">
              <a:solidFill>
                <a:srgbClr val="0E6BDC"/>
              </a:solidFill>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 Box 6"/>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dirty="0" smtClean="0">
                <a:solidFill>
                  <a:schemeClr val="bg1"/>
                </a:solidFill>
                <a:latin typeface="华文行楷" pitchFamily="2" charset="-122"/>
                <a:ea typeface="华文行楷" pitchFamily="2" charset="-122"/>
              </a:rPr>
              <a:t>2.</a:t>
            </a:r>
            <a:r>
              <a:rPr kumimoji="1" lang="zh-CN" altLang="en-US" sz="4400" b="1" dirty="0" smtClean="0">
                <a:solidFill>
                  <a:schemeClr val="bg1"/>
                </a:solidFill>
                <a:latin typeface="华文行楷" pitchFamily="2" charset="-122"/>
                <a:ea typeface="华文行楷" pitchFamily="2" charset="-122"/>
              </a:rPr>
              <a:t>减</a:t>
            </a:r>
            <a:r>
              <a:rPr kumimoji="1" lang="zh-CN" altLang="en-US" sz="4400" b="1" dirty="0">
                <a:solidFill>
                  <a:schemeClr val="bg1"/>
                </a:solidFill>
                <a:latin typeface="华文行楷" pitchFamily="2" charset="-122"/>
                <a:ea typeface="华文行楷" pitchFamily="2" charset="-122"/>
              </a:rPr>
              <a:t>治法的设计思想 </a:t>
            </a:r>
          </a:p>
        </p:txBody>
      </p:sp>
      <p:sp>
        <p:nvSpPr>
          <p:cNvPr id="11270" name="Text Box 4"/>
          <p:cNvSpPr txBox="1">
            <a:spLocks noChangeArrowheads="1"/>
          </p:cNvSpPr>
          <p:nvPr/>
        </p:nvSpPr>
        <p:spPr bwMode="auto">
          <a:xfrm>
            <a:off x="758825" y="1423988"/>
            <a:ext cx="76866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3600" b="1">
                <a:solidFill>
                  <a:srgbClr val="0033CC"/>
                </a:solidFill>
                <a:latin typeface="黑体" pitchFamily="2" charset="-122"/>
                <a:ea typeface="黑体" pitchFamily="2" charset="-122"/>
              </a:rPr>
              <a:t>一个简单的例子</a:t>
            </a:r>
            <a:r>
              <a:rPr lang="en-US" altLang="zh-CN" sz="3600" b="1">
                <a:solidFill>
                  <a:srgbClr val="0033CC"/>
                </a:solidFill>
                <a:latin typeface="黑体" pitchFamily="2" charset="-122"/>
                <a:ea typeface="黑体" pitchFamily="2" charset="-122"/>
              </a:rPr>
              <a:t>—</a:t>
            </a:r>
            <a:r>
              <a:rPr lang="zh-CN" altLang="en-US" sz="3600" b="1">
                <a:solidFill>
                  <a:srgbClr val="0033CC"/>
                </a:solidFill>
                <a:latin typeface="黑体" pitchFamily="2" charset="-122"/>
                <a:ea typeface="黑体" pitchFamily="2" charset="-122"/>
              </a:rPr>
              <a:t>两个序列的中位数</a:t>
            </a:r>
          </a:p>
        </p:txBody>
      </p:sp>
      <p:sp>
        <p:nvSpPr>
          <p:cNvPr id="11271" name="Text Box 5"/>
          <p:cNvSpPr txBox="1">
            <a:spLocks noChangeArrowheads="1"/>
          </p:cNvSpPr>
          <p:nvPr/>
        </p:nvSpPr>
        <p:spPr bwMode="auto">
          <a:xfrm>
            <a:off x="624681" y="2310364"/>
            <a:ext cx="8066088"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3200" b="1" dirty="0"/>
              <a:t>问题描述：一个长度为</a:t>
            </a:r>
            <a:r>
              <a:rPr lang="en-US" altLang="zh-CN" sz="3200" b="1" i="1" dirty="0"/>
              <a:t>n</a:t>
            </a:r>
            <a:r>
              <a:rPr lang="zh-CN" altLang="en-US" sz="3200" b="1" dirty="0"/>
              <a:t>（</a:t>
            </a:r>
            <a:r>
              <a:rPr lang="en-US" altLang="zh-CN" sz="3200" b="1" i="1" dirty="0"/>
              <a:t>n</a:t>
            </a:r>
            <a:r>
              <a:rPr lang="en-US" altLang="zh-CN" sz="3200" b="1" dirty="0"/>
              <a:t>≥1</a:t>
            </a:r>
            <a:r>
              <a:rPr lang="zh-CN" altLang="en-US" sz="3200" b="1" dirty="0"/>
              <a:t>）的</a:t>
            </a:r>
            <a:r>
              <a:rPr lang="zh-CN" altLang="en-US" sz="3200" b="1" dirty="0">
                <a:solidFill>
                  <a:srgbClr val="FF0000"/>
                </a:solidFill>
              </a:rPr>
              <a:t>升序序列</a:t>
            </a:r>
            <a:r>
              <a:rPr lang="en-US" altLang="zh-CN" sz="3200" b="1" dirty="0"/>
              <a:t>S</a:t>
            </a:r>
            <a:r>
              <a:rPr lang="zh-CN" altLang="en-US" sz="3200" b="1" dirty="0"/>
              <a:t>，处在第</a:t>
            </a:r>
            <a:r>
              <a:rPr lang="en-US" altLang="zh-CN" sz="3200" b="1" i="1" dirty="0"/>
              <a:t>n</a:t>
            </a:r>
            <a:r>
              <a:rPr lang="en-US" altLang="zh-CN" sz="3200" b="1" dirty="0"/>
              <a:t>/2</a:t>
            </a:r>
            <a:r>
              <a:rPr lang="zh-CN" altLang="en-US" sz="3200" b="1" dirty="0"/>
              <a:t>个位置的数称为序列</a:t>
            </a:r>
            <a:r>
              <a:rPr lang="en-US" altLang="zh-CN" sz="3200" b="1" dirty="0"/>
              <a:t>S</a:t>
            </a:r>
            <a:r>
              <a:rPr lang="zh-CN" altLang="en-US" sz="3200" b="1" dirty="0"/>
              <a:t>的中位数 。两个序列的中位数是他们</a:t>
            </a:r>
            <a:r>
              <a:rPr lang="zh-CN" altLang="en-US" sz="3200" b="1" dirty="0">
                <a:solidFill>
                  <a:srgbClr val="00B0F0"/>
                </a:solidFill>
              </a:rPr>
              <a:t>所有元素</a:t>
            </a:r>
            <a:r>
              <a:rPr lang="zh-CN" altLang="en-US" sz="3200" b="1" dirty="0"/>
              <a:t>的升序序列的中位数。现有两个</a:t>
            </a:r>
            <a:r>
              <a:rPr lang="zh-CN" altLang="en-US" sz="3200" b="1" dirty="0">
                <a:solidFill>
                  <a:srgbClr val="FF0000"/>
                </a:solidFill>
              </a:rPr>
              <a:t>等长升序序列</a:t>
            </a:r>
            <a:r>
              <a:rPr lang="en-US" altLang="zh-CN" sz="3200" b="1" dirty="0"/>
              <a:t>A</a:t>
            </a:r>
            <a:r>
              <a:rPr lang="zh-CN" altLang="en-US" sz="3200" b="1" dirty="0"/>
              <a:t>和</a:t>
            </a:r>
            <a:r>
              <a:rPr lang="en-US" altLang="zh-CN" sz="3200" b="1" dirty="0"/>
              <a:t>B</a:t>
            </a:r>
            <a:r>
              <a:rPr lang="zh-CN" altLang="en-US" sz="3200" b="1" dirty="0"/>
              <a:t>，试设计一个在时间和空间两方面都尽可能高效的算法，找出两个序列的中位数。</a:t>
            </a:r>
          </a:p>
        </p:txBody>
      </p:sp>
      <p:sp>
        <p:nvSpPr>
          <p:cNvPr id="11272" name="矩形 1"/>
          <p:cNvSpPr>
            <a:spLocks noChangeArrowheads="1"/>
          </p:cNvSpPr>
          <p:nvPr/>
        </p:nvSpPr>
        <p:spPr bwMode="auto">
          <a:xfrm>
            <a:off x="955767" y="5625581"/>
            <a:ext cx="7762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dirty="0"/>
              <a:t>A</a:t>
            </a:r>
            <a:r>
              <a:rPr lang="en-US" altLang="zh-CN" sz="2000" b="1" dirty="0"/>
              <a:t>={11, </a:t>
            </a:r>
            <a:r>
              <a:rPr lang="en-US" altLang="zh-CN" sz="2000" b="1" dirty="0">
                <a:solidFill>
                  <a:srgbClr val="FF0000"/>
                </a:solidFill>
              </a:rPr>
              <a:t>13</a:t>
            </a:r>
            <a:r>
              <a:rPr lang="en-US" altLang="zh-CN" sz="2000" b="1" dirty="0"/>
              <a:t>, 15, 17, 19},</a:t>
            </a:r>
            <a:r>
              <a:rPr lang="en-US" altLang="zh-CN" sz="2000" b="1" i="1" dirty="0"/>
              <a:t> B</a:t>
            </a:r>
            <a:r>
              <a:rPr lang="en-US" altLang="zh-CN" sz="2000" b="1" dirty="0"/>
              <a:t>={2, 4, 10, 15, 20}</a:t>
            </a:r>
            <a:r>
              <a:rPr lang="zh-CN" altLang="en-US" sz="2000" b="1" dirty="0"/>
              <a:t>，则中位数为</a:t>
            </a:r>
            <a:r>
              <a:rPr lang="en-US" altLang="zh-CN" sz="2000" b="1" dirty="0">
                <a:solidFill>
                  <a:srgbClr val="FF0000"/>
                </a:solidFill>
              </a:rPr>
              <a:t>13</a:t>
            </a:r>
            <a:endParaRPr lang="zh-CN" altLang="en-US" sz="2000" dirty="0">
              <a:solidFill>
                <a:srgbClr val="FF0000"/>
              </a:solidFill>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a:t>
            </a:fld>
            <a:endParaRPr lang="en-US" altLang="zh-CN" dirty="0"/>
          </a:p>
        </p:txBody>
      </p:sp>
    </p:spTree>
    <p:extLst>
      <p:ext uri="{BB962C8B-B14F-4D97-AF65-F5344CB8AC3E}">
        <p14:creationId xmlns:p14="http://schemas.microsoft.com/office/powerpoint/2010/main" val="307275539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 calcmode="lin" valueType="num">
                                      <p:cBhvr additive="base">
                                        <p:cTn id="7" dur="500" fill="hold"/>
                                        <p:tgtEl>
                                          <p:spTgt spid="11272"/>
                                        </p:tgtEl>
                                        <p:attrNameLst>
                                          <p:attrName>ppt_x</p:attrName>
                                        </p:attrNameLst>
                                      </p:cBhvr>
                                      <p:tavLst>
                                        <p:tav tm="0">
                                          <p:val>
                                            <p:strVal val="#ppt_x"/>
                                          </p:val>
                                        </p:tav>
                                        <p:tav tm="100000">
                                          <p:val>
                                            <p:strVal val="#ppt_x"/>
                                          </p:val>
                                        </p:tav>
                                      </p:tavLst>
                                    </p:anim>
                                    <p:anim calcmode="lin" valueType="num">
                                      <p:cBhvr additive="base">
                                        <p:cTn id="8"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59" name="Text Box 71"/>
          <p:cNvSpPr txBox="1">
            <a:spLocks noChangeArrowheads="1"/>
          </p:cNvSpPr>
          <p:nvPr/>
        </p:nvSpPr>
        <p:spPr bwMode="auto">
          <a:xfrm>
            <a:off x="827088" y="1125538"/>
            <a:ext cx="7562850" cy="4524315"/>
          </a:xfrm>
          <a:prstGeom prst="rect">
            <a:avLst/>
          </a:prstGeom>
          <a:noFill/>
          <a:ln w="9525">
            <a:noFill/>
            <a:miter lim="800000"/>
            <a:headEnd/>
            <a:tailEnd/>
          </a:ln>
          <a:effectLst/>
        </p:spPr>
        <p:txBody>
          <a:bodyPr>
            <a:spAutoFit/>
          </a:bodyPr>
          <a:lstStyle/>
          <a:p>
            <a:pPr algn="l">
              <a:lnSpc>
                <a:spcPct val="120000"/>
              </a:lnSpc>
            </a:pPr>
            <a:r>
              <a:rPr kumimoji="1" lang="en-US" altLang="zh-CN" sz="2400" b="1" dirty="0">
                <a:solidFill>
                  <a:srgbClr val="FF0000"/>
                </a:solidFill>
                <a:latin typeface="Times New Roman" pitchFamily="18" charset="0"/>
                <a:ea typeface="宋体" charset="-122"/>
              </a:rPr>
              <a:t>② </a:t>
            </a:r>
            <a:r>
              <a:rPr kumimoji="1" lang="en-US" altLang="zh-CN" sz="2400" b="1" i="1" dirty="0">
                <a:solidFill>
                  <a:srgbClr val="FF0000"/>
                </a:solidFill>
                <a:latin typeface="Times New Roman" pitchFamily="18" charset="0"/>
                <a:ea typeface="宋体" charset="-122"/>
              </a:rPr>
              <a:t>a</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e</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d</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：此时天平两端由不平衡变为平衡，表明假币一定在去掉的两枚硬币</a:t>
            </a:r>
            <a:r>
              <a:rPr kumimoji="1" lang="en-US" altLang="zh-CN" sz="2400" b="1" i="1" dirty="0">
                <a:solidFill>
                  <a:schemeClr val="tx1"/>
                </a:solidFill>
                <a:latin typeface="Times New Roman" pitchFamily="18" charset="0"/>
                <a:ea typeface="宋体" charset="-122"/>
              </a:rPr>
              <a:t>c</a:t>
            </a:r>
            <a:r>
              <a:rPr kumimoji="1" lang="zh-CN" altLang="en-US" sz="2400" b="1" dirty="0">
                <a:solidFill>
                  <a:schemeClr val="tx1"/>
                </a:solidFill>
                <a:latin typeface="Times New Roman" pitchFamily="18" charset="0"/>
                <a:ea typeface="宋体" charset="-122"/>
              </a:rPr>
              <a:t>，</a:t>
            </a:r>
            <a:r>
              <a:rPr kumimoji="1" lang="en-US" altLang="zh-CN" sz="2400" b="1" i="1" dirty="0">
                <a:solidFill>
                  <a:schemeClr val="tx1"/>
                </a:solidFill>
                <a:latin typeface="Times New Roman" pitchFamily="18" charset="0"/>
                <a:ea typeface="宋体" charset="-122"/>
              </a:rPr>
              <a:t>f</a:t>
            </a:r>
            <a:r>
              <a:rPr kumimoji="1" lang="zh-CN" altLang="en-US" sz="2400" b="1" dirty="0">
                <a:solidFill>
                  <a:schemeClr val="tx1"/>
                </a:solidFill>
                <a:latin typeface="Times New Roman" pitchFamily="18" charset="0"/>
                <a:ea typeface="宋体" charset="-122"/>
              </a:rPr>
              <a:t>中，同样用一枚真币（例如</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）和</a:t>
            </a:r>
            <a:r>
              <a:rPr kumimoji="1" lang="en-US" altLang="zh-CN" sz="2400" b="1" i="1" dirty="0">
                <a:solidFill>
                  <a:schemeClr val="tx1"/>
                </a:solidFill>
                <a:latin typeface="Times New Roman" pitchFamily="18" charset="0"/>
                <a:ea typeface="宋体" charset="-122"/>
              </a:rPr>
              <a:t>c</a:t>
            </a:r>
            <a:r>
              <a:rPr kumimoji="1" lang="zh-CN" altLang="en-US" sz="2400" b="1" dirty="0">
                <a:solidFill>
                  <a:schemeClr val="tx1"/>
                </a:solidFill>
                <a:latin typeface="Times New Roman" pitchFamily="18" charset="0"/>
                <a:ea typeface="宋体" charset="-122"/>
              </a:rPr>
              <a:t>进行比较，若</a:t>
            </a:r>
            <a:r>
              <a:rPr kumimoji="1" lang="en-US" altLang="zh-CN" sz="2400" b="1" i="1" dirty="0">
                <a:solidFill>
                  <a:schemeClr val="tx1"/>
                </a:solidFill>
                <a:latin typeface="Times New Roman" pitchFamily="18" charset="0"/>
                <a:ea typeface="宋体" charset="-122"/>
              </a:rPr>
              <a:t>c</a:t>
            </a:r>
            <a:r>
              <a:rPr kumimoji="1" lang="en-US" altLang="zh-CN" sz="2400" b="1" dirty="0">
                <a:solidFill>
                  <a:schemeClr val="tx1"/>
                </a:solidFill>
                <a:latin typeface="Times New Roman" pitchFamily="18" charset="0"/>
                <a:ea typeface="宋体" charset="-122"/>
              </a:rPr>
              <a:t>&gt;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，则</a:t>
            </a:r>
            <a:r>
              <a:rPr kumimoji="1" lang="en-US" altLang="zh-CN" sz="2400" b="1" i="1" dirty="0">
                <a:solidFill>
                  <a:schemeClr val="tx1"/>
                </a:solidFill>
                <a:latin typeface="Times New Roman" pitchFamily="18" charset="0"/>
                <a:ea typeface="宋体" charset="-122"/>
              </a:rPr>
              <a:t>c</a:t>
            </a:r>
            <a:r>
              <a:rPr kumimoji="1" lang="zh-CN" altLang="en-US" sz="2400" b="1" dirty="0">
                <a:solidFill>
                  <a:schemeClr val="tx1"/>
                </a:solidFill>
                <a:latin typeface="Times New Roman" pitchFamily="18" charset="0"/>
                <a:ea typeface="宋体" charset="-122"/>
              </a:rPr>
              <a:t>是较重的假币；若</a:t>
            </a:r>
            <a:r>
              <a:rPr kumimoji="1" lang="en-US" altLang="zh-CN" sz="2400" b="1" i="1" dirty="0">
                <a:solidFill>
                  <a:schemeClr val="tx1"/>
                </a:solidFill>
                <a:latin typeface="Times New Roman" pitchFamily="18" charset="0"/>
                <a:ea typeface="宋体" charset="-122"/>
              </a:rPr>
              <a:t>c</a:t>
            </a:r>
            <a:r>
              <a:rPr kumimoji="1" lang="zh-CN" altLang="en-US" sz="2400" b="1" dirty="0">
                <a:solidFill>
                  <a:schemeClr val="tx1"/>
                </a:solidFill>
                <a:latin typeface="Times New Roman" pitchFamily="18" charset="0"/>
                <a:ea typeface="宋体" charset="-122"/>
              </a:rPr>
              <a: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，则</a:t>
            </a:r>
            <a:r>
              <a:rPr kumimoji="1" lang="en-US" altLang="zh-CN" sz="2400" b="1" i="1" dirty="0">
                <a:solidFill>
                  <a:schemeClr val="tx1"/>
                </a:solidFill>
                <a:latin typeface="Times New Roman" pitchFamily="18" charset="0"/>
                <a:ea typeface="宋体" charset="-122"/>
              </a:rPr>
              <a:t>f</a:t>
            </a:r>
            <a:r>
              <a:rPr kumimoji="1" lang="zh-CN" altLang="en-US" sz="2400" b="1" dirty="0">
                <a:solidFill>
                  <a:schemeClr val="tx1"/>
                </a:solidFill>
                <a:latin typeface="Times New Roman" pitchFamily="18" charset="0"/>
                <a:ea typeface="宋体" charset="-122"/>
              </a:rPr>
              <a:t>为较轻的假币；不可能出现</a:t>
            </a:r>
            <a:r>
              <a:rPr kumimoji="1" lang="en-US" altLang="zh-CN" sz="2400" b="1" i="1" dirty="0">
                <a:solidFill>
                  <a:schemeClr val="tx1"/>
                </a:solidFill>
                <a:latin typeface="Times New Roman" pitchFamily="18" charset="0"/>
                <a:ea typeface="宋体" charset="-122"/>
              </a:rPr>
              <a:t>c</a:t>
            </a:r>
            <a:r>
              <a:rPr kumimoji="1" lang="en-US" altLang="zh-CN" sz="2400" b="1" dirty="0">
                <a:solidFill>
                  <a:schemeClr val="tx1"/>
                </a:solidFill>
                <a:latin typeface="Times New Roman" pitchFamily="18" charset="0"/>
                <a:ea typeface="宋体" charset="-122"/>
              </a:rPr>
              <a:t>&lt;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的情况。 </a:t>
            </a:r>
          </a:p>
          <a:p>
            <a:pPr algn="just">
              <a:lnSpc>
                <a:spcPct val="120000"/>
              </a:lnSpc>
            </a:pPr>
            <a:r>
              <a:rPr kumimoji="1" lang="zh-CN" altLang="en-US" sz="2400" b="1" dirty="0">
                <a:solidFill>
                  <a:srgbClr val="FF0000"/>
                </a:solidFill>
                <a:latin typeface="Times New Roman" pitchFamily="18" charset="0"/>
                <a:ea typeface="宋体" charset="-122"/>
              </a:rPr>
              <a:t>③ </a:t>
            </a:r>
            <a:r>
              <a:rPr kumimoji="1" lang="en-US" altLang="zh-CN" sz="2400" b="1" i="1" dirty="0">
                <a:solidFill>
                  <a:srgbClr val="FF0000"/>
                </a:solidFill>
                <a:latin typeface="Times New Roman" pitchFamily="18" charset="0"/>
                <a:ea typeface="宋体" charset="-122"/>
              </a:rPr>
              <a:t>a</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e</a:t>
            </a:r>
            <a:r>
              <a:rPr kumimoji="1" lang="en-US" altLang="zh-CN" sz="2400" b="1" dirty="0">
                <a:solidFill>
                  <a:srgbClr val="FF0000"/>
                </a:solidFill>
                <a:latin typeface="Times New Roman" pitchFamily="18" charset="0"/>
                <a:ea typeface="宋体" charset="-122"/>
              </a:rPr>
              <a:t>&lt;</a:t>
            </a:r>
            <a:r>
              <a:rPr kumimoji="1" lang="en-US" altLang="zh-CN" sz="2400" b="1" i="1" dirty="0">
                <a:solidFill>
                  <a:srgbClr val="FF0000"/>
                </a:solidFill>
                <a:latin typeface="Times New Roman" pitchFamily="18" charset="0"/>
                <a:ea typeface="宋体" charset="-122"/>
              </a:rPr>
              <a:t>d</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：此时表明由于两枚硬币</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a:t>
            </a:r>
            <a:r>
              <a:rPr kumimoji="1" lang="en-US" altLang="zh-CN" sz="2400" b="1" i="1" dirty="0">
                <a:solidFill>
                  <a:schemeClr val="tx1"/>
                </a:solidFill>
                <a:latin typeface="Times New Roman" pitchFamily="18" charset="0"/>
                <a:ea typeface="宋体" charset="-122"/>
              </a:rPr>
              <a:t>e</a:t>
            </a:r>
            <a:r>
              <a:rPr kumimoji="1" lang="zh-CN" altLang="en-US" sz="2400" b="1" dirty="0">
                <a:solidFill>
                  <a:schemeClr val="tx1"/>
                </a:solidFill>
                <a:latin typeface="Times New Roman" pitchFamily="18" charset="0"/>
                <a:ea typeface="宋体" charset="-122"/>
              </a:rPr>
              <a:t>的对换，引起了两端轻重关系的改变，那么可以肯定</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或</a:t>
            </a:r>
            <a:r>
              <a:rPr kumimoji="1" lang="en-US" altLang="zh-CN" sz="2400" b="1" i="1" dirty="0">
                <a:solidFill>
                  <a:schemeClr val="tx1"/>
                </a:solidFill>
                <a:latin typeface="Times New Roman" pitchFamily="18" charset="0"/>
                <a:ea typeface="宋体" charset="-122"/>
              </a:rPr>
              <a:t>e</a:t>
            </a:r>
            <a:r>
              <a:rPr kumimoji="1" lang="zh-CN" altLang="en-US" sz="2400" b="1" dirty="0">
                <a:solidFill>
                  <a:schemeClr val="tx1"/>
                </a:solidFill>
                <a:latin typeface="Times New Roman" pitchFamily="18" charset="0"/>
                <a:ea typeface="宋体" charset="-122"/>
              </a:rPr>
              <a:t>中有一枚是假币，同样用一枚真币（例如</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）和</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进行比较，若</a:t>
            </a:r>
            <a:r>
              <a:rPr kumimoji="1" lang="en-US" altLang="zh-CN" sz="2400" b="1" i="1" dirty="0">
                <a:solidFill>
                  <a:schemeClr val="tx1"/>
                </a:solidFill>
                <a:latin typeface="Times New Roman" pitchFamily="18" charset="0"/>
                <a:ea typeface="宋体" charset="-122"/>
              </a:rPr>
              <a:t>b</a:t>
            </a:r>
            <a:r>
              <a:rPr kumimoji="1" lang="en-US" altLang="zh-CN" sz="2400" b="1" dirty="0">
                <a:solidFill>
                  <a:schemeClr val="tx1"/>
                </a:solidFill>
                <a:latin typeface="Times New Roman" pitchFamily="18" charset="0"/>
                <a:ea typeface="宋体" charset="-122"/>
              </a:rPr>
              <a:t>&gt;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，则</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是较重的假币；若</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，则</a:t>
            </a:r>
            <a:r>
              <a:rPr kumimoji="1" lang="en-US" altLang="zh-CN" sz="2400" b="1" i="1" dirty="0">
                <a:solidFill>
                  <a:schemeClr val="tx1"/>
                </a:solidFill>
                <a:latin typeface="Times New Roman" pitchFamily="18" charset="0"/>
                <a:ea typeface="宋体" charset="-122"/>
              </a:rPr>
              <a:t>e</a:t>
            </a:r>
            <a:r>
              <a:rPr kumimoji="1" lang="zh-CN" altLang="en-US" sz="2400" b="1" dirty="0">
                <a:solidFill>
                  <a:schemeClr val="tx1"/>
                </a:solidFill>
                <a:latin typeface="Times New Roman" pitchFamily="18" charset="0"/>
                <a:ea typeface="宋体" charset="-122"/>
              </a:rPr>
              <a:t>为较轻的假币；不可能出现</a:t>
            </a:r>
            <a:r>
              <a:rPr kumimoji="1" lang="en-US" altLang="zh-CN" sz="2400" b="1" i="1" dirty="0">
                <a:solidFill>
                  <a:schemeClr val="tx1"/>
                </a:solidFill>
                <a:latin typeface="Times New Roman" pitchFamily="18" charset="0"/>
                <a:ea typeface="宋体" charset="-122"/>
              </a:rPr>
              <a:t>b</a:t>
            </a:r>
            <a:r>
              <a:rPr kumimoji="1" lang="en-US" altLang="zh-CN" sz="2400" b="1" dirty="0">
                <a:solidFill>
                  <a:schemeClr val="tx1"/>
                </a:solidFill>
                <a:latin typeface="Times New Roman" pitchFamily="18" charset="0"/>
                <a:ea typeface="宋体" charset="-122"/>
              </a:rPr>
              <a:t>&lt;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的情况。</a:t>
            </a:r>
          </a:p>
          <a:p>
            <a:pPr algn="l">
              <a:lnSpc>
                <a:spcPct val="120000"/>
              </a:lnSpc>
            </a:pPr>
            <a:r>
              <a:rPr kumimoji="1" lang="zh-CN" altLang="en-US" sz="2400" b="1" dirty="0">
                <a:solidFill>
                  <a:schemeClr val="tx1"/>
                </a:solidFill>
                <a:latin typeface="Times New Roman" pitchFamily="18" charset="0"/>
                <a:ea typeface="宋体" charset="-122"/>
              </a:rPr>
              <a:t>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100</a:t>
            </a:fld>
            <a:endParaRPr lang="en-US" altLang="zh-CN" dirty="0"/>
          </a:p>
        </p:txBody>
      </p:sp>
      <p:sp>
        <p:nvSpPr>
          <p:cNvPr id="4" name="Rectangle 2"/>
          <p:cNvSpPr txBox="1">
            <a:spLocks noChangeArrowheads="1"/>
          </p:cNvSpPr>
          <p:nvPr/>
        </p:nvSpPr>
        <p:spPr>
          <a:xfrm>
            <a:off x="107504" y="294928"/>
            <a:ext cx="7664450" cy="685800"/>
          </a:xfrm>
          <a:prstGeom prst="rect">
            <a:avLst/>
          </a:prstGeom>
        </p:spPr>
        <p:txBody>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a:tabLst>
                <a:tab pos="465138" algn="l"/>
              </a:tabLst>
            </a:pPr>
            <a:r>
              <a:rPr lang="en-US" altLang="zh-CN" sz="3600" kern="0" dirty="0" smtClean="0">
                <a:ea typeface="宋体" charset="-122"/>
              </a:rPr>
              <a:t>Fake-Coin Puzzle (complex version)</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159">
                                            <p:txEl>
                                              <p:pRg st="0" end="0"/>
                                            </p:txEl>
                                          </p:spTgt>
                                        </p:tgtEl>
                                        <p:attrNameLst>
                                          <p:attrName>style.visibility</p:attrName>
                                        </p:attrNameLst>
                                      </p:cBhvr>
                                      <p:to>
                                        <p:strVal val="visible"/>
                                      </p:to>
                                    </p:set>
                                    <p:anim calcmode="lin" valueType="num">
                                      <p:cBhvr additive="base">
                                        <p:cTn id="7" dur="500" fill="hold"/>
                                        <p:tgtEl>
                                          <p:spTgt spid="891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1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159">
                                            <p:txEl>
                                              <p:pRg st="1" end="1"/>
                                            </p:txEl>
                                          </p:spTgt>
                                        </p:tgtEl>
                                        <p:attrNameLst>
                                          <p:attrName>style.visibility</p:attrName>
                                        </p:attrNameLst>
                                      </p:cBhvr>
                                      <p:to>
                                        <p:strVal val="visible"/>
                                      </p:to>
                                    </p:set>
                                    <p:anim calcmode="lin" valueType="num">
                                      <p:cBhvr additive="base">
                                        <p:cTn id="13" dur="500" fill="hold"/>
                                        <p:tgtEl>
                                          <p:spTgt spid="891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1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
          <p:cNvGrpSpPr>
            <a:grpSpLocks/>
          </p:cNvGrpSpPr>
          <p:nvPr/>
        </p:nvGrpSpPr>
        <p:grpSpPr bwMode="auto">
          <a:xfrm>
            <a:off x="323850" y="1196975"/>
            <a:ext cx="8820150" cy="4525963"/>
            <a:chOff x="150" y="624"/>
            <a:chExt cx="5556" cy="2851"/>
          </a:xfrm>
        </p:grpSpPr>
        <p:sp>
          <p:nvSpPr>
            <p:cNvPr id="56340" name="Line 20"/>
            <p:cNvSpPr>
              <a:spLocks noChangeShapeType="1"/>
            </p:cNvSpPr>
            <p:nvPr/>
          </p:nvSpPr>
          <p:spPr bwMode="auto">
            <a:xfrm>
              <a:off x="2835" y="910"/>
              <a:ext cx="0" cy="291"/>
            </a:xfrm>
            <a:prstGeom prst="line">
              <a:avLst/>
            </a:prstGeom>
            <a:noFill/>
            <a:ln w="9525">
              <a:solidFill>
                <a:srgbClr val="000000"/>
              </a:solidFill>
              <a:round/>
              <a:headEnd/>
              <a:tailEnd/>
            </a:ln>
            <a:effectLst/>
          </p:spPr>
          <p:txBody>
            <a:bodyPr/>
            <a:lstStyle/>
            <a:p>
              <a:endParaRPr lang="zh-CN" altLang="en-US"/>
            </a:p>
          </p:txBody>
        </p:sp>
        <p:sp>
          <p:nvSpPr>
            <p:cNvPr id="56341" name="Text Box 21"/>
            <p:cNvSpPr txBox="1">
              <a:spLocks noChangeArrowheads="1"/>
            </p:cNvSpPr>
            <p:nvPr/>
          </p:nvSpPr>
          <p:spPr bwMode="auto">
            <a:xfrm>
              <a:off x="2263" y="624"/>
              <a:ext cx="1167" cy="282"/>
            </a:xfrm>
            <a:prstGeom prst="rect">
              <a:avLst/>
            </a:prstGeom>
            <a:noFill/>
            <a:ln w="9525">
              <a:solidFill>
                <a:srgbClr val="000000"/>
              </a:solidFill>
              <a:miter lim="800000"/>
              <a:headEnd/>
              <a:tailEnd/>
            </a:ln>
          </p:spPr>
          <p:txBody>
            <a:bodyPr tIns="0" rIns="18000" bIns="0"/>
            <a:lstStyle/>
            <a:p>
              <a:pPr algn="just" eaLnBrk="0" hangingPunct="0"/>
              <a:r>
                <a:rPr lang="en-US" altLang="zh-CN" sz="2400" b="1" i="1">
                  <a:solidFill>
                    <a:schemeClr val="tx1"/>
                  </a:solidFill>
                  <a:latin typeface="Times New Roman" pitchFamily="18" charset="0"/>
                  <a:ea typeface="宋体" charset="-122"/>
                </a:rPr>
                <a:t>a</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b</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c</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d</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e</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f</a:t>
              </a:r>
              <a:endParaRPr lang="en-US" altLang="zh-CN" sz="2400" b="1">
                <a:solidFill>
                  <a:schemeClr val="tx1"/>
                </a:solidFill>
                <a:latin typeface="Times New Roman" pitchFamily="18" charset="0"/>
                <a:ea typeface="宋体" charset="-122"/>
              </a:endParaRPr>
            </a:p>
          </p:txBody>
        </p:sp>
        <p:sp>
          <p:nvSpPr>
            <p:cNvPr id="56342" name="Rectangle 22"/>
            <p:cNvSpPr>
              <a:spLocks noChangeArrowheads="1"/>
            </p:cNvSpPr>
            <p:nvPr/>
          </p:nvSpPr>
          <p:spPr bwMode="auto">
            <a:xfrm>
              <a:off x="720" y="1187"/>
              <a:ext cx="845" cy="259"/>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a</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e</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d</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b</a:t>
              </a:r>
              <a:endParaRPr lang="en-US" altLang="zh-CN" sz="2400" b="1">
                <a:solidFill>
                  <a:schemeClr val="tx1"/>
                </a:solidFill>
                <a:latin typeface="Times New Roman" pitchFamily="18" charset="0"/>
                <a:ea typeface="宋体" charset="-122"/>
              </a:endParaRPr>
            </a:p>
          </p:txBody>
        </p:sp>
        <p:sp>
          <p:nvSpPr>
            <p:cNvPr id="56343" name="Rectangle 23"/>
            <p:cNvSpPr>
              <a:spLocks noChangeArrowheads="1"/>
            </p:cNvSpPr>
            <p:nvPr/>
          </p:nvSpPr>
          <p:spPr bwMode="auto">
            <a:xfrm>
              <a:off x="2435" y="1198"/>
              <a:ext cx="791" cy="282"/>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 g</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h</a:t>
              </a:r>
              <a:endParaRPr lang="en-US" altLang="zh-CN" sz="2400" b="1">
                <a:solidFill>
                  <a:schemeClr val="tx1"/>
                </a:solidFill>
                <a:latin typeface="Times New Roman" pitchFamily="18" charset="0"/>
                <a:ea typeface="宋体" charset="-122"/>
              </a:endParaRPr>
            </a:p>
          </p:txBody>
        </p:sp>
        <p:sp>
          <p:nvSpPr>
            <p:cNvPr id="56344" name="Rectangle 24"/>
            <p:cNvSpPr>
              <a:spLocks noChangeArrowheads="1"/>
            </p:cNvSpPr>
            <p:nvPr/>
          </p:nvSpPr>
          <p:spPr bwMode="auto">
            <a:xfrm>
              <a:off x="4347" y="1210"/>
              <a:ext cx="846" cy="281"/>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a</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e</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d</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b</a:t>
              </a:r>
            </a:p>
          </p:txBody>
        </p:sp>
        <p:sp>
          <p:nvSpPr>
            <p:cNvPr id="56345" name="Rectangle 25"/>
            <p:cNvSpPr>
              <a:spLocks noChangeArrowheads="1"/>
            </p:cNvSpPr>
            <p:nvPr/>
          </p:nvSpPr>
          <p:spPr bwMode="auto">
            <a:xfrm>
              <a:off x="204" y="1936"/>
              <a:ext cx="528" cy="266"/>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a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h</a:t>
              </a:r>
            </a:p>
          </p:txBody>
        </p:sp>
        <p:sp>
          <p:nvSpPr>
            <p:cNvPr id="56346" name="Rectangle 26"/>
            <p:cNvSpPr>
              <a:spLocks noChangeArrowheads="1"/>
            </p:cNvSpPr>
            <p:nvPr/>
          </p:nvSpPr>
          <p:spPr bwMode="auto">
            <a:xfrm>
              <a:off x="852" y="1936"/>
              <a:ext cx="528" cy="266"/>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c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h</a:t>
              </a:r>
            </a:p>
          </p:txBody>
        </p:sp>
        <p:sp>
          <p:nvSpPr>
            <p:cNvPr id="56347" name="Rectangle 27"/>
            <p:cNvSpPr>
              <a:spLocks noChangeArrowheads="1"/>
            </p:cNvSpPr>
            <p:nvPr/>
          </p:nvSpPr>
          <p:spPr bwMode="auto">
            <a:xfrm>
              <a:off x="1512" y="1936"/>
              <a:ext cx="527" cy="266"/>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b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h</a:t>
              </a:r>
              <a:endParaRPr lang="en-US" altLang="zh-CN" sz="2400" b="1">
                <a:solidFill>
                  <a:schemeClr val="tx1"/>
                </a:solidFill>
                <a:latin typeface="Times New Roman" pitchFamily="18" charset="0"/>
                <a:ea typeface="宋体" charset="-122"/>
              </a:endParaRPr>
            </a:p>
          </p:txBody>
        </p:sp>
        <p:sp>
          <p:nvSpPr>
            <p:cNvPr id="56348" name="Rectangle 28"/>
            <p:cNvSpPr>
              <a:spLocks noChangeArrowheads="1"/>
            </p:cNvSpPr>
            <p:nvPr/>
          </p:nvSpPr>
          <p:spPr bwMode="auto">
            <a:xfrm>
              <a:off x="2940" y="1925"/>
              <a:ext cx="528" cy="266"/>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h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a</a:t>
              </a:r>
            </a:p>
          </p:txBody>
        </p:sp>
        <p:sp>
          <p:nvSpPr>
            <p:cNvPr id="56349" name="Rectangle 29"/>
            <p:cNvSpPr>
              <a:spLocks noChangeArrowheads="1"/>
            </p:cNvSpPr>
            <p:nvPr/>
          </p:nvSpPr>
          <p:spPr bwMode="auto">
            <a:xfrm>
              <a:off x="2183" y="1936"/>
              <a:ext cx="527" cy="266"/>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g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a</a:t>
              </a:r>
              <a:endParaRPr lang="en-US" altLang="zh-CN" sz="2400" b="1">
                <a:solidFill>
                  <a:schemeClr val="tx1"/>
                </a:solidFill>
                <a:latin typeface="Times New Roman" pitchFamily="18" charset="0"/>
                <a:ea typeface="宋体" charset="-122"/>
              </a:endParaRPr>
            </a:p>
          </p:txBody>
        </p:sp>
        <p:sp>
          <p:nvSpPr>
            <p:cNvPr id="56350" name="Rectangle 30"/>
            <p:cNvSpPr>
              <a:spLocks noChangeArrowheads="1"/>
            </p:cNvSpPr>
            <p:nvPr/>
          </p:nvSpPr>
          <p:spPr bwMode="auto">
            <a:xfrm>
              <a:off x="5140" y="1914"/>
              <a:ext cx="527" cy="265"/>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d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h</a:t>
              </a:r>
              <a:endParaRPr lang="en-US" altLang="zh-CN" sz="2400" b="1">
                <a:solidFill>
                  <a:schemeClr val="tx1"/>
                </a:solidFill>
                <a:latin typeface="Times New Roman" pitchFamily="18" charset="0"/>
                <a:ea typeface="宋体" charset="-122"/>
              </a:endParaRPr>
            </a:p>
          </p:txBody>
        </p:sp>
        <p:sp>
          <p:nvSpPr>
            <p:cNvPr id="56351" name="Rectangle 31"/>
            <p:cNvSpPr>
              <a:spLocks noChangeArrowheads="1"/>
            </p:cNvSpPr>
            <p:nvPr/>
          </p:nvSpPr>
          <p:spPr bwMode="auto">
            <a:xfrm>
              <a:off x="4513" y="1914"/>
              <a:ext cx="528" cy="265"/>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f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h</a:t>
              </a:r>
              <a:endParaRPr lang="en-US" altLang="zh-CN" sz="2400" b="1">
                <a:solidFill>
                  <a:schemeClr val="tx1"/>
                </a:solidFill>
                <a:latin typeface="Times New Roman" pitchFamily="18" charset="0"/>
                <a:ea typeface="宋体" charset="-122"/>
              </a:endParaRPr>
            </a:p>
          </p:txBody>
        </p:sp>
        <p:sp>
          <p:nvSpPr>
            <p:cNvPr id="56352" name="Rectangle 32"/>
            <p:cNvSpPr>
              <a:spLocks noChangeArrowheads="1"/>
            </p:cNvSpPr>
            <p:nvPr/>
          </p:nvSpPr>
          <p:spPr bwMode="auto">
            <a:xfrm>
              <a:off x="3832" y="1925"/>
              <a:ext cx="527" cy="266"/>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e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h</a:t>
              </a:r>
              <a:endParaRPr lang="en-US" altLang="zh-CN" sz="2400" b="1">
                <a:solidFill>
                  <a:schemeClr val="tx1"/>
                </a:solidFill>
                <a:latin typeface="Times New Roman" pitchFamily="18" charset="0"/>
                <a:ea typeface="宋体" charset="-122"/>
              </a:endParaRPr>
            </a:p>
          </p:txBody>
        </p:sp>
        <p:sp>
          <p:nvSpPr>
            <p:cNvPr id="56353" name="Rectangle 33"/>
            <p:cNvSpPr>
              <a:spLocks noChangeArrowheads="1"/>
            </p:cNvSpPr>
            <p:nvPr/>
          </p:nvSpPr>
          <p:spPr bwMode="auto">
            <a:xfrm>
              <a:off x="1745" y="845"/>
              <a:ext cx="229"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354" name="Rectangle 34"/>
            <p:cNvSpPr>
              <a:spLocks noChangeArrowheads="1"/>
            </p:cNvSpPr>
            <p:nvPr/>
          </p:nvSpPr>
          <p:spPr bwMode="auto">
            <a:xfrm>
              <a:off x="3840" y="798"/>
              <a:ext cx="229"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&lt;</a:t>
              </a:r>
            </a:p>
          </p:txBody>
        </p:sp>
        <p:sp>
          <p:nvSpPr>
            <p:cNvPr id="56355" name="Rectangle 35"/>
            <p:cNvSpPr>
              <a:spLocks noChangeArrowheads="1"/>
            </p:cNvSpPr>
            <p:nvPr/>
          </p:nvSpPr>
          <p:spPr bwMode="auto">
            <a:xfrm>
              <a:off x="567" y="1551"/>
              <a:ext cx="229"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356" name="Rectangle 36"/>
            <p:cNvSpPr>
              <a:spLocks noChangeArrowheads="1"/>
            </p:cNvSpPr>
            <p:nvPr/>
          </p:nvSpPr>
          <p:spPr bwMode="auto">
            <a:xfrm>
              <a:off x="985" y="1563"/>
              <a:ext cx="129" cy="178"/>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357" name="Rectangle 37"/>
            <p:cNvSpPr>
              <a:spLocks noChangeArrowheads="1"/>
            </p:cNvSpPr>
            <p:nvPr/>
          </p:nvSpPr>
          <p:spPr bwMode="auto">
            <a:xfrm>
              <a:off x="1611" y="1551"/>
              <a:ext cx="229"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&lt;</a:t>
              </a:r>
            </a:p>
          </p:txBody>
        </p:sp>
        <p:sp>
          <p:nvSpPr>
            <p:cNvPr id="56358" name="Rectangle 38"/>
            <p:cNvSpPr>
              <a:spLocks noChangeArrowheads="1"/>
            </p:cNvSpPr>
            <p:nvPr/>
          </p:nvSpPr>
          <p:spPr bwMode="auto">
            <a:xfrm>
              <a:off x="2917" y="915"/>
              <a:ext cx="229" cy="223"/>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359" name="Rectangle 39"/>
            <p:cNvSpPr>
              <a:spLocks noChangeArrowheads="1"/>
            </p:cNvSpPr>
            <p:nvPr/>
          </p:nvSpPr>
          <p:spPr bwMode="auto">
            <a:xfrm>
              <a:off x="2502" y="1551"/>
              <a:ext cx="85" cy="168"/>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360" name="Rectangle 40"/>
            <p:cNvSpPr>
              <a:spLocks noChangeArrowheads="1"/>
            </p:cNvSpPr>
            <p:nvPr/>
          </p:nvSpPr>
          <p:spPr bwMode="auto">
            <a:xfrm>
              <a:off x="4054" y="1551"/>
              <a:ext cx="228"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361" name="Rectangle 41"/>
            <p:cNvSpPr>
              <a:spLocks noChangeArrowheads="1"/>
            </p:cNvSpPr>
            <p:nvPr/>
          </p:nvSpPr>
          <p:spPr bwMode="auto">
            <a:xfrm>
              <a:off x="3128" y="1545"/>
              <a:ext cx="229" cy="223"/>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&lt;</a:t>
              </a:r>
            </a:p>
          </p:txBody>
        </p:sp>
        <p:sp>
          <p:nvSpPr>
            <p:cNvPr id="56362" name="Rectangle 42"/>
            <p:cNvSpPr>
              <a:spLocks noChangeArrowheads="1"/>
            </p:cNvSpPr>
            <p:nvPr/>
          </p:nvSpPr>
          <p:spPr bwMode="auto">
            <a:xfrm>
              <a:off x="5260" y="1538"/>
              <a:ext cx="229"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&lt;</a:t>
              </a:r>
            </a:p>
          </p:txBody>
        </p:sp>
        <p:sp>
          <p:nvSpPr>
            <p:cNvPr id="56363" name="Rectangle 43"/>
            <p:cNvSpPr>
              <a:spLocks noChangeArrowheads="1"/>
            </p:cNvSpPr>
            <p:nvPr/>
          </p:nvSpPr>
          <p:spPr bwMode="auto">
            <a:xfrm>
              <a:off x="4592" y="1551"/>
              <a:ext cx="229"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364" name="Text Box 44"/>
            <p:cNvSpPr txBox="1">
              <a:spLocks noChangeArrowheads="1"/>
            </p:cNvSpPr>
            <p:nvPr/>
          </p:nvSpPr>
          <p:spPr bwMode="auto">
            <a:xfrm>
              <a:off x="155" y="2593"/>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a:H</a:t>
              </a:r>
            </a:p>
          </p:txBody>
        </p:sp>
        <p:sp>
          <p:nvSpPr>
            <p:cNvPr id="56365" name="Text Box 45"/>
            <p:cNvSpPr txBox="1">
              <a:spLocks noChangeArrowheads="1"/>
            </p:cNvSpPr>
            <p:nvPr/>
          </p:nvSpPr>
          <p:spPr bwMode="auto">
            <a:xfrm>
              <a:off x="485" y="2593"/>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d:L</a:t>
              </a:r>
            </a:p>
          </p:txBody>
        </p:sp>
        <p:sp>
          <p:nvSpPr>
            <p:cNvPr id="56366" name="Text Box 46"/>
            <p:cNvSpPr txBox="1">
              <a:spLocks noChangeArrowheads="1"/>
            </p:cNvSpPr>
            <p:nvPr/>
          </p:nvSpPr>
          <p:spPr bwMode="auto">
            <a:xfrm>
              <a:off x="825"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c:H</a:t>
              </a:r>
            </a:p>
          </p:txBody>
        </p:sp>
        <p:sp>
          <p:nvSpPr>
            <p:cNvPr id="56367" name="Text Box 47"/>
            <p:cNvSpPr txBox="1">
              <a:spLocks noChangeArrowheads="1"/>
            </p:cNvSpPr>
            <p:nvPr/>
          </p:nvSpPr>
          <p:spPr bwMode="auto">
            <a:xfrm>
              <a:off x="1133"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f:L</a:t>
              </a:r>
            </a:p>
          </p:txBody>
        </p:sp>
        <p:sp>
          <p:nvSpPr>
            <p:cNvPr id="56368" name="Text Box 48"/>
            <p:cNvSpPr txBox="1">
              <a:spLocks noChangeArrowheads="1"/>
            </p:cNvSpPr>
            <p:nvPr/>
          </p:nvSpPr>
          <p:spPr bwMode="auto">
            <a:xfrm>
              <a:off x="2914" y="2604"/>
              <a:ext cx="272"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h</a:t>
              </a:r>
              <a:r>
                <a:rPr lang="en-US" altLang="zh-CN" sz="2000" b="1">
                  <a:solidFill>
                    <a:schemeClr val="tx1"/>
                  </a:solidFill>
                  <a:latin typeface="Times New Roman" pitchFamily="18" charset="0"/>
                  <a:ea typeface="宋体" charset="-122"/>
                </a:rPr>
                <a:t>:</a:t>
              </a:r>
              <a:r>
                <a:rPr lang="en-US" altLang="zh-CN" sz="2000" b="1" i="1">
                  <a:solidFill>
                    <a:schemeClr val="tx1"/>
                  </a:solidFill>
                  <a:latin typeface="Times New Roman" pitchFamily="18" charset="0"/>
                  <a:ea typeface="宋体" charset="-122"/>
                </a:rPr>
                <a:t>H</a:t>
              </a:r>
            </a:p>
          </p:txBody>
        </p:sp>
        <p:sp>
          <p:nvSpPr>
            <p:cNvPr id="56369" name="Text Box 49"/>
            <p:cNvSpPr txBox="1">
              <a:spLocks noChangeArrowheads="1"/>
            </p:cNvSpPr>
            <p:nvPr/>
          </p:nvSpPr>
          <p:spPr bwMode="auto">
            <a:xfrm>
              <a:off x="3249"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g:L</a:t>
              </a:r>
            </a:p>
          </p:txBody>
        </p:sp>
        <p:sp>
          <p:nvSpPr>
            <p:cNvPr id="56370" name="Text Box 50"/>
            <p:cNvSpPr txBox="1">
              <a:spLocks noChangeArrowheads="1"/>
            </p:cNvSpPr>
            <p:nvPr/>
          </p:nvSpPr>
          <p:spPr bwMode="auto">
            <a:xfrm>
              <a:off x="3755" y="2604"/>
              <a:ext cx="263"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e:H</a:t>
              </a:r>
            </a:p>
          </p:txBody>
        </p:sp>
        <p:sp>
          <p:nvSpPr>
            <p:cNvPr id="56371" name="Text Box 51"/>
            <p:cNvSpPr txBox="1">
              <a:spLocks noChangeArrowheads="1"/>
            </p:cNvSpPr>
            <p:nvPr/>
          </p:nvSpPr>
          <p:spPr bwMode="auto">
            <a:xfrm>
              <a:off x="4095"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b:L</a:t>
              </a:r>
            </a:p>
          </p:txBody>
        </p:sp>
        <p:sp>
          <p:nvSpPr>
            <p:cNvPr id="56372" name="Text Box 52"/>
            <p:cNvSpPr txBox="1">
              <a:spLocks noChangeArrowheads="1"/>
            </p:cNvSpPr>
            <p:nvPr/>
          </p:nvSpPr>
          <p:spPr bwMode="auto">
            <a:xfrm>
              <a:off x="1495"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b:H</a:t>
              </a:r>
            </a:p>
          </p:txBody>
        </p:sp>
        <p:sp>
          <p:nvSpPr>
            <p:cNvPr id="56373" name="Text Box 53"/>
            <p:cNvSpPr txBox="1">
              <a:spLocks noChangeArrowheads="1"/>
            </p:cNvSpPr>
            <p:nvPr/>
          </p:nvSpPr>
          <p:spPr bwMode="auto">
            <a:xfrm>
              <a:off x="1816" y="2604"/>
              <a:ext cx="263"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e:L</a:t>
              </a:r>
            </a:p>
          </p:txBody>
        </p:sp>
        <p:sp>
          <p:nvSpPr>
            <p:cNvPr id="56374" name="Text Box 54"/>
            <p:cNvSpPr txBox="1">
              <a:spLocks noChangeArrowheads="1"/>
            </p:cNvSpPr>
            <p:nvPr/>
          </p:nvSpPr>
          <p:spPr bwMode="auto">
            <a:xfrm>
              <a:off x="2165"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g:H</a:t>
              </a:r>
            </a:p>
          </p:txBody>
        </p:sp>
        <p:sp>
          <p:nvSpPr>
            <p:cNvPr id="56375" name="Text Box 55"/>
            <p:cNvSpPr txBox="1">
              <a:spLocks noChangeArrowheads="1"/>
            </p:cNvSpPr>
            <p:nvPr/>
          </p:nvSpPr>
          <p:spPr bwMode="auto">
            <a:xfrm>
              <a:off x="2507"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h:L</a:t>
              </a:r>
            </a:p>
          </p:txBody>
        </p:sp>
        <p:sp>
          <p:nvSpPr>
            <p:cNvPr id="56376" name="Text Box 56"/>
            <p:cNvSpPr txBox="1">
              <a:spLocks noChangeArrowheads="1"/>
            </p:cNvSpPr>
            <p:nvPr/>
          </p:nvSpPr>
          <p:spPr bwMode="auto">
            <a:xfrm>
              <a:off x="4420"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f:H</a:t>
              </a:r>
            </a:p>
          </p:txBody>
        </p:sp>
        <p:sp>
          <p:nvSpPr>
            <p:cNvPr id="56377" name="Text Box 57"/>
            <p:cNvSpPr txBox="1">
              <a:spLocks noChangeArrowheads="1"/>
            </p:cNvSpPr>
            <p:nvPr/>
          </p:nvSpPr>
          <p:spPr bwMode="auto">
            <a:xfrm>
              <a:off x="4788"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c:L</a:t>
              </a:r>
            </a:p>
          </p:txBody>
        </p:sp>
        <p:sp>
          <p:nvSpPr>
            <p:cNvPr id="56378" name="Text Box 58"/>
            <p:cNvSpPr txBox="1">
              <a:spLocks noChangeArrowheads="1"/>
            </p:cNvSpPr>
            <p:nvPr/>
          </p:nvSpPr>
          <p:spPr bwMode="auto">
            <a:xfrm>
              <a:off x="5090"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d:H</a:t>
              </a:r>
            </a:p>
          </p:txBody>
        </p:sp>
        <p:sp>
          <p:nvSpPr>
            <p:cNvPr id="56379" name="Text Box 59"/>
            <p:cNvSpPr txBox="1">
              <a:spLocks noChangeArrowheads="1"/>
            </p:cNvSpPr>
            <p:nvPr/>
          </p:nvSpPr>
          <p:spPr bwMode="auto">
            <a:xfrm>
              <a:off x="5442"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a:L</a:t>
              </a:r>
            </a:p>
          </p:txBody>
        </p:sp>
        <p:sp>
          <p:nvSpPr>
            <p:cNvPr id="56380" name="Line 60"/>
            <p:cNvSpPr>
              <a:spLocks noChangeShapeType="1"/>
            </p:cNvSpPr>
            <p:nvPr/>
          </p:nvSpPr>
          <p:spPr bwMode="auto">
            <a:xfrm flipH="1">
              <a:off x="1494" y="921"/>
              <a:ext cx="935" cy="268"/>
            </a:xfrm>
            <a:prstGeom prst="line">
              <a:avLst/>
            </a:prstGeom>
            <a:noFill/>
            <a:ln w="9525">
              <a:solidFill>
                <a:srgbClr val="000000"/>
              </a:solidFill>
              <a:round/>
              <a:headEnd/>
              <a:tailEnd/>
            </a:ln>
            <a:effectLst/>
          </p:spPr>
          <p:txBody>
            <a:bodyPr/>
            <a:lstStyle/>
            <a:p>
              <a:endParaRPr lang="zh-CN" altLang="en-US"/>
            </a:p>
          </p:txBody>
        </p:sp>
        <p:sp>
          <p:nvSpPr>
            <p:cNvPr id="56381" name="Line 61"/>
            <p:cNvSpPr>
              <a:spLocks noChangeShapeType="1"/>
            </p:cNvSpPr>
            <p:nvPr/>
          </p:nvSpPr>
          <p:spPr bwMode="auto">
            <a:xfrm>
              <a:off x="3275" y="921"/>
              <a:ext cx="1231" cy="291"/>
            </a:xfrm>
            <a:prstGeom prst="line">
              <a:avLst/>
            </a:prstGeom>
            <a:noFill/>
            <a:ln w="9525">
              <a:solidFill>
                <a:srgbClr val="000000"/>
              </a:solidFill>
              <a:round/>
              <a:headEnd/>
              <a:tailEnd/>
            </a:ln>
            <a:effectLst/>
          </p:spPr>
          <p:txBody>
            <a:bodyPr/>
            <a:lstStyle/>
            <a:p>
              <a:endParaRPr lang="zh-CN" altLang="en-US"/>
            </a:p>
          </p:txBody>
        </p:sp>
        <p:sp>
          <p:nvSpPr>
            <p:cNvPr id="56382" name="Line 62"/>
            <p:cNvSpPr>
              <a:spLocks noChangeShapeType="1"/>
            </p:cNvSpPr>
            <p:nvPr/>
          </p:nvSpPr>
          <p:spPr bwMode="auto">
            <a:xfrm flipH="1">
              <a:off x="637" y="1458"/>
              <a:ext cx="319" cy="480"/>
            </a:xfrm>
            <a:prstGeom prst="line">
              <a:avLst/>
            </a:prstGeom>
            <a:noFill/>
            <a:ln w="9525">
              <a:solidFill>
                <a:srgbClr val="000000"/>
              </a:solidFill>
              <a:round/>
              <a:headEnd/>
              <a:tailEnd/>
            </a:ln>
            <a:effectLst/>
          </p:spPr>
          <p:txBody>
            <a:bodyPr/>
            <a:lstStyle/>
            <a:p>
              <a:endParaRPr lang="zh-CN" altLang="en-US"/>
            </a:p>
          </p:txBody>
        </p:sp>
        <p:sp>
          <p:nvSpPr>
            <p:cNvPr id="56383" name="Line 63"/>
            <p:cNvSpPr>
              <a:spLocks noChangeShapeType="1"/>
            </p:cNvSpPr>
            <p:nvPr/>
          </p:nvSpPr>
          <p:spPr bwMode="auto">
            <a:xfrm>
              <a:off x="1154" y="1446"/>
              <a:ext cx="0" cy="470"/>
            </a:xfrm>
            <a:prstGeom prst="line">
              <a:avLst/>
            </a:prstGeom>
            <a:noFill/>
            <a:ln w="9525">
              <a:solidFill>
                <a:srgbClr val="000000"/>
              </a:solidFill>
              <a:round/>
              <a:headEnd/>
              <a:tailEnd/>
            </a:ln>
            <a:effectLst/>
          </p:spPr>
          <p:txBody>
            <a:bodyPr/>
            <a:lstStyle/>
            <a:p>
              <a:endParaRPr lang="zh-CN" altLang="en-US"/>
            </a:p>
          </p:txBody>
        </p:sp>
        <p:sp>
          <p:nvSpPr>
            <p:cNvPr id="56384" name="Line 64"/>
            <p:cNvSpPr>
              <a:spLocks noChangeShapeType="1"/>
            </p:cNvSpPr>
            <p:nvPr/>
          </p:nvSpPr>
          <p:spPr bwMode="auto">
            <a:xfrm>
              <a:off x="1362" y="1458"/>
              <a:ext cx="276" cy="458"/>
            </a:xfrm>
            <a:prstGeom prst="line">
              <a:avLst/>
            </a:prstGeom>
            <a:noFill/>
            <a:ln w="9525">
              <a:solidFill>
                <a:srgbClr val="000000"/>
              </a:solidFill>
              <a:round/>
              <a:headEnd/>
              <a:tailEnd/>
            </a:ln>
            <a:effectLst/>
          </p:spPr>
          <p:txBody>
            <a:bodyPr/>
            <a:lstStyle/>
            <a:p>
              <a:endParaRPr lang="zh-CN" altLang="en-US"/>
            </a:p>
          </p:txBody>
        </p:sp>
        <p:sp>
          <p:nvSpPr>
            <p:cNvPr id="56385" name="Freeform 65"/>
            <p:cNvSpPr>
              <a:spLocks/>
            </p:cNvSpPr>
            <p:nvPr/>
          </p:nvSpPr>
          <p:spPr bwMode="auto">
            <a:xfrm>
              <a:off x="2572" y="1491"/>
              <a:ext cx="154" cy="438"/>
            </a:xfrm>
            <a:custGeom>
              <a:avLst/>
              <a:gdLst/>
              <a:ahLst/>
              <a:cxnLst>
                <a:cxn ang="0">
                  <a:pos x="210" y="0"/>
                </a:cxn>
                <a:cxn ang="0">
                  <a:pos x="0" y="588"/>
                </a:cxn>
              </a:cxnLst>
              <a:rect l="0" t="0" r="r" b="b"/>
              <a:pathLst>
                <a:path w="210" h="588">
                  <a:moveTo>
                    <a:pt x="210" y="0"/>
                  </a:moveTo>
                  <a:lnTo>
                    <a:pt x="0" y="588"/>
                  </a:lnTo>
                </a:path>
              </a:pathLst>
            </a:custGeom>
            <a:noFill/>
            <a:ln w="9525">
              <a:solidFill>
                <a:srgbClr val="000000"/>
              </a:solidFill>
              <a:round/>
              <a:headEnd/>
              <a:tailEnd/>
            </a:ln>
            <a:effectLst/>
          </p:spPr>
          <p:txBody>
            <a:bodyPr/>
            <a:lstStyle/>
            <a:p>
              <a:endParaRPr lang="zh-CN" altLang="en-US"/>
            </a:p>
          </p:txBody>
        </p:sp>
        <p:sp>
          <p:nvSpPr>
            <p:cNvPr id="56386" name="Line 66"/>
            <p:cNvSpPr>
              <a:spLocks noChangeShapeType="1"/>
            </p:cNvSpPr>
            <p:nvPr/>
          </p:nvSpPr>
          <p:spPr bwMode="auto">
            <a:xfrm>
              <a:off x="2989" y="1480"/>
              <a:ext cx="154" cy="436"/>
            </a:xfrm>
            <a:prstGeom prst="line">
              <a:avLst/>
            </a:prstGeom>
            <a:noFill/>
            <a:ln w="9525">
              <a:solidFill>
                <a:srgbClr val="000000"/>
              </a:solidFill>
              <a:round/>
              <a:headEnd/>
              <a:tailEnd/>
            </a:ln>
            <a:effectLst/>
          </p:spPr>
          <p:txBody>
            <a:bodyPr/>
            <a:lstStyle/>
            <a:p>
              <a:endParaRPr lang="zh-CN" altLang="en-US"/>
            </a:p>
          </p:txBody>
        </p:sp>
        <p:sp>
          <p:nvSpPr>
            <p:cNvPr id="56387" name="Freeform 67"/>
            <p:cNvSpPr>
              <a:spLocks/>
            </p:cNvSpPr>
            <p:nvPr/>
          </p:nvSpPr>
          <p:spPr bwMode="auto">
            <a:xfrm>
              <a:off x="4177" y="1491"/>
              <a:ext cx="406" cy="427"/>
            </a:xfrm>
            <a:custGeom>
              <a:avLst/>
              <a:gdLst/>
              <a:ahLst/>
              <a:cxnLst>
                <a:cxn ang="0">
                  <a:pos x="554" y="0"/>
                </a:cxn>
                <a:cxn ang="0">
                  <a:pos x="0" y="573"/>
                </a:cxn>
              </a:cxnLst>
              <a:rect l="0" t="0" r="r" b="b"/>
              <a:pathLst>
                <a:path w="554" h="573">
                  <a:moveTo>
                    <a:pt x="554" y="0"/>
                  </a:moveTo>
                  <a:lnTo>
                    <a:pt x="0" y="573"/>
                  </a:lnTo>
                </a:path>
              </a:pathLst>
            </a:custGeom>
            <a:noFill/>
            <a:ln w="9525">
              <a:solidFill>
                <a:srgbClr val="000000"/>
              </a:solidFill>
              <a:round/>
              <a:headEnd/>
              <a:tailEnd/>
            </a:ln>
            <a:effectLst/>
          </p:spPr>
          <p:txBody>
            <a:bodyPr/>
            <a:lstStyle/>
            <a:p>
              <a:endParaRPr lang="zh-CN" altLang="en-US"/>
            </a:p>
          </p:txBody>
        </p:sp>
        <p:sp>
          <p:nvSpPr>
            <p:cNvPr id="56388" name="Line 68"/>
            <p:cNvSpPr>
              <a:spLocks noChangeShapeType="1"/>
            </p:cNvSpPr>
            <p:nvPr/>
          </p:nvSpPr>
          <p:spPr bwMode="auto">
            <a:xfrm>
              <a:off x="4791" y="1491"/>
              <a:ext cx="0" cy="414"/>
            </a:xfrm>
            <a:prstGeom prst="line">
              <a:avLst/>
            </a:prstGeom>
            <a:noFill/>
            <a:ln w="9525">
              <a:solidFill>
                <a:srgbClr val="000000"/>
              </a:solidFill>
              <a:round/>
              <a:headEnd/>
              <a:tailEnd/>
            </a:ln>
            <a:effectLst/>
          </p:spPr>
          <p:txBody>
            <a:bodyPr/>
            <a:lstStyle/>
            <a:p>
              <a:endParaRPr lang="zh-CN" altLang="en-US"/>
            </a:p>
          </p:txBody>
        </p:sp>
        <p:sp>
          <p:nvSpPr>
            <p:cNvPr id="56389" name="Freeform 69"/>
            <p:cNvSpPr>
              <a:spLocks/>
            </p:cNvSpPr>
            <p:nvPr/>
          </p:nvSpPr>
          <p:spPr bwMode="auto">
            <a:xfrm>
              <a:off x="5001" y="1505"/>
              <a:ext cx="341" cy="402"/>
            </a:xfrm>
            <a:custGeom>
              <a:avLst/>
              <a:gdLst/>
              <a:ahLst/>
              <a:cxnLst>
                <a:cxn ang="0">
                  <a:pos x="0" y="0"/>
                </a:cxn>
                <a:cxn ang="0">
                  <a:pos x="465" y="540"/>
                </a:cxn>
              </a:cxnLst>
              <a:rect l="0" t="0" r="r" b="b"/>
              <a:pathLst>
                <a:path w="465" h="540">
                  <a:moveTo>
                    <a:pt x="0" y="0"/>
                  </a:moveTo>
                  <a:lnTo>
                    <a:pt x="465" y="540"/>
                  </a:lnTo>
                </a:path>
              </a:pathLst>
            </a:custGeom>
            <a:noFill/>
            <a:ln w="9525">
              <a:solidFill>
                <a:srgbClr val="000000"/>
              </a:solidFill>
              <a:round/>
              <a:headEnd/>
              <a:tailEnd/>
            </a:ln>
            <a:effectLst/>
          </p:spPr>
          <p:txBody>
            <a:bodyPr/>
            <a:lstStyle/>
            <a:p>
              <a:endParaRPr lang="zh-CN" altLang="en-US"/>
            </a:p>
          </p:txBody>
        </p:sp>
        <p:sp>
          <p:nvSpPr>
            <p:cNvPr id="56390" name="Line 70"/>
            <p:cNvSpPr>
              <a:spLocks noChangeShapeType="1"/>
            </p:cNvSpPr>
            <p:nvPr/>
          </p:nvSpPr>
          <p:spPr bwMode="auto">
            <a:xfrm flipH="1">
              <a:off x="252" y="2222"/>
              <a:ext cx="132" cy="357"/>
            </a:xfrm>
            <a:prstGeom prst="line">
              <a:avLst/>
            </a:prstGeom>
            <a:noFill/>
            <a:ln w="9525">
              <a:solidFill>
                <a:srgbClr val="000000"/>
              </a:solidFill>
              <a:round/>
              <a:headEnd/>
              <a:tailEnd/>
            </a:ln>
            <a:effectLst/>
          </p:spPr>
          <p:txBody>
            <a:bodyPr/>
            <a:lstStyle/>
            <a:p>
              <a:endParaRPr lang="zh-CN" altLang="en-US"/>
            </a:p>
          </p:txBody>
        </p:sp>
        <p:sp>
          <p:nvSpPr>
            <p:cNvPr id="56391" name="Freeform 71"/>
            <p:cNvSpPr>
              <a:spLocks/>
            </p:cNvSpPr>
            <p:nvPr/>
          </p:nvSpPr>
          <p:spPr bwMode="auto">
            <a:xfrm>
              <a:off x="549" y="2211"/>
              <a:ext cx="88" cy="371"/>
            </a:xfrm>
            <a:custGeom>
              <a:avLst/>
              <a:gdLst/>
              <a:ahLst/>
              <a:cxnLst>
                <a:cxn ang="0">
                  <a:pos x="0" y="0"/>
                </a:cxn>
                <a:cxn ang="0">
                  <a:pos x="120" y="498"/>
                </a:cxn>
              </a:cxnLst>
              <a:rect l="0" t="0" r="r" b="b"/>
              <a:pathLst>
                <a:path w="120" h="498">
                  <a:moveTo>
                    <a:pt x="0" y="0"/>
                  </a:moveTo>
                  <a:lnTo>
                    <a:pt x="120" y="498"/>
                  </a:lnTo>
                </a:path>
              </a:pathLst>
            </a:custGeom>
            <a:noFill/>
            <a:ln w="9525">
              <a:solidFill>
                <a:srgbClr val="000000"/>
              </a:solidFill>
              <a:round/>
              <a:headEnd/>
              <a:tailEnd/>
            </a:ln>
            <a:effectLst/>
          </p:spPr>
          <p:txBody>
            <a:bodyPr/>
            <a:lstStyle/>
            <a:p>
              <a:endParaRPr lang="zh-CN" altLang="en-US"/>
            </a:p>
          </p:txBody>
        </p:sp>
        <p:sp>
          <p:nvSpPr>
            <p:cNvPr id="56392" name="Freeform 72"/>
            <p:cNvSpPr>
              <a:spLocks/>
            </p:cNvSpPr>
            <p:nvPr/>
          </p:nvSpPr>
          <p:spPr bwMode="auto">
            <a:xfrm>
              <a:off x="890" y="2213"/>
              <a:ext cx="110" cy="378"/>
            </a:xfrm>
            <a:custGeom>
              <a:avLst/>
              <a:gdLst/>
              <a:ahLst/>
              <a:cxnLst>
                <a:cxn ang="0">
                  <a:pos x="150" y="0"/>
                </a:cxn>
                <a:cxn ang="0">
                  <a:pos x="0" y="507"/>
                </a:cxn>
              </a:cxnLst>
              <a:rect l="0" t="0" r="r" b="b"/>
              <a:pathLst>
                <a:path w="150" h="507">
                  <a:moveTo>
                    <a:pt x="150" y="0"/>
                  </a:moveTo>
                  <a:lnTo>
                    <a:pt x="0" y="507"/>
                  </a:lnTo>
                </a:path>
              </a:pathLst>
            </a:custGeom>
            <a:noFill/>
            <a:ln w="9525">
              <a:solidFill>
                <a:srgbClr val="000000"/>
              </a:solidFill>
              <a:round/>
              <a:headEnd/>
              <a:tailEnd/>
            </a:ln>
            <a:effectLst/>
          </p:spPr>
          <p:txBody>
            <a:bodyPr/>
            <a:lstStyle/>
            <a:p>
              <a:endParaRPr lang="zh-CN" altLang="en-US"/>
            </a:p>
          </p:txBody>
        </p:sp>
        <p:sp>
          <p:nvSpPr>
            <p:cNvPr id="56393" name="Freeform 73"/>
            <p:cNvSpPr>
              <a:spLocks/>
            </p:cNvSpPr>
            <p:nvPr/>
          </p:nvSpPr>
          <p:spPr bwMode="auto">
            <a:xfrm>
              <a:off x="1198" y="2202"/>
              <a:ext cx="88" cy="400"/>
            </a:xfrm>
            <a:custGeom>
              <a:avLst/>
              <a:gdLst/>
              <a:ahLst/>
              <a:cxnLst>
                <a:cxn ang="0">
                  <a:pos x="0" y="0"/>
                </a:cxn>
                <a:cxn ang="0">
                  <a:pos x="120" y="537"/>
                </a:cxn>
              </a:cxnLst>
              <a:rect l="0" t="0" r="r" b="b"/>
              <a:pathLst>
                <a:path w="120" h="537">
                  <a:moveTo>
                    <a:pt x="0" y="0"/>
                  </a:moveTo>
                  <a:lnTo>
                    <a:pt x="120" y="537"/>
                  </a:lnTo>
                </a:path>
              </a:pathLst>
            </a:custGeom>
            <a:noFill/>
            <a:ln w="9525">
              <a:solidFill>
                <a:srgbClr val="000000"/>
              </a:solidFill>
              <a:round/>
              <a:headEnd/>
              <a:tailEnd/>
            </a:ln>
            <a:effectLst/>
          </p:spPr>
          <p:txBody>
            <a:bodyPr/>
            <a:lstStyle/>
            <a:p>
              <a:endParaRPr lang="zh-CN" altLang="en-US"/>
            </a:p>
          </p:txBody>
        </p:sp>
        <p:sp>
          <p:nvSpPr>
            <p:cNvPr id="56394" name="Line 74"/>
            <p:cNvSpPr>
              <a:spLocks noChangeShapeType="1"/>
            </p:cNvSpPr>
            <p:nvPr/>
          </p:nvSpPr>
          <p:spPr bwMode="auto">
            <a:xfrm flipH="1">
              <a:off x="1616" y="2222"/>
              <a:ext cx="131" cy="380"/>
            </a:xfrm>
            <a:prstGeom prst="line">
              <a:avLst/>
            </a:prstGeom>
            <a:noFill/>
            <a:ln w="9525">
              <a:solidFill>
                <a:srgbClr val="000000"/>
              </a:solidFill>
              <a:round/>
              <a:headEnd/>
              <a:tailEnd/>
            </a:ln>
            <a:effectLst/>
          </p:spPr>
          <p:txBody>
            <a:bodyPr/>
            <a:lstStyle/>
            <a:p>
              <a:endParaRPr lang="zh-CN" altLang="en-US"/>
            </a:p>
          </p:txBody>
        </p:sp>
        <p:sp>
          <p:nvSpPr>
            <p:cNvPr id="56395" name="Freeform 75"/>
            <p:cNvSpPr>
              <a:spLocks/>
            </p:cNvSpPr>
            <p:nvPr/>
          </p:nvSpPr>
          <p:spPr bwMode="auto">
            <a:xfrm>
              <a:off x="1890" y="2222"/>
              <a:ext cx="132" cy="382"/>
            </a:xfrm>
            <a:custGeom>
              <a:avLst/>
              <a:gdLst/>
              <a:ahLst/>
              <a:cxnLst>
                <a:cxn ang="0">
                  <a:pos x="0" y="0"/>
                </a:cxn>
                <a:cxn ang="0">
                  <a:pos x="181" y="513"/>
                </a:cxn>
              </a:cxnLst>
              <a:rect l="0" t="0" r="r" b="b"/>
              <a:pathLst>
                <a:path w="181" h="513">
                  <a:moveTo>
                    <a:pt x="0" y="0"/>
                  </a:moveTo>
                  <a:lnTo>
                    <a:pt x="181" y="513"/>
                  </a:lnTo>
                </a:path>
              </a:pathLst>
            </a:custGeom>
            <a:noFill/>
            <a:ln w="9525">
              <a:solidFill>
                <a:srgbClr val="000000"/>
              </a:solidFill>
              <a:round/>
              <a:headEnd/>
              <a:tailEnd/>
            </a:ln>
            <a:effectLst/>
          </p:spPr>
          <p:txBody>
            <a:bodyPr/>
            <a:lstStyle/>
            <a:p>
              <a:endParaRPr lang="zh-CN" altLang="en-US"/>
            </a:p>
          </p:txBody>
        </p:sp>
        <p:sp>
          <p:nvSpPr>
            <p:cNvPr id="56396" name="Freeform 76"/>
            <p:cNvSpPr>
              <a:spLocks/>
            </p:cNvSpPr>
            <p:nvPr/>
          </p:nvSpPr>
          <p:spPr bwMode="auto">
            <a:xfrm>
              <a:off x="2297" y="2211"/>
              <a:ext cx="99" cy="393"/>
            </a:xfrm>
            <a:custGeom>
              <a:avLst/>
              <a:gdLst/>
              <a:ahLst/>
              <a:cxnLst>
                <a:cxn ang="0">
                  <a:pos x="135" y="0"/>
                </a:cxn>
                <a:cxn ang="0">
                  <a:pos x="0" y="528"/>
                </a:cxn>
              </a:cxnLst>
              <a:rect l="0" t="0" r="r" b="b"/>
              <a:pathLst>
                <a:path w="135" h="528">
                  <a:moveTo>
                    <a:pt x="135" y="0"/>
                  </a:moveTo>
                  <a:lnTo>
                    <a:pt x="0" y="528"/>
                  </a:lnTo>
                </a:path>
              </a:pathLst>
            </a:custGeom>
            <a:noFill/>
            <a:ln w="9525">
              <a:solidFill>
                <a:srgbClr val="000000"/>
              </a:solidFill>
              <a:round/>
              <a:headEnd/>
              <a:tailEnd/>
            </a:ln>
            <a:effectLst/>
          </p:spPr>
          <p:txBody>
            <a:bodyPr/>
            <a:lstStyle/>
            <a:p>
              <a:endParaRPr lang="zh-CN" altLang="en-US"/>
            </a:p>
          </p:txBody>
        </p:sp>
        <p:sp>
          <p:nvSpPr>
            <p:cNvPr id="56397" name="Line 77"/>
            <p:cNvSpPr>
              <a:spLocks noChangeShapeType="1"/>
            </p:cNvSpPr>
            <p:nvPr/>
          </p:nvSpPr>
          <p:spPr bwMode="auto">
            <a:xfrm>
              <a:off x="2560" y="2200"/>
              <a:ext cx="132" cy="391"/>
            </a:xfrm>
            <a:prstGeom prst="line">
              <a:avLst/>
            </a:prstGeom>
            <a:noFill/>
            <a:ln w="9525">
              <a:solidFill>
                <a:srgbClr val="000000"/>
              </a:solidFill>
              <a:round/>
              <a:headEnd/>
              <a:tailEnd/>
            </a:ln>
            <a:effectLst/>
          </p:spPr>
          <p:txBody>
            <a:bodyPr/>
            <a:lstStyle/>
            <a:p>
              <a:endParaRPr lang="zh-CN" altLang="en-US"/>
            </a:p>
          </p:txBody>
        </p:sp>
        <p:sp>
          <p:nvSpPr>
            <p:cNvPr id="56398" name="Freeform 78"/>
            <p:cNvSpPr>
              <a:spLocks/>
            </p:cNvSpPr>
            <p:nvPr/>
          </p:nvSpPr>
          <p:spPr bwMode="auto">
            <a:xfrm>
              <a:off x="5199" y="2177"/>
              <a:ext cx="120" cy="416"/>
            </a:xfrm>
            <a:custGeom>
              <a:avLst/>
              <a:gdLst/>
              <a:ahLst/>
              <a:cxnLst>
                <a:cxn ang="0">
                  <a:pos x="164" y="0"/>
                </a:cxn>
                <a:cxn ang="0">
                  <a:pos x="0" y="558"/>
                </a:cxn>
              </a:cxnLst>
              <a:rect l="0" t="0" r="r" b="b"/>
              <a:pathLst>
                <a:path w="164" h="558">
                  <a:moveTo>
                    <a:pt x="164" y="0"/>
                  </a:moveTo>
                  <a:lnTo>
                    <a:pt x="0" y="558"/>
                  </a:lnTo>
                </a:path>
              </a:pathLst>
            </a:custGeom>
            <a:noFill/>
            <a:ln w="9525">
              <a:solidFill>
                <a:srgbClr val="000000"/>
              </a:solidFill>
              <a:round/>
              <a:headEnd/>
              <a:tailEnd/>
            </a:ln>
            <a:effectLst/>
          </p:spPr>
          <p:txBody>
            <a:bodyPr/>
            <a:lstStyle/>
            <a:p>
              <a:endParaRPr lang="zh-CN" altLang="en-US"/>
            </a:p>
          </p:txBody>
        </p:sp>
        <p:sp>
          <p:nvSpPr>
            <p:cNvPr id="56399" name="Freeform 79"/>
            <p:cNvSpPr>
              <a:spLocks/>
            </p:cNvSpPr>
            <p:nvPr/>
          </p:nvSpPr>
          <p:spPr bwMode="auto">
            <a:xfrm>
              <a:off x="5507" y="2177"/>
              <a:ext cx="121" cy="405"/>
            </a:xfrm>
            <a:custGeom>
              <a:avLst/>
              <a:gdLst/>
              <a:ahLst/>
              <a:cxnLst>
                <a:cxn ang="0">
                  <a:pos x="0" y="0"/>
                </a:cxn>
                <a:cxn ang="0">
                  <a:pos x="165" y="543"/>
                </a:cxn>
              </a:cxnLst>
              <a:rect l="0" t="0" r="r" b="b"/>
              <a:pathLst>
                <a:path w="165" h="543">
                  <a:moveTo>
                    <a:pt x="0" y="0"/>
                  </a:moveTo>
                  <a:lnTo>
                    <a:pt x="165" y="543"/>
                  </a:lnTo>
                </a:path>
              </a:pathLst>
            </a:custGeom>
            <a:noFill/>
            <a:ln w="9525">
              <a:solidFill>
                <a:srgbClr val="000000"/>
              </a:solidFill>
              <a:round/>
              <a:headEnd/>
              <a:tailEnd/>
            </a:ln>
            <a:effectLst/>
          </p:spPr>
          <p:txBody>
            <a:bodyPr/>
            <a:lstStyle/>
            <a:p>
              <a:endParaRPr lang="zh-CN" altLang="en-US"/>
            </a:p>
          </p:txBody>
        </p:sp>
        <p:sp>
          <p:nvSpPr>
            <p:cNvPr id="56400" name="Freeform 80"/>
            <p:cNvSpPr>
              <a:spLocks/>
            </p:cNvSpPr>
            <p:nvPr/>
          </p:nvSpPr>
          <p:spPr bwMode="auto">
            <a:xfrm>
              <a:off x="4556" y="2188"/>
              <a:ext cx="98" cy="416"/>
            </a:xfrm>
            <a:custGeom>
              <a:avLst/>
              <a:gdLst/>
              <a:ahLst/>
              <a:cxnLst>
                <a:cxn ang="0">
                  <a:pos x="134" y="0"/>
                </a:cxn>
                <a:cxn ang="0">
                  <a:pos x="0" y="558"/>
                </a:cxn>
              </a:cxnLst>
              <a:rect l="0" t="0" r="r" b="b"/>
              <a:pathLst>
                <a:path w="134" h="558">
                  <a:moveTo>
                    <a:pt x="134" y="0"/>
                  </a:moveTo>
                  <a:lnTo>
                    <a:pt x="0" y="558"/>
                  </a:lnTo>
                </a:path>
              </a:pathLst>
            </a:custGeom>
            <a:noFill/>
            <a:ln w="9525">
              <a:solidFill>
                <a:srgbClr val="000000"/>
              </a:solidFill>
              <a:round/>
              <a:headEnd/>
              <a:tailEnd/>
            </a:ln>
            <a:effectLst/>
          </p:spPr>
          <p:txBody>
            <a:bodyPr/>
            <a:lstStyle/>
            <a:p>
              <a:endParaRPr lang="zh-CN" altLang="en-US"/>
            </a:p>
          </p:txBody>
        </p:sp>
        <p:sp>
          <p:nvSpPr>
            <p:cNvPr id="56401" name="Freeform 81"/>
            <p:cNvSpPr>
              <a:spLocks/>
            </p:cNvSpPr>
            <p:nvPr/>
          </p:nvSpPr>
          <p:spPr bwMode="auto">
            <a:xfrm>
              <a:off x="4853" y="2188"/>
              <a:ext cx="88" cy="405"/>
            </a:xfrm>
            <a:custGeom>
              <a:avLst/>
              <a:gdLst/>
              <a:ahLst/>
              <a:cxnLst>
                <a:cxn ang="0">
                  <a:pos x="0" y="0"/>
                </a:cxn>
                <a:cxn ang="0">
                  <a:pos x="120" y="543"/>
                </a:cxn>
              </a:cxnLst>
              <a:rect l="0" t="0" r="r" b="b"/>
              <a:pathLst>
                <a:path w="120" h="543">
                  <a:moveTo>
                    <a:pt x="0" y="0"/>
                  </a:moveTo>
                  <a:lnTo>
                    <a:pt x="120" y="543"/>
                  </a:lnTo>
                </a:path>
              </a:pathLst>
            </a:custGeom>
            <a:noFill/>
            <a:ln w="9525">
              <a:solidFill>
                <a:srgbClr val="000000"/>
              </a:solidFill>
              <a:round/>
              <a:headEnd/>
              <a:tailEnd/>
            </a:ln>
            <a:effectLst/>
          </p:spPr>
          <p:txBody>
            <a:bodyPr/>
            <a:lstStyle/>
            <a:p>
              <a:endParaRPr lang="zh-CN" altLang="en-US"/>
            </a:p>
          </p:txBody>
        </p:sp>
        <p:sp>
          <p:nvSpPr>
            <p:cNvPr id="56402" name="Freeform 82"/>
            <p:cNvSpPr>
              <a:spLocks/>
            </p:cNvSpPr>
            <p:nvPr/>
          </p:nvSpPr>
          <p:spPr bwMode="auto">
            <a:xfrm>
              <a:off x="3891" y="2213"/>
              <a:ext cx="88" cy="380"/>
            </a:xfrm>
            <a:custGeom>
              <a:avLst/>
              <a:gdLst/>
              <a:ahLst/>
              <a:cxnLst>
                <a:cxn ang="0">
                  <a:pos x="120" y="0"/>
                </a:cxn>
                <a:cxn ang="0">
                  <a:pos x="0" y="510"/>
                </a:cxn>
              </a:cxnLst>
              <a:rect l="0" t="0" r="r" b="b"/>
              <a:pathLst>
                <a:path w="120" h="510">
                  <a:moveTo>
                    <a:pt x="120" y="0"/>
                  </a:moveTo>
                  <a:lnTo>
                    <a:pt x="0" y="510"/>
                  </a:lnTo>
                </a:path>
              </a:pathLst>
            </a:custGeom>
            <a:noFill/>
            <a:ln w="9525">
              <a:solidFill>
                <a:srgbClr val="000000"/>
              </a:solidFill>
              <a:round/>
              <a:headEnd/>
              <a:tailEnd/>
            </a:ln>
            <a:effectLst/>
          </p:spPr>
          <p:txBody>
            <a:bodyPr/>
            <a:lstStyle/>
            <a:p>
              <a:endParaRPr lang="zh-CN" altLang="en-US"/>
            </a:p>
          </p:txBody>
        </p:sp>
        <p:sp>
          <p:nvSpPr>
            <p:cNvPr id="56403" name="Freeform 83"/>
            <p:cNvSpPr>
              <a:spLocks/>
            </p:cNvSpPr>
            <p:nvPr/>
          </p:nvSpPr>
          <p:spPr bwMode="auto">
            <a:xfrm>
              <a:off x="4150" y="2211"/>
              <a:ext cx="93" cy="393"/>
            </a:xfrm>
            <a:custGeom>
              <a:avLst/>
              <a:gdLst/>
              <a:ahLst/>
              <a:cxnLst>
                <a:cxn ang="0">
                  <a:pos x="0" y="0"/>
                </a:cxn>
                <a:cxn ang="0">
                  <a:pos x="126" y="528"/>
                </a:cxn>
              </a:cxnLst>
              <a:rect l="0" t="0" r="r" b="b"/>
              <a:pathLst>
                <a:path w="126" h="528">
                  <a:moveTo>
                    <a:pt x="0" y="0"/>
                  </a:moveTo>
                  <a:lnTo>
                    <a:pt x="126" y="528"/>
                  </a:lnTo>
                </a:path>
              </a:pathLst>
            </a:custGeom>
            <a:noFill/>
            <a:ln w="9525">
              <a:solidFill>
                <a:srgbClr val="000000"/>
              </a:solidFill>
              <a:round/>
              <a:headEnd/>
              <a:tailEnd/>
            </a:ln>
            <a:effectLst/>
          </p:spPr>
          <p:txBody>
            <a:bodyPr/>
            <a:lstStyle/>
            <a:p>
              <a:endParaRPr lang="zh-CN" altLang="en-US"/>
            </a:p>
          </p:txBody>
        </p:sp>
        <p:sp>
          <p:nvSpPr>
            <p:cNvPr id="56404" name="Freeform 84"/>
            <p:cNvSpPr>
              <a:spLocks/>
            </p:cNvSpPr>
            <p:nvPr/>
          </p:nvSpPr>
          <p:spPr bwMode="auto">
            <a:xfrm>
              <a:off x="3066" y="2200"/>
              <a:ext cx="77" cy="393"/>
            </a:xfrm>
            <a:custGeom>
              <a:avLst/>
              <a:gdLst/>
              <a:ahLst/>
              <a:cxnLst>
                <a:cxn ang="0">
                  <a:pos x="105" y="0"/>
                </a:cxn>
                <a:cxn ang="0">
                  <a:pos x="0" y="528"/>
                </a:cxn>
              </a:cxnLst>
              <a:rect l="0" t="0" r="r" b="b"/>
              <a:pathLst>
                <a:path w="105" h="528">
                  <a:moveTo>
                    <a:pt x="105" y="0"/>
                  </a:moveTo>
                  <a:lnTo>
                    <a:pt x="0" y="528"/>
                  </a:lnTo>
                </a:path>
              </a:pathLst>
            </a:custGeom>
            <a:noFill/>
            <a:ln w="9525">
              <a:solidFill>
                <a:srgbClr val="000000"/>
              </a:solidFill>
              <a:round/>
              <a:headEnd/>
              <a:tailEnd/>
            </a:ln>
            <a:effectLst/>
          </p:spPr>
          <p:txBody>
            <a:bodyPr/>
            <a:lstStyle/>
            <a:p>
              <a:endParaRPr lang="zh-CN" altLang="en-US"/>
            </a:p>
          </p:txBody>
        </p:sp>
        <p:sp>
          <p:nvSpPr>
            <p:cNvPr id="56405" name="Freeform 85"/>
            <p:cNvSpPr>
              <a:spLocks/>
            </p:cNvSpPr>
            <p:nvPr/>
          </p:nvSpPr>
          <p:spPr bwMode="auto">
            <a:xfrm>
              <a:off x="3293" y="2200"/>
              <a:ext cx="89" cy="393"/>
            </a:xfrm>
            <a:custGeom>
              <a:avLst/>
              <a:gdLst/>
              <a:ahLst/>
              <a:cxnLst>
                <a:cxn ang="0">
                  <a:pos x="0" y="0"/>
                </a:cxn>
                <a:cxn ang="0">
                  <a:pos x="121" y="528"/>
                </a:cxn>
              </a:cxnLst>
              <a:rect l="0" t="0" r="r" b="b"/>
              <a:pathLst>
                <a:path w="121" h="528">
                  <a:moveTo>
                    <a:pt x="0" y="0"/>
                  </a:moveTo>
                  <a:lnTo>
                    <a:pt x="121" y="528"/>
                  </a:lnTo>
                </a:path>
              </a:pathLst>
            </a:custGeom>
            <a:noFill/>
            <a:ln w="9525">
              <a:solidFill>
                <a:srgbClr val="000000"/>
              </a:solidFill>
              <a:round/>
              <a:headEnd/>
              <a:tailEnd/>
            </a:ln>
            <a:effectLst/>
          </p:spPr>
          <p:txBody>
            <a:bodyPr/>
            <a:lstStyle/>
            <a:p>
              <a:endParaRPr lang="zh-CN" altLang="en-US"/>
            </a:p>
          </p:txBody>
        </p:sp>
        <p:sp>
          <p:nvSpPr>
            <p:cNvPr id="56406" name="Rectangle 86"/>
            <p:cNvSpPr>
              <a:spLocks noChangeArrowheads="1"/>
            </p:cNvSpPr>
            <p:nvPr/>
          </p:nvSpPr>
          <p:spPr bwMode="auto">
            <a:xfrm>
              <a:off x="150" y="2278"/>
              <a:ext cx="151" cy="201"/>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07" name="Rectangle 87"/>
            <p:cNvSpPr>
              <a:spLocks noChangeArrowheads="1"/>
            </p:cNvSpPr>
            <p:nvPr/>
          </p:nvSpPr>
          <p:spPr bwMode="auto">
            <a:xfrm>
              <a:off x="445" y="2300"/>
              <a:ext cx="130"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08" name="Rectangle 88"/>
            <p:cNvSpPr>
              <a:spLocks noChangeArrowheads="1"/>
            </p:cNvSpPr>
            <p:nvPr/>
          </p:nvSpPr>
          <p:spPr bwMode="auto">
            <a:xfrm>
              <a:off x="821" y="2289"/>
              <a:ext cx="151" cy="201"/>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09" name="Rectangle 89"/>
            <p:cNvSpPr>
              <a:spLocks noChangeArrowheads="1"/>
            </p:cNvSpPr>
            <p:nvPr/>
          </p:nvSpPr>
          <p:spPr bwMode="auto">
            <a:xfrm>
              <a:off x="1083" y="2289"/>
              <a:ext cx="130"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10" name="Rectangle 90"/>
            <p:cNvSpPr>
              <a:spLocks noChangeArrowheads="1"/>
            </p:cNvSpPr>
            <p:nvPr/>
          </p:nvSpPr>
          <p:spPr bwMode="auto">
            <a:xfrm>
              <a:off x="1513" y="2300"/>
              <a:ext cx="151" cy="201"/>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11" name="Rectangle 91"/>
            <p:cNvSpPr>
              <a:spLocks noChangeArrowheads="1"/>
            </p:cNvSpPr>
            <p:nvPr/>
          </p:nvSpPr>
          <p:spPr bwMode="auto">
            <a:xfrm>
              <a:off x="1808" y="2300"/>
              <a:ext cx="129"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12" name="Rectangle 92"/>
            <p:cNvSpPr>
              <a:spLocks noChangeArrowheads="1"/>
            </p:cNvSpPr>
            <p:nvPr/>
          </p:nvSpPr>
          <p:spPr bwMode="auto">
            <a:xfrm>
              <a:off x="2227" y="2278"/>
              <a:ext cx="85" cy="167"/>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13" name="Rectangle 93"/>
            <p:cNvSpPr>
              <a:spLocks noChangeArrowheads="1"/>
            </p:cNvSpPr>
            <p:nvPr/>
          </p:nvSpPr>
          <p:spPr bwMode="auto">
            <a:xfrm>
              <a:off x="2478" y="2278"/>
              <a:ext cx="130"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14" name="Rectangle 94"/>
            <p:cNvSpPr>
              <a:spLocks noChangeArrowheads="1"/>
            </p:cNvSpPr>
            <p:nvPr/>
          </p:nvSpPr>
          <p:spPr bwMode="auto">
            <a:xfrm>
              <a:off x="3193" y="2278"/>
              <a:ext cx="129"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15" name="Rectangle 95"/>
            <p:cNvSpPr>
              <a:spLocks noChangeArrowheads="1"/>
            </p:cNvSpPr>
            <p:nvPr/>
          </p:nvSpPr>
          <p:spPr bwMode="auto">
            <a:xfrm>
              <a:off x="2963" y="2278"/>
              <a:ext cx="85" cy="167"/>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16" name="Rectangle 96"/>
            <p:cNvSpPr>
              <a:spLocks noChangeArrowheads="1"/>
            </p:cNvSpPr>
            <p:nvPr/>
          </p:nvSpPr>
          <p:spPr bwMode="auto">
            <a:xfrm>
              <a:off x="3799" y="2278"/>
              <a:ext cx="85" cy="167"/>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17" name="Rectangle 97"/>
            <p:cNvSpPr>
              <a:spLocks noChangeArrowheads="1"/>
            </p:cNvSpPr>
            <p:nvPr/>
          </p:nvSpPr>
          <p:spPr bwMode="auto">
            <a:xfrm>
              <a:off x="4039" y="2278"/>
              <a:ext cx="130"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18" name="Rectangle 98"/>
            <p:cNvSpPr>
              <a:spLocks noChangeArrowheads="1"/>
            </p:cNvSpPr>
            <p:nvPr/>
          </p:nvSpPr>
          <p:spPr bwMode="auto">
            <a:xfrm>
              <a:off x="4471" y="2289"/>
              <a:ext cx="150" cy="201"/>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19" name="Rectangle 99"/>
            <p:cNvSpPr>
              <a:spLocks noChangeArrowheads="1"/>
            </p:cNvSpPr>
            <p:nvPr/>
          </p:nvSpPr>
          <p:spPr bwMode="auto">
            <a:xfrm>
              <a:off x="4753" y="2289"/>
              <a:ext cx="129"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20" name="Rectangle 100"/>
            <p:cNvSpPr>
              <a:spLocks noChangeArrowheads="1"/>
            </p:cNvSpPr>
            <p:nvPr/>
          </p:nvSpPr>
          <p:spPr bwMode="auto">
            <a:xfrm>
              <a:off x="5074" y="2289"/>
              <a:ext cx="151" cy="201"/>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21" name="Rectangle 101"/>
            <p:cNvSpPr>
              <a:spLocks noChangeArrowheads="1"/>
            </p:cNvSpPr>
            <p:nvPr/>
          </p:nvSpPr>
          <p:spPr bwMode="auto">
            <a:xfrm>
              <a:off x="5414" y="2289"/>
              <a:ext cx="129"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22" name="Text Box 102"/>
            <p:cNvSpPr txBox="1">
              <a:spLocks noChangeArrowheads="1"/>
            </p:cNvSpPr>
            <p:nvPr/>
          </p:nvSpPr>
          <p:spPr bwMode="auto">
            <a:xfrm>
              <a:off x="1837" y="3203"/>
              <a:ext cx="2132" cy="272"/>
            </a:xfrm>
            <a:prstGeom prst="rect">
              <a:avLst/>
            </a:prstGeom>
            <a:noFill/>
            <a:ln w="9525">
              <a:noFill/>
              <a:miter lim="800000"/>
              <a:headEnd/>
              <a:tailEnd/>
            </a:ln>
          </p:spPr>
          <p:txBody>
            <a:bodyPr lIns="0" tIns="0" rIns="0" bIns="0"/>
            <a:lstStyle/>
            <a:p>
              <a:pPr algn="just" eaLnBrk="0" hangingPunct="0"/>
              <a:r>
                <a:rPr lang="zh-CN" altLang="en-US" sz="2400" b="1">
                  <a:solidFill>
                    <a:schemeClr val="tx1"/>
                  </a:solidFill>
                  <a:latin typeface="宋体" charset="-122"/>
                  <a:ea typeface="宋体" charset="-122"/>
                </a:rPr>
                <a:t>八枚硬币问题的判定树</a:t>
              </a:r>
              <a:endParaRPr lang="zh-CN" altLang="en-US" sz="2400" b="1">
                <a:solidFill>
                  <a:schemeClr val="tx1"/>
                </a:solidFill>
                <a:latin typeface="Times New Roman" pitchFamily="18" charset="0"/>
                <a:ea typeface="宋体" charset="-122"/>
              </a:endParaRPr>
            </a:p>
          </p:txBody>
        </p:sp>
      </p:grpSp>
      <p:pic>
        <p:nvPicPr>
          <p:cNvPr id="56423" name="Picture 103" descr="BACK20">
            <a:hlinkClick r:id="rId2" action="ppaction://hlinksldjump"/>
          </p:cNvPr>
          <p:cNvPicPr>
            <a:picLocks noChangeAspect="1" noChangeArrowheads="1" noCrop="1"/>
          </p:cNvPicPr>
          <p:nvPr/>
        </p:nvPicPr>
        <p:blipFill>
          <a:blip r:embed="rId3" cstate="print"/>
          <a:srcRect/>
          <a:stretch>
            <a:fillRect/>
          </a:stretch>
        </p:blipFill>
        <p:spPr bwMode="auto">
          <a:xfrm>
            <a:off x="8153400" y="6172200"/>
            <a:ext cx="685800" cy="547688"/>
          </a:xfrm>
          <a:prstGeom prst="rect">
            <a:avLst/>
          </a:prstGeom>
          <a:noFill/>
        </p:spPr>
      </p:pic>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101</a:t>
            </a:fld>
            <a:endParaRPr lang="en-US" altLang="zh-CN" dirty="0"/>
          </a:p>
        </p:txBody>
      </p:sp>
      <p:sp>
        <p:nvSpPr>
          <p:cNvPr id="88" name="Rectangle 2"/>
          <p:cNvSpPr txBox="1">
            <a:spLocks noChangeArrowheads="1"/>
          </p:cNvSpPr>
          <p:nvPr/>
        </p:nvSpPr>
        <p:spPr>
          <a:xfrm>
            <a:off x="107504" y="294928"/>
            <a:ext cx="7664450" cy="685800"/>
          </a:xfrm>
          <a:prstGeom prst="rect">
            <a:avLst/>
          </a:prstGeom>
        </p:spPr>
        <p:txBody>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a:tabLst>
                <a:tab pos="465138" algn="l"/>
              </a:tabLst>
            </a:pPr>
            <a:r>
              <a:rPr lang="en-US" altLang="zh-CN" sz="3600" kern="0" dirty="0" smtClean="0">
                <a:ea typeface="宋体" charset="-122"/>
              </a:rPr>
              <a:t>Fake-Coin Puzzle (complex version)</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0" y="357188"/>
            <a:ext cx="7572375" cy="623887"/>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5.3.6 </a:t>
            </a:r>
            <a:r>
              <a:rPr lang="zh-CN" altLang="en-US" sz="2800" dirty="0" smtClean="0">
                <a:latin typeface="微软雅黑" panose="020B0503020204020204" pitchFamily="34" charset="-122"/>
                <a:ea typeface="微软雅黑" panose="020B0503020204020204" pitchFamily="34" charset="-122"/>
              </a:rPr>
              <a:t>减常因子法</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约瑟夫斯</a:t>
            </a:r>
            <a:r>
              <a:rPr lang="en-US" altLang="zh-CN" sz="2800" dirty="0"/>
              <a:t>Josephus</a:t>
            </a:r>
            <a:r>
              <a:rPr lang="zh-CN" altLang="en-US" sz="2800" dirty="0" smtClean="0">
                <a:latin typeface="微软雅黑" panose="020B0503020204020204" pitchFamily="34" charset="-122"/>
                <a:ea typeface="微软雅黑" panose="020B0503020204020204" pitchFamily="34" charset="-122"/>
              </a:rPr>
              <a:t>问题</a:t>
            </a:r>
          </a:p>
        </p:txBody>
      </p:sp>
      <p:sp>
        <p:nvSpPr>
          <p:cNvPr id="46085" name="Rectangle 3"/>
          <p:cNvSpPr>
            <a:spLocks noGrp="1" noChangeArrowheads="1"/>
          </p:cNvSpPr>
          <p:nvPr>
            <p:ph type="body" idx="1"/>
          </p:nvPr>
        </p:nvSpPr>
        <p:spPr>
          <a:xfrm>
            <a:off x="0" y="1060144"/>
            <a:ext cx="8964488" cy="5078412"/>
          </a:xfrm>
        </p:spPr>
        <p:txBody>
          <a:bodyPr/>
          <a:lstStyle/>
          <a:p>
            <a:pPr eaLnBrk="1" hangingPunct="1">
              <a:lnSpc>
                <a:spcPts val="3500"/>
              </a:lnSpc>
              <a:buFont typeface="Wingdings" pitchFamily="2" charset="2"/>
              <a:buNone/>
            </a:pPr>
            <a:r>
              <a:rPr lang="zh-CN" altLang="en-US" sz="2800" dirty="0" smtClean="0">
                <a:solidFill>
                  <a:srgbClr val="FF0000"/>
                </a:solidFill>
                <a:latin typeface="微软雅黑" panose="020B0503020204020204" pitchFamily="34" charset="-122"/>
                <a:ea typeface="微软雅黑" panose="020B0503020204020204" pitchFamily="34" charset="-122"/>
              </a:rPr>
              <a:t>  约瑟夫斯</a:t>
            </a:r>
            <a:r>
              <a:rPr lang="zh-CN" altLang="en-US" sz="2800" dirty="0" smtClean="0">
                <a:latin typeface="微软雅黑" panose="020B0503020204020204" pitchFamily="34" charset="-122"/>
                <a:ea typeface="微软雅黑" panose="020B0503020204020204" pitchFamily="34" charset="-122"/>
              </a:rPr>
              <a:t>是公元</a:t>
            </a: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世纪的犹太历史学家，他领导了反抗罗马人的武装起义，但是失败了。</a:t>
            </a:r>
          </a:p>
          <a:p>
            <a:pPr eaLnBrk="1" hangingPunct="1">
              <a:lnSpc>
                <a:spcPts val="3500"/>
              </a:lnSpc>
              <a:buNone/>
            </a:pPr>
            <a:r>
              <a:rPr lang="zh-CN" altLang="en-US" sz="2800" dirty="0" smtClean="0">
                <a:latin typeface="微软雅黑" panose="020B0503020204020204" pitchFamily="34" charset="-122"/>
                <a:ea typeface="微软雅黑" panose="020B0503020204020204" pitchFamily="34" charset="-122"/>
              </a:rPr>
              <a:t>  他和四十名犹太士兵被罗马人围困在一个山洞中。这四十个士兵宁死不屈，决定杀身成仁。但约瑟夫斯不想，但又不便公开反对</a:t>
            </a:r>
            <a:r>
              <a:rPr lang="zh-CN" altLang="en-US" sz="2800" dirty="0">
                <a:latin typeface="微软雅黑" panose="020B0503020204020204" pitchFamily="34" charset="-122"/>
                <a:ea typeface="微软雅黑" panose="020B0503020204020204" pitchFamily="34" charset="-122"/>
              </a:rPr>
              <a:t>。约瑟夫斯提出</a:t>
            </a:r>
            <a:r>
              <a:rPr lang="zh-CN" altLang="en-US" sz="2800" dirty="0" smtClean="0">
                <a:latin typeface="微软雅黑" panose="020B0503020204020204" pitchFamily="34" charset="-122"/>
                <a:ea typeface="微软雅黑" panose="020B0503020204020204" pitchFamily="34" charset="-122"/>
              </a:rPr>
              <a:t>一个方法，就是四十一个人站成一个圈，从某人开始数起，凡数到三的人就让大家成全他升天，这样下去直到剩下最后一个人，这个人就自杀。</a:t>
            </a:r>
          </a:p>
          <a:p>
            <a:pPr eaLnBrk="1" hangingPunct="1">
              <a:lnSpc>
                <a:spcPts val="3500"/>
              </a:lnSpc>
              <a:buFont typeface="Wingdings" pitchFamily="2" charset="2"/>
              <a:buNone/>
            </a:pPr>
            <a:r>
              <a:rPr lang="zh-CN" altLang="en-US" sz="2800" dirty="0" smtClean="0">
                <a:latin typeface="微软雅黑" panose="020B0503020204020204" pitchFamily="34" charset="-122"/>
                <a:ea typeface="微软雅黑" panose="020B0503020204020204" pitchFamily="34" charset="-122"/>
              </a:rPr>
              <a:t>  约瑟夫斯就挑选了</a:t>
            </a:r>
            <a:r>
              <a:rPr lang="zh-CN" altLang="en-US" sz="2800" dirty="0" smtClean="0">
                <a:solidFill>
                  <a:srgbClr val="FF0000"/>
                </a:solidFill>
                <a:latin typeface="微软雅黑" panose="020B0503020204020204" pitchFamily="34" charset="-122"/>
                <a:ea typeface="微软雅黑" panose="020B0503020204020204" pitchFamily="34" charset="-122"/>
              </a:rPr>
              <a:t>第</a:t>
            </a:r>
            <a:r>
              <a:rPr lang="en-US" altLang="zh-CN" sz="2800" dirty="0" smtClean="0">
                <a:solidFill>
                  <a:srgbClr val="FF0000"/>
                </a:solidFill>
                <a:latin typeface="微软雅黑" panose="020B0503020204020204" pitchFamily="34" charset="-122"/>
                <a:ea typeface="微软雅黑" panose="020B0503020204020204" pitchFamily="34" charset="-122"/>
              </a:rPr>
              <a:t>31</a:t>
            </a:r>
            <a:r>
              <a:rPr lang="zh-CN" altLang="en-US" sz="2800" dirty="0" smtClean="0">
                <a:solidFill>
                  <a:srgbClr val="FF0000"/>
                </a:solidFill>
                <a:latin typeface="微软雅黑" panose="020B0503020204020204" pitchFamily="34" charset="-122"/>
                <a:ea typeface="微软雅黑" panose="020B0503020204020204" pitchFamily="34" charset="-122"/>
              </a:rPr>
              <a:t>号</a:t>
            </a:r>
            <a:r>
              <a:rPr lang="zh-CN" altLang="en-US" sz="2800" dirty="0" smtClean="0">
                <a:latin typeface="微软雅黑" panose="020B0503020204020204" pitchFamily="34" charset="-122"/>
                <a:ea typeface="微软雅黑" panose="020B0503020204020204" pitchFamily="34" charset="-122"/>
              </a:rPr>
              <a:t>的位置。结果所有人都死了，剩下他和倒数第二个人投降了罗马人。这也是约瑟夫斯问题的最初提法。</a:t>
            </a:r>
            <a:endParaRPr lang="en-US" altLang="zh-CN" sz="2800" dirty="0" smtClean="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102</a:t>
            </a:fld>
            <a:endParaRPr lang="en-US" altLang="zh-CN" dirty="0"/>
          </a:p>
        </p:txBody>
      </p:sp>
    </p:spTree>
    <p:extLst>
      <p:ext uri="{BB962C8B-B14F-4D97-AF65-F5344CB8AC3E}">
        <p14:creationId xmlns:p14="http://schemas.microsoft.com/office/powerpoint/2010/main" val="1734276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 calcmode="lin" valueType="num">
                                      <p:cBhvr additive="base">
                                        <p:cTn id="7" dur="500" fill="hold"/>
                                        <p:tgtEl>
                                          <p:spTgt spid="460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5">
                                            <p:txEl>
                                              <p:pRg st="1" end="1"/>
                                            </p:txEl>
                                          </p:spTgt>
                                        </p:tgtEl>
                                        <p:attrNameLst>
                                          <p:attrName>style.visibility</p:attrName>
                                        </p:attrNameLst>
                                      </p:cBhvr>
                                      <p:to>
                                        <p:strVal val="visible"/>
                                      </p:to>
                                    </p:set>
                                    <p:anim calcmode="lin" valueType="num">
                                      <p:cBhvr additive="base">
                                        <p:cTn id="11" dur="500" fill="hold"/>
                                        <p:tgtEl>
                                          <p:spTgt spid="4608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085">
                                            <p:txEl>
                                              <p:pRg st="2" end="2"/>
                                            </p:txEl>
                                          </p:spTgt>
                                        </p:tgtEl>
                                        <p:attrNameLst>
                                          <p:attrName>style.visibility</p:attrName>
                                        </p:attrNameLst>
                                      </p:cBhvr>
                                      <p:to>
                                        <p:strVal val="visible"/>
                                      </p:to>
                                    </p:set>
                                    <p:anim calcmode="lin" valueType="num">
                                      <p:cBhvr additive="base">
                                        <p:cTn id="15" dur="500" fill="hold"/>
                                        <p:tgtEl>
                                          <p:spTgt spid="4608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08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zh-CN" altLang="en-US" dirty="0" smtClean="0">
                <a:latin typeface="微软雅黑" panose="020B0503020204020204" pitchFamily="34" charset="-122"/>
                <a:ea typeface="微软雅黑" panose="020B0503020204020204" pitchFamily="34" charset="-122"/>
              </a:rPr>
              <a:t>约瑟夫斯</a:t>
            </a:r>
            <a:r>
              <a:rPr lang="en-US" altLang="zh-CN" dirty="0"/>
              <a:t>Josephus</a:t>
            </a:r>
            <a:r>
              <a:rPr lang="zh-CN" altLang="en-US" dirty="0" smtClean="0">
                <a:latin typeface="微软雅黑" panose="020B0503020204020204" pitchFamily="34" charset="-122"/>
                <a:ea typeface="微软雅黑" panose="020B0503020204020204" pitchFamily="34" charset="-122"/>
              </a:rPr>
              <a:t>问题</a:t>
            </a:r>
          </a:p>
        </p:txBody>
      </p:sp>
      <p:sp>
        <p:nvSpPr>
          <p:cNvPr id="47109" name="Rectangle 3"/>
          <p:cNvSpPr>
            <a:spLocks noGrp="1" noChangeArrowheads="1"/>
          </p:cNvSpPr>
          <p:nvPr>
            <p:ph type="body" idx="1"/>
          </p:nvPr>
        </p:nvSpPr>
        <p:spPr/>
        <p:txBody>
          <a:bodyPr/>
          <a:lstStyle/>
          <a:p>
            <a:pPr eaLnBrk="1" hangingPunct="1">
              <a:lnSpc>
                <a:spcPts val="4100"/>
              </a:lnSpc>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约瑟夫斯问题的</a:t>
            </a:r>
            <a:r>
              <a:rPr lang="zh-CN" altLang="en-US" dirty="0" smtClean="0">
                <a:solidFill>
                  <a:srgbClr val="00B0F0"/>
                </a:solidFill>
                <a:latin typeface="微软雅黑" panose="020B0503020204020204" pitchFamily="34" charset="-122"/>
                <a:ea typeface="微软雅黑" panose="020B0503020204020204" pitchFamily="34" charset="-122"/>
              </a:rPr>
              <a:t>一般提法</a:t>
            </a:r>
            <a:r>
              <a:rPr lang="zh-CN" altLang="en-US" dirty="0" smtClean="0">
                <a:latin typeface="微软雅黑" panose="020B0503020204020204" pitchFamily="34" charset="-122"/>
                <a:ea typeface="微软雅黑" panose="020B0503020204020204" pitchFamily="34" charset="-122"/>
              </a:rPr>
              <a:t>：</a:t>
            </a:r>
          </a:p>
          <a:p>
            <a:pPr lvl="1" eaLnBrk="1" hangingPunct="1">
              <a:lnSpc>
                <a:spcPts val="4100"/>
              </a:lnSpc>
            </a:pPr>
            <a:r>
              <a:rPr lang="zh-CN" altLang="en-US" dirty="0" smtClean="0">
                <a:latin typeface="微软雅黑" panose="020B0503020204020204" pitchFamily="34" charset="-122"/>
                <a:ea typeface="微软雅黑" panose="020B0503020204020204" pitchFamily="34" charset="-122"/>
              </a:rPr>
              <a:t>设有</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个以</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编号的人，按编号顺序围成一圈，从</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号开始报数，每数到</a:t>
            </a:r>
            <a:r>
              <a:rPr lang="en-US" altLang="zh-CN" dirty="0" smtClean="0">
                <a:solidFill>
                  <a:srgbClr val="FF0000"/>
                </a:solidFill>
                <a:latin typeface="微软雅黑" panose="020B0503020204020204" pitchFamily="34" charset="-122"/>
                <a:ea typeface="微软雅黑" panose="020B0503020204020204" pitchFamily="34" charset="-122"/>
              </a:rPr>
              <a:t>m</a:t>
            </a:r>
            <a:r>
              <a:rPr lang="zh-CN" altLang="en-US" dirty="0" smtClean="0">
                <a:latin typeface="微软雅黑" panose="020B0503020204020204" pitchFamily="34" charset="-122"/>
                <a:ea typeface="微软雅黑" panose="020B0503020204020204" pitchFamily="34" charset="-122"/>
              </a:rPr>
              <a:t>就淘汰一人，问最后被淘汰的人是几号呢？</a:t>
            </a:r>
          </a:p>
          <a:p>
            <a:pPr eaLnBrk="1" hangingPunct="1">
              <a:lnSpc>
                <a:spcPts val="4100"/>
              </a:lnSpc>
            </a:pPr>
            <a:r>
              <a:rPr lang="zh-CN" altLang="en-US" dirty="0" smtClean="0">
                <a:latin typeface="微软雅黑" panose="020B0503020204020204" pitchFamily="34" charset="-122"/>
                <a:ea typeface="微软雅黑" panose="020B0503020204020204" pitchFamily="34" charset="-122"/>
              </a:rPr>
              <a:t>令</a:t>
            </a:r>
            <a:r>
              <a:rPr lang="en-US" altLang="zh-CN" dirty="0" smtClean="0">
                <a:solidFill>
                  <a:srgbClr val="00B0F0"/>
                </a:solidFill>
                <a:latin typeface="微软雅黑" panose="020B0503020204020204" pitchFamily="34" charset="-122"/>
                <a:ea typeface="微软雅黑" panose="020B0503020204020204" pitchFamily="34" charset="-122"/>
              </a:rPr>
              <a:t>L(n, m)</a:t>
            </a:r>
            <a:r>
              <a:rPr lang="zh-CN" altLang="en-US" dirty="0" smtClean="0">
                <a:latin typeface="微软雅黑" panose="020B0503020204020204" pitchFamily="34" charset="-122"/>
                <a:ea typeface="微软雅黑" panose="020B0503020204020204" pitchFamily="34" charset="-122"/>
              </a:rPr>
              <a:t>为上述最后被淘汰的人的号码，即幸存者的初始位置。</a:t>
            </a:r>
          </a:p>
          <a:p>
            <a:pPr eaLnBrk="1" hangingPunct="1">
              <a:lnSpc>
                <a:spcPts val="4100"/>
              </a:lnSpc>
            </a:pPr>
            <a:r>
              <a:rPr lang="zh-CN" altLang="en-US" dirty="0" smtClean="0">
                <a:latin typeface="微软雅黑" panose="020B0503020204020204" pitchFamily="34" charset="-122"/>
                <a:ea typeface="微软雅黑" panose="020B0503020204020204" pitchFamily="34" charset="-122"/>
              </a:rPr>
              <a:t>则可以将最初的约瑟夫斯问题写成</a:t>
            </a:r>
            <a:r>
              <a:rPr lang="en-US" altLang="zh-CN" dirty="0" smtClean="0">
                <a:solidFill>
                  <a:srgbClr val="00B0F0"/>
                </a:solidFill>
                <a:latin typeface="微软雅黑" panose="020B0503020204020204" pitchFamily="34" charset="-122"/>
                <a:ea typeface="微软雅黑" panose="020B0503020204020204" pitchFamily="34" charset="-122"/>
              </a:rPr>
              <a:t>L(41, 3)</a:t>
            </a:r>
            <a:r>
              <a:rPr lang="zh-CN" altLang="en-US" dirty="0" smtClean="0">
                <a:solidFill>
                  <a:srgbClr val="00B0F0"/>
                </a:solidFill>
                <a:latin typeface="微软雅黑" panose="020B0503020204020204" pitchFamily="34" charset="-122"/>
                <a:ea typeface="微软雅黑" panose="020B0503020204020204" pitchFamily="34" charset="-122"/>
              </a:rPr>
              <a:t>＝</a:t>
            </a:r>
            <a:r>
              <a:rPr lang="en-US" altLang="zh-CN" dirty="0" smtClean="0">
                <a:solidFill>
                  <a:srgbClr val="00B0F0"/>
                </a:solidFill>
                <a:latin typeface="微软雅黑" panose="020B0503020204020204" pitchFamily="34" charset="-122"/>
                <a:ea typeface="微软雅黑" panose="020B0503020204020204" pitchFamily="34" charset="-122"/>
              </a:rPr>
              <a:t>31</a:t>
            </a:r>
            <a:r>
              <a:rPr lang="zh-CN" altLang="en-US" dirty="0" smtClean="0">
                <a:latin typeface="微软雅黑" panose="020B0503020204020204" pitchFamily="34" charset="-122"/>
                <a:ea typeface="微软雅黑" panose="020B0503020204020204" pitchFamily="34" charset="-122"/>
              </a:rPr>
              <a:t>。</a:t>
            </a:r>
          </a:p>
          <a:p>
            <a:pPr eaLnBrk="1" hangingPunct="1">
              <a:lnSpc>
                <a:spcPts val="4100"/>
              </a:lnSpc>
            </a:pPr>
            <a:endParaRPr lang="zh-CN" altLang="en-US" dirty="0" smtClean="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103</a:t>
            </a:fld>
            <a:endParaRPr lang="en-US" altLang="zh-CN" dirty="0"/>
          </a:p>
        </p:txBody>
      </p:sp>
    </p:spTree>
    <p:extLst>
      <p:ext uri="{BB962C8B-B14F-4D97-AF65-F5344CB8AC3E}">
        <p14:creationId xmlns:p14="http://schemas.microsoft.com/office/powerpoint/2010/main" val="1392543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 calcmode="lin" valueType="num">
                                      <p:cBhvr additive="base">
                                        <p:cTn id="7" dur="500" fill="hold"/>
                                        <p:tgtEl>
                                          <p:spTgt spid="4710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9">
                                            <p:txEl>
                                              <p:pRg st="1" end="1"/>
                                            </p:txEl>
                                          </p:spTgt>
                                        </p:tgtEl>
                                        <p:attrNameLst>
                                          <p:attrName>style.visibility</p:attrName>
                                        </p:attrNameLst>
                                      </p:cBhvr>
                                      <p:to>
                                        <p:strVal val="visible"/>
                                      </p:to>
                                    </p:set>
                                    <p:anim calcmode="lin" valueType="num">
                                      <p:cBhvr additive="base">
                                        <p:cTn id="13" dur="500" fill="hold"/>
                                        <p:tgtEl>
                                          <p:spTgt spid="4710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109">
                                            <p:txEl>
                                              <p:pRg st="2" end="2"/>
                                            </p:txEl>
                                          </p:spTgt>
                                        </p:tgtEl>
                                        <p:attrNameLst>
                                          <p:attrName>style.visibility</p:attrName>
                                        </p:attrNameLst>
                                      </p:cBhvr>
                                      <p:to>
                                        <p:strVal val="visible"/>
                                      </p:to>
                                    </p:set>
                                    <p:anim calcmode="lin" valueType="num">
                                      <p:cBhvr additive="base">
                                        <p:cTn id="19" dur="500" fill="hold"/>
                                        <p:tgtEl>
                                          <p:spTgt spid="4710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109">
                                            <p:txEl>
                                              <p:pRg st="3" end="3"/>
                                            </p:txEl>
                                          </p:spTgt>
                                        </p:tgtEl>
                                        <p:attrNameLst>
                                          <p:attrName>style.visibility</p:attrName>
                                        </p:attrNameLst>
                                      </p:cBhvr>
                                      <p:to>
                                        <p:strVal val="visible"/>
                                      </p:to>
                                    </p:set>
                                    <p:anim calcmode="lin" valueType="num">
                                      <p:cBhvr additive="base">
                                        <p:cTn id="25" dur="500" fill="hold"/>
                                        <p:tgtEl>
                                          <p:spTgt spid="4710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395536" y="332656"/>
            <a:ext cx="8229600" cy="719137"/>
          </a:xfrm>
        </p:spPr>
        <p:txBody>
          <a:bodyPr/>
          <a:lstStyle/>
          <a:p>
            <a:r>
              <a:rPr lang="zh-CN" altLang="en-US" sz="3600" dirty="0">
                <a:effectLst>
                  <a:outerShdw blurRad="38100" dist="38100" dir="2700000" algn="tl">
                    <a:srgbClr val="FFFFFF"/>
                  </a:outerShdw>
                </a:effectLst>
                <a:latin typeface="宋体" pitchFamily="2" charset="-122"/>
              </a:rPr>
              <a:t>约瑟夫斯问题分析</a:t>
            </a:r>
          </a:p>
        </p:txBody>
      </p:sp>
      <p:sp>
        <p:nvSpPr>
          <p:cNvPr id="476163" name="Rectangle 3"/>
          <p:cNvSpPr>
            <a:spLocks noGrp="1" noChangeArrowheads="1"/>
          </p:cNvSpPr>
          <p:nvPr>
            <p:ph type="body" idx="1"/>
          </p:nvPr>
        </p:nvSpPr>
        <p:spPr>
          <a:xfrm>
            <a:off x="468313" y="1124744"/>
            <a:ext cx="8229600" cy="4897437"/>
          </a:xfrm>
        </p:spPr>
        <p:txBody>
          <a:bodyPr/>
          <a:lstStyle/>
          <a:p>
            <a:pPr>
              <a:lnSpc>
                <a:spcPct val="120000"/>
              </a:lnSpc>
            </a:pPr>
            <a:r>
              <a:rPr lang="zh-CN" altLang="en-US" sz="2800" dirty="0">
                <a:solidFill>
                  <a:srgbClr val="000000"/>
                </a:solidFill>
                <a:effectLst>
                  <a:outerShdw blurRad="38100" dist="38100" dir="2700000" algn="tl">
                    <a:srgbClr val="FFFFFF"/>
                  </a:outerShdw>
                </a:effectLst>
              </a:rPr>
              <a:t>当</a:t>
            </a:r>
            <a:r>
              <a:rPr lang="en-US" altLang="zh-CN" sz="2800" dirty="0">
                <a:solidFill>
                  <a:srgbClr val="000000"/>
                </a:solidFill>
                <a:effectLst>
                  <a:outerShdw blurRad="38100" dist="38100" dir="2700000" algn="tl">
                    <a:srgbClr val="FFFFFF"/>
                  </a:outerShdw>
                </a:effectLst>
              </a:rPr>
              <a:t>m</a:t>
            </a:r>
            <a:r>
              <a:rPr lang="zh-CN" altLang="en-US" sz="2800" dirty="0">
                <a:solidFill>
                  <a:srgbClr val="000000"/>
                </a:solidFill>
                <a:effectLst>
                  <a:outerShdw blurRad="38100" dist="38100" dir="2700000" algn="tl">
                    <a:srgbClr val="FFFFFF"/>
                  </a:outerShdw>
                </a:effectLst>
              </a:rPr>
              <a:t>＝</a:t>
            </a:r>
            <a:r>
              <a:rPr lang="en-US" altLang="zh-CN" sz="2800" dirty="0">
                <a:solidFill>
                  <a:srgbClr val="000000"/>
                </a:solidFill>
                <a:effectLst>
                  <a:outerShdw blurRad="38100" dist="38100" dir="2700000" algn="tl">
                    <a:srgbClr val="FFFFFF"/>
                  </a:outerShdw>
                </a:effectLst>
              </a:rPr>
              <a:t>2</a:t>
            </a:r>
            <a:r>
              <a:rPr lang="zh-CN" altLang="en-US" sz="2800" dirty="0">
                <a:solidFill>
                  <a:srgbClr val="000000"/>
                </a:solidFill>
                <a:effectLst>
                  <a:outerShdw blurRad="38100" dist="38100" dir="2700000" algn="tl">
                    <a:srgbClr val="FFFFFF"/>
                  </a:outerShdw>
                </a:effectLst>
              </a:rPr>
              <a:t>时，公式是：</a:t>
            </a:r>
            <a:r>
              <a:rPr lang="en-US" altLang="zh-CN" sz="2800" dirty="0">
                <a:solidFill>
                  <a:srgbClr val="000000"/>
                </a:solidFill>
                <a:effectLst>
                  <a:outerShdw blurRad="38100" dist="38100" dir="2700000" algn="tl">
                    <a:srgbClr val="FFFFFF"/>
                  </a:outerShdw>
                </a:effectLst>
              </a:rPr>
              <a:t>L(n,2)</a:t>
            </a:r>
            <a:r>
              <a:rPr lang="zh-CN" altLang="en-US" sz="2800" dirty="0">
                <a:solidFill>
                  <a:srgbClr val="000000"/>
                </a:solidFill>
                <a:effectLst>
                  <a:outerShdw blurRad="38100" dist="38100" dir="2700000" algn="tl">
                    <a:srgbClr val="FFFFFF"/>
                  </a:outerShdw>
                </a:effectLst>
              </a:rPr>
              <a:t>＝</a:t>
            </a:r>
            <a:r>
              <a:rPr lang="en-US" altLang="zh-CN" sz="2800" dirty="0">
                <a:solidFill>
                  <a:srgbClr val="000000"/>
                </a:solidFill>
                <a:effectLst>
                  <a:outerShdw blurRad="38100" dist="38100" dir="2700000" algn="tl">
                    <a:srgbClr val="FFFFFF"/>
                  </a:outerShdw>
                </a:effectLst>
              </a:rPr>
              <a:t>2b</a:t>
            </a:r>
            <a:r>
              <a:rPr lang="zh-CN" altLang="en-US" sz="2800" dirty="0">
                <a:solidFill>
                  <a:srgbClr val="000000"/>
                </a:solidFill>
                <a:effectLst>
                  <a:outerShdw blurRad="38100" dist="38100" dir="2700000" algn="tl">
                    <a:srgbClr val="FFFFFF"/>
                  </a:outerShdw>
                </a:effectLst>
              </a:rPr>
              <a:t>＋</a:t>
            </a:r>
            <a:r>
              <a:rPr lang="en-US" altLang="zh-CN" sz="2800" dirty="0">
                <a:solidFill>
                  <a:srgbClr val="000000"/>
                </a:solidFill>
                <a:effectLst>
                  <a:outerShdw blurRad="38100" dist="38100" dir="2700000" algn="tl">
                    <a:srgbClr val="FFFFFF"/>
                  </a:outerShdw>
                </a:effectLst>
              </a:rPr>
              <a:t>1</a:t>
            </a:r>
            <a:r>
              <a:rPr lang="zh-CN" altLang="en-US" sz="2800" dirty="0">
                <a:solidFill>
                  <a:srgbClr val="000000"/>
                </a:solidFill>
                <a:effectLst>
                  <a:outerShdw blurRad="38100" dist="38100" dir="2700000" algn="tl">
                    <a:srgbClr val="FFFFFF"/>
                  </a:outerShdw>
                </a:effectLst>
              </a:rPr>
              <a:t>。</a:t>
            </a:r>
            <a:br>
              <a:rPr lang="zh-CN" altLang="en-US" sz="2800" dirty="0">
                <a:solidFill>
                  <a:srgbClr val="000000"/>
                </a:solidFill>
                <a:effectLst>
                  <a:outerShdw blurRad="38100" dist="38100" dir="2700000" algn="tl">
                    <a:srgbClr val="FFFFFF"/>
                  </a:outerShdw>
                </a:effectLst>
              </a:rPr>
            </a:br>
            <a:r>
              <a:rPr lang="zh-CN" altLang="en-US" sz="2800" dirty="0">
                <a:solidFill>
                  <a:srgbClr val="000000"/>
                </a:solidFill>
                <a:effectLst>
                  <a:outerShdw blurRad="38100" dist="38100" dir="2700000" algn="tl">
                    <a:srgbClr val="FFFFFF"/>
                  </a:outerShdw>
                </a:effectLst>
                <a:latin typeface="Arial"/>
              </a:rPr>
              <a:t>   </a:t>
            </a:r>
            <a:r>
              <a:rPr lang="zh-CN" altLang="en-US" sz="2400" dirty="0" smtClean="0">
                <a:solidFill>
                  <a:srgbClr val="000000"/>
                </a:solidFill>
                <a:effectLst>
                  <a:outerShdw blurRad="38100" dist="38100" dir="2700000" algn="tl">
                    <a:srgbClr val="FFFFFF"/>
                  </a:outerShdw>
                </a:effectLst>
              </a:rPr>
              <a:t>其中</a:t>
            </a:r>
            <a:r>
              <a:rPr lang="en-US" altLang="zh-CN" sz="2400" dirty="0">
                <a:solidFill>
                  <a:srgbClr val="000000"/>
                </a:solidFill>
                <a:effectLst>
                  <a:outerShdw blurRad="38100" dist="38100" dir="2700000" algn="tl">
                    <a:srgbClr val="FFFFFF"/>
                  </a:outerShdw>
                </a:effectLst>
              </a:rPr>
              <a:t>b</a:t>
            </a:r>
            <a:r>
              <a:rPr lang="zh-CN" altLang="en-US" sz="2400" dirty="0">
                <a:solidFill>
                  <a:srgbClr val="000000"/>
                </a:solidFill>
                <a:effectLst>
                  <a:outerShdw blurRad="38100" dist="38100" dir="2700000" algn="tl">
                    <a:srgbClr val="FFFFFF"/>
                  </a:outerShdw>
                </a:effectLst>
              </a:rPr>
              <a:t>是这样得出的，把</a:t>
            </a:r>
            <a:r>
              <a:rPr lang="en-US" altLang="zh-CN" sz="2400" dirty="0">
                <a:solidFill>
                  <a:srgbClr val="000000"/>
                </a:solidFill>
                <a:effectLst>
                  <a:outerShdw blurRad="38100" dist="38100" dir="2700000" algn="tl">
                    <a:srgbClr val="FFFFFF"/>
                  </a:outerShdw>
                </a:effectLst>
              </a:rPr>
              <a:t>n</a:t>
            </a:r>
            <a:r>
              <a:rPr lang="zh-CN" altLang="en-US" sz="2400" dirty="0">
                <a:solidFill>
                  <a:srgbClr val="000000"/>
                </a:solidFill>
                <a:effectLst>
                  <a:outerShdw blurRad="38100" dist="38100" dir="2700000" algn="tl">
                    <a:srgbClr val="FFFFFF"/>
                  </a:outerShdw>
                </a:effectLst>
              </a:rPr>
              <a:t>写成</a:t>
            </a:r>
            <a:r>
              <a:rPr lang="en-US" altLang="zh-CN" sz="2400" dirty="0">
                <a:solidFill>
                  <a:srgbClr val="000000"/>
                </a:solidFill>
                <a:effectLst>
                  <a:outerShdw blurRad="38100" dist="38100" dir="2700000" algn="tl">
                    <a:srgbClr val="FFFFFF"/>
                  </a:outerShdw>
                </a:effectLst>
              </a:rPr>
              <a:t>2</a:t>
            </a:r>
            <a:r>
              <a:rPr lang="en-US" altLang="zh-CN" sz="2400" baseline="30000" dirty="0">
                <a:solidFill>
                  <a:srgbClr val="000000"/>
                </a:solidFill>
                <a:effectLst>
                  <a:outerShdw blurRad="38100" dist="38100" dir="2700000" algn="tl">
                    <a:srgbClr val="FFFFFF"/>
                  </a:outerShdw>
                </a:effectLst>
              </a:rPr>
              <a:t>a</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b</a:t>
            </a:r>
            <a:r>
              <a:rPr lang="zh-CN" altLang="en-US" sz="2400" dirty="0">
                <a:solidFill>
                  <a:srgbClr val="000000"/>
                </a:solidFill>
                <a:effectLst>
                  <a:outerShdw blurRad="38100" dist="38100" dir="2700000" algn="tl">
                    <a:srgbClr val="FFFFFF"/>
                  </a:outerShdw>
                </a:effectLst>
              </a:rPr>
              <a:t>，而</a:t>
            </a:r>
            <a:r>
              <a:rPr lang="en-US" altLang="zh-CN" sz="2400" dirty="0">
                <a:solidFill>
                  <a:srgbClr val="000000"/>
                </a:solidFill>
                <a:effectLst>
                  <a:outerShdw blurRad="38100" dist="38100" dir="2700000" algn="tl">
                    <a:srgbClr val="FFFFFF"/>
                  </a:outerShdw>
                </a:effectLst>
              </a:rPr>
              <a:t>a</a:t>
            </a:r>
            <a:r>
              <a:rPr lang="zh-CN" altLang="en-US" sz="2400" dirty="0">
                <a:solidFill>
                  <a:srgbClr val="FF0000"/>
                </a:solidFill>
                <a:effectLst>
                  <a:outerShdw blurRad="38100" dist="38100" dir="2700000" algn="tl">
                    <a:srgbClr val="FFFFFF"/>
                  </a:outerShdw>
                </a:effectLst>
              </a:rPr>
              <a:t>必须</a:t>
            </a:r>
            <a:r>
              <a:rPr lang="zh-CN" altLang="en-US" sz="2400" dirty="0" smtClean="0">
                <a:solidFill>
                  <a:srgbClr val="FF0000"/>
                </a:solidFill>
                <a:effectLst>
                  <a:outerShdw blurRad="38100" dist="38100" dir="2700000" algn="tl">
                    <a:srgbClr val="FFFFFF"/>
                  </a:outerShdw>
                </a:effectLst>
              </a:rPr>
              <a:t>尽可能大</a:t>
            </a:r>
            <a:endParaRPr lang="zh-CN" altLang="en-US" sz="2400" dirty="0">
              <a:solidFill>
                <a:srgbClr val="FF0000"/>
              </a:solidFill>
              <a:effectLst>
                <a:outerShdw blurRad="38100" dist="38100" dir="2700000" algn="tl">
                  <a:srgbClr val="FFFFFF"/>
                </a:outerShdw>
              </a:effectLst>
            </a:endParaRPr>
          </a:p>
          <a:p>
            <a:pPr>
              <a:lnSpc>
                <a:spcPct val="120000"/>
              </a:lnSpc>
              <a:buFontTx/>
              <a:buNone/>
            </a:pPr>
            <a:r>
              <a:rPr lang="zh-CN" altLang="en-US" sz="2800" dirty="0">
                <a:solidFill>
                  <a:srgbClr val="000000"/>
                </a:solidFill>
                <a:effectLst>
                  <a:outerShdw blurRad="38100" dist="38100" dir="2700000" algn="tl">
                    <a:srgbClr val="FFFFFF"/>
                  </a:outerShdw>
                </a:effectLst>
              </a:rPr>
              <a:t>        例如当</a:t>
            </a:r>
            <a:r>
              <a:rPr lang="en-US" altLang="zh-CN" sz="2800" dirty="0">
                <a:solidFill>
                  <a:srgbClr val="000000"/>
                </a:solidFill>
                <a:effectLst>
                  <a:outerShdw blurRad="38100" dist="38100" dir="2700000" algn="tl">
                    <a:srgbClr val="FFFFFF"/>
                  </a:outerShdw>
                </a:effectLst>
              </a:rPr>
              <a:t>n=100</a:t>
            </a:r>
            <a:r>
              <a:rPr lang="zh-CN" altLang="en-US" sz="2800" dirty="0">
                <a:solidFill>
                  <a:srgbClr val="000000"/>
                </a:solidFill>
                <a:effectLst>
                  <a:outerShdw blurRad="38100" dist="38100" dir="2700000" algn="tl">
                    <a:srgbClr val="FFFFFF"/>
                  </a:outerShdw>
                </a:effectLst>
              </a:rPr>
              <a:t>，则</a:t>
            </a:r>
            <a:r>
              <a:rPr lang="en-US" altLang="zh-CN" sz="2800" dirty="0">
                <a:solidFill>
                  <a:srgbClr val="000000"/>
                </a:solidFill>
                <a:effectLst>
                  <a:outerShdw blurRad="38100" dist="38100" dir="2700000" algn="tl">
                    <a:srgbClr val="FFFFFF"/>
                  </a:outerShdw>
                </a:effectLst>
              </a:rPr>
              <a:t>100</a:t>
            </a:r>
            <a:r>
              <a:rPr lang="zh-CN" altLang="en-US" sz="2800" dirty="0">
                <a:solidFill>
                  <a:srgbClr val="000000"/>
                </a:solidFill>
                <a:effectLst>
                  <a:outerShdw blurRad="38100" dist="38100" dir="2700000" algn="tl">
                    <a:srgbClr val="FFFFFF"/>
                  </a:outerShdw>
                </a:effectLst>
              </a:rPr>
              <a:t>可以写成</a:t>
            </a:r>
            <a:r>
              <a:rPr lang="en-US" altLang="zh-CN" sz="2800" dirty="0">
                <a:solidFill>
                  <a:srgbClr val="000000"/>
                </a:solidFill>
                <a:effectLst>
                  <a:outerShdw blurRad="38100" dist="38100" dir="2700000" algn="tl">
                    <a:srgbClr val="FFFFFF"/>
                  </a:outerShdw>
                </a:effectLst>
              </a:rPr>
              <a:t>2</a:t>
            </a:r>
            <a:r>
              <a:rPr lang="en-US" altLang="zh-CN" sz="2800" baseline="30000" dirty="0">
                <a:solidFill>
                  <a:srgbClr val="000000"/>
                </a:solidFill>
                <a:effectLst>
                  <a:outerShdw blurRad="38100" dist="38100" dir="2700000" algn="tl">
                    <a:srgbClr val="FFFFFF"/>
                  </a:outerShdw>
                </a:effectLst>
              </a:rPr>
              <a:t>5</a:t>
            </a:r>
            <a:r>
              <a:rPr lang="zh-CN" altLang="en-US" sz="2800" dirty="0">
                <a:solidFill>
                  <a:srgbClr val="000000"/>
                </a:solidFill>
                <a:effectLst>
                  <a:outerShdw blurRad="38100" dist="38100" dir="2700000" algn="tl">
                    <a:srgbClr val="FFFFFF"/>
                  </a:outerShdw>
                </a:effectLst>
              </a:rPr>
              <a:t>＋</a:t>
            </a:r>
            <a:r>
              <a:rPr lang="en-US" altLang="zh-CN" sz="2800" dirty="0">
                <a:solidFill>
                  <a:srgbClr val="000000"/>
                </a:solidFill>
                <a:effectLst>
                  <a:outerShdw blurRad="38100" dist="38100" dir="2700000" algn="tl">
                    <a:srgbClr val="FFFFFF"/>
                  </a:outerShdw>
                </a:effectLst>
              </a:rPr>
              <a:t>68</a:t>
            </a:r>
            <a:r>
              <a:rPr lang="zh-CN" altLang="en-US" sz="2800" dirty="0">
                <a:solidFill>
                  <a:srgbClr val="000000"/>
                </a:solidFill>
                <a:effectLst>
                  <a:outerShdw blurRad="38100" dist="38100" dir="2700000" algn="tl">
                    <a:srgbClr val="FFFFFF"/>
                  </a:outerShdw>
                </a:effectLst>
              </a:rPr>
              <a:t>，也可以写成</a:t>
            </a:r>
            <a:r>
              <a:rPr lang="en-US" altLang="zh-CN" sz="2800" dirty="0">
                <a:solidFill>
                  <a:srgbClr val="000000"/>
                </a:solidFill>
                <a:effectLst>
                  <a:outerShdw blurRad="38100" dist="38100" dir="2700000" algn="tl">
                    <a:srgbClr val="FFFFFF"/>
                  </a:outerShdw>
                </a:effectLst>
              </a:rPr>
              <a:t>2</a:t>
            </a:r>
            <a:r>
              <a:rPr lang="en-US" altLang="zh-CN" sz="2800" baseline="30000" dirty="0">
                <a:solidFill>
                  <a:srgbClr val="000000"/>
                </a:solidFill>
                <a:effectLst>
                  <a:outerShdw blurRad="38100" dist="38100" dir="2700000" algn="tl">
                    <a:srgbClr val="FFFFFF"/>
                  </a:outerShdw>
                </a:effectLst>
              </a:rPr>
              <a:t>6</a:t>
            </a:r>
            <a:r>
              <a:rPr lang="zh-CN" altLang="en-US" sz="2800" dirty="0">
                <a:solidFill>
                  <a:srgbClr val="000000"/>
                </a:solidFill>
                <a:effectLst>
                  <a:outerShdw blurRad="38100" dist="38100" dir="2700000" algn="tl">
                    <a:srgbClr val="FFFFFF"/>
                  </a:outerShdw>
                </a:effectLst>
              </a:rPr>
              <a:t>＋</a:t>
            </a:r>
            <a:r>
              <a:rPr lang="en-US" altLang="zh-CN" sz="2800" dirty="0">
                <a:solidFill>
                  <a:srgbClr val="000000"/>
                </a:solidFill>
                <a:effectLst>
                  <a:outerShdw blurRad="38100" dist="38100" dir="2700000" algn="tl">
                    <a:srgbClr val="FFFFFF"/>
                  </a:outerShdw>
                </a:effectLst>
              </a:rPr>
              <a:t>36</a:t>
            </a:r>
            <a:r>
              <a:rPr lang="zh-CN" altLang="en-US" sz="2800" dirty="0">
                <a:solidFill>
                  <a:srgbClr val="000000"/>
                </a:solidFill>
                <a:effectLst>
                  <a:outerShdw blurRad="38100" dist="38100" dir="2700000" algn="tl">
                    <a:srgbClr val="FFFFFF"/>
                  </a:outerShdw>
                </a:effectLst>
              </a:rPr>
              <a:t>，但是不能再写成</a:t>
            </a:r>
            <a:r>
              <a:rPr lang="en-US" altLang="zh-CN" sz="2800" dirty="0">
                <a:solidFill>
                  <a:srgbClr val="000000"/>
                </a:solidFill>
                <a:effectLst>
                  <a:outerShdw blurRad="38100" dist="38100" dir="2700000" algn="tl">
                    <a:srgbClr val="FFFFFF"/>
                  </a:outerShdw>
                </a:effectLst>
              </a:rPr>
              <a:t>2</a:t>
            </a:r>
            <a:r>
              <a:rPr lang="en-US" altLang="zh-CN" sz="2800" baseline="30000" dirty="0">
                <a:solidFill>
                  <a:srgbClr val="000000"/>
                </a:solidFill>
                <a:effectLst>
                  <a:outerShdw blurRad="38100" dist="38100" dir="2700000" algn="tl">
                    <a:srgbClr val="FFFFFF"/>
                  </a:outerShdw>
                </a:effectLst>
              </a:rPr>
              <a:t>7</a:t>
            </a:r>
            <a:r>
              <a:rPr lang="zh-CN" altLang="en-US" sz="2800" dirty="0">
                <a:solidFill>
                  <a:srgbClr val="000000"/>
                </a:solidFill>
                <a:effectLst>
                  <a:outerShdw blurRad="38100" dist="38100" dir="2700000" algn="tl">
                    <a:srgbClr val="FFFFFF"/>
                  </a:outerShdw>
                </a:effectLst>
              </a:rPr>
              <a:t>的了，所以，</a:t>
            </a:r>
            <a:r>
              <a:rPr lang="en-US" altLang="zh-CN" sz="2800" dirty="0">
                <a:solidFill>
                  <a:srgbClr val="000000"/>
                </a:solidFill>
                <a:effectLst>
                  <a:outerShdw blurRad="38100" dist="38100" dir="2700000" algn="tl">
                    <a:srgbClr val="FFFFFF"/>
                  </a:outerShdw>
                </a:effectLst>
              </a:rPr>
              <a:t>a=6</a:t>
            </a:r>
            <a:r>
              <a:rPr lang="zh-CN" altLang="en-US" sz="2800" dirty="0">
                <a:solidFill>
                  <a:srgbClr val="000000"/>
                </a:solidFill>
                <a:effectLst>
                  <a:outerShdw blurRad="38100" dist="38100" dir="2700000" algn="tl">
                    <a:srgbClr val="FFFFFF"/>
                  </a:outerShdw>
                </a:effectLst>
              </a:rPr>
              <a:t>，而</a:t>
            </a:r>
            <a:r>
              <a:rPr lang="en-US" altLang="zh-CN" sz="2800" dirty="0">
                <a:solidFill>
                  <a:srgbClr val="000000"/>
                </a:solidFill>
                <a:effectLst>
                  <a:outerShdw blurRad="38100" dist="38100" dir="2700000" algn="tl">
                    <a:srgbClr val="FFFFFF"/>
                  </a:outerShdw>
                </a:effectLst>
              </a:rPr>
              <a:t>b=36</a:t>
            </a:r>
            <a:r>
              <a:rPr lang="zh-CN" altLang="en-US" sz="2800" dirty="0">
                <a:solidFill>
                  <a:srgbClr val="000000"/>
                </a:solidFill>
                <a:effectLst>
                  <a:outerShdw blurRad="38100" dist="38100" dir="2700000" algn="tl">
                    <a:srgbClr val="FFFFFF"/>
                  </a:outerShdw>
                </a:effectLst>
              </a:rPr>
              <a:t>。</a:t>
            </a:r>
          </a:p>
          <a:p>
            <a:pPr>
              <a:lnSpc>
                <a:spcPct val="120000"/>
              </a:lnSpc>
              <a:buFontTx/>
              <a:buNone/>
            </a:pPr>
            <a:r>
              <a:rPr lang="zh-CN" altLang="en-US" sz="2800" dirty="0">
                <a:solidFill>
                  <a:srgbClr val="000000"/>
                </a:solidFill>
                <a:effectLst>
                  <a:outerShdw blurRad="38100" dist="38100" dir="2700000" algn="tl">
                    <a:srgbClr val="FFFFFF"/>
                  </a:outerShdw>
                </a:effectLst>
              </a:rPr>
              <a:t>        </a:t>
            </a:r>
            <a:r>
              <a:rPr lang="en-US" altLang="zh-CN" sz="2800" dirty="0">
                <a:solidFill>
                  <a:srgbClr val="000000"/>
                </a:solidFill>
                <a:effectLst>
                  <a:outerShdw blurRad="38100" dist="38100" dir="2700000" algn="tl">
                    <a:srgbClr val="FFFFFF"/>
                  </a:outerShdw>
                </a:effectLst>
              </a:rPr>
              <a:t>L(6,2)=2×2+1=5,         // 6=2</a:t>
            </a:r>
            <a:r>
              <a:rPr lang="en-US" altLang="zh-CN" sz="2800" baseline="30000" dirty="0">
                <a:solidFill>
                  <a:srgbClr val="000000"/>
                </a:solidFill>
                <a:effectLst>
                  <a:outerShdw blurRad="38100" dist="38100" dir="2700000" algn="tl">
                    <a:srgbClr val="FFFFFF"/>
                  </a:outerShdw>
                </a:effectLst>
              </a:rPr>
              <a:t>2</a:t>
            </a:r>
            <a:r>
              <a:rPr lang="en-US" altLang="zh-CN" sz="2800" dirty="0">
                <a:solidFill>
                  <a:srgbClr val="000000"/>
                </a:solidFill>
                <a:effectLst>
                  <a:outerShdw blurRad="38100" dist="38100" dir="2700000" algn="tl">
                    <a:srgbClr val="FFFFFF"/>
                  </a:outerShdw>
                </a:effectLst>
              </a:rPr>
              <a:t>+2, b=2</a:t>
            </a:r>
          </a:p>
          <a:p>
            <a:pPr>
              <a:lnSpc>
                <a:spcPct val="120000"/>
              </a:lnSpc>
              <a:buFontTx/>
              <a:buNone/>
            </a:pPr>
            <a:r>
              <a:rPr lang="en-US" altLang="zh-CN" sz="2800" dirty="0">
                <a:solidFill>
                  <a:srgbClr val="000000"/>
                </a:solidFill>
                <a:effectLst>
                  <a:outerShdw blurRad="38100" dist="38100" dir="2700000" algn="tl">
                    <a:srgbClr val="FFFFFF"/>
                  </a:outerShdw>
                </a:effectLst>
              </a:rPr>
              <a:t>        L(7,2)= 2×3+1=7,        // 7=2</a:t>
            </a:r>
            <a:r>
              <a:rPr lang="en-US" altLang="zh-CN" sz="2800" baseline="30000" dirty="0">
                <a:solidFill>
                  <a:srgbClr val="000000"/>
                </a:solidFill>
                <a:effectLst>
                  <a:outerShdw blurRad="38100" dist="38100" dir="2700000" algn="tl">
                    <a:srgbClr val="FFFFFF"/>
                  </a:outerShdw>
                </a:effectLst>
              </a:rPr>
              <a:t>2</a:t>
            </a:r>
            <a:r>
              <a:rPr lang="en-US" altLang="zh-CN" sz="2800" dirty="0">
                <a:solidFill>
                  <a:srgbClr val="000000"/>
                </a:solidFill>
                <a:effectLst>
                  <a:outerShdw blurRad="38100" dist="38100" dir="2700000" algn="tl">
                    <a:srgbClr val="FFFFFF"/>
                  </a:outerShdw>
                </a:effectLst>
              </a:rPr>
              <a:t>+3</a:t>
            </a:r>
            <a:r>
              <a:rPr lang="en-US" altLang="zh-CN" sz="2800" dirty="0">
                <a:solidFill>
                  <a:srgbClr val="000000"/>
                </a:solidFill>
                <a:effectLst>
                  <a:outerShdw blurRad="38100" dist="38100" dir="2700000" algn="tl">
                    <a:srgbClr val="FFFFFF"/>
                  </a:outerShdw>
                </a:effectLst>
                <a:latin typeface="Arial"/>
              </a:rPr>
              <a:t>  </a:t>
            </a:r>
            <a:r>
              <a:rPr lang="en-US" altLang="zh-CN" sz="2800" dirty="0">
                <a:solidFill>
                  <a:srgbClr val="000000"/>
                </a:solidFill>
                <a:effectLst>
                  <a:outerShdw blurRad="38100" dist="38100" dir="2700000" algn="tl">
                    <a:srgbClr val="FFFFFF"/>
                  </a:outerShdw>
                </a:effectLst>
              </a:rPr>
              <a:t>, b=3</a:t>
            </a:r>
            <a:r>
              <a:rPr lang="en-US" altLang="zh-CN" sz="2800" dirty="0">
                <a:solidFill>
                  <a:srgbClr val="000000"/>
                </a:solidFill>
                <a:effectLst>
                  <a:outerShdw blurRad="38100" dist="38100" dir="2700000" algn="tl">
                    <a:srgbClr val="FFFFFF"/>
                  </a:outerShdw>
                </a:effectLst>
                <a:latin typeface="Arial"/>
              </a:rPr>
              <a:t>  </a:t>
            </a:r>
            <a:endParaRPr lang="en-US" altLang="zh-CN" sz="2800" dirty="0">
              <a:solidFill>
                <a:srgbClr val="000000"/>
              </a:solidFill>
              <a:effectLst>
                <a:outerShdw blurRad="38100" dist="38100" dir="2700000" algn="tl">
                  <a:srgbClr val="FFFFFF"/>
                </a:outerShdw>
              </a:effectLst>
            </a:endParaRPr>
          </a:p>
          <a:p>
            <a:pPr>
              <a:lnSpc>
                <a:spcPct val="120000"/>
              </a:lnSpc>
              <a:buFontTx/>
              <a:buNone/>
            </a:pPr>
            <a:r>
              <a:rPr lang="en-US" altLang="zh-CN" sz="2800" dirty="0">
                <a:solidFill>
                  <a:srgbClr val="000000"/>
                </a:solidFill>
                <a:effectLst>
                  <a:outerShdw blurRad="38100" dist="38100" dir="2700000" algn="tl">
                    <a:srgbClr val="FFFFFF"/>
                  </a:outerShdw>
                </a:effectLst>
              </a:rPr>
              <a:t>        L(13,2)= 2×5+1=11,     // 13=2</a:t>
            </a:r>
            <a:r>
              <a:rPr lang="en-US" altLang="zh-CN" sz="2800" baseline="30000" dirty="0">
                <a:solidFill>
                  <a:srgbClr val="000000"/>
                </a:solidFill>
                <a:effectLst>
                  <a:outerShdw blurRad="38100" dist="38100" dir="2700000" algn="tl">
                    <a:srgbClr val="FFFFFF"/>
                  </a:outerShdw>
                </a:effectLst>
              </a:rPr>
              <a:t>3</a:t>
            </a:r>
            <a:r>
              <a:rPr lang="en-US" altLang="zh-CN" sz="2800" dirty="0">
                <a:solidFill>
                  <a:srgbClr val="000000"/>
                </a:solidFill>
                <a:effectLst>
                  <a:outerShdw blurRad="38100" dist="38100" dir="2700000" algn="tl">
                    <a:srgbClr val="FFFFFF"/>
                  </a:outerShdw>
                </a:effectLst>
              </a:rPr>
              <a:t>+5, b=5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104</a:t>
            </a:fld>
            <a:endParaRPr lang="en-US" altLang="zh-CN" dirty="0"/>
          </a:p>
        </p:txBody>
      </p:sp>
    </p:spTree>
    <p:extLst>
      <p:ext uri="{BB962C8B-B14F-4D97-AF65-F5344CB8AC3E}">
        <p14:creationId xmlns:p14="http://schemas.microsoft.com/office/powerpoint/2010/main" val="60725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 calcmode="lin" valueType="num">
                                      <p:cBhvr additive="base">
                                        <p:cTn id="7" dur="500" fill="hold"/>
                                        <p:tgtEl>
                                          <p:spTgt spid="4761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61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6163">
                                            <p:txEl>
                                              <p:pRg st="1" end="1"/>
                                            </p:txEl>
                                          </p:spTgt>
                                        </p:tgtEl>
                                        <p:attrNameLst>
                                          <p:attrName>style.visibility</p:attrName>
                                        </p:attrNameLst>
                                      </p:cBhvr>
                                      <p:to>
                                        <p:strVal val="visible"/>
                                      </p:to>
                                    </p:set>
                                    <p:anim calcmode="lin" valueType="num">
                                      <p:cBhvr additive="base">
                                        <p:cTn id="13" dur="500" fill="hold"/>
                                        <p:tgtEl>
                                          <p:spTgt spid="4761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61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6163">
                                            <p:txEl>
                                              <p:pRg st="2" end="2"/>
                                            </p:txEl>
                                          </p:spTgt>
                                        </p:tgtEl>
                                        <p:attrNameLst>
                                          <p:attrName>style.visibility</p:attrName>
                                        </p:attrNameLst>
                                      </p:cBhvr>
                                      <p:to>
                                        <p:strVal val="visible"/>
                                      </p:to>
                                    </p:set>
                                    <p:anim calcmode="lin" valueType="num">
                                      <p:cBhvr additive="base">
                                        <p:cTn id="19" dur="500" fill="hold"/>
                                        <p:tgtEl>
                                          <p:spTgt spid="4761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61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6163">
                                            <p:txEl>
                                              <p:pRg st="3" end="3"/>
                                            </p:txEl>
                                          </p:spTgt>
                                        </p:tgtEl>
                                        <p:attrNameLst>
                                          <p:attrName>style.visibility</p:attrName>
                                        </p:attrNameLst>
                                      </p:cBhvr>
                                      <p:to>
                                        <p:strVal val="visible"/>
                                      </p:to>
                                    </p:set>
                                    <p:anim calcmode="lin" valueType="num">
                                      <p:cBhvr additive="base">
                                        <p:cTn id="25" dur="500" fill="hold"/>
                                        <p:tgtEl>
                                          <p:spTgt spid="4761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61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6163">
                                            <p:txEl>
                                              <p:pRg st="4" end="4"/>
                                            </p:txEl>
                                          </p:spTgt>
                                        </p:tgtEl>
                                        <p:attrNameLst>
                                          <p:attrName>style.visibility</p:attrName>
                                        </p:attrNameLst>
                                      </p:cBhvr>
                                      <p:to>
                                        <p:strVal val="visible"/>
                                      </p:to>
                                    </p:set>
                                    <p:anim calcmode="lin" valueType="num">
                                      <p:cBhvr additive="base">
                                        <p:cTn id="31" dur="500" fill="hold"/>
                                        <p:tgtEl>
                                          <p:spTgt spid="4761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61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z="4000" dirty="0">
                <a:effectLst>
                  <a:outerShdw blurRad="38100" dist="38100" dir="2700000" algn="tl">
                    <a:srgbClr val="FFFFFF"/>
                  </a:outerShdw>
                </a:effectLst>
                <a:latin typeface="宋体" pitchFamily="2" charset="-122"/>
              </a:rPr>
              <a:t>约瑟夫斯问题分析</a:t>
            </a:r>
            <a:endParaRPr lang="en-US" altLang="zh-CN" dirty="0" smtClean="0"/>
          </a:p>
        </p:txBody>
      </p:sp>
      <p:sp>
        <p:nvSpPr>
          <p:cNvPr id="57347" name="Rectangle 3"/>
          <p:cNvSpPr>
            <a:spLocks noGrp="1" noChangeArrowheads="1"/>
          </p:cNvSpPr>
          <p:nvPr>
            <p:ph type="body" idx="1"/>
          </p:nvPr>
        </p:nvSpPr>
        <p:spPr>
          <a:xfrm>
            <a:off x="468313" y="1412875"/>
            <a:ext cx="8229600" cy="576263"/>
          </a:xfrm>
        </p:spPr>
        <p:txBody>
          <a:bodyPr/>
          <a:lstStyle/>
          <a:p>
            <a:pPr eaLnBrk="1" hangingPunct="1"/>
            <a:r>
              <a:rPr lang="en-US" altLang="zh-CN" smtClean="0"/>
              <a:t>Who is the survivor? M=2</a:t>
            </a:r>
            <a:endParaRPr lang="zh-CN" altLang="en-US" smtClean="0"/>
          </a:p>
        </p:txBody>
      </p:sp>
      <p:pic>
        <p:nvPicPr>
          <p:cNvPr id="73733" name="Picture 5" descr="Pink tissue paper"/>
          <p:cNvPicPr>
            <a:picLocks noChangeAspect="1" noChangeArrowheads="1"/>
          </p:cNvPicPr>
          <p:nvPr/>
        </p:nvPicPr>
        <p:blipFill>
          <a:blip r:embed="rId3" cstate="print"/>
          <a:srcRect/>
          <a:stretch>
            <a:fillRect/>
          </a:stretch>
        </p:blipFill>
        <p:spPr bwMode="auto">
          <a:xfrm>
            <a:off x="1258888" y="1916113"/>
            <a:ext cx="5832475" cy="2798762"/>
          </a:xfrm>
          <a:prstGeom prst="rect">
            <a:avLst/>
          </a:prstGeom>
          <a:noFill/>
          <a:ln w="9525">
            <a:noFill/>
            <a:miter lim="800000"/>
            <a:headEnd/>
            <a:tailEnd/>
          </a:ln>
        </p:spPr>
      </p:pic>
      <p:sp>
        <p:nvSpPr>
          <p:cNvPr id="73734" name="Text Box 6"/>
          <p:cNvSpPr txBox="1">
            <a:spLocks noChangeArrowheads="1"/>
          </p:cNvSpPr>
          <p:nvPr/>
        </p:nvSpPr>
        <p:spPr bwMode="auto">
          <a:xfrm>
            <a:off x="1331913" y="4581525"/>
            <a:ext cx="5095875" cy="1077913"/>
          </a:xfrm>
          <a:prstGeom prst="rect">
            <a:avLst/>
          </a:prstGeom>
          <a:noFill/>
          <a:ln w="9525">
            <a:noFill/>
            <a:miter lim="800000"/>
            <a:headEnd/>
            <a:tailEnd/>
          </a:ln>
        </p:spPr>
        <p:txBody>
          <a:bodyPr wrap="none">
            <a:spAutoFit/>
          </a:bodyPr>
          <a:lstStyle/>
          <a:p>
            <a:r>
              <a:rPr lang="en-US" altLang="zh-CN" sz="3200" dirty="0"/>
              <a:t>N is even</a:t>
            </a:r>
            <a:r>
              <a:rPr lang="zh-CN" altLang="en-US" sz="3200" dirty="0"/>
              <a:t>：</a:t>
            </a:r>
            <a:r>
              <a:rPr lang="en-US" altLang="zh-CN" sz="3200" dirty="0"/>
              <a:t>J(2k)=2J(k)-1</a:t>
            </a:r>
          </a:p>
          <a:p>
            <a:r>
              <a:rPr lang="en-US" altLang="zh-CN" sz="3200" dirty="0"/>
              <a:t>N is odd</a:t>
            </a:r>
            <a:r>
              <a:rPr lang="zh-CN" altLang="en-US" sz="3200" dirty="0"/>
              <a:t>：</a:t>
            </a:r>
            <a:r>
              <a:rPr lang="en-US" altLang="zh-CN" sz="3200" dirty="0"/>
              <a:t>J(2k+1)=2J(k)+1</a:t>
            </a:r>
          </a:p>
        </p:txBody>
      </p:sp>
      <p:sp>
        <p:nvSpPr>
          <p:cNvPr id="73735" name="Text Box 7"/>
          <p:cNvSpPr txBox="1">
            <a:spLocks noChangeArrowheads="1"/>
          </p:cNvSpPr>
          <p:nvPr/>
        </p:nvSpPr>
        <p:spPr bwMode="auto">
          <a:xfrm>
            <a:off x="755650" y="5708650"/>
            <a:ext cx="7993063" cy="457200"/>
          </a:xfrm>
          <a:prstGeom prst="rect">
            <a:avLst/>
          </a:prstGeom>
          <a:noFill/>
          <a:ln w="9525">
            <a:noFill/>
            <a:miter lim="800000"/>
            <a:headEnd/>
            <a:tailEnd/>
          </a:ln>
        </p:spPr>
        <p:txBody>
          <a:bodyPr>
            <a:spAutoFit/>
          </a:bodyPr>
          <a:lstStyle/>
          <a:p>
            <a:pPr>
              <a:spcBef>
                <a:spcPct val="50000"/>
              </a:spcBef>
            </a:pPr>
            <a:r>
              <a:rPr lang="en-US" altLang="zh-CN" sz="2400" dirty="0">
                <a:solidFill>
                  <a:srgbClr val="FF3300"/>
                </a:solidFill>
              </a:rPr>
              <a:t>In binary</a:t>
            </a:r>
            <a:r>
              <a:rPr lang="zh-CN" altLang="en-US" sz="2400" dirty="0">
                <a:solidFill>
                  <a:srgbClr val="FF3300"/>
                </a:solidFill>
              </a:rPr>
              <a:t>：</a:t>
            </a:r>
            <a:r>
              <a:rPr lang="en-US" altLang="zh-CN" sz="2400" dirty="0">
                <a:solidFill>
                  <a:srgbClr val="FF3300"/>
                </a:solidFill>
              </a:rPr>
              <a:t>J(6)=J(110</a:t>
            </a:r>
            <a:r>
              <a:rPr lang="en-US" altLang="zh-CN" sz="2400" baseline="-25000" dirty="0">
                <a:solidFill>
                  <a:srgbClr val="FF3300"/>
                </a:solidFill>
              </a:rPr>
              <a:t>2</a:t>
            </a:r>
            <a:r>
              <a:rPr lang="en-US" altLang="zh-CN" sz="2400" dirty="0" smtClean="0">
                <a:solidFill>
                  <a:srgbClr val="FF3300"/>
                </a:solidFill>
              </a:rPr>
              <a:t>)=101</a:t>
            </a:r>
            <a:r>
              <a:rPr lang="en-US" altLang="zh-CN" sz="2400" baseline="-25000" dirty="0" smtClean="0">
                <a:solidFill>
                  <a:srgbClr val="FF3300"/>
                </a:solidFill>
              </a:rPr>
              <a:t>2</a:t>
            </a:r>
            <a:r>
              <a:rPr lang="en-US" altLang="zh-CN" sz="2400" dirty="0" smtClean="0">
                <a:solidFill>
                  <a:srgbClr val="FF3300"/>
                </a:solidFill>
              </a:rPr>
              <a:t>=5</a:t>
            </a:r>
            <a:r>
              <a:rPr lang="zh-CN" altLang="en-US" sz="2400" dirty="0">
                <a:solidFill>
                  <a:srgbClr val="FF3300"/>
                </a:solidFill>
              </a:rPr>
              <a:t>，</a:t>
            </a:r>
            <a:r>
              <a:rPr lang="en-US" altLang="zh-CN" sz="2400" dirty="0">
                <a:solidFill>
                  <a:srgbClr val="FF3300"/>
                </a:solidFill>
              </a:rPr>
              <a:t>J(7)=J(111</a:t>
            </a:r>
            <a:r>
              <a:rPr lang="en-US" altLang="zh-CN" sz="2400" baseline="-25000" dirty="0">
                <a:solidFill>
                  <a:srgbClr val="FF3300"/>
                </a:solidFill>
              </a:rPr>
              <a:t>2</a:t>
            </a:r>
            <a:r>
              <a:rPr lang="en-US" altLang="zh-CN" sz="2400" dirty="0">
                <a:solidFill>
                  <a:srgbClr val="FF3300"/>
                </a:solidFill>
              </a:rPr>
              <a:t>)=111</a:t>
            </a:r>
            <a:r>
              <a:rPr lang="en-US" altLang="zh-CN" sz="2400" baseline="-25000" dirty="0">
                <a:solidFill>
                  <a:srgbClr val="FF3300"/>
                </a:solidFill>
              </a:rPr>
              <a:t>2</a:t>
            </a:r>
            <a:r>
              <a:rPr lang="en-US" altLang="zh-CN" sz="2400" dirty="0">
                <a:solidFill>
                  <a:srgbClr val="FF3300"/>
                </a:solidFill>
              </a:rPr>
              <a:t>=7</a:t>
            </a:r>
          </a:p>
        </p:txBody>
      </p:sp>
      <p:sp>
        <p:nvSpPr>
          <p:cNvPr id="2" name="矩形 1"/>
          <p:cNvSpPr/>
          <p:nvPr/>
        </p:nvSpPr>
        <p:spPr>
          <a:xfrm>
            <a:off x="6807368" y="1544835"/>
            <a:ext cx="2339752" cy="923330"/>
          </a:xfrm>
          <a:prstGeom prst="rect">
            <a:avLst/>
          </a:prstGeom>
        </p:spPr>
        <p:txBody>
          <a:bodyPr wrap="square">
            <a:spAutoFit/>
          </a:bodyPr>
          <a:lstStyle/>
          <a:p>
            <a:r>
              <a:rPr lang="zh-CN" altLang="en-US" dirty="0">
                <a:solidFill>
                  <a:srgbClr val="00B050"/>
                </a:solidFill>
              </a:rPr>
              <a:t>详见 </a:t>
            </a:r>
            <a:r>
              <a:rPr lang="en-US" altLang="zh-CN" dirty="0">
                <a:solidFill>
                  <a:srgbClr val="00B050"/>
                </a:solidFill>
              </a:rPr>
              <a:t>Donald E. Knuth</a:t>
            </a:r>
            <a:r>
              <a:rPr lang="zh-CN" altLang="en-US" dirty="0">
                <a:solidFill>
                  <a:srgbClr val="00B050"/>
                </a:solidFill>
              </a:rPr>
              <a:t>的</a:t>
            </a:r>
            <a:r>
              <a:rPr lang="en-US" altLang="zh-CN" dirty="0">
                <a:solidFill>
                  <a:srgbClr val="00B050"/>
                </a:solidFill>
              </a:rPr>
              <a:t>《</a:t>
            </a:r>
            <a:r>
              <a:rPr lang="zh-CN" altLang="en-US" dirty="0">
                <a:solidFill>
                  <a:srgbClr val="00B050"/>
                </a:solidFill>
              </a:rPr>
              <a:t>具体数学</a:t>
            </a:r>
            <a:r>
              <a:rPr lang="en-US" altLang="zh-CN" dirty="0">
                <a:solidFill>
                  <a:srgbClr val="00B050"/>
                </a:solidFill>
              </a:rPr>
              <a:t>》 </a:t>
            </a:r>
            <a:r>
              <a:rPr lang="zh-CN" altLang="en-US" dirty="0">
                <a:solidFill>
                  <a:srgbClr val="00B050"/>
                </a:solidFill>
              </a:rPr>
              <a:t>中相关部分的讨论</a:t>
            </a:r>
          </a:p>
        </p:txBody>
      </p:sp>
      <p:pic>
        <p:nvPicPr>
          <p:cNvPr id="3" name="图片 2"/>
          <p:cNvPicPr>
            <a:picLocks noChangeAspect="1"/>
          </p:cNvPicPr>
          <p:nvPr/>
        </p:nvPicPr>
        <p:blipFill>
          <a:blip r:embed="rId4"/>
          <a:stretch>
            <a:fillRect/>
          </a:stretch>
        </p:blipFill>
        <p:spPr>
          <a:xfrm>
            <a:off x="7191432" y="4963318"/>
            <a:ext cx="1571625" cy="314325"/>
          </a:xfrm>
          <a:prstGeom prst="rect">
            <a:avLst/>
          </a:prstGeom>
        </p:spPr>
      </p:pic>
      <p:sp>
        <p:nvSpPr>
          <p:cNvPr id="5" name="灯片编号占位符 4"/>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105</a:t>
            </a:fld>
            <a:endParaRPr lang="en-US" altLang="zh-CN" dirty="0"/>
          </a:p>
        </p:txBody>
      </p:sp>
      <p:pic>
        <p:nvPicPr>
          <p:cNvPr id="6" name="图片 5"/>
          <p:cNvPicPr>
            <a:picLocks noChangeAspect="1"/>
          </p:cNvPicPr>
          <p:nvPr/>
        </p:nvPicPr>
        <p:blipFill>
          <a:blip r:embed="rId5"/>
          <a:stretch>
            <a:fillRect/>
          </a:stretch>
        </p:blipFill>
        <p:spPr>
          <a:xfrm>
            <a:off x="762371" y="2992438"/>
            <a:ext cx="6991350" cy="2667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373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p:bldP spid="73735" grpId="0"/>
      <p:bldP spid="73735" grpId="1"/>
      <p:bldP spid="2"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z="4000" dirty="0">
                <a:effectLst>
                  <a:outerShdw blurRad="38100" dist="38100" dir="2700000" algn="tl">
                    <a:srgbClr val="FFFFFF"/>
                  </a:outerShdw>
                </a:effectLst>
                <a:latin typeface="宋体" pitchFamily="2" charset="-122"/>
              </a:rPr>
              <a:t>约瑟夫斯问题分析</a:t>
            </a:r>
            <a:endParaRPr lang="en-US" altLang="zh-CN" dirty="0" smtClean="0"/>
          </a:p>
        </p:txBody>
      </p:sp>
      <p:pic>
        <p:nvPicPr>
          <p:cNvPr id="75781" name="Picture 5" descr="Josephus30-9_1000"/>
          <p:cNvPicPr>
            <a:picLocks noChangeAspect="1" noChangeArrowheads="1"/>
          </p:cNvPicPr>
          <p:nvPr/>
        </p:nvPicPr>
        <p:blipFill>
          <a:blip r:embed="rId3" cstate="print"/>
          <a:srcRect/>
          <a:stretch>
            <a:fillRect/>
          </a:stretch>
        </p:blipFill>
        <p:spPr bwMode="auto">
          <a:xfrm>
            <a:off x="4572000" y="980728"/>
            <a:ext cx="4500563" cy="4476750"/>
          </a:xfrm>
          <a:prstGeom prst="rect">
            <a:avLst/>
          </a:prstGeom>
          <a:noFill/>
          <a:ln w="9525">
            <a:noFill/>
            <a:miter lim="800000"/>
            <a:headEnd/>
            <a:tailEnd/>
          </a:ln>
        </p:spPr>
      </p:pic>
      <p:pic>
        <p:nvPicPr>
          <p:cNvPr id="75782" name="Picture 6" descr="Josephus41-3_1000"/>
          <p:cNvPicPr>
            <a:picLocks noChangeAspect="1" noChangeArrowheads="1"/>
          </p:cNvPicPr>
          <p:nvPr/>
        </p:nvPicPr>
        <p:blipFill>
          <a:blip r:embed="rId4" cstate="print"/>
          <a:srcRect/>
          <a:stretch>
            <a:fillRect/>
          </a:stretch>
        </p:blipFill>
        <p:spPr bwMode="auto">
          <a:xfrm>
            <a:off x="0" y="980728"/>
            <a:ext cx="4535488" cy="4535488"/>
          </a:xfrm>
          <a:prstGeom prst="rect">
            <a:avLst/>
          </a:prstGeom>
          <a:noFill/>
          <a:ln w="9525">
            <a:noFill/>
            <a:miter lim="800000"/>
            <a:headEnd/>
            <a:tailEnd/>
          </a:ln>
        </p:spPr>
      </p:pic>
      <p:sp>
        <p:nvSpPr>
          <p:cNvPr id="75784" name="Text Box 8"/>
          <p:cNvSpPr txBox="1">
            <a:spLocks noChangeArrowheads="1"/>
          </p:cNvSpPr>
          <p:nvPr/>
        </p:nvSpPr>
        <p:spPr bwMode="auto">
          <a:xfrm>
            <a:off x="971550" y="5734050"/>
            <a:ext cx="7126288" cy="519113"/>
          </a:xfrm>
          <a:prstGeom prst="rect">
            <a:avLst/>
          </a:prstGeom>
          <a:noFill/>
          <a:ln w="9525">
            <a:noFill/>
            <a:miter lim="800000"/>
            <a:headEnd/>
            <a:tailEnd/>
          </a:ln>
        </p:spPr>
        <p:txBody>
          <a:bodyPr wrap="none">
            <a:spAutoFit/>
          </a:bodyPr>
          <a:lstStyle/>
          <a:p>
            <a:r>
              <a:rPr lang="en-US" altLang="zh-CN" sz="2800" b="1" dirty="0">
                <a:solidFill>
                  <a:srgbClr val="FF3300"/>
                </a:solidFill>
              </a:rPr>
              <a:t>J(</a:t>
            </a:r>
            <a:r>
              <a:rPr lang="en-US" altLang="zh-CN" sz="2800" b="1" dirty="0" err="1">
                <a:solidFill>
                  <a:srgbClr val="FF3300"/>
                </a:solidFill>
              </a:rPr>
              <a:t>n,m</a:t>
            </a:r>
            <a:r>
              <a:rPr lang="en-US" altLang="zh-CN" sz="2800" b="1" dirty="0">
                <a:solidFill>
                  <a:srgbClr val="FF3300"/>
                </a:solidFill>
              </a:rPr>
              <a:t>)=(J(n-1,m)+m) mod n	J(1,m)=0</a:t>
            </a:r>
          </a:p>
        </p:txBody>
      </p:sp>
      <p:sp>
        <p:nvSpPr>
          <p:cNvPr id="2" name="矩形 1"/>
          <p:cNvSpPr/>
          <p:nvPr/>
        </p:nvSpPr>
        <p:spPr>
          <a:xfrm>
            <a:off x="2708782" y="5025950"/>
            <a:ext cx="4572000" cy="923330"/>
          </a:xfrm>
          <a:prstGeom prst="rect">
            <a:avLst/>
          </a:prstGeom>
        </p:spPr>
        <p:txBody>
          <a:bodyPr>
            <a:spAutoFit/>
          </a:bodyPr>
          <a:lstStyle/>
          <a:p>
            <a:r>
              <a:rPr lang="zh-CN" altLang="en-US" dirty="0"/>
              <a:t>在一个</a:t>
            </a:r>
            <a:r>
              <a:rPr lang="en-US" altLang="zh-CN" dirty="0"/>
              <a:t>n</a:t>
            </a:r>
            <a:r>
              <a:rPr lang="zh-CN" altLang="en-US" dirty="0"/>
              <a:t>长的环里取</a:t>
            </a:r>
            <a:r>
              <a:rPr lang="en-US" altLang="zh-CN" dirty="0"/>
              <a:t>m</a:t>
            </a:r>
            <a:r>
              <a:rPr lang="zh-CN" altLang="en-US" dirty="0"/>
              <a:t>的步长，然后这个环里少了一个。剩下的</a:t>
            </a:r>
            <a:r>
              <a:rPr lang="en-US" altLang="zh-CN" dirty="0"/>
              <a:t>n-1</a:t>
            </a:r>
            <a:r>
              <a:rPr lang="zh-CN" altLang="en-US" dirty="0"/>
              <a:t>个元素构成了</a:t>
            </a:r>
            <a:r>
              <a:rPr lang="en-US" altLang="zh-CN" dirty="0"/>
              <a:t>n-1</a:t>
            </a:r>
            <a:r>
              <a:rPr lang="zh-CN" altLang="en-US" dirty="0"/>
              <a:t>环。而这里的元素和</a:t>
            </a:r>
            <a:r>
              <a:rPr lang="en-US" altLang="zh-CN" dirty="0"/>
              <a:t>n</a:t>
            </a:r>
            <a:r>
              <a:rPr lang="zh-CN" altLang="en-US" dirty="0"/>
              <a:t>长的元素之间的映射关系</a:t>
            </a: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4" grpId="0"/>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26930" y="332656"/>
            <a:ext cx="9144000" cy="593725"/>
          </a:xfrm>
        </p:spPr>
        <p:txBody>
          <a:bodyPr/>
          <a:lstStyle/>
          <a:p>
            <a:r>
              <a:rPr lang="zh-CN" altLang="en-US" sz="3600" dirty="0">
                <a:latin typeface="宋体" pitchFamily="2" charset="-122"/>
              </a:rPr>
              <a:t>约瑟夫斯问题分析</a:t>
            </a:r>
          </a:p>
        </p:txBody>
      </p:sp>
      <p:sp>
        <p:nvSpPr>
          <p:cNvPr id="476163" name="Rectangle 3"/>
          <p:cNvSpPr>
            <a:spLocks noGrp="1" noChangeArrowheads="1"/>
          </p:cNvSpPr>
          <p:nvPr>
            <p:ph type="body" idx="1"/>
          </p:nvPr>
        </p:nvSpPr>
        <p:spPr>
          <a:xfrm>
            <a:off x="0" y="980728"/>
            <a:ext cx="9144000" cy="5616922"/>
          </a:xfrm>
        </p:spPr>
        <p:txBody>
          <a:bodyPr/>
          <a:lstStyle/>
          <a:p>
            <a:pPr>
              <a:lnSpc>
                <a:spcPct val="120000"/>
              </a:lnSpc>
            </a:pPr>
            <a:r>
              <a:rPr lang="zh-CN" altLang="en-US" sz="2000" dirty="0">
                <a:solidFill>
                  <a:srgbClr val="FF0066"/>
                </a:solidFill>
              </a:rPr>
              <a:t>还可使用前向替代法，找出一个模式</a:t>
            </a:r>
          </a:p>
          <a:p>
            <a:pPr>
              <a:lnSpc>
                <a:spcPct val="120000"/>
              </a:lnSpc>
            </a:pPr>
            <a:r>
              <a:rPr lang="zh-CN" altLang="en-US" sz="1800" dirty="0"/>
              <a:t>即</a:t>
            </a:r>
            <a:r>
              <a:rPr lang="en-US" altLang="zh-CN" sz="1800" dirty="0"/>
              <a:t>L(n,2)</a:t>
            </a:r>
            <a:r>
              <a:rPr lang="zh-CN" altLang="en-US" sz="1800" dirty="0"/>
              <a:t>有什么规律？</a:t>
            </a:r>
          </a:p>
          <a:p>
            <a:pPr>
              <a:lnSpc>
                <a:spcPct val="120000"/>
              </a:lnSpc>
            </a:pPr>
            <a:r>
              <a:rPr lang="en-US" altLang="zh-CN" sz="1600" dirty="0"/>
              <a:t>L(</a:t>
            </a:r>
            <a:r>
              <a:rPr lang="en-US" altLang="zh-CN" sz="1600" dirty="0">
                <a:solidFill>
                  <a:schemeClr val="hlink"/>
                </a:solidFill>
              </a:rPr>
              <a:t>2</a:t>
            </a:r>
            <a:r>
              <a:rPr lang="en-US" altLang="zh-CN" sz="1600" dirty="0"/>
              <a:t>,2)=1=2×</a:t>
            </a:r>
            <a:r>
              <a:rPr lang="en-US" altLang="zh-CN" sz="1600" dirty="0">
                <a:solidFill>
                  <a:srgbClr val="FF0066"/>
                </a:solidFill>
              </a:rPr>
              <a:t>0</a:t>
            </a:r>
            <a:r>
              <a:rPr lang="en-US" altLang="zh-CN" sz="1600" dirty="0"/>
              <a:t>+1      </a:t>
            </a:r>
            <a:r>
              <a:rPr lang="en-US" altLang="zh-CN" sz="1600" dirty="0" smtClean="0"/>
              <a:t>1         </a:t>
            </a:r>
            <a:r>
              <a:rPr lang="en-US" altLang="zh-CN" sz="1600" dirty="0">
                <a:solidFill>
                  <a:schemeClr val="hlink"/>
                </a:solidFill>
              </a:rPr>
              <a:t>2</a:t>
            </a:r>
            <a:r>
              <a:rPr lang="en-US" altLang="zh-CN" sz="1600" dirty="0"/>
              <a:t>= 2</a:t>
            </a:r>
            <a:r>
              <a:rPr lang="en-US" altLang="zh-CN" sz="1600" baseline="30000" dirty="0"/>
              <a:t>1</a:t>
            </a:r>
            <a:r>
              <a:rPr lang="zh-CN" altLang="en-US" sz="1600" dirty="0"/>
              <a:t>＋</a:t>
            </a:r>
            <a:r>
              <a:rPr lang="en-US" altLang="zh-CN" sz="1600" dirty="0">
                <a:solidFill>
                  <a:srgbClr val="FF0066"/>
                </a:solidFill>
              </a:rPr>
              <a:t>0</a:t>
            </a:r>
          </a:p>
          <a:p>
            <a:pPr>
              <a:lnSpc>
                <a:spcPct val="120000"/>
              </a:lnSpc>
            </a:pPr>
            <a:r>
              <a:rPr lang="en-US" altLang="zh-CN" sz="1600" dirty="0"/>
              <a:t>L(</a:t>
            </a:r>
            <a:r>
              <a:rPr lang="en-US" altLang="zh-CN" sz="1600" dirty="0">
                <a:solidFill>
                  <a:schemeClr val="hlink"/>
                </a:solidFill>
              </a:rPr>
              <a:t>3</a:t>
            </a:r>
            <a:r>
              <a:rPr lang="en-US" altLang="zh-CN" sz="1600" dirty="0"/>
              <a:t>,2)=3=2×</a:t>
            </a:r>
            <a:r>
              <a:rPr lang="en-US" altLang="zh-CN" sz="1600" dirty="0">
                <a:solidFill>
                  <a:srgbClr val="FF0066"/>
                </a:solidFill>
              </a:rPr>
              <a:t>1</a:t>
            </a:r>
            <a:r>
              <a:rPr lang="en-US" altLang="zh-CN" sz="1600" dirty="0"/>
              <a:t>+1     </a:t>
            </a:r>
            <a:r>
              <a:rPr lang="en-US" altLang="zh-CN" sz="1600" dirty="0" smtClean="0"/>
              <a:t> 3        </a:t>
            </a:r>
            <a:r>
              <a:rPr lang="en-US" altLang="zh-CN" sz="1600" dirty="0">
                <a:solidFill>
                  <a:schemeClr val="hlink"/>
                </a:solidFill>
              </a:rPr>
              <a:t>3</a:t>
            </a:r>
            <a:r>
              <a:rPr lang="en-US" altLang="zh-CN" sz="1600" dirty="0"/>
              <a:t>= 2</a:t>
            </a:r>
            <a:r>
              <a:rPr lang="en-US" altLang="zh-CN" sz="1600" baseline="30000" dirty="0"/>
              <a:t>1</a:t>
            </a:r>
            <a:r>
              <a:rPr lang="zh-CN" altLang="en-US" sz="1600" dirty="0"/>
              <a:t>＋</a:t>
            </a:r>
            <a:r>
              <a:rPr lang="en-US" altLang="zh-CN" sz="1600" dirty="0">
                <a:solidFill>
                  <a:srgbClr val="FF0066"/>
                </a:solidFill>
              </a:rPr>
              <a:t>1</a:t>
            </a:r>
          </a:p>
          <a:p>
            <a:pPr>
              <a:lnSpc>
                <a:spcPct val="120000"/>
              </a:lnSpc>
            </a:pPr>
            <a:r>
              <a:rPr lang="en-US" altLang="zh-CN" sz="1600" dirty="0"/>
              <a:t>L(</a:t>
            </a:r>
            <a:r>
              <a:rPr lang="en-US" altLang="zh-CN" sz="1600" dirty="0">
                <a:solidFill>
                  <a:schemeClr val="hlink"/>
                </a:solidFill>
              </a:rPr>
              <a:t>4</a:t>
            </a:r>
            <a:r>
              <a:rPr lang="en-US" altLang="zh-CN" sz="1600" dirty="0"/>
              <a:t>,2)=1=2×</a:t>
            </a:r>
            <a:r>
              <a:rPr lang="en-US" altLang="zh-CN" sz="1600" dirty="0">
                <a:solidFill>
                  <a:srgbClr val="FF0066"/>
                </a:solidFill>
              </a:rPr>
              <a:t>0</a:t>
            </a:r>
            <a:r>
              <a:rPr lang="en-US" altLang="zh-CN" sz="1600" dirty="0"/>
              <a:t>+1      </a:t>
            </a:r>
            <a:r>
              <a:rPr lang="en-US" altLang="zh-CN" sz="1600" dirty="0" smtClean="0"/>
              <a:t>1         </a:t>
            </a:r>
            <a:r>
              <a:rPr lang="en-US" altLang="zh-CN" sz="1600" dirty="0">
                <a:solidFill>
                  <a:schemeClr val="hlink"/>
                </a:solidFill>
              </a:rPr>
              <a:t>4</a:t>
            </a:r>
            <a:r>
              <a:rPr lang="en-US" altLang="zh-CN" sz="1600" dirty="0"/>
              <a:t>= 2</a:t>
            </a:r>
            <a:r>
              <a:rPr lang="en-US" altLang="zh-CN" sz="1600" baseline="30000" dirty="0"/>
              <a:t>2</a:t>
            </a:r>
            <a:r>
              <a:rPr lang="zh-CN" altLang="en-US" sz="1600" dirty="0"/>
              <a:t>＋</a:t>
            </a:r>
            <a:r>
              <a:rPr lang="en-US" altLang="zh-CN" sz="1600" dirty="0">
                <a:solidFill>
                  <a:srgbClr val="FF0066"/>
                </a:solidFill>
              </a:rPr>
              <a:t>0</a:t>
            </a:r>
          </a:p>
          <a:p>
            <a:pPr>
              <a:lnSpc>
                <a:spcPct val="120000"/>
              </a:lnSpc>
            </a:pPr>
            <a:r>
              <a:rPr lang="en-US" altLang="zh-CN" sz="1600" dirty="0"/>
              <a:t>L(</a:t>
            </a:r>
            <a:r>
              <a:rPr lang="en-US" altLang="zh-CN" sz="1600" dirty="0">
                <a:solidFill>
                  <a:schemeClr val="hlink"/>
                </a:solidFill>
              </a:rPr>
              <a:t>5</a:t>
            </a:r>
            <a:r>
              <a:rPr lang="en-US" altLang="zh-CN" sz="1600" dirty="0"/>
              <a:t>,2)=3=2×</a:t>
            </a:r>
            <a:r>
              <a:rPr lang="en-US" altLang="zh-CN" sz="1600" dirty="0">
                <a:solidFill>
                  <a:srgbClr val="FF0066"/>
                </a:solidFill>
              </a:rPr>
              <a:t>1</a:t>
            </a:r>
            <a:r>
              <a:rPr lang="en-US" altLang="zh-CN" sz="1600" dirty="0"/>
              <a:t>+1      </a:t>
            </a:r>
            <a:r>
              <a:rPr lang="en-US" altLang="zh-CN" sz="1600" dirty="0" smtClean="0"/>
              <a:t>3         </a:t>
            </a:r>
            <a:r>
              <a:rPr lang="en-US" altLang="zh-CN" sz="1600" dirty="0">
                <a:solidFill>
                  <a:schemeClr val="hlink"/>
                </a:solidFill>
              </a:rPr>
              <a:t>5</a:t>
            </a:r>
            <a:r>
              <a:rPr lang="en-US" altLang="zh-CN" sz="1600" dirty="0"/>
              <a:t>= 2</a:t>
            </a:r>
            <a:r>
              <a:rPr lang="en-US" altLang="zh-CN" sz="1600" baseline="30000" dirty="0"/>
              <a:t>2</a:t>
            </a:r>
            <a:r>
              <a:rPr lang="zh-CN" altLang="en-US" sz="1600" dirty="0"/>
              <a:t>＋</a:t>
            </a:r>
            <a:r>
              <a:rPr lang="en-US" altLang="zh-CN" sz="1600" dirty="0">
                <a:solidFill>
                  <a:srgbClr val="FF0066"/>
                </a:solidFill>
              </a:rPr>
              <a:t>1</a:t>
            </a:r>
          </a:p>
          <a:p>
            <a:pPr>
              <a:lnSpc>
                <a:spcPct val="120000"/>
              </a:lnSpc>
              <a:buFontTx/>
              <a:buNone/>
            </a:pPr>
            <a:r>
              <a:rPr lang="en-US" altLang="zh-CN" sz="1600" dirty="0"/>
              <a:t>      L(</a:t>
            </a:r>
            <a:r>
              <a:rPr lang="en-US" altLang="zh-CN" sz="1600" dirty="0">
                <a:solidFill>
                  <a:schemeClr val="hlink"/>
                </a:solidFill>
              </a:rPr>
              <a:t>6</a:t>
            </a:r>
            <a:r>
              <a:rPr lang="en-US" altLang="zh-CN" sz="1600" dirty="0"/>
              <a:t>,2)=5=2×</a:t>
            </a:r>
            <a:r>
              <a:rPr lang="en-US" altLang="zh-CN" sz="1600" dirty="0">
                <a:solidFill>
                  <a:srgbClr val="FF0066"/>
                </a:solidFill>
              </a:rPr>
              <a:t>2</a:t>
            </a:r>
            <a:r>
              <a:rPr lang="en-US" altLang="zh-CN" sz="1600" dirty="0"/>
              <a:t>+1   </a:t>
            </a:r>
            <a:r>
              <a:rPr lang="en-US" altLang="zh-CN" sz="1600" dirty="0" smtClean="0"/>
              <a:t>   5        </a:t>
            </a:r>
            <a:r>
              <a:rPr lang="en-US" altLang="zh-CN" sz="1600" dirty="0">
                <a:solidFill>
                  <a:schemeClr val="hlink"/>
                </a:solidFill>
              </a:rPr>
              <a:t>6</a:t>
            </a:r>
            <a:r>
              <a:rPr lang="en-US" altLang="zh-CN" sz="1600" dirty="0"/>
              <a:t>= 2</a:t>
            </a:r>
            <a:r>
              <a:rPr lang="en-US" altLang="zh-CN" sz="1600" baseline="30000" dirty="0"/>
              <a:t>2</a:t>
            </a:r>
            <a:r>
              <a:rPr lang="zh-CN" altLang="en-US" sz="1600" dirty="0"/>
              <a:t>＋</a:t>
            </a:r>
            <a:r>
              <a:rPr lang="en-US" altLang="zh-CN" sz="1600" dirty="0">
                <a:solidFill>
                  <a:srgbClr val="FF0066"/>
                </a:solidFill>
              </a:rPr>
              <a:t>2</a:t>
            </a:r>
          </a:p>
          <a:p>
            <a:pPr>
              <a:lnSpc>
                <a:spcPct val="120000"/>
              </a:lnSpc>
              <a:buFontTx/>
              <a:buNone/>
            </a:pPr>
            <a:r>
              <a:rPr lang="en-US" altLang="zh-CN" sz="1600" dirty="0"/>
              <a:t>      L(</a:t>
            </a:r>
            <a:r>
              <a:rPr lang="en-US" altLang="zh-CN" sz="1600" dirty="0">
                <a:solidFill>
                  <a:schemeClr val="hlink"/>
                </a:solidFill>
              </a:rPr>
              <a:t>7</a:t>
            </a:r>
            <a:r>
              <a:rPr lang="en-US" altLang="zh-CN" sz="1600" dirty="0"/>
              <a:t>,2)=7=2×</a:t>
            </a:r>
            <a:r>
              <a:rPr lang="en-US" altLang="zh-CN" sz="1600" dirty="0">
                <a:solidFill>
                  <a:srgbClr val="FF0066"/>
                </a:solidFill>
              </a:rPr>
              <a:t>3</a:t>
            </a:r>
            <a:r>
              <a:rPr lang="en-US" altLang="zh-CN" sz="1600" dirty="0"/>
              <a:t>+1      </a:t>
            </a:r>
            <a:r>
              <a:rPr lang="en-US" altLang="zh-CN" sz="1600" dirty="0" smtClean="0"/>
              <a:t> 7       </a:t>
            </a:r>
            <a:r>
              <a:rPr lang="en-US" altLang="zh-CN" sz="1600" dirty="0">
                <a:solidFill>
                  <a:schemeClr val="hlink"/>
                </a:solidFill>
              </a:rPr>
              <a:t>7</a:t>
            </a:r>
            <a:r>
              <a:rPr lang="en-US" altLang="zh-CN" sz="1600" dirty="0"/>
              <a:t>= 2</a:t>
            </a:r>
            <a:r>
              <a:rPr lang="en-US" altLang="zh-CN" sz="1600" baseline="30000" dirty="0"/>
              <a:t>2</a:t>
            </a:r>
            <a:r>
              <a:rPr lang="zh-CN" altLang="en-US" sz="1600" dirty="0"/>
              <a:t>＋</a:t>
            </a:r>
            <a:r>
              <a:rPr lang="en-US" altLang="zh-CN" sz="1600" dirty="0">
                <a:solidFill>
                  <a:srgbClr val="FF0066"/>
                </a:solidFill>
              </a:rPr>
              <a:t>3</a:t>
            </a:r>
          </a:p>
          <a:p>
            <a:pPr>
              <a:lnSpc>
                <a:spcPct val="120000"/>
              </a:lnSpc>
              <a:buFontTx/>
              <a:buNone/>
            </a:pPr>
            <a:r>
              <a:rPr lang="en-US" altLang="zh-CN" sz="1600" dirty="0"/>
              <a:t>        ……                        </a:t>
            </a:r>
            <a:r>
              <a:rPr lang="en-US" altLang="zh-CN" sz="1600" dirty="0" smtClean="0"/>
              <a:t>1             </a:t>
            </a:r>
            <a:r>
              <a:rPr lang="en-US" altLang="zh-CN" sz="1600" dirty="0"/>
              <a:t>……</a:t>
            </a:r>
            <a:endParaRPr lang="zh-CN" altLang="en-US" sz="1600" dirty="0"/>
          </a:p>
          <a:p>
            <a:pPr>
              <a:lnSpc>
                <a:spcPct val="120000"/>
              </a:lnSpc>
              <a:buFontTx/>
              <a:buNone/>
            </a:pPr>
            <a:r>
              <a:rPr lang="en-US" altLang="zh-CN" sz="1600" dirty="0"/>
              <a:t>      L(</a:t>
            </a:r>
            <a:r>
              <a:rPr lang="en-US" altLang="zh-CN" sz="1600" dirty="0">
                <a:solidFill>
                  <a:schemeClr val="hlink"/>
                </a:solidFill>
              </a:rPr>
              <a:t>13</a:t>
            </a:r>
            <a:r>
              <a:rPr lang="en-US" altLang="zh-CN" sz="1600" dirty="0"/>
              <a:t>,2)=11=2×</a:t>
            </a:r>
            <a:r>
              <a:rPr lang="en-US" altLang="zh-CN" sz="1600" dirty="0">
                <a:solidFill>
                  <a:srgbClr val="FF0066"/>
                </a:solidFill>
              </a:rPr>
              <a:t>5</a:t>
            </a:r>
            <a:r>
              <a:rPr lang="en-US" altLang="zh-CN" sz="1600" dirty="0"/>
              <a:t>+1           </a:t>
            </a:r>
            <a:r>
              <a:rPr lang="en-US" altLang="zh-CN" sz="1600" dirty="0">
                <a:solidFill>
                  <a:schemeClr val="hlink"/>
                </a:solidFill>
              </a:rPr>
              <a:t>13</a:t>
            </a:r>
            <a:r>
              <a:rPr lang="en-US" altLang="zh-CN" sz="1600" dirty="0"/>
              <a:t>= 2</a:t>
            </a:r>
            <a:r>
              <a:rPr lang="en-US" altLang="zh-CN" sz="1600" baseline="30000" dirty="0"/>
              <a:t>3</a:t>
            </a:r>
            <a:r>
              <a:rPr lang="zh-CN" altLang="en-US" sz="1600" dirty="0"/>
              <a:t>＋</a:t>
            </a:r>
            <a:r>
              <a:rPr lang="en-US" altLang="zh-CN" sz="1600" dirty="0">
                <a:solidFill>
                  <a:srgbClr val="FF0066"/>
                </a:solidFill>
              </a:rPr>
              <a:t>5</a:t>
            </a:r>
          </a:p>
          <a:p>
            <a:pPr>
              <a:lnSpc>
                <a:spcPct val="120000"/>
              </a:lnSpc>
              <a:buFontTx/>
              <a:buNone/>
            </a:pPr>
            <a:r>
              <a:rPr lang="en-US" altLang="zh-CN" sz="2000" dirty="0"/>
              <a:t>    L(</a:t>
            </a:r>
            <a:r>
              <a:rPr lang="en-US" altLang="zh-CN" sz="2000" dirty="0">
                <a:solidFill>
                  <a:schemeClr val="hlink"/>
                </a:solidFill>
              </a:rPr>
              <a:t>n</a:t>
            </a:r>
            <a:r>
              <a:rPr lang="en-US" altLang="zh-CN" sz="2000" dirty="0"/>
              <a:t>,2)</a:t>
            </a:r>
            <a:r>
              <a:rPr lang="zh-CN" altLang="en-US" sz="2000" dirty="0"/>
              <a:t>＝</a:t>
            </a:r>
            <a:r>
              <a:rPr lang="en-US" altLang="zh-CN" sz="2000" dirty="0"/>
              <a:t>2</a:t>
            </a:r>
            <a:r>
              <a:rPr lang="en-US" altLang="zh-CN" sz="2000" dirty="0">
                <a:solidFill>
                  <a:srgbClr val="FF0066"/>
                </a:solidFill>
              </a:rPr>
              <a:t>b</a:t>
            </a:r>
            <a:r>
              <a:rPr lang="zh-CN" altLang="en-US" sz="2000" dirty="0"/>
              <a:t>＋</a:t>
            </a:r>
            <a:r>
              <a:rPr lang="en-US" altLang="zh-CN" sz="2000" dirty="0"/>
              <a:t>1            </a:t>
            </a:r>
            <a:r>
              <a:rPr lang="en-US" altLang="zh-CN" sz="2000" dirty="0">
                <a:solidFill>
                  <a:schemeClr val="hlink"/>
                </a:solidFill>
              </a:rPr>
              <a:t>n</a:t>
            </a:r>
            <a:r>
              <a:rPr lang="en-US" altLang="zh-CN" sz="2000" dirty="0"/>
              <a:t>= 2</a:t>
            </a:r>
            <a:r>
              <a:rPr lang="en-US" altLang="zh-CN" sz="2000" baseline="30000" dirty="0"/>
              <a:t>a</a:t>
            </a:r>
            <a:r>
              <a:rPr lang="zh-CN" altLang="en-US" sz="2000" dirty="0"/>
              <a:t>＋</a:t>
            </a:r>
            <a:r>
              <a:rPr lang="en-US" altLang="zh-CN" sz="2000" dirty="0">
                <a:solidFill>
                  <a:srgbClr val="FF0066"/>
                </a:solidFill>
              </a:rPr>
              <a:t>b</a:t>
            </a:r>
            <a:r>
              <a:rPr lang="en-US" altLang="zh-CN" sz="2000" dirty="0"/>
              <a:t>         (</a:t>
            </a:r>
            <a:r>
              <a:rPr lang="zh-CN" altLang="en-US" sz="2000" dirty="0"/>
              <a:t>而</a:t>
            </a:r>
            <a:r>
              <a:rPr lang="en-US" altLang="zh-CN" sz="2000" dirty="0"/>
              <a:t>a</a:t>
            </a:r>
            <a:r>
              <a:rPr lang="zh-CN" altLang="en-US" sz="2000" dirty="0"/>
              <a:t>必须尽可能大</a:t>
            </a:r>
            <a:r>
              <a:rPr lang="en-US" altLang="zh-CN" sz="2000" dirty="0"/>
              <a:t>)</a:t>
            </a:r>
          </a:p>
          <a:p>
            <a:pPr>
              <a:lnSpc>
                <a:spcPct val="120000"/>
              </a:lnSpc>
            </a:pPr>
            <a:r>
              <a:rPr lang="zh-CN" altLang="en-US" sz="1400" dirty="0"/>
              <a:t>       </a:t>
            </a:r>
          </a:p>
          <a:p>
            <a:pPr>
              <a:lnSpc>
                <a:spcPct val="120000"/>
              </a:lnSpc>
              <a:buFontTx/>
              <a:buNone/>
            </a:pPr>
            <a:r>
              <a:rPr lang="zh-CN" altLang="en-US" sz="1800" dirty="0"/>
              <a:t>      例如当</a:t>
            </a:r>
            <a:r>
              <a:rPr lang="en-US" altLang="zh-CN" sz="1800" dirty="0"/>
              <a:t>n=100</a:t>
            </a:r>
            <a:r>
              <a:rPr lang="zh-CN" altLang="en-US" sz="1800" dirty="0"/>
              <a:t>，则</a:t>
            </a:r>
            <a:r>
              <a:rPr lang="en-US" altLang="zh-CN" sz="1800" dirty="0"/>
              <a:t>100</a:t>
            </a:r>
            <a:r>
              <a:rPr lang="zh-CN" altLang="en-US" sz="1800" dirty="0"/>
              <a:t>可以写成</a:t>
            </a:r>
            <a:r>
              <a:rPr lang="en-US" altLang="zh-CN" sz="1800" dirty="0"/>
              <a:t>2</a:t>
            </a:r>
            <a:r>
              <a:rPr lang="en-US" altLang="zh-CN" sz="1800" baseline="30000" dirty="0"/>
              <a:t>5</a:t>
            </a:r>
            <a:r>
              <a:rPr lang="zh-CN" altLang="en-US" sz="1800" dirty="0"/>
              <a:t>＋</a:t>
            </a:r>
            <a:r>
              <a:rPr lang="en-US" altLang="zh-CN" sz="1800" dirty="0"/>
              <a:t>68</a:t>
            </a:r>
            <a:r>
              <a:rPr lang="zh-CN" altLang="en-US" sz="1800" dirty="0"/>
              <a:t>，也可以写成</a:t>
            </a:r>
            <a:r>
              <a:rPr lang="en-US" altLang="zh-CN" sz="1800" dirty="0"/>
              <a:t>2</a:t>
            </a:r>
            <a:r>
              <a:rPr lang="en-US" altLang="zh-CN" sz="1800" baseline="30000" dirty="0"/>
              <a:t>6</a:t>
            </a:r>
            <a:r>
              <a:rPr lang="zh-CN" altLang="en-US" sz="1800" dirty="0"/>
              <a:t>＋</a:t>
            </a:r>
            <a:r>
              <a:rPr lang="en-US" altLang="zh-CN" sz="1800" dirty="0"/>
              <a:t>36</a:t>
            </a:r>
            <a:r>
              <a:rPr lang="zh-CN" altLang="en-US" sz="1800" dirty="0"/>
              <a:t>，但是不能再写成</a:t>
            </a:r>
            <a:r>
              <a:rPr lang="en-US" altLang="zh-CN" sz="1800" dirty="0"/>
              <a:t>2</a:t>
            </a:r>
            <a:r>
              <a:rPr lang="en-US" altLang="zh-CN" sz="1800" baseline="30000" dirty="0"/>
              <a:t>7</a:t>
            </a:r>
            <a:r>
              <a:rPr lang="zh-CN" altLang="en-US" sz="1800" dirty="0"/>
              <a:t>的了，所以，</a:t>
            </a:r>
            <a:r>
              <a:rPr lang="en-US" altLang="zh-CN" sz="1800" dirty="0"/>
              <a:t>a=6</a:t>
            </a:r>
            <a:r>
              <a:rPr lang="zh-CN" altLang="en-US" sz="1800" dirty="0"/>
              <a:t>，而</a:t>
            </a:r>
            <a:r>
              <a:rPr lang="en-US" altLang="zh-CN" sz="1800" dirty="0"/>
              <a:t>b=36</a:t>
            </a:r>
            <a:r>
              <a:rPr lang="zh-CN" altLang="en-US" sz="1800" dirty="0"/>
              <a:t>。</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107</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6163">
                                            <p:txEl>
                                              <p:pRg st="1" end="1"/>
                                            </p:txEl>
                                          </p:spTgt>
                                        </p:tgtEl>
                                        <p:attrNameLst>
                                          <p:attrName>style.visibility</p:attrName>
                                        </p:attrNameLst>
                                      </p:cBhvr>
                                      <p:to>
                                        <p:strVal val="visible"/>
                                      </p:to>
                                    </p:set>
                                    <p:animEffect transition="in" filter="blinds(horizontal)">
                                      <p:cBhvr>
                                        <p:cTn id="7" dur="500"/>
                                        <p:tgtEl>
                                          <p:spTgt spid="4761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6163">
                                            <p:txEl>
                                              <p:pRg st="2" end="2"/>
                                            </p:txEl>
                                          </p:spTgt>
                                        </p:tgtEl>
                                        <p:attrNameLst>
                                          <p:attrName>style.visibility</p:attrName>
                                        </p:attrNameLst>
                                      </p:cBhvr>
                                      <p:to>
                                        <p:strVal val="visible"/>
                                      </p:to>
                                    </p:set>
                                    <p:animEffect transition="in" filter="blinds(horizontal)">
                                      <p:cBhvr>
                                        <p:cTn id="12" dur="500"/>
                                        <p:tgtEl>
                                          <p:spTgt spid="4761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6163">
                                            <p:txEl>
                                              <p:pRg st="3" end="3"/>
                                            </p:txEl>
                                          </p:spTgt>
                                        </p:tgtEl>
                                        <p:attrNameLst>
                                          <p:attrName>style.visibility</p:attrName>
                                        </p:attrNameLst>
                                      </p:cBhvr>
                                      <p:to>
                                        <p:strVal val="visible"/>
                                      </p:to>
                                    </p:set>
                                    <p:animEffect transition="in" filter="blinds(horizontal)">
                                      <p:cBhvr>
                                        <p:cTn id="17" dur="500"/>
                                        <p:tgtEl>
                                          <p:spTgt spid="4761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6163">
                                            <p:txEl>
                                              <p:pRg st="4" end="4"/>
                                            </p:txEl>
                                          </p:spTgt>
                                        </p:tgtEl>
                                        <p:attrNameLst>
                                          <p:attrName>style.visibility</p:attrName>
                                        </p:attrNameLst>
                                      </p:cBhvr>
                                      <p:to>
                                        <p:strVal val="visible"/>
                                      </p:to>
                                    </p:set>
                                    <p:animEffect transition="in" filter="blinds(horizontal)">
                                      <p:cBhvr>
                                        <p:cTn id="22" dur="500"/>
                                        <p:tgtEl>
                                          <p:spTgt spid="4761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6163">
                                            <p:txEl>
                                              <p:pRg st="5" end="5"/>
                                            </p:txEl>
                                          </p:spTgt>
                                        </p:tgtEl>
                                        <p:attrNameLst>
                                          <p:attrName>style.visibility</p:attrName>
                                        </p:attrNameLst>
                                      </p:cBhvr>
                                      <p:to>
                                        <p:strVal val="visible"/>
                                      </p:to>
                                    </p:set>
                                    <p:animEffect transition="in" filter="blinds(horizontal)">
                                      <p:cBhvr>
                                        <p:cTn id="27" dur="500"/>
                                        <p:tgtEl>
                                          <p:spTgt spid="4761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6163">
                                            <p:txEl>
                                              <p:pRg st="6" end="6"/>
                                            </p:txEl>
                                          </p:spTgt>
                                        </p:tgtEl>
                                        <p:attrNameLst>
                                          <p:attrName>style.visibility</p:attrName>
                                        </p:attrNameLst>
                                      </p:cBhvr>
                                      <p:to>
                                        <p:strVal val="visible"/>
                                      </p:to>
                                    </p:set>
                                    <p:animEffect transition="in" filter="blinds(horizontal)">
                                      <p:cBhvr>
                                        <p:cTn id="32" dur="500"/>
                                        <p:tgtEl>
                                          <p:spTgt spid="47616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6163">
                                            <p:txEl>
                                              <p:pRg st="7" end="7"/>
                                            </p:txEl>
                                          </p:spTgt>
                                        </p:tgtEl>
                                        <p:attrNameLst>
                                          <p:attrName>style.visibility</p:attrName>
                                        </p:attrNameLst>
                                      </p:cBhvr>
                                      <p:to>
                                        <p:strVal val="visible"/>
                                      </p:to>
                                    </p:set>
                                    <p:animEffect transition="in" filter="blinds(horizontal)">
                                      <p:cBhvr>
                                        <p:cTn id="37" dur="500"/>
                                        <p:tgtEl>
                                          <p:spTgt spid="47616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76163">
                                            <p:txEl>
                                              <p:pRg st="8" end="8"/>
                                            </p:txEl>
                                          </p:spTgt>
                                        </p:tgtEl>
                                        <p:attrNameLst>
                                          <p:attrName>style.visibility</p:attrName>
                                        </p:attrNameLst>
                                      </p:cBhvr>
                                      <p:to>
                                        <p:strVal val="visible"/>
                                      </p:to>
                                    </p:set>
                                    <p:animEffect transition="in" filter="blinds(horizontal)">
                                      <p:cBhvr>
                                        <p:cTn id="42" dur="500"/>
                                        <p:tgtEl>
                                          <p:spTgt spid="47616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76163">
                                            <p:txEl>
                                              <p:pRg st="9" end="9"/>
                                            </p:txEl>
                                          </p:spTgt>
                                        </p:tgtEl>
                                        <p:attrNameLst>
                                          <p:attrName>style.visibility</p:attrName>
                                        </p:attrNameLst>
                                      </p:cBhvr>
                                      <p:to>
                                        <p:strVal val="visible"/>
                                      </p:to>
                                    </p:set>
                                    <p:animEffect transition="in" filter="blinds(horizontal)">
                                      <p:cBhvr>
                                        <p:cTn id="47" dur="500"/>
                                        <p:tgtEl>
                                          <p:spTgt spid="47616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76163">
                                            <p:txEl>
                                              <p:pRg st="10" end="10"/>
                                            </p:txEl>
                                          </p:spTgt>
                                        </p:tgtEl>
                                        <p:attrNameLst>
                                          <p:attrName>style.visibility</p:attrName>
                                        </p:attrNameLst>
                                      </p:cBhvr>
                                      <p:to>
                                        <p:strVal val="visible"/>
                                      </p:to>
                                    </p:set>
                                    <p:animEffect transition="in" filter="blinds(horizontal)">
                                      <p:cBhvr>
                                        <p:cTn id="52" dur="500"/>
                                        <p:tgtEl>
                                          <p:spTgt spid="47616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76163">
                                            <p:txEl>
                                              <p:pRg st="12" end="12"/>
                                            </p:txEl>
                                          </p:spTgt>
                                        </p:tgtEl>
                                        <p:attrNameLst>
                                          <p:attrName>style.visibility</p:attrName>
                                        </p:attrNameLst>
                                      </p:cBhvr>
                                      <p:to>
                                        <p:strVal val="visible"/>
                                      </p:to>
                                    </p:set>
                                    <p:animEffect transition="in" filter="blinds(horizontal)">
                                      <p:cBhvr>
                                        <p:cTn id="57" dur="500"/>
                                        <p:tgtEl>
                                          <p:spTgt spid="4761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0" y="332656"/>
            <a:ext cx="9144000" cy="752475"/>
          </a:xfrm>
        </p:spPr>
        <p:txBody>
          <a:bodyPr/>
          <a:lstStyle/>
          <a:p>
            <a:r>
              <a:rPr lang="zh-CN" altLang="en-US" sz="3600" dirty="0">
                <a:latin typeface="宋体" pitchFamily="2" charset="-122"/>
              </a:rPr>
              <a:t>约瑟夫斯问题分析</a:t>
            </a:r>
          </a:p>
        </p:txBody>
      </p:sp>
      <p:pic>
        <p:nvPicPr>
          <p:cNvPr id="193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57489"/>
            <a:ext cx="6912768" cy="477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http://control.cublog.cn/fileicon/pdf.gif"/>
          <p:cNvSpPr>
            <a:spLocks noChangeAspect="1" noChangeArrowheads="1"/>
          </p:cNvSpPr>
          <p:nvPr/>
        </p:nvSpPr>
        <p:spPr bwMode="auto">
          <a:xfrm>
            <a:off x="214313" y="21066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108</a:t>
            </a:fld>
            <a:endParaRPr lang="en-US" altLang="zh-CN" dirty="0"/>
          </a:p>
        </p:txBody>
      </p:sp>
    </p:spTree>
    <p:extLst>
      <p:ext uri="{BB962C8B-B14F-4D97-AF65-F5344CB8AC3E}">
        <p14:creationId xmlns:p14="http://schemas.microsoft.com/office/powerpoint/2010/main" val="119041939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0" y="260648"/>
            <a:ext cx="9144000" cy="752475"/>
          </a:xfrm>
        </p:spPr>
        <p:txBody>
          <a:bodyPr/>
          <a:lstStyle/>
          <a:p>
            <a:r>
              <a:rPr lang="zh-CN" altLang="en-US" sz="3600" dirty="0">
                <a:latin typeface="宋体" pitchFamily="2" charset="-122"/>
              </a:rPr>
              <a:t>约瑟夫斯问题分析</a:t>
            </a:r>
          </a:p>
        </p:txBody>
      </p:sp>
      <p:sp>
        <p:nvSpPr>
          <p:cNvPr id="477187" name="Rectangle 3"/>
          <p:cNvSpPr>
            <a:spLocks noGrp="1" noChangeArrowheads="1"/>
          </p:cNvSpPr>
          <p:nvPr>
            <p:ph type="body" idx="1"/>
          </p:nvPr>
        </p:nvSpPr>
        <p:spPr>
          <a:xfrm>
            <a:off x="179388" y="1196975"/>
            <a:ext cx="8640762" cy="4968875"/>
          </a:xfrm>
        </p:spPr>
        <p:txBody>
          <a:bodyPr/>
          <a:lstStyle/>
          <a:p>
            <a:r>
              <a:rPr lang="zh-CN" altLang="en-US" dirty="0" smtClean="0"/>
              <a:t>阅读文献</a:t>
            </a:r>
            <a:endParaRPr lang="zh-CN" altLang="en-US" dirty="0"/>
          </a:p>
        </p:txBody>
      </p:sp>
      <p:sp>
        <p:nvSpPr>
          <p:cNvPr id="3" name="Rectangle 1"/>
          <p:cNvSpPr>
            <a:spLocks noChangeArrowheads="1"/>
          </p:cNvSpPr>
          <p:nvPr/>
        </p:nvSpPr>
        <p:spPr bwMode="auto">
          <a:xfrm>
            <a:off x="827361" y="2106613"/>
            <a:ext cx="7344816" cy="3908762"/>
          </a:xfrm>
          <a:prstGeom prst="rect">
            <a:avLst/>
          </a:prstGeom>
          <a:solidFill>
            <a:srgbClr val="F4ED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t>[1] R.L. Graham, D.E. Knuth, O. Patashnik, Concrete Mathematics(2nd edition), 1994.</a:t>
            </a:r>
            <a:br>
              <a:rPr kumimoji="0" lang="zh-CN" altLang="zh-CN" sz="20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br>
            <a:r>
              <a:rPr kumimoji="0" lang="zh-CN" altLang="zh-CN" sz="20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t>[2] Fatih Gelgi, Time Improvement on Josephus Problem, 2002.</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sng" strike="noStrike" cap="none" normalizeH="0" baseline="0" dirty="0" smtClean="0">
                <a:ln>
                  <a:noFill/>
                </a:ln>
                <a:solidFill>
                  <a:srgbClr val="494949"/>
                </a:solidFill>
                <a:effectLst/>
                <a:latin typeface="Arial" panose="020B0604020202020204" pitchFamily="34" charset="0"/>
                <a:cs typeface="Arial" panose="020B0604020202020204" pitchFamily="34" charset="0"/>
                <a:hlinkClick r:id="rId3"/>
              </a:rPr>
              <a:t>http://citeseer.ist.psu.edu/gelgi02time.html</a:t>
            </a:r>
            <a:endParaRPr kumimoji="0" lang="zh-CN" altLang="zh-CN" sz="1600" b="0" i="0" u="none" strike="noStrike" cap="none" normalizeH="0" baseline="0" dirty="0" smtClean="0">
              <a:ln>
                <a:noFill/>
              </a:ln>
              <a:solidFill>
                <a:schemeClr val="tx1"/>
              </a:solidFill>
              <a:effectLst/>
            </a:endParaRPr>
          </a:p>
          <a:p>
            <a:pPr lvl="0"/>
            <a:r>
              <a:rPr lang="zh-CN" altLang="zh-CN" sz="2000" dirty="0" smtClean="0">
                <a:solidFill>
                  <a:srgbClr val="494949"/>
                </a:solidFill>
                <a:cs typeface="Arial" panose="020B0604020202020204" pitchFamily="34" charset="0"/>
              </a:rPr>
              <a:t>[</a:t>
            </a:r>
            <a:r>
              <a:rPr lang="zh-CN" altLang="zh-CN" sz="2000" dirty="0">
                <a:solidFill>
                  <a:srgbClr val="494949"/>
                </a:solidFill>
                <a:cs typeface="Arial" panose="020B0604020202020204" pitchFamily="34" charset="0"/>
              </a:rPr>
              <a:t>3] Lorenz Halbeisen, Norbert Hungerbühler, The Josephus Problem.</a:t>
            </a:r>
            <a:br>
              <a:rPr lang="zh-CN" altLang="zh-CN" sz="2000" dirty="0">
                <a:solidFill>
                  <a:srgbClr val="494949"/>
                </a:solidFill>
                <a:cs typeface="Arial" panose="020B0604020202020204" pitchFamily="34" charset="0"/>
              </a:rPr>
            </a:br>
            <a:r>
              <a:rPr lang="zh-CN" altLang="zh-CN" sz="2000" u="sng" dirty="0">
                <a:solidFill>
                  <a:srgbClr val="494949"/>
                </a:solidFill>
                <a:cs typeface="Arial" panose="020B0604020202020204" pitchFamily="34" charset="0"/>
                <a:hlinkClick r:id="rId4"/>
              </a:rPr>
              <a:t>http://citeseer.ist.psu.edu/235856.html</a:t>
            </a:r>
            <a:endParaRPr lang="zh-CN" altLang="zh-CN" sz="1600" dirty="0"/>
          </a:p>
          <a:p>
            <a:pPr lvl="0"/>
            <a:r>
              <a:rPr lang="zh-CN" altLang="zh-CN" sz="2000" dirty="0">
                <a:solidFill>
                  <a:srgbClr val="494949"/>
                </a:solidFill>
                <a:cs typeface="Arial" panose="020B0604020202020204" pitchFamily="34" charset="0"/>
              </a:rPr>
              <a:t>[4]  Andrew M. Odlyzko, Herbert S. Wilf, Glasgow Mathematical Journal, Functional iteration and the Josephus problem, 1991.</a:t>
            </a:r>
            <a:br>
              <a:rPr lang="zh-CN" altLang="zh-CN" sz="2000" dirty="0">
                <a:solidFill>
                  <a:srgbClr val="494949"/>
                </a:solidFill>
                <a:cs typeface="Arial" panose="020B0604020202020204" pitchFamily="34" charset="0"/>
              </a:rPr>
            </a:br>
            <a:r>
              <a:rPr lang="zh-CN" altLang="zh-CN" sz="2000" u="sng" dirty="0">
                <a:solidFill>
                  <a:srgbClr val="494949"/>
                </a:solidFill>
                <a:cs typeface="Arial" panose="020B0604020202020204" pitchFamily="34" charset="0"/>
                <a:hlinkClick r:id="rId5"/>
              </a:rPr>
              <a:t>http://citeseer.ist.psu.edu/odlyzko91functional.html</a:t>
            </a:r>
            <a:endParaRPr lang="zh-CN" altLang="zh-CN" sz="2000" dirty="0">
              <a:solidFill>
                <a:srgbClr val="494949"/>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t> </a:t>
            </a:r>
            <a:r>
              <a:rPr kumimoji="0" lang="zh-CN" altLang="zh-CN" sz="16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t> </a:t>
            </a:r>
            <a:r>
              <a:rPr kumimoji="0" lang="zh-CN" altLang="zh-CN" sz="8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t/>
            </a:r>
            <a:br>
              <a:rPr kumimoji="0" lang="zh-CN" altLang="zh-CN" sz="8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br>
            <a:endParaRPr kumimoji="0" lang="zh-CN" altLang="zh-CN" sz="8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endParaRPr>
          </a:p>
        </p:txBody>
      </p:sp>
      <p:sp>
        <p:nvSpPr>
          <p:cNvPr id="5" name="AutoShape 2" descr="http://control.cublog.cn/fileicon/pdf.gif"/>
          <p:cNvSpPr>
            <a:spLocks noChangeAspect="1" noChangeArrowheads="1"/>
          </p:cNvSpPr>
          <p:nvPr/>
        </p:nvSpPr>
        <p:spPr bwMode="auto">
          <a:xfrm>
            <a:off x="214313" y="21066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灯片编号占位符 5"/>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109</a:t>
            </a:fld>
            <a:endParaRPr lang="en-US" altLang="zh-CN" dirty="0"/>
          </a:p>
        </p:txBody>
      </p:sp>
    </p:spTree>
    <p:extLst>
      <p:ext uri="{BB962C8B-B14F-4D97-AF65-F5344CB8AC3E}">
        <p14:creationId xmlns:p14="http://schemas.microsoft.com/office/powerpoint/2010/main" val="315332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6"/>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dirty="0" smtClean="0">
                <a:solidFill>
                  <a:schemeClr val="bg1"/>
                </a:solidFill>
                <a:latin typeface="华文行楷" pitchFamily="2" charset="-122"/>
                <a:ea typeface="华文行楷" pitchFamily="2" charset="-122"/>
              </a:rPr>
              <a:t> 2.</a:t>
            </a:r>
            <a:r>
              <a:rPr kumimoji="1" lang="zh-CN" altLang="en-US" sz="4400" b="1" dirty="0" smtClean="0">
                <a:solidFill>
                  <a:schemeClr val="bg1"/>
                </a:solidFill>
                <a:latin typeface="华文行楷" pitchFamily="2" charset="-122"/>
                <a:ea typeface="华文行楷" pitchFamily="2" charset="-122"/>
              </a:rPr>
              <a:t>减</a:t>
            </a:r>
            <a:r>
              <a:rPr kumimoji="1" lang="zh-CN" altLang="en-US" sz="4400" b="1" dirty="0">
                <a:solidFill>
                  <a:schemeClr val="bg1"/>
                </a:solidFill>
                <a:latin typeface="华文行楷" pitchFamily="2" charset="-122"/>
                <a:ea typeface="华文行楷" pitchFamily="2" charset="-122"/>
              </a:rPr>
              <a:t>治法的设计思想 </a:t>
            </a:r>
          </a:p>
        </p:txBody>
      </p:sp>
      <p:sp>
        <p:nvSpPr>
          <p:cNvPr id="12294" name="Text Box 4"/>
          <p:cNvSpPr txBox="1">
            <a:spLocks noChangeArrowheads="1"/>
          </p:cNvSpPr>
          <p:nvPr/>
        </p:nvSpPr>
        <p:spPr bwMode="auto">
          <a:xfrm>
            <a:off x="395288" y="1303338"/>
            <a:ext cx="817245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sz="2800" b="1" dirty="0">
                <a:solidFill>
                  <a:srgbClr val="990000"/>
                </a:solidFill>
              </a:rPr>
              <a:t>想法：</a:t>
            </a:r>
            <a:r>
              <a:rPr lang="zh-CN" altLang="en-US" sz="2800" b="1" dirty="0">
                <a:solidFill>
                  <a:srgbClr val="FF0000"/>
                </a:solidFill>
              </a:rPr>
              <a:t>分别求出两个序列的中位数</a:t>
            </a:r>
            <a:r>
              <a:rPr lang="zh-CN" altLang="en-US" sz="2800" b="1" dirty="0"/>
              <a:t>，记为</a:t>
            </a:r>
            <a:r>
              <a:rPr lang="en-US" altLang="zh-CN" sz="2800" b="1" i="1" dirty="0"/>
              <a:t>a</a:t>
            </a:r>
            <a:r>
              <a:rPr lang="zh-CN" altLang="en-US" sz="2800" b="1" dirty="0"/>
              <a:t>和</a:t>
            </a:r>
            <a:r>
              <a:rPr lang="en-US" altLang="zh-CN" sz="2800" b="1" i="1" dirty="0"/>
              <a:t>b</a:t>
            </a:r>
            <a:r>
              <a:rPr lang="zh-CN" altLang="en-US" sz="2800" b="1" dirty="0"/>
              <a:t>；比较</a:t>
            </a:r>
            <a:r>
              <a:rPr lang="en-US" altLang="zh-CN" sz="2800" b="1" i="1" dirty="0"/>
              <a:t>a</a:t>
            </a:r>
            <a:r>
              <a:rPr lang="zh-CN" altLang="en-US" sz="2800" b="1" dirty="0"/>
              <a:t>和</a:t>
            </a:r>
            <a:r>
              <a:rPr lang="en-US" altLang="zh-CN" sz="2800" b="1" i="1" dirty="0"/>
              <a:t>b</a:t>
            </a:r>
            <a:r>
              <a:rPr lang="zh-CN" altLang="en-US" sz="2800" b="1" dirty="0"/>
              <a:t>，有下列三种情况：</a:t>
            </a:r>
          </a:p>
          <a:p>
            <a:pPr eaLnBrk="1" hangingPunct="1"/>
            <a:r>
              <a:rPr lang="zh-CN" altLang="en-US" sz="2800" b="1" dirty="0"/>
              <a:t>① </a:t>
            </a:r>
            <a:r>
              <a:rPr lang="en-US" altLang="zh-CN" sz="2800" b="1" i="1" dirty="0"/>
              <a:t>a </a:t>
            </a:r>
            <a:r>
              <a:rPr lang="en-US" altLang="zh-CN" sz="2800" b="1" dirty="0"/>
              <a:t>= </a:t>
            </a:r>
            <a:r>
              <a:rPr lang="en-US" altLang="zh-CN" sz="2800" b="1" i="1" dirty="0"/>
              <a:t>b</a:t>
            </a:r>
            <a:r>
              <a:rPr lang="zh-CN" altLang="en-US" sz="2800" b="1" dirty="0"/>
              <a:t>：则</a:t>
            </a:r>
            <a:r>
              <a:rPr lang="en-US" altLang="zh-CN" sz="2800" b="1" i="1" dirty="0"/>
              <a:t>a</a:t>
            </a:r>
            <a:r>
              <a:rPr lang="zh-CN" altLang="en-US" sz="2800" b="1" dirty="0"/>
              <a:t>即为两个序列的中位数；</a:t>
            </a:r>
          </a:p>
          <a:p>
            <a:pPr eaLnBrk="1" hangingPunct="1"/>
            <a:r>
              <a:rPr lang="zh-CN" altLang="en-US" sz="2800" b="1" dirty="0"/>
              <a:t>② </a:t>
            </a:r>
            <a:r>
              <a:rPr lang="en-US" altLang="zh-CN" sz="2800" b="1" dirty="0"/>
              <a:t>a &lt; b</a:t>
            </a:r>
            <a:r>
              <a:rPr lang="zh-CN" altLang="en-US" sz="2800" b="1" dirty="0"/>
              <a:t>：则</a:t>
            </a:r>
            <a:r>
              <a:rPr lang="zh-CN" altLang="en-US" sz="2800" b="1" dirty="0">
                <a:solidFill>
                  <a:srgbClr val="FF0000"/>
                </a:solidFill>
              </a:rPr>
              <a:t>中位数只能出现在</a:t>
            </a:r>
            <a:r>
              <a:rPr lang="en-US" altLang="zh-CN" sz="2800" b="1" i="1" dirty="0">
                <a:solidFill>
                  <a:srgbClr val="FF0000"/>
                </a:solidFill>
              </a:rPr>
              <a:t>a</a:t>
            </a:r>
            <a:r>
              <a:rPr lang="zh-CN" altLang="en-US" sz="2800" b="1" dirty="0">
                <a:solidFill>
                  <a:srgbClr val="FF0000"/>
                </a:solidFill>
              </a:rPr>
              <a:t>和</a:t>
            </a:r>
            <a:r>
              <a:rPr lang="en-US" altLang="zh-CN" sz="2800" b="1" i="1" dirty="0">
                <a:solidFill>
                  <a:srgbClr val="FF0000"/>
                </a:solidFill>
              </a:rPr>
              <a:t>b</a:t>
            </a:r>
            <a:r>
              <a:rPr lang="zh-CN" altLang="en-US" sz="2800" b="1" dirty="0">
                <a:solidFill>
                  <a:srgbClr val="FF0000"/>
                </a:solidFill>
              </a:rPr>
              <a:t>之间</a:t>
            </a:r>
            <a:r>
              <a:rPr lang="zh-CN" altLang="en-US" sz="2800" b="1" dirty="0"/>
              <a:t>，在序列</a:t>
            </a:r>
            <a:r>
              <a:rPr lang="en-US" altLang="zh-CN" sz="2800" b="1" dirty="0"/>
              <a:t>A</a:t>
            </a:r>
            <a:r>
              <a:rPr lang="zh-CN" altLang="en-US" sz="2800" b="1" dirty="0"/>
              <a:t>中舍弃</a:t>
            </a:r>
            <a:r>
              <a:rPr lang="en-US" altLang="zh-CN" sz="2800" b="1" i="1" dirty="0"/>
              <a:t>a</a:t>
            </a:r>
            <a:r>
              <a:rPr lang="zh-CN" altLang="en-US" sz="2800" b="1" dirty="0"/>
              <a:t>之前的元素得到序列</a:t>
            </a:r>
            <a:r>
              <a:rPr lang="en-US" altLang="zh-CN" sz="2800" b="1" dirty="0"/>
              <a:t>A1</a:t>
            </a:r>
            <a:r>
              <a:rPr lang="zh-CN" altLang="en-US" sz="2800" b="1" dirty="0"/>
              <a:t>，在序列</a:t>
            </a:r>
            <a:r>
              <a:rPr lang="en-US" altLang="zh-CN" sz="2800" b="1" dirty="0"/>
              <a:t>B</a:t>
            </a:r>
            <a:r>
              <a:rPr lang="zh-CN" altLang="en-US" sz="2800" b="1" dirty="0"/>
              <a:t>中舍弃</a:t>
            </a:r>
            <a:r>
              <a:rPr lang="en-US" altLang="zh-CN" sz="2800" b="1" dirty="0"/>
              <a:t>b</a:t>
            </a:r>
            <a:r>
              <a:rPr lang="zh-CN" altLang="en-US" sz="2800" b="1" dirty="0"/>
              <a:t>之后的元素得到序列</a:t>
            </a:r>
            <a:r>
              <a:rPr lang="en-US" altLang="zh-CN" sz="2800" b="1" dirty="0"/>
              <a:t>B1</a:t>
            </a:r>
            <a:r>
              <a:rPr lang="zh-CN" altLang="en-US" sz="2800" b="1" dirty="0"/>
              <a:t>；</a:t>
            </a:r>
          </a:p>
          <a:p>
            <a:pPr eaLnBrk="1" hangingPunct="1"/>
            <a:r>
              <a:rPr lang="zh-CN" altLang="en-US" sz="2800" b="1" dirty="0"/>
              <a:t>③ </a:t>
            </a:r>
            <a:r>
              <a:rPr lang="en-US" altLang="zh-CN" sz="2800" b="1" i="1" dirty="0"/>
              <a:t>a</a:t>
            </a:r>
            <a:r>
              <a:rPr lang="en-US" altLang="zh-CN" sz="2800" b="1" dirty="0"/>
              <a:t> &gt; </a:t>
            </a:r>
            <a:r>
              <a:rPr lang="en-US" altLang="zh-CN" sz="2800" b="1" i="1" dirty="0"/>
              <a:t>b</a:t>
            </a:r>
            <a:r>
              <a:rPr lang="zh-CN" altLang="en-US" sz="2800" b="1" dirty="0"/>
              <a:t>：则</a:t>
            </a:r>
            <a:r>
              <a:rPr lang="zh-CN" altLang="en-US" sz="2800" b="1" dirty="0">
                <a:solidFill>
                  <a:srgbClr val="FF0000"/>
                </a:solidFill>
              </a:rPr>
              <a:t>中位数只能出现在</a:t>
            </a:r>
            <a:r>
              <a:rPr lang="en-US" altLang="zh-CN" sz="2800" b="1" i="1" dirty="0">
                <a:solidFill>
                  <a:srgbClr val="FF0000"/>
                </a:solidFill>
              </a:rPr>
              <a:t>b</a:t>
            </a:r>
            <a:r>
              <a:rPr lang="zh-CN" altLang="en-US" sz="2800" b="1" dirty="0">
                <a:solidFill>
                  <a:srgbClr val="FF0000"/>
                </a:solidFill>
              </a:rPr>
              <a:t>和</a:t>
            </a:r>
            <a:r>
              <a:rPr lang="en-US" altLang="zh-CN" sz="2800" b="1" i="1" dirty="0">
                <a:solidFill>
                  <a:srgbClr val="FF0000"/>
                </a:solidFill>
              </a:rPr>
              <a:t>a</a:t>
            </a:r>
            <a:r>
              <a:rPr lang="zh-CN" altLang="en-US" sz="2800" b="1" dirty="0">
                <a:solidFill>
                  <a:srgbClr val="FF0000"/>
                </a:solidFill>
              </a:rPr>
              <a:t>之间</a:t>
            </a:r>
            <a:r>
              <a:rPr lang="zh-CN" altLang="en-US" sz="2800" b="1" dirty="0"/>
              <a:t>，在序列</a:t>
            </a:r>
            <a:r>
              <a:rPr lang="en-US" altLang="zh-CN" sz="2800" b="1" dirty="0"/>
              <a:t>A</a:t>
            </a:r>
            <a:r>
              <a:rPr lang="zh-CN" altLang="en-US" sz="2800" b="1" dirty="0"/>
              <a:t>中舍弃</a:t>
            </a:r>
            <a:r>
              <a:rPr lang="en-US" altLang="zh-CN" sz="2800" b="1" i="1" dirty="0"/>
              <a:t>a</a:t>
            </a:r>
            <a:r>
              <a:rPr lang="zh-CN" altLang="en-US" sz="2800" b="1" dirty="0"/>
              <a:t>之后的元素得到序列</a:t>
            </a:r>
            <a:r>
              <a:rPr lang="en-US" altLang="zh-CN" sz="2800" b="1" dirty="0"/>
              <a:t>A1</a:t>
            </a:r>
            <a:r>
              <a:rPr lang="zh-CN" altLang="en-US" sz="2800" b="1" dirty="0"/>
              <a:t>，在序列</a:t>
            </a:r>
            <a:r>
              <a:rPr lang="en-US" altLang="zh-CN" sz="2800" b="1" dirty="0"/>
              <a:t>B</a:t>
            </a:r>
            <a:r>
              <a:rPr lang="zh-CN" altLang="en-US" sz="2800" b="1" dirty="0"/>
              <a:t>中舍弃</a:t>
            </a:r>
            <a:r>
              <a:rPr lang="en-US" altLang="zh-CN" sz="2800" b="1" dirty="0"/>
              <a:t>b</a:t>
            </a:r>
            <a:r>
              <a:rPr lang="zh-CN" altLang="en-US" sz="2800" b="1" dirty="0"/>
              <a:t>之前的元素得到序列</a:t>
            </a:r>
            <a:r>
              <a:rPr lang="en-US" altLang="zh-CN" sz="2800" b="1" dirty="0"/>
              <a:t>B1</a:t>
            </a:r>
            <a:r>
              <a:rPr lang="zh-CN" altLang="en-US" sz="2800" b="1" dirty="0"/>
              <a:t>；</a:t>
            </a:r>
          </a:p>
          <a:p>
            <a:pPr eaLnBrk="1" hangingPunct="1"/>
            <a:r>
              <a:rPr lang="zh-CN" altLang="en-US" sz="2800" b="1" dirty="0"/>
              <a:t>在</a:t>
            </a:r>
            <a:r>
              <a:rPr lang="en-US" altLang="zh-CN" sz="2800" b="1" dirty="0"/>
              <a:t>A1</a:t>
            </a:r>
            <a:r>
              <a:rPr lang="zh-CN" altLang="en-US" sz="2800" b="1" dirty="0"/>
              <a:t>和</a:t>
            </a:r>
            <a:r>
              <a:rPr lang="en-US" altLang="zh-CN" sz="2800" b="1" dirty="0"/>
              <a:t>B1</a:t>
            </a:r>
            <a:r>
              <a:rPr lang="zh-CN" altLang="en-US" sz="2800" b="1" dirty="0"/>
              <a:t>中分别求出中位数，重复上述过程，直到</a:t>
            </a:r>
            <a:r>
              <a:rPr lang="zh-CN" altLang="en-US" sz="2800" b="1" dirty="0">
                <a:solidFill>
                  <a:srgbClr val="FF0000"/>
                </a:solidFill>
              </a:rPr>
              <a:t>两个序列中只有一个元素</a:t>
            </a:r>
            <a:r>
              <a:rPr lang="zh-CN" altLang="en-US" sz="2800" b="1" dirty="0"/>
              <a:t>，则较小者即为所求。</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a:t>
            </a:fld>
            <a:endParaRPr lang="en-US" altLang="zh-CN" dirty="0"/>
          </a:p>
        </p:txBody>
      </p:sp>
    </p:spTree>
    <p:extLst>
      <p:ext uri="{BB962C8B-B14F-4D97-AF65-F5344CB8AC3E}">
        <p14:creationId xmlns:p14="http://schemas.microsoft.com/office/powerpoint/2010/main" val="1468188741"/>
      </p:ext>
    </p:extLst>
  </p:cSld>
  <p:clrMapOvr>
    <a:masterClrMapping/>
  </p:clrMapOvr>
  <p:transition>
    <p:strips dir="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zh-CN" altLang="en-US" dirty="0" smtClean="0"/>
              <a:t>扩展：</a:t>
            </a:r>
            <a:r>
              <a:rPr lang="zh-CN" altLang="en-US" dirty="0" smtClean="0"/>
              <a:t>约</a:t>
            </a:r>
            <a:r>
              <a:rPr lang="zh-CN" altLang="en-US" dirty="0"/>
              <a:t>瑟夫问题集</a:t>
            </a:r>
          </a:p>
        </p:txBody>
      </p:sp>
      <p:sp>
        <p:nvSpPr>
          <p:cNvPr id="535555" name="Rectangle 3"/>
          <p:cNvSpPr>
            <a:spLocks noGrp="1" noChangeArrowheads="1"/>
          </p:cNvSpPr>
          <p:nvPr>
            <p:ph type="body" idx="1"/>
          </p:nvPr>
        </p:nvSpPr>
        <p:spPr>
          <a:xfrm>
            <a:off x="0" y="981075"/>
            <a:ext cx="8892480" cy="5715000"/>
          </a:xfrm>
        </p:spPr>
        <p:txBody>
          <a:bodyPr/>
          <a:lstStyle/>
          <a:p>
            <a:r>
              <a:rPr lang="zh-CN" altLang="en-US" sz="2400" dirty="0">
                <a:solidFill>
                  <a:srgbClr val="FF0066"/>
                </a:solidFill>
                <a:latin typeface="微软雅黑" panose="020B0503020204020204" pitchFamily="34" charset="-122"/>
                <a:ea typeface="微软雅黑" panose="020B0503020204020204" pitchFamily="34" charset="-122"/>
              </a:rPr>
              <a:t>第一题：猴子选大王。</a:t>
            </a:r>
          </a:p>
          <a:p>
            <a:r>
              <a:rPr lang="zh-CN" altLang="en-US" sz="2400" dirty="0">
                <a:latin typeface="微软雅黑" panose="020B0503020204020204" pitchFamily="34" charset="-122"/>
                <a:ea typeface="微软雅黑" panose="020B0503020204020204" pitchFamily="34" charset="-122"/>
              </a:rPr>
              <a:t>题目：有</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个猴子围成一圈，每个有一个编号，编号从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。打算从中选出一个大王。经过协商，决定选大王的规则如下：从第一个开始，每隔</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个，数到的猴子出圈，最后剩下来的就是大王。要求：从键盘输入</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，编程计算哪一个编号的猴子成为大王。</a:t>
            </a:r>
          </a:p>
          <a:p>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solidFill>
                  <a:srgbClr val="FF0066"/>
                </a:solidFill>
                <a:latin typeface="微软雅黑" panose="020B0503020204020204" pitchFamily="34" charset="-122"/>
                <a:ea typeface="微软雅黑" panose="020B0503020204020204" pitchFamily="34" charset="-122"/>
              </a:rPr>
              <a:t>第二题：</a:t>
            </a:r>
            <a:r>
              <a:rPr lang="zh-CN" altLang="en-US" sz="2400" dirty="0">
                <a:latin typeface="微软雅黑" panose="020B0503020204020204" pitchFamily="34" charset="-122"/>
                <a:ea typeface="微软雅黑" panose="020B0503020204020204" pitchFamily="34" charset="-122"/>
              </a:rPr>
              <a:t>设有</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个人围成一圏，并且按照顺时针方向从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编号，由第</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个人开始进行从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报数，报数到第</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个人时，此人出圏，再从下一个人重新开始从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报数，如此进行下去，直到所有的人都出圏为止。现在要求编程按照出圏的顺序，打印这</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个人的顺序表。</a:t>
            </a:r>
          </a:p>
          <a:p>
            <a:endParaRPr lang="zh-CN" altLang="en-US" sz="2400" dirty="0">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5555">
                                            <p:txEl>
                                              <p:pRg st="0" end="0"/>
                                            </p:txEl>
                                          </p:spTgt>
                                        </p:tgtEl>
                                        <p:attrNameLst>
                                          <p:attrName>style.visibility</p:attrName>
                                        </p:attrNameLst>
                                      </p:cBhvr>
                                      <p:to>
                                        <p:strVal val="visible"/>
                                      </p:to>
                                    </p:set>
                                    <p:animEffect transition="in" filter="blinds(horizontal)">
                                      <p:cBhvr>
                                        <p:cTn id="7" dur="500"/>
                                        <p:tgtEl>
                                          <p:spTgt spid="5355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5555">
                                            <p:txEl>
                                              <p:pRg st="1" end="1"/>
                                            </p:txEl>
                                          </p:spTgt>
                                        </p:tgtEl>
                                        <p:attrNameLst>
                                          <p:attrName>style.visibility</p:attrName>
                                        </p:attrNameLst>
                                      </p:cBhvr>
                                      <p:to>
                                        <p:strVal val="visible"/>
                                      </p:to>
                                    </p:set>
                                    <p:animEffect transition="in" filter="blinds(horizontal)">
                                      <p:cBhvr>
                                        <p:cTn id="10" dur="500"/>
                                        <p:tgtEl>
                                          <p:spTgt spid="5355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35555">
                                            <p:txEl>
                                              <p:pRg st="4" end="4"/>
                                            </p:txEl>
                                          </p:spTgt>
                                        </p:tgtEl>
                                        <p:attrNameLst>
                                          <p:attrName>style.visibility</p:attrName>
                                        </p:attrNameLst>
                                      </p:cBhvr>
                                      <p:to>
                                        <p:strVal val="visible"/>
                                      </p:to>
                                    </p:set>
                                    <p:animEffect transition="in" filter="blinds(horizontal)">
                                      <p:cBhvr>
                                        <p:cTn id="15" dur="500"/>
                                        <p:tgtEl>
                                          <p:spTgt spid="535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endParaRPr lang="zh-CN" altLang="en-US"/>
          </a:p>
        </p:txBody>
      </p:sp>
      <p:sp>
        <p:nvSpPr>
          <p:cNvPr id="537603" name="Rectangle 3"/>
          <p:cNvSpPr>
            <a:spLocks noGrp="1" noChangeArrowheads="1"/>
          </p:cNvSpPr>
          <p:nvPr>
            <p:ph type="body" idx="1"/>
          </p:nvPr>
        </p:nvSpPr>
        <p:spPr/>
        <p:txBody>
          <a:bodyPr/>
          <a:lstStyle/>
          <a:p>
            <a:r>
              <a:rPr lang="zh-CN" altLang="en-US" dirty="0">
                <a:solidFill>
                  <a:srgbClr val="FF0066"/>
                </a:solidFill>
                <a:latin typeface="微软雅黑" panose="020B0503020204020204" pitchFamily="34" charset="-122"/>
                <a:ea typeface="微软雅黑" panose="020B0503020204020204" pitchFamily="34" charset="-122"/>
              </a:rPr>
              <a:t>第三题：狸捉兔子</a:t>
            </a:r>
          </a:p>
          <a:p>
            <a:r>
              <a:rPr lang="zh-CN" altLang="en-US" dirty="0">
                <a:latin typeface="微软雅黑" panose="020B0503020204020204" pitchFamily="34" charset="-122"/>
                <a:ea typeface="微软雅黑" panose="020B0503020204020204" pitchFamily="34" charset="-122"/>
              </a:rPr>
              <a:t>围绕着山顶有１０个洞，狐狸要吃兔子，兔子说：“可以，但必须找到我， 我就藏身于这十个洞中，你从１０号洞出发，先到１号洞找，第二次隔１个 洞找，第三次隔２个洞找，以后如此类推，次数不限。”但狐狸从早到晚进进出出了１０００次，仍没有找到兔子。问兔子究竟藏在哪个洞里？</a:t>
            </a:r>
          </a:p>
          <a:p>
            <a:endParaRPr lang="zh-CN" altLang="en-US"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111</a:t>
            </a:fld>
            <a:endParaRPr lang="en-US" altLang="zh-CN" dirty="0"/>
          </a:p>
        </p:txBody>
      </p:sp>
      <p:sp>
        <p:nvSpPr>
          <p:cNvPr id="5" name="Rectangle 2"/>
          <p:cNvSpPr txBox="1">
            <a:spLocks noChangeArrowheads="1"/>
          </p:cNvSpPr>
          <p:nvPr/>
        </p:nvSpPr>
        <p:spPr bwMode="auto">
          <a:xfrm>
            <a:off x="581025" y="404664"/>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zh-CN" altLang="en-US" kern="0" smtClean="0"/>
              <a:t>约瑟夫问题集</a:t>
            </a:r>
            <a:endParaRPr lang="zh-CN" altLang="en-US" kern="0"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type="body" idx="1"/>
          </p:nvPr>
        </p:nvSpPr>
        <p:spPr>
          <a:xfrm>
            <a:off x="-3812" y="1061864"/>
            <a:ext cx="8892480" cy="4734272"/>
          </a:xfrm>
        </p:spPr>
        <p:txBody>
          <a:bodyPr/>
          <a:lstStyle/>
          <a:p>
            <a:r>
              <a:rPr lang="zh-CN" altLang="en-US" sz="2400" dirty="0">
                <a:solidFill>
                  <a:srgbClr val="FF0066"/>
                </a:solidFill>
                <a:latin typeface="微软雅黑" panose="020B0503020204020204" pitchFamily="34" charset="-122"/>
                <a:ea typeface="微软雅黑" panose="020B0503020204020204" pitchFamily="34" charset="-122"/>
              </a:rPr>
              <a:t>第四题：慈善的约瑟夫</a:t>
            </a:r>
          </a:p>
          <a:p>
            <a:r>
              <a:rPr lang="zh-CN" altLang="en-US" sz="2400" dirty="0">
                <a:latin typeface="微软雅黑" panose="020B0503020204020204" pitchFamily="34" charset="-122"/>
                <a:ea typeface="微软雅黑" panose="020B0503020204020204" pitchFamily="34" charset="-122"/>
              </a:rPr>
              <a:t>你一定听说过约瑟夫问题吧？即从</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个人找出唯一的幸存者。</a:t>
            </a:r>
          </a:p>
          <a:p>
            <a:r>
              <a:rPr lang="zh-CN" altLang="en-US" sz="2400" dirty="0">
                <a:latin typeface="微软雅黑" panose="020B0503020204020204" pitchFamily="34" charset="-122"/>
                <a:ea typeface="微软雅黑" panose="020B0503020204020204" pitchFamily="34" charset="-122"/>
              </a:rPr>
              <a:t>现在老约瑟夫将组织一个皆大欢喜的新游戏，假设</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个人站成一圈，从第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人开始交替的去掉游戏者， 但只是暂时去掉，直到最后剩下唯一的幸存者为止。</a:t>
            </a:r>
          </a:p>
          <a:p>
            <a:r>
              <a:rPr lang="zh-CN" altLang="en-US" sz="2400" dirty="0">
                <a:latin typeface="微软雅黑" panose="020B0503020204020204" pitchFamily="34" charset="-122"/>
                <a:ea typeface="微软雅黑" panose="020B0503020204020204" pitchFamily="34" charset="-122"/>
              </a:rPr>
              <a:t>幸存者选出后，所有比幸存者号码高的人每人得到</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个金币，永久性离开。其余剩下的将重复以上的游戏过程， 比幸存者号码主的人每人得到</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个金币后离开。经过这们的过程后，一旦人数不再减少，则最后剩下的那些人将得到</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个金币。请你计算一下老约瑟夫一共要付出多 少钱？</a:t>
            </a:r>
          </a:p>
          <a:p>
            <a:r>
              <a:rPr lang="zh-CN" altLang="en-US" sz="2400" dirty="0">
                <a:latin typeface="微软雅黑" panose="020B0503020204020204" pitchFamily="34" charset="-122"/>
                <a:ea typeface="微软雅黑" panose="020B0503020204020204" pitchFamily="34" charset="-122"/>
              </a:rPr>
              <a:t>输入：</a:t>
            </a:r>
            <a:r>
              <a:rPr lang="en-US" altLang="zh-CN" sz="2400" dirty="0">
                <a:latin typeface="微软雅黑" panose="020B0503020204020204" pitchFamily="34" charset="-122"/>
                <a:ea typeface="微软雅黑" panose="020B0503020204020204" pitchFamily="34" charset="-122"/>
              </a:rPr>
              <a:t>N</a:t>
            </a:r>
          </a:p>
          <a:p>
            <a:r>
              <a:rPr lang="zh-CN" altLang="en-US" sz="2400" dirty="0">
                <a:latin typeface="微软雅黑" panose="020B0503020204020204" pitchFamily="34" charset="-122"/>
                <a:ea typeface="微软雅黑" panose="020B0503020204020204" pitchFamily="34" charset="-122"/>
              </a:rPr>
              <a:t>输出：金币数。</a:t>
            </a:r>
          </a:p>
          <a:p>
            <a:endParaRPr lang="zh-CN" altLang="en-US" sz="2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112</a:t>
            </a:fld>
            <a:endParaRPr lang="en-US" altLang="zh-CN" dirty="0"/>
          </a:p>
        </p:txBody>
      </p:sp>
      <p:sp>
        <p:nvSpPr>
          <p:cNvPr id="5" name="Rectangle 2"/>
          <p:cNvSpPr txBox="1">
            <a:spLocks noChangeArrowheads="1"/>
          </p:cNvSpPr>
          <p:nvPr/>
        </p:nvSpPr>
        <p:spPr bwMode="auto">
          <a:xfrm>
            <a:off x="581025" y="404664"/>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zh-CN" altLang="en-US" kern="0" smtClean="0"/>
              <a:t>约瑟夫问题集</a:t>
            </a: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6579">
                                            <p:txEl>
                                              <p:pRg st="1" end="1"/>
                                            </p:txEl>
                                          </p:spTgt>
                                        </p:tgtEl>
                                        <p:attrNameLst>
                                          <p:attrName>style.visibility</p:attrName>
                                        </p:attrNameLst>
                                      </p:cBhvr>
                                      <p:to>
                                        <p:strVal val="visible"/>
                                      </p:to>
                                    </p:set>
                                    <p:animEffect transition="in" filter="blinds(horizontal)">
                                      <p:cBhvr>
                                        <p:cTn id="7" dur="500"/>
                                        <p:tgtEl>
                                          <p:spTgt spid="536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6579">
                                            <p:txEl>
                                              <p:pRg st="2" end="2"/>
                                            </p:txEl>
                                          </p:spTgt>
                                        </p:tgtEl>
                                        <p:attrNameLst>
                                          <p:attrName>style.visibility</p:attrName>
                                        </p:attrNameLst>
                                      </p:cBhvr>
                                      <p:to>
                                        <p:strVal val="visible"/>
                                      </p:to>
                                    </p:set>
                                    <p:animEffect transition="in" filter="blinds(horizontal)">
                                      <p:cBhvr>
                                        <p:cTn id="12" dur="500"/>
                                        <p:tgtEl>
                                          <p:spTgt spid="536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6579">
                                            <p:txEl>
                                              <p:pRg st="3" end="3"/>
                                            </p:txEl>
                                          </p:spTgt>
                                        </p:tgtEl>
                                        <p:attrNameLst>
                                          <p:attrName>style.visibility</p:attrName>
                                        </p:attrNameLst>
                                      </p:cBhvr>
                                      <p:to>
                                        <p:strVal val="visible"/>
                                      </p:to>
                                    </p:set>
                                    <p:animEffect transition="in" filter="blinds(horizontal)">
                                      <p:cBhvr>
                                        <p:cTn id="17" dur="500"/>
                                        <p:tgtEl>
                                          <p:spTgt spid="5365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6579">
                                            <p:txEl>
                                              <p:pRg st="4" end="4"/>
                                            </p:txEl>
                                          </p:spTgt>
                                        </p:tgtEl>
                                        <p:attrNameLst>
                                          <p:attrName>style.visibility</p:attrName>
                                        </p:attrNameLst>
                                      </p:cBhvr>
                                      <p:to>
                                        <p:strVal val="visible"/>
                                      </p:to>
                                    </p:set>
                                    <p:animEffect transition="in" filter="blinds(horizontal)">
                                      <p:cBhvr>
                                        <p:cTn id="22" dur="500"/>
                                        <p:tgtEl>
                                          <p:spTgt spid="53657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36579">
                                            <p:txEl>
                                              <p:pRg st="5" end="5"/>
                                            </p:txEl>
                                          </p:spTgt>
                                        </p:tgtEl>
                                        <p:attrNameLst>
                                          <p:attrName>style.visibility</p:attrName>
                                        </p:attrNameLst>
                                      </p:cBhvr>
                                      <p:to>
                                        <p:strVal val="visible"/>
                                      </p:to>
                                    </p:set>
                                    <p:animEffect transition="in" filter="blinds(horizontal)">
                                      <p:cBhvr>
                                        <p:cTn id="25" dur="500"/>
                                        <p:tgtEl>
                                          <p:spTgt spid="536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body" idx="1"/>
          </p:nvPr>
        </p:nvSpPr>
        <p:spPr>
          <a:xfrm>
            <a:off x="0" y="980728"/>
            <a:ext cx="9144000" cy="5877272"/>
          </a:xfrm>
        </p:spPr>
        <p:txBody>
          <a:bodyPr/>
          <a:lstStyle/>
          <a:p>
            <a:pPr>
              <a:lnSpc>
                <a:spcPct val="90000"/>
              </a:lnSpc>
            </a:pPr>
            <a:endParaRPr lang="zh-CN" altLang="en-US" sz="2800" dirty="0">
              <a:solidFill>
                <a:srgbClr val="FF0066"/>
              </a:solidFill>
              <a:latin typeface="微软雅黑" panose="020B0503020204020204" pitchFamily="34" charset="-122"/>
              <a:ea typeface="微软雅黑" panose="020B0503020204020204" pitchFamily="34" charset="-122"/>
            </a:endParaRPr>
          </a:p>
          <a:p>
            <a:pPr>
              <a:lnSpc>
                <a:spcPct val="90000"/>
              </a:lnSpc>
            </a:pPr>
            <a:r>
              <a:rPr lang="zh-CN" altLang="en-US" sz="2800" dirty="0">
                <a:solidFill>
                  <a:srgbClr val="FF0066"/>
                </a:solidFill>
                <a:latin typeface="微软雅黑" panose="020B0503020204020204" pitchFamily="34" charset="-122"/>
                <a:ea typeface="微软雅黑" panose="020B0503020204020204" pitchFamily="34" charset="-122"/>
              </a:rPr>
              <a:t>第五题：</a:t>
            </a:r>
            <a:r>
              <a:rPr lang="en-US" altLang="zh-CN" sz="2800" dirty="0">
                <a:latin typeface="微软雅黑" panose="020B0503020204020204" pitchFamily="34" charset="-122"/>
                <a:ea typeface="微软雅黑" panose="020B0503020204020204" pitchFamily="34" charset="-122"/>
              </a:rPr>
              <a:t>50</a:t>
            </a:r>
            <a:r>
              <a:rPr lang="zh-CN" altLang="en-US" sz="2800" dirty="0">
                <a:latin typeface="微软雅黑" panose="020B0503020204020204" pitchFamily="34" charset="-122"/>
                <a:ea typeface="微软雅黑" panose="020B0503020204020204" pitchFamily="34" charset="-122"/>
              </a:rPr>
              <a:t>枚棋子围成圆圈，编上号码</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每隔一枚棋子取出一枚，要求最后留下的一枚棋子的号码是</a:t>
            </a:r>
            <a:r>
              <a:rPr lang="en-US" altLang="zh-CN" sz="2800" dirty="0">
                <a:latin typeface="微软雅黑" panose="020B0503020204020204" pitchFamily="34" charset="-122"/>
                <a:ea typeface="微软雅黑" panose="020B0503020204020204" pitchFamily="34" charset="-122"/>
              </a:rPr>
              <a:t>42</a:t>
            </a:r>
            <a:r>
              <a:rPr lang="zh-CN" altLang="en-US" sz="2800" dirty="0">
                <a:latin typeface="微软雅黑" panose="020B0503020204020204" pitchFamily="34" charset="-122"/>
                <a:ea typeface="微软雅黑" panose="020B0503020204020204" pitchFamily="34" charset="-122"/>
              </a:rPr>
              <a:t>，那该从几号棋子开始取呢？</a:t>
            </a:r>
          </a:p>
          <a:p>
            <a:pPr>
              <a:lnSpc>
                <a:spcPct val="90000"/>
              </a:lnSpc>
            </a:pPr>
            <a:endParaRPr lang="zh-CN" altLang="en-US" sz="2800" dirty="0">
              <a:latin typeface="微软雅黑" panose="020B0503020204020204" pitchFamily="34" charset="-122"/>
              <a:ea typeface="微软雅黑" panose="020B0503020204020204" pitchFamily="34" charset="-122"/>
            </a:endParaRPr>
          </a:p>
          <a:p>
            <a:pPr>
              <a:lnSpc>
                <a:spcPct val="90000"/>
              </a:lnSpc>
              <a:buFontTx/>
              <a:buNone/>
            </a:pPr>
            <a:endParaRPr lang="zh-CN" altLang="en-US" sz="2800" dirty="0">
              <a:latin typeface="微软雅黑" panose="020B0503020204020204" pitchFamily="34" charset="-122"/>
              <a:ea typeface="微软雅黑" panose="020B0503020204020204" pitchFamily="34" charset="-122"/>
            </a:endParaRPr>
          </a:p>
          <a:p>
            <a:pPr>
              <a:lnSpc>
                <a:spcPct val="90000"/>
              </a:lnSpc>
            </a:pPr>
            <a:r>
              <a:rPr lang="zh-CN" altLang="en-US" sz="2800" dirty="0">
                <a:solidFill>
                  <a:srgbClr val="FF0066"/>
                </a:solidFill>
                <a:latin typeface="微软雅黑" panose="020B0503020204020204" pitchFamily="34" charset="-122"/>
                <a:ea typeface="微软雅黑" panose="020B0503020204020204" pitchFamily="34" charset="-122"/>
              </a:rPr>
              <a:t>第六题：变形猴子选大王</a:t>
            </a:r>
          </a:p>
          <a:p>
            <a:pPr>
              <a:lnSpc>
                <a:spcPct val="90000"/>
              </a:lnSpc>
            </a:pPr>
            <a:r>
              <a:rPr lang="zh-CN" altLang="en-US" sz="2800" dirty="0">
                <a:latin typeface="微软雅黑" panose="020B0503020204020204" pitchFamily="34" charset="-122"/>
                <a:ea typeface="微软雅黑" panose="020B0503020204020204" pitchFamily="34" charset="-122"/>
              </a:rPr>
              <a:t>题目：有</a:t>
            </a:r>
            <a:r>
              <a:rPr lang="en-US" altLang="zh-CN" sz="2800" dirty="0">
                <a:latin typeface="微软雅黑" panose="020B0503020204020204" pitchFamily="34" charset="-122"/>
                <a:ea typeface="微软雅黑" panose="020B0503020204020204" pitchFamily="34" charset="-122"/>
              </a:rPr>
              <a:t>n</a:t>
            </a:r>
            <a:r>
              <a:rPr lang="zh-CN" altLang="en-US" sz="2800" dirty="0">
                <a:latin typeface="微软雅黑" panose="020B0503020204020204" pitchFamily="34" charset="-122"/>
                <a:ea typeface="微软雅黑" panose="020B0503020204020204" pitchFamily="34" charset="-122"/>
              </a:rPr>
              <a:t>个猴子选大王，选举办法如下：从头到尾</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报数，凡报到</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的退出，余下的从尾到头</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报数，凡报</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的退出。。。。如此类推，当剩下两只猴子时，取这时报</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的为王，若想当猴王，请问当初应站在什么位置？</a:t>
            </a:r>
          </a:p>
          <a:p>
            <a:pPr>
              <a:lnSpc>
                <a:spcPct val="90000"/>
              </a:lnSpc>
            </a:pPr>
            <a:endParaRPr lang="zh-CN" altLang="en-US" sz="2800" dirty="0">
              <a:latin typeface="微软雅黑" panose="020B0503020204020204" pitchFamily="34" charset="-122"/>
              <a:ea typeface="微软雅黑" panose="020B0503020204020204" pitchFamily="34" charset="-122"/>
            </a:endParaRPr>
          </a:p>
          <a:p>
            <a:pPr>
              <a:lnSpc>
                <a:spcPct val="90000"/>
              </a:lnSpc>
            </a:pPr>
            <a:endParaRPr lang="zh-CN" altLang="en-US" sz="28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113</a:t>
            </a:fld>
            <a:endParaRPr lang="en-US" altLang="zh-CN" dirty="0"/>
          </a:p>
        </p:txBody>
      </p:sp>
      <p:sp>
        <p:nvSpPr>
          <p:cNvPr id="5" name="Rectangle 2"/>
          <p:cNvSpPr txBox="1">
            <a:spLocks noChangeArrowheads="1"/>
          </p:cNvSpPr>
          <p:nvPr/>
        </p:nvSpPr>
        <p:spPr bwMode="auto">
          <a:xfrm>
            <a:off x="581025" y="404664"/>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zh-CN" altLang="en-US" kern="0" smtClean="0"/>
              <a:t>约瑟夫问题集</a:t>
            </a: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8627">
                                            <p:txEl>
                                              <p:pRg st="1" end="1"/>
                                            </p:txEl>
                                          </p:spTgt>
                                        </p:tgtEl>
                                        <p:attrNameLst>
                                          <p:attrName>style.visibility</p:attrName>
                                        </p:attrNameLst>
                                      </p:cBhvr>
                                      <p:to>
                                        <p:strVal val="visible"/>
                                      </p:to>
                                    </p:set>
                                    <p:animEffect transition="in" filter="blinds(horizontal)">
                                      <p:cBhvr>
                                        <p:cTn id="7" dur="500"/>
                                        <p:tgtEl>
                                          <p:spTgt spid="5386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8627">
                                            <p:txEl>
                                              <p:pRg st="4" end="4"/>
                                            </p:txEl>
                                          </p:spTgt>
                                        </p:tgtEl>
                                        <p:attrNameLst>
                                          <p:attrName>style.visibility</p:attrName>
                                        </p:attrNameLst>
                                      </p:cBhvr>
                                      <p:to>
                                        <p:strVal val="visible"/>
                                      </p:to>
                                    </p:set>
                                    <p:animEffect transition="in" filter="blinds(horizontal)">
                                      <p:cBhvr>
                                        <p:cTn id="12" dur="500"/>
                                        <p:tgtEl>
                                          <p:spTgt spid="538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242888"/>
            <a:ext cx="8758238" cy="685800"/>
          </a:xfrm>
        </p:spPr>
        <p:txBody>
          <a:bodyPr/>
          <a:lstStyle/>
          <a:p>
            <a:r>
              <a:rPr lang="en-US" altLang="zh-CN" sz="3600" dirty="0" smtClean="0">
                <a:ea typeface="宋体" charset="-122"/>
              </a:rPr>
              <a:t>5.4 Variable-Size-Decrease Algorithms</a:t>
            </a:r>
          </a:p>
        </p:txBody>
      </p:sp>
      <p:sp>
        <p:nvSpPr>
          <p:cNvPr id="63491" name="Rectangle 3"/>
          <p:cNvSpPr>
            <a:spLocks noGrp="1" noChangeArrowheads="1"/>
          </p:cNvSpPr>
          <p:nvPr>
            <p:ph type="body" idx="1"/>
          </p:nvPr>
        </p:nvSpPr>
        <p:spPr>
          <a:xfrm>
            <a:off x="533400" y="1219200"/>
            <a:ext cx="8610600" cy="5334000"/>
          </a:xfrm>
        </p:spPr>
        <p:txBody>
          <a:bodyPr/>
          <a:lstStyle/>
          <a:p>
            <a:pPr marL="0" indent="0">
              <a:buFontTx/>
              <a:buNone/>
            </a:pPr>
            <a:r>
              <a:rPr lang="en-US" altLang="zh-CN" sz="2000" smtClean="0"/>
              <a:t>In the variable-size-decrease variation of decrease-and-conquer, instance size reduction varies from one iteration to another</a:t>
            </a:r>
            <a:r>
              <a:rPr lang="en-US" altLang="zh-CN" sz="2400" smtClean="0"/>
              <a:t>       </a:t>
            </a:r>
          </a:p>
          <a:p>
            <a:pPr marL="0" indent="0">
              <a:buFontTx/>
              <a:buNone/>
            </a:pPr>
            <a:endParaRPr lang="en-US" altLang="zh-CN" sz="2400" smtClean="0"/>
          </a:p>
          <a:p>
            <a:pPr marL="0" indent="0">
              <a:buFontTx/>
              <a:buNone/>
            </a:pPr>
            <a:r>
              <a:rPr lang="en-US" altLang="zh-CN" sz="2400" smtClean="0"/>
              <a:t>Examples:</a:t>
            </a:r>
          </a:p>
          <a:p>
            <a:pPr marL="0" indent="0">
              <a:buFontTx/>
              <a:buChar char="•"/>
            </a:pPr>
            <a:r>
              <a:rPr lang="en-US" altLang="zh-CN" sz="2400" smtClean="0"/>
              <a:t>  Euclid’s algorithm  for greatest common divisor</a:t>
            </a:r>
          </a:p>
          <a:p>
            <a:pPr marL="0" indent="0">
              <a:buClr>
                <a:schemeClr val="tx1"/>
              </a:buClr>
              <a:buFontTx/>
              <a:buChar char="•"/>
            </a:pPr>
            <a:r>
              <a:rPr lang="en-US" altLang="zh-CN" sz="2400" smtClean="0"/>
              <a:t>  partition-based algorithm for selection problem</a:t>
            </a:r>
          </a:p>
          <a:p>
            <a:pPr marL="0" indent="0">
              <a:buClr>
                <a:schemeClr val="tx1"/>
              </a:buClr>
              <a:buFontTx/>
              <a:buChar char="•"/>
            </a:pPr>
            <a:r>
              <a:rPr lang="en-US" altLang="zh-CN" sz="2400" smtClean="0"/>
              <a:t>  interpolation search</a:t>
            </a:r>
          </a:p>
          <a:p>
            <a:pPr marL="0" indent="0">
              <a:buClr>
                <a:schemeClr val="tx1"/>
              </a:buClr>
              <a:buFontTx/>
              <a:buChar char="•"/>
            </a:pPr>
            <a:r>
              <a:rPr lang="en-US" altLang="zh-CN" sz="2400" smtClean="0"/>
              <a:t>  some algorithms on binary search trees</a:t>
            </a:r>
          </a:p>
          <a:p>
            <a:pPr marL="0" indent="0">
              <a:buClr>
                <a:schemeClr val="tx1"/>
              </a:buClr>
              <a:buFontTx/>
              <a:buChar char="•"/>
            </a:pPr>
            <a:r>
              <a:rPr lang="en-US" altLang="zh-CN" sz="2400" smtClean="0"/>
              <a:t>  Nim and Nim-like games</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114</a:t>
            </a:fld>
            <a:endParaRPr lang="en-US" altLang="zh-CN"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609600" y="1266825"/>
            <a:ext cx="8534400" cy="5133975"/>
          </a:xfrm>
        </p:spPr>
        <p:txBody>
          <a:bodyPr/>
          <a:lstStyle/>
          <a:p>
            <a:pPr>
              <a:lnSpc>
                <a:spcPct val="90000"/>
              </a:lnSpc>
              <a:buFont typeface="Monotype Sorts"/>
              <a:buNone/>
            </a:pPr>
            <a:r>
              <a:rPr lang="pt-BR" altLang="zh-CN" sz="2400" smtClean="0"/>
              <a:t>Euclid’s algorithm is based on repeated application of equality</a:t>
            </a:r>
          </a:p>
          <a:p>
            <a:pPr algn="ctr">
              <a:lnSpc>
                <a:spcPct val="90000"/>
              </a:lnSpc>
              <a:buFont typeface="Monotype Sorts"/>
              <a:buNone/>
            </a:pPr>
            <a:r>
              <a:rPr lang="en-US" altLang="zh-CN" sz="2400" smtClean="0"/>
              <a:t>gcd(</a:t>
            </a:r>
            <a:r>
              <a:rPr lang="en-US" altLang="zh-CN" sz="2400" i="1" smtClean="0"/>
              <a:t>m, n</a:t>
            </a:r>
            <a:r>
              <a:rPr lang="en-US" altLang="zh-CN" sz="2400" smtClean="0"/>
              <a:t>) = gcd(</a:t>
            </a:r>
            <a:r>
              <a:rPr lang="en-US" altLang="zh-CN" sz="2400" i="1" smtClean="0"/>
              <a:t>n, m </a:t>
            </a:r>
            <a:r>
              <a:rPr lang="en-US" altLang="zh-CN" sz="2400" smtClean="0"/>
              <a:t>mod </a:t>
            </a:r>
            <a:r>
              <a:rPr lang="en-US" altLang="zh-CN" sz="2400" i="1" smtClean="0"/>
              <a:t>n</a:t>
            </a:r>
            <a:r>
              <a:rPr lang="en-US" altLang="zh-CN" sz="2400" smtClean="0"/>
              <a:t>)</a:t>
            </a:r>
          </a:p>
          <a:p>
            <a:pPr algn="ctr">
              <a:lnSpc>
                <a:spcPct val="90000"/>
              </a:lnSpc>
              <a:buFont typeface="Monotype Sorts"/>
              <a:buNone/>
            </a:pPr>
            <a:endParaRPr lang="pt-BR" altLang="zh-CN" sz="2400" smtClean="0"/>
          </a:p>
          <a:p>
            <a:pPr>
              <a:lnSpc>
                <a:spcPct val="90000"/>
              </a:lnSpc>
              <a:buFont typeface="Monotype Sorts"/>
              <a:buNone/>
            </a:pPr>
            <a:r>
              <a:rPr lang="pt-BR" altLang="zh-CN" sz="2400" smtClean="0"/>
              <a:t>Ex.: </a:t>
            </a:r>
            <a:r>
              <a:rPr lang="en-US" altLang="zh-CN" sz="2400" smtClean="0"/>
              <a:t>gcd(80,44) = gcd(44,36) = gcd(36, 12) = gcd(12,0) = 12</a:t>
            </a:r>
            <a:endParaRPr lang="pt-BR" altLang="zh-CN" sz="2400" smtClean="0"/>
          </a:p>
          <a:p>
            <a:pPr>
              <a:lnSpc>
                <a:spcPct val="90000"/>
              </a:lnSpc>
              <a:buFont typeface="Monotype Sorts"/>
              <a:buNone/>
            </a:pPr>
            <a:endParaRPr lang="pt-BR" altLang="zh-CN" sz="2400" smtClean="0"/>
          </a:p>
          <a:p>
            <a:pPr>
              <a:lnSpc>
                <a:spcPct val="90000"/>
              </a:lnSpc>
              <a:buFont typeface="Monotype Sorts"/>
              <a:buNone/>
            </a:pPr>
            <a:r>
              <a:rPr lang="pt-BR" altLang="zh-CN" sz="2400" smtClean="0"/>
              <a:t>One can prove that the size, measured by the second number,</a:t>
            </a:r>
          </a:p>
          <a:p>
            <a:pPr>
              <a:lnSpc>
                <a:spcPct val="90000"/>
              </a:lnSpc>
              <a:buFont typeface="Monotype Sorts"/>
              <a:buNone/>
            </a:pPr>
            <a:r>
              <a:rPr lang="pt-BR" altLang="zh-CN" sz="2400" smtClean="0"/>
              <a:t>decreases at least by half after two consecutive iterations. </a:t>
            </a:r>
          </a:p>
          <a:p>
            <a:pPr>
              <a:lnSpc>
                <a:spcPct val="90000"/>
              </a:lnSpc>
              <a:buFont typeface="Monotype Sorts"/>
              <a:buNone/>
            </a:pPr>
            <a:r>
              <a:rPr lang="pt-BR" altLang="zh-CN" sz="2400" smtClean="0"/>
              <a:t>Hence, T(</a:t>
            </a:r>
            <a:r>
              <a:rPr lang="pt-BR" altLang="zh-CN" sz="2400" i="1" smtClean="0"/>
              <a:t>n</a:t>
            </a:r>
            <a:r>
              <a:rPr lang="pt-BR" altLang="zh-CN" sz="2400" smtClean="0"/>
              <a:t>) </a:t>
            </a:r>
            <a:r>
              <a:rPr lang="en-US" altLang="zh-CN" sz="2400" smtClean="0">
                <a:solidFill>
                  <a:schemeClr val="hlink"/>
                </a:solidFill>
                <a:sym typeface="Symbol" pitchFamily="18" charset="2"/>
              </a:rPr>
              <a:t></a:t>
            </a:r>
            <a:r>
              <a:rPr lang="en-US" altLang="zh-CN" sz="2400" smtClean="0">
                <a:sym typeface="Symbol" pitchFamily="18" charset="2"/>
              </a:rPr>
              <a:t> </a:t>
            </a:r>
            <a:r>
              <a:rPr lang="en-US" altLang="zh-CN" sz="2400" smtClean="0">
                <a:solidFill>
                  <a:schemeClr val="hlink"/>
                </a:solidFill>
                <a:sym typeface="Symbol" pitchFamily="18" charset="2"/>
              </a:rPr>
              <a:t>O(log </a:t>
            </a:r>
            <a:r>
              <a:rPr lang="en-US" altLang="zh-CN" sz="2400" i="1" smtClean="0">
                <a:solidFill>
                  <a:schemeClr val="hlink"/>
                </a:solidFill>
                <a:sym typeface="Symbol" pitchFamily="18" charset="2"/>
              </a:rPr>
              <a:t>n</a:t>
            </a:r>
            <a:r>
              <a:rPr lang="en-US" altLang="zh-CN" sz="2400" smtClean="0">
                <a:solidFill>
                  <a:schemeClr val="hlink"/>
                </a:solidFill>
                <a:sym typeface="Symbol" pitchFamily="18" charset="2"/>
              </a:rPr>
              <a:t>)</a:t>
            </a:r>
            <a:endParaRPr lang="pt-BR" altLang="zh-CN" sz="2400" smtClean="0">
              <a:solidFill>
                <a:schemeClr val="hlink"/>
              </a:solidFill>
            </a:endParaRPr>
          </a:p>
          <a:p>
            <a:pPr>
              <a:lnSpc>
                <a:spcPct val="90000"/>
              </a:lnSpc>
              <a:buFont typeface="Monotype Sorts"/>
              <a:buNone/>
            </a:pPr>
            <a:endParaRPr lang="pt-BR" altLang="zh-CN" sz="2400" smtClean="0"/>
          </a:p>
        </p:txBody>
      </p:sp>
      <p:sp>
        <p:nvSpPr>
          <p:cNvPr id="65539" name="Rectangle 3"/>
          <p:cNvSpPr>
            <a:spLocks noGrp="1" noChangeArrowheads="1"/>
          </p:cNvSpPr>
          <p:nvPr>
            <p:ph type="title"/>
          </p:nvPr>
        </p:nvSpPr>
        <p:spPr>
          <a:xfrm>
            <a:off x="609600" y="260648"/>
            <a:ext cx="7512050" cy="685800"/>
          </a:xfrm>
        </p:spPr>
        <p:txBody>
          <a:bodyPr/>
          <a:lstStyle/>
          <a:p>
            <a:r>
              <a:rPr lang="en-US" altLang="zh-CN" dirty="0" smtClean="0">
                <a:ea typeface="宋体" charset="-122"/>
              </a:rPr>
              <a:t>5.4.1 Euclid’s Algorithm</a:t>
            </a:r>
          </a:p>
        </p:txBody>
      </p:sp>
      <p:sp>
        <p:nvSpPr>
          <p:cNvPr id="65540" name="Rectangle 1"/>
          <p:cNvSpPr>
            <a:spLocks noChangeArrowheads="1"/>
          </p:cNvSpPr>
          <p:nvPr/>
        </p:nvSpPr>
        <p:spPr bwMode="auto">
          <a:xfrm>
            <a:off x="2857500" y="4759325"/>
            <a:ext cx="5857875" cy="1570038"/>
          </a:xfrm>
          <a:prstGeom prst="rect">
            <a:avLst/>
          </a:prstGeom>
          <a:noFill/>
          <a:ln w="9525">
            <a:noFill/>
            <a:miter lim="800000"/>
            <a:headEnd/>
            <a:tailEnd/>
          </a:ln>
        </p:spPr>
        <p:txBody>
          <a:bodyPr anchor="ctr">
            <a:spAutoFit/>
          </a:bodyPr>
          <a:lstStyle/>
          <a:p>
            <a:r>
              <a:rPr lang="en-US" altLang="zh-CN" sz="1600">
                <a:latin typeface="Times New Roman" pitchFamily="18" charset="0"/>
                <a:ea typeface="ËÎÌå"/>
                <a:cs typeface="ËÎÌå"/>
              </a:rPr>
              <a:t>int gcd(a, b: int);</a:t>
            </a:r>
            <a:endParaRPr lang="en-US" altLang="zh-CN" sz="2000"/>
          </a:p>
          <a:p>
            <a:pPr eaLnBrk="0" hangingPunct="0"/>
            <a:r>
              <a:rPr lang="en-US" altLang="zh-CN" sz="1600">
                <a:latin typeface="Times New Roman" pitchFamily="18" charset="0"/>
                <a:ea typeface="ËÎÌå"/>
                <a:cs typeface="ËÎÌå"/>
              </a:rPr>
              <a:t>{</a:t>
            </a:r>
            <a:endParaRPr lang="en-US" altLang="zh-CN" sz="2000"/>
          </a:p>
          <a:p>
            <a:pPr eaLnBrk="0" hangingPunct="0"/>
            <a:r>
              <a:rPr lang="en-US" altLang="zh-CN" sz="1600">
                <a:latin typeface="Times New Roman" pitchFamily="18" charset="0"/>
                <a:ea typeface="ËÎÌå"/>
                <a:cs typeface="ËÎÌå"/>
              </a:rPr>
              <a:t>	if a mod b &lt;&gt; 0  gcd = gcd(b, a mod b)</a:t>
            </a:r>
            <a:endParaRPr lang="en-US" altLang="zh-CN" sz="2000"/>
          </a:p>
          <a:p>
            <a:pPr eaLnBrk="0" hangingPunct="0"/>
            <a:r>
              <a:rPr lang="en-US" altLang="zh-CN" sz="1600">
                <a:latin typeface="Times New Roman" pitchFamily="18" charset="0"/>
                <a:ea typeface="ËÎÌå"/>
                <a:cs typeface="ËÎÌå"/>
              </a:rPr>
              <a:t>	else</a:t>
            </a:r>
            <a:endParaRPr lang="en-US" altLang="zh-CN" sz="2000"/>
          </a:p>
          <a:p>
            <a:pPr eaLnBrk="0" hangingPunct="0"/>
            <a:r>
              <a:rPr lang="en-US" altLang="zh-CN" sz="1600">
                <a:latin typeface="Times New Roman" pitchFamily="18" charset="0"/>
                <a:ea typeface="ËÎÌå"/>
                <a:cs typeface="ËÎÌå"/>
              </a:rPr>
              <a:t>		gcd = b;</a:t>
            </a:r>
            <a:endParaRPr lang="en-US" altLang="zh-CN" sz="2000"/>
          </a:p>
          <a:p>
            <a:pPr eaLnBrk="0" hangingPunct="0"/>
            <a:r>
              <a:rPr lang="en-US" altLang="zh-CN" sz="1600">
                <a:latin typeface="Times New Roman" pitchFamily="18" charset="0"/>
                <a:ea typeface="ËÎÌå"/>
                <a:cs typeface="ËÎÌå"/>
              </a:rPr>
              <a:t>}</a:t>
            </a:r>
            <a:endParaRPr lang="en-US" altLang="zh-CN" sz="360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115</a:t>
            </a:fld>
            <a:endParaRPr lang="en-US" altLang="zh-CN"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en-US" altLang="zh-CN" sz="3600" dirty="0" smtClean="0"/>
              <a:t>5.4.2 </a:t>
            </a:r>
            <a:r>
              <a:rPr lang="zh-CN" altLang="en-US" sz="3600" dirty="0" smtClean="0"/>
              <a:t>选择问题</a:t>
            </a:r>
          </a:p>
        </p:txBody>
      </p:sp>
      <p:sp>
        <p:nvSpPr>
          <p:cNvPr id="54277" name="Rectangle 3"/>
          <p:cNvSpPr>
            <a:spLocks noGrp="1" noChangeArrowheads="1"/>
          </p:cNvSpPr>
          <p:nvPr>
            <p:ph type="body" idx="1"/>
          </p:nvPr>
        </p:nvSpPr>
        <p:spPr/>
        <p:txBody>
          <a:bodyPr/>
          <a:lstStyle/>
          <a:p>
            <a:pPr eaLnBrk="1" hangingPunct="1">
              <a:lnSpc>
                <a:spcPts val="4100"/>
              </a:lnSpc>
            </a:pPr>
            <a:r>
              <a:rPr lang="zh-CN" altLang="en-US" dirty="0" smtClean="0">
                <a:latin typeface="微软雅黑" panose="020B0503020204020204" pitchFamily="34" charset="-122"/>
                <a:ea typeface="微软雅黑" panose="020B0503020204020204" pitchFamily="34" charset="-122"/>
              </a:rPr>
              <a:t>选择问题</a:t>
            </a:r>
            <a:endParaRPr lang="en-US" altLang="zh-CN" dirty="0" smtClean="0">
              <a:latin typeface="微软雅黑" panose="020B0503020204020204" pitchFamily="34" charset="-122"/>
              <a:ea typeface="微软雅黑" panose="020B0503020204020204" pitchFamily="34" charset="-122"/>
            </a:endParaRPr>
          </a:p>
          <a:p>
            <a:pPr lvl="1" eaLnBrk="1" hangingPunct="1">
              <a:lnSpc>
                <a:spcPts val="4100"/>
              </a:lnSpc>
            </a:pPr>
            <a:r>
              <a:rPr lang="zh-CN" altLang="en-US" dirty="0" smtClean="0">
                <a:latin typeface="微软雅黑" panose="020B0503020204020204" pitchFamily="34" charset="-122"/>
                <a:ea typeface="微软雅黑" panose="020B0503020204020204" pitchFamily="34" charset="-122"/>
              </a:rPr>
              <a:t>求一个</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数组的第</a:t>
            </a:r>
            <a:r>
              <a:rPr lang="en-US" altLang="zh-CN" dirty="0" smtClean="0">
                <a:latin typeface="微软雅黑" panose="020B0503020204020204" pitchFamily="34" charset="-122"/>
                <a:ea typeface="微软雅黑" panose="020B0503020204020204" pitchFamily="34" charset="-122"/>
              </a:rPr>
              <a:t>k</a:t>
            </a:r>
            <a:r>
              <a:rPr lang="zh-CN" altLang="en-US" dirty="0" smtClean="0">
                <a:latin typeface="微软雅黑" panose="020B0503020204020204" pitchFamily="34" charset="-122"/>
                <a:ea typeface="微软雅黑" panose="020B0503020204020204" pitchFamily="34" charset="-122"/>
              </a:rPr>
              <a:t>个最小元素。</a:t>
            </a:r>
          </a:p>
          <a:p>
            <a:pPr lvl="1" eaLnBrk="1" hangingPunct="1">
              <a:lnSpc>
                <a:spcPts val="4100"/>
              </a:lnSpc>
            </a:pPr>
            <a:r>
              <a:rPr lang="zh-CN" altLang="en-US" dirty="0" smtClean="0">
                <a:latin typeface="微软雅黑" panose="020B0503020204020204" pitchFamily="34" charset="-122"/>
                <a:ea typeface="微软雅黑" panose="020B0503020204020204" pitchFamily="34" charset="-122"/>
              </a:rPr>
              <a:t>如数组</a:t>
            </a:r>
            <a:r>
              <a:rPr lang="en-US" altLang="zh-CN" dirty="0" smtClean="0">
                <a:latin typeface="微软雅黑" panose="020B0503020204020204" pitchFamily="34" charset="-122"/>
                <a:ea typeface="微软雅黑" panose="020B0503020204020204" pitchFamily="34" charset="-122"/>
              </a:rPr>
              <a:t>{1,2,3,4,5,6,7,8,9}</a:t>
            </a:r>
            <a:r>
              <a:rPr lang="zh-CN" altLang="en-US" dirty="0" smtClean="0">
                <a:latin typeface="微软雅黑" panose="020B0503020204020204" pitchFamily="34" charset="-122"/>
                <a:ea typeface="微软雅黑" panose="020B0503020204020204" pitchFamily="34" charset="-122"/>
              </a:rPr>
              <a:t>求中位数</a:t>
            </a:r>
          </a:p>
          <a:p>
            <a:pPr eaLnBrk="1" hangingPunct="1">
              <a:lnSpc>
                <a:spcPts val="4100"/>
              </a:lnSpc>
            </a:pPr>
            <a:r>
              <a:rPr lang="zh-CN" altLang="en-US" dirty="0" smtClean="0">
                <a:latin typeface="微软雅黑" panose="020B0503020204020204" pitchFamily="34" charset="-122"/>
                <a:ea typeface="微软雅黑" panose="020B0503020204020204" pitchFamily="34" charset="-122"/>
              </a:rPr>
              <a:t>直观的方法？</a:t>
            </a:r>
          </a:p>
          <a:p>
            <a:pPr lvl="1" eaLnBrk="1" hangingPunct="1">
              <a:lnSpc>
                <a:spcPts val="4100"/>
              </a:lnSpc>
            </a:pPr>
            <a:r>
              <a:rPr lang="zh-CN" altLang="en-US" dirty="0" smtClean="0">
                <a:latin typeface="微软雅黑" panose="020B0503020204020204" pitchFamily="34" charset="-122"/>
                <a:ea typeface="微软雅黑" panose="020B0503020204020204" pitchFamily="34" charset="-122"/>
              </a:rPr>
              <a:t>排序</a:t>
            </a:r>
          </a:p>
          <a:p>
            <a:pPr eaLnBrk="1" hangingPunct="1">
              <a:lnSpc>
                <a:spcPts val="4100"/>
              </a:lnSpc>
            </a:pPr>
            <a:endParaRPr lang="zh-CN" altLang="en-US" dirty="0" smtClean="0">
              <a:latin typeface="微软雅黑" panose="020B0503020204020204" pitchFamily="34" charset="-122"/>
              <a:ea typeface="微软雅黑" panose="020B0503020204020204" pitchFamily="34" charset="-122"/>
            </a:endParaRPr>
          </a:p>
          <a:p>
            <a:pPr eaLnBrk="1" hangingPunct="1">
              <a:lnSpc>
                <a:spcPts val="4100"/>
              </a:lnSpc>
            </a:pPr>
            <a:endParaRPr lang="zh-CN" altLang="en-US" dirty="0" smtClean="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116</a:t>
            </a:fld>
            <a:endParaRPr lang="en-US" altLang="zh-CN" dirty="0"/>
          </a:p>
        </p:txBody>
      </p:sp>
    </p:spTree>
    <p:extLst>
      <p:ext uri="{BB962C8B-B14F-4D97-AF65-F5344CB8AC3E}">
        <p14:creationId xmlns:p14="http://schemas.microsoft.com/office/powerpoint/2010/main" val="3394350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marL="838200" indent="-838200"/>
            <a:r>
              <a:rPr lang="en-US" altLang="zh-CN" smtClean="0">
                <a:ea typeface="宋体" charset="-122"/>
              </a:rPr>
              <a:t>Selection Problem</a:t>
            </a:r>
          </a:p>
        </p:txBody>
      </p:sp>
      <p:sp>
        <p:nvSpPr>
          <p:cNvPr id="67587" name="Rectangle 3"/>
          <p:cNvSpPr>
            <a:spLocks noGrp="1" noChangeArrowheads="1"/>
          </p:cNvSpPr>
          <p:nvPr>
            <p:ph type="body" idx="1"/>
          </p:nvPr>
        </p:nvSpPr>
        <p:spPr>
          <a:xfrm>
            <a:off x="609600" y="1266825"/>
            <a:ext cx="8534400" cy="4905375"/>
          </a:xfrm>
        </p:spPr>
        <p:txBody>
          <a:bodyPr/>
          <a:lstStyle/>
          <a:p>
            <a:pPr>
              <a:lnSpc>
                <a:spcPct val="90000"/>
              </a:lnSpc>
              <a:spcBef>
                <a:spcPct val="40000"/>
              </a:spcBef>
              <a:buFont typeface="Monotype Sorts"/>
              <a:buNone/>
            </a:pPr>
            <a:r>
              <a:rPr lang="en-US" altLang="zh-CN" sz="2400" smtClean="0"/>
              <a:t>Find the </a:t>
            </a:r>
            <a:r>
              <a:rPr lang="en-US" altLang="zh-CN" sz="2400" i="1" smtClean="0"/>
              <a:t>k</a:t>
            </a:r>
            <a:r>
              <a:rPr lang="en-US" altLang="zh-CN" sz="2400" smtClean="0"/>
              <a:t>-th smallest element in a list of </a:t>
            </a:r>
            <a:r>
              <a:rPr lang="en-US" altLang="zh-CN" sz="2400" i="1" smtClean="0"/>
              <a:t>n</a:t>
            </a:r>
            <a:r>
              <a:rPr lang="en-US" altLang="zh-CN" sz="2400" smtClean="0"/>
              <a:t> numbers</a:t>
            </a:r>
          </a:p>
          <a:p>
            <a:pPr>
              <a:lnSpc>
                <a:spcPct val="90000"/>
              </a:lnSpc>
              <a:spcBef>
                <a:spcPct val="40000"/>
              </a:spcBef>
            </a:pPr>
            <a:r>
              <a:rPr lang="en-US" altLang="zh-CN" sz="2400" i="1" smtClean="0"/>
              <a:t>k = </a:t>
            </a:r>
            <a:r>
              <a:rPr lang="en-US" altLang="zh-CN" sz="2400" smtClean="0"/>
              <a:t>1 or </a:t>
            </a:r>
            <a:r>
              <a:rPr lang="en-US" altLang="zh-CN" sz="2400" i="1" smtClean="0"/>
              <a:t>k </a:t>
            </a:r>
            <a:r>
              <a:rPr lang="en-US" altLang="zh-CN" sz="2400" smtClean="0"/>
              <a:t>= </a:t>
            </a:r>
            <a:r>
              <a:rPr lang="en-US" altLang="zh-CN" sz="2400" i="1" smtClean="0"/>
              <a:t>n</a:t>
            </a:r>
            <a:br>
              <a:rPr lang="en-US" altLang="zh-CN" sz="2400" i="1" smtClean="0"/>
            </a:br>
            <a:r>
              <a:rPr lang="en-US" altLang="zh-CN" sz="2400" i="1" smtClean="0"/>
              <a:t/>
            </a:r>
            <a:br>
              <a:rPr lang="en-US" altLang="zh-CN" sz="2400" i="1" smtClean="0"/>
            </a:br>
            <a:endParaRPr lang="en-US" altLang="zh-CN" sz="2400" smtClean="0">
              <a:cs typeface="Arial" charset="0"/>
            </a:endParaRPr>
          </a:p>
          <a:p>
            <a:pPr>
              <a:lnSpc>
                <a:spcPct val="90000"/>
              </a:lnSpc>
              <a:spcBef>
                <a:spcPct val="40000"/>
              </a:spcBef>
            </a:pPr>
            <a:r>
              <a:rPr lang="en-US" altLang="zh-CN" sz="2400" i="1" u="sng" smtClean="0"/>
              <a:t>median</a:t>
            </a:r>
            <a:r>
              <a:rPr lang="en-US" altLang="zh-CN" sz="2400" smtClean="0"/>
              <a:t>: </a:t>
            </a:r>
            <a:r>
              <a:rPr lang="en-US" altLang="zh-CN" sz="2400" i="1" smtClean="0"/>
              <a:t>k</a:t>
            </a:r>
            <a:r>
              <a:rPr lang="en-US" altLang="zh-CN" sz="2400" smtClean="0"/>
              <a:t> = </a:t>
            </a:r>
            <a:r>
              <a:rPr lang="en-US" altLang="zh-CN" sz="2400" smtClean="0">
                <a:sym typeface="Symbol" pitchFamily="18" charset="2"/>
              </a:rPr>
              <a:t></a:t>
            </a:r>
            <a:r>
              <a:rPr lang="en-US" altLang="zh-CN" sz="2400" smtClean="0">
                <a:cs typeface="Arial" charset="0"/>
              </a:rPr>
              <a:t>n/2</a:t>
            </a:r>
            <a:r>
              <a:rPr lang="en-US" altLang="zh-CN" sz="2400" smtClean="0">
                <a:cs typeface="Arial" charset="0"/>
                <a:sym typeface="Symbol" pitchFamily="18" charset="2"/>
              </a:rPr>
              <a:t></a:t>
            </a:r>
          </a:p>
          <a:p>
            <a:pPr>
              <a:lnSpc>
                <a:spcPct val="90000"/>
              </a:lnSpc>
              <a:spcBef>
                <a:spcPct val="40000"/>
              </a:spcBef>
              <a:buFont typeface="Monotype Sorts"/>
              <a:buNone/>
            </a:pPr>
            <a:r>
              <a:rPr lang="en-US" altLang="zh-CN" sz="2400" smtClean="0">
                <a:cs typeface="Arial" charset="0"/>
              </a:rPr>
              <a:t>    Example: </a:t>
            </a:r>
            <a:r>
              <a:rPr lang="en-US" altLang="zh-CN" sz="2400" smtClean="0"/>
              <a:t>4,  1,  10,  9,  7,  12,  8,  2,  15	  median</a:t>
            </a:r>
            <a:r>
              <a:rPr lang="en-US" altLang="zh-CN" sz="1400" smtClean="0"/>
              <a:t> </a:t>
            </a:r>
            <a:r>
              <a:rPr lang="en-US" altLang="zh-CN" sz="2400" smtClean="0"/>
              <a:t>= ?</a:t>
            </a:r>
          </a:p>
          <a:p>
            <a:pPr>
              <a:lnSpc>
                <a:spcPct val="90000"/>
              </a:lnSpc>
              <a:buFont typeface="Monotype Sorts"/>
              <a:buNone/>
            </a:pPr>
            <a:endParaRPr lang="en-US" altLang="zh-CN" sz="2400" smtClean="0"/>
          </a:p>
          <a:p>
            <a:pPr>
              <a:lnSpc>
                <a:spcPct val="90000"/>
              </a:lnSpc>
              <a:buFont typeface="Monotype Sorts"/>
              <a:buNone/>
            </a:pPr>
            <a:r>
              <a:rPr lang="en-US" altLang="zh-CN" sz="2400" smtClean="0"/>
              <a:t>The median is used in statistics as a measure of an average</a:t>
            </a:r>
          </a:p>
          <a:p>
            <a:pPr>
              <a:lnSpc>
                <a:spcPct val="90000"/>
              </a:lnSpc>
              <a:buFont typeface="Monotype Sorts"/>
              <a:buNone/>
            </a:pPr>
            <a:r>
              <a:rPr lang="en-US" altLang="zh-CN" sz="2400" smtClean="0"/>
              <a:t>value of a sample.  In fact, it is a better (more robust) indicator than the mean, which is used for the same purpose.</a:t>
            </a:r>
          </a:p>
          <a:p>
            <a:pPr>
              <a:lnSpc>
                <a:spcPct val="90000"/>
              </a:lnSpc>
              <a:spcBef>
                <a:spcPct val="40000"/>
              </a:spcBef>
              <a:buFont typeface="Monotype Sorts"/>
              <a:buNone/>
            </a:pPr>
            <a:endParaRPr lang="en-US" altLang="zh-CN" sz="2400" smtClean="0">
              <a:cs typeface="Arial" charset="0"/>
            </a:endParaRPr>
          </a:p>
          <a:p>
            <a:pPr>
              <a:lnSpc>
                <a:spcPct val="90000"/>
              </a:lnSpc>
              <a:buFont typeface="Monotype Sorts"/>
              <a:buNone/>
            </a:pPr>
            <a:endParaRPr lang="en-US" altLang="zh-CN" sz="140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117</a:t>
            </a:fld>
            <a:endParaRPr lang="en-US" altLang="zh-C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3" name="Text Box 13"/>
          <p:cNvSpPr txBox="1">
            <a:spLocks noChangeArrowheads="1"/>
          </p:cNvSpPr>
          <p:nvPr/>
        </p:nvSpPr>
        <p:spPr bwMode="auto">
          <a:xfrm>
            <a:off x="755650" y="2420938"/>
            <a:ext cx="7696200" cy="1406525"/>
          </a:xfrm>
          <a:prstGeom prst="rect">
            <a:avLst/>
          </a:prstGeom>
          <a:noFill/>
          <a:ln w="9525">
            <a:noFill/>
            <a:miter lim="800000"/>
            <a:headEnd/>
            <a:tailEnd/>
          </a:ln>
          <a:effectLst/>
        </p:spPr>
        <p:txBody>
          <a:bodyPr>
            <a:spAutoFit/>
          </a:bodyPr>
          <a:lstStyle/>
          <a:p>
            <a:pPr algn="just">
              <a:lnSpc>
                <a:spcPct val="120000"/>
              </a:lnSpc>
            </a:pPr>
            <a:r>
              <a:rPr kumimoji="1" lang="zh-CN" altLang="en-US" sz="2400" b="1">
                <a:solidFill>
                  <a:schemeClr val="tx1"/>
                </a:solidFill>
                <a:latin typeface="Times New Roman" pitchFamily="18" charset="0"/>
                <a:ea typeface="宋体" charset="-122"/>
              </a:rPr>
              <a:t>（</a:t>
            </a:r>
            <a:r>
              <a:rPr kumimoji="1" lang="en-US" altLang="zh-CN" sz="2400" b="1">
                <a:solidFill>
                  <a:schemeClr val="tx1"/>
                </a:solidFill>
                <a:latin typeface="Times New Roman" pitchFamily="18" charset="0"/>
                <a:ea typeface="宋体" charset="-122"/>
              </a:rPr>
              <a:t>1</a:t>
            </a:r>
            <a:r>
              <a:rPr kumimoji="1" lang="zh-CN" altLang="en-US" sz="2400" b="1">
                <a:solidFill>
                  <a:schemeClr val="tx1"/>
                </a:solidFill>
                <a:latin typeface="Times New Roman" pitchFamily="18" charset="0"/>
                <a:ea typeface="宋体" charset="-122"/>
              </a:rPr>
              <a:t>）若</a:t>
            </a:r>
            <a:r>
              <a:rPr kumimoji="1" lang="en-US" altLang="zh-CN" sz="2400" b="1" i="1">
                <a:solidFill>
                  <a:schemeClr val="tx1"/>
                </a:solidFill>
                <a:latin typeface="Times New Roman" pitchFamily="18" charset="0"/>
                <a:ea typeface="宋体" charset="-122"/>
              </a:rPr>
              <a:t>k</a:t>
            </a:r>
            <a:r>
              <a:rPr kumimoji="1" lang="en-US" altLang="zh-CN" sz="2400" b="1">
                <a:solidFill>
                  <a:schemeClr val="tx1"/>
                </a:solidFill>
                <a:latin typeface="Times New Roman" pitchFamily="18" charset="0"/>
                <a:ea typeface="宋体" charset="-122"/>
              </a:rPr>
              <a:t>=</a:t>
            </a:r>
            <a:r>
              <a:rPr kumimoji="1" lang="en-US" altLang="zh-CN" sz="2400" b="1" i="1">
                <a:solidFill>
                  <a:schemeClr val="tx1"/>
                </a:solidFill>
                <a:latin typeface="Times New Roman" pitchFamily="18" charset="0"/>
                <a:ea typeface="宋体" charset="-122"/>
              </a:rPr>
              <a:t>s</a:t>
            </a:r>
            <a:r>
              <a:rPr kumimoji="1" lang="zh-CN" altLang="en-US" sz="2400" b="1">
                <a:solidFill>
                  <a:schemeClr val="tx1"/>
                </a:solidFill>
                <a:latin typeface="Times New Roman" pitchFamily="18" charset="0"/>
                <a:ea typeface="宋体" charset="-122"/>
              </a:rPr>
              <a:t>，则</a:t>
            </a:r>
            <a:r>
              <a:rPr kumimoji="1" lang="en-US" altLang="zh-CN" sz="2400" b="1" i="1">
                <a:solidFill>
                  <a:schemeClr val="tx1"/>
                </a:solidFill>
                <a:latin typeface="Times New Roman" pitchFamily="18" charset="0"/>
                <a:ea typeface="宋体" charset="-122"/>
              </a:rPr>
              <a:t>r</a:t>
            </a:r>
            <a:r>
              <a:rPr kumimoji="1" lang="en-US" altLang="zh-CN" sz="2400" b="1" i="1" baseline="-30000">
                <a:solidFill>
                  <a:schemeClr val="tx1"/>
                </a:solidFill>
                <a:latin typeface="Times New Roman" pitchFamily="18" charset="0"/>
                <a:ea typeface="宋体" charset="-122"/>
              </a:rPr>
              <a:t>s</a:t>
            </a:r>
            <a:r>
              <a:rPr kumimoji="1" lang="zh-CN" altLang="en-US" sz="2400" b="1">
                <a:solidFill>
                  <a:schemeClr val="tx1"/>
                </a:solidFill>
                <a:latin typeface="Times New Roman" pitchFamily="18" charset="0"/>
                <a:ea typeface="宋体" charset="-122"/>
              </a:rPr>
              <a:t>就是第</a:t>
            </a:r>
            <a:r>
              <a:rPr kumimoji="1" lang="en-US" altLang="zh-CN" sz="2400" b="1" i="1">
                <a:solidFill>
                  <a:schemeClr val="tx1"/>
                </a:solidFill>
                <a:latin typeface="Times New Roman" pitchFamily="18" charset="0"/>
                <a:ea typeface="宋体" charset="-122"/>
              </a:rPr>
              <a:t>k</a:t>
            </a:r>
            <a:r>
              <a:rPr kumimoji="1" lang="zh-CN" altLang="en-US" sz="2400" b="1">
                <a:solidFill>
                  <a:schemeClr val="tx1"/>
                </a:solidFill>
                <a:latin typeface="Times New Roman" pitchFamily="18" charset="0"/>
                <a:ea typeface="宋体" charset="-122"/>
              </a:rPr>
              <a:t>小元素；</a:t>
            </a:r>
          </a:p>
          <a:p>
            <a:pPr algn="just">
              <a:lnSpc>
                <a:spcPct val="120000"/>
              </a:lnSpc>
            </a:pPr>
            <a:r>
              <a:rPr kumimoji="1" lang="zh-CN" altLang="en-US" sz="2400" b="1">
                <a:solidFill>
                  <a:schemeClr val="tx1"/>
                </a:solidFill>
                <a:latin typeface="Times New Roman" pitchFamily="18" charset="0"/>
                <a:ea typeface="宋体" charset="-122"/>
              </a:rPr>
              <a:t>（</a:t>
            </a:r>
            <a:r>
              <a:rPr kumimoji="1" lang="en-US" altLang="zh-CN" sz="2400" b="1">
                <a:solidFill>
                  <a:schemeClr val="tx1"/>
                </a:solidFill>
                <a:latin typeface="Times New Roman" pitchFamily="18" charset="0"/>
                <a:ea typeface="宋体" charset="-122"/>
              </a:rPr>
              <a:t>2</a:t>
            </a:r>
            <a:r>
              <a:rPr kumimoji="1" lang="zh-CN" altLang="en-US" sz="2400" b="1">
                <a:solidFill>
                  <a:schemeClr val="tx1"/>
                </a:solidFill>
                <a:latin typeface="Times New Roman" pitchFamily="18" charset="0"/>
                <a:ea typeface="宋体" charset="-122"/>
              </a:rPr>
              <a:t>）若</a:t>
            </a:r>
            <a:r>
              <a:rPr kumimoji="1" lang="en-US" altLang="zh-CN" sz="2400" b="1" i="1">
                <a:solidFill>
                  <a:schemeClr val="tx1"/>
                </a:solidFill>
                <a:latin typeface="Times New Roman" pitchFamily="18" charset="0"/>
                <a:ea typeface="宋体" charset="-122"/>
              </a:rPr>
              <a:t>k</a:t>
            </a:r>
            <a:r>
              <a:rPr kumimoji="1" lang="en-US" altLang="zh-CN" sz="2400" b="1">
                <a:solidFill>
                  <a:schemeClr val="tx1"/>
                </a:solidFill>
                <a:latin typeface="Times New Roman" pitchFamily="18" charset="0"/>
                <a:ea typeface="宋体" charset="-122"/>
              </a:rPr>
              <a:t>&lt;</a:t>
            </a:r>
            <a:r>
              <a:rPr kumimoji="1" lang="en-US" altLang="zh-CN" sz="2400" b="1" i="1">
                <a:solidFill>
                  <a:schemeClr val="tx1"/>
                </a:solidFill>
                <a:latin typeface="Times New Roman" pitchFamily="18" charset="0"/>
                <a:ea typeface="宋体" charset="-122"/>
              </a:rPr>
              <a:t>s</a:t>
            </a:r>
            <a:r>
              <a:rPr kumimoji="1" lang="zh-CN" altLang="en-US" sz="2400" b="1">
                <a:solidFill>
                  <a:schemeClr val="tx1"/>
                </a:solidFill>
                <a:latin typeface="Times New Roman" pitchFamily="18" charset="0"/>
                <a:ea typeface="宋体" charset="-122"/>
              </a:rPr>
              <a:t>，则第</a:t>
            </a:r>
            <a:r>
              <a:rPr kumimoji="1" lang="en-US" altLang="zh-CN" sz="2400" b="1" i="1">
                <a:solidFill>
                  <a:schemeClr val="tx1"/>
                </a:solidFill>
                <a:latin typeface="Times New Roman" pitchFamily="18" charset="0"/>
                <a:ea typeface="宋体" charset="-122"/>
              </a:rPr>
              <a:t>k</a:t>
            </a:r>
            <a:r>
              <a:rPr kumimoji="1" lang="zh-CN" altLang="en-US" sz="2400" b="1">
                <a:solidFill>
                  <a:schemeClr val="tx1"/>
                </a:solidFill>
                <a:latin typeface="Times New Roman" pitchFamily="18" charset="0"/>
                <a:ea typeface="宋体" charset="-122"/>
              </a:rPr>
              <a:t>小元素一定在序列</a:t>
            </a:r>
            <a:r>
              <a:rPr kumimoji="1" lang="en-US" altLang="zh-CN" sz="2400" b="1" i="1">
                <a:solidFill>
                  <a:schemeClr val="tx1"/>
                </a:solidFill>
                <a:latin typeface="Times New Roman" pitchFamily="18" charset="0"/>
                <a:ea typeface="宋体" charset="-122"/>
              </a:rPr>
              <a:t>r</a:t>
            </a:r>
            <a:r>
              <a:rPr kumimoji="1" lang="en-US" altLang="zh-CN" sz="2400" b="1" i="1" baseline="-30000">
                <a:solidFill>
                  <a:schemeClr val="tx1"/>
                </a:solidFill>
                <a:latin typeface="Times New Roman" pitchFamily="18" charset="0"/>
                <a:ea typeface="宋体" charset="-122"/>
              </a:rPr>
              <a:t>i</a:t>
            </a:r>
            <a:r>
              <a:rPr kumimoji="1" lang="en-US" altLang="zh-CN" sz="2400" b="1">
                <a:solidFill>
                  <a:schemeClr val="tx1"/>
                </a:solidFill>
                <a:latin typeface="Times New Roman" pitchFamily="18" charset="0"/>
                <a:ea typeface="宋体" charset="-122"/>
              </a:rPr>
              <a:t> </a:t>
            </a:r>
            <a:r>
              <a:rPr kumimoji="1" lang="zh-CN" altLang="en-US" sz="2400" b="1">
                <a:solidFill>
                  <a:schemeClr val="tx1"/>
                </a:solidFill>
                <a:latin typeface="Times New Roman" pitchFamily="18" charset="0"/>
                <a:ea typeface="宋体" charset="-122"/>
              </a:rPr>
              <a:t>～ </a:t>
            </a:r>
            <a:r>
              <a:rPr kumimoji="1" lang="en-US" altLang="zh-CN" sz="2400" b="1" i="1">
                <a:solidFill>
                  <a:schemeClr val="tx1"/>
                </a:solidFill>
                <a:latin typeface="Times New Roman" pitchFamily="18" charset="0"/>
                <a:ea typeface="宋体" charset="-122"/>
              </a:rPr>
              <a:t>r</a:t>
            </a:r>
            <a:r>
              <a:rPr kumimoji="1" lang="en-US" altLang="zh-CN" sz="2400" b="1" i="1" baseline="-30000">
                <a:solidFill>
                  <a:schemeClr val="tx1"/>
                </a:solidFill>
                <a:latin typeface="Times New Roman" pitchFamily="18" charset="0"/>
                <a:ea typeface="宋体" charset="-122"/>
              </a:rPr>
              <a:t>s</a:t>
            </a:r>
            <a:r>
              <a:rPr kumimoji="1" lang="en-US" altLang="zh-CN" sz="2400" b="1" baseline="-30000">
                <a:solidFill>
                  <a:schemeClr val="tx1"/>
                </a:solidFill>
                <a:latin typeface="Times New Roman" pitchFamily="18" charset="0"/>
                <a:ea typeface="宋体" charset="-122"/>
              </a:rPr>
              <a:t>-1</a:t>
            </a:r>
            <a:r>
              <a:rPr kumimoji="1" lang="zh-CN" altLang="en-US" sz="2400" b="1">
                <a:solidFill>
                  <a:schemeClr val="tx1"/>
                </a:solidFill>
                <a:latin typeface="Times New Roman" pitchFamily="18" charset="0"/>
                <a:ea typeface="宋体" charset="-122"/>
              </a:rPr>
              <a:t>中；</a:t>
            </a:r>
          </a:p>
          <a:p>
            <a:pPr algn="just">
              <a:lnSpc>
                <a:spcPct val="120000"/>
              </a:lnSpc>
            </a:pPr>
            <a:r>
              <a:rPr kumimoji="1" lang="zh-CN" altLang="en-US" sz="2400" b="1">
                <a:solidFill>
                  <a:schemeClr val="tx1"/>
                </a:solidFill>
                <a:latin typeface="Times New Roman" pitchFamily="18" charset="0"/>
                <a:ea typeface="宋体" charset="-122"/>
              </a:rPr>
              <a:t>（</a:t>
            </a:r>
            <a:r>
              <a:rPr kumimoji="1" lang="en-US" altLang="zh-CN" sz="2400" b="1">
                <a:solidFill>
                  <a:schemeClr val="tx1"/>
                </a:solidFill>
                <a:latin typeface="Times New Roman" pitchFamily="18" charset="0"/>
                <a:ea typeface="宋体" charset="-122"/>
              </a:rPr>
              <a:t>3</a:t>
            </a:r>
            <a:r>
              <a:rPr kumimoji="1" lang="zh-CN" altLang="en-US" sz="2400" b="1">
                <a:solidFill>
                  <a:schemeClr val="tx1"/>
                </a:solidFill>
                <a:latin typeface="Times New Roman" pitchFamily="18" charset="0"/>
                <a:ea typeface="宋体" charset="-122"/>
              </a:rPr>
              <a:t>）若</a:t>
            </a:r>
            <a:r>
              <a:rPr kumimoji="1" lang="en-US" altLang="zh-CN" sz="2400" b="1" i="1">
                <a:solidFill>
                  <a:schemeClr val="tx1"/>
                </a:solidFill>
                <a:latin typeface="Times New Roman" pitchFamily="18" charset="0"/>
                <a:ea typeface="宋体" charset="-122"/>
              </a:rPr>
              <a:t>k</a:t>
            </a:r>
            <a:r>
              <a:rPr kumimoji="1" lang="en-US" altLang="zh-CN" sz="2400" b="1">
                <a:solidFill>
                  <a:schemeClr val="tx1"/>
                </a:solidFill>
                <a:latin typeface="Times New Roman" pitchFamily="18" charset="0"/>
                <a:ea typeface="宋体" charset="-122"/>
              </a:rPr>
              <a:t>&gt;</a:t>
            </a:r>
            <a:r>
              <a:rPr kumimoji="1" lang="en-US" altLang="zh-CN" sz="2400" b="1" i="1">
                <a:solidFill>
                  <a:schemeClr val="tx1"/>
                </a:solidFill>
                <a:latin typeface="Times New Roman" pitchFamily="18" charset="0"/>
                <a:ea typeface="宋体" charset="-122"/>
              </a:rPr>
              <a:t>s</a:t>
            </a:r>
            <a:r>
              <a:rPr kumimoji="1" lang="zh-CN" altLang="en-US" sz="2400" b="1">
                <a:solidFill>
                  <a:schemeClr val="tx1"/>
                </a:solidFill>
                <a:latin typeface="Times New Roman" pitchFamily="18" charset="0"/>
                <a:ea typeface="宋体" charset="-122"/>
              </a:rPr>
              <a:t>，则第</a:t>
            </a:r>
            <a:r>
              <a:rPr kumimoji="1" lang="en-US" altLang="zh-CN" sz="2400" b="1" i="1">
                <a:solidFill>
                  <a:schemeClr val="tx1"/>
                </a:solidFill>
                <a:latin typeface="Times New Roman" pitchFamily="18" charset="0"/>
                <a:ea typeface="宋体" charset="-122"/>
              </a:rPr>
              <a:t>k</a:t>
            </a:r>
            <a:r>
              <a:rPr kumimoji="1" lang="zh-CN" altLang="en-US" sz="2400" b="1">
                <a:solidFill>
                  <a:schemeClr val="tx1"/>
                </a:solidFill>
                <a:latin typeface="Times New Roman" pitchFamily="18" charset="0"/>
                <a:ea typeface="宋体" charset="-122"/>
              </a:rPr>
              <a:t>小元素一定在序列</a:t>
            </a:r>
            <a:r>
              <a:rPr kumimoji="1" lang="en-US" altLang="zh-CN" sz="2400" b="1" i="1">
                <a:solidFill>
                  <a:schemeClr val="tx1"/>
                </a:solidFill>
                <a:latin typeface="Times New Roman" pitchFamily="18" charset="0"/>
                <a:ea typeface="宋体" charset="-122"/>
              </a:rPr>
              <a:t>r</a:t>
            </a:r>
            <a:r>
              <a:rPr kumimoji="1" lang="en-US" altLang="zh-CN" sz="2400" b="1" i="1" baseline="-30000">
                <a:solidFill>
                  <a:schemeClr val="tx1"/>
                </a:solidFill>
                <a:latin typeface="Times New Roman" pitchFamily="18" charset="0"/>
                <a:ea typeface="宋体" charset="-122"/>
              </a:rPr>
              <a:t>s</a:t>
            </a:r>
            <a:r>
              <a:rPr kumimoji="1" lang="en-US" altLang="zh-CN" sz="2400" b="1" baseline="-30000">
                <a:solidFill>
                  <a:schemeClr val="tx1"/>
                </a:solidFill>
                <a:latin typeface="Times New Roman" pitchFamily="18" charset="0"/>
                <a:ea typeface="宋体" charset="-122"/>
              </a:rPr>
              <a:t>+1</a:t>
            </a:r>
            <a:r>
              <a:rPr kumimoji="1" lang="en-US" altLang="zh-CN" sz="2400" b="1">
                <a:solidFill>
                  <a:schemeClr val="tx1"/>
                </a:solidFill>
                <a:latin typeface="Times New Roman" pitchFamily="18" charset="0"/>
                <a:ea typeface="宋体" charset="-122"/>
              </a:rPr>
              <a:t> </a:t>
            </a:r>
            <a:r>
              <a:rPr kumimoji="1" lang="zh-CN" altLang="en-US" sz="2400" b="1">
                <a:solidFill>
                  <a:schemeClr val="tx1"/>
                </a:solidFill>
                <a:latin typeface="Times New Roman" pitchFamily="18" charset="0"/>
                <a:ea typeface="宋体" charset="-122"/>
              </a:rPr>
              <a:t>～ </a:t>
            </a:r>
            <a:r>
              <a:rPr kumimoji="1" lang="en-US" altLang="zh-CN" sz="2400" b="1" i="1">
                <a:solidFill>
                  <a:schemeClr val="tx1"/>
                </a:solidFill>
                <a:latin typeface="Times New Roman" pitchFamily="18" charset="0"/>
                <a:ea typeface="宋体" charset="-122"/>
              </a:rPr>
              <a:t>r</a:t>
            </a:r>
            <a:r>
              <a:rPr kumimoji="1" lang="en-US" altLang="zh-CN" sz="2400" b="1" i="1" baseline="-30000">
                <a:solidFill>
                  <a:schemeClr val="tx1"/>
                </a:solidFill>
                <a:latin typeface="Times New Roman" pitchFamily="18" charset="0"/>
                <a:ea typeface="宋体" charset="-122"/>
              </a:rPr>
              <a:t>j</a:t>
            </a:r>
            <a:r>
              <a:rPr kumimoji="1" lang="zh-CN" altLang="en-US" sz="2400" b="1">
                <a:solidFill>
                  <a:schemeClr val="tx1"/>
                </a:solidFill>
                <a:latin typeface="Times New Roman" pitchFamily="18" charset="0"/>
                <a:ea typeface="宋体" charset="-122"/>
              </a:rPr>
              <a:t>中；</a:t>
            </a:r>
          </a:p>
        </p:txBody>
      </p:sp>
      <p:grpSp>
        <p:nvGrpSpPr>
          <p:cNvPr id="2" name="Group 25"/>
          <p:cNvGrpSpPr>
            <a:grpSpLocks/>
          </p:cNvGrpSpPr>
          <p:nvPr/>
        </p:nvGrpSpPr>
        <p:grpSpPr bwMode="auto">
          <a:xfrm>
            <a:off x="684213" y="4221163"/>
            <a:ext cx="7991475" cy="1744662"/>
            <a:chOff x="431" y="2432"/>
            <a:chExt cx="5034" cy="1099"/>
          </a:xfrm>
        </p:grpSpPr>
        <p:sp>
          <p:nvSpPr>
            <p:cNvPr id="51215" name="Text Box 15"/>
            <p:cNvSpPr txBox="1">
              <a:spLocks noChangeArrowheads="1"/>
            </p:cNvSpPr>
            <p:nvPr/>
          </p:nvSpPr>
          <p:spPr bwMode="auto">
            <a:xfrm>
              <a:off x="431" y="2437"/>
              <a:ext cx="2476" cy="779"/>
            </a:xfrm>
            <a:prstGeom prst="rect">
              <a:avLst/>
            </a:prstGeom>
            <a:noFill/>
            <a:ln w="9525">
              <a:solidFill>
                <a:srgbClr val="000000"/>
              </a:solidFill>
              <a:prstDash val="dashDot"/>
              <a:miter lim="800000"/>
              <a:headEnd/>
              <a:tailEnd/>
            </a:ln>
          </p:spPr>
          <p:txBody>
            <a:bodyPr tIns="0" bIns="0"/>
            <a:lstStyle/>
            <a:p>
              <a:pPr algn="just" eaLnBrk="0" hangingPunct="0"/>
              <a:r>
                <a:rPr lang="en-US" altLang="zh-CN" sz="2000" b="1">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i</a:t>
              </a:r>
              <a:r>
                <a:rPr lang="en-US" altLang="zh-CN" sz="2000" b="1" baseline="-25000">
                  <a:solidFill>
                    <a:schemeClr val="tx1"/>
                  </a:solidFill>
                  <a:latin typeface="Times New Roman" pitchFamily="18" charset="0"/>
                  <a:ea typeface="宋体" charset="-122"/>
                </a:rPr>
                <a:t> </a:t>
              </a:r>
              <a:r>
                <a:rPr lang="en-US" altLang="zh-CN" sz="2000" b="1">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k</a:t>
              </a:r>
              <a:r>
                <a:rPr lang="en-US" altLang="zh-CN" sz="2000" b="1">
                  <a:solidFill>
                    <a:schemeClr val="tx1"/>
                  </a:solidFill>
                  <a:latin typeface="Times New Roman" pitchFamily="18" charset="0"/>
                  <a:ea typeface="宋体" charset="-122"/>
                </a:rPr>
                <a:t> …</a:t>
              </a:r>
              <a:r>
                <a:rPr lang="en-US" altLang="zh-CN" sz="2000" b="1" baseline="-25000">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s</a:t>
              </a:r>
              <a:r>
                <a:rPr lang="en-US" altLang="zh-CN" sz="2000" b="1" baseline="-25000">
                  <a:solidFill>
                    <a:schemeClr val="tx1"/>
                  </a:solidFill>
                  <a:latin typeface="宋体" charset="-122"/>
                  <a:ea typeface="宋体" charset="-122"/>
                </a:rPr>
                <a:t>-</a:t>
              </a:r>
              <a:r>
                <a:rPr lang="en-US" altLang="zh-CN" sz="2000" b="1" baseline="-25000">
                  <a:solidFill>
                    <a:schemeClr val="tx1"/>
                  </a:solidFill>
                  <a:latin typeface="Times New Roman" pitchFamily="18" charset="0"/>
                  <a:ea typeface="宋体" charset="-122"/>
                </a:rPr>
                <a:t>1 </a:t>
              </a:r>
              <a:r>
                <a:rPr lang="en-US" altLang="zh-CN" sz="2000" b="1">
                  <a:solidFill>
                    <a:schemeClr val="tx1"/>
                  </a:solidFill>
                  <a:latin typeface="Times New Roman" pitchFamily="18" charset="0"/>
                  <a:ea typeface="宋体" charset="-122"/>
                </a:rPr>
                <a:t>]</a:t>
              </a:r>
              <a:r>
                <a:rPr lang="en-US" altLang="zh-CN" sz="2000" b="1" baseline="-25000">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 r</a:t>
              </a:r>
              <a:r>
                <a:rPr lang="en-US" altLang="zh-CN" sz="2000" b="1" i="1" baseline="-25000">
                  <a:solidFill>
                    <a:schemeClr val="tx1"/>
                  </a:solidFill>
                  <a:latin typeface="Times New Roman" pitchFamily="18" charset="0"/>
                  <a:ea typeface="宋体" charset="-122"/>
                </a:rPr>
                <a:t>s   </a:t>
              </a:r>
              <a:r>
                <a:rPr lang="en-US" altLang="zh-CN" sz="2000" b="1">
                  <a:solidFill>
                    <a:schemeClr val="tx1"/>
                  </a:solidFill>
                  <a:latin typeface="Times New Roman" pitchFamily="18" charset="0"/>
                  <a:ea typeface="宋体" charset="-122"/>
                </a:rPr>
                <a:t>[</a:t>
              </a:r>
              <a:r>
                <a:rPr lang="en-US" altLang="zh-CN" sz="2000" b="1" i="1">
                  <a:solidFill>
                    <a:schemeClr val="tx1"/>
                  </a:solidFill>
                  <a:latin typeface="Times New Roman" pitchFamily="18" charset="0"/>
                  <a:ea typeface="宋体" charset="-122"/>
                </a:rPr>
                <a:t> r</a:t>
              </a:r>
              <a:r>
                <a:rPr lang="en-US" altLang="zh-CN" sz="2000" b="1" i="1" baseline="-25000">
                  <a:solidFill>
                    <a:schemeClr val="tx1"/>
                  </a:solidFill>
                  <a:latin typeface="Times New Roman" pitchFamily="18" charset="0"/>
                  <a:ea typeface="宋体" charset="-122"/>
                </a:rPr>
                <a:t>s</a:t>
              </a:r>
              <a:r>
                <a:rPr lang="en-US" altLang="zh-CN" sz="2000" b="1" baseline="-25000">
                  <a:solidFill>
                    <a:schemeClr val="tx1"/>
                  </a:solidFill>
                  <a:latin typeface="Times New Roman" pitchFamily="18" charset="0"/>
                  <a:ea typeface="宋体" charset="-122"/>
                </a:rPr>
                <a:t>+1</a:t>
              </a:r>
              <a:r>
                <a:rPr lang="en-US" altLang="zh-CN" sz="2000" b="1">
                  <a:solidFill>
                    <a:schemeClr val="tx1"/>
                  </a:solidFill>
                  <a:latin typeface="Times New Roman" pitchFamily="18" charset="0"/>
                  <a:ea typeface="宋体" charset="-122"/>
                </a:rPr>
                <a:t>  … … </a:t>
              </a:r>
              <a:r>
                <a:rPr lang="en-US" altLang="zh-CN" sz="2000" b="1" baseline="-25000">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j </a:t>
              </a:r>
              <a:r>
                <a:rPr lang="en-US" altLang="zh-CN" sz="2000" b="1">
                  <a:solidFill>
                    <a:schemeClr val="tx1"/>
                  </a:solidFill>
                  <a:latin typeface="Times New Roman" pitchFamily="18" charset="0"/>
                  <a:ea typeface="宋体" charset="-122"/>
                </a:rPr>
                <a:t>]</a:t>
              </a:r>
              <a:endParaRPr lang="en-US" altLang="zh-CN" sz="2000" b="1" i="1" baseline="-25000">
                <a:solidFill>
                  <a:schemeClr val="tx1"/>
                </a:solidFill>
                <a:latin typeface="Times New Roman" pitchFamily="18" charset="0"/>
                <a:ea typeface="宋体" charset="-122"/>
              </a:endParaRPr>
            </a:p>
            <a:p>
              <a:pPr algn="just" eaLnBrk="0" hangingPunct="0">
                <a:lnSpc>
                  <a:spcPct val="96000"/>
                </a:lnSpc>
              </a:pPr>
              <a:r>
                <a:rPr lang="en-US" altLang="zh-CN" sz="2000" b="1">
                  <a:solidFill>
                    <a:schemeClr val="tx1"/>
                  </a:solidFill>
                  <a:latin typeface="Times New Roman" pitchFamily="18" charset="0"/>
                  <a:ea typeface="宋体" charset="-122"/>
                </a:rPr>
                <a:t>    </a:t>
              </a:r>
            </a:p>
            <a:p>
              <a:pPr algn="just" eaLnBrk="0" hangingPunct="0">
                <a:spcBef>
                  <a:spcPct val="50000"/>
                </a:spcBef>
              </a:pPr>
              <a:r>
                <a:rPr lang="en-US" altLang="zh-CN" sz="2000" b="1">
                  <a:solidFill>
                    <a:schemeClr val="tx1"/>
                  </a:solidFill>
                  <a:latin typeface="Times New Roman" pitchFamily="18" charset="0"/>
                  <a:ea typeface="宋体" charset="-122"/>
                </a:rPr>
                <a:t>       </a:t>
              </a:r>
              <a:r>
                <a:rPr lang="zh-CN" altLang="en-US" sz="2000" b="1">
                  <a:solidFill>
                    <a:schemeClr val="tx1"/>
                  </a:solidFill>
                  <a:latin typeface="Times New Roman" pitchFamily="18" charset="0"/>
                  <a:ea typeface="宋体" charset="-122"/>
                </a:rPr>
                <a:t>均≤</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s </a:t>
              </a:r>
              <a:r>
                <a:rPr lang="en-US" altLang="zh-CN" sz="2000" b="1">
                  <a:solidFill>
                    <a:schemeClr val="tx1"/>
                  </a:solidFill>
                  <a:latin typeface="Times New Roman" pitchFamily="18" charset="0"/>
                  <a:ea typeface="宋体" charset="-122"/>
                </a:rPr>
                <a:t>      </a:t>
              </a:r>
              <a:r>
                <a:rPr lang="zh-CN" altLang="en-US" sz="2000" b="1">
                  <a:solidFill>
                    <a:schemeClr val="tx1"/>
                  </a:solidFill>
                  <a:latin typeface="Times New Roman" pitchFamily="18" charset="0"/>
                  <a:ea typeface="宋体" charset="-122"/>
                </a:rPr>
                <a:t>轴值       均≥</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s</a:t>
              </a:r>
              <a:r>
                <a:rPr lang="en-US" altLang="zh-CN" sz="2000" b="1" i="1">
                  <a:solidFill>
                    <a:schemeClr val="tx1"/>
                  </a:solidFill>
                  <a:latin typeface="Times New Roman" pitchFamily="18" charset="0"/>
                  <a:ea typeface="宋体" charset="-122"/>
                </a:rPr>
                <a:t> </a:t>
              </a:r>
              <a:r>
                <a:rPr lang="en-US" altLang="zh-CN" sz="2000" b="1">
                  <a:solidFill>
                    <a:schemeClr val="tx1"/>
                  </a:solidFill>
                  <a:latin typeface="Times New Roman" pitchFamily="18" charset="0"/>
                  <a:ea typeface="宋体" charset="-122"/>
                </a:rPr>
                <a:t>         </a:t>
              </a:r>
            </a:p>
          </p:txBody>
        </p:sp>
        <p:sp>
          <p:nvSpPr>
            <p:cNvPr id="51216" name="AutoShape 16"/>
            <p:cNvSpPr>
              <a:spLocks/>
            </p:cNvSpPr>
            <p:nvPr/>
          </p:nvSpPr>
          <p:spPr bwMode="auto">
            <a:xfrm rot="16200000">
              <a:off x="924" y="2399"/>
              <a:ext cx="154" cy="734"/>
            </a:xfrm>
            <a:prstGeom prst="leftBrace">
              <a:avLst>
                <a:gd name="adj1" fmla="val 39719"/>
                <a:gd name="adj2" fmla="val 49694"/>
              </a:avLst>
            </a:prstGeom>
            <a:noFill/>
            <a:ln w="9525">
              <a:solidFill>
                <a:srgbClr val="000000"/>
              </a:solidFill>
              <a:round/>
              <a:headEnd/>
              <a:tailEnd/>
            </a:ln>
          </p:spPr>
          <p:txBody>
            <a:bodyPr/>
            <a:lstStyle/>
            <a:p>
              <a:endParaRPr lang="zh-CN" altLang="en-US"/>
            </a:p>
          </p:txBody>
        </p:sp>
        <p:sp>
          <p:nvSpPr>
            <p:cNvPr id="51217" name="AutoShape 17"/>
            <p:cNvSpPr>
              <a:spLocks/>
            </p:cNvSpPr>
            <p:nvPr/>
          </p:nvSpPr>
          <p:spPr bwMode="auto">
            <a:xfrm rot="-5355145">
              <a:off x="2227" y="2388"/>
              <a:ext cx="168" cy="800"/>
            </a:xfrm>
            <a:prstGeom prst="leftBrace">
              <a:avLst>
                <a:gd name="adj1" fmla="val 39683"/>
                <a:gd name="adj2" fmla="val 50000"/>
              </a:avLst>
            </a:prstGeom>
            <a:noFill/>
            <a:ln w="9525">
              <a:solidFill>
                <a:srgbClr val="000000"/>
              </a:solidFill>
              <a:round/>
              <a:headEnd/>
              <a:tailEnd/>
            </a:ln>
          </p:spPr>
          <p:txBody>
            <a:bodyPr/>
            <a:lstStyle/>
            <a:p>
              <a:endParaRPr lang="zh-CN" altLang="en-US"/>
            </a:p>
          </p:txBody>
        </p:sp>
        <p:sp>
          <p:nvSpPr>
            <p:cNvPr id="51218" name="Line 18"/>
            <p:cNvSpPr>
              <a:spLocks noChangeShapeType="1"/>
            </p:cNvSpPr>
            <p:nvPr/>
          </p:nvSpPr>
          <p:spPr bwMode="auto">
            <a:xfrm flipV="1">
              <a:off x="1621" y="2697"/>
              <a:ext cx="0" cy="198"/>
            </a:xfrm>
            <a:prstGeom prst="line">
              <a:avLst/>
            </a:prstGeom>
            <a:noFill/>
            <a:ln w="9525">
              <a:solidFill>
                <a:srgbClr val="000000"/>
              </a:solidFill>
              <a:round/>
              <a:headEnd/>
              <a:tailEnd type="stealth" w="sm" len="med"/>
            </a:ln>
          </p:spPr>
          <p:txBody>
            <a:bodyPr/>
            <a:lstStyle/>
            <a:p>
              <a:endParaRPr lang="zh-CN" altLang="en-US"/>
            </a:p>
          </p:txBody>
        </p:sp>
        <p:sp>
          <p:nvSpPr>
            <p:cNvPr id="51219" name="Text Box 19"/>
            <p:cNvSpPr txBox="1">
              <a:spLocks noChangeArrowheads="1"/>
            </p:cNvSpPr>
            <p:nvPr/>
          </p:nvSpPr>
          <p:spPr bwMode="auto">
            <a:xfrm>
              <a:off x="2989" y="2432"/>
              <a:ext cx="2476" cy="768"/>
            </a:xfrm>
            <a:prstGeom prst="rect">
              <a:avLst/>
            </a:prstGeom>
            <a:noFill/>
            <a:ln w="9525">
              <a:solidFill>
                <a:srgbClr val="000000"/>
              </a:solidFill>
              <a:prstDash val="dashDot"/>
              <a:miter lim="800000"/>
              <a:headEnd/>
              <a:tailEnd/>
            </a:ln>
          </p:spPr>
          <p:txBody>
            <a:bodyPr tIns="0" bIns="0"/>
            <a:lstStyle/>
            <a:p>
              <a:pPr algn="just" eaLnBrk="0" hangingPunct="0"/>
              <a:r>
                <a:rPr lang="en-US" altLang="zh-CN" sz="2000" b="1">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i</a:t>
              </a:r>
              <a:r>
                <a:rPr lang="en-US" altLang="zh-CN" sz="2000" b="1" baseline="-25000">
                  <a:solidFill>
                    <a:schemeClr val="tx1"/>
                  </a:solidFill>
                  <a:latin typeface="Times New Roman" pitchFamily="18" charset="0"/>
                  <a:ea typeface="宋体" charset="-122"/>
                </a:rPr>
                <a:t>  </a:t>
              </a:r>
              <a:r>
                <a:rPr lang="en-US" altLang="zh-CN" sz="2000" b="1">
                  <a:solidFill>
                    <a:schemeClr val="tx1"/>
                  </a:solidFill>
                  <a:latin typeface="Times New Roman" pitchFamily="18" charset="0"/>
                  <a:ea typeface="宋体" charset="-122"/>
                </a:rPr>
                <a:t>…  …</a:t>
              </a:r>
              <a:r>
                <a:rPr lang="en-US" altLang="zh-CN" sz="2000" b="1" baseline="-25000">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s</a:t>
              </a:r>
              <a:r>
                <a:rPr lang="en-US" altLang="zh-CN" sz="2000" b="1" baseline="-25000">
                  <a:solidFill>
                    <a:schemeClr val="tx1"/>
                  </a:solidFill>
                  <a:latin typeface="宋体" charset="-122"/>
                  <a:ea typeface="宋体" charset="-122"/>
                </a:rPr>
                <a:t>-</a:t>
              </a:r>
              <a:r>
                <a:rPr lang="en-US" altLang="zh-CN" sz="2000" b="1" baseline="-25000">
                  <a:solidFill>
                    <a:schemeClr val="tx1"/>
                  </a:solidFill>
                  <a:latin typeface="Times New Roman" pitchFamily="18" charset="0"/>
                  <a:ea typeface="宋体" charset="-122"/>
                </a:rPr>
                <a:t>1 </a:t>
              </a:r>
              <a:r>
                <a:rPr lang="en-US" altLang="zh-CN" sz="2000" b="1">
                  <a:solidFill>
                    <a:schemeClr val="tx1"/>
                  </a:solidFill>
                  <a:latin typeface="Times New Roman" pitchFamily="18" charset="0"/>
                  <a:ea typeface="宋体" charset="-122"/>
                </a:rPr>
                <a:t>]</a:t>
              </a:r>
              <a:r>
                <a:rPr lang="en-US" altLang="zh-CN" sz="2000" b="1" baseline="-25000">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 r</a:t>
              </a:r>
              <a:r>
                <a:rPr lang="en-US" altLang="zh-CN" sz="2000" b="1" i="1" baseline="-25000">
                  <a:solidFill>
                    <a:schemeClr val="tx1"/>
                  </a:solidFill>
                  <a:latin typeface="Times New Roman" pitchFamily="18" charset="0"/>
                  <a:ea typeface="宋体" charset="-122"/>
                </a:rPr>
                <a:t>s  </a:t>
              </a:r>
              <a:r>
                <a:rPr lang="en-US" altLang="zh-CN" sz="2000" b="1">
                  <a:solidFill>
                    <a:schemeClr val="tx1"/>
                  </a:solidFill>
                  <a:latin typeface="Times New Roman" pitchFamily="18" charset="0"/>
                  <a:ea typeface="宋体" charset="-122"/>
                </a:rPr>
                <a:t>[</a:t>
              </a:r>
              <a:r>
                <a:rPr lang="en-US" altLang="zh-CN" sz="2000" b="1" i="1">
                  <a:solidFill>
                    <a:schemeClr val="tx1"/>
                  </a:solidFill>
                  <a:latin typeface="Times New Roman" pitchFamily="18" charset="0"/>
                  <a:ea typeface="宋体" charset="-122"/>
                </a:rPr>
                <a:t> r</a:t>
              </a:r>
              <a:r>
                <a:rPr lang="en-US" altLang="zh-CN" sz="2000" b="1" i="1" baseline="-25000">
                  <a:solidFill>
                    <a:schemeClr val="tx1"/>
                  </a:solidFill>
                  <a:latin typeface="Times New Roman" pitchFamily="18" charset="0"/>
                  <a:ea typeface="宋体" charset="-122"/>
                </a:rPr>
                <a:t>s</a:t>
              </a:r>
              <a:r>
                <a:rPr lang="en-US" altLang="zh-CN" sz="2000" b="1" baseline="-25000">
                  <a:solidFill>
                    <a:schemeClr val="tx1"/>
                  </a:solidFill>
                  <a:latin typeface="Times New Roman" pitchFamily="18" charset="0"/>
                  <a:ea typeface="宋体" charset="-122"/>
                </a:rPr>
                <a:t>+1</a:t>
              </a:r>
              <a:r>
                <a:rPr lang="en-US" altLang="zh-CN" sz="2000" b="1">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k</a:t>
              </a:r>
              <a:r>
                <a:rPr lang="en-US" altLang="zh-CN" sz="2000" b="1">
                  <a:solidFill>
                    <a:schemeClr val="tx1"/>
                  </a:solidFill>
                  <a:latin typeface="Times New Roman" pitchFamily="18" charset="0"/>
                  <a:ea typeface="宋体" charset="-122"/>
                </a:rPr>
                <a:t> … </a:t>
              </a:r>
              <a:r>
                <a:rPr lang="en-US" altLang="zh-CN" sz="2000" b="1" baseline="-25000">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j </a:t>
              </a:r>
              <a:r>
                <a:rPr lang="en-US" altLang="zh-CN" sz="2000" b="1">
                  <a:solidFill>
                    <a:schemeClr val="tx1"/>
                  </a:solidFill>
                  <a:latin typeface="Times New Roman" pitchFamily="18" charset="0"/>
                  <a:ea typeface="宋体" charset="-122"/>
                </a:rPr>
                <a:t>]</a:t>
              </a:r>
              <a:endParaRPr lang="en-US" altLang="zh-CN" sz="2000" b="1" i="1" baseline="-25000">
                <a:solidFill>
                  <a:schemeClr val="tx1"/>
                </a:solidFill>
                <a:latin typeface="Times New Roman" pitchFamily="18" charset="0"/>
                <a:ea typeface="宋体" charset="-122"/>
              </a:endParaRPr>
            </a:p>
            <a:p>
              <a:pPr algn="just" eaLnBrk="0" hangingPunct="0">
                <a:lnSpc>
                  <a:spcPct val="96000"/>
                </a:lnSpc>
              </a:pPr>
              <a:r>
                <a:rPr lang="en-US" altLang="zh-CN" sz="2000" b="1">
                  <a:solidFill>
                    <a:schemeClr val="tx1"/>
                  </a:solidFill>
                  <a:latin typeface="Times New Roman" pitchFamily="18" charset="0"/>
                  <a:ea typeface="宋体" charset="-122"/>
                </a:rPr>
                <a:t>    </a:t>
              </a:r>
            </a:p>
            <a:p>
              <a:pPr algn="just" eaLnBrk="0" hangingPunct="0">
                <a:spcBef>
                  <a:spcPct val="50000"/>
                </a:spcBef>
              </a:pPr>
              <a:r>
                <a:rPr lang="en-US" altLang="zh-CN" sz="2000" b="1">
                  <a:solidFill>
                    <a:schemeClr val="tx1"/>
                  </a:solidFill>
                  <a:latin typeface="Times New Roman" pitchFamily="18" charset="0"/>
                  <a:ea typeface="宋体" charset="-122"/>
                </a:rPr>
                <a:t>       </a:t>
              </a:r>
              <a:r>
                <a:rPr lang="zh-CN" altLang="en-US" sz="2000" b="1">
                  <a:solidFill>
                    <a:schemeClr val="tx1"/>
                  </a:solidFill>
                  <a:latin typeface="Times New Roman" pitchFamily="18" charset="0"/>
                  <a:ea typeface="宋体" charset="-122"/>
                </a:rPr>
                <a:t>均≤</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s </a:t>
              </a:r>
              <a:r>
                <a:rPr lang="en-US" altLang="zh-CN" sz="2000" b="1">
                  <a:solidFill>
                    <a:schemeClr val="tx1"/>
                  </a:solidFill>
                  <a:latin typeface="Times New Roman" pitchFamily="18" charset="0"/>
                  <a:ea typeface="宋体" charset="-122"/>
                </a:rPr>
                <a:t>      </a:t>
              </a:r>
              <a:r>
                <a:rPr lang="zh-CN" altLang="en-US" sz="2000" b="1">
                  <a:solidFill>
                    <a:schemeClr val="tx1"/>
                  </a:solidFill>
                  <a:latin typeface="Times New Roman" pitchFamily="18" charset="0"/>
                  <a:ea typeface="宋体" charset="-122"/>
                </a:rPr>
                <a:t>轴值       均≥</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s</a:t>
              </a:r>
            </a:p>
          </p:txBody>
        </p:sp>
        <p:sp>
          <p:nvSpPr>
            <p:cNvPr id="51220" name="AutoShape 20"/>
            <p:cNvSpPr>
              <a:spLocks/>
            </p:cNvSpPr>
            <p:nvPr/>
          </p:nvSpPr>
          <p:spPr bwMode="auto">
            <a:xfrm rot="16200000">
              <a:off x="3481" y="2410"/>
              <a:ext cx="155" cy="734"/>
            </a:xfrm>
            <a:prstGeom prst="leftBrace">
              <a:avLst>
                <a:gd name="adj1" fmla="val 39462"/>
                <a:gd name="adj2" fmla="val 49694"/>
              </a:avLst>
            </a:prstGeom>
            <a:noFill/>
            <a:ln w="9525">
              <a:solidFill>
                <a:srgbClr val="000000"/>
              </a:solidFill>
              <a:round/>
              <a:headEnd/>
              <a:tailEnd/>
            </a:ln>
          </p:spPr>
          <p:txBody>
            <a:bodyPr/>
            <a:lstStyle/>
            <a:p>
              <a:endParaRPr lang="zh-CN" altLang="en-US"/>
            </a:p>
          </p:txBody>
        </p:sp>
        <p:sp>
          <p:nvSpPr>
            <p:cNvPr id="51221" name="AutoShape 21"/>
            <p:cNvSpPr>
              <a:spLocks/>
            </p:cNvSpPr>
            <p:nvPr/>
          </p:nvSpPr>
          <p:spPr bwMode="auto">
            <a:xfrm rot="-5355145">
              <a:off x="4784" y="2399"/>
              <a:ext cx="169" cy="800"/>
            </a:xfrm>
            <a:prstGeom prst="leftBrace">
              <a:avLst>
                <a:gd name="adj1" fmla="val 39448"/>
                <a:gd name="adj2" fmla="val 50000"/>
              </a:avLst>
            </a:prstGeom>
            <a:noFill/>
            <a:ln w="9525">
              <a:solidFill>
                <a:srgbClr val="000000"/>
              </a:solidFill>
              <a:round/>
              <a:headEnd/>
              <a:tailEnd/>
            </a:ln>
          </p:spPr>
          <p:txBody>
            <a:bodyPr/>
            <a:lstStyle/>
            <a:p>
              <a:endParaRPr lang="zh-CN" altLang="en-US"/>
            </a:p>
          </p:txBody>
        </p:sp>
        <p:sp>
          <p:nvSpPr>
            <p:cNvPr id="51222" name="Line 22"/>
            <p:cNvSpPr>
              <a:spLocks noChangeShapeType="1"/>
            </p:cNvSpPr>
            <p:nvPr/>
          </p:nvSpPr>
          <p:spPr bwMode="auto">
            <a:xfrm flipV="1">
              <a:off x="4180" y="2707"/>
              <a:ext cx="0" cy="198"/>
            </a:xfrm>
            <a:prstGeom prst="line">
              <a:avLst/>
            </a:prstGeom>
            <a:noFill/>
            <a:ln w="9525">
              <a:solidFill>
                <a:srgbClr val="000000"/>
              </a:solidFill>
              <a:round/>
              <a:headEnd/>
              <a:tailEnd type="stealth" w="sm" len="med"/>
            </a:ln>
          </p:spPr>
          <p:txBody>
            <a:bodyPr/>
            <a:lstStyle/>
            <a:p>
              <a:endParaRPr lang="zh-CN" altLang="en-US"/>
            </a:p>
          </p:txBody>
        </p:sp>
        <p:sp>
          <p:nvSpPr>
            <p:cNvPr id="51223" name="Text Box 23"/>
            <p:cNvSpPr txBox="1">
              <a:spLocks noChangeArrowheads="1"/>
            </p:cNvSpPr>
            <p:nvPr/>
          </p:nvSpPr>
          <p:spPr bwMode="auto">
            <a:xfrm>
              <a:off x="885" y="3294"/>
              <a:ext cx="4355" cy="237"/>
            </a:xfrm>
            <a:prstGeom prst="rect">
              <a:avLst/>
            </a:prstGeom>
            <a:noFill/>
            <a:ln w="9525">
              <a:noFill/>
              <a:miter lim="800000"/>
              <a:headEnd/>
              <a:tailEnd/>
            </a:ln>
          </p:spPr>
          <p:txBody>
            <a:bodyPr/>
            <a:lstStyle/>
            <a:p>
              <a:pPr algn="just" eaLnBrk="0" hangingPunct="0"/>
              <a:r>
                <a:rPr lang="en-US" altLang="zh-CN" sz="2000" b="1">
                  <a:solidFill>
                    <a:schemeClr val="tx1"/>
                  </a:solidFill>
                  <a:latin typeface="Times New Roman" pitchFamily="18" charset="0"/>
                  <a:ea typeface="宋体" charset="-122"/>
                </a:rPr>
                <a:t>(a) </a:t>
              </a:r>
              <a:r>
                <a:rPr lang="zh-CN" altLang="en-US" sz="2000" b="1">
                  <a:solidFill>
                    <a:schemeClr val="tx1"/>
                  </a:solidFill>
                  <a:latin typeface="Times New Roman" pitchFamily="18" charset="0"/>
                  <a:ea typeface="宋体" charset="-122"/>
                </a:rPr>
                <a:t>若</a:t>
              </a:r>
              <a:r>
                <a:rPr lang="en-US" altLang="zh-CN" sz="2000" b="1" i="1">
                  <a:solidFill>
                    <a:schemeClr val="tx1"/>
                  </a:solidFill>
                  <a:latin typeface="Times New Roman" pitchFamily="18" charset="0"/>
                  <a:ea typeface="宋体" charset="-122"/>
                </a:rPr>
                <a:t>k</a:t>
              </a:r>
              <a:r>
                <a:rPr lang="en-US" altLang="zh-CN" sz="2000" b="1">
                  <a:solidFill>
                    <a:schemeClr val="tx1"/>
                  </a:solidFill>
                  <a:latin typeface="Times New Roman" pitchFamily="18" charset="0"/>
                  <a:ea typeface="宋体" charset="-122"/>
                </a:rPr>
                <a:t>&lt;</a:t>
              </a:r>
              <a:r>
                <a:rPr lang="en-US" altLang="zh-CN" sz="2000" b="1" i="1">
                  <a:solidFill>
                    <a:schemeClr val="tx1"/>
                  </a:solidFill>
                  <a:latin typeface="Times New Roman" pitchFamily="18" charset="0"/>
                  <a:ea typeface="宋体" charset="-122"/>
                </a:rPr>
                <a:t>s</a:t>
              </a:r>
              <a:r>
                <a:rPr lang="zh-CN" altLang="en-US" sz="2000" b="1">
                  <a:solidFill>
                    <a:schemeClr val="tx1"/>
                  </a:solidFill>
                  <a:latin typeface="Times New Roman" pitchFamily="18" charset="0"/>
                  <a:ea typeface="宋体" charset="-122"/>
                </a:rPr>
                <a:t>，则</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k</a:t>
              </a:r>
              <a:r>
                <a:rPr lang="zh-CN" altLang="en-US" sz="2000" b="1">
                  <a:solidFill>
                    <a:schemeClr val="tx1"/>
                  </a:solidFill>
                  <a:latin typeface="Times New Roman" pitchFamily="18" charset="0"/>
                  <a:ea typeface="宋体" charset="-122"/>
                </a:rPr>
                <a:t>在左半区                    </a:t>
              </a:r>
              <a:r>
                <a:rPr lang="en-US" altLang="zh-CN" sz="2000" b="1">
                  <a:solidFill>
                    <a:schemeClr val="tx1"/>
                  </a:solidFill>
                  <a:latin typeface="Times New Roman" pitchFamily="18" charset="0"/>
                  <a:ea typeface="宋体" charset="-122"/>
                </a:rPr>
                <a:t>(b) </a:t>
              </a:r>
              <a:r>
                <a:rPr lang="zh-CN" altLang="en-US" sz="2000" b="1">
                  <a:solidFill>
                    <a:schemeClr val="tx1"/>
                  </a:solidFill>
                  <a:latin typeface="Times New Roman" pitchFamily="18" charset="0"/>
                  <a:ea typeface="宋体" charset="-122"/>
                </a:rPr>
                <a:t>若</a:t>
              </a:r>
              <a:r>
                <a:rPr lang="en-US" altLang="zh-CN" sz="2000" b="1" i="1">
                  <a:solidFill>
                    <a:schemeClr val="tx1"/>
                  </a:solidFill>
                  <a:latin typeface="Times New Roman" pitchFamily="18" charset="0"/>
                  <a:ea typeface="宋体" charset="-122"/>
                </a:rPr>
                <a:t>k</a:t>
              </a:r>
              <a:r>
                <a:rPr lang="en-US" altLang="zh-CN" sz="2000" b="1">
                  <a:solidFill>
                    <a:schemeClr val="tx1"/>
                  </a:solidFill>
                  <a:latin typeface="Times New Roman" pitchFamily="18" charset="0"/>
                  <a:ea typeface="宋体" charset="-122"/>
                </a:rPr>
                <a:t>&gt;</a:t>
              </a:r>
              <a:r>
                <a:rPr lang="en-US" altLang="zh-CN" sz="2000" b="1" i="1">
                  <a:solidFill>
                    <a:schemeClr val="tx1"/>
                  </a:solidFill>
                  <a:latin typeface="Times New Roman" pitchFamily="18" charset="0"/>
                  <a:ea typeface="宋体" charset="-122"/>
                </a:rPr>
                <a:t>s</a:t>
              </a:r>
              <a:r>
                <a:rPr lang="zh-CN" altLang="en-US" sz="2000" b="1">
                  <a:solidFill>
                    <a:schemeClr val="tx1"/>
                  </a:solidFill>
                  <a:latin typeface="Times New Roman" pitchFamily="18" charset="0"/>
                  <a:ea typeface="宋体" charset="-122"/>
                </a:rPr>
                <a:t>，则</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k</a:t>
              </a:r>
              <a:r>
                <a:rPr lang="zh-CN" altLang="en-US" sz="2000" b="1">
                  <a:solidFill>
                    <a:schemeClr val="tx1"/>
                  </a:solidFill>
                  <a:latin typeface="Times New Roman" pitchFamily="18" charset="0"/>
                  <a:ea typeface="宋体" charset="-122"/>
                </a:rPr>
                <a:t>在右半区</a:t>
              </a:r>
            </a:p>
          </p:txBody>
        </p:sp>
      </p:grpSp>
      <p:sp>
        <p:nvSpPr>
          <p:cNvPr id="51224" name="Rectangle 24"/>
          <p:cNvSpPr>
            <a:spLocks noChangeArrowheads="1"/>
          </p:cNvSpPr>
          <p:nvPr/>
        </p:nvSpPr>
        <p:spPr bwMode="auto">
          <a:xfrm>
            <a:off x="611560" y="980728"/>
            <a:ext cx="7921625" cy="1552575"/>
          </a:xfrm>
          <a:prstGeom prst="rect">
            <a:avLst/>
          </a:prstGeom>
          <a:noFill/>
          <a:ln w="9525">
            <a:noFill/>
            <a:miter lim="800000"/>
            <a:headEnd/>
            <a:tailEnd/>
          </a:ln>
          <a:effectLst/>
        </p:spPr>
        <p:txBody>
          <a:bodyPr>
            <a:spAutoFit/>
          </a:bodyPr>
          <a:lstStyle/>
          <a:p>
            <a:pPr algn="l">
              <a:spcBef>
                <a:spcPct val="50000"/>
              </a:spcBef>
            </a:pPr>
            <a:r>
              <a:rPr kumimoji="1" lang="en-US" altLang="zh-CN" sz="2400" b="1" dirty="0">
                <a:solidFill>
                  <a:schemeClr val="tx1"/>
                </a:solidFill>
                <a:ea typeface="宋体" charset="-122"/>
              </a:rPr>
              <a:t>       </a:t>
            </a:r>
            <a:r>
              <a:rPr kumimoji="1" lang="zh-CN" altLang="en-US" sz="2400" b="1" dirty="0">
                <a:solidFill>
                  <a:schemeClr val="tx1"/>
                </a:solidFill>
                <a:ea typeface="宋体" charset="-122"/>
              </a:rPr>
              <a:t>考虑快速排序中的划分过程，一般情况下，设待划分的序列为</a:t>
            </a:r>
            <a:r>
              <a:rPr kumimoji="1" lang="en-US" altLang="zh-CN" sz="2400" b="1" i="1" dirty="0" err="1">
                <a:solidFill>
                  <a:schemeClr val="tx1"/>
                </a:solidFill>
                <a:ea typeface="宋体" charset="-122"/>
              </a:rPr>
              <a:t>r</a:t>
            </a:r>
            <a:r>
              <a:rPr kumimoji="1" lang="en-US" altLang="zh-CN" sz="2400" b="1" i="1" baseline="-25000" dirty="0" err="1">
                <a:solidFill>
                  <a:schemeClr val="tx1"/>
                </a:solidFill>
                <a:ea typeface="宋体" charset="-122"/>
              </a:rPr>
              <a:t>i</a:t>
            </a:r>
            <a:r>
              <a:rPr kumimoji="1" lang="en-US" altLang="zh-CN" sz="2400" b="1" baseline="-25000" dirty="0">
                <a:solidFill>
                  <a:schemeClr val="tx1"/>
                </a:solidFill>
                <a:ea typeface="宋体" charset="-122"/>
              </a:rPr>
              <a:t> </a:t>
            </a:r>
            <a:r>
              <a:rPr kumimoji="1" lang="zh-CN" altLang="en-US" sz="2400" b="1" dirty="0">
                <a:solidFill>
                  <a:schemeClr val="tx1"/>
                </a:solidFill>
                <a:ea typeface="宋体" charset="-122"/>
              </a:rPr>
              <a:t>～ </a:t>
            </a:r>
            <a:r>
              <a:rPr kumimoji="1" lang="en-US" altLang="zh-CN" sz="2400" b="1" i="1" dirty="0" err="1">
                <a:solidFill>
                  <a:schemeClr val="tx1"/>
                </a:solidFill>
                <a:ea typeface="宋体" charset="-122"/>
              </a:rPr>
              <a:t>r</a:t>
            </a:r>
            <a:r>
              <a:rPr kumimoji="1" lang="en-US" altLang="zh-CN" sz="2400" b="1" i="1" baseline="-25000" dirty="0" err="1">
                <a:solidFill>
                  <a:schemeClr val="tx1"/>
                </a:solidFill>
                <a:ea typeface="宋体" charset="-122"/>
              </a:rPr>
              <a:t>j</a:t>
            </a:r>
            <a:r>
              <a:rPr kumimoji="1" lang="zh-CN" altLang="en-US" sz="2400" b="1" dirty="0">
                <a:solidFill>
                  <a:schemeClr val="tx1"/>
                </a:solidFill>
                <a:ea typeface="宋体" charset="-122"/>
              </a:rPr>
              <a:t>，选定一个轴值将序列</a:t>
            </a:r>
            <a:r>
              <a:rPr kumimoji="1" lang="en-US" altLang="zh-CN" sz="2400" b="1" i="1" dirty="0" err="1">
                <a:solidFill>
                  <a:schemeClr val="tx1"/>
                </a:solidFill>
                <a:ea typeface="宋体" charset="-122"/>
              </a:rPr>
              <a:t>r</a:t>
            </a:r>
            <a:r>
              <a:rPr kumimoji="1" lang="en-US" altLang="zh-CN" sz="2400" b="1" i="1" baseline="-25000" dirty="0" err="1">
                <a:solidFill>
                  <a:schemeClr val="tx1"/>
                </a:solidFill>
                <a:ea typeface="宋体" charset="-122"/>
              </a:rPr>
              <a:t>i</a:t>
            </a:r>
            <a:r>
              <a:rPr kumimoji="1" lang="en-US" altLang="zh-CN" sz="2400" b="1" dirty="0">
                <a:solidFill>
                  <a:schemeClr val="tx1"/>
                </a:solidFill>
                <a:ea typeface="宋体" charset="-122"/>
              </a:rPr>
              <a:t> </a:t>
            </a:r>
            <a:r>
              <a:rPr kumimoji="1" lang="zh-CN" altLang="en-US" sz="2400" b="1" dirty="0">
                <a:solidFill>
                  <a:schemeClr val="tx1"/>
                </a:solidFill>
                <a:ea typeface="宋体" charset="-122"/>
              </a:rPr>
              <a:t>～ </a:t>
            </a:r>
            <a:r>
              <a:rPr kumimoji="1" lang="en-US" altLang="zh-CN" sz="2400" b="1" i="1" dirty="0" err="1">
                <a:solidFill>
                  <a:schemeClr val="tx1"/>
                </a:solidFill>
                <a:ea typeface="宋体" charset="-122"/>
              </a:rPr>
              <a:t>r</a:t>
            </a:r>
            <a:r>
              <a:rPr kumimoji="1" lang="en-US" altLang="zh-CN" sz="2400" b="1" i="1" baseline="-25000" dirty="0" err="1">
                <a:solidFill>
                  <a:schemeClr val="tx1"/>
                </a:solidFill>
                <a:ea typeface="宋体" charset="-122"/>
              </a:rPr>
              <a:t>j</a:t>
            </a:r>
            <a:r>
              <a:rPr kumimoji="1" lang="zh-CN" altLang="en-US" sz="2400" b="1" dirty="0">
                <a:solidFill>
                  <a:schemeClr val="tx1"/>
                </a:solidFill>
                <a:ea typeface="宋体" charset="-122"/>
              </a:rPr>
              <a:t>进行划分，使得比轴值小的元素都位于轴值的左侧，比轴值大的元素都位于轴值的右侧，假定轴值的最终位置是</a:t>
            </a:r>
            <a:r>
              <a:rPr kumimoji="1" lang="en-US" altLang="zh-CN" sz="2400" b="1" i="1" dirty="0">
                <a:solidFill>
                  <a:schemeClr val="tx1"/>
                </a:solidFill>
                <a:ea typeface="宋体" charset="-122"/>
              </a:rPr>
              <a:t>s</a:t>
            </a:r>
            <a:r>
              <a:rPr kumimoji="1" lang="zh-CN" altLang="en-US" sz="2400" b="1" dirty="0">
                <a:solidFill>
                  <a:schemeClr val="tx1"/>
                </a:solidFill>
                <a:ea typeface="宋体" charset="-122"/>
              </a:rPr>
              <a:t>，则： </a:t>
            </a: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118</a:t>
            </a:fld>
            <a:endParaRPr lang="en-US" altLang="zh-CN" dirty="0"/>
          </a:p>
        </p:txBody>
      </p:sp>
      <p:sp>
        <p:nvSpPr>
          <p:cNvPr id="15" name="Rectangle 2"/>
          <p:cNvSpPr>
            <a:spLocks noGrp="1" noChangeArrowheads="1"/>
          </p:cNvSpPr>
          <p:nvPr>
            <p:ph type="title"/>
          </p:nvPr>
        </p:nvSpPr>
        <p:spPr>
          <a:xfrm>
            <a:off x="428625" y="357188"/>
            <a:ext cx="7143750" cy="623887"/>
          </a:xfrm>
        </p:spPr>
        <p:txBody>
          <a:bodyPr/>
          <a:lstStyle/>
          <a:p>
            <a:pPr eaLnBrk="1" hangingPunct="1"/>
            <a:r>
              <a:rPr lang="en-US" altLang="zh-CN" sz="3600" dirty="0" smtClean="0"/>
              <a:t>5.4.2 </a:t>
            </a:r>
            <a:r>
              <a:rPr lang="zh-CN" altLang="en-US" sz="3600" dirty="0" smtClean="0"/>
              <a:t>选择问题</a:t>
            </a:r>
          </a:p>
        </p:txBody>
      </p:sp>
    </p:spTree>
    <p:extLst>
      <p:ext uri="{BB962C8B-B14F-4D97-AF65-F5344CB8AC3E}">
        <p14:creationId xmlns:p14="http://schemas.microsoft.com/office/powerpoint/2010/main" val="794314357"/>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5" name="Text Box 19"/>
          <p:cNvSpPr txBox="1">
            <a:spLocks noChangeArrowheads="1"/>
          </p:cNvSpPr>
          <p:nvPr/>
        </p:nvSpPr>
        <p:spPr bwMode="auto">
          <a:xfrm>
            <a:off x="298578" y="1096422"/>
            <a:ext cx="7924800" cy="457200"/>
          </a:xfrm>
          <a:prstGeom prst="rect">
            <a:avLst/>
          </a:prstGeom>
          <a:noFill/>
          <a:ln w="9525">
            <a:noFill/>
            <a:miter lim="800000"/>
            <a:headEnd/>
            <a:tailEnd/>
          </a:ln>
          <a:effectLst/>
        </p:spPr>
        <p:txBody>
          <a:bodyPr>
            <a:spAutoFit/>
          </a:bodyPr>
          <a:lstStyle/>
          <a:p>
            <a:pPr algn="l">
              <a:spcBef>
                <a:spcPct val="50000"/>
              </a:spcBef>
            </a:pPr>
            <a:r>
              <a:rPr kumimoji="1" lang="zh-CN" altLang="en-US" sz="2400" b="1" dirty="0">
                <a:solidFill>
                  <a:srgbClr val="FF0000"/>
                </a:solidFill>
                <a:latin typeface="宋体" charset="-122"/>
                <a:ea typeface="宋体" charset="-122"/>
              </a:rPr>
              <a:t>选择问题的例子</a:t>
            </a:r>
            <a:r>
              <a:rPr kumimoji="1" lang="en-US" altLang="zh-CN" sz="2400" b="1" dirty="0">
                <a:solidFill>
                  <a:srgbClr val="FF0000"/>
                </a:solidFill>
                <a:latin typeface="宋体" charset="-122"/>
                <a:ea typeface="宋体" charset="-122"/>
              </a:rPr>
              <a:t>:</a:t>
            </a:r>
            <a:r>
              <a:rPr kumimoji="1" lang="en-US" altLang="zh-CN" sz="2400" dirty="0">
                <a:solidFill>
                  <a:srgbClr val="FF0000"/>
                </a:solidFill>
                <a:latin typeface="Times New Roman" pitchFamily="18" charset="0"/>
                <a:ea typeface="宋体" charset="-122"/>
              </a:rPr>
              <a:t> </a:t>
            </a:r>
          </a:p>
        </p:txBody>
      </p:sp>
      <p:grpSp>
        <p:nvGrpSpPr>
          <p:cNvPr id="2" name="Group 20"/>
          <p:cNvGrpSpPr>
            <a:grpSpLocks/>
          </p:cNvGrpSpPr>
          <p:nvPr/>
        </p:nvGrpSpPr>
        <p:grpSpPr bwMode="auto">
          <a:xfrm>
            <a:off x="684213" y="1628775"/>
            <a:ext cx="7272337" cy="3798888"/>
            <a:chOff x="2389" y="7554"/>
            <a:chExt cx="5750" cy="2889"/>
          </a:xfrm>
        </p:grpSpPr>
        <p:grpSp>
          <p:nvGrpSpPr>
            <p:cNvPr id="3" name="Group 21"/>
            <p:cNvGrpSpPr>
              <a:grpSpLocks/>
            </p:cNvGrpSpPr>
            <p:nvPr/>
          </p:nvGrpSpPr>
          <p:grpSpPr bwMode="auto">
            <a:xfrm>
              <a:off x="5039" y="7641"/>
              <a:ext cx="2800" cy="312"/>
              <a:chOff x="2669" y="5206"/>
              <a:chExt cx="2800" cy="312"/>
            </a:xfrm>
          </p:grpSpPr>
          <p:sp>
            <p:nvSpPr>
              <p:cNvPr id="34838" name="Rectangle 22"/>
              <p:cNvSpPr>
                <a:spLocks noChangeArrowheads="1"/>
              </p:cNvSpPr>
              <p:nvPr/>
            </p:nvSpPr>
            <p:spPr bwMode="auto">
              <a:xfrm>
                <a:off x="2669" y="5206"/>
                <a:ext cx="2800" cy="312"/>
              </a:xfrm>
              <a:prstGeom prst="rect">
                <a:avLst/>
              </a:prstGeom>
              <a:noFill/>
              <a:ln w="9525">
                <a:solidFill>
                  <a:srgbClr val="000000"/>
                </a:solidFill>
                <a:miter lim="800000"/>
                <a:headEnd/>
                <a:tailEnd/>
              </a:ln>
            </p:spPr>
            <p:txBody>
              <a:bodyPr lIns="54000" tIns="0" rIns="18000" bIns="0"/>
              <a:lstStyle/>
              <a:p>
                <a:pPr algn="just" eaLnBrk="0" hangingPunct="0"/>
                <a:r>
                  <a:rPr lang="en-US" altLang="zh-CN" sz="2400">
                    <a:solidFill>
                      <a:schemeClr val="tx1"/>
                    </a:solidFill>
                    <a:latin typeface="Times New Roman" pitchFamily="18" charset="0"/>
                    <a:ea typeface="宋体" charset="-122"/>
                  </a:rPr>
                  <a:t>5    3   8   1   4   6   9   2   7</a:t>
                </a:r>
              </a:p>
            </p:txBody>
          </p:sp>
          <p:sp>
            <p:nvSpPr>
              <p:cNvPr id="34839" name="Line 23"/>
              <p:cNvSpPr>
                <a:spLocks noChangeShapeType="1"/>
              </p:cNvSpPr>
              <p:nvPr/>
            </p:nvSpPr>
            <p:spPr bwMode="auto">
              <a:xfrm>
                <a:off x="2969" y="5206"/>
                <a:ext cx="0" cy="312"/>
              </a:xfrm>
              <a:prstGeom prst="line">
                <a:avLst/>
              </a:prstGeom>
              <a:noFill/>
              <a:ln w="9525">
                <a:solidFill>
                  <a:srgbClr val="000000"/>
                </a:solidFill>
                <a:round/>
                <a:headEnd/>
                <a:tailEnd/>
              </a:ln>
            </p:spPr>
            <p:txBody>
              <a:bodyPr/>
              <a:lstStyle/>
              <a:p>
                <a:endParaRPr lang="zh-CN" altLang="en-US"/>
              </a:p>
            </p:txBody>
          </p:sp>
          <p:sp>
            <p:nvSpPr>
              <p:cNvPr id="34840" name="Line 24"/>
              <p:cNvSpPr>
                <a:spLocks noChangeShapeType="1"/>
              </p:cNvSpPr>
              <p:nvPr/>
            </p:nvSpPr>
            <p:spPr bwMode="auto">
              <a:xfrm>
                <a:off x="3284" y="5206"/>
                <a:ext cx="0" cy="312"/>
              </a:xfrm>
              <a:prstGeom prst="line">
                <a:avLst/>
              </a:prstGeom>
              <a:noFill/>
              <a:ln w="9525">
                <a:solidFill>
                  <a:srgbClr val="000000"/>
                </a:solidFill>
                <a:round/>
                <a:headEnd/>
                <a:tailEnd/>
              </a:ln>
            </p:spPr>
            <p:txBody>
              <a:bodyPr/>
              <a:lstStyle/>
              <a:p>
                <a:endParaRPr lang="zh-CN" altLang="en-US"/>
              </a:p>
            </p:txBody>
          </p:sp>
          <p:sp>
            <p:nvSpPr>
              <p:cNvPr id="34841" name="Line 25"/>
              <p:cNvSpPr>
                <a:spLocks noChangeShapeType="1"/>
              </p:cNvSpPr>
              <p:nvPr/>
            </p:nvSpPr>
            <p:spPr bwMode="auto">
              <a:xfrm>
                <a:off x="3599" y="5206"/>
                <a:ext cx="0" cy="312"/>
              </a:xfrm>
              <a:prstGeom prst="line">
                <a:avLst/>
              </a:prstGeom>
              <a:noFill/>
              <a:ln w="9525">
                <a:solidFill>
                  <a:srgbClr val="000000"/>
                </a:solidFill>
                <a:round/>
                <a:headEnd/>
                <a:tailEnd/>
              </a:ln>
            </p:spPr>
            <p:txBody>
              <a:bodyPr/>
              <a:lstStyle/>
              <a:p>
                <a:endParaRPr lang="zh-CN" altLang="en-US"/>
              </a:p>
            </p:txBody>
          </p:sp>
          <p:sp>
            <p:nvSpPr>
              <p:cNvPr id="34842" name="Line 26"/>
              <p:cNvSpPr>
                <a:spLocks noChangeShapeType="1"/>
              </p:cNvSpPr>
              <p:nvPr/>
            </p:nvSpPr>
            <p:spPr bwMode="auto">
              <a:xfrm>
                <a:off x="3914" y="5206"/>
                <a:ext cx="0" cy="312"/>
              </a:xfrm>
              <a:prstGeom prst="line">
                <a:avLst/>
              </a:prstGeom>
              <a:noFill/>
              <a:ln w="9525">
                <a:solidFill>
                  <a:srgbClr val="000000"/>
                </a:solidFill>
                <a:round/>
                <a:headEnd/>
                <a:tailEnd/>
              </a:ln>
            </p:spPr>
            <p:txBody>
              <a:bodyPr/>
              <a:lstStyle/>
              <a:p>
                <a:endParaRPr lang="zh-CN" altLang="en-US"/>
              </a:p>
            </p:txBody>
          </p:sp>
          <p:sp>
            <p:nvSpPr>
              <p:cNvPr id="34843" name="Line 27"/>
              <p:cNvSpPr>
                <a:spLocks noChangeShapeType="1"/>
              </p:cNvSpPr>
              <p:nvPr/>
            </p:nvSpPr>
            <p:spPr bwMode="auto">
              <a:xfrm>
                <a:off x="4214" y="5206"/>
                <a:ext cx="0" cy="312"/>
              </a:xfrm>
              <a:prstGeom prst="line">
                <a:avLst/>
              </a:prstGeom>
              <a:noFill/>
              <a:ln w="9525">
                <a:solidFill>
                  <a:srgbClr val="000000"/>
                </a:solidFill>
                <a:round/>
                <a:headEnd/>
                <a:tailEnd/>
              </a:ln>
            </p:spPr>
            <p:txBody>
              <a:bodyPr/>
              <a:lstStyle/>
              <a:p>
                <a:endParaRPr lang="zh-CN" altLang="en-US"/>
              </a:p>
            </p:txBody>
          </p:sp>
          <p:sp>
            <p:nvSpPr>
              <p:cNvPr id="34844" name="Line 28"/>
              <p:cNvSpPr>
                <a:spLocks noChangeShapeType="1"/>
              </p:cNvSpPr>
              <p:nvPr/>
            </p:nvSpPr>
            <p:spPr bwMode="auto">
              <a:xfrm>
                <a:off x="4514" y="5206"/>
                <a:ext cx="0" cy="312"/>
              </a:xfrm>
              <a:prstGeom prst="line">
                <a:avLst/>
              </a:prstGeom>
              <a:noFill/>
              <a:ln w="9525">
                <a:solidFill>
                  <a:srgbClr val="000000"/>
                </a:solidFill>
                <a:round/>
                <a:headEnd/>
                <a:tailEnd/>
              </a:ln>
            </p:spPr>
            <p:txBody>
              <a:bodyPr/>
              <a:lstStyle/>
              <a:p>
                <a:endParaRPr lang="zh-CN" altLang="en-US"/>
              </a:p>
            </p:txBody>
          </p:sp>
          <p:sp>
            <p:nvSpPr>
              <p:cNvPr id="34845" name="Line 29"/>
              <p:cNvSpPr>
                <a:spLocks noChangeShapeType="1"/>
              </p:cNvSpPr>
              <p:nvPr/>
            </p:nvSpPr>
            <p:spPr bwMode="auto">
              <a:xfrm>
                <a:off x="4829" y="5206"/>
                <a:ext cx="0" cy="312"/>
              </a:xfrm>
              <a:prstGeom prst="line">
                <a:avLst/>
              </a:prstGeom>
              <a:noFill/>
              <a:ln w="9525">
                <a:solidFill>
                  <a:srgbClr val="000000"/>
                </a:solidFill>
                <a:round/>
                <a:headEnd/>
                <a:tailEnd/>
              </a:ln>
            </p:spPr>
            <p:txBody>
              <a:bodyPr/>
              <a:lstStyle/>
              <a:p>
                <a:endParaRPr lang="zh-CN" altLang="en-US"/>
              </a:p>
            </p:txBody>
          </p:sp>
          <p:sp>
            <p:nvSpPr>
              <p:cNvPr id="34846" name="Line 30"/>
              <p:cNvSpPr>
                <a:spLocks noChangeShapeType="1"/>
              </p:cNvSpPr>
              <p:nvPr/>
            </p:nvSpPr>
            <p:spPr bwMode="auto">
              <a:xfrm>
                <a:off x="5144" y="5206"/>
                <a:ext cx="0" cy="312"/>
              </a:xfrm>
              <a:prstGeom prst="line">
                <a:avLst/>
              </a:prstGeom>
              <a:noFill/>
              <a:ln w="9525">
                <a:solidFill>
                  <a:srgbClr val="000000"/>
                </a:solidFill>
                <a:round/>
                <a:headEnd/>
                <a:tailEnd/>
              </a:ln>
            </p:spPr>
            <p:txBody>
              <a:bodyPr/>
              <a:lstStyle/>
              <a:p>
                <a:endParaRPr lang="zh-CN" altLang="en-US"/>
              </a:p>
            </p:txBody>
          </p:sp>
        </p:grpSp>
        <p:sp>
          <p:nvSpPr>
            <p:cNvPr id="34847" name="Text Box 31"/>
            <p:cNvSpPr txBox="1">
              <a:spLocks noChangeArrowheads="1"/>
            </p:cNvSpPr>
            <p:nvPr/>
          </p:nvSpPr>
          <p:spPr bwMode="auto">
            <a:xfrm>
              <a:off x="3239" y="10176"/>
              <a:ext cx="4900" cy="267"/>
            </a:xfrm>
            <a:prstGeom prst="rect">
              <a:avLst/>
            </a:prstGeom>
            <a:noFill/>
            <a:ln w="9525">
              <a:noFill/>
              <a:miter lim="800000"/>
              <a:headEnd/>
              <a:tailEnd/>
            </a:ln>
          </p:spPr>
          <p:txBody>
            <a:bodyPr lIns="0" tIns="0" rIns="0" bIns="0"/>
            <a:lstStyle/>
            <a:p>
              <a:pPr algn="just" eaLnBrk="0" hangingPunct="0"/>
              <a:r>
                <a:rPr lang="en-US" altLang="zh-CN" sz="2000">
                  <a:solidFill>
                    <a:schemeClr val="tx1"/>
                  </a:solidFill>
                  <a:latin typeface="宋体" charset="-122"/>
                  <a:ea typeface="宋体" charset="-122"/>
                </a:rPr>
                <a:t>    </a:t>
              </a:r>
              <a:r>
                <a:rPr lang="zh-CN" altLang="en-US" sz="2000">
                  <a:solidFill>
                    <a:schemeClr val="tx1"/>
                  </a:solidFill>
                  <a:latin typeface="宋体" charset="-122"/>
                  <a:ea typeface="宋体" charset="-122"/>
                </a:rPr>
                <a:t>选择问题的查找过程示例（</a:t>
              </a:r>
              <a:r>
                <a:rPr lang="zh-CN" altLang="en-US" sz="2000">
                  <a:solidFill>
                    <a:schemeClr val="tx1"/>
                  </a:solidFill>
                  <a:latin typeface="Times New Roman" pitchFamily="18" charset="0"/>
                  <a:ea typeface="宋体" charset="-122"/>
                </a:rPr>
                <a:t>查找第</a:t>
              </a:r>
              <a:r>
                <a:rPr lang="en-US" altLang="zh-CN" sz="2000">
                  <a:solidFill>
                    <a:schemeClr val="tx1"/>
                  </a:solidFill>
                  <a:latin typeface="Times New Roman" pitchFamily="18" charset="0"/>
                  <a:ea typeface="宋体" charset="-122"/>
                </a:rPr>
                <a:t>4</a:t>
              </a:r>
              <a:r>
                <a:rPr lang="zh-CN" altLang="en-US" sz="2000">
                  <a:solidFill>
                    <a:schemeClr val="tx1"/>
                  </a:solidFill>
                  <a:latin typeface="Times New Roman" pitchFamily="18" charset="0"/>
                  <a:ea typeface="宋体" charset="-122"/>
                </a:rPr>
                <a:t>小元素）</a:t>
              </a:r>
            </a:p>
          </p:txBody>
        </p:sp>
        <p:sp>
          <p:nvSpPr>
            <p:cNvPr id="34848" name="Text Box 32"/>
            <p:cNvSpPr txBox="1">
              <a:spLocks noChangeArrowheads="1"/>
            </p:cNvSpPr>
            <p:nvPr/>
          </p:nvSpPr>
          <p:spPr bwMode="auto">
            <a:xfrm>
              <a:off x="2389" y="7554"/>
              <a:ext cx="2360" cy="2412"/>
            </a:xfrm>
            <a:prstGeom prst="rect">
              <a:avLst/>
            </a:prstGeom>
            <a:noFill/>
            <a:ln w="9525">
              <a:noFill/>
              <a:miter lim="800000"/>
              <a:headEnd/>
              <a:tailEnd/>
            </a:ln>
          </p:spPr>
          <p:txBody>
            <a:bodyPr lIns="0" tIns="0" rIns="0" bIns="0"/>
            <a:lstStyle/>
            <a:p>
              <a:pPr algn="just" eaLnBrk="0" hangingPunct="0">
                <a:lnSpc>
                  <a:spcPct val="170000"/>
                </a:lnSpc>
              </a:pPr>
              <a:r>
                <a:rPr lang="zh-CN" altLang="en-US" sz="2000" b="1">
                  <a:solidFill>
                    <a:schemeClr val="tx1"/>
                  </a:solidFill>
                  <a:latin typeface="Times New Roman" pitchFamily="18" charset="0"/>
                  <a:ea typeface="宋体" charset="-122"/>
                </a:rPr>
                <a:t>以</a:t>
              </a:r>
              <a:r>
                <a:rPr lang="en-US" altLang="zh-CN" sz="2000" b="1">
                  <a:solidFill>
                    <a:schemeClr val="tx1"/>
                  </a:solidFill>
                  <a:latin typeface="Times New Roman" pitchFamily="18" charset="0"/>
                  <a:ea typeface="宋体" charset="-122"/>
                </a:rPr>
                <a:t>5</a:t>
              </a:r>
              <a:r>
                <a:rPr lang="zh-CN" altLang="en-US" sz="2000" b="1">
                  <a:solidFill>
                    <a:schemeClr val="tx1"/>
                  </a:solidFill>
                  <a:latin typeface="Times New Roman" pitchFamily="18" charset="0"/>
                  <a:ea typeface="宋体" charset="-122"/>
                </a:rPr>
                <a:t>为轴值划分序列</a:t>
              </a:r>
            </a:p>
            <a:p>
              <a:pPr algn="just" eaLnBrk="0" hangingPunct="0">
                <a:lnSpc>
                  <a:spcPct val="170000"/>
                </a:lnSpc>
              </a:pPr>
              <a:r>
                <a:rPr lang="en-US" altLang="zh-CN" sz="2000" b="1">
                  <a:solidFill>
                    <a:schemeClr val="tx1"/>
                  </a:solidFill>
                  <a:latin typeface="Times New Roman" pitchFamily="18" charset="0"/>
                  <a:ea typeface="宋体" charset="-122"/>
                </a:rPr>
                <a:t>4&lt;5</a:t>
              </a:r>
              <a:r>
                <a:rPr lang="zh-CN" altLang="en-US" sz="2000" b="1">
                  <a:solidFill>
                    <a:schemeClr val="tx1"/>
                  </a:solidFill>
                  <a:latin typeface="Times New Roman" pitchFamily="18" charset="0"/>
                  <a:ea typeface="宋体" charset="-122"/>
                </a:rPr>
                <a:t>，只在左侧查找</a:t>
              </a:r>
            </a:p>
            <a:p>
              <a:pPr algn="just" eaLnBrk="0" hangingPunct="0">
                <a:lnSpc>
                  <a:spcPct val="170000"/>
                </a:lnSpc>
              </a:pPr>
              <a:r>
                <a:rPr lang="zh-CN" altLang="en-US" sz="2000" b="1">
                  <a:solidFill>
                    <a:schemeClr val="tx1"/>
                  </a:solidFill>
                  <a:latin typeface="Times New Roman" pitchFamily="18" charset="0"/>
                  <a:ea typeface="宋体" charset="-122"/>
                </a:rPr>
                <a:t>以</a:t>
              </a:r>
              <a:r>
                <a:rPr lang="en-US" altLang="zh-CN" sz="2000" b="1">
                  <a:solidFill>
                    <a:schemeClr val="tx1"/>
                  </a:solidFill>
                  <a:latin typeface="Times New Roman" pitchFamily="18" charset="0"/>
                  <a:ea typeface="宋体" charset="-122"/>
                </a:rPr>
                <a:t>2</a:t>
              </a:r>
              <a:r>
                <a:rPr lang="zh-CN" altLang="en-US" sz="2000" b="1">
                  <a:solidFill>
                    <a:schemeClr val="tx1"/>
                  </a:solidFill>
                  <a:latin typeface="Times New Roman" pitchFamily="18" charset="0"/>
                  <a:ea typeface="宋体" charset="-122"/>
                </a:rPr>
                <a:t>为轴值划分序列</a:t>
              </a:r>
            </a:p>
            <a:p>
              <a:pPr algn="just" eaLnBrk="0" hangingPunct="0">
                <a:lnSpc>
                  <a:spcPct val="170000"/>
                </a:lnSpc>
              </a:pPr>
              <a:r>
                <a:rPr lang="en-US" altLang="zh-CN" sz="2000" b="1">
                  <a:solidFill>
                    <a:schemeClr val="tx1"/>
                  </a:solidFill>
                  <a:latin typeface="Times New Roman" pitchFamily="18" charset="0"/>
                  <a:ea typeface="宋体" charset="-122"/>
                </a:rPr>
                <a:t>4&gt;2</a:t>
              </a:r>
              <a:r>
                <a:rPr lang="zh-CN" altLang="en-US" sz="2000" b="1">
                  <a:solidFill>
                    <a:schemeClr val="tx1"/>
                  </a:solidFill>
                  <a:latin typeface="Times New Roman" pitchFamily="18" charset="0"/>
                  <a:ea typeface="宋体" charset="-122"/>
                </a:rPr>
                <a:t>，只在右侧查找</a:t>
              </a:r>
            </a:p>
            <a:p>
              <a:pPr algn="just" eaLnBrk="0" hangingPunct="0">
                <a:lnSpc>
                  <a:spcPct val="170000"/>
                </a:lnSpc>
              </a:pPr>
              <a:r>
                <a:rPr lang="zh-CN" altLang="en-US" sz="2000" b="1">
                  <a:solidFill>
                    <a:schemeClr val="tx1"/>
                  </a:solidFill>
                  <a:latin typeface="Times New Roman" pitchFamily="18" charset="0"/>
                  <a:ea typeface="宋体" charset="-122"/>
                </a:rPr>
                <a:t>以</a:t>
              </a:r>
              <a:r>
                <a:rPr lang="en-US" altLang="zh-CN" sz="2000" b="1">
                  <a:solidFill>
                    <a:schemeClr val="tx1"/>
                  </a:solidFill>
                  <a:latin typeface="Times New Roman" pitchFamily="18" charset="0"/>
                  <a:ea typeface="宋体" charset="-122"/>
                </a:rPr>
                <a:t>4</a:t>
              </a:r>
              <a:r>
                <a:rPr lang="zh-CN" altLang="en-US" sz="2000" b="1">
                  <a:solidFill>
                    <a:schemeClr val="tx1"/>
                  </a:solidFill>
                  <a:latin typeface="Times New Roman" pitchFamily="18" charset="0"/>
                  <a:ea typeface="宋体" charset="-122"/>
                </a:rPr>
                <a:t>为轴值划分序列</a:t>
              </a:r>
            </a:p>
            <a:p>
              <a:pPr algn="just" eaLnBrk="0" hangingPunct="0">
                <a:lnSpc>
                  <a:spcPct val="170000"/>
                </a:lnSpc>
              </a:pPr>
              <a:r>
                <a:rPr lang="en-US" altLang="zh-CN" sz="2000" b="1">
                  <a:solidFill>
                    <a:schemeClr val="tx1"/>
                  </a:solidFill>
                  <a:latin typeface="Times New Roman" pitchFamily="18" charset="0"/>
                  <a:ea typeface="宋体" charset="-122"/>
                </a:rPr>
                <a:t>4</a:t>
              </a:r>
              <a:r>
                <a:rPr lang="zh-CN" altLang="en-US" sz="2000" b="1">
                  <a:solidFill>
                    <a:schemeClr val="tx1"/>
                  </a:solidFill>
                  <a:latin typeface="Times New Roman" pitchFamily="18" charset="0"/>
                  <a:ea typeface="宋体" charset="-122"/>
                </a:rPr>
                <a:t>＝</a:t>
              </a:r>
              <a:r>
                <a:rPr lang="en-US" altLang="zh-CN" sz="2000" b="1">
                  <a:solidFill>
                    <a:schemeClr val="tx1"/>
                  </a:solidFill>
                  <a:latin typeface="Times New Roman" pitchFamily="18" charset="0"/>
                  <a:ea typeface="宋体" charset="-122"/>
                </a:rPr>
                <a:t>4</a:t>
              </a:r>
              <a:r>
                <a:rPr lang="zh-CN" altLang="en-US" sz="2000" b="1">
                  <a:solidFill>
                    <a:schemeClr val="tx1"/>
                  </a:solidFill>
                  <a:latin typeface="Times New Roman" pitchFamily="18" charset="0"/>
                  <a:ea typeface="宋体" charset="-122"/>
                </a:rPr>
                <a:t>，轴值即为第</a:t>
              </a:r>
              <a:r>
                <a:rPr lang="en-US" altLang="zh-CN" sz="2000" b="1">
                  <a:solidFill>
                    <a:schemeClr val="tx1"/>
                  </a:solidFill>
                  <a:latin typeface="Times New Roman" pitchFamily="18" charset="0"/>
                  <a:ea typeface="宋体" charset="-122"/>
                </a:rPr>
                <a:t>4</a:t>
              </a:r>
              <a:r>
                <a:rPr lang="zh-CN" altLang="en-US" sz="2000" b="1">
                  <a:solidFill>
                    <a:schemeClr val="tx1"/>
                  </a:solidFill>
                  <a:latin typeface="Times New Roman" pitchFamily="18" charset="0"/>
                  <a:ea typeface="宋体" charset="-122"/>
                </a:rPr>
                <a:t>小元素</a:t>
              </a:r>
            </a:p>
          </p:txBody>
        </p:sp>
        <p:grpSp>
          <p:nvGrpSpPr>
            <p:cNvPr id="4" name="Group 33"/>
            <p:cNvGrpSpPr>
              <a:grpSpLocks/>
            </p:cNvGrpSpPr>
            <p:nvPr/>
          </p:nvGrpSpPr>
          <p:grpSpPr bwMode="auto">
            <a:xfrm>
              <a:off x="5039" y="8046"/>
              <a:ext cx="2800" cy="312"/>
              <a:chOff x="2669" y="5206"/>
              <a:chExt cx="2800" cy="312"/>
            </a:xfrm>
          </p:grpSpPr>
          <p:sp>
            <p:nvSpPr>
              <p:cNvPr id="34850" name="Rectangle 34"/>
              <p:cNvSpPr>
                <a:spLocks noChangeArrowheads="1"/>
              </p:cNvSpPr>
              <p:nvPr/>
            </p:nvSpPr>
            <p:spPr bwMode="auto">
              <a:xfrm>
                <a:off x="2669" y="5206"/>
                <a:ext cx="2800" cy="312"/>
              </a:xfrm>
              <a:prstGeom prst="rect">
                <a:avLst/>
              </a:prstGeom>
              <a:noFill/>
              <a:ln w="9525">
                <a:solidFill>
                  <a:srgbClr val="000000"/>
                </a:solidFill>
                <a:miter lim="800000"/>
                <a:headEnd/>
                <a:tailEnd/>
              </a:ln>
            </p:spPr>
            <p:txBody>
              <a:bodyPr lIns="54000" tIns="0" rIns="18000" bIns="0"/>
              <a:lstStyle/>
              <a:p>
                <a:pPr algn="just" eaLnBrk="0" hangingPunct="0"/>
                <a:r>
                  <a:rPr lang="en-US" altLang="zh-CN" sz="2400">
                    <a:solidFill>
                      <a:schemeClr val="tx1"/>
                    </a:solidFill>
                    <a:latin typeface="Times New Roman" pitchFamily="18" charset="0"/>
                    <a:ea typeface="宋体" charset="-122"/>
                  </a:rPr>
                  <a:t>2    3   4   1   </a:t>
                </a:r>
                <a:r>
                  <a:rPr lang="en-US" altLang="zh-CN" sz="2400" b="1">
                    <a:solidFill>
                      <a:schemeClr val="tx1"/>
                    </a:solidFill>
                    <a:latin typeface="Times New Roman" pitchFamily="18" charset="0"/>
                    <a:ea typeface="宋体" charset="-122"/>
                  </a:rPr>
                  <a:t>5</a:t>
                </a:r>
                <a:r>
                  <a:rPr lang="en-US" altLang="zh-CN" sz="2400">
                    <a:solidFill>
                      <a:schemeClr val="tx1"/>
                    </a:solidFill>
                    <a:latin typeface="Times New Roman" pitchFamily="18" charset="0"/>
                    <a:ea typeface="宋体" charset="-122"/>
                  </a:rPr>
                  <a:t>   6   9   8   7</a:t>
                </a:r>
              </a:p>
            </p:txBody>
          </p:sp>
          <p:sp>
            <p:nvSpPr>
              <p:cNvPr id="34851" name="Line 35"/>
              <p:cNvSpPr>
                <a:spLocks noChangeShapeType="1"/>
              </p:cNvSpPr>
              <p:nvPr/>
            </p:nvSpPr>
            <p:spPr bwMode="auto">
              <a:xfrm>
                <a:off x="2969" y="5206"/>
                <a:ext cx="0" cy="312"/>
              </a:xfrm>
              <a:prstGeom prst="line">
                <a:avLst/>
              </a:prstGeom>
              <a:noFill/>
              <a:ln w="9525">
                <a:solidFill>
                  <a:srgbClr val="000000"/>
                </a:solidFill>
                <a:round/>
                <a:headEnd/>
                <a:tailEnd/>
              </a:ln>
            </p:spPr>
            <p:txBody>
              <a:bodyPr/>
              <a:lstStyle/>
              <a:p>
                <a:endParaRPr lang="zh-CN" altLang="en-US"/>
              </a:p>
            </p:txBody>
          </p:sp>
          <p:sp>
            <p:nvSpPr>
              <p:cNvPr id="34852" name="Line 36"/>
              <p:cNvSpPr>
                <a:spLocks noChangeShapeType="1"/>
              </p:cNvSpPr>
              <p:nvPr/>
            </p:nvSpPr>
            <p:spPr bwMode="auto">
              <a:xfrm>
                <a:off x="3284" y="5206"/>
                <a:ext cx="0" cy="312"/>
              </a:xfrm>
              <a:prstGeom prst="line">
                <a:avLst/>
              </a:prstGeom>
              <a:noFill/>
              <a:ln w="9525">
                <a:solidFill>
                  <a:srgbClr val="000000"/>
                </a:solidFill>
                <a:round/>
                <a:headEnd/>
                <a:tailEnd/>
              </a:ln>
            </p:spPr>
            <p:txBody>
              <a:bodyPr/>
              <a:lstStyle/>
              <a:p>
                <a:endParaRPr lang="zh-CN" altLang="en-US"/>
              </a:p>
            </p:txBody>
          </p:sp>
          <p:sp>
            <p:nvSpPr>
              <p:cNvPr id="34853" name="Line 37"/>
              <p:cNvSpPr>
                <a:spLocks noChangeShapeType="1"/>
              </p:cNvSpPr>
              <p:nvPr/>
            </p:nvSpPr>
            <p:spPr bwMode="auto">
              <a:xfrm>
                <a:off x="3599" y="5206"/>
                <a:ext cx="0" cy="312"/>
              </a:xfrm>
              <a:prstGeom prst="line">
                <a:avLst/>
              </a:prstGeom>
              <a:noFill/>
              <a:ln w="9525">
                <a:solidFill>
                  <a:srgbClr val="000000"/>
                </a:solidFill>
                <a:round/>
                <a:headEnd/>
                <a:tailEnd/>
              </a:ln>
            </p:spPr>
            <p:txBody>
              <a:bodyPr/>
              <a:lstStyle/>
              <a:p>
                <a:endParaRPr lang="zh-CN" altLang="en-US"/>
              </a:p>
            </p:txBody>
          </p:sp>
          <p:sp>
            <p:nvSpPr>
              <p:cNvPr id="34854" name="Line 38"/>
              <p:cNvSpPr>
                <a:spLocks noChangeShapeType="1"/>
              </p:cNvSpPr>
              <p:nvPr/>
            </p:nvSpPr>
            <p:spPr bwMode="auto">
              <a:xfrm>
                <a:off x="3914" y="5206"/>
                <a:ext cx="0" cy="312"/>
              </a:xfrm>
              <a:prstGeom prst="line">
                <a:avLst/>
              </a:prstGeom>
              <a:noFill/>
              <a:ln w="9525">
                <a:solidFill>
                  <a:srgbClr val="000000"/>
                </a:solidFill>
                <a:round/>
                <a:headEnd/>
                <a:tailEnd/>
              </a:ln>
            </p:spPr>
            <p:txBody>
              <a:bodyPr/>
              <a:lstStyle/>
              <a:p>
                <a:endParaRPr lang="zh-CN" altLang="en-US"/>
              </a:p>
            </p:txBody>
          </p:sp>
          <p:sp>
            <p:nvSpPr>
              <p:cNvPr id="34855" name="Line 39"/>
              <p:cNvSpPr>
                <a:spLocks noChangeShapeType="1"/>
              </p:cNvSpPr>
              <p:nvPr/>
            </p:nvSpPr>
            <p:spPr bwMode="auto">
              <a:xfrm>
                <a:off x="4214" y="5206"/>
                <a:ext cx="0" cy="312"/>
              </a:xfrm>
              <a:prstGeom prst="line">
                <a:avLst/>
              </a:prstGeom>
              <a:noFill/>
              <a:ln w="9525">
                <a:solidFill>
                  <a:srgbClr val="000000"/>
                </a:solidFill>
                <a:round/>
                <a:headEnd/>
                <a:tailEnd/>
              </a:ln>
            </p:spPr>
            <p:txBody>
              <a:bodyPr/>
              <a:lstStyle/>
              <a:p>
                <a:endParaRPr lang="zh-CN" altLang="en-US"/>
              </a:p>
            </p:txBody>
          </p:sp>
          <p:sp>
            <p:nvSpPr>
              <p:cNvPr id="34856" name="Line 40"/>
              <p:cNvSpPr>
                <a:spLocks noChangeShapeType="1"/>
              </p:cNvSpPr>
              <p:nvPr/>
            </p:nvSpPr>
            <p:spPr bwMode="auto">
              <a:xfrm>
                <a:off x="4514" y="5206"/>
                <a:ext cx="0" cy="312"/>
              </a:xfrm>
              <a:prstGeom prst="line">
                <a:avLst/>
              </a:prstGeom>
              <a:noFill/>
              <a:ln w="9525">
                <a:solidFill>
                  <a:srgbClr val="000000"/>
                </a:solidFill>
                <a:round/>
                <a:headEnd/>
                <a:tailEnd/>
              </a:ln>
            </p:spPr>
            <p:txBody>
              <a:bodyPr/>
              <a:lstStyle/>
              <a:p>
                <a:endParaRPr lang="zh-CN" altLang="en-US"/>
              </a:p>
            </p:txBody>
          </p:sp>
          <p:sp>
            <p:nvSpPr>
              <p:cNvPr id="34857" name="Line 41"/>
              <p:cNvSpPr>
                <a:spLocks noChangeShapeType="1"/>
              </p:cNvSpPr>
              <p:nvPr/>
            </p:nvSpPr>
            <p:spPr bwMode="auto">
              <a:xfrm>
                <a:off x="4829" y="5206"/>
                <a:ext cx="0" cy="312"/>
              </a:xfrm>
              <a:prstGeom prst="line">
                <a:avLst/>
              </a:prstGeom>
              <a:noFill/>
              <a:ln w="9525">
                <a:solidFill>
                  <a:srgbClr val="000000"/>
                </a:solidFill>
                <a:round/>
                <a:headEnd/>
                <a:tailEnd/>
              </a:ln>
            </p:spPr>
            <p:txBody>
              <a:bodyPr/>
              <a:lstStyle/>
              <a:p>
                <a:endParaRPr lang="zh-CN" altLang="en-US"/>
              </a:p>
            </p:txBody>
          </p:sp>
          <p:sp>
            <p:nvSpPr>
              <p:cNvPr id="34858" name="Line 42"/>
              <p:cNvSpPr>
                <a:spLocks noChangeShapeType="1"/>
              </p:cNvSpPr>
              <p:nvPr/>
            </p:nvSpPr>
            <p:spPr bwMode="auto">
              <a:xfrm>
                <a:off x="5144" y="5206"/>
                <a:ext cx="0" cy="312"/>
              </a:xfrm>
              <a:prstGeom prst="line">
                <a:avLst/>
              </a:prstGeom>
              <a:noFill/>
              <a:ln w="9525">
                <a:solidFill>
                  <a:srgbClr val="000000"/>
                </a:solidFill>
                <a:round/>
                <a:headEnd/>
                <a:tailEnd/>
              </a:ln>
            </p:spPr>
            <p:txBody>
              <a:bodyPr/>
              <a:lstStyle/>
              <a:p>
                <a:endParaRPr lang="zh-CN" altLang="en-US"/>
              </a:p>
            </p:txBody>
          </p:sp>
        </p:grpSp>
        <p:grpSp>
          <p:nvGrpSpPr>
            <p:cNvPr id="5" name="Group 43"/>
            <p:cNvGrpSpPr>
              <a:grpSpLocks/>
            </p:cNvGrpSpPr>
            <p:nvPr/>
          </p:nvGrpSpPr>
          <p:grpSpPr bwMode="auto">
            <a:xfrm>
              <a:off x="5039" y="8458"/>
              <a:ext cx="2800" cy="312"/>
              <a:chOff x="2669" y="5206"/>
              <a:chExt cx="2800" cy="312"/>
            </a:xfrm>
          </p:grpSpPr>
          <p:sp>
            <p:nvSpPr>
              <p:cNvPr id="34860" name="Rectangle 44"/>
              <p:cNvSpPr>
                <a:spLocks noChangeArrowheads="1"/>
              </p:cNvSpPr>
              <p:nvPr/>
            </p:nvSpPr>
            <p:spPr bwMode="auto">
              <a:xfrm>
                <a:off x="2669" y="5206"/>
                <a:ext cx="2800" cy="312"/>
              </a:xfrm>
              <a:prstGeom prst="rect">
                <a:avLst/>
              </a:prstGeom>
              <a:noFill/>
              <a:ln w="9525">
                <a:solidFill>
                  <a:srgbClr val="000000"/>
                </a:solidFill>
                <a:miter lim="800000"/>
                <a:headEnd/>
                <a:tailEnd/>
              </a:ln>
            </p:spPr>
            <p:txBody>
              <a:bodyPr lIns="54000" tIns="0" rIns="18000" bIns="0"/>
              <a:lstStyle/>
              <a:p>
                <a:pPr algn="just" eaLnBrk="0" hangingPunct="0"/>
                <a:r>
                  <a:rPr lang="en-US" altLang="zh-CN" sz="2400">
                    <a:solidFill>
                      <a:schemeClr val="tx1"/>
                    </a:solidFill>
                    <a:latin typeface="Times New Roman" pitchFamily="18" charset="0"/>
                    <a:ea typeface="宋体" charset="-122"/>
                  </a:rPr>
                  <a:t>2    3   4   1   </a:t>
                </a:r>
                <a:r>
                  <a:rPr lang="en-US" altLang="zh-CN" sz="2400" b="1">
                    <a:solidFill>
                      <a:schemeClr val="tx1"/>
                    </a:solidFill>
                    <a:latin typeface="Times New Roman" pitchFamily="18" charset="0"/>
                    <a:ea typeface="宋体" charset="-122"/>
                  </a:rPr>
                  <a:t>·    ·     ·   ·    ·</a:t>
                </a:r>
                <a:endParaRPr lang="en-US" altLang="zh-CN" sz="2400">
                  <a:solidFill>
                    <a:schemeClr val="tx1"/>
                  </a:solidFill>
                  <a:latin typeface="Times New Roman" pitchFamily="18" charset="0"/>
                  <a:ea typeface="宋体" charset="-122"/>
                </a:endParaRPr>
              </a:p>
            </p:txBody>
          </p:sp>
          <p:sp>
            <p:nvSpPr>
              <p:cNvPr id="34861" name="Line 45"/>
              <p:cNvSpPr>
                <a:spLocks noChangeShapeType="1"/>
              </p:cNvSpPr>
              <p:nvPr/>
            </p:nvSpPr>
            <p:spPr bwMode="auto">
              <a:xfrm>
                <a:off x="2969" y="5206"/>
                <a:ext cx="0" cy="312"/>
              </a:xfrm>
              <a:prstGeom prst="line">
                <a:avLst/>
              </a:prstGeom>
              <a:noFill/>
              <a:ln w="9525">
                <a:solidFill>
                  <a:srgbClr val="000000"/>
                </a:solidFill>
                <a:round/>
                <a:headEnd/>
                <a:tailEnd/>
              </a:ln>
            </p:spPr>
            <p:txBody>
              <a:bodyPr/>
              <a:lstStyle/>
              <a:p>
                <a:endParaRPr lang="zh-CN" altLang="en-US"/>
              </a:p>
            </p:txBody>
          </p:sp>
          <p:sp>
            <p:nvSpPr>
              <p:cNvPr id="34862" name="Line 46"/>
              <p:cNvSpPr>
                <a:spLocks noChangeShapeType="1"/>
              </p:cNvSpPr>
              <p:nvPr/>
            </p:nvSpPr>
            <p:spPr bwMode="auto">
              <a:xfrm>
                <a:off x="3284" y="5206"/>
                <a:ext cx="0" cy="312"/>
              </a:xfrm>
              <a:prstGeom prst="line">
                <a:avLst/>
              </a:prstGeom>
              <a:noFill/>
              <a:ln w="9525">
                <a:solidFill>
                  <a:srgbClr val="000000"/>
                </a:solidFill>
                <a:round/>
                <a:headEnd/>
                <a:tailEnd/>
              </a:ln>
            </p:spPr>
            <p:txBody>
              <a:bodyPr/>
              <a:lstStyle/>
              <a:p>
                <a:endParaRPr lang="zh-CN" altLang="en-US"/>
              </a:p>
            </p:txBody>
          </p:sp>
          <p:sp>
            <p:nvSpPr>
              <p:cNvPr id="34863" name="Line 47"/>
              <p:cNvSpPr>
                <a:spLocks noChangeShapeType="1"/>
              </p:cNvSpPr>
              <p:nvPr/>
            </p:nvSpPr>
            <p:spPr bwMode="auto">
              <a:xfrm>
                <a:off x="3599" y="5206"/>
                <a:ext cx="0" cy="312"/>
              </a:xfrm>
              <a:prstGeom prst="line">
                <a:avLst/>
              </a:prstGeom>
              <a:noFill/>
              <a:ln w="9525">
                <a:solidFill>
                  <a:srgbClr val="000000"/>
                </a:solidFill>
                <a:round/>
                <a:headEnd/>
                <a:tailEnd/>
              </a:ln>
            </p:spPr>
            <p:txBody>
              <a:bodyPr/>
              <a:lstStyle/>
              <a:p>
                <a:endParaRPr lang="zh-CN" altLang="en-US"/>
              </a:p>
            </p:txBody>
          </p:sp>
          <p:sp>
            <p:nvSpPr>
              <p:cNvPr id="34864" name="Line 48"/>
              <p:cNvSpPr>
                <a:spLocks noChangeShapeType="1"/>
              </p:cNvSpPr>
              <p:nvPr/>
            </p:nvSpPr>
            <p:spPr bwMode="auto">
              <a:xfrm>
                <a:off x="3914" y="5206"/>
                <a:ext cx="0" cy="312"/>
              </a:xfrm>
              <a:prstGeom prst="line">
                <a:avLst/>
              </a:prstGeom>
              <a:noFill/>
              <a:ln w="9525">
                <a:solidFill>
                  <a:srgbClr val="000000"/>
                </a:solidFill>
                <a:round/>
                <a:headEnd/>
                <a:tailEnd/>
              </a:ln>
            </p:spPr>
            <p:txBody>
              <a:bodyPr/>
              <a:lstStyle/>
              <a:p>
                <a:endParaRPr lang="zh-CN" altLang="en-US"/>
              </a:p>
            </p:txBody>
          </p:sp>
          <p:sp>
            <p:nvSpPr>
              <p:cNvPr id="34865" name="Line 49"/>
              <p:cNvSpPr>
                <a:spLocks noChangeShapeType="1"/>
              </p:cNvSpPr>
              <p:nvPr/>
            </p:nvSpPr>
            <p:spPr bwMode="auto">
              <a:xfrm>
                <a:off x="4214" y="5206"/>
                <a:ext cx="0" cy="312"/>
              </a:xfrm>
              <a:prstGeom prst="line">
                <a:avLst/>
              </a:prstGeom>
              <a:noFill/>
              <a:ln w="9525">
                <a:solidFill>
                  <a:srgbClr val="000000"/>
                </a:solidFill>
                <a:round/>
                <a:headEnd/>
                <a:tailEnd/>
              </a:ln>
            </p:spPr>
            <p:txBody>
              <a:bodyPr/>
              <a:lstStyle/>
              <a:p>
                <a:endParaRPr lang="zh-CN" altLang="en-US"/>
              </a:p>
            </p:txBody>
          </p:sp>
          <p:sp>
            <p:nvSpPr>
              <p:cNvPr id="34866" name="Line 50"/>
              <p:cNvSpPr>
                <a:spLocks noChangeShapeType="1"/>
              </p:cNvSpPr>
              <p:nvPr/>
            </p:nvSpPr>
            <p:spPr bwMode="auto">
              <a:xfrm>
                <a:off x="4514" y="5206"/>
                <a:ext cx="0" cy="312"/>
              </a:xfrm>
              <a:prstGeom prst="line">
                <a:avLst/>
              </a:prstGeom>
              <a:noFill/>
              <a:ln w="9525">
                <a:solidFill>
                  <a:srgbClr val="000000"/>
                </a:solidFill>
                <a:round/>
                <a:headEnd/>
                <a:tailEnd/>
              </a:ln>
            </p:spPr>
            <p:txBody>
              <a:bodyPr/>
              <a:lstStyle/>
              <a:p>
                <a:endParaRPr lang="zh-CN" altLang="en-US"/>
              </a:p>
            </p:txBody>
          </p:sp>
          <p:sp>
            <p:nvSpPr>
              <p:cNvPr id="34867" name="Line 51"/>
              <p:cNvSpPr>
                <a:spLocks noChangeShapeType="1"/>
              </p:cNvSpPr>
              <p:nvPr/>
            </p:nvSpPr>
            <p:spPr bwMode="auto">
              <a:xfrm>
                <a:off x="4829" y="5206"/>
                <a:ext cx="0" cy="312"/>
              </a:xfrm>
              <a:prstGeom prst="line">
                <a:avLst/>
              </a:prstGeom>
              <a:noFill/>
              <a:ln w="9525">
                <a:solidFill>
                  <a:srgbClr val="000000"/>
                </a:solidFill>
                <a:round/>
                <a:headEnd/>
                <a:tailEnd/>
              </a:ln>
            </p:spPr>
            <p:txBody>
              <a:bodyPr/>
              <a:lstStyle/>
              <a:p>
                <a:endParaRPr lang="zh-CN" altLang="en-US"/>
              </a:p>
            </p:txBody>
          </p:sp>
          <p:sp>
            <p:nvSpPr>
              <p:cNvPr id="34868" name="Line 52"/>
              <p:cNvSpPr>
                <a:spLocks noChangeShapeType="1"/>
              </p:cNvSpPr>
              <p:nvPr/>
            </p:nvSpPr>
            <p:spPr bwMode="auto">
              <a:xfrm>
                <a:off x="5144" y="5206"/>
                <a:ext cx="0" cy="312"/>
              </a:xfrm>
              <a:prstGeom prst="line">
                <a:avLst/>
              </a:prstGeom>
              <a:noFill/>
              <a:ln w="9525">
                <a:solidFill>
                  <a:srgbClr val="000000"/>
                </a:solidFill>
                <a:round/>
                <a:headEnd/>
                <a:tailEnd/>
              </a:ln>
            </p:spPr>
            <p:txBody>
              <a:bodyPr/>
              <a:lstStyle/>
              <a:p>
                <a:endParaRPr lang="zh-CN" altLang="en-US"/>
              </a:p>
            </p:txBody>
          </p:sp>
        </p:grpSp>
        <p:grpSp>
          <p:nvGrpSpPr>
            <p:cNvPr id="6" name="Group 53"/>
            <p:cNvGrpSpPr>
              <a:grpSpLocks/>
            </p:cNvGrpSpPr>
            <p:nvPr/>
          </p:nvGrpSpPr>
          <p:grpSpPr bwMode="auto">
            <a:xfrm>
              <a:off x="5039" y="8852"/>
              <a:ext cx="2800" cy="312"/>
              <a:chOff x="2669" y="5206"/>
              <a:chExt cx="2800" cy="312"/>
            </a:xfrm>
          </p:grpSpPr>
          <p:sp>
            <p:nvSpPr>
              <p:cNvPr id="34870" name="Rectangle 54"/>
              <p:cNvSpPr>
                <a:spLocks noChangeArrowheads="1"/>
              </p:cNvSpPr>
              <p:nvPr/>
            </p:nvSpPr>
            <p:spPr bwMode="auto">
              <a:xfrm>
                <a:off x="2669" y="5206"/>
                <a:ext cx="2800" cy="312"/>
              </a:xfrm>
              <a:prstGeom prst="rect">
                <a:avLst/>
              </a:prstGeom>
              <a:noFill/>
              <a:ln w="9525">
                <a:solidFill>
                  <a:srgbClr val="000000"/>
                </a:solidFill>
                <a:miter lim="800000"/>
                <a:headEnd/>
                <a:tailEnd/>
              </a:ln>
            </p:spPr>
            <p:txBody>
              <a:bodyPr lIns="54000" tIns="0" rIns="18000" bIns="0"/>
              <a:lstStyle/>
              <a:p>
                <a:pPr algn="just" eaLnBrk="0" hangingPunct="0"/>
                <a:r>
                  <a:rPr lang="en-US" altLang="zh-CN" sz="2400">
                    <a:solidFill>
                      <a:schemeClr val="tx1"/>
                    </a:solidFill>
                    <a:latin typeface="Times New Roman" pitchFamily="18" charset="0"/>
                    <a:ea typeface="宋体" charset="-122"/>
                  </a:rPr>
                  <a:t>1    </a:t>
                </a:r>
                <a:r>
                  <a:rPr lang="en-US" altLang="zh-CN" sz="2400" b="1">
                    <a:solidFill>
                      <a:schemeClr val="tx1"/>
                    </a:solidFill>
                    <a:latin typeface="Times New Roman" pitchFamily="18" charset="0"/>
                    <a:ea typeface="宋体" charset="-122"/>
                  </a:rPr>
                  <a:t>2  </a:t>
                </a:r>
                <a:r>
                  <a:rPr lang="en-US" altLang="zh-CN" sz="2400">
                    <a:solidFill>
                      <a:schemeClr val="tx1"/>
                    </a:solidFill>
                    <a:latin typeface="Times New Roman" pitchFamily="18" charset="0"/>
                    <a:ea typeface="宋体" charset="-122"/>
                  </a:rPr>
                  <a:t> 4   3   </a:t>
                </a:r>
                <a:r>
                  <a:rPr lang="en-US" altLang="zh-CN" sz="2400" b="1">
                    <a:solidFill>
                      <a:schemeClr val="tx1"/>
                    </a:solidFill>
                    <a:latin typeface="Times New Roman" pitchFamily="18" charset="0"/>
                    <a:ea typeface="宋体" charset="-122"/>
                  </a:rPr>
                  <a:t>·    ·     ·   ·    ·</a:t>
                </a:r>
                <a:endParaRPr lang="en-US" altLang="zh-CN" sz="2400">
                  <a:solidFill>
                    <a:schemeClr val="tx1"/>
                  </a:solidFill>
                  <a:latin typeface="Times New Roman" pitchFamily="18" charset="0"/>
                  <a:ea typeface="宋体" charset="-122"/>
                </a:endParaRPr>
              </a:p>
            </p:txBody>
          </p:sp>
          <p:sp>
            <p:nvSpPr>
              <p:cNvPr id="34871" name="Line 55"/>
              <p:cNvSpPr>
                <a:spLocks noChangeShapeType="1"/>
              </p:cNvSpPr>
              <p:nvPr/>
            </p:nvSpPr>
            <p:spPr bwMode="auto">
              <a:xfrm>
                <a:off x="2969" y="5206"/>
                <a:ext cx="0" cy="312"/>
              </a:xfrm>
              <a:prstGeom prst="line">
                <a:avLst/>
              </a:prstGeom>
              <a:noFill/>
              <a:ln w="9525">
                <a:solidFill>
                  <a:srgbClr val="000000"/>
                </a:solidFill>
                <a:round/>
                <a:headEnd/>
                <a:tailEnd/>
              </a:ln>
            </p:spPr>
            <p:txBody>
              <a:bodyPr/>
              <a:lstStyle/>
              <a:p>
                <a:endParaRPr lang="zh-CN" altLang="en-US"/>
              </a:p>
            </p:txBody>
          </p:sp>
          <p:sp>
            <p:nvSpPr>
              <p:cNvPr id="34872" name="Line 56"/>
              <p:cNvSpPr>
                <a:spLocks noChangeShapeType="1"/>
              </p:cNvSpPr>
              <p:nvPr/>
            </p:nvSpPr>
            <p:spPr bwMode="auto">
              <a:xfrm>
                <a:off x="3284" y="5206"/>
                <a:ext cx="0" cy="312"/>
              </a:xfrm>
              <a:prstGeom prst="line">
                <a:avLst/>
              </a:prstGeom>
              <a:noFill/>
              <a:ln w="9525">
                <a:solidFill>
                  <a:srgbClr val="000000"/>
                </a:solidFill>
                <a:round/>
                <a:headEnd/>
                <a:tailEnd/>
              </a:ln>
            </p:spPr>
            <p:txBody>
              <a:bodyPr/>
              <a:lstStyle/>
              <a:p>
                <a:endParaRPr lang="zh-CN" altLang="en-US"/>
              </a:p>
            </p:txBody>
          </p:sp>
          <p:sp>
            <p:nvSpPr>
              <p:cNvPr id="34873" name="Line 57"/>
              <p:cNvSpPr>
                <a:spLocks noChangeShapeType="1"/>
              </p:cNvSpPr>
              <p:nvPr/>
            </p:nvSpPr>
            <p:spPr bwMode="auto">
              <a:xfrm>
                <a:off x="3599" y="5206"/>
                <a:ext cx="0" cy="312"/>
              </a:xfrm>
              <a:prstGeom prst="line">
                <a:avLst/>
              </a:prstGeom>
              <a:noFill/>
              <a:ln w="9525">
                <a:solidFill>
                  <a:srgbClr val="000000"/>
                </a:solidFill>
                <a:round/>
                <a:headEnd/>
                <a:tailEnd/>
              </a:ln>
            </p:spPr>
            <p:txBody>
              <a:bodyPr/>
              <a:lstStyle/>
              <a:p>
                <a:endParaRPr lang="zh-CN" altLang="en-US"/>
              </a:p>
            </p:txBody>
          </p:sp>
          <p:sp>
            <p:nvSpPr>
              <p:cNvPr id="34874" name="Line 58"/>
              <p:cNvSpPr>
                <a:spLocks noChangeShapeType="1"/>
              </p:cNvSpPr>
              <p:nvPr/>
            </p:nvSpPr>
            <p:spPr bwMode="auto">
              <a:xfrm>
                <a:off x="3914" y="5206"/>
                <a:ext cx="0" cy="312"/>
              </a:xfrm>
              <a:prstGeom prst="line">
                <a:avLst/>
              </a:prstGeom>
              <a:noFill/>
              <a:ln w="9525">
                <a:solidFill>
                  <a:srgbClr val="000000"/>
                </a:solidFill>
                <a:round/>
                <a:headEnd/>
                <a:tailEnd/>
              </a:ln>
            </p:spPr>
            <p:txBody>
              <a:bodyPr/>
              <a:lstStyle/>
              <a:p>
                <a:endParaRPr lang="zh-CN" altLang="en-US"/>
              </a:p>
            </p:txBody>
          </p:sp>
          <p:sp>
            <p:nvSpPr>
              <p:cNvPr id="34875" name="Line 59"/>
              <p:cNvSpPr>
                <a:spLocks noChangeShapeType="1"/>
              </p:cNvSpPr>
              <p:nvPr/>
            </p:nvSpPr>
            <p:spPr bwMode="auto">
              <a:xfrm>
                <a:off x="4214" y="5206"/>
                <a:ext cx="0" cy="312"/>
              </a:xfrm>
              <a:prstGeom prst="line">
                <a:avLst/>
              </a:prstGeom>
              <a:noFill/>
              <a:ln w="9525">
                <a:solidFill>
                  <a:srgbClr val="000000"/>
                </a:solidFill>
                <a:round/>
                <a:headEnd/>
                <a:tailEnd/>
              </a:ln>
            </p:spPr>
            <p:txBody>
              <a:bodyPr/>
              <a:lstStyle/>
              <a:p>
                <a:endParaRPr lang="zh-CN" altLang="en-US"/>
              </a:p>
            </p:txBody>
          </p:sp>
          <p:sp>
            <p:nvSpPr>
              <p:cNvPr id="34876" name="Line 60"/>
              <p:cNvSpPr>
                <a:spLocks noChangeShapeType="1"/>
              </p:cNvSpPr>
              <p:nvPr/>
            </p:nvSpPr>
            <p:spPr bwMode="auto">
              <a:xfrm>
                <a:off x="4514" y="5206"/>
                <a:ext cx="0" cy="312"/>
              </a:xfrm>
              <a:prstGeom prst="line">
                <a:avLst/>
              </a:prstGeom>
              <a:noFill/>
              <a:ln w="9525">
                <a:solidFill>
                  <a:srgbClr val="000000"/>
                </a:solidFill>
                <a:round/>
                <a:headEnd/>
                <a:tailEnd/>
              </a:ln>
            </p:spPr>
            <p:txBody>
              <a:bodyPr/>
              <a:lstStyle/>
              <a:p>
                <a:endParaRPr lang="zh-CN" altLang="en-US"/>
              </a:p>
            </p:txBody>
          </p:sp>
          <p:sp>
            <p:nvSpPr>
              <p:cNvPr id="34877" name="Line 61"/>
              <p:cNvSpPr>
                <a:spLocks noChangeShapeType="1"/>
              </p:cNvSpPr>
              <p:nvPr/>
            </p:nvSpPr>
            <p:spPr bwMode="auto">
              <a:xfrm>
                <a:off x="4829" y="5206"/>
                <a:ext cx="0" cy="312"/>
              </a:xfrm>
              <a:prstGeom prst="line">
                <a:avLst/>
              </a:prstGeom>
              <a:noFill/>
              <a:ln w="9525">
                <a:solidFill>
                  <a:srgbClr val="000000"/>
                </a:solidFill>
                <a:round/>
                <a:headEnd/>
                <a:tailEnd/>
              </a:ln>
            </p:spPr>
            <p:txBody>
              <a:bodyPr/>
              <a:lstStyle/>
              <a:p>
                <a:endParaRPr lang="zh-CN" altLang="en-US"/>
              </a:p>
            </p:txBody>
          </p:sp>
          <p:sp>
            <p:nvSpPr>
              <p:cNvPr id="34878" name="Line 62"/>
              <p:cNvSpPr>
                <a:spLocks noChangeShapeType="1"/>
              </p:cNvSpPr>
              <p:nvPr/>
            </p:nvSpPr>
            <p:spPr bwMode="auto">
              <a:xfrm>
                <a:off x="5144" y="5206"/>
                <a:ext cx="0" cy="312"/>
              </a:xfrm>
              <a:prstGeom prst="line">
                <a:avLst/>
              </a:prstGeom>
              <a:noFill/>
              <a:ln w="9525">
                <a:solidFill>
                  <a:srgbClr val="000000"/>
                </a:solidFill>
                <a:round/>
                <a:headEnd/>
                <a:tailEnd/>
              </a:ln>
            </p:spPr>
            <p:txBody>
              <a:bodyPr/>
              <a:lstStyle/>
              <a:p>
                <a:endParaRPr lang="zh-CN" altLang="en-US"/>
              </a:p>
            </p:txBody>
          </p:sp>
        </p:grpSp>
        <p:grpSp>
          <p:nvGrpSpPr>
            <p:cNvPr id="7" name="Group 63"/>
            <p:cNvGrpSpPr>
              <a:grpSpLocks/>
            </p:cNvGrpSpPr>
            <p:nvPr/>
          </p:nvGrpSpPr>
          <p:grpSpPr bwMode="auto">
            <a:xfrm>
              <a:off x="5029" y="9232"/>
              <a:ext cx="2800" cy="312"/>
              <a:chOff x="2669" y="5206"/>
              <a:chExt cx="2800" cy="312"/>
            </a:xfrm>
          </p:grpSpPr>
          <p:sp>
            <p:nvSpPr>
              <p:cNvPr id="34880" name="Rectangle 64"/>
              <p:cNvSpPr>
                <a:spLocks noChangeArrowheads="1"/>
              </p:cNvSpPr>
              <p:nvPr/>
            </p:nvSpPr>
            <p:spPr bwMode="auto">
              <a:xfrm>
                <a:off x="2669" y="5206"/>
                <a:ext cx="2800" cy="312"/>
              </a:xfrm>
              <a:prstGeom prst="rect">
                <a:avLst/>
              </a:prstGeom>
              <a:noFill/>
              <a:ln w="9525">
                <a:solidFill>
                  <a:srgbClr val="000000"/>
                </a:solidFill>
                <a:miter lim="800000"/>
                <a:headEnd/>
                <a:tailEnd/>
              </a:ln>
            </p:spPr>
            <p:txBody>
              <a:bodyPr lIns="18000" tIns="0" rIns="18000" bIns="0"/>
              <a:lstStyle/>
              <a:p>
                <a:pPr algn="just" eaLnBrk="0" hangingPunct="0"/>
                <a:r>
                  <a:rPr lang="en-US" altLang="zh-CN" sz="2400" b="1">
                    <a:solidFill>
                      <a:schemeClr val="tx1"/>
                    </a:solidFill>
                    <a:latin typeface="Times New Roman" pitchFamily="18" charset="0"/>
                    <a:ea typeface="宋体" charset="-122"/>
                  </a:rPr>
                  <a:t> ·     ·</a:t>
                </a:r>
                <a:r>
                  <a:rPr lang="en-US" altLang="zh-CN" sz="2400">
                    <a:solidFill>
                      <a:schemeClr val="tx1"/>
                    </a:solidFill>
                    <a:latin typeface="Times New Roman" pitchFamily="18" charset="0"/>
                    <a:ea typeface="宋体" charset="-122"/>
                  </a:rPr>
                  <a:t>   4   3    </a:t>
                </a:r>
                <a:r>
                  <a:rPr lang="en-US" altLang="zh-CN" sz="2400" b="1">
                    <a:solidFill>
                      <a:schemeClr val="tx1"/>
                    </a:solidFill>
                    <a:latin typeface="Times New Roman" pitchFamily="18" charset="0"/>
                    <a:ea typeface="宋体" charset="-122"/>
                  </a:rPr>
                  <a:t>·    ·    ·    ·    ·</a:t>
                </a:r>
                <a:endParaRPr lang="en-US" altLang="zh-CN" sz="2400">
                  <a:solidFill>
                    <a:schemeClr val="tx1"/>
                  </a:solidFill>
                  <a:latin typeface="Times New Roman" pitchFamily="18" charset="0"/>
                  <a:ea typeface="宋体" charset="-122"/>
                </a:endParaRPr>
              </a:p>
            </p:txBody>
          </p:sp>
          <p:sp>
            <p:nvSpPr>
              <p:cNvPr id="34881" name="Line 65"/>
              <p:cNvSpPr>
                <a:spLocks noChangeShapeType="1"/>
              </p:cNvSpPr>
              <p:nvPr/>
            </p:nvSpPr>
            <p:spPr bwMode="auto">
              <a:xfrm>
                <a:off x="2969" y="5206"/>
                <a:ext cx="0" cy="312"/>
              </a:xfrm>
              <a:prstGeom prst="line">
                <a:avLst/>
              </a:prstGeom>
              <a:noFill/>
              <a:ln w="9525">
                <a:solidFill>
                  <a:srgbClr val="000000"/>
                </a:solidFill>
                <a:round/>
                <a:headEnd/>
                <a:tailEnd/>
              </a:ln>
            </p:spPr>
            <p:txBody>
              <a:bodyPr lIns="18000"/>
              <a:lstStyle/>
              <a:p>
                <a:endParaRPr lang="zh-CN" altLang="en-US"/>
              </a:p>
            </p:txBody>
          </p:sp>
          <p:sp>
            <p:nvSpPr>
              <p:cNvPr id="34882" name="Line 66"/>
              <p:cNvSpPr>
                <a:spLocks noChangeShapeType="1"/>
              </p:cNvSpPr>
              <p:nvPr/>
            </p:nvSpPr>
            <p:spPr bwMode="auto">
              <a:xfrm>
                <a:off x="3284" y="5206"/>
                <a:ext cx="0" cy="312"/>
              </a:xfrm>
              <a:prstGeom prst="line">
                <a:avLst/>
              </a:prstGeom>
              <a:noFill/>
              <a:ln w="9525">
                <a:solidFill>
                  <a:srgbClr val="000000"/>
                </a:solidFill>
                <a:round/>
                <a:headEnd/>
                <a:tailEnd/>
              </a:ln>
            </p:spPr>
            <p:txBody>
              <a:bodyPr lIns="18000"/>
              <a:lstStyle/>
              <a:p>
                <a:endParaRPr lang="zh-CN" altLang="en-US"/>
              </a:p>
            </p:txBody>
          </p:sp>
          <p:sp>
            <p:nvSpPr>
              <p:cNvPr id="34883" name="Line 67"/>
              <p:cNvSpPr>
                <a:spLocks noChangeShapeType="1"/>
              </p:cNvSpPr>
              <p:nvPr/>
            </p:nvSpPr>
            <p:spPr bwMode="auto">
              <a:xfrm>
                <a:off x="3599" y="5206"/>
                <a:ext cx="0" cy="312"/>
              </a:xfrm>
              <a:prstGeom prst="line">
                <a:avLst/>
              </a:prstGeom>
              <a:noFill/>
              <a:ln w="9525">
                <a:solidFill>
                  <a:srgbClr val="000000"/>
                </a:solidFill>
                <a:round/>
                <a:headEnd/>
                <a:tailEnd/>
              </a:ln>
            </p:spPr>
            <p:txBody>
              <a:bodyPr lIns="18000"/>
              <a:lstStyle/>
              <a:p>
                <a:endParaRPr lang="zh-CN" altLang="en-US"/>
              </a:p>
            </p:txBody>
          </p:sp>
          <p:sp>
            <p:nvSpPr>
              <p:cNvPr id="34884" name="Line 68"/>
              <p:cNvSpPr>
                <a:spLocks noChangeShapeType="1"/>
              </p:cNvSpPr>
              <p:nvPr/>
            </p:nvSpPr>
            <p:spPr bwMode="auto">
              <a:xfrm>
                <a:off x="3914" y="5206"/>
                <a:ext cx="0" cy="312"/>
              </a:xfrm>
              <a:prstGeom prst="line">
                <a:avLst/>
              </a:prstGeom>
              <a:noFill/>
              <a:ln w="9525">
                <a:solidFill>
                  <a:srgbClr val="000000"/>
                </a:solidFill>
                <a:round/>
                <a:headEnd/>
                <a:tailEnd/>
              </a:ln>
            </p:spPr>
            <p:txBody>
              <a:bodyPr lIns="18000"/>
              <a:lstStyle/>
              <a:p>
                <a:endParaRPr lang="zh-CN" altLang="en-US"/>
              </a:p>
            </p:txBody>
          </p:sp>
          <p:sp>
            <p:nvSpPr>
              <p:cNvPr id="34885" name="Line 69"/>
              <p:cNvSpPr>
                <a:spLocks noChangeShapeType="1"/>
              </p:cNvSpPr>
              <p:nvPr/>
            </p:nvSpPr>
            <p:spPr bwMode="auto">
              <a:xfrm>
                <a:off x="4214" y="5206"/>
                <a:ext cx="0" cy="312"/>
              </a:xfrm>
              <a:prstGeom prst="line">
                <a:avLst/>
              </a:prstGeom>
              <a:noFill/>
              <a:ln w="9525">
                <a:solidFill>
                  <a:srgbClr val="000000"/>
                </a:solidFill>
                <a:round/>
                <a:headEnd/>
                <a:tailEnd/>
              </a:ln>
            </p:spPr>
            <p:txBody>
              <a:bodyPr lIns="18000"/>
              <a:lstStyle/>
              <a:p>
                <a:endParaRPr lang="zh-CN" altLang="en-US"/>
              </a:p>
            </p:txBody>
          </p:sp>
          <p:sp>
            <p:nvSpPr>
              <p:cNvPr id="34886" name="Line 70"/>
              <p:cNvSpPr>
                <a:spLocks noChangeShapeType="1"/>
              </p:cNvSpPr>
              <p:nvPr/>
            </p:nvSpPr>
            <p:spPr bwMode="auto">
              <a:xfrm>
                <a:off x="4514" y="5206"/>
                <a:ext cx="0" cy="312"/>
              </a:xfrm>
              <a:prstGeom prst="line">
                <a:avLst/>
              </a:prstGeom>
              <a:noFill/>
              <a:ln w="9525">
                <a:solidFill>
                  <a:srgbClr val="000000"/>
                </a:solidFill>
                <a:round/>
                <a:headEnd/>
                <a:tailEnd/>
              </a:ln>
            </p:spPr>
            <p:txBody>
              <a:bodyPr lIns="18000"/>
              <a:lstStyle/>
              <a:p>
                <a:endParaRPr lang="zh-CN" altLang="en-US"/>
              </a:p>
            </p:txBody>
          </p:sp>
          <p:sp>
            <p:nvSpPr>
              <p:cNvPr id="34887" name="Line 71"/>
              <p:cNvSpPr>
                <a:spLocks noChangeShapeType="1"/>
              </p:cNvSpPr>
              <p:nvPr/>
            </p:nvSpPr>
            <p:spPr bwMode="auto">
              <a:xfrm>
                <a:off x="4829" y="5206"/>
                <a:ext cx="0" cy="312"/>
              </a:xfrm>
              <a:prstGeom prst="line">
                <a:avLst/>
              </a:prstGeom>
              <a:noFill/>
              <a:ln w="9525">
                <a:solidFill>
                  <a:srgbClr val="000000"/>
                </a:solidFill>
                <a:round/>
                <a:headEnd/>
                <a:tailEnd/>
              </a:ln>
            </p:spPr>
            <p:txBody>
              <a:bodyPr lIns="18000"/>
              <a:lstStyle/>
              <a:p>
                <a:endParaRPr lang="zh-CN" altLang="en-US"/>
              </a:p>
            </p:txBody>
          </p:sp>
          <p:sp>
            <p:nvSpPr>
              <p:cNvPr id="34888" name="Line 72"/>
              <p:cNvSpPr>
                <a:spLocks noChangeShapeType="1"/>
              </p:cNvSpPr>
              <p:nvPr/>
            </p:nvSpPr>
            <p:spPr bwMode="auto">
              <a:xfrm>
                <a:off x="5144" y="5206"/>
                <a:ext cx="0" cy="312"/>
              </a:xfrm>
              <a:prstGeom prst="line">
                <a:avLst/>
              </a:prstGeom>
              <a:noFill/>
              <a:ln w="9525">
                <a:solidFill>
                  <a:srgbClr val="000000"/>
                </a:solidFill>
                <a:round/>
                <a:headEnd/>
                <a:tailEnd/>
              </a:ln>
            </p:spPr>
            <p:txBody>
              <a:bodyPr lIns="18000"/>
              <a:lstStyle/>
              <a:p>
                <a:endParaRPr lang="zh-CN" altLang="en-US"/>
              </a:p>
            </p:txBody>
          </p:sp>
        </p:grpSp>
        <p:grpSp>
          <p:nvGrpSpPr>
            <p:cNvPr id="8" name="Group 73"/>
            <p:cNvGrpSpPr>
              <a:grpSpLocks/>
            </p:cNvGrpSpPr>
            <p:nvPr/>
          </p:nvGrpSpPr>
          <p:grpSpPr bwMode="auto">
            <a:xfrm>
              <a:off x="5029" y="9623"/>
              <a:ext cx="2800" cy="312"/>
              <a:chOff x="2669" y="5206"/>
              <a:chExt cx="2800" cy="312"/>
            </a:xfrm>
          </p:grpSpPr>
          <p:sp>
            <p:nvSpPr>
              <p:cNvPr id="34890" name="Rectangle 74"/>
              <p:cNvSpPr>
                <a:spLocks noChangeArrowheads="1"/>
              </p:cNvSpPr>
              <p:nvPr/>
            </p:nvSpPr>
            <p:spPr bwMode="auto">
              <a:xfrm>
                <a:off x="2669" y="5206"/>
                <a:ext cx="2800" cy="312"/>
              </a:xfrm>
              <a:prstGeom prst="rect">
                <a:avLst/>
              </a:prstGeom>
              <a:noFill/>
              <a:ln w="9525">
                <a:solidFill>
                  <a:srgbClr val="000000"/>
                </a:solidFill>
                <a:miter lim="800000"/>
                <a:headEnd/>
                <a:tailEnd/>
              </a:ln>
            </p:spPr>
            <p:txBody>
              <a:bodyPr lIns="18000" tIns="0" rIns="18000" bIns="0"/>
              <a:lstStyle/>
              <a:p>
                <a:pPr algn="just" eaLnBrk="0" hangingPunct="0"/>
                <a:r>
                  <a:rPr lang="en-US" altLang="zh-CN" sz="2400" b="1">
                    <a:solidFill>
                      <a:schemeClr val="tx1"/>
                    </a:solidFill>
                    <a:latin typeface="Times New Roman" pitchFamily="18" charset="0"/>
                    <a:ea typeface="宋体" charset="-122"/>
                  </a:rPr>
                  <a:t> ·    ·</a:t>
                </a:r>
                <a:r>
                  <a:rPr lang="en-US" altLang="zh-CN" sz="2400">
                    <a:solidFill>
                      <a:schemeClr val="tx1"/>
                    </a:solidFill>
                    <a:latin typeface="Times New Roman" pitchFamily="18" charset="0"/>
                    <a:ea typeface="宋体" charset="-122"/>
                  </a:rPr>
                  <a:t>    3   </a:t>
                </a:r>
                <a:r>
                  <a:rPr lang="en-US" altLang="zh-CN" sz="2400" b="1">
                    <a:solidFill>
                      <a:schemeClr val="tx1"/>
                    </a:solidFill>
                    <a:latin typeface="Times New Roman" pitchFamily="18" charset="0"/>
                    <a:ea typeface="宋体" charset="-122"/>
                  </a:rPr>
                  <a:t>4   </a:t>
                </a:r>
                <a:r>
                  <a:rPr lang="en-US" altLang="zh-CN" sz="2400">
                    <a:solidFill>
                      <a:schemeClr val="tx1"/>
                    </a:solidFill>
                    <a:latin typeface="Times New Roman" pitchFamily="18" charset="0"/>
                    <a:ea typeface="宋体" charset="-122"/>
                  </a:rPr>
                  <a:t> </a:t>
                </a:r>
                <a:r>
                  <a:rPr lang="en-US" altLang="zh-CN" sz="2400" b="1">
                    <a:solidFill>
                      <a:schemeClr val="tx1"/>
                    </a:solidFill>
                    <a:latin typeface="Times New Roman" pitchFamily="18" charset="0"/>
                    <a:ea typeface="宋体" charset="-122"/>
                  </a:rPr>
                  <a:t>·    ·    ·    ·    ·</a:t>
                </a:r>
                <a:endParaRPr lang="en-US" altLang="zh-CN" sz="2400">
                  <a:solidFill>
                    <a:schemeClr val="tx1"/>
                  </a:solidFill>
                  <a:latin typeface="Times New Roman" pitchFamily="18" charset="0"/>
                  <a:ea typeface="宋体" charset="-122"/>
                </a:endParaRPr>
              </a:p>
            </p:txBody>
          </p:sp>
          <p:sp>
            <p:nvSpPr>
              <p:cNvPr id="34891" name="Line 75"/>
              <p:cNvSpPr>
                <a:spLocks noChangeShapeType="1"/>
              </p:cNvSpPr>
              <p:nvPr/>
            </p:nvSpPr>
            <p:spPr bwMode="auto">
              <a:xfrm>
                <a:off x="2969" y="5206"/>
                <a:ext cx="0" cy="312"/>
              </a:xfrm>
              <a:prstGeom prst="line">
                <a:avLst/>
              </a:prstGeom>
              <a:noFill/>
              <a:ln w="9525">
                <a:solidFill>
                  <a:srgbClr val="000000"/>
                </a:solidFill>
                <a:round/>
                <a:headEnd/>
                <a:tailEnd/>
              </a:ln>
            </p:spPr>
            <p:txBody>
              <a:bodyPr/>
              <a:lstStyle/>
              <a:p>
                <a:endParaRPr lang="zh-CN" altLang="en-US"/>
              </a:p>
            </p:txBody>
          </p:sp>
          <p:sp>
            <p:nvSpPr>
              <p:cNvPr id="34892" name="Line 76"/>
              <p:cNvSpPr>
                <a:spLocks noChangeShapeType="1"/>
              </p:cNvSpPr>
              <p:nvPr/>
            </p:nvSpPr>
            <p:spPr bwMode="auto">
              <a:xfrm>
                <a:off x="3284" y="5206"/>
                <a:ext cx="0" cy="312"/>
              </a:xfrm>
              <a:prstGeom prst="line">
                <a:avLst/>
              </a:prstGeom>
              <a:noFill/>
              <a:ln w="9525">
                <a:solidFill>
                  <a:srgbClr val="000000"/>
                </a:solidFill>
                <a:round/>
                <a:headEnd/>
                <a:tailEnd/>
              </a:ln>
            </p:spPr>
            <p:txBody>
              <a:bodyPr/>
              <a:lstStyle/>
              <a:p>
                <a:endParaRPr lang="zh-CN" altLang="en-US"/>
              </a:p>
            </p:txBody>
          </p:sp>
          <p:sp>
            <p:nvSpPr>
              <p:cNvPr id="34893" name="Line 77"/>
              <p:cNvSpPr>
                <a:spLocks noChangeShapeType="1"/>
              </p:cNvSpPr>
              <p:nvPr/>
            </p:nvSpPr>
            <p:spPr bwMode="auto">
              <a:xfrm>
                <a:off x="3599" y="5206"/>
                <a:ext cx="0" cy="312"/>
              </a:xfrm>
              <a:prstGeom prst="line">
                <a:avLst/>
              </a:prstGeom>
              <a:noFill/>
              <a:ln w="9525">
                <a:solidFill>
                  <a:srgbClr val="000000"/>
                </a:solidFill>
                <a:round/>
                <a:headEnd/>
                <a:tailEnd/>
              </a:ln>
            </p:spPr>
            <p:txBody>
              <a:bodyPr/>
              <a:lstStyle/>
              <a:p>
                <a:endParaRPr lang="zh-CN" altLang="en-US"/>
              </a:p>
            </p:txBody>
          </p:sp>
          <p:sp>
            <p:nvSpPr>
              <p:cNvPr id="34894" name="Line 78"/>
              <p:cNvSpPr>
                <a:spLocks noChangeShapeType="1"/>
              </p:cNvSpPr>
              <p:nvPr/>
            </p:nvSpPr>
            <p:spPr bwMode="auto">
              <a:xfrm>
                <a:off x="3914" y="5206"/>
                <a:ext cx="0" cy="312"/>
              </a:xfrm>
              <a:prstGeom prst="line">
                <a:avLst/>
              </a:prstGeom>
              <a:noFill/>
              <a:ln w="9525">
                <a:solidFill>
                  <a:srgbClr val="000000"/>
                </a:solidFill>
                <a:round/>
                <a:headEnd/>
                <a:tailEnd/>
              </a:ln>
            </p:spPr>
            <p:txBody>
              <a:bodyPr/>
              <a:lstStyle/>
              <a:p>
                <a:endParaRPr lang="zh-CN" altLang="en-US"/>
              </a:p>
            </p:txBody>
          </p:sp>
          <p:sp>
            <p:nvSpPr>
              <p:cNvPr id="34895" name="Line 79"/>
              <p:cNvSpPr>
                <a:spLocks noChangeShapeType="1"/>
              </p:cNvSpPr>
              <p:nvPr/>
            </p:nvSpPr>
            <p:spPr bwMode="auto">
              <a:xfrm>
                <a:off x="4214" y="5206"/>
                <a:ext cx="0" cy="312"/>
              </a:xfrm>
              <a:prstGeom prst="line">
                <a:avLst/>
              </a:prstGeom>
              <a:noFill/>
              <a:ln w="9525">
                <a:solidFill>
                  <a:srgbClr val="000000"/>
                </a:solidFill>
                <a:round/>
                <a:headEnd/>
                <a:tailEnd/>
              </a:ln>
            </p:spPr>
            <p:txBody>
              <a:bodyPr/>
              <a:lstStyle/>
              <a:p>
                <a:endParaRPr lang="zh-CN" altLang="en-US"/>
              </a:p>
            </p:txBody>
          </p:sp>
          <p:sp>
            <p:nvSpPr>
              <p:cNvPr id="34896" name="Line 80"/>
              <p:cNvSpPr>
                <a:spLocks noChangeShapeType="1"/>
              </p:cNvSpPr>
              <p:nvPr/>
            </p:nvSpPr>
            <p:spPr bwMode="auto">
              <a:xfrm>
                <a:off x="4514" y="5206"/>
                <a:ext cx="0" cy="312"/>
              </a:xfrm>
              <a:prstGeom prst="line">
                <a:avLst/>
              </a:prstGeom>
              <a:noFill/>
              <a:ln w="9525">
                <a:solidFill>
                  <a:srgbClr val="000000"/>
                </a:solidFill>
                <a:round/>
                <a:headEnd/>
                <a:tailEnd/>
              </a:ln>
            </p:spPr>
            <p:txBody>
              <a:bodyPr/>
              <a:lstStyle/>
              <a:p>
                <a:endParaRPr lang="zh-CN" altLang="en-US"/>
              </a:p>
            </p:txBody>
          </p:sp>
          <p:sp>
            <p:nvSpPr>
              <p:cNvPr id="34897" name="Line 81"/>
              <p:cNvSpPr>
                <a:spLocks noChangeShapeType="1"/>
              </p:cNvSpPr>
              <p:nvPr/>
            </p:nvSpPr>
            <p:spPr bwMode="auto">
              <a:xfrm>
                <a:off x="4829" y="5206"/>
                <a:ext cx="0" cy="312"/>
              </a:xfrm>
              <a:prstGeom prst="line">
                <a:avLst/>
              </a:prstGeom>
              <a:noFill/>
              <a:ln w="9525">
                <a:solidFill>
                  <a:srgbClr val="000000"/>
                </a:solidFill>
                <a:round/>
                <a:headEnd/>
                <a:tailEnd/>
              </a:ln>
            </p:spPr>
            <p:txBody>
              <a:bodyPr/>
              <a:lstStyle/>
              <a:p>
                <a:endParaRPr lang="zh-CN" altLang="en-US"/>
              </a:p>
            </p:txBody>
          </p:sp>
          <p:sp>
            <p:nvSpPr>
              <p:cNvPr id="34898" name="Line 82"/>
              <p:cNvSpPr>
                <a:spLocks noChangeShapeType="1"/>
              </p:cNvSpPr>
              <p:nvPr/>
            </p:nvSpPr>
            <p:spPr bwMode="auto">
              <a:xfrm>
                <a:off x="5144" y="5206"/>
                <a:ext cx="0" cy="312"/>
              </a:xfrm>
              <a:prstGeom prst="line">
                <a:avLst/>
              </a:prstGeom>
              <a:noFill/>
              <a:ln w="9525">
                <a:solidFill>
                  <a:srgbClr val="000000"/>
                </a:solidFill>
                <a:round/>
                <a:headEnd/>
                <a:tailEnd/>
              </a:ln>
            </p:spPr>
            <p:txBody>
              <a:bodyPr/>
              <a:lstStyle/>
              <a:p>
                <a:endParaRPr lang="zh-CN" altLang="en-US"/>
              </a:p>
            </p:txBody>
          </p:sp>
        </p:grpSp>
      </p:grpSp>
      <p:sp>
        <p:nvSpPr>
          <p:cNvPr id="10" name="灯片编号占位符 9"/>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119</a:t>
            </a:fld>
            <a:endParaRPr lang="en-US" altLang="zh-CN" dirty="0"/>
          </a:p>
        </p:txBody>
      </p:sp>
      <p:sp>
        <p:nvSpPr>
          <p:cNvPr id="67" name="Rectangle 2"/>
          <p:cNvSpPr>
            <a:spLocks noGrp="1" noChangeArrowheads="1"/>
          </p:cNvSpPr>
          <p:nvPr>
            <p:ph type="title"/>
          </p:nvPr>
        </p:nvSpPr>
        <p:spPr>
          <a:xfrm>
            <a:off x="428625" y="357188"/>
            <a:ext cx="7143750" cy="623887"/>
          </a:xfrm>
        </p:spPr>
        <p:txBody>
          <a:bodyPr/>
          <a:lstStyle/>
          <a:p>
            <a:pPr eaLnBrk="1" hangingPunct="1"/>
            <a:r>
              <a:rPr lang="en-US" altLang="zh-CN" sz="3600" dirty="0" smtClean="0"/>
              <a:t>5.4.2 </a:t>
            </a:r>
            <a:r>
              <a:rPr lang="zh-CN" altLang="en-US" sz="3600" dirty="0" smtClean="0"/>
              <a:t>选择问题</a:t>
            </a:r>
          </a:p>
        </p:txBody>
      </p:sp>
    </p:spTree>
    <p:extLst>
      <p:ext uri="{BB962C8B-B14F-4D97-AF65-F5344CB8AC3E}">
        <p14:creationId xmlns:p14="http://schemas.microsoft.com/office/powerpoint/2010/main" val="408118516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6"/>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dirty="0" smtClean="0">
                <a:solidFill>
                  <a:schemeClr val="bg1"/>
                </a:solidFill>
                <a:latin typeface="华文行楷" pitchFamily="2" charset="-122"/>
                <a:ea typeface="华文行楷" pitchFamily="2" charset="-122"/>
              </a:rPr>
              <a:t> 2.</a:t>
            </a:r>
            <a:r>
              <a:rPr kumimoji="1" lang="zh-CN" altLang="en-US" sz="4400" b="1" dirty="0" smtClean="0">
                <a:solidFill>
                  <a:schemeClr val="bg1"/>
                </a:solidFill>
                <a:latin typeface="华文行楷" pitchFamily="2" charset="-122"/>
                <a:ea typeface="华文行楷" pitchFamily="2" charset="-122"/>
              </a:rPr>
              <a:t>减</a:t>
            </a:r>
            <a:r>
              <a:rPr kumimoji="1" lang="zh-CN" altLang="en-US" sz="4400" b="1" dirty="0">
                <a:solidFill>
                  <a:schemeClr val="bg1"/>
                </a:solidFill>
                <a:latin typeface="华文行楷" pitchFamily="2" charset="-122"/>
                <a:ea typeface="华文行楷" pitchFamily="2" charset="-122"/>
              </a:rPr>
              <a:t>治法的设计思想 </a:t>
            </a:r>
          </a:p>
        </p:txBody>
      </p:sp>
      <p:sp>
        <p:nvSpPr>
          <p:cNvPr id="13318" name="Text Box 5"/>
          <p:cNvSpPr txBox="1">
            <a:spLocks noChangeArrowheads="1"/>
          </p:cNvSpPr>
          <p:nvPr/>
        </p:nvSpPr>
        <p:spPr bwMode="auto">
          <a:xfrm>
            <a:off x="482600" y="1052736"/>
            <a:ext cx="79200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dirty="0"/>
              <a:t>对于两个给定的序列</a:t>
            </a:r>
            <a:r>
              <a:rPr lang="en-US" altLang="zh-CN" sz="2800" b="1" i="1" dirty="0"/>
              <a:t>A</a:t>
            </a:r>
            <a:r>
              <a:rPr lang="en-US" altLang="zh-CN" sz="2800" b="1" dirty="0"/>
              <a:t>={11, </a:t>
            </a:r>
            <a:r>
              <a:rPr lang="en-US" altLang="zh-CN" sz="2800" b="1" dirty="0">
                <a:solidFill>
                  <a:srgbClr val="FF0000"/>
                </a:solidFill>
              </a:rPr>
              <a:t>13</a:t>
            </a:r>
            <a:r>
              <a:rPr lang="en-US" altLang="zh-CN" sz="2800" b="1" dirty="0"/>
              <a:t>, 15, 17, 19},</a:t>
            </a:r>
            <a:r>
              <a:rPr lang="en-US" altLang="zh-CN" sz="2800" b="1" i="1" dirty="0"/>
              <a:t> B</a:t>
            </a:r>
            <a:r>
              <a:rPr lang="en-US" altLang="zh-CN" sz="2800" b="1" dirty="0"/>
              <a:t>={2, 4, 10, 15, 20}</a:t>
            </a:r>
            <a:r>
              <a:rPr lang="zh-CN" altLang="en-US" sz="2800" b="1" dirty="0"/>
              <a:t>，求序列</a:t>
            </a:r>
            <a:r>
              <a:rPr lang="en-US" altLang="zh-CN" sz="2800" b="1" i="1" dirty="0"/>
              <a:t>A</a:t>
            </a:r>
            <a:r>
              <a:rPr lang="zh-CN" altLang="en-US" sz="2800" b="1" dirty="0"/>
              <a:t>和</a:t>
            </a:r>
            <a:r>
              <a:rPr lang="en-US" altLang="zh-CN" sz="2800" b="1" i="1" dirty="0"/>
              <a:t>B</a:t>
            </a:r>
            <a:r>
              <a:rPr lang="zh-CN" altLang="en-US" sz="2800" b="1" dirty="0"/>
              <a:t>的中位数的过程。</a:t>
            </a:r>
          </a:p>
        </p:txBody>
      </p:sp>
      <p:graphicFrame>
        <p:nvGraphicFramePr>
          <p:cNvPr id="9" name="Group 255"/>
          <p:cNvGraphicFramePr>
            <a:graphicFrameLocks noGrp="1"/>
          </p:cNvGraphicFramePr>
          <p:nvPr>
            <p:extLst>
              <p:ext uri="{D42A27DB-BD31-4B8C-83A1-F6EECF244321}">
                <p14:modId xmlns:p14="http://schemas.microsoft.com/office/powerpoint/2010/main" val="284614004"/>
              </p:ext>
            </p:extLst>
          </p:nvPr>
        </p:nvGraphicFramePr>
        <p:xfrm>
          <a:off x="323850" y="1978249"/>
          <a:ext cx="8208962" cy="4321177"/>
        </p:xfrm>
        <a:graphic>
          <a:graphicData uri="http://schemas.openxmlformats.org/drawingml/2006/table">
            <a:tbl>
              <a:tblPr/>
              <a:tblGrid>
                <a:gridCol w="576262"/>
                <a:gridCol w="2736850"/>
                <a:gridCol w="2447925"/>
                <a:gridCol w="2447925"/>
              </a:tblGrid>
              <a:tr h="627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步骤</a:t>
                      </a:r>
                      <a:endParaRPr kumimoji="0" lang="zh-CN" altLang="en-US"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操作说明</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序列</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序列</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初始序列</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 13, 15, 17, 19}</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4, 10, 15, 20}</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分别求中位数</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 13, </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15</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17, 19}</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4, </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10</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15, 20}</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0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15&gt;10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，结果在</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 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之间</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之后元素，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{11,13,15}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之前元素，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{10,15,20}</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分别求中位数</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13</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15</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13&lt;15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，结果在</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 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之间</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之前元素，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之后元素，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分别求中位数</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13</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10</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10&lt;13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，结果在</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 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之间</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之后元素，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之前元素，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长度为</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，较小者为所求</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a:t>
            </a:fld>
            <a:endParaRPr lang="en-US" altLang="zh-CN" dirty="0"/>
          </a:p>
        </p:txBody>
      </p:sp>
    </p:spTree>
    <p:extLst>
      <p:ext uri="{BB962C8B-B14F-4D97-AF65-F5344CB8AC3E}">
        <p14:creationId xmlns:p14="http://schemas.microsoft.com/office/powerpoint/2010/main" val="2657136467"/>
      </p:ext>
    </p:extLst>
  </p:cSld>
  <p:clrMapOvr>
    <a:masterClrMapping/>
  </p:clrMapOvr>
  <p:transition>
    <p:strips dir="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39750" y="1341438"/>
            <a:ext cx="8135938" cy="4319587"/>
            <a:chOff x="1641" y="9898"/>
            <a:chExt cx="7662" cy="2537"/>
          </a:xfrm>
        </p:grpSpPr>
        <p:sp>
          <p:nvSpPr>
            <p:cNvPr id="147461" name="Text Box 5"/>
            <p:cNvSpPr txBox="1">
              <a:spLocks noChangeArrowheads="1"/>
            </p:cNvSpPr>
            <p:nvPr/>
          </p:nvSpPr>
          <p:spPr bwMode="auto">
            <a:xfrm>
              <a:off x="1649" y="9900"/>
              <a:ext cx="7654" cy="2535"/>
            </a:xfrm>
            <a:prstGeom prst="rect">
              <a:avLst/>
            </a:prstGeom>
            <a:noFill/>
            <a:ln w="9525">
              <a:solidFill>
                <a:srgbClr val="000000"/>
              </a:solidFill>
              <a:prstDash val="lgDashDot"/>
              <a:miter lim="800000"/>
              <a:headEnd/>
              <a:tailEnd/>
            </a:ln>
          </p:spPr>
          <p:txBody>
            <a:bodyPr/>
            <a:lstStyle/>
            <a:p>
              <a:pPr marL="625475" indent="-625475" eaLnBrk="0" hangingPunct="0">
                <a:spcAft>
                  <a:spcPts val="775"/>
                </a:spcAft>
              </a:pPr>
              <a:r>
                <a:rPr lang="zh-CN" altLang="en-US" sz="2400" dirty="0" smtClean="0">
                  <a:solidFill>
                    <a:schemeClr val="tx1"/>
                  </a:solidFill>
                  <a:latin typeface="Times New Roman" pitchFamily="18" charset="0"/>
                  <a:ea typeface="宋体" charset="-122"/>
                </a:rPr>
                <a:t>算法</a:t>
              </a:r>
              <a:r>
                <a:rPr lang="en-US" altLang="zh-CN" sz="2400" dirty="0" smtClean="0">
                  <a:solidFill>
                    <a:schemeClr val="tx1"/>
                  </a:solidFill>
                  <a:latin typeface="Times New Roman" pitchFamily="18" charset="0"/>
                  <a:ea typeface="宋体" charset="-122"/>
                </a:rPr>
                <a:t>——</a:t>
              </a:r>
              <a:r>
                <a:rPr lang="zh-CN" altLang="en-US" sz="2400" dirty="0">
                  <a:solidFill>
                    <a:schemeClr val="tx1"/>
                  </a:solidFill>
                  <a:latin typeface="Times New Roman" pitchFamily="18" charset="0"/>
                  <a:ea typeface="宋体" charset="-122"/>
                </a:rPr>
                <a:t>选择问题</a:t>
              </a:r>
            </a:p>
            <a:p>
              <a:pPr marL="625475" indent="-625475" eaLnBrk="0" hangingPunct="0">
                <a:spcAft>
                  <a:spcPts val="775"/>
                </a:spcAft>
              </a:pPr>
              <a:endParaRPr lang="zh-CN" altLang="en-US" sz="2400" dirty="0">
                <a:solidFill>
                  <a:schemeClr val="tx1"/>
                </a:solidFill>
                <a:latin typeface="Times New Roman" pitchFamily="18" charset="0"/>
                <a:ea typeface="宋体" charset="-122"/>
              </a:endParaRPr>
            </a:p>
            <a:p>
              <a:pPr marL="625475" indent="-625475" algn="just" eaLnBrk="0" hangingPunct="0">
                <a:lnSpc>
                  <a:spcPct val="120000"/>
                </a:lnSpc>
              </a:pPr>
              <a:r>
                <a:rPr lang="zh-CN" altLang="en-US" sz="2400" dirty="0">
                  <a:solidFill>
                    <a:schemeClr val="tx1"/>
                  </a:solidFill>
                  <a:latin typeface="Times New Roman" pitchFamily="18" charset="0"/>
                  <a:ea typeface="宋体" charset="-122"/>
                </a:rPr>
                <a:t>    </a:t>
              </a:r>
              <a:r>
                <a:rPr lang="en-US" altLang="zh-CN" sz="2400" dirty="0">
                  <a:solidFill>
                    <a:schemeClr val="tx1"/>
                  </a:solidFill>
                  <a:latin typeface="Times New Roman" pitchFamily="18" charset="0"/>
                  <a:ea typeface="宋体" charset="-122"/>
                </a:rPr>
                <a:t>1.  </a:t>
              </a:r>
              <a:r>
                <a:rPr lang="en-US" altLang="zh-CN" sz="2400" dirty="0" err="1">
                  <a:solidFill>
                    <a:schemeClr val="tx1"/>
                  </a:solidFill>
                  <a:latin typeface="Times New Roman" pitchFamily="18" charset="0"/>
                  <a:ea typeface="宋体" charset="-122"/>
                </a:rPr>
                <a:t>i</a:t>
              </a:r>
              <a:r>
                <a:rPr lang="en-US" altLang="zh-CN" sz="2400" dirty="0">
                  <a:solidFill>
                    <a:schemeClr val="tx1"/>
                  </a:solidFill>
                  <a:latin typeface="Times New Roman" pitchFamily="18" charset="0"/>
                  <a:ea typeface="宋体" charset="-122"/>
                </a:rPr>
                <a:t>=1; j=n;   //</a:t>
              </a:r>
              <a:r>
                <a:rPr lang="zh-CN" altLang="en-US" sz="2400" dirty="0">
                  <a:solidFill>
                    <a:schemeClr val="tx1"/>
                  </a:solidFill>
                  <a:latin typeface="Times New Roman" pitchFamily="18" charset="0"/>
                  <a:ea typeface="宋体" charset="-122"/>
                </a:rPr>
                <a:t>设置初始查找区间</a:t>
              </a:r>
            </a:p>
            <a:p>
              <a:pPr marL="625475" indent="-625475" algn="just" eaLnBrk="0" hangingPunct="0">
                <a:lnSpc>
                  <a:spcPct val="120000"/>
                </a:lnSpc>
              </a:pPr>
              <a:r>
                <a:rPr lang="zh-CN" altLang="en-US" sz="2400" dirty="0">
                  <a:solidFill>
                    <a:schemeClr val="tx1"/>
                  </a:solidFill>
                  <a:latin typeface="Times New Roman" pitchFamily="18" charset="0"/>
                  <a:ea typeface="宋体" charset="-122"/>
                </a:rPr>
                <a:t>    </a:t>
              </a:r>
              <a:r>
                <a:rPr lang="en-US" altLang="zh-CN" sz="2400" dirty="0">
                  <a:solidFill>
                    <a:schemeClr val="tx1"/>
                  </a:solidFill>
                  <a:latin typeface="Times New Roman" pitchFamily="18" charset="0"/>
                  <a:ea typeface="宋体" charset="-122"/>
                </a:rPr>
                <a:t>2. </a:t>
              </a:r>
              <a:r>
                <a:rPr lang="zh-CN" altLang="en-US" sz="2400" dirty="0">
                  <a:solidFill>
                    <a:schemeClr val="tx1"/>
                  </a:solidFill>
                  <a:latin typeface="Times New Roman" pitchFamily="18" charset="0"/>
                  <a:ea typeface="宋体" charset="-122"/>
                </a:rPr>
                <a:t>以</a:t>
              </a:r>
              <a:r>
                <a:rPr lang="en-US" altLang="zh-CN" sz="2400" dirty="0">
                  <a:solidFill>
                    <a:schemeClr val="tx1"/>
                  </a:solidFill>
                  <a:latin typeface="Times New Roman" pitchFamily="18" charset="0"/>
                  <a:ea typeface="宋体" charset="-122"/>
                </a:rPr>
                <a:t>r[</a:t>
              </a:r>
              <a:r>
                <a:rPr lang="en-US" altLang="zh-CN" sz="2400" dirty="0" err="1">
                  <a:solidFill>
                    <a:schemeClr val="tx1"/>
                  </a:solidFill>
                  <a:latin typeface="Times New Roman" pitchFamily="18" charset="0"/>
                  <a:ea typeface="宋体" charset="-122"/>
                </a:rPr>
                <a:t>i</a:t>
              </a:r>
              <a:r>
                <a:rPr lang="en-US" altLang="zh-CN" sz="2400" dirty="0">
                  <a:solidFill>
                    <a:schemeClr val="tx1"/>
                  </a:solidFill>
                  <a:latin typeface="Times New Roman" pitchFamily="18" charset="0"/>
                  <a:ea typeface="宋体" charset="-122"/>
                </a:rPr>
                <a:t>]</a:t>
              </a:r>
              <a:r>
                <a:rPr lang="zh-CN" altLang="en-US" sz="2400" dirty="0">
                  <a:solidFill>
                    <a:schemeClr val="tx1"/>
                  </a:solidFill>
                  <a:latin typeface="Times New Roman" pitchFamily="18" charset="0"/>
                  <a:ea typeface="宋体" charset="-122"/>
                </a:rPr>
                <a:t>为轴值对序列</a:t>
              </a:r>
              <a:r>
                <a:rPr lang="en-US" altLang="zh-CN" sz="2400" dirty="0">
                  <a:solidFill>
                    <a:schemeClr val="tx1"/>
                  </a:solidFill>
                  <a:latin typeface="Times New Roman" pitchFamily="18" charset="0"/>
                  <a:ea typeface="宋体" charset="-122"/>
                </a:rPr>
                <a:t>r[</a:t>
              </a:r>
              <a:r>
                <a:rPr lang="en-US" altLang="zh-CN" sz="2400" dirty="0" err="1">
                  <a:solidFill>
                    <a:schemeClr val="tx1"/>
                  </a:solidFill>
                  <a:latin typeface="Times New Roman" pitchFamily="18" charset="0"/>
                  <a:ea typeface="宋体" charset="-122"/>
                </a:rPr>
                <a:t>i</a:t>
              </a:r>
              <a:r>
                <a:rPr lang="en-US" altLang="zh-CN" sz="2400" dirty="0">
                  <a:solidFill>
                    <a:schemeClr val="tx1"/>
                  </a:solidFill>
                  <a:latin typeface="Times New Roman" pitchFamily="18" charset="0"/>
                  <a:ea typeface="宋体" charset="-122"/>
                </a:rPr>
                <a:t>]~r[j]</a:t>
              </a:r>
              <a:r>
                <a:rPr lang="zh-CN" altLang="en-US" sz="2400" dirty="0">
                  <a:solidFill>
                    <a:schemeClr val="tx1"/>
                  </a:solidFill>
                  <a:latin typeface="Times New Roman" pitchFamily="18" charset="0"/>
                  <a:ea typeface="宋体" charset="-122"/>
                </a:rPr>
                <a:t>进行一次划分，得到轴值的位置</a:t>
              </a:r>
              <a:r>
                <a:rPr lang="en-US" altLang="zh-CN" sz="2400" dirty="0">
                  <a:solidFill>
                    <a:schemeClr val="tx1"/>
                  </a:solidFill>
                  <a:latin typeface="Times New Roman" pitchFamily="18" charset="0"/>
                  <a:ea typeface="宋体" charset="-122"/>
                </a:rPr>
                <a:t>s;</a:t>
              </a:r>
            </a:p>
            <a:p>
              <a:pPr marL="625475" indent="-625475" algn="just" eaLnBrk="0" hangingPunct="0">
                <a:lnSpc>
                  <a:spcPct val="120000"/>
                </a:lnSpc>
              </a:pPr>
              <a:r>
                <a:rPr lang="en-US" altLang="zh-CN" sz="2400" dirty="0">
                  <a:solidFill>
                    <a:schemeClr val="tx1"/>
                  </a:solidFill>
                  <a:latin typeface="Times New Roman" pitchFamily="18" charset="0"/>
                  <a:ea typeface="宋体" charset="-122"/>
                </a:rPr>
                <a:t>    3.  </a:t>
              </a:r>
              <a:r>
                <a:rPr lang="zh-CN" altLang="en-US" sz="2400" dirty="0">
                  <a:solidFill>
                    <a:schemeClr val="tx1"/>
                  </a:solidFill>
                  <a:latin typeface="Times New Roman" pitchFamily="18" charset="0"/>
                  <a:ea typeface="宋体" charset="-122"/>
                </a:rPr>
                <a:t>将轴值位置</a:t>
              </a:r>
              <a:r>
                <a:rPr lang="en-US" altLang="zh-CN" sz="2400" dirty="0">
                  <a:solidFill>
                    <a:schemeClr val="tx1"/>
                  </a:solidFill>
                  <a:latin typeface="Times New Roman" pitchFamily="18" charset="0"/>
                  <a:ea typeface="宋体" charset="-122"/>
                </a:rPr>
                <a:t>s</a:t>
              </a:r>
              <a:r>
                <a:rPr lang="zh-CN" altLang="en-US" sz="2400" dirty="0">
                  <a:solidFill>
                    <a:schemeClr val="tx1"/>
                  </a:solidFill>
                  <a:latin typeface="Times New Roman" pitchFamily="18" charset="0"/>
                  <a:ea typeface="宋体" charset="-122"/>
                </a:rPr>
                <a:t>与</a:t>
              </a:r>
              <a:r>
                <a:rPr lang="en-US" altLang="zh-CN" sz="2400" dirty="0">
                  <a:solidFill>
                    <a:schemeClr val="tx1"/>
                  </a:solidFill>
                  <a:latin typeface="Times New Roman" pitchFamily="18" charset="0"/>
                  <a:ea typeface="宋体" charset="-122"/>
                </a:rPr>
                <a:t>k</a:t>
              </a:r>
              <a:r>
                <a:rPr lang="zh-CN" altLang="en-US" sz="2400" dirty="0">
                  <a:solidFill>
                    <a:schemeClr val="tx1"/>
                  </a:solidFill>
                  <a:latin typeface="Times New Roman" pitchFamily="18" charset="0"/>
                  <a:ea typeface="宋体" charset="-122"/>
                </a:rPr>
                <a:t>比较</a:t>
              </a:r>
            </a:p>
            <a:p>
              <a:pPr marL="625475" indent="-625475" algn="just" eaLnBrk="0" hangingPunct="0">
                <a:lnSpc>
                  <a:spcPct val="120000"/>
                </a:lnSpc>
              </a:pPr>
              <a:r>
                <a:rPr lang="zh-CN" altLang="en-US" sz="2400" dirty="0">
                  <a:solidFill>
                    <a:schemeClr val="tx1"/>
                  </a:solidFill>
                  <a:latin typeface="Times New Roman" pitchFamily="18" charset="0"/>
                  <a:ea typeface="宋体" charset="-122"/>
                </a:rPr>
                <a:t>         </a:t>
              </a:r>
              <a:r>
                <a:rPr lang="en-US" altLang="zh-CN" sz="2400" dirty="0">
                  <a:solidFill>
                    <a:schemeClr val="tx1"/>
                  </a:solidFill>
                  <a:latin typeface="Times New Roman" pitchFamily="18" charset="0"/>
                  <a:ea typeface="宋体" charset="-122"/>
                </a:rPr>
                <a:t>3.1 </a:t>
              </a:r>
              <a:r>
                <a:rPr lang="zh-CN" altLang="en-US" sz="2400" dirty="0">
                  <a:solidFill>
                    <a:schemeClr val="tx1"/>
                  </a:solidFill>
                  <a:latin typeface="Times New Roman" pitchFamily="18" charset="0"/>
                  <a:ea typeface="宋体" charset="-122"/>
                </a:rPr>
                <a:t>如果</a:t>
              </a:r>
              <a:r>
                <a:rPr lang="en-US" altLang="zh-CN" sz="2400" dirty="0">
                  <a:solidFill>
                    <a:schemeClr val="tx1"/>
                  </a:solidFill>
                  <a:latin typeface="Times New Roman" pitchFamily="18" charset="0"/>
                  <a:ea typeface="宋体" charset="-122"/>
                </a:rPr>
                <a:t>k=s</a:t>
              </a:r>
              <a:r>
                <a:rPr lang="zh-CN" altLang="en-US" sz="2400" dirty="0">
                  <a:solidFill>
                    <a:schemeClr val="tx1"/>
                  </a:solidFill>
                  <a:latin typeface="Times New Roman" pitchFamily="18" charset="0"/>
                  <a:ea typeface="宋体" charset="-122"/>
                </a:rPr>
                <a:t>，则将</a:t>
              </a:r>
              <a:r>
                <a:rPr lang="en-US" altLang="zh-CN" sz="2400" dirty="0">
                  <a:solidFill>
                    <a:schemeClr val="tx1"/>
                  </a:solidFill>
                  <a:latin typeface="Times New Roman" pitchFamily="18" charset="0"/>
                  <a:ea typeface="宋体" charset="-122"/>
                </a:rPr>
                <a:t>r[s]</a:t>
              </a:r>
              <a:r>
                <a:rPr lang="zh-CN" altLang="en-US" sz="2400" dirty="0">
                  <a:solidFill>
                    <a:schemeClr val="tx1"/>
                  </a:solidFill>
                  <a:latin typeface="Times New Roman" pitchFamily="18" charset="0"/>
                  <a:ea typeface="宋体" charset="-122"/>
                </a:rPr>
                <a:t>作为结果返回；</a:t>
              </a:r>
            </a:p>
            <a:p>
              <a:pPr marL="625475" indent="-625475" algn="just" eaLnBrk="0" hangingPunct="0">
                <a:lnSpc>
                  <a:spcPct val="120000"/>
                </a:lnSpc>
              </a:pPr>
              <a:r>
                <a:rPr lang="zh-CN" altLang="en-US" sz="2400" dirty="0">
                  <a:solidFill>
                    <a:schemeClr val="tx1"/>
                  </a:solidFill>
                  <a:latin typeface="Times New Roman" pitchFamily="18" charset="0"/>
                  <a:ea typeface="宋体" charset="-122"/>
                </a:rPr>
                <a:t>         </a:t>
              </a:r>
              <a:r>
                <a:rPr lang="en-US" altLang="zh-CN" sz="2400" dirty="0">
                  <a:solidFill>
                    <a:schemeClr val="tx1"/>
                  </a:solidFill>
                  <a:latin typeface="Times New Roman" pitchFamily="18" charset="0"/>
                  <a:ea typeface="宋体" charset="-122"/>
                </a:rPr>
                <a:t>3.2 </a:t>
              </a:r>
              <a:r>
                <a:rPr lang="zh-CN" altLang="en-US" sz="2400" dirty="0">
                  <a:solidFill>
                    <a:schemeClr val="tx1"/>
                  </a:solidFill>
                  <a:latin typeface="Times New Roman" pitchFamily="18" charset="0"/>
                  <a:ea typeface="宋体" charset="-122"/>
                </a:rPr>
                <a:t>否则，如果</a:t>
              </a:r>
              <a:r>
                <a:rPr lang="en-US" altLang="zh-CN" sz="2400" dirty="0">
                  <a:solidFill>
                    <a:schemeClr val="tx1"/>
                  </a:solidFill>
                  <a:latin typeface="Times New Roman" pitchFamily="18" charset="0"/>
                  <a:ea typeface="宋体" charset="-122"/>
                </a:rPr>
                <a:t>k&lt;s</a:t>
              </a:r>
              <a:r>
                <a:rPr lang="zh-CN" altLang="en-US" sz="2400" dirty="0">
                  <a:solidFill>
                    <a:schemeClr val="tx1"/>
                  </a:solidFill>
                  <a:latin typeface="Times New Roman" pitchFamily="18" charset="0"/>
                  <a:ea typeface="宋体" charset="-122"/>
                </a:rPr>
                <a:t>，则</a:t>
              </a:r>
              <a:r>
                <a:rPr lang="en-US" altLang="zh-CN" sz="2400" dirty="0">
                  <a:solidFill>
                    <a:schemeClr val="tx1"/>
                  </a:solidFill>
                  <a:latin typeface="Times New Roman" pitchFamily="18" charset="0"/>
                  <a:ea typeface="宋体" charset="-122"/>
                </a:rPr>
                <a:t>j=s-1</a:t>
              </a:r>
              <a:r>
                <a:rPr lang="zh-CN" altLang="en-US" sz="2400" dirty="0">
                  <a:solidFill>
                    <a:schemeClr val="tx1"/>
                  </a:solidFill>
                  <a:latin typeface="Times New Roman" pitchFamily="18" charset="0"/>
                  <a:ea typeface="宋体" charset="-122"/>
                </a:rPr>
                <a:t>，转步骤</a:t>
              </a:r>
              <a:r>
                <a:rPr lang="en-US" altLang="zh-CN" sz="2400" dirty="0">
                  <a:solidFill>
                    <a:schemeClr val="tx1"/>
                  </a:solidFill>
                  <a:latin typeface="Times New Roman" pitchFamily="18" charset="0"/>
                  <a:ea typeface="宋体" charset="-122"/>
                </a:rPr>
                <a:t>2</a:t>
              </a:r>
              <a:r>
                <a:rPr lang="zh-CN" altLang="en-US" sz="2400" dirty="0">
                  <a:solidFill>
                    <a:schemeClr val="tx1"/>
                  </a:solidFill>
                  <a:latin typeface="Times New Roman" pitchFamily="18" charset="0"/>
                  <a:ea typeface="宋体" charset="-122"/>
                </a:rPr>
                <a:t>；</a:t>
              </a:r>
            </a:p>
            <a:p>
              <a:pPr marL="625475" indent="-625475" algn="just" eaLnBrk="0" hangingPunct="0">
                <a:lnSpc>
                  <a:spcPct val="120000"/>
                </a:lnSpc>
              </a:pPr>
              <a:r>
                <a:rPr lang="zh-CN" altLang="en-US" sz="2400" dirty="0">
                  <a:solidFill>
                    <a:schemeClr val="tx1"/>
                  </a:solidFill>
                  <a:latin typeface="Times New Roman" pitchFamily="18" charset="0"/>
                  <a:ea typeface="宋体" charset="-122"/>
                </a:rPr>
                <a:t>         </a:t>
              </a:r>
              <a:r>
                <a:rPr lang="en-US" altLang="zh-CN" sz="2400" dirty="0">
                  <a:solidFill>
                    <a:schemeClr val="tx1"/>
                  </a:solidFill>
                  <a:latin typeface="Times New Roman" pitchFamily="18" charset="0"/>
                  <a:ea typeface="宋体" charset="-122"/>
                </a:rPr>
                <a:t>3.3 </a:t>
              </a:r>
              <a:r>
                <a:rPr lang="zh-CN" altLang="en-US" sz="2400" dirty="0">
                  <a:solidFill>
                    <a:schemeClr val="tx1"/>
                  </a:solidFill>
                  <a:latin typeface="Times New Roman" pitchFamily="18" charset="0"/>
                  <a:ea typeface="宋体" charset="-122"/>
                </a:rPr>
                <a:t>否则，</a:t>
              </a:r>
              <a:r>
                <a:rPr lang="en-US" altLang="zh-CN" sz="2400" dirty="0" err="1">
                  <a:solidFill>
                    <a:schemeClr val="tx1"/>
                  </a:solidFill>
                  <a:latin typeface="Times New Roman" pitchFamily="18" charset="0"/>
                  <a:ea typeface="宋体" charset="-122"/>
                </a:rPr>
                <a:t>i</a:t>
              </a:r>
              <a:r>
                <a:rPr lang="en-US" altLang="zh-CN" sz="2400" dirty="0">
                  <a:solidFill>
                    <a:schemeClr val="tx1"/>
                  </a:solidFill>
                  <a:latin typeface="Times New Roman" pitchFamily="18" charset="0"/>
                  <a:ea typeface="宋体" charset="-122"/>
                </a:rPr>
                <a:t>=s+1</a:t>
              </a:r>
              <a:r>
                <a:rPr lang="zh-CN" altLang="en-US" sz="2400" dirty="0">
                  <a:solidFill>
                    <a:schemeClr val="tx1"/>
                  </a:solidFill>
                  <a:latin typeface="Times New Roman" pitchFamily="18" charset="0"/>
                  <a:ea typeface="宋体" charset="-122"/>
                </a:rPr>
                <a:t>，转步骤</a:t>
              </a:r>
              <a:r>
                <a:rPr lang="en-US" altLang="zh-CN" sz="2400" dirty="0">
                  <a:solidFill>
                    <a:schemeClr val="tx1"/>
                  </a:solidFill>
                  <a:latin typeface="Times New Roman" pitchFamily="18" charset="0"/>
                  <a:ea typeface="宋体" charset="-122"/>
                </a:rPr>
                <a:t>2</a:t>
              </a:r>
              <a:r>
                <a:rPr lang="zh-CN" altLang="en-US" sz="2400" dirty="0">
                  <a:solidFill>
                    <a:schemeClr val="tx1"/>
                  </a:solidFill>
                  <a:latin typeface="Times New Roman" pitchFamily="18" charset="0"/>
                  <a:ea typeface="宋体" charset="-122"/>
                </a:rPr>
                <a:t>；</a:t>
              </a:r>
            </a:p>
          </p:txBody>
        </p:sp>
        <p:grpSp>
          <p:nvGrpSpPr>
            <p:cNvPr id="3" name="Group 6"/>
            <p:cNvGrpSpPr>
              <a:grpSpLocks/>
            </p:cNvGrpSpPr>
            <p:nvPr/>
          </p:nvGrpSpPr>
          <p:grpSpPr bwMode="auto">
            <a:xfrm>
              <a:off x="1641" y="9898"/>
              <a:ext cx="540" cy="813"/>
              <a:chOff x="1711" y="5088"/>
              <a:chExt cx="540" cy="813"/>
            </a:xfrm>
          </p:grpSpPr>
          <p:sp>
            <p:nvSpPr>
              <p:cNvPr id="147463" name="AutoShape 7"/>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p:spPr>
            <p:txBody>
              <a:bodyPr/>
              <a:lstStyle/>
              <a:p>
                <a:endParaRPr lang="zh-CN" altLang="en-US"/>
              </a:p>
            </p:txBody>
          </p:sp>
          <p:sp>
            <p:nvSpPr>
              <p:cNvPr id="147464" name="WordArt 8"/>
              <p:cNvSpPr>
                <a:spLocks noChangeArrowheads="1" noChangeShapeType="1" noTextEdit="1"/>
              </p:cNvSpPr>
              <p:nvPr/>
            </p:nvSpPr>
            <p:spPr bwMode="auto">
              <a:xfrm rot="18180000">
                <a:off x="1660" y="5281"/>
                <a:ext cx="495" cy="169"/>
              </a:xfrm>
              <a:prstGeom prst="rect">
                <a:avLst/>
              </a:prstGeom>
            </p:spPr>
            <p:txBody>
              <a:bodyPr wrap="none" fromWordArt="1">
                <a:prstTxWarp prst="textCanDown">
                  <a:avLst>
                    <a:gd name="adj" fmla="val 2569"/>
                  </a:avLst>
                </a:prstTxWarp>
              </a:bodyPr>
              <a:lstStyle/>
              <a:p>
                <a:r>
                  <a:rPr lang="zh-CN" altLang="en-US" sz="800" kern="10">
                    <a:ln w="9525">
                      <a:solidFill>
                        <a:srgbClr val="000000"/>
                      </a:solidFill>
                      <a:prstDash val="lgDashDot"/>
                      <a:round/>
                      <a:headEnd/>
                      <a:tailEnd/>
                    </a:ln>
                    <a:noFill/>
                    <a:latin typeface="宋体"/>
                    <a:ea typeface="宋体"/>
                  </a:rPr>
                  <a:t>伪代码</a:t>
                </a:r>
              </a:p>
            </p:txBody>
          </p:sp>
        </p:grpSp>
      </p:grpSp>
      <p:sp>
        <p:nvSpPr>
          <p:cNvPr id="5" name="灯片编号占位符 4"/>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120</a:t>
            </a:fld>
            <a:endParaRPr lang="en-US" altLang="zh-CN" dirty="0"/>
          </a:p>
        </p:txBody>
      </p:sp>
      <p:sp>
        <p:nvSpPr>
          <p:cNvPr id="8" name="Rectangle 2"/>
          <p:cNvSpPr>
            <a:spLocks noGrp="1" noChangeArrowheads="1"/>
          </p:cNvSpPr>
          <p:nvPr>
            <p:ph type="title"/>
          </p:nvPr>
        </p:nvSpPr>
        <p:spPr>
          <a:xfrm>
            <a:off x="428625" y="357188"/>
            <a:ext cx="7143750" cy="623887"/>
          </a:xfrm>
        </p:spPr>
        <p:txBody>
          <a:bodyPr/>
          <a:lstStyle/>
          <a:p>
            <a:pPr eaLnBrk="1" hangingPunct="1"/>
            <a:r>
              <a:rPr lang="en-US" altLang="zh-CN" sz="3600" dirty="0" smtClean="0"/>
              <a:t>5.4.2 </a:t>
            </a:r>
            <a:r>
              <a:rPr lang="zh-CN" altLang="en-US" sz="3600" dirty="0" smtClean="0"/>
              <a:t>选择问题</a:t>
            </a:r>
          </a:p>
        </p:txBody>
      </p:sp>
    </p:spTree>
    <p:extLst>
      <p:ext uri="{BB962C8B-B14F-4D97-AF65-F5344CB8AC3E}">
        <p14:creationId xmlns:p14="http://schemas.microsoft.com/office/powerpoint/2010/main" val="4031012881"/>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Text Box 6"/>
          <p:cNvSpPr txBox="1">
            <a:spLocks noChangeArrowheads="1"/>
          </p:cNvSpPr>
          <p:nvPr/>
        </p:nvSpPr>
        <p:spPr bwMode="auto">
          <a:xfrm>
            <a:off x="611188" y="980727"/>
            <a:ext cx="8077200" cy="1200329"/>
          </a:xfrm>
          <a:prstGeom prst="rect">
            <a:avLst/>
          </a:prstGeom>
          <a:noFill/>
          <a:ln w="9525">
            <a:noFill/>
            <a:miter lim="800000"/>
            <a:headEnd/>
            <a:tailEnd/>
          </a:ln>
          <a:effectLst/>
        </p:spPr>
        <p:txBody>
          <a:bodyPr wrap="square">
            <a:spAutoFit/>
          </a:bodyPr>
          <a:lstStyle/>
          <a:p>
            <a:pPr algn="l">
              <a:spcBef>
                <a:spcPct val="50000"/>
              </a:spcBef>
            </a:pPr>
            <a:r>
              <a:rPr kumimoji="1" lang="zh-CN" altLang="en-US" sz="2400" b="1" dirty="0">
                <a:solidFill>
                  <a:srgbClr val="FF5050"/>
                </a:solidFill>
                <a:ea typeface="宋体" charset="-122"/>
              </a:rPr>
              <a:t>最好情况</a:t>
            </a:r>
            <a:r>
              <a:rPr kumimoji="1" lang="zh-CN" altLang="en-US" sz="2400" b="1" dirty="0">
                <a:solidFill>
                  <a:schemeClr val="tx1"/>
                </a:solidFill>
                <a:ea typeface="宋体" charset="-122"/>
              </a:rPr>
              <a:t>：</a:t>
            </a:r>
            <a:r>
              <a:rPr kumimoji="1" lang="zh-CN" altLang="en-US" sz="2400" b="1" dirty="0">
                <a:solidFill>
                  <a:schemeClr val="tx1"/>
                </a:solidFill>
                <a:latin typeface="宋体" charset="-122"/>
                <a:ea typeface="宋体" charset="-122"/>
              </a:rPr>
              <a:t>每次</a:t>
            </a:r>
            <a:r>
              <a:rPr kumimoji="1" lang="zh-CN" altLang="en-US" sz="2400" b="1" dirty="0">
                <a:solidFill>
                  <a:srgbClr val="00B0F0"/>
                </a:solidFill>
                <a:latin typeface="宋体" charset="-122"/>
                <a:ea typeface="宋体" charset="-122"/>
              </a:rPr>
              <a:t>划分</a:t>
            </a:r>
            <a:r>
              <a:rPr kumimoji="1" lang="zh-CN" altLang="en-US" sz="2400" b="1" dirty="0">
                <a:solidFill>
                  <a:schemeClr val="tx1"/>
                </a:solidFill>
                <a:latin typeface="宋体" charset="-122"/>
                <a:ea typeface="宋体" charset="-122"/>
              </a:rPr>
              <a:t>的轴值恰好是序列的中值，则可以保证处理的区间比上一次减半，由于在一次划分后，只需处理一个子序列，所以，比较次数的递推式是：</a:t>
            </a:r>
            <a:r>
              <a:rPr kumimoji="1" lang="zh-CN" altLang="en-US" sz="2400" b="1" dirty="0">
                <a:solidFill>
                  <a:schemeClr val="tx1"/>
                </a:solidFill>
                <a:latin typeface="Times New Roman" pitchFamily="18" charset="0"/>
                <a:ea typeface="宋体" charset="-122"/>
              </a:rPr>
              <a:t> </a:t>
            </a:r>
          </a:p>
        </p:txBody>
      </p:sp>
      <p:sp>
        <p:nvSpPr>
          <p:cNvPr id="49160" name="Rectangle 8"/>
          <p:cNvSpPr>
            <a:spLocks noChangeArrowheads="1"/>
          </p:cNvSpPr>
          <p:nvPr/>
        </p:nvSpPr>
        <p:spPr bwMode="auto">
          <a:xfrm>
            <a:off x="3900488" y="287178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49159" name="Object 7"/>
          <p:cNvGraphicFramePr>
            <a:graphicFrameLocks noChangeAspect="1"/>
          </p:cNvGraphicFramePr>
          <p:nvPr/>
        </p:nvGraphicFramePr>
        <p:xfrm>
          <a:off x="1979613" y="2133600"/>
          <a:ext cx="4108450" cy="463550"/>
        </p:xfrm>
        <a:graphic>
          <a:graphicData uri="http://schemas.openxmlformats.org/presentationml/2006/ole">
            <mc:AlternateContent xmlns:mc="http://schemas.openxmlformats.org/markup-compatibility/2006">
              <mc:Choice xmlns:v="urn:schemas-microsoft-com:vml" Requires="v">
                <p:oleObj spid="_x0000_s203854" name="公式" r:id="rId3" imgW="1777680" imgH="215640" progId="Equation.3">
                  <p:embed/>
                </p:oleObj>
              </mc:Choice>
              <mc:Fallback>
                <p:oleObj name="公式" r:id="rId3" imgW="17776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133600"/>
                        <a:ext cx="41084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1" name="Text Box 9"/>
          <p:cNvSpPr txBox="1">
            <a:spLocks noChangeArrowheads="1"/>
          </p:cNvSpPr>
          <p:nvPr/>
        </p:nvSpPr>
        <p:spPr bwMode="auto">
          <a:xfrm>
            <a:off x="611188" y="2852738"/>
            <a:ext cx="7772400" cy="1200329"/>
          </a:xfrm>
          <a:prstGeom prst="rect">
            <a:avLst/>
          </a:prstGeom>
          <a:noFill/>
          <a:ln w="9525">
            <a:noFill/>
            <a:miter lim="800000"/>
            <a:headEnd/>
            <a:tailEnd/>
          </a:ln>
          <a:effectLst/>
        </p:spPr>
        <p:txBody>
          <a:bodyPr>
            <a:spAutoFit/>
          </a:bodyPr>
          <a:lstStyle/>
          <a:p>
            <a:pPr algn="just">
              <a:spcBef>
                <a:spcPct val="50000"/>
              </a:spcBef>
            </a:pPr>
            <a:r>
              <a:rPr kumimoji="1" lang="zh-CN" altLang="en-US" sz="2400" b="1" dirty="0">
                <a:solidFill>
                  <a:srgbClr val="FF5050"/>
                </a:solidFill>
                <a:ea typeface="宋体" charset="-122"/>
              </a:rPr>
              <a:t>最坏情况</a:t>
            </a:r>
            <a:r>
              <a:rPr kumimoji="1" lang="zh-CN" altLang="en-US" sz="2400" b="1" dirty="0">
                <a:solidFill>
                  <a:schemeClr val="tx1"/>
                </a:solidFill>
                <a:ea typeface="宋体" charset="-122"/>
              </a:rPr>
              <a:t>：</a:t>
            </a:r>
            <a:r>
              <a:rPr kumimoji="1" lang="zh-CN" altLang="en-US" sz="2400" b="1" dirty="0">
                <a:solidFill>
                  <a:schemeClr val="tx1"/>
                </a:solidFill>
                <a:latin typeface="Times New Roman" pitchFamily="18" charset="0"/>
                <a:ea typeface="宋体" charset="-122"/>
              </a:rPr>
              <a:t>每次</a:t>
            </a:r>
            <a:r>
              <a:rPr kumimoji="1" lang="zh-CN" altLang="en-US" sz="2400" b="1" dirty="0">
                <a:solidFill>
                  <a:srgbClr val="00B0F0"/>
                </a:solidFill>
                <a:latin typeface="Times New Roman" pitchFamily="18" charset="0"/>
                <a:ea typeface="宋体" charset="-122"/>
              </a:rPr>
              <a:t>划分</a:t>
            </a:r>
            <a:r>
              <a:rPr kumimoji="1" lang="zh-CN" altLang="en-US" sz="2400" b="1" dirty="0">
                <a:solidFill>
                  <a:schemeClr val="tx1"/>
                </a:solidFill>
                <a:latin typeface="Times New Roman" pitchFamily="18" charset="0"/>
                <a:ea typeface="宋体" charset="-122"/>
              </a:rPr>
              <a:t>的轴值恰好是序列中的最大值或最小值，则处理区间只能比上一次减少</a:t>
            </a:r>
            <a:r>
              <a:rPr kumimoji="1" lang="en-US" altLang="zh-CN" sz="2400" b="1" dirty="0">
                <a:solidFill>
                  <a:schemeClr val="tx1"/>
                </a:solidFill>
                <a:latin typeface="Times New Roman" pitchFamily="18" charset="0"/>
                <a:ea typeface="宋体" charset="-122"/>
              </a:rPr>
              <a:t>1</a:t>
            </a:r>
            <a:r>
              <a:rPr kumimoji="1" lang="zh-CN" altLang="en-US" sz="2400" b="1" dirty="0">
                <a:solidFill>
                  <a:schemeClr val="tx1"/>
                </a:solidFill>
                <a:latin typeface="Times New Roman" pitchFamily="18" charset="0"/>
                <a:ea typeface="宋体" charset="-122"/>
              </a:rPr>
              <a:t>个，所以，比较次数的递推式是：</a:t>
            </a:r>
          </a:p>
        </p:txBody>
      </p:sp>
      <p:sp>
        <p:nvSpPr>
          <p:cNvPr id="49163" name="Rectangle 11"/>
          <p:cNvSpPr>
            <a:spLocks noChangeArrowheads="1"/>
          </p:cNvSpPr>
          <p:nvPr/>
        </p:nvSpPr>
        <p:spPr bwMode="auto">
          <a:xfrm>
            <a:off x="3871913" y="2871788"/>
            <a:ext cx="9144000" cy="0"/>
          </a:xfrm>
          <a:prstGeom prst="rect">
            <a:avLst/>
          </a:prstGeom>
          <a:noFill/>
          <a:ln w="9525">
            <a:noFill/>
            <a:miter lim="800000"/>
            <a:headEnd/>
            <a:tailEnd/>
          </a:ln>
          <a:effectLst/>
        </p:spPr>
        <p:txBody>
          <a:bodyPr>
            <a:spAutoFit/>
          </a:bodyPr>
          <a:lstStyle/>
          <a:p>
            <a:endParaRPr lang="zh-CN" altLang="en-US"/>
          </a:p>
        </p:txBody>
      </p:sp>
      <p:sp>
        <p:nvSpPr>
          <p:cNvPr id="49164" name="Text Box 12"/>
          <p:cNvSpPr txBox="1">
            <a:spLocks noChangeArrowheads="1"/>
          </p:cNvSpPr>
          <p:nvPr/>
        </p:nvSpPr>
        <p:spPr bwMode="auto">
          <a:xfrm>
            <a:off x="755650" y="5013325"/>
            <a:ext cx="8001000" cy="1200329"/>
          </a:xfrm>
          <a:prstGeom prst="rect">
            <a:avLst/>
          </a:prstGeom>
          <a:noFill/>
          <a:ln w="9525">
            <a:noFill/>
            <a:miter lim="800000"/>
            <a:headEnd/>
            <a:tailEnd/>
          </a:ln>
          <a:effectLst/>
        </p:spPr>
        <p:txBody>
          <a:bodyPr>
            <a:spAutoFit/>
          </a:bodyPr>
          <a:lstStyle/>
          <a:p>
            <a:pPr algn="l">
              <a:spcBef>
                <a:spcPct val="50000"/>
              </a:spcBef>
            </a:pPr>
            <a:r>
              <a:rPr kumimoji="1" lang="zh-CN" altLang="en-US" sz="2400" b="1" dirty="0">
                <a:solidFill>
                  <a:srgbClr val="FF5050"/>
                </a:solidFill>
                <a:latin typeface="宋体" charset="-122"/>
                <a:ea typeface="宋体" charset="-122"/>
              </a:rPr>
              <a:t>平均情况</a:t>
            </a:r>
            <a:r>
              <a:rPr kumimoji="1" lang="zh-CN" altLang="en-US" sz="2400" b="1" dirty="0">
                <a:solidFill>
                  <a:schemeClr val="tx1"/>
                </a:solidFill>
                <a:latin typeface="宋体" charset="-122"/>
                <a:ea typeface="宋体" charset="-122"/>
              </a:rPr>
              <a:t>：假设每次</a:t>
            </a:r>
            <a:r>
              <a:rPr kumimoji="1" lang="zh-CN" altLang="en-US" sz="2400" b="1" dirty="0">
                <a:solidFill>
                  <a:srgbClr val="00B0F0"/>
                </a:solidFill>
                <a:latin typeface="宋体" charset="-122"/>
                <a:ea typeface="宋体" charset="-122"/>
              </a:rPr>
              <a:t>划分</a:t>
            </a:r>
            <a:r>
              <a:rPr kumimoji="1" lang="zh-CN" altLang="en-US" sz="2400" b="1" dirty="0">
                <a:solidFill>
                  <a:schemeClr val="tx1"/>
                </a:solidFill>
                <a:latin typeface="宋体" charset="-122"/>
                <a:ea typeface="宋体" charset="-122"/>
              </a:rPr>
              <a:t>的轴值是划分序列中的一个随机位置的元素，则处理区间按照一种随机的方式减少，可以证明，算法的平均时间是</a:t>
            </a:r>
            <a:r>
              <a:rPr kumimoji="1" lang="en-US" altLang="zh-CN" sz="2400" b="1" i="1" dirty="0">
                <a:solidFill>
                  <a:schemeClr val="tx1"/>
                </a:solidFill>
                <a:latin typeface="Times New Roman" pitchFamily="18" charset="0"/>
                <a:ea typeface="宋体" charset="-122"/>
              </a:rPr>
              <a:t>O</a:t>
            </a:r>
            <a:r>
              <a:rPr kumimoji="1" lang="en-US" altLang="zh-CN" sz="2400" b="1" dirty="0">
                <a:solidFill>
                  <a:schemeClr val="tx1"/>
                </a:solidFill>
                <a:latin typeface="Times New Roman" pitchFamily="18" charset="0"/>
                <a:ea typeface="宋体" charset="-122"/>
              </a:rPr>
              <a:t>(</a:t>
            </a:r>
            <a:r>
              <a:rPr kumimoji="1" lang="en-US" altLang="zh-CN" sz="2400" b="1" i="1" dirty="0">
                <a:solidFill>
                  <a:schemeClr val="tx1"/>
                </a:solidFill>
                <a:latin typeface="Times New Roman" pitchFamily="18" charset="0"/>
                <a:ea typeface="宋体" charset="-122"/>
              </a:rPr>
              <a:t>n</a:t>
            </a:r>
            <a:r>
              <a:rPr kumimoji="1" lang="en-US" altLang="zh-CN" sz="2400" b="1" dirty="0">
                <a:solidFill>
                  <a:schemeClr val="tx1"/>
                </a:solidFill>
                <a:latin typeface="Times New Roman" pitchFamily="18" charset="0"/>
                <a:ea typeface="宋体" charset="-122"/>
              </a:rPr>
              <a:t>)</a:t>
            </a:r>
            <a:r>
              <a:rPr kumimoji="1" lang="en-US" altLang="zh-CN" sz="2400" b="1" dirty="0">
                <a:solidFill>
                  <a:schemeClr val="tx1"/>
                </a:solidFill>
                <a:latin typeface="宋体" charset="-122"/>
                <a:ea typeface="宋体" charset="-122"/>
              </a:rPr>
              <a:t> </a:t>
            </a:r>
            <a:r>
              <a:rPr kumimoji="1" lang="zh-CN" altLang="en-US" sz="2400" b="1" dirty="0">
                <a:solidFill>
                  <a:schemeClr val="tx1"/>
                </a:solidFill>
                <a:latin typeface="宋体" charset="-122"/>
                <a:ea typeface="宋体" charset="-122"/>
              </a:rPr>
              <a:t>。</a:t>
            </a:r>
            <a:r>
              <a:rPr kumimoji="1" lang="zh-CN" altLang="en-US" sz="2400" b="1" dirty="0">
                <a:solidFill>
                  <a:schemeClr val="tx1"/>
                </a:solidFill>
                <a:latin typeface="Times New Roman" pitchFamily="18" charset="0"/>
                <a:ea typeface="宋体" charset="-122"/>
              </a:rPr>
              <a:t> </a:t>
            </a:r>
          </a:p>
        </p:txBody>
      </p:sp>
      <p:pic>
        <p:nvPicPr>
          <p:cNvPr id="49165" name="Picture 13" descr="BACK20">
            <a:hlinkClick r:id="rId5" action="ppaction://hlinksldjump"/>
          </p:cNvPr>
          <p:cNvPicPr>
            <a:picLocks noChangeAspect="1" noChangeArrowheads="1" noCrop="1"/>
          </p:cNvPicPr>
          <p:nvPr/>
        </p:nvPicPr>
        <p:blipFill>
          <a:blip r:embed="rId6" cstate="print"/>
          <a:srcRect/>
          <a:stretch>
            <a:fillRect/>
          </a:stretch>
        </p:blipFill>
        <p:spPr bwMode="auto">
          <a:xfrm>
            <a:off x="8604820" y="5607050"/>
            <a:ext cx="685800" cy="547688"/>
          </a:xfrm>
          <a:prstGeom prst="rect">
            <a:avLst/>
          </a:prstGeom>
          <a:noFill/>
        </p:spPr>
      </p:pic>
      <p:grpSp>
        <p:nvGrpSpPr>
          <p:cNvPr id="2" name="Group 38"/>
          <p:cNvGrpSpPr>
            <a:grpSpLocks/>
          </p:cNvGrpSpPr>
          <p:nvPr/>
        </p:nvGrpSpPr>
        <p:grpSpPr bwMode="auto">
          <a:xfrm>
            <a:off x="1619250" y="4191000"/>
            <a:ext cx="4557713" cy="498475"/>
            <a:chOff x="1020" y="2640"/>
            <a:chExt cx="2871" cy="314"/>
          </a:xfrm>
        </p:grpSpPr>
        <p:sp>
          <p:nvSpPr>
            <p:cNvPr id="49166" name="AutoShape 14"/>
            <p:cNvSpPr>
              <a:spLocks noChangeAspect="1" noChangeArrowheads="1" noTextEdit="1"/>
            </p:cNvSpPr>
            <p:nvPr/>
          </p:nvSpPr>
          <p:spPr bwMode="auto">
            <a:xfrm>
              <a:off x="1020" y="2659"/>
              <a:ext cx="2871" cy="295"/>
            </a:xfrm>
            <a:prstGeom prst="rect">
              <a:avLst/>
            </a:prstGeom>
            <a:noFill/>
            <a:ln w="9525">
              <a:noFill/>
              <a:miter lim="800000"/>
              <a:headEnd/>
              <a:tailEnd/>
            </a:ln>
          </p:spPr>
          <p:txBody>
            <a:bodyPr/>
            <a:lstStyle/>
            <a:p>
              <a:endParaRPr lang="zh-CN" altLang="en-US"/>
            </a:p>
          </p:txBody>
        </p:sp>
        <p:sp>
          <p:nvSpPr>
            <p:cNvPr id="49168" name="Rectangle 16"/>
            <p:cNvSpPr>
              <a:spLocks noChangeArrowheads="1"/>
            </p:cNvSpPr>
            <p:nvPr/>
          </p:nvSpPr>
          <p:spPr bwMode="auto">
            <a:xfrm>
              <a:off x="3816"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69" name="Rectangle 17"/>
            <p:cNvSpPr>
              <a:spLocks noChangeArrowheads="1"/>
            </p:cNvSpPr>
            <p:nvPr/>
          </p:nvSpPr>
          <p:spPr bwMode="auto">
            <a:xfrm>
              <a:off x="3721" y="2665"/>
              <a:ext cx="80"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2</a:t>
              </a:r>
              <a:endParaRPr lang="en-US" altLang="zh-CN" sz="2000" b="1"/>
            </a:p>
          </p:txBody>
        </p:sp>
        <p:sp>
          <p:nvSpPr>
            <p:cNvPr id="49170" name="Rectangle 18"/>
            <p:cNvSpPr>
              <a:spLocks noChangeArrowheads="1"/>
            </p:cNvSpPr>
            <p:nvPr/>
          </p:nvSpPr>
          <p:spPr bwMode="auto">
            <a:xfrm>
              <a:off x="3503"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1" name="Rectangle 19"/>
            <p:cNvSpPr>
              <a:spLocks noChangeArrowheads="1"/>
            </p:cNvSpPr>
            <p:nvPr/>
          </p:nvSpPr>
          <p:spPr bwMode="auto">
            <a:xfrm>
              <a:off x="3025"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2" name="Rectangle 20"/>
            <p:cNvSpPr>
              <a:spLocks noChangeArrowheads="1"/>
            </p:cNvSpPr>
            <p:nvPr/>
          </p:nvSpPr>
          <p:spPr bwMode="auto">
            <a:xfrm>
              <a:off x="2828"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3" name="Rectangle 21"/>
            <p:cNvSpPr>
              <a:spLocks noChangeArrowheads="1"/>
            </p:cNvSpPr>
            <p:nvPr/>
          </p:nvSpPr>
          <p:spPr bwMode="auto">
            <a:xfrm>
              <a:off x="2374"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4" name="Rectangle 22"/>
            <p:cNvSpPr>
              <a:spLocks noChangeArrowheads="1"/>
            </p:cNvSpPr>
            <p:nvPr/>
          </p:nvSpPr>
          <p:spPr bwMode="auto">
            <a:xfrm>
              <a:off x="2280" y="2665"/>
              <a:ext cx="112"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1</a:t>
              </a:r>
              <a:endParaRPr lang="en-US" altLang="zh-CN"/>
            </a:p>
          </p:txBody>
        </p:sp>
        <p:sp>
          <p:nvSpPr>
            <p:cNvPr id="49175" name="Rectangle 23"/>
            <p:cNvSpPr>
              <a:spLocks noChangeArrowheads="1"/>
            </p:cNvSpPr>
            <p:nvPr/>
          </p:nvSpPr>
          <p:spPr bwMode="auto">
            <a:xfrm>
              <a:off x="1895"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6" name="Rectangle 24"/>
            <p:cNvSpPr>
              <a:spLocks noChangeArrowheads="1"/>
            </p:cNvSpPr>
            <p:nvPr/>
          </p:nvSpPr>
          <p:spPr bwMode="auto">
            <a:xfrm>
              <a:off x="1438"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7" name="Rectangle 25"/>
            <p:cNvSpPr>
              <a:spLocks noChangeArrowheads="1"/>
            </p:cNvSpPr>
            <p:nvPr/>
          </p:nvSpPr>
          <p:spPr bwMode="auto">
            <a:xfrm>
              <a:off x="1241"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8" name="Rectangle 26"/>
            <p:cNvSpPr>
              <a:spLocks noChangeArrowheads="1"/>
            </p:cNvSpPr>
            <p:nvPr/>
          </p:nvSpPr>
          <p:spPr bwMode="auto">
            <a:xfrm>
              <a:off x="3585" y="2665"/>
              <a:ext cx="112"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n</a:t>
              </a:r>
              <a:endParaRPr lang="en-US" altLang="zh-CN"/>
            </a:p>
          </p:txBody>
        </p:sp>
        <p:sp>
          <p:nvSpPr>
            <p:cNvPr id="49179" name="Rectangle 27"/>
            <p:cNvSpPr>
              <a:spLocks noChangeArrowheads="1"/>
            </p:cNvSpPr>
            <p:nvPr/>
          </p:nvSpPr>
          <p:spPr bwMode="auto">
            <a:xfrm>
              <a:off x="3335" y="2665"/>
              <a:ext cx="162"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O</a:t>
              </a:r>
              <a:endParaRPr lang="en-US" altLang="zh-CN"/>
            </a:p>
          </p:txBody>
        </p:sp>
        <p:sp>
          <p:nvSpPr>
            <p:cNvPr id="49180" name="Rectangle 28"/>
            <p:cNvSpPr>
              <a:spLocks noChangeArrowheads="1"/>
            </p:cNvSpPr>
            <p:nvPr/>
          </p:nvSpPr>
          <p:spPr bwMode="auto">
            <a:xfrm>
              <a:off x="2909" y="2665"/>
              <a:ext cx="112"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n</a:t>
              </a:r>
              <a:endParaRPr lang="en-US" altLang="zh-CN"/>
            </a:p>
          </p:txBody>
        </p:sp>
        <p:sp>
          <p:nvSpPr>
            <p:cNvPr id="49181" name="Rectangle 29"/>
            <p:cNvSpPr>
              <a:spLocks noChangeArrowheads="1"/>
            </p:cNvSpPr>
            <p:nvPr/>
          </p:nvSpPr>
          <p:spPr bwMode="auto">
            <a:xfrm>
              <a:off x="2660" y="2665"/>
              <a:ext cx="162"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O</a:t>
              </a:r>
              <a:endParaRPr lang="en-US" altLang="zh-CN"/>
            </a:p>
          </p:txBody>
        </p:sp>
        <p:sp>
          <p:nvSpPr>
            <p:cNvPr id="49182" name="Rectangle 30"/>
            <p:cNvSpPr>
              <a:spLocks noChangeArrowheads="1"/>
            </p:cNvSpPr>
            <p:nvPr/>
          </p:nvSpPr>
          <p:spPr bwMode="auto">
            <a:xfrm>
              <a:off x="1977" y="2665"/>
              <a:ext cx="112"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n</a:t>
              </a:r>
              <a:endParaRPr lang="en-US" altLang="zh-CN"/>
            </a:p>
          </p:txBody>
        </p:sp>
        <p:sp>
          <p:nvSpPr>
            <p:cNvPr id="49183" name="Rectangle 31"/>
            <p:cNvSpPr>
              <a:spLocks noChangeArrowheads="1"/>
            </p:cNvSpPr>
            <p:nvPr/>
          </p:nvSpPr>
          <p:spPr bwMode="auto">
            <a:xfrm>
              <a:off x="1740" y="2665"/>
              <a:ext cx="125"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T</a:t>
              </a:r>
              <a:endParaRPr lang="en-US" altLang="zh-CN"/>
            </a:p>
          </p:txBody>
        </p:sp>
        <p:sp>
          <p:nvSpPr>
            <p:cNvPr id="49184" name="Rectangle 32"/>
            <p:cNvSpPr>
              <a:spLocks noChangeArrowheads="1"/>
            </p:cNvSpPr>
            <p:nvPr/>
          </p:nvSpPr>
          <p:spPr bwMode="auto">
            <a:xfrm>
              <a:off x="1323" y="2665"/>
              <a:ext cx="112"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n</a:t>
              </a:r>
              <a:endParaRPr lang="en-US" altLang="zh-CN"/>
            </a:p>
          </p:txBody>
        </p:sp>
        <p:sp>
          <p:nvSpPr>
            <p:cNvPr id="49185" name="Rectangle 33"/>
            <p:cNvSpPr>
              <a:spLocks noChangeArrowheads="1"/>
            </p:cNvSpPr>
            <p:nvPr/>
          </p:nvSpPr>
          <p:spPr bwMode="auto">
            <a:xfrm>
              <a:off x="1086" y="2665"/>
              <a:ext cx="125"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T</a:t>
              </a:r>
              <a:endParaRPr lang="en-US" altLang="zh-CN"/>
            </a:p>
          </p:txBody>
        </p:sp>
        <p:sp>
          <p:nvSpPr>
            <p:cNvPr id="49186" name="Rectangle 34"/>
            <p:cNvSpPr>
              <a:spLocks noChangeArrowheads="1"/>
            </p:cNvSpPr>
            <p:nvPr/>
          </p:nvSpPr>
          <p:spPr bwMode="auto">
            <a:xfrm>
              <a:off x="3181" y="2640"/>
              <a:ext cx="123"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Symbol" pitchFamily="18" charset="2"/>
                </a:rPr>
                <a:t>=</a:t>
              </a:r>
              <a:endParaRPr lang="en-US" altLang="zh-CN"/>
            </a:p>
          </p:txBody>
        </p:sp>
        <p:sp>
          <p:nvSpPr>
            <p:cNvPr id="49187" name="Rectangle 35"/>
            <p:cNvSpPr>
              <a:spLocks noChangeArrowheads="1"/>
            </p:cNvSpPr>
            <p:nvPr/>
          </p:nvSpPr>
          <p:spPr bwMode="auto">
            <a:xfrm>
              <a:off x="2516" y="2640"/>
              <a:ext cx="123"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Symbol" pitchFamily="18" charset="2"/>
                </a:rPr>
                <a:t>+</a:t>
              </a:r>
              <a:endParaRPr lang="en-US" altLang="zh-CN"/>
            </a:p>
          </p:txBody>
        </p:sp>
        <p:sp>
          <p:nvSpPr>
            <p:cNvPr id="49188" name="Rectangle 36"/>
            <p:cNvSpPr>
              <a:spLocks noChangeArrowheads="1"/>
            </p:cNvSpPr>
            <p:nvPr/>
          </p:nvSpPr>
          <p:spPr bwMode="auto">
            <a:xfrm>
              <a:off x="2157" y="2640"/>
              <a:ext cx="123"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Symbol" pitchFamily="18" charset="2"/>
                </a:rPr>
                <a:t>-</a:t>
              </a:r>
              <a:endParaRPr lang="en-US" altLang="zh-CN"/>
            </a:p>
          </p:txBody>
        </p:sp>
        <p:sp>
          <p:nvSpPr>
            <p:cNvPr id="49189" name="Rectangle 37"/>
            <p:cNvSpPr>
              <a:spLocks noChangeArrowheads="1"/>
            </p:cNvSpPr>
            <p:nvPr/>
          </p:nvSpPr>
          <p:spPr bwMode="auto">
            <a:xfrm>
              <a:off x="1594" y="2640"/>
              <a:ext cx="123"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Symbol" pitchFamily="18" charset="2"/>
                </a:rPr>
                <a:t>=</a:t>
              </a:r>
              <a:endParaRPr lang="en-US" altLang="zh-CN"/>
            </a:p>
          </p:txBody>
        </p:sp>
      </p:grpSp>
      <p:sp>
        <p:nvSpPr>
          <p:cNvPr id="4" name="灯片编号占位符 3"/>
          <p:cNvSpPr>
            <a:spLocks noGrp="1"/>
          </p:cNvSpPr>
          <p:nvPr>
            <p:ph type="sldNum" sz="quarter" idx="12"/>
          </p:nvPr>
        </p:nvSpPr>
        <p:spPr/>
        <p:txBody>
          <a:bodyPr/>
          <a:lstStyle/>
          <a:p>
            <a:pPr>
              <a:defRPr/>
            </a:pPr>
            <a:r>
              <a:rPr lang="en-US" altLang="zh-CN" dirty="0" smtClean="0"/>
              <a:t>Lecture 05-</a:t>
            </a:r>
            <a:fld id="{CA858511-7566-4CCF-998C-AABF231A3B73}" type="slidenum">
              <a:rPr lang="en-US" altLang="zh-CN" smtClean="0"/>
              <a:pPr>
                <a:defRPr/>
              </a:pPr>
              <a:t>121</a:t>
            </a:fld>
            <a:endParaRPr lang="en-US" altLang="zh-CN" dirty="0"/>
          </a:p>
        </p:txBody>
      </p:sp>
      <p:sp>
        <p:nvSpPr>
          <p:cNvPr id="34" name="Rectangle 2"/>
          <p:cNvSpPr txBox="1">
            <a:spLocks noChangeArrowheads="1"/>
          </p:cNvSpPr>
          <p:nvPr/>
        </p:nvSpPr>
        <p:spPr>
          <a:xfrm>
            <a:off x="428625" y="357188"/>
            <a:ext cx="7143750" cy="623887"/>
          </a:xfrm>
          <a:prstGeom prst="rect">
            <a:avLst/>
          </a:prstGeom>
        </p:spPr>
        <p:txBody>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en-US" altLang="zh-CN" sz="3600" kern="0" smtClean="0"/>
              <a:t>5.4.2 </a:t>
            </a:r>
            <a:r>
              <a:rPr lang="zh-CN" altLang="en-US" sz="3600" kern="0" smtClean="0"/>
              <a:t>选择问题</a:t>
            </a:r>
            <a:endParaRPr lang="zh-CN" altLang="en-US" sz="3600" kern="0" dirty="0" smtClean="0"/>
          </a:p>
        </p:txBody>
      </p:sp>
    </p:spTree>
    <p:extLst>
      <p:ext uri="{BB962C8B-B14F-4D97-AF65-F5344CB8AC3E}">
        <p14:creationId xmlns:p14="http://schemas.microsoft.com/office/powerpoint/2010/main" val="1677745463"/>
      </p:ext>
    </p:extLst>
  </p:cSld>
  <p:clrMapOvr>
    <a:masterClrMapping/>
  </p:clrMapOvr>
  <p:transition>
    <p:strips dir="rd"/>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381000"/>
            <a:ext cx="8610600" cy="457200"/>
          </a:xfrm>
        </p:spPr>
        <p:txBody>
          <a:bodyPr/>
          <a:lstStyle/>
          <a:p>
            <a:r>
              <a:rPr lang="en-US" altLang="zh-CN" sz="3200" smtClean="0">
                <a:ea typeface="宋体" charset="-122"/>
              </a:rPr>
              <a:t>Two Partitioning Algorithms</a:t>
            </a:r>
          </a:p>
        </p:txBody>
      </p:sp>
      <p:sp>
        <p:nvSpPr>
          <p:cNvPr id="73731" name="Rectangle 3"/>
          <p:cNvSpPr>
            <a:spLocks noGrp="1" noChangeArrowheads="1"/>
          </p:cNvSpPr>
          <p:nvPr>
            <p:ph type="body" idx="1"/>
          </p:nvPr>
        </p:nvSpPr>
        <p:spPr>
          <a:xfrm>
            <a:off x="214313" y="1071563"/>
            <a:ext cx="8534400" cy="4800600"/>
          </a:xfrm>
        </p:spPr>
        <p:txBody>
          <a:bodyPr/>
          <a:lstStyle/>
          <a:p>
            <a:pPr>
              <a:buFont typeface="Monotype Sorts"/>
              <a:buNone/>
            </a:pPr>
            <a:r>
              <a:rPr lang="en-US" altLang="zh-CN" sz="2400" smtClean="0"/>
              <a:t>There are two principal ways to partition an array:</a:t>
            </a:r>
            <a:br>
              <a:rPr lang="en-US" altLang="zh-CN" sz="2400" smtClean="0"/>
            </a:br>
            <a:r>
              <a:rPr lang="en-US" altLang="zh-CN" sz="2400" smtClean="0"/>
              <a:t>One-directional scan (Lomuto’s partitioning algorithm)</a:t>
            </a:r>
            <a:br>
              <a:rPr lang="en-US" altLang="zh-CN" sz="2400" smtClean="0"/>
            </a:br>
            <a:r>
              <a:rPr lang="en-US" altLang="zh-CN" sz="2400" smtClean="0"/>
              <a:t>Two-directional scan (Hoare’s partitioning algorithm)</a:t>
            </a:r>
          </a:p>
          <a:p>
            <a:pPr>
              <a:buFont typeface="Monotype Sorts"/>
              <a:buNone/>
            </a:pPr>
            <a:endParaRPr lang="en-US" altLang="zh-CN" sz="2400" smtClean="0"/>
          </a:p>
        </p:txBody>
      </p:sp>
      <p:pic>
        <p:nvPicPr>
          <p:cNvPr id="73732" name="Picture 1"/>
          <p:cNvPicPr>
            <a:picLocks noChangeAspect="1" noChangeArrowheads="1"/>
          </p:cNvPicPr>
          <p:nvPr/>
        </p:nvPicPr>
        <p:blipFill>
          <a:blip r:embed="rId3" cstate="print"/>
          <a:srcRect/>
          <a:stretch>
            <a:fillRect/>
          </a:stretch>
        </p:blipFill>
        <p:spPr bwMode="auto">
          <a:xfrm>
            <a:off x="2857500" y="2447925"/>
            <a:ext cx="5410200" cy="3095625"/>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122</a:t>
            </a:fld>
            <a:endParaRPr lang="en-US" altLang="zh-CN"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381000"/>
            <a:ext cx="8610600" cy="457200"/>
          </a:xfrm>
        </p:spPr>
        <p:txBody>
          <a:bodyPr/>
          <a:lstStyle/>
          <a:p>
            <a:r>
              <a:rPr lang="en-US" altLang="zh-CN" sz="3200" smtClean="0">
                <a:ea typeface="宋体" charset="-122"/>
              </a:rPr>
              <a:t>Two Partitioning Algorithms</a:t>
            </a:r>
          </a:p>
        </p:txBody>
      </p:sp>
      <p:sp>
        <p:nvSpPr>
          <p:cNvPr id="75779" name="Rectangle 3"/>
          <p:cNvSpPr>
            <a:spLocks noGrp="1" noChangeArrowheads="1"/>
          </p:cNvSpPr>
          <p:nvPr>
            <p:ph type="body" idx="1"/>
          </p:nvPr>
        </p:nvSpPr>
        <p:spPr>
          <a:xfrm>
            <a:off x="214313" y="1071563"/>
            <a:ext cx="8534400" cy="4800600"/>
          </a:xfrm>
        </p:spPr>
        <p:txBody>
          <a:bodyPr/>
          <a:lstStyle/>
          <a:p>
            <a:pPr>
              <a:buFont typeface="Monotype Sorts"/>
              <a:buNone/>
            </a:pPr>
            <a:endParaRPr lang="en-US" altLang="zh-CN" sz="2400" smtClean="0"/>
          </a:p>
        </p:txBody>
      </p:sp>
      <p:pic>
        <p:nvPicPr>
          <p:cNvPr id="75780" name="Picture 2"/>
          <p:cNvPicPr>
            <a:picLocks noChangeAspect="1" noChangeArrowheads="1"/>
          </p:cNvPicPr>
          <p:nvPr/>
        </p:nvPicPr>
        <p:blipFill>
          <a:blip r:embed="rId3" cstate="print"/>
          <a:srcRect/>
          <a:stretch>
            <a:fillRect/>
          </a:stretch>
        </p:blipFill>
        <p:spPr bwMode="auto">
          <a:xfrm>
            <a:off x="1219200" y="1143000"/>
            <a:ext cx="6705600" cy="4772025"/>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123</a:t>
            </a:fld>
            <a:endParaRPr lang="en-US" altLang="zh-CN"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3400" y="381000"/>
            <a:ext cx="8610600" cy="457200"/>
          </a:xfrm>
        </p:spPr>
        <p:txBody>
          <a:bodyPr/>
          <a:lstStyle/>
          <a:p>
            <a:r>
              <a:rPr lang="en-US" altLang="zh-CN" smtClean="0">
                <a:ea typeface="宋体" charset="-122"/>
              </a:rPr>
              <a:t>Lomuto’s Partitioning Algorithm</a:t>
            </a:r>
          </a:p>
        </p:txBody>
      </p:sp>
      <p:sp>
        <p:nvSpPr>
          <p:cNvPr id="77827" name="Rectangle 3"/>
          <p:cNvSpPr>
            <a:spLocks noGrp="1" noChangeArrowheads="1"/>
          </p:cNvSpPr>
          <p:nvPr>
            <p:ph type="body" idx="1"/>
          </p:nvPr>
        </p:nvSpPr>
        <p:spPr>
          <a:xfrm>
            <a:off x="609600" y="1371600"/>
            <a:ext cx="8534400" cy="5029200"/>
          </a:xfrm>
        </p:spPr>
        <p:txBody>
          <a:bodyPr/>
          <a:lstStyle/>
          <a:p>
            <a:pPr marL="0" indent="0">
              <a:buFont typeface="Monotype Sorts"/>
              <a:buNone/>
            </a:pPr>
            <a:r>
              <a:rPr lang="en-US" altLang="zh-CN" sz="2400" smtClean="0"/>
              <a:t>Scans the array left to right maintaining the array’s partition into three contiguous sections: &lt; </a:t>
            </a:r>
            <a:r>
              <a:rPr lang="en-US" altLang="zh-CN" sz="2400" i="1" smtClean="0"/>
              <a:t>p</a:t>
            </a:r>
            <a:r>
              <a:rPr lang="en-US" altLang="zh-CN" sz="2400" smtClean="0"/>
              <a:t>,  </a:t>
            </a:r>
            <a:r>
              <a:rPr lang="en-US" altLang="zh-CN" sz="2400" smtClean="0">
                <a:sym typeface="Symbol" pitchFamily="18" charset="2"/>
              </a:rPr>
              <a:t> </a:t>
            </a:r>
            <a:r>
              <a:rPr lang="en-US" altLang="zh-CN" sz="2400" i="1" smtClean="0">
                <a:sym typeface="Symbol" pitchFamily="18" charset="2"/>
              </a:rPr>
              <a:t>p</a:t>
            </a:r>
            <a:r>
              <a:rPr lang="en-US" altLang="zh-CN" sz="2400" smtClean="0">
                <a:sym typeface="Symbol" pitchFamily="18" charset="2"/>
              </a:rPr>
              <a:t>, and unknown, where </a:t>
            </a:r>
            <a:r>
              <a:rPr lang="en-US" altLang="zh-CN" sz="2400" i="1" smtClean="0">
                <a:sym typeface="Symbol" pitchFamily="18" charset="2"/>
              </a:rPr>
              <a:t>p</a:t>
            </a:r>
            <a:r>
              <a:rPr lang="en-US" altLang="zh-CN" sz="2400" smtClean="0">
                <a:sym typeface="Symbol" pitchFamily="18" charset="2"/>
              </a:rPr>
              <a:t> is the value of the first element (the partition’s </a:t>
            </a:r>
            <a:r>
              <a:rPr lang="en-US" altLang="zh-CN" sz="2400" i="1" u="sng" smtClean="0">
                <a:sym typeface="Symbol" pitchFamily="18" charset="2"/>
              </a:rPr>
              <a:t>pivot</a:t>
            </a:r>
            <a:r>
              <a:rPr lang="en-US" altLang="zh-CN" sz="2400" smtClean="0">
                <a:sym typeface="Symbol" pitchFamily="18" charset="2"/>
              </a:rPr>
              <a:t>). </a:t>
            </a:r>
          </a:p>
          <a:p>
            <a:pPr marL="0" indent="0">
              <a:buFont typeface="Monotype Sorts"/>
              <a:buNone/>
            </a:pPr>
            <a:endParaRPr lang="en-US" altLang="zh-CN" sz="2400" smtClean="0">
              <a:sym typeface="Symbol" pitchFamily="18" charset="2"/>
            </a:endParaRPr>
          </a:p>
          <a:p>
            <a:pPr marL="0" indent="0">
              <a:buFont typeface="Monotype Sorts"/>
              <a:buNone/>
            </a:pPr>
            <a:endParaRPr lang="en-US" altLang="zh-CN" sz="2400" smtClean="0">
              <a:sym typeface="Symbol" pitchFamily="18" charset="2"/>
            </a:endParaRPr>
          </a:p>
          <a:p>
            <a:pPr marL="0" indent="0">
              <a:buFont typeface="Monotype Sorts"/>
              <a:buNone/>
            </a:pPr>
            <a:r>
              <a:rPr lang="en-US" altLang="zh-CN" sz="2400" smtClean="0">
                <a:sym typeface="Symbol" pitchFamily="18" charset="2"/>
              </a:rPr>
              <a:t>On each iteration the unknown section is decreased by one element until it’s empty and a partition is achieved by exchanging the pivot with the element in the split position </a:t>
            </a:r>
            <a:r>
              <a:rPr lang="en-US" altLang="zh-CN" sz="2400" i="1" smtClean="0">
                <a:sym typeface="Symbol" pitchFamily="18" charset="2"/>
              </a:rPr>
              <a:t>s.</a:t>
            </a:r>
            <a:r>
              <a:rPr lang="en-US" altLang="zh-CN" sz="2400" smtClean="0">
                <a:sym typeface="Symbol" pitchFamily="18" charset="2"/>
              </a:rPr>
              <a:t> </a:t>
            </a:r>
          </a:p>
          <a:p>
            <a:pPr marL="0" indent="0">
              <a:buFont typeface="Monotype Sorts"/>
              <a:buNone/>
            </a:pPr>
            <a:endParaRPr lang="en-US" altLang="zh-CN" sz="2400" smtClean="0">
              <a:sym typeface="Symbol" pitchFamily="18" charset="2"/>
            </a:endParaRPr>
          </a:p>
          <a:p>
            <a:pPr marL="0" indent="0">
              <a:buFont typeface="Monotype Sorts"/>
              <a:buNone/>
            </a:pPr>
            <a:endParaRPr lang="en-US" altLang="zh-CN" sz="2400" smtClean="0"/>
          </a:p>
          <a:p>
            <a:pPr marL="0" indent="0">
              <a:buFont typeface="Monotype Sorts"/>
              <a:buNone/>
            </a:pPr>
            <a:endParaRPr lang="en-US" altLang="zh-CN" sz="2400" smtClean="0"/>
          </a:p>
        </p:txBody>
      </p:sp>
      <p:pic>
        <p:nvPicPr>
          <p:cNvPr id="77828" name="Picture 4" descr="Fig 4"/>
          <p:cNvPicPr>
            <a:picLocks noChangeAspect="1" noChangeArrowheads="1"/>
          </p:cNvPicPr>
          <p:nvPr/>
        </p:nvPicPr>
        <p:blipFill>
          <a:blip r:embed="rId3" cstate="print"/>
          <a:srcRect/>
          <a:stretch>
            <a:fillRect/>
          </a:stretch>
        </p:blipFill>
        <p:spPr bwMode="auto">
          <a:xfrm>
            <a:off x="1524000" y="2438400"/>
            <a:ext cx="6858000" cy="936625"/>
          </a:xfrm>
          <a:prstGeom prst="rect">
            <a:avLst/>
          </a:prstGeom>
          <a:noFill/>
          <a:ln w="9525">
            <a:noFill/>
            <a:miter lim="800000"/>
            <a:headEnd/>
            <a:tailEnd/>
          </a:ln>
        </p:spPr>
      </p:pic>
      <p:pic>
        <p:nvPicPr>
          <p:cNvPr id="77829" name="Picture 6" descr="Fig 4"/>
          <p:cNvPicPr>
            <a:picLocks noChangeAspect="1" noChangeArrowheads="1"/>
          </p:cNvPicPr>
          <p:nvPr/>
        </p:nvPicPr>
        <p:blipFill>
          <a:blip r:embed="rId4" cstate="print"/>
          <a:srcRect/>
          <a:stretch>
            <a:fillRect/>
          </a:stretch>
        </p:blipFill>
        <p:spPr bwMode="auto">
          <a:xfrm>
            <a:off x="1524000" y="4648200"/>
            <a:ext cx="6858000" cy="1422400"/>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124</a:t>
            </a:fld>
            <a:endParaRPr lang="en-US" altLang="zh-CN"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14313" y="357188"/>
            <a:ext cx="8610600" cy="533400"/>
          </a:xfrm>
        </p:spPr>
        <p:txBody>
          <a:bodyPr/>
          <a:lstStyle/>
          <a:p>
            <a:r>
              <a:rPr lang="en-US" altLang="zh-CN" sz="3200" smtClean="0">
                <a:ea typeface="宋体" charset="-122"/>
              </a:rPr>
              <a:t>Tracing Lomuto’s Partioning Algorithm</a:t>
            </a:r>
          </a:p>
        </p:txBody>
      </p:sp>
      <p:pic>
        <p:nvPicPr>
          <p:cNvPr id="79875" name="Picture 1"/>
          <p:cNvPicPr>
            <a:picLocks noChangeAspect="1" noChangeArrowheads="1"/>
          </p:cNvPicPr>
          <p:nvPr/>
        </p:nvPicPr>
        <p:blipFill>
          <a:blip r:embed="rId3" cstate="print"/>
          <a:srcRect/>
          <a:stretch>
            <a:fillRect/>
          </a:stretch>
        </p:blipFill>
        <p:spPr bwMode="auto">
          <a:xfrm>
            <a:off x="928688" y="1428750"/>
            <a:ext cx="6786562" cy="4241800"/>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125</a:t>
            </a:fld>
            <a:endParaRPr lang="en-US" altLang="zh-CN"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14313" y="357188"/>
            <a:ext cx="8610600" cy="533400"/>
          </a:xfrm>
        </p:spPr>
        <p:txBody>
          <a:bodyPr/>
          <a:lstStyle/>
          <a:p>
            <a:r>
              <a:rPr lang="en-US" altLang="zh-CN" sz="3200" smtClean="0">
                <a:ea typeface="宋体" charset="-122"/>
              </a:rPr>
              <a:t>Tracing Lomuto’s Partioning Algorithm</a:t>
            </a:r>
          </a:p>
        </p:txBody>
      </p:sp>
      <p:pic>
        <p:nvPicPr>
          <p:cNvPr id="81923" name="Picture 2"/>
          <p:cNvPicPr>
            <a:picLocks noChangeAspect="1" noChangeArrowheads="1"/>
          </p:cNvPicPr>
          <p:nvPr/>
        </p:nvPicPr>
        <p:blipFill>
          <a:blip r:embed="rId3" cstate="print"/>
          <a:srcRect/>
          <a:stretch>
            <a:fillRect/>
          </a:stretch>
        </p:blipFill>
        <p:spPr bwMode="auto">
          <a:xfrm>
            <a:off x="1071563" y="1000125"/>
            <a:ext cx="6877050" cy="5105400"/>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126</a:t>
            </a:fld>
            <a:endParaRPr lang="en-US" altLang="zh-CN"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14313" y="357188"/>
            <a:ext cx="8610600" cy="533400"/>
          </a:xfrm>
        </p:spPr>
        <p:txBody>
          <a:bodyPr/>
          <a:lstStyle/>
          <a:p>
            <a:r>
              <a:rPr lang="en-US" altLang="zh-CN" sz="3200" smtClean="0">
                <a:ea typeface="宋体" charset="-122"/>
              </a:rPr>
              <a:t>Tracing Lomuto’s Partioning Algorithm</a:t>
            </a:r>
          </a:p>
        </p:txBody>
      </p:sp>
      <p:sp>
        <p:nvSpPr>
          <p:cNvPr id="83971" name="表格占位符 5"/>
          <p:cNvSpPr>
            <a:spLocks noGrp="1"/>
          </p:cNvSpPr>
          <p:nvPr>
            <p:ph type="tbl" idx="1"/>
          </p:nvPr>
        </p:nvSpPr>
        <p:spPr/>
      </p:sp>
      <p:pic>
        <p:nvPicPr>
          <p:cNvPr id="83972" name="Picture 2"/>
          <p:cNvPicPr>
            <a:picLocks noChangeAspect="1" noChangeArrowheads="1"/>
          </p:cNvPicPr>
          <p:nvPr/>
        </p:nvPicPr>
        <p:blipFill>
          <a:blip r:embed="rId3" cstate="print"/>
          <a:srcRect/>
          <a:stretch>
            <a:fillRect/>
          </a:stretch>
        </p:blipFill>
        <p:spPr bwMode="auto">
          <a:xfrm>
            <a:off x="1071563" y="1071563"/>
            <a:ext cx="6643687" cy="5084762"/>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127</a:t>
            </a:fld>
            <a:endParaRPr lang="en-US" altLang="zh-CN"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14313" y="357188"/>
            <a:ext cx="8610600" cy="533400"/>
          </a:xfrm>
        </p:spPr>
        <p:txBody>
          <a:bodyPr/>
          <a:lstStyle/>
          <a:p>
            <a:r>
              <a:rPr lang="en-US" altLang="zh-CN" sz="3200" smtClean="0">
                <a:ea typeface="宋体" charset="-122"/>
              </a:rPr>
              <a:t>Tracing Lomuto’s Partioning Algorithm</a:t>
            </a:r>
          </a:p>
        </p:txBody>
      </p:sp>
      <p:pic>
        <p:nvPicPr>
          <p:cNvPr id="86019" name="Picture 2"/>
          <p:cNvPicPr>
            <a:picLocks noChangeAspect="1" noChangeArrowheads="1"/>
          </p:cNvPicPr>
          <p:nvPr/>
        </p:nvPicPr>
        <p:blipFill>
          <a:blip r:embed="rId3" cstate="print"/>
          <a:srcRect/>
          <a:stretch>
            <a:fillRect/>
          </a:stretch>
        </p:blipFill>
        <p:spPr bwMode="auto">
          <a:xfrm>
            <a:off x="1643063" y="1079500"/>
            <a:ext cx="6153150" cy="4935538"/>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128</a:t>
            </a:fld>
            <a:endParaRPr lang="en-US" altLang="zh-CN"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40" name="Rectangle 2"/>
          <p:cNvSpPr>
            <a:spLocks noGrp="1" noChangeArrowheads="1"/>
          </p:cNvSpPr>
          <p:nvPr>
            <p:ph type="title" sz="quarter"/>
          </p:nvPr>
        </p:nvSpPr>
        <p:spPr/>
        <p:txBody>
          <a:bodyPr/>
          <a:lstStyle/>
          <a:p>
            <a:r>
              <a:rPr lang="en-US" altLang="zh-CN" smtClean="0">
                <a:ea typeface="宋体" charset="-122"/>
              </a:rPr>
              <a:t>Example</a:t>
            </a:r>
          </a:p>
        </p:txBody>
      </p:sp>
      <p:graphicFrame>
        <p:nvGraphicFramePr>
          <p:cNvPr id="348163" name="Object 2"/>
          <p:cNvGraphicFramePr>
            <a:graphicFrameLocks noGrp="1" noChangeAspect="1"/>
          </p:cNvGraphicFramePr>
          <p:nvPr>
            <p:ph sz="quarter" idx="1"/>
          </p:nvPr>
        </p:nvGraphicFramePr>
        <p:xfrm>
          <a:off x="457200" y="1219200"/>
          <a:ext cx="2527300" cy="741363"/>
        </p:xfrm>
        <a:graphic>
          <a:graphicData uri="http://schemas.openxmlformats.org/presentationml/2006/ole">
            <mc:AlternateContent xmlns:mc="http://schemas.openxmlformats.org/markup-compatibility/2006">
              <mc:Choice xmlns:v="urn:schemas-microsoft-com:vml" Requires="v">
                <p:oleObj spid="_x0000_s100239" name="Paint Shop Pro Image" r:id="rId4" imgW="2526829" imgH="741664" progId="">
                  <p:embed/>
                </p:oleObj>
              </mc:Choice>
              <mc:Fallback>
                <p:oleObj name="Paint Shop Pro Image" r:id="rId4" imgW="2526829" imgH="74166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19200"/>
                        <a:ext cx="25273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4" name="Object 3"/>
          <p:cNvGraphicFramePr>
            <a:graphicFrameLocks noGrp="1" noChangeAspect="1"/>
          </p:cNvGraphicFramePr>
          <p:nvPr>
            <p:ph sz="quarter" idx="2"/>
          </p:nvPr>
        </p:nvGraphicFramePr>
        <p:xfrm>
          <a:off x="3200400" y="1295400"/>
          <a:ext cx="2506663" cy="682625"/>
        </p:xfrm>
        <a:graphic>
          <a:graphicData uri="http://schemas.openxmlformats.org/presentationml/2006/ole">
            <mc:AlternateContent xmlns:mc="http://schemas.openxmlformats.org/markup-compatibility/2006">
              <mc:Choice xmlns:v="urn:schemas-microsoft-com:vml" Requires="v">
                <p:oleObj spid="_x0000_s100240" name="Paint Shop Pro Image" r:id="rId6" imgW="2507317" imgH="683297" progId="">
                  <p:embed/>
                </p:oleObj>
              </mc:Choice>
              <mc:Fallback>
                <p:oleObj name="Paint Shop Pro Image" r:id="rId6" imgW="2507317" imgH="68329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1295400"/>
                        <a:ext cx="2506663"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5" name="Object 4"/>
          <p:cNvGraphicFramePr>
            <a:graphicFrameLocks noGrp="1" noChangeAspect="1"/>
          </p:cNvGraphicFramePr>
          <p:nvPr>
            <p:ph sz="quarter" idx="3"/>
          </p:nvPr>
        </p:nvGraphicFramePr>
        <p:xfrm>
          <a:off x="5867400" y="1346200"/>
          <a:ext cx="2487613" cy="635000"/>
        </p:xfrm>
        <a:graphic>
          <a:graphicData uri="http://schemas.openxmlformats.org/presentationml/2006/ole">
            <mc:AlternateContent xmlns:mc="http://schemas.openxmlformats.org/markup-compatibility/2006">
              <mc:Choice xmlns:v="urn:schemas-microsoft-com:vml" Requires="v">
                <p:oleObj spid="_x0000_s100241" name="Paint Shop Pro Image" r:id="rId8" imgW="2487805" imgH="634318" progId="">
                  <p:embed/>
                </p:oleObj>
              </mc:Choice>
              <mc:Fallback>
                <p:oleObj name="Paint Shop Pro Image" r:id="rId8" imgW="2487805" imgH="634318"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1346200"/>
                        <a:ext cx="2487613"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6" name="Object 5"/>
          <p:cNvGraphicFramePr>
            <a:graphicFrameLocks noGrp="1" noChangeAspect="1"/>
          </p:cNvGraphicFramePr>
          <p:nvPr>
            <p:ph sz="quarter" idx="4"/>
          </p:nvPr>
        </p:nvGraphicFramePr>
        <p:xfrm>
          <a:off x="457200" y="2374900"/>
          <a:ext cx="2468563" cy="693738"/>
        </p:xfrm>
        <a:graphic>
          <a:graphicData uri="http://schemas.openxmlformats.org/presentationml/2006/ole">
            <mc:AlternateContent xmlns:mc="http://schemas.openxmlformats.org/markup-compatibility/2006">
              <mc:Choice xmlns:v="urn:schemas-microsoft-com:vml" Requires="v">
                <p:oleObj spid="_x0000_s100242" name="Paint Shop Pro Image" r:id="rId10" imgW="2468293" imgH="693059" progId="">
                  <p:embed/>
                </p:oleObj>
              </mc:Choice>
              <mc:Fallback>
                <p:oleObj name="Paint Shop Pro Image" r:id="rId10" imgW="2468293" imgH="693059"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2374900"/>
                        <a:ext cx="24685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7" name="Object 6"/>
          <p:cNvGraphicFramePr>
            <a:graphicFrameLocks noChangeAspect="1"/>
          </p:cNvGraphicFramePr>
          <p:nvPr/>
        </p:nvGraphicFramePr>
        <p:xfrm>
          <a:off x="3276600" y="2374900"/>
          <a:ext cx="5180013" cy="1600200"/>
        </p:xfrm>
        <a:graphic>
          <a:graphicData uri="http://schemas.openxmlformats.org/presentationml/2006/ole">
            <mc:AlternateContent xmlns:mc="http://schemas.openxmlformats.org/markup-compatibility/2006">
              <mc:Choice xmlns:v="urn:schemas-microsoft-com:vml" Requires="v">
                <p:oleObj spid="_x0000_s100243" name="Paint Shop Pro Image" r:id="rId12" imgW="5180488" imgH="1600000" progId="">
                  <p:embed/>
                </p:oleObj>
              </mc:Choice>
              <mc:Fallback>
                <p:oleObj name="Paint Shop Pro Image" r:id="rId12" imgW="5180488" imgH="16000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2374900"/>
                        <a:ext cx="5180013"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8" name="Object 7"/>
          <p:cNvGraphicFramePr>
            <a:graphicFrameLocks noChangeAspect="1"/>
          </p:cNvGraphicFramePr>
          <p:nvPr/>
        </p:nvGraphicFramePr>
        <p:xfrm>
          <a:off x="457200" y="4279900"/>
          <a:ext cx="2478088" cy="644525"/>
        </p:xfrm>
        <a:graphic>
          <a:graphicData uri="http://schemas.openxmlformats.org/presentationml/2006/ole">
            <mc:AlternateContent xmlns:mc="http://schemas.openxmlformats.org/markup-compatibility/2006">
              <mc:Choice xmlns:v="urn:schemas-microsoft-com:vml" Requires="v">
                <p:oleObj spid="_x0000_s100244" name="Paint Shop Pro Image" r:id="rId14" imgW="2478049" imgH="644077" progId="">
                  <p:embed/>
                </p:oleObj>
              </mc:Choice>
              <mc:Fallback>
                <p:oleObj name="Paint Shop Pro Image" r:id="rId14" imgW="2478049" imgH="644077"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 y="4279900"/>
                        <a:ext cx="247808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9" name="Object 8"/>
          <p:cNvGraphicFramePr>
            <a:graphicFrameLocks noChangeAspect="1"/>
          </p:cNvGraphicFramePr>
          <p:nvPr/>
        </p:nvGraphicFramePr>
        <p:xfrm>
          <a:off x="3429000" y="4279900"/>
          <a:ext cx="2497138" cy="682625"/>
        </p:xfrm>
        <a:graphic>
          <a:graphicData uri="http://schemas.openxmlformats.org/presentationml/2006/ole">
            <mc:AlternateContent xmlns:mc="http://schemas.openxmlformats.org/markup-compatibility/2006">
              <mc:Choice xmlns:v="urn:schemas-microsoft-com:vml" Requires="v">
                <p:oleObj spid="_x0000_s100245" name="Paint Shop Pro Image" r:id="rId16" imgW="2497561" imgH="683297" progId="">
                  <p:embed/>
                </p:oleObj>
              </mc:Choice>
              <mc:Fallback>
                <p:oleObj name="Paint Shop Pro Image" r:id="rId16" imgW="2497561" imgH="683297"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9000" y="4279900"/>
                        <a:ext cx="2497138"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70" name="Object 9"/>
          <p:cNvGraphicFramePr>
            <a:graphicFrameLocks noChangeAspect="1"/>
          </p:cNvGraphicFramePr>
          <p:nvPr/>
        </p:nvGraphicFramePr>
        <p:xfrm>
          <a:off x="457200" y="5270500"/>
          <a:ext cx="2468563" cy="654050"/>
        </p:xfrm>
        <a:graphic>
          <a:graphicData uri="http://schemas.openxmlformats.org/presentationml/2006/ole">
            <mc:AlternateContent xmlns:mc="http://schemas.openxmlformats.org/markup-compatibility/2006">
              <mc:Choice xmlns:v="urn:schemas-microsoft-com:vml" Requires="v">
                <p:oleObj spid="_x0000_s100246" name="Paint Shop Pro Image" r:id="rId18" imgW="2468293" imgH="653836" progId="">
                  <p:embed/>
                </p:oleObj>
              </mc:Choice>
              <mc:Fallback>
                <p:oleObj name="Paint Shop Pro Image" r:id="rId18" imgW="2468293" imgH="653836" progId="">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200" y="5270500"/>
                        <a:ext cx="2468563"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71" name="Object 10"/>
          <p:cNvGraphicFramePr>
            <a:graphicFrameLocks noChangeAspect="1"/>
          </p:cNvGraphicFramePr>
          <p:nvPr/>
        </p:nvGraphicFramePr>
        <p:xfrm>
          <a:off x="3429000" y="5270500"/>
          <a:ext cx="2555875" cy="673100"/>
        </p:xfrm>
        <a:graphic>
          <a:graphicData uri="http://schemas.openxmlformats.org/presentationml/2006/ole">
            <mc:AlternateContent xmlns:mc="http://schemas.openxmlformats.org/markup-compatibility/2006">
              <mc:Choice xmlns:v="urn:schemas-microsoft-com:vml" Requires="v">
                <p:oleObj spid="_x0000_s100247" name="Paint Shop Pro Image" r:id="rId20" imgW="2556098" imgH="673171" progId="">
                  <p:embed/>
                </p:oleObj>
              </mc:Choice>
              <mc:Fallback>
                <p:oleObj name="Paint Shop Pro Image" r:id="rId20" imgW="2556098" imgH="673171" progId="">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29000" y="5270500"/>
                        <a:ext cx="255587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41" name="Text Box 12"/>
          <p:cNvSpPr txBox="1">
            <a:spLocks noChangeArrowheads="1"/>
          </p:cNvSpPr>
          <p:nvPr/>
        </p:nvSpPr>
        <p:spPr bwMode="auto">
          <a:xfrm>
            <a:off x="5857875" y="5357813"/>
            <a:ext cx="1327150" cy="641350"/>
          </a:xfrm>
          <a:prstGeom prst="rect">
            <a:avLst/>
          </a:prstGeom>
          <a:noFill/>
          <a:ln w="9525">
            <a:noFill/>
            <a:miter lim="800000"/>
            <a:headEnd/>
            <a:tailEnd/>
          </a:ln>
        </p:spPr>
        <p:txBody>
          <a:bodyPr wrap="none">
            <a:spAutoFit/>
          </a:bodyPr>
          <a:lstStyle/>
          <a:p>
            <a:r>
              <a:rPr lang="en-US" altLang="zh-CN">
                <a:solidFill>
                  <a:srgbClr val="DD0111"/>
                </a:solidFill>
              </a:rPr>
              <a:t>at the end,</a:t>
            </a:r>
          </a:p>
          <a:p>
            <a:r>
              <a:rPr lang="en-US" altLang="zh-CN">
                <a:solidFill>
                  <a:srgbClr val="DD0111"/>
                </a:solidFill>
              </a:rPr>
              <a:t>swap pivot</a:t>
            </a:r>
            <a:r>
              <a:rPr lang="en-US" altLang="zh-CN"/>
              <a:t>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1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1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8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6"/>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dirty="0" smtClean="0">
                <a:solidFill>
                  <a:schemeClr val="bg1"/>
                </a:solidFill>
                <a:latin typeface="华文行楷" pitchFamily="2" charset="-122"/>
                <a:ea typeface="华文行楷" pitchFamily="2" charset="-122"/>
              </a:rPr>
              <a:t>2.</a:t>
            </a:r>
            <a:r>
              <a:rPr kumimoji="1" lang="zh-CN" altLang="en-US" sz="4400" b="1" dirty="0" smtClean="0">
                <a:solidFill>
                  <a:schemeClr val="bg1"/>
                </a:solidFill>
                <a:latin typeface="华文行楷" pitchFamily="2" charset="-122"/>
                <a:ea typeface="华文行楷" pitchFamily="2" charset="-122"/>
              </a:rPr>
              <a:t>减</a:t>
            </a:r>
            <a:r>
              <a:rPr kumimoji="1" lang="zh-CN" altLang="en-US" sz="4400" b="1" dirty="0">
                <a:solidFill>
                  <a:schemeClr val="bg1"/>
                </a:solidFill>
                <a:latin typeface="华文行楷" pitchFamily="2" charset="-122"/>
                <a:ea typeface="华文行楷" pitchFamily="2" charset="-122"/>
              </a:rPr>
              <a:t>治法的设计思想 </a:t>
            </a:r>
          </a:p>
        </p:txBody>
      </p:sp>
      <p:sp>
        <p:nvSpPr>
          <p:cNvPr id="14342" name="Text Box 5"/>
          <p:cNvSpPr txBox="1">
            <a:spLocks noChangeArrowheads="1"/>
          </p:cNvSpPr>
          <p:nvPr/>
        </p:nvSpPr>
        <p:spPr bwMode="auto">
          <a:xfrm>
            <a:off x="468313" y="1484313"/>
            <a:ext cx="7921625" cy="4608512"/>
          </a:xfrm>
          <a:prstGeom prst="rect">
            <a:avLst/>
          </a:prstGeom>
          <a:solidFill>
            <a:srgbClr val="FFFFFF"/>
          </a:solidFill>
          <a:ln w="9525">
            <a:solidFill>
              <a:srgbClr val="000000"/>
            </a:solidFill>
            <a:prstDash val="lgDash"/>
            <a:miter lim="800000"/>
            <a:headEnd/>
            <a:tailEnd/>
          </a:ln>
        </p:spPr>
        <p:txBody>
          <a:bodyPr/>
          <a:lstStyle>
            <a:lvl1pPr eaLnBrk="0" hangingPunct="0">
              <a:defRPr sz="2400">
                <a:solidFill>
                  <a:schemeClr val="tx1"/>
                </a:solidFill>
                <a:latin typeface="Times New Roman" pitchFamily="18" charset="0"/>
                <a:ea typeface="宋体" charset="-122"/>
              </a:defRPr>
            </a:lvl1pPr>
            <a:lvl2pPr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lang="en-US" altLang="zh-CN" sz="2800" b="1" dirty="0"/>
              <a:t>1. </a:t>
            </a:r>
            <a:r>
              <a:rPr lang="zh-CN" altLang="en-US" sz="2800" b="1" dirty="0"/>
              <a:t>循环直到序列</a:t>
            </a:r>
            <a:r>
              <a:rPr lang="en-US" altLang="zh-CN" sz="2800" b="1" dirty="0"/>
              <a:t>A</a:t>
            </a:r>
            <a:r>
              <a:rPr lang="zh-CN" altLang="en-US" sz="2800" b="1" dirty="0"/>
              <a:t>和序列</a:t>
            </a:r>
            <a:r>
              <a:rPr lang="en-US" altLang="zh-CN" sz="2800" b="1" dirty="0"/>
              <a:t>B</a:t>
            </a:r>
            <a:r>
              <a:rPr lang="zh-CN" altLang="en-US" sz="2800" b="1" dirty="0"/>
              <a:t>均只有一个元素</a:t>
            </a:r>
          </a:p>
          <a:p>
            <a:pPr algn="just" eaLnBrk="1" hangingPunct="1"/>
            <a:r>
              <a:rPr lang="zh-CN" altLang="en-US" sz="2800" b="1" dirty="0"/>
              <a:t>   </a:t>
            </a:r>
            <a:r>
              <a:rPr lang="en-US" altLang="zh-CN" sz="2800" b="1" dirty="0"/>
              <a:t>1.1  a = </a:t>
            </a:r>
            <a:r>
              <a:rPr lang="zh-CN" altLang="en-US" sz="2800" b="1" dirty="0"/>
              <a:t>序列</a:t>
            </a:r>
            <a:r>
              <a:rPr lang="en-US" altLang="zh-CN" sz="2800" b="1" dirty="0"/>
              <a:t>A</a:t>
            </a:r>
            <a:r>
              <a:rPr lang="zh-CN" altLang="en-US" sz="2800" b="1" dirty="0"/>
              <a:t>的中位数；</a:t>
            </a:r>
          </a:p>
          <a:p>
            <a:pPr algn="just" eaLnBrk="1" hangingPunct="1"/>
            <a:r>
              <a:rPr lang="zh-CN" altLang="en-US" sz="2800" b="1" dirty="0"/>
              <a:t>   </a:t>
            </a:r>
            <a:r>
              <a:rPr lang="en-US" altLang="zh-CN" sz="2800" b="1" dirty="0"/>
              <a:t>1.2  b = </a:t>
            </a:r>
            <a:r>
              <a:rPr lang="zh-CN" altLang="en-US" sz="2800" b="1" dirty="0"/>
              <a:t>序列</a:t>
            </a:r>
            <a:r>
              <a:rPr lang="en-US" altLang="zh-CN" sz="2800" b="1" dirty="0"/>
              <a:t>B</a:t>
            </a:r>
            <a:r>
              <a:rPr lang="zh-CN" altLang="en-US" sz="2800" b="1" dirty="0"/>
              <a:t>的中位数；</a:t>
            </a:r>
          </a:p>
          <a:p>
            <a:pPr algn="just" eaLnBrk="1" hangingPunct="1"/>
            <a:r>
              <a:rPr lang="zh-CN" altLang="en-US" sz="2800" b="1" dirty="0"/>
              <a:t>   </a:t>
            </a:r>
            <a:r>
              <a:rPr lang="en-US" altLang="zh-CN" sz="2800" b="1" dirty="0"/>
              <a:t>1.3 </a:t>
            </a:r>
            <a:r>
              <a:rPr lang="zh-CN" altLang="en-US" sz="2800" b="1" dirty="0"/>
              <a:t>比较</a:t>
            </a:r>
            <a:r>
              <a:rPr lang="en-US" altLang="zh-CN" sz="2800" b="1" dirty="0"/>
              <a:t>a</a:t>
            </a:r>
            <a:r>
              <a:rPr lang="zh-CN" altLang="en-US" sz="2800" b="1" dirty="0"/>
              <a:t>和</a:t>
            </a:r>
            <a:r>
              <a:rPr lang="en-US" altLang="zh-CN" sz="2800" b="1" dirty="0"/>
              <a:t>b</a:t>
            </a:r>
            <a:r>
              <a:rPr lang="zh-CN" altLang="en-US" sz="2800" b="1" dirty="0"/>
              <a:t>，执行下面三种情况之一：</a:t>
            </a:r>
          </a:p>
          <a:p>
            <a:pPr algn="just" eaLnBrk="1" hangingPunct="1"/>
            <a:r>
              <a:rPr lang="zh-CN" altLang="en-US" sz="2800" b="1" dirty="0"/>
              <a:t>       </a:t>
            </a:r>
            <a:r>
              <a:rPr lang="en-US" altLang="zh-CN" sz="2800" b="1" dirty="0"/>
              <a:t>1.3.1 </a:t>
            </a:r>
            <a:r>
              <a:rPr lang="zh-CN" altLang="en-US" sz="2800" b="1" dirty="0"/>
              <a:t>若</a:t>
            </a:r>
            <a:r>
              <a:rPr lang="en-US" altLang="zh-CN" sz="2800" b="1" dirty="0"/>
              <a:t>a=b</a:t>
            </a:r>
            <a:r>
              <a:rPr lang="zh-CN" altLang="en-US" sz="2800" b="1" dirty="0"/>
              <a:t>，则返回</a:t>
            </a:r>
            <a:r>
              <a:rPr lang="en-US" altLang="zh-CN" sz="2800" b="1" dirty="0"/>
              <a:t>a</a:t>
            </a:r>
            <a:r>
              <a:rPr lang="zh-CN" altLang="en-US" sz="2800" b="1" dirty="0"/>
              <a:t>，算法结束；</a:t>
            </a:r>
          </a:p>
          <a:p>
            <a:pPr lvl="1" algn="just" eaLnBrk="1" hangingPunct="1"/>
            <a:r>
              <a:rPr lang="zh-CN" altLang="en-US" sz="2800" b="1" dirty="0"/>
              <a:t>  </a:t>
            </a:r>
            <a:r>
              <a:rPr lang="en-US" altLang="zh-CN" sz="2800" b="1" dirty="0"/>
              <a:t>1.3.2 </a:t>
            </a:r>
            <a:r>
              <a:rPr lang="zh-CN" altLang="en-US" sz="2800" b="1" dirty="0"/>
              <a:t>若</a:t>
            </a:r>
            <a:r>
              <a:rPr lang="en-US" altLang="zh-CN" sz="2800" b="1" dirty="0"/>
              <a:t>a&lt;b</a:t>
            </a:r>
            <a:r>
              <a:rPr lang="zh-CN" altLang="en-US" sz="2800" b="1" dirty="0"/>
              <a:t>，则在序列</a:t>
            </a:r>
            <a:r>
              <a:rPr lang="en-US" altLang="zh-CN" sz="2800" b="1" dirty="0"/>
              <a:t>A</a:t>
            </a:r>
            <a:r>
              <a:rPr lang="zh-CN" altLang="en-US" sz="2800" b="1" dirty="0"/>
              <a:t>中舍弃</a:t>
            </a:r>
            <a:r>
              <a:rPr lang="en-US" altLang="zh-CN" sz="2800" b="1" dirty="0"/>
              <a:t>a</a:t>
            </a:r>
            <a:r>
              <a:rPr lang="zh-CN" altLang="en-US" sz="2800" b="1" dirty="0"/>
              <a:t>之前的元素，在序列</a:t>
            </a:r>
            <a:r>
              <a:rPr lang="en-US" altLang="zh-CN" sz="2800" b="1" dirty="0"/>
              <a:t>B</a:t>
            </a:r>
            <a:r>
              <a:rPr lang="zh-CN" altLang="en-US" sz="2800" b="1" dirty="0"/>
              <a:t>中舍弃</a:t>
            </a:r>
            <a:r>
              <a:rPr lang="en-US" altLang="zh-CN" sz="2800" b="1" dirty="0"/>
              <a:t>b</a:t>
            </a:r>
            <a:r>
              <a:rPr lang="zh-CN" altLang="en-US" sz="2800" b="1" dirty="0"/>
              <a:t>之后的元素，转步骤</a:t>
            </a:r>
            <a:r>
              <a:rPr lang="en-US" altLang="zh-CN" sz="2800" b="1" dirty="0"/>
              <a:t>1</a:t>
            </a:r>
            <a:r>
              <a:rPr lang="zh-CN" altLang="en-US" sz="2800" b="1" dirty="0"/>
              <a:t>；</a:t>
            </a:r>
          </a:p>
          <a:p>
            <a:pPr lvl="1" algn="just" eaLnBrk="1" hangingPunct="1"/>
            <a:r>
              <a:rPr lang="zh-CN" altLang="en-US" sz="2800" b="1" dirty="0"/>
              <a:t> </a:t>
            </a:r>
            <a:r>
              <a:rPr lang="en-US" altLang="zh-CN" sz="2800" b="1" dirty="0"/>
              <a:t>1.3.3 </a:t>
            </a:r>
            <a:r>
              <a:rPr lang="zh-CN" altLang="en-US" sz="2800" b="1" dirty="0"/>
              <a:t>若</a:t>
            </a:r>
            <a:r>
              <a:rPr lang="en-US" altLang="zh-CN" sz="2800" b="1" dirty="0"/>
              <a:t>a&gt;b</a:t>
            </a:r>
            <a:r>
              <a:rPr lang="zh-CN" altLang="en-US" sz="2800" b="1" dirty="0"/>
              <a:t>，则在序列</a:t>
            </a:r>
            <a:r>
              <a:rPr lang="en-US" altLang="zh-CN" sz="2800" b="1" dirty="0"/>
              <a:t>A</a:t>
            </a:r>
            <a:r>
              <a:rPr lang="zh-CN" altLang="en-US" sz="2800" b="1" dirty="0"/>
              <a:t>中舍弃</a:t>
            </a:r>
            <a:r>
              <a:rPr lang="en-US" altLang="zh-CN" sz="2800" b="1" dirty="0"/>
              <a:t>a</a:t>
            </a:r>
            <a:r>
              <a:rPr lang="zh-CN" altLang="en-US" sz="2800" b="1" dirty="0"/>
              <a:t>之后的元素，在序列</a:t>
            </a:r>
            <a:r>
              <a:rPr lang="en-US" altLang="zh-CN" sz="2800" b="1" dirty="0"/>
              <a:t>B</a:t>
            </a:r>
            <a:r>
              <a:rPr lang="zh-CN" altLang="en-US" sz="2800" b="1" dirty="0"/>
              <a:t>中舍弃</a:t>
            </a:r>
            <a:r>
              <a:rPr lang="en-US" altLang="zh-CN" sz="2800" b="1" dirty="0"/>
              <a:t>b</a:t>
            </a:r>
            <a:r>
              <a:rPr lang="zh-CN" altLang="en-US" sz="2800" b="1" dirty="0"/>
              <a:t>之前的元素，转步骤</a:t>
            </a:r>
            <a:r>
              <a:rPr lang="en-US" altLang="zh-CN" sz="2800" b="1" dirty="0"/>
              <a:t>1</a:t>
            </a:r>
            <a:r>
              <a:rPr lang="zh-CN" altLang="en-US" sz="2800" b="1" dirty="0"/>
              <a:t>；</a:t>
            </a:r>
          </a:p>
          <a:p>
            <a:pPr algn="just" eaLnBrk="1" hangingPunct="1"/>
            <a:r>
              <a:rPr lang="zh-CN" altLang="en-US" sz="2800" b="1" dirty="0"/>
              <a:t> </a:t>
            </a:r>
            <a:r>
              <a:rPr lang="en-US" altLang="zh-CN" sz="2800" b="1" dirty="0"/>
              <a:t>2. </a:t>
            </a:r>
            <a:r>
              <a:rPr lang="zh-CN" altLang="en-US" sz="2800" b="1" dirty="0"/>
              <a:t>序列</a:t>
            </a:r>
            <a:r>
              <a:rPr lang="en-US" altLang="zh-CN" sz="2800" b="1" dirty="0"/>
              <a:t>A</a:t>
            </a:r>
            <a:r>
              <a:rPr lang="zh-CN" altLang="en-US" sz="2800" b="1" dirty="0"/>
              <a:t>和序列</a:t>
            </a:r>
            <a:r>
              <a:rPr lang="en-US" altLang="zh-CN" sz="2800" b="1" dirty="0"/>
              <a:t>B</a:t>
            </a:r>
            <a:r>
              <a:rPr lang="zh-CN" altLang="en-US" sz="2800" b="1" dirty="0"/>
              <a:t>均只有一个元素，返回较小者；</a:t>
            </a:r>
            <a:endParaRPr lang="zh-CN" altLang="en-US" sz="4000" b="1" dirty="0"/>
          </a:p>
        </p:txBody>
      </p:sp>
      <p:sp>
        <p:nvSpPr>
          <p:cNvPr id="3" name="文本框 2"/>
          <p:cNvSpPr txBox="1"/>
          <p:nvPr/>
        </p:nvSpPr>
        <p:spPr>
          <a:xfrm>
            <a:off x="1043608" y="989340"/>
            <a:ext cx="4485523" cy="523220"/>
          </a:xfrm>
          <a:prstGeom prst="rect">
            <a:avLst/>
          </a:prstGeom>
          <a:noFill/>
        </p:spPr>
        <p:txBody>
          <a:bodyPr wrap="none" rtlCol="0">
            <a:spAutoFit/>
          </a:bodyPr>
          <a:lstStyle/>
          <a:p>
            <a:r>
              <a:rPr lang="en-US" altLang="zh-CN" sz="2800" dirty="0" smtClean="0">
                <a:solidFill>
                  <a:srgbClr val="FF0000"/>
                </a:solidFill>
              </a:rPr>
              <a:t>Can you find any problem?</a:t>
            </a:r>
            <a:endParaRPr lang="zh-CN" altLang="en-US" sz="2800" dirty="0">
              <a:solidFill>
                <a:srgbClr val="FF000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73200099"/>
              </p:ext>
            </p:extLst>
          </p:nvPr>
        </p:nvGraphicFramePr>
        <p:xfrm>
          <a:off x="656983" y="1420905"/>
          <a:ext cx="3024336" cy="4827495"/>
        </p:xfrm>
        <a:graphic>
          <a:graphicData uri="http://schemas.openxmlformats.org/presentationml/2006/ole">
            <mc:AlternateContent xmlns:mc="http://schemas.openxmlformats.org/markup-compatibility/2006">
              <mc:Choice xmlns:v="urn:schemas-microsoft-com:vml" Requires="v">
                <p:oleObj spid="_x0000_s207015" name="文档" r:id="rId4" imgW="5269437" imgH="8709933" progId="Word.Document.12">
                  <p:embed/>
                </p:oleObj>
              </mc:Choice>
              <mc:Fallback>
                <p:oleObj name="文档" r:id="rId4" imgW="5269437" imgH="8709933" progId="Word.Document.12">
                  <p:embed/>
                  <p:pic>
                    <p:nvPicPr>
                      <p:cNvPr id="0" name=""/>
                      <p:cNvPicPr/>
                      <p:nvPr/>
                    </p:nvPicPr>
                    <p:blipFill>
                      <a:blip r:embed="rId5"/>
                      <a:stretch>
                        <a:fillRect/>
                      </a:stretch>
                    </p:blipFill>
                    <p:spPr>
                      <a:xfrm>
                        <a:off x="656983" y="1420905"/>
                        <a:ext cx="3024336" cy="482749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6364644"/>
              </p:ext>
            </p:extLst>
          </p:nvPr>
        </p:nvGraphicFramePr>
        <p:xfrm>
          <a:off x="6541186" y="4943217"/>
          <a:ext cx="2857500" cy="711200"/>
        </p:xfrm>
        <a:graphic>
          <a:graphicData uri="http://schemas.openxmlformats.org/presentationml/2006/ole">
            <mc:AlternateContent xmlns:mc="http://schemas.openxmlformats.org/markup-compatibility/2006">
              <mc:Choice xmlns:v="urn:schemas-microsoft-com:vml" Requires="v">
                <p:oleObj spid="_x0000_s207016" name="包装程序外壳对象" showAsIcon="1" r:id="rId6" imgW="2858040" imgH="711360" progId="Package">
                  <p:embed/>
                </p:oleObj>
              </mc:Choice>
              <mc:Fallback>
                <p:oleObj name="包装程序外壳对象" showAsIcon="1" r:id="rId6" imgW="2858040" imgH="711360" progId="Package">
                  <p:embed/>
                  <p:pic>
                    <p:nvPicPr>
                      <p:cNvPr id="0" name=""/>
                      <p:cNvPicPr/>
                      <p:nvPr/>
                    </p:nvPicPr>
                    <p:blipFill>
                      <a:blip r:embed="rId7"/>
                      <a:stretch>
                        <a:fillRect/>
                      </a:stretch>
                    </p:blipFill>
                    <p:spPr>
                      <a:xfrm>
                        <a:off x="6541186" y="4943217"/>
                        <a:ext cx="2857500" cy="711200"/>
                      </a:xfrm>
                      <a:prstGeom prst="rect">
                        <a:avLst/>
                      </a:prstGeom>
                    </p:spPr>
                  </p:pic>
                </p:oleObj>
              </mc:Fallback>
            </mc:AlternateContent>
          </a:graphicData>
        </a:graphic>
      </p:graphicFrame>
      <p:sp>
        <p:nvSpPr>
          <p:cNvPr id="6" name="文本框 5"/>
          <p:cNvSpPr txBox="1"/>
          <p:nvPr/>
        </p:nvSpPr>
        <p:spPr>
          <a:xfrm>
            <a:off x="813599" y="3476257"/>
            <a:ext cx="7516801" cy="584775"/>
          </a:xfrm>
          <a:prstGeom prst="rect">
            <a:avLst/>
          </a:prstGeom>
          <a:noFill/>
        </p:spPr>
        <p:txBody>
          <a:bodyPr wrap="none" rtlCol="0">
            <a:spAutoFit/>
          </a:bodyPr>
          <a:lstStyle/>
          <a:p>
            <a:r>
              <a:rPr lang="en-US" altLang="zh-CN" sz="3200" dirty="0" smtClean="0">
                <a:solidFill>
                  <a:srgbClr val="00B0F0"/>
                </a:solidFill>
              </a:rPr>
              <a:t>Our example is shown as odd numbers</a:t>
            </a:r>
            <a:endParaRPr lang="zh-CN" altLang="en-US" sz="3200" dirty="0">
              <a:solidFill>
                <a:srgbClr val="00B0F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59141708"/>
              </p:ext>
            </p:extLst>
          </p:nvPr>
        </p:nvGraphicFramePr>
        <p:xfrm>
          <a:off x="5698815" y="1250142"/>
          <a:ext cx="3024336" cy="4998258"/>
        </p:xfrm>
        <a:graphic>
          <a:graphicData uri="http://schemas.openxmlformats.org/presentationml/2006/ole">
            <mc:AlternateContent xmlns:mc="http://schemas.openxmlformats.org/markup-compatibility/2006">
              <mc:Choice xmlns:v="urn:schemas-microsoft-com:vml" Requires="v">
                <p:oleObj spid="_x0000_s207017" name="文档" r:id="rId8" imgW="5269437" imgH="8709933" progId="Word.Document.12">
                  <p:embed/>
                </p:oleObj>
              </mc:Choice>
              <mc:Fallback>
                <p:oleObj name="文档" r:id="rId8" imgW="5269437" imgH="8709933" progId="Word.Document.12">
                  <p:embed/>
                  <p:pic>
                    <p:nvPicPr>
                      <p:cNvPr id="0" name=""/>
                      <p:cNvPicPr/>
                      <p:nvPr/>
                    </p:nvPicPr>
                    <p:blipFill>
                      <a:blip r:embed="rId9"/>
                      <a:stretch>
                        <a:fillRect/>
                      </a:stretch>
                    </p:blipFill>
                    <p:spPr>
                      <a:xfrm>
                        <a:off x="5698815" y="1250142"/>
                        <a:ext cx="3024336" cy="4998258"/>
                      </a:xfrm>
                      <a:prstGeom prst="rect">
                        <a:avLst/>
                      </a:prstGeom>
                    </p:spPr>
                  </p:pic>
                </p:oleObj>
              </mc:Fallback>
            </mc:AlternateContent>
          </a:graphicData>
        </a:graphic>
      </p:graphicFrame>
      <p:sp>
        <p:nvSpPr>
          <p:cNvPr id="8" name="灯片编号占位符 7"/>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a:t>
            </a:fld>
            <a:endParaRPr lang="en-US" altLang="zh-CN" dirty="0"/>
          </a:p>
        </p:txBody>
      </p:sp>
      <p:sp>
        <p:nvSpPr>
          <p:cNvPr id="2" name="矩形 1"/>
          <p:cNvSpPr/>
          <p:nvPr/>
        </p:nvSpPr>
        <p:spPr>
          <a:xfrm>
            <a:off x="1282821" y="4007929"/>
            <a:ext cx="6292608" cy="2031325"/>
          </a:xfrm>
          <a:prstGeom prst="rect">
            <a:avLst/>
          </a:prstGeom>
        </p:spPr>
        <p:txBody>
          <a:bodyPr wrap="square">
            <a:spAutoFit/>
          </a:bodyPr>
          <a:lstStyle/>
          <a:p>
            <a:r>
              <a:rPr lang="zh-CN" altLang="en-US" b="1" dirty="0">
                <a:solidFill>
                  <a:srgbClr val="00B050"/>
                </a:solidFill>
                <a:ea typeface="宋体" pitchFamily="2" charset="-122"/>
              </a:rPr>
              <a:t>舍弃</a:t>
            </a:r>
            <a:r>
              <a:rPr lang="en-US" altLang="zh-CN" b="1" dirty="0">
                <a:solidFill>
                  <a:srgbClr val="00B050"/>
                </a:solidFill>
                <a:ea typeface="宋体" pitchFamily="2" charset="-122"/>
              </a:rPr>
              <a:t>a</a:t>
            </a:r>
            <a:r>
              <a:rPr lang="zh-CN" altLang="en-US" b="1" dirty="0">
                <a:solidFill>
                  <a:srgbClr val="00B050"/>
                </a:solidFill>
                <a:ea typeface="宋体" pitchFamily="2" charset="-122"/>
              </a:rPr>
              <a:t>、</a:t>
            </a:r>
            <a:r>
              <a:rPr lang="en-US" altLang="zh-CN" b="1" dirty="0">
                <a:solidFill>
                  <a:srgbClr val="00B050"/>
                </a:solidFill>
                <a:ea typeface="宋体" pitchFamily="2" charset="-122"/>
              </a:rPr>
              <a:t>b</a:t>
            </a:r>
            <a:r>
              <a:rPr lang="zh-CN" altLang="en-US" b="1" dirty="0">
                <a:solidFill>
                  <a:srgbClr val="00B050"/>
                </a:solidFill>
                <a:ea typeface="宋体" pitchFamily="2" charset="-122"/>
              </a:rPr>
              <a:t>中较小者所在序列之较小一半，</a:t>
            </a:r>
            <a:br>
              <a:rPr lang="zh-CN" altLang="en-US" b="1" dirty="0">
                <a:solidFill>
                  <a:srgbClr val="00B050"/>
                </a:solidFill>
                <a:ea typeface="宋体" pitchFamily="2" charset="-122"/>
              </a:rPr>
            </a:br>
            <a:r>
              <a:rPr lang="zh-CN" altLang="en-US" b="1" dirty="0">
                <a:solidFill>
                  <a:srgbClr val="00B050"/>
                </a:solidFill>
                <a:ea typeface="宋体" pitchFamily="2" charset="-122"/>
              </a:rPr>
              <a:t>同时舍弃较大者所在序列之较大一半，要求两次舍弃的元素个数相同。</a:t>
            </a:r>
            <a:endParaRPr lang="en-US" altLang="zh-CN" b="1" dirty="0">
              <a:solidFill>
                <a:srgbClr val="00B050"/>
              </a:solidFill>
              <a:ea typeface="宋体" pitchFamily="2" charset="-122"/>
            </a:endParaRPr>
          </a:p>
          <a:p>
            <a:r>
              <a:rPr lang="zh-CN" altLang="en-US" b="1" dirty="0">
                <a:solidFill>
                  <a:srgbClr val="00B050"/>
                </a:solidFill>
                <a:ea typeface="宋体" pitchFamily="2" charset="-122"/>
              </a:rPr>
              <a:t>当</a:t>
            </a:r>
            <a:r>
              <a:rPr lang="en-US" altLang="zh-CN" b="1" dirty="0">
                <a:solidFill>
                  <a:srgbClr val="00B050"/>
                </a:solidFill>
                <a:ea typeface="宋体" pitchFamily="2" charset="-122"/>
              </a:rPr>
              <a:t>S1</a:t>
            </a:r>
            <a:r>
              <a:rPr lang="zh-CN" altLang="en-US" b="1" dirty="0">
                <a:solidFill>
                  <a:srgbClr val="00B050"/>
                </a:solidFill>
                <a:ea typeface="宋体" pitchFamily="2" charset="-122"/>
              </a:rPr>
              <a:t>长度为奇数时，左半边</a:t>
            </a:r>
            <a:r>
              <a:rPr lang="en-US" altLang="zh-CN" b="1" dirty="0">
                <a:solidFill>
                  <a:srgbClr val="00B050"/>
                </a:solidFill>
                <a:ea typeface="宋体" pitchFamily="2" charset="-122"/>
              </a:rPr>
              <a:t>=</a:t>
            </a:r>
            <a:r>
              <a:rPr lang="zh-CN" altLang="en-US" b="1" dirty="0">
                <a:solidFill>
                  <a:srgbClr val="00B050"/>
                </a:solidFill>
                <a:ea typeface="宋体" pitchFamily="2" charset="-122"/>
              </a:rPr>
              <a:t>右半边，直接舍弃即可</a:t>
            </a:r>
            <a:r>
              <a:rPr lang="zh-CN" altLang="en-US" b="1" dirty="0">
                <a:solidFill>
                  <a:srgbClr val="00B050"/>
                </a:solidFill>
              </a:rPr>
              <a:t/>
            </a:r>
            <a:br>
              <a:rPr lang="zh-CN" altLang="en-US" b="1" dirty="0">
                <a:solidFill>
                  <a:srgbClr val="00B050"/>
                </a:solidFill>
              </a:rPr>
            </a:br>
            <a:r>
              <a:rPr lang="zh-CN" altLang="en-US" b="1" dirty="0">
                <a:solidFill>
                  <a:srgbClr val="00B050"/>
                </a:solidFill>
                <a:ea typeface="宋体" pitchFamily="2" charset="-122"/>
              </a:rPr>
              <a:t>当</a:t>
            </a:r>
            <a:r>
              <a:rPr lang="en-US" altLang="zh-CN" b="1" dirty="0">
                <a:solidFill>
                  <a:srgbClr val="00B050"/>
                </a:solidFill>
                <a:ea typeface="宋体" pitchFamily="2" charset="-122"/>
              </a:rPr>
              <a:t>S1</a:t>
            </a:r>
            <a:r>
              <a:rPr lang="zh-CN" altLang="en-US" b="1" dirty="0">
                <a:solidFill>
                  <a:srgbClr val="00B050"/>
                </a:solidFill>
                <a:ea typeface="宋体" pitchFamily="2" charset="-122"/>
              </a:rPr>
              <a:t>长度为偶数时，左半边</a:t>
            </a:r>
            <a:r>
              <a:rPr lang="en-US" altLang="zh-CN" b="1" dirty="0">
                <a:solidFill>
                  <a:srgbClr val="00B050"/>
                </a:solidFill>
                <a:ea typeface="宋体" pitchFamily="2" charset="-122"/>
              </a:rPr>
              <a:t>+1=</a:t>
            </a:r>
            <a:r>
              <a:rPr lang="zh-CN" altLang="en-US" b="1" dirty="0">
                <a:solidFill>
                  <a:srgbClr val="00B050"/>
                </a:solidFill>
                <a:ea typeface="宋体" pitchFamily="2" charset="-122"/>
              </a:rPr>
              <a:t>右半边。若</a:t>
            </a:r>
            <a:r>
              <a:rPr lang="en-US" altLang="zh-CN" b="1" dirty="0">
                <a:solidFill>
                  <a:srgbClr val="00B050"/>
                </a:solidFill>
                <a:ea typeface="宋体" pitchFamily="2" charset="-122"/>
              </a:rPr>
              <a:t>a&lt;b</a:t>
            </a:r>
            <a:r>
              <a:rPr lang="zh-CN" altLang="en-US" b="1" dirty="0">
                <a:solidFill>
                  <a:srgbClr val="00B050"/>
                </a:solidFill>
                <a:ea typeface="宋体" pitchFamily="2" charset="-122"/>
              </a:rPr>
              <a:t>，舍弃</a:t>
            </a:r>
            <a:r>
              <a:rPr lang="en-US" altLang="zh-CN" b="1" dirty="0">
                <a:solidFill>
                  <a:srgbClr val="00B050"/>
                </a:solidFill>
                <a:ea typeface="宋体" pitchFamily="2" charset="-122"/>
              </a:rPr>
              <a:t>a</a:t>
            </a:r>
            <a:r>
              <a:rPr lang="zh-CN" altLang="en-US" b="1" dirty="0">
                <a:solidFill>
                  <a:srgbClr val="00B050"/>
                </a:solidFill>
                <a:ea typeface="宋体" pitchFamily="2" charset="-122"/>
              </a:rPr>
              <a:t>的左半边</a:t>
            </a:r>
            <a:r>
              <a:rPr lang="en-US" altLang="zh-CN" b="1" dirty="0">
                <a:solidFill>
                  <a:srgbClr val="00B050"/>
                </a:solidFill>
                <a:ea typeface="宋体" pitchFamily="2" charset="-122"/>
              </a:rPr>
              <a:t>(</a:t>
            </a:r>
            <a:r>
              <a:rPr lang="zh-CN" altLang="en-US" b="1" dirty="0">
                <a:solidFill>
                  <a:srgbClr val="00B050"/>
                </a:solidFill>
                <a:ea typeface="宋体" pitchFamily="2" charset="-122"/>
              </a:rPr>
              <a:t>包括中点</a:t>
            </a:r>
            <a:r>
              <a:rPr lang="en-US" altLang="zh-CN" b="1" dirty="0">
                <a:solidFill>
                  <a:srgbClr val="00B050"/>
                </a:solidFill>
                <a:ea typeface="宋体" pitchFamily="2" charset="-122"/>
              </a:rPr>
              <a:t>) </a:t>
            </a:r>
            <a:r>
              <a:rPr lang="zh-CN" altLang="en-US" b="1" dirty="0">
                <a:solidFill>
                  <a:srgbClr val="00B050"/>
                </a:solidFill>
                <a:ea typeface="宋体" pitchFamily="2" charset="-122"/>
              </a:rPr>
              <a:t>舍弃</a:t>
            </a:r>
            <a:r>
              <a:rPr lang="en-US" altLang="zh-CN" b="1" dirty="0">
                <a:solidFill>
                  <a:srgbClr val="00B050"/>
                </a:solidFill>
                <a:ea typeface="宋体" pitchFamily="2" charset="-122"/>
              </a:rPr>
              <a:t>b</a:t>
            </a:r>
            <a:r>
              <a:rPr lang="zh-CN" altLang="en-US" b="1" dirty="0">
                <a:solidFill>
                  <a:srgbClr val="00B050"/>
                </a:solidFill>
                <a:ea typeface="宋体" pitchFamily="2" charset="-122"/>
              </a:rPr>
              <a:t>的右半边</a:t>
            </a:r>
            <a:r>
              <a:rPr lang="en-US" altLang="zh-CN" b="1" dirty="0">
                <a:solidFill>
                  <a:srgbClr val="00B050"/>
                </a:solidFill>
                <a:ea typeface="宋体" pitchFamily="2" charset="-122"/>
              </a:rPr>
              <a:t>(</a:t>
            </a:r>
            <a:r>
              <a:rPr lang="zh-CN" altLang="en-US" b="1" dirty="0">
                <a:solidFill>
                  <a:srgbClr val="00B050"/>
                </a:solidFill>
                <a:ea typeface="宋体" pitchFamily="2" charset="-122"/>
              </a:rPr>
              <a:t>保留中点）</a:t>
            </a:r>
            <a:r>
              <a:rPr lang="zh-CN" altLang="en-US" b="1" dirty="0">
                <a:solidFill>
                  <a:srgbClr val="00B050"/>
                </a:solidFill>
              </a:rPr>
              <a:t/>
            </a:r>
            <a:br>
              <a:rPr lang="zh-CN" altLang="en-US" b="1" dirty="0">
                <a:solidFill>
                  <a:srgbClr val="00B050"/>
                </a:solidFill>
              </a:rPr>
            </a:br>
            <a:r>
              <a:rPr lang="zh-CN" altLang="en-US" b="1" dirty="0">
                <a:solidFill>
                  <a:srgbClr val="00B050"/>
                </a:solidFill>
                <a:ea typeface="宋体" pitchFamily="2" charset="-122"/>
              </a:rPr>
              <a:t>始终保持</a:t>
            </a:r>
            <a:r>
              <a:rPr lang="en-US" altLang="zh-CN" b="1" dirty="0">
                <a:solidFill>
                  <a:srgbClr val="00B050"/>
                </a:solidFill>
                <a:ea typeface="宋体" pitchFamily="2" charset="-122"/>
              </a:rPr>
              <a:t>S1 S2</a:t>
            </a:r>
            <a:r>
              <a:rPr lang="zh-CN" altLang="en-US" b="1" dirty="0">
                <a:solidFill>
                  <a:srgbClr val="00B050"/>
                </a:solidFill>
                <a:ea typeface="宋体" pitchFamily="2" charset="-122"/>
              </a:rPr>
              <a:t>等长</a:t>
            </a:r>
            <a:endParaRPr lang="zh-CN" altLang="en-US" b="1" dirty="0">
              <a:solidFill>
                <a:srgbClr val="00B050"/>
              </a:solidFill>
            </a:endParaRPr>
          </a:p>
        </p:txBody>
      </p:sp>
    </p:spTree>
    <p:extLst>
      <p:ext uri="{BB962C8B-B14F-4D97-AF65-F5344CB8AC3E}">
        <p14:creationId xmlns:p14="http://schemas.microsoft.com/office/powerpoint/2010/main" val="426248287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34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P spid="3" grpId="0"/>
      <p:bldP spid="6" grpId="0"/>
      <p:bldP spid="6" grpId="1"/>
      <p:bldP spid="2" grpId="0"/>
      <p:bldP spid="2" grpId="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395288"/>
            <a:ext cx="8763000" cy="533400"/>
          </a:xfrm>
        </p:spPr>
        <p:txBody>
          <a:bodyPr/>
          <a:lstStyle/>
          <a:p>
            <a:pPr marL="838200" indent="-838200"/>
            <a:r>
              <a:rPr lang="en-US" altLang="zh-CN" smtClean="0">
                <a:ea typeface="宋体" charset="-122"/>
              </a:rPr>
              <a:t>Efficiency of Quickselect</a:t>
            </a:r>
          </a:p>
        </p:txBody>
      </p:sp>
      <p:sp>
        <p:nvSpPr>
          <p:cNvPr id="101379" name="Rectangle 3"/>
          <p:cNvSpPr>
            <a:spLocks noGrp="1" noChangeArrowheads="1"/>
          </p:cNvSpPr>
          <p:nvPr>
            <p:ph type="body" idx="1"/>
          </p:nvPr>
        </p:nvSpPr>
        <p:spPr>
          <a:xfrm>
            <a:off x="609600" y="1268413"/>
            <a:ext cx="8534400" cy="4905375"/>
          </a:xfrm>
        </p:spPr>
        <p:txBody>
          <a:bodyPr/>
          <a:lstStyle/>
          <a:p>
            <a:pPr marL="0" indent="0">
              <a:spcBef>
                <a:spcPct val="40000"/>
              </a:spcBef>
              <a:buFont typeface="Monotype Sorts"/>
              <a:buNone/>
            </a:pPr>
            <a:r>
              <a:rPr lang="en-US" altLang="zh-CN" sz="2800" smtClean="0">
                <a:cs typeface="Arial" charset="0"/>
              </a:rPr>
              <a:t>Average case (average split in the middle): </a:t>
            </a:r>
          </a:p>
          <a:p>
            <a:pPr marL="0" indent="0">
              <a:spcBef>
                <a:spcPct val="40000"/>
              </a:spcBef>
              <a:buFont typeface="Monotype Sorts"/>
              <a:buNone/>
            </a:pPr>
            <a:r>
              <a:rPr lang="en-US" altLang="zh-CN" sz="2800" smtClean="0">
                <a:cs typeface="Arial" charset="0"/>
              </a:rPr>
              <a:t>  C(</a:t>
            </a:r>
            <a:r>
              <a:rPr lang="en-US" altLang="zh-CN" sz="2800" i="1" smtClean="0">
                <a:cs typeface="Arial" charset="0"/>
              </a:rPr>
              <a:t>n</a:t>
            </a:r>
            <a:r>
              <a:rPr lang="en-US" altLang="zh-CN" sz="2800" smtClean="0">
                <a:cs typeface="Arial" charset="0"/>
              </a:rPr>
              <a:t>) = C(</a:t>
            </a:r>
            <a:r>
              <a:rPr lang="en-US" altLang="zh-CN" sz="2800" i="1" smtClean="0">
                <a:cs typeface="Arial" charset="0"/>
              </a:rPr>
              <a:t>n</a:t>
            </a:r>
            <a:r>
              <a:rPr lang="en-US" altLang="zh-CN" sz="2800" smtClean="0">
                <a:cs typeface="Arial" charset="0"/>
              </a:rPr>
              <a:t>/2)+(</a:t>
            </a:r>
            <a:r>
              <a:rPr lang="en-US" altLang="zh-CN" sz="2800" i="1" smtClean="0">
                <a:cs typeface="Arial" charset="0"/>
              </a:rPr>
              <a:t>n</a:t>
            </a:r>
            <a:r>
              <a:rPr lang="en-US" altLang="zh-CN" sz="2800" smtClean="0">
                <a:cs typeface="Arial" charset="0"/>
              </a:rPr>
              <a:t>+1)                 C(</a:t>
            </a:r>
            <a:r>
              <a:rPr lang="en-US" altLang="zh-CN" sz="2800" i="1" smtClean="0">
                <a:cs typeface="Arial" charset="0"/>
              </a:rPr>
              <a:t>n</a:t>
            </a:r>
            <a:r>
              <a:rPr lang="en-US" altLang="zh-CN" sz="2800" smtClean="0">
                <a:cs typeface="Arial" charset="0"/>
              </a:rPr>
              <a:t>) </a:t>
            </a:r>
            <a:r>
              <a:rPr lang="en-US" altLang="zh-CN" sz="2800" smtClean="0">
                <a:solidFill>
                  <a:schemeClr val="hlink"/>
                </a:solidFill>
                <a:sym typeface="Symbol" pitchFamily="18" charset="2"/>
              </a:rPr>
              <a:t></a:t>
            </a:r>
            <a:r>
              <a:rPr lang="en-US" altLang="zh-CN" sz="2800" smtClean="0">
                <a:cs typeface="Arial" charset="0"/>
              </a:rPr>
              <a:t> </a:t>
            </a:r>
            <a:r>
              <a:rPr lang="el-GR" altLang="zh-CN" sz="2800" smtClean="0">
                <a:cs typeface="Times New Roman" pitchFamily="18" charset="0"/>
              </a:rPr>
              <a:t>Θ</a:t>
            </a:r>
            <a:r>
              <a:rPr lang="en-US" altLang="zh-CN" sz="2800" smtClean="0">
                <a:cs typeface="Arial" charset="0"/>
              </a:rPr>
              <a:t>(</a:t>
            </a:r>
            <a:r>
              <a:rPr lang="en-US" altLang="zh-CN" sz="2800" i="1" smtClean="0">
                <a:cs typeface="Arial" charset="0"/>
              </a:rPr>
              <a:t>n</a:t>
            </a:r>
            <a:r>
              <a:rPr lang="en-US" altLang="zh-CN" sz="2800" smtClean="0">
                <a:cs typeface="Arial" charset="0"/>
              </a:rPr>
              <a:t>)</a:t>
            </a:r>
            <a:endParaRPr lang="el-GR" altLang="zh-CN" sz="2800" smtClean="0">
              <a:cs typeface="Arial" charset="0"/>
            </a:endParaRPr>
          </a:p>
          <a:p>
            <a:pPr marL="0" indent="0">
              <a:spcBef>
                <a:spcPct val="40000"/>
              </a:spcBef>
              <a:buFont typeface="Monotype Sorts"/>
              <a:buNone/>
            </a:pPr>
            <a:r>
              <a:rPr lang="en-US" altLang="zh-CN" sz="2800" smtClean="0">
                <a:cs typeface="Arial" charset="0"/>
              </a:rPr>
              <a:t>Worst case (degenerate split):   C(</a:t>
            </a:r>
            <a:r>
              <a:rPr lang="en-US" altLang="zh-CN" sz="2800" i="1" smtClean="0">
                <a:cs typeface="Arial" charset="0"/>
              </a:rPr>
              <a:t>n</a:t>
            </a:r>
            <a:r>
              <a:rPr lang="en-US" altLang="zh-CN" sz="2800" smtClean="0">
                <a:cs typeface="Arial" charset="0"/>
              </a:rPr>
              <a:t>) </a:t>
            </a:r>
            <a:r>
              <a:rPr lang="en-US" altLang="zh-CN" sz="2800" smtClean="0">
                <a:solidFill>
                  <a:schemeClr val="hlink"/>
                </a:solidFill>
                <a:sym typeface="Symbol" pitchFamily="18" charset="2"/>
              </a:rPr>
              <a:t></a:t>
            </a:r>
            <a:r>
              <a:rPr lang="en-US" altLang="zh-CN" sz="2800" smtClean="0">
                <a:cs typeface="Arial" charset="0"/>
              </a:rPr>
              <a:t> </a:t>
            </a:r>
            <a:r>
              <a:rPr lang="el-GR" altLang="zh-CN" sz="2800" smtClean="0">
                <a:cs typeface="Times New Roman" pitchFamily="18" charset="0"/>
              </a:rPr>
              <a:t>Θ</a:t>
            </a:r>
            <a:r>
              <a:rPr lang="en-US" altLang="zh-CN" sz="2800" smtClean="0">
                <a:cs typeface="Arial" charset="0"/>
              </a:rPr>
              <a:t>(</a:t>
            </a:r>
            <a:r>
              <a:rPr lang="en-US" altLang="zh-CN" sz="2800" i="1" smtClean="0">
                <a:cs typeface="Arial" charset="0"/>
              </a:rPr>
              <a:t>n</a:t>
            </a:r>
            <a:r>
              <a:rPr lang="en-US" altLang="zh-CN" sz="2800" baseline="30000" smtClean="0">
                <a:cs typeface="Arial" charset="0"/>
              </a:rPr>
              <a:t>2</a:t>
            </a:r>
            <a:r>
              <a:rPr lang="en-US" altLang="zh-CN" sz="2800" smtClean="0">
                <a:cs typeface="Arial" charset="0"/>
              </a:rPr>
              <a:t>)</a:t>
            </a:r>
          </a:p>
          <a:p>
            <a:pPr marL="0" indent="0">
              <a:spcBef>
                <a:spcPct val="40000"/>
              </a:spcBef>
              <a:buFont typeface="Monotype Sorts"/>
              <a:buNone/>
            </a:pPr>
            <a:r>
              <a:rPr lang="en-US" altLang="zh-CN" sz="2800" smtClean="0">
                <a:cs typeface="Arial" charset="0"/>
              </a:rPr>
              <a:t>A more sophisticated choice of the pivot leads to a complicated algorithm with </a:t>
            </a:r>
            <a:r>
              <a:rPr lang="el-GR" altLang="zh-CN" sz="2800" smtClean="0">
                <a:cs typeface="Times New Roman" pitchFamily="18" charset="0"/>
              </a:rPr>
              <a:t>Θ</a:t>
            </a:r>
            <a:r>
              <a:rPr lang="en-US" altLang="zh-CN" sz="2800" smtClean="0">
                <a:cs typeface="Arial" charset="0"/>
              </a:rPr>
              <a:t>(</a:t>
            </a:r>
            <a:r>
              <a:rPr lang="en-US" altLang="zh-CN" sz="2800" i="1" smtClean="0">
                <a:cs typeface="Arial" charset="0"/>
              </a:rPr>
              <a:t>n</a:t>
            </a:r>
            <a:r>
              <a:rPr lang="en-US" altLang="zh-CN" sz="2800" smtClean="0">
                <a:cs typeface="Arial" charset="0"/>
              </a:rPr>
              <a:t>) worst-case efficiency.</a:t>
            </a:r>
            <a:endParaRPr lang="en-US" altLang="zh-CN" sz="2800" smtClean="0"/>
          </a:p>
          <a:p>
            <a:pPr marL="0" indent="0"/>
            <a:endParaRPr lang="en-US" altLang="zh-CN" sz="2800" smtClean="0"/>
          </a:p>
        </p:txBody>
      </p:sp>
      <p:sp>
        <p:nvSpPr>
          <p:cNvPr id="101380" name="Rectangle 5"/>
          <p:cNvSpPr>
            <a:spLocks noChangeArrowheads="1"/>
          </p:cNvSpPr>
          <p:nvPr/>
        </p:nvSpPr>
        <p:spPr bwMode="auto">
          <a:xfrm>
            <a:off x="3132138" y="4221163"/>
            <a:ext cx="5148262" cy="1793875"/>
          </a:xfrm>
          <a:prstGeom prst="rect">
            <a:avLst/>
          </a:prstGeom>
          <a:noFill/>
          <a:ln w="9525">
            <a:noFill/>
            <a:miter lim="800000"/>
            <a:headEnd/>
            <a:tailEnd/>
          </a:ln>
        </p:spPr>
        <p:txBody>
          <a:bodyPr>
            <a:spAutoFit/>
          </a:bodyPr>
          <a:lstStyle/>
          <a:p>
            <a:r>
              <a:rPr lang="en-US" altLang="zh-CN" sz="1400"/>
              <a:t>int m = partition(array);</a:t>
            </a:r>
          </a:p>
          <a:p>
            <a:r>
              <a:rPr lang="en-US" altLang="zh-CN" sz="1400"/>
              <a:t>if (m == k)</a:t>
            </a:r>
          </a:p>
          <a:p>
            <a:r>
              <a:rPr lang="en-US" altLang="zh-CN" sz="1400"/>
              <a:t>    return array[i];</a:t>
            </a:r>
          </a:p>
          <a:p>
            <a:r>
              <a:rPr lang="en-US" altLang="zh-CN" sz="1400"/>
              <a:t>else if(m &gt; k)</a:t>
            </a:r>
          </a:p>
          <a:p>
            <a:r>
              <a:rPr lang="en-US" altLang="zh-CN" sz="1400"/>
              <a:t>    return q_select(array, left, i - 1, k);</a:t>
            </a:r>
          </a:p>
          <a:p>
            <a:r>
              <a:rPr lang="en-US" altLang="zh-CN" sz="1400"/>
              <a:t>else</a:t>
            </a:r>
          </a:p>
          <a:p>
            <a:r>
              <a:rPr lang="en-US" altLang="zh-CN" sz="1400"/>
              <a:t>    return q_select(array, i + 1, right, k - m);</a:t>
            </a:r>
          </a:p>
          <a:p>
            <a:r>
              <a:rPr lang="en-US" altLang="zh-CN" sz="1400"/>
              <a:t>}</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130</a:t>
            </a:fld>
            <a:endParaRPr lang="en-US" altLang="zh-CN"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Slide Number Placeholder 5"/>
          <p:cNvSpPr txBox="1">
            <a:spLocks noGrp="1"/>
          </p:cNvSpPr>
          <p:nvPr/>
        </p:nvSpPr>
        <p:spPr bwMode="auto">
          <a:xfrm>
            <a:off x="7885113" y="6356350"/>
            <a:ext cx="801687" cy="457200"/>
          </a:xfrm>
          <a:prstGeom prst="rect">
            <a:avLst/>
          </a:prstGeom>
          <a:noFill/>
          <a:ln w="9525">
            <a:noFill/>
            <a:miter lim="800000"/>
            <a:headEnd/>
            <a:tailEnd/>
          </a:ln>
        </p:spPr>
        <p:txBody>
          <a:bodyPr/>
          <a:lstStyle/>
          <a:p>
            <a:pPr algn="r"/>
            <a:fld id="{121C4F3F-6E1D-4CD0-874A-707FD05A91F2}" type="slidenum">
              <a:rPr lang="en-US" altLang="zh-CN" sz="1000"/>
              <a:pPr algn="r"/>
              <a:t>131</a:t>
            </a:fld>
            <a:endParaRPr lang="en-US" altLang="zh-CN" sz="1000"/>
          </a:p>
        </p:txBody>
      </p:sp>
      <p:sp>
        <p:nvSpPr>
          <p:cNvPr id="120835" name="Rectangle 2"/>
          <p:cNvSpPr>
            <a:spLocks noGrp="1" noChangeArrowheads="1"/>
          </p:cNvSpPr>
          <p:nvPr>
            <p:ph type="title" idx="4294967295"/>
          </p:nvPr>
        </p:nvSpPr>
        <p:spPr>
          <a:xfrm>
            <a:off x="381000" y="395288"/>
            <a:ext cx="8763000" cy="533400"/>
          </a:xfrm>
        </p:spPr>
        <p:txBody>
          <a:bodyPr/>
          <a:lstStyle/>
          <a:p>
            <a:pPr marL="838200" indent="-838200"/>
            <a:r>
              <a:rPr lang="en-US" altLang="zh-CN" smtClean="0">
                <a:ea typeface="宋体" charset="-122"/>
              </a:rPr>
              <a:t>Efficiency of Quickselect</a:t>
            </a:r>
          </a:p>
        </p:txBody>
      </p:sp>
      <p:pic>
        <p:nvPicPr>
          <p:cNvPr id="120838" name="Picture 6"/>
          <p:cNvPicPr>
            <a:picLocks noChangeAspect="1" noChangeArrowheads="1"/>
          </p:cNvPicPr>
          <p:nvPr/>
        </p:nvPicPr>
        <p:blipFill>
          <a:blip r:embed="rId3" cstate="print"/>
          <a:srcRect/>
          <a:stretch>
            <a:fillRect/>
          </a:stretch>
        </p:blipFill>
        <p:spPr bwMode="auto">
          <a:xfrm>
            <a:off x="14288" y="1576388"/>
            <a:ext cx="9115425" cy="3705225"/>
          </a:xfrm>
          <a:prstGeom prst="rect">
            <a:avLst/>
          </a:prstGeom>
          <a:noFill/>
          <a:ln w="9525">
            <a:noFill/>
            <a:miter lim="800000"/>
            <a:headEnd/>
            <a:tailEnd/>
          </a:ln>
          <a:effectLst/>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p:txBody>
          <a:bodyPr/>
          <a:lstStyle/>
          <a:p>
            <a:r>
              <a:rPr lang="en-US" altLang="zh-CN" smtClean="0">
                <a:ea typeface="宋体" charset="-122"/>
              </a:rPr>
              <a:t>Quickselect: Analysis</a:t>
            </a:r>
          </a:p>
        </p:txBody>
      </p:sp>
      <p:sp>
        <p:nvSpPr>
          <p:cNvPr id="122883" name="Rectangle 3"/>
          <p:cNvSpPr>
            <a:spLocks noGrp="1" noChangeArrowheads="1"/>
          </p:cNvSpPr>
          <p:nvPr>
            <p:ph type="body" idx="4294967295"/>
          </p:nvPr>
        </p:nvSpPr>
        <p:spPr/>
        <p:txBody>
          <a:bodyPr/>
          <a:lstStyle/>
          <a:p>
            <a:r>
              <a:rPr lang="en-US" altLang="zh-CN" sz="2400" smtClean="0"/>
              <a:t>Worst Case is O(N^2)</a:t>
            </a:r>
          </a:p>
          <a:p>
            <a:r>
              <a:rPr lang="en-US" altLang="zh-CN" sz="2400" smtClean="0"/>
              <a:t>Average Case: analysis similar to quicksort</a:t>
            </a:r>
            <a:r>
              <a:rPr lang="en-US" altLang="zh-CN" sz="2400" smtClean="0">
                <a:latin typeface="Times New Roman"/>
              </a:rPr>
              <a:t>’</a:t>
            </a:r>
            <a:r>
              <a:rPr lang="en-US" altLang="zh-CN" sz="2400" smtClean="0"/>
              <a:t>s.</a:t>
            </a:r>
          </a:p>
          <a:p>
            <a:r>
              <a:rPr lang="en-US" altLang="zh-CN" sz="2400" smtClean="0"/>
              <a:t>Here T(N) = 1*(T(0)+T(1)+</a:t>
            </a:r>
            <a:r>
              <a:rPr lang="en-US" altLang="zh-CN" sz="2400" smtClean="0">
                <a:latin typeface="Times New Roman"/>
              </a:rPr>
              <a:t>…</a:t>
            </a:r>
            <a:r>
              <a:rPr lang="en-US" altLang="zh-CN" sz="2400" smtClean="0"/>
              <a:t>+T(N-1))/N + N</a:t>
            </a:r>
          </a:p>
          <a:p>
            <a:r>
              <a:rPr lang="en-US" altLang="zh-CN" sz="2400" smtClean="0"/>
              <a:t>Multiply by N</a:t>
            </a:r>
          </a:p>
          <a:p>
            <a:pPr lvl="1"/>
            <a:r>
              <a:rPr lang="en-US" altLang="zh-CN" sz="2100" smtClean="0"/>
              <a:t>NT(N) = T(0)+T(1)  +T(N-1) + N^2</a:t>
            </a:r>
          </a:p>
          <a:p>
            <a:r>
              <a:rPr lang="en-US" altLang="zh-CN" sz="2400" smtClean="0"/>
              <a:t>Substitute with N = N-1 and subtract:</a:t>
            </a:r>
          </a:p>
          <a:p>
            <a:pPr lvl="1"/>
            <a:r>
              <a:rPr lang="en-US" altLang="zh-CN" sz="2100" smtClean="0"/>
              <a:t>NT(N) -(N-1)T(N-1) = T(N-1) + 2N -1</a:t>
            </a:r>
          </a:p>
          <a:p>
            <a:r>
              <a:rPr lang="en-US" altLang="zh-CN" sz="2400" smtClean="0"/>
              <a:t>Rearrange and divide by N</a:t>
            </a:r>
          </a:p>
          <a:p>
            <a:pPr lvl="1"/>
            <a:r>
              <a:rPr lang="en-US" altLang="zh-CN" sz="2100" smtClean="0"/>
              <a:t>T(N)= T(N-1)+2 </a:t>
            </a:r>
          </a:p>
          <a:p>
            <a:pPr lvl="1"/>
            <a:r>
              <a:rPr lang="en-US" altLang="zh-CN" sz="2100" smtClean="0"/>
              <a:t>T(N) = T(N-2) + 4</a:t>
            </a:r>
            <a:r>
              <a:rPr lang="en-US" altLang="zh-CN" sz="2100" smtClean="0">
                <a:latin typeface="Times New Roman"/>
              </a:rPr>
              <a:t>…</a:t>
            </a:r>
            <a:r>
              <a:rPr lang="en-US" altLang="zh-CN" sz="2100" smtClean="0"/>
              <a:t>.. = T(1)+2*N = O(N)</a:t>
            </a:r>
          </a:p>
          <a:p>
            <a:r>
              <a:rPr lang="en-US" altLang="zh-CN" sz="2400" smtClean="0"/>
              <a:t>Average Case: Linear.</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marL="838200" indent="-838200"/>
            <a:r>
              <a:rPr lang="en-US" altLang="zh-CN" sz="2800" dirty="0" smtClean="0">
                <a:ea typeface="宋体" charset="-122"/>
              </a:rPr>
              <a:t>Application: Post Office Location Problem</a:t>
            </a:r>
          </a:p>
        </p:txBody>
      </p:sp>
      <p:sp>
        <p:nvSpPr>
          <p:cNvPr id="69635" name="Rectangle 3"/>
          <p:cNvSpPr>
            <a:spLocks noGrp="1" noChangeArrowheads="1"/>
          </p:cNvSpPr>
          <p:nvPr>
            <p:ph type="body" idx="1"/>
          </p:nvPr>
        </p:nvSpPr>
        <p:spPr>
          <a:xfrm>
            <a:off x="609600" y="1547961"/>
            <a:ext cx="8534400" cy="4905375"/>
          </a:xfrm>
        </p:spPr>
        <p:txBody>
          <a:bodyPr/>
          <a:lstStyle/>
          <a:p>
            <a:pPr marL="0" indent="0">
              <a:spcBef>
                <a:spcPct val="40000"/>
              </a:spcBef>
              <a:buFont typeface="Monotype Sorts"/>
              <a:buNone/>
            </a:pPr>
            <a:r>
              <a:rPr lang="en-US" altLang="zh-CN" dirty="0" smtClean="0"/>
              <a:t>Given </a:t>
            </a:r>
            <a:r>
              <a:rPr lang="en-US" altLang="zh-CN" i="1" dirty="0" smtClean="0"/>
              <a:t>n </a:t>
            </a:r>
            <a:r>
              <a:rPr lang="en-US" altLang="zh-CN" dirty="0" smtClean="0"/>
              <a:t>village locations along a straight highway, where should a new post office be located to </a:t>
            </a:r>
            <a:r>
              <a:rPr lang="en-US" altLang="zh-CN" dirty="0" smtClean="0">
                <a:solidFill>
                  <a:srgbClr val="FF0000"/>
                </a:solidFill>
              </a:rPr>
              <a:t>minimize</a:t>
            </a:r>
            <a:r>
              <a:rPr lang="en-US" altLang="zh-CN" dirty="0" smtClean="0"/>
              <a:t> the average distance from the villages to the post office?</a:t>
            </a:r>
          </a:p>
          <a:p>
            <a:pPr marL="0" indent="0">
              <a:spcBef>
                <a:spcPct val="40000"/>
              </a:spcBef>
              <a:buFont typeface="Monotype Sorts"/>
              <a:buNone/>
            </a:pPr>
            <a:endParaRPr lang="en-US" altLang="zh-CN" dirty="0" smtClean="0">
              <a:cs typeface="Arial" charset="0"/>
            </a:endParaRPr>
          </a:p>
          <a:p>
            <a:pPr marL="0" indent="0">
              <a:buFont typeface="Monotype Sorts"/>
              <a:buNone/>
            </a:pPr>
            <a:endParaRPr lang="en-US" altLang="zh-CN" dirty="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133</a:t>
            </a:fld>
            <a:endParaRPr lang="en-US" altLang="zh-CN" dirty="0"/>
          </a:p>
        </p:txBody>
      </p:sp>
    </p:spTree>
    <p:extLst>
      <p:ext uri="{BB962C8B-B14F-4D97-AF65-F5344CB8AC3E}">
        <p14:creationId xmlns:p14="http://schemas.microsoft.com/office/powerpoint/2010/main" val="3562662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rrowheads="1"/>
          </p:cNvSpPr>
          <p:nvPr>
            <p:ph type="title"/>
          </p:nvPr>
        </p:nvSpPr>
        <p:spPr/>
        <p:txBody>
          <a:bodyPr/>
          <a:lstStyle/>
          <a:p>
            <a:pPr algn="ctr"/>
            <a:r>
              <a:rPr lang="en-US" altLang="zh-CN" dirty="0">
                <a:ea typeface="宋体" charset="-122"/>
              </a:rPr>
              <a:t>Interpolation Search</a:t>
            </a:r>
            <a:r>
              <a:rPr lang="zh-CN" altLang="en-US" dirty="0">
                <a:ea typeface="黑体" pitchFamily="2" charset="-122"/>
              </a:rPr>
              <a:t> </a:t>
            </a:r>
            <a:endParaRPr lang="zh-CN" altLang="en-US" dirty="0"/>
          </a:p>
        </p:txBody>
      </p:sp>
      <p:sp>
        <p:nvSpPr>
          <p:cNvPr id="140291" name="Rectangle 3"/>
          <p:cNvSpPr>
            <a:spLocks noGrp="1" noRot="1" noChangeArrowheads="1"/>
          </p:cNvSpPr>
          <p:nvPr>
            <p:ph type="body" idx="1"/>
          </p:nvPr>
        </p:nvSpPr>
        <p:spPr>
          <a:xfrm>
            <a:off x="0" y="1052513"/>
            <a:ext cx="9144000" cy="5078412"/>
          </a:xfrm>
        </p:spPr>
        <p:txBody>
          <a:bodyPr/>
          <a:lstStyle/>
          <a:p>
            <a:pPr marL="514350" lvl="1" indent="0">
              <a:lnSpc>
                <a:spcPct val="125000"/>
              </a:lnSpc>
              <a:buNone/>
            </a:pPr>
            <a:r>
              <a:rPr lang="zh-CN" altLang="en-US" sz="1600" dirty="0">
                <a:solidFill>
                  <a:srgbClr val="FF0000"/>
                </a:solidFill>
                <a:ea typeface="黑体" pitchFamily="2" charset="-122"/>
              </a:rPr>
              <a:t>问题描述</a:t>
            </a:r>
            <a:r>
              <a:rPr lang="zh-CN" altLang="en-US" sz="1600" dirty="0">
                <a:solidFill>
                  <a:srgbClr val="FF0000"/>
                </a:solidFill>
              </a:rPr>
              <a:t>：</a:t>
            </a:r>
            <a:r>
              <a:rPr lang="zh-CN" altLang="en-US" sz="1600" dirty="0"/>
              <a:t>折半查找，每轮用规模减半，就某些问题而言，是否有</a:t>
            </a:r>
            <a:r>
              <a:rPr lang="zh-CN" altLang="en-US" sz="1600" dirty="0">
                <a:solidFill>
                  <a:schemeClr val="hlink"/>
                </a:solidFill>
                <a:effectLst>
                  <a:outerShdw blurRad="38100" dist="38100" dir="2700000" algn="tl">
                    <a:srgbClr val="C0C0C0"/>
                  </a:outerShdw>
                </a:effectLst>
                <a:ea typeface="黑体" pitchFamily="2" charset="-122"/>
              </a:rPr>
              <a:t>更好的</a:t>
            </a:r>
            <a:r>
              <a:rPr lang="zh-CN" altLang="en-US" sz="1600" dirty="0"/>
              <a:t> </a:t>
            </a:r>
            <a:r>
              <a:rPr lang="zh-CN" altLang="en-US" sz="1600" dirty="0">
                <a:ea typeface="黑体" pitchFamily="2" charset="-122"/>
              </a:rPr>
              <a:t>分点</a:t>
            </a:r>
            <a:r>
              <a:rPr lang="zh-CN" altLang="en-US" sz="1600" dirty="0"/>
              <a:t> 将列表规模减小呢？    回答是肯定的，这即是 </a:t>
            </a:r>
            <a:r>
              <a:rPr lang="zh-CN" altLang="en-US" sz="1600" dirty="0">
                <a:ea typeface="黑体" pitchFamily="2" charset="-122"/>
              </a:rPr>
              <a:t>插值点</a:t>
            </a:r>
            <a:r>
              <a:rPr lang="zh-CN" altLang="en-US" sz="1600" dirty="0"/>
              <a:t>。它可将包含</a:t>
            </a:r>
            <a:r>
              <a:rPr lang="zh-CN" altLang="en-US" sz="1600" dirty="0">
                <a:ea typeface="黑体" pitchFamily="2" charset="-122"/>
              </a:rPr>
              <a:t>问题解</a:t>
            </a:r>
            <a:r>
              <a:rPr lang="zh-CN" altLang="en-US" sz="1600" dirty="0"/>
              <a:t>的区域缩得更小，</a:t>
            </a:r>
          </a:p>
          <a:p>
            <a:pPr marL="514350" lvl="1" indent="0">
              <a:lnSpc>
                <a:spcPct val="125000"/>
              </a:lnSpc>
              <a:buNone/>
            </a:pPr>
            <a:r>
              <a:rPr lang="zh-CN" altLang="en-US" sz="1600" dirty="0"/>
              <a:t>    比一半还小，从而减少问题规模的分解次数，获得更高的查找效率。</a:t>
            </a:r>
          </a:p>
          <a:p>
            <a:pPr marL="457200" lvl="1" indent="0">
              <a:lnSpc>
                <a:spcPct val="125000"/>
              </a:lnSpc>
              <a:buNone/>
            </a:pPr>
            <a:r>
              <a:rPr lang="en-US" altLang="zh-CN" sz="1600" dirty="0" smtClean="0">
                <a:solidFill>
                  <a:srgbClr val="FF0000"/>
                </a:solidFill>
              </a:rPr>
              <a:t> </a:t>
            </a:r>
            <a:r>
              <a:rPr lang="zh-CN" altLang="en-US" sz="1600" dirty="0">
                <a:solidFill>
                  <a:srgbClr val="FF0000"/>
                </a:solidFill>
              </a:rPr>
              <a:t>插值查找 </a:t>
            </a:r>
            <a:r>
              <a:rPr lang="en-US" altLang="zh-CN" sz="1600" dirty="0">
                <a:solidFill>
                  <a:srgbClr val="FF0000"/>
                </a:solidFill>
              </a:rPr>
              <a:t>—— </a:t>
            </a:r>
            <a:r>
              <a:rPr lang="zh-CN" altLang="en-US" sz="1600" dirty="0">
                <a:solidFill>
                  <a:srgbClr val="FF0000"/>
                </a:solidFill>
              </a:rPr>
              <a:t>减可变规模法应用实例</a:t>
            </a:r>
          </a:p>
          <a:p>
            <a:pPr marL="514350" lvl="1" indent="0">
              <a:lnSpc>
                <a:spcPct val="125000"/>
              </a:lnSpc>
              <a:buNone/>
            </a:pPr>
            <a:r>
              <a:rPr lang="zh-CN" altLang="en-US" sz="1600" dirty="0">
                <a:ea typeface="黑体" pitchFamily="2" charset="-122"/>
              </a:rPr>
              <a:t>算法意义</a:t>
            </a:r>
            <a:r>
              <a:rPr lang="zh-CN" altLang="en-US" sz="1600" dirty="0"/>
              <a:t>：对某些查找问题，进一步提高 </a:t>
            </a:r>
            <a:r>
              <a:rPr lang="zh-CN" altLang="en-US" sz="1600" dirty="0">
                <a:ea typeface="黑体" pitchFamily="2" charset="-122"/>
              </a:rPr>
              <a:t>折半查找 </a:t>
            </a:r>
            <a:r>
              <a:rPr lang="zh-CN" altLang="en-US" sz="1600" dirty="0"/>
              <a:t>效率。</a:t>
            </a:r>
          </a:p>
          <a:p>
            <a:pPr marL="514350" lvl="1" indent="0">
              <a:lnSpc>
                <a:spcPct val="125000"/>
              </a:lnSpc>
              <a:buNone/>
            </a:pPr>
            <a:r>
              <a:rPr lang="zh-CN" altLang="en-US" sz="1600" dirty="0">
                <a:ea typeface="黑体" pitchFamily="2" charset="-122"/>
              </a:rPr>
              <a:t>算法要求</a:t>
            </a:r>
            <a:r>
              <a:rPr lang="zh-CN" altLang="en-US" sz="1600" dirty="0"/>
              <a:t>：先对输入的 </a:t>
            </a:r>
            <a:r>
              <a:rPr lang="en-US" altLang="zh-CN" sz="1600" dirty="0"/>
              <a:t>n</a:t>
            </a:r>
            <a:r>
              <a:rPr lang="zh-CN" altLang="en-US" sz="1600" dirty="0"/>
              <a:t>元列表排序，即有序列表。</a:t>
            </a:r>
          </a:p>
          <a:p>
            <a:pPr marL="514350" lvl="1" indent="0">
              <a:lnSpc>
                <a:spcPct val="125000"/>
              </a:lnSpc>
              <a:buNone/>
            </a:pPr>
            <a:r>
              <a:rPr lang="zh-CN" altLang="en-US" sz="1600" dirty="0" smtClean="0">
                <a:solidFill>
                  <a:srgbClr val="FF0000"/>
                </a:solidFill>
                <a:ea typeface="黑体" pitchFamily="2" charset="-122"/>
              </a:rPr>
              <a:t>插值</a:t>
            </a:r>
            <a:r>
              <a:rPr lang="zh-CN" altLang="en-US" sz="1600" dirty="0">
                <a:solidFill>
                  <a:srgbClr val="FF0000"/>
                </a:solidFill>
                <a:ea typeface="黑体" pitchFamily="2" charset="-122"/>
              </a:rPr>
              <a:t>查找法一个实例</a:t>
            </a:r>
            <a:r>
              <a:rPr lang="zh-CN" altLang="en-US" sz="1600" dirty="0"/>
              <a:t>：查字典（如电子辞典的检索）</a:t>
            </a:r>
          </a:p>
          <a:p>
            <a:pPr marL="514350" lvl="1" indent="0">
              <a:lnSpc>
                <a:spcPct val="125000"/>
              </a:lnSpc>
              <a:buNone/>
            </a:pPr>
            <a:r>
              <a:rPr lang="zh-CN" altLang="en-US" sz="1600" dirty="0"/>
              <a:t>    </a:t>
            </a:r>
            <a:r>
              <a:rPr lang="zh-CN" altLang="en-US" sz="1600" dirty="0">
                <a:ea typeface="黑体" pitchFamily="2" charset="-122"/>
              </a:rPr>
              <a:t>问题描述</a:t>
            </a:r>
            <a:r>
              <a:rPr lang="zh-CN" altLang="en-US" sz="1600" dirty="0"/>
              <a:t>：在英文字典中查找某个单词。</a:t>
            </a:r>
          </a:p>
          <a:p>
            <a:pPr marL="514350" lvl="1" indent="0">
              <a:lnSpc>
                <a:spcPct val="125000"/>
              </a:lnSpc>
              <a:buNone/>
            </a:pPr>
            <a:r>
              <a:rPr lang="zh-CN" altLang="en-US" sz="1600" dirty="0"/>
              <a:t>    </a:t>
            </a:r>
            <a:r>
              <a:rPr lang="zh-CN" altLang="en-US" sz="1600" dirty="0">
                <a:ea typeface="黑体" pitchFamily="2" charset="-122"/>
              </a:rPr>
              <a:t>字典格式</a:t>
            </a:r>
            <a:r>
              <a:rPr lang="zh-CN" altLang="en-US" sz="1600" dirty="0"/>
              <a:t>：按字母升序格式安排单词条目（已排序）。</a:t>
            </a:r>
          </a:p>
          <a:p>
            <a:pPr marL="514350" lvl="1" indent="0">
              <a:lnSpc>
                <a:spcPct val="125000"/>
              </a:lnSpc>
              <a:buNone/>
            </a:pPr>
            <a:r>
              <a:rPr lang="zh-CN" altLang="en-US" sz="1600" dirty="0"/>
              <a:t>    </a:t>
            </a:r>
            <a:r>
              <a:rPr lang="zh-CN" altLang="en-US" sz="1600" dirty="0">
                <a:ea typeface="黑体" pitchFamily="2" charset="-122"/>
              </a:rPr>
              <a:t>查找策略</a:t>
            </a:r>
            <a:r>
              <a:rPr lang="zh-CN" altLang="en-US" sz="1600" dirty="0"/>
              <a:t>：我们并非采用折半查找法。而是依据先验知识，首先翻</a:t>
            </a:r>
            <a:r>
              <a:rPr lang="zh-CN" altLang="en-US" sz="1600" dirty="0" smtClean="0"/>
              <a:t>到尽量</a:t>
            </a:r>
            <a:r>
              <a:rPr lang="zh-CN" altLang="en-US" sz="1600" dirty="0"/>
              <a:t>靠近待查单词的首字母附近，比如查找单词 </a:t>
            </a:r>
            <a:r>
              <a:rPr lang="en-US" altLang="zh-CN" sz="1600" dirty="0"/>
              <a:t>word</a:t>
            </a:r>
            <a:r>
              <a:rPr lang="zh-CN" altLang="en-US" sz="1600" dirty="0"/>
              <a:t>，你不会翻</a:t>
            </a:r>
            <a:r>
              <a:rPr lang="zh-CN" altLang="en-US" sz="1600" dirty="0" smtClean="0"/>
              <a:t>到字典</a:t>
            </a:r>
            <a:r>
              <a:rPr lang="zh-CN" altLang="en-US" sz="1600" dirty="0"/>
              <a:t>中间开始查，而是翻到字典中尽量靠后</a:t>
            </a:r>
            <a:r>
              <a:rPr lang="zh-CN" altLang="en-US" sz="2000" dirty="0"/>
              <a:t>的地方开始查找，这与</a:t>
            </a:r>
            <a:r>
              <a:rPr lang="zh-CN" altLang="en-US" sz="2000" dirty="0" smtClean="0"/>
              <a:t>查 </a:t>
            </a:r>
            <a:r>
              <a:rPr lang="en-US" altLang="zh-CN" sz="2000" dirty="0"/>
              <a:t>baby </a:t>
            </a:r>
            <a:r>
              <a:rPr lang="zh-CN" altLang="en-US" sz="2000" dirty="0"/>
              <a:t>不一样。然后，将这次翻到的位置上字母，与待查单词作比较</a:t>
            </a:r>
            <a:r>
              <a:rPr lang="zh-CN" altLang="en-US" sz="2000" dirty="0" smtClean="0"/>
              <a:t>后决定</a:t>
            </a:r>
            <a:r>
              <a:rPr lang="zh-CN" altLang="en-US" sz="2000" dirty="0"/>
              <a:t>下次查找方向（比较字母值的大小）和页码增量（比较字母值</a:t>
            </a:r>
            <a:r>
              <a:rPr lang="zh-CN" altLang="en-US" sz="2000" dirty="0" smtClean="0"/>
              <a:t>的 </a:t>
            </a:r>
            <a:r>
              <a:rPr lang="zh-CN" altLang="en-US" sz="2000" dirty="0"/>
              <a:t>差距），多次查找后即可找到。</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134</a:t>
            </a:fld>
            <a:endParaRPr lang="en-US" altLang="zh-CN" dirty="0"/>
          </a:p>
        </p:txBody>
      </p:sp>
    </p:spTree>
    <p:extLst>
      <p:ext uri="{BB962C8B-B14F-4D97-AF65-F5344CB8AC3E}">
        <p14:creationId xmlns:p14="http://schemas.microsoft.com/office/powerpoint/2010/main" val="79812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0291">
                                            <p:txEl>
                                              <p:pRg st="2" end="2"/>
                                            </p:txEl>
                                          </p:spTgt>
                                        </p:tgtEl>
                                        <p:attrNameLst>
                                          <p:attrName>style.visibility</p:attrName>
                                        </p:attrNameLst>
                                      </p:cBhvr>
                                      <p:to>
                                        <p:strVal val="visible"/>
                                      </p:to>
                                    </p:set>
                                    <p:anim calcmode="lin" valueType="num">
                                      <p:cBhvr additive="base">
                                        <p:cTn id="7" dur="500" fill="hold"/>
                                        <p:tgtEl>
                                          <p:spTgt spid="1402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0291">
                                            <p:txEl>
                                              <p:pRg st="3" end="3"/>
                                            </p:txEl>
                                          </p:spTgt>
                                        </p:tgtEl>
                                        <p:attrNameLst>
                                          <p:attrName>style.visibility</p:attrName>
                                        </p:attrNameLst>
                                      </p:cBhvr>
                                      <p:to>
                                        <p:strVal val="visible"/>
                                      </p:to>
                                    </p:set>
                                    <p:anim calcmode="lin" valueType="num">
                                      <p:cBhvr additive="base">
                                        <p:cTn id="13" dur="500" fill="hold"/>
                                        <p:tgtEl>
                                          <p:spTgt spid="1402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0291">
                                            <p:txEl>
                                              <p:pRg st="4" end="4"/>
                                            </p:txEl>
                                          </p:spTgt>
                                        </p:tgtEl>
                                        <p:attrNameLst>
                                          <p:attrName>style.visibility</p:attrName>
                                        </p:attrNameLst>
                                      </p:cBhvr>
                                      <p:to>
                                        <p:strVal val="visible"/>
                                      </p:to>
                                    </p:set>
                                    <p:anim calcmode="lin" valueType="num">
                                      <p:cBhvr additive="base">
                                        <p:cTn id="19" dur="500" fill="hold"/>
                                        <p:tgtEl>
                                          <p:spTgt spid="14029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0291">
                                            <p:txEl>
                                              <p:pRg st="5" end="5"/>
                                            </p:txEl>
                                          </p:spTgt>
                                        </p:tgtEl>
                                        <p:attrNameLst>
                                          <p:attrName>style.visibility</p:attrName>
                                        </p:attrNameLst>
                                      </p:cBhvr>
                                      <p:to>
                                        <p:strVal val="visible"/>
                                      </p:to>
                                    </p:set>
                                    <p:anim calcmode="lin" valueType="num">
                                      <p:cBhvr additive="base">
                                        <p:cTn id="25" dur="500" fill="hold"/>
                                        <p:tgtEl>
                                          <p:spTgt spid="14029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02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0291">
                                            <p:txEl>
                                              <p:pRg st="6" end="6"/>
                                            </p:txEl>
                                          </p:spTgt>
                                        </p:tgtEl>
                                        <p:attrNameLst>
                                          <p:attrName>style.visibility</p:attrName>
                                        </p:attrNameLst>
                                      </p:cBhvr>
                                      <p:to>
                                        <p:strVal val="visible"/>
                                      </p:to>
                                    </p:set>
                                    <p:anim calcmode="lin" valueType="num">
                                      <p:cBhvr additive="base">
                                        <p:cTn id="31" dur="500" fill="hold"/>
                                        <p:tgtEl>
                                          <p:spTgt spid="14029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02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0291">
                                            <p:txEl>
                                              <p:pRg st="7" end="7"/>
                                            </p:txEl>
                                          </p:spTgt>
                                        </p:tgtEl>
                                        <p:attrNameLst>
                                          <p:attrName>style.visibility</p:attrName>
                                        </p:attrNameLst>
                                      </p:cBhvr>
                                      <p:to>
                                        <p:strVal val="visible"/>
                                      </p:to>
                                    </p:set>
                                    <p:anim calcmode="lin" valueType="num">
                                      <p:cBhvr additive="base">
                                        <p:cTn id="37" dur="500" fill="hold"/>
                                        <p:tgtEl>
                                          <p:spTgt spid="14029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02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0291">
                                            <p:txEl>
                                              <p:pRg st="8" end="8"/>
                                            </p:txEl>
                                          </p:spTgt>
                                        </p:tgtEl>
                                        <p:attrNameLst>
                                          <p:attrName>style.visibility</p:attrName>
                                        </p:attrNameLst>
                                      </p:cBhvr>
                                      <p:to>
                                        <p:strVal val="visible"/>
                                      </p:to>
                                    </p:set>
                                    <p:anim calcmode="lin" valueType="num">
                                      <p:cBhvr additive="base">
                                        <p:cTn id="43" dur="500" fill="hold"/>
                                        <p:tgtEl>
                                          <p:spTgt spid="14029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02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a:xfrm>
            <a:off x="107504" y="357188"/>
            <a:ext cx="7464871" cy="623887"/>
          </a:xfrm>
        </p:spPr>
        <p:txBody>
          <a:bodyPr/>
          <a:lstStyle/>
          <a:p>
            <a:r>
              <a:rPr lang="en-US" altLang="zh-CN" dirty="0">
                <a:ea typeface="宋体" charset="-122"/>
              </a:rPr>
              <a:t>Interpolation </a:t>
            </a:r>
            <a:r>
              <a:rPr lang="en-US" altLang="zh-CN" dirty="0" smtClean="0">
                <a:ea typeface="宋体" charset="-122"/>
              </a:rPr>
              <a:t>Search</a:t>
            </a:r>
            <a:r>
              <a:rPr lang="zh-CN" altLang="en-US" dirty="0" smtClean="0">
                <a:ea typeface="黑体" pitchFamily="2" charset="-122"/>
              </a:rPr>
              <a:t> </a:t>
            </a:r>
            <a:endParaRPr lang="zh-CN" altLang="en-US" dirty="0">
              <a:ea typeface="黑体" pitchFamily="2" charset="-122"/>
            </a:endParaRPr>
          </a:p>
        </p:txBody>
      </p:sp>
      <p:sp>
        <p:nvSpPr>
          <p:cNvPr id="141316" name="Freeform 4"/>
          <p:cNvSpPr>
            <a:spLocks/>
          </p:cNvSpPr>
          <p:nvPr/>
        </p:nvSpPr>
        <p:spPr bwMode="auto">
          <a:xfrm>
            <a:off x="1403350" y="1125538"/>
            <a:ext cx="3816350" cy="2952750"/>
          </a:xfrm>
          <a:custGeom>
            <a:avLst/>
            <a:gdLst>
              <a:gd name="T0" fmla="*/ 1 w 790"/>
              <a:gd name="T1" fmla="*/ 0 h 579"/>
              <a:gd name="T2" fmla="*/ 0 w 790"/>
              <a:gd name="T3" fmla="*/ 579 h 579"/>
              <a:gd name="T4" fmla="*/ 790 w 790"/>
              <a:gd name="T5" fmla="*/ 579 h 579"/>
            </a:gdLst>
            <a:ahLst/>
            <a:cxnLst>
              <a:cxn ang="0">
                <a:pos x="T0" y="T1"/>
              </a:cxn>
              <a:cxn ang="0">
                <a:pos x="T2" y="T3"/>
              </a:cxn>
              <a:cxn ang="0">
                <a:pos x="T4" y="T5"/>
              </a:cxn>
            </a:cxnLst>
            <a:rect l="0" t="0" r="r" b="b"/>
            <a:pathLst>
              <a:path w="790" h="579">
                <a:moveTo>
                  <a:pt x="1" y="0"/>
                </a:moveTo>
                <a:lnTo>
                  <a:pt x="0" y="579"/>
                </a:lnTo>
                <a:lnTo>
                  <a:pt x="790" y="579"/>
                </a:lnTo>
              </a:path>
            </a:pathLst>
          </a:custGeom>
          <a:noFill/>
          <a:ln w="19050" cap="flat" cmpd="sng">
            <a:solidFill>
              <a:schemeClr val="tx1"/>
            </a:solidFill>
            <a:prstDash val="solid"/>
            <a:round/>
            <a:headEnd type="stealth" w="lg" len="lg"/>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20" name="Line 8"/>
          <p:cNvSpPr>
            <a:spLocks noChangeShapeType="1"/>
          </p:cNvSpPr>
          <p:nvPr/>
        </p:nvSpPr>
        <p:spPr bwMode="auto">
          <a:xfrm flipH="1">
            <a:off x="1403350" y="3644900"/>
            <a:ext cx="647700" cy="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21" name="Line 9"/>
          <p:cNvSpPr>
            <a:spLocks noChangeShapeType="1"/>
          </p:cNvSpPr>
          <p:nvPr/>
        </p:nvSpPr>
        <p:spPr bwMode="auto">
          <a:xfrm>
            <a:off x="2051050" y="3644900"/>
            <a:ext cx="0" cy="43180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22" name="Line 10"/>
          <p:cNvSpPr>
            <a:spLocks noChangeShapeType="1"/>
          </p:cNvSpPr>
          <p:nvPr/>
        </p:nvSpPr>
        <p:spPr bwMode="auto">
          <a:xfrm flipH="1">
            <a:off x="1403350" y="1557338"/>
            <a:ext cx="3384550" cy="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23" name="Line 11"/>
          <p:cNvSpPr>
            <a:spLocks noChangeShapeType="1"/>
          </p:cNvSpPr>
          <p:nvPr/>
        </p:nvSpPr>
        <p:spPr bwMode="auto">
          <a:xfrm>
            <a:off x="4787900" y="1557338"/>
            <a:ext cx="0" cy="2519362"/>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24" name="Text Box 12"/>
          <p:cNvSpPr txBox="1">
            <a:spLocks noChangeArrowheads="1"/>
          </p:cNvSpPr>
          <p:nvPr/>
        </p:nvSpPr>
        <p:spPr bwMode="auto">
          <a:xfrm>
            <a:off x="5148263" y="3860800"/>
            <a:ext cx="14398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ea typeface="黑体" pitchFamily="2" charset="-122"/>
              </a:rPr>
              <a:t>元素下标</a:t>
            </a:r>
            <a:r>
              <a:rPr lang="en-US" altLang="zh-CN"/>
              <a:t>x</a:t>
            </a:r>
          </a:p>
        </p:txBody>
      </p:sp>
      <p:sp>
        <p:nvSpPr>
          <p:cNvPr id="141325" name="Text Box 13"/>
          <p:cNvSpPr txBox="1">
            <a:spLocks noChangeArrowheads="1"/>
          </p:cNvSpPr>
          <p:nvPr/>
        </p:nvSpPr>
        <p:spPr bwMode="auto">
          <a:xfrm>
            <a:off x="755650" y="980728"/>
            <a:ext cx="158591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ea typeface="黑体" pitchFamily="2" charset="-122"/>
              </a:rPr>
              <a:t>元素值</a:t>
            </a:r>
            <a:r>
              <a:rPr lang="en-US" altLang="zh-CN" dirty="0"/>
              <a:t>A[x]</a:t>
            </a:r>
          </a:p>
        </p:txBody>
      </p:sp>
      <p:graphicFrame>
        <p:nvGraphicFramePr>
          <p:cNvPr id="141327" name="Object 15"/>
          <p:cNvGraphicFramePr>
            <a:graphicFrameLocks noChangeAspect="1"/>
          </p:cNvGraphicFramePr>
          <p:nvPr/>
        </p:nvGraphicFramePr>
        <p:xfrm>
          <a:off x="1909763" y="4095750"/>
          <a:ext cx="214312" cy="376238"/>
        </p:xfrm>
        <a:graphic>
          <a:graphicData uri="http://schemas.openxmlformats.org/presentationml/2006/ole">
            <mc:AlternateContent xmlns:mc="http://schemas.openxmlformats.org/markup-compatibility/2006">
              <mc:Choice xmlns:v="urn:schemas-microsoft-com:vml" Requires="v">
                <p:oleObj spid="_x0000_s206786" name="Equation" r:id="rId3" imgW="101520" imgH="177480" progId="Equation.DSMT4">
                  <p:embed/>
                </p:oleObj>
              </mc:Choice>
              <mc:Fallback>
                <p:oleObj name="Equation" r:id="rId3" imgW="10152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3" y="4095750"/>
                        <a:ext cx="214312"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8" name="Object 16"/>
          <p:cNvGraphicFramePr>
            <a:graphicFrameLocks noChangeAspect="1"/>
          </p:cNvGraphicFramePr>
          <p:nvPr/>
        </p:nvGraphicFramePr>
        <p:xfrm>
          <a:off x="4691063" y="4149725"/>
          <a:ext cx="241300" cy="268288"/>
        </p:xfrm>
        <a:graphic>
          <a:graphicData uri="http://schemas.openxmlformats.org/presentationml/2006/ole">
            <mc:AlternateContent xmlns:mc="http://schemas.openxmlformats.org/markup-compatibility/2006">
              <mc:Choice xmlns:v="urn:schemas-microsoft-com:vml" Requires="v">
                <p:oleObj spid="_x0000_s206787" name="Equation" r:id="rId5" imgW="114120" imgH="126720" progId="Equation.DSMT4">
                  <p:embed/>
                </p:oleObj>
              </mc:Choice>
              <mc:Fallback>
                <p:oleObj name="Equation" r:id="rId5" imgW="114120" imgH="1267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1063" y="4149725"/>
                        <a:ext cx="241300" cy="26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9" name="Object 17"/>
          <p:cNvGraphicFramePr>
            <a:graphicFrameLocks noChangeAspect="1"/>
          </p:cNvGraphicFramePr>
          <p:nvPr/>
        </p:nvGraphicFramePr>
        <p:xfrm>
          <a:off x="760413" y="3403600"/>
          <a:ext cx="642937" cy="428625"/>
        </p:xfrm>
        <a:graphic>
          <a:graphicData uri="http://schemas.openxmlformats.org/presentationml/2006/ole">
            <mc:AlternateContent xmlns:mc="http://schemas.openxmlformats.org/markup-compatibility/2006">
              <mc:Choice xmlns:v="urn:schemas-microsoft-com:vml" Requires="v">
                <p:oleObj spid="_x0000_s206788" name="Equation" r:id="rId7" imgW="304560" imgH="203040" progId="Equation.DSMT4">
                  <p:embed/>
                </p:oleObj>
              </mc:Choice>
              <mc:Fallback>
                <p:oleObj name="Equation" r:id="rId7" imgW="30456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413" y="3403600"/>
                        <a:ext cx="64293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30" name="Object 18"/>
          <p:cNvGraphicFramePr>
            <a:graphicFrameLocks noChangeAspect="1"/>
          </p:cNvGraphicFramePr>
          <p:nvPr/>
        </p:nvGraphicFramePr>
        <p:xfrm>
          <a:off x="733425" y="1341438"/>
          <a:ext cx="669925" cy="428625"/>
        </p:xfrm>
        <a:graphic>
          <a:graphicData uri="http://schemas.openxmlformats.org/presentationml/2006/ole">
            <mc:AlternateContent xmlns:mc="http://schemas.openxmlformats.org/markup-compatibility/2006">
              <mc:Choice xmlns:v="urn:schemas-microsoft-com:vml" Requires="v">
                <p:oleObj spid="_x0000_s206789" name="Equation" r:id="rId9" imgW="317160" imgH="203040" progId="Equation.DSMT4">
                  <p:embed/>
                </p:oleObj>
              </mc:Choice>
              <mc:Fallback>
                <p:oleObj name="Equation" r:id="rId9" imgW="31716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3425" y="1341438"/>
                        <a:ext cx="6699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31" name="Line 19"/>
          <p:cNvSpPr>
            <a:spLocks noChangeShapeType="1"/>
          </p:cNvSpPr>
          <p:nvPr/>
        </p:nvSpPr>
        <p:spPr bwMode="auto">
          <a:xfrm>
            <a:off x="1403350" y="2205038"/>
            <a:ext cx="2520950" cy="0"/>
          </a:xfrm>
          <a:prstGeom prst="line">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41332" name="Object 20"/>
          <p:cNvGraphicFramePr>
            <a:graphicFrameLocks noChangeAspect="1"/>
          </p:cNvGraphicFramePr>
          <p:nvPr/>
        </p:nvGraphicFramePr>
        <p:xfrm>
          <a:off x="679450" y="1989138"/>
          <a:ext cx="723900" cy="428625"/>
        </p:xfrm>
        <a:graphic>
          <a:graphicData uri="http://schemas.openxmlformats.org/presentationml/2006/ole">
            <mc:AlternateContent xmlns:mc="http://schemas.openxmlformats.org/markup-compatibility/2006">
              <mc:Choice xmlns:v="urn:schemas-microsoft-com:vml" Requires="v">
                <p:oleObj spid="_x0000_s206790" name="Equation" r:id="rId11" imgW="342720" imgH="203040" progId="Equation.DSMT4">
                  <p:embed/>
                </p:oleObj>
              </mc:Choice>
              <mc:Fallback>
                <p:oleObj name="Equation" r:id="rId11" imgW="34272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9450" y="1989138"/>
                        <a:ext cx="7239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34" name="Freeform 22"/>
          <p:cNvSpPr>
            <a:spLocks/>
          </p:cNvSpPr>
          <p:nvPr/>
        </p:nvSpPr>
        <p:spPr bwMode="auto">
          <a:xfrm>
            <a:off x="2049463" y="1562100"/>
            <a:ext cx="2743200" cy="2076450"/>
          </a:xfrm>
          <a:custGeom>
            <a:avLst/>
            <a:gdLst>
              <a:gd name="T0" fmla="*/ 0 w 1728"/>
              <a:gd name="T1" fmla="*/ 1308 h 1308"/>
              <a:gd name="T2" fmla="*/ 696 w 1728"/>
              <a:gd name="T3" fmla="*/ 1140 h 1308"/>
              <a:gd name="T4" fmla="*/ 1374 w 1728"/>
              <a:gd name="T5" fmla="*/ 690 h 1308"/>
              <a:gd name="T6" fmla="*/ 1728 w 1728"/>
              <a:gd name="T7" fmla="*/ 0 h 1308"/>
            </a:gdLst>
            <a:ahLst/>
            <a:cxnLst>
              <a:cxn ang="0">
                <a:pos x="T0" y="T1"/>
              </a:cxn>
              <a:cxn ang="0">
                <a:pos x="T2" y="T3"/>
              </a:cxn>
              <a:cxn ang="0">
                <a:pos x="T4" y="T5"/>
              </a:cxn>
              <a:cxn ang="0">
                <a:pos x="T6" y="T7"/>
              </a:cxn>
            </a:cxnLst>
            <a:rect l="0" t="0" r="r" b="b"/>
            <a:pathLst>
              <a:path w="1728" h="1308">
                <a:moveTo>
                  <a:pt x="0" y="1308"/>
                </a:moveTo>
                <a:cubicBezTo>
                  <a:pt x="116" y="1280"/>
                  <a:pt x="467" y="1243"/>
                  <a:pt x="696" y="1140"/>
                </a:cubicBezTo>
                <a:cubicBezTo>
                  <a:pt x="925" y="1037"/>
                  <a:pt x="1202" y="880"/>
                  <a:pt x="1374" y="690"/>
                </a:cubicBezTo>
                <a:cubicBezTo>
                  <a:pt x="1546" y="500"/>
                  <a:pt x="1654" y="144"/>
                  <a:pt x="1728" y="0"/>
                </a:cubicBezTo>
              </a:path>
            </a:pathLst>
          </a:custGeom>
          <a:noFill/>
          <a:ln w="1905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41335" name="Object 23"/>
          <p:cNvGraphicFramePr>
            <a:graphicFrameLocks noChangeAspect="1"/>
          </p:cNvGraphicFramePr>
          <p:nvPr/>
        </p:nvGraphicFramePr>
        <p:xfrm>
          <a:off x="3798888" y="4141788"/>
          <a:ext cx="295275" cy="295275"/>
        </p:xfrm>
        <a:graphic>
          <a:graphicData uri="http://schemas.openxmlformats.org/presentationml/2006/ole">
            <mc:AlternateContent xmlns:mc="http://schemas.openxmlformats.org/markup-compatibility/2006">
              <mc:Choice xmlns:v="urn:schemas-microsoft-com:vml" Requires="v">
                <p:oleObj spid="_x0000_s206791" name="Equation" r:id="rId13" imgW="139680" imgH="139680" progId="Equation.DSMT4">
                  <p:embed/>
                </p:oleObj>
              </mc:Choice>
              <mc:Fallback>
                <p:oleObj name="Equation" r:id="rId13" imgW="139680" imgH="1396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8888" y="4141788"/>
                        <a:ext cx="295275"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3" name="Object 31"/>
          <p:cNvGraphicFramePr>
            <a:graphicFrameLocks noChangeAspect="1"/>
          </p:cNvGraphicFramePr>
          <p:nvPr/>
        </p:nvGraphicFramePr>
        <p:xfrm>
          <a:off x="4384675" y="2071688"/>
          <a:ext cx="258763" cy="287337"/>
        </p:xfrm>
        <a:graphic>
          <a:graphicData uri="http://schemas.openxmlformats.org/presentationml/2006/ole">
            <mc:AlternateContent xmlns:mc="http://schemas.openxmlformats.org/markup-compatibility/2006">
              <mc:Choice xmlns:v="urn:schemas-microsoft-com:vml" Requires="v">
                <p:oleObj spid="_x0000_s206792" name="Equation" r:id="rId15" imgW="114120" imgH="126720" progId="Equation.DSMT4">
                  <p:embed/>
                </p:oleObj>
              </mc:Choice>
              <mc:Fallback>
                <p:oleObj name="Equation" r:id="rId15"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84675" y="2071688"/>
                        <a:ext cx="258763"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4" name="Object 32"/>
          <p:cNvGraphicFramePr>
            <a:graphicFrameLocks noChangeAspect="1"/>
          </p:cNvGraphicFramePr>
          <p:nvPr/>
        </p:nvGraphicFramePr>
        <p:xfrm>
          <a:off x="4083050" y="2546350"/>
          <a:ext cx="258763" cy="287338"/>
        </p:xfrm>
        <a:graphic>
          <a:graphicData uri="http://schemas.openxmlformats.org/presentationml/2006/ole">
            <mc:AlternateContent xmlns:mc="http://schemas.openxmlformats.org/markup-compatibility/2006">
              <mc:Choice xmlns:v="urn:schemas-microsoft-com:vml" Requires="v">
                <p:oleObj spid="_x0000_s206793" name="Equation" r:id="rId17" imgW="114120" imgH="126720" progId="Equation.DSMT4">
                  <p:embed/>
                </p:oleObj>
              </mc:Choice>
              <mc:Fallback>
                <p:oleObj name="Equation" r:id="rId17"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83050" y="2546350"/>
                        <a:ext cx="258763"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6" name="Object 34"/>
          <p:cNvGraphicFramePr>
            <a:graphicFrameLocks noChangeAspect="1"/>
          </p:cNvGraphicFramePr>
          <p:nvPr/>
        </p:nvGraphicFramePr>
        <p:xfrm>
          <a:off x="3495675" y="2987675"/>
          <a:ext cx="258763" cy="287338"/>
        </p:xfrm>
        <a:graphic>
          <a:graphicData uri="http://schemas.openxmlformats.org/presentationml/2006/ole">
            <mc:AlternateContent xmlns:mc="http://schemas.openxmlformats.org/markup-compatibility/2006">
              <mc:Choice xmlns:v="urn:schemas-microsoft-com:vml" Requires="v">
                <p:oleObj spid="_x0000_s206794" name="Equation" r:id="rId18" imgW="114120" imgH="126720" progId="Equation.DSMT4">
                  <p:embed/>
                </p:oleObj>
              </mc:Choice>
              <mc:Fallback>
                <p:oleObj name="Equation" r:id="rId18"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5675" y="2987675"/>
                        <a:ext cx="258763"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7" name="Object 35"/>
          <p:cNvGraphicFramePr>
            <a:graphicFrameLocks noChangeAspect="1"/>
          </p:cNvGraphicFramePr>
          <p:nvPr/>
        </p:nvGraphicFramePr>
        <p:xfrm>
          <a:off x="3194050" y="3160713"/>
          <a:ext cx="258763" cy="287337"/>
        </p:xfrm>
        <a:graphic>
          <a:graphicData uri="http://schemas.openxmlformats.org/presentationml/2006/ole">
            <mc:AlternateContent xmlns:mc="http://schemas.openxmlformats.org/markup-compatibility/2006">
              <mc:Choice xmlns:v="urn:schemas-microsoft-com:vml" Requires="v">
                <p:oleObj spid="_x0000_s206795" name="Equation" r:id="rId19" imgW="114120" imgH="126720" progId="Equation.DSMT4">
                  <p:embed/>
                </p:oleObj>
              </mc:Choice>
              <mc:Fallback>
                <p:oleObj name="Equation" r:id="rId19"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94050" y="3160713"/>
                        <a:ext cx="258763"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8" name="Object 36"/>
          <p:cNvGraphicFramePr>
            <a:graphicFrameLocks noChangeAspect="1"/>
          </p:cNvGraphicFramePr>
          <p:nvPr/>
        </p:nvGraphicFramePr>
        <p:xfrm>
          <a:off x="2873375" y="3284538"/>
          <a:ext cx="258763" cy="287337"/>
        </p:xfrm>
        <a:graphic>
          <a:graphicData uri="http://schemas.openxmlformats.org/presentationml/2006/ole">
            <mc:AlternateContent xmlns:mc="http://schemas.openxmlformats.org/markup-compatibility/2006">
              <mc:Choice xmlns:v="urn:schemas-microsoft-com:vml" Requires="v">
                <p:oleObj spid="_x0000_s206796" name="Equation" r:id="rId20" imgW="114120" imgH="126720" progId="Equation.DSMT4">
                  <p:embed/>
                </p:oleObj>
              </mc:Choice>
              <mc:Fallback>
                <p:oleObj name="Equation" r:id="rId20"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3375" y="3284538"/>
                        <a:ext cx="258763"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9" name="Object 37"/>
          <p:cNvGraphicFramePr>
            <a:graphicFrameLocks noChangeAspect="1"/>
          </p:cNvGraphicFramePr>
          <p:nvPr/>
        </p:nvGraphicFramePr>
        <p:xfrm>
          <a:off x="2555875" y="3381375"/>
          <a:ext cx="258763" cy="287338"/>
        </p:xfrm>
        <a:graphic>
          <a:graphicData uri="http://schemas.openxmlformats.org/presentationml/2006/ole">
            <mc:AlternateContent xmlns:mc="http://schemas.openxmlformats.org/markup-compatibility/2006">
              <mc:Choice xmlns:v="urn:schemas-microsoft-com:vml" Requires="v">
                <p:oleObj spid="_x0000_s206797" name="Equation" r:id="rId21" imgW="114120" imgH="126720" progId="Equation.DSMT4">
                  <p:embed/>
                </p:oleObj>
              </mc:Choice>
              <mc:Fallback>
                <p:oleObj name="Equation" r:id="rId21"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5875" y="3381375"/>
                        <a:ext cx="258763"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50" name="Object 38"/>
          <p:cNvGraphicFramePr>
            <a:graphicFrameLocks noChangeAspect="1"/>
          </p:cNvGraphicFramePr>
          <p:nvPr/>
        </p:nvGraphicFramePr>
        <p:xfrm>
          <a:off x="2243138" y="3438525"/>
          <a:ext cx="258762" cy="287338"/>
        </p:xfrm>
        <a:graphic>
          <a:graphicData uri="http://schemas.openxmlformats.org/presentationml/2006/ole">
            <mc:AlternateContent xmlns:mc="http://schemas.openxmlformats.org/markup-compatibility/2006">
              <mc:Choice xmlns:v="urn:schemas-microsoft-com:vml" Requires="v">
                <p:oleObj spid="_x0000_s206798" name="Equation" r:id="rId22" imgW="114120" imgH="126720" progId="Equation.DSMT4">
                  <p:embed/>
                </p:oleObj>
              </mc:Choice>
              <mc:Fallback>
                <p:oleObj name="Equation" r:id="rId22"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43138" y="3438525"/>
                        <a:ext cx="258762"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51" name="Text Box 39"/>
          <p:cNvSpPr txBox="1">
            <a:spLocks noChangeArrowheads="1"/>
          </p:cNvSpPr>
          <p:nvPr/>
        </p:nvSpPr>
        <p:spPr bwMode="auto">
          <a:xfrm>
            <a:off x="2305050" y="1692275"/>
            <a:ext cx="187166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ea typeface="黑体" pitchFamily="2" charset="-122"/>
              </a:rPr>
              <a:t>插值直线</a:t>
            </a:r>
            <a:r>
              <a:rPr lang="en-US" altLang="zh-CN">
                <a:ea typeface="黑体" pitchFamily="2" charset="-122"/>
              </a:rPr>
              <a:t>(</a:t>
            </a:r>
            <a:r>
              <a:rPr lang="zh-CN" altLang="en-US">
                <a:ea typeface="黑体" pitchFamily="2" charset="-122"/>
              </a:rPr>
              <a:t>构造</a:t>
            </a:r>
            <a:r>
              <a:rPr lang="en-US" altLang="zh-CN">
                <a:ea typeface="黑体" pitchFamily="2" charset="-122"/>
              </a:rPr>
              <a:t>)</a:t>
            </a:r>
          </a:p>
        </p:txBody>
      </p:sp>
      <p:sp>
        <p:nvSpPr>
          <p:cNvPr id="141352" name="Text Box 40"/>
          <p:cNvSpPr txBox="1">
            <a:spLocks noChangeArrowheads="1"/>
          </p:cNvSpPr>
          <p:nvPr/>
        </p:nvSpPr>
        <p:spPr bwMode="auto">
          <a:xfrm>
            <a:off x="2062163" y="3592513"/>
            <a:ext cx="1933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solidFill>
                  <a:srgbClr val="FF3300"/>
                </a:solidFill>
                <a:effectLst>
                  <a:outerShdw blurRad="38100" dist="38100" dir="2700000" algn="tl">
                    <a:srgbClr val="C0C0C0"/>
                  </a:outerShdw>
                </a:effectLst>
                <a:ea typeface="黑体" pitchFamily="2" charset="-122"/>
              </a:rPr>
              <a:t>真实曲线</a:t>
            </a:r>
            <a:r>
              <a:rPr lang="en-US" altLang="zh-CN">
                <a:solidFill>
                  <a:srgbClr val="FF3300"/>
                </a:solidFill>
                <a:effectLst>
                  <a:outerShdw blurRad="38100" dist="38100" dir="2700000" algn="tl">
                    <a:srgbClr val="C0C0C0"/>
                  </a:outerShdw>
                </a:effectLst>
                <a:ea typeface="黑体" pitchFamily="2" charset="-122"/>
              </a:rPr>
              <a:t>(</a:t>
            </a:r>
            <a:r>
              <a:rPr lang="zh-CN" altLang="en-US">
                <a:solidFill>
                  <a:srgbClr val="FF3300"/>
                </a:solidFill>
                <a:effectLst>
                  <a:outerShdw blurRad="38100" dist="38100" dir="2700000" algn="tl">
                    <a:srgbClr val="C0C0C0"/>
                  </a:outerShdw>
                </a:effectLst>
                <a:ea typeface="黑体" pitchFamily="2" charset="-122"/>
              </a:rPr>
              <a:t>未知</a:t>
            </a:r>
            <a:r>
              <a:rPr lang="en-US" altLang="zh-CN">
                <a:solidFill>
                  <a:srgbClr val="FF3300"/>
                </a:solidFill>
                <a:effectLst>
                  <a:outerShdw blurRad="38100" dist="38100" dir="2700000" algn="tl">
                    <a:srgbClr val="C0C0C0"/>
                  </a:outerShdw>
                </a:effectLst>
                <a:ea typeface="黑体" pitchFamily="2" charset="-122"/>
              </a:rPr>
              <a:t>)</a:t>
            </a:r>
          </a:p>
        </p:txBody>
      </p:sp>
      <p:sp>
        <p:nvSpPr>
          <p:cNvPr id="141354" name="Line 42"/>
          <p:cNvSpPr>
            <a:spLocks noChangeShapeType="1"/>
          </p:cNvSpPr>
          <p:nvPr/>
        </p:nvSpPr>
        <p:spPr bwMode="auto">
          <a:xfrm flipH="1">
            <a:off x="1403350" y="2911475"/>
            <a:ext cx="2520950" cy="0"/>
          </a:xfrm>
          <a:prstGeom prst="line">
            <a:avLst/>
          </a:prstGeom>
          <a:noFill/>
          <a:ln w="12700">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55" name="Line 43"/>
          <p:cNvSpPr>
            <a:spLocks noChangeShapeType="1"/>
          </p:cNvSpPr>
          <p:nvPr/>
        </p:nvSpPr>
        <p:spPr bwMode="auto">
          <a:xfrm flipV="1">
            <a:off x="3937000" y="2911475"/>
            <a:ext cx="0" cy="1152525"/>
          </a:xfrm>
          <a:prstGeom prst="line">
            <a:avLst/>
          </a:prstGeom>
          <a:noFill/>
          <a:ln w="19050">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33" name="Line 21"/>
          <p:cNvSpPr>
            <a:spLocks noChangeShapeType="1"/>
          </p:cNvSpPr>
          <p:nvPr/>
        </p:nvSpPr>
        <p:spPr bwMode="auto">
          <a:xfrm>
            <a:off x="3937000" y="2205038"/>
            <a:ext cx="0" cy="1871662"/>
          </a:xfrm>
          <a:prstGeom prst="line">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41356" name="Object 44"/>
          <p:cNvGraphicFramePr>
            <a:graphicFrameLocks noChangeAspect="1"/>
          </p:cNvGraphicFramePr>
          <p:nvPr/>
        </p:nvGraphicFramePr>
        <p:xfrm>
          <a:off x="604838" y="2681288"/>
          <a:ext cx="803275" cy="482600"/>
        </p:xfrm>
        <a:graphic>
          <a:graphicData uri="http://schemas.openxmlformats.org/presentationml/2006/ole">
            <mc:AlternateContent xmlns:mc="http://schemas.openxmlformats.org/markup-compatibility/2006">
              <mc:Choice xmlns:v="urn:schemas-microsoft-com:vml" Requires="v">
                <p:oleObj spid="_x0000_s206799" name="Equation" r:id="rId23" imgW="380880" imgH="228600" progId="Equation.DSMT4">
                  <p:embed/>
                </p:oleObj>
              </mc:Choice>
              <mc:Fallback>
                <p:oleObj name="Equation" r:id="rId23" imgW="380880" imgH="22860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4838" y="2681288"/>
                        <a:ext cx="8032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19" name="Line 7"/>
          <p:cNvSpPr>
            <a:spLocks noChangeShapeType="1"/>
          </p:cNvSpPr>
          <p:nvPr/>
        </p:nvSpPr>
        <p:spPr bwMode="auto">
          <a:xfrm flipV="1">
            <a:off x="2051050" y="1557338"/>
            <a:ext cx="2736850" cy="2085975"/>
          </a:xfrm>
          <a:prstGeom prst="line">
            <a:avLst/>
          </a:prstGeom>
          <a:noFill/>
          <a:ln w="28575">
            <a:solidFill>
              <a:schemeClr val="tx1"/>
            </a:solidFill>
            <a:round/>
            <a:headEnd type="oval"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41359" name="Object 47"/>
          <p:cNvGraphicFramePr>
            <a:graphicFrameLocks noChangeAspect="1"/>
          </p:cNvGraphicFramePr>
          <p:nvPr>
            <p:extLst/>
          </p:nvPr>
        </p:nvGraphicFramePr>
        <p:xfrm>
          <a:off x="3925019" y="692175"/>
          <a:ext cx="3743325" cy="936625"/>
        </p:xfrm>
        <a:graphic>
          <a:graphicData uri="http://schemas.openxmlformats.org/presentationml/2006/ole">
            <mc:AlternateContent xmlns:mc="http://schemas.openxmlformats.org/markup-compatibility/2006">
              <mc:Choice xmlns:v="urn:schemas-microsoft-com:vml" Requires="v">
                <p:oleObj spid="_x0000_s206800" name="Equation" r:id="rId25" imgW="1828800" imgH="457200" progId="Equation.DSMT4">
                  <p:embed/>
                </p:oleObj>
              </mc:Choice>
              <mc:Fallback>
                <p:oleObj name="Equation" r:id="rId25" imgW="1828800" imgH="45720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25019" y="692175"/>
                        <a:ext cx="374332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62" name="Line 50"/>
          <p:cNvSpPr>
            <a:spLocks noChangeShapeType="1"/>
          </p:cNvSpPr>
          <p:nvPr/>
        </p:nvSpPr>
        <p:spPr bwMode="auto">
          <a:xfrm>
            <a:off x="2124075" y="4292600"/>
            <a:ext cx="1655763" cy="0"/>
          </a:xfrm>
          <a:prstGeom prst="line">
            <a:avLst/>
          </a:prstGeom>
          <a:noFill/>
          <a:ln w="1905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63" name="Line 51"/>
          <p:cNvSpPr>
            <a:spLocks noChangeShapeType="1"/>
          </p:cNvSpPr>
          <p:nvPr/>
        </p:nvSpPr>
        <p:spPr bwMode="auto">
          <a:xfrm>
            <a:off x="4068763" y="4292600"/>
            <a:ext cx="647700" cy="0"/>
          </a:xfrm>
          <a:prstGeom prst="line">
            <a:avLst/>
          </a:prstGeom>
          <a:noFill/>
          <a:ln w="1905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64" name="Text Box 52"/>
          <p:cNvSpPr txBox="1">
            <a:spLocks noChangeArrowheads="1"/>
          </p:cNvSpPr>
          <p:nvPr/>
        </p:nvSpPr>
        <p:spPr bwMode="auto">
          <a:xfrm>
            <a:off x="5220146" y="1675755"/>
            <a:ext cx="3816350"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en-US" dirty="0"/>
              <a:t>因为</a:t>
            </a:r>
            <a:r>
              <a:rPr lang="en-US" altLang="zh-CN" dirty="0"/>
              <a:t>A[x]</a:t>
            </a:r>
            <a:r>
              <a:rPr lang="en-US" altLang="zh-CN" baseline="-25000" dirty="0"/>
              <a:t>t</a:t>
            </a:r>
            <a:r>
              <a:rPr lang="en-US" altLang="zh-CN" dirty="0"/>
              <a:t>&lt;A[x]</a:t>
            </a:r>
            <a:r>
              <a:rPr lang="zh-CN" altLang="en-US" dirty="0"/>
              <a:t>，所以应在</a:t>
            </a:r>
            <a:r>
              <a:rPr lang="en-US" altLang="zh-CN" dirty="0">
                <a:solidFill>
                  <a:srgbClr val="FF3300"/>
                </a:solidFill>
                <a:effectLst>
                  <a:outerShdw blurRad="38100" dist="38100" dir="2700000" algn="tl">
                    <a:srgbClr val="C0C0C0"/>
                  </a:outerShdw>
                </a:effectLst>
              </a:rPr>
              <a:t>[x, r]</a:t>
            </a:r>
          </a:p>
          <a:p>
            <a:pPr algn="l">
              <a:lnSpc>
                <a:spcPct val="130000"/>
              </a:lnSpc>
            </a:pPr>
            <a:r>
              <a:rPr lang="zh-CN" altLang="en-US" dirty="0"/>
              <a:t>区间查找</a:t>
            </a:r>
            <a:r>
              <a:rPr lang="en-US" altLang="zh-CN" dirty="0"/>
              <a:t>A[x]</a:t>
            </a:r>
            <a:r>
              <a:rPr lang="zh-CN" altLang="en-US" dirty="0"/>
              <a:t>，</a:t>
            </a:r>
            <a:r>
              <a:rPr lang="en-US" altLang="zh-CN" dirty="0"/>
              <a:t>[</a:t>
            </a:r>
            <a:r>
              <a:rPr lang="en-US" altLang="zh-CN" i="1" dirty="0">
                <a:latin typeface="Times New Roman" pitchFamily="18" charset="0"/>
              </a:rPr>
              <a:t>l</a:t>
            </a:r>
            <a:r>
              <a:rPr lang="en-US" altLang="zh-CN" dirty="0"/>
              <a:t>, </a:t>
            </a:r>
            <a:r>
              <a:rPr lang="en-US" altLang="zh-CN" i="1" dirty="0">
                <a:latin typeface="Times New Roman" pitchFamily="18" charset="0"/>
              </a:rPr>
              <a:t>x</a:t>
            </a:r>
            <a:r>
              <a:rPr lang="en-US" altLang="zh-CN" dirty="0"/>
              <a:t>]</a:t>
            </a:r>
            <a:r>
              <a:rPr lang="zh-CN" altLang="en-US" dirty="0"/>
              <a:t>区域被丢弃</a:t>
            </a:r>
          </a:p>
          <a:p>
            <a:pPr algn="l">
              <a:lnSpc>
                <a:spcPct val="130000"/>
              </a:lnSpc>
            </a:pPr>
            <a:r>
              <a:rPr lang="zh-CN" altLang="en-US" dirty="0"/>
              <a:t>（无解）。为此左端点移位</a:t>
            </a:r>
            <a:r>
              <a:rPr lang="zh-CN" altLang="en-US" dirty="0">
                <a:effectLst>
                  <a:outerShdw blurRad="38100" dist="38100" dir="2700000" algn="tl">
                    <a:srgbClr val="C0C0C0"/>
                  </a:outerShdw>
                </a:effectLst>
              </a:rPr>
              <a:t> </a:t>
            </a:r>
            <a:r>
              <a:rPr lang="en-US" altLang="zh-CN" i="1" dirty="0" err="1">
                <a:solidFill>
                  <a:srgbClr val="FF3300"/>
                </a:solidFill>
                <a:effectLst>
                  <a:outerShdw blurRad="38100" dist="38100" dir="2700000" algn="tl">
                    <a:srgbClr val="C0C0C0"/>
                  </a:outerShdw>
                </a:effectLst>
                <a:latin typeface="Times New Roman" pitchFamily="18" charset="0"/>
              </a:rPr>
              <a:t>l</a:t>
            </a:r>
            <a:r>
              <a:rPr lang="en-US" altLang="zh-CN" dirty="0" err="1">
                <a:solidFill>
                  <a:srgbClr val="FF3300"/>
                </a:solidFill>
                <a:effectLst>
                  <a:outerShdw blurRad="38100" dist="38100" dir="2700000" algn="tl">
                    <a:srgbClr val="C0C0C0"/>
                  </a:outerShdw>
                </a:effectLst>
              </a:rPr>
              <a:t>←</a:t>
            </a:r>
            <a:r>
              <a:rPr lang="en-US" altLang="zh-CN" i="1" dirty="0" err="1">
                <a:solidFill>
                  <a:srgbClr val="FF3300"/>
                </a:solidFill>
                <a:effectLst>
                  <a:outerShdw blurRad="38100" dist="38100" dir="2700000" algn="tl">
                    <a:srgbClr val="C0C0C0"/>
                  </a:outerShdw>
                </a:effectLst>
                <a:latin typeface="Times New Roman" pitchFamily="18" charset="0"/>
              </a:rPr>
              <a:t>x</a:t>
            </a:r>
            <a:endParaRPr lang="en-US" altLang="zh-CN" i="1" dirty="0">
              <a:solidFill>
                <a:srgbClr val="FF3300"/>
              </a:solidFill>
              <a:effectLst>
                <a:outerShdw blurRad="38100" dist="38100" dir="2700000" algn="tl">
                  <a:srgbClr val="C0C0C0"/>
                </a:outerShdw>
              </a:effectLst>
              <a:latin typeface="Times New Roman" pitchFamily="18" charset="0"/>
            </a:endParaRPr>
          </a:p>
          <a:p>
            <a:pPr algn="l">
              <a:lnSpc>
                <a:spcPct val="130000"/>
              </a:lnSpc>
            </a:pPr>
            <a:r>
              <a:rPr lang="zh-CN" altLang="en-US" dirty="0"/>
              <a:t>重新构造插值曲线（蓝色线），</a:t>
            </a:r>
          </a:p>
          <a:p>
            <a:pPr algn="l">
              <a:lnSpc>
                <a:spcPct val="130000"/>
              </a:lnSpc>
            </a:pPr>
            <a:r>
              <a:rPr lang="zh-CN" altLang="en-US" dirty="0"/>
              <a:t>继续迭代过程。直到</a:t>
            </a:r>
            <a:r>
              <a:rPr lang="en-US" altLang="zh-CN" dirty="0"/>
              <a:t>A[x]</a:t>
            </a:r>
            <a:r>
              <a:rPr lang="en-US" altLang="zh-CN" baseline="-25000" dirty="0"/>
              <a:t>t</a:t>
            </a:r>
            <a:r>
              <a:rPr lang="en-US" altLang="zh-CN" dirty="0"/>
              <a:t>=A[x]</a:t>
            </a:r>
          </a:p>
          <a:p>
            <a:pPr algn="l">
              <a:lnSpc>
                <a:spcPct val="130000"/>
              </a:lnSpc>
            </a:pPr>
            <a:r>
              <a:rPr lang="zh-CN" altLang="en-US" dirty="0"/>
              <a:t>为止，输出查找结果</a:t>
            </a:r>
            <a:r>
              <a:rPr lang="en-US" altLang="zh-CN" dirty="0"/>
              <a:t>x</a:t>
            </a:r>
            <a:r>
              <a:rPr lang="zh-CN" altLang="en-US" dirty="0"/>
              <a:t>。</a:t>
            </a:r>
          </a:p>
        </p:txBody>
      </p:sp>
      <p:graphicFrame>
        <p:nvGraphicFramePr>
          <p:cNvPr id="141366" name="Object 54"/>
          <p:cNvGraphicFramePr>
            <a:graphicFrameLocks noChangeAspect="1"/>
          </p:cNvGraphicFramePr>
          <p:nvPr/>
        </p:nvGraphicFramePr>
        <p:xfrm>
          <a:off x="3814763" y="2781300"/>
          <a:ext cx="258762" cy="287338"/>
        </p:xfrm>
        <a:graphic>
          <a:graphicData uri="http://schemas.openxmlformats.org/presentationml/2006/ole">
            <mc:AlternateContent xmlns:mc="http://schemas.openxmlformats.org/markup-compatibility/2006">
              <mc:Choice xmlns:v="urn:schemas-microsoft-com:vml" Requires="v">
                <p:oleObj spid="_x0000_s206801" name="Equation" r:id="rId27" imgW="114120" imgH="126720" progId="Equation.DSMT4">
                  <p:embed/>
                </p:oleObj>
              </mc:Choice>
              <mc:Fallback>
                <p:oleObj name="Equation" r:id="rId27"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4763" y="2781300"/>
                        <a:ext cx="258762"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1365" name="Group 53"/>
          <p:cNvGrpSpPr>
            <a:grpSpLocks/>
          </p:cNvGrpSpPr>
          <p:nvPr/>
        </p:nvGrpSpPr>
        <p:grpSpPr bwMode="auto">
          <a:xfrm>
            <a:off x="3924300" y="1557338"/>
            <a:ext cx="844550" cy="2519362"/>
            <a:chOff x="2484" y="981"/>
            <a:chExt cx="532" cy="1587"/>
          </a:xfrm>
        </p:grpSpPr>
        <p:sp>
          <p:nvSpPr>
            <p:cNvPr id="141357" name="Line 45"/>
            <p:cNvSpPr>
              <a:spLocks noChangeShapeType="1"/>
            </p:cNvSpPr>
            <p:nvPr/>
          </p:nvSpPr>
          <p:spPr bwMode="auto">
            <a:xfrm flipV="1">
              <a:off x="2484" y="981"/>
              <a:ext cx="532" cy="854"/>
            </a:xfrm>
            <a:prstGeom prst="line">
              <a:avLst/>
            </a:prstGeom>
            <a:noFill/>
            <a:ln w="28575">
              <a:solidFill>
                <a:schemeClr val="hlink"/>
              </a:solidFill>
              <a:round/>
              <a:headEnd type="oval"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58" name="Line 46"/>
            <p:cNvSpPr>
              <a:spLocks noChangeShapeType="1"/>
            </p:cNvSpPr>
            <p:nvPr/>
          </p:nvSpPr>
          <p:spPr bwMode="auto">
            <a:xfrm>
              <a:off x="2488" y="1389"/>
              <a:ext cx="272" cy="0"/>
            </a:xfrm>
            <a:prstGeom prst="line">
              <a:avLst/>
            </a:prstGeom>
            <a:noFill/>
            <a:ln w="127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60" name="Line 48"/>
            <p:cNvSpPr>
              <a:spLocks noChangeShapeType="1"/>
            </p:cNvSpPr>
            <p:nvPr/>
          </p:nvSpPr>
          <p:spPr bwMode="auto">
            <a:xfrm>
              <a:off x="2768" y="1389"/>
              <a:ext cx="0" cy="1179"/>
            </a:xfrm>
            <a:prstGeom prst="line">
              <a:avLst/>
            </a:prstGeom>
            <a:noFill/>
            <a:ln w="127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41367" name="Text Box 55"/>
          <p:cNvSpPr txBox="1">
            <a:spLocks noChangeArrowheads="1"/>
          </p:cNvSpPr>
          <p:nvPr/>
        </p:nvSpPr>
        <p:spPr bwMode="auto">
          <a:xfrm>
            <a:off x="611188" y="4437063"/>
            <a:ext cx="8208962" cy="1823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zh-CN" altLang="en-US" dirty="0">
                <a:ea typeface="黑体" pitchFamily="2" charset="-122"/>
              </a:rPr>
              <a:t>元素值</a:t>
            </a:r>
            <a:r>
              <a:rPr lang="en-US" altLang="zh-CN" dirty="0"/>
              <a:t>A[x]</a:t>
            </a:r>
            <a:r>
              <a:rPr lang="zh-CN" altLang="en-US" dirty="0"/>
              <a:t>：全部单词首字母的</a:t>
            </a:r>
            <a:r>
              <a:rPr lang="en-US" altLang="zh-CN" dirty="0"/>
              <a:t>ASCII</a:t>
            </a:r>
            <a:r>
              <a:rPr lang="zh-CN" altLang="en-US" dirty="0"/>
              <a:t>码值，字典中为非降序安排。</a:t>
            </a:r>
          </a:p>
          <a:p>
            <a:pPr algn="l">
              <a:lnSpc>
                <a:spcPct val="125000"/>
              </a:lnSpc>
            </a:pPr>
            <a:r>
              <a:rPr lang="zh-CN" altLang="en-US" dirty="0">
                <a:ea typeface="黑体" pitchFamily="2" charset="-122"/>
              </a:rPr>
              <a:t>元素下标</a:t>
            </a:r>
            <a:r>
              <a:rPr lang="zh-CN" altLang="en-US" dirty="0"/>
              <a:t> </a:t>
            </a:r>
            <a:r>
              <a:rPr lang="en-US" altLang="zh-CN" dirty="0"/>
              <a:t>x</a:t>
            </a:r>
            <a:r>
              <a:rPr lang="zh-CN" altLang="en-US" dirty="0"/>
              <a:t>：待查单词首字母在字典</a:t>
            </a:r>
            <a:r>
              <a:rPr lang="en-US" altLang="zh-CN" dirty="0"/>
              <a:t>A</a:t>
            </a:r>
            <a:r>
              <a:rPr lang="zh-CN" altLang="en-US" dirty="0"/>
              <a:t>中的位置（页码）。</a:t>
            </a:r>
          </a:p>
          <a:p>
            <a:pPr algn="l">
              <a:lnSpc>
                <a:spcPct val="125000"/>
              </a:lnSpc>
            </a:pPr>
            <a:r>
              <a:rPr lang="zh-CN" altLang="en-US" dirty="0" smtClean="0"/>
              <a:t>分析：</a:t>
            </a:r>
            <a:endParaRPr lang="zh-CN" altLang="en-US" dirty="0"/>
          </a:p>
          <a:p>
            <a:pPr algn="l">
              <a:lnSpc>
                <a:spcPct val="125000"/>
              </a:lnSpc>
            </a:pPr>
            <a:r>
              <a:rPr lang="en-US" altLang="zh-CN" dirty="0"/>
              <a:t>1. </a:t>
            </a:r>
            <a:r>
              <a:rPr lang="zh-CN" altLang="en-US" dirty="0"/>
              <a:t>平均键值比较次数 </a:t>
            </a:r>
            <a:r>
              <a:rPr lang="en-US" altLang="zh-CN" dirty="0"/>
              <a:t>log</a:t>
            </a:r>
            <a:r>
              <a:rPr lang="en-US" altLang="zh-CN" baseline="-25000" dirty="0"/>
              <a:t>2</a:t>
            </a:r>
            <a:r>
              <a:rPr lang="en-US" altLang="zh-CN" dirty="0"/>
              <a:t>log</a:t>
            </a:r>
            <a:r>
              <a:rPr lang="en-US" altLang="zh-CN" baseline="-25000" dirty="0"/>
              <a:t>2</a:t>
            </a:r>
            <a:r>
              <a:rPr lang="en-US" altLang="zh-CN" dirty="0"/>
              <a:t>n+1</a:t>
            </a:r>
            <a:r>
              <a:rPr lang="zh-CN" altLang="en-US" dirty="0"/>
              <a:t>，最差效率为线性（比折半法差）。</a:t>
            </a:r>
          </a:p>
          <a:p>
            <a:pPr algn="l">
              <a:lnSpc>
                <a:spcPct val="125000"/>
              </a:lnSpc>
            </a:pPr>
            <a:r>
              <a:rPr lang="en-US" altLang="zh-CN" dirty="0"/>
              <a:t>2. </a:t>
            </a:r>
            <a:r>
              <a:rPr lang="zh-CN" altLang="en-US" dirty="0"/>
              <a:t>规模不大用折半查找，大规模可考虑插值查找（视具体情况定）。</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135</a:t>
            </a:fld>
            <a:endParaRPr lang="en-US" altLang="zh-CN" dirty="0"/>
          </a:p>
        </p:txBody>
      </p:sp>
    </p:spTree>
    <p:extLst>
      <p:ext uri="{BB962C8B-B14F-4D97-AF65-F5344CB8AC3E}">
        <p14:creationId xmlns:p14="http://schemas.microsoft.com/office/powerpoint/2010/main" val="3579612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64"/>
                                        </p:tgtEl>
                                        <p:attrNameLst>
                                          <p:attrName>style.visibility</p:attrName>
                                        </p:attrNameLst>
                                      </p:cBhvr>
                                      <p:to>
                                        <p:strVal val="visible"/>
                                      </p:to>
                                    </p:set>
                                    <p:animEffect transition="in" filter="wipe(left)">
                                      <p:cBhvr>
                                        <p:cTn id="7" dur="500"/>
                                        <p:tgtEl>
                                          <p:spTgt spid="14136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1365"/>
                                        </p:tgtEl>
                                        <p:attrNameLst>
                                          <p:attrName>style.visibility</p:attrName>
                                        </p:attrNameLst>
                                      </p:cBhvr>
                                      <p:to>
                                        <p:strVal val="visible"/>
                                      </p:to>
                                    </p:set>
                                    <p:animEffect transition="in" filter="wipe(left)">
                                      <p:cBhvr>
                                        <p:cTn id="11" dur="500"/>
                                        <p:tgtEl>
                                          <p:spTgt spid="14136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41367">
                                            <p:txEl>
                                              <p:pRg st="2" end="2"/>
                                            </p:txEl>
                                          </p:spTgt>
                                        </p:tgtEl>
                                        <p:attrNameLst>
                                          <p:attrName>style.visibility</p:attrName>
                                        </p:attrNameLst>
                                      </p:cBhvr>
                                      <p:to>
                                        <p:strVal val="visible"/>
                                      </p:to>
                                    </p:set>
                                    <p:anim calcmode="lin" valueType="num">
                                      <p:cBhvr additive="base">
                                        <p:cTn id="16" dur="500" fill="hold"/>
                                        <p:tgtEl>
                                          <p:spTgt spid="141367">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41367">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41367">
                                            <p:txEl>
                                              <p:pRg st="3" end="3"/>
                                            </p:txEl>
                                          </p:spTgt>
                                        </p:tgtEl>
                                        <p:attrNameLst>
                                          <p:attrName>style.visibility</p:attrName>
                                        </p:attrNameLst>
                                      </p:cBhvr>
                                      <p:to>
                                        <p:strVal val="visible"/>
                                      </p:to>
                                    </p:set>
                                    <p:anim calcmode="lin" valueType="num">
                                      <p:cBhvr additive="base">
                                        <p:cTn id="20" dur="500" fill="hold"/>
                                        <p:tgtEl>
                                          <p:spTgt spid="141367">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1367">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41367">
                                            <p:txEl>
                                              <p:pRg st="4" end="4"/>
                                            </p:txEl>
                                          </p:spTgt>
                                        </p:tgtEl>
                                        <p:attrNameLst>
                                          <p:attrName>style.visibility</p:attrName>
                                        </p:attrNameLst>
                                      </p:cBhvr>
                                      <p:to>
                                        <p:strVal val="visible"/>
                                      </p:to>
                                    </p:set>
                                    <p:anim calcmode="lin" valueType="num">
                                      <p:cBhvr additive="base">
                                        <p:cTn id="24" dur="500" fill="hold"/>
                                        <p:tgtEl>
                                          <p:spTgt spid="14136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13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4" grpId="0"/>
    </p:bld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3426" name="Picture 4" descr="Fig 5"/>
          <p:cNvPicPr>
            <a:picLocks noGrp="1" noChangeAspect="1" noChangeArrowheads="1"/>
          </p:cNvPicPr>
          <p:nvPr>
            <p:ph sz="half" idx="2"/>
          </p:nvPr>
        </p:nvPicPr>
        <p:blipFill>
          <a:blip r:embed="rId3" cstate="print"/>
          <a:srcRect/>
          <a:stretch>
            <a:fillRect/>
          </a:stretch>
        </p:blipFill>
        <p:spPr>
          <a:xfrm>
            <a:off x="-400050" y="2857500"/>
            <a:ext cx="5257800" cy="3373438"/>
          </a:xfrm>
        </p:spPr>
      </p:pic>
      <p:sp>
        <p:nvSpPr>
          <p:cNvPr id="103427" name="Rectangle 2"/>
          <p:cNvSpPr>
            <a:spLocks noGrp="1" noChangeArrowheads="1"/>
          </p:cNvSpPr>
          <p:nvPr>
            <p:ph type="title"/>
          </p:nvPr>
        </p:nvSpPr>
        <p:spPr>
          <a:xfrm>
            <a:off x="685800" y="314325"/>
            <a:ext cx="7588250" cy="685800"/>
          </a:xfrm>
        </p:spPr>
        <p:txBody>
          <a:bodyPr/>
          <a:lstStyle/>
          <a:p>
            <a:pPr marL="838200" indent="-838200"/>
            <a:r>
              <a:rPr lang="en-US" altLang="zh-CN" dirty="0" smtClean="0">
                <a:ea typeface="宋体" charset="-122"/>
              </a:rPr>
              <a:t>Interpolation Search</a:t>
            </a:r>
          </a:p>
        </p:txBody>
      </p:sp>
      <p:sp>
        <p:nvSpPr>
          <p:cNvPr id="103428" name="Rectangle 3"/>
          <p:cNvSpPr>
            <a:spLocks noGrp="1" noChangeArrowheads="1"/>
          </p:cNvSpPr>
          <p:nvPr>
            <p:ph type="body" sz="half" idx="1"/>
          </p:nvPr>
        </p:nvSpPr>
        <p:spPr>
          <a:xfrm>
            <a:off x="762000" y="1143000"/>
            <a:ext cx="8382000" cy="5486400"/>
          </a:xfrm>
        </p:spPr>
        <p:txBody>
          <a:bodyPr/>
          <a:lstStyle/>
          <a:p>
            <a:pPr marL="0" indent="0">
              <a:lnSpc>
                <a:spcPct val="90000"/>
              </a:lnSpc>
              <a:buFont typeface="Monotype Sorts"/>
              <a:buNone/>
            </a:pPr>
            <a:r>
              <a:rPr lang="en-US" altLang="zh-CN" sz="2400" smtClean="0"/>
              <a:t>Searches a sorted array similar to binary search but estimates location of the search key in </a:t>
            </a:r>
            <a:r>
              <a:rPr lang="en-US" altLang="zh-CN" sz="2400" i="1" smtClean="0"/>
              <a:t>A</a:t>
            </a:r>
            <a:r>
              <a:rPr lang="en-US" altLang="zh-CN" sz="2400" smtClean="0"/>
              <a:t>[</a:t>
            </a:r>
            <a:r>
              <a:rPr lang="en-US" altLang="zh-CN" sz="2400" i="1" smtClean="0"/>
              <a:t>l..r</a:t>
            </a:r>
            <a:r>
              <a:rPr lang="en-US" altLang="zh-CN" sz="2400" smtClean="0"/>
              <a:t>] by using its value </a:t>
            </a:r>
            <a:r>
              <a:rPr lang="en-US" altLang="zh-CN" sz="2400" i="1" smtClean="0"/>
              <a:t>v.</a:t>
            </a:r>
            <a:r>
              <a:rPr lang="en-US" altLang="zh-CN" sz="2400" smtClean="0"/>
              <a:t> Specifically, the values of the array’s elements are assumed to grow linearly from </a:t>
            </a:r>
            <a:r>
              <a:rPr lang="en-US" altLang="zh-CN" sz="2400" i="1" smtClean="0"/>
              <a:t>A</a:t>
            </a:r>
            <a:r>
              <a:rPr lang="en-US" altLang="zh-CN" sz="2400" smtClean="0"/>
              <a:t>[</a:t>
            </a:r>
            <a:r>
              <a:rPr lang="en-US" altLang="zh-CN" sz="2400" i="1" smtClean="0"/>
              <a:t>l</a:t>
            </a:r>
            <a:r>
              <a:rPr lang="en-US" altLang="zh-CN" sz="2400" smtClean="0"/>
              <a:t>] to </a:t>
            </a:r>
            <a:r>
              <a:rPr lang="en-US" altLang="zh-CN" sz="2400" i="1" smtClean="0"/>
              <a:t>A</a:t>
            </a:r>
            <a:r>
              <a:rPr lang="en-US" altLang="zh-CN" sz="2400" smtClean="0"/>
              <a:t>[</a:t>
            </a:r>
            <a:r>
              <a:rPr lang="en-US" altLang="zh-CN" sz="2400" i="1" smtClean="0"/>
              <a:t>r</a:t>
            </a:r>
            <a:r>
              <a:rPr lang="en-US" altLang="zh-CN" sz="2400" smtClean="0"/>
              <a:t>] and the location of </a:t>
            </a:r>
            <a:r>
              <a:rPr lang="en-US" altLang="zh-CN" sz="2400" i="1" smtClean="0"/>
              <a:t>v </a:t>
            </a:r>
            <a:r>
              <a:rPr lang="en-US" altLang="zh-CN" sz="2400" smtClean="0"/>
              <a:t>is estimated as the </a:t>
            </a:r>
            <a:r>
              <a:rPr lang="en-US" altLang="zh-CN" sz="2400" i="1" smtClean="0"/>
              <a:t>x</a:t>
            </a:r>
            <a:r>
              <a:rPr lang="en-US" altLang="zh-CN" sz="2400" smtClean="0"/>
              <a:t>-coordinate of the point on the straight line through (</a:t>
            </a:r>
            <a:r>
              <a:rPr lang="en-US" altLang="zh-CN" sz="2400" i="1" smtClean="0"/>
              <a:t>l, </a:t>
            </a:r>
            <a:r>
              <a:rPr lang="en-US" altLang="zh-CN" sz="2400" smtClean="0"/>
              <a:t>A[</a:t>
            </a:r>
            <a:r>
              <a:rPr lang="en-US" altLang="zh-CN" sz="2400" i="1" smtClean="0"/>
              <a:t>l</a:t>
            </a:r>
            <a:r>
              <a:rPr lang="en-US" altLang="zh-CN" sz="2400" smtClean="0"/>
              <a:t>]) and (</a:t>
            </a:r>
            <a:r>
              <a:rPr lang="en-US" altLang="zh-CN" sz="2400" i="1" smtClean="0"/>
              <a:t>r, </a:t>
            </a:r>
            <a:r>
              <a:rPr lang="en-US" altLang="zh-CN" sz="2400" smtClean="0"/>
              <a:t>A[</a:t>
            </a:r>
            <a:r>
              <a:rPr lang="en-US" altLang="zh-CN" sz="2400" i="1" smtClean="0"/>
              <a:t>r</a:t>
            </a:r>
            <a:r>
              <a:rPr lang="en-US" altLang="zh-CN" sz="2400" smtClean="0"/>
              <a:t>]) whose </a:t>
            </a:r>
            <a:r>
              <a:rPr lang="en-US" altLang="zh-CN" sz="2400" i="1" smtClean="0"/>
              <a:t>y</a:t>
            </a:r>
            <a:r>
              <a:rPr lang="en-US" altLang="zh-CN" sz="2400" smtClean="0"/>
              <a:t>-coordinate is </a:t>
            </a:r>
            <a:r>
              <a:rPr lang="en-US" altLang="zh-CN" sz="2400" i="1" smtClean="0"/>
              <a:t>v</a:t>
            </a:r>
            <a:r>
              <a:rPr lang="en-US" altLang="zh-CN" sz="2400" smtClean="0"/>
              <a:t>:</a:t>
            </a:r>
            <a:br>
              <a:rPr lang="en-US" altLang="zh-CN" sz="2400" smtClean="0"/>
            </a:br>
            <a:endParaRPr lang="en-US" altLang="zh-CN" sz="2400" smtClean="0"/>
          </a:p>
          <a:p>
            <a:pPr marL="0" indent="0">
              <a:buFont typeface="Monotype Sorts"/>
              <a:buNone/>
            </a:pPr>
            <a:endParaRPr lang="en-US" altLang="zh-CN" sz="1600" smtClean="0"/>
          </a:p>
          <a:p>
            <a:pPr marL="0" indent="0">
              <a:buFont typeface="Monotype Sorts"/>
              <a:buNone/>
            </a:pPr>
            <a:endParaRPr lang="en-US" altLang="zh-CN" sz="1600" smtClean="0"/>
          </a:p>
          <a:p>
            <a:pPr marL="0" indent="0">
              <a:buFont typeface="Monotype Sorts"/>
              <a:buNone/>
            </a:pPr>
            <a:endParaRPr lang="en-US" altLang="zh-CN" sz="1600" smtClean="0"/>
          </a:p>
          <a:p>
            <a:pPr marL="0" indent="0">
              <a:buFont typeface="Monotype Sorts"/>
              <a:buNone/>
            </a:pPr>
            <a:endParaRPr lang="en-US" altLang="zh-CN" sz="1600" smtClean="0"/>
          </a:p>
          <a:p>
            <a:pPr marL="0" indent="0">
              <a:buFont typeface="Monotype Sorts"/>
              <a:buNone/>
            </a:pPr>
            <a:endParaRPr lang="en-US" altLang="zh-CN" sz="1600" smtClean="0"/>
          </a:p>
          <a:p>
            <a:pPr marL="0" indent="0">
              <a:buFont typeface="Monotype Sorts"/>
              <a:buNone/>
            </a:pPr>
            <a:endParaRPr lang="en-US" altLang="zh-CN" sz="1600" smtClean="0"/>
          </a:p>
          <a:p>
            <a:pPr marL="0" indent="0">
              <a:buFont typeface="Monotype Sorts"/>
              <a:buNone/>
            </a:pPr>
            <a:endParaRPr lang="en-US" altLang="zh-CN" sz="1600" smtClean="0"/>
          </a:p>
        </p:txBody>
      </p:sp>
      <p:sp>
        <p:nvSpPr>
          <p:cNvPr id="397317" name="Text Box 5"/>
          <p:cNvSpPr txBox="1">
            <a:spLocks noChangeArrowheads="1"/>
          </p:cNvSpPr>
          <p:nvPr/>
        </p:nvSpPr>
        <p:spPr bwMode="auto">
          <a:xfrm>
            <a:off x="4429125" y="4800600"/>
            <a:ext cx="4714875" cy="396875"/>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altLang="zh-CN" sz="2000" b="1" i="1" dirty="0">
                <a:solidFill>
                  <a:srgbClr val="00B050"/>
                </a:solidFill>
                <a:effectLst>
                  <a:outerShdw blurRad="38100" dist="38100" dir="2700000" algn="tl">
                    <a:srgbClr val="000000"/>
                  </a:outerShdw>
                </a:effectLst>
              </a:rPr>
              <a:t>x</a:t>
            </a:r>
            <a:r>
              <a:rPr kumimoji="1" lang="en-US" altLang="zh-CN" sz="2000" b="1" dirty="0">
                <a:solidFill>
                  <a:srgbClr val="00B050"/>
                </a:solidFill>
                <a:effectLst>
                  <a:outerShdw blurRad="38100" dist="38100" dir="2700000" algn="tl">
                    <a:srgbClr val="000000"/>
                  </a:outerShdw>
                </a:effectLst>
              </a:rPr>
              <a:t> = </a:t>
            </a:r>
            <a:r>
              <a:rPr kumimoji="1" lang="en-US" altLang="zh-CN" sz="2000" b="1" i="1" dirty="0">
                <a:solidFill>
                  <a:srgbClr val="00B050"/>
                </a:solidFill>
                <a:effectLst>
                  <a:outerShdw blurRad="38100" dist="38100" dir="2700000" algn="tl">
                    <a:srgbClr val="000000"/>
                  </a:outerShdw>
                </a:effectLst>
              </a:rPr>
              <a:t>l</a:t>
            </a:r>
            <a:r>
              <a:rPr kumimoji="1" lang="en-US" altLang="zh-CN" sz="2000" b="1" dirty="0">
                <a:solidFill>
                  <a:srgbClr val="00B050"/>
                </a:solidFill>
                <a:effectLst>
                  <a:outerShdw blurRad="38100" dist="38100" dir="2700000" algn="tl">
                    <a:srgbClr val="000000"/>
                  </a:outerShdw>
                </a:effectLst>
              </a:rPr>
              <a:t> + </a:t>
            </a:r>
            <a:r>
              <a:rPr kumimoji="1" lang="en-US" altLang="zh-CN" sz="2000" b="1" dirty="0">
                <a:solidFill>
                  <a:srgbClr val="00B050"/>
                </a:solidFill>
                <a:effectLst>
                  <a:outerShdw blurRad="38100" dist="38100" dir="2700000" algn="tl">
                    <a:srgbClr val="000000"/>
                  </a:outerShdw>
                </a:effectLst>
                <a:sym typeface="Symbol" pitchFamily="18" charset="2"/>
              </a:rPr>
              <a:t></a:t>
            </a:r>
            <a:r>
              <a:rPr kumimoji="1" lang="en-US" altLang="zh-CN" sz="2000" b="1" dirty="0">
                <a:solidFill>
                  <a:srgbClr val="00B050"/>
                </a:solidFill>
                <a:effectLst>
                  <a:outerShdw blurRad="38100" dist="38100" dir="2700000" algn="tl">
                    <a:srgbClr val="000000"/>
                  </a:outerShdw>
                </a:effectLst>
              </a:rPr>
              <a:t>(</a:t>
            </a:r>
            <a:r>
              <a:rPr kumimoji="1" lang="en-US" altLang="zh-CN" sz="2000" b="1" i="1" dirty="0">
                <a:solidFill>
                  <a:srgbClr val="00B050"/>
                </a:solidFill>
                <a:effectLst>
                  <a:outerShdw blurRad="38100" dist="38100" dir="2700000" algn="tl">
                    <a:srgbClr val="000000"/>
                  </a:outerShdw>
                </a:effectLst>
              </a:rPr>
              <a:t>v </a:t>
            </a:r>
            <a:r>
              <a:rPr kumimoji="1" lang="en-US" altLang="zh-CN" sz="2000" b="1" dirty="0">
                <a:solidFill>
                  <a:srgbClr val="00B050"/>
                </a:solidFill>
                <a:effectLst>
                  <a:outerShdw blurRad="38100" dist="38100" dir="2700000" algn="tl">
                    <a:srgbClr val="000000"/>
                  </a:outerShdw>
                </a:effectLst>
              </a:rPr>
              <a:t>- A[</a:t>
            </a:r>
            <a:r>
              <a:rPr kumimoji="1" lang="en-US" altLang="zh-CN" sz="2000" b="1" i="1" dirty="0">
                <a:solidFill>
                  <a:srgbClr val="00B050"/>
                </a:solidFill>
                <a:effectLst>
                  <a:outerShdw blurRad="38100" dist="38100" dir="2700000" algn="tl">
                    <a:srgbClr val="000000"/>
                  </a:outerShdw>
                </a:effectLst>
              </a:rPr>
              <a:t>l</a:t>
            </a:r>
            <a:r>
              <a:rPr kumimoji="1" lang="en-US" altLang="zh-CN" sz="2000" b="1" dirty="0">
                <a:solidFill>
                  <a:srgbClr val="00B050"/>
                </a:solidFill>
                <a:effectLst>
                  <a:outerShdw blurRad="38100" dist="38100" dir="2700000" algn="tl">
                    <a:srgbClr val="000000"/>
                  </a:outerShdw>
                </a:effectLst>
              </a:rPr>
              <a:t>])(</a:t>
            </a:r>
            <a:r>
              <a:rPr kumimoji="1" lang="en-US" altLang="zh-CN" sz="2000" b="1" i="1" dirty="0">
                <a:solidFill>
                  <a:srgbClr val="00B050"/>
                </a:solidFill>
                <a:effectLst>
                  <a:outerShdw blurRad="38100" dist="38100" dir="2700000" algn="tl">
                    <a:srgbClr val="000000"/>
                  </a:outerShdw>
                </a:effectLst>
              </a:rPr>
              <a:t>r</a:t>
            </a:r>
            <a:r>
              <a:rPr kumimoji="1" lang="en-US" altLang="zh-CN" sz="2000" b="1" dirty="0">
                <a:solidFill>
                  <a:srgbClr val="00B050"/>
                </a:solidFill>
                <a:effectLst>
                  <a:outerShdw blurRad="38100" dist="38100" dir="2700000" algn="tl">
                    <a:srgbClr val="000000"/>
                  </a:outerShdw>
                </a:effectLst>
              </a:rPr>
              <a:t> - </a:t>
            </a:r>
            <a:r>
              <a:rPr kumimoji="1" lang="en-US" altLang="zh-CN" sz="2000" b="1" i="1" dirty="0">
                <a:solidFill>
                  <a:srgbClr val="00B050"/>
                </a:solidFill>
                <a:effectLst>
                  <a:outerShdw blurRad="38100" dist="38100" dir="2700000" algn="tl">
                    <a:srgbClr val="000000"/>
                  </a:outerShdw>
                </a:effectLst>
              </a:rPr>
              <a:t>l</a:t>
            </a:r>
            <a:r>
              <a:rPr kumimoji="1" lang="en-US" altLang="zh-CN" sz="2000" b="1" dirty="0">
                <a:solidFill>
                  <a:srgbClr val="00B050"/>
                </a:solidFill>
                <a:effectLst>
                  <a:outerShdw blurRad="38100" dist="38100" dir="2700000" algn="tl">
                    <a:srgbClr val="000000"/>
                  </a:outerShdw>
                </a:effectLst>
              </a:rPr>
              <a:t>)/(A[</a:t>
            </a:r>
            <a:r>
              <a:rPr kumimoji="1" lang="en-US" altLang="zh-CN" sz="2000" b="1" i="1" dirty="0">
                <a:solidFill>
                  <a:srgbClr val="00B050"/>
                </a:solidFill>
                <a:effectLst>
                  <a:outerShdw blurRad="38100" dist="38100" dir="2700000" algn="tl">
                    <a:srgbClr val="000000"/>
                  </a:outerShdw>
                </a:effectLst>
              </a:rPr>
              <a:t>r</a:t>
            </a:r>
            <a:r>
              <a:rPr kumimoji="1" lang="en-US" altLang="zh-CN" sz="2000" b="1" dirty="0">
                <a:solidFill>
                  <a:srgbClr val="00B050"/>
                </a:solidFill>
                <a:effectLst>
                  <a:outerShdw blurRad="38100" dist="38100" dir="2700000" algn="tl">
                    <a:srgbClr val="000000"/>
                  </a:outerShdw>
                </a:effectLst>
              </a:rPr>
              <a:t>] – A[</a:t>
            </a:r>
            <a:r>
              <a:rPr kumimoji="1" lang="en-US" altLang="zh-CN" sz="2000" b="1" i="1" dirty="0">
                <a:solidFill>
                  <a:srgbClr val="00B050"/>
                </a:solidFill>
                <a:effectLst>
                  <a:outerShdw blurRad="38100" dist="38100" dir="2700000" algn="tl">
                    <a:srgbClr val="000000"/>
                  </a:outerShdw>
                </a:effectLst>
              </a:rPr>
              <a:t>l</a:t>
            </a:r>
            <a:r>
              <a:rPr kumimoji="1" lang="en-US" altLang="zh-CN" sz="2000" b="1" dirty="0">
                <a:solidFill>
                  <a:srgbClr val="00B050"/>
                </a:solidFill>
                <a:effectLst>
                  <a:outerShdw blurRad="38100" dist="38100" dir="2700000" algn="tl">
                    <a:srgbClr val="000000"/>
                  </a:outerShdw>
                </a:effectLst>
              </a:rPr>
              <a:t>] )</a:t>
            </a:r>
            <a:r>
              <a:rPr kumimoji="1" lang="en-US" altLang="zh-CN" sz="2000" b="1" dirty="0">
                <a:solidFill>
                  <a:srgbClr val="00B050"/>
                </a:solidFill>
                <a:effectLst>
                  <a:outerShdw blurRad="38100" dist="38100" dir="2700000" algn="tl">
                    <a:srgbClr val="000000"/>
                  </a:outerShdw>
                </a:effectLst>
                <a:sym typeface="Symbol" pitchFamily="18" charset="2"/>
              </a:rPr>
              <a:t></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marL="838200" indent="-838200"/>
            <a:r>
              <a:rPr lang="en-US" altLang="zh-CN" smtClean="0">
                <a:ea typeface="宋体" charset="-122"/>
              </a:rPr>
              <a:t>Analysis of Interpolation Search</a:t>
            </a:r>
          </a:p>
        </p:txBody>
      </p:sp>
      <p:sp>
        <p:nvSpPr>
          <p:cNvPr id="105475" name="Rectangle 3"/>
          <p:cNvSpPr>
            <a:spLocks noGrp="1" noChangeArrowheads="1"/>
          </p:cNvSpPr>
          <p:nvPr>
            <p:ph type="body" idx="1"/>
          </p:nvPr>
        </p:nvSpPr>
        <p:spPr>
          <a:xfrm>
            <a:off x="457200" y="1066800"/>
            <a:ext cx="8686800" cy="5591175"/>
          </a:xfrm>
        </p:spPr>
        <p:txBody>
          <a:bodyPr/>
          <a:lstStyle/>
          <a:p>
            <a:pPr>
              <a:spcBef>
                <a:spcPct val="40000"/>
              </a:spcBef>
            </a:pPr>
            <a:r>
              <a:rPr lang="en-US" altLang="zh-CN" sz="2400" smtClean="0">
                <a:cs typeface="Arial" charset="0"/>
              </a:rPr>
              <a:t>Efficiency</a:t>
            </a:r>
            <a:endParaRPr lang="en-US" altLang="zh-CN" sz="1100" smtClean="0">
              <a:cs typeface="Arial" charset="0"/>
            </a:endParaRPr>
          </a:p>
          <a:p>
            <a:pPr>
              <a:spcBef>
                <a:spcPct val="40000"/>
              </a:spcBef>
              <a:spcAft>
                <a:spcPct val="50000"/>
              </a:spcAft>
              <a:buFont typeface="Monotype Sorts"/>
              <a:buNone/>
            </a:pPr>
            <a:r>
              <a:rPr lang="en-US" altLang="zh-CN" sz="1200" smtClean="0">
                <a:cs typeface="Arial" charset="0"/>
              </a:rPr>
              <a:t> </a:t>
            </a:r>
            <a:r>
              <a:rPr lang="en-US" altLang="zh-CN" sz="1400" smtClean="0">
                <a:cs typeface="Arial" charset="0"/>
              </a:rPr>
              <a:t>     </a:t>
            </a:r>
            <a:r>
              <a:rPr lang="en-US" altLang="zh-CN" sz="2400" smtClean="0">
                <a:cs typeface="Arial" charset="0"/>
              </a:rPr>
              <a:t>average case: C(</a:t>
            </a:r>
            <a:r>
              <a:rPr lang="en-US" altLang="zh-CN" sz="2400" i="1" smtClean="0">
                <a:cs typeface="Arial" charset="0"/>
              </a:rPr>
              <a:t>n</a:t>
            </a:r>
            <a:r>
              <a:rPr lang="en-US" altLang="zh-CN" sz="2400" smtClean="0">
                <a:cs typeface="Arial" charset="0"/>
              </a:rPr>
              <a:t>)</a:t>
            </a:r>
            <a:r>
              <a:rPr lang="en-US" altLang="zh-CN" sz="2400" smtClean="0"/>
              <a:t> &lt; log</a:t>
            </a:r>
            <a:r>
              <a:rPr lang="en-US" altLang="zh-CN" sz="2400" baseline="-25000" smtClean="0"/>
              <a:t>2</a:t>
            </a:r>
            <a:r>
              <a:rPr lang="en-US" altLang="zh-CN" sz="2400" smtClean="0"/>
              <a:t> log</a:t>
            </a:r>
            <a:r>
              <a:rPr lang="en-US" altLang="zh-CN" sz="2400" baseline="-25000" smtClean="0"/>
              <a:t>2</a:t>
            </a:r>
            <a:r>
              <a:rPr lang="en-US" altLang="zh-CN" sz="2400" smtClean="0"/>
              <a:t> </a:t>
            </a:r>
            <a:r>
              <a:rPr lang="en-US" altLang="zh-CN" sz="2400" i="1" smtClean="0"/>
              <a:t>n</a:t>
            </a:r>
            <a:r>
              <a:rPr lang="en-US" altLang="zh-CN" sz="2400" smtClean="0"/>
              <a:t> + 1</a:t>
            </a:r>
          </a:p>
          <a:p>
            <a:pPr>
              <a:spcBef>
                <a:spcPct val="40000"/>
              </a:spcBef>
              <a:spcAft>
                <a:spcPct val="50000"/>
              </a:spcAft>
              <a:buFont typeface="Monotype Sorts"/>
              <a:buNone/>
            </a:pPr>
            <a:r>
              <a:rPr lang="en-US" altLang="zh-CN" sz="2400" smtClean="0"/>
              <a:t>     </a:t>
            </a:r>
            <a:r>
              <a:rPr lang="en-US" altLang="zh-CN" sz="2400" smtClean="0">
                <a:cs typeface="Arial" charset="0"/>
              </a:rPr>
              <a:t>worst case: C(</a:t>
            </a:r>
            <a:r>
              <a:rPr lang="en-US" altLang="zh-CN" sz="2400" i="1" smtClean="0">
                <a:cs typeface="Arial" charset="0"/>
              </a:rPr>
              <a:t>n</a:t>
            </a:r>
            <a:r>
              <a:rPr lang="en-US" altLang="zh-CN" sz="2400" smtClean="0">
                <a:cs typeface="Arial" charset="0"/>
              </a:rPr>
              <a:t>) = </a:t>
            </a:r>
            <a:r>
              <a:rPr lang="en-US" altLang="zh-CN" sz="2400" i="1" smtClean="0">
                <a:cs typeface="Arial" charset="0"/>
              </a:rPr>
              <a:t>n</a:t>
            </a:r>
            <a:br>
              <a:rPr lang="en-US" altLang="zh-CN" sz="2400" i="1" smtClean="0">
                <a:cs typeface="Arial" charset="0"/>
              </a:rPr>
            </a:br>
            <a:endParaRPr lang="en-US" altLang="zh-CN" sz="2400" smtClean="0"/>
          </a:p>
          <a:p>
            <a:pPr>
              <a:spcBef>
                <a:spcPct val="40000"/>
              </a:spcBef>
            </a:pPr>
            <a:r>
              <a:rPr lang="en-US" altLang="zh-CN" sz="2400" smtClean="0"/>
              <a:t>Preferable to binary search only for VERY large arrays and/or expensive comparisons</a:t>
            </a:r>
            <a:br>
              <a:rPr lang="en-US" altLang="zh-CN" sz="2400" smtClean="0"/>
            </a:br>
            <a:endParaRPr lang="en-US" altLang="zh-CN" sz="2400" smtClean="0"/>
          </a:p>
          <a:p>
            <a:pPr>
              <a:spcBef>
                <a:spcPct val="40000"/>
              </a:spcBef>
            </a:pPr>
            <a:r>
              <a:rPr lang="en-US" altLang="zh-CN" sz="2400" smtClean="0"/>
              <a:t>Has a counterpart, the </a:t>
            </a:r>
            <a:r>
              <a:rPr lang="en-US" altLang="zh-CN" sz="2400" i="1" u="sng" smtClean="0"/>
              <a:t>method of false position</a:t>
            </a:r>
            <a:r>
              <a:rPr lang="en-US" altLang="zh-CN" sz="2400" smtClean="0"/>
              <a:t> (</a:t>
            </a:r>
            <a:r>
              <a:rPr lang="en-US" altLang="zh-CN" sz="2400" i="1" u="sng" smtClean="0"/>
              <a:t>regula falsi</a:t>
            </a:r>
            <a:r>
              <a:rPr lang="en-US" altLang="zh-CN" sz="2400" smtClean="0"/>
              <a:t>), for solving equations in one unknown</a:t>
            </a:r>
            <a:endParaRPr lang="en-US" altLang="zh-CN" sz="2400" i="1" smtClean="0"/>
          </a:p>
          <a:p>
            <a:pPr>
              <a:spcBef>
                <a:spcPct val="40000"/>
              </a:spcBef>
              <a:buFont typeface="Monotype Sorts"/>
              <a:buNone/>
            </a:pPr>
            <a:endParaRPr lang="en-US" altLang="zh-CN" sz="2400" i="1" smtClean="0">
              <a:solidFill>
                <a:srgbClr val="3333FF"/>
              </a:solidFill>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137</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0" y="357188"/>
            <a:ext cx="7572375" cy="623887"/>
          </a:xfrm>
        </p:spPr>
        <p:txBody>
          <a:bodyPr/>
          <a:lstStyle/>
          <a:p>
            <a:r>
              <a:rPr lang="en-US" altLang="zh-CN" sz="3600" dirty="0" smtClean="0">
                <a:ea typeface="宋体" charset="-122"/>
              </a:rPr>
              <a:t>5.4.3 Binary Search Tree Algorithms</a:t>
            </a:r>
          </a:p>
        </p:txBody>
      </p:sp>
      <p:sp>
        <p:nvSpPr>
          <p:cNvPr id="107523" name="Rectangle 3"/>
          <p:cNvSpPr>
            <a:spLocks noGrp="1" noChangeArrowheads="1"/>
          </p:cNvSpPr>
          <p:nvPr>
            <p:ph type="body" idx="1"/>
          </p:nvPr>
        </p:nvSpPr>
        <p:spPr/>
        <p:txBody>
          <a:bodyPr/>
          <a:lstStyle/>
          <a:p>
            <a:pPr marL="0" indent="0">
              <a:spcBef>
                <a:spcPct val="50000"/>
              </a:spcBef>
              <a:buFont typeface="Monotype Sorts"/>
              <a:buNone/>
            </a:pPr>
            <a:r>
              <a:rPr lang="en-US" altLang="zh-CN" sz="2400" smtClean="0"/>
              <a:t>Several algorithms on BST requires recursive processing of just one of its subtrees, e.g.,</a:t>
            </a:r>
          </a:p>
          <a:p>
            <a:pPr marL="0" indent="0">
              <a:spcBef>
                <a:spcPct val="50000"/>
              </a:spcBef>
            </a:pPr>
            <a:r>
              <a:rPr lang="en-US" altLang="zh-CN" sz="2400" smtClean="0"/>
              <a:t>  Searching</a:t>
            </a:r>
          </a:p>
          <a:p>
            <a:pPr marL="0" indent="0">
              <a:spcBef>
                <a:spcPct val="50000"/>
              </a:spcBef>
            </a:pPr>
            <a:r>
              <a:rPr lang="en-US" altLang="zh-CN" sz="2400" smtClean="0"/>
              <a:t>  Insertion of a new key</a:t>
            </a:r>
          </a:p>
          <a:p>
            <a:pPr marL="0" indent="0">
              <a:spcBef>
                <a:spcPct val="50000"/>
              </a:spcBef>
            </a:pPr>
            <a:r>
              <a:rPr lang="en-US" altLang="zh-CN" sz="2400" smtClean="0"/>
              <a:t>  Finding the smallest (or the largest) key</a:t>
            </a:r>
          </a:p>
          <a:p>
            <a:pPr marL="0" indent="0">
              <a:spcBef>
                <a:spcPct val="50000"/>
              </a:spcBef>
              <a:buFont typeface="Monotype Sorts"/>
              <a:buNone/>
            </a:pPr>
            <a:endParaRPr lang="en-US" altLang="zh-CN" sz="2400" smtClean="0"/>
          </a:p>
        </p:txBody>
      </p:sp>
      <p:sp>
        <p:nvSpPr>
          <p:cNvPr id="107524" name="Oval 4"/>
          <p:cNvSpPr>
            <a:spLocks noChangeArrowheads="1"/>
          </p:cNvSpPr>
          <p:nvPr/>
        </p:nvSpPr>
        <p:spPr bwMode="auto">
          <a:xfrm>
            <a:off x="7391400" y="2362200"/>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k</a:t>
            </a:r>
          </a:p>
        </p:txBody>
      </p:sp>
      <p:sp>
        <p:nvSpPr>
          <p:cNvPr id="107525" name="Line 5"/>
          <p:cNvSpPr>
            <a:spLocks noChangeShapeType="1"/>
          </p:cNvSpPr>
          <p:nvPr/>
        </p:nvSpPr>
        <p:spPr bwMode="auto">
          <a:xfrm>
            <a:off x="7772400" y="2895600"/>
            <a:ext cx="457200" cy="83820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07526" name="Line 6"/>
          <p:cNvSpPr>
            <a:spLocks noChangeShapeType="1"/>
          </p:cNvSpPr>
          <p:nvPr/>
        </p:nvSpPr>
        <p:spPr bwMode="auto">
          <a:xfrm flipH="1">
            <a:off x="6934200" y="2895600"/>
            <a:ext cx="609600" cy="83820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07527" name="Text Box 7"/>
          <p:cNvSpPr txBox="1">
            <a:spLocks noChangeArrowheads="1"/>
          </p:cNvSpPr>
          <p:nvPr/>
        </p:nvSpPr>
        <p:spPr bwMode="auto">
          <a:xfrm>
            <a:off x="8286750" y="2286000"/>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107528" name="Text Box 8"/>
          <p:cNvSpPr txBox="1">
            <a:spLocks noChangeArrowheads="1"/>
          </p:cNvSpPr>
          <p:nvPr/>
        </p:nvSpPr>
        <p:spPr bwMode="auto">
          <a:xfrm>
            <a:off x="8286750" y="4038600"/>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107529" name="Text Box 9"/>
          <p:cNvSpPr txBox="1">
            <a:spLocks noChangeArrowheads="1"/>
          </p:cNvSpPr>
          <p:nvPr/>
        </p:nvSpPr>
        <p:spPr bwMode="auto">
          <a:xfrm>
            <a:off x="8058150" y="2895600"/>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107530" name="AutoShape 10"/>
          <p:cNvSpPr>
            <a:spLocks noChangeArrowheads="1"/>
          </p:cNvSpPr>
          <p:nvPr/>
        </p:nvSpPr>
        <p:spPr bwMode="auto">
          <a:xfrm>
            <a:off x="6400800" y="3733800"/>
            <a:ext cx="1066800" cy="1371600"/>
          </a:xfrm>
          <a:prstGeom prst="triangle">
            <a:avLst>
              <a:gd name="adj" fmla="val 50000"/>
            </a:avLst>
          </a:prstGeom>
          <a:solidFill>
            <a:schemeClr val="accent1"/>
          </a:solidFill>
          <a:ln w="12700">
            <a:solidFill>
              <a:srgbClr val="FF0000"/>
            </a:solidFill>
            <a:miter lim="800000"/>
            <a:headEnd type="none" w="sm" len="sm"/>
            <a:tailEnd type="none" w="sm" len="sm"/>
          </a:ln>
        </p:spPr>
        <p:txBody>
          <a:bodyPr wrap="none" anchor="ctr"/>
          <a:lstStyle/>
          <a:p>
            <a:r>
              <a:rPr lang="en-US" altLang="zh-CN">
                <a:solidFill>
                  <a:schemeClr val="bg2"/>
                </a:solidFill>
              </a:rPr>
              <a:t>&lt;k</a:t>
            </a:r>
          </a:p>
        </p:txBody>
      </p:sp>
      <p:sp>
        <p:nvSpPr>
          <p:cNvPr id="107531" name="AutoShape 11"/>
          <p:cNvSpPr>
            <a:spLocks noChangeArrowheads="1"/>
          </p:cNvSpPr>
          <p:nvPr/>
        </p:nvSpPr>
        <p:spPr bwMode="auto">
          <a:xfrm>
            <a:off x="7696200" y="3733800"/>
            <a:ext cx="1066800" cy="1371600"/>
          </a:xfrm>
          <a:prstGeom prst="triangle">
            <a:avLst>
              <a:gd name="adj" fmla="val 50000"/>
            </a:avLst>
          </a:prstGeom>
          <a:solidFill>
            <a:schemeClr val="accent1"/>
          </a:solidFill>
          <a:ln w="12700">
            <a:solidFill>
              <a:srgbClr val="FF0000"/>
            </a:solidFill>
            <a:miter lim="800000"/>
            <a:headEnd type="none" w="sm" len="sm"/>
            <a:tailEnd type="none" w="sm" len="sm"/>
          </a:ln>
        </p:spPr>
        <p:txBody>
          <a:bodyPr wrap="none" anchor="ctr"/>
          <a:lstStyle/>
          <a:p>
            <a:r>
              <a:rPr lang="en-US" altLang="zh-CN">
                <a:solidFill>
                  <a:schemeClr val="bg2"/>
                </a:solidFill>
              </a:rPr>
              <a:t>&gt;k</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138</a:t>
            </a:fld>
            <a:endParaRPr lang="en-US" altLang="zh-CN"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sz="3600" smtClean="0">
                <a:ea typeface="宋体" charset="-122"/>
              </a:rPr>
              <a:t>Searching in Binary Search Tree</a:t>
            </a:r>
          </a:p>
        </p:txBody>
      </p:sp>
      <p:sp>
        <p:nvSpPr>
          <p:cNvPr id="109571" name="Rectangle 3"/>
          <p:cNvSpPr>
            <a:spLocks noGrp="1" noChangeArrowheads="1"/>
          </p:cNvSpPr>
          <p:nvPr>
            <p:ph type="body" idx="1"/>
          </p:nvPr>
        </p:nvSpPr>
        <p:spPr/>
        <p:txBody>
          <a:bodyPr/>
          <a:lstStyle/>
          <a:p>
            <a:pPr>
              <a:lnSpc>
                <a:spcPct val="90000"/>
              </a:lnSpc>
              <a:buFont typeface="Monotype Sorts"/>
              <a:buNone/>
            </a:pPr>
            <a:r>
              <a:rPr lang="en-US" altLang="zh-CN" sz="2400" dirty="0" smtClean="0"/>
              <a:t>Algorithm </a:t>
            </a:r>
            <a:r>
              <a:rPr lang="en-US" altLang="zh-CN" sz="2400" i="1" dirty="0" smtClean="0"/>
              <a:t>BTS</a:t>
            </a:r>
            <a:r>
              <a:rPr lang="en-US" altLang="zh-CN" sz="2400" dirty="0" smtClean="0"/>
              <a:t>(</a:t>
            </a:r>
            <a:r>
              <a:rPr lang="en-US" altLang="zh-CN" sz="2400" i="1" dirty="0" smtClean="0"/>
              <a:t>x</a:t>
            </a:r>
            <a:r>
              <a:rPr lang="en-US" altLang="zh-CN" sz="2400" dirty="0" smtClean="0"/>
              <a:t>, </a:t>
            </a:r>
            <a:r>
              <a:rPr lang="en-US" altLang="zh-CN" sz="2400" i="1" dirty="0" smtClean="0"/>
              <a:t>v</a:t>
            </a:r>
            <a:r>
              <a:rPr lang="en-US" altLang="zh-CN" sz="2400" dirty="0" smtClean="0"/>
              <a:t>)</a:t>
            </a:r>
          </a:p>
          <a:p>
            <a:pPr>
              <a:lnSpc>
                <a:spcPct val="90000"/>
              </a:lnSpc>
              <a:buFont typeface="Monotype Sorts"/>
              <a:buNone/>
            </a:pPr>
            <a:r>
              <a:rPr lang="en-US" altLang="zh-CN" sz="2400" dirty="0" smtClean="0"/>
              <a:t>//Search for node with key equal to </a:t>
            </a:r>
            <a:r>
              <a:rPr lang="en-US" altLang="zh-CN" sz="2400" i="1" dirty="0" smtClean="0"/>
              <a:t>v </a:t>
            </a:r>
            <a:r>
              <a:rPr lang="en-US" altLang="zh-CN" sz="2400" dirty="0" smtClean="0"/>
              <a:t>in BST rooted at node </a:t>
            </a:r>
            <a:r>
              <a:rPr lang="en-US" altLang="zh-CN" sz="2400" i="1" dirty="0" smtClean="0"/>
              <a:t>x</a:t>
            </a:r>
            <a:endParaRPr lang="en-US" altLang="zh-CN" sz="2400" dirty="0" smtClean="0"/>
          </a:p>
          <a:p>
            <a:pPr>
              <a:lnSpc>
                <a:spcPct val="90000"/>
              </a:lnSpc>
              <a:buFont typeface="Monotype Sorts"/>
              <a:buNone/>
            </a:pPr>
            <a:r>
              <a:rPr lang="en-US" altLang="zh-CN" sz="2400" dirty="0" smtClean="0"/>
              <a:t>      if </a:t>
            </a:r>
            <a:r>
              <a:rPr lang="en-US" altLang="zh-CN" sz="2400" i="1" dirty="0" smtClean="0"/>
              <a:t>x</a:t>
            </a:r>
            <a:r>
              <a:rPr lang="en-US" altLang="zh-CN" sz="2400" dirty="0" smtClean="0"/>
              <a:t> = NIL  return -1</a:t>
            </a:r>
          </a:p>
          <a:p>
            <a:pPr>
              <a:lnSpc>
                <a:spcPct val="90000"/>
              </a:lnSpc>
              <a:buFont typeface="Monotype Sorts"/>
              <a:buNone/>
            </a:pPr>
            <a:r>
              <a:rPr lang="en-US" altLang="zh-CN" sz="2400" dirty="0" smtClean="0"/>
              <a:t>      else if  </a:t>
            </a:r>
            <a:r>
              <a:rPr lang="en-US" altLang="zh-CN" sz="2400" i="1" dirty="0" smtClean="0"/>
              <a:t>v</a:t>
            </a:r>
            <a:r>
              <a:rPr lang="en-US" altLang="zh-CN" sz="2400" dirty="0" smtClean="0"/>
              <a:t> = </a:t>
            </a:r>
            <a:r>
              <a:rPr lang="en-US" altLang="zh-CN" sz="2400" i="1" dirty="0" smtClean="0"/>
              <a:t>K</a:t>
            </a:r>
            <a:r>
              <a:rPr lang="en-US" altLang="zh-CN" sz="2400" dirty="0" smtClean="0"/>
              <a:t>(</a:t>
            </a:r>
            <a:r>
              <a:rPr lang="en-US" altLang="zh-CN" sz="2400" i="1" dirty="0" smtClean="0"/>
              <a:t>x</a:t>
            </a:r>
            <a:r>
              <a:rPr lang="en-US" altLang="zh-CN" sz="2400" dirty="0" smtClean="0"/>
              <a:t>)  return </a:t>
            </a:r>
            <a:r>
              <a:rPr lang="en-US" altLang="zh-CN" sz="2400" i="1" dirty="0" smtClean="0"/>
              <a:t>x</a:t>
            </a:r>
          </a:p>
          <a:p>
            <a:pPr>
              <a:lnSpc>
                <a:spcPct val="90000"/>
              </a:lnSpc>
              <a:buFont typeface="Monotype Sorts"/>
              <a:buNone/>
            </a:pPr>
            <a:r>
              <a:rPr lang="en-US" altLang="zh-CN" sz="2400" dirty="0" smtClean="0"/>
              <a:t>      else if  </a:t>
            </a:r>
            <a:r>
              <a:rPr lang="en-US" altLang="zh-CN" sz="2400" i="1" dirty="0" smtClean="0"/>
              <a:t>v &lt; K</a:t>
            </a:r>
            <a:r>
              <a:rPr lang="en-US" altLang="zh-CN" sz="2400" dirty="0" smtClean="0"/>
              <a:t>(</a:t>
            </a:r>
            <a:r>
              <a:rPr lang="en-US" altLang="zh-CN" sz="2400" i="1" dirty="0" smtClean="0"/>
              <a:t>x</a:t>
            </a:r>
            <a:r>
              <a:rPr lang="en-US" altLang="zh-CN" sz="2400" dirty="0" smtClean="0"/>
              <a:t>)  return </a:t>
            </a:r>
            <a:r>
              <a:rPr lang="en-US" altLang="zh-CN" sz="2400" i="1" dirty="0" smtClean="0"/>
              <a:t>BTS</a:t>
            </a:r>
            <a:r>
              <a:rPr lang="en-US" altLang="zh-CN" sz="2400" dirty="0" smtClean="0"/>
              <a:t>(</a:t>
            </a:r>
            <a:r>
              <a:rPr lang="en-US" altLang="zh-CN" sz="2400" i="1" dirty="0" smtClean="0"/>
              <a:t>left</a:t>
            </a:r>
            <a:r>
              <a:rPr lang="en-US" altLang="zh-CN" sz="2400" dirty="0" smtClean="0"/>
              <a:t>(</a:t>
            </a:r>
            <a:r>
              <a:rPr lang="en-US" altLang="zh-CN" sz="2400" i="1" dirty="0" smtClean="0"/>
              <a:t>x</a:t>
            </a:r>
            <a:r>
              <a:rPr lang="en-US" altLang="zh-CN" sz="2400" dirty="0" smtClean="0"/>
              <a:t>)</a:t>
            </a:r>
            <a:r>
              <a:rPr lang="en-US" altLang="zh-CN" sz="2400" i="1" dirty="0" smtClean="0"/>
              <a:t>, v</a:t>
            </a:r>
            <a:r>
              <a:rPr lang="en-US" altLang="zh-CN" sz="2400" dirty="0" smtClean="0"/>
              <a:t>)</a:t>
            </a:r>
          </a:p>
          <a:p>
            <a:pPr>
              <a:lnSpc>
                <a:spcPct val="90000"/>
              </a:lnSpc>
              <a:buFont typeface="Monotype Sorts"/>
              <a:buNone/>
            </a:pPr>
            <a:r>
              <a:rPr lang="en-US" altLang="zh-CN" sz="2400" dirty="0" smtClean="0"/>
              <a:t>      else return </a:t>
            </a:r>
            <a:r>
              <a:rPr lang="en-US" altLang="zh-CN" sz="2400" i="1" dirty="0" smtClean="0"/>
              <a:t>BTS</a:t>
            </a:r>
            <a:r>
              <a:rPr lang="en-US" altLang="zh-CN" sz="2400" dirty="0" smtClean="0"/>
              <a:t>(</a:t>
            </a:r>
            <a:r>
              <a:rPr lang="en-US" altLang="zh-CN" sz="2400" i="1" dirty="0" smtClean="0"/>
              <a:t>right</a:t>
            </a:r>
            <a:r>
              <a:rPr lang="en-US" altLang="zh-CN" sz="2400" dirty="0" smtClean="0"/>
              <a:t>(</a:t>
            </a:r>
            <a:r>
              <a:rPr lang="en-US" altLang="zh-CN" sz="2400" i="1" dirty="0" smtClean="0"/>
              <a:t>x</a:t>
            </a:r>
            <a:r>
              <a:rPr lang="en-US" altLang="zh-CN" sz="2400" dirty="0" smtClean="0"/>
              <a:t>)</a:t>
            </a:r>
            <a:r>
              <a:rPr lang="en-US" altLang="zh-CN" sz="2400" i="1" dirty="0" smtClean="0"/>
              <a:t>, v</a:t>
            </a:r>
            <a:r>
              <a:rPr lang="en-US" altLang="zh-CN" sz="2400" dirty="0" smtClean="0"/>
              <a:t>)</a:t>
            </a:r>
          </a:p>
          <a:p>
            <a:pPr>
              <a:lnSpc>
                <a:spcPct val="90000"/>
              </a:lnSpc>
              <a:buFont typeface="Monotype Sorts"/>
              <a:buNone/>
            </a:pPr>
            <a:endParaRPr lang="en-US" altLang="zh-CN" sz="2400" dirty="0" smtClean="0"/>
          </a:p>
          <a:p>
            <a:pPr>
              <a:lnSpc>
                <a:spcPct val="90000"/>
              </a:lnSpc>
              <a:spcBef>
                <a:spcPct val="50000"/>
              </a:spcBef>
              <a:buFont typeface="Monotype Sorts"/>
              <a:buNone/>
            </a:pPr>
            <a:r>
              <a:rPr lang="en-US" altLang="zh-CN" sz="2400" dirty="0" smtClean="0">
                <a:cs typeface="Arial" charset="0"/>
              </a:rPr>
              <a:t>Efficiency</a:t>
            </a:r>
            <a:endParaRPr lang="en-US" altLang="zh-CN" sz="2400" dirty="0" smtClean="0"/>
          </a:p>
          <a:p>
            <a:pPr>
              <a:lnSpc>
                <a:spcPct val="90000"/>
              </a:lnSpc>
              <a:spcBef>
                <a:spcPct val="50000"/>
              </a:spcBef>
              <a:buFont typeface="Monotype Sorts"/>
              <a:buNone/>
            </a:pPr>
            <a:r>
              <a:rPr lang="en-US" altLang="zh-CN" sz="2400" dirty="0" smtClean="0"/>
              <a:t>     worst case:    </a:t>
            </a:r>
            <a:r>
              <a:rPr lang="en-US" altLang="zh-CN" sz="2400" dirty="0" smtClean="0">
                <a:cs typeface="Arial" charset="0"/>
              </a:rPr>
              <a:t>C(</a:t>
            </a:r>
            <a:r>
              <a:rPr lang="en-US" altLang="zh-CN" sz="2400" i="1" dirty="0" smtClean="0">
                <a:cs typeface="Arial" charset="0"/>
              </a:rPr>
              <a:t>n</a:t>
            </a:r>
            <a:r>
              <a:rPr lang="en-US" altLang="zh-CN" sz="2400" dirty="0" smtClean="0">
                <a:cs typeface="Arial" charset="0"/>
              </a:rPr>
              <a:t>) = </a:t>
            </a:r>
            <a:r>
              <a:rPr lang="en-US" altLang="zh-CN" sz="2400" i="1" dirty="0" smtClean="0">
                <a:cs typeface="Arial" charset="0"/>
              </a:rPr>
              <a:t>n</a:t>
            </a:r>
            <a:endParaRPr lang="en-US" altLang="zh-CN" sz="2400" dirty="0" smtClean="0">
              <a:cs typeface="Arial" charset="0"/>
            </a:endParaRPr>
          </a:p>
          <a:p>
            <a:pPr>
              <a:lnSpc>
                <a:spcPct val="90000"/>
              </a:lnSpc>
              <a:buFont typeface="Monotype Sorts"/>
              <a:buNone/>
            </a:pPr>
            <a:r>
              <a:rPr lang="en-US" altLang="zh-CN" sz="2400" dirty="0" smtClean="0"/>
              <a:t>	average case: </a:t>
            </a:r>
            <a:r>
              <a:rPr lang="en-US" altLang="zh-CN" sz="2400" dirty="0" smtClean="0">
                <a:cs typeface="Arial" charset="0"/>
              </a:rPr>
              <a:t>C(</a:t>
            </a:r>
            <a:r>
              <a:rPr lang="en-US" altLang="zh-CN" sz="2400" i="1" dirty="0" smtClean="0">
                <a:cs typeface="Arial" charset="0"/>
              </a:rPr>
              <a:t>n</a:t>
            </a:r>
            <a:r>
              <a:rPr lang="en-US" altLang="zh-CN" sz="2400" dirty="0" smtClean="0">
                <a:cs typeface="Arial" charset="0"/>
              </a:rPr>
              <a:t>) ≈ 2ln </a:t>
            </a:r>
            <a:r>
              <a:rPr lang="en-US" altLang="zh-CN" sz="2400" i="1" dirty="0" smtClean="0">
                <a:cs typeface="Arial" charset="0"/>
              </a:rPr>
              <a:t>n </a:t>
            </a:r>
            <a:r>
              <a:rPr lang="en-US" altLang="zh-CN" sz="2400" dirty="0" smtClean="0">
                <a:cs typeface="Arial" charset="0"/>
              </a:rPr>
              <a:t>≈ 1.39</a:t>
            </a:r>
            <a:r>
              <a:rPr lang="en-US" altLang="zh-CN" sz="2400" dirty="0" smtClean="0"/>
              <a:t>log</a:t>
            </a:r>
            <a:r>
              <a:rPr lang="en-US" altLang="zh-CN" sz="2400" baseline="-25000" dirty="0" smtClean="0"/>
              <a:t>2</a:t>
            </a:r>
            <a:r>
              <a:rPr lang="en-US" altLang="zh-CN" sz="2400" dirty="0" smtClean="0"/>
              <a:t> </a:t>
            </a:r>
            <a:r>
              <a:rPr lang="en-US" altLang="zh-CN" sz="2400" i="1" dirty="0" smtClean="0"/>
              <a:t>n</a:t>
            </a:r>
            <a:endParaRPr lang="en-US" altLang="zh-CN" sz="2400" dirty="0" smtClean="0"/>
          </a:p>
          <a:p>
            <a:pPr>
              <a:lnSpc>
                <a:spcPct val="90000"/>
              </a:lnSpc>
              <a:buFont typeface="Monotype Sorts"/>
              <a:buNone/>
            </a:pPr>
            <a:endParaRPr lang="en-US" altLang="zh-CN" sz="2400" dirty="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139</a:t>
            </a:fld>
            <a:endParaRPr lang="en-US" altLang="zh-CN" dirty="0"/>
          </a:p>
        </p:txBody>
      </p:sp>
      <p:sp>
        <p:nvSpPr>
          <p:cNvPr id="2" name="文本框 1"/>
          <p:cNvSpPr txBox="1"/>
          <p:nvPr/>
        </p:nvSpPr>
        <p:spPr>
          <a:xfrm>
            <a:off x="5107116" y="5589240"/>
            <a:ext cx="3659976" cy="369332"/>
          </a:xfrm>
          <a:prstGeom prst="rect">
            <a:avLst/>
          </a:prstGeom>
          <a:noFill/>
        </p:spPr>
        <p:txBody>
          <a:bodyPr wrap="none" rtlCol="0">
            <a:spAutoFit/>
          </a:bodyPr>
          <a:lstStyle/>
          <a:p>
            <a:r>
              <a:rPr lang="en-US" altLang="zh-CN" b="1" dirty="0" smtClean="0">
                <a:solidFill>
                  <a:srgbClr val="FF0000"/>
                </a:solidFill>
              </a:rPr>
              <a:t>Summary of different searching</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08520" y="357188"/>
            <a:ext cx="7992888" cy="623887"/>
          </a:xfrm>
        </p:spPr>
        <p:txBody>
          <a:bodyPr/>
          <a:lstStyle/>
          <a:p>
            <a:r>
              <a:rPr lang="en-US" altLang="zh-CN" sz="3600" dirty="0" smtClean="0">
                <a:ea typeface="宋体" charset="-122"/>
              </a:rPr>
              <a:t>5.2.1Decrease By one :</a:t>
            </a:r>
            <a:r>
              <a:rPr lang="en-US" altLang="zh-CN" sz="3600" dirty="0" smtClean="0">
                <a:solidFill>
                  <a:srgbClr val="FF0000"/>
                </a:solidFill>
                <a:ea typeface="宋体" charset="-122"/>
              </a:rPr>
              <a:t>Insertion Sort</a:t>
            </a:r>
          </a:p>
        </p:txBody>
      </p:sp>
      <p:sp>
        <p:nvSpPr>
          <p:cNvPr id="22531" name="Rectangle 3"/>
          <p:cNvSpPr>
            <a:spLocks noGrp="1" noChangeArrowheads="1"/>
          </p:cNvSpPr>
          <p:nvPr>
            <p:ph type="body" idx="1"/>
          </p:nvPr>
        </p:nvSpPr>
        <p:spPr>
          <a:xfrm>
            <a:off x="390508" y="1319361"/>
            <a:ext cx="8820472" cy="5591175"/>
          </a:xfrm>
        </p:spPr>
        <p:txBody>
          <a:bodyPr/>
          <a:lstStyle/>
          <a:p>
            <a:pPr>
              <a:buFont typeface="Monotype Sorts"/>
              <a:buNone/>
            </a:pPr>
            <a:r>
              <a:rPr lang="en-US" altLang="zh-CN" sz="2000" dirty="0" smtClean="0"/>
              <a:t>To sort array A[0..</a:t>
            </a:r>
            <a:r>
              <a:rPr lang="en-US" altLang="zh-CN" sz="2000" i="1" dirty="0" smtClean="0"/>
              <a:t>n</a:t>
            </a:r>
            <a:r>
              <a:rPr lang="en-US" altLang="zh-CN" sz="2000" dirty="0" smtClean="0"/>
              <a:t>-1], sort A[0..</a:t>
            </a:r>
            <a:r>
              <a:rPr lang="en-US" altLang="zh-CN" sz="2000" i="1" dirty="0" smtClean="0"/>
              <a:t>n</a:t>
            </a:r>
            <a:r>
              <a:rPr lang="en-US" altLang="zh-CN" sz="2000" dirty="0" smtClean="0"/>
              <a:t>-2] recursively and</a:t>
            </a:r>
          </a:p>
          <a:p>
            <a:pPr>
              <a:buFont typeface="Monotype Sorts"/>
              <a:buNone/>
            </a:pPr>
            <a:r>
              <a:rPr lang="en-US" altLang="zh-CN" sz="2000" dirty="0" smtClean="0"/>
              <a:t>then insert A[</a:t>
            </a:r>
            <a:r>
              <a:rPr lang="en-US" altLang="zh-CN" sz="2000" i="1" dirty="0" smtClean="0"/>
              <a:t>n</a:t>
            </a:r>
            <a:r>
              <a:rPr lang="en-US" altLang="zh-CN" sz="2000" dirty="0" smtClean="0"/>
              <a:t>-1] </a:t>
            </a:r>
            <a:r>
              <a:rPr lang="en-US" altLang="zh-CN" sz="2000" b="1" dirty="0" smtClean="0">
                <a:solidFill>
                  <a:srgbClr val="00B050"/>
                </a:solidFill>
              </a:rPr>
              <a:t>in its proper place </a:t>
            </a:r>
            <a:r>
              <a:rPr lang="en-US" altLang="zh-CN" sz="2000" dirty="0" smtClean="0"/>
              <a:t>among the sorted   A[0..</a:t>
            </a:r>
            <a:r>
              <a:rPr lang="en-US" altLang="zh-CN" sz="2000" i="1" dirty="0" smtClean="0"/>
              <a:t>n</a:t>
            </a:r>
            <a:r>
              <a:rPr lang="en-US" altLang="zh-CN" sz="2000" dirty="0" smtClean="0"/>
              <a:t>-2]</a:t>
            </a:r>
            <a:br>
              <a:rPr lang="en-US" altLang="zh-CN" sz="2000" dirty="0" smtClean="0"/>
            </a:br>
            <a:r>
              <a:rPr lang="en-US" altLang="zh-CN" sz="2400" dirty="0" smtClean="0"/>
              <a:t> </a:t>
            </a:r>
          </a:p>
          <a:p>
            <a:r>
              <a:rPr lang="en-US" altLang="zh-CN" sz="2400" dirty="0" smtClean="0"/>
              <a:t>Usually implemented bottom up (</a:t>
            </a:r>
            <a:r>
              <a:rPr lang="en-US" altLang="zh-CN" sz="2400" dirty="0" err="1" smtClean="0"/>
              <a:t>nonrecursively</a:t>
            </a:r>
            <a:r>
              <a:rPr lang="en-US" altLang="zh-CN" sz="2400" dirty="0" smtClean="0"/>
              <a:t>)</a:t>
            </a:r>
            <a:br>
              <a:rPr lang="en-US" altLang="zh-CN" sz="2400" dirty="0" smtClean="0"/>
            </a:br>
            <a:endParaRPr lang="en-US" altLang="zh-CN" sz="2400" dirty="0" smtClean="0"/>
          </a:p>
          <a:p>
            <a:pPr>
              <a:spcBef>
                <a:spcPct val="0"/>
              </a:spcBef>
              <a:buClrTx/>
              <a:buFontTx/>
              <a:buNone/>
            </a:pPr>
            <a:r>
              <a:rPr lang="en-US" altLang="zh-CN" sz="2400" dirty="0" smtClean="0"/>
              <a:t>Example:   Sort  6,  4,  1,  8,  5</a:t>
            </a:r>
            <a:br>
              <a:rPr lang="en-US" altLang="zh-CN" sz="2400" dirty="0" smtClean="0"/>
            </a:br>
            <a:r>
              <a:rPr lang="en-US" altLang="zh-CN" sz="2400" dirty="0" smtClean="0"/>
              <a:t/>
            </a:r>
            <a:br>
              <a:rPr lang="en-US" altLang="zh-CN" sz="2400" dirty="0" smtClean="0"/>
            </a:br>
            <a:r>
              <a:rPr lang="en-US" altLang="zh-CN" sz="2400" dirty="0" smtClean="0"/>
              <a:t> 6 | </a:t>
            </a:r>
            <a:r>
              <a:rPr lang="en-US" altLang="zh-CN" sz="2400" u="sng" dirty="0" smtClean="0"/>
              <a:t>4</a:t>
            </a:r>
            <a:r>
              <a:rPr lang="en-US" altLang="zh-CN" sz="2400" dirty="0" smtClean="0"/>
              <a:t>   1   8   5</a:t>
            </a:r>
          </a:p>
          <a:p>
            <a:pPr>
              <a:spcBef>
                <a:spcPct val="0"/>
              </a:spcBef>
              <a:buClrTx/>
              <a:buFontTx/>
              <a:buNone/>
            </a:pPr>
            <a:r>
              <a:rPr lang="en-US" altLang="zh-CN" sz="2400" dirty="0" smtClean="0"/>
              <a:t>	 4   6 | </a:t>
            </a:r>
            <a:r>
              <a:rPr lang="en-US" altLang="zh-CN" sz="2400" u="sng" dirty="0" smtClean="0"/>
              <a:t>1</a:t>
            </a:r>
            <a:r>
              <a:rPr lang="en-US" altLang="zh-CN" sz="2400" dirty="0" smtClean="0"/>
              <a:t>   8   5</a:t>
            </a:r>
          </a:p>
          <a:p>
            <a:pPr>
              <a:spcBef>
                <a:spcPct val="0"/>
              </a:spcBef>
              <a:buClrTx/>
              <a:buFontTx/>
              <a:buNone/>
            </a:pPr>
            <a:r>
              <a:rPr lang="en-US" altLang="zh-CN" sz="2400" dirty="0" smtClean="0"/>
              <a:t>	 1   4   6 | </a:t>
            </a:r>
            <a:r>
              <a:rPr lang="en-US" altLang="zh-CN" sz="2400" u="sng" dirty="0" smtClean="0"/>
              <a:t>8</a:t>
            </a:r>
            <a:r>
              <a:rPr lang="en-US" altLang="zh-CN" sz="2400" dirty="0" smtClean="0"/>
              <a:t>   5</a:t>
            </a:r>
          </a:p>
          <a:p>
            <a:pPr>
              <a:spcBef>
                <a:spcPct val="0"/>
              </a:spcBef>
              <a:buClrTx/>
              <a:buFontTx/>
              <a:buNone/>
            </a:pPr>
            <a:r>
              <a:rPr lang="en-US" altLang="zh-CN" sz="2400" dirty="0" smtClean="0"/>
              <a:t>	 1   4   6   8 | </a:t>
            </a:r>
            <a:r>
              <a:rPr lang="en-US" altLang="zh-CN" sz="2400" u="sng" dirty="0" smtClean="0"/>
              <a:t>5</a:t>
            </a:r>
          </a:p>
          <a:p>
            <a:pPr>
              <a:spcBef>
                <a:spcPct val="0"/>
              </a:spcBef>
              <a:buClrTx/>
              <a:buFontTx/>
              <a:buNone/>
            </a:pPr>
            <a:r>
              <a:rPr lang="en-US" altLang="zh-CN" sz="2400" dirty="0" smtClean="0"/>
              <a:t>	 1   4   5   6   8</a:t>
            </a:r>
          </a:p>
          <a:p>
            <a:pPr>
              <a:spcBef>
                <a:spcPct val="0"/>
              </a:spcBef>
              <a:buClrTx/>
              <a:buFontTx/>
              <a:buNone/>
            </a:pPr>
            <a:endParaRPr lang="en-US" altLang="zh-CN" sz="2400" dirty="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14</a:t>
            </a:fld>
            <a:endParaRPr lang="en-US" altLang="zh-CN" dirty="0"/>
          </a:p>
        </p:txBody>
      </p:sp>
      <p:sp>
        <p:nvSpPr>
          <p:cNvPr id="4" name="文本框 3"/>
          <p:cNvSpPr txBox="1"/>
          <p:nvPr/>
        </p:nvSpPr>
        <p:spPr>
          <a:xfrm>
            <a:off x="5724128" y="4005064"/>
            <a:ext cx="3486852" cy="1200329"/>
          </a:xfrm>
          <a:prstGeom prst="rect">
            <a:avLst/>
          </a:prstGeom>
          <a:noFill/>
        </p:spPr>
        <p:txBody>
          <a:bodyPr wrap="none" rtlCol="0">
            <a:spAutoFit/>
          </a:bodyPr>
          <a:lstStyle/>
          <a:p>
            <a:r>
              <a:rPr lang="en-US" altLang="zh-CN" sz="2400" b="1" dirty="0" smtClean="0">
                <a:solidFill>
                  <a:srgbClr val="C00000"/>
                </a:solidFill>
              </a:rPr>
              <a:t>Discussion </a:t>
            </a:r>
          </a:p>
          <a:p>
            <a:pPr marL="342900" indent="-342900">
              <a:buAutoNum type="arabicPeriod"/>
            </a:pPr>
            <a:r>
              <a:rPr lang="en-US" altLang="zh-CN" sz="2400" b="1" dirty="0" err="1" smtClean="0">
                <a:solidFill>
                  <a:srgbClr val="00B0F0"/>
                </a:solidFill>
              </a:rPr>
              <a:t>Charactertics</a:t>
            </a:r>
            <a:r>
              <a:rPr lang="en-US" altLang="zh-CN" sz="2400" b="1" dirty="0" smtClean="0">
                <a:solidFill>
                  <a:srgbClr val="00B0F0"/>
                </a:solidFill>
              </a:rPr>
              <a:t> </a:t>
            </a:r>
          </a:p>
          <a:p>
            <a:pPr marL="342900" indent="-342900">
              <a:buAutoNum type="arabicPeriod"/>
            </a:pPr>
            <a:r>
              <a:rPr lang="en-US" altLang="zh-CN" sz="2400" b="1" dirty="0" err="1" smtClean="0">
                <a:solidFill>
                  <a:srgbClr val="00B0F0"/>
                </a:solidFill>
              </a:rPr>
              <a:t>Implentation</a:t>
            </a:r>
            <a:r>
              <a:rPr lang="en-US" altLang="zh-CN" sz="2400" b="1" dirty="0" smtClean="0">
                <a:solidFill>
                  <a:srgbClr val="00B0F0"/>
                </a:solidFill>
              </a:rPr>
              <a:t> issues </a:t>
            </a:r>
            <a:endParaRPr lang="zh-CN" altLang="en-US" sz="2400" b="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pPr eaLnBrk="1" hangingPunct="1"/>
            <a:r>
              <a:rPr lang="en-US" altLang="zh-CN" dirty="0" smtClean="0"/>
              <a:t>5.4.4 </a:t>
            </a:r>
            <a:r>
              <a:rPr lang="zh-CN" altLang="en-US" dirty="0" smtClean="0"/>
              <a:t>拈游戏</a:t>
            </a:r>
            <a:r>
              <a:rPr lang="en-US" altLang="zh-CN" dirty="0" smtClean="0"/>
              <a:t>(</a:t>
            </a:r>
            <a:r>
              <a:rPr lang="en-US" altLang="zh-CN" dirty="0" err="1" smtClean="0"/>
              <a:t>Nim</a:t>
            </a:r>
            <a:r>
              <a:rPr lang="en-US" altLang="zh-CN" dirty="0" smtClean="0"/>
              <a:t> Game)</a:t>
            </a:r>
          </a:p>
        </p:txBody>
      </p:sp>
      <p:pic>
        <p:nvPicPr>
          <p:cNvPr id="79876" name="Picture 4"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789363"/>
            <a:ext cx="5087938"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341438"/>
            <a:ext cx="2447925"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 Box 7"/>
          <p:cNvSpPr txBox="1">
            <a:spLocks noChangeArrowheads="1"/>
          </p:cNvSpPr>
          <p:nvPr/>
        </p:nvSpPr>
        <p:spPr bwMode="auto">
          <a:xfrm>
            <a:off x="2934921" y="1380014"/>
            <a:ext cx="575187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dirty="0"/>
              <a:t>有</a:t>
            </a:r>
            <a:r>
              <a:rPr lang="en-US" altLang="zh-CN" sz="2800" dirty="0" smtClean="0"/>
              <a:t>13（</a:t>
            </a:r>
            <a:r>
              <a:rPr lang="en-US" altLang="zh-CN" sz="2800" dirty="0"/>
              <a:t>n</a:t>
            </a:r>
            <a:r>
              <a:rPr lang="zh-CN" altLang="en-US" sz="2800" dirty="0" smtClean="0"/>
              <a:t>）根</a:t>
            </a:r>
            <a:r>
              <a:rPr lang="zh-CN" altLang="en-US" sz="2800" dirty="0"/>
              <a:t>火柴棍，每次最少拿走</a:t>
            </a:r>
            <a:r>
              <a:rPr lang="en-US" altLang="zh-CN" sz="2800" dirty="0"/>
              <a:t>1</a:t>
            </a:r>
            <a:r>
              <a:rPr lang="zh-CN" altLang="en-US" sz="2800" dirty="0"/>
              <a:t>根</a:t>
            </a:r>
            <a:r>
              <a:rPr lang="zh-CN" altLang="en-US" sz="2800" dirty="0" smtClean="0"/>
              <a:t>，最多</a:t>
            </a:r>
            <a:r>
              <a:rPr lang="zh-CN" altLang="en-US" sz="2800" dirty="0"/>
              <a:t>能拿走</a:t>
            </a:r>
            <a:r>
              <a:rPr lang="en-US" altLang="zh-CN" sz="2800" dirty="0" smtClean="0"/>
              <a:t>4(m)</a:t>
            </a:r>
            <a:r>
              <a:rPr lang="zh-CN" altLang="en-US" sz="2800" dirty="0" smtClean="0"/>
              <a:t>根</a:t>
            </a:r>
            <a:r>
              <a:rPr lang="zh-CN" altLang="en-US" sz="2800" dirty="0"/>
              <a:t>，拿</a:t>
            </a:r>
            <a:r>
              <a:rPr lang="zh-CN" altLang="en-US" sz="2800" dirty="0">
                <a:solidFill>
                  <a:srgbClr val="FF0000"/>
                </a:solidFill>
              </a:rPr>
              <a:t>走最后一根</a:t>
            </a:r>
            <a:r>
              <a:rPr lang="zh-CN" altLang="en-US" sz="2800" dirty="0" smtClean="0">
                <a:solidFill>
                  <a:srgbClr val="FF0000"/>
                </a:solidFill>
              </a:rPr>
              <a:t>火柴</a:t>
            </a:r>
            <a:r>
              <a:rPr lang="zh-CN" altLang="en-US" sz="2800" dirty="0">
                <a:solidFill>
                  <a:srgbClr val="FF0000"/>
                </a:solidFill>
              </a:rPr>
              <a:t>的就是赢家</a:t>
            </a:r>
            <a:r>
              <a:rPr lang="zh-CN" altLang="en-US" sz="2800" dirty="0"/>
              <a:t>。该如何拿走火柴？</a:t>
            </a:r>
          </a:p>
        </p:txBody>
      </p:sp>
      <p:sp>
        <p:nvSpPr>
          <p:cNvPr id="79880" name="Text Box 8"/>
          <p:cNvSpPr txBox="1">
            <a:spLocks noChangeArrowheads="1"/>
          </p:cNvSpPr>
          <p:nvPr/>
        </p:nvSpPr>
        <p:spPr bwMode="auto">
          <a:xfrm>
            <a:off x="5485367" y="3054231"/>
            <a:ext cx="373617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0070C0"/>
                </a:solidFill>
              </a:rPr>
              <a:t>n=m+1</a:t>
            </a:r>
            <a:r>
              <a:rPr lang="zh-CN" altLang="en-US" b="1" dirty="0">
                <a:solidFill>
                  <a:srgbClr val="0070C0"/>
                </a:solidFill>
              </a:rPr>
              <a:t>实例是败局</a:t>
            </a:r>
          </a:p>
          <a:p>
            <a:pPr eaLnBrk="1" hangingPunct="1">
              <a:spcBef>
                <a:spcPct val="50000"/>
              </a:spcBef>
            </a:pPr>
            <a:r>
              <a:rPr lang="en-US" altLang="zh-CN" b="1" dirty="0">
                <a:solidFill>
                  <a:srgbClr val="0070C0"/>
                </a:solidFill>
              </a:rPr>
              <a:t>m+2</a:t>
            </a:r>
            <a:r>
              <a:rPr lang="en-US" altLang="zh-CN" b="1" dirty="0">
                <a:solidFill>
                  <a:srgbClr val="0070C0"/>
                </a:solidFill>
                <a:cs typeface="Arial" charset="0"/>
              </a:rPr>
              <a:t>≤n </a:t>
            </a:r>
            <a:r>
              <a:rPr lang="en-US" altLang="zh-CN" b="1" dirty="0">
                <a:solidFill>
                  <a:srgbClr val="0070C0"/>
                </a:solidFill>
              </a:rPr>
              <a:t>≤2m+1</a:t>
            </a:r>
            <a:r>
              <a:rPr lang="zh-CN" altLang="en-US" b="1" dirty="0">
                <a:solidFill>
                  <a:srgbClr val="0070C0"/>
                </a:solidFill>
              </a:rPr>
              <a:t>是胜局</a:t>
            </a:r>
          </a:p>
          <a:p>
            <a:pPr eaLnBrk="1" hangingPunct="1">
              <a:spcBef>
                <a:spcPct val="50000"/>
              </a:spcBef>
            </a:pPr>
            <a:r>
              <a:rPr lang="en-US" altLang="zh-CN" b="1" dirty="0">
                <a:solidFill>
                  <a:srgbClr val="0070C0"/>
                </a:solidFill>
              </a:rPr>
              <a:t>2m+2=2(m+1)</a:t>
            </a:r>
            <a:r>
              <a:rPr lang="zh-CN" altLang="en-US" b="1" dirty="0">
                <a:solidFill>
                  <a:srgbClr val="0070C0"/>
                </a:solidFill>
              </a:rPr>
              <a:t>另一个</a:t>
            </a:r>
            <a:r>
              <a:rPr lang="zh-CN" altLang="en-US" b="1" dirty="0" smtClean="0">
                <a:solidFill>
                  <a:srgbClr val="0070C0"/>
                </a:solidFill>
              </a:rPr>
              <a:t>败局</a:t>
            </a:r>
            <a:endParaRPr lang="en-US" altLang="zh-CN" b="1" dirty="0" smtClean="0">
              <a:solidFill>
                <a:srgbClr val="0070C0"/>
              </a:solidFill>
            </a:endParaRPr>
          </a:p>
          <a:p>
            <a:pPr eaLnBrk="1" hangingPunct="1">
              <a:spcBef>
                <a:spcPct val="50000"/>
              </a:spcBef>
            </a:pPr>
            <a:r>
              <a:rPr lang="en-US" altLang="zh-CN" b="1" dirty="0">
                <a:solidFill>
                  <a:srgbClr val="0070C0"/>
                </a:solidFill>
              </a:rPr>
              <a:t>2(m+1)+1 ≤ n ≤ 3(m+1)-1</a:t>
            </a:r>
            <a:r>
              <a:rPr lang="zh-CN" altLang="en-US" b="1" dirty="0">
                <a:solidFill>
                  <a:srgbClr val="0070C0"/>
                </a:solidFill>
              </a:rPr>
              <a:t>时：胜</a:t>
            </a:r>
            <a:r>
              <a:rPr lang="zh-CN" altLang="en-US" b="1" dirty="0" smtClean="0">
                <a:solidFill>
                  <a:srgbClr val="0070C0"/>
                </a:solidFill>
              </a:rPr>
              <a:t>局</a:t>
            </a:r>
            <a:endParaRPr lang="en-US" altLang="zh-CN" b="1" dirty="0" smtClean="0">
              <a:solidFill>
                <a:srgbClr val="0070C0"/>
              </a:solidFill>
            </a:endParaRPr>
          </a:p>
          <a:p>
            <a:pPr eaLnBrk="1" hangingPunct="1">
              <a:spcBef>
                <a:spcPct val="50000"/>
              </a:spcBef>
            </a:pPr>
            <a:r>
              <a:rPr lang="en-US" altLang="zh-CN" b="1" dirty="0" smtClean="0">
                <a:solidFill>
                  <a:srgbClr val="0070C0"/>
                </a:solidFill>
              </a:rPr>
              <a:t>……</a:t>
            </a:r>
            <a:endParaRPr lang="zh-CN" altLang="en-US" b="1" dirty="0">
              <a:solidFill>
                <a:srgbClr val="0070C0"/>
              </a:solidFill>
            </a:endParaRPr>
          </a:p>
        </p:txBody>
      </p:sp>
      <p:sp>
        <p:nvSpPr>
          <p:cNvPr id="79881" name="Text Box 9"/>
          <p:cNvSpPr txBox="1">
            <a:spLocks noChangeArrowheads="1"/>
          </p:cNvSpPr>
          <p:nvPr/>
        </p:nvSpPr>
        <p:spPr bwMode="auto">
          <a:xfrm>
            <a:off x="5795963" y="5157788"/>
            <a:ext cx="30972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FF3300"/>
                </a:solidFill>
              </a:rPr>
              <a:t>获胜策略每次拿走</a:t>
            </a:r>
            <a:r>
              <a:rPr lang="en-US" altLang="zh-CN" sz="2400" b="1">
                <a:solidFill>
                  <a:srgbClr val="FF3300"/>
                </a:solidFill>
              </a:rPr>
              <a:t>n mod (m+1)</a:t>
            </a:r>
            <a:r>
              <a:rPr lang="zh-CN" altLang="en-US" sz="2400" b="1">
                <a:solidFill>
                  <a:srgbClr val="FF3300"/>
                </a:solidFill>
              </a:rPr>
              <a:t>根火柴棍</a:t>
            </a:r>
            <a:endParaRPr lang="zh-CN" altLang="en-US" sz="240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140</a:t>
            </a:fld>
            <a:endParaRPr lang="en-US" altLang="zh-CN" dirty="0"/>
          </a:p>
        </p:txBody>
      </p:sp>
    </p:spTree>
    <p:extLst>
      <p:ext uri="{BB962C8B-B14F-4D97-AF65-F5344CB8AC3E}">
        <p14:creationId xmlns:p14="http://schemas.microsoft.com/office/powerpoint/2010/main" val="351019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p:bldP spid="79881" grpId="0"/>
    </p:bld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98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52378"/>
            <a:ext cx="9036496" cy="4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141</a:t>
            </a:fld>
            <a:endParaRPr lang="en-US" altLang="zh-CN" dirty="0"/>
          </a:p>
        </p:txBody>
      </p:sp>
    </p:spTree>
    <p:extLst>
      <p:ext uri="{BB962C8B-B14F-4D97-AF65-F5344CB8AC3E}">
        <p14:creationId xmlns:p14="http://schemas.microsoft.com/office/powerpoint/2010/main" val="41150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99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27" y="980728"/>
            <a:ext cx="8690173" cy="232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708" y="3405979"/>
            <a:ext cx="89154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142</a:t>
            </a:fld>
            <a:endParaRPr lang="en-US" altLang="zh-CN" dirty="0"/>
          </a:p>
        </p:txBody>
      </p:sp>
    </p:spTree>
    <p:extLst>
      <p:ext uri="{BB962C8B-B14F-4D97-AF65-F5344CB8AC3E}">
        <p14:creationId xmlns:p14="http://schemas.microsoft.com/office/powerpoint/2010/main" val="554546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zh-CN" altLang="en-US" smtClean="0"/>
              <a:t>拈游戏</a:t>
            </a:r>
            <a:r>
              <a:rPr lang="en-US" altLang="zh-CN" smtClean="0"/>
              <a:t>(Nim Game)</a:t>
            </a:r>
          </a:p>
        </p:txBody>
      </p:sp>
      <p:sp>
        <p:nvSpPr>
          <p:cNvPr id="29702" name="Rectangle 3"/>
          <p:cNvSpPr>
            <a:spLocks noGrp="1" noChangeArrowheads="1"/>
          </p:cNvSpPr>
          <p:nvPr>
            <p:ph type="body" idx="1"/>
          </p:nvPr>
        </p:nvSpPr>
        <p:spPr>
          <a:xfrm>
            <a:off x="-108519" y="1223962"/>
            <a:ext cx="7704708" cy="4530725"/>
          </a:xfrm>
        </p:spPr>
        <p:txBody>
          <a:bodyPr/>
          <a:lstStyle/>
          <a:p>
            <a:pPr eaLnBrk="1" hangingPunct="1">
              <a:lnSpc>
                <a:spcPts val="3300"/>
              </a:lnSpc>
            </a:pPr>
            <a:r>
              <a:rPr lang="zh-CN" altLang="en-US" sz="2600" dirty="0" smtClean="0">
                <a:solidFill>
                  <a:srgbClr val="FF0000"/>
                </a:solidFill>
              </a:rPr>
              <a:t>多堆拈游戏</a:t>
            </a:r>
          </a:p>
          <a:p>
            <a:pPr lvl="1" eaLnBrk="1" hangingPunct="1">
              <a:lnSpc>
                <a:spcPts val="3300"/>
              </a:lnSpc>
            </a:pPr>
            <a:r>
              <a:rPr lang="zh-CN" altLang="en-US" sz="2200" dirty="0" smtClean="0"/>
              <a:t>每堆火柴棍的数量不一致，每次拿走火柴棍时可以从任意一堆中拿走任意允许数量的火柴棍，甚至可以把一堆都拿光。拿走最后一根火柴的是赢家。</a:t>
            </a:r>
          </a:p>
          <a:p>
            <a:pPr lvl="1" eaLnBrk="1" hangingPunct="1">
              <a:lnSpc>
                <a:spcPts val="3300"/>
              </a:lnSpc>
            </a:pPr>
            <a:r>
              <a:rPr lang="en-US" altLang="zh-CN" sz="2200" dirty="0" smtClean="0"/>
              <a:t>1901</a:t>
            </a:r>
            <a:r>
              <a:rPr lang="zh-CN" altLang="en-US" sz="2200" dirty="0" smtClean="0"/>
              <a:t>年，哈佛大学数学教授</a:t>
            </a:r>
            <a:r>
              <a:rPr lang="en-US" altLang="zh-CN" sz="2200" dirty="0" smtClean="0"/>
              <a:t>C.L. </a:t>
            </a:r>
            <a:r>
              <a:rPr lang="en-US" altLang="zh-CN" sz="2200" dirty="0" err="1" smtClean="0"/>
              <a:t>Bouton</a:t>
            </a:r>
            <a:r>
              <a:rPr lang="zh-CN" altLang="en-US" sz="2200" dirty="0" smtClean="0"/>
              <a:t>发现了一个精巧解法：</a:t>
            </a:r>
          </a:p>
          <a:p>
            <a:pPr lvl="2" eaLnBrk="1" hangingPunct="1">
              <a:lnSpc>
                <a:spcPts val="3300"/>
              </a:lnSpc>
            </a:pPr>
            <a:r>
              <a:rPr lang="zh-CN" altLang="en-US" sz="2000" dirty="0" smtClean="0"/>
              <a:t>解是基于堆中数量的二进制表示的。</a:t>
            </a:r>
          </a:p>
          <a:p>
            <a:pPr lvl="2" eaLnBrk="1" hangingPunct="1">
              <a:lnSpc>
                <a:spcPts val="3300"/>
              </a:lnSpc>
            </a:pPr>
            <a:r>
              <a:rPr lang="en-US" altLang="zh-CN" sz="2000" dirty="0" smtClean="0"/>
              <a:t>b1,b2,...,bi</a:t>
            </a:r>
            <a:r>
              <a:rPr lang="zh-CN" altLang="en-US" sz="2000" dirty="0" smtClean="0"/>
              <a:t>分别是各堆数量的二进制表示；计算它们的</a:t>
            </a:r>
            <a:r>
              <a:rPr lang="zh-CN" altLang="en-US" sz="2000" b="1" dirty="0" smtClean="0">
                <a:solidFill>
                  <a:srgbClr val="FF3300"/>
                </a:solidFill>
              </a:rPr>
              <a:t>二进制数位和</a:t>
            </a:r>
            <a:r>
              <a:rPr lang="zh-CN" altLang="en-US" sz="2000" dirty="0" smtClean="0"/>
              <a:t>（忽略进位）。</a:t>
            </a:r>
          </a:p>
          <a:p>
            <a:pPr lvl="2" eaLnBrk="1" hangingPunct="1">
              <a:lnSpc>
                <a:spcPts val="3300"/>
              </a:lnSpc>
            </a:pPr>
            <a:r>
              <a:rPr lang="zh-CN" altLang="en-US" sz="2000" dirty="0" smtClean="0"/>
              <a:t>当且仅当二进制数位和中包含至少一个</a:t>
            </a:r>
            <a:r>
              <a:rPr lang="en-US" altLang="zh-CN" sz="2000" dirty="0" smtClean="0"/>
              <a:t>1</a:t>
            </a:r>
            <a:r>
              <a:rPr lang="zh-CN" altLang="en-US" sz="2000" dirty="0" smtClean="0"/>
              <a:t>时，为胜局；只包含</a:t>
            </a:r>
            <a:r>
              <a:rPr lang="en-US" altLang="zh-CN" sz="2000" dirty="0" smtClean="0"/>
              <a:t>0</a:t>
            </a:r>
            <a:r>
              <a:rPr lang="zh-CN" altLang="en-US" sz="2000" dirty="0" smtClean="0"/>
              <a:t>时，为败局。</a:t>
            </a:r>
          </a:p>
        </p:txBody>
      </p:sp>
      <p:pic>
        <p:nvPicPr>
          <p:cNvPr id="297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2060575"/>
            <a:ext cx="13525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143</a:t>
            </a:fld>
            <a:endParaRPr lang="en-US" altLang="zh-CN" dirty="0"/>
          </a:p>
        </p:txBody>
      </p:sp>
    </p:spTree>
    <p:extLst>
      <p:ext uri="{BB962C8B-B14F-4D97-AF65-F5344CB8AC3E}">
        <p14:creationId xmlns:p14="http://schemas.microsoft.com/office/powerpoint/2010/main" val="8207611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0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624175"/>
            <a:ext cx="7880380" cy="3805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699792" y="5446184"/>
            <a:ext cx="4512542" cy="646331"/>
          </a:xfrm>
          <a:prstGeom prst="rect">
            <a:avLst/>
          </a:prstGeom>
        </p:spPr>
        <p:txBody>
          <a:bodyPr wrap="square">
            <a:spAutoFit/>
          </a:bodyPr>
          <a:lstStyle/>
          <a:p>
            <a:r>
              <a:rPr lang="zh-CN" altLang="en-US" dirty="0">
                <a:solidFill>
                  <a:srgbClr val="FF0000"/>
                </a:solidFill>
                <a:latin typeface="-apple-system"/>
              </a:rPr>
              <a:t>游戏人</a:t>
            </a:r>
            <a:r>
              <a:rPr lang="en-US" altLang="zh-CN" dirty="0">
                <a:solidFill>
                  <a:srgbClr val="FF0000"/>
                </a:solidFill>
                <a:latin typeface="-apple-system"/>
              </a:rPr>
              <a:t>I</a:t>
            </a:r>
            <a:r>
              <a:rPr lang="zh-CN" altLang="en-US" dirty="0">
                <a:solidFill>
                  <a:srgbClr val="FF0000"/>
                </a:solidFill>
                <a:latin typeface="-apple-system"/>
              </a:rPr>
              <a:t>能够在非平衡取子游戏中取胜，而游戏人</a:t>
            </a:r>
            <a:r>
              <a:rPr lang="en-US" altLang="zh-CN" dirty="0">
                <a:solidFill>
                  <a:srgbClr val="FF0000"/>
                </a:solidFill>
                <a:latin typeface="-apple-system"/>
              </a:rPr>
              <a:t>II</a:t>
            </a:r>
            <a:r>
              <a:rPr lang="zh-CN" altLang="en-US" dirty="0">
                <a:solidFill>
                  <a:srgbClr val="FF0000"/>
                </a:solidFill>
                <a:latin typeface="-apple-system"/>
              </a:rPr>
              <a:t>能够在平衡的取子游戏中取胜</a:t>
            </a:r>
            <a:endParaRPr lang="zh-CN" altLang="en-US" dirty="0">
              <a:solidFill>
                <a:srgbClr val="FF0000"/>
              </a:solidFill>
            </a:endParaRPr>
          </a:p>
        </p:txBody>
      </p:sp>
      <p:sp>
        <p:nvSpPr>
          <p:cNvPr id="7" name="灯片编号占位符 6"/>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144</a:t>
            </a:fld>
            <a:endParaRPr lang="en-US" altLang="zh-CN" dirty="0"/>
          </a:p>
        </p:txBody>
      </p:sp>
      <p:sp>
        <p:nvSpPr>
          <p:cNvPr id="4" name="文本框 3"/>
          <p:cNvSpPr txBox="1"/>
          <p:nvPr/>
        </p:nvSpPr>
        <p:spPr>
          <a:xfrm>
            <a:off x="3275856" y="3501008"/>
            <a:ext cx="325730" cy="246221"/>
          </a:xfrm>
          <a:prstGeom prst="rect">
            <a:avLst/>
          </a:prstGeom>
          <a:noFill/>
        </p:spPr>
        <p:txBody>
          <a:bodyPr wrap="none" rtlCol="0">
            <a:spAutoFit/>
          </a:bodyPr>
          <a:lstStyle/>
          <a:p>
            <a:r>
              <a:rPr lang="en-US" altLang="zh-CN" sz="1000" dirty="0" smtClean="0"/>
              <a:t>15</a:t>
            </a:r>
            <a:endParaRPr lang="zh-CN" altLang="en-US" sz="1000" dirty="0"/>
          </a:p>
        </p:txBody>
      </p:sp>
    </p:spTree>
    <p:extLst>
      <p:ext uri="{BB962C8B-B14F-4D97-AF65-F5344CB8AC3E}">
        <p14:creationId xmlns:p14="http://schemas.microsoft.com/office/powerpoint/2010/main" val="318201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0706"/>
                                        </p:tgtEl>
                                        <p:attrNameLst>
                                          <p:attrName>style.visibility</p:attrName>
                                        </p:attrNameLst>
                                      </p:cBhvr>
                                      <p:to>
                                        <p:strVal val="visible"/>
                                      </p:to>
                                    </p:set>
                                    <p:anim calcmode="lin" valueType="num">
                                      <p:cBhvr additive="base">
                                        <p:cTn id="7" dur="500" fill="hold"/>
                                        <p:tgtEl>
                                          <p:spTgt spid="200706"/>
                                        </p:tgtEl>
                                        <p:attrNameLst>
                                          <p:attrName>ppt_x</p:attrName>
                                        </p:attrNameLst>
                                      </p:cBhvr>
                                      <p:tavLst>
                                        <p:tav tm="0">
                                          <p:val>
                                            <p:strVal val="#ppt_x"/>
                                          </p:val>
                                        </p:tav>
                                        <p:tav tm="100000">
                                          <p:val>
                                            <p:strVal val="#ppt_x"/>
                                          </p:val>
                                        </p:tav>
                                      </p:tavLst>
                                    </p:anim>
                                    <p:anim calcmode="lin" valueType="num">
                                      <p:cBhvr additive="base">
                                        <p:cTn id="8" dur="500" fill="hold"/>
                                        <p:tgtEl>
                                          <p:spTgt spid="20070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zh-CN" altLang="en-US" smtClean="0"/>
              <a:t>减治法小结</a:t>
            </a:r>
          </a:p>
        </p:txBody>
      </p:sp>
      <p:sp>
        <p:nvSpPr>
          <p:cNvPr id="30726" name="Rectangle 3"/>
          <p:cNvSpPr>
            <a:spLocks noGrp="1" noChangeArrowheads="1"/>
          </p:cNvSpPr>
          <p:nvPr>
            <p:ph type="body" idx="1"/>
          </p:nvPr>
        </p:nvSpPr>
        <p:spPr/>
        <p:txBody>
          <a:bodyPr/>
          <a:lstStyle/>
          <a:p>
            <a:pPr eaLnBrk="1" hangingPunct="1">
              <a:lnSpc>
                <a:spcPct val="90000"/>
              </a:lnSpc>
            </a:pPr>
            <a:r>
              <a:rPr lang="zh-CN" altLang="en-US" dirty="0" smtClean="0">
                <a:latin typeface="微软雅黑" panose="020B0503020204020204" pitchFamily="34" charset="-122"/>
                <a:ea typeface="微软雅黑" panose="020B0503020204020204" pitchFamily="34" charset="-122"/>
              </a:rPr>
              <a:t>减治技术利用了一种关系：一个问题给定实例的解和同样的问题较小实例的解之间的关系。一旦建立了这种关系，就可以从顶至下（递归），也可以从底至上（非递归）的来运用。</a:t>
            </a:r>
          </a:p>
          <a:p>
            <a:pPr eaLnBrk="1" hangingPunct="1">
              <a:lnSpc>
                <a:spcPct val="90000"/>
              </a:lnSpc>
            </a:pPr>
            <a:r>
              <a:rPr lang="zh-CN" altLang="en-US" dirty="0" smtClean="0">
                <a:latin typeface="微软雅黑" panose="020B0503020204020204" pitchFamily="34" charset="-122"/>
                <a:ea typeface="微软雅黑" panose="020B0503020204020204" pitchFamily="34" charset="-122"/>
              </a:rPr>
              <a:t>减治法有三种变种：</a:t>
            </a:r>
          </a:p>
          <a:p>
            <a:pPr lvl="1" eaLnBrk="1" hangingPunct="1">
              <a:lnSpc>
                <a:spcPct val="90000"/>
              </a:lnSpc>
            </a:pP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减去一个常量</a:t>
            </a:r>
          </a:p>
          <a:p>
            <a:pPr lvl="1" eaLnBrk="1" hangingPunct="1">
              <a:lnSpc>
                <a:spcPct val="90000"/>
              </a:lnSpc>
            </a:pP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减去一个常数因子</a:t>
            </a:r>
          </a:p>
          <a:p>
            <a:pPr lvl="1" eaLnBrk="1" hangingPunct="1">
              <a:lnSpc>
                <a:spcPct val="90000"/>
              </a:lnSpc>
            </a:pP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减去的规模是可变的</a:t>
            </a:r>
          </a:p>
          <a:p>
            <a:pPr eaLnBrk="1" hangingPunct="1">
              <a:lnSpc>
                <a:spcPct val="90000"/>
              </a:lnSpc>
            </a:pPr>
            <a:r>
              <a:rPr lang="zh-CN" altLang="en-US" dirty="0" smtClean="0">
                <a:latin typeface="微软雅黑" panose="020B0503020204020204" pitchFamily="34" charset="-122"/>
                <a:ea typeface="微软雅黑" panose="020B0503020204020204" pitchFamily="34" charset="-122"/>
              </a:rPr>
              <a:t>用减治法解决的问题有：插入排序，</a:t>
            </a:r>
            <a:r>
              <a:rPr lang="en-US" altLang="zh-CN" dirty="0" smtClean="0">
                <a:latin typeface="微软雅黑" panose="020B0503020204020204" pitchFamily="34" charset="-122"/>
                <a:ea typeface="微软雅黑" panose="020B0503020204020204" pitchFamily="34" charset="-122"/>
              </a:rPr>
              <a:t>DFS</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BFS</a:t>
            </a:r>
            <a:r>
              <a:rPr lang="zh-CN" altLang="en-US" dirty="0" smtClean="0">
                <a:latin typeface="微软雅黑" panose="020B0503020204020204" pitchFamily="34" charset="-122"/>
                <a:ea typeface="微软雅黑" panose="020B0503020204020204" pitchFamily="34" charset="-122"/>
              </a:rPr>
              <a:t>，俄式乘法，选择问题</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145</a:t>
            </a:fld>
            <a:endParaRPr lang="en-US" altLang="zh-CN" dirty="0"/>
          </a:p>
        </p:txBody>
      </p:sp>
    </p:spTree>
    <p:extLst>
      <p:ext uri="{BB962C8B-B14F-4D97-AF65-F5344CB8AC3E}">
        <p14:creationId xmlns:p14="http://schemas.microsoft.com/office/powerpoint/2010/main" val="3400190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71500" y="314325"/>
            <a:ext cx="7588250" cy="685800"/>
          </a:xfrm>
        </p:spPr>
        <p:txBody>
          <a:bodyPr/>
          <a:lstStyle/>
          <a:p>
            <a:r>
              <a:rPr lang="en-US" altLang="zh-CN" smtClean="0">
                <a:ea typeface="宋体" charset="-122"/>
              </a:rPr>
              <a:t>Pseudocode of Insertion Sort </a:t>
            </a:r>
          </a:p>
        </p:txBody>
      </p:sp>
      <p:sp>
        <p:nvSpPr>
          <p:cNvPr id="24579" name="Rectangle 3"/>
          <p:cNvSpPr>
            <a:spLocks noGrp="1" noChangeArrowheads="1"/>
          </p:cNvSpPr>
          <p:nvPr>
            <p:ph type="body" sz="half" idx="1"/>
          </p:nvPr>
        </p:nvSpPr>
        <p:spPr>
          <a:xfrm>
            <a:off x="609600" y="1219200"/>
            <a:ext cx="8534400" cy="5334000"/>
          </a:xfrm>
        </p:spPr>
        <p:txBody>
          <a:bodyPr/>
          <a:lstStyle/>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p:txBody>
      </p:sp>
      <p:sp>
        <p:nvSpPr>
          <p:cNvPr id="7" name="Text Box 4"/>
          <p:cNvSpPr txBox="1">
            <a:spLocks noChangeArrowheads="1"/>
          </p:cNvSpPr>
          <p:nvPr/>
        </p:nvSpPr>
        <p:spPr bwMode="auto">
          <a:xfrm>
            <a:off x="1071563" y="1571625"/>
            <a:ext cx="6286500" cy="4154984"/>
          </a:xfrm>
          <a:prstGeom prst="rect">
            <a:avLst/>
          </a:prstGeom>
          <a:noFill/>
          <a:ln w="9525">
            <a:noFill/>
            <a:miter lim="800000"/>
            <a:headEnd/>
            <a:tailEnd/>
          </a:ln>
        </p:spPr>
        <p:txBody>
          <a:bodyPr>
            <a:spAutoFit/>
          </a:bodyPr>
          <a:lstStyle/>
          <a:p>
            <a:r>
              <a:rPr lang="en-US" altLang="zh-CN" dirty="0"/>
              <a:t>algorithm</a:t>
            </a:r>
            <a:r>
              <a:rPr lang="zh-CN" altLang="en-US" dirty="0"/>
              <a:t> </a:t>
            </a:r>
            <a:r>
              <a:rPr lang="en-US" altLang="zh-CN" dirty="0" err="1"/>
              <a:t>InsertionSort</a:t>
            </a:r>
            <a:r>
              <a:rPr lang="en-US" altLang="zh-CN" dirty="0"/>
              <a:t>(A[0..n-1])</a:t>
            </a:r>
          </a:p>
          <a:p>
            <a:r>
              <a:rPr lang="en-US" altLang="zh-CN" sz="1600" dirty="0">
                <a:solidFill>
                  <a:schemeClr val="bg2"/>
                </a:solidFill>
              </a:rPr>
              <a:t>//Sorts a given array by insertion sort</a:t>
            </a:r>
            <a:endParaRPr lang="zh-CN" altLang="en-US" sz="1600" dirty="0">
              <a:solidFill>
                <a:schemeClr val="bg2"/>
              </a:solidFill>
            </a:endParaRPr>
          </a:p>
          <a:p>
            <a:r>
              <a:rPr lang="en-US" altLang="zh-CN" sz="1600" dirty="0">
                <a:solidFill>
                  <a:schemeClr val="bg2"/>
                </a:solidFill>
              </a:rPr>
              <a:t>//</a:t>
            </a:r>
            <a:r>
              <a:rPr lang="en-US" altLang="zh-CN" sz="1600" dirty="0" err="1">
                <a:solidFill>
                  <a:schemeClr val="bg2"/>
                </a:solidFill>
              </a:rPr>
              <a:t>Input:An</a:t>
            </a:r>
            <a:r>
              <a:rPr lang="en-US" altLang="zh-CN" sz="1600" dirty="0">
                <a:solidFill>
                  <a:schemeClr val="bg2"/>
                </a:solidFill>
              </a:rPr>
              <a:t> array A[0..n-1] of n orderable elements</a:t>
            </a:r>
            <a:endParaRPr lang="zh-CN" altLang="en-US" sz="1600" dirty="0">
              <a:solidFill>
                <a:schemeClr val="bg2"/>
              </a:solidFill>
            </a:endParaRPr>
          </a:p>
          <a:p>
            <a:r>
              <a:rPr lang="en-US" altLang="zh-CN" sz="1600" dirty="0">
                <a:solidFill>
                  <a:schemeClr val="bg2"/>
                </a:solidFill>
              </a:rPr>
              <a:t>//Output: Array A[0..n-1] sorted in </a:t>
            </a:r>
            <a:r>
              <a:rPr lang="en-US" altLang="zh-CN" sz="1600" dirty="0" err="1">
                <a:solidFill>
                  <a:schemeClr val="bg2"/>
                </a:solidFill>
              </a:rPr>
              <a:t>nondecreasing</a:t>
            </a:r>
            <a:r>
              <a:rPr lang="en-US" altLang="zh-CN" sz="1600" dirty="0">
                <a:solidFill>
                  <a:schemeClr val="bg2"/>
                </a:solidFill>
              </a:rPr>
              <a:t> order</a:t>
            </a:r>
          </a:p>
          <a:p>
            <a:r>
              <a:rPr lang="en-US" altLang="zh-CN" dirty="0"/>
              <a:t>for i</a:t>
            </a:r>
            <a:r>
              <a:rPr lang="en-US" altLang="zh-CN" dirty="0">
                <a:sym typeface="Wingdings" pitchFamily="2" charset="2"/>
              </a:rPr>
              <a:t>1 to n-1 </a:t>
            </a:r>
            <a:r>
              <a:rPr lang="en-US" altLang="zh-CN" dirty="0" smtClean="0">
                <a:sym typeface="Wingdings" pitchFamily="2" charset="2"/>
              </a:rPr>
              <a:t>do</a:t>
            </a:r>
          </a:p>
          <a:p>
            <a:r>
              <a:rPr lang="en-US" altLang="zh-CN" dirty="0" smtClean="0">
                <a:sym typeface="Wingdings" pitchFamily="2" charset="2"/>
              </a:rPr>
              <a:t>{</a:t>
            </a:r>
            <a:endParaRPr lang="en-US" altLang="zh-CN" dirty="0">
              <a:sym typeface="Wingdings" pitchFamily="2" charset="2"/>
            </a:endParaRPr>
          </a:p>
          <a:p>
            <a:r>
              <a:rPr lang="en-US" altLang="zh-CN" dirty="0">
                <a:sym typeface="Wingdings" pitchFamily="2" charset="2"/>
              </a:rPr>
              <a:t>      </a:t>
            </a:r>
            <a:r>
              <a:rPr lang="en-US" altLang="zh-CN" b="1" dirty="0" err="1">
                <a:solidFill>
                  <a:srgbClr val="00B050"/>
                </a:solidFill>
                <a:sym typeface="Wingdings" pitchFamily="2" charset="2"/>
              </a:rPr>
              <a:t>vA</a:t>
            </a:r>
            <a:r>
              <a:rPr lang="en-US" altLang="zh-CN" b="1" dirty="0">
                <a:solidFill>
                  <a:srgbClr val="00B050"/>
                </a:solidFill>
                <a:sym typeface="Wingdings" pitchFamily="2" charset="2"/>
              </a:rPr>
              <a:t>[</a:t>
            </a:r>
            <a:r>
              <a:rPr lang="en-US" altLang="zh-CN" b="1" dirty="0" err="1">
                <a:solidFill>
                  <a:srgbClr val="00B050"/>
                </a:solidFill>
                <a:sym typeface="Wingdings" pitchFamily="2" charset="2"/>
              </a:rPr>
              <a:t>i</a:t>
            </a:r>
            <a:r>
              <a:rPr lang="en-US" altLang="zh-CN" b="1" dirty="0">
                <a:solidFill>
                  <a:srgbClr val="00B050"/>
                </a:solidFill>
                <a:sym typeface="Wingdings" pitchFamily="2" charset="2"/>
              </a:rPr>
              <a:t>];</a:t>
            </a:r>
          </a:p>
          <a:p>
            <a:r>
              <a:rPr lang="en-US" altLang="zh-CN" dirty="0">
                <a:sym typeface="Wingdings" pitchFamily="2" charset="2"/>
              </a:rPr>
              <a:t>       ji-1;</a:t>
            </a:r>
          </a:p>
          <a:p>
            <a:r>
              <a:rPr lang="en-US" altLang="zh-CN" dirty="0">
                <a:sym typeface="Wingdings" pitchFamily="2" charset="2"/>
              </a:rPr>
              <a:t>      while (j≥0 and A[j]&gt;v</a:t>
            </a:r>
            <a:r>
              <a:rPr lang="en-US" altLang="zh-CN" dirty="0" smtClean="0">
                <a:sym typeface="Wingdings" pitchFamily="2" charset="2"/>
              </a:rPr>
              <a:t>)</a:t>
            </a:r>
          </a:p>
          <a:p>
            <a:r>
              <a:rPr lang="en-US" altLang="zh-CN" dirty="0">
                <a:sym typeface="Wingdings" pitchFamily="2" charset="2"/>
              </a:rPr>
              <a:t> </a:t>
            </a:r>
            <a:r>
              <a:rPr lang="en-US" altLang="zh-CN" dirty="0" smtClean="0">
                <a:sym typeface="Wingdings" pitchFamily="2" charset="2"/>
              </a:rPr>
              <a:t>       {</a:t>
            </a:r>
            <a:endParaRPr lang="en-US" altLang="zh-CN" dirty="0">
              <a:sym typeface="Wingdings" pitchFamily="2" charset="2"/>
            </a:endParaRPr>
          </a:p>
          <a:p>
            <a:r>
              <a:rPr lang="en-US" altLang="zh-CN" dirty="0">
                <a:sym typeface="Wingdings" pitchFamily="2" charset="2"/>
              </a:rPr>
              <a:t>            A[j+1}A[j];</a:t>
            </a:r>
          </a:p>
          <a:p>
            <a:r>
              <a:rPr lang="en-US" altLang="zh-CN" dirty="0">
                <a:sym typeface="Wingdings" pitchFamily="2" charset="2"/>
              </a:rPr>
              <a:t>            jj-1;</a:t>
            </a:r>
          </a:p>
          <a:p>
            <a:r>
              <a:rPr lang="en-US" altLang="zh-CN" dirty="0">
                <a:sym typeface="Wingdings" pitchFamily="2" charset="2"/>
              </a:rPr>
              <a:t>        </a:t>
            </a:r>
            <a:r>
              <a:rPr lang="en-US" altLang="zh-CN" dirty="0" smtClean="0">
                <a:sym typeface="Wingdings" pitchFamily="2" charset="2"/>
              </a:rPr>
              <a:t> </a:t>
            </a:r>
            <a:r>
              <a:rPr lang="en-US" altLang="zh-CN" dirty="0">
                <a:sym typeface="Wingdings" pitchFamily="2" charset="2"/>
              </a:rPr>
              <a:t>}</a:t>
            </a:r>
          </a:p>
          <a:p>
            <a:r>
              <a:rPr lang="en-US" altLang="zh-CN" dirty="0">
                <a:sym typeface="Wingdings" pitchFamily="2" charset="2"/>
              </a:rPr>
              <a:t>     A[j+1]v;</a:t>
            </a:r>
          </a:p>
          <a:p>
            <a:r>
              <a:rPr lang="en-US" altLang="zh-CN" dirty="0">
                <a:sym typeface="Wingdings" pitchFamily="2" charset="2"/>
              </a:rPr>
              <a:t>}</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ea typeface="宋体" charset="-122"/>
              </a:rPr>
              <a:t>Analysis of Insertion Sort</a:t>
            </a:r>
          </a:p>
        </p:txBody>
      </p:sp>
      <p:sp>
        <p:nvSpPr>
          <p:cNvPr id="26627" name="Rectangle 3"/>
          <p:cNvSpPr>
            <a:spLocks noGrp="1" noChangeArrowheads="1"/>
          </p:cNvSpPr>
          <p:nvPr>
            <p:ph type="body" idx="1"/>
          </p:nvPr>
        </p:nvSpPr>
        <p:spPr>
          <a:xfrm>
            <a:off x="609600" y="1066800"/>
            <a:ext cx="8534400" cy="5591175"/>
          </a:xfrm>
        </p:spPr>
        <p:txBody>
          <a:bodyPr/>
          <a:lstStyle/>
          <a:p>
            <a:r>
              <a:rPr lang="en-US" altLang="zh-CN" sz="2400" dirty="0" smtClean="0">
                <a:solidFill>
                  <a:srgbClr val="FF0000"/>
                </a:solidFill>
              </a:rPr>
              <a:t>Time efficiency</a:t>
            </a:r>
          </a:p>
          <a:p>
            <a:pPr>
              <a:buFont typeface="Monotype Sorts"/>
              <a:buNone/>
            </a:pPr>
            <a:r>
              <a:rPr lang="en-US" altLang="zh-CN" sz="2400" i="1" dirty="0" smtClean="0">
                <a:cs typeface="Times New Roman" pitchFamily="18" charset="0"/>
              </a:rPr>
              <a:t>	</a:t>
            </a:r>
            <a:r>
              <a:rPr lang="en-US" altLang="zh-CN" sz="2400" i="1" dirty="0" err="1" smtClean="0">
                <a:cs typeface="Times New Roman" pitchFamily="18" charset="0"/>
              </a:rPr>
              <a:t>C</a:t>
            </a:r>
            <a:r>
              <a:rPr lang="en-US" altLang="zh-CN" sz="2400" i="1" baseline="-25000" dirty="0" err="1" smtClean="0">
                <a:cs typeface="Times New Roman" pitchFamily="18" charset="0"/>
              </a:rPr>
              <a:t>worst</a:t>
            </a:r>
            <a:r>
              <a:rPr lang="en-US" altLang="zh-CN" sz="2400" dirty="0" smtClean="0">
                <a:cs typeface="Times New Roman" pitchFamily="18" charset="0"/>
              </a:rPr>
              <a:t>(</a:t>
            </a:r>
            <a:r>
              <a:rPr lang="en-US" altLang="zh-CN" sz="2400" i="1" dirty="0" smtClean="0">
                <a:cs typeface="Times New Roman" pitchFamily="18" charset="0"/>
              </a:rPr>
              <a:t>n</a:t>
            </a:r>
            <a:r>
              <a:rPr lang="en-US" altLang="zh-CN" sz="2400" dirty="0" smtClean="0">
                <a:cs typeface="Times New Roman" pitchFamily="18" charset="0"/>
              </a:rPr>
              <a:t>) = </a:t>
            </a:r>
            <a:r>
              <a:rPr lang="en-US" altLang="zh-CN" sz="2400" i="1" dirty="0" smtClean="0">
                <a:cs typeface="Times New Roman" pitchFamily="18" charset="0"/>
              </a:rPr>
              <a:t>n</a:t>
            </a:r>
            <a:r>
              <a:rPr lang="en-US" altLang="zh-CN" sz="2400" dirty="0" smtClean="0">
                <a:cs typeface="Times New Roman" pitchFamily="18" charset="0"/>
              </a:rPr>
              <a:t>(</a:t>
            </a:r>
            <a:r>
              <a:rPr lang="en-US" altLang="zh-CN" sz="2400" i="1" dirty="0" smtClean="0">
                <a:cs typeface="Times New Roman" pitchFamily="18" charset="0"/>
              </a:rPr>
              <a:t>n</a:t>
            </a:r>
            <a:r>
              <a:rPr lang="en-US" altLang="zh-CN" sz="2400" dirty="0" smtClean="0">
                <a:cs typeface="Times New Roman" pitchFamily="18" charset="0"/>
              </a:rPr>
              <a:t>-1)/2 </a:t>
            </a:r>
            <a:r>
              <a:rPr lang="en-US" altLang="zh-CN" sz="2400" dirty="0" smtClean="0">
                <a:sym typeface="Symbol" pitchFamily="18" charset="2"/>
              </a:rPr>
              <a:t></a:t>
            </a:r>
            <a:r>
              <a:rPr lang="en-US" altLang="zh-CN" sz="2400" dirty="0" smtClean="0">
                <a:cs typeface="Times New Roman" pitchFamily="18" charset="0"/>
              </a:rPr>
              <a:t> </a:t>
            </a:r>
            <a:r>
              <a:rPr lang="el-GR" altLang="zh-CN" sz="2400" dirty="0" smtClean="0">
                <a:cs typeface="Times New Roman" pitchFamily="18" charset="0"/>
                <a:sym typeface="Symbol" pitchFamily="18" charset="2"/>
              </a:rPr>
              <a:t>Θ</a:t>
            </a:r>
            <a:r>
              <a:rPr lang="en-US" altLang="zh-CN" sz="2400" dirty="0" smtClean="0">
                <a:cs typeface="Times New Roman" pitchFamily="18" charset="0"/>
                <a:sym typeface="Symbol" pitchFamily="18" charset="2"/>
              </a:rPr>
              <a:t>(</a:t>
            </a:r>
            <a:r>
              <a:rPr lang="en-US" altLang="zh-CN" sz="2400" i="1" dirty="0" smtClean="0">
                <a:cs typeface="Times New Roman" pitchFamily="18" charset="0"/>
                <a:sym typeface="Symbol" pitchFamily="18" charset="2"/>
              </a:rPr>
              <a:t>n</a:t>
            </a:r>
            <a:r>
              <a:rPr lang="en-US" altLang="zh-CN" sz="2400" baseline="30000" dirty="0" smtClean="0">
                <a:cs typeface="Times New Roman" pitchFamily="18" charset="0"/>
                <a:sym typeface="Symbol" pitchFamily="18" charset="2"/>
              </a:rPr>
              <a:t>2</a:t>
            </a:r>
            <a:r>
              <a:rPr lang="en-US" altLang="zh-CN" sz="2400" dirty="0" smtClean="0">
                <a:cs typeface="Times New Roman" pitchFamily="18" charset="0"/>
                <a:sym typeface="Symbol" pitchFamily="18" charset="2"/>
              </a:rPr>
              <a:t>)</a:t>
            </a:r>
            <a:endParaRPr lang="en-US" altLang="zh-CN" sz="2400" dirty="0" smtClean="0"/>
          </a:p>
          <a:p>
            <a:pPr>
              <a:buFont typeface="Monotype Sorts"/>
              <a:buNone/>
            </a:pPr>
            <a:r>
              <a:rPr lang="en-US" altLang="zh-CN" sz="2400" dirty="0" smtClean="0"/>
              <a:t>	</a:t>
            </a:r>
            <a:r>
              <a:rPr lang="en-US" altLang="zh-CN" sz="2400" dirty="0" err="1" smtClean="0"/>
              <a:t>C</a:t>
            </a:r>
            <a:r>
              <a:rPr lang="en-US" altLang="zh-CN" sz="2400" baseline="-25000" dirty="0" err="1" smtClean="0"/>
              <a:t>avg</a:t>
            </a:r>
            <a:r>
              <a:rPr lang="en-US" altLang="zh-CN" sz="2400" dirty="0" smtClean="0"/>
              <a:t>(</a:t>
            </a:r>
            <a:r>
              <a:rPr lang="en-US" altLang="zh-CN" sz="2400" i="1" dirty="0" smtClean="0"/>
              <a:t>n</a:t>
            </a:r>
            <a:r>
              <a:rPr lang="en-US" altLang="zh-CN" sz="2400" dirty="0" smtClean="0"/>
              <a:t>) </a:t>
            </a:r>
            <a:r>
              <a:rPr lang="en-US" altLang="zh-CN" sz="2400" dirty="0" smtClean="0">
                <a:cs typeface="Times New Roman" pitchFamily="18" charset="0"/>
              </a:rPr>
              <a:t>≈</a:t>
            </a:r>
            <a:r>
              <a:rPr lang="en-US" altLang="zh-CN" sz="2400" dirty="0" smtClean="0"/>
              <a:t> </a:t>
            </a:r>
            <a:r>
              <a:rPr lang="en-US" altLang="zh-CN" sz="2400" i="1" dirty="0" smtClean="0">
                <a:cs typeface="Times New Roman" pitchFamily="18" charset="0"/>
                <a:sym typeface="Symbol" pitchFamily="18" charset="2"/>
              </a:rPr>
              <a:t>n</a:t>
            </a:r>
            <a:r>
              <a:rPr lang="en-US" altLang="zh-CN" sz="2400" baseline="30000" dirty="0" smtClean="0">
                <a:cs typeface="Times New Roman" pitchFamily="18" charset="0"/>
                <a:sym typeface="Symbol" pitchFamily="18" charset="2"/>
              </a:rPr>
              <a:t>2</a:t>
            </a:r>
            <a:r>
              <a:rPr lang="en-US" altLang="zh-CN" sz="2400" dirty="0" smtClean="0"/>
              <a:t>/4 </a:t>
            </a:r>
            <a:r>
              <a:rPr lang="en-US" altLang="zh-CN" sz="2400" dirty="0" smtClean="0">
                <a:sym typeface="Symbol" pitchFamily="18" charset="2"/>
              </a:rPr>
              <a:t> </a:t>
            </a:r>
            <a:r>
              <a:rPr lang="el-GR" altLang="zh-CN" sz="2400" dirty="0" smtClean="0">
                <a:cs typeface="Times New Roman" pitchFamily="18" charset="0"/>
                <a:sym typeface="Symbol" pitchFamily="18" charset="2"/>
              </a:rPr>
              <a:t>Θ</a:t>
            </a:r>
            <a:r>
              <a:rPr lang="en-US" altLang="zh-CN" sz="2400" dirty="0" smtClean="0">
                <a:cs typeface="Times New Roman" pitchFamily="18" charset="0"/>
                <a:sym typeface="Symbol" pitchFamily="18" charset="2"/>
              </a:rPr>
              <a:t>(</a:t>
            </a:r>
            <a:r>
              <a:rPr lang="en-US" altLang="zh-CN" sz="2400" i="1" dirty="0" smtClean="0">
                <a:cs typeface="Times New Roman" pitchFamily="18" charset="0"/>
                <a:sym typeface="Symbol" pitchFamily="18" charset="2"/>
              </a:rPr>
              <a:t>n</a:t>
            </a:r>
            <a:r>
              <a:rPr lang="en-US" altLang="zh-CN" sz="2400" baseline="30000" dirty="0" smtClean="0">
                <a:cs typeface="Times New Roman" pitchFamily="18" charset="0"/>
                <a:sym typeface="Symbol" pitchFamily="18" charset="2"/>
              </a:rPr>
              <a:t>2</a:t>
            </a:r>
            <a:r>
              <a:rPr lang="en-US" altLang="zh-CN" sz="2400" dirty="0" smtClean="0">
                <a:cs typeface="Times New Roman" pitchFamily="18" charset="0"/>
                <a:sym typeface="Symbol" pitchFamily="18" charset="2"/>
              </a:rPr>
              <a:t>)</a:t>
            </a:r>
          </a:p>
          <a:p>
            <a:pPr>
              <a:buFont typeface="Monotype Sorts"/>
              <a:buNone/>
            </a:pPr>
            <a:r>
              <a:rPr lang="en-US" altLang="zh-CN" sz="2400" i="1" dirty="0" smtClean="0">
                <a:cs typeface="Times New Roman" pitchFamily="18" charset="0"/>
              </a:rPr>
              <a:t>	</a:t>
            </a:r>
            <a:r>
              <a:rPr lang="en-US" altLang="zh-CN" sz="2400" i="1" dirty="0" err="1" smtClean="0">
                <a:cs typeface="Times New Roman" pitchFamily="18" charset="0"/>
              </a:rPr>
              <a:t>C</a:t>
            </a:r>
            <a:r>
              <a:rPr lang="en-US" altLang="zh-CN" sz="2400" i="1" baseline="-25000" dirty="0" err="1" smtClean="0">
                <a:cs typeface="Times New Roman" pitchFamily="18" charset="0"/>
              </a:rPr>
              <a:t>best</a:t>
            </a:r>
            <a:r>
              <a:rPr lang="en-US" altLang="zh-CN" sz="2400" dirty="0" smtClean="0">
                <a:cs typeface="Times New Roman" pitchFamily="18" charset="0"/>
              </a:rPr>
              <a:t>(</a:t>
            </a:r>
            <a:r>
              <a:rPr lang="en-US" altLang="zh-CN" sz="2400" i="1" dirty="0" smtClean="0">
                <a:cs typeface="Times New Roman" pitchFamily="18" charset="0"/>
              </a:rPr>
              <a:t>n</a:t>
            </a:r>
            <a:r>
              <a:rPr lang="en-US" altLang="zh-CN" sz="2400" dirty="0" smtClean="0">
                <a:cs typeface="Times New Roman" pitchFamily="18" charset="0"/>
              </a:rPr>
              <a:t>) = </a:t>
            </a:r>
            <a:r>
              <a:rPr lang="en-US" altLang="zh-CN" sz="2400" i="1" dirty="0" smtClean="0">
                <a:cs typeface="Times New Roman" pitchFamily="18" charset="0"/>
              </a:rPr>
              <a:t>n</a:t>
            </a:r>
            <a:r>
              <a:rPr lang="en-US" altLang="zh-CN" sz="2400" dirty="0" smtClean="0">
                <a:cs typeface="Times New Roman" pitchFamily="18" charset="0"/>
              </a:rPr>
              <a:t> - 1 </a:t>
            </a:r>
            <a:r>
              <a:rPr lang="en-US" altLang="zh-CN" sz="2400" dirty="0" smtClean="0">
                <a:sym typeface="Symbol" pitchFamily="18" charset="2"/>
              </a:rPr>
              <a:t> </a:t>
            </a:r>
            <a:r>
              <a:rPr lang="el-GR" altLang="zh-CN" sz="2400" dirty="0" smtClean="0">
                <a:cs typeface="Times New Roman" pitchFamily="18" charset="0"/>
                <a:sym typeface="Symbol" pitchFamily="18" charset="2"/>
              </a:rPr>
              <a:t>Θ</a:t>
            </a:r>
            <a:r>
              <a:rPr lang="en-US" altLang="zh-CN" sz="2400" dirty="0" smtClean="0">
                <a:cs typeface="Times New Roman" pitchFamily="18" charset="0"/>
                <a:sym typeface="Symbol" pitchFamily="18" charset="2"/>
              </a:rPr>
              <a:t>(</a:t>
            </a:r>
            <a:r>
              <a:rPr lang="en-US" altLang="zh-CN" sz="2400" i="1" dirty="0" smtClean="0">
                <a:cs typeface="Times New Roman" pitchFamily="18" charset="0"/>
                <a:sym typeface="Symbol" pitchFamily="18" charset="2"/>
              </a:rPr>
              <a:t>n</a:t>
            </a:r>
            <a:r>
              <a:rPr lang="en-US" altLang="zh-CN" sz="2400" dirty="0" smtClean="0">
                <a:cs typeface="Times New Roman" pitchFamily="18" charset="0"/>
                <a:sym typeface="Symbol" pitchFamily="18" charset="2"/>
              </a:rPr>
              <a:t>)</a:t>
            </a:r>
            <a:r>
              <a:rPr lang="en-US" altLang="zh-CN" sz="2400" dirty="0" smtClean="0">
                <a:cs typeface="Times New Roman" pitchFamily="18" charset="0"/>
              </a:rPr>
              <a:t>  (also fast on almost sorted arrays)</a:t>
            </a:r>
            <a:r>
              <a:rPr lang="en-US" altLang="zh-CN" sz="2400" dirty="0" smtClean="0"/>
              <a:t/>
            </a:r>
            <a:br>
              <a:rPr lang="en-US" altLang="zh-CN" sz="2400" dirty="0" smtClean="0"/>
            </a:br>
            <a:endParaRPr lang="en-US" altLang="zh-CN" sz="2400" dirty="0" smtClean="0"/>
          </a:p>
          <a:p>
            <a:r>
              <a:rPr lang="en-US" altLang="zh-CN" sz="2400" dirty="0" smtClean="0">
                <a:solidFill>
                  <a:srgbClr val="FF0000"/>
                </a:solidFill>
              </a:rPr>
              <a:t>Space efficiency</a:t>
            </a:r>
            <a:r>
              <a:rPr lang="en-US" altLang="zh-CN" sz="2400" dirty="0" smtClean="0"/>
              <a:t>: in-place</a:t>
            </a:r>
            <a:br>
              <a:rPr lang="en-US" altLang="zh-CN" sz="2400" dirty="0" smtClean="0"/>
            </a:br>
            <a:endParaRPr lang="en-US" altLang="zh-CN" sz="2400" dirty="0" smtClean="0"/>
          </a:p>
          <a:p>
            <a:r>
              <a:rPr lang="en-US" altLang="zh-CN" sz="2400" dirty="0" smtClean="0">
                <a:solidFill>
                  <a:srgbClr val="FF0000"/>
                </a:solidFill>
              </a:rPr>
              <a:t>Stability</a:t>
            </a:r>
            <a:r>
              <a:rPr lang="en-US" altLang="zh-CN" sz="2400" dirty="0" smtClean="0"/>
              <a:t>: yes</a:t>
            </a:r>
            <a:br>
              <a:rPr lang="en-US" altLang="zh-CN" sz="2400" dirty="0" smtClean="0"/>
            </a:br>
            <a:endParaRPr lang="en-US" altLang="zh-CN" sz="2400" dirty="0" smtClean="0"/>
          </a:p>
          <a:p>
            <a:r>
              <a:rPr lang="en-US" altLang="zh-CN" sz="2400" dirty="0" smtClean="0"/>
              <a:t>Best elementary sorting algorithm overall</a:t>
            </a:r>
            <a:br>
              <a:rPr lang="en-US" altLang="zh-CN" sz="2400" dirty="0" smtClean="0"/>
            </a:br>
            <a:endParaRPr lang="en-US" altLang="zh-CN" sz="2400" dirty="0" smtClean="0"/>
          </a:p>
          <a:p>
            <a:r>
              <a:rPr lang="en-US" altLang="zh-CN" sz="2400" dirty="0" smtClean="0"/>
              <a:t>Binary insertion sort</a:t>
            </a:r>
          </a:p>
          <a:p>
            <a:endParaRPr lang="en-US" altLang="zh-CN" sz="2400" dirty="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7" end="7"/>
                                            </p:txEl>
                                          </p:spTgt>
                                        </p:tgtEl>
                                        <p:attrNameLst>
                                          <p:attrName>style.visibility</p:attrName>
                                        </p:attrNameLst>
                                      </p:cBhvr>
                                      <p:to>
                                        <p:strVal val="visible"/>
                                      </p:to>
                                    </p:set>
                                    <p:anim calcmode="lin" valueType="num">
                                      <p:cBhvr additive="base">
                                        <p:cTn id="7"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zh-CN" sz="3600" dirty="0" smtClean="0">
                <a:effectLst>
                  <a:outerShdw blurRad="38100" dist="38100" dir="2700000" algn="tl">
                    <a:srgbClr val="FFFFFF"/>
                  </a:outerShdw>
                </a:effectLst>
              </a:rPr>
              <a:t>5.2.2 </a:t>
            </a:r>
            <a:r>
              <a:rPr lang="zh-CN" altLang="en-US" sz="3600" dirty="0" smtClean="0">
                <a:effectLst>
                  <a:outerShdw blurRad="38100" dist="38100" dir="2700000" algn="tl">
                    <a:srgbClr val="FFFFFF"/>
                  </a:outerShdw>
                </a:effectLst>
              </a:rPr>
              <a:t>深度</a:t>
            </a:r>
            <a:r>
              <a:rPr lang="zh-CN" altLang="en-US" sz="3600" dirty="0">
                <a:effectLst>
                  <a:outerShdw blurRad="38100" dist="38100" dir="2700000" algn="tl">
                    <a:srgbClr val="FFFFFF"/>
                  </a:outerShdw>
                </a:effectLst>
              </a:rPr>
              <a:t>优先和广度优先查找</a:t>
            </a:r>
          </a:p>
        </p:txBody>
      </p:sp>
      <p:sp>
        <p:nvSpPr>
          <p:cNvPr id="460803" name="Rectangle 3"/>
          <p:cNvSpPr>
            <a:spLocks noGrp="1" noChangeArrowheads="1"/>
          </p:cNvSpPr>
          <p:nvPr>
            <p:ph type="body" idx="1"/>
          </p:nvPr>
        </p:nvSpPr>
        <p:spPr/>
        <p:txBody>
          <a:bodyPr/>
          <a:lstStyle/>
          <a:p>
            <a:r>
              <a:rPr lang="en-US" altLang="zh-CN" sz="3600" dirty="0">
                <a:solidFill>
                  <a:srgbClr val="000000"/>
                </a:solidFill>
                <a:effectLst>
                  <a:outerShdw blurRad="38100" dist="38100" dir="2700000" algn="tl">
                    <a:srgbClr val="FFFFFF"/>
                  </a:outerShdw>
                </a:effectLst>
              </a:rPr>
              <a:t>1</a:t>
            </a:r>
            <a:r>
              <a:rPr lang="zh-CN" altLang="en-US" sz="3600" dirty="0">
                <a:solidFill>
                  <a:srgbClr val="000000"/>
                </a:solidFill>
                <a:effectLst>
                  <a:outerShdw blurRad="38100" dist="38100" dir="2700000" algn="tl">
                    <a:srgbClr val="FFFFFF"/>
                  </a:outerShdw>
                </a:effectLst>
              </a:rPr>
              <a:t>、深度优先查找</a:t>
            </a:r>
          </a:p>
          <a:p>
            <a:endParaRPr lang="zh-CN" altLang="en-US" dirty="0">
              <a:solidFill>
                <a:srgbClr val="000000"/>
              </a:solidFill>
              <a:effectLst>
                <a:outerShdw blurRad="38100" dist="38100" dir="2700000" algn="tl">
                  <a:srgbClr val="FFFFFF"/>
                </a:outerShdw>
              </a:effectLst>
            </a:endParaRPr>
          </a:p>
          <a:p>
            <a:pPr>
              <a:buFontTx/>
              <a:buNone/>
            </a:pPr>
            <a:r>
              <a:rPr lang="zh-CN" altLang="en-US" dirty="0">
                <a:solidFill>
                  <a:srgbClr val="000000"/>
                </a:solidFill>
                <a:effectLst>
                  <a:outerShdw blurRad="38100" dist="38100" dir="2700000" algn="tl">
                    <a:srgbClr val="FFFFFF"/>
                  </a:outerShdw>
                </a:effectLst>
              </a:rPr>
              <a:t>      可以从</a:t>
            </a:r>
            <a:r>
              <a:rPr lang="zh-CN" altLang="en-US" b="1" dirty="0">
                <a:solidFill>
                  <a:srgbClr val="00B050"/>
                </a:solidFill>
                <a:effectLst>
                  <a:outerShdw blurRad="38100" dist="38100" dir="2700000" algn="tl">
                    <a:srgbClr val="FFFFFF"/>
                  </a:outerShdw>
                </a:effectLst>
              </a:rPr>
              <a:t>任何顶点</a:t>
            </a:r>
            <a:r>
              <a:rPr lang="zh-CN" altLang="en-US" dirty="0">
                <a:solidFill>
                  <a:srgbClr val="000000"/>
                </a:solidFill>
                <a:effectLst>
                  <a:outerShdw blurRad="38100" dist="38100" dir="2700000" algn="tl">
                    <a:srgbClr val="FFFFFF"/>
                  </a:outerShdw>
                </a:effectLst>
              </a:rPr>
              <a:t>开始访问图的顶点，每次迭代时，处理与当前顶点相邻的未访问顶点。</a:t>
            </a:r>
          </a:p>
          <a:p>
            <a:pPr>
              <a:buFontTx/>
              <a:buNone/>
            </a:pPr>
            <a:r>
              <a:rPr lang="zh-CN" altLang="en-US" dirty="0">
                <a:solidFill>
                  <a:srgbClr val="000000"/>
                </a:solidFill>
                <a:effectLst>
                  <a:outerShdw blurRad="38100" dist="38100" dir="2700000" algn="tl">
                    <a:srgbClr val="FFFFFF"/>
                  </a:outerShdw>
                </a:effectLst>
              </a:rPr>
              <a:t>       用</a:t>
            </a:r>
            <a:r>
              <a:rPr lang="zh-CN" altLang="en-US" b="1" dirty="0">
                <a:solidFill>
                  <a:srgbClr val="000000"/>
                </a:solidFill>
                <a:effectLst>
                  <a:outerShdw blurRad="38100" dist="38100" dir="2700000" algn="tl">
                    <a:srgbClr val="FFFFFF"/>
                  </a:outerShdw>
                </a:effectLst>
              </a:rPr>
              <a:t>栈</a:t>
            </a:r>
            <a:r>
              <a:rPr lang="zh-CN" altLang="en-US" dirty="0">
                <a:solidFill>
                  <a:srgbClr val="000000"/>
                </a:solidFill>
                <a:effectLst>
                  <a:outerShdw blurRad="38100" dist="38100" dir="2700000" algn="tl">
                    <a:srgbClr val="FFFFFF"/>
                  </a:outerShdw>
                </a:effectLst>
              </a:rPr>
              <a:t>来跟踪深度优先查找的操作最方便。</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468313" y="260350"/>
            <a:ext cx="8229600" cy="936402"/>
          </a:xfrm>
        </p:spPr>
        <p:txBody>
          <a:bodyPr/>
          <a:lstStyle/>
          <a:p>
            <a:r>
              <a:rPr lang="en-US" altLang="zh-CN" sz="3600" dirty="0">
                <a:effectLst>
                  <a:outerShdw blurRad="38100" dist="38100" dir="2700000" algn="tl">
                    <a:srgbClr val="FFFFFF"/>
                  </a:outerShdw>
                </a:effectLst>
              </a:rPr>
              <a:t>DFS</a:t>
            </a:r>
            <a:r>
              <a:rPr lang="zh-CN" altLang="en-US" sz="3600" dirty="0">
                <a:effectLst>
                  <a:outerShdw blurRad="38100" dist="38100" dir="2700000" algn="tl">
                    <a:srgbClr val="FFFFFF"/>
                  </a:outerShdw>
                </a:effectLst>
              </a:rPr>
              <a:t>的伪代码（</a:t>
            </a:r>
            <a:r>
              <a:rPr lang="en-US" altLang="zh-CN" sz="3600" dirty="0">
                <a:effectLst>
                  <a:outerShdw blurRad="38100" dist="38100" dir="2700000" algn="tl">
                    <a:srgbClr val="FFFFFF"/>
                  </a:outerShdw>
                </a:effectLst>
              </a:rPr>
              <a:t>1</a:t>
            </a:r>
            <a:r>
              <a:rPr lang="zh-CN" altLang="en-US" sz="3600" dirty="0">
                <a:effectLst>
                  <a:outerShdw blurRad="38100" dist="38100" dir="2700000" algn="tl">
                    <a:srgbClr val="FFFFFF"/>
                  </a:outerShdw>
                </a:effectLst>
              </a:rPr>
              <a:t>）</a:t>
            </a:r>
          </a:p>
        </p:txBody>
      </p:sp>
      <p:sp>
        <p:nvSpPr>
          <p:cNvPr id="453639" name="Rectangle 7"/>
          <p:cNvSpPr>
            <a:spLocks noGrp="1" noChangeArrowheads="1"/>
          </p:cNvSpPr>
          <p:nvPr>
            <p:ph type="body" idx="1"/>
          </p:nvPr>
        </p:nvSpPr>
        <p:spPr>
          <a:xfrm>
            <a:off x="335731" y="1196752"/>
            <a:ext cx="8520112" cy="4824412"/>
          </a:xfrm>
          <a:noFill/>
          <a:ln/>
        </p:spPr>
        <p:txBody>
          <a:bodyPr/>
          <a:lstStyle/>
          <a:p>
            <a:pPr>
              <a:lnSpc>
                <a:spcPct val="80000"/>
              </a:lnSpc>
              <a:buFontTx/>
              <a:buNone/>
            </a:pPr>
            <a:r>
              <a:rPr lang="en-US" altLang="zh-CN" sz="2400" dirty="0" err="1">
                <a:solidFill>
                  <a:srgbClr val="000000"/>
                </a:solidFill>
                <a:effectLst>
                  <a:outerShdw blurRad="38100" dist="38100" dir="2700000" algn="tl">
                    <a:srgbClr val="FFFFFF"/>
                  </a:outerShdw>
                </a:effectLst>
              </a:rPr>
              <a:t>Pseudocode</a:t>
            </a:r>
            <a:r>
              <a:rPr lang="en-US" altLang="zh-CN" sz="2400" dirty="0">
                <a:solidFill>
                  <a:srgbClr val="000000"/>
                </a:solidFill>
                <a:effectLst>
                  <a:outerShdw blurRad="38100" dist="38100" dir="2700000" algn="tl">
                    <a:srgbClr val="FFFFFF"/>
                  </a:outerShdw>
                </a:effectLst>
              </a:rPr>
              <a:t> for Depth-first-search of graph G=(V,E)</a:t>
            </a:r>
            <a:r>
              <a:rPr lang="zh-CN" altLang="en-US" sz="2400" dirty="0">
                <a:solidFill>
                  <a:srgbClr val="000000"/>
                </a:solidFill>
                <a:effectLst>
                  <a:outerShdw blurRad="38100" dist="38100" dir="2700000" algn="tl">
                    <a:srgbClr val="FFFFFF"/>
                  </a:outerShdw>
                </a:effectLst>
              </a:rPr>
              <a:t>：</a:t>
            </a:r>
          </a:p>
          <a:p>
            <a:pPr>
              <a:lnSpc>
                <a:spcPct val="80000"/>
              </a:lnSpc>
              <a:buFontTx/>
              <a:buNone/>
            </a:pPr>
            <a:endParaRPr lang="zh-CN" altLang="en-US" sz="2400" dirty="0">
              <a:solidFill>
                <a:srgbClr val="000000"/>
              </a:solidFill>
              <a:effectLst>
                <a:outerShdw blurRad="38100" dist="38100" dir="2700000" algn="tl">
                  <a:srgbClr val="FFFFFF"/>
                </a:outerShdw>
              </a:effectLst>
            </a:endParaRP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DFS(G)</a:t>
            </a: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count :=0</a:t>
            </a: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a:t>
            </a:r>
            <a:r>
              <a:rPr lang="zh-CN" altLang="en-US" sz="2400" dirty="0">
                <a:solidFill>
                  <a:srgbClr val="000000"/>
                </a:solidFill>
                <a:effectLst>
                  <a:outerShdw blurRad="38100" dist="38100" dir="2700000" algn="tl">
                    <a:srgbClr val="FFFFFF"/>
                  </a:outerShdw>
                </a:effectLst>
              </a:rPr>
              <a:t>未访问的顶点标记为 </a:t>
            </a:r>
            <a:r>
              <a:rPr lang="en-US" altLang="zh-CN" sz="2400" dirty="0">
                <a:solidFill>
                  <a:srgbClr val="000000"/>
                </a:solidFill>
                <a:effectLst>
                  <a:outerShdw blurRad="38100" dist="38100" dir="2700000" algn="tl">
                    <a:srgbClr val="FFFFFF"/>
                  </a:outerShdw>
                </a:effectLst>
              </a:rPr>
              <a:t>0</a:t>
            </a: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for each vertex v∈ V do</a:t>
            </a:r>
          </a:p>
          <a:p>
            <a:pPr lvl="2">
              <a:lnSpc>
                <a:spcPct val="80000"/>
              </a:lnSpc>
              <a:buFontTx/>
              <a:buNone/>
            </a:pPr>
            <a:r>
              <a:rPr lang="en-US" altLang="zh-CN" dirty="0">
                <a:solidFill>
                  <a:srgbClr val="000000"/>
                </a:solidFill>
                <a:effectLst>
                  <a:outerShdw blurRad="38100" dist="38100" dir="2700000" algn="tl">
                    <a:srgbClr val="FFFFFF"/>
                  </a:outerShdw>
                </a:effectLst>
              </a:rPr>
              <a:t>  if v </a:t>
            </a:r>
            <a:r>
              <a:rPr lang="zh-CN" altLang="en-US" dirty="0">
                <a:solidFill>
                  <a:srgbClr val="000000"/>
                </a:solidFill>
                <a:effectLst>
                  <a:outerShdw blurRad="38100" dist="38100" dir="2700000" algn="tl">
                    <a:srgbClr val="FFFFFF"/>
                  </a:outerShdw>
                </a:effectLst>
              </a:rPr>
              <a:t>的标记为 </a:t>
            </a:r>
            <a:r>
              <a:rPr lang="en-US" altLang="zh-CN" dirty="0">
                <a:solidFill>
                  <a:srgbClr val="000000"/>
                </a:solidFill>
                <a:effectLst>
                  <a:outerShdw blurRad="38100" dist="38100" dir="2700000" algn="tl">
                    <a:srgbClr val="FFFFFF"/>
                  </a:outerShdw>
                </a:effectLst>
              </a:rPr>
              <a:t>0 </a:t>
            </a:r>
          </a:p>
          <a:p>
            <a:pPr lvl="3">
              <a:lnSpc>
                <a:spcPct val="80000"/>
              </a:lnSpc>
              <a:buFont typeface="Tahoma" pitchFamily="34" charset="0"/>
              <a:buNone/>
            </a:pPr>
            <a:r>
              <a:rPr lang="en-US" altLang="zh-CN" sz="2400" dirty="0" err="1">
                <a:solidFill>
                  <a:srgbClr val="000000"/>
                </a:solidFill>
                <a:effectLst>
                  <a:outerShdw blurRad="38100" dist="38100" dir="2700000" algn="tl">
                    <a:srgbClr val="FFFFFF"/>
                  </a:outerShdw>
                </a:effectLst>
              </a:rPr>
              <a:t>dfs</a:t>
            </a:r>
            <a:r>
              <a:rPr lang="en-US" altLang="zh-CN" sz="2400" dirty="0">
                <a:solidFill>
                  <a:srgbClr val="000000"/>
                </a:solidFill>
                <a:effectLst>
                  <a:outerShdw blurRad="38100" dist="38100" dir="2700000" algn="tl">
                    <a:srgbClr val="FFFFFF"/>
                  </a:outerShdw>
                </a:effectLst>
              </a:rPr>
              <a:t>(v)</a:t>
            </a:r>
          </a:p>
          <a:p>
            <a:pPr lvl="1">
              <a:lnSpc>
                <a:spcPct val="80000"/>
              </a:lnSpc>
              <a:buFont typeface="Tahoma" pitchFamily="34" charset="0"/>
              <a:buNone/>
            </a:pPr>
            <a:r>
              <a:rPr lang="en-US" altLang="zh-CN" sz="2400" dirty="0" err="1">
                <a:solidFill>
                  <a:srgbClr val="000000"/>
                </a:solidFill>
                <a:effectLst>
                  <a:outerShdw blurRad="38100" dist="38100" dir="2700000" algn="tl">
                    <a:srgbClr val="FFFFFF"/>
                  </a:outerShdw>
                </a:effectLst>
              </a:rPr>
              <a:t>dfs</a:t>
            </a:r>
            <a:r>
              <a:rPr lang="en-US" altLang="zh-CN" sz="2400" dirty="0">
                <a:solidFill>
                  <a:srgbClr val="000000"/>
                </a:solidFill>
                <a:effectLst>
                  <a:outerShdw blurRad="38100" dist="38100" dir="2700000" algn="tl">
                    <a:srgbClr val="FFFFFF"/>
                  </a:outerShdw>
                </a:effectLst>
              </a:rPr>
              <a:t>(</a:t>
            </a:r>
            <a:r>
              <a:rPr lang="en-US" altLang="zh-CN" sz="2400" i="1" dirty="0">
                <a:solidFill>
                  <a:srgbClr val="000000"/>
                </a:solidFill>
                <a:effectLst>
                  <a:outerShdw blurRad="38100" dist="38100" dir="2700000" algn="tl">
                    <a:srgbClr val="FFFFFF"/>
                  </a:outerShdw>
                </a:effectLst>
              </a:rPr>
              <a:t>v</a:t>
            </a:r>
            <a:r>
              <a:rPr lang="en-US" altLang="zh-CN" sz="2400" dirty="0">
                <a:solidFill>
                  <a:srgbClr val="000000"/>
                </a:solidFill>
                <a:effectLst>
                  <a:outerShdw blurRad="38100" dist="38100" dir="2700000" algn="tl">
                    <a:srgbClr val="FFFFFF"/>
                  </a:outerShdw>
                </a:effectLst>
              </a:rPr>
              <a:t>)</a:t>
            </a: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count := count + 1</a:t>
            </a: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a:t>
            </a:r>
            <a:r>
              <a:rPr lang="zh-CN" altLang="en-US" sz="2400" dirty="0">
                <a:solidFill>
                  <a:srgbClr val="000000"/>
                </a:solidFill>
                <a:effectLst>
                  <a:outerShdw blurRad="38100" dist="38100" dir="2700000" algn="tl">
                    <a:srgbClr val="FFFFFF"/>
                  </a:outerShdw>
                </a:effectLst>
              </a:rPr>
              <a:t>顶点 </a:t>
            </a:r>
            <a:r>
              <a:rPr lang="en-US" altLang="zh-CN" sz="2400" i="1" dirty="0">
                <a:solidFill>
                  <a:srgbClr val="000000"/>
                </a:solidFill>
                <a:effectLst>
                  <a:outerShdw blurRad="38100" dist="38100" dir="2700000" algn="tl">
                    <a:srgbClr val="FFFFFF"/>
                  </a:outerShdw>
                </a:effectLst>
              </a:rPr>
              <a:t>v</a:t>
            </a:r>
            <a:r>
              <a:rPr lang="en-US" altLang="zh-CN" sz="2400" dirty="0">
                <a:solidFill>
                  <a:srgbClr val="000000"/>
                </a:solidFill>
                <a:effectLst>
                  <a:outerShdw blurRad="38100" dist="38100" dir="2700000" algn="tl">
                    <a:srgbClr val="FFFFFF"/>
                  </a:outerShdw>
                </a:effectLst>
              </a:rPr>
              <a:t> </a:t>
            </a:r>
            <a:r>
              <a:rPr lang="zh-CN" altLang="en-US" sz="2400" dirty="0">
                <a:solidFill>
                  <a:srgbClr val="000000"/>
                </a:solidFill>
                <a:effectLst>
                  <a:outerShdw blurRad="38100" dist="38100" dir="2700000" algn="tl">
                    <a:srgbClr val="FFFFFF"/>
                  </a:outerShdw>
                </a:effectLst>
              </a:rPr>
              <a:t>标记为 </a:t>
            </a:r>
            <a:r>
              <a:rPr lang="en-US" altLang="zh-CN" sz="2400" dirty="0">
                <a:solidFill>
                  <a:srgbClr val="000000"/>
                </a:solidFill>
                <a:effectLst>
                  <a:outerShdw blurRad="38100" dist="38100" dir="2700000" algn="tl">
                    <a:srgbClr val="FFFFFF"/>
                  </a:outerShdw>
                </a:effectLst>
              </a:rPr>
              <a:t>count</a:t>
            </a: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for each vertex </a:t>
            </a:r>
            <a:r>
              <a:rPr lang="en-US" altLang="zh-CN" sz="2400" i="1" dirty="0">
                <a:solidFill>
                  <a:srgbClr val="000000"/>
                </a:solidFill>
                <a:effectLst>
                  <a:outerShdw blurRad="38100" dist="38100" dir="2700000" algn="tl">
                    <a:srgbClr val="FFFFFF"/>
                  </a:outerShdw>
                </a:effectLst>
              </a:rPr>
              <a:t>w</a:t>
            </a:r>
            <a:r>
              <a:rPr lang="en-US" altLang="zh-CN" sz="2400" dirty="0">
                <a:solidFill>
                  <a:srgbClr val="000000"/>
                </a:solidFill>
                <a:effectLst>
                  <a:outerShdw blurRad="38100" dist="38100" dir="2700000" algn="tl">
                    <a:srgbClr val="FFFFFF"/>
                  </a:outerShdw>
                </a:effectLst>
              </a:rPr>
              <a:t> adjacent to </a:t>
            </a:r>
            <a:r>
              <a:rPr lang="en-US" altLang="zh-CN" sz="2400" i="1" dirty="0">
                <a:solidFill>
                  <a:srgbClr val="000000"/>
                </a:solidFill>
                <a:effectLst>
                  <a:outerShdw blurRad="38100" dist="38100" dir="2700000" algn="tl">
                    <a:srgbClr val="FFFFFF"/>
                  </a:outerShdw>
                </a:effectLst>
              </a:rPr>
              <a:t>v</a:t>
            </a:r>
            <a:r>
              <a:rPr lang="en-US" altLang="zh-CN" sz="2400" dirty="0">
                <a:solidFill>
                  <a:srgbClr val="000000"/>
                </a:solidFill>
                <a:effectLst>
                  <a:outerShdw blurRad="38100" dist="38100" dir="2700000" algn="tl">
                    <a:srgbClr val="FFFFFF"/>
                  </a:outerShdw>
                </a:effectLst>
              </a:rPr>
              <a:t> do</a:t>
            </a:r>
          </a:p>
          <a:p>
            <a:pPr lvl="2">
              <a:lnSpc>
                <a:spcPct val="80000"/>
              </a:lnSpc>
              <a:buFontTx/>
              <a:buNone/>
            </a:pPr>
            <a:r>
              <a:rPr lang="en-US" altLang="zh-CN" dirty="0">
                <a:solidFill>
                  <a:srgbClr val="000000"/>
                </a:solidFill>
                <a:effectLst>
                  <a:outerShdw blurRad="38100" dist="38100" dir="2700000" algn="tl">
                    <a:srgbClr val="FFFFFF"/>
                  </a:outerShdw>
                </a:effectLst>
              </a:rPr>
              <a:t>  if </a:t>
            </a:r>
            <a:r>
              <a:rPr lang="en-US" altLang="zh-CN" i="1" dirty="0">
                <a:solidFill>
                  <a:srgbClr val="000000"/>
                </a:solidFill>
                <a:effectLst>
                  <a:outerShdw blurRad="38100" dist="38100" dir="2700000" algn="tl">
                    <a:srgbClr val="FFFFFF"/>
                  </a:outerShdw>
                </a:effectLst>
              </a:rPr>
              <a:t>w</a:t>
            </a:r>
            <a:r>
              <a:rPr lang="en-US" altLang="zh-CN" dirty="0">
                <a:solidFill>
                  <a:srgbClr val="000000"/>
                </a:solidFill>
                <a:effectLst>
                  <a:outerShdw blurRad="38100" dist="38100" dir="2700000" algn="tl">
                    <a:srgbClr val="FFFFFF"/>
                  </a:outerShdw>
                </a:effectLst>
              </a:rPr>
              <a:t> is marked with 0 </a:t>
            </a:r>
          </a:p>
          <a:p>
            <a:pPr lvl="3">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a:t>
            </a:r>
            <a:r>
              <a:rPr lang="en-US" altLang="zh-CN" sz="2400" dirty="0" err="1">
                <a:solidFill>
                  <a:srgbClr val="000000"/>
                </a:solidFill>
                <a:effectLst>
                  <a:outerShdw blurRad="38100" dist="38100" dir="2700000" algn="tl">
                    <a:srgbClr val="FFFFFF"/>
                  </a:outerShdw>
                </a:effectLst>
              </a:rPr>
              <a:t>dfs</a:t>
            </a:r>
            <a:r>
              <a:rPr lang="en-US" altLang="zh-CN" sz="2400" dirty="0">
                <a:solidFill>
                  <a:srgbClr val="000000"/>
                </a:solidFill>
                <a:effectLst>
                  <a:outerShdw blurRad="38100" dist="38100" dir="2700000" algn="tl">
                    <a:srgbClr val="FFFFFF"/>
                  </a:outerShdw>
                </a:effectLst>
              </a:rPr>
              <a:t>(</a:t>
            </a:r>
            <a:r>
              <a:rPr lang="en-US" altLang="zh-CN" sz="2400" i="1" dirty="0">
                <a:solidFill>
                  <a:srgbClr val="000000"/>
                </a:solidFill>
                <a:effectLst>
                  <a:outerShdw blurRad="38100" dist="38100" dir="2700000" algn="tl">
                    <a:srgbClr val="FFFFFF"/>
                  </a:outerShdw>
                </a:effectLst>
              </a:rPr>
              <a:t>w</a:t>
            </a:r>
            <a:r>
              <a:rPr lang="en-US" altLang="zh-CN" sz="2400" dirty="0">
                <a:solidFill>
                  <a:srgbClr val="000000"/>
                </a:solidFill>
                <a:effectLst>
                  <a:outerShdw blurRad="38100" dist="38100" dir="2700000" algn="tl">
                    <a:srgbClr val="FFFFFF"/>
                  </a:outerShdw>
                </a:effectLst>
              </a:rPr>
              <a:t>)</a:t>
            </a:r>
            <a:endParaRPr lang="zh-CN" altLang="en-US" sz="2400" dirty="0">
              <a:solidFill>
                <a:srgbClr val="000000"/>
              </a:solidFill>
              <a:effectLst>
                <a:outerShdw blurRad="38100" dist="38100" dir="2700000" algn="tl">
                  <a:srgbClr val="FFFFFF"/>
                </a:outerShdw>
              </a:effectLst>
              <a:ea typeface="Arial Unicode MS" pitchFamily="34" charset="-122"/>
              <a:cs typeface="Arial Unicode MS" pitchFamily="34"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18</a:t>
            </a:fld>
            <a:endParaRPr lang="en-US" altLang="zh-CN" dirty="0"/>
          </a:p>
        </p:txBody>
      </p:sp>
      <p:sp>
        <p:nvSpPr>
          <p:cNvPr id="4" name="椭圆形标注 3"/>
          <p:cNvSpPr/>
          <p:nvPr/>
        </p:nvSpPr>
        <p:spPr>
          <a:xfrm>
            <a:off x="5796136" y="1700808"/>
            <a:ext cx="1778496" cy="612648"/>
          </a:xfrm>
          <a:prstGeom prst="wedgeEllipseCallout">
            <a:avLst>
              <a:gd name="adj1" fmla="val -234132"/>
              <a:gd name="adj2" fmla="val 90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Purpose?</a:t>
            </a:r>
            <a:endParaRPr lang="zh-CN" altLang="en-US" dirty="0">
              <a:solidFill>
                <a:srgbClr val="FF0000"/>
              </a:solidFill>
            </a:endParaRPr>
          </a:p>
        </p:txBody>
      </p:sp>
      <p:sp>
        <p:nvSpPr>
          <p:cNvPr id="5" name="椭圆形标注 4"/>
          <p:cNvSpPr/>
          <p:nvPr/>
        </p:nvSpPr>
        <p:spPr>
          <a:xfrm>
            <a:off x="4932040" y="2313456"/>
            <a:ext cx="1922512" cy="504056"/>
          </a:xfrm>
          <a:prstGeom prst="wedgeEllipseCallout">
            <a:avLst>
              <a:gd name="adj1" fmla="val -84549"/>
              <a:gd name="adj2" fmla="val 590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How to mark?</a:t>
            </a:r>
            <a:endParaRPr lang="zh-CN" altLang="en-US" dirty="0">
              <a:solidFill>
                <a:srgbClr val="FF0000"/>
              </a:solidFill>
            </a:endParaRPr>
          </a:p>
        </p:txBody>
      </p:sp>
      <p:sp>
        <p:nvSpPr>
          <p:cNvPr id="6" name="圆角右箭头 5"/>
          <p:cNvSpPr/>
          <p:nvPr/>
        </p:nvSpPr>
        <p:spPr>
          <a:xfrm>
            <a:off x="468313" y="3717032"/>
            <a:ext cx="813816"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椭圆形标注 8"/>
          <p:cNvSpPr/>
          <p:nvPr/>
        </p:nvSpPr>
        <p:spPr>
          <a:xfrm>
            <a:off x="5481316" y="3104384"/>
            <a:ext cx="2408135" cy="612648"/>
          </a:xfrm>
          <a:prstGeom prst="wedgeEllipseCallout">
            <a:avLst>
              <a:gd name="adj1" fmla="val -234132"/>
              <a:gd name="adj2" fmla="val 90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Purpose?</a:t>
            </a:r>
            <a:endParaRPr lang="zh-CN" altLang="en-US" dirty="0">
              <a:solidFill>
                <a:srgbClr val="FF0000"/>
              </a:solidFill>
            </a:endParaRPr>
          </a:p>
        </p:txBody>
      </p:sp>
      <p:sp>
        <p:nvSpPr>
          <p:cNvPr id="7" name="文本框 6"/>
          <p:cNvSpPr txBox="1"/>
          <p:nvPr/>
        </p:nvSpPr>
        <p:spPr>
          <a:xfrm>
            <a:off x="4913157" y="4107802"/>
            <a:ext cx="3640740" cy="1200329"/>
          </a:xfrm>
          <a:prstGeom prst="rect">
            <a:avLst/>
          </a:prstGeom>
          <a:noFill/>
        </p:spPr>
        <p:txBody>
          <a:bodyPr wrap="none" rtlCol="0">
            <a:spAutoFit/>
          </a:bodyPr>
          <a:lstStyle/>
          <a:p>
            <a:r>
              <a:rPr lang="en-US" altLang="zh-CN" sz="2400" dirty="0" smtClean="0">
                <a:solidFill>
                  <a:srgbClr val="00B0F0"/>
                </a:solidFill>
              </a:rPr>
              <a:t>Some other discussions</a:t>
            </a:r>
          </a:p>
          <a:p>
            <a:r>
              <a:rPr lang="en-US" altLang="zh-CN" sz="2400" dirty="0">
                <a:solidFill>
                  <a:srgbClr val="00B0F0"/>
                </a:solidFill>
              </a:rPr>
              <a:t> </a:t>
            </a:r>
            <a:r>
              <a:rPr lang="en-US" altLang="zh-CN" sz="2400" dirty="0" smtClean="0">
                <a:solidFill>
                  <a:srgbClr val="00B0F0"/>
                </a:solidFill>
              </a:rPr>
              <a:t>   spanning tree</a:t>
            </a:r>
          </a:p>
          <a:p>
            <a:r>
              <a:rPr lang="en-US" altLang="zh-CN" sz="2400" dirty="0">
                <a:solidFill>
                  <a:srgbClr val="00B0F0"/>
                </a:solidFill>
              </a:rPr>
              <a:t> </a:t>
            </a:r>
            <a:r>
              <a:rPr lang="en-US" altLang="zh-CN" sz="2400" dirty="0" smtClean="0">
                <a:solidFill>
                  <a:srgbClr val="00B0F0"/>
                </a:solidFill>
              </a:rPr>
              <a:t>    connected component</a:t>
            </a:r>
            <a:endParaRPr lang="zh-CN" altLang="en-US" sz="2400"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468313" y="404664"/>
            <a:ext cx="5410200" cy="649288"/>
          </a:xfrm>
        </p:spPr>
        <p:txBody>
          <a:bodyPr/>
          <a:lstStyle/>
          <a:p>
            <a:r>
              <a:rPr lang="en-US" altLang="zh-CN" sz="3600" dirty="0">
                <a:effectLst>
                  <a:outerShdw blurRad="38100" dist="38100" dir="2700000" algn="tl">
                    <a:srgbClr val="FFFFFF"/>
                  </a:outerShdw>
                </a:effectLst>
              </a:rPr>
              <a:t>DFS</a:t>
            </a:r>
            <a:r>
              <a:rPr lang="zh-CN" altLang="en-US" sz="3600" dirty="0">
                <a:effectLst>
                  <a:outerShdw blurRad="38100" dist="38100" dir="2700000" algn="tl">
                    <a:srgbClr val="FFFFFF"/>
                  </a:outerShdw>
                </a:effectLst>
              </a:rPr>
              <a:t>的伪代码（</a:t>
            </a:r>
            <a:r>
              <a:rPr lang="en-US" altLang="zh-CN" sz="3600" dirty="0">
                <a:effectLst>
                  <a:outerShdw blurRad="38100" dist="38100" dir="2700000" algn="tl">
                    <a:srgbClr val="FFFFFF"/>
                  </a:outerShdw>
                </a:effectLst>
              </a:rPr>
              <a:t>2</a:t>
            </a:r>
            <a:r>
              <a:rPr lang="zh-CN" altLang="en-US" sz="3600" dirty="0">
                <a:effectLst>
                  <a:outerShdw blurRad="38100" dist="38100" dir="2700000" algn="tl">
                    <a:srgbClr val="FFFFFF"/>
                  </a:outerShdw>
                </a:effectLst>
              </a:rPr>
              <a:t>）</a:t>
            </a:r>
          </a:p>
        </p:txBody>
      </p:sp>
      <p:sp>
        <p:nvSpPr>
          <p:cNvPr id="454659" name="Rectangle 3"/>
          <p:cNvSpPr>
            <a:spLocks noGrp="1" noChangeArrowheads="1"/>
          </p:cNvSpPr>
          <p:nvPr>
            <p:ph type="body" idx="1"/>
          </p:nvPr>
        </p:nvSpPr>
        <p:spPr>
          <a:xfrm>
            <a:off x="457200" y="1125538"/>
            <a:ext cx="8435975" cy="5183187"/>
          </a:xfrm>
        </p:spPr>
        <p:txBody>
          <a:bodyPr/>
          <a:lstStyle/>
          <a:p>
            <a:pPr marL="0" indent="0" algn="just">
              <a:lnSpc>
                <a:spcPct val="80000"/>
              </a:lnSpc>
              <a:buNone/>
            </a:pPr>
            <a:r>
              <a:rPr lang="en-US" altLang="zh-CN" sz="1800" b="1" dirty="0">
                <a:solidFill>
                  <a:srgbClr val="002060"/>
                </a:solidFill>
                <a:effectLst>
                  <a:outerShdw blurRad="38100" dist="38100" dir="2700000" algn="tl">
                    <a:srgbClr val="FFFFFF"/>
                  </a:outerShdw>
                </a:effectLst>
                <a:latin typeface="Arial" pitchFamily="34" charset="0"/>
                <a:cs typeface="Courier New" pitchFamily="49" charset="0"/>
              </a:rPr>
              <a:t>ALGORITHM DFS( G )</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cs typeface="Courier New" pitchFamily="49" charset="0"/>
              </a:rPr>
              <a:t>   //</a:t>
            </a:r>
            <a:r>
              <a:rPr lang="zh-CN" altLang="en-US" sz="1800" b="1" dirty="0">
                <a:solidFill>
                  <a:srgbClr val="002060"/>
                </a:solidFill>
                <a:effectLst>
                  <a:outerShdw blurRad="38100" dist="38100" dir="2700000" algn="tl">
                    <a:srgbClr val="FFFFFF"/>
                  </a:outerShdw>
                </a:effectLst>
                <a:latin typeface="Arial" pitchFamily="34" charset="0"/>
                <a:cs typeface="Courier New" pitchFamily="49" charset="0"/>
              </a:rPr>
              <a:t>对给定图使用深度优先搜索进行遍历</a:t>
            </a:r>
            <a:r>
              <a:rPr lang="en-US" altLang="zh-CN" sz="1800" b="1" dirty="0">
                <a:solidFill>
                  <a:srgbClr val="002060"/>
                </a:solidFill>
                <a:effectLst>
                  <a:outerShdw blurRad="38100" dist="38100" dir="2700000" algn="tl">
                    <a:srgbClr val="FFFFFF"/>
                  </a:outerShdw>
                </a:effectLst>
                <a:latin typeface="Arial" pitchFamily="34" charset="0"/>
                <a:cs typeface="Courier New" pitchFamily="49" charset="0"/>
              </a:rPr>
              <a:t>;</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cs typeface="Courier New" pitchFamily="49" charset="0"/>
              </a:rPr>
              <a:t>   //</a:t>
            </a:r>
            <a:r>
              <a:rPr lang="zh-CN" altLang="en-US" sz="1800" b="1" dirty="0">
                <a:solidFill>
                  <a:srgbClr val="002060"/>
                </a:solidFill>
                <a:effectLst>
                  <a:outerShdw blurRad="38100" dist="38100" dir="2700000" algn="tl">
                    <a:srgbClr val="FFFFFF"/>
                  </a:outerShdw>
                </a:effectLst>
                <a:latin typeface="Arial" pitchFamily="34" charset="0"/>
                <a:cs typeface="Courier New" pitchFamily="49" charset="0"/>
              </a:rPr>
              <a:t>输入：图的邻接表表示结点个数为</a:t>
            </a:r>
            <a:r>
              <a:rPr lang="en-US" altLang="zh-CN" sz="1800" b="1" dirty="0">
                <a:solidFill>
                  <a:srgbClr val="002060"/>
                </a:solidFill>
                <a:effectLst>
                  <a:outerShdw blurRad="38100" dist="38100" dir="2700000" algn="tl">
                    <a:srgbClr val="FFFFFF"/>
                  </a:outerShdw>
                </a:effectLst>
                <a:latin typeface="Arial" pitchFamily="34" charset="0"/>
                <a:cs typeface="Courier New" pitchFamily="49" charset="0"/>
              </a:rPr>
              <a:t>N; //</a:t>
            </a:r>
            <a:r>
              <a:rPr lang="zh-CN" altLang="en-US" sz="1800" b="1" dirty="0">
                <a:solidFill>
                  <a:srgbClr val="002060"/>
                </a:solidFill>
                <a:effectLst>
                  <a:outerShdw blurRad="38100" dist="38100" dir="2700000" algn="tl">
                    <a:srgbClr val="FFFFFF"/>
                  </a:outerShdw>
                </a:effectLst>
                <a:latin typeface="Arial" pitchFamily="34" charset="0"/>
              </a:rPr>
              <a:t>输出：各个结点输出顺序数组</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rPr>
              <a:t>   for </a:t>
            </a:r>
            <a:r>
              <a:rPr lang="en-US" altLang="zh-CN" sz="1800" b="1" dirty="0" err="1">
                <a:solidFill>
                  <a:srgbClr val="002060"/>
                </a:solidFill>
                <a:effectLst>
                  <a:outerShdw blurRad="38100" dist="38100" dir="2700000" algn="tl">
                    <a:srgbClr val="FFFFFF"/>
                  </a:outerShdw>
                </a:effectLst>
                <a:latin typeface="Arial" pitchFamily="34" charset="0"/>
              </a:rPr>
              <a:t>i</a:t>
            </a:r>
            <a:r>
              <a:rPr lang="en-US" altLang="zh-CN" sz="1800" b="1" dirty="0">
                <a:solidFill>
                  <a:srgbClr val="002060"/>
                </a:solidFill>
                <a:effectLst>
                  <a:outerShdw blurRad="38100" dist="38100" dir="2700000" algn="tl">
                    <a:srgbClr val="FFFFFF"/>
                  </a:outerShdw>
                </a:effectLst>
                <a:latin typeface="Arial" pitchFamily="34" charset="0"/>
              </a:rPr>
              <a:t> ← 0 to N-1 do	</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rPr>
              <a:t>   	</a:t>
            </a:r>
            <a:r>
              <a:rPr lang="en-US" altLang="zh-CN" sz="1800" b="1" dirty="0" err="1">
                <a:solidFill>
                  <a:srgbClr val="002060"/>
                </a:solidFill>
                <a:effectLst>
                  <a:outerShdw blurRad="38100" dist="38100" dir="2700000" algn="tl">
                    <a:srgbClr val="FFFFFF"/>
                  </a:outerShdw>
                </a:effectLst>
                <a:latin typeface="Arial" pitchFamily="34" charset="0"/>
              </a:rPr>
              <a:t>VisitArray</a:t>
            </a:r>
            <a:r>
              <a:rPr lang="en-US" altLang="zh-CN" sz="1800" b="1" dirty="0">
                <a:solidFill>
                  <a:srgbClr val="002060"/>
                </a:solidFill>
                <a:effectLst>
                  <a:outerShdw blurRad="38100" dist="38100" dir="2700000" algn="tl">
                    <a:srgbClr val="FFFFFF"/>
                  </a:outerShdw>
                </a:effectLst>
                <a:latin typeface="Arial" pitchFamily="34" charset="0"/>
              </a:rPr>
              <a:t>[</a:t>
            </a:r>
            <a:r>
              <a:rPr lang="en-US" altLang="zh-CN" sz="1800" b="1" dirty="0" err="1">
                <a:solidFill>
                  <a:srgbClr val="002060"/>
                </a:solidFill>
                <a:effectLst>
                  <a:outerShdw blurRad="38100" dist="38100" dir="2700000" algn="tl">
                    <a:srgbClr val="FFFFFF"/>
                  </a:outerShdw>
                </a:effectLst>
                <a:latin typeface="Arial" pitchFamily="34" charset="0"/>
              </a:rPr>
              <a:t>i</a:t>
            </a:r>
            <a:r>
              <a:rPr lang="en-US" altLang="zh-CN" sz="1800" b="1" dirty="0">
                <a:solidFill>
                  <a:srgbClr val="002060"/>
                </a:solidFill>
                <a:effectLst>
                  <a:outerShdw blurRad="38100" dist="38100" dir="2700000" algn="tl">
                    <a:srgbClr val="FFFFFF"/>
                  </a:outerShdw>
                </a:effectLst>
                <a:latin typeface="Arial" pitchFamily="34" charset="0"/>
              </a:rPr>
              <a:t>] ← 0         // </a:t>
            </a:r>
            <a:r>
              <a:rPr lang="zh-CN" altLang="en-US" sz="1800" b="1" dirty="0">
                <a:solidFill>
                  <a:srgbClr val="002060"/>
                </a:solidFill>
                <a:effectLst>
                  <a:outerShdw blurRad="38100" dist="38100" dir="2700000" algn="tl">
                    <a:srgbClr val="FFFFFF"/>
                  </a:outerShdw>
                </a:effectLst>
                <a:latin typeface="Arial" pitchFamily="34" charset="0"/>
              </a:rPr>
              <a:t>访问数组初始为</a:t>
            </a:r>
            <a:r>
              <a:rPr lang="en-US" altLang="zh-CN" sz="1800" b="1" dirty="0">
                <a:solidFill>
                  <a:srgbClr val="002060"/>
                </a:solidFill>
                <a:effectLst>
                  <a:outerShdw blurRad="38100" dist="38100" dir="2700000" algn="tl">
                    <a:srgbClr val="FFFFFF"/>
                  </a:outerShdw>
                </a:effectLst>
                <a:latin typeface="Arial" pitchFamily="34" charset="0"/>
              </a:rPr>
              <a:t>0</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rPr>
              <a:t>       count ← 0</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rPr>
              <a:t>       for </a:t>
            </a:r>
            <a:r>
              <a:rPr lang="en-US" altLang="zh-CN" sz="1800" b="1" dirty="0" err="1">
                <a:solidFill>
                  <a:srgbClr val="002060"/>
                </a:solidFill>
                <a:effectLst>
                  <a:outerShdw blurRad="38100" dist="38100" dir="2700000" algn="tl">
                    <a:srgbClr val="FFFFFF"/>
                  </a:outerShdw>
                </a:effectLst>
                <a:latin typeface="Arial" pitchFamily="34" charset="0"/>
              </a:rPr>
              <a:t>i</a:t>
            </a:r>
            <a:r>
              <a:rPr lang="en-US" altLang="zh-CN" sz="1800" b="1" dirty="0">
                <a:solidFill>
                  <a:srgbClr val="002060"/>
                </a:solidFill>
                <a:effectLst>
                  <a:outerShdw blurRad="38100" dist="38100" dir="2700000" algn="tl">
                    <a:srgbClr val="FFFFFF"/>
                  </a:outerShdw>
                </a:effectLst>
                <a:latin typeface="Arial" pitchFamily="34" charset="0"/>
              </a:rPr>
              <a:t> ← 0 to N-1 do</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rPr>
              <a:t>   	   if </a:t>
            </a:r>
            <a:r>
              <a:rPr lang="en-US" altLang="zh-CN" sz="1800" b="1" dirty="0" err="1">
                <a:solidFill>
                  <a:srgbClr val="002060"/>
                </a:solidFill>
                <a:effectLst>
                  <a:outerShdw blurRad="38100" dist="38100" dir="2700000" algn="tl">
                    <a:srgbClr val="FFFFFF"/>
                  </a:outerShdw>
                </a:effectLst>
                <a:latin typeface="Arial" pitchFamily="34" charset="0"/>
              </a:rPr>
              <a:t>VisitArray</a:t>
            </a:r>
            <a:r>
              <a:rPr lang="en-US" altLang="zh-CN" sz="1800" b="1" dirty="0">
                <a:solidFill>
                  <a:srgbClr val="002060"/>
                </a:solidFill>
                <a:effectLst>
                  <a:outerShdw blurRad="38100" dist="38100" dir="2700000" algn="tl">
                    <a:srgbClr val="FFFFFF"/>
                  </a:outerShdw>
                </a:effectLst>
                <a:latin typeface="Arial" pitchFamily="34" charset="0"/>
              </a:rPr>
              <a:t>[</a:t>
            </a:r>
            <a:r>
              <a:rPr lang="en-US" altLang="zh-CN" sz="1800" b="1" dirty="0" err="1">
                <a:solidFill>
                  <a:srgbClr val="002060"/>
                </a:solidFill>
                <a:effectLst>
                  <a:outerShdw blurRad="38100" dist="38100" dir="2700000" algn="tl">
                    <a:srgbClr val="FFFFFF"/>
                  </a:outerShdw>
                </a:effectLst>
                <a:latin typeface="Arial" pitchFamily="34" charset="0"/>
              </a:rPr>
              <a:t>i</a:t>
            </a:r>
            <a:r>
              <a:rPr lang="en-US" altLang="zh-CN" sz="1800" b="1" dirty="0">
                <a:solidFill>
                  <a:srgbClr val="002060"/>
                </a:solidFill>
                <a:effectLst>
                  <a:outerShdw blurRad="38100" dist="38100" dir="2700000" algn="tl">
                    <a:srgbClr val="FFFFFF"/>
                  </a:outerShdw>
                </a:effectLst>
                <a:latin typeface="Arial" pitchFamily="34" charset="0"/>
              </a:rPr>
              <a:t>] = 0</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rPr>
              <a:t>   		</a:t>
            </a:r>
            <a:r>
              <a:rPr lang="en-US" altLang="zh-CN" sz="1800" b="1" dirty="0" err="1">
                <a:solidFill>
                  <a:srgbClr val="002060"/>
                </a:solidFill>
                <a:effectLst>
                  <a:outerShdw blurRad="38100" dist="38100" dir="2700000" algn="tl">
                    <a:srgbClr val="FFFFFF"/>
                  </a:outerShdw>
                </a:effectLst>
                <a:latin typeface="Arial" pitchFamily="34" charset="0"/>
              </a:rPr>
              <a:t>dfs</a:t>
            </a:r>
            <a:r>
              <a:rPr lang="en-US" altLang="zh-CN" sz="1800" b="1" dirty="0">
                <a:solidFill>
                  <a:srgbClr val="002060"/>
                </a:solidFill>
                <a:effectLst>
                  <a:outerShdw blurRad="38100" dist="38100" dir="2700000" algn="tl">
                    <a:srgbClr val="FFFFFF"/>
                  </a:outerShdw>
                </a:effectLst>
                <a:latin typeface="Arial" pitchFamily="34" charset="0"/>
              </a:rPr>
              <a:t> (V)           </a:t>
            </a:r>
            <a:r>
              <a:rPr lang="en-US" altLang="zh-CN" sz="1800" dirty="0">
                <a:solidFill>
                  <a:srgbClr val="000000"/>
                </a:solidFill>
                <a:effectLst>
                  <a:outerShdw blurRad="38100" dist="38100" dir="2700000" algn="tl">
                    <a:srgbClr val="FFFFFF"/>
                  </a:outerShdw>
                </a:effectLst>
                <a:latin typeface="Arial" pitchFamily="34" charset="0"/>
              </a:rPr>
              <a:t>//</a:t>
            </a:r>
            <a:r>
              <a:rPr lang="zh-CN" altLang="en-US" sz="1800" dirty="0">
                <a:solidFill>
                  <a:srgbClr val="000000"/>
                </a:solidFill>
                <a:effectLst>
                  <a:outerShdw blurRad="38100" dist="38100" dir="2700000" algn="tl">
                    <a:srgbClr val="FFFFFF"/>
                  </a:outerShdw>
                </a:effectLst>
                <a:latin typeface="Arial" pitchFamily="34" charset="0"/>
              </a:rPr>
              <a:t>调用子函数</a:t>
            </a:r>
            <a:r>
              <a:rPr lang="en-US" altLang="zh-CN" sz="1800" dirty="0" err="1">
                <a:solidFill>
                  <a:srgbClr val="000000"/>
                </a:solidFill>
                <a:effectLst>
                  <a:outerShdw blurRad="38100" dist="38100" dir="2700000" algn="tl">
                    <a:srgbClr val="FFFFFF"/>
                  </a:outerShdw>
                </a:effectLst>
                <a:latin typeface="Arial" pitchFamily="34" charset="0"/>
              </a:rPr>
              <a:t>dfs</a:t>
            </a:r>
            <a:r>
              <a:rPr lang="zh-CN" altLang="en-US" sz="1800" dirty="0">
                <a:solidFill>
                  <a:srgbClr val="000000"/>
                </a:solidFill>
                <a:effectLst>
                  <a:outerShdw blurRad="38100" dist="38100" dir="2700000" algn="tl">
                    <a:srgbClr val="FFFFFF"/>
                  </a:outerShdw>
                </a:effectLst>
                <a:latin typeface="Arial" pitchFamily="34" charset="0"/>
              </a:rPr>
              <a:t>进行深度优先遍历</a:t>
            </a:r>
            <a:endParaRPr lang="en-US" altLang="zh-CN" sz="1800" dirty="0">
              <a:solidFill>
                <a:srgbClr val="000000"/>
              </a:solidFill>
              <a:effectLst>
                <a:outerShdw blurRad="38100" dist="38100" dir="2700000" algn="tl">
                  <a:srgbClr val="FFFFFF"/>
                </a:outerShdw>
              </a:effectLst>
              <a:latin typeface="Arial" pitchFamily="34" charset="0"/>
            </a:endParaRPr>
          </a:p>
          <a:p>
            <a:pPr algn="just">
              <a:lnSpc>
                <a:spcPct val="80000"/>
              </a:lnSpc>
              <a:buNone/>
            </a:pPr>
            <a:r>
              <a:rPr lang="en-US" altLang="zh-CN" sz="1800" dirty="0" smtClean="0">
                <a:solidFill>
                  <a:srgbClr val="00B0F0"/>
                </a:solidFill>
                <a:effectLst>
                  <a:outerShdw blurRad="38100" dist="38100" dir="2700000" algn="tl">
                    <a:srgbClr val="FFFFFF"/>
                  </a:outerShdw>
                </a:effectLst>
                <a:latin typeface="Arial" pitchFamily="34" charset="0"/>
              </a:rPr>
              <a:t> </a:t>
            </a:r>
            <a:r>
              <a:rPr lang="en-US" altLang="zh-CN" sz="1800" b="1" dirty="0">
                <a:solidFill>
                  <a:srgbClr val="00B0F0"/>
                </a:solidFill>
                <a:effectLst>
                  <a:outerShdw blurRad="38100" dist="38100" dir="2700000" algn="tl">
                    <a:srgbClr val="FFFFFF"/>
                  </a:outerShdw>
                </a:effectLst>
                <a:latin typeface="Arial" pitchFamily="34" charset="0"/>
              </a:rPr>
              <a:t>ALGORITHM </a:t>
            </a:r>
            <a:r>
              <a:rPr lang="en-US" altLang="zh-CN" sz="1800" b="1" dirty="0" err="1">
                <a:solidFill>
                  <a:srgbClr val="00B0F0"/>
                </a:solidFill>
                <a:effectLst>
                  <a:outerShdw blurRad="38100" dist="38100" dir="2700000" algn="tl">
                    <a:srgbClr val="FFFFFF"/>
                  </a:outerShdw>
                </a:effectLst>
                <a:latin typeface="Arial" pitchFamily="34" charset="0"/>
              </a:rPr>
              <a:t>dfs</a:t>
            </a:r>
            <a:r>
              <a:rPr lang="en-US" altLang="zh-CN" sz="1800" b="1" dirty="0">
                <a:solidFill>
                  <a:srgbClr val="00B0F0"/>
                </a:solidFill>
                <a:effectLst>
                  <a:outerShdw blurRad="38100" dist="38100" dir="2700000" algn="tl">
                    <a:srgbClr val="FFFFFF"/>
                  </a:outerShdw>
                </a:effectLst>
                <a:latin typeface="Arial" pitchFamily="34" charset="0"/>
              </a:rPr>
              <a:t>( V )</a:t>
            </a:r>
          </a:p>
          <a:p>
            <a:pPr algn="just">
              <a:lnSpc>
                <a:spcPct val="80000"/>
              </a:lnSpc>
              <a:buNone/>
            </a:pPr>
            <a:r>
              <a:rPr lang="en-US" altLang="zh-CN" sz="1800" b="1" dirty="0">
                <a:solidFill>
                  <a:srgbClr val="00B0F0"/>
                </a:solidFill>
                <a:effectLst>
                  <a:outerShdw blurRad="38100" dist="38100" dir="2700000" algn="tl">
                    <a:srgbClr val="FFFFFF"/>
                  </a:outerShdw>
                </a:effectLst>
                <a:latin typeface="Arial" pitchFamily="34" charset="0"/>
              </a:rPr>
              <a:t>   //</a:t>
            </a:r>
            <a:r>
              <a:rPr lang="zh-CN" altLang="en-US" sz="1800" b="1" dirty="0">
                <a:solidFill>
                  <a:srgbClr val="00B0F0"/>
                </a:solidFill>
                <a:effectLst>
                  <a:outerShdw blurRad="38100" dist="38100" dir="2700000" algn="tl">
                    <a:srgbClr val="FFFFFF"/>
                  </a:outerShdw>
                </a:effectLst>
                <a:latin typeface="Arial" pitchFamily="34" charset="0"/>
              </a:rPr>
              <a:t>使用深度优先搜索对邻接表进行遍历</a:t>
            </a: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a:t>
            </a:r>
            <a:r>
              <a:rPr lang="en-US" altLang="zh-CN" sz="1800" b="1" dirty="0" smtClean="0">
                <a:solidFill>
                  <a:srgbClr val="00B0F0"/>
                </a:solidFill>
                <a:effectLst>
                  <a:outerShdw blurRad="38100" dist="38100" dir="2700000" algn="tl">
                    <a:srgbClr val="FFFFFF"/>
                  </a:outerShdw>
                </a:effectLst>
                <a:latin typeface="Arial" pitchFamily="34" charset="0"/>
              </a:rPr>
              <a:t>// </a:t>
            </a:r>
            <a:r>
              <a:rPr lang="zh-CN" altLang="en-US" sz="1800" b="1" dirty="0">
                <a:solidFill>
                  <a:srgbClr val="00B0F0"/>
                </a:solidFill>
                <a:effectLst>
                  <a:outerShdw blurRad="38100" dist="38100" dir="2700000" algn="tl">
                    <a:srgbClr val="FFFFFF"/>
                  </a:outerShdw>
                </a:effectLst>
                <a:latin typeface="Arial" pitchFamily="34" charset="0"/>
              </a:rPr>
              <a:t>输入：结点</a:t>
            </a:r>
            <a:r>
              <a:rPr lang="en-US" altLang="zh-CN" sz="1800" b="1" dirty="0">
                <a:solidFill>
                  <a:srgbClr val="00B0F0"/>
                </a:solidFill>
                <a:effectLst>
                  <a:outerShdw blurRad="38100" dist="38100" dir="2700000" algn="tl">
                    <a:srgbClr val="FFFFFF"/>
                  </a:outerShdw>
                </a:effectLst>
                <a:latin typeface="Arial" pitchFamily="34" charset="0"/>
              </a:rPr>
              <a:t>V</a:t>
            </a:r>
            <a:r>
              <a:rPr lang="zh-CN" altLang="en-US" sz="1800" b="1" dirty="0">
                <a:solidFill>
                  <a:srgbClr val="00B0F0"/>
                </a:solidFill>
                <a:effectLst>
                  <a:outerShdw blurRad="38100" dist="38100" dir="2700000" algn="tl">
                    <a:srgbClr val="FFFFFF"/>
                  </a:outerShdw>
                </a:effectLst>
                <a:latin typeface="Arial" pitchFamily="34" charset="0"/>
              </a:rPr>
              <a:t>的邻接表</a:t>
            </a:r>
            <a:r>
              <a:rPr lang="en-US" altLang="zh-CN" sz="1800" b="1" dirty="0">
                <a:solidFill>
                  <a:srgbClr val="00B0F0"/>
                </a:solidFill>
                <a:effectLst>
                  <a:outerShdw blurRad="38100" dist="38100" dir="2700000" algn="tl">
                    <a:srgbClr val="FFFFFF"/>
                  </a:outerShdw>
                </a:effectLst>
                <a:latin typeface="Arial" pitchFamily="34" charset="0"/>
              </a:rPr>
              <a:t>;  //</a:t>
            </a:r>
            <a:r>
              <a:rPr lang="zh-CN" altLang="en-US" sz="1800" b="1" dirty="0">
                <a:solidFill>
                  <a:srgbClr val="00B0F0"/>
                </a:solidFill>
                <a:effectLst>
                  <a:outerShdw blurRad="38100" dist="38100" dir="2700000" algn="tl">
                    <a:srgbClr val="FFFFFF"/>
                  </a:outerShdw>
                </a:effectLst>
                <a:latin typeface="Arial" pitchFamily="34" charset="0"/>
              </a:rPr>
              <a:t>输出：各个结点输出顺序数组</a:t>
            </a: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count ← count + 1;</a:t>
            </a: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a:t>
            </a:r>
            <a:r>
              <a:rPr lang="en-US" altLang="zh-CN" sz="1800" b="1" dirty="0" err="1">
                <a:solidFill>
                  <a:srgbClr val="00B0F0"/>
                </a:solidFill>
                <a:effectLst>
                  <a:outerShdw blurRad="38100" dist="38100" dir="2700000" algn="tl">
                    <a:srgbClr val="FFFFFF"/>
                  </a:outerShdw>
                </a:effectLst>
                <a:latin typeface="Arial" pitchFamily="34" charset="0"/>
              </a:rPr>
              <a:t>VisitArray</a:t>
            </a:r>
            <a:r>
              <a:rPr lang="en-US" altLang="zh-CN" sz="1800" b="1" dirty="0">
                <a:solidFill>
                  <a:srgbClr val="00B0F0"/>
                </a:solidFill>
                <a:effectLst>
                  <a:outerShdw blurRad="38100" dist="38100" dir="2700000" algn="tl">
                    <a:srgbClr val="FFFFFF"/>
                  </a:outerShdw>
                </a:effectLst>
                <a:latin typeface="Arial" pitchFamily="34" charset="0"/>
              </a:rPr>
              <a:t>[V] ← count    //</a:t>
            </a:r>
            <a:r>
              <a:rPr lang="zh-CN" altLang="en-US" sz="1800" b="1" dirty="0">
                <a:solidFill>
                  <a:srgbClr val="00B0F0"/>
                </a:solidFill>
                <a:effectLst>
                  <a:outerShdw blurRad="38100" dist="38100" dir="2700000" algn="tl">
                    <a:srgbClr val="FFFFFF"/>
                  </a:outerShdw>
                </a:effectLst>
                <a:latin typeface="Arial" pitchFamily="34" charset="0"/>
              </a:rPr>
              <a:t>记录访问的次序</a:t>
            </a: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a:t>
            </a:r>
            <a:r>
              <a:rPr lang="en-US" altLang="zh-CN" sz="1800" b="1" dirty="0" err="1">
                <a:solidFill>
                  <a:srgbClr val="00B0F0"/>
                </a:solidFill>
                <a:effectLst>
                  <a:outerShdw blurRad="38100" dist="38100" dir="2700000" algn="tl">
                    <a:srgbClr val="FFFFFF"/>
                  </a:outerShdw>
                </a:effectLst>
                <a:latin typeface="Arial" pitchFamily="34" charset="0"/>
              </a:rPr>
              <a:t>tmp</a:t>
            </a:r>
            <a:r>
              <a:rPr lang="en-US" altLang="zh-CN" sz="1800" b="1" dirty="0">
                <a:solidFill>
                  <a:srgbClr val="00B0F0"/>
                </a:solidFill>
                <a:effectLst>
                  <a:outerShdw blurRad="38100" dist="38100" dir="2700000" algn="tl">
                    <a:srgbClr val="FFFFFF"/>
                  </a:outerShdw>
                </a:effectLst>
                <a:latin typeface="Arial" pitchFamily="34" charset="0"/>
              </a:rPr>
              <a:t> ← </a:t>
            </a:r>
            <a:r>
              <a:rPr lang="en-US" altLang="zh-CN" sz="1800" b="1" dirty="0" err="1">
                <a:solidFill>
                  <a:srgbClr val="00B0F0"/>
                </a:solidFill>
                <a:effectLst>
                  <a:outerShdw blurRad="38100" dist="38100" dir="2700000" algn="tl">
                    <a:srgbClr val="FFFFFF"/>
                  </a:outerShdw>
                </a:effectLst>
                <a:latin typeface="Arial" pitchFamily="34" charset="0"/>
              </a:rPr>
              <a:t>V.link</a:t>
            </a:r>
            <a:endParaRPr lang="en-US" altLang="zh-CN" sz="1800" b="1" dirty="0">
              <a:solidFill>
                <a:srgbClr val="00B0F0"/>
              </a:solidFill>
              <a:effectLst>
                <a:outerShdw blurRad="38100" dist="38100" dir="2700000" algn="tl">
                  <a:srgbClr val="FFFFFF"/>
                </a:outerShdw>
              </a:effectLst>
              <a:latin typeface="Arial" pitchFamily="34" charset="0"/>
            </a:endParaRP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while </a:t>
            </a:r>
            <a:r>
              <a:rPr lang="en-US" altLang="zh-CN" sz="1800" b="1" dirty="0" err="1">
                <a:solidFill>
                  <a:srgbClr val="00B0F0"/>
                </a:solidFill>
                <a:effectLst>
                  <a:outerShdw blurRad="38100" dist="38100" dir="2700000" algn="tl">
                    <a:srgbClr val="FFFFFF"/>
                  </a:outerShdw>
                </a:effectLst>
                <a:latin typeface="Arial" pitchFamily="34" charset="0"/>
              </a:rPr>
              <a:t>tmp</a:t>
            </a:r>
            <a:r>
              <a:rPr lang="en-US" altLang="zh-CN" sz="1800" b="1" dirty="0">
                <a:solidFill>
                  <a:srgbClr val="00B0F0"/>
                </a:solidFill>
                <a:effectLst>
                  <a:outerShdw blurRad="38100" dist="38100" dir="2700000" algn="tl">
                    <a:srgbClr val="FFFFFF"/>
                  </a:outerShdw>
                </a:effectLst>
                <a:latin typeface="Arial" pitchFamily="34" charset="0"/>
              </a:rPr>
              <a:t> ≠ Null do</a:t>
            </a: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if </a:t>
            </a:r>
            <a:r>
              <a:rPr lang="en-US" altLang="zh-CN" sz="1800" b="1" dirty="0" err="1">
                <a:solidFill>
                  <a:srgbClr val="00B0F0"/>
                </a:solidFill>
                <a:effectLst>
                  <a:outerShdw blurRad="38100" dist="38100" dir="2700000" algn="tl">
                    <a:srgbClr val="FFFFFF"/>
                  </a:outerShdw>
                </a:effectLst>
                <a:latin typeface="Arial" pitchFamily="34" charset="0"/>
              </a:rPr>
              <a:t>VisitArray</a:t>
            </a:r>
            <a:r>
              <a:rPr lang="en-US" altLang="zh-CN" sz="1800" b="1" dirty="0">
                <a:solidFill>
                  <a:srgbClr val="00B0F0"/>
                </a:solidFill>
                <a:effectLst>
                  <a:outerShdw blurRad="38100" dist="38100" dir="2700000" algn="tl">
                    <a:srgbClr val="FFFFFF"/>
                  </a:outerShdw>
                </a:effectLst>
                <a:latin typeface="Arial" pitchFamily="34" charset="0"/>
              </a:rPr>
              <a:t>[</a:t>
            </a:r>
            <a:r>
              <a:rPr lang="en-US" altLang="zh-CN" sz="1800" b="1" dirty="0" err="1">
                <a:solidFill>
                  <a:srgbClr val="00B0F0"/>
                </a:solidFill>
                <a:effectLst>
                  <a:outerShdw blurRad="38100" dist="38100" dir="2700000" algn="tl">
                    <a:srgbClr val="FFFFFF"/>
                  </a:outerShdw>
                </a:effectLst>
                <a:latin typeface="Arial" pitchFamily="34" charset="0"/>
              </a:rPr>
              <a:t>tmp.vertex</a:t>
            </a:r>
            <a:r>
              <a:rPr lang="en-US" altLang="zh-CN" sz="1800" b="1" dirty="0">
                <a:solidFill>
                  <a:srgbClr val="00B0F0"/>
                </a:solidFill>
                <a:effectLst>
                  <a:outerShdw blurRad="38100" dist="38100" dir="2700000" algn="tl">
                    <a:srgbClr val="FFFFFF"/>
                  </a:outerShdw>
                </a:effectLst>
                <a:latin typeface="Arial" pitchFamily="34" charset="0"/>
              </a:rPr>
              <a:t>] ≠ 0</a:t>
            </a: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a:t>
            </a:r>
            <a:r>
              <a:rPr lang="en-US" altLang="zh-CN" sz="1800" b="1" dirty="0" err="1">
                <a:solidFill>
                  <a:srgbClr val="00B0F0"/>
                </a:solidFill>
                <a:effectLst>
                  <a:outerShdw blurRad="38100" dist="38100" dir="2700000" algn="tl">
                    <a:srgbClr val="FFFFFF"/>
                  </a:outerShdw>
                </a:effectLst>
                <a:latin typeface="Arial" pitchFamily="34" charset="0"/>
              </a:rPr>
              <a:t>dfs</a:t>
            </a:r>
            <a:r>
              <a:rPr lang="en-US" altLang="zh-CN" sz="1800" b="1" dirty="0">
                <a:solidFill>
                  <a:srgbClr val="00B0F0"/>
                </a:solidFill>
                <a:effectLst>
                  <a:outerShdw blurRad="38100" dist="38100" dir="2700000" algn="tl">
                    <a:srgbClr val="FFFFFF"/>
                  </a:outerShdw>
                </a:effectLst>
                <a:latin typeface="Arial" pitchFamily="34" charset="0"/>
              </a:rPr>
              <a:t>( </a:t>
            </a:r>
            <a:r>
              <a:rPr lang="en-US" altLang="zh-CN" sz="1800" b="1" dirty="0" err="1">
                <a:solidFill>
                  <a:srgbClr val="00B0F0"/>
                </a:solidFill>
                <a:effectLst>
                  <a:outerShdw blurRad="38100" dist="38100" dir="2700000" algn="tl">
                    <a:srgbClr val="FFFFFF"/>
                  </a:outerShdw>
                </a:effectLst>
                <a:latin typeface="Arial" pitchFamily="34" charset="0"/>
              </a:rPr>
              <a:t>tmp.vertex</a:t>
            </a:r>
            <a:r>
              <a:rPr lang="en-US" altLang="zh-CN" sz="1800" b="1" dirty="0">
                <a:solidFill>
                  <a:srgbClr val="00B0F0"/>
                </a:solidFill>
                <a:effectLst>
                  <a:outerShdw blurRad="38100" dist="38100" dir="2700000" algn="tl">
                    <a:srgbClr val="FFFFFF"/>
                  </a:outerShdw>
                </a:effectLst>
                <a:latin typeface="Arial" pitchFamily="34" charset="0"/>
              </a:rPr>
              <a:t> )</a:t>
            </a:r>
            <a:endParaRPr lang="zh-CN" altLang="en-US" sz="1800" b="1" dirty="0">
              <a:solidFill>
                <a:srgbClr val="00B0F0"/>
              </a:solidFill>
              <a:effectLst>
                <a:outerShdw blurRad="38100" dist="38100" dir="2700000" algn="tl">
                  <a:srgbClr val="FFFFFF"/>
                </a:outerShdw>
              </a:effectLst>
              <a:latin typeface="Arial" pitchFamily="34" charset="0"/>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smtClean="0">
                <a:ea typeface="宋体" charset="-122"/>
              </a:rPr>
              <a:t>5.1 Decrease-and-Conquer</a:t>
            </a:r>
          </a:p>
        </p:txBody>
      </p:sp>
      <p:sp>
        <p:nvSpPr>
          <p:cNvPr id="10243" name="Rectangle 3"/>
          <p:cNvSpPr>
            <a:spLocks noGrp="1" noChangeArrowheads="1"/>
          </p:cNvSpPr>
          <p:nvPr>
            <p:ph type="body" idx="1"/>
          </p:nvPr>
        </p:nvSpPr>
        <p:spPr/>
        <p:txBody>
          <a:bodyPr/>
          <a:lstStyle/>
          <a:p>
            <a:pPr>
              <a:buFont typeface="Arial" panose="020B0604020202020204" pitchFamily="34" charset="0"/>
              <a:buChar char="•"/>
            </a:pPr>
            <a:r>
              <a:rPr lang="en-US" altLang="zh-CN" sz="2400" dirty="0" smtClean="0">
                <a:solidFill>
                  <a:srgbClr val="FF0000"/>
                </a:solidFill>
              </a:rPr>
              <a:t>Reduce</a:t>
            </a:r>
            <a:r>
              <a:rPr lang="en-US" altLang="zh-CN" sz="2400" dirty="0" smtClean="0"/>
              <a:t> problem instance to </a:t>
            </a:r>
            <a:r>
              <a:rPr lang="en-US" altLang="zh-CN" sz="2400" dirty="0" smtClean="0">
                <a:solidFill>
                  <a:srgbClr val="FF0000"/>
                </a:solidFill>
              </a:rPr>
              <a:t>smaller instance </a:t>
            </a:r>
            <a:r>
              <a:rPr lang="en-US" altLang="zh-CN" sz="2400" dirty="0" smtClean="0"/>
              <a:t>of the same problem</a:t>
            </a:r>
          </a:p>
          <a:p>
            <a:pPr>
              <a:buFont typeface="Arial" panose="020B0604020202020204" pitchFamily="34" charset="0"/>
              <a:buChar char="•"/>
            </a:pPr>
            <a:r>
              <a:rPr lang="en-US" altLang="zh-CN" sz="2400" dirty="0" smtClean="0">
                <a:solidFill>
                  <a:srgbClr val="FF0000"/>
                </a:solidFill>
              </a:rPr>
              <a:t>Solve</a:t>
            </a:r>
            <a:r>
              <a:rPr lang="en-US" altLang="zh-CN" sz="2400" dirty="0" smtClean="0"/>
              <a:t> smaller instance</a:t>
            </a:r>
          </a:p>
          <a:p>
            <a:pPr>
              <a:buFont typeface="Arial" panose="020B0604020202020204" pitchFamily="34" charset="0"/>
              <a:buChar char="•"/>
            </a:pPr>
            <a:r>
              <a:rPr lang="en-US" altLang="zh-CN" sz="2400" dirty="0" smtClean="0">
                <a:solidFill>
                  <a:srgbClr val="FF0000"/>
                </a:solidFill>
              </a:rPr>
              <a:t>Extend solution of smaller instance </a:t>
            </a:r>
            <a:r>
              <a:rPr lang="en-US" altLang="zh-CN" sz="2400" dirty="0" smtClean="0"/>
              <a:t>to obtain solution to original instance</a:t>
            </a:r>
          </a:p>
          <a:p>
            <a:pPr marL="457200" indent="-457200">
              <a:buFont typeface="Monotype Sorts"/>
              <a:buAutoNum type="arabicPeriod"/>
            </a:pPr>
            <a:endParaRPr lang="en-US" altLang="zh-CN" sz="2400" dirty="0" smtClean="0"/>
          </a:p>
          <a:p>
            <a:pPr marL="457200" indent="-457200">
              <a:buFont typeface="Monotype Sorts"/>
              <a:buAutoNum type="arabicPeriod"/>
            </a:pPr>
            <a:endParaRPr lang="en-US" altLang="zh-CN" sz="2800" dirty="0" smtClean="0"/>
          </a:p>
          <a:p>
            <a:pPr marL="457200" indent="-457200"/>
            <a:r>
              <a:rPr lang="en-US" altLang="zh-CN" sz="2800" dirty="0" smtClean="0"/>
              <a:t>Can be implemented either </a:t>
            </a:r>
            <a:r>
              <a:rPr lang="en-US" altLang="zh-CN" sz="2800" dirty="0" smtClean="0">
                <a:solidFill>
                  <a:srgbClr val="00B0F0"/>
                </a:solidFill>
              </a:rPr>
              <a:t>top-down</a:t>
            </a:r>
            <a:r>
              <a:rPr lang="en-US" altLang="zh-CN" sz="2800" dirty="0" smtClean="0"/>
              <a:t> or </a:t>
            </a:r>
            <a:r>
              <a:rPr lang="en-US" altLang="zh-CN" sz="2800" dirty="0" smtClean="0">
                <a:solidFill>
                  <a:srgbClr val="002060"/>
                </a:solidFill>
              </a:rPr>
              <a:t>bottom-up</a:t>
            </a:r>
          </a:p>
          <a:p>
            <a:pPr marL="457200" indent="-457200"/>
            <a:r>
              <a:rPr lang="en-US" altLang="zh-CN" sz="2800" dirty="0" smtClean="0"/>
              <a:t>Also referred to as </a:t>
            </a:r>
            <a:r>
              <a:rPr lang="en-US" altLang="zh-CN" sz="2800" i="1" dirty="0" smtClean="0">
                <a:solidFill>
                  <a:srgbClr val="00B0F0"/>
                </a:solidFill>
              </a:rPr>
              <a:t>inductive</a:t>
            </a:r>
            <a:r>
              <a:rPr lang="en-US" altLang="zh-CN" sz="2800" dirty="0" smtClean="0">
                <a:solidFill>
                  <a:srgbClr val="00B0F0"/>
                </a:solidFill>
              </a:rPr>
              <a:t> </a:t>
            </a:r>
            <a:r>
              <a:rPr lang="en-US" altLang="zh-CN" sz="2800" dirty="0" smtClean="0"/>
              <a:t>or</a:t>
            </a:r>
            <a:r>
              <a:rPr lang="en-US" altLang="zh-CN" sz="2800" i="1" dirty="0" smtClean="0"/>
              <a:t> </a:t>
            </a:r>
            <a:r>
              <a:rPr lang="en-US" altLang="zh-CN" sz="2800" i="1" dirty="0" smtClean="0">
                <a:solidFill>
                  <a:srgbClr val="002060"/>
                </a:solidFill>
              </a:rPr>
              <a:t>incremental</a:t>
            </a:r>
            <a:r>
              <a:rPr lang="en-US" altLang="zh-CN" sz="2800" dirty="0" smtClean="0"/>
              <a:t> approach</a:t>
            </a:r>
          </a:p>
          <a:p>
            <a:pPr marL="457200" indent="-457200">
              <a:buFont typeface="Monotype Sorts"/>
              <a:buNone/>
            </a:pPr>
            <a:endParaRPr lang="en-US" altLang="zh-CN" sz="2800" dirty="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5" end="5"/>
                                            </p:txEl>
                                          </p:spTgt>
                                        </p:tgtEl>
                                        <p:attrNameLst>
                                          <p:attrName>style.visibility</p:attrName>
                                        </p:attrNameLst>
                                      </p:cBhvr>
                                      <p:to>
                                        <p:strVal val="visible"/>
                                      </p:to>
                                    </p:set>
                                    <p:anim calcmode="lin" valueType="num">
                                      <p:cBhvr additive="base">
                                        <p:cTn id="7"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6" end="6"/>
                                            </p:txEl>
                                          </p:spTgt>
                                        </p:tgtEl>
                                        <p:attrNameLst>
                                          <p:attrName>style.visibility</p:attrName>
                                        </p:attrNameLst>
                                      </p:cBhvr>
                                      <p:to>
                                        <p:strVal val="visible"/>
                                      </p:to>
                                    </p:set>
                                    <p:anim calcmode="lin" valueType="num">
                                      <p:cBhvr additive="base">
                                        <p:cTn id="11"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zh-CN" altLang="en-US" sz="3600" b="1" dirty="0" smtClean="0"/>
              <a:t>深度</a:t>
            </a:r>
            <a:r>
              <a:rPr lang="zh-CN" altLang="en-US" sz="3600" b="1" dirty="0"/>
              <a:t>优先</a:t>
            </a:r>
            <a:r>
              <a:rPr lang="zh-CN" altLang="en-US" sz="3600" b="1" dirty="0" smtClean="0"/>
              <a:t>查找</a:t>
            </a:r>
            <a:r>
              <a:rPr lang="en-US" altLang="zh-CN" sz="3600" b="1" dirty="0" smtClean="0"/>
              <a:t>example</a:t>
            </a:r>
            <a:endParaRPr lang="en-US" altLang="zh-CN" sz="3600" b="1" dirty="0"/>
          </a:p>
        </p:txBody>
      </p:sp>
      <p:sp>
        <p:nvSpPr>
          <p:cNvPr id="460835" name="Text Box 35"/>
          <p:cNvSpPr txBox="1">
            <a:spLocks noChangeArrowheads="1"/>
          </p:cNvSpPr>
          <p:nvPr/>
        </p:nvSpPr>
        <p:spPr bwMode="auto">
          <a:xfrm>
            <a:off x="323850" y="3500438"/>
            <a:ext cx="7561263"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ahoma" pitchFamily="34" charset="0"/>
              </a:rPr>
              <a:t>一个</a:t>
            </a:r>
            <a:r>
              <a:rPr lang="en-US" altLang="zh-CN" sz="2800" b="1">
                <a:latin typeface="Tahoma" pitchFamily="34" charset="0"/>
              </a:rPr>
              <a:t>DFS</a:t>
            </a:r>
            <a:r>
              <a:rPr lang="zh-CN" altLang="en-US" sz="2800" b="1">
                <a:latin typeface="Tahoma" pitchFamily="34" charset="0"/>
              </a:rPr>
              <a:t>输出序列是？</a:t>
            </a:r>
          </a:p>
          <a:p>
            <a:pPr>
              <a:spcBef>
                <a:spcPct val="50000"/>
              </a:spcBef>
            </a:pPr>
            <a:r>
              <a:rPr lang="zh-CN" altLang="en-US" sz="2800">
                <a:latin typeface="Tahoma" pitchFamily="34" charset="0"/>
              </a:rPr>
              <a:t>         </a:t>
            </a:r>
            <a:r>
              <a:rPr lang="en-US" altLang="zh-CN" sz="2800">
                <a:latin typeface="Tahoma" pitchFamily="34" charset="0"/>
              </a:rPr>
              <a:t>a-c-d-f-b-e-g-h-i-j</a:t>
            </a:r>
          </a:p>
          <a:p>
            <a:pPr>
              <a:spcBef>
                <a:spcPct val="50000"/>
              </a:spcBef>
            </a:pPr>
            <a:endParaRPr lang="zh-CN" altLang="en-US" sz="2800" b="1"/>
          </a:p>
          <a:p>
            <a:pPr>
              <a:spcBef>
                <a:spcPct val="50000"/>
              </a:spcBef>
            </a:pPr>
            <a:endParaRPr lang="zh-CN" altLang="en-US" sz="2800" b="1">
              <a:latin typeface="Tahoma" pitchFamily="34" charset="0"/>
            </a:endParaRPr>
          </a:p>
        </p:txBody>
      </p:sp>
      <p:graphicFrame>
        <p:nvGraphicFramePr>
          <p:cNvPr id="460836" name="Object 36"/>
          <p:cNvGraphicFramePr>
            <a:graphicFrameLocks noGrp="1" noChangeAspect="1"/>
          </p:cNvGraphicFramePr>
          <p:nvPr>
            <p:ph idx="1"/>
          </p:nvPr>
        </p:nvGraphicFramePr>
        <p:xfrm>
          <a:off x="1979613" y="1125538"/>
          <a:ext cx="4351337" cy="2298700"/>
        </p:xfrm>
        <a:graphic>
          <a:graphicData uri="http://schemas.openxmlformats.org/presentationml/2006/ole">
            <mc:AlternateContent xmlns:mc="http://schemas.openxmlformats.org/markup-compatibility/2006">
              <mc:Choice xmlns:v="urn:schemas-microsoft-com:vml" Requires="v">
                <p:oleObj spid="_x0000_s192607" name="Visio" r:id="rId4" imgW="4351794" imgH="2299454" progId="Visio.Drawing.11">
                  <p:embed/>
                </p:oleObj>
              </mc:Choice>
              <mc:Fallback>
                <p:oleObj name="Visio" r:id="rId4" imgW="4351794" imgH="229945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125538"/>
                        <a:ext cx="4351337"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20</a:t>
            </a:fld>
            <a:endParaRPr lang="en-US" altLang="zh-CN" dirty="0"/>
          </a:p>
        </p:txBody>
      </p:sp>
    </p:spTree>
    <p:extLst>
      <p:ext uri="{BB962C8B-B14F-4D97-AF65-F5344CB8AC3E}">
        <p14:creationId xmlns:p14="http://schemas.microsoft.com/office/powerpoint/2010/main" val="2301386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5">
                                            <p:txEl>
                                              <p:pRg st="1" end="1"/>
                                            </p:txEl>
                                          </p:spTgt>
                                        </p:tgtEl>
                                        <p:attrNameLst>
                                          <p:attrName>style.visibility</p:attrName>
                                        </p:attrNameLst>
                                      </p:cBhvr>
                                      <p:to>
                                        <p:strVal val="visible"/>
                                      </p:to>
                                    </p:set>
                                    <p:animEffect transition="in" filter="blinds(horizontal)">
                                      <p:cBhvr>
                                        <p:cTn id="7" dur="500"/>
                                        <p:tgtEl>
                                          <p:spTgt spid="4608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04" name="Object 4"/>
          <p:cNvGraphicFramePr>
            <a:graphicFrameLocks noGrp="1" noChangeAspect="1"/>
          </p:cNvGraphicFramePr>
          <p:nvPr>
            <p:ph sz="half" idx="1"/>
            <p:extLst>
              <p:ext uri="{D42A27DB-BD31-4B8C-83A1-F6EECF244321}">
                <p14:modId xmlns:p14="http://schemas.microsoft.com/office/powerpoint/2010/main" val="1256893910"/>
              </p:ext>
            </p:extLst>
          </p:nvPr>
        </p:nvGraphicFramePr>
        <p:xfrm>
          <a:off x="876886" y="940663"/>
          <a:ext cx="3127201" cy="1652020"/>
        </p:xfrm>
        <a:graphic>
          <a:graphicData uri="http://schemas.openxmlformats.org/presentationml/2006/ole">
            <mc:AlternateContent xmlns:mc="http://schemas.openxmlformats.org/markup-compatibility/2006">
              <mc:Choice xmlns:v="urn:schemas-microsoft-com:vml" Requires="v">
                <p:oleObj spid="_x0000_s193817" name="Visio" r:id="rId4" imgW="4351794" imgH="2299454" progId="Visio.Drawing.11">
                  <p:embed/>
                </p:oleObj>
              </mc:Choice>
              <mc:Fallback>
                <p:oleObj name="Visio" r:id="rId4" imgW="4351794" imgH="229945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886" y="940663"/>
                        <a:ext cx="3127201" cy="1652020"/>
                      </a:xfrm>
                      <a:prstGeom prst="rect">
                        <a:avLst/>
                      </a:prstGeom>
                      <a:noFill/>
                      <a:ln>
                        <a:noFill/>
                      </a:ln>
                      <a:effectLst/>
                      <a:extLst/>
                    </p:spPr>
                  </p:pic>
                </p:oleObj>
              </mc:Fallback>
            </mc:AlternateContent>
          </a:graphicData>
        </a:graphic>
      </p:graphicFrame>
      <p:graphicFrame>
        <p:nvGraphicFramePr>
          <p:cNvPr id="512008" name="Object 8"/>
          <p:cNvGraphicFramePr>
            <a:graphicFrameLocks noGrp="1" noChangeAspect="1"/>
          </p:cNvGraphicFramePr>
          <p:nvPr>
            <p:ph sz="quarter" idx="2"/>
          </p:nvPr>
        </p:nvGraphicFramePr>
        <p:xfrm>
          <a:off x="468313" y="3141663"/>
          <a:ext cx="3402012" cy="3527425"/>
        </p:xfrm>
        <a:graphic>
          <a:graphicData uri="http://schemas.openxmlformats.org/presentationml/2006/ole">
            <mc:AlternateContent xmlns:mc="http://schemas.openxmlformats.org/markup-compatibility/2006">
              <mc:Choice xmlns:v="urn:schemas-microsoft-com:vml" Requires="v">
                <p:oleObj spid="_x0000_s193818" name="公式" r:id="rId6" imgW="2400120" imgH="2489040" progId="Equation.3">
                  <p:embed/>
                </p:oleObj>
              </mc:Choice>
              <mc:Fallback>
                <p:oleObj name="公式" r:id="rId6" imgW="2400120" imgH="248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3141663"/>
                        <a:ext cx="3402012" cy="352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07" name="Rectangle 7"/>
          <p:cNvSpPr>
            <a:spLocks noChangeArrowheads="1"/>
          </p:cNvSpPr>
          <p:nvPr/>
        </p:nvSpPr>
        <p:spPr bwMode="auto">
          <a:xfrm>
            <a:off x="323850" y="2565400"/>
            <a:ext cx="7343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在数据结构中如何表示图？</a:t>
            </a:r>
          </a:p>
        </p:txBody>
      </p:sp>
      <p:graphicFrame>
        <p:nvGraphicFramePr>
          <p:cNvPr id="512011" name="Object 11"/>
          <p:cNvGraphicFramePr>
            <a:graphicFrameLocks noGrp="1" noChangeAspect="1"/>
          </p:cNvGraphicFramePr>
          <p:nvPr>
            <p:ph sz="quarter" idx="3"/>
            <p:extLst>
              <p:ext uri="{D42A27DB-BD31-4B8C-83A1-F6EECF244321}">
                <p14:modId xmlns:p14="http://schemas.microsoft.com/office/powerpoint/2010/main" val="2658908987"/>
              </p:ext>
            </p:extLst>
          </p:nvPr>
        </p:nvGraphicFramePr>
        <p:xfrm>
          <a:off x="5940425" y="907752"/>
          <a:ext cx="2481263" cy="5689600"/>
        </p:xfrm>
        <a:graphic>
          <a:graphicData uri="http://schemas.openxmlformats.org/presentationml/2006/ole">
            <mc:AlternateContent xmlns:mc="http://schemas.openxmlformats.org/markup-compatibility/2006">
              <mc:Choice xmlns:v="urn:schemas-microsoft-com:vml" Requires="v">
                <p:oleObj spid="_x0000_s193819" name="公式" r:id="rId8" imgW="1041120" imgH="2387520" progId="Equation.3">
                  <p:embed/>
                </p:oleObj>
              </mc:Choice>
              <mc:Fallback>
                <p:oleObj name="公式" r:id="rId8" imgW="1041120" imgH="23875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0425" y="907752"/>
                        <a:ext cx="2481263" cy="568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21</a:t>
            </a:fld>
            <a:endParaRPr lang="en-US" altLang="zh-CN" dirty="0"/>
          </a:p>
        </p:txBody>
      </p:sp>
      <p:sp>
        <p:nvSpPr>
          <p:cNvPr id="7" name="Rectangle 2"/>
          <p:cNvSpPr>
            <a:spLocks noGrp="1" noChangeArrowheads="1"/>
          </p:cNvSpPr>
          <p:nvPr>
            <p:ph type="title"/>
          </p:nvPr>
        </p:nvSpPr>
        <p:spPr>
          <a:xfrm>
            <a:off x="428625" y="357188"/>
            <a:ext cx="7143750" cy="623887"/>
          </a:xfrm>
        </p:spPr>
        <p:txBody>
          <a:bodyPr/>
          <a:lstStyle/>
          <a:p>
            <a:r>
              <a:rPr lang="zh-CN" altLang="en-US" sz="3600" b="1" dirty="0" smtClean="0"/>
              <a:t>深度</a:t>
            </a:r>
            <a:r>
              <a:rPr lang="zh-CN" altLang="en-US" sz="3600" b="1" dirty="0"/>
              <a:t>优先</a:t>
            </a:r>
            <a:r>
              <a:rPr lang="zh-CN" altLang="en-US" sz="3600" b="1" dirty="0" smtClean="0"/>
              <a:t>查找</a:t>
            </a:r>
            <a:r>
              <a:rPr lang="en-US" altLang="zh-CN" sz="3600" b="1" dirty="0" smtClean="0"/>
              <a:t>example</a:t>
            </a:r>
            <a:endParaRPr lang="en-US" altLang="zh-CN" sz="3600" b="1" dirty="0"/>
          </a:p>
        </p:txBody>
      </p:sp>
    </p:spTree>
    <p:extLst>
      <p:ext uri="{BB962C8B-B14F-4D97-AF65-F5344CB8AC3E}">
        <p14:creationId xmlns:p14="http://schemas.microsoft.com/office/powerpoint/2010/main" val="3546201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07"/>
                                        </p:tgtEl>
                                        <p:attrNameLst>
                                          <p:attrName>style.visibility</p:attrName>
                                        </p:attrNameLst>
                                      </p:cBhvr>
                                      <p:to>
                                        <p:strVal val="visible"/>
                                      </p:to>
                                    </p:set>
                                    <p:animEffect transition="in" filter="blinds(horizontal)">
                                      <p:cBhvr>
                                        <p:cTn id="7" dur="500"/>
                                        <p:tgtEl>
                                          <p:spTgt spid="5120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008"/>
                                        </p:tgtEl>
                                        <p:attrNameLst>
                                          <p:attrName>style.visibility</p:attrName>
                                        </p:attrNameLst>
                                      </p:cBhvr>
                                      <p:to>
                                        <p:strVal val="visible"/>
                                      </p:to>
                                    </p:set>
                                    <p:animEffect transition="in" filter="blinds(horizontal)">
                                      <p:cBhvr>
                                        <p:cTn id="12" dur="500"/>
                                        <p:tgtEl>
                                          <p:spTgt spid="5120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011"/>
                                        </p:tgtEl>
                                        <p:attrNameLst>
                                          <p:attrName>style.visibility</p:attrName>
                                        </p:attrNameLst>
                                      </p:cBhvr>
                                      <p:to>
                                        <p:strVal val="visible"/>
                                      </p:to>
                                    </p:set>
                                    <p:animEffect transition="in" filter="blinds(horizontal)">
                                      <p:cBhvr>
                                        <p:cTn id="17" dur="500"/>
                                        <p:tgtEl>
                                          <p:spTgt spid="512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Rectangle 3"/>
          <p:cNvSpPr>
            <a:spLocks noGrp="1" noChangeArrowheads="1"/>
          </p:cNvSpPr>
          <p:nvPr>
            <p:ph type="body" sz="half" idx="1"/>
          </p:nvPr>
        </p:nvSpPr>
        <p:spPr>
          <a:xfrm>
            <a:off x="107950" y="3284934"/>
            <a:ext cx="8459788" cy="3600450"/>
          </a:xfrm>
        </p:spPr>
        <p:txBody>
          <a:bodyPr/>
          <a:lstStyle/>
          <a:p>
            <a:r>
              <a:rPr lang="zh-CN" altLang="en-US" sz="2800" dirty="0"/>
              <a:t>在深度优先遍历时需要使用到什么辅助结构？</a:t>
            </a:r>
          </a:p>
          <a:p>
            <a:r>
              <a:rPr lang="zh-CN" altLang="en-US" sz="2800" dirty="0"/>
              <a:t>写出出栈和入栈的过程</a:t>
            </a:r>
          </a:p>
          <a:p>
            <a:endParaRPr lang="zh-CN" altLang="en-US" sz="2800" dirty="0"/>
          </a:p>
          <a:p>
            <a:endParaRPr lang="zh-CN" altLang="en-US" sz="2800" dirty="0"/>
          </a:p>
          <a:p>
            <a:endParaRPr lang="zh-CN" altLang="en-US" sz="2800" dirty="0"/>
          </a:p>
          <a:p>
            <a:endParaRPr lang="zh-CN" altLang="en-US" sz="2800" dirty="0"/>
          </a:p>
        </p:txBody>
      </p:sp>
      <p:graphicFrame>
        <p:nvGraphicFramePr>
          <p:cNvPr id="509956" name="Object 4"/>
          <p:cNvGraphicFramePr>
            <a:graphicFrameLocks noGrp="1" noChangeAspect="1"/>
          </p:cNvGraphicFramePr>
          <p:nvPr>
            <p:ph sz="half" idx="2"/>
            <p:extLst>
              <p:ext uri="{D42A27DB-BD31-4B8C-83A1-F6EECF244321}">
                <p14:modId xmlns:p14="http://schemas.microsoft.com/office/powerpoint/2010/main" val="3043395566"/>
              </p:ext>
            </p:extLst>
          </p:nvPr>
        </p:nvGraphicFramePr>
        <p:xfrm>
          <a:off x="1475656" y="986284"/>
          <a:ext cx="4351337" cy="2298700"/>
        </p:xfrm>
        <a:graphic>
          <a:graphicData uri="http://schemas.openxmlformats.org/presentationml/2006/ole">
            <mc:AlternateContent xmlns:mc="http://schemas.openxmlformats.org/markup-compatibility/2006">
              <mc:Choice xmlns:v="urn:schemas-microsoft-com:vml" Requires="v">
                <p:oleObj spid="_x0000_s194655" name="Visio" r:id="rId4" imgW="4351794" imgH="2299454" progId="Visio.Drawing.11">
                  <p:embed/>
                </p:oleObj>
              </mc:Choice>
              <mc:Fallback>
                <p:oleObj name="Visio" r:id="rId4" imgW="4351794" imgH="229945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986284"/>
                        <a:ext cx="4351337"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22</a:t>
            </a:fld>
            <a:endParaRPr lang="en-US" altLang="zh-CN" dirty="0"/>
          </a:p>
        </p:txBody>
      </p:sp>
      <p:sp>
        <p:nvSpPr>
          <p:cNvPr id="5" name="Rectangle 2"/>
          <p:cNvSpPr>
            <a:spLocks noGrp="1" noChangeArrowheads="1"/>
          </p:cNvSpPr>
          <p:nvPr>
            <p:ph type="title"/>
          </p:nvPr>
        </p:nvSpPr>
        <p:spPr>
          <a:xfrm>
            <a:off x="428625" y="357188"/>
            <a:ext cx="7143750" cy="623887"/>
          </a:xfrm>
        </p:spPr>
        <p:txBody>
          <a:bodyPr/>
          <a:lstStyle/>
          <a:p>
            <a:r>
              <a:rPr lang="zh-CN" altLang="en-US" sz="3600" b="1" dirty="0" smtClean="0"/>
              <a:t>深度</a:t>
            </a:r>
            <a:r>
              <a:rPr lang="zh-CN" altLang="en-US" sz="3600" b="1" dirty="0"/>
              <a:t>优先</a:t>
            </a:r>
            <a:r>
              <a:rPr lang="zh-CN" altLang="en-US" sz="3600" b="1" dirty="0" smtClean="0"/>
              <a:t>查找</a:t>
            </a:r>
            <a:r>
              <a:rPr lang="en-US" altLang="zh-CN" sz="3600" b="1" dirty="0" smtClean="0"/>
              <a:t>example</a:t>
            </a:r>
            <a:endParaRPr lang="en-US" altLang="zh-CN" sz="3600" b="1" dirty="0"/>
          </a:p>
        </p:txBody>
      </p:sp>
    </p:spTree>
    <p:extLst>
      <p:ext uri="{BB962C8B-B14F-4D97-AF65-F5344CB8AC3E}">
        <p14:creationId xmlns:p14="http://schemas.microsoft.com/office/powerpoint/2010/main" val="3715075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9955">
                                            <p:txEl>
                                              <p:pRg st="0" end="0"/>
                                            </p:txEl>
                                          </p:spTgt>
                                        </p:tgtEl>
                                        <p:attrNameLst>
                                          <p:attrName>style.visibility</p:attrName>
                                        </p:attrNameLst>
                                      </p:cBhvr>
                                      <p:to>
                                        <p:strVal val="visible"/>
                                      </p:to>
                                    </p:set>
                                    <p:animEffect transition="in" filter="blinds(horizontal)">
                                      <p:cBhvr>
                                        <p:cTn id="7" dur="500"/>
                                        <p:tgtEl>
                                          <p:spTgt spid="509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9955">
                                            <p:txEl>
                                              <p:pRg st="1" end="1"/>
                                            </p:txEl>
                                          </p:spTgt>
                                        </p:tgtEl>
                                        <p:attrNameLst>
                                          <p:attrName>style.visibility</p:attrName>
                                        </p:attrNameLst>
                                      </p:cBhvr>
                                      <p:to>
                                        <p:strVal val="visible"/>
                                      </p:to>
                                    </p:set>
                                    <p:animEffect transition="in" filter="blinds(horizontal)">
                                      <p:cBhvr>
                                        <p:cTn id="12" dur="500"/>
                                        <p:tgtEl>
                                          <p:spTgt spid="5099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p:cNvSpPr>
            <a:spLocks noGrp="1" noChangeArrowheads="1"/>
          </p:cNvSpPr>
          <p:nvPr>
            <p:ph type="body" idx="1"/>
          </p:nvPr>
        </p:nvSpPr>
        <p:spPr>
          <a:xfrm>
            <a:off x="179388" y="3789363"/>
            <a:ext cx="8229600" cy="2808287"/>
          </a:xfrm>
        </p:spPr>
        <p:txBody>
          <a:bodyPr/>
          <a:lstStyle/>
          <a:p>
            <a:r>
              <a:rPr lang="zh-CN" altLang="en-US" sz="2400">
                <a:solidFill>
                  <a:srgbClr val="FF0066"/>
                </a:solidFill>
              </a:rPr>
              <a:t>深度优先搜索的效率与图的表示有关吗？</a:t>
            </a:r>
          </a:p>
          <a:p>
            <a:r>
              <a:rPr lang="zh-CN" altLang="en-US" sz="2400"/>
              <a:t>对邻接矩阵表示的图：遍历的效率为</a:t>
            </a:r>
          </a:p>
          <a:p>
            <a:pPr>
              <a:buFontTx/>
              <a:buNone/>
            </a:pPr>
            <a:r>
              <a:rPr lang="zh-CN" altLang="en-US" sz="2400"/>
              <a:t>               </a:t>
            </a:r>
            <a:r>
              <a:rPr lang="en-US" altLang="zh-CN" sz="2400"/>
              <a:t>Θ(</a:t>
            </a:r>
            <a:r>
              <a:rPr lang="en-US" altLang="zh-CN" sz="2400">
                <a:sym typeface="Symbol" pitchFamily="18" charset="2"/>
              </a:rPr>
              <a:t> V </a:t>
            </a:r>
            <a:r>
              <a:rPr lang="en-US" altLang="zh-CN" sz="2400" baseline="30000">
                <a:sym typeface="Symbol" pitchFamily="18" charset="2"/>
              </a:rPr>
              <a:t>2</a:t>
            </a:r>
            <a:r>
              <a:rPr lang="en-US" altLang="zh-CN" sz="2400">
                <a:sym typeface="Symbol" pitchFamily="18" charset="2"/>
              </a:rPr>
              <a:t>)</a:t>
            </a:r>
          </a:p>
          <a:p>
            <a:pPr>
              <a:buFontTx/>
              <a:buNone/>
            </a:pPr>
            <a:r>
              <a:rPr lang="zh-CN" altLang="en-US" sz="2400">
                <a:solidFill>
                  <a:schemeClr val="hlink"/>
                </a:solidFill>
                <a:latin typeface="宋体" pitchFamily="2" charset="-122"/>
                <a:sym typeface="Symbol" pitchFamily="18" charset="2"/>
              </a:rPr>
              <a:t></a:t>
            </a:r>
            <a:r>
              <a:rPr lang="zh-CN" altLang="en-US" sz="2400">
                <a:latin typeface="宋体" pitchFamily="2" charset="-122"/>
                <a:sym typeface="Symbol" pitchFamily="18" charset="2"/>
              </a:rPr>
              <a:t> </a:t>
            </a:r>
            <a:r>
              <a:rPr lang="zh-CN" altLang="en-US" sz="2400"/>
              <a:t>对邻接链表表示的图：遍历的效率为</a:t>
            </a:r>
          </a:p>
          <a:p>
            <a:pPr>
              <a:buFontTx/>
              <a:buNone/>
            </a:pPr>
            <a:r>
              <a:rPr lang="zh-CN" altLang="en-US" sz="2400"/>
              <a:t>               </a:t>
            </a:r>
            <a:r>
              <a:rPr lang="en-US" altLang="zh-CN" sz="2400"/>
              <a:t>Θ(</a:t>
            </a:r>
            <a:r>
              <a:rPr lang="en-US" altLang="zh-CN" sz="2400">
                <a:sym typeface="Symbol" pitchFamily="18" charset="2"/>
              </a:rPr>
              <a:t> V </a:t>
            </a:r>
            <a:r>
              <a:rPr lang="en-US" altLang="zh-CN" sz="2400" baseline="30000">
                <a:sym typeface="Symbol" pitchFamily="18" charset="2"/>
              </a:rPr>
              <a:t>+</a:t>
            </a:r>
            <a:r>
              <a:rPr lang="en-US" altLang="zh-CN" sz="2400">
                <a:sym typeface="Symbol" pitchFamily="18" charset="2"/>
              </a:rPr>
              <a:t> E )</a:t>
            </a:r>
            <a:endParaRPr lang="zh-CN" altLang="en-US" sz="2400"/>
          </a:p>
          <a:p>
            <a:pPr>
              <a:buFontTx/>
              <a:buNone/>
            </a:pPr>
            <a:endParaRPr lang="zh-CN" altLang="en-US" sz="2400"/>
          </a:p>
        </p:txBody>
      </p:sp>
      <p:graphicFrame>
        <p:nvGraphicFramePr>
          <p:cNvPr id="463876" name="Object 4"/>
          <p:cNvGraphicFramePr>
            <a:graphicFrameLocks noChangeAspect="1"/>
          </p:cNvGraphicFramePr>
          <p:nvPr>
            <p:extLst>
              <p:ext uri="{D42A27DB-BD31-4B8C-83A1-F6EECF244321}">
                <p14:modId xmlns:p14="http://schemas.microsoft.com/office/powerpoint/2010/main" val="2963576267"/>
              </p:ext>
            </p:extLst>
          </p:nvPr>
        </p:nvGraphicFramePr>
        <p:xfrm>
          <a:off x="899592" y="1072164"/>
          <a:ext cx="2682255" cy="2781134"/>
        </p:xfrm>
        <a:graphic>
          <a:graphicData uri="http://schemas.openxmlformats.org/presentationml/2006/ole">
            <mc:AlternateContent xmlns:mc="http://schemas.openxmlformats.org/markup-compatibility/2006">
              <mc:Choice xmlns:v="urn:schemas-microsoft-com:vml" Requires="v">
                <p:oleObj spid="_x0000_s195772" name="公式" r:id="rId4" imgW="2400120" imgH="2489040" progId="Equation.3">
                  <p:embed/>
                </p:oleObj>
              </mc:Choice>
              <mc:Fallback>
                <p:oleObj name="公式" r:id="rId4" imgW="2400120" imgH="248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1072164"/>
                        <a:ext cx="2682255" cy="2781134"/>
                      </a:xfrm>
                      <a:prstGeom prst="rect">
                        <a:avLst/>
                      </a:prstGeom>
                      <a:noFill/>
                      <a:ln>
                        <a:noFill/>
                      </a:ln>
                      <a:effectLst/>
                      <a:extLst/>
                    </p:spPr>
                  </p:pic>
                </p:oleObj>
              </mc:Fallback>
            </mc:AlternateContent>
          </a:graphicData>
        </a:graphic>
      </p:graphicFrame>
      <p:graphicFrame>
        <p:nvGraphicFramePr>
          <p:cNvPr id="463877" name="Object 5"/>
          <p:cNvGraphicFramePr>
            <a:graphicFrameLocks noChangeAspect="1"/>
          </p:cNvGraphicFramePr>
          <p:nvPr>
            <p:extLst>
              <p:ext uri="{D42A27DB-BD31-4B8C-83A1-F6EECF244321}">
                <p14:modId xmlns:p14="http://schemas.microsoft.com/office/powerpoint/2010/main" val="417977738"/>
              </p:ext>
            </p:extLst>
          </p:nvPr>
        </p:nvGraphicFramePr>
        <p:xfrm>
          <a:off x="6156325" y="979760"/>
          <a:ext cx="2481263" cy="5689600"/>
        </p:xfrm>
        <a:graphic>
          <a:graphicData uri="http://schemas.openxmlformats.org/presentationml/2006/ole">
            <mc:AlternateContent xmlns:mc="http://schemas.openxmlformats.org/markup-compatibility/2006">
              <mc:Choice xmlns:v="urn:schemas-microsoft-com:vml" Requires="v">
                <p:oleObj spid="_x0000_s195773" name="公式" r:id="rId6" imgW="1041120" imgH="2387520" progId="Equation.3">
                  <p:embed/>
                </p:oleObj>
              </mc:Choice>
              <mc:Fallback>
                <p:oleObj name="公式" r:id="rId6" imgW="1041120" imgH="23875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325" y="979760"/>
                        <a:ext cx="2481263" cy="568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23</a:t>
            </a:fld>
            <a:endParaRPr lang="en-US" altLang="zh-CN" dirty="0"/>
          </a:p>
        </p:txBody>
      </p:sp>
      <p:sp>
        <p:nvSpPr>
          <p:cNvPr id="6" name="Rectangle 2"/>
          <p:cNvSpPr>
            <a:spLocks noGrp="1" noChangeArrowheads="1"/>
          </p:cNvSpPr>
          <p:nvPr>
            <p:ph type="title"/>
          </p:nvPr>
        </p:nvSpPr>
        <p:spPr>
          <a:xfrm>
            <a:off x="428625" y="357188"/>
            <a:ext cx="7143750" cy="623887"/>
          </a:xfrm>
        </p:spPr>
        <p:txBody>
          <a:bodyPr/>
          <a:lstStyle/>
          <a:p>
            <a:r>
              <a:rPr lang="zh-CN" altLang="en-US" sz="3600" b="1" dirty="0" smtClean="0"/>
              <a:t>深度</a:t>
            </a:r>
            <a:r>
              <a:rPr lang="zh-CN" altLang="en-US" sz="3600" b="1" dirty="0"/>
              <a:t>优先</a:t>
            </a:r>
            <a:r>
              <a:rPr lang="zh-CN" altLang="en-US" sz="3600" b="1" dirty="0" smtClean="0"/>
              <a:t>查找</a:t>
            </a:r>
            <a:r>
              <a:rPr lang="en-US" altLang="zh-CN" sz="3600" b="1" dirty="0" smtClean="0"/>
              <a:t>example</a:t>
            </a:r>
            <a:endParaRPr lang="en-US" altLang="zh-CN" sz="3600" b="1" dirty="0"/>
          </a:p>
        </p:txBody>
      </p:sp>
    </p:spTree>
    <p:extLst>
      <p:ext uri="{BB962C8B-B14F-4D97-AF65-F5344CB8AC3E}">
        <p14:creationId xmlns:p14="http://schemas.microsoft.com/office/powerpoint/2010/main" val="868151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blinds(horizontal)">
                                      <p:cBhvr>
                                        <p:cTn id="7" dur="500"/>
                                        <p:tgtEl>
                                          <p:spTgt spid="463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3877"/>
                                        </p:tgtEl>
                                        <p:attrNameLst>
                                          <p:attrName>style.visibility</p:attrName>
                                        </p:attrNameLst>
                                      </p:cBhvr>
                                      <p:to>
                                        <p:strVal val="visible"/>
                                      </p:to>
                                    </p:set>
                                    <p:animEffect transition="in" filter="blinds(horizontal)">
                                      <p:cBhvr>
                                        <p:cTn id="12" dur="500"/>
                                        <p:tgtEl>
                                          <p:spTgt spid="463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3875">
                                            <p:txEl>
                                              <p:pRg st="0" end="0"/>
                                            </p:txEl>
                                          </p:spTgt>
                                        </p:tgtEl>
                                        <p:attrNameLst>
                                          <p:attrName>style.visibility</p:attrName>
                                        </p:attrNameLst>
                                      </p:cBhvr>
                                      <p:to>
                                        <p:strVal val="visible"/>
                                      </p:to>
                                    </p:set>
                                    <p:animEffect transition="in" filter="blinds(horizontal)">
                                      <p:cBhvr>
                                        <p:cTn id="17" dur="500"/>
                                        <p:tgtEl>
                                          <p:spTgt spid="46387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3875">
                                            <p:txEl>
                                              <p:pRg st="1" end="1"/>
                                            </p:txEl>
                                          </p:spTgt>
                                        </p:tgtEl>
                                        <p:attrNameLst>
                                          <p:attrName>style.visibility</p:attrName>
                                        </p:attrNameLst>
                                      </p:cBhvr>
                                      <p:to>
                                        <p:strVal val="visible"/>
                                      </p:to>
                                    </p:set>
                                    <p:animEffect transition="in" filter="blinds(horizontal)">
                                      <p:cBhvr>
                                        <p:cTn id="22" dur="500"/>
                                        <p:tgtEl>
                                          <p:spTgt spid="46387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3875">
                                            <p:txEl>
                                              <p:pRg st="2" end="2"/>
                                            </p:txEl>
                                          </p:spTgt>
                                        </p:tgtEl>
                                        <p:attrNameLst>
                                          <p:attrName>style.visibility</p:attrName>
                                        </p:attrNameLst>
                                      </p:cBhvr>
                                      <p:to>
                                        <p:strVal val="visible"/>
                                      </p:to>
                                    </p:set>
                                    <p:animEffect transition="in" filter="blinds(horizontal)">
                                      <p:cBhvr>
                                        <p:cTn id="27" dur="500"/>
                                        <p:tgtEl>
                                          <p:spTgt spid="46387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63875">
                                            <p:txEl>
                                              <p:pRg st="3" end="3"/>
                                            </p:txEl>
                                          </p:spTgt>
                                        </p:tgtEl>
                                        <p:attrNameLst>
                                          <p:attrName>style.visibility</p:attrName>
                                        </p:attrNameLst>
                                      </p:cBhvr>
                                      <p:to>
                                        <p:strVal val="visible"/>
                                      </p:to>
                                    </p:set>
                                    <p:animEffect transition="in" filter="blinds(horizontal)">
                                      <p:cBhvr>
                                        <p:cTn id="32" dur="500"/>
                                        <p:tgtEl>
                                          <p:spTgt spid="463875">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3875">
                                            <p:txEl>
                                              <p:pRg st="4" end="4"/>
                                            </p:txEl>
                                          </p:spTgt>
                                        </p:tgtEl>
                                        <p:attrNameLst>
                                          <p:attrName>style.visibility</p:attrName>
                                        </p:attrNameLst>
                                      </p:cBhvr>
                                      <p:to>
                                        <p:strVal val="visible"/>
                                      </p:to>
                                    </p:set>
                                    <p:animEffect transition="in" filter="blinds(horizontal)">
                                      <p:cBhvr>
                                        <p:cTn id="37" dur="500"/>
                                        <p:tgtEl>
                                          <p:spTgt spid="463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p:cNvSpPr>
            <a:spLocks noGrp="1" noChangeArrowheads="1"/>
          </p:cNvSpPr>
          <p:nvPr>
            <p:ph type="body" idx="1"/>
          </p:nvPr>
        </p:nvSpPr>
        <p:spPr>
          <a:xfrm>
            <a:off x="457200" y="1125538"/>
            <a:ext cx="8229600" cy="4894262"/>
          </a:xfrm>
        </p:spPr>
        <p:txBody>
          <a:bodyPr/>
          <a:lstStyle/>
          <a:p>
            <a:r>
              <a:rPr lang="zh-CN" altLang="en-US" sz="2800">
                <a:solidFill>
                  <a:srgbClr val="000000"/>
                </a:solidFill>
                <a:effectLst>
                  <a:outerShdw blurRad="38100" dist="38100" dir="2700000" algn="tl">
                    <a:srgbClr val="FFFFFF"/>
                  </a:outerShdw>
                </a:effectLst>
              </a:rPr>
              <a:t>深度优先搜索的效率与图的表示有关</a:t>
            </a:r>
          </a:p>
          <a:p>
            <a:pPr>
              <a:buFontTx/>
              <a:buNone/>
            </a:pPr>
            <a:endParaRPr lang="zh-CN" altLang="en-US" sz="2800">
              <a:solidFill>
                <a:srgbClr val="000000"/>
              </a:solidFill>
              <a:effectLst>
                <a:outerShdw blurRad="38100" dist="38100" dir="2700000" algn="tl">
                  <a:srgbClr val="FFFFFF"/>
                </a:outerShdw>
              </a:effectLst>
            </a:endParaRPr>
          </a:p>
          <a:p>
            <a:r>
              <a:rPr lang="zh-CN" altLang="en-US" sz="2800">
                <a:solidFill>
                  <a:srgbClr val="000000"/>
                </a:solidFill>
                <a:effectLst>
                  <a:outerShdw blurRad="38100" dist="38100" dir="2700000" algn="tl">
                    <a:srgbClr val="FFFFFF"/>
                  </a:outerShdw>
                </a:effectLst>
              </a:rPr>
              <a:t>对邻接矩阵表示的图：</a:t>
            </a:r>
          </a:p>
          <a:p>
            <a:pPr>
              <a:buFontTx/>
              <a:buNone/>
            </a:pPr>
            <a:r>
              <a:rPr lang="zh-CN" altLang="en-US" sz="2800">
                <a:solidFill>
                  <a:srgbClr val="000000"/>
                </a:solidFill>
                <a:effectLst>
                  <a:outerShdw blurRad="38100" dist="38100" dir="2700000" algn="tl">
                    <a:srgbClr val="FFFFFF"/>
                  </a:outerShdw>
                </a:effectLst>
              </a:rPr>
              <a:t>        遍历的效率为</a:t>
            </a:r>
          </a:p>
          <a:p>
            <a:pPr>
              <a:buFontTx/>
              <a:buNone/>
            </a:pPr>
            <a:r>
              <a:rPr lang="zh-CN" altLang="en-US" sz="2800">
                <a:solidFill>
                  <a:srgbClr val="000000"/>
                </a:solidFill>
                <a:effectLst>
                  <a:outerShdw blurRad="38100" dist="38100" dir="2700000" algn="tl">
                    <a:srgbClr val="FFFFFF"/>
                  </a:outerShdw>
                </a:effectLst>
              </a:rPr>
              <a:t>               </a:t>
            </a:r>
            <a:r>
              <a:rPr lang="en-US" altLang="zh-CN" sz="2800">
                <a:solidFill>
                  <a:srgbClr val="000000"/>
                </a:solidFill>
                <a:effectLst>
                  <a:outerShdw blurRad="38100" dist="38100" dir="2700000" algn="tl">
                    <a:srgbClr val="FFFFFF"/>
                  </a:outerShdw>
                </a:effectLst>
              </a:rPr>
              <a:t>Θ(</a:t>
            </a:r>
            <a:r>
              <a:rPr lang="en-US" altLang="zh-CN" sz="2800">
                <a:solidFill>
                  <a:srgbClr val="000000"/>
                </a:solidFill>
                <a:effectLst>
                  <a:outerShdw blurRad="38100" dist="38100" dir="2700000" algn="tl">
                    <a:srgbClr val="FFFFFF"/>
                  </a:outerShdw>
                </a:effectLst>
                <a:sym typeface="Symbol" pitchFamily="18" charset="2"/>
              </a:rPr>
              <a:t> V </a:t>
            </a:r>
            <a:r>
              <a:rPr lang="en-US" altLang="zh-CN" sz="2800" baseline="30000">
                <a:solidFill>
                  <a:srgbClr val="000000"/>
                </a:solidFill>
                <a:effectLst>
                  <a:outerShdw blurRad="38100" dist="38100" dir="2700000" algn="tl">
                    <a:srgbClr val="FFFFFF"/>
                  </a:outerShdw>
                </a:effectLst>
                <a:sym typeface="Symbol" pitchFamily="18" charset="2"/>
              </a:rPr>
              <a:t>2</a:t>
            </a:r>
            <a:r>
              <a:rPr lang="en-US" altLang="zh-CN" sz="2800">
                <a:solidFill>
                  <a:srgbClr val="000000"/>
                </a:solidFill>
                <a:effectLst>
                  <a:outerShdw blurRad="38100" dist="38100" dir="2700000" algn="tl">
                    <a:srgbClr val="FFFFFF"/>
                  </a:outerShdw>
                </a:effectLst>
                <a:sym typeface="Symbol" pitchFamily="18" charset="2"/>
              </a:rPr>
              <a:t>)</a:t>
            </a:r>
          </a:p>
          <a:p>
            <a:pPr>
              <a:buFontTx/>
              <a:buNone/>
            </a:pPr>
            <a:r>
              <a:rPr lang="zh-CN" altLang="en-US" sz="2800">
                <a:solidFill>
                  <a:srgbClr val="000000"/>
                </a:solidFill>
                <a:effectLst>
                  <a:outerShdw blurRad="38100" dist="38100" dir="2700000" algn="tl">
                    <a:srgbClr val="FFFFFF"/>
                  </a:outerShdw>
                </a:effectLst>
                <a:latin typeface="宋体" pitchFamily="2" charset="-122"/>
                <a:sym typeface="Symbol" pitchFamily="18" charset="2"/>
              </a:rPr>
              <a:t> </a:t>
            </a:r>
            <a:r>
              <a:rPr lang="zh-CN" altLang="en-US" sz="2800">
                <a:solidFill>
                  <a:srgbClr val="000000"/>
                </a:solidFill>
                <a:effectLst>
                  <a:outerShdw blurRad="38100" dist="38100" dir="2700000" algn="tl">
                    <a:srgbClr val="FFFFFF"/>
                  </a:outerShdw>
                </a:effectLst>
              </a:rPr>
              <a:t>对邻接链表表示的图：</a:t>
            </a:r>
          </a:p>
          <a:p>
            <a:pPr>
              <a:buFontTx/>
              <a:buNone/>
            </a:pPr>
            <a:r>
              <a:rPr lang="zh-CN" altLang="en-US" sz="2800">
                <a:solidFill>
                  <a:srgbClr val="000000"/>
                </a:solidFill>
                <a:effectLst>
                  <a:outerShdw blurRad="38100" dist="38100" dir="2700000" algn="tl">
                    <a:srgbClr val="FFFFFF"/>
                  </a:outerShdw>
                </a:effectLst>
              </a:rPr>
              <a:t>         遍历的效率为</a:t>
            </a:r>
          </a:p>
          <a:p>
            <a:pPr>
              <a:buFontTx/>
              <a:buNone/>
            </a:pPr>
            <a:r>
              <a:rPr lang="zh-CN" altLang="en-US" sz="2800">
                <a:solidFill>
                  <a:srgbClr val="000000"/>
                </a:solidFill>
                <a:effectLst>
                  <a:outerShdw blurRad="38100" dist="38100" dir="2700000" algn="tl">
                    <a:srgbClr val="FFFFFF"/>
                  </a:outerShdw>
                </a:effectLst>
              </a:rPr>
              <a:t>               </a:t>
            </a:r>
            <a:r>
              <a:rPr lang="en-US" altLang="zh-CN" sz="2800">
                <a:solidFill>
                  <a:srgbClr val="000000"/>
                </a:solidFill>
                <a:effectLst>
                  <a:outerShdw blurRad="38100" dist="38100" dir="2700000" algn="tl">
                    <a:srgbClr val="FFFFFF"/>
                  </a:outerShdw>
                </a:effectLst>
              </a:rPr>
              <a:t>Θ(</a:t>
            </a:r>
            <a:r>
              <a:rPr lang="en-US" altLang="zh-CN" sz="2800">
                <a:solidFill>
                  <a:srgbClr val="000000"/>
                </a:solidFill>
                <a:effectLst>
                  <a:outerShdw blurRad="38100" dist="38100" dir="2700000" algn="tl">
                    <a:srgbClr val="FFFFFF"/>
                  </a:outerShdw>
                </a:effectLst>
                <a:sym typeface="Symbol" pitchFamily="18" charset="2"/>
              </a:rPr>
              <a:t> V </a:t>
            </a:r>
            <a:r>
              <a:rPr lang="en-US" altLang="zh-CN" sz="2800" baseline="30000">
                <a:solidFill>
                  <a:srgbClr val="000000"/>
                </a:solidFill>
                <a:effectLst>
                  <a:outerShdw blurRad="38100" dist="38100" dir="2700000" algn="tl">
                    <a:srgbClr val="FFFFFF"/>
                  </a:outerShdw>
                </a:effectLst>
                <a:sym typeface="Symbol" pitchFamily="18" charset="2"/>
              </a:rPr>
              <a:t>+</a:t>
            </a:r>
            <a:r>
              <a:rPr lang="en-US" altLang="zh-CN" sz="2800">
                <a:solidFill>
                  <a:srgbClr val="000000"/>
                </a:solidFill>
                <a:effectLst>
                  <a:outerShdw blurRad="38100" dist="38100" dir="2700000" algn="tl">
                    <a:srgbClr val="FFFFFF"/>
                  </a:outerShdw>
                </a:effectLst>
                <a:sym typeface="Symbol" pitchFamily="18" charset="2"/>
              </a:rPr>
              <a:t> E )</a:t>
            </a:r>
            <a:endParaRPr lang="zh-CN" altLang="en-US" sz="2800">
              <a:solidFill>
                <a:srgbClr val="000000"/>
              </a:solidFill>
              <a:effectLst>
                <a:outerShdw blurRad="38100" dist="38100" dir="2700000" algn="tl">
                  <a:srgbClr val="FFFFFF"/>
                </a:outerShdw>
              </a:effectLst>
            </a:endParaRPr>
          </a:p>
          <a:p>
            <a:pPr>
              <a:buFontTx/>
              <a:buNone/>
            </a:pPr>
            <a:endParaRPr lang="zh-CN" altLang="en-US" sz="2800">
              <a:solidFill>
                <a:srgbClr val="000000"/>
              </a:solidFill>
              <a:effectLst>
                <a:outerShdw blurRad="38100" dist="38100" dir="2700000" algn="tl">
                  <a:srgbClr val="FFFFFF"/>
                </a:outerShdw>
              </a:effectLst>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24</a:t>
            </a:fld>
            <a:endParaRPr lang="en-US" altLang="zh-CN" dirty="0"/>
          </a:p>
        </p:txBody>
      </p:sp>
      <p:sp>
        <p:nvSpPr>
          <p:cNvPr id="4" name="Rectangle 2"/>
          <p:cNvSpPr>
            <a:spLocks noGrp="1" noChangeArrowheads="1"/>
          </p:cNvSpPr>
          <p:nvPr>
            <p:ph type="title"/>
          </p:nvPr>
        </p:nvSpPr>
        <p:spPr>
          <a:xfrm>
            <a:off x="428625" y="357188"/>
            <a:ext cx="7143750" cy="623887"/>
          </a:xfrm>
        </p:spPr>
        <p:txBody>
          <a:bodyPr/>
          <a:lstStyle/>
          <a:p>
            <a:r>
              <a:rPr lang="zh-CN" altLang="en-US" sz="3600" b="1" dirty="0" smtClean="0"/>
              <a:t>深度</a:t>
            </a:r>
            <a:r>
              <a:rPr lang="zh-CN" altLang="en-US" sz="3600" b="1" dirty="0"/>
              <a:t>优先</a:t>
            </a:r>
            <a:r>
              <a:rPr lang="zh-CN" altLang="en-US" sz="3600" b="1" dirty="0" smtClean="0"/>
              <a:t>查找</a:t>
            </a:r>
            <a:r>
              <a:rPr lang="en-US" altLang="zh-CN" sz="3600" b="1" dirty="0" smtClean="0"/>
              <a:t> </a:t>
            </a:r>
            <a:endParaRPr lang="en-US" altLang="zh-CN" sz="36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Rectangle 3"/>
          <p:cNvSpPr>
            <a:spLocks noGrp="1" noChangeArrowheads="1"/>
          </p:cNvSpPr>
          <p:nvPr>
            <p:ph type="body" idx="1"/>
          </p:nvPr>
        </p:nvSpPr>
        <p:spPr>
          <a:xfrm>
            <a:off x="323850" y="1341438"/>
            <a:ext cx="8229600" cy="4608512"/>
          </a:xfrm>
        </p:spPr>
        <p:txBody>
          <a:bodyPr/>
          <a:lstStyle/>
          <a:p>
            <a:r>
              <a:rPr lang="en-US" altLang="zh-CN" sz="3600">
                <a:solidFill>
                  <a:srgbClr val="000000"/>
                </a:solidFill>
                <a:effectLst>
                  <a:outerShdw blurRad="38100" dist="38100" dir="2700000" algn="tl">
                    <a:srgbClr val="FFFFFF"/>
                  </a:outerShdw>
                </a:effectLst>
              </a:rPr>
              <a:t>2</a:t>
            </a:r>
            <a:r>
              <a:rPr lang="zh-CN" altLang="en-US" sz="3600">
                <a:solidFill>
                  <a:srgbClr val="000000"/>
                </a:solidFill>
                <a:effectLst>
                  <a:outerShdw blurRad="38100" dist="38100" dir="2700000" algn="tl">
                    <a:srgbClr val="FFFFFF"/>
                  </a:outerShdw>
                </a:effectLst>
              </a:rPr>
              <a:t>、广度优先查找</a:t>
            </a:r>
          </a:p>
          <a:p>
            <a:endParaRPr lang="zh-CN" altLang="en-US" sz="3600">
              <a:solidFill>
                <a:srgbClr val="000000"/>
              </a:solidFill>
              <a:effectLst>
                <a:outerShdw blurRad="38100" dist="38100" dir="2700000" algn="tl">
                  <a:srgbClr val="FFFFFF"/>
                </a:outerShdw>
              </a:effectLst>
            </a:endParaRPr>
          </a:p>
          <a:p>
            <a:pPr>
              <a:buFontTx/>
              <a:buNone/>
            </a:pPr>
            <a:r>
              <a:rPr lang="zh-CN" altLang="en-US">
                <a:solidFill>
                  <a:srgbClr val="000000"/>
                </a:solidFill>
                <a:effectLst>
                  <a:outerShdw blurRad="38100" dist="38100" dir="2700000" algn="tl">
                    <a:srgbClr val="FFFFFF"/>
                  </a:outerShdw>
                </a:effectLst>
              </a:rPr>
              <a:t>      可以从任何顶点开始访问图的顶点，每次迭代时，处理</a:t>
            </a:r>
            <a:r>
              <a:rPr lang="zh-CN" altLang="en-US" b="1">
                <a:solidFill>
                  <a:srgbClr val="000000"/>
                </a:solidFill>
                <a:effectLst>
                  <a:outerShdw blurRad="38100" dist="38100" dir="2700000" algn="tl">
                    <a:srgbClr val="FFFFFF"/>
                  </a:outerShdw>
                </a:effectLst>
              </a:rPr>
              <a:t>所有</a:t>
            </a:r>
            <a:r>
              <a:rPr lang="zh-CN" altLang="en-US">
                <a:solidFill>
                  <a:srgbClr val="000000"/>
                </a:solidFill>
                <a:effectLst>
                  <a:outerShdw blurRad="38100" dist="38100" dir="2700000" algn="tl">
                    <a:srgbClr val="FFFFFF"/>
                  </a:outerShdw>
                </a:effectLst>
              </a:rPr>
              <a:t>与当前顶点相邻的未访问顶点。</a:t>
            </a:r>
          </a:p>
          <a:p>
            <a:pPr>
              <a:buFontTx/>
              <a:buNone/>
            </a:pPr>
            <a:r>
              <a:rPr lang="zh-CN" altLang="en-US">
                <a:solidFill>
                  <a:srgbClr val="000000"/>
                </a:solidFill>
                <a:effectLst>
                  <a:outerShdw blurRad="38100" dist="38100" dir="2700000" algn="tl">
                    <a:srgbClr val="FFFFFF"/>
                  </a:outerShdw>
                </a:effectLst>
              </a:rPr>
              <a:t>       用</a:t>
            </a:r>
            <a:r>
              <a:rPr lang="zh-CN" altLang="en-US" b="1">
                <a:solidFill>
                  <a:srgbClr val="000000"/>
                </a:solidFill>
                <a:effectLst>
                  <a:outerShdw blurRad="38100" dist="38100" dir="2700000" algn="tl">
                    <a:srgbClr val="FFFFFF"/>
                  </a:outerShdw>
                </a:effectLst>
              </a:rPr>
              <a:t>队列</a:t>
            </a:r>
            <a:r>
              <a:rPr lang="zh-CN" altLang="en-US">
                <a:solidFill>
                  <a:srgbClr val="000000"/>
                </a:solidFill>
                <a:effectLst>
                  <a:outerShdw blurRad="38100" dist="38100" dir="2700000" algn="tl">
                    <a:srgbClr val="FFFFFF"/>
                  </a:outerShdw>
                </a:effectLst>
              </a:rPr>
              <a:t>来跟踪广度优先查找的操作较方便。</a:t>
            </a:r>
          </a:p>
          <a:p>
            <a:endParaRPr lang="zh-CN" altLang="en-US">
              <a:solidFill>
                <a:srgbClr val="000000"/>
              </a:solidFill>
              <a:effectLst>
                <a:outerShdw blurRad="38100" dist="38100" dir="2700000" algn="tl">
                  <a:srgbClr val="FFFFFF"/>
                </a:outerShdw>
              </a:effectLst>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25</a:t>
            </a:fld>
            <a:endParaRPr lang="en-US" altLang="zh-CN" dirty="0"/>
          </a:p>
        </p:txBody>
      </p:sp>
      <p:sp>
        <p:nvSpPr>
          <p:cNvPr id="4" name="Rectangle 2"/>
          <p:cNvSpPr>
            <a:spLocks noGrp="1" noChangeArrowheads="1"/>
          </p:cNvSpPr>
          <p:nvPr>
            <p:ph type="title"/>
          </p:nvPr>
        </p:nvSpPr>
        <p:spPr>
          <a:xfrm>
            <a:off x="428625" y="357188"/>
            <a:ext cx="7143750" cy="623887"/>
          </a:xfrm>
        </p:spPr>
        <p:txBody>
          <a:bodyPr/>
          <a:lstStyle/>
          <a:p>
            <a:r>
              <a:rPr lang="zh-CN" altLang="en-US" sz="3600" dirty="0" smtClean="0">
                <a:effectLst>
                  <a:outerShdw blurRad="38100" dist="38100" dir="2700000" algn="tl">
                    <a:srgbClr val="FFFFFF"/>
                  </a:outerShdw>
                </a:effectLst>
              </a:rPr>
              <a:t>深度</a:t>
            </a:r>
            <a:r>
              <a:rPr lang="zh-CN" altLang="en-US" sz="3600" dirty="0">
                <a:effectLst>
                  <a:outerShdw blurRad="38100" dist="38100" dir="2700000" algn="tl">
                    <a:srgbClr val="FFFFFF"/>
                  </a:outerShdw>
                </a:effectLst>
              </a:rPr>
              <a:t>优先和广度优先查找</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457200" y="332656"/>
            <a:ext cx="8229600" cy="647477"/>
          </a:xfrm>
        </p:spPr>
        <p:txBody>
          <a:bodyPr/>
          <a:lstStyle/>
          <a:p>
            <a:r>
              <a:rPr lang="en-US" altLang="zh-CN" sz="3600" dirty="0">
                <a:solidFill>
                  <a:srgbClr val="000000"/>
                </a:solidFill>
                <a:effectLst>
                  <a:outerShdw blurRad="38100" dist="38100" dir="2700000" algn="tl">
                    <a:srgbClr val="FFFFFF"/>
                  </a:outerShdw>
                </a:effectLst>
              </a:rPr>
              <a:t>BFS</a:t>
            </a:r>
            <a:r>
              <a:rPr lang="zh-CN" altLang="en-US" sz="3600" dirty="0">
                <a:solidFill>
                  <a:srgbClr val="000000"/>
                </a:solidFill>
                <a:effectLst>
                  <a:outerShdw blurRad="38100" dist="38100" dir="2700000" algn="tl">
                    <a:srgbClr val="FFFFFF"/>
                  </a:outerShdw>
                </a:effectLst>
              </a:rPr>
              <a:t>的伪代码（</a:t>
            </a:r>
            <a:r>
              <a:rPr lang="en-US" altLang="zh-CN" sz="3600" dirty="0">
                <a:solidFill>
                  <a:srgbClr val="000000"/>
                </a:solidFill>
                <a:effectLst>
                  <a:outerShdw blurRad="38100" dist="38100" dir="2700000" algn="tl">
                    <a:srgbClr val="FFFFFF"/>
                  </a:outerShdw>
                </a:effectLst>
              </a:rPr>
              <a:t>1</a:t>
            </a:r>
            <a:r>
              <a:rPr lang="zh-CN" altLang="en-US" sz="3600" dirty="0">
                <a:solidFill>
                  <a:srgbClr val="000000"/>
                </a:solidFill>
                <a:effectLst>
                  <a:outerShdw blurRad="38100" dist="38100" dir="2700000" algn="tl">
                    <a:srgbClr val="FFFFFF"/>
                  </a:outerShdw>
                </a:effectLst>
              </a:rPr>
              <a:t>）</a:t>
            </a:r>
          </a:p>
        </p:txBody>
      </p:sp>
      <p:sp>
        <p:nvSpPr>
          <p:cNvPr id="465924" name="Text Box 4"/>
          <p:cNvSpPr txBox="1">
            <a:spLocks noChangeArrowheads="1"/>
          </p:cNvSpPr>
          <p:nvPr/>
        </p:nvSpPr>
        <p:spPr bwMode="auto">
          <a:xfrm>
            <a:off x="179388" y="1773238"/>
            <a:ext cx="3502025" cy="1920875"/>
          </a:xfrm>
          <a:prstGeom prst="rect">
            <a:avLst/>
          </a:prstGeom>
          <a:noFill/>
          <a:ln w="12700">
            <a:noFill/>
            <a:miter lim="800000"/>
            <a:headEnd type="none" w="sm" len="sm"/>
            <a:tailEnd type="none" w="sm" len="sm"/>
          </a:ln>
          <a:effectLst/>
        </p:spPr>
        <p:txBody>
          <a:bodyPr>
            <a:spAutoFit/>
          </a:bodyPr>
          <a:lstStyle/>
          <a:p>
            <a:pPr lvl="1" eaLnBrk="0" hangingPunct="0"/>
            <a:r>
              <a:rPr kumimoji="1" lang="en-US" altLang="zh-CN" sz="2000" u="sng" dirty="0">
                <a:effectLst>
                  <a:outerShdw blurRad="38100" dist="38100" dir="2700000" algn="tl">
                    <a:srgbClr val="FFFFFF"/>
                  </a:outerShdw>
                </a:effectLst>
              </a:rPr>
              <a:t>BFS(G)</a:t>
            </a:r>
          </a:p>
          <a:p>
            <a:pPr lvl="1" eaLnBrk="0" hangingPunct="0"/>
            <a:r>
              <a:rPr kumimoji="1" lang="en-US" altLang="zh-CN" sz="2000" dirty="0">
                <a:effectLst>
                  <a:outerShdw blurRad="38100" dist="38100" dir="2700000" algn="tl">
                    <a:srgbClr val="FFFFFF"/>
                  </a:outerShdw>
                </a:effectLst>
              </a:rPr>
              <a:t>count :=0</a:t>
            </a:r>
          </a:p>
          <a:p>
            <a:pPr lvl="1" eaLnBrk="0" hangingPunct="0"/>
            <a:r>
              <a:rPr kumimoji="1" lang="zh-CN" altLang="en-US" sz="2000" dirty="0">
                <a:effectLst>
                  <a:outerShdw blurRad="38100" dist="38100" dir="2700000" algn="tl">
                    <a:srgbClr val="FFFFFF"/>
                  </a:outerShdw>
                </a:effectLst>
              </a:rPr>
              <a:t>标记每个顶点 </a:t>
            </a:r>
            <a:r>
              <a:rPr kumimoji="1" lang="en-US" altLang="zh-CN" sz="2000" dirty="0">
                <a:effectLst>
                  <a:outerShdw blurRad="38100" dist="38100" dir="2700000" algn="tl">
                    <a:srgbClr val="FFFFFF"/>
                  </a:outerShdw>
                </a:effectLst>
              </a:rPr>
              <a:t>v=0</a:t>
            </a:r>
          </a:p>
          <a:p>
            <a:pPr lvl="1" eaLnBrk="0" hangingPunct="0"/>
            <a:r>
              <a:rPr kumimoji="1" lang="en-US" altLang="zh-CN" sz="2000" dirty="0">
                <a:effectLst>
                  <a:outerShdw blurRad="38100" dist="38100" dir="2700000" algn="tl">
                    <a:srgbClr val="FFFFFF"/>
                  </a:outerShdw>
                </a:effectLst>
              </a:rPr>
              <a:t>for each vertex v∈ V do  </a:t>
            </a:r>
            <a:r>
              <a:rPr kumimoji="1" lang="en-US" altLang="zh-CN" sz="2000" dirty="0" smtClean="0">
                <a:effectLst>
                  <a:outerShdw blurRad="38100" dist="38100" dir="2700000" algn="tl">
                    <a:srgbClr val="FFFFFF"/>
                  </a:outerShdw>
                </a:effectLst>
              </a:rPr>
              <a:t>    </a:t>
            </a:r>
          </a:p>
          <a:p>
            <a:pPr lvl="1" eaLnBrk="0" hangingPunct="0"/>
            <a:r>
              <a:rPr kumimoji="1" lang="en-US" altLang="zh-CN" sz="2000" dirty="0">
                <a:effectLst>
                  <a:outerShdw blurRad="38100" dist="38100" dir="2700000" algn="tl">
                    <a:srgbClr val="FFFFFF"/>
                  </a:outerShdw>
                </a:effectLst>
              </a:rPr>
              <a:t> </a:t>
            </a:r>
            <a:r>
              <a:rPr kumimoji="1" lang="en-US" altLang="zh-CN" sz="2000" dirty="0" smtClean="0">
                <a:effectLst>
                  <a:outerShdw blurRad="38100" dist="38100" dir="2700000" algn="tl">
                    <a:srgbClr val="FFFFFF"/>
                  </a:outerShdw>
                </a:effectLst>
              </a:rPr>
              <a:t>   </a:t>
            </a:r>
            <a:r>
              <a:rPr kumimoji="1" lang="en-US" altLang="zh-CN" sz="2000" dirty="0" err="1" smtClean="0">
                <a:effectLst>
                  <a:outerShdw blurRad="38100" dist="38100" dir="2700000" algn="tl">
                    <a:srgbClr val="FFFFFF"/>
                  </a:outerShdw>
                </a:effectLst>
              </a:rPr>
              <a:t>bfs</a:t>
            </a:r>
            <a:r>
              <a:rPr kumimoji="1" lang="en-US" altLang="zh-CN" sz="2000" dirty="0" smtClean="0">
                <a:effectLst>
                  <a:outerShdw blurRad="38100" dist="38100" dir="2700000" algn="tl">
                    <a:srgbClr val="FFFFFF"/>
                  </a:outerShdw>
                </a:effectLst>
              </a:rPr>
              <a:t>(v</a:t>
            </a:r>
            <a:r>
              <a:rPr kumimoji="1" lang="en-US" altLang="zh-CN" sz="2000" dirty="0">
                <a:effectLst>
                  <a:outerShdw blurRad="38100" dist="38100" dir="2700000" algn="tl">
                    <a:srgbClr val="FFFFFF"/>
                  </a:outerShdw>
                </a:effectLst>
              </a:rPr>
              <a:t>)</a:t>
            </a:r>
          </a:p>
          <a:p>
            <a:pPr eaLnBrk="0" hangingPunct="0"/>
            <a:endParaRPr lang="zh-CN" altLang="en-US" sz="2000" dirty="0"/>
          </a:p>
        </p:txBody>
      </p:sp>
      <p:sp>
        <p:nvSpPr>
          <p:cNvPr id="465925" name="Text Box 5"/>
          <p:cNvSpPr txBox="1">
            <a:spLocks noChangeArrowheads="1"/>
          </p:cNvSpPr>
          <p:nvPr/>
        </p:nvSpPr>
        <p:spPr bwMode="auto">
          <a:xfrm>
            <a:off x="3419475" y="1557338"/>
            <a:ext cx="5486400" cy="4719637"/>
          </a:xfrm>
          <a:prstGeom prst="rect">
            <a:avLst/>
          </a:prstGeom>
          <a:noFill/>
          <a:ln w="12700">
            <a:noFill/>
            <a:miter lim="800000"/>
            <a:headEnd type="none" w="sm" len="sm"/>
            <a:tailEnd type="none" w="sm" len="sm"/>
          </a:ln>
          <a:effectLst/>
        </p:spPr>
        <p:txBody>
          <a:bodyPr/>
          <a:lstStyle/>
          <a:p>
            <a:pPr marL="742950" lvl="1" indent="-285750">
              <a:spcBef>
                <a:spcPct val="20000"/>
              </a:spcBef>
              <a:buFont typeface="Tahoma" pitchFamily="34" charset="0"/>
              <a:buNone/>
            </a:pPr>
            <a:r>
              <a:rPr lang="en-US" altLang="zh-CN" sz="2000" u="sng" dirty="0" err="1">
                <a:effectLst>
                  <a:outerShdw blurRad="38100" dist="38100" dir="2700000" algn="tl">
                    <a:srgbClr val="FFFFFF"/>
                  </a:outerShdw>
                </a:effectLst>
              </a:rPr>
              <a:t>bfs</a:t>
            </a:r>
            <a:r>
              <a:rPr lang="en-US" altLang="zh-CN" sz="2000" u="sng" dirty="0">
                <a:effectLst>
                  <a:outerShdw blurRad="38100" dist="38100" dir="2700000" algn="tl">
                    <a:srgbClr val="FFFFFF"/>
                  </a:outerShdw>
                </a:effectLst>
              </a:rPr>
              <a:t>(</a:t>
            </a:r>
            <a:r>
              <a:rPr lang="en-US" altLang="zh-CN" sz="2000" i="1" u="sng" dirty="0">
                <a:effectLst>
                  <a:outerShdw blurRad="38100" dist="38100" dir="2700000" algn="tl">
                    <a:srgbClr val="FFFFFF"/>
                  </a:outerShdw>
                </a:effectLst>
              </a:rPr>
              <a:t>v</a:t>
            </a:r>
            <a:r>
              <a:rPr lang="en-US" altLang="zh-CN" sz="2000" u="sng" dirty="0">
                <a:effectLst>
                  <a:outerShdw blurRad="38100" dist="38100" dir="2700000" algn="tl">
                    <a:srgbClr val="FFFFFF"/>
                  </a:outerShdw>
                </a:effectLst>
              </a:rPr>
              <a:t>)</a:t>
            </a:r>
          </a:p>
          <a:p>
            <a:pPr marL="742950" lvl="1" indent="-285750">
              <a:spcBef>
                <a:spcPct val="20000"/>
              </a:spcBef>
              <a:buFont typeface="Tahoma" pitchFamily="34" charset="0"/>
              <a:buNone/>
            </a:pPr>
            <a:r>
              <a:rPr lang="en-US" altLang="zh-CN" sz="2000" dirty="0">
                <a:effectLst>
                  <a:outerShdw blurRad="38100" dist="38100" dir="2700000" algn="tl">
                    <a:srgbClr val="FFFFFF"/>
                  </a:outerShdw>
                </a:effectLst>
              </a:rPr>
              <a:t>count := count + 1</a:t>
            </a:r>
          </a:p>
          <a:p>
            <a:pPr marL="742950" lvl="1" indent="-285750">
              <a:spcBef>
                <a:spcPct val="20000"/>
              </a:spcBef>
              <a:buFont typeface="Tahoma" pitchFamily="34" charset="0"/>
              <a:buNone/>
            </a:pPr>
            <a:r>
              <a:rPr lang="zh-CN" altLang="en-US" sz="2000" dirty="0">
                <a:effectLst>
                  <a:outerShdw blurRad="38100" dist="38100" dir="2700000" algn="tl">
                    <a:srgbClr val="FFFFFF"/>
                  </a:outerShdw>
                </a:effectLst>
              </a:rPr>
              <a:t>标记 </a:t>
            </a:r>
            <a:r>
              <a:rPr lang="en-US" altLang="zh-CN" sz="2000" i="1" dirty="0">
                <a:effectLst>
                  <a:outerShdw blurRad="38100" dist="38100" dir="2700000" algn="tl">
                    <a:srgbClr val="FFFFFF"/>
                  </a:outerShdw>
                </a:effectLst>
              </a:rPr>
              <a:t>v= </a:t>
            </a:r>
            <a:r>
              <a:rPr lang="en-US" altLang="zh-CN" sz="2000" dirty="0">
                <a:effectLst>
                  <a:outerShdw blurRad="38100" dist="38100" dir="2700000" algn="tl">
                    <a:srgbClr val="FFFFFF"/>
                  </a:outerShdw>
                </a:effectLst>
              </a:rPr>
              <a:t>count</a:t>
            </a:r>
          </a:p>
          <a:p>
            <a:pPr marL="742950" lvl="1" indent="-285750">
              <a:spcBef>
                <a:spcPct val="20000"/>
              </a:spcBef>
              <a:buFont typeface="Tahoma" pitchFamily="34" charset="0"/>
              <a:buNone/>
            </a:pPr>
            <a:r>
              <a:rPr lang="zh-CN" altLang="en-US" sz="2000" dirty="0">
                <a:effectLst>
                  <a:outerShdw blurRad="38100" dist="38100" dir="2700000" algn="tl">
                    <a:srgbClr val="FFFFFF"/>
                  </a:outerShdw>
                </a:effectLst>
              </a:rPr>
              <a:t>初始化顶点序列 </a:t>
            </a:r>
            <a:r>
              <a:rPr lang="en-US" altLang="zh-CN" sz="2000" i="1" dirty="0">
                <a:effectLst>
                  <a:outerShdw blurRad="38100" dist="38100" dir="2700000" algn="tl">
                    <a:srgbClr val="FFFFFF"/>
                  </a:outerShdw>
                </a:effectLst>
              </a:rPr>
              <a:t>v</a:t>
            </a:r>
            <a:endParaRPr lang="en-US" altLang="zh-CN" sz="2000" dirty="0">
              <a:effectLst>
                <a:outerShdw blurRad="38100" dist="38100" dir="2700000" algn="tl">
                  <a:srgbClr val="FFFFFF"/>
                </a:outerShdw>
              </a:effectLst>
            </a:endParaRPr>
          </a:p>
          <a:p>
            <a:pPr marL="742950" lvl="1" indent="-285750">
              <a:spcBef>
                <a:spcPct val="20000"/>
              </a:spcBef>
              <a:buFont typeface="Tahoma" pitchFamily="34" charset="0"/>
              <a:buNone/>
            </a:pPr>
            <a:r>
              <a:rPr lang="en-US" altLang="zh-CN" sz="2000" dirty="0">
                <a:effectLst>
                  <a:outerShdw blurRad="38100" dist="38100" dir="2700000" algn="tl">
                    <a:srgbClr val="FFFFFF"/>
                  </a:outerShdw>
                </a:effectLst>
              </a:rPr>
              <a:t>while </a:t>
            </a:r>
            <a:r>
              <a:rPr lang="zh-CN" altLang="en-US" sz="2000" dirty="0">
                <a:effectLst>
                  <a:outerShdw blurRad="38100" dist="38100" dir="2700000" algn="tl">
                    <a:srgbClr val="FFFFFF"/>
                  </a:outerShdw>
                </a:effectLst>
              </a:rPr>
              <a:t>序列非空 </a:t>
            </a:r>
            <a:r>
              <a:rPr lang="en-US" altLang="zh-CN" sz="2000" dirty="0">
                <a:effectLst>
                  <a:outerShdw blurRad="38100" dist="38100" dir="2700000" algn="tl">
                    <a:srgbClr val="FFFFFF"/>
                  </a:outerShdw>
                </a:effectLst>
              </a:rPr>
              <a:t>do</a:t>
            </a:r>
          </a:p>
          <a:p>
            <a:pPr marL="1143000" lvl="2" indent="-228600">
              <a:spcBef>
                <a:spcPct val="20000"/>
              </a:spcBef>
              <a:buClr>
                <a:schemeClr val="hlink"/>
              </a:buClr>
              <a:buSzPct val="120000"/>
            </a:pPr>
            <a:r>
              <a:rPr lang="en-US" altLang="zh-CN" sz="2000" i="1" dirty="0">
                <a:effectLst>
                  <a:outerShdw blurRad="38100" dist="38100" dir="2700000" algn="tl">
                    <a:srgbClr val="FFFFFF"/>
                  </a:outerShdw>
                </a:effectLst>
              </a:rPr>
              <a:t>a</a:t>
            </a:r>
            <a:r>
              <a:rPr lang="en-US" altLang="zh-CN" sz="2000" dirty="0">
                <a:effectLst>
                  <a:outerShdw blurRad="38100" dist="38100" dir="2700000" algn="tl">
                    <a:srgbClr val="FFFFFF"/>
                  </a:outerShdw>
                </a:effectLst>
              </a:rPr>
              <a:t> := front of queue</a:t>
            </a:r>
          </a:p>
          <a:p>
            <a:pPr marL="1143000" lvl="2" indent="-228600">
              <a:spcBef>
                <a:spcPct val="20000"/>
              </a:spcBef>
              <a:buClr>
                <a:schemeClr val="hlink"/>
              </a:buClr>
              <a:buSzPct val="120000"/>
            </a:pPr>
            <a:r>
              <a:rPr lang="en-US" altLang="zh-CN" sz="2000" dirty="0">
                <a:effectLst>
                  <a:outerShdw blurRad="38100" dist="38100" dir="2700000" algn="tl">
                    <a:srgbClr val="FFFFFF"/>
                  </a:outerShdw>
                </a:effectLst>
              </a:rPr>
              <a:t>for each vertex </a:t>
            </a:r>
            <a:r>
              <a:rPr lang="en-US" altLang="zh-CN" sz="2000" i="1" dirty="0">
                <a:effectLst>
                  <a:outerShdw blurRad="38100" dist="38100" dir="2700000" algn="tl">
                    <a:srgbClr val="FFFFFF"/>
                  </a:outerShdw>
                </a:effectLst>
              </a:rPr>
              <a:t>w</a:t>
            </a:r>
            <a:r>
              <a:rPr lang="en-US" altLang="zh-CN" sz="2000" dirty="0">
                <a:effectLst>
                  <a:outerShdw blurRad="38100" dist="38100" dir="2700000" algn="tl">
                    <a:srgbClr val="FFFFFF"/>
                  </a:outerShdw>
                </a:effectLst>
              </a:rPr>
              <a:t> adjacent to </a:t>
            </a:r>
            <a:r>
              <a:rPr lang="en-US" altLang="zh-CN" sz="2000" i="1" dirty="0">
                <a:effectLst>
                  <a:outerShdw blurRad="38100" dist="38100" dir="2700000" algn="tl">
                    <a:srgbClr val="FFFFFF"/>
                  </a:outerShdw>
                </a:effectLst>
              </a:rPr>
              <a:t>a</a:t>
            </a:r>
            <a:r>
              <a:rPr lang="en-US" altLang="zh-CN" sz="2000" dirty="0">
                <a:effectLst>
                  <a:outerShdw blurRad="38100" dist="38100" dir="2700000" algn="tl">
                    <a:srgbClr val="FFFFFF"/>
                  </a:outerShdw>
                </a:effectLst>
              </a:rPr>
              <a:t> do</a:t>
            </a:r>
          </a:p>
          <a:p>
            <a:pPr marL="1600200" lvl="3" indent="-228600">
              <a:spcBef>
                <a:spcPct val="20000"/>
              </a:spcBef>
              <a:buFont typeface="Tahoma" pitchFamily="34" charset="0"/>
              <a:buNone/>
            </a:pPr>
            <a:r>
              <a:rPr lang="en-US" altLang="zh-CN" sz="2000" dirty="0">
                <a:effectLst>
                  <a:outerShdw blurRad="38100" dist="38100" dir="2700000" algn="tl">
                    <a:srgbClr val="FFFFFF"/>
                  </a:outerShdw>
                </a:effectLst>
              </a:rPr>
              <a:t>if </a:t>
            </a:r>
            <a:r>
              <a:rPr lang="en-US" altLang="zh-CN" sz="2000" i="1" dirty="0">
                <a:effectLst>
                  <a:outerShdw blurRad="38100" dist="38100" dir="2700000" algn="tl">
                    <a:srgbClr val="FFFFFF"/>
                  </a:outerShdw>
                </a:effectLst>
              </a:rPr>
              <a:t>w</a:t>
            </a:r>
            <a:r>
              <a:rPr lang="en-US" altLang="zh-CN" sz="2000" dirty="0">
                <a:effectLst>
                  <a:outerShdw blurRad="38100" dist="38100" dir="2700000" algn="tl">
                    <a:srgbClr val="FFFFFF"/>
                  </a:outerShdw>
                </a:effectLst>
              </a:rPr>
              <a:t> is marked with 0 </a:t>
            </a:r>
          </a:p>
          <a:p>
            <a:pPr marL="2057400" lvl="4" indent="-228600">
              <a:spcBef>
                <a:spcPct val="20000"/>
              </a:spcBef>
              <a:buClr>
                <a:schemeClr val="hlink"/>
              </a:buClr>
              <a:buSzPct val="80000"/>
              <a:buFont typeface="Wingdings" pitchFamily="2" charset="2"/>
              <a:buNone/>
            </a:pPr>
            <a:r>
              <a:rPr lang="en-US" altLang="zh-CN" sz="2000" dirty="0">
                <a:effectLst>
                  <a:outerShdw blurRad="38100" dist="38100" dir="2700000" algn="tl">
                    <a:srgbClr val="FFFFFF"/>
                  </a:outerShdw>
                </a:effectLst>
              </a:rPr>
              <a:t>count := count + 1</a:t>
            </a:r>
          </a:p>
          <a:p>
            <a:pPr marL="2057400" lvl="4" indent="-228600">
              <a:spcBef>
                <a:spcPct val="20000"/>
              </a:spcBef>
              <a:buClr>
                <a:schemeClr val="hlink"/>
              </a:buClr>
              <a:buSzPct val="80000"/>
              <a:buFont typeface="Wingdings" pitchFamily="2" charset="2"/>
              <a:buNone/>
            </a:pPr>
            <a:r>
              <a:rPr lang="en-US" altLang="zh-CN" sz="2000" dirty="0">
                <a:effectLst>
                  <a:outerShdw blurRad="38100" dist="38100" dir="2700000" algn="tl">
                    <a:srgbClr val="FFFFFF"/>
                  </a:outerShdw>
                </a:effectLst>
              </a:rPr>
              <a:t>mark </a:t>
            </a:r>
            <a:r>
              <a:rPr lang="en-US" altLang="zh-CN" sz="2000" i="1" dirty="0">
                <a:effectLst>
                  <a:outerShdw blurRad="38100" dist="38100" dir="2700000" algn="tl">
                    <a:srgbClr val="FFFFFF"/>
                  </a:outerShdw>
                </a:effectLst>
              </a:rPr>
              <a:t>w</a:t>
            </a:r>
            <a:r>
              <a:rPr lang="en-US" altLang="zh-CN" sz="2000" dirty="0">
                <a:effectLst>
                  <a:outerShdw blurRad="38100" dist="38100" dir="2700000" algn="tl">
                    <a:srgbClr val="FFFFFF"/>
                  </a:outerShdw>
                </a:effectLst>
              </a:rPr>
              <a:t> with count</a:t>
            </a:r>
          </a:p>
          <a:p>
            <a:pPr marL="2057400" lvl="4" indent="-228600">
              <a:spcBef>
                <a:spcPct val="20000"/>
              </a:spcBef>
              <a:buClr>
                <a:schemeClr val="hlink"/>
              </a:buClr>
              <a:buSzPct val="80000"/>
              <a:buFont typeface="Wingdings" pitchFamily="2" charset="2"/>
              <a:buNone/>
            </a:pPr>
            <a:r>
              <a:rPr lang="en-US" altLang="zh-CN" sz="2000" dirty="0">
                <a:effectLst>
                  <a:outerShdw blurRad="38100" dist="38100" dir="2700000" algn="tl">
                    <a:srgbClr val="FFFFFF"/>
                  </a:outerShdw>
                </a:effectLst>
              </a:rPr>
              <a:t>add </a:t>
            </a:r>
            <a:r>
              <a:rPr lang="en-US" altLang="zh-CN" sz="2000" i="1" dirty="0">
                <a:effectLst>
                  <a:outerShdw blurRad="38100" dist="38100" dir="2700000" algn="tl">
                    <a:srgbClr val="FFFFFF"/>
                  </a:outerShdw>
                </a:effectLst>
              </a:rPr>
              <a:t>w</a:t>
            </a:r>
            <a:r>
              <a:rPr lang="en-US" altLang="zh-CN" sz="2000" dirty="0">
                <a:effectLst>
                  <a:outerShdw blurRad="38100" dist="38100" dir="2700000" algn="tl">
                    <a:srgbClr val="FFFFFF"/>
                  </a:outerShdw>
                </a:effectLst>
              </a:rPr>
              <a:t> to the end of the queue</a:t>
            </a:r>
          </a:p>
          <a:p>
            <a:pPr marL="1143000" lvl="2" indent="-228600">
              <a:spcBef>
                <a:spcPct val="20000"/>
              </a:spcBef>
              <a:buClr>
                <a:schemeClr val="hlink"/>
              </a:buClr>
              <a:buSzPct val="120000"/>
            </a:pPr>
            <a:r>
              <a:rPr lang="en-US" altLang="zh-CN" sz="2000" dirty="0">
                <a:effectLst>
                  <a:outerShdw blurRad="38100" dist="38100" dir="2700000" algn="tl">
                    <a:srgbClr val="FFFFFF"/>
                  </a:outerShdw>
                </a:effectLst>
              </a:rPr>
              <a:t>remove </a:t>
            </a:r>
            <a:r>
              <a:rPr lang="en-US" altLang="zh-CN" sz="2000" i="1" dirty="0">
                <a:effectLst>
                  <a:outerShdw blurRad="38100" dist="38100" dir="2700000" algn="tl">
                    <a:srgbClr val="FFFFFF"/>
                  </a:outerShdw>
                </a:effectLst>
              </a:rPr>
              <a:t>a </a:t>
            </a:r>
            <a:r>
              <a:rPr lang="en-US" altLang="zh-CN" sz="2000" dirty="0">
                <a:effectLst>
                  <a:outerShdw blurRad="38100" dist="38100" dir="2700000" algn="tl">
                    <a:srgbClr val="FFFFFF"/>
                  </a:outerShdw>
                </a:effectLst>
              </a:rPr>
              <a:t>from the front of the queue</a:t>
            </a:r>
            <a:endParaRPr lang="en-US" altLang="zh-CN" sz="2000" b="1" dirty="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457200" y="332656"/>
            <a:ext cx="8229600" cy="792162"/>
          </a:xfrm>
        </p:spPr>
        <p:txBody>
          <a:bodyPr/>
          <a:lstStyle/>
          <a:p>
            <a:r>
              <a:rPr lang="en-US" altLang="zh-CN" sz="3600" dirty="0">
                <a:solidFill>
                  <a:srgbClr val="000000"/>
                </a:solidFill>
                <a:effectLst>
                  <a:outerShdw blurRad="38100" dist="38100" dir="2700000" algn="tl">
                    <a:srgbClr val="FFFFFF"/>
                  </a:outerShdw>
                </a:effectLst>
              </a:rPr>
              <a:t>BFS</a:t>
            </a:r>
            <a:r>
              <a:rPr lang="zh-CN" altLang="en-US" sz="3600" dirty="0">
                <a:solidFill>
                  <a:srgbClr val="000000"/>
                </a:solidFill>
                <a:effectLst>
                  <a:outerShdw blurRad="38100" dist="38100" dir="2700000" algn="tl">
                    <a:srgbClr val="FFFFFF"/>
                  </a:outerShdw>
                </a:effectLst>
              </a:rPr>
              <a:t>的伪代码（</a:t>
            </a:r>
            <a:r>
              <a:rPr lang="en-US" altLang="zh-CN" sz="3600" dirty="0">
                <a:solidFill>
                  <a:srgbClr val="000000"/>
                </a:solidFill>
                <a:effectLst>
                  <a:outerShdw blurRad="38100" dist="38100" dir="2700000" algn="tl">
                    <a:srgbClr val="FFFFFF"/>
                  </a:outerShdw>
                </a:effectLst>
              </a:rPr>
              <a:t>2</a:t>
            </a:r>
            <a:r>
              <a:rPr lang="zh-CN" altLang="en-US" sz="3600" dirty="0">
                <a:solidFill>
                  <a:srgbClr val="000000"/>
                </a:solidFill>
                <a:effectLst>
                  <a:outerShdw blurRad="38100" dist="38100" dir="2700000" algn="tl">
                    <a:srgbClr val="FFFFFF"/>
                  </a:outerShdw>
                </a:effectLst>
              </a:rPr>
              <a:t>）</a:t>
            </a:r>
          </a:p>
        </p:txBody>
      </p:sp>
      <p:sp>
        <p:nvSpPr>
          <p:cNvPr id="456707" name="Rectangle 3"/>
          <p:cNvSpPr>
            <a:spLocks noGrp="1" noChangeArrowheads="1"/>
          </p:cNvSpPr>
          <p:nvPr>
            <p:ph type="body" idx="1"/>
          </p:nvPr>
        </p:nvSpPr>
        <p:spPr>
          <a:xfrm>
            <a:off x="468313" y="1052736"/>
            <a:ext cx="8229600" cy="5041900"/>
          </a:xfrm>
        </p:spPr>
        <p:txBody>
          <a:bodyPr/>
          <a:lstStyle/>
          <a:p>
            <a:pPr algn="just">
              <a:lnSpc>
                <a:spcPct val="80000"/>
              </a:lnSpc>
            </a:pPr>
            <a:r>
              <a:rPr lang="en-US" altLang="zh-CN" sz="1600" dirty="0">
                <a:solidFill>
                  <a:srgbClr val="000000"/>
                </a:solidFill>
                <a:effectLst/>
                <a:latin typeface="Courier New" pitchFamily="49" charset="0"/>
                <a:cs typeface="Courier New" pitchFamily="49" charset="0"/>
              </a:rPr>
              <a:t>ALGORITHM BFS( G )</a:t>
            </a:r>
          </a:p>
          <a:p>
            <a:pPr algn="just">
              <a:lnSpc>
                <a:spcPct val="80000"/>
              </a:lnSpc>
              <a:buFontTx/>
              <a:buNone/>
            </a:pPr>
            <a:r>
              <a:rPr lang="en-US" altLang="zh-CN" sz="1600" dirty="0">
                <a:solidFill>
                  <a:srgbClr val="000000"/>
                </a:solidFill>
                <a:effectLst/>
                <a:latin typeface="Courier New" pitchFamily="49" charset="0"/>
                <a:cs typeface="Courier New" pitchFamily="49" charset="0"/>
              </a:rPr>
              <a:t>     // </a:t>
            </a:r>
            <a:r>
              <a:rPr lang="zh-CN" altLang="en-US" sz="1600" dirty="0">
                <a:solidFill>
                  <a:srgbClr val="000000"/>
                </a:solidFill>
                <a:effectLst/>
                <a:latin typeface="Courier New" pitchFamily="49" charset="0"/>
                <a:ea typeface="方正书宋简体" charset="-122"/>
                <a:cs typeface="Courier New" pitchFamily="49" charset="0"/>
              </a:rPr>
              <a:t>输入：图的邻接表表示结点个数为</a:t>
            </a:r>
            <a:r>
              <a:rPr lang="en-US" altLang="zh-CN" sz="1600" dirty="0">
                <a:solidFill>
                  <a:srgbClr val="000000"/>
                </a:solidFill>
                <a:effectLst/>
                <a:latin typeface="Courier New" pitchFamily="49" charset="0"/>
                <a:cs typeface="Courier New" pitchFamily="49" charset="0"/>
              </a:rPr>
              <a:t>N</a:t>
            </a:r>
            <a:r>
              <a:rPr lang="zh-CN" altLang="en-US" sz="1600" dirty="0">
                <a:solidFill>
                  <a:srgbClr val="000000"/>
                </a:solidFill>
                <a:effectLst/>
                <a:latin typeface="Courier New" pitchFamily="49" charset="0"/>
                <a:cs typeface="Courier New" pitchFamily="49" charset="0"/>
              </a:rPr>
              <a:t>； </a:t>
            </a:r>
            <a:r>
              <a:rPr lang="en-US" altLang="zh-CN" sz="1600" dirty="0">
                <a:solidFill>
                  <a:srgbClr val="000000"/>
                </a:solidFill>
                <a:effectLst/>
                <a:latin typeface="Courier New" pitchFamily="49" charset="0"/>
                <a:cs typeface="Courier New" pitchFamily="49" charset="0"/>
              </a:rPr>
              <a:t>// </a:t>
            </a:r>
            <a:r>
              <a:rPr lang="zh-CN" altLang="en-US" sz="1600" dirty="0">
                <a:solidFill>
                  <a:srgbClr val="000000"/>
                </a:solidFill>
                <a:effectLst/>
                <a:latin typeface="Courier New" pitchFamily="49" charset="0"/>
                <a:ea typeface="方正书宋简体" charset="-122"/>
              </a:rPr>
              <a:t>输出：各个结点输出顺序数组</a:t>
            </a:r>
            <a:endParaRPr lang="zh-CN" altLang="en-US" sz="1600" dirty="0">
              <a:solidFill>
                <a:srgbClr val="000000"/>
              </a:solidFill>
              <a:effectLst/>
              <a:latin typeface="Courier New" pitchFamily="49" charset="0"/>
            </a:endParaRPr>
          </a:p>
          <a:p>
            <a:pPr algn="just">
              <a:lnSpc>
                <a:spcPct val="80000"/>
              </a:lnSpc>
              <a:buFontTx/>
              <a:buNone/>
            </a:pPr>
            <a:r>
              <a:rPr lang="en-US" altLang="zh-CN" sz="1600" dirty="0">
                <a:solidFill>
                  <a:srgbClr val="000000"/>
                </a:solidFill>
                <a:effectLst/>
                <a:latin typeface="Courier New" pitchFamily="49" charset="0"/>
              </a:rPr>
              <a:t>  for </a:t>
            </a:r>
            <a:r>
              <a:rPr lang="en-US" altLang="zh-CN" sz="1600" dirty="0" err="1">
                <a:solidFill>
                  <a:srgbClr val="000000"/>
                </a:solidFill>
                <a:effectLst/>
                <a:latin typeface="Courier New" pitchFamily="49" charset="0"/>
              </a:rPr>
              <a:t>i</a:t>
            </a:r>
            <a:r>
              <a:rPr lang="en-US" altLang="zh-CN" sz="1600" dirty="0">
                <a:solidFill>
                  <a:srgbClr val="000000"/>
                </a:solidFill>
                <a:effectLst/>
                <a:latin typeface="Courier New" pitchFamily="49" charset="0"/>
              </a:rPr>
              <a:t> ← 0 to N-1 do </a:t>
            </a:r>
          </a:p>
          <a:p>
            <a:pPr algn="just">
              <a:lnSpc>
                <a:spcPct val="80000"/>
              </a:lnSpc>
              <a:buFontTx/>
              <a:buNone/>
            </a:pPr>
            <a:r>
              <a:rPr lang="en-US" altLang="zh-CN"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VisitArray</a:t>
            </a:r>
            <a:r>
              <a:rPr lang="en-US" altLang="zh-CN" sz="1600" dirty="0">
                <a:solidFill>
                  <a:srgbClr val="000000"/>
                </a:solidFill>
                <a:effectLst/>
                <a:latin typeface="Courier New" pitchFamily="49" charset="0"/>
              </a:rPr>
              <a:t>[</a:t>
            </a:r>
            <a:r>
              <a:rPr lang="en-US" altLang="zh-CN" sz="1600" dirty="0" err="1">
                <a:solidFill>
                  <a:srgbClr val="000000"/>
                </a:solidFill>
                <a:effectLst/>
                <a:latin typeface="Courier New" pitchFamily="49" charset="0"/>
              </a:rPr>
              <a:t>i</a:t>
            </a:r>
            <a:r>
              <a:rPr lang="en-US" altLang="zh-CN" sz="1600" dirty="0">
                <a:solidFill>
                  <a:srgbClr val="000000"/>
                </a:solidFill>
                <a:effectLst/>
                <a:latin typeface="Courier New" pitchFamily="49" charset="0"/>
              </a:rPr>
              <a:t>] ← 0	// </a:t>
            </a:r>
            <a:r>
              <a:rPr lang="zh-CN" altLang="en-US" sz="1600" dirty="0">
                <a:solidFill>
                  <a:srgbClr val="000000"/>
                </a:solidFill>
                <a:effectLst/>
                <a:latin typeface="Courier New" pitchFamily="49" charset="0"/>
                <a:ea typeface="方正书宋简体" charset="-122"/>
              </a:rPr>
              <a:t>访问数组初始为</a:t>
            </a:r>
            <a:r>
              <a:rPr lang="en-US" altLang="zh-CN" sz="1600" dirty="0">
                <a:solidFill>
                  <a:srgbClr val="000000"/>
                </a:solidFill>
                <a:effectLst/>
                <a:latin typeface="Courier New" pitchFamily="49" charset="0"/>
              </a:rPr>
              <a:t>0</a:t>
            </a:r>
          </a:p>
          <a:p>
            <a:pPr algn="just">
              <a:lnSpc>
                <a:spcPct val="80000"/>
              </a:lnSpc>
              <a:buFontTx/>
              <a:buNone/>
            </a:pPr>
            <a:r>
              <a:rPr lang="en-US" altLang="zh-CN" sz="1600" dirty="0">
                <a:solidFill>
                  <a:srgbClr val="000000"/>
                </a:solidFill>
                <a:effectLst/>
                <a:latin typeface="Courier New" pitchFamily="49" charset="0"/>
              </a:rPr>
              <a:t>   count ← 0 for </a:t>
            </a:r>
            <a:r>
              <a:rPr lang="en-US" altLang="zh-CN" sz="1600" dirty="0" err="1">
                <a:solidFill>
                  <a:srgbClr val="000000"/>
                </a:solidFill>
                <a:effectLst/>
                <a:latin typeface="Courier New" pitchFamily="49" charset="0"/>
              </a:rPr>
              <a:t>i</a:t>
            </a:r>
            <a:r>
              <a:rPr lang="en-US" altLang="zh-CN" sz="1600" dirty="0">
                <a:solidFill>
                  <a:srgbClr val="000000"/>
                </a:solidFill>
                <a:effectLst/>
                <a:latin typeface="Courier New" pitchFamily="49" charset="0"/>
              </a:rPr>
              <a:t> ← 0 to N-1 do</a:t>
            </a:r>
          </a:p>
          <a:p>
            <a:pPr algn="just">
              <a:lnSpc>
                <a:spcPct val="80000"/>
              </a:lnSpc>
              <a:buFontTx/>
              <a:buNone/>
            </a:pPr>
            <a:r>
              <a:rPr lang="en-US" altLang="zh-CN" sz="1600" dirty="0">
                <a:solidFill>
                  <a:srgbClr val="000000"/>
                </a:solidFill>
                <a:effectLst/>
                <a:latin typeface="Courier New" pitchFamily="49" charset="0"/>
              </a:rPr>
              <a:t>   if </a:t>
            </a:r>
            <a:r>
              <a:rPr lang="en-US" altLang="zh-CN" sz="1600" dirty="0" err="1">
                <a:solidFill>
                  <a:srgbClr val="000000"/>
                </a:solidFill>
                <a:effectLst/>
                <a:latin typeface="Courier New" pitchFamily="49" charset="0"/>
              </a:rPr>
              <a:t>VisitArray</a:t>
            </a:r>
            <a:r>
              <a:rPr lang="en-US" altLang="zh-CN" sz="1600" dirty="0">
                <a:solidFill>
                  <a:srgbClr val="000000"/>
                </a:solidFill>
                <a:effectLst/>
                <a:latin typeface="Courier New" pitchFamily="49" charset="0"/>
              </a:rPr>
              <a:t>[</a:t>
            </a:r>
            <a:r>
              <a:rPr lang="en-US" altLang="zh-CN" sz="1600" dirty="0" err="1">
                <a:solidFill>
                  <a:srgbClr val="000000"/>
                </a:solidFill>
                <a:effectLst/>
                <a:latin typeface="Courier New" pitchFamily="49" charset="0"/>
              </a:rPr>
              <a:t>i</a:t>
            </a:r>
            <a:r>
              <a:rPr lang="en-US" altLang="zh-CN" sz="1600" dirty="0">
                <a:solidFill>
                  <a:srgbClr val="000000"/>
                </a:solidFill>
                <a:effectLst/>
                <a:latin typeface="Courier New" pitchFamily="49" charset="0"/>
              </a:rPr>
              <a:t>] = 0 </a:t>
            </a:r>
            <a:r>
              <a:rPr lang="en-US" altLang="zh-CN" sz="1600" dirty="0" err="1">
                <a:solidFill>
                  <a:srgbClr val="000000"/>
                </a:solidFill>
                <a:effectLst/>
                <a:latin typeface="Courier New" pitchFamily="49" charset="0"/>
              </a:rPr>
              <a:t>bfs</a:t>
            </a:r>
            <a:r>
              <a:rPr lang="en-US" altLang="zh-CN" sz="1600" dirty="0">
                <a:solidFill>
                  <a:srgbClr val="000000"/>
                </a:solidFill>
                <a:effectLst/>
                <a:latin typeface="Courier New" pitchFamily="49" charset="0"/>
              </a:rPr>
              <a:t> (V) // </a:t>
            </a:r>
            <a:r>
              <a:rPr lang="zh-CN" altLang="en-US" sz="1600" dirty="0">
                <a:solidFill>
                  <a:srgbClr val="000000"/>
                </a:solidFill>
                <a:effectLst/>
                <a:latin typeface="Courier New" pitchFamily="49" charset="0"/>
                <a:ea typeface="方正书宋简体" charset="-122"/>
              </a:rPr>
              <a:t>调用子函数</a:t>
            </a:r>
            <a:r>
              <a:rPr lang="en-US" altLang="zh-CN" sz="1600" dirty="0" err="1">
                <a:solidFill>
                  <a:srgbClr val="000000"/>
                </a:solidFill>
                <a:effectLst/>
                <a:latin typeface="Courier New" pitchFamily="49" charset="0"/>
              </a:rPr>
              <a:t>bfs</a:t>
            </a:r>
            <a:r>
              <a:rPr lang="zh-CN" altLang="en-US" sz="1600" dirty="0">
                <a:solidFill>
                  <a:srgbClr val="000000"/>
                </a:solidFill>
                <a:effectLst/>
                <a:latin typeface="Courier New" pitchFamily="49" charset="0"/>
                <a:ea typeface="方正书宋简体" charset="-122"/>
              </a:rPr>
              <a:t>进行广度优先遍历</a:t>
            </a:r>
          </a:p>
          <a:p>
            <a:pPr algn="just">
              <a:lnSpc>
                <a:spcPct val="80000"/>
              </a:lnSpc>
              <a:buFontTx/>
              <a:buNone/>
            </a:pPr>
            <a:r>
              <a:rPr lang="zh-CN" altLang="en-US" sz="1600" dirty="0">
                <a:solidFill>
                  <a:srgbClr val="000000"/>
                </a:solidFill>
                <a:effectLst/>
                <a:latin typeface="Courier New" pitchFamily="49" charset="0"/>
              </a:rPr>
              <a:t> </a:t>
            </a:r>
          </a:p>
          <a:p>
            <a:pPr algn="just">
              <a:lnSpc>
                <a:spcPct val="80000"/>
              </a:lnSpc>
            </a:pPr>
            <a:r>
              <a:rPr lang="en-US" altLang="zh-CN" sz="1600" dirty="0">
                <a:solidFill>
                  <a:srgbClr val="000000"/>
                </a:solidFill>
                <a:effectLst/>
                <a:latin typeface="Courier New" pitchFamily="49" charset="0"/>
              </a:rPr>
              <a:t>ALGORITHM </a:t>
            </a:r>
            <a:r>
              <a:rPr lang="en-US" altLang="zh-CN" sz="1600" dirty="0" err="1">
                <a:solidFill>
                  <a:srgbClr val="000000"/>
                </a:solidFill>
                <a:effectLst/>
                <a:latin typeface="Courier New" pitchFamily="49" charset="0"/>
              </a:rPr>
              <a:t>bfs</a:t>
            </a:r>
            <a:r>
              <a:rPr lang="en-US" altLang="zh-CN" sz="1600" dirty="0">
                <a:solidFill>
                  <a:srgbClr val="000000"/>
                </a:solidFill>
                <a:effectLst/>
                <a:latin typeface="Courier New" pitchFamily="49" charset="0"/>
              </a:rPr>
              <a:t>( V )</a:t>
            </a:r>
          </a:p>
          <a:p>
            <a:pPr algn="just">
              <a:lnSpc>
                <a:spcPct val="80000"/>
              </a:lnSpc>
              <a:buFontTx/>
              <a:buNone/>
            </a:pPr>
            <a:r>
              <a:rPr lang="en-US" altLang="zh-CN" sz="1600" dirty="0">
                <a:solidFill>
                  <a:srgbClr val="000000"/>
                </a:solidFill>
                <a:effectLst/>
                <a:latin typeface="Courier New" pitchFamily="49" charset="0"/>
              </a:rPr>
              <a:t>   // </a:t>
            </a:r>
            <a:r>
              <a:rPr lang="zh-CN" altLang="en-US" sz="1600" dirty="0">
                <a:solidFill>
                  <a:srgbClr val="000000"/>
                </a:solidFill>
                <a:effectLst/>
                <a:latin typeface="Courier New" pitchFamily="49" charset="0"/>
                <a:ea typeface="方正书宋简体" charset="-122"/>
              </a:rPr>
              <a:t>使用广度优先搜索对邻接表进行遍历</a:t>
            </a:r>
            <a:endParaRPr lang="zh-CN" altLang="en-US" sz="1600" dirty="0">
              <a:solidFill>
                <a:srgbClr val="000000"/>
              </a:solidFill>
              <a:effectLst/>
              <a:latin typeface="Courier New" pitchFamily="49" charset="0"/>
            </a:endParaRPr>
          </a:p>
          <a:p>
            <a:pPr algn="just">
              <a:lnSpc>
                <a:spcPct val="80000"/>
              </a:lnSpc>
              <a:buFontTx/>
              <a:buNone/>
            </a:pPr>
            <a:r>
              <a:rPr lang="en-US" altLang="zh-CN" sz="1600" dirty="0">
                <a:solidFill>
                  <a:srgbClr val="000000"/>
                </a:solidFill>
                <a:effectLst/>
                <a:latin typeface="Courier New" pitchFamily="49" charset="0"/>
              </a:rPr>
              <a:t>   // </a:t>
            </a:r>
            <a:r>
              <a:rPr lang="zh-CN" altLang="en-US" sz="1600" dirty="0">
                <a:solidFill>
                  <a:srgbClr val="000000"/>
                </a:solidFill>
                <a:effectLst/>
                <a:latin typeface="Courier New" pitchFamily="49" charset="0"/>
                <a:ea typeface="方正书宋简体" charset="-122"/>
              </a:rPr>
              <a:t>输入：结点</a:t>
            </a:r>
            <a:r>
              <a:rPr lang="en-US" altLang="zh-CN" sz="1600" dirty="0">
                <a:solidFill>
                  <a:srgbClr val="000000"/>
                </a:solidFill>
                <a:effectLst/>
                <a:latin typeface="Courier New" pitchFamily="49" charset="0"/>
              </a:rPr>
              <a:t>V</a:t>
            </a:r>
            <a:r>
              <a:rPr lang="zh-CN" altLang="en-US" sz="1600" dirty="0">
                <a:solidFill>
                  <a:srgbClr val="000000"/>
                </a:solidFill>
                <a:effectLst/>
                <a:latin typeface="Courier New" pitchFamily="49" charset="0"/>
                <a:ea typeface="方正书宋简体" charset="-122"/>
              </a:rPr>
              <a:t>的邻接表； </a:t>
            </a:r>
            <a:r>
              <a:rPr lang="en-US" altLang="zh-CN" sz="1600" dirty="0">
                <a:solidFill>
                  <a:srgbClr val="000000"/>
                </a:solidFill>
                <a:effectLst/>
                <a:latin typeface="Courier New" pitchFamily="49" charset="0"/>
              </a:rPr>
              <a:t>// </a:t>
            </a:r>
            <a:r>
              <a:rPr lang="zh-CN" altLang="en-US" sz="1600" dirty="0">
                <a:solidFill>
                  <a:srgbClr val="000000"/>
                </a:solidFill>
                <a:effectLst/>
                <a:latin typeface="Courier New" pitchFamily="49" charset="0"/>
                <a:ea typeface="方正书宋简体" charset="-122"/>
              </a:rPr>
              <a:t>输出：各个结点输出顺序数组</a:t>
            </a:r>
            <a:endParaRPr lang="zh-CN" altLang="en-US" sz="1600" dirty="0">
              <a:solidFill>
                <a:srgbClr val="000000"/>
              </a:solidFill>
              <a:effectLst/>
              <a:latin typeface="Courier New" pitchFamily="49" charset="0"/>
            </a:endParaRPr>
          </a:p>
          <a:p>
            <a:pPr algn="just">
              <a:lnSpc>
                <a:spcPct val="80000"/>
              </a:lnSpc>
              <a:buFontTx/>
              <a:buNone/>
            </a:pPr>
            <a:r>
              <a:rPr lang="en-US" altLang="zh-CN" sz="1600" dirty="0">
                <a:solidFill>
                  <a:srgbClr val="000000"/>
                </a:solidFill>
                <a:effectLst/>
                <a:latin typeface="Courier New" pitchFamily="49" charset="0"/>
              </a:rPr>
              <a:t>    count ← count + 1; </a:t>
            </a:r>
          </a:p>
          <a:p>
            <a:pPr algn="just">
              <a:lnSpc>
                <a:spcPct val="80000"/>
              </a:lnSpc>
              <a:buFontTx/>
              <a:buNone/>
            </a:pPr>
            <a:r>
              <a:rPr lang="en-US" altLang="zh-CN"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VisitArray</a:t>
            </a:r>
            <a:r>
              <a:rPr lang="en-US" altLang="zh-CN" sz="1600" dirty="0">
                <a:solidFill>
                  <a:srgbClr val="000000"/>
                </a:solidFill>
                <a:effectLst/>
                <a:latin typeface="Courier New" pitchFamily="49" charset="0"/>
              </a:rPr>
              <a:t>[V] ← count	        //</a:t>
            </a:r>
            <a:r>
              <a:rPr lang="zh-CN" altLang="en-US" sz="1600" dirty="0">
                <a:solidFill>
                  <a:srgbClr val="000000"/>
                </a:solidFill>
                <a:effectLst/>
                <a:latin typeface="Courier New" pitchFamily="49" charset="0"/>
                <a:ea typeface="方正书宋简体" charset="-122"/>
              </a:rPr>
              <a:t>记录访问的次序</a:t>
            </a:r>
            <a:endParaRPr lang="zh-CN" altLang="en-US" sz="1600" dirty="0">
              <a:solidFill>
                <a:srgbClr val="000000"/>
              </a:solidFill>
              <a:effectLst/>
              <a:latin typeface="Courier New" pitchFamily="49" charset="0"/>
            </a:endParaRPr>
          </a:p>
          <a:p>
            <a:pPr algn="just">
              <a:lnSpc>
                <a:spcPct val="80000"/>
              </a:lnSpc>
              <a:buFontTx/>
              <a:buNone/>
            </a:pPr>
            <a:r>
              <a:rPr lang="en-US" altLang="zh-CN"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Queue.Enqueue</a:t>
            </a:r>
            <a:r>
              <a:rPr lang="en-US" altLang="zh-CN" sz="1600" dirty="0">
                <a:solidFill>
                  <a:srgbClr val="000000"/>
                </a:solidFill>
                <a:effectLst/>
                <a:latin typeface="Courier New" pitchFamily="49" charset="0"/>
              </a:rPr>
              <a:t>( V )	        //</a:t>
            </a:r>
            <a:r>
              <a:rPr lang="zh-CN" altLang="en-US" sz="1600" dirty="0">
                <a:solidFill>
                  <a:srgbClr val="000000"/>
                </a:solidFill>
                <a:effectLst/>
                <a:latin typeface="Courier New" pitchFamily="49" charset="0"/>
                <a:ea typeface="方正书宋简体" charset="-122"/>
              </a:rPr>
              <a:t>把源结点加入到队列中</a:t>
            </a:r>
            <a:endParaRPr lang="zh-CN" altLang="en-US" sz="1600" dirty="0">
              <a:solidFill>
                <a:srgbClr val="000000"/>
              </a:solidFill>
              <a:effectLst/>
              <a:latin typeface="Courier New" pitchFamily="49" charset="0"/>
            </a:endParaRPr>
          </a:p>
          <a:p>
            <a:pPr algn="just">
              <a:lnSpc>
                <a:spcPct val="80000"/>
              </a:lnSpc>
              <a:buFontTx/>
              <a:buNone/>
            </a:pPr>
            <a:r>
              <a:rPr lang="en-US" altLang="zh-CN" sz="1600" dirty="0">
                <a:solidFill>
                  <a:srgbClr val="000000"/>
                </a:solidFill>
                <a:effectLst/>
                <a:latin typeface="Courier New" pitchFamily="49" charset="0"/>
              </a:rPr>
              <a:t>     while not </a:t>
            </a:r>
            <a:r>
              <a:rPr lang="en-US" altLang="zh-CN" sz="1600" dirty="0" err="1">
                <a:solidFill>
                  <a:srgbClr val="000000"/>
                </a:solidFill>
                <a:effectLst/>
                <a:latin typeface="Courier New" pitchFamily="49" charset="0"/>
              </a:rPr>
              <a:t>Queue.Empty</a:t>
            </a:r>
            <a:r>
              <a:rPr lang="en-US" altLang="zh-CN" sz="1600" dirty="0">
                <a:solidFill>
                  <a:srgbClr val="000000"/>
                </a:solidFill>
                <a:effectLst/>
                <a:latin typeface="Courier New" pitchFamily="49" charset="0"/>
              </a:rPr>
              <a:t> do</a:t>
            </a:r>
          </a:p>
          <a:p>
            <a:pPr algn="just">
              <a:lnSpc>
                <a:spcPct val="80000"/>
              </a:lnSpc>
              <a:buFontTx/>
              <a:buNone/>
            </a:pPr>
            <a:r>
              <a:rPr lang="en-US" altLang="zh-CN"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tmp</a:t>
            </a:r>
            <a:r>
              <a:rPr lang="en-US" altLang="zh-CN" sz="1600" dirty="0">
                <a:solidFill>
                  <a:srgbClr val="000000"/>
                </a:solidFill>
                <a:effectLst/>
                <a:latin typeface="Courier New" pitchFamily="49" charset="0"/>
              </a:rPr>
              <a:t> ← </a:t>
            </a:r>
            <a:r>
              <a:rPr lang="en-US" altLang="zh-CN" sz="1600" dirty="0" err="1">
                <a:solidFill>
                  <a:srgbClr val="000000"/>
                </a:solidFill>
                <a:effectLst/>
                <a:latin typeface="Courier New" pitchFamily="49" charset="0"/>
              </a:rPr>
              <a:t>Queue.Dequeue</a:t>
            </a:r>
            <a:r>
              <a:rPr lang="en-US" altLang="zh-CN" sz="1600" dirty="0">
                <a:solidFill>
                  <a:srgbClr val="000000"/>
                </a:solidFill>
                <a:effectLst/>
                <a:latin typeface="Courier New" pitchFamily="49" charset="0"/>
              </a:rPr>
              <a:t>           //</a:t>
            </a:r>
            <a:r>
              <a:rPr lang="zh-CN" altLang="en-US" sz="1600" dirty="0">
                <a:solidFill>
                  <a:srgbClr val="000000"/>
                </a:solidFill>
                <a:effectLst/>
                <a:latin typeface="Courier New" pitchFamily="49" charset="0"/>
                <a:ea typeface="方正书宋简体" charset="-122"/>
              </a:rPr>
              <a:t>取队头结点扫描判断</a:t>
            </a:r>
            <a:endParaRPr lang="zh-CN" altLang="en-US" sz="1600" dirty="0">
              <a:solidFill>
                <a:srgbClr val="000000"/>
              </a:solidFill>
              <a:effectLst/>
              <a:latin typeface="Courier New" pitchFamily="49" charset="0"/>
            </a:endParaRPr>
          </a:p>
          <a:p>
            <a:pPr algn="just">
              <a:lnSpc>
                <a:spcPct val="80000"/>
              </a:lnSpc>
              <a:buFontTx/>
              <a:buNone/>
            </a:pPr>
            <a:r>
              <a:rPr lang="zh-CN" altLang="en-US" sz="1600" dirty="0">
                <a:solidFill>
                  <a:srgbClr val="000000"/>
                </a:solidFill>
                <a:effectLst/>
                <a:latin typeface="Courier New" pitchFamily="49" charset="0"/>
              </a:rPr>
              <a:t>    	</a:t>
            </a:r>
            <a:r>
              <a:rPr lang="en-US" altLang="zh-CN" sz="1600" dirty="0">
                <a:solidFill>
                  <a:srgbClr val="000000"/>
                </a:solidFill>
                <a:effectLst/>
                <a:latin typeface="Courier New" pitchFamily="49" charset="0"/>
              </a:rPr>
              <a:t>while </a:t>
            </a:r>
            <a:r>
              <a:rPr lang="en-US" altLang="zh-CN" sz="1600" dirty="0" err="1">
                <a:solidFill>
                  <a:srgbClr val="000000"/>
                </a:solidFill>
                <a:effectLst/>
                <a:latin typeface="Courier New" pitchFamily="49" charset="0"/>
              </a:rPr>
              <a:t>tmp</a:t>
            </a:r>
            <a:r>
              <a:rPr lang="en-US" altLang="zh-CN" sz="1600" dirty="0">
                <a:solidFill>
                  <a:srgbClr val="000000"/>
                </a:solidFill>
                <a:effectLst/>
                <a:latin typeface="Courier New" pitchFamily="49" charset="0"/>
              </a:rPr>
              <a:t> </a:t>
            </a:r>
            <a:r>
              <a:rPr lang="en-US" altLang="zh-CN" sz="1600" dirty="0">
                <a:solidFill>
                  <a:srgbClr val="000000"/>
                </a:solidFill>
                <a:effectLst/>
                <a:latin typeface="Courier New" pitchFamily="49" charset="0"/>
                <a:ea typeface="方正书宋简体" charset="-122"/>
              </a:rPr>
              <a:t>≠</a:t>
            </a:r>
            <a:r>
              <a:rPr lang="en-US" altLang="zh-CN" sz="1600" dirty="0">
                <a:solidFill>
                  <a:srgbClr val="000000"/>
                </a:solidFill>
                <a:effectLst/>
                <a:latin typeface="Courier New" pitchFamily="49" charset="0"/>
              </a:rPr>
              <a:t> Null  do</a:t>
            </a:r>
          </a:p>
          <a:p>
            <a:pPr algn="just">
              <a:lnSpc>
                <a:spcPct val="80000"/>
              </a:lnSpc>
              <a:buFontTx/>
              <a:buNone/>
            </a:pPr>
            <a:r>
              <a:rPr lang="en-US" altLang="zh-CN" sz="1600" dirty="0">
                <a:solidFill>
                  <a:srgbClr val="000000"/>
                </a:solidFill>
                <a:effectLst/>
                <a:latin typeface="Courier New" pitchFamily="49" charset="0"/>
              </a:rPr>
              <a:t>   	    if </a:t>
            </a:r>
            <a:r>
              <a:rPr lang="en-US" altLang="zh-CN" sz="1600" dirty="0" err="1">
                <a:solidFill>
                  <a:srgbClr val="000000"/>
                </a:solidFill>
                <a:effectLst/>
                <a:latin typeface="Courier New" pitchFamily="49" charset="0"/>
              </a:rPr>
              <a:t>VisitArray</a:t>
            </a:r>
            <a:r>
              <a:rPr lang="en-US" altLang="zh-CN" sz="1600" dirty="0">
                <a:solidFill>
                  <a:srgbClr val="000000"/>
                </a:solidFill>
                <a:effectLst/>
                <a:latin typeface="Courier New" pitchFamily="49" charset="0"/>
              </a:rPr>
              <a:t>[</a:t>
            </a:r>
            <a:r>
              <a:rPr lang="en-US" altLang="zh-CN" sz="1600" dirty="0" err="1">
                <a:solidFill>
                  <a:srgbClr val="000000"/>
                </a:solidFill>
                <a:effectLst/>
                <a:latin typeface="Courier New" pitchFamily="49" charset="0"/>
              </a:rPr>
              <a:t>tmp.vertex</a:t>
            </a:r>
            <a:r>
              <a:rPr lang="en-US" altLang="zh-CN" sz="1600" dirty="0">
                <a:solidFill>
                  <a:srgbClr val="000000"/>
                </a:solidFill>
                <a:effectLst/>
                <a:latin typeface="Courier New" pitchFamily="49" charset="0"/>
              </a:rPr>
              <a:t>] = 0		</a:t>
            </a:r>
          </a:p>
          <a:p>
            <a:pPr algn="just">
              <a:lnSpc>
                <a:spcPct val="80000"/>
              </a:lnSpc>
              <a:buFontTx/>
              <a:buNone/>
            </a:pPr>
            <a:r>
              <a:rPr lang="en-US" altLang="zh-CN" sz="1600" dirty="0">
                <a:solidFill>
                  <a:srgbClr val="000000"/>
                </a:solidFill>
                <a:effectLst/>
                <a:latin typeface="Courier New" pitchFamily="49" charset="0"/>
              </a:rPr>
              <a:t>			count ← count + 1</a:t>
            </a:r>
          </a:p>
          <a:p>
            <a:pPr algn="just">
              <a:lnSpc>
                <a:spcPct val="80000"/>
              </a:lnSpc>
              <a:buFontTx/>
              <a:buNone/>
            </a:pPr>
            <a:r>
              <a:rPr lang="en-US" altLang="zh-CN"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Queue.Enqueue</a:t>
            </a:r>
            <a:r>
              <a:rPr lang="en-US" altLang="zh-CN"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tmp</a:t>
            </a:r>
            <a:r>
              <a:rPr lang="en-US" altLang="zh-CN" sz="1600" dirty="0">
                <a:solidFill>
                  <a:srgbClr val="000000"/>
                </a:solidFill>
                <a:effectLst/>
                <a:latin typeface="Courier New" pitchFamily="49" charset="0"/>
              </a:rPr>
              <a:t> )          //</a:t>
            </a:r>
            <a:r>
              <a:rPr lang="zh-CN" altLang="en-US" sz="1600" dirty="0">
                <a:solidFill>
                  <a:srgbClr val="000000"/>
                </a:solidFill>
                <a:effectLst/>
                <a:latin typeface="Courier New" pitchFamily="49" charset="0"/>
                <a:ea typeface="方正书宋简体" charset="-122"/>
              </a:rPr>
              <a:t>把未访问的结点加入到</a:t>
            </a:r>
            <a:endParaRPr lang="zh-CN" altLang="en-US" sz="1600" dirty="0">
              <a:solidFill>
                <a:srgbClr val="000000"/>
              </a:solidFill>
              <a:effectLst/>
              <a:latin typeface="Courier New" pitchFamily="49" charset="0"/>
            </a:endParaRPr>
          </a:p>
          <a:p>
            <a:pPr algn="just">
              <a:lnSpc>
                <a:spcPct val="80000"/>
              </a:lnSpc>
              <a:buFontTx/>
              <a:buNone/>
            </a:pPr>
            <a:r>
              <a:rPr lang="zh-CN" altLang="en-US"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VisitArray</a:t>
            </a:r>
            <a:r>
              <a:rPr lang="en-US" altLang="zh-CN" sz="1600" dirty="0">
                <a:solidFill>
                  <a:srgbClr val="000000"/>
                </a:solidFill>
                <a:effectLst/>
                <a:latin typeface="Courier New" pitchFamily="49" charset="0"/>
              </a:rPr>
              <a:t>[</a:t>
            </a:r>
            <a:r>
              <a:rPr lang="en-US" altLang="zh-CN" sz="1600" dirty="0" err="1">
                <a:solidFill>
                  <a:srgbClr val="000000"/>
                </a:solidFill>
                <a:effectLst/>
                <a:latin typeface="Courier New" pitchFamily="49" charset="0"/>
              </a:rPr>
              <a:t>tmp.vertex</a:t>
            </a:r>
            <a:r>
              <a:rPr lang="en-US" altLang="zh-CN" sz="1600" dirty="0">
                <a:solidFill>
                  <a:srgbClr val="000000"/>
                </a:solidFill>
                <a:effectLst/>
                <a:latin typeface="Courier New" pitchFamily="49" charset="0"/>
              </a:rPr>
              <a:t>] ← count    //</a:t>
            </a:r>
            <a:r>
              <a:rPr lang="zh-CN" altLang="en-US" sz="1600" dirty="0">
                <a:solidFill>
                  <a:srgbClr val="000000"/>
                </a:solidFill>
                <a:effectLst/>
                <a:latin typeface="Courier New" pitchFamily="49" charset="0"/>
                <a:ea typeface="方正书宋简体" charset="-122"/>
              </a:rPr>
              <a:t>记录访问次序</a:t>
            </a:r>
            <a:endParaRPr lang="zh-CN" altLang="en-US" sz="1600" dirty="0">
              <a:solidFill>
                <a:srgbClr val="000000"/>
              </a:solidFill>
              <a:effectLst/>
              <a:latin typeface="Courier New" pitchFamily="49" charset="0"/>
            </a:endParaRPr>
          </a:p>
          <a:p>
            <a:pPr algn="just">
              <a:lnSpc>
                <a:spcPct val="80000"/>
              </a:lnSpc>
              <a:buFontTx/>
              <a:buNone/>
            </a:pPr>
            <a:r>
              <a:rPr lang="zh-CN" altLang="en-US" sz="1600" dirty="0">
                <a:solidFill>
                  <a:srgbClr val="000000"/>
                </a:solidFill>
                <a:effectLst/>
                <a:latin typeface="Courier New" pitchFamily="49" charset="0"/>
              </a:rPr>
              <a:t>   	</a:t>
            </a:r>
            <a:r>
              <a:rPr lang="zh-CN" altLang="en-US" sz="1600" dirty="0" smtClean="0">
                <a:solidFill>
                  <a:srgbClr val="000000"/>
                </a:solidFill>
                <a:effectLst/>
                <a:latin typeface="Courier New" pitchFamily="49" charset="0"/>
              </a:rPr>
              <a:t>    </a:t>
            </a:r>
            <a:r>
              <a:rPr lang="en-US" altLang="zh-CN" sz="1600" dirty="0" err="1" smtClean="0">
                <a:solidFill>
                  <a:srgbClr val="000000"/>
                </a:solidFill>
                <a:effectLst/>
                <a:latin typeface="Courier New" pitchFamily="49" charset="0"/>
              </a:rPr>
              <a:t>tmp</a:t>
            </a:r>
            <a:r>
              <a:rPr lang="en-US" altLang="zh-CN" sz="1600" dirty="0" smtClean="0">
                <a:solidFill>
                  <a:srgbClr val="000000"/>
                </a:solidFill>
                <a:effectLst/>
                <a:latin typeface="Courier New" pitchFamily="49" charset="0"/>
              </a:rPr>
              <a:t> </a:t>
            </a:r>
            <a:r>
              <a:rPr lang="en-US" altLang="zh-CN"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tmp.link</a:t>
            </a:r>
            <a:r>
              <a:rPr lang="en-US" altLang="zh-CN" sz="1600" dirty="0">
                <a:solidFill>
                  <a:srgbClr val="000000"/>
                </a:solidFill>
                <a:effectLst/>
                <a:latin typeface="Courier New" pitchFamily="49" charset="0"/>
              </a:rPr>
              <a:t>	               //</a:t>
            </a:r>
            <a:r>
              <a:rPr lang="zh-CN" altLang="en-US" sz="1600" dirty="0">
                <a:solidFill>
                  <a:srgbClr val="000000"/>
                </a:solidFill>
                <a:effectLst/>
                <a:latin typeface="Courier New" pitchFamily="49" charset="0"/>
                <a:ea typeface="方正书宋简体" charset="-122"/>
              </a:rPr>
              <a:t>访问邻接表下一个结点</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Rectangle 3"/>
          <p:cNvSpPr>
            <a:spLocks noGrp="1" noChangeArrowheads="1"/>
          </p:cNvSpPr>
          <p:nvPr>
            <p:ph type="body" idx="1"/>
          </p:nvPr>
        </p:nvSpPr>
        <p:spPr>
          <a:xfrm>
            <a:off x="179388" y="260350"/>
            <a:ext cx="8229600" cy="4608513"/>
          </a:xfrm>
        </p:spPr>
        <p:txBody>
          <a:bodyPr/>
          <a:lstStyle/>
          <a:p>
            <a:endParaRPr lang="zh-CN" altLang="en-US" sz="3600"/>
          </a:p>
          <a:p>
            <a:endParaRPr lang="zh-CN" altLang="en-US" sz="3600"/>
          </a:p>
          <a:p>
            <a:endParaRPr lang="zh-CN" altLang="en-US"/>
          </a:p>
        </p:txBody>
      </p:sp>
      <p:sp>
        <p:nvSpPr>
          <p:cNvPr id="461828" name="Rectangle 4"/>
          <p:cNvSpPr>
            <a:spLocks noGrp="1" noChangeArrowheads="1"/>
          </p:cNvSpPr>
          <p:nvPr>
            <p:ph type="title"/>
          </p:nvPr>
        </p:nvSpPr>
        <p:spPr>
          <a:xfrm>
            <a:off x="179388" y="188913"/>
            <a:ext cx="9144000" cy="1143000"/>
          </a:xfrm>
          <a:noFill/>
          <a:ln/>
        </p:spPr>
        <p:txBody>
          <a:bodyPr/>
          <a:lstStyle/>
          <a:p>
            <a:r>
              <a:rPr lang="zh-CN" altLang="en-US" dirty="0" smtClean="0"/>
              <a:t>广度</a:t>
            </a:r>
            <a:r>
              <a:rPr lang="zh-CN" altLang="en-US" dirty="0"/>
              <a:t>优先</a:t>
            </a:r>
            <a:r>
              <a:rPr lang="zh-CN" altLang="en-US" dirty="0" smtClean="0"/>
              <a:t>查找</a:t>
            </a:r>
            <a:r>
              <a:rPr lang="en-US" altLang="zh-CN" dirty="0" smtClean="0"/>
              <a:t>example</a:t>
            </a:r>
            <a:endParaRPr lang="zh-CN" altLang="en-US" dirty="0"/>
          </a:p>
        </p:txBody>
      </p:sp>
      <p:sp>
        <p:nvSpPr>
          <p:cNvPr id="461829" name="Text Box 5"/>
          <p:cNvSpPr txBox="1">
            <a:spLocks noChangeArrowheads="1"/>
          </p:cNvSpPr>
          <p:nvPr/>
        </p:nvSpPr>
        <p:spPr bwMode="auto">
          <a:xfrm>
            <a:off x="323850" y="3500438"/>
            <a:ext cx="7561263" cy="295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ahoma" pitchFamily="34" charset="0"/>
              </a:rPr>
              <a:t>一个</a:t>
            </a:r>
            <a:r>
              <a:rPr lang="en-US" altLang="zh-CN" sz="2800" b="1">
                <a:latin typeface="Tahoma" pitchFamily="34" charset="0"/>
              </a:rPr>
              <a:t>BFS</a:t>
            </a:r>
            <a:r>
              <a:rPr lang="zh-CN" altLang="en-US" sz="2800" b="1">
                <a:latin typeface="Tahoma" pitchFamily="34" charset="0"/>
              </a:rPr>
              <a:t>输出序列是？</a:t>
            </a:r>
          </a:p>
          <a:p>
            <a:pPr>
              <a:spcBef>
                <a:spcPct val="50000"/>
              </a:spcBef>
            </a:pPr>
            <a:r>
              <a:rPr lang="zh-CN" altLang="en-US" sz="2800">
                <a:latin typeface="Tahoma" pitchFamily="34" charset="0"/>
              </a:rPr>
              <a:t>         </a:t>
            </a:r>
            <a:r>
              <a:rPr lang="en-US" altLang="zh-CN" sz="2800">
                <a:latin typeface="Tahoma" pitchFamily="34" charset="0"/>
              </a:rPr>
              <a:t>a-c-d-e-f-b-g-h-j-i</a:t>
            </a:r>
          </a:p>
          <a:p>
            <a:pPr>
              <a:spcBef>
                <a:spcPct val="20000"/>
              </a:spcBef>
              <a:buFontTx/>
              <a:buChar char="•"/>
            </a:pPr>
            <a:r>
              <a:rPr lang="zh-CN" altLang="en-US" sz="2800" b="1"/>
              <a:t>在广度优先遍历时需要使用到什么辅助结构？</a:t>
            </a:r>
          </a:p>
          <a:p>
            <a:pPr>
              <a:spcBef>
                <a:spcPct val="50000"/>
              </a:spcBef>
            </a:pPr>
            <a:endParaRPr lang="zh-CN" altLang="en-US" sz="2800" b="1"/>
          </a:p>
          <a:p>
            <a:pPr>
              <a:spcBef>
                <a:spcPct val="50000"/>
              </a:spcBef>
            </a:pPr>
            <a:endParaRPr lang="zh-CN" altLang="en-US" sz="2800" b="1">
              <a:latin typeface="Tahoma" pitchFamily="34" charset="0"/>
            </a:endParaRPr>
          </a:p>
        </p:txBody>
      </p:sp>
      <p:graphicFrame>
        <p:nvGraphicFramePr>
          <p:cNvPr id="461830" name="Object 6"/>
          <p:cNvGraphicFramePr>
            <a:graphicFrameLocks noChangeAspect="1"/>
          </p:cNvGraphicFramePr>
          <p:nvPr/>
        </p:nvGraphicFramePr>
        <p:xfrm>
          <a:off x="1979613" y="1125538"/>
          <a:ext cx="4351337" cy="2298700"/>
        </p:xfrm>
        <a:graphic>
          <a:graphicData uri="http://schemas.openxmlformats.org/presentationml/2006/ole">
            <mc:AlternateContent xmlns:mc="http://schemas.openxmlformats.org/markup-compatibility/2006">
              <mc:Choice xmlns:v="urn:schemas-microsoft-com:vml" Requires="v">
                <p:oleObj spid="_x0000_s196703" name="Visio" r:id="rId4" imgW="4351794" imgH="2299454" progId="Visio.Drawing.11">
                  <p:embed/>
                </p:oleObj>
              </mc:Choice>
              <mc:Fallback>
                <p:oleObj name="Visio" r:id="rId4" imgW="4351794" imgH="229945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125538"/>
                        <a:ext cx="4351337"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28</a:t>
            </a:fld>
            <a:endParaRPr lang="en-US" altLang="zh-CN" dirty="0"/>
          </a:p>
        </p:txBody>
      </p:sp>
    </p:spTree>
    <p:extLst>
      <p:ext uri="{BB962C8B-B14F-4D97-AF65-F5344CB8AC3E}">
        <p14:creationId xmlns:p14="http://schemas.microsoft.com/office/powerpoint/2010/main" val="589105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1829">
                                            <p:txEl>
                                              <p:pRg st="1" end="1"/>
                                            </p:txEl>
                                          </p:spTgt>
                                        </p:tgtEl>
                                        <p:attrNameLst>
                                          <p:attrName>style.visibility</p:attrName>
                                        </p:attrNameLst>
                                      </p:cBhvr>
                                      <p:to>
                                        <p:strVal val="visible"/>
                                      </p:to>
                                    </p:set>
                                    <p:animEffect transition="in" filter="blinds(horizontal)">
                                      <p:cBhvr>
                                        <p:cTn id="7" dur="500"/>
                                        <p:tgtEl>
                                          <p:spTgt spid="46182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1829">
                                            <p:txEl>
                                              <p:pRg st="2" end="2"/>
                                            </p:txEl>
                                          </p:spTgt>
                                        </p:tgtEl>
                                        <p:attrNameLst>
                                          <p:attrName>style.visibility</p:attrName>
                                        </p:attrNameLst>
                                      </p:cBhvr>
                                      <p:to>
                                        <p:strVal val="visible"/>
                                      </p:to>
                                    </p:set>
                                    <p:animEffect transition="in" filter="blinds(horizontal)">
                                      <p:cBhvr>
                                        <p:cTn id="12" dur="500"/>
                                        <p:tgtEl>
                                          <p:spTgt spid="4618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body" idx="1"/>
          </p:nvPr>
        </p:nvSpPr>
        <p:spPr>
          <a:xfrm>
            <a:off x="179388" y="3789363"/>
            <a:ext cx="8229600" cy="2808287"/>
          </a:xfrm>
        </p:spPr>
        <p:txBody>
          <a:bodyPr/>
          <a:lstStyle/>
          <a:p>
            <a:r>
              <a:rPr lang="zh-CN" altLang="en-US" sz="2400">
                <a:solidFill>
                  <a:srgbClr val="FF0066"/>
                </a:solidFill>
              </a:rPr>
              <a:t>广度优先搜索的效率与图的表示有关吗？</a:t>
            </a:r>
          </a:p>
          <a:p>
            <a:r>
              <a:rPr lang="zh-CN" altLang="en-US" sz="2400"/>
              <a:t>对邻接矩阵表示的图：遍历的效率为</a:t>
            </a:r>
          </a:p>
          <a:p>
            <a:pPr>
              <a:buFontTx/>
              <a:buNone/>
            </a:pPr>
            <a:r>
              <a:rPr lang="zh-CN" altLang="en-US" sz="2400"/>
              <a:t>               </a:t>
            </a:r>
            <a:r>
              <a:rPr lang="en-US" altLang="zh-CN" sz="2400"/>
              <a:t>Θ(</a:t>
            </a:r>
            <a:r>
              <a:rPr lang="en-US" altLang="zh-CN" sz="2400">
                <a:sym typeface="Symbol" pitchFamily="18" charset="2"/>
              </a:rPr>
              <a:t> V </a:t>
            </a:r>
            <a:r>
              <a:rPr lang="en-US" altLang="zh-CN" sz="2400" baseline="30000">
                <a:sym typeface="Symbol" pitchFamily="18" charset="2"/>
              </a:rPr>
              <a:t>2</a:t>
            </a:r>
            <a:r>
              <a:rPr lang="en-US" altLang="zh-CN" sz="2400">
                <a:sym typeface="Symbol" pitchFamily="18" charset="2"/>
              </a:rPr>
              <a:t>)</a:t>
            </a:r>
          </a:p>
          <a:p>
            <a:pPr>
              <a:buFontTx/>
              <a:buNone/>
            </a:pPr>
            <a:r>
              <a:rPr lang="zh-CN" altLang="en-US" sz="2400">
                <a:solidFill>
                  <a:schemeClr val="hlink"/>
                </a:solidFill>
                <a:latin typeface="宋体" pitchFamily="2" charset="-122"/>
                <a:sym typeface="Symbol" pitchFamily="18" charset="2"/>
              </a:rPr>
              <a:t></a:t>
            </a:r>
            <a:r>
              <a:rPr lang="zh-CN" altLang="en-US" sz="2400">
                <a:latin typeface="宋体" pitchFamily="2" charset="-122"/>
                <a:sym typeface="Symbol" pitchFamily="18" charset="2"/>
              </a:rPr>
              <a:t> </a:t>
            </a:r>
            <a:r>
              <a:rPr lang="zh-CN" altLang="en-US" sz="2400"/>
              <a:t>对邻接链表表示的图：遍历的效率为</a:t>
            </a:r>
          </a:p>
          <a:p>
            <a:pPr>
              <a:buFontTx/>
              <a:buNone/>
            </a:pPr>
            <a:r>
              <a:rPr lang="zh-CN" altLang="en-US" sz="2400"/>
              <a:t>               </a:t>
            </a:r>
            <a:r>
              <a:rPr lang="en-US" altLang="zh-CN" sz="2400"/>
              <a:t>Θ(</a:t>
            </a:r>
            <a:r>
              <a:rPr lang="en-US" altLang="zh-CN" sz="2400">
                <a:sym typeface="Symbol" pitchFamily="18" charset="2"/>
              </a:rPr>
              <a:t> V </a:t>
            </a:r>
            <a:r>
              <a:rPr lang="en-US" altLang="zh-CN" sz="2400" baseline="30000">
                <a:sym typeface="Symbol" pitchFamily="18" charset="2"/>
              </a:rPr>
              <a:t>+</a:t>
            </a:r>
            <a:r>
              <a:rPr lang="en-US" altLang="zh-CN" sz="2400">
                <a:sym typeface="Symbol" pitchFamily="18" charset="2"/>
              </a:rPr>
              <a:t> E )</a:t>
            </a:r>
            <a:endParaRPr lang="zh-CN" altLang="en-US" sz="2400"/>
          </a:p>
          <a:p>
            <a:pPr>
              <a:buFontTx/>
              <a:buNone/>
            </a:pPr>
            <a:endParaRPr lang="zh-CN" altLang="en-US" sz="2400"/>
          </a:p>
        </p:txBody>
      </p:sp>
      <p:graphicFrame>
        <p:nvGraphicFramePr>
          <p:cNvPr id="518147" name="Object 3"/>
          <p:cNvGraphicFramePr>
            <a:graphicFrameLocks noChangeAspect="1"/>
          </p:cNvGraphicFramePr>
          <p:nvPr/>
        </p:nvGraphicFramePr>
        <p:xfrm>
          <a:off x="323850" y="188913"/>
          <a:ext cx="3402013" cy="3527425"/>
        </p:xfrm>
        <a:graphic>
          <a:graphicData uri="http://schemas.openxmlformats.org/presentationml/2006/ole">
            <mc:AlternateContent xmlns:mc="http://schemas.openxmlformats.org/markup-compatibility/2006">
              <mc:Choice xmlns:v="urn:schemas-microsoft-com:vml" Requires="v">
                <p:oleObj spid="_x0000_s197820" name="公式" r:id="rId4" imgW="2400120" imgH="2489040" progId="Equation.3">
                  <p:embed/>
                </p:oleObj>
              </mc:Choice>
              <mc:Fallback>
                <p:oleObj name="公式" r:id="rId4" imgW="2400120" imgH="248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88913"/>
                        <a:ext cx="3402013" cy="352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8148" name="Object 4"/>
          <p:cNvGraphicFramePr>
            <a:graphicFrameLocks noChangeAspect="1"/>
          </p:cNvGraphicFramePr>
          <p:nvPr>
            <p:extLst>
              <p:ext uri="{D42A27DB-BD31-4B8C-83A1-F6EECF244321}">
                <p14:modId xmlns:p14="http://schemas.microsoft.com/office/powerpoint/2010/main" val="3095402112"/>
              </p:ext>
            </p:extLst>
          </p:nvPr>
        </p:nvGraphicFramePr>
        <p:xfrm>
          <a:off x="6156325" y="835744"/>
          <a:ext cx="2481263" cy="5689600"/>
        </p:xfrm>
        <a:graphic>
          <a:graphicData uri="http://schemas.openxmlformats.org/presentationml/2006/ole">
            <mc:AlternateContent xmlns:mc="http://schemas.openxmlformats.org/markup-compatibility/2006">
              <mc:Choice xmlns:v="urn:schemas-microsoft-com:vml" Requires="v">
                <p:oleObj spid="_x0000_s197821" name="公式" r:id="rId6" imgW="1041120" imgH="2387520" progId="Equation.3">
                  <p:embed/>
                </p:oleObj>
              </mc:Choice>
              <mc:Fallback>
                <p:oleObj name="公式" r:id="rId6" imgW="1041120" imgH="23875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325" y="835744"/>
                        <a:ext cx="2481263" cy="568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29</a:t>
            </a:fld>
            <a:endParaRPr lang="en-US" altLang="zh-CN" dirty="0"/>
          </a:p>
        </p:txBody>
      </p:sp>
    </p:spTree>
    <p:extLst>
      <p:ext uri="{BB962C8B-B14F-4D97-AF65-F5344CB8AC3E}">
        <p14:creationId xmlns:p14="http://schemas.microsoft.com/office/powerpoint/2010/main" val="2162392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8147"/>
                                        </p:tgtEl>
                                        <p:attrNameLst>
                                          <p:attrName>style.visibility</p:attrName>
                                        </p:attrNameLst>
                                      </p:cBhvr>
                                      <p:to>
                                        <p:strVal val="visible"/>
                                      </p:to>
                                    </p:set>
                                    <p:animEffect transition="in" filter="blinds(horizontal)">
                                      <p:cBhvr>
                                        <p:cTn id="7" dur="500"/>
                                        <p:tgtEl>
                                          <p:spTgt spid="518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8148"/>
                                        </p:tgtEl>
                                        <p:attrNameLst>
                                          <p:attrName>style.visibility</p:attrName>
                                        </p:attrNameLst>
                                      </p:cBhvr>
                                      <p:to>
                                        <p:strVal val="visible"/>
                                      </p:to>
                                    </p:set>
                                    <p:animEffect transition="in" filter="blinds(horizontal)">
                                      <p:cBhvr>
                                        <p:cTn id="12" dur="500"/>
                                        <p:tgtEl>
                                          <p:spTgt spid="518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8146">
                                            <p:txEl>
                                              <p:pRg st="0" end="0"/>
                                            </p:txEl>
                                          </p:spTgt>
                                        </p:tgtEl>
                                        <p:attrNameLst>
                                          <p:attrName>style.visibility</p:attrName>
                                        </p:attrNameLst>
                                      </p:cBhvr>
                                      <p:to>
                                        <p:strVal val="visible"/>
                                      </p:to>
                                    </p:set>
                                    <p:animEffect transition="in" filter="blinds(horizontal)">
                                      <p:cBhvr>
                                        <p:cTn id="17" dur="500"/>
                                        <p:tgtEl>
                                          <p:spTgt spid="51814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8146">
                                            <p:txEl>
                                              <p:pRg st="1" end="1"/>
                                            </p:txEl>
                                          </p:spTgt>
                                        </p:tgtEl>
                                        <p:attrNameLst>
                                          <p:attrName>style.visibility</p:attrName>
                                        </p:attrNameLst>
                                      </p:cBhvr>
                                      <p:to>
                                        <p:strVal val="visible"/>
                                      </p:to>
                                    </p:set>
                                    <p:animEffect transition="in" filter="blinds(horizontal)">
                                      <p:cBhvr>
                                        <p:cTn id="22" dur="500"/>
                                        <p:tgtEl>
                                          <p:spTgt spid="51814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8146">
                                            <p:txEl>
                                              <p:pRg st="2" end="2"/>
                                            </p:txEl>
                                          </p:spTgt>
                                        </p:tgtEl>
                                        <p:attrNameLst>
                                          <p:attrName>style.visibility</p:attrName>
                                        </p:attrNameLst>
                                      </p:cBhvr>
                                      <p:to>
                                        <p:strVal val="visible"/>
                                      </p:to>
                                    </p:set>
                                    <p:animEffect transition="in" filter="blinds(horizontal)">
                                      <p:cBhvr>
                                        <p:cTn id="27" dur="500"/>
                                        <p:tgtEl>
                                          <p:spTgt spid="51814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8146">
                                            <p:txEl>
                                              <p:pRg st="3" end="3"/>
                                            </p:txEl>
                                          </p:spTgt>
                                        </p:tgtEl>
                                        <p:attrNameLst>
                                          <p:attrName>style.visibility</p:attrName>
                                        </p:attrNameLst>
                                      </p:cBhvr>
                                      <p:to>
                                        <p:strVal val="visible"/>
                                      </p:to>
                                    </p:set>
                                    <p:animEffect transition="in" filter="blinds(horizontal)">
                                      <p:cBhvr>
                                        <p:cTn id="32" dur="500"/>
                                        <p:tgtEl>
                                          <p:spTgt spid="518146">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8146">
                                            <p:txEl>
                                              <p:pRg st="4" end="4"/>
                                            </p:txEl>
                                          </p:spTgt>
                                        </p:tgtEl>
                                        <p:attrNameLst>
                                          <p:attrName>style.visibility</p:attrName>
                                        </p:attrNameLst>
                                      </p:cBhvr>
                                      <p:to>
                                        <p:strVal val="visible"/>
                                      </p:to>
                                    </p:set>
                                    <p:animEffect transition="in" filter="blinds(horizontal)">
                                      <p:cBhvr>
                                        <p:cTn id="37" dur="500"/>
                                        <p:tgtEl>
                                          <p:spTgt spid="5181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z="3200" dirty="0" smtClean="0">
                <a:ea typeface="宋体" charset="-122"/>
              </a:rPr>
              <a:t>1. Types of Decrease and Conquer</a:t>
            </a:r>
          </a:p>
        </p:txBody>
      </p:sp>
      <p:sp>
        <p:nvSpPr>
          <p:cNvPr id="12291" name="Rectangle 3"/>
          <p:cNvSpPr>
            <a:spLocks noGrp="1" noChangeArrowheads="1"/>
          </p:cNvSpPr>
          <p:nvPr>
            <p:ph type="body" idx="1"/>
          </p:nvPr>
        </p:nvSpPr>
        <p:spPr>
          <a:xfrm>
            <a:off x="609600" y="1266825"/>
            <a:ext cx="8534400" cy="5591175"/>
          </a:xfrm>
        </p:spPr>
        <p:txBody>
          <a:bodyPr/>
          <a:lstStyle/>
          <a:p>
            <a:pPr>
              <a:lnSpc>
                <a:spcPct val="90000"/>
              </a:lnSpc>
            </a:pPr>
            <a:r>
              <a:rPr lang="en-US" altLang="zh-CN" sz="2400" i="1" u="sng" dirty="0" smtClean="0">
                <a:solidFill>
                  <a:srgbClr val="00B0F0"/>
                </a:solidFill>
              </a:rPr>
              <a:t>Decrease by a constant </a:t>
            </a:r>
            <a:r>
              <a:rPr lang="en-US" altLang="zh-CN" sz="2400" dirty="0" smtClean="0">
                <a:solidFill>
                  <a:srgbClr val="00B0F0"/>
                </a:solidFill>
              </a:rPr>
              <a:t>(usually by 1):</a:t>
            </a:r>
          </a:p>
          <a:p>
            <a:pPr lvl="1">
              <a:lnSpc>
                <a:spcPct val="90000"/>
              </a:lnSpc>
            </a:pPr>
            <a:r>
              <a:rPr lang="en-US" altLang="zh-CN" sz="1800" dirty="0" smtClean="0"/>
              <a:t>insertion sort</a:t>
            </a:r>
          </a:p>
          <a:p>
            <a:pPr lvl="1">
              <a:lnSpc>
                <a:spcPct val="90000"/>
              </a:lnSpc>
            </a:pPr>
            <a:r>
              <a:rPr lang="en-US" altLang="zh-CN" sz="1800" dirty="0" smtClean="0"/>
              <a:t>topological sorting</a:t>
            </a:r>
          </a:p>
          <a:p>
            <a:pPr lvl="1">
              <a:lnSpc>
                <a:spcPct val="90000"/>
              </a:lnSpc>
            </a:pPr>
            <a:r>
              <a:rPr lang="en-US" altLang="zh-CN" sz="1800" dirty="0" smtClean="0"/>
              <a:t>algorithms for generating permutations, subsets</a:t>
            </a:r>
            <a:r>
              <a:rPr lang="en-US" altLang="zh-CN" sz="2000" dirty="0" smtClean="0"/>
              <a:t>	</a:t>
            </a:r>
          </a:p>
          <a:p>
            <a:pPr>
              <a:lnSpc>
                <a:spcPct val="90000"/>
              </a:lnSpc>
            </a:pPr>
            <a:endParaRPr lang="en-US" altLang="zh-CN" sz="1600" dirty="0" smtClean="0"/>
          </a:p>
          <a:p>
            <a:pPr>
              <a:lnSpc>
                <a:spcPct val="90000"/>
              </a:lnSpc>
            </a:pPr>
            <a:r>
              <a:rPr lang="en-US" altLang="zh-CN" sz="2400" i="1" u="sng" dirty="0" smtClean="0">
                <a:solidFill>
                  <a:srgbClr val="0070C0"/>
                </a:solidFill>
              </a:rPr>
              <a:t>Decrease by a constant factor</a:t>
            </a:r>
            <a:r>
              <a:rPr lang="en-US" altLang="zh-CN" sz="2400" dirty="0" smtClean="0">
                <a:solidFill>
                  <a:srgbClr val="0070C0"/>
                </a:solidFill>
              </a:rPr>
              <a:t> (usually by half)</a:t>
            </a:r>
            <a:endParaRPr lang="en-US" altLang="zh-CN" sz="2400" i="1" u="sng" dirty="0" smtClean="0">
              <a:solidFill>
                <a:srgbClr val="0070C0"/>
              </a:solidFill>
            </a:endParaRPr>
          </a:p>
          <a:p>
            <a:pPr lvl="1">
              <a:lnSpc>
                <a:spcPct val="90000"/>
              </a:lnSpc>
            </a:pPr>
            <a:r>
              <a:rPr lang="en-US" altLang="zh-CN" sz="1800" dirty="0" smtClean="0"/>
              <a:t>binary search and bisection method</a:t>
            </a:r>
          </a:p>
          <a:p>
            <a:pPr lvl="1">
              <a:lnSpc>
                <a:spcPct val="90000"/>
              </a:lnSpc>
            </a:pPr>
            <a:r>
              <a:rPr lang="en-US" altLang="zh-CN" sz="1800" dirty="0" smtClean="0"/>
              <a:t>exponentiation by squaring</a:t>
            </a:r>
          </a:p>
          <a:p>
            <a:pPr lvl="1">
              <a:lnSpc>
                <a:spcPct val="90000"/>
              </a:lnSpc>
            </a:pPr>
            <a:r>
              <a:rPr lang="en-US" altLang="zh-CN" sz="1800" dirty="0" smtClean="0"/>
              <a:t>multiplication </a:t>
            </a:r>
            <a:r>
              <a:rPr lang="en-US" altLang="zh-CN" sz="1800" dirty="0" smtClean="0">
                <a:cs typeface="Times New Roman" pitchFamily="18" charset="0"/>
              </a:rPr>
              <a:t>à la </a:t>
            </a:r>
            <a:r>
              <a:rPr lang="en-US" altLang="zh-CN" sz="1800" dirty="0" err="1" smtClean="0">
                <a:cs typeface="Times New Roman" pitchFamily="18" charset="0"/>
              </a:rPr>
              <a:t>russe</a:t>
            </a:r>
            <a:r>
              <a:rPr lang="en-US" altLang="zh-CN" sz="1800" dirty="0" smtClean="0">
                <a:cs typeface="Times New Roman" pitchFamily="18" charset="0"/>
              </a:rPr>
              <a:t/>
            </a:r>
            <a:br>
              <a:rPr lang="en-US" altLang="zh-CN" sz="1800" dirty="0" smtClean="0">
                <a:cs typeface="Times New Roman" pitchFamily="18" charset="0"/>
              </a:rPr>
            </a:br>
            <a:endParaRPr lang="en-US" altLang="zh-CN" sz="1400" dirty="0" smtClean="0"/>
          </a:p>
          <a:p>
            <a:pPr>
              <a:lnSpc>
                <a:spcPct val="90000"/>
              </a:lnSpc>
            </a:pPr>
            <a:r>
              <a:rPr lang="en-US" altLang="zh-CN" sz="2400" i="1" u="sng" dirty="0" smtClean="0">
                <a:solidFill>
                  <a:srgbClr val="002060"/>
                </a:solidFill>
              </a:rPr>
              <a:t>Variable-size decrease</a:t>
            </a:r>
          </a:p>
          <a:p>
            <a:pPr lvl="1">
              <a:lnSpc>
                <a:spcPct val="90000"/>
              </a:lnSpc>
            </a:pPr>
            <a:r>
              <a:rPr lang="en-US" altLang="zh-CN" sz="1800" dirty="0" smtClean="0"/>
              <a:t>Euclid’s algorithm</a:t>
            </a:r>
          </a:p>
          <a:p>
            <a:pPr lvl="1">
              <a:lnSpc>
                <a:spcPct val="90000"/>
              </a:lnSpc>
            </a:pPr>
            <a:r>
              <a:rPr lang="en-US" altLang="zh-CN" sz="1800" dirty="0" smtClean="0"/>
              <a:t>selection by partition</a:t>
            </a:r>
          </a:p>
          <a:p>
            <a:pPr lvl="1">
              <a:lnSpc>
                <a:spcPct val="90000"/>
              </a:lnSpc>
            </a:pPr>
            <a:r>
              <a:rPr lang="en-US" altLang="zh-CN" sz="1800" dirty="0" err="1" smtClean="0"/>
              <a:t>Nim</a:t>
            </a:r>
            <a:r>
              <a:rPr lang="en-US" altLang="zh-CN" sz="1800" dirty="0" smtClean="0"/>
              <a:t>-like games</a:t>
            </a:r>
            <a:endParaRPr lang="en-US" altLang="zh-CN" sz="2000" dirty="0" smtClean="0"/>
          </a:p>
          <a:p>
            <a:pPr>
              <a:lnSpc>
                <a:spcPct val="90000"/>
              </a:lnSpc>
              <a:buFont typeface="Monotype Sorts"/>
              <a:buNone/>
            </a:pPr>
            <a:endParaRPr lang="en-US" altLang="zh-CN" sz="1400" dirty="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457200" y="188640"/>
            <a:ext cx="4186238" cy="865188"/>
          </a:xfrm>
        </p:spPr>
        <p:txBody>
          <a:bodyPr/>
          <a:lstStyle/>
          <a:p>
            <a:r>
              <a:rPr lang="en-US" altLang="zh-CN" sz="3600" dirty="0">
                <a:solidFill>
                  <a:srgbClr val="000000"/>
                </a:solidFill>
                <a:effectLst>
                  <a:outerShdw blurRad="38100" dist="38100" dir="2700000" algn="tl">
                    <a:srgbClr val="FFFFFF"/>
                  </a:outerShdw>
                </a:effectLst>
              </a:rPr>
              <a:t>DFS</a:t>
            </a:r>
            <a:r>
              <a:rPr lang="zh-CN" altLang="en-US" sz="3600" dirty="0">
                <a:solidFill>
                  <a:srgbClr val="000000"/>
                </a:solidFill>
                <a:effectLst>
                  <a:outerShdw blurRad="38100" dist="38100" dir="2700000" algn="tl">
                    <a:srgbClr val="FFFFFF"/>
                  </a:outerShdw>
                </a:effectLst>
              </a:rPr>
              <a:t>与</a:t>
            </a:r>
            <a:r>
              <a:rPr lang="en-US" altLang="zh-CN" sz="3600" dirty="0">
                <a:solidFill>
                  <a:srgbClr val="000000"/>
                </a:solidFill>
                <a:effectLst>
                  <a:outerShdw blurRad="38100" dist="38100" dir="2700000" algn="tl">
                    <a:srgbClr val="FFFFFF"/>
                  </a:outerShdw>
                </a:effectLst>
              </a:rPr>
              <a:t>BFS</a:t>
            </a:r>
            <a:r>
              <a:rPr lang="zh-CN" altLang="en-US" sz="3600" dirty="0">
                <a:solidFill>
                  <a:srgbClr val="000000"/>
                </a:solidFill>
                <a:effectLst>
                  <a:outerShdw blurRad="38100" dist="38100" dir="2700000" algn="tl">
                    <a:srgbClr val="FFFFFF"/>
                  </a:outerShdw>
                </a:effectLst>
              </a:rPr>
              <a:t>的比较</a:t>
            </a:r>
          </a:p>
        </p:txBody>
      </p:sp>
      <p:grpSp>
        <p:nvGrpSpPr>
          <p:cNvPr id="2" name="Group 4"/>
          <p:cNvGrpSpPr>
            <a:grpSpLocks/>
          </p:cNvGrpSpPr>
          <p:nvPr/>
        </p:nvGrpSpPr>
        <p:grpSpPr bwMode="auto">
          <a:xfrm>
            <a:off x="611188" y="1268760"/>
            <a:ext cx="7848600" cy="4895850"/>
            <a:chOff x="-3" y="-3"/>
            <a:chExt cx="2559" cy="3229"/>
          </a:xfrm>
        </p:grpSpPr>
        <p:grpSp>
          <p:nvGrpSpPr>
            <p:cNvPr id="3" name="Group 5"/>
            <p:cNvGrpSpPr>
              <a:grpSpLocks/>
            </p:cNvGrpSpPr>
            <p:nvPr/>
          </p:nvGrpSpPr>
          <p:grpSpPr bwMode="auto">
            <a:xfrm>
              <a:off x="0" y="0"/>
              <a:ext cx="2553" cy="3223"/>
              <a:chOff x="0" y="0"/>
              <a:chExt cx="2553" cy="3223"/>
            </a:xfrm>
          </p:grpSpPr>
          <p:grpSp>
            <p:nvGrpSpPr>
              <p:cNvPr id="4" name="Group 6"/>
              <p:cNvGrpSpPr>
                <a:grpSpLocks/>
              </p:cNvGrpSpPr>
              <p:nvPr/>
            </p:nvGrpSpPr>
            <p:grpSpPr bwMode="auto">
              <a:xfrm>
                <a:off x="0" y="0"/>
                <a:ext cx="771" cy="403"/>
                <a:chOff x="0" y="0"/>
                <a:chExt cx="771" cy="403"/>
              </a:xfrm>
            </p:grpSpPr>
            <p:sp>
              <p:nvSpPr>
                <p:cNvPr id="457735" name="Rectangle 7"/>
                <p:cNvSpPr>
                  <a:spLocks noChangeArrowheads="1"/>
                </p:cNvSpPr>
                <p:nvPr/>
              </p:nvSpPr>
              <p:spPr bwMode="auto">
                <a:xfrm>
                  <a:off x="43" y="0"/>
                  <a:ext cx="685" cy="403"/>
                </a:xfrm>
                <a:prstGeom prst="rect">
                  <a:avLst/>
                </a:prstGeom>
                <a:noFill/>
                <a:ln w="12700">
                  <a:noFill/>
                  <a:miter lim="800000"/>
                  <a:headEnd type="none" w="sm" len="sm"/>
                  <a:tailEnd type="none" w="sm" len="sm"/>
                </a:ln>
                <a:effectLst/>
              </p:spPr>
              <p:txBody>
                <a:bodyPr/>
                <a:lstStyle/>
                <a:p>
                  <a:pPr algn="ctr"/>
                  <a:r>
                    <a:rPr kumimoji="1" lang="zh-CN" altLang="en-US" sz="1000">
                      <a:latin typeface="Times New Roman" pitchFamily="18" charset="0"/>
                      <a:ea typeface="方正书宋简体" charset="-122"/>
                    </a:rPr>
                    <a:t> </a:t>
                  </a:r>
                </a:p>
                <a:p>
                  <a:pPr algn="ctr" eaLnBrk="0" hangingPunct="0"/>
                  <a:endParaRPr kumimoji="1" lang="zh-CN" altLang="en-US" sz="2400">
                    <a:latin typeface="Times New Roman" pitchFamily="18" charset="0"/>
                  </a:endParaRPr>
                </a:p>
              </p:txBody>
            </p:sp>
            <p:sp>
              <p:nvSpPr>
                <p:cNvPr id="457736" name="Rectangle 8"/>
                <p:cNvSpPr>
                  <a:spLocks noChangeArrowheads="1"/>
                </p:cNvSpPr>
                <p:nvPr/>
              </p:nvSpPr>
              <p:spPr bwMode="auto">
                <a:xfrm>
                  <a:off x="0" y="0"/>
                  <a:ext cx="771" cy="40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5" name="Group 9"/>
              <p:cNvGrpSpPr>
                <a:grpSpLocks/>
              </p:cNvGrpSpPr>
              <p:nvPr/>
            </p:nvGrpSpPr>
            <p:grpSpPr bwMode="auto">
              <a:xfrm>
                <a:off x="771" y="0"/>
                <a:ext cx="884" cy="403"/>
                <a:chOff x="771" y="0"/>
                <a:chExt cx="884" cy="403"/>
              </a:xfrm>
            </p:grpSpPr>
            <p:sp>
              <p:nvSpPr>
                <p:cNvPr id="457738" name="Rectangle 10"/>
                <p:cNvSpPr>
                  <a:spLocks noChangeArrowheads="1"/>
                </p:cNvSpPr>
                <p:nvPr/>
              </p:nvSpPr>
              <p:spPr bwMode="auto">
                <a:xfrm>
                  <a:off x="814" y="0"/>
                  <a:ext cx="798" cy="403"/>
                </a:xfrm>
                <a:prstGeom prst="rect">
                  <a:avLst/>
                </a:prstGeom>
                <a:noFill/>
                <a:ln w="12700">
                  <a:noFill/>
                  <a:miter lim="800000"/>
                  <a:headEnd type="none" w="sm" len="sm"/>
                  <a:tailEnd type="none" w="sm" len="sm"/>
                </a:ln>
                <a:effectLst/>
              </p:spPr>
              <p:txBody>
                <a:bodyPr/>
                <a:lstStyle/>
                <a:p>
                  <a:pPr algn="ctr"/>
                  <a:r>
                    <a:rPr kumimoji="1" lang="en-US" altLang="zh-CN" sz="2400">
                      <a:latin typeface="Times New Roman" pitchFamily="18" charset="0"/>
                      <a:ea typeface="方正书宋简体" charset="-122"/>
                    </a:rPr>
                    <a:t>DFS</a:t>
                  </a:r>
                </a:p>
                <a:p>
                  <a:pPr algn="ctr" eaLnBrk="0" hangingPunct="0"/>
                  <a:endParaRPr kumimoji="1" lang="zh-CN" altLang="en-US" sz="2400">
                    <a:latin typeface="Times New Roman" pitchFamily="18" charset="0"/>
                  </a:endParaRPr>
                </a:p>
              </p:txBody>
            </p:sp>
            <p:sp>
              <p:nvSpPr>
                <p:cNvPr id="457739" name="Rectangle 11"/>
                <p:cNvSpPr>
                  <a:spLocks noChangeArrowheads="1"/>
                </p:cNvSpPr>
                <p:nvPr/>
              </p:nvSpPr>
              <p:spPr bwMode="auto">
                <a:xfrm>
                  <a:off x="771" y="0"/>
                  <a:ext cx="884" cy="40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6" name="Group 12"/>
              <p:cNvGrpSpPr>
                <a:grpSpLocks/>
              </p:cNvGrpSpPr>
              <p:nvPr/>
            </p:nvGrpSpPr>
            <p:grpSpPr bwMode="auto">
              <a:xfrm>
                <a:off x="1655" y="0"/>
                <a:ext cx="898" cy="403"/>
                <a:chOff x="1655" y="0"/>
                <a:chExt cx="898" cy="403"/>
              </a:xfrm>
            </p:grpSpPr>
            <p:sp>
              <p:nvSpPr>
                <p:cNvPr id="457741" name="Rectangle 13"/>
                <p:cNvSpPr>
                  <a:spLocks noChangeArrowheads="1"/>
                </p:cNvSpPr>
                <p:nvPr/>
              </p:nvSpPr>
              <p:spPr bwMode="auto">
                <a:xfrm>
                  <a:off x="1698" y="0"/>
                  <a:ext cx="812" cy="403"/>
                </a:xfrm>
                <a:prstGeom prst="rect">
                  <a:avLst/>
                </a:prstGeom>
                <a:noFill/>
                <a:ln w="12700">
                  <a:noFill/>
                  <a:miter lim="800000"/>
                  <a:headEnd type="none" w="sm" len="sm"/>
                  <a:tailEnd type="none" w="sm" len="sm"/>
                </a:ln>
                <a:effectLst/>
              </p:spPr>
              <p:txBody>
                <a:bodyPr/>
                <a:lstStyle/>
                <a:p>
                  <a:pPr algn="ctr"/>
                  <a:r>
                    <a:rPr kumimoji="1" lang="en-US" altLang="zh-CN" sz="2400">
                      <a:latin typeface="Times New Roman" pitchFamily="18" charset="0"/>
                      <a:ea typeface="方正书宋简体" charset="-122"/>
                    </a:rPr>
                    <a:t>BFS</a:t>
                  </a:r>
                </a:p>
                <a:p>
                  <a:pPr algn="ctr" eaLnBrk="0" hangingPunct="0"/>
                  <a:endParaRPr kumimoji="1" lang="zh-CN" altLang="en-US" sz="2400">
                    <a:latin typeface="Times New Roman" pitchFamily="18" charset="0"/>
                  </a:endParaRPr>
                </a:p>
              </p:txBody>
            </p:sp>
            <p:sp>
              <p:nvSpPr>
                <p:cNvPr id="457742" name="Rectangle 14"/>
                <p:cNvSpPr>
                  <a:spLocks noChangeArrowheads="1"/>
                </p:cNvSpPr>
                <p:nvPr/>
              </p:nvSpPr>
              <p:spPr bwMode="auto">
                <a:xfrm>
                  <a:off x="1655" y="0"/>
                  <a:ext cx="898" cy="40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 name="Group 15"/>
              <p:cNvGrpSpPr>
                <a:grpSpLocks/>
              </p:cNvGrpSpPr>
              <p:nvPr/>
            </p:nvGrpSpPr>
            <p:grpSpPr bwMode="auto">
              <a:xfrm>
                <a:off x="0" y="403"/>
                <a:ext cx="771" cy="403"/>
                <a:chOff x="0" y="403"/>
                <a:chExt cx="771" cy="403"/>
              </a:xfrm>
            </p:grpSpPr>
            <p:sp>
              <p:nvSpPr>
                <p:cNvPr id="457744" name="Rectangle 16"/>
                <p:cNvSpPr>
                  <a:spLocks noChangeArrowheads="1"/>
                </p:cNvSpPr>
                <p:nvPr/>
              </p:nvSpPr>
              <p:spPr bwMode="auto">
                <a:xfrm>
                  <a:off x="43" y="403"/>
                  <a:ext cx="685" cy="403"/>
                </a:xfrm>
                <a:prstGeom prst="rect">
                  <a:avLst/>
                </a:prstGeom>
                <a:noFill/>
                <a:ln w="12700">
                  <a:noFill/>
                  <a:miter lim="800000"/>
                  <a:headEnd type="none" w="sm" len="sm"/>
                  <a:tailEnd type="none" w="sm" len="sm"/>
                </a:ln>
                <a:effectLst/>
              </p:spPr>
              <p:txBody>
                <a:bodyPr/>
                <a:lstStyle/>
                <a:p>
                  <a:pPr algn="just"/>
                  <a:r>
                    <a:rPr kumimoji="1" lang="zh-CN" altLang="en-US">
                      <a:latin typeface="Times New Roman" pitchFamily="18" charset="0"/>
                      <a:ea typeface="方正书宋简体" charset="-122"/>
                    </a:rPr>
                    <a:t>数据结构</a:t>
                  </a:r>
                </a:p>
                <a:p>
                  <a:pPr algn="just" eaLnBrk="0" hangingPunct="0"/>
                  <a:endParaRPr kumimoji="1" lang="zh-CN" altLang="en-US">
                    <a:latin typeface="Times New Roman" pitchFamily="18" charset="0"/>
                  </a:endParaRPr>
                </a:p>
              </p:txBody>
            </p:sp>
            <p:sp>
              <p:nvSpPr>
                <p:cNvPr id="457745" name="Rectangle 17"/>
                <p:cNvSpPr>
                  <a:spLocks noChangeArrowheads="1"/>
                </p:cNvSpPr>
                <p:nvPr/>
              </p:nvSpPr>
              <p:spPr bwMode="auto">
                <a:xfrm>
                  <a:off x="0" y="403"/>
                  <a:ext cx="771" cy="40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8" name="Group 18"/>
              <p:cNvGrpSpPr>
                <a:grpSpLocks/>
              </p:cNvGrpSpPr>
              <p:nvPr/>
            </p:nvGrpSpPr>
            <p:grpSpPr bwMode="auto">
              <a:xfrm>
                <a:off x="771" y="403"/>
                <a:ext cx="884" cy="403"/>
                <a:chOff x="771" y="403"/>
                <a:chExt cx="884" cy="403"/>
              </a:xfrm>
            </p:grpSpPr>
            <p:sp>
              <p:nvSpPr>
                <p:cNvPr id="457747" name="Rectangle 19"/>
                <p:cNvSpPr>
                  <a:spLocks noChangeArrowheads="1"/>
                </p:cNvSpPr>
                <p:nvPr/>
              </p:nvSpPr>
              <p:spPr bwMode="auto">
                <a:xfrm>
                  <a:off x="814" y="403"/>
                  <a:ext cx="798" cy="403"/>
                </a:xfrm>
                <a:prstGeom prst="rect">
                  <a:avLst/>
                </a:prstGeom>
                <a:noFill/>
                <a:ln w="12700">
                  <a:noFill/>
                  <a:miter lim="800000"/>
                  <a:headEnd type="none" w="sm" len="sm"/>
                  <a:tailEnd type="none" w="sm" len="sm"/>
                </a:ln>
                <a:effectLst/>
              </p:spPr>
              <p:txBody>
                <a:bodyPr/>
                <a:lstStyle/>
                <a:p>
                  <a:pPr algn="just"/>
                  <a:r>
                    <a:rPr kumimoji="1" lang="zh-CN" altLang="en-US">
                      <a:latin typeface="Times New Roman" pitchFamily="18" charset="0"/>
                      <a:ea typeface="方正书宋简体" charset="-122"/>
                    </a:rPr>
                    <a:t>临时栈</a:t>
                  </a:r>
                  <a:r>
                    <a:rPr kumimoji="1" lang="en-US" altLang="zh-CN">
                      <a:latin typeface="Times New Roman" pitchFamily="18" charset="0"/>
                      <a:ea typeface="方正书宋简体" charset="-122"/>
                    </a:rPr>
                    <a:t>(stack)</a:t>
                  </a:r>
                </a:p>
                <a:p>
                  <a:pPr algn="just" eaLnBrk="0" hangingPunct="0"/>
                  <a:endParaRPr kumimoji="1" lang="zh-CN" altLang="en-US">
                    <a:latin typeface="Times New Roman" pitchFamily="18" charset="0"/>
                  </a:endParaRPr>
                </a:p>
              </p:txBody>
            </p:sp>
            <p:sp>
              <p:nvSpPr>
                <p:cNvPr id="457748" name="Rectangle 20"/>
                <p:cNvSpPr>
                  <a:spLocks noChangeArrowheads="1"/>
                </p:cNvSpPr>
                <p:nvPr/>
              </p:nvSpPr>
              <p:spPr bwMode="auto">
                <a:xfrm>
                  <a:off x="771" y="403"/>
                  <a:ext cx="884" cy="40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9" name="Group 21"/>
              <p:cNvGrpSpPr>
                <a:grpSpLocks/>
              </p:cNvGrpSpPr>
              <p:nvPr/>
            </p:nvGrpSpPr>
            <p:grpSpPr bwMode="auto">
              <a:xfrm>
                <a:off x="1655" y="403"/>
                <a:ext cx="898" cy="403"/>
                <a:chOff x="1655" y="403"/>
                <a:chExt cx="898" cy="403"/>
              </a:xfrm>
            </p:grpSpPr>
            <p:sp>
              <p:nvSpPr>
                <p:cNvPr id="457750" name="Rectangle 22"/>
                <p:cNvSpPr>
                  <a:spLocks noChangeArrowheads="1"/>
                </p:cNvSpPr>
                <p:nvPr/>
              </p:nvSpPr>
              <p:spPr bwMode="auto">
                <a:xfrm>
                  <a:off x="1698" y="403"/>
                  <a:ext cx="812" cy="403"/>
                </a:xfrm>
                <a:prstGeom prst="rect">
                  <a:avLst/>
                </a:prstGeom>
                <a:noFill/>
                <a:ln w="12700">
                  <a:noFill/>
                  <a:miter lim="800000"/>
                  <a:headEnd type="none" w="sm" len="sm"/>
                  <a:tailEnd type="none" w="sm" len="sm"/>
                </a:ln>
                <a:effectLst/>
              </p:spPr>
              <p:txBody>
                <a:bodyPr/>
                <a:lstStyle/>
                <a:p>
                  <a:pPr algn="just"/>
                  <a:r>
                    <a:rPr kumimoji="1" lang="zh-CN" altLang="en-US">
                      <a:latin typeface="Times New Roman" pitchFamily="18" charset="0"/>
                      <a:ea typeface="方正书宋简体" charset="-122"/>
                    </a:rPr>
                    <a:t>队列</a:t>
                  </a:r>
                  <a:r>
                    <a:rPr kumimoji="1" lang="en-US" altLang="zh-CN">
                      <a:latin typeface="Times New Roman" pitchFamily="18" charset="0"/>
                      <a:ea typeface="方正书宋简体" charset="-122"/>
                    </a:rPr>
                    <a:t>(queue)</a:t>
                  </a:r>
                </a:p>
                <a:p>
                  <a:pPr algn="just" eaLnBrk="0" hangingPunct="0"/>
                  <a:endParaRPr kumimoji="1" lang="zh-CN" altLang="en-US">
                    <a:latin typeface="Times New Roman" pitchFamily="18" charset="0"/>
                  </a:endParaRPr>
                </a:p>
              </p:txBody>
            </p:sp>
            <p:sp>
              <p:nvSpPr>
                <p:cNvPr id="457751" name="Rectangle 23"/>
                <p:cNvSpPr>
                  <a:spLocks noChangeArrowheads="1"/>
                </p:cNvSpPr>
                <p:nvPr/>
              </p:nvSpPr>
              <p:spPr bwMode="auto">
                <a:xfrm>
                  <a:off x="1655" y="403"/>
                  <a:ext cx="898" cy="40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0" name="Group 24"/>
              <p:cNvGrpSpPr>
                <a:grpSpLocks/>
              </p:cNvGrpSpPr>
              <p:nvPr/>
            </p:nvGrpSpPr>
            <p:grpSpPr bwMode="auto">
              <a:xfrm>
                <a:off x="0" y="806"/>
                <a:ext cx="771" cy="518"/>
                <a:chOff x="0" y="806"/>
                <a:chExt cx="771" cy="518"/>
              </a:xfrm>
            </p:grpSpPr>
            <p:sp>
              <p:nvSpPr>
                <p:cNvPr id="457753" name="Rectangle 25"/>
                <p:cNvSpPr>
                  <a:spLocks noChangeArrowheads="1"/>
                </p:cNvSpPr>
                <p:nvPr/>
              </p:nvSpPr>
              <p:spPr bwMode="auto">
                <a:xfrm>
                  <a:off x="43" y="806"/>
                  <a:ext cx="685" cy="518"/>
                </a:xfrm>
                <a:prstGeom prst="rect">
                  <a:avLst/>
                </a:prstGeom>
                <a:noFill/>
                <a:ln w="12700">
                  <a:noFill/>
                  <a:miter lim="800000"/>
                  <a:headEnd type="none" w="sm" len="sm"/>
                  <a:tailEnd type="none" w="sm" len="sm"/>
                </a:ln>
                <a:effectLst/>
              </p:spPr>
              <p:txBody>
                <a:bodyPr/>
                <a:lstStyle/>
                <a:p>
                  <a:pPr algn="just"/>
                  <a:r>
                    <a:rPr kumimoji="1" lang="zh-CN" altLang="en-US" sz="2000">
                      <a:latin typeface="Times New Roman" pitchFamily="18" charset="0"/>
                      <a:ea typeface="方正书宋简体" charset="-122"/>
                    </a:rPr>
                    <a:t>边类型</a:t>
                  </a:r>
                </a:p>
                <a:p>
                  <a:pPr algn="just" eaLnBrk="0" hangingPunct="0"/>
                  <a:endParaRPr kumimoji="1" lang="zh-CN" altLang="en-US" sz="2000">
                    <a:latin typeface="Times New Roman" pitchFamily="18" charset="0"/>
                  </a:endParaRPr>
                </a:p>
              </p:txBody>
            </p:sp>
            <p:sp>
              <p:nvSpPr>
                <p:cNvPr id="457754" name="Rectangle 26"/>
                <p:cNvSpPr>
                  <a:spLocks noChangeArrowheads="1"/>
                </p:cNvSpPr>
                <p:nvPr/>
              </p:nvSpPr>
              <p:spPr bwMode="auto">
                <a:xfrm>
                  <a:off x="0" y="806"/>
                  <a:ext cx="771"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1" name="Group 27"/>
              <p:cNvGrpSpPr>
                <a:grpSpLocks/>
              </p:cNvGrpSpPr>
              <p:nvPr/>
            </p:nvGrpSpPr>
            <p:grpSpPr bwMode="auto">
              <a:xfrm>
                <a:off x="771" y="806"/>
                <a:ext cx="884" cy="518"/>
                <a:chOff x="771" y="806"/>
                <a:chExt cx="884" cy="518"/>
              </a:xfrm>
            </p:grpSpPr>
            <p:sp>
              <p:nvSpPr>
                <p:cNvPr id="457756" name="Rectangle 28"/>
                <p:cNvSpPr>
                  <a:spLocks noChangeArrowheads="1"/>
                </p:cNvSpPr>
                <p:nvPr/>
              </p:nvSpPr>
              <p:spPr bwMode="auto">
                <a:xfrm>
                  <a:off x="814" y="806"/>
                  <a:ext cx="798" cy="518"/>
                </a:xfrm>
                <a:prstGeom prst="rect">
                  <a:avLst/>
                </a:prstGeom>
                <a:noFill/>
                <a:ln w="12700">
                  <a:noFill/>
                  <a:miter lim="800000"/>
                  <a:headEnd type="none" w="sm" len="sm"/>
                  <a:tailEnd type="none" w="sm" len="sm"/>
                </a:ln>
                <a:effectLst/>
              </p:spPr>
              <p:txBody>
                <a:bodyPr/>
                <a:lstStyle/>
                <a:p>
                  <a:pPr algn="just"/>
                  <a:r>
                    <a:rPr kumimoji="1" lang="zh-CN" altLang="en-US" sz="1600">
                      <a:latin typeface="Times New Roman" pitchFamily="18" charset="0"/>
                      <a:ea typeface="方正书宋简体" charset="-122"/>
                    </a:rPr>
                    <a:t>树与回边</a:t>
                  </a:r>
                  <a:r>
                    <a:rPr kumimoji="1" lang="en-US" altLang="zh-CN" sz="1600">
                      <a:latin typeface="Times New Roman" pitchFamily="18" charset="0"/>
                      <a:ea typeface="方正书宋简体" charset="-122"/>
                    </a:rPr>
                    <a:t>(back edges)</a:t>
                  </a:r>
                </a:p>
                <a:p>
                  <a:pPr algn="just" eaLnBrk="0" hangingPunct="0"/>
                  <a:endParaRPr kumimoji="1" lang="zh-CN" altLang="en-US" sz="1600">
                    <a:latin typeface="Times New Roman" pitchFamily="18" charset="0"/>
                  </a:endParaRPr>
                </a:p>
              </p:txBody>
            </p:sp>
            <p:sp>
              <p:nvSpPr>
                <p:cNvPr id="457757" name="Rectangle 29"/>
                <p:cNvSpPr>
                  <a:spLocks noChangeArrowheads="1"/>
                </p:cNvSpPr>
                <p:nvPr/>
              </p:nvSpPr>
              <p:spPr bwMode="auto">
                <a:xfrm>
                  <a:off x="771" y="806"/>
                  <a:ext cx="884"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2" name="Group 30"/>
              <p:cNvGrpSpPr>
                <a:grpSpLocks/>
              </p:cNvGrpSpPr>
              <p:nvPr/>
            </p:nvGrpSpPr>
            <p:grpSpPr bwMode="auto">
              <a:xfrm>
                <a:off x="1655" y="806"/>
                <a:ext cx="898" cy="518"/>
                <a:chOff x="1655" y="806"/>
                <a:chExt cx="898" cy="518"/>
              </a:xfrm>
            </p:grpSpPr>
            <p:sp>
              <p:nvSpPr>
                <p:cNvPr id="457759" name="Rectangle 31"/>
                <p:cNvSpPr>
                  <a:spLocks noChangeArrowheads="1"/>
                </p:cNvSpPr>
                <p:nvPr/>
              </p:nvSpPr>
              <p:spPr bwMode="auto">
                <a:xfrm>
                  <a:off x="1698" y="806"/>
                  <a:ext cx="812" cy="518"/>
                </a:xfrm>
                <a:prstGeom prst="rect">
                  <a:avLst/>
                </a:prstGeom>
                <a:noFill/>
                <a:ln w="12700">
                  <a:noFill/>
                  <a:miter lim="800000"/>
                  <a:headEnd type="none" w="sm" len="sm"/>
                  <a:tailEnd type="none" w="sm" len="sm"/>
                </a:ln>
                <a:effectLst/>
              </p:spPr>
              <p:txBody>
                <a:bodyPr/>
                <a:lstStyle/>
                <a:p>
                  <a:pPr algn="just"/>
                  <a:r>
                    <a:rPr kumimoji="1" lang="zh-CN" altLang="en-US">
                      <a:latin typeface="Times New Roman" pitchFamily="18" charset="0"/>
                      <a:ea typeface="方正书宋简体" charset="-122"/>
                    </a:rPr>
                    <a:t>树与交叉边</a:t>
                  </a:r>
                  <a:r>
                    <a:rPr kumimoji="1" lang="en-US" altLang="zh-CN">
                      <a:latin typeface="Times New Roman" pitchFamily="18" charset="0"/>
                      <a:ea typeface="方正书宋简体" charset="-122"/>
                    </a:rPr>
                    <a:t>(cross edges)</a:t>
                  </a:r>
                </a:p>
                <a:p>
                  <a:pPr algn="just" eaLnBrk="0" hangingPunct="0"/>
                  <a:endParaRPr kumimoji="1" lang="zh-CN" altLang="en-US" sz="2400">
                    <a:latin typeface="Times New Roman" pitchFamily="18" charset="0"/>
                  </a:endParaRPr>
                </a:p>
              </p:txBody>
            </p:sp>
            <p:sp>
              <p:nvSpPr>
                <p:cNvPr id="457760" name="Rectangle 32"/>
                <p:cNvSpPr>
                  <a:spLocks noChangeArrowheads="1"/>
                </p:cNvSpPr>
                <p:nvPr/>
              </p:nvSpPr>
              <p:spPr bwMode="auto">
                <a:xfrm>
                  <a:off x="1655" y="806"/>
                  <a:ext cx="898"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3" name="Group 33"/>
              <p:cNvGrpSpPr>
                <a:grpSpLocks/>
              </p:cNvGrpSpPr>
              <p:nvPr/>
            </p:nvGrpSpPr>
            <p:grpSpPr bwMode="auto">
              <a:xfrm>
                <a:off x="0" y="1324"/>
                <a:ext cx="771" cy="518"/>
                <a:chOff x="0" y="1324"/>
                <a:chExt cx="771" cy="518"/>
              </a:xfrm>
            </p:grpSpPr>
            <p:sp>
              <p:nvSpPr>
                <p:cNvPr id="457762" name="Rectangle 34"/>
                <p:cNvSpPr>
                  <a:spLocks noChangeArrowheads="1"/>
                </p:cNvSpPr>
                <p:nvPr/>
              </p:nvSpPr>
              <p:spPr bwMode="auto">
                <a:xfrm>
                  <a:off x="43" y="1324"/>
                  <a:ext cx="685" cy="518"/>
                </a:xfrm>
                <a:prstGeom prst="rect">
                  <a:avLst/>
                </a:prstGeom>
                <a:noFill/>
                <a:ln w="12700">
                  <a:noFill/>
                  <a:miter lim="800000"/>
                  <a:headEnd type="none" w="sm" len="sm"/>
                  <a:tailEnd type="none" w="sm" len="sm"/>
                </a:ln>
                <a:effectLst/>
              </p:spPr>
              <p:txBody>
                <a:bodyPr anchor="ctr"/>
                <a:lstStyle/>
                <a:p>
                  <a:pPr algn="just"/>
                  <a:r>
                    <a:rPr kumimoji="1" lang="zh-CN" altLang="en-US">
                      <a:latin typeface="Times New Roman" pitchFamily="18" charset="0"/>
                      <a:ea typeface="方正书宋简体" charset="-122"/>
                    </a:rPr>
                    <a:t>邻接链表的效率</a:t>
                  </a:r>
                </a:p>
                <a:p>
                  <a:pPr algn="just" eaLnBrk="0" hangingPunct="0"/>
                  <a:endParaRPr kumimoji="1" lang="zh-CN" altLang="en-US">
                    <a:latin typeface="Times New Roman" pitchFamily="18" charset="0"/>
                  </a:endParaRPr>
                </a:p>
              </p:txBody>
            </p:sp>
            <p:sp>
              <p:nvSpPr>
                <p:cNvPr id="457763" name="Rectangle 35"/>
                <p:cNvSpPr>
                  <a:spLocks noChangeArrowheads="1"/>
                </p:cNvSpPr>
                <p:nvPr/>
              </p:nvSpPr>
              <p:spPr bwMode="auto">
                <a:xfrm>
                  <a:off x="0" y="1324"/>
                  <a:ext cx="771"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4" name="Group 36"/>
              <p:cNvGrpSpPr>
                <a:grpSpLocks/>
              </p:cNvGrpSpPr>
              <p:nvPr/>
            </p:nvGrpSpPr>
            <p:grpSpPr bwMode="auto">
              <a:xfrm>
                <a:off x="771" y="1324"/>
                <a:ext cx="884" cy="518"/>
                <a:chOff x="771" y="1324"/>
                <a:chExt cx="884" cy="518"/>
              </a:xfrm>
            </p:grpSpPr>
            <p:sp>
              <p:nvSpPr>
                <p:cNvPr id="457765" name="Rectangle 37"/>
                <p:cNvSpPr>
                  <a:spLocks noChangeArrowheads="1" noTextEdit="1"/>
                </p:cNvSpPr>
                <p:nvPr/>
              </p:nvSpPr>
              <p:spPr bwMode="auto">
                <a:xfrm>
                  <a:off x="814" y="1324"/>
                  <a:ext cx="798" cy="518"/>
                </a:xfrm>
                <a:prstGeom prst="rect">
                  <a:avLst/>
                </a:prstGeom>
                <a:noFill/>
                <a:ln w="12700">
                  <a:noFill/>
                  <a:miter lim="800000"/>
                  <a:headEnd type="none" w="sm" len="sm"/>
                  <a:tailEnd type="none" w="sm" len="sm"/>
                </a:ln>
                <a:effectLst/>
              </p:spPr>
              <p:txBody>
                <a:bodyPr>
                  <a:spAutoFit/>
                </a:bodyPr>
                <a:lstStyle/>
                <a:p>
                  <a:endParaRPr lang="zh-CN" altLang="en-US"/>
                </a:p>
              </p:txBody>
            </p:sp>
            <p:sp>
              <p:nvSpPr>
                <p:cNvPr id="457766" name="Rectangle 38"/>
                <p:cNvSpPr>
                  <a:spLocks noChangeArrowheads="1"/>
                </p:cNvSpPr>
                <p:nvPr/>
              </p:nvSpPr>
              <p:spPr bwMode="auto">
                <a:xfrm>
                  <a:off x="771" y="1324"/>
                  <a:ext cx="884"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5" name="Group 39"/>
              <p:cNvGrpSpPr>
                <a:grpSpLocks/>
              </p:cNvGrpSpPr>
              <p:nvPr/>
            </p:nvGrpSpPr>
            <p:grpSpPr bwMode="auto">
              <a:xfrm>
                <a:off x="1655" y="1324"/>
                <a:ext cx="898" cy="518"/>
                <a:chOff x="1655" y="1324"/>
                <a:chExt cx="898" cy="518"/>
              </a:xfrm>
            </p:grpSpPr>
            <p:sp>
              <p:nvSpPr>
                <p:cNvPr id="457768" name="Rectangle 40"/>
                <p:cNvSpPr>
                  <a:spLocks noChangeArrowheads="1" noTextEdit="1"/>
                </p:cNvSpPr>
                <p:nvPr/>
              </p:nvSpPr>
              <p:spPr bwMode="auto">
                <a:xfrm>
                  <a:off x="1698" y="1324"/>
                  <a:ext cx="812" cy="518"/>
                </a:xfrm>
                <a:prstGeom prst="rect">
                  <a:avLst/>
                </a:prstGeom>
                <a:noFill/>
                <a:ln w="12700">
                  <a:noFill/>
                  <a:miter lim="800000"/>
                  <a:headEnd type="none" w="sm" len="sm"/>
                  <a:tailEnd type="none" w="sm" len="sm"/>
                </a:ln>
                <a:effectLst/>
              </p:spPr>
              <p:txBody>
                <a:bodyPr>
                  <a:spAutoFit/>
                </a:bodyPr>
                <a:lstStyle/>
                <a:p>
                  <a:endParaRPr lang="zh-CN" altLang="en-US"/>
                </a:p>
              </p:txBody>
            </p:sp>
            <p:sp>
              <p:nvSpPr>
                <p:cNvPr id="457769" name="Rectangle 41"/>
                <p:cNvSpPr>
                  <a:spLocks noChangeArrowheads="1"/>
                </p:cNvSpPr>
                <p:nvPr/>
              </p:nvSpPr>
              <p:spPr bwMode="auto">
                <a:xfrm>
                  <a:off x="1655" y="1324"/>
                  <a:ext cx="898"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6" name="Group 42"/>
              <p:cNvGrpSpPr>
                <a:grpSpLocks/>
              </p:cNvGrpSpPr>
              <p:nvPr/>
            </p:nvGrpSpPr>
            <p:grpSpPr bwMode="auto">
              <a:xfrm>
                <a:off x="0" y="1842"/>
                <a:ext cx="771" cy="518"/>
                <a:chOff x="0" y="1842"/>
                <a:chExt cx="771" cy="518"/>
              </a:xfrm>
            </p:grpSpPr>
            <p:sp>
              <p:nvSpPr>
                <p:cNvPr id="457771" name="Rectangle 43"/>
                <p:cNvSpPr>
                  <a:spLocks noChangeArrowheads="1"/>
                </p:cNvSpPr>
                <p:nvPr/>
              </p:nvSpPr>
              <p:spPr bwMode="auto">
                <a:xfrm>
                  <a:off x="43" y="1842"/>
                  <a:ext cx="685" cy="518"/>
                </a:xfrm>
                <a:prstGeom prst="rect">
                  <a:avLst/>
                </a:prstGeom>
                <a:noFill/>
                <a:ln w="12700">
                  <a:noFill/>
                  <a:miter lim="800000"/>
                  <a:headEnd type="none" w="sm" len="sm"/>
                  <a:tailEnd type="none" w="sm" len="sm"/>
                </a:ln>
                <a:effectLst/>
              </p:spPr>
              <p:txBody>
                <a:bodyPr anchor="ctr"/>
                <a:lstStyle/>
                <a:p>
                  <a:pPr algn="just"/>
                  <a:r>
                    <a:rPr kumimoji="1" lang="zh-CN" altLang="en-US">
                      <a:latin typeface="Times New Roman" pitchFamily="18" charset="0"/>
                      <a:ea typeface="方正书宋简体" charset="-122"/>
                    </a:rPr>
                    <a:t>邻接矩阵的效率</a:t>
                  </a:r>
                </a:p>
                <a:p>
                  <a:pPr algn="just" eaLnBrk="0" hangingPunct="0"/>
                  <a:endParaRPr kumimoji="1" lang="zh-CN" altLang="en-US" sz="2400">
                    <a:latin typeface="Times New Roman" pitchFamily="18" charset="0"/>
                  </a:endParaRPr>
                </a:p>
              </p:txBody>
            </p:sp>
            <p:sp>
              <p:nvSpPr>
                <p:cNvPr id="457772" name="Rectangle 44"/>
                <p:cNvSpPr>
                  <a:spLocks noChangeArrowheads="1"/>
                </p:cNvSpPr>
                <p:nvPr/>
              </p:nvSpPr>
              <p:spPr bwMode="auto">
                <a:xfrm>
                  <a:off x="0" y="1842"/>
                  <a:ext cx="771"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7" name="Group 45"/>
              <p:cNvGrpSpPr>
                <a:grpSpLocks/>
              </p:cNvGrpSpPr>
              <p:nvPr/>
            </p:nvGrpSpPr>
            <p:grpSpPr bwMode="auto">
              <a:xfrm>
                <a:off x="771" y="1842"/>
                <a:ext cx="884" cy="518"/>
                <a:chOff x="771" y="1842"/>
                <a:chExt cx="884" cy="518"/>
              </a:xfrm>
            </p:grpSpPr>
            <p:sp>
              <p:nvSpPr>
                <p:cNvPr id="457774" name="Rectangle 46"/>
                <p:cNvSpPr>
                  <a:spLocks noChangeArrowheads="1" noTextEdit="1"/>
                </p:cNvSpPr>
                <p:nvPr/>
              </p:nvSpPr>
              <p:spPr bwMode="auto">
                <a:xfrm>
                  <a:off x="814" y="1842"/>
                  <a:ext cx="798" cy="518"/>
                </a:xfrm>
                <a:prstGeom prst="rect">
                  <a:avLst/>
                </a:prstGeom>
                <a:noFill/>
                <a:ln w="12700">
                  <a:noFill/>
                  <a:miter lim="800000"/>
                  <a:headEnd type="none" w="sm" len="sm"/>
                  <a:tailEnd type="none" w="sm" len="sm"/>
                </a:ln>
                <a:effectLst/>
              </p:spPr>
              <p:txBody>
                <a:bodyPr>
                  <a:spAutoFit/>
                </a:bodyPr>
                <a:lstStyle/>
                <a:p>
                  <a:endParaRPr lang="zh-CN" altLang="en-US"/>
                </a:p>
              </p:txBody>
            </p:sp>
            <p:sp>
              <p:nvSpPr>
                <p:cNvPr id="457775" name="Rectangle 47"/>
                <p:cNvSpPr>
                  <a:spLocks noChangeArrowheads="1"/>
                </p:cNvSpPr>
                <p:nvPr/>
              </p:nvSpPr>
              <p:spPr bwMode="auto">
                <a:xfrm>
                  <a:off x="771" y="1842"/>
                  <a:ext cx="884"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8" name="Group 48"/>
              <p:cNvGrpSpPr>
                <a:grpSpLocks/>
              </p:cNvGrpSpPr>
              <p:nvPr/>
            </p:nvGrpSpPr>
            <p:grpSpPr bwMode="auto">
              <a:xfrm>
                <a:off x="1655" y="1842"/>
                <a:ext cx="898" cy="518"/>
                <a:chOff x="1655" y="1842"/>
                <a:chExt cx="898" cy="518"/>
              </a:xfrm>
            </p:grpSpPr>
            <p:sp>
              <p:nvSpPr>
                <p:cNvPr id="457777" name="Rectangle 49"/>
                <p:cNvSpPr>
                  <a:spLocks noChangeArrowheads="1" noTextEdit="1"/>
                </p:cNvSpPr>
                <p:nvPr/>
              </p:nvSpPr>
              <p:spPr bwMode="auto">
                <a:xfrm>
                  <a:off x="1698" y="1842"/>
                  <a:ext cx="812" cy="518"/>
                </a:xfrm>
                <a:prstGeom prst="rect">
                  <a:avLst/>
                </a:prstGeom>
                <a:noFill/>
                <a:ln w="12700">
                  <a:noFill/>
                  <a:miter lim="800000"/>
                  <a:headEnd type="none" w="sm" len="sm"/>
                  <a:tailEnd type="none" w="sm" len="sm"/>
                </a:ln>
                <a:effectLst/>
              </p:spPr>
              <p:txBody>
                <a:bodyPr>
                  <a:spAutoFit/>
                </a:bodyPr>
                <a:lstStyle/>
                <a:p>
                  <a:endParaRPr lang="zh-CN" altLang="en-US"/>
                </a:p>
              </p:txBody>
            </p:sp>
            <p:sp>
              <p:nvSpPr>
                <p:cNvPr id="457778" name="Rectangle 50"/>
                <p:cNvSpPr>
                  <a:spLocks noChangeArrowheads="1"/>
                </p:cNvSpPr>
                <p:nvPr/>
              </p:nvSpPr>
              <p:spPr bwMode="auto">
                <a:xfrm>
                  <a:off x="1655" y="1842"/>
                  <a:ext cx="898"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9" name="Group 51"/>
              <p:cNvGrpSpPr>
                <a:grpSpLocks/>
              </p:cNvGrpSpPr>
              <p:nvPr/>
            </p:nvGrpSpPr>
            <p:grpSpPr bwMode="auto">
              <a:xfrm>
                <a:off x="0" y="2360"/>
                <a:ext cx="771" cy="863"/>
                <a:chOff x="0" y="2360"/>
                <a:chExt cx="771" cy="863"/>
              </a:xfrm>
            </p:grpSpPr>
            <p:sp>
              <p:nvSpPr>
                <p:cNvPr id="457780" name="Rectangle 52"/>
                <p:cNvSpPr>
                  <a:spLocks noChangeArrowheads="1"/>
                </p:cNvSpPr>
                <p:nvPr/>
              </p:nvSpPr>
              <p:spPr bwMode="auto">
                <a:xfrm>
                  <a:off x="43" y="2360"/>
                  <a:ext cx="685" cy="863"/>
                </a:xfrm>
                <a:prstGeom prst="rect">
                  <a:avLst/>
                </a:prstGeom>
                <a:noFill/>
                <a:ln w="12700">
                  <a:noFill/>
                  <a:miter lim="800000"/>
                  <a:headEnd type="none" w="sm" len="sm"/>
                  <a:tailEnd type="none" w="sm" len="sm"/>
                </a:ln>
                <a:effectLst/>
              </p:spPr>
              <p:txBody>
                <a:bodyPr/>
                <a:lstStyle/>
                <a:p>
                  <a:r>
                    <a:rPr kumimoji="1" lang="zh-CN" altLang="en-US">
                      <a:latin typeface="Times New Roman" pitchFamily="18" charset="0"/>
                      <a:ea typeface="方正书宋简体" charset="-122"/>
                    </a:rPr>
                    <a:t>应用</a:t>
                  </a:r>
                </a:p>
                <a:p>
                  <a:pPr algn="just" eaLnBrk="0" hangingPunct="0"/>
                  <a:endParaRPr kumimoji="1" lang="zh-CN" altLang="en-US" sz="2400">
                    <a:latin typeface="Times New Roman" pitchFamily="18" charset="0"/>
                  </a:endParaRPr>
                </a:p>
              </p:txBody>
            </p:sp>
            <p:sp>
              <p:nvSpPr>
                <p:cNvPr id="457781" name="Rectangle 53"/>
                <p:cNvSpPr>
                  <a:spLocks noChangeArrowheads="1"/>
                </p:cNvSpPr>
                <p:nvPr/>
              </p:nvSpPr>
              <p:spPr bwMode="auto">
                <a:xfrm>
                  <a:off x="0" y="2360"/>
                  <a:ext cx="771" cy="86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0" name="Group 54"/>
              <p:cNvGrpSpPr>
                <a:grpSpLocks/>
              </p:cNvGrpSpPr>
              <p:nvPr/>
            </p:nvGrpSpPr>
            <p:grpSpPr bwMode="auto">
              <a:xfrm>
                <a:off x="771" y="2360"/>
                <a:ext cx="884" cy="863"/>
                <a:chOff x="771" y="2360"/>
                <a:chExt cx="884" cy="863"/>
              </a:xfrm>
            </p:grpSpPr>
            <p:sp>
              <p:nvSpPr>
                <p:cNvPr id="457783" name="Rectangle 55"/>
                <p:cNvSpPr>
                  <a:spLocks noChangeArrowheads="1"/>
                </p:cNvSpPr>
                <p:nvPr/>
              </p:nvSpPr>
              <p:spPr bwMode="auto">
                <a:xfrm>
                  <a:off x="814" y="2360"/>
                  <a:ext cx="798" cy="863"/>
                </a:xfrm>
                <a:prstGeom prst="rect">
                  <a:avLst/>
                </a:prstGeom>
                <a:noFill/>
                <a:ln w="12700">
                  <a:noFill/>
                  <a:miter lim="800000"/>
                  <a:headEnd type="none" w="sm" len="sm"/>
                  <a:tailEnd type="none" w="sm" len="sm"/>
                </a:ln>
                <a:effectLst/>
              </p:spPr>
              <p:txBody>
                <a:bodyPr/>
                <a:lstStyle/>
                <a:p>
                  <a:pPr algn="just"/>
                  <a:r>
                    <a:rPr kumimoji="1" lang="zh-CN" altLang="en-US">
                      <a:latin typeface="Times New Roman" pitchFamily="18" charset="0"/>
                      <a:ea typeface="方正书宋简体" charset="-122"/>
                    </a:rPr>
                    <a:t>判断是否有环</a:t>
                  </a:r>
                </a:p>
                <a:p>
                  <a:pPr algn="just" eaLnBrk="0" hangingPunct="0"/>
                  <a:r>
                    <a:rPr kumimoji="1" lang="zh-CN" altLang="en-US">
                      <a:latin typeface="Times New Roman" pitchFamily="18" charset="0"/>
                      <a:ea typeface="方正书宋简体" charset="-122"/>
                    </a:rPr>
                    <a:t>判断是否连通</a:t>
                  </a:r>
                </a:p>
                <a:p>
                  <a:pPr algn="just" eaLnBrk="0" hangingPunct="0"/>
                  <a:r>
                    <a:rPr kumimoji="1" lang="zh-CN" altLang="en-US">
                      <a:latin typeface="Times New Roman" pitchFamily="18" charset="0"/>
                      <a:ea typeface="方正书宋简体" charset="-122"/>
                    </a:rPr>
                    <a:t>求关节点</a:t>
                  </a:r>
                </a:p>
                <a:p>
                  <a:pPr algn="just" eaLnBrk="0" hangingPunct="0"/>
                  <a:r>
                    <a:rPr kumimoji="1" lang="en-US" altLang="zh-CN">
                      <a:latin typeface="Times New Roman" pitchFamily="18" charset="0"/>
                      <a:ea typeface="方正书宋简体" charset="-122"/>
                    </a:rPr>
                    <a:t>(articulation points)</a:t>
                  </a:r>
                </a:p>
                <a:p>
                  <a:pPr algn="just" eaLnBrk="0" hangingPunct="0"/>
                  <a:endParaRPr kumimoji="1" lang="zh-CN" altLang="en-US">
                    <a:latin typeface="Times New Roman" pitchFamily="18" charset="0"/>
                  </a:endParaRPr>
                </a:p>
              </p:txBody>
            </p:sp>
            <p:sp>
              <p:nvSpPr>
                <p:cNvPr id="457784" name="Rectangle 56"/>
                <p:cNvSpPr>
                  <a:spLocks noChangeArrowheads="1"/>
                </p:cNvSpPr>
                <p:nvPr/>
              </p:nvSpPr>
              <p:spPr bwMode="auto">
                <a:xfrm>
                  <a:off x="771" y="2360"/>
                  <a:ext cx="884" cy="86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1" name="Group 57"/>
              <p:cNvGrpSpPr>
                <a:grpSpLocks/>
              </p:cNvGrpSpPr>
              <p:nvPr/>
            </p:nvGrpSpPr>
            <p:grpSpPr bwMode="auto">
              <a:xfrm>
                <a:off x="1655" y="2360"/>
                <a:ext cx="898" cy="863"/>
                <a:chOff x="1655" y="2360"/>
                <a:chExt cx="898" cy="863"/>
              </a:xfrm>
            </p:grpSpPr>
            <p:sp>
              <p:nvSpPr>
                <p:cNvPr id="457786" name="Rectangle 58"/>
                <p:cNvSpPr>
                  <a:spLocks noChangeArrowheads="1"/>
                </p:cNvSpPr>
                <p:nvPr/>
              </p:nvSpPr>
              <p:spPr bwMode="auto">
                <a:xfrm>
                  <a:off x="1698" y="2360"/>
                  <a:ext cx="812" cy="863"/>
                </a:xfrm>
                <a:prstGeom prst="rect">
                  <a:avLst/>
                </a:prstGeom>
                <a:noFill/>
                <a:ln w="12700">
                  <a:noFill/>
                  <a:miter lim="800000"/>
                  <a:headEnd type="none" w="sm" len="sm"/>
                  <a:tailEnd type="none" w="sm" len="sm"/>
                </a:ln>
                <a:effectLst/>
              </p:spPr>
              <p:txBody>
                <a:bodyPr/>
                <a:lstStyle/>
                <a:p>
                  <a:pPr algn="just"/>
                  <a:r>
                    <a:rPr kumimoji="1" lang="zh-CN" altLang="en-US">
                      <a:latin typeface="Times New Roman" pitchFamily="18" charset="0"/>
                      <a:ea typeface="方正书宋简体" charset="-122"/>
                    </a:rPr>
                    <a:t>判断是否有环</a:t>
                  </a:r>
                </a:p>
                <a:p>
                  <a:pPr algn="just" eaLnBrk="0" hangingPunct="0"/>
                  <a:r>
                    <a:rPr kumimoji="1" lang="zh-CN" altLang="en-US">
                      <a:latin typeface="Times New Roman" pitchFamily="18" charset="0"/>
                      <a:ea typeface="方正书宋简体" charset="-122"/>
                    </a:rPr>
                    <a:t>判断是否连通</a:t>
                  </a:r>
                </a:p>
                <a:p>
                  <a:pPr algn="just" eaLnBrk="0" hangingPunct="0"/>
                  <a:r>
                    <a:rPr kumimoji="1" lang="zh-CN" altLang="en-US">
                      <a:latin typeface="Times New Roman" pitchFamily="18" charset="0"/>
                      <a:ea typeface="方正书宋简体" charset="-122"/>
                    </a:rPr>
                    <a:t>求最短路径</a:t>
                  </a:r>
                </a:p>
                <a:p>
                  <a:pPr algn="just" eaLnBrk="0" hangingPunct="0"/>
                  <a:r>
                    <a:rPr kumimoji="1" lang="en-US" altLang="zh-CN">
                      <a:latin typeface="Times New Roman" pitchFamily="18" charset="0"/>
                      <a:ea typeface="方正书宋简体" charset="-122"/>
                    </a:rPr>
                    <a:t>(minimum-edge paths)</a:t>
                  </a:r>
                </a:p>
                <a:p>
                  <a:pPr algn="just" eaLnBrk="0" hangingPunct="0"/>
                  <a:endParaRPr kumimoji="1" lang="zh-CN" altLang="en-US">
                    <a:latin typeface="Times New Roman" pitchFamily="18" charset="0"/>
                  </a:endParaRPr>
                </a:p>
              </p:txBody>
            </p:sp>
            <p:sp>
              <p:nvSpPr>
                <p:cNvPr id="457787" name="Rectangle 59"/>
                <p:cNvSpPr>
                  <a:spLocks noChangeArrowheads="1"/>
                </p:cNvSpPr>
                <p:nvPr/>
              </p:nvSpPr>
              <p:spPr bwMode="auto">
                <a:xfrm>
                  <a:off x="1655" y="2360"/>
                  <a:ext cx="898" cy="86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sp>
          <p:nvSpPr>
            <p:cNvPr id="457788" name="Rectangle 60"/>
            <p:cNvSpPr>
              <a:spLocks noChangeArrowheads="1"/>
            </p:cNvSpPr>
            <p:nvPr/>
          </p:nvSpPr>
          <p:spPr bwMode="auto">
            <a:xfrm>
              <a:off x="-3" y="-3"/>
              <a:ext cx="2559" cy="3229"/>
            </a:xfrm>
            <a:prstGeom prst="rect">
              <a:avLst/>
            </a:prstGeom>
            <a:noFill/>
            <a:ln w="9525">
              <a:solidFill>
                <a:srgbClr val="A0A0A0"/>
              </a:solidFill>
              <a:miter lim="800000"/>
              <a:headEnd type="none" w="sm" len="sm"/>
              <a:tailEnd type="none" w="sm" len="sm"/>
            </a:ln>
            <a:effectLst/>
          </p:spPr>
          <p:txBody>
            <a:bodyPr/>
            <a:lstStyle/>
            <a:p>
              <a:endParaRPr lang="zh-CN" altLang="en-US"/>
            </a:p>
          </p:txBody>
        </p:sp>
      </p:grpSp>
      <p:sp>
        <p:nvSpPr>
          <p:cNvPr id="457789" name="Text Box 61"/>
          <p:cNvSpPr txBox="1">
            <a:spLocks noChangeArrowheads="1"/>
          </p:cNvSpPr>
          <p:nvPr/>
        </p:nvSpPr>
        <p:spPr bwMode="auto">
          <a:xfrm>
            <a:off x="3203575" y="3716338"/>
            <a:ext cx="2519363" cy="366712"/>
          </a:xfrm>
          <a:prstGeom prst="rect">
            <a:avLst/>
          </a:prstGeom>
          <a:noFill/>
          <a:ln w="9525">
            <a:noFill/>
            <a:miter lim="800000"/>
            <a:headEnd/>
            <a:tailEnd/>
          </a:ln>
          <a:effectLst/>
        </p:spPr>
        <p:txBody>
          <a:bodyPr>
            <a:spAutoFit/>
          </a:bodyPr>
          <a:lstStyle/>
          <a:p>
            <a:pPr>
              <a:spcBef>
                <a:spcPct val="50000"/>
              </a:spcBef>
            </a:pPr>
            <a:r>
              <a:rPr lang="en-US" altLang="zh-CN">
                <a:solidFill>
                  <a:schemeClr val="tx1"/>
                </a:solidFill>
                <a:effectLst>
                  <a:outerShdw blurRad="38100" dist="38100" dir="2700000" algn="tl">
                    <a:srgbClr val="000000"/>
                  </a:outerShdw>
                </a:effectLst>
              </a:rPr>
              <a:t>Θ(</a:t>
            </a:r>
            <a:r>
              <a:rPr lang="en-US" altLang="zh-CN">
                <a:solidFill>
                  <a:schemeClr val="tx1"/>
                </a:solidFill>
                <a:effectLst>
                  <a:outerShdw blurRad="38100" dist="38100" dir="2700000" algn="tl">
                    <a:srgbClr val="000000"/>
                  </a:outerShdw>
                </a:effectLst>
                <a:sym typeface="Symbol" pitchFamily="18" charset="2"/>
              </a:rPr>
              <a:t> V + E )</a:t>
            </a:r>
            <a:endParaRPr lang="zh-CN" altLang="en-US">
              <a:solidFill>
                <a:schemeClr val="tx1"/>
              </a:solidFill>
              <a:effectLst>
                <a:outerShdw blurRad="38100" dist="38100" dir="2700000" algn="tl">
                  <a:srgbClr val="000000"/>
                </a:outerShdw>
              </a:effectLst>
              <a:sym typeface="Symbol" pitchFamily="18" charset="2"/>
            </a:endParaRPr>
          </a:p>
        </p:txBody>
      </p:sp>
      <p:sp>
        <p:nvSpPr>
          <p:cNvPr id="457790" name="Text Box 62"/>
          <p:cNvSpPr txBox="1">
            <a:spLocks noChangeArrowheads="1"/>
          </p:cNvSpPr>
          <p:nvPr/>
        </p:nvSpPr>
        <p:spPr bwMode="auto">
          <a:xfrm>
            <a:off x="6084888" y="3716338"/>
            <a:ext cx="2089150" cy="366712"/>
          </a:xfrm>
          <a:prstGeom prst="rect">
            <a:avLst/>
          </a:prstGeom>
          <a:noFill/>
          <a:ln w="9525">
            <a:noFill/>
            <a:miter lim="800000"/>
            <a:headEnd/>
            <a:tailEnd/>
          </a:ln>
          <a:effectLst/>
        </p:spPr>
        <p:txBody>
          <a:bodyPr>
            <a:spAutoFit/>
          </a:bodyPr>
          <a:lstStyle/>
          <a:p>
            <a:pPr>
              <a:spcBef>
                <a:spcPct val="50000"/>
              </a:spcBef>
            </a:pPr>
            <a:r>
              <a:rPr lang="en-US" altLang="zh-CN">
                <a:solidFill>
                  <a:schemeClr val="tx1"/>
                </a:solidFill>
                <a:effectLst>
                  <a:outerShdw blurRad="38100" dist="38100" dir="2700000" algn="tl">
                    <a:srgbClr val="000000"/>
                  </a:outerShdw>
                </a:effectLst>
              </a:rPr>
              <a:t>Θ(</a:t>
            </a:r>
            <a:r>
              <a:rPr lang="en-US" altLang="zh-CN">
                <a:solidFill>
                  <a:schemeClr val="tx1"/>
                </a:solidFill>
                <a:effectLst>
                  <a:outerShdw blurRad="38100" dist="38100" dir="2700000" algn="tl">
                    <a:srgbClr val="000000"/>
                  </a:outerShdw>
                </a:effectLst>
                <a:sym typeface="Symbol" pitchFamily="18" charset="2"/>
              </a:rPr>
              <a:t> V + E )</a:t>
            </a:r>
            <a:endParaRPr lang="zh-CN" altLang="en-US">
              <a:solidFill>
                <a:schemeClr val="tx1"/>
              </a:solidFill>
              <a:effectLst>
                <a:outerShdw blurRad="38100" dist="38100" dir="2700000" algn="tl">
                  <a:srgbClr val="000000"/>
                </a:outerShdw>
              </a:effectLst>
              <a:sym typeface="Symbol" pitchFamily="18" charset="2"/>
            </a:endParaRPr>
          </a:p>
        </p:txBody>
      </p:sp>
      <p:sp>
        <p:nvSpPr>
          <p:cNvPr id="457791" name="Text Box 63"/>
          <p:cNvSpPr txBox="1">
            <a:spLocks noChangeArrowheads="1"/>
          </p:cNvSpPr>
          <p:nvPr/>
        </p:nvSpPr>
        <p:spPr bwMode="auto">
          <a:xfrm>
            <a:off x="3203575" y="4502150"/>
            <a:ext cx="2519363" cy="366713"/>
          </a:xfrm>
          <a:prstGeom prst="rect">
            <a:avLst/>
          </a:prstGeom>
          <a:noFill/>
          <a:ln w="9525">
            <a:noFill/>
            <a:miter lim="800000"/>
            <a:headEnd/>
            <a:tailEnd/>
          </a:ln>
          <a:effectLst/>
        </p:spPr>
        <p:txBody>
          <a:bodyPr>
            <a:spAutoFit/>
          </a:bodyPr>
          <a:lstStyle/>
          <a:p>
            <a:pPr>
              <a:spcBef>
                <a:spcPct val="50000"/>
              </a:spcBef>
            </a:pPr>
            <a:r>
              <a:rPr lang="en-US" altLang="zh-CN">
                <a:solidFill>
                  <a:schemeClr val="tx1"/>
                </a:solidFill>
                <a:effectLst>
                  <a:outerShdw blurRad="38100" dist="38100" dir="2700000" algn="tl">
                    <a:srgbClr val="000000"/>
                  </a:outerShdw>
                </a:effectLst>
              </a:rPr>
              <a:t>Θ(</a:t>
            </a:r>
            <a:r>
              <a:rPr lang="en-US" altLang="zh-CN">
                <a:solidFill>
                  <a:schemeClr val="tx1"/>
                </a:solidFill>
                <a:effectLst>
                  <a:outerShdw blurRad="38100" dist="38100" dir="2700000" algn="tl">
                    <a:srgbClr val="000000"/>
                  </a:outerShdw>
                </a:effectLst>
                <a:sym typeface="Symbol" pitchFamily="18" charset="2"/>
              </a:rPr>
              <a:t> V </a:t>
            </a:r>
            <a:r>
              <a:rPr lang="en-US" altLang="zh-CN" baseline="30000">
                <a:solidFill>
                  <a:schemeClr val="tx1"/>
                </a:solidFill>
                <a:effectLst>
                  <a:outerShdw blurRad="38100" dist="38100" dir="2700000" algn="tl">
                    <a:srgbClr val="000000"/>
                  </a:outerShdw>
                </a:effectLst>
                <a:sym typeface="Symbol" pitchFamily="18" charset="2"/>
              </a:rPr>
              <a:t>2</a:t>
            </a:r>
            <a:r>
              <a:rPr lang="en-US" altLang="zh-CN">
                <a:solidFill>
                  <a:schemeClr val="tx1"/>
                </a:solidFill>
                <a:effectLst>
                  <a:outerShdw blurRad="38100" dist="38100" dir="2700000" algn="tl">
                    <a:srgbClr val="000000"/>
                  </a:outerShdw>
                </a:effectLst>
                <a:sym typeface="Symbol" pitchFamily="18" charset="2"/>
              </a:rPr>
              <a:t>)</a:t>
            </a:r>
            <a:endParaRPr lang="zh-CN" altLang="en-US">
              <a:solidFill>
                <a:schemeClr val="tx1"/>
              </a:solidFill>
              <a:effectLst>
                <a:outerShdw blurRad="38100" dist="38100" dir="2700000" algn="tl">
                  <a:srgbClr val="000000"/>
                </a:outerShdw>
              </a:effectLst>
              <a:sym typeface="Symbol" pitchFamily="18" charset="2"/>
            </a:endParaRPr>
          </a:p>
        </p:txBody>
      </p:sp>
      <p:sp>
        <p:nvSpPr>
          <p:cNvPr id="457792" name="Text Box 64"/>
          <p:cNvSpPr txBox="1">
            <a:spLocks noChangeArrowheads="1"/>
          </p:cNvSpPr>
          <p:nvPr/>
        </p:nvSpPr>
        <p:spPr bwMode="auto">
          <a:xfrm>
            <a:off x="6156325" y="4430713"/>
            <a:ext cx="2519363" cy="366712"/>
          </a:xfrm>
          <a:prstGeom prst="rect">
            <a:avLst/>
          </a:prstGeom>
          <a:noFill/>
          <a:ln w="9525">
            <a:noFill/>
            <a:miter lim="800000"/>
            <a:headEnd/>
            <a:tailEnd/>
          </a:ln>
          <a:effectLst/>
        </p:spPr>
        <p:txBody>
          <a:bodyPr>
            <a:spAutoFit/>
          </a:bodyPr>
          <a:lstStyle/>
          <a:p>
            <a:pPr>
              <a:spcBef>
                <a:spcPct val="50000"/>
              </a:spcBef>
            </a:pPr>
            <a:r>
              <a:rPr lang="en-US" altLang="zh-CN">
                <a:solidFill>
                  <a:schemeClr val="tx1"/>
                </a:solidFill>
                <a:effectLst>
                  <a:outerShdw blurRad="38100" dist="38100" dir="2700000" algn="tl">
                    <a:srgbClr val="000000"/>
                  </a:outerShdw>
                </a:effectLst>
              </a:rPr>
              <a:t>Θ(</a:t>
            </a:r>
            <a:r>
              <a:rPr lang="en-US" altLang="zh-CN">
                <a:solidFill>
                  <a:schemeClr val="tx1"/>
                </a:solidFill>
                <a:effectLst>
                  <a:outerShdw blurRad="38100" dist="38100" dir="2700000" algn="tl">
                    <a:srgbClr val="000000"/>
                  </a:outerShdw>
                </a:effectLst>
                <a:sym typeface="Symbol" pitchFamily="18" charset="2"/>
              </a:rPr>
              <a:t> V </a:t>
            </a:r>
            <a:r>
              <a:rPr lang="en-US" altLang="zh-CN" baseline="30000">
                <a:solidFill>
                  <a:schemeClr val="tx1"/>
                </a:solidFill>
                <a:effectLst>
                  <a:outerShdw blurRad="38100" dist="38100" dir="2700000" algn="tl">
                    <a:srgbClr val="000000"/>
                  </a:outerShdw>
                </a:effectLst>
                <a:sym typeface="Symbol" pitchFamily="18" charset="2"/>
              </a:rPr>
              <a:t>2</a:t>
            </a:r>
            <a:r>
              <a:rPr lang="en-US" altLang="zh-CN">
                <a:solidFill>
                  <a:schemeClr val="tx1"/>
                </a:solidFill>
                <a:effectLst>
                  <a:outerShdw blurRad="38100" dist="38100" dir="2700000" algn="tl">
                    <a:srgbClr val="000000"/>
                  </a:outerShdw>
                </a:effectLst>
                <a:sym typeface="Symbol" pitchFamily="18" charset="2"/>
              </a:rPr>
              <a:t>)</a:t>
            </a:r>
            <a:endParaRPr lang="zh-CN" altLang="en-US">
              <a:solidFill>
                <a:schemeClr val="tx1"/>
              </a:solidFill>
              <a:effectLst>
                <a:outerShdw blurRad="38100" dist="38100" dir="2700000" algn="tl">
                  <a:srgbClr val="000000"/>
                </a:outerShdw>
              </a:effectLst>
              <a:sym typeface="Symbol" pitchFamily="18" charset="2"/>
            </a:endParaRPr>
          </a:p>
        </p:txBody>
      </p:sp>
      <p:sp>
        <p:nvSpPr>
          <p:cNvPr id="23" name="灯片编号占位符 2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30</a:t>
            </a:fld>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357188"/>
            <a:ext cx="7884368" cy="623887"/>
          </a:xfrm>
        </p:spPr>
        <p:txBody>
          <a:bodyPr/>
          <a:lstStyle/>
          <a:p>
            <a:r>
              <a:rPr lang="en-US" altLang="zh-CN" dirty="0" smtClean="0">
                <a:ea typeface="宋体" charset="-122"/>
              </a:rPr>
              <a:t>5.2.3 </a:t>
            </a:r>
            <a:r>
              <a:rPr lang="en-US" altLang="zh-CN" dirty="0" err="1" smtClean="0">
                <a:ea typeface="宋体" charset="-122"/>
              </a:rPr>
              <a:t>Dags</a:t>
            </a:r>
            <a:r>
              <a:rPr lang="en-US" altLang="zh-CN" dirty="0" smtClean="0">
                <a:ea typeface="宋体" charset="-122"/>
              </a:rPr>
              <a:t> and Topological Sorting</a:t>
            </a:r>
          </a:p>
        </p:txBody>
      </p:sp>
      <p:sp>
        <p:nvSpPr>
          <p:cNvPr id="28675" name="Rectangle 3"/>
          <p:cNvSpPr>
            <a:spLocks noGrp="1" noChangeArrowheads="1"/>
          </p:cNvSpPr>
          <p:nvPr>
            <p:ph type="body" idx="1"/>
          </p:nvPr>
        </p:nvSpPr>
        <p:spPr>
          <a:xfrm>
            <a:off x="609600" y="1143000"/>
            <a:ext cx="8382000" cy="5591175"/>
          </a:xfrm>
        </p:spPr>
        <p:txBody>
          <a:bodyPr/>
          <a:lstStyle/>
          <a:p>
            <a:pPr marL="0" indent="0">
              <a:lnSpc>
                <a:spcPct val="80000"/>
              </a:lnSpc>
              <a:buFont typeface="Monotype Sorts"/>
              <a:buNone/>
            </a:pPr>
            <a:r>
              <a:rPr lang="en-US" altLang="zh-CN" sz="2000" smtClean="0"/>
              <a:t>A </a:t>
            </a:r>
            <a:r>
              <a:rPr lang="en-US" altLang="zh-CN" sz="2000" i="1" u="sng" smtClean="0"/>
              <a:t>dag</a:t>
            </a:r>
            <a:r>
              <a:rPr lang="en-US" altLang="zh-CN" sz="2000" smtClean="0"/>
              <a:t>: a directed acyclic graph, i.e. a directed graph with no (directed) cycles</a:t>
            </a:r>
            <a:br>
              <a:rPr lang="en-US" altLang="zh-CN" sz="2000" smtClean="0"/>
            </a:br>
            <a:r>
              <a:rPr lang="en-US" altLang="zh-CN" sz="1400" smtClean="0"/>
              <a:t/>
            </a:r>
            <a:br>
              <a:rPr lang="en-US" altLang="zh-CN" sz="1400" smtClean="0"/>
            </a:br>
            <a:r>
              <a:rPr lang="en-US" altLang="zh-CN" sz="1400" smtClean="0"/>
              <a:t/>
            </a:r>
            <a:br>
              <a:rPr lang="en-US" altLang="zh-CN" sz="1400" smtClean="0"/>
            </a:br>
            <a:r>
              <a:rPr lang="en-US" altLang="zh-CN" sz="1400" smtClean="0"/>
              <a:t/>
            </a:r>
            <a:br>
              <a:rPr lang="en-US" altLang="zh-CN" sz="1400" smtClean="0"/>
            </a:br>
            <a:r>
              <a:rPr lang="en-US" altLang="zh-CN" sz="1400" smtClean="0"/>
              <a:t/>
            </a:r>
            <a:br>
              <a:rPr lang="en-US" altLang="zh-CN" sz="1400" smtClean="0"/>
            </a:br>
            <a:r>
              <a:rPr lang="en-US" altLang="zh-CN" sz="1400" smtClean="0"/>
              <a:t/>
            </a:r>
            <a:br>
              <a:rPr lang="en-US" altLang="zh-CN" sz="1400" smtClean="0"/>
            </a:br>
            <a:endParaRPr lang="en-US" altLang="zh-CN" sz="1400" smtClean="0"/>
          </a:p>
          <a:p>
            <a:pPr marL="0" indent="0">
              <a:lnSpc>
                <a:spcPct val="80000"/>
              </a:lnSpc>
              <a:buFont typeface="Monotype Sorts"/>
              <a:buNone/>
            </a:pPr>
            <a:r>
              <a:rPr lang="en-US" altLang="zh-CN" sz="2000" smtClean="0"/>
              <a:t/>
            </a:r>
            <a:br>
              <a:rPr lang="en-US" altLang="zh-CN" sz="2000" smtClean="0"/>
            </a:br>
            <a:r>
              <a:rPr lang="en-US" altLang="zh-CN" sz="2000" smtClean="0"/>
              <a:t/>
            </a:r>
            <a:br>
              <a:rPr lang="en-US" altLang="zh-CN" sz="2000" smtClean="0"/>
            </a:br>
            <a:endParaRPr lang="en-US" altLang="zh-CN" sz="2000" smtClean="0"/>
          </a:p>
          <a:p>
            <a:pPr marL="0" indent="0">
              <a:lnSpc>
                <a:spcPct val="80000"/>
              </a:lnSpc>
              <a:buFont typeface="Monotype Sorts"/>
              <a:buNone/>
            </a:pPr>
            <a:r>
              <a:rPr lang="en-US" altLang="zh-CN" sz="2000" smtClean="0"/>
              <a:t>Arise in modeling many problems that involve prerequisite</a:t>
            </a:r>
          </a:p>
          <a:p>
            <a:pPr marL="0" indent="0">
              <a:lnSpc>
                <a:spcPct val="80000"/>
              </a:lnSpc>
              <a:buFont typeface="Monotype Sorts"/>
              <a:buNone/>
            </a:pPr>
            <a:r>
              <a:rPr lang="en-US" altLang="zh-CN" sz="2000" smtClean="0"/>
              <a:t>constraints (construction projects, document version control)</a:t>
            </a:r>
          </a:p>
          <a:p>
            <a:pPr marL="0" indent="0">
              <a:lnSpc>
                <a:spcPct val="80000"/>
              </a:lnSpc>
            </a:pPr>
            <a:endParaRPr lang="en-US" altLang="zh-CN" sz="1400" smtClean="0"/>
          </a:p>
          <a:p>
            <a:pPr marL="0" indent="0">
              <a:lnSpc>
                <a:spcPct val="80000"/>
              </a:lnSpc>
              <a:buFont typeface="Monotype Sorts"/>
              <a:buNone/>
            </a:pPr>
            <a:r>
              <a:rPr lang="en-US" altLang="zh-CN" sz="2000" smtClean="0"/>
              <a:t>Vertices of a dag can be linearly ordered so that for every edge</a:t>
            </a:r>
            <a:br>
              <a:rPr lang="en-US" altLang="zh-CN" sz="2000" smtClean="0"/>
            </a:br>
            <a:r>
              <a:rPr lang="en-US" altLang="zh-CN" sz="2000" smtClean="0"/>
              <a:t>its starting vertex is listed before its ending vertex (</a:t>
            </a:r>
            <a:r>
              <a:rPr lang="en-US" altLang="zh-CN" sz="2000" i="1" u="sng" smtClean="0"/>
              <a:t>topological   sorting</a:t>
            </a:r>
            <a:r>
              <a:rPr lang="en-US" altLang="zh-CN" sz="2000" smtClean="0"/>
              <a:t>).  Being a dag is also a necessary condition for topological sorting be possible. </a:t>
            </a:r>
            <a:endParaRPr lang="en-US" altLang="zh-CN" sz="1400" smtClean="0"/>
          </a:p>
        </p:txBody>
      </p:sp>
      <p:sp>
        <p:nvSpPr>
          <p:cNvPr id="28676" name="Oval 4"/>
          <p:cNvSpPr>
            <a:spLocks noChangeArrowheads="1"/>
          </p:cNvSpPr>
          <p:nvPr/>
        </p:nvSpPr>
        <p:spPr bwMode="auto">
          <a:xfrm>
            <a:off x="1905000" y="1571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a</a:t>
            </a:r>
          </a:p>
        </p:txBody>
      </p:sp>
      <p:sp>
        <p:nvSpPr>
          <p:cNvPr id="28677" name="Oval 5"/>
          <p:cNvSpPr>
            <a:spLocks noChangeArrowheads="1"/>
          </p:cNvSpPr>
          <p:nvPr/>
        </p:nvSpPr>
        <p:spPr bwMode="auto">
          <a:xfrm>
            <a:off x="3505200" y="1571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b</a:t>
            </a:r>
          </a:p>
        </p:txBody>
      </p:sp>
      <p:sp>
        <p:nvSpPr>
          <p:cNvPr id="28678" name="Oval 6"/>
          <p:cNvSpPr>
            <a:spLocks noChangeArrowheads="1"/>
          </p:cNvSpPr>
          <p:nvPr/>
        </p:nvSpPr>
        <p:spPr bwMode="auto">
          <a:xfrm>
            <a:off x="1905000" y="29432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c</a:t>
            </a:r>
          </a:p>
        </p:txBody>
      </p:sp>
      <p:sp>
        <p:nvSpPr>
          <p:cNvPr id="28679" name="Oval 7"/>
          <p:cNvSpPr>
            <a:spLocks noChangeArrowheads="1"/>
          </p:cNvSpPr>
          <p:nvPr/>
        </p:nvSpPr>
        <p:spPr bwMode="auto">
          <a:xfrm>
            <a:off x="3505200" y="29432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d</a:t>
            </a:r>
          </a:p>
        </p:txBody>
      </p:sp>
      <p:sp>
        <p:nvSpPr>
          <p:cNvPr id="28680" name="Line 8"/>
          <p:cNvSpPr>
            <a:spLocks noChangeShapeType="1"/>
          </p:cNvSpPr>
          <p:nvPr/>
        </p:nvSpPr>
        <p:spPr bwMode="auto">
          <a:xfrm>
            <a:off x="2438400" y="18002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81" name="Line 9"/>
          <p:cNvSpPr>
            <a:spLocks noChangeShapeType="1"/>
          </p:cNvSpPr>
          <p:nvPr/>
        </p:nvSpPr>
        <p:spPr bwMode="auto">
          <a:xfrm>
            <a:off x="2133600" y="21050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82" name="Line 10"/>
          <p:cNvSpPr>
            <a:spLocks noChangeShapeType="1"/>
          </p:cNvSpPr>
          <p:nvPr/>
        </p:nvSpPr>
        <p:spPr bwMode="auto">
          <a:xfrm>
            <a:off x="2438400" y="31718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83" name="Line 11"/>
          <p:cNvSpPr>
            <a:spLocks noChangeShapeType="1"/>
          </p:cNvSpPr>
          <p:nvPr/>
        </p:nvSpPr>
        <p:spPr bwMode="auto">
          <a:xfrm>
            <a:off x="3733800" y="21050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84" name="Line 12"/>
          <p:cNvSpPr>
            <a:spLocks noChangeShapeType="1"/>
          </p:cNvSpPr>
          <p:nvPr/>
        </p:nvSpPr>
        <p:spPr bwMode="auto">
          <a:xfrm>
            <a:off x="2362200" y="2028825"/>
            <a:ext cx="1143000" cy="9906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85" name="Text Box 13"/>
          <p:cNvSpPr txBox="1">
            <a:spLocks noChangeArrowheads="1"/>
          </p:cNvSpPr>
          <p:nvPr/>
        </p:nvSpPr>
        <p:spPr bwMode="auto">
          <a:xfrm>
            <a:off x="1965325" y="22955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686" name="Text Box 14"/>
          <p:cNvSpPr txBox="1">
            <a:spLocks noChangeArrowheads="1"/>
          </p:cNvSpPr>
          <p:nvPr/>
        </p:nvSpPr>
        <p:spPr bwMode="auto">
          <a:xfrm>
            <a:off x="2800350" y="3171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687" name="Text Box 15"/>
          <p:cNvSpPr txBox="1">
            <a:spLocks noChangeArrowheads="1"/>
          </p:cNvSpPr>
          <p:nvPr/>
        </p:nvSpPr>
        <p:spPr bwMode="auto">
          <a:xfrm>
            <a:off x="2571750" y="2028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688" name="Text Box 16"/>
          <p:cNvSpPr txBox="1">
            <a:spLocks noChangeArrowheads="1"/>
          </p:cNvSpPr>
          <p:nvPr/>
        </p:nvSpPr>
        <p:spPr bwMode="auto">
          <a:xfrm>
            <a:off x="3790950" y="22574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689" name="Oval 17"/>
          <p:cNvSpPr>
            <a:spLocks noChangeArrowheads="1"/>
          </p:cNvSpPr>
          <p:nvPr/>
        </p:nvSpPr>
        <p:spPr bwMode="auto">
          <a:xfrm>
            <a:off x="5181600" y="1571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a</a:t>
            </a:r>
          </a:p>
        </p:txBody>
      </p:sp>
      <p:sp>
        <p:nvSpPr>
          <p:cNvPr id="28690" name="Oval 18"/>
          <p:cNvSpPr>
            <a:spLocks noChangeArrowheads="1"/>
          </p:cNvSpPr>
          <p:nvPr/>
        </p:nvSpPr>
        <p:spPr bwMode="auto">
          <a:xfrm>
            <a:off x="6781800" y="1571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b</a:t>
            </a:r>
          </a:p>
        </p:txBody>
      </p:sp>
      <p:sp>
        <p:nvSpPr>
          <p:cNvPr id="28691" name="Oval 19"/>
          <p:cNvSpPr>
            <a:spLocks noChangeArrowheads="1"/>
          </p:cNvSpPr>
          <p:nvPr/>
        </p:nvSpPr>
        <p:spPr bwMode="auto">
          <a:xfrm>
            <a:off x="5181600" y="29432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c</a:t>
            </a:r>
          </a:p>
        </p:txBody>
      </p:sp>
      <p:sp>
        <p:nvSpPr>
          <p:cNvPr id="28692" name="Oval 20"/>
          <p:cNvSpPr>
            <a:spLocks noChangeArrowheads="1"/>
          </p:cNvSpPr>
          <p:nvPr/>
        </p:nvSpPr>
        <p:spPr bwMode="auto">
          <a:xfrm>
            <a:off x="6781800" y="29432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d</a:t>
            </a:r>
          </a:p>
        </p:txBody>
      </p:sp>
      <p:sp>
        <p:nvSpPr>
          <p:cNvPr id="28693" name="Line 21"/>
          <p:cNvSpPr>
            <a:spLocks noChangeShapeType="1"/>
          </p:cNvSpPr>
          <p:nvPr/>
        </p:nvSpPr>
        <p:spPr bwMode="auto">
          <a:xfrm>
            <a:off x="5410200" y="2105025"/>
            <a:ext cx="0" cy="838200"/>
          </a:xfrm>
          <a:prstGeom prst="line">
            <a:avLst/>
          </a:prstGeom>
          <a:noFill/>
          <a:ln w="12700">
            <a:solidFill>
              <a:srgbClr val="FF0000"/>
            </a:solidFill>
            <a:round/>
            <a:headEnd type="triangle" w="med" len="med"/>
            <a:tailEnd/>
          </a:ln>
        </p:spPr>
        <p:txBody>
          <a:bodyPr wrap="none" anchor="ctr"/>
          <a:lstStyle/>
          <a:p>
            <a:endParaRPr lang="zh-CN" altLang="en-US"/>
          </a:p>
        </p:txBody>
      </p:sp>
      <p:sp>
        <p:nvSpPr>
          <p:cNvPr id="28694" name="Line 22"/>
          <p:cNvSpPr>
            <a:spLocks noChangeShapeType="1"/>
          </p:cNvSpPr>
          <p:nvPr/>
        </p:nvSpPr>
        <p:spPr bwMode="auto">
          <a:xfrm>
            <a:off x="5715000" y="3171825"/>
            <a:ext cx="1066800" cy="0"/>
          </a:xfrm>
          <a:prstGeom prst="line">
            <a:avLst/>
          </a:prstGeom>
          <a:noFill/>
          <a:ln w="12700">
            <a:solidFill>
              <a:srgbClr val="FF0000"/>
            </a:solidFill>
            <a:round/>
            <a:headEnd type="triangle" w="med" len="med"/>
            <a:tailEnd/>
          </a:ln>
        </p:spPr>
        <p:txBody>
          <a:bodyPr wrap="none" anchor="ctr"/>
          <a:lstStyle/>
          <a:p>
            <a:endParaRPr lang="zh-CN" altLang="en-US"/>
          </a:p>
        </p:txBody>
      </p:sp>
      <p:sp>
        <p:nvSpPr>
          <p:cNvPr id="28695" name="Line 23"/>
          <p:cNvSpPr>
            <a:spLocks noChangeShapeType="1"/>
          </p:cNvSpPr>
          <p:nvPr/>
        </p:nvSpPr>
        <p:spPr bwMode="auto">
          <a:xfrm>
            <a:off x="7010400" y="21050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96" name="Line 24"/>
          <p:cNvSpPr>
            <a:spLocks noChangeShapeType="1"/>
          </p:cNvSpPr>
          <p:nvPr/>
        </p:nvSpPr>
        <p:spPr bwMode="auto">
          <a:xfrm flipV="1">
            <a:off x="5715000" y="18764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97" name="Text Box 25"/>
          <p:cNvSpPr txBox="1">
            <a:spLocks noChangeArrowheads="1"/>
          </p:cNvSpPr>
          <p:nvPr/>
        </p:nvSpPr>
        <p:spPr bwMode="auto">
          <a:xfrm>
            <a:off x="5241925" y="22955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698" name="Text Box 26"/>
          <p:cNvSpPr txBox="1">
            <a:spLocks noChangeArrowheads="1"/>
          </p:cNvSpPr>
          <p:nvPr/>
        </p:nvSpPr>
        <p:spPr bwMode="auto">
          <a:xfrm>
            <a:off x="6076950" y="3171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699" name="Text Box 27"/>
          <p:cNvSpPr txBox="1">
            <a:spLocks noChangeArrowheads="1"/>
          </p:cNvSpPr>
          <p:nvPr/>
        </p:nvSpPr>
        <p:spPr bwMode="auto">
          <a:xfrm>
            <a:off x="5848350" y="2028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700" name="Text Box 28"/>
          <p:cNvSpPr txBox="1">
            <a:spLocks noChangeArrowheads="1"/>
          </p:cNvSpPr>
          <p:nvPr/>
        </p:nvSpPr>
        <p:spPr bwMode="auto">
          <a:xfrm>
            <a:off x="6305550" y="2028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701" name="Text Box 29"/>
          <p:cNvSpPr txBox="1">
            <a:spLocks noChangeArrowheads="1"/>
          </p:cNvSpPr>
          <p:nvPr/>
        </p:nvSpPr>
        <p:spPr bwMode="auto">
          <a:xfrm>
            <a:off x="7067550" y="22574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702" name="Line 30"/>
          <p:cNvSpPr>
            <a:spLocks noChangeShapeType="1"/>
          </p:cNvSpPr>
          <p:nvPr/>
        </p:nvSpPr>
        <p:spPr bwMode="auto">
          <a:xfrm>
            <a:off x="5638800" y="2028825"/>
            <a:ext cx="1219200" cy="10668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75839" name="Text Box 31"/>
          <p:cNvSpPr txBox="1">
            <a:spLocks noChangeArrowheads="1"/>
          </p:cNvSpPr>
          <p:nvPr/>
        </p:nvSpPr>
        <p:spPr bwMode="auto">
          <a:xfrm>
            <a:off x="838200" y="2181225"/>
            <a:ext cx="990600" cy="457200"/>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b="1">
                <a:solidFill>
                  <a:schemeClr val="hlink"/>
                </a:solidFill>
                <a:effectLst>
                  <a:outerShdw blurRad="38100" dist="38100" dir="2700000" algn="tl">
                    <a:srgbClr val="000000"/>
                  </a:outerShdw>
                </a:effectLst>
              </a:rPr>
              <a:t>a dag</a:t>
            </a:r>
          </a:p>
        </p:txBody>
      </p:sp>
      <p:sp>
        <p:nvSpPr>
          <p:cNvPr id="375840" name="Text Box 32"/>
          <p:cNvSpPr txBox="1">
            <a:spLocks noChangeArrowheads="1"/>
          </p:cNvSpPr>
          <p:nvPr/>
        </p:nvSpPr>
        <p:spPr bwMode="auto">
          <a:xfrm>
            <a:off x="7391400" y="2181225"/>
            <a:ext cx="1524000" cy="457200"/>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b="1">
                <a:solidFill>
                  <a:schemeClr val="hlink"/>
                </a:solidFill>
                <a:effectLst>
                  <a:outerShdw blurRad="38100" dist="38100" dir="2700000" algn="tl">
                    <a:srgbClr val="000000"/>
                  </a:outerShdw>
                </a:effectLst>
              </a:rPr>
              <a:t>not a dag</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31</a:t>
            </a:fld>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mtClean="0">
                <a:ea typeface="宋体" charset="-122"/>
              </a:rPr>
              <a:t>Topological Sorting Example</a:t>
            </a:r>
          </a:p>
        </p:txBody>
      </p:sp>
      <p:sp>
        <p:nvSpPr>
          <p:cNvPr id="30723" name="Rectangle 3"/>
          <p:cNvSpPr>
            <a:spLocks noGrp="1" noChangeArrowheads="1"/>
          </p:cNvSpPr>
          <p:nvPr>
            <p:ph type="body" idx="1"/>
          </p:nvPr>
        </p:nvSpPr>
        <p:spPr>
          <a:xfrm>
            <a:off x="609600" y="1143000"/>
            <a:ext cx="8305800" cy="5057775"/>
          </a:xfrm>
        </p:spPr>
        <p:txBody>
          <a:bodyPr/>
          <a:lstStyle/>
          <a:p>
            <a:pPr>
              <a:buFont typeface="Monotype Sorts"/>
              <a:buNone/>
            </a:pPr>
            <a:r>
              <a:rPr lang="en-US" altLang="zh-CN" smtClean="0"/>
              <a:t>Order the following items in a food chain</a:t>
            </a:r>
          </a:p>
          <a:p>
            <a:pPr>
              <a:buFont typeface="Monotype Sorts"/>
              <a:buNone/>
            </a:pPr>
            <a:endParaRPr lang="en-US" altLang="zh-CN" smtClean="0"/>
          </a:p>
        </p:txBody>
      </p:sp>
      <p:sp>
        <p:nvSpPr>
          <p:cNvPr id="30724" name="Oval 4"/>
          <p:cNvSpPr>
            <a:spLocks noChangeArrowheads="1"/>
          </p:cNvSpPr>
          <p:nvPr/>
        </p:nvSpPr>
        <p:spPr bwMode="auto">
          <a:xfrm>
            <a:off x="1066800" y="34290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fish</a:t>
            </a:r>
          </a:p>
        </p:txBody>
      </p:sp>
      <p:sp>
        <p:nvSpPr>
          <p:cNvPr id="30725" name="Oval 5"/>
          <p:cNvSpPr>
            <a:spLocks noChangeArrowheads="1"/>
          </p:cNvSpPr>
          <p:nvPr/>
        </p:nvSpPr>
        <p:spPr bwMode="auto">
          <a:xfrm>
            <a:off x="2590800" y="28194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human</a:t>
            </a:r>
          </a:p>
        </p:txBody>
      </p:sp>
      <p:sp>
        <p:nvSpPr>
          <p:cNvPr id="30726" name="Oval 6"/>
          <p:cNvSpPr>
            <a:spLocks noChangeArrowheads="1"/>
          </p:cNvSpPr>
          <p:nvPr/>
        </p:nvSpPr>
        <p:spPr bwMode="auto">
          <a:xfrm>
            <a:off x="2133600" y="43434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shrimp</a:t>
            </a:r>
          </a:p>
        </p:txBody>
      </p:sp>
      <p:sp>
        <p:nvSpPr>
          <p:cNvPr id="30727" name="Oval 7"/>
          <p:cNvSpPr>
            <a:spLocks noChangeArrowheads="1"/>
          </p:cNvSpPr>
          <p:nvPr/>
        </p:nvSpPr>
        <p:spPr bwMode="auto">
          <a:xfrm>
            <a:off x="4267200" y="38100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sheep</a:t>
            </a:r>
          </a:p>
        </p:txBody>
      </p:sp>
      <p:sp>
        <p:nvSpPr>
          <p:cNvPr id="30728" name="Oval 8"/>
          <p:cNvSpPr>
            <a:spLocks noChangeArrowheads="1"/>
          </p:cNvSpPr>
          <p:nvPr/>
        </p:nvSpPr>
        <p:spPr bwMode="auto">
          <a:xfrm>
            <a:off x="2971800" y="54102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wheat</a:t>
            </a:r>
          </a:p>
        </p:txBody>
      </p:sp>
      <p:sp>
        <p:nvSpPr>
          <p:cNvPr id="30729" name="Oval 9"/>
          <p:cNvSpPr>
            <a:spLocks noChangeArrowheads="1"/>
          </p:cNvSpPr>
          <p:nvPr/>
        </p:nvSpPr>
        <p:spPr bwMode="auto">
          <a:xfrm>
            <a:off x="1524000" y="54102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plankton</a:t>
            </a:r>
          </a:p>
        </p:txBody>
      </p:sp>
      <p:sp>
        <p:nvSpPr>
          <p:cNvPr id="30730" name="Oval 10"/>
          <p:cNvSpPr>
            <a:spLocks noChangeArrowheads="1"/>
          </p:cNvSpPr>
          <p:nvPr/>
        </p:nvSpPr>
        <p:spPr bwMode="auto">
          <a:xfrm>
            <a:off x="3429000" y="17526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tiger</a:t>
            </a:r>
          </a:p>
        </p:txBody>
      </p:sp>
      <p:sp>
        <p:nvSpPr>
          <p:cNvPr id="30731" name="Line 11"/>
          <p:cNvSpPr>
            <a:spLocks noChangeShapeType="1"/>
          </p:cNvSpPr>
          <p:nvPr/>
        </p:nvSpPr>
        <p:spPr bwMode="auto">
          <a:xfrm flipH="1">
            <a:off x="3429000" y="2362200"/>
            <a:ext cx="381000" cy="4572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2" name="Line 12"/>
          <p:cNvSpPr>
            <a:spLocks noChangeShapeType="1"/>
          </p:cNvSpPr>
          <p:nvPr/>
        </p:nvSpPr>
        <p:spPr bwMode="auto">
          <a:xfrm flipH="1">
            <a:off x="2133600" y="3429000"/>
            <a:ext cx="685800" cy="1524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3" name="Line 13"/>
          <p:cNvSpPr>
            <a:spLocks noChangeShapeType="1"/>
          </p:cNvSpPr>
          <p:nvPr/>
        </p:nvSpPr>
        <p:spPr bwMode="auto">
          <a:xfrm>
            <a:off x="3657600" y="3276600"/>
            <a:ext cx="914400" cy="6096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4" name="Line 14"/>
          <p:cNvSpPr>
            <a:spLocks noChangeShapeType="1"/>
          </p:cNvSpPr>
          <p:nvPr/>
        </p:nvSpPr>
        <p:spPr bwMode="auto">
          <a:xfrm flipH="1">
            <a:off x="2895600" y="3429000"/>
            <a:ext cx="304800" cy="9144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5" name="Line 15"/>
          <p:cNvSpPr>
            <a:spLocks noChangeShapeType="1"/>
          </p:cNvSpPr>
          <p:nvPr/>
        </p:nvSpPr>
        <p:spPr bwMode="auto">
          <a:xfrm>
            <a:off x="1981200" y="3962400"/>
            <a:ext cx="381000" cy="4572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6" name="Line 16"/>
          <p:cNvSpPr>
            <a:spLocks noChangeShapeType="1"/>
          </p:cNvSpPr>
          <p:nvPr/>
        </p:nvSpPr>
        <p:spPr bwMode="auto">
          <a:xfrm>
            <a:off x="1676400" y="4038600"/>
            <a:ext cx="228600" cy="13716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7" name="Line 17"/>
          <p:cNvSpPr>
            <a:spLocks noChangeShapeType="1"/>
          </p:cNvSpPr>
          <p:nvPr/>
        </p:nvSpPr>
        <p:spPr bwMode="auto">
          <a:xfrm>
            <a:off x="3429000" y="3429000"/>
            <a:ext cx="152400" cy="19812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8" name="Line 18"/>
          <p:cNvSpPr>
            <a:spLocks noChangeShapeType="1"/>
          </p:cNvSpPr>
          <p:nvPr/>
        </p:nvSpPr>
        <p:spPr bwMode="auto">
          <a:xfrm flipH="1">
            <a:off x="3886200" y="4419600"/>
            <a:ext cx="685800" cy="10668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9" name="Text Box 19"/>
          <p:cNvSpPr txBox="1">
            <a:spLocks noChangeArrowheads="1"/>
          </p:cNvSpPr>
          <p:nvPr/>
        </p:nvSpPr>
        <p:spPr bwMode="auto">
          <a:xfrm>
            <a:off x="6538913" y="1870075"/>
            <a:ext cx="184150" cy="457200"/>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0740" name="Line 20"/>
          <p:cNvSpPr>
            <a:spLocks noChangeShapeType="1"/>
          </p:cNvSpPr>
          <p:nvPr/>
        </p:nvSpPr>
        <p:spPr bwMode="auto">
          <a:xfrm flipH="1">
            <a:off x="1828800" y="2209800"/>
            <a:ext cx="1676400" cy="12192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41" name="Line 21"/>
          <p:cNvSpPr>
            <a:spLocks noChangeShapeType="1"/>
          </p:cNvSpPr>
          <p:nvPr/>
        </p:nvSpPr>
        <p:spPr bwMode="auto">
          <a:xfrm>
            <a:off x="4267200" y="2362200"/>
            <a:ext cx="457200" cy="14478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42" name="Line 22"/>
          <p:cNvSpPr>
            <a:spLocks noChangeShapeType="1"/>
          </p:cNvSpPr>
          <p:nvPr/>
        </p:nvSpPr>
        <p:spPr bwMode="auto">
          <a:xfrm flipH="1">
            <a:off x="2362200" y="4953000"/>
            <a:ext cx="228600" cy="4572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319088"/>
            <a:ext cx="8153400" cy="609600"/>
          </a:xfrm>
        </p:spPr>
        <p:txBody>
          <a:bodyPr/>
          <a:lstStyle/>
          <a:p>
            <a:r>
              <a:rPr lang="en-US" altLang="zh-CN" smtClean="0">
                <a:ea typeface="宋体" charset="-122"/>
              </a:rPr>
              <a:t>DFS-based Algorithm</a:t>
            </a:r>
          </a:p>
        </p:txBody>
      </p:sp>
      <p:sp>
        <p:nvSpPr>
          <p:cNvPr id="32771" name="Rectangle 3"/>
          <p:cNvSpPr>
            <a:spLocks noGrp="1" noChangeArrowheads="1"/>
          </p:cNvSpPr>
          <p:nvPr>
            <p:ph type="body" idx="1"/>
          </p:nvPr>
        </p:nvSpPr>
        <p:spPr>
          <a:xfrm>
            <a:off x="609600" y="1066800"/>
            <a:ext cx="8305800" cy="5591175"/>
          </a:xfrm>
        </p:spPr>
        <p:txBody>
          <a:bodyPr/>
          <a:lstStyle/>
          <a:p>
            <a:pPr marL="457200" indent="-457200">
              <a:lnSpc>
                <a:spcPct val="90000"/>
              </a:lnSpc>
              <a:buFont typeface="Monotype Sorts"/>
              <a:buNone/>
            </a:pPr>
            <a:r>
              <a:rPr lang="en-US" altLang="zh-CN" sz="2400" u="sng" dirty="0" smtClean="0"/>
              <a:t>DFS-based</a:t>
            </a:r>
            <a:r>
              <a:rPr lang="en-US" altLang="zh-CN" sz="2800" u="sng" dirty="0" smtClean="0"/>
              <a:t> algorithm for topological sorting</a:t>
            </a:r>
          </a:p>
          <a:p>
            <a:pPr marL="838200" lvl="1" indent="-381000">
              <a:lnSpc>
                <a:spcPct val="90000"/>
              </a:lnSpc>
            </a:pPr>
            <a:r>
              <a:rPr lang="en-US" altLang="zh-CN" sz="2000" dirty="0" smtClean="0"/>
              <a:t>Perform </a:t>
            </a:r>
            <a:r>
              <a:rPr lang="en-US" altLang="zh-CN" sz="2000" dirty="0" smtClean="0">
                <a:solidFill>
                  <a:srgbClr val="FF0000"/>
                </a:solidFill>
              </a:rPr>
              <a:t>DFS</a:t>
            </a:r>
            <a:r>
              <a:rPr lang="en-US" altLang="zh-CN" sz="2000" dirty="0" smtClean="0"/>
              <a:t> traversal, noting the order vertices are popped off the traversal stack</a:t>
            </a:r>
          </a:p>
          <a:p>
            <a:pPr marL="838200" lvl="1" indent="-381000">
              <a:lnSpc>
                <a:spcPct val="90000"/>
              </a:lnSpc>
            </a:pPr>
            <a:r>
              <a:rPr lang="en-US" altLang="zh-CN" sz="2000" dirty="0" smtClean="0">
                <a:solidFill>
                  <a:srgbClr val="FF0000"/>
                </a:solidFill>
              </a:rPr>
              <a:t>Reverse order </a:t>
            </a:r>
            <a:r>
              <a:rPr lang="en-US" altLang="zh-CN" sz="2000" dirty="0" smtClean="0"/>
              <a:t>solves topological sorting problem</a:t>
            </a:r>
          </a:p>
          <a:p>
            <a:pPr marL="838200" lvl="1" indent="-381000">
              <a:lnSpc>
                <a:spcPct val="90000"/>
              </a:lnSpc>
            </a:pPr>
            <a:r>
              <a:rPr lang="en-US" altLang="zh-CN" sz="2000" dirty="0" smtClean="0"/>
              <a:t>Back edges encountered?</a:t>
            </a:r>
            <a:r>
              <a:rPr lang="en-US" altLang="zh-CN" sz="2000" dirty="0" smtClean="0">
                <a:cs typeface="Times New Roman" pitchFamily="18" charset="0"/>
              </a:rPr>
              <a:t>→</a:t>
            </a:r>
            <a:r>
              <a:rPr lang="en-US" altLang="zh-CN" sz="2000" dirty="0" smtClean="0"/>
              <a:t> NOT a dag!</a:t>
            </a:r>
          </a:p>
          <a:p>
            <a:pPr marL="838200" lvl="1" indent="-381000">
              <a:lnSpc>
                <a:spcPct val="90000"/>
              </a:lnSpc>
              <a:buFontTx/>
              <a:buAutoNum type="arabicPeriod"/>
            </a:pPr>
            <a:endParaRPr lang="en-US" altLang="zh-CN" sz="2000" dirty="0" smtClean="0"/>
          </a:p>
          <a:p>
            <a:pPr marL="457200" indent="-457200">
              <a:lnSpc>
                <a:spcPct val="90000"/>
              </a:lnSpc>
              <a:buFont typeface="Monotype Sorts"/>
              <a:buNone/>
            </a:pPr>
            <a:r>
              <a:rPr lang="en-US" altLang="zh-CN" sz="2800" dirty="0" smtClean="0"/>
              <a:t>Example:</a:t>
            </a:r>
            <a:endParaRPr lang="en-US" altLang="zh-CN" sz="2400" dirty="0" smtClean="0"/>
          </a:p>
          <a:p>
            <a:pPr marL="838200" lvl="1" indent="-381000">
              <a:lnSpc>
                <a:spcPct val="90000"/>
              </a:lnSpc>
              <a:buFontTx/>
              <a:buNone/>
            </a:pPr>
            <a:endParaRPr lang="en-US" altLang="zh-CN" sz="2000" dirty="0" smtClean="0"/>
          </a:p>
          <a:p>
            <a:pPr marL="838200" lvl="1" indent="-381000">
              <a:lnSpc>
                <a:spcPct val="90000"/>
              </a:lnSpc>
              <a:buFontTx/>
              <a:buNone/>
            </a:pPr>
            <a:endParaRPr lang="en-US" altLang="zh-CN" sz="2000" dirty="0" smtClean="0"/>
          </a:p>
          <a:p>
            <a:pPr marL="838200" lvl="1" indent="-381000">
              <a:lnSpc>
                <a:spcPct val="90000"/>
              </a:lnSpc>
              <a:buFontTx/>
              <a:buNone/>
            </a:pPr>
            <a:endParaRPr lang="en-US" altLang="zh-CN" sz="2000" dirty="0" smtClean="0"/>
          </a:p>
          <a:p>
            <a:pPr marL="838200" lvl="1" indent="-381000">
              <a:lnSpc>
                <a:spcPct val="90000"/>
              </a:lnSpc>
              <a:buFontTx/>
              <a:buNone/>
            </a:pPr>
            <a:endParaRPr lang="en-US" altLang="zh-CN" sz="2000" dirty="0" smtClean="0"/>
          </a:p>
          <a:p>
            <a:pPr marL="838200" lvl="1" indent="-381000">
              <a:lnSpc>
                <a:spcPct val="90000"/>
              </a:lnSpc>
              <a:buFontTx/>
              <a:buNone/>
            </a:pPr>
            <a:endParaRPr lang="en-US" altLang="zh-CN" sz="2000" dirty="0" smtClean="0"/>
          </a:p>
          <a:p>
            <a:pPr marL="838200" lvl="1" indent="-381000">
              <a:lnSpc>
                <a:spcPct val="90000"/>
              </a:lnSpc>
              <a:buFontTx/>
              <a:buNone/>
            </a:pPr>
            <a:endParaRPr lang="en-US" altLang="zh-CN" sz="2000" dirty="0" smtClean="0"/>
          </a:p>
          <a:p>
            <a:pPr marL="457200" indent="-457200">
              <a:lnSpc>
                <a:spcPct val="90000"/>
              </a:lnSpc>
              <a:buFont typeface="Monotype Sorts"/>
              <a:buNone/>
            </a:pPr>
            <a:r>
              <a:rPr lang="en-US" altLang="zh-CN" sz="2800" dirty="0" smtClean="0"/>
              <a:t>Efficiency: </a:t>
            </a:r>
          </a:p>
        </p:txBody>
      </p:sp>
      <p:sp>
        <p:nvSpPr>
          <p:cNvPr id="32772" name="Oval 4"/>
          <p:cNvSpPr>
            <a:spLocks noChangeArrowheads="1"/>
          </p:cNvSpPr>
          <p:nvPr/>
        </p:nvSpPr>
        <p:spPr bwMode="auto">
          <a:xfrm>
            <a:off x="762000" y="36052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a</a:t>
            </a:r>
          </a:p>
        </p:txBody>
      </p:sp>
      <p:sp>
        <p:nvSpPr>
          <p:cNvPr id="32773" name="Oval 5"/>
          <p:cNvSpPr>
            <a:spLocks noChangeArrowheads="1"/>
          </p:cNvSpPr>
          <p:nvPr/>
        </p:nvSpPr>
        <p:spPr bwMode="auto">
          <a:xfrm>
            <a:off x="2362200" y="36052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b</a:t>
            </a:r>
          </a:p>
        </p:txBody>
      </p:sp>
      <p:sp>
        <p:nvSpPr>
          <p:cNvPr id="32774" name="Oval 6"/>
          <p:cNvSpPr>
            <a:spLocks noChangeArrowheads="1"/>
          </p:cNvSpPr>
          <p:nvPr/>
        </p:nvSpPr>
        <p:spPr bwMode="auto">
          <a:xfrm>
            <a:off x="762000" y="49768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e</a:t>
            </a:r>
          </a:p>
        </p:txBody>
      </p:sp>
      <p:sp>
        <p:nvSpPr>
          <p:cNvPr id="32775" name="Oval 7"/>
          <p:cNvSpPr>
            <a:spLocks noChangeArrowheads="1"/>
          </p:cNvSpPr>
          <p:nvPr/>
        </p:nvSpPr>
        <p:spPr bwMode="auto">
          <a:xfrm>
            <a:off x="2362200" y="49768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f</a:t>
            </a:r>
          </a:p>
        </p:txBody>
      </p:sp>
      <p:sp>
        <p:nvSpPr>
          <p:cNvPr id="32776" name="Line 8"/>
          <p:cNvSpPr>
            <a:spLocks noChangeShapeType="1"/>
          </p:cNvSpPr>
          <p:nvPr/>
        </p:nvSpPr>
        <p:spPr bwMode="auto">
          <a:xfrm>
            <a:off x="1295400" y="3833813"/>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77" name="Line 9"/>
          <p:cNvSpPr>
            <a:spLocks noChangeShapeType="1"/>
          </p:cNvSpPr>
          <p:nvPr/>
        </p:nvSpPr>
        <p:spPr bwMode="auto">
          <a:xfrm>
            <a:off x="990600" y="4138613"/>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78" name="Line 10"/>
          <p:cNvSpPr>
            <a:spLocks noChangeShapeType="1"/>
          </p:cNvSpPr>
          <p:nvPr/>
        </p:nvSpPr>
        <p:spPr bwMode="auto">
          <a:xfrm>
            <a:off x="1295400" y="5205413"/>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79" name="Line 11"/>
          <p:cNvSpPr>
            <a:spLocks noChangeShapeType="1"/>
          </p:cNvSpPr>
          <p:nvPr/>
        </p:nvSpPr>
        <p:spPr bwMode="auto">
          <a:xfrm>
            <a:off x="2590800" y="4138613"/>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80" name="Line 12"/>
          <p:cNvSpPr>
            <a:spLocks noChangeShapeType="1"/>
          </p:cNvSpPr>
          <p:nvPr/>
        </p:nvSpPr>
        <p:spPr bwMode="auto">
          <a:xfrm>
            <a:off x="1219200" y="4062413"/>
            <a:ext cx="1143000" cy="9906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81" name="Text Box 13"/>
          <p:cNvSpPr txBox="1">
            <a:spLocks noChangeArrowheads="1"/>
          </p:cNvSpPr>
          <p:nvPr/>
        </p:nvSpPr>
        <p:spPr bwMode="auto">
          <a:xfrm>
            <a:off x="822325" y="43291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82" name="Text Box 14"/>
          <p:cNvSpPr txBox="1">
            <a:spLocks noChangeArrowheads="1"/>
          </p:cNvSpPr>
          <p:nvPr/>
        </p:nvSpPr>
        <p:spPr bwMode="auto">
          <a:xfrm>
            <a:off x="1657350" y="34528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83" name="Text Box 15"/>
          <p:cNvSpPr txBox="1">
            <a:spLocks noChangeArrowheads="1"/>
          </p:cNvSpPr>
          <p:nvPr/>
        </p:nvSpPr>
        <p:spPr bwMode="auto">
          <a:xfrm>
            <a:off x="1657350" y="52054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84" name="Text Box 16"/>
          <p:cNvSpPr txBox="1">
            <a:spLocks noChangeArrowheads="1"/>
          </p:cNvSpPr>
          <p:nvPr/>
        </p:nvSpPr>
        <p:spPr bwMode="auto">
          <a:xfrm>
            <a:off x="1428750" y="40624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85" name="Text Box 17"/>
          <p:cNvSpPr txBox="1">
            <a:spLocks noChangeArrowheads="1"/>
          </p:cNvSpPr>
          <p:nvPr/>
        </p:nvSpPr>
        <p:spPr bwMode="auto">
          <a:xfrm>
            <a:off x="2647950" y="42910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86" name="Oval 18"/>
          <p:cNvSpPr>
            <a:spLocks noChangeArrowheads="1"/>
          </p:cNvSpPr>
          <p:nvPr/>
        </p:nvSpPr>
        <p:spPr bwMode="auto">
          <a:xfrm>
            <a:off x="4038600" y="36052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c</a:t>
            </a:r>
          </a:p>
        </p:txBody>
      </p:sp>
      <p:sp>
        <p:nvSpPr>
          <p:cNvPr id="32787" name="Oval 19"/>
          <p:cNvSpPr>
            <a:spLocks noChangeArrowheads="1"/>
          </p:cNvSpPr>
          <p:nvPr/>
        </p:nvSpPr>
        <p:spPr bwMode="auto">
          <a:xfrm>
            <a:off x="5638800" y="36052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d</a:t>
            </a:r>
          </a:p>
        </p:txBody>
      </p:sp>
      <p:sp>
        <p:nvSpPr>
          <p:cNvPr id="32788" name="Oval 20"/>
          <p:cNvSpPr>
            <a:spLocks noChangeArrowheads="1"/>
          </p:cNvSpPr>
          <p:nvPr/>
        </p:nvSpPr>
        <p:spPr bwMode="auto">
          <a:xfrm>
            <a:off x="4038600" y="49768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g</a:t>
            </a:r>
          </a:p>
        </p:txBody>
      </p:sp>
      <p:sp>
        <p:nvSpPr>
          <p:cNvPr id="32789" name="Oval 21"/>
          <p:cNvSpPr>
            <a:spLocks noChangeArrowheads="1"/>
          </p:cNvSpPr>
          <p:nvPr/>
        </p:nvSpPr>
        <p:spPr bwMode="auto">
          <a:xfrm>
            <a:off x="5638800" y="49768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h</a:t>
            </a:r>
          </a:p>
        </p:txBody>
      </p:sp>
      <p:sp>
        <p:nvSpPr>
          <p:cNvPr id="32790" name="Line 22"/>
          <p:cNvSpPr>
            <a:spLocks noChangeShapeType="1"/>
          </p:cNvSpPr>
          <p:nvPr/>
        </p:nvSpPr>
        <p:spPr bwMode="auto">
          <a:xfrm>
            <a:off x="4267200" y="4138613"/>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91" name="Line 23"/>
          <p:cNvSpPr>
            <a:spLocks noChangeShapeType="1"/>
          </p:cNvSpPr>
          <p:nvPr/>
        </p:nvSpPr>
        <p:spPr bwMode="auto">
          <a:xfrm>
            <a:off x="4572000" y="5205413"/>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92" name="Line 24"/>
          <p:cNvSpPr>
            <a:spLocks noChangeShapeType="1"/>
          </p:cNvSpPr>
          <p:nvPr/>
        </p:nvSpPr>
        <p:spPr bwMode="auto">
          <a:xfrm>
            <a:off x="5867400" y="4138613"/>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93" name="Line 25"/>
          <p:cNvSpPr>
            <a:spLocks noChangeShapeType="1"/>
          </p:cNvSpPr>
          <p:nvPr/>
        </p:nvSpPr>
        <p:spPr bwMode="auto">
          <a:xfrm flipV="1">
            <a:off x="4572000" y="3910013"/>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94" name="Text Box 26"/>
          <p:cNvSpPr txBox="1">
            <a:spLocks noChangeArrowheads="1"/>
          </p:cNvSpPr>
          <p:nvPr/>
        </p:nvSpPr>
        <p:spPr bwMode="auto">
          <a:xfrm>
            <a:off x="4098925" y="43291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95" name="Text Box 27"/>
          <p:cNvSpPr txBox="1">
            <a:spLocks noChangeArrowheads="1"/>
          </p:cNvSpPr>
          <p:nvPr/>
        </p:nvSpPr>
        <p:spPr bwMode="auto">
          <a:xfrm>
            <a:off x="4933950" y="34528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96" name="Text Box 28"/>
          <p:cNvSpPr txBox="1">
            <a:spLocks noChangeArrowheads="1"/>
          </p:cNvSpPr>
          <p:nvPr/>
        </p:nvSpPr>
        <p:spPr bwMode="auto">
          <a:xfrm>
            <a:off x="4933950" y="52054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97" name="Text Box 29"/>
          <p:cNvSpPr txBox="1">
            <a:spLocks noChangeArrowheads="1"/>
          </p:cNvSpPr>
          <p:nvPr/>
        </p:nvSpPr>
        <p:spPr bwMode="auto">
          <a:xfrm>
            <a:off x="4705350" y="40624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98" name="Text Box 30"/>
          <p:cNvSpPr txBox="1">
            <a:spLocks noChangeArrowheads="1"/>
          </p:cNvSpPr>
          <p:nvPr/>
        </p:nvSpPr>
        <p:spPr bwMode="auto">
          <a:xfrm>
            <a:off x="5162550" y="40624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99" name="Text Box 31"/>
          <p:cNvSpPr txBox="1">
            <a:spLocks noChangeArrowheads="1"/>
          </p:cNvSpPr>
          <p:nvPr/>
        </p:nvSpPr>
        <p:spPr bwMode="auto">
          <a:xfrm>
            <a:off x="5924550" y="42910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800" name="Line 32"/>
          <p:cNvSpPr>
            <a:spLocks noChangeShapeType="1"/>
          </p:cNvSpPr>
          <p:nvPr/>
        </p:nvSpPr>
        <p:spPr bwMode="auto">
          <a:xfrm>
            <a:off x="2895600" y="3986213"/>
            <a:ext cx="1219200" cy="10668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zh-CN" altLang="en-US" sz="3600"/>
              <a:t>求拓扑序列的方法</a:t>
            </a:r>
            <a:r>
              <a:rPr lang="en-US" altLang="zh-CN" sz="3600"/>
              <a:t>1</a:t>
            </a:r>
          </a:p>
        </p:txBody>
      </p:sp>
      <p:sp>
        <p:nvSpPr>
          <p:cNvPr id="466947" name="Rectangle 3"/>
          <p:cNvSpPr>
            <a:spLocks noGrp="1" noChangeArrowheads="1"/>
          </p:cNvSpPr>
          <p:nvPr>
            <p:ph type="body" idx="1"/>
          </p:nvPr>
        </p:nvSpPr>
        <p:spPr>
          <a:xfrm>
            <a:off x="457200" y="1557338"/>
            <a:ext cx="8229600" cy="4751387"/>
          </a:xfrm>
        </p:spPr>
        <p:txBody>
          <a:bodyPr/>
          <a:lstStyle/>
          <a:p>
            <a:r>
              <a:rPr lang="zh-CN" altLang="en-US" sz="2800" dirty="0"/>
              <a:t>方法</a:t>
            </a:r>
            <a:r>
              <a:rPr lang="en-US" altLang="zh-CN" sz="2800" dirty="0"/>
              <a:t>1</a:t>
            </a:r>
            <a:r>
              <a:rPr lang="zh-CN" altLang="en-US" sz="2800" dirty="0"/>
              <a:t>、应用</a:t>
            </a:r>
            <a:r>
              <a:rPr lang="en-US" altLang="zh-CN" sz="2800" dirty="0"/>
              <a:t>DFS</a:t>
            </a:r>
            <a:r>
              <a:rPr lang="zh-CN" altLang="en-US" sz="2800" dirty="0"/>
              <a:t>的出栈次序。</a:t>
            </a:r>
          </a:p>
          <a:p>
            <a:pPr>
              <a:buFontTx/>
              <a:buNone/>
            </a:pPr>
            <a:r>
              <a:rPr lang="en-US" altLang="zh-CN" sz="2800" dirty="0"/>
              <a:t>   DFS</a:t>
            </a:r>
            <a:r>
              <a:rPr lang="zh-CN" altLang="en-US" sz="2800" dirty="0"/>
              <a:t>序列：</a:t>
            </a:r>
          </a:p>
          <a:p>
            <a:pPr>
              <a:buFontTx/>
              <a:buNone/>
            </a:pPr>
            <a:r>
              <a:rPr lang="zh-CN" altLang="en-US" sz="2800" dirty="0"/>
              <a:t>       </a:t>
            </a:r>
            <a:r>
              <a:rPr lang="en-US" altLang="zh-CN" sz="2800" dirty="0"/>
              <a:t>C1-C3-C4-C5- -C2</a:t>
            </a:r>
          </a:p>
          <a:p>
            <a:pPr>
              <a:buFontTx/>
              <a:buNone/>
            </a:pPr>
            <a:r>
              <a:rPr lang="en-US" altLang="zh-CN" sz="2800" dirty="0"/>
              <a:t>    </a:t>
            </a:r>
            <a:r>
              <a:rPr lang="zh-CN" altLang="en-US" sz="2800" dirty="0"/>
              <a:t>出栈序列：</a:t>
            </a:r>
          </a:p>
          <a:p>
            <a:pPr>
              <a:buFontTx/>
              <a:buNone/>
            </a:pPr>
            <a:r>
              <a:rPr lang="zh-CN" altLang="en-US" sz="2800" dirty="0"/>
              <a:t>       </a:t>
            </a:r>
            <a:r>
              <a:rPr lang="en-US" altLang="zh-CN" sz="2800" dirty="0"/>
              <a:t>C5-C4-C3-C1-C2</a:t>
            </a:r>
          </a:p>
          <a:p>
            <a:pPr>
              <a:buFontTx/>
              <a:buNone/>
            </a:pPr>
            <a:r>
              <a:rPr lang="zh-CN" altLang="en-US" sz="2800" dirty="0"/>
              <a:t>    拓扑排序：</a:t>
            </a:r>
          </a:p>
          <a:p>
            <a:pPr>
              <a:buFontTx/>
              <a:buNone/>
            </a:pPr>
            <a:r>
              <a:rPr lang="zh-CN" altLang="en-US" sz="2800" dirty="0"/>
              <a:t>       </a:t>
            </a:r>
            <a:r>
              <a:rPr lang="en-US" altLang="zh-CN" sz="2800" dirty="0"/>
              <a:t>C2-C1-C3-C4-C5</a:t>
            </a:r>
          </a:p>
          <a:p>
            <a:pPr>
              <a:buFontTx/>
              <a:buNone/>
            </a:pPr>
            <a:endParaRPr lang="zh-CN" altLang="en-US" sz="2800" dirty="0"/>
          </a:p>
          <a:p>
            <a:pPr>
              <a:buFontTx/>
              <a:buNone/>
            </a:pPr>
            <a:r>
              <a:rPr lang="zh-CN" altLang="en-US" sz="2800" dirty="0">
                <a:solidFill>
                  <a:srgbClr val="FF0066"/>
                </a:solidFill>
              </a:rPr>
              <a:t>思考为什么这个算法是有效的？</a:t>
            </a:r>
          </a:p>
        </p:txBody>
      </p:sp>
      <p:grpSp>
        <p:nvGrpSpPr>
          <p:cNvPr id="466967" name="Group 23"/>
          <p:cNvGrpSpPr>
            <a:grpSpLocks/>
          </p:cNvGrpSpPr>
          <p:nvPr/>
        </p:nvGrpSpPr>
        <p:grpSpPr bwMode="auto">
          <a:xfrm>
            <a:off x="4787900" y="2060575"/>
            <a:ext cx="3641725" cy="2809875"/>
            <a:chOff x="2835" y="1616"/>
            <a:chExt cx="2294" cy="1770"/>
          </a:xfrm>
        </p:grpSpPr>
        <p:grpSp>
          <p:nvGrpSpPr>
            <p:cNvPr id="466966" name="Group 22"/>
            <p:cNvGrpSpPr>
              <a:grpSpLocks/>
            </p:cNvGrpSpPr>
            <p:nvPr/>
          </p:nvGrpSpPr>
          <p:grpSpPr bwMode="auto">
            <a:xfrm>
              <a:off x="2835" y="1616"/>
              <a:ext cx="2294" cy="1770"/>
              <a:chOff x="2109" y="1389"/>
              <a:chExt cx="2294" cy="1770"/>
            </a:xfrm>
          </p:grpSpPr>
          <p:sp>
            <p:nvSpPr>
              <p:cNvPr id="466949" name="Oval 5"/>
              <p:cNvSpPr>
                <a:spLocks noChangeArrowheads="1"/>
              </p:cNvSpPr>
              <p:nvPr/>
            </p:nvSpPr>
            <p:spPr bwMode="auto">
              <a:xfrm>
                <a:off x="2109" y="2069"/>
                <a:ext cx="454" cy="396"/>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C1</a:t>
                </a:r>
                <a:endParaRPr lang="zh-CN" altLang="en-US" sz="2400">
                  <a:solidFill>
                    <a:schemeClr val="bg2"/>
                  </a:solidFill>
                  <a:latin typeface="Times New Roman" pitchFamily="18" charset="0"/>
                </a:endParaRPr>
              </a:p>
            </p:txBody>
          </p:sp>
          <p:sp>
            <p:nvSpPr>
              <p:cNvPr id="466950" name="Oval 6"/>
              <p:cNvSpPr>
                <a:spLocks noChangeArrowheads="1"/>
              </p:cNvSpPr>
              <p:nvPr/>
            </p:nvSpPr>
            <p:spPr bwMode="auto">
              <a:xfrm>
                <a:off x="3061" y="1842"/>
                <a:ext cx="455" cy="375"/>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C3</a:t>
                </a:r>
                <a:endParaRPr lang="zh-CN" altLang="en-US" sz="2400">
                  <a:solidFill>
                    <a:schemeClr val="bg2"/>
                  </a:solidFill>
                  <a:latin typeface="Times New Roman" pitchFamily="18" charset="0"/>
                </a:endParaRPr>
              </a:p>
            </p:txBody>
          </p:sp>
          <p:sp>
            <p:nvSpPr>
              <p:cNvPr id="466951" name="Oval 7"/>
              <p:cNvSpPr>
                <a:spLocks noChangeArrowheads="1"/>
              </p:cNvSpPr>
              <p:nvPr/>
            </p:nvSpPr>
            <p:spPr bwMode="auto">
              <a:xfrm>
                <a:off x="2789" y="2795"/>
                <a:ext cx="454" cy="36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C2</a:t>
                </a:r>
                <a:endParaRPr lang="zh-CN" altLang="en-US" sz="2400">
                  <a:solidFill>
                    <a:schemeClr val="bg2"/>
                  </a:solidFill>
                  <a:latin typeface="Times New Roman" pitchFamily="18" charset="0"/>
                </a:endParaRPr>
              </a:p>
            </p:txBody>
          </p:sp>
          <p:sp>
            <p:nvSpPr>
              <p:cNvPr id="466952" name="Oval 8"/>
              <p:cNvSpPr>
                <a:spLocks noChangeArrowheads="1"/>
              </p:cNvSpPr>
              <p:nvPr/>
            </p:nvSpPr>
            <p:spPr bwMode="auto">
              <a:xfrm>
                <a:off x="3969" y="2432"/>
                <a:ext cx="434" cy="363"/>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C5</a:t>
                </a:r>
                <a:endParaRPr lang="zh-CN" altLang="en-US" sz="2400">
                  <a:solidFill>
                    <a:schemeClr val="bg2"/>
                  </a:solidFill>
                  <a:latin typeface="Times New Roman" pitchFamily="18" charset="0"/>
                </a:endParaRPr>
              </a:p>
            </p:txBody>
          </p:sp>
          <p:sp>
            <p:nvSpPr>
              <p:cNvPr id="466955" name="Oval 11"/>
              <p:cNvSpPr>
                <a:spLocks noChangeArrowheads="1"/>
              </p:cNvSpPr>
              <p:nvPr/>
            </p:nvSpPr>
            <p:spPr bwMode="auto">
              <a:xfrm>
                <a:off x="3696" y="1389"/>
                <a:ext cx="417" cy="338"/>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C4</a:t>
                </a:r>
                <a:endParaRPr lang="zh-CN" altLang="en-US" sz="2400">
                  <a:solidFill>
                    <a:schemeClr val="bg2"/>
                  </a:solidFill>
                  <a:latin typeface="Times New Roman" pitchFamily="18" charset="0"/>
                </a:endParaRPr>
              </a:p>
            </p:txBody>
          </p:sp>
          <p:sp>
            <p:nvSpPr>
              <p:cNvPr id="466956" name="Line 12"/>
              <p:cNvSpPr>
                <a:spLocks noChangeShapeType="1"/>
              </p:cNvSpPr>
              <p:nvPr/>
            </p:nvSpPr>
            <p:spPr bwMode="auto">
              <a:xfrm flipH="1">
                <a:off x="3470" y="1616"/>
                <a:ext cx="240" cy="288"/>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6957" name="Line 13"/>
              <p:cNvSpPr>
                <a:spLocks noChangeShapeType="1"/>
              </p:cNvSpPr>
              <p:nvPr/>
            </p:nvSpPr>
            <p:spPr bwMode="auto">
              <a:xfrm flipH="1">
                <a:off x="2608" y="2115"/>
                <a:ext cx="432" cy="96"/>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6958" name="Line 14"/>
              <p:cNvSpPr>
                <a:spLocks noChangeShapeType="1"/>
              </p:cNvSpPr>
              <p:nvPr/>
            </p:nvSpPr>
            <p:spPr bwMode="auto">
              <a:xfrm>
                <a:off x="3514" y="2167"/>
                <a:ext cx="455" cy="311"/>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6959" name="Line 15"/>
              <p:cNvSpPr>
                <a:spLocks noChangeShapeType="1"/>
              </p:cNvSpPr>
              <p:nvPr/>
            </p:nvSpPr>
            <p:spPr bwMode="auto">
              <a:xfrm flipH="1">
                <a:off x="3061" y="2263"/>
                <a:ext cx="165" cy="532"/>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6965" name="Line 21"/>
            <p:cNvSpPr>
              <a:spLocks noChangeShapeType="1"/>
            </p:cNvSpPr>
            <p:nvPr/>
          </p:nvSpPr>
          <p:spPr bwMode="auto">
            <a:xfrm>
              <a:off x="4694" y="1933"/>
              <a:ext cx="172" cy="706"/>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34</a:t>
            </a:fld>
            <a:endParaRPr lang="en-US" altLang="zh-CN" dirty="0"/>
          </a:p>
        </p:txBody>
      </p:sp>
    </p:spTree>
    <p:extLst>
      <p:ext uri="{BB962C8B-B14F-4D97-AF65-F5344CB8AC3E}">
        <p14:creationId xmlns:p14="http://schemas.microsoft.com/office/powerpoint/2010/main" val="2436690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6947">
                                            <p:txEl>
                                              <p:pRg st="2" end="2"/>
                                            </p:txEl>
                                          </p:spTgt>
                                        </p:tgtEl>
                                        <p:attrNameLst>
                                          <p:attrName>style.visibility</p:attrName>
                                        </p:attrNameLst>
                                      </p:cBhvr>
                                      <p:to>
                                        <p:strVal val="visible"/>
                                      </p:to>
                                    </p:set>
                                    <p:animEffect transition="in" filter="blinds(horizontal)">
                                      <p:cBhvr>
                                        <p:cTn id="7" dur="500"/>
                                        <p:tgtEl>
                                          <p:spTgt spid="4669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6947">
                                            <p:txEl>
                                              <p:pRg st="3" end="3"/>
                                            </p:txEl>
                                          </p:spTgt>
                                        </p:tgtEl>
                                        <p:attrNameLst>
                                          <p:attrName>style.visibility</p:attrName>
                                        </p:attrNameLst>
                                      </p:cBhvr>
                                      <p:to>
                                        <p:strVal val="visible"/>
                                      </p:to>
                                    </p:set>
                                    <p:animEffect transition="in" filter="blinds(horizontal)">
                                      <p:cBhvr>
                                        <p:cTn id="12" dur="500"/>
                                        <p:tgtEl>
                                          <p:spTgt spid="46694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6947">
                                            <p:txEl>
                                              <p:pRg st="4" end="4"/>
                                            </p:txEl>
                                          </p:spTgt>
                                        </p:tgtEl>
                                        <p:attrNameLst>
                                          <p:attrName>style.visibility</p:attrName>
                                        </p:attrNameLst>
                                      </p:cBhvr>
                                      <p:to>
                                        <p:strVal val="visible"/>
                                      </p:to>
                                    </p:set>
                                    <p:animEffect transition="in" filter="blinds(horizontal)">
                                      <p:cBhvr>
                                        <p:cTn id="17" dur="500"/>
                                        <p:tgtEl>
                                          <p:spTgt spid="46694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6947">
                                            <p:txEl>
                                              <p:pRg st="5" end="5"/>
                                            </p:txEl>
                                          </p:spTgt>
                                        </p:tgtEl>
                                        <p:attrNameLst>
                                          <p:attrName>style.visibility</p:attrName>
                                        </p:attrNameLst>
                                      </p:cBhvr>
                                      <p:to>
                                        <p:strVal val="visible"/>
                                      </p:to>
                                    </p:set>
                                    <p:animEffect transition="in" filter="blinds(horizontal)">
                                      <p:cBhvr>
                                        <p:cTn id="22" dur="500"/>
                                        <p:tgtEl>
                                          <p:spTgt spid="46694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6947">
                                            <p:txEl>
                                              <p:pRg st="6" end="6"/>
                                            </p:txEl>
                                          </p:spTgt>
                                        </p:tgtEl>
                                        <p:attrNameLst>
                                          <p:attrName>style.visibility</p:attrName>
                                        </p:attrNameLst>
                                      </p:cBhvr>
                                      <p:to>
                                        <p:strVal val="visible"/>
                                      </p:to>
                                    </p:set>
                                    <p:animEffect transition="in" filter="blinds(horizontal)">
                                      <p:cBhvr>
                                        <p:cTn id="27" dur="500"/>
                                        <p:tgtEl>
                                          <p:spTgt spid="46694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66947">
                                            <p:txEl>
                                              <p:pRg st="8" end="8"/>
                                            </p:txEl>
                                          </p:spTgt>
                                        </p:tgtEl>
                                        <p:attrNameLst>
                                          <p:attrName>style.visibility</p:attrName>
                                        </p:attrNameLst>
                                      </p:cBhvr>
                                      <p:to>
                                        <p:strVal val="visible"/>
                                      </p:to>
                                    </p:set>
                                    <p:animEffect transition="in" filter="blinds(horizontal)">
                                      <p:cBhvr>
                                        <p:cTn id="32" dur="500"/>
                                        <p:tgtEl>
                                          <p:spTgt spid="466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zh-CN" altLang="en-US" sz="3600"/>
              <a:t>求拓扑序列的方法</a:t>
            </a:r>
            <a:r>
              <a:rPr lang="en-US" altLang="zh-CN" sz="3600"/>
              <a:t>2</a:t>
            </a:r>
          </a:p>
        </p:txBody>
      </p:sp>
      <p:sp>
        <p:nvSpPr>
          <p:cNvPr id="467971" name="Rectangle 3"/>
          <p:cNvSpPr>
            <a:spLocks noGrp="1" noChangeArrowheads="1"/>
          </p:cNvSpPr>
          <p:nvPr>
            <p:ph type="body" idx="1"/>
          </p:nvPr>
        </p:nvSpPr>
        <p:spPr>
          <a:xfrm>
            <a:off x="179388" y="1125538"/>
            <a:ext cx="8229600" cy="4391025"/>
          </a:xfrm>
        </p:spPr>
        <p:txBody>
          <a:bodyPr/>
          <a:lstStyle/>
          <a:p>
            <a:pPr>
              <a:lnSpc>
                <a:spcPct val="90000"/>
              </a:lnSpc>
            </a:pPr>
            <a:r>
              <a:rPr lang="zh-CN" altLang="en-US" sz="2800" dirty="0"/>
              <a:t>方法</a:t>
            </a:r>
            <a:r>
              <a:rPr lang="en-US" altLang="zh-CN" sz="2800" dirty="0"/>
              <a:t>2</a:t>
            </a:r>
            <a:r>
              <a:rPr lang="zh-CN" altLang="en-US" sz="2800" dirty="0"/>
              <a:t>、如何用减一</a:t>
            </a:r>
            <a:r>
              <a:rPr lang="zh-CN" altLang="en-US" sz="2800" dirty="0" smtClean="0"/>
              <a:t>法</a:t>
            </a:r>
            <a:r>
              <a:rPr lang="en-US" altLang="zh-CN" sz="2800" dirty="0" smtClean="0"/>
              <a:t>(</a:t>
            </a:r>
            <a:r>
              <a:rPr lang="en-US" altLang="zh-CN" sz="2800" b="1" i="1" dirty="0"/>
              <a:t>Kahn</a:t>
            </a:r>
            <a:r>
              <a:rPr lang="zh-CN" altLang="zh-CN" sz="2800" b="1" i="1" dirty="0" smtClean="0"/>
              <a:t>算法</a:t>
            </a:r>
            <a:r>
              <a:rPr lang="en-US" altLang="zh-CN" sz="2800" b="1" i="1" dirty="0" smtClean="0"/>
              <a:t>)</a:t>
            </a:r>
            <a:r>
              <a:rPr lang="zh-CN" altLang="en-US" sz="2800" dirty="0" smtClean="0"/>
              <a:t>？</a:t>
            </a:r>
            <a:endParaRPr lang="zh-CN" altLang="en-US" sz="2800" dirty="0"/>
          </a:p>
          <a:p>
            <a:pPr>
              <a:lnSpc>
                <a:spcPct val="90000"/>
              </a:lnSpc>
            </a:pPr>
            <a:r>
              <a:rPr lang="en-US" altLang="zh-CN" sz="2800" dirty="0"/>
              <a:t>N</a:t>
            </a:r>
            <a:r>
              <a:rPr lang="zh-CN" altLang="en-US" sz="2800" dirty="0"/>
              <a:t>规模和</a:t>
            </a:r>
            <a:r>
              <a:rPr lang="en-US" altLang="zh-CN" sz="2800" dirty="0"/>
              <a:t>n-1</a:t>
            </a:r>
            <a:r>
              <a:rPr lang="zh-CN" altLang="en-US" sz="2800" dirty="0"/>
              <a:t>规模如何建立联系？</a:t>
            </a:r>
          </a:p>
          <a:p>
            <a:pPr>
              <a:lnSpc>
                <a:spcPct val="90000"/>
              </a:lnSpc>
              <a:buFontTx/>
              <a:buNone/>
            </a:pPr>
            <a:r>
              <a:rPr lang="en-US" altLang="zh-CN" dirty="0" smtClean="0"/>
              <a:t>  </a:t>
            </a:r>
            <a:r>
              <a:rPr lang="zh-CN" altLang="en-US" dirty="0" smtClean="0"/>
              <a:t>源点删除法</a:t>
            </a:r>
            <a:endParaRPr lang="zh-CN" altLang="en-US" dirty="0"/>
          </a:p>
          <a:p>
            <a:pPr>
              <a:lnSpc>
                <a:spcPct val="90000"/>
              </a:lnSpc>
              <a:buFontTx/>
              <a:buNone/>
            </a:pPr>
            <a:r>
              <a:rPr lang="zh-CN" altLang="en-US" dirty="0"/>
              <a:t>容易得到一个拓扑序列：</a:t>
            </a:r>
          </a:p>
          <a:p>
            <a:pPr>
              <a:lnSpc>
                <a:spcPct val="90000"/>
              </a:lnSpc>
              <a:buFontTx/>
              <a:buNone/>
            </a:pPr>
            <a:r>
              <a:rPr lang="en-US" altLang="zh-CN" dirty="0"/>
              <a:t>    P-W-S-M-F-H-T</a:t>
            </a:r>
          </a:p>
          <a:p>
            <a:pPr>
              <a:lnSpc>
                <a:spcPct val="90000"/>
              </a:lnSpc>
              <a:buFontTx/>
              <a:buNone/>
            </a:pPr>
            <a:r>
              <a:rPr lang="zh-CN" altLang="en-US" dirty="0"/>
              <a:t>即：</a:t>
            </a:r>
          </a:p>
          <a:p>
            <a:pPr>
              <a:lnSpc>
                <a:spcPct val="90000"/>
              </a:lnSpc>
              <a:buFontTx/>
              <a:buNone/>
            </a:pPr>
            <a:r>
              <a:rPr lang="zh-CN" altLang="en-US" dirty="0"/>
              <a:t>    微生物</a:t>
            </a:r>
            <a:r>
              <a:rPr lang="en-US" altLang="zh-CN" dirty="0"/>
              <a:t>-</a:t>
            </a:r>
            <a:r>
              <a:rPr lang="zh-CN" altLang="en-US" dirty="0"/>
              <a:t>小麦</a:t>
            </a:r>
            <a:r>
              <a:rPr lang="en-US" altLang="zh-CN" dirty="0"/>
              <a:t>-</a:t>
            </a:r>
            <a:r>
              <a:rPr lang="zh-CN" altLang="en-US" dirty="0"/>
              <a:t>羊</a:t>
            </a:r>
            <a:r>
              <a:rPr lang="en-US" altLang="zh-CN" dirty="0"/>
              <a:t>-</a:t>
            </a:r>
          </a:p>
          <a:p>
            <a:pPr>
              <a:lnSpc>
                <a:spcPct val="90000"/>
              </a:lnSpc>
              <a:buFontTx/>
              <a:buNone/>
            </a:pPr>
            <a:r>
              <a:rPr lang="zh-CN" altLang="en-US" dirty="0"/>
              <a:t>          </a:t>
            </a:r>
            <a:r>
              <a:rPr lang="en-US" altLang="zh-CN" dirty="0"/>
              <a:t>-</a:t>
            </a:r>
            <a:r>
              <a:rPr lang="zh-CN" altLang="en-US" dirty="0"/>
              <a:t>小虾</a:t>
            </a:r>
            <a:r>
              <a:rPr lang="en-US" altLang="zh-CN" dirty="0"/>
              <a:t>-</a:t>
            </a:r>
            <a:r>
              <a:rPr lang="zh-CN" altLang="en-US" dirty="0"/>
              <a:t>鱼</a:t>
            </a:r>
            <a:r>
              <a:rPr lang="en-US" altLang="zh-CN" dirty="0"/>
              <a:t>-</a:t>
            </a:r>
            <a:r>
              <a:rPr lang="zh-CN" altLang="en-US" dirty="0"/>
              <a:t>人</a:t>
            </a:r>
            <a:r>
              <a:rPr lang="en-US" altLang="zh-CN" dirty="0"/>
              <a:t>-</a:t>
            </a:r>
            <a:r>
              <a:rPr lang="zh-CN" altLang="en-US" dirty="0"/>
              <a:t>虎</a:t>
            </a:r>
          </a:p>
        </p:txBody>
      </p:sp>
      <p:grpSp>
        <p:nvGrpSpPr>
          <p:cNvPr id="467972" name="Group 4"/>
          <p:cNvGrpSpPr>
            <a:grpSpLocks/>
          </p:cNvGrpSpPr>
          <p:nvPr/>
        </p:nvGrpSpPr>
        <p:grpSpPr bwMode="auto">
          <a:xfrm>
            <a:off x="4800600" y="1917848"/>
            <a:ext cx="4343400" cy="4267200"/>
            <a:chOff x="672" y="1104"/>
            <a:chExt cx="2736" cy="2688"/>
          </a:xfrm>
        </p:grpSpPr>
        <p:sp>
          <p:nvSpPr>
            <p:cNvPr id="467973" name="Oval 5"/>
            <p:cNvSpPr>
              <a:spLocks noChangeArrowheads="1"/>
            </p:cNvSpPr>
            <p:nvPr/>
          </p:nvSpPr>
          <p:spPr bwMode="auto">
            <a:xfrm>
              <a:off x="672" y="2160"/>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F</a:t>
              </a:r>
              <a:r>
                <a:rPr lang="zh-CN" altLang="en-US" sz="2400">
                  <a:solidFill>
                    <a:schemeClr val="bg2"/>
                  </a:solidFill>
                  <a:latin typeface="Times New Roman" pitchFamily="18" charset="0"/>
                </a:rPr>
                <a:t>鱼</a:t>
              </a:r>
            </a:p>
          </p:txBody>
        </p:sp>
        <p:sp>
          <p:nvSpPr>
            <p:cNvPr id="467974" name="Oval 6"/>
            <p:cNvSpPr>
              <a:spLocks noChangeArrowheads="1"/>
            </p:cNvSpPr>
            <p:nvPr/>
          </p:nvSpPr>
          <p:spPr bwMode="auto">
            <a:xfrm>
              <a:off x="1632" y="1776"/>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dirty="0">
                  <a:solidFill>
                    <a:schemeClr val="bg2"/>
                  </a:solidFill>
                  <a:latin typeface="Times New Roman" pitchFamily="18" charset="0"/>
                </a:rPr>
                <a:t>H</a:t>
              </a:r>
              <a:r>
                <a:rPr lang="zh-CN" altLang="en-US" sz="2400" dirty="0">
                  <a:solidFill>
                    <a:schemeClr val="bg2"/>
                  </a:solidFill>
                  <a:latin typeface="Times New Roman" pitchFamily="18" charset="0"/>
                </a:rPr>
                <a:t>人</a:t>
              </a:r>
            </a:p>
          </p:txBody>
        </p:sp>
        <p:sp>
          <p:nvSpPr>
            <p:cNvPr id="467975" name="Oval 7"/>
            <p:cNvSpPr>
              <a:spLocks noChangeArrowheads="1"/>
            </p:cNvSpPr>
            <p:nvPr/>
          </p:nvSpPr>
          <p:spPr bwMode="auto">
            <a:xfrm>
              <a:off x="1344" y="2736"/>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M</a:t>
              </a:r>
              <a:r>
                <a:rPr lang="zh-CN" altLang="en-US" sz="2400">
                  <a:solidFill>
                    <a:schemeClr val="bg2"/>
                  </a:solidFill>
                  <a:latin typeface="Times New Roman" pitchFamily="18" charset="0"/>
                </a:rPr>
                <a:t>小虾</a:t>
              </a:r>
            </a:p>
          </p:txBody>
        </p:sp>
        <p:sp>
          <p:nvSpPr>
            <p:cNvPr id="467976" name="Oval 8"/>
            <p:cNvSpPr>
              <a:spLocks noChangeArrowheads="1"/>
            </p:cNvSpPr>
            <p:nvPr/>
          </p:nvSpPr>
          <p:spPr bwMode="auto">
            <a:xfrm>
              <a:off x="2688" y="2400"/>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S</a:t>
              </a:r>
              <a:r>
                <a:rPr lang="zh-CN" altLang="en-US" sz="2400">
                  <a:solidFill>
                    <a:schemeClr val="bg2"/>
                  </a:solidFill>
                  <a:latin typeface="Times New Roman" pitchFamily="18" charset="0"/>
                </a:rPr>
                <a:t>羊</a:t>
              </a:r>
            </a:p>
          </p:txBody>
        </p:sp>
        <p:sp>
          <p:nvSpPr>
            <p:cNvPr id="467977" name="Oval 9"/>
            <p:cNvSpPr>
              <a:spLocks noChangeArrowheads="1"/>
            </p:cNvSpPr>
            <p:nvPr/>
          </p:nvSpPr>
          <p:spPr bwMode="auto">
            <a:xfrm>
              <a:off x="1872" y="3408"/>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W</a:t>
              </a:r>
              <a:r>
                <a:rPr lang="zh-CN" altLang="en-US" sz="2400">
                  <a:solidFill>
                    <a:schemeClr val="bg2"/>
                  </a:solidFill>
                  <a:latin typeface="Times New Roman" pitchFamily="18" charset="0"/>
                </a:rPr>
                <a:t>小麦</a:t>
              </a:r>
            </a:p>
          </p:txBody>
        </p:sp>
        <p:sp>
          <p:nvSpPr>
            <p:cNvPr id="467978" name="Oval 10"/>
            <p:cNvSpPr>
              <a:spLocks noChangeArrowheads="1"/>
            </p:cNvSpPr>
            <p:nvPr/>
          </p:nvSpPr>
          <p:spPr bwMode="auto">
            <a:xfrm>
              <a:off x="960" y="3408"/>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P</a:t>
              </a:r>
              <a:r>
                <a:rPr lang="zh-CN" altLang="en-US" sz="2400">
                  <a:solidFill>
                    <a:schemeClr val="bg2"/>
                  </a:solidFill>
                  <a:latin typeface="Times New Roman" pitchFamily="18" charset="0"/>
                </a:rPr>
                <a:t>微生物</a:t>
              </a:r>
            </a:p>
          </p:txBody>
        </p:sp>
        <p:sp>
          <p:nvSpPr>
            <p:cNvPr id="467979" name="Oval 11"/>
            <p:cNvSpPr>
              <a:spLocks noChangeArrowheads="1"/>
            </p:cNvSpPr>
            <p:nvPr/>
          </p:nvSpPr>
          <p:spPr bwMode="auto">
            <a:xfrm>
              <a:off x="2160" y="1104"/>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T</a:t>
              </a:r>
              <a:r>
                <a:rPr lang="zh-CN" altLang="en-US" sz="2400">
                  <a:solidFill>
                    <a:schemeClr val="bg2"/>
                  </a:solidFill>
                  <a:latin typeface="Times New Roman" pitchFamily="18" charset="0"/>
                </a:rPr>
                <a:t>虎</a:t>
              </a:r>
            </a:p>
          </p:txBody>
        </p:sp>
        <p:sp>
          <p:nvSpPr>
            <p:cNvPr id="467980" name="Line 12"/>
            <p:cNvSpPr>
              <a:spLocks noChangeShapeType="1"/>
            </p:cNvSpPr>
            <p:nvPr/>
          </p:nvSpPr>
          <p:spPr bwMode="auto">
            <a:xfrm flipH="1">
              <a:off x="2160" y="1488"/>
              <a:ext cx="240" cy="288"/>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1" name="Line 13"/>
            <p:cNvSpPr>
              <a:spLocks noChangeShapeType="1"/>
            </p:cNvSpPr>
            <p:nvPr/>
          </p:nvSpPr>
          <p:spPr bwMode="auto">
            <a:xfrm flipH="1">
              <a:off x="1344" y="2160"/>
              <a:ext cx="432" cy="96"/>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2" name="Line 14"/>
            <p:cNvSpPr>
              <a:spLocks noChangeShapeType="1"/>
            </p:cNvSpPr>
            <p:nvPr/>
          </p:nvSpPr>
          <p:spPr bwMode="auto">
            <a:xfrm>
              <a:off x="2304" y="2064"/>
              <a:ext cx="576" cy="384"/>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3" name="Line 15"/>
            <p:cNvSpPr>
              <a:spLocks noChangeShapeType="1"/>
            </p:cNvSpPr>
            <p:nvPr/>
          </p:nvSpPr>
          <p:spPr bwMode="auto">
            <a:xfrm flipH="1">
              <a:off x="1824" y="2160"/>
              <a:ext cx="192" cy="576"/>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4" name="Line 16"/>
            <p:cNvSpPr>
              <a:spLocks noChangeShapeType="1"/>
            </p:cNvSpPr>
            <p:nvPr/>
          </p:nvSpPr>
          <p:spPr bwMode="auto">
            <a:xfrm>
              <a:off x="1248" y="2496"/>
              <a:ext cx="240" cy="288"/>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5" name="Line 17"/>
            <p:cNvSpPr>
              <a:spLocks noChangeShapeType="1"/>
            </p:cNvSpPr>
            <p:nvPr/>
          </p:nvSpPr>
          <p:spPr bwMode="auto">
            <a:xfrm>
              <a:off x="1056" y="2544"/>
              <a:ext cx="144" cy="864"/>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6" name="Line 18"/>
            <p:cNvSpPr>
              <a:spLocks noChangeShapeType="1"/>
            </p:cNvSpPr>
            <p:nvPr/>
          </p:nvSpPr>
          <p:spPr bwMode="auto">
            <a:xfrm>
              <a:off x="2160" y="2160"/>
              <a:ext cx="96" cy="1248"/>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7" name="Line 19"/>
            <p:cNvSpPr>
              <a:spLocks noChangeShapeType="1"/>
            </p:cNvSpPr>
            <p:nvPr/>
          </p:nvSpPr>
          <p:spPr bwMode="auto">
            <a:xfrm flipH="1">
              <a:off x="2448" y="2784"/>
              <a:ext cx="432" cy="672"/>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8" name="Line 20"/>
            <p:cNvSpPr>
              <a:spLocks noChangeShapeType="1"/>
            </p:cNvSpPr>
            <p:nvPr/>
          </p:nvSpPr>
          <p:spPr bwMode="auto">
            <a:xfrm flipH="1">
              <a:off x="1152" y="1392"/>
              <a:ext cx="1056" cy="768"/>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9" name="Line 21"/>
            <p:cNvSpPr>
              <a:spLocks noChangeShapeType="1"/>
            </p:cNvSpPr>
            <p:nvPr/>
          </p:nvSpPr>
          <p:spPr bwMode="auto">
            <a:xfrm>
              <a:off x="2688" y="1488"/>
              <a:ext cx="288" cy="912"/>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35</a:t>
            </a:fld>
            <a:endParaRPr lang="en-US" altLang="zh-CN" dirty="0"/>
          </a:p>
        </p:txBody>
      </p:sp>
    </p:spTree>
    <p:extLst>
      <p:ext uri="{BB962C8B-B14F-4D97-AF65-F5344CB8AC3E}">
        <p14:creationId xmlns:p14="http://schemas.microsoft.com/office/powerpoint/2010/main" val="2321996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7971">
                                            <p:txEl>
                                              <p:pRg st="1" end="1"/>
                                            </p:txEl>
                                          </p:spTgt>
                                        </p:tgtEl>
                                        <p:attrNameLst>
                                          <p:attrName>style.visibility</p:attrName>
                                        </p:attrNameLst>
                                      </p:cBhvr>
                                      <p:to>
                                        <p:strVal val="visible"/>
                                      </p:to>
                                    </p:set>
                                    <p:animEffect transition="in" filter="blinds(horizontal)">
                                      <p:cBhvr>
                                        <p:cTn id="7" dur="500"/>
                                        <p:tgtEl>
                                          <p:spTgt spid="4679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7971">
                                            <p:txEl>
                                              <p:pRg st="2" end="2"/>
                                            </p:txEl>
                                          </p:spTgt>
                                        </p:tgtEl>
                                        <p:attrNameLst>
                                          <p:attrName>style.visibility</p:attrName>
                                        </p:attrNameLst>
                                      </p:cBhvr>
                                      <p:to>
                                        <p:strVal val="visible"/>
                                      </p:to>
                                    </p:set>
                                    <p:animEffect transition="in" filter="blinds(horizontal)">
                                      <p:cBhvr>
                                        <p:cTn id="12" dur="500"/>
                                        <p:tgtEl>
                                          <p:spTgt spid="4679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7971">
                                            <p:txEl>
                                              <p:pRg st="3" end="3"/>
                                            </p:txEl>
                                          </p:spTgt>
                                        </p:tgtEl>
                                        <p:attrNameLst>
                                          <p:attrName>style.visibility</p:attrName>
                                        </p:attrNameLst>
                                      </p:cBhvr>
                                      <p:to>
                                        <p:strVal val="visible"/>
                                      </p:to>
                                    </p:set>
                                    <p:animEffect transition="in" filter="blinds(horizontal)">
                                      <p:cBhvr>
                                        <p:cTn id="17" dur="500"/>
                                        <p:tgtEl>
                                          <p:spTgt spid="467971">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67971">
                                            <p:txEl>
                                              <p:pRg st="4" end="4"/>
                                            </p:txEl>
                                          </p:spTgt>
                                        </p:tgtEl>
                                        <p:attrNameLst>
                                          <p:attrName>style.visibility</p:attrName>
                                        </p:attrNameLst>
                                      </p:cBhvr>
                                      <p:to>
                                        <p:strVal val="visible"/>
                                      </p:to>
                                    </p:set>
                                    <p:animEffect transition="in" filter="blinds(horizontal)">
                                      <p:cBhvr>
                                        <p:cTn id="20" dur="500"/>
                                        <p:tgtEl>
                                          <p:spTgt spid="46797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67971">
                                            <p:txEl>
                                              <p:pRg st="5" end="5"/>
                                            </p:txEl>
                                          </p:spTgt>
                                        </p:tgtEl>
                                        <p:attrNameLst>
                                          <p:attrName>style.visibility</p:attrName>
                                        </p:attrNameLst>
                                      </p:cBhvr>
                                      <p:to>
                                        <p:strVal val="visible"/>
                                      </p:to>
                                    </p:set>
                                    <p:animEffect transition="in" filter="blinds(horizontal)">
                                      <p:cBhvr>
                                        <p:cTn id="25" dur="500"/>
                                        <p:tgtEl>
                                          <p:spTgt spid="46797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67971">
                                            <p:txEl>
                                              <p:pRg st="6" end="6"/>
                                            </p:txEl>
                                          </p:spTgt>
                                        </p:tgtEl>
                                        <p:attrNameLst>
                                          <p:attrName>style.visibility</p:attrName>
                                        </p:attrNameLst>
                                      </p:cBhvr>
                                      <p:to>
                                        <p:strVal val="visible"/>
                                      </p:to>
                                    </p:set>
                                    <p:animEffect transition="in" filter="blinds(horizontal)">
                                      <p:cBhvr>
                                        <p:cTn id="28" dur="500"/>
                                        <p:tgtEl>
                                          <p:spTgt spid="467971">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67971">
                                            <p:txEl>
                                              <p:pRg st="7" end="7"/>
                                            </p:txEl>
                                          </p:spTgt>
                                        </p:tgtEl>
                                        <p:attrNameLst>
                                          <p:attrName>style.visibility</p:attrName>
                                        </p:attrNameLst>
                                      </p:cBhvr>
                                      <p:to>
                                        <p:strVal val="visible"/>
                                      </p:to>
                                    </p:set>
                                    <p:animEffect transition="in" filter="blinds(horizontal)">
                                      <p:cBhvr>
                                        <p:cTn id="31" dur="500"/>
                                        <p:tgtEl>
                                          <p:spTgt spid="4679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9750" y="295275"/>
            <a:ext cx="6985000" cy="685800"/>
          </a:xfrm>
        </p:spPr>
        <p:txBody>
          <a:bodyPr/>
          <a:lstStyle/>
          <a:p>
            <a:r>
              <a:rPr lang="en-US" altLang="zh-CN" smtClean="0">
                <a:ea typeface="宋体" charset="-122"/>
              </a:rPr>
              <a:t>Source Removal Algorithm</a:t>
            </a:r>
          </a:p>
        </p:txBody>
      </p:sp>
      <p:sp>
        <p:nvSpPr>
          <p:cNvPr id="34819" name="Rectangle 3"/>
          <p:cNvSpPr>
            <a:spLocks noGrp="1" noChangeArrowheads="1"/>
          </p:cNvSpPr>
          <p:nvPr>
            <p:ph type="body" idx="1"/>
          </p:nvPr>
        </p:nvSpPr>
        <p:spPr>
          <a:xfrm>
            <a:off x="533400" y="1143000"/>
            <a:ext cx="8610600" cy="5715000"/>
          </a:xfrm>
        </p:spPr>
        <p:txBody>
          <a:bodyPr/>
          <a:lstStyle/>
          <a:p>
            <a:pPr marL="457200" indent="-457200">
              <a:lnSpc>
                <a:spcPct val="90000"/>
              </a:lnSpc>
              <a:buFont typeface="Monotype Sorts"/>
              <a:buNone/>
            </a:pPr>
            <a:r>
              <a:rPr lang="en-US" altLang="zh-CN" sz="2400" u="sng" dirty="0" smtClean="0"/>
              <a:t>Source removal algorithm</a:t>
            </a:r>
          </a:p>
          <a:p>
            <a:pPr marL="577850" lvl="1" indent="-120650">
              <a:lnSpc>
                <a:spcPct val="90000"/>
              </a:lnSpc>
              <a:buFontTx/>
              <a:buNone/>
            </a:pPr>
            <a:r>
              <a:rPr lang="en-US" altLang="zh-CN" sz="1800" dirty="0" smtClean="0"/>
              <a:t> Repeatedly identify and remove a </a:t>
            </a:r>
            <a:r>
              <a:rPr lang="en-US" altLang="zh-CN" sz="1800" i="1" dirty="0" smtClean="0"/>
              <a:t>source</a:t>
            </a:r>
            <a:r>
              <a:rPr lang="en-US" altLang="zh-CN" sz="1800" dirty="0" smtClean="0"/>
              <a:t> (a vertex with no incoming edges) and all the edges incident to it until either no vertex is left (problem is solved) or there is no source among remaining vertices (not a dag)</a:t>
            </a:r>
          </a:p>
          <a:p>
            <a:pPr marL="457200" indent="-457200">
              <a:lnSpc>
                <a:spcPct val="90000"/>
              </a:lnSpc>
              <a:buFont typeface="Monotype Sorts"/>
              <a:buNone/>
            </a:pPr>
            <a:r>
              <a:rPr lang="en-US" altLang="zh-CN" sz="2400" dirty="0" smtClean="0"/>
              <a:t>Example:</a:t>
            </a:r>
            <a:endParaRPr lang="en-US" altLang="zh-CN" sz="2000" dirty="0" smtClean="0"/>
          </a:p>
          <a:p>
            <a:pPr marL="577850" lvl="1" indent="-120650">
              <a:lnSpc>
                <a:spcPct val="90000"/>
              </a:lnSpc>
              <a:buFontTx/>
              <a:buNone/>
            </a:pPr>
            <a:endParaRPr lang="en-US" altLang="zh-CN" sz="1800" dirty="0" smtClean="0"/>
          </a:p>
          <a:p>
            <a:pPr marL="577850" lvl="1" indent="-120650">
              <a:lnSpc>
                <a:spcPct val="90000"/>
              </a:lnSpc>
              <a:buFontTx/>
              <a:buNone/>
            </a:pPr>
            <a:endParaRPr lang="en-US" altLang="zh-CN" sz="1800" dirty="0" smtClean="0"/>
          </a:p>
          <a:p>
            <a:pPr marL="577850" lvl="1" indent="-120650">
              <a:lnSpc>
                <a:spcPct val="90000"/>
              </a:lnSpc>
              <a:buFontTx/>
              <a:buNone/>
            </a:pPr>
            <a:endParaRPr lang="en-US" altLang="zh-CN" sz="1800" dirty="0" smtClean="0"/>
          </a:p>
          <a:p>
            <a:pPr marL="577850" lvl="1" indent="-120650">
              <a:lnSpc>
                <a:spcPct val="90000"/>
              </a:lnSpc>
              <a:buFontTx/>
              <a:buNone/>
            </a:pPr>
            <a:endParaRPr lang="en-US" altLang="zh-CN" sz="1800" dirty="0" smtClean="0"/>
          </a:p>
          <a:p>
            <a:pPr marL="577850" lvl="1" indent="-120650">
              <a:lnSpc>
                <a:spcPct val="90000"/>
              </a:lnSpc>
              <a:buFontTx/>
              <a:buNone/>
            </a:pPr>
            <a:endParaRPr lang="en-US" altLang="zh-CN" sz="1800" dirty="0" smtClean="0"/>
          </a:p>
          <a:p>
            <a:pPr marL="577850" lvl="1" indent="-120650">
              <a:lnSpc>
                <a:spcPct val="90000"/>
              </a:lnSpc>
              <a:buFontTx/>
              <a:buNone/>
            </a:pPr>
            <a:endParaRPr lang="en-US" altLang="zh-CN" sz="1800" dirty="0" smtClean="0"/>
          </a:p>
          <a:p>
            <a:pPr marL="457200" indent="-457200">
              <a:lnSpc>
                <a:spcPct val="90000"/>
              </a:lnSpc>
              <a:buFont typeface="Monotype Sorts"/>
              <a:buNone/>
            </a:pPr>
            <a:endParaRPr lang="en-US" altLang="zh-CN" sz="2400" dirty="0" smtClean="0"/>
          </a:p>
          <a:p>
            <a:pPr marL="457200" indent="-457200">
              <a:lnSpc>
                <a:spcPct val="90000"/>
              </a:lnSpc>
              <a:buFont typeface="Monotype Sorts"/>
              <a:buNone/>
            </a:pPr>
            <a:endParaRPr lang="en-US" altLang="zh-CN" sz="2400" dirty="0" smtClean="0"/>
          </a:p>
          <a:p>
            <a:pPr marL="457200" indent="-457200">
              <a:lnSpc>
                <a:spcPct val="90000"/>
              </a:lnSpc>
              <a:buFont typeface="Monotype Sorts"/>
              <a:buNone/>
            </a:pPr>
            <a:endParaRPr lang="en-US" altLang="zh-CN" sz="2400" dirty="0"/>
          </a:p>
          <a:p>
            <a:pPr marL="457200" indent="-457200">
              <a:lnSpc>
                <a:spcPct val="90000"/>
              </a:lnSpc>
              <a:buFont typeface="Monotype Sorts"/>
              <a:buNone/>
            </a:pPr>
            <a:r>
              <a:rPr lang="en-US" altLang="zh-CN" sz="2400" dirty="0" smtClean="0"/>
              <a:t>Efficiency: same as efficiency of the DFS-based algorithm</a:t>
            </a:r>
          </a:p>
        </p:txBody>
      </p:sp>
      <p:sp>
        <p:nvSpPr>
          <p:cNvPr id="34820" name="Oval 4"/>
          <p:cNvSpPr>
            <a:spLocks noChangeArrowheads="1"/>
          </p:cNvSpPr>
          <p:nvPr/>
        </p:nvSpPr>
        <p:spPr bwMode="auto">
          <a:xfrm>
            <a:off x="1304925" y="28670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dirty="0">
                <a:solidFill>
                  <a:schemeClr val="bg2"/>
                </a:solidFill>
              </a:rPr>
              <a:t>a</a:t>
            </a:r>
          </a:p>
        </p:txBody>
      </p:sp>
      <p:sp>
        <p:nvSpPr>
          <p:cNvPr id="34821" name="Oval 5"/>
          <p:cNvSpPr>
            <a:spLocks noChangeArrowheads="1"/>
          </p:cNvSpPr>
          <p:nvPr/>
        </p:nvSpPr>
        <p:spPr bwMode="auto">
          <a:xfrm>
            <a:off x="2905125" y="28670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b</a:t>
            </a:r>
          </a:p>
        </p:txBody>
      </p:sp>
      <p:sp>
        <p:nvSpPr>
          <p:cNvPr id="34822" name="Oval 6"/>
          <p:cNvSpPr>
            <a:spLocks noChangeArrowheads="1"/>
          </p:cNvSpPr>
          <p:nvPr/>
        </p:nvSpPr>
        <p:spPr bwMode="auto">
          <a:xfrm>
            <a:off x="1304925" y="4238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e</a:t>
            </a:r>
          </a:p>
        </p:txBody>
      </p:sp>
      <p:sp>
        <p:nvSpPr>
          <p:cNvPr id="34823" name="Oval 7"/>
          <p:cNvSpPr>
            <a:spLocks noChangeArrowheads="1"/>
          </p:cNvSpPr>
          <p:nvPr/>
        </p:nvSpPr>
        <p:spPr bwMode="auto">
          <a:xfrm>
            <a:off x="2905125" y="4238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f</a:t>
            </a:r>
          </a:p>
        </p:txBody>
      </p:sp>
      <p:sp>
        <p:nvSpPr>
          <p:cNvPr id="34824" name="Line 8"/>
          <p:cNvSpPr>
            <a:spLocks noChangeShapeType="1"/>
          </p:cNvSpPr>
          <p:nvPr/>
        </p:nvSpPr>
        <p:spPr bwMode="auto">
          <a:xfrm>
            <a:off x="1838325" y="30956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25" name="Line 9"/>
          <p:cNvSpPr>
            <a:spLocks noChangeShapeType="1"/>
          </p:cNvSpPr>
          <p:nvPr/>
        </p:nvSpPr>
        <p:spPr bwMode="auto">
          <a:xfrm>
            <a:off x="1533525" y="34004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26" name="Line 10"/>
          <p:cNvSpPr>
            <a:spLocks noChangeShapeType="1"/>
          </p:cNvSpPr>
          <p:nvPr/>
        </p:nvSpPr>
        <p:spPr bwMode="auto">
          <a:xfrm>
            <a:off x="1838325" y="44672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27" name="Line 11"/>
          <p:cNvSpPr>
            <a:spLocks noChangeShapeType="1"/>
          </p:cNvSpPr>
          <p:nvPr/>
        </p:nvSpPr>
        <p:spPr bwMode="auto">
          <a:xfrm>
            <a:off x="3133725" y="34004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28" name="Line 12"/>
          <p:cNvSpPr>
            <a:spLocks noChangeShapeType="1"/>
          </p:cNvSpPr>
          <p:nvPr/>
        </p:nvSpPr>
        <p:spPr bwMode="auto">
          <a:xfrm>
            <a:off x="1762125" y="3324225"/>
            <a:ext cx="1143000" cy="9906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29" name="Text Box 13"/>
          <p:cNvSpPr txBox="1">
            <a:spLocks noChangeArrowheads="1"/>
          </p:cNvSpPr>
          <p:nvPr/>
        </p:nvSpPr>
        <p:spPr bwMode="auto">
          <a:xfrm>
            <a:off x="1381125" y="3552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30" name="Text Box 14"/>
          <p:cNvSpPr txBox="1">
            <a:spLocks noChangeArrowheads="1"/>
          </p:cNvSpPr>
          <p:nvPr/>
        </p:nvSpPr>
        <p:spPr bwMode="auto">
          <a:xfrm>
            <a:off x="2200275" y="27146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31" name="Text Box 15"/>
          <p:cNvSpPr txBox="1">
            <a:spLocks noChangeArrowheads="1"/>
          </p:cNvSpPr>
          <p:nvPr/>
        </p:nvSpPr>
        <p:spPr bwMode="auto">
          <a:xfrm>
            <a:off x="2200275" y="44672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32" name="Text Box 16"/>
          <p:cNvSpPr txBox="1">
            <a:spLocks noChangeArrowheads="1"/>
          </p:cNvSpPr>
          <p:nvPr/>
        </p:nvSpPr>
        <p:spPr bwMode="auto">
          <a:xfrm>
            <a:off x="1971675" y="33242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33" name="Text Box 17"/>
          <p:cNvSpPr txBox="1">
            <a:spLocks noChangeArrowheads="1"/>
          </p:cNvSpPr>
          <p:nvPr/>
        </p:nvSpPr>
        <p:spPr bwMode="auto">
          <a:xfrm>
            <a:off x="3190875" y="3552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34" name="Oval 18"/>
          <p:cNvSpPr>
            <a:spLocks noChangeArrowheads="1"/>
          </p:cNvSpPr>
          <p:nvPr/>
        </p:nvSpPr>
        <p:spPr bwMode="auto">
          <a:xfrm>
            <a:off x="4581525" y="28670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c</a:t>
            </a:r>
          </a:p>
        </p:txBody>
      </p:sp>
      <p:sp>
        <p:nvSpPr>
          <p:cNvPr id="34835" name="Oval 19"/>
          <p:cNvSpPr>
            <a:spLocks noChangeArrowheads="1"/>
          </p:cNvSpPr>
          <p:nvPr/>
        </p:nvSpPr>
        <p:spPr bwMode="auto">
          <a:xfrm>
            <a:off x="6181725" y="28670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d</a:t>
            </a:r>
          </a:p>
        </p:txBody>
      </p:sp>
      <p:sp>
        <p:nvSpPr>
          <p:cNvPr id="34836" name="Oval 20"/>
          <p:cNvSpPr>
            <a:spLocks noChangeArrowheads="1"/>
          </p:cNvSpPr>
          <p:nvPr/>
        </p:nvSpPr>
        <p:spPr bwMode="auto">
          <a:xfrm>
            <a:off x="4581525" y="4238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g</a:t>
            </a:r>
          </a:p>
        </p:txBody>
      </p:sp>
      <p:sp>
        <p:nvSpPr>
          <p:cNvPr id="34837" name="Oval 21"/>
          <p:cNvSpPr>
            <a:spLocks noChangeArrowheads="1"/>
          </p:cNvSpPr>
          <p:nvPr/>
        </p:nvSpPr>
        <p:spPr bwMode="auto">
          <a:xfrm>
            <a:off x="6181725" y="4238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h</a:t>
            </a:r>
          </a:p>
        </p:txBody>
      </p:sp>
      <p:sp>
        <p:nvSpPr>
          <p:cNvPr id="34838" name="Line 22"/>
          <p:cNvSpPr>
            <a:spLocks noChangeShapeType="1"/>
          </p:cNvSpPr>
          <p:nvPr/>
        </p:nvSpPr>
        <p:spPr bwMode="auto">
          <a:xfrm>
            <a:off x="4810125" y="34004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39" name="Line 23"/>
          <p:cNvSpPr>
            <a:spLocks noChangeShapeType="1"/>
          </p:cNvSpPr>
          <p:nvPr/>
        </p:nvSpPr>
        <p:spPr bwMode="auto">
          <a:xfrm>
            <a:off x="5114925" y="44672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40" name="Line 24"/>
          <p:cNvSpPr>
            <a:spLocks noChangeShapeType="1"/>
          </p:cNvSpPr>
          <p:nvPr/>
        </p:nvSpPr>
        <p:spPr bwMode="auto">
          <a:xfrm>
            <a:off x="6410325" y="34004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41" name="Line 25"/>
          <p:cNvSpPr>
            <a:spLocks noChangeShapeType="1"/>
          </p:cNvSpPr>
          <p:nvPr/>
        </p:nvSpPr>
        <p:spPr bwMode="auto">
          <a:xfrm flipV="1">
            <a:off x="5114925" y="31718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42" name="Text Box 26"/>
          <p:cNvSpPr txBox="1">
            <a:spLocks noChangeArrowheads="1"/>
          </p:cNvSpPr>
          <p:nvPr/>
        </p:nvSpPr>
        <p:spPr bwMode="auto">
          <a:xfrm>
            <a:off x="4641850" y="35909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43" name="Text Box 27"/>
          <p:cNvSpPr txBox="1">
            <a:spLocks noChangeArrowheads="1"/>
          </p:cNvSpPr>
          <p:nvPr/>
        </p:nvSpPr>
        <p:spPr bwMode="auto">
          <a:xfrm>
            <a:off x="5476875" y="27146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44" name="Text Box 28"/>
          <p:cNvSpPr txBox="1">
            <a:spLocks noChangeArrowheads="1"/>
          </p:cNvSpPr>
          <p:nvPr/>
        </p:nvSpPr>
        <p:spPr bwMode="auto">
          <a:xfrm>
            <a:off x="5476875" y="44672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45" name="Text Box 29"/>
          <p:cNvSpPr txBox="1">
            <a:spLocks noChangeArrowheads="1"/>
          </p:cNvSpPr>
          <p:nvPr/>
        </p:nvSpPr>
        <p:spPr bwMode="auto">
          <a:xfrm>
            <a:off x="5248275" y="33242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46" name="Text Box 30"/>
          <p:cNvSpPr txBox="1">
            <a:spLocks noChangeArrowheads="1"/>
          </p:cNvSpPr>
          <p:nvPr/>
        </p:nvSpPr>
        <p:spPr bwMode="auto">
          <a:xfrm>
            <a:off x="5705475" y="33242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47" name="Text Box 31"/>
          <p:cNvSpPr txBox="1">
            <a:spLocks noChangeArrowheads="1"/>
          </p:cNvSpPr>
          <p:nvPr/>
        </p:nvSpPr>
        <p:spPr bwMode="auto">
          <a:xfrm>
            <a:off x="6467475" y="3552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48" name="Line 32"/>
          <p:cNvSpPr>
            <a:spLocks noChangeShapeType="1"/>
          </p:cNvSpPr>
          <p:nvPr/>
        </p:nvSpPr>
        <p:spPr bwMode="auto">
          <a:xfrm>
            <a:off x="3438525" y="3248025"/>
            <a:ext cx="1219200" cy="10668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36</a:t>
            </a:fld>
            <a:endParaRPr lang="en-US" altLang="zh-CN" dirty="0"/>
          </a:p>
        </p:txBody>
      </p:sp>
      <p:pic>
        <p:nvPicPr>
          <p:cNvPr id="2" name="图片 1"/>
          <p:cNvPicPr>
            <a:picLocks noChangeAspect="1"/>
          </p:cNvPicPr>
          <p:nvPr/>
        </p:nvPicPr>
        <p:blipFill>
          <a:blip r:embed="rId3"/>
          <a:stretch>
            <a:fillRect/>
          </a:stretch>
        </p:blipFill>
        <p:spPr>
          <a:xfrm>
            <a:off x="1036637" y="2867025"/>
            <a:ext cx="6022975" cy="2639359"/>
          </a:xfrm>
          <a:prstGeom prst="rect">
            <a:avLst/>
          </a:prstGeom>
        </p:spPr>
      </p:pic>
      <p:pic>
        <p:nvPicPr>
          <p:cNvPr id="37" name="图片 36"/>
          <p:cNvPicPr>
            <a:picLocks noChangeAspect="1"/>
          </p:cNvPicPr>
          <p:nvPr/>
        </p:nvPicPr>
        <p:blipFill>
          <a:blip r:embed="rId4"/>
          <a:stretch>
            <a:fillRect/>
          </a:stretch>
        </p:blipFill>
        <p:spPr>
          <a:xfrm>
            <a:off x="2182813" y="1285875"/>
            <a:ext cx="4733925" cy="4533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482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482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482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482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482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4825"/>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482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4827"/>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4828"/>
                                        </p:tgtEl>
                                        <p:attrNameLst>
                                          <p:attrName>style.visibility</p:attrName>
                                        </p:attrNameLst>
                                      </p:cBhvr>
                                      <p:to>
                                        <p:strVal val="hidden"/>
                                      </p:to>
                                    </p:set>
                                  </p:childTnLst>
                                </p:cTn>
                              </p:par>
                              <p:par>
                                <p:cTn id="23" presetID="1" presetClass="exit" presetSubtype="0" fill="hold" grpId="0" nodeType="withEffect" nodePh="1">
                                  <p:stCondLst>
                                    <p:cond delay="0"/>
                                  </p:stCondLst>
                                  <p:endCondLst>
                                    <p:cond evt="begin" delay="0">
                                      <p:tn val="23"/>
                                    </p:cond>
                                  </p:endCondLst>
                                  <p:childTnLst>
                                    <p:set>
                                      <p:cBhvr>
                                        <p:cTn id="24" dur="1" fill="hold">
                                          <p:stCondLst>
                                            <p:cond delay="0"/>
                                          </p:stCondLst>
                                        </p:cTn>
                                        <p:tgtEl>
                                          <p:spTgt spid="34829"/>
                                        </p:tgtEl>
                                        <p:attrNameLst>
                                          <p:attrName>style.visibility</p:attrName>
                                        </p:attrNameLst>
                                      </p:cBhvr>
                                      <p:to>
                                        <p:strVal val="hidden"/>
                                      </p:to>
                                    </p:set>
                                  </p:childTnLst>
                                </p:cTn>
                              </p:par>
                              <p:par>
                                <p:cTn id="25" presetID="1" presetClass="exit" presetSubtype="0" fill="hold" grpId="0" nodeType="withEffect" nodePh="1">
                                  <p:stCondLst>
                                    <p:cond delay="0"/>
                                  </p:stCondLst>
                                  <p:endCondLst>
                                    <p:cond evt="begin" delay="0">
                                      <p:tn val="25"/>
                                    </p:cond>
                                  </p:endCondLst>
                                  <p:childTnLst>
                                    <p:set>
                                      <p:cBhvr>
                                        <p:cTn id="26" dur="1" fill="hold">
                                          <p:stCondLst>
                                            <p:cond delay="0"/>
                                          </p:stCondLst>
                                        </p:cTn>
                                        <p:tgtEl>
                                          <p:spTgt spid="34830"/>
                                        </p:tgtEl>
                                        <p:attrNameLst>
                                          <p:attrName>style.visibility</p:attrName>
                                        </p:attrNameLst>
                                      </p:cBhvr>
                                      <p:to>
                                        <p:strVal val="hidden"/>
                                      </p:to>
                                    </p:set>
                                  </p:childTnLst>
                                </p:cTn>
                              </p:par>
                              <p:par>
                                <p:cTn id="27" presetID="1" presetClass="exit" presetSubtype="0" fill="hold" grpId="0" nodeType="withEffect" nodePh="1">
                                  <p:stCondLst>
                                    <p:cond delay="0"/>
                                  </p:stCondLst>
                                  <p:endCondLst>
                                    <p:cond evt="begin" delay="0">
                                      <p:tn val="27"/>
                                    </p:cond>
                                  </p:endCondLst>
                                  <p:childTnLst>
                                    <p:set>
                                      <p:cBhvr>
                                        <p:cTn id="28" dur="1" fill="hold">
                                          <p:stCondLst>
                                            <p:cond delay="0"/>
                                          </p:stCondLst>
                                        </p:cTn>
                                        <p:tgtEl>
                                          <p:spTgt spid="34831"/>
                                        </p:tgtEl>
                                        <p:attrNameLst>
                                          <p:attrName>style.visibility</p:attrName>
                                        </p:attrNameLst>
                                      </p:cBhvr>
                                      <p:to>
                                        <p:strVal val="hidden"/>
                                      </p:to>
                                    </p:set>
                                  </p:childTnLst>
                                </p:cTn>
                              </p:par>
                              <p:par>
                                <p:cTn id="29" presetID="1" presetClass="exit" presetSubtype="0" fill="hold" grpId="0" nodeType="withEffect" nodePh="1">
                                  <p:stCondLst>
                                    <p:cond delay="0"/>
                                  </p:stCondLst>
                                  <p:endCondLst>
                                    <p:cond evt="begin" delay="0">
                                      <p:tn val="29"/>
                                    </p:cond>
                                  </p:endCondLst>
                                  <p:childTnLst>
                                    <p:set>
                                      <p:cBhvr>
                                        <p:cTn id="30" dur="1" fill="hold">
                                          <p:stCondLst>
                                            <p:cond delay="0"/>
                                          </p:stCondLst>
                                        </p:cTn>
                                        <p:tgtEl>
                                          <p:spTgt spid="34832"/>
                                        </p:tgtEl>
                                        <p:attrNameLst>
                                          <p:attrName>style.visibility</p:attrName>
                                        </p:attrNameLst>
                                      </p:cBhvr>
                                      <p:to>
                                        <p:strVal val="hidden"/>
                                      </p:to>
                                    </p:set>
                                  </p:childTnLst>
                                </p:cTn>
                              </p:par>
                              <p:par>
                                <p:cTn id="31" presetID="1" presetClass="exit" presetSubtype="0" fill="hold" grpId="0" nodeType="withEffect" nodePh="1">
                                  <p:stCondLst>
                                    <p:cond delay="0"/>
                                  </p:stCondLst>
                                  <p:endCondLst>
                                    <p:cond evt="begin" delay="0">
                                      <p:tn val="31"/>
                                    </p:cond>
                                  </p:endCondLst>
                                  <p:childTnLst>
                                    <p:set>
                                      <p:cBhvr>
                                        <p:cTn id="32" dur="1" fill="hold">
                                          <p:stCondLst>
                                            <p:cond delay="0"/>
                                          </p:stCondLst>
                                        </p:cTn>
                                        <p:tgtEl>
                                          <p:spTgt spid="34833"/>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34834"/>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4835"/>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4836"/>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4837"/>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4838"/>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4839"/>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4840"/>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34841"/>
                                        </p:tgtEl>
                                        <p:attrNameLst>
                                          <p:attrName>style.visibility</p:attrName>
                                        </p:attrNameLst>
                                      </p:cBhvr>
                                      <p:to>
                                        <p:strVal val="hidden"/>
                                      </p:to>
                                    </p:set>
                                  </p:childTnLst>
                                </p:cTn>
                              </p:par>
                              <p:par>
                                <p:cTn id="49" presetID="1" presetClass="exit" presetSubtype="0" fill="hold" grpId="0" nodeType="withEffect" nodePh="1">
                                  <p:stCondLst>
                                    <p:cond delay="0"/>
                                  </p:stCondLst>
                                  <p:endCondLst>
                                    <p:cond evt="begin" delay="0">
                                      <p:tn val="49"/>
                                    </p:cond>
                                  </p:endCondLst>
                                  <p:childTnLst>
                                    <p:set>
                                      <p:cBhvr>
                                        <p:cTn id="50" dur="1" fill="hold">
                                          <p:stCondLst>
                                            <p:cond delay="0"/>
                                          </p:stCondLst>
                                        </p:cTn>
                                        <p:tgtEl>
                                          <p:spTgt spid="34842"/>
                                        </p:tgtEl>
                                        <p:attrNameLst>
                                          <p:attrName>style.visibility</p:attrName>
                                        </p:attrNameLst>
                                      </p:cBhvr>
                                      <p:to>
                                        <p:strVal val="hidden"/>
                                      </p:to>
                                    </p:set>
                                  </p:childTnLst>
                                </p:cTn>
                              </p:par>
                              <p:par>
                                <p:cTn id="51" presetID="1" presetClass="exit" presetSubtype="0" fill="hold" grpId="0" nodeType="withEffect" nodePh="1">
                                  <p:stCondLst>
                                    <p:cond delay="0"/>
                                  </p:stCondLst>
                                  <p:endCondLst>
                                    <p:cond evt="begin" delay="0">
                                      <p:tn val="51"/>
                                    </p:cond>
                                  </p:endCondLst>
                                  <p:childTnLst>
                                    <p:set>
                                      <p:cBhvr>
                                        <p:cTn id="52" dur="1" fill="hold">
                                          <p:stCondLst>
                                            <p:cond delay="0"/>
                                          </p:stCondLst>
                                        </p:cTn>
                                        <p:tgtEl>
                                          <p:spTgt spid="34843"/>
                                        </p:tgtEl>
                                        <p:attrNameLst>
                                          <p:attrName>style.visibility</p:attrName>
                                        </p:attrNameLst>
                                      </p:cBhvr>
                                      <p:to>
                                        <p:strVal val="hidden"/>
                                      </p:to>
                                    </p:set>
                                  </p:childTnLst>
                                </p:cTn>
                              </p:par>
                              <p:par>
                                <p:cTn id="53" presetID="1" presetClass="exit" presetSubtype="0" fill="hold" grpId="0" nodeType="withEffect" nodePh="1">
                                  <p:stCondLst>
                                    <p:cond delay="0"/>
                                  </p:stCondLst>
                                  <p:endCondLst>
                                    <p:cond evt="begin" delay="0">
                                      <p:tn val="53"/>
                                    </p:cond>
                                  </p:endCondLst>
                                  <p:childTnLst>
                                    <p:set>
                                      <p:cBhvr>
                                        <p:cTn id="54" dur="1" fill="hold">
                                          <p:stCondLst>
                                            <p:cond delay="0"/>
                                          </p:stCondLst>
                                        </p:cTn>
                                        <p:tgtEl>
                                          <p:spTgt spid="34844"/>
                                        </p:tgtEl>
                                        <p:attrNameLst>
                                          <p:attrName>style.visibility</p:attrName>
                                        </p:attrNameLst>
                                      </p:cBhvr>
                                      <p:to>
                                        <p:strVal val="hidden"/>
                                      </p:to>
                                    </p:set>
                                  </p:childTnLst>
                                </p:cTn>
                              </p:par>
                              <p:par>
                                <p:cTn id="55" presetID="1" presetClass="exit" presetSubtype="0" fill="hold" grpId="0" nodeType="withEffect" nodePh="1">
                                  <p:stCondLst>
                                    <p:cond delay="0"/>
                                  </p:stCondLst>
                                  <p:endCondLst>
                                    <p:cond evt="begin" delay="0">
                                      <p:tn val="55"/>
                                    </p:cond>
                                  </p:endCondLst>
                                  <p:childTnLst>
                                    <p:set>
                                      <p:cBhvr>
                                        <p:cTn id="56" dur="1" fill="hold">
                                          <p:stCondLst>
                                            <p:cond delay="0"/>
                                          </p:stCondLst>
                                        </p:cTn>
                                        <p:tgtEl>
                                          <p:spTgt spid="34845"/>
                                        </p:tgtEl>
                                        <p:attrNameLst>
                                          <p:attrName>style.visibility</p:attrName>
                                        </p:attrNameLst>
                                      </p:cBhvr>
                                      <p:to>
                                        <p:strVal val="hidden"/>
                                      </p:to>
                                    </p:set>
                                  </p:childTnLst>
                                </p:cTn>
                              </p:par>
                              <p:par>
                                <p:cTn id="57" presetID="1" presetClass="exit" presetSubtype="0" fill="hold" grpId="0" nodeType="withEffect" nodePh="1">
                                  <p:stCondLst>
                                    <p:cond delay="0"/>
                                  </p:stCondLst>
                                  <p:endCondLst>
                                    <p:cond evt="begin" delay="0">
                                      <p:tn val="57"/>
                                    </p:cond>
                                  </p:endCondLst>
                                  <p:childTnLst>
                                    <p:set>
                                      <p:cBhvr>
                                        <p:cTn id="58" dur="1" fill="hold">
                                          <p:stCondLst>
                                            <p:cond delay="0"/>
                                          </p:stCondLst>
                                        </p:cTn>
                                        <p:tgtEl>
                                          <p:spTgt spid="34846"/>
                                        </p:tgtEl>
                                        <p:attrNameLst>
                                          <p:attrName>style.visibility</p:attrName>
                                        </p:attrNameLst>
                                      </p:cBhvr>
                                      <p:to>
                                        <p:strVal val="hidden"/>
                                      </p:to>
                                    </p:set>
                                  </p:childTnLst>
                                </p:cTn>
                              </p:par>
                              <p:par>
                                <p:cTn id="59" presetID="1" presetClass="exit" presetSubtype="0" fill="hold" grpId="0" nodeType="withEffect" nodePh="1">
                                  <p:stCondLst>
                                    <p:cond delay="0"/>
                                  </p:stCondLst>
                                  <p:endCondLst>
                                    <p:cond evt="begin" delay="0">
                                      <p:tn val="59"/>
                                    </p:cond>
                                  </p:endCondLst>
                                  <p:childTnLst>
                                    <p:set>
                                      <p:cBhvr>
                                        <p:cTn id="60" dur="1" fill="hold">
                                          <p:stCondLst>
                                            <p:cond delay="0"/>
                                          </p:stCondLst>
                                        </p:cTn>
                                        <p:tgtEl>
                                          <p:spTgt spid="34847"/>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34848"/>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34819">
                                            <p:txEl>
                                              <p:pRg st="0" end="0"/>
                                            </p:txEl>
                                          </p:spTgt>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34819">
                                            <p:txEl>
                                              <p:pRg st="1" end="1"/>
                                            </p:txEl>
                                          </p:spTgt>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34819">
                                            <p:txEl>
                                              <p:pRg st="2" end="2"/>
                                            </p:txEl>
                                          </p:spTgt>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34819">
                                            <p:txEl>
                                              <p:pRg st="12" end="12"/>
                                            </p:txEl>
                                          </p:spTgt>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additive="base">
                                        <p:cTn id="77" dur="500" fill="hold"/>
                                        <p:tgtEl>
                                          <p:spTgt spid="37"/>
                                        </p:tgtEl>
                                        <p:attrNameLst>
                                          <p:attrName>ppt_x</p:attrName>
                                        </p:attrNameLst>
                                      </p:cBhvr>
                                      <p:tavLst>
                                        <p:tav tm="0">
                                          <p:val>
                                            <p:strVal val="#ppt_x"/>
                                          </p:val>
                                        </p:tav>
                                        <p:tav tm="100000">
                                          <p:val>
                                            <p:strVal val="#ppt_x"/>
                                          </p:val>
                                        </p:tav>
                                      </p:tavLst>
                                    </p:anim>
                                    <p:anim calcmode="lin" valueType="num">
                                      <p:cBhvr additive="base">
                                        <p:cTn id="7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P spid="34820" grpId="0" animBg="1"/>
      <p:bldP spid="34821" grpId="0" animBg="1"/>
      <p:bldP spid="34822" grpId="0" animBg="1"/>
      <p:bldP spid="34823" grpId="0" animBg="1"/>
      <p:bldP spid="34824" grpId="0" animBg="1"/>
      <p:bldP spid="34825" grpId="0" animBg="1"/>
      <p:bldP spid="34826" grpId="0" animBg="1"/>
      <p:bldP spid="34827" grpId="0" animBg="1"/>
      <p:bldP spid="34828" grpId="0" animBg="1"/>
      <p:bldP spid="34829" grpId="0"/>
      <p:bldP spid="34830" grpId="0"/>
      <p:bldP spid="34831" grpId="0"/>
      <p:bldP spid="34832" grpId="0"/>
      <p:bldP spid="34833" grpId="0"/>
      <p:bldP spid="34834" grpId="0" animBg="1"/>
      <p:bldP spid="34835" grpId="0" animBg="1"/>
      <p:bldP spid="34836" grpId="0" animBg="1"/>
      <p:bldP spid="34837" grpId="0" animBg="1"/>
      <p:bldP spid="34838" grpId="0" animBg="1"/>
      <p:bldP spid="34839" grpId="0" animBg="1"/>
      <p:bldP spid="34840" grpId="0" animBg="1"/>
      <p:bldP spid="34841" grpId="0" animBg="1"/>
      <p:bldP spid="34842" grpId="0"/>
      <p:bldP spid="34843" grpId="0"/>
      <p:bldP spid="34844" grpId="0"/>
      <p:bldP spid="34845" grpId="0"/>
      <p:bldP spid="34846" grpId="0"/>
      <p:bldP spid="34847" grpId="0"/>
      <p:bldP spid="3484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zh-CN" sz="3600" dirty="0" smtClean="0">
                <a:effectLst>
                  <a:outerShdw blurRad="38100" dist="38100" dir="2700000" algn="tl">
                    <a:srgbClr val="FFFFFF"/>
                  </a:outerShdw>
                </a:effectLst>
              </a:rPr>
              <a:t>5.2.4 </a:t>
            </a:r>
            <a:r>
              <a:rPr lang="zh-CN" altLang="en-US" sz="3600" dirty="0" smtClean="0">
                <a:effectLst>
                  <a:outerShdw blurRad="38100" dist="38100" dir="2700000" algn="tl">
                    <a:srgbClr val="FFFFFF"/>
                  </a:outerShdw>
                </a:effectLst>
              </a:rPr>
              <a:t>生成</a:t>
            </a:r>
            <a:r>
              <a:rPr lang="zh-CN" altLang="en-US" sz="3600" dirty="0">
                <a:effectLst>
                  <a:outerShdw blurRad="38100" dist="38100" dir="2700000" algn="tl">
                    <a:srgbClr val="FFFFFF"/>
                  </a:outerShdw>
                </a:effectLst>
              </a:rPr>
              <a:t>组合对象的算法</a:t>
            </a:r>
          </a:p>
        </p:txBody>
      </p:sp>
      <p:sp>
        <p:nvSpPr>
          <p:cNvPr id="468995" name="Rectangle 3"/>
          <p:cNvSpPr>
            <a:spLocks noGrp="1" noChangeArrowheads="1"/>
          </p:cNvSpPr>
          <p:nvPr>
            <p:ph type="body" idx="1"/>
          </p:nvPr>
        </p:nvSpPr>
        <p:spPr>
          <a:xfrm>
            <a:off x="457200" y="1628775"/>
            <a:ext cx="8229600" cy="4537075"/>
          </a:xfrm>
        </p:spPr>
        <p:txBody>
          <a:bodyPr/>
          <a:lstStyle/>
          <a:p>
            <a:pPr>
              <a:buFontTx/>
              <a:buNone/>
            </a:pPr>
            <a:r>
              <a:rPr lang="en-US" altLang="zh-CN" sz="3600">
                <a:solidFill>
                  <a:srgbClr val="000000"/>
                </a:solidFill>
                <a:effectLst>
                  <a:outerShdw blurRad="38100" dist="38100" dir="2700000" algn="tl">
                    <a:srgbClr val="FFFFFF"/>
                  </a:outerShdw>
                </a:effectLst>
              </a:rPr>
              <a:t>1</a:t>
            </a:r>
            <a:r>
              <a:rPr lang="zh-CN" altLang="en-US" sz="3600">
                <a:solidFill>
                  <a:srgbClr val="000000"/>
                </a:solidFill>
                <a:effectLst>
                  <a:outerShdw blurRad="38100" dist="38100" dir="2700000" algn="tl">
                    <a:srgbClr val="FFFFFF"/>
                  </a:outerShdw>
                </a:effectLst>
              </a:rPr>
              <a:t>、生成排列</a:t>
            </a:r>
          </a:p>
          <a:p>
            <a:pPr>
              <a:buFontTx/>
              <a:buNone/>
            </a:pPr>
            <a:r>
              <a:rPr lang="zh-CN" altLang="en-US">
                <a:solidFill>
                  <a:srgbClr val="000000"/>
                </a:solidFill>
                <a:effectLst>
                  <a:outerShdw blurRad="38100" dist="38100" dir="2700000" algn="tl">
                    <a:srgbClr val="FFFFFF"/>
                  </a:outerShdw>
                </a:effectLst>
                <a:latin typeface="Times New Roman" pitchFamily="18" charset="0"/>
                <a:ea typeface="方正书宋简体" charset="-122"/>
              </a:rPr>
              <a:t>         排列问题指的是对于给定的多个元素求其中各种可能的序列。为了简单起见，这里仅仅考虑</a:t>
            </a:r>
            <a:r>
              <a:rPr lang="en-US" altLang="zh-CN">
                <a:solidFill>
                  <a:srgbClr val="000000"/>
                </a:solidFill>
                <a:effectLst>
                  <a:outerShdw blurRad="38100" dist="38100" dir="2700000" algn="tl">
                    <a:srgbClr val="FFFFFF"/>
                  </a:outerShdw>
                </a:effectLst>
                <a:latin typeface="Times New Roman" pitchFamily="18" charset="0"/>
                <a:cs typeface="Times New Roman" pitchFamily="18" charset="0"/>
              </a:rPr>
              <a:t>1</a:t>
            </a:r>
            <a:r>
              <a:rPr lang="zh-CN" altLang="en-US">
                <a:solidFill>
                  <a:srgbClr val="000000"/>
                </a:solidFill>
                <a:effectLst>
                  <a:outerShdw blurRad="38100" dist="38100" dir="2700000" algn="tl">
                    <a:srgbClr val="FFFFFF"/>
                  </a:outerShdw>
                </a:effectLst>
                <a:latin typeface="Times New Roman" pitchFamily="18" charset="0"/>
                <a:ea typeface="方正书宋简体" charset="-122"/>
              </a:rPr>
              <a:t>到</a:t>
            </a:r>
            <a:r>
              <a:rPr lang="en-US" altLang="zh-CN">
                <a:solidFill>
                  <a:srgbClr val="000000"/>
                </a:solidFill>
                <a:effectLst>
                  <a:outerShdw blurRad="38100" dist="38100" dir="2700000" algn="tl">
                    <a:srgbClr val="FFFFFF"/>
                  </a:outerShdw>
                </a:effectLst>
                <a:latin typeface="Times New Roman" pitchFamily="18" charset="0"/>
              </a:rPr>
              <a:t>n</a:t>
            </a:r>
            <a:r>
              <a:rPr lang="zh-CN" altLang="en-US">
                <a:solidFill>
                  <a:srgbClr val="000000"/>
                </a:solidFill>
                <a:effectLst>
                  <a:outerShdw blurRad="38100" dist="38100" dir="2700000" algn="tl">
                    <a:srgbClr val="FFFFFF"/>
                  </a:outerShdw>
                </a:effectLst>
                <a:latin typeface="Times New Roman" pitchFamily="18" charset="0"/>
                <a:ea typeface="方正书宋简体" charset="-122"/>
              </a:rPr>
              <a:t>之间的整数的排列问题。</a:t>
            </a:r>
          </a:p>
          <a:p>
            <a:pPr>
              <a:buFontTx/>
              <a:buNone/>
            </a:pPr>
            <a:r>
              <a:rPr lang="zh-CN" altLang="en-US">
                <a:solidFill>
                  <a:srgbClr val="000000"/>
                </a:solidFill>
                <a:effectLst>
                  <a:outerShdw blurRad="38100" dist="38100" dir="2700000" algn="tl">
                    <a:srgbClr val="FFFFFF"/>
                  </a:outerShdw>
                </a:effectLst>
                <a:latin typeface="Times New Roman" pitchFamily="18" charset="0"/>
                <a:ea typeface="方正书宋简体" charset="-122"/>
              </a:rPr>
              <a:t>        下面介绍三种生成方法：</a:t>
            </a:r>
          </a:p>
          <a:p>
            <a:pPr>
              <a:buFontTx/>
              <a:buNone/>
            </a:pPr>
            <a:r>
              <a:rPr lang="zh-CN" altLang="en-US">
                <a:solidFill>
                  <a:srgbClr val="000000"/>
                </a:solidFill>
                <a:effectLst>
                  <a:outerShdw blurRad="38100" dist="38100" dir="2700000" algn="tl">
                    <a:srgbClr val="FFFFFF"/>
                  </a:outerShdw>
                </a:effectLst>
                <a:latin typeface="Times New Roman" pitchFamily="18" charset="0"/>
                <a:ea typeface="方正书宋简体" charset="-122"/>
              </a:rPr>
              <a:t>    （</a:t>
            </a:r>
            <a:r>
              <a:rPr lang="en-US" altLang="zh-CN">
                <a:solidFill>
                  <a:srgbClr val="000000"/>
                </a:solidFill>
                <a:effectLst>
                  <a:outerShdw blurRad="38100" dist="38100" dir="2700000" algn="tl">
                    <a:srgbClr val="FFFFFF"/>
                  </a:outerShdw>
                </a:effectLst>
                <a:latin typeface="Times New Roman" pitchFamily="18" charset="0"/>
                <a:ea typeface="方正书宋简体" charset="-122"/>
              </a:rPr>
              <a:t>1</a:t>
            </a:r>
            <a:r>
              <a:rPr lang="zh-CN" altLang="en-US">
                <a:solidFill>
                  <a:srgbClr val="000000"/>
                </a:solidFill>
                <a:effectLst>
                  <a:outerShdw blurRad="38100" dist="38100" dir="2700000" algn="tl">
                    <a:srgbClr val="FFFFFF"/>
                  </a:outerShdw>
                </a:effectLst>
                <a:latin typeface="Times New Roman" pitchFamily="18" charset="0"/>
                <a:ea typeface="方正书宋简体" charset="-122"/>
              </a:rPr>
              <a:t>）插入法 </a:t>
            </a:r>
          </a:p>
          <a:p>
            <a:pPr>
              <a:buFontTx/>
              <a:buNone/>
            </a:pPr>
            <a:r>
              <a:rPr lang="zh-CN" altLang="en-US">
                <a:solidFill>
                  <a:srgbClr val="000000"/>
                </a:solidFill>
                <a:effectLst>
                  <a:outerShdw blurRad="38100" dist="38100" dir="2700000" algn="tl">
                    <a:srgbClr val="FFFFFF"/>
                  </a:outerShdw>
                </a:effectLst>
                <a:latin typeface="Times New Roman" pitchFamily="18" charset="0"/>
                <a:ea typeface="方正书宋简体" charset="-122"/>
              </a:rPr>
              <a:t>    （</a:t>
            </a:r>
            <a:r>
              <a:rPr lang="en-US" altLang="zh-CN">
                <a:solidFill>
                  <a:srgbClr val="000000"/>
                </a:solidFill>
                <a:effectLst>
                  <a:outerShdw blurRad="38100" dist="38100" dir="2700000" algn="tl">
                    <a:srgbClr val="FFFFFF"/>
                  </a:outerShdw>
                </a:effectLst>
                <a:latin typeface="Times New Roman" pitchFamily="18" charset="0"/>
                <a:ea typeface="方正书宋简体" charset="-122"/>
              </a:rPr>
              <a:t>2</a:t>
            </a:r>
            <a:r>
              <a:rPr lang="zh-CN" altLang="en-US">
                <a:solidFill>
                  <a:srgbClr val="000000"/>
                </a:solidFill>
                <a:effectLst>
                  <a:outerShdw blurRad="38100" dist="38100" dir="2700000" algn="tl">
                    <a:srgbClr val="FFFFFF"/>
                  </a:outerShdw>
                </a:effectLst>
                <a:latin typeface="Times New Roman" pitchFamily="18" charset="0"/>
                <a:ea typeface="方正书宋简体" charset="-122"/>
              </a:rPr>
              <a:t>）</a:t>
            </a:r>
            <a:r>
              <a:rPr lang="en-US" altLang="zh-CN">
                <a:solidFill>
                  <a:srgbClr val="000000"/>
                </a:solidFill>
                <a:effectLst>
                  <a:outerShdw blurRad="38100" dist="38100" dir="2700000" algn="tl">
                    <a:srgbClr val="FFFFFF"/>
                  </a:outerShdw>
                </a:effectLst>
                <a:latin typeface="Times New Roman" pitchFamily="18" charset="0"/>
                <a:ea typeface="方正书宋简体" charset="-122"/>
              </a:rPr>
              <a:t>Johnson-Trotter </a:t>
            </a:r>
            <a:r>
              <a:rPr lang="zh-CN" altLang="en-US">
                <a:solidFill>
                  <a:srgbClr val="000000"/>
                </a:solidFill>
                <a:effectLst>
                  <a:outerShdw blurRad="38100" dist="38100" dir="2700000" algn="tl">
                    <a:srgbClr val="FFFFFF"/>
                  </a:outerShdw>
                </a:effectLst>
                <a:latin typeface="Times New Roman" pitchFamily="18" charset="0"/>
                <a:ea typeface="方正书宋简体" charset="-122"/>
              </a:rPr>
              <a:t>法</a:t>
            </a:r>
          </a:p>
          <a:p>
            <a:pPr>
              <a:buFontTx/>
              <a:buNone/>
            </a:pPr>
            <a:r>
              <a:rPr lang="zh-CN" altLang="en-US">
                <a:solidFill>
                  <a:srgbClr val="000000"/>
                </a:solidFill>
                <a:effectLst>
                  <a:outerShdw blurRad="38100" dist="38100" dir="2700000" algn="tl">
                    <a:srgbClr val="FFFFFF"/>
                  </a:outerShdw>
                </a:effectLst>
                <a:latin typeface="Times New Roman" pitchFamily="18" charset="0"/>
                <a:ea typeface="方正书宋简体" charset="-122"/>
              </a:rPr>
              <a:t>    （</a:t>
            </a:r>
            <a:r>
              <a:rPr lang="en-US" altLang="zh-CN">
                <a:solidFill>
                  <a:srgbClr val="000000"/>
                </a:solidFill>
                <a:effectLst>
                  <a:outerShdw blurRad="38100" dist="38100" dir="2700000" algn="tl">
                    <a:srgbClr val="FFFFFF"/>
                  </a:outerShdw>
                </a:effectLst>
                <a:latin typeface="Times New Roman" pitchFamily="18" charset="0"/>
                <a:ea typeface="方正书宋简体" charset="-122"/>
              </a:rPr>
              <a:t>3</a:t>
            </a:r>
            <a:r>
              <a:rPr lang="zh-CN" altLang="en-US">
                <a:solidFill>
                  <a:srgbClr val="000000"/>
                </a:solidFill>
                <a:effectLst>
                  <a:outerShdw blurRad="38100" dist="38100" dir="2700000" algn="tl">
                    <a:srgbClr val="FFFFFF"/>
                  </a:outerShdw>
                </a:effectLst>
                <a:latin typeface="Times New Roman" pitchFamily="18" charset="0"/>
                <a:ea typeface="方正书宋简体" charset="-122"/>
              </a:rPr>
              <a:t>）字典顺序法</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37</a:t>
            </a:fld>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mtClean="0">
                <a:ea typeface="宋体" charset="-122"/>
              </a:rPr>
              <a:t>Generating Permutations </a:t>
            </a:r>
          </a:p>
        </p:txBody>
      </p:sp>
      <p:sp>
        <p:nvSpPr>
          <p:cNvPr id="36867" name="Rectangle 3"/>
          <p:cNvSpPr>
            <a:spLocks noGrp="1" noChangeArrowheads="1"/>
          </p:cNvSpPr>
          <p:nvPr>
            <p:ph type="body" idx="1"/>
          </p:nvPr>
        </p:nvSpPr>
        <p:spPr/>
        <p:txBody>
          <a:bodyPr/>
          <a:lstStyle/>
          <a:p>
            <a:pPr>
              <a:lnSpc>
                <a:spcPct val="90000"/>
              </a:lnSpc>
              <a:buFont typeface="Monotype Sorts"/>
              <a:buNone/>
            </a:pPr>
            <a:r>
              <a:rPr lang="en-US" altLang="zh-CN" sz="2400" i="1" u="sng" dirty="0" smtClean="0"/>
              <a:t>Minimal-change</a:t>
            </a:r>
            <a:r>
              <a:rPr lang="en-US" altLang="zh-CN" sz="2400" dirty="0" smtClean="0"/>
              <a:t> decrease-by-one algorithm</a:t>
            </a:r>
          </a:p>
          <a:p>
            <a:pPr>
              <a:lnSpc>
                <a:spcPct val="90000"/>
              </a:lnSpc>
              <a:buFont typeface="Monotype Sorts"/>
              <a:buNone/>
            </a:pPr>
            <a:r>
              <a:rPr lang="en-US" altLang="zh-CN" sz="2400" dirty="0" smtClean="0"/>
              <a:t>If </a:t>
            </a:r>
            <a:r>
              <a:rPr lang="en-US" altLang="zh-CN" sz="2400" i="1" dirty="0" smtClean="0"/>
              <a:t>n = </a:t>
            </a:r>
            <a:r>
              <a:rPr lang="en-US" altLang="zh-CN" sz="2400" dirty="0" smtClean="0"/>
              <a:t>1 return 1; otherwise, generate recursively the list of all permutations of 1,2…</a:t>
            </a:r>
            <a:r>
              <a:rPr lang="en-US" altLang="zh-CN" sz="2400" i="1" dirty="0" smtClean="0"/>
              <a:t>n-</a:t>
            </a:r>
            <a:r>
              <a:rPr lang="en-US" altLang="zh-CN" sz="2400" dirty="0" smtClean="0"/>
              <a:t>1 and then insert </a:t>
            </a:r>
            <a:r>
              <a:rPr lang="en-US" altLang="zh-CN" sz="2400" i="1" dirty="0" smtClean="0"/>
              <a:t>n </a:t>
            </a:r>
            <a:r>
              <a:rPr lang="en-US" altLang="zh-CN" sz="2400" dirty="0" smtClean="0"/>
              <a:t>into each of those permutations by starting with inserting </a:t>
            </a:r>
            <a:r>
              <a:rPr lang="en-US" altLang="zh-CN" sz="2400" i="1" dirty="0" smtClean="0"/>
              <a:t>n</a:t>
            </a:r>
            <a:r>
              <a:rPr lang="en-US" altLang="zh-CN" sz="2400" dirty="0" smtClean="0"/>
              <a:t> into 12...</a:t>
            </a:r>
            <a:r>
              <a:rPr lang="en-US" altLang="zh-CN" sz="2400" i="1" dirty="0" smtClean="0"/>
              <a:t>n</a:t>
            </a:r>
            <a:r>
              <a:rPr lang="en-US" altLang="zh-CN" sz="2400" dirty="0" smtClean="0"/>
              <a:t>-1 by moving right to left and then switching direction for each new permutation</a:t>
            </a:r>
            <a:br>
              <a:rPr lang="en-US" altLang="zh-CN" sz="2400" dirty="0" smtClean="0"/>
            </a:br>
            <a:endParaRPr lang="en-US" altLang="zh-CN" sz="2400" dirty="0" smtClean="0"/>
          </a:p>
          <a:p>
            <a:pPr eaLnBrk="1" hangingPunct="1"/>
            <a:r>
              <a:rPr lang="zh-CN" altLang="en-US" sz="2800" dirty="0">
                <a:ea typeface="宋体" charset="-122"/>
              </a:rPr>
              <a:t>如何用减一法构造</a:t>
            </a:r>
            <a:r>
              <a:rPr lang="en-US" altLang="zh-CN" sz="2800" dirty="0">
                <a:ea typeface="宋体" charset="-122"/>
              </a:rPr>
              <a:t>n</a:t>
            </a:r>
            <a:r>
              <a:rPr lang="zh-CN" altLang="en-US" sz="2800" dirty="0">
                <a:ea typeface="宋体" charset="-122"/>
              </a:rPr>
              <a:t>规模与</a:t>
            </a:r>
            <a:r>
              <a:rPr lang="en-US" altLang="zh-CN" sz="2800" dirty="0">
                <a:ea typeface="宋体" charset="-122"/>
              </a:rPr>
              <a:t>n-1</a:t>
            </a:r>
            <a:r>
              <a:rPr lang="zh-CN" altLang="en-US" sz="2800" dirty="0">
                <a:ea typeface="宋体" charset="-122"/>
              </a:rPr>
              <a:t>规模问题之间的关系？</a:t>
            </a:r>
          </a:p>
          <a:p>
            <a:pPr lvl="1" eaLnBrk="1" hangingPunct="1"/>
            <a:r>
              <a:rPr lang="zh-CN" altLang="en-US" sz="2400" dirty="0">
                <a:ea typeface="宋体" charset="-122"/>
              </a:rPr>
              <a:t>将第</a:t>
            </a:r>
            <a:r>
              <a:rPr lang="en-US" altLang="zh-CN" sz="2400" dirty="0">
                <a:ea typeface="宋体" charset="-122"/>
              </a:rPr>
              <a:t>n</a:t>
            </a:r>
            <a:r>
              <a:rPr lang="zh-CN" altLang="en-US" sz="2400" dirty="0">
                <a:ea typeface="宋体" charset="-122"/>
              </a:rPr>
              <a:t>个数插入到</a:t>
            </a:r>
            <a:r>
              <a:rPr lang="en-US" altLang="zh-CN" sz="2400" dirty="0">
                <a:ea typeface="宋体" charset="-122"/>
              </a:rPr>
              <a:t>(n-1)!</a:t>
            </a:r>
            <a:r>
              <a:rPr lang="zh-CN" altLang="en-US" sz="2400" dirty="0">
                <a:ea typeface="宋体" charset="-122"/>
              </a:rPr>
              <a:t>个排列的</a:t>
            </a:r>
            <a:r>
              <a:rPr lang="en-US" altLang="zh-CN" sz="2400" dirty="0">
                <a:ea typeface="宋体" charset="-122"/>
              </a:rPr>
              <a:t>n</a:t>
            </a:r>
            <a:r>
              <a:rPr lang="zh-CN" altLang="en-US" sz="2400" dirty="0">
                <a:ea typeface="宋体" charset="-122"/>
              </a:rPr>
              <a:t>个可能位置中去。</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38</a:t>
            </a:fld>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zh-CN" altLang="en-US" sz="3600">
                <a:solidFill>
                  <a:srgbClr val="000000"/>
                </a:solidFill>
                <a:effectLst>
                  <a:outerShdw blurRad="38100" dist="38100" dir="2700000" algn="tl">
                    <a:srgbClr val="FFFFFF"/>
                  </a:outerShdw>
                </a:effectLst>
              </a:rPr>
              <a:t>插入法生列排列</a:t>
            </a:r>
          </a:p>
        </p:txBody>
      </p:sp>
      <p:sp>
        <p:nvSpPr>
          <p:cNvPr id="470019" name="Rectangle 3"/>
          <p:cNvSpPr>
            <a:spLocks noGrp="1" noChangeArrowheads="1"/>
          </p:cNvSpPr>
          <p:nvPr>
            <p:ph type="body" idx="1"/>
          </p:nvPr>
        </p:nvSpPr>
        <p:spPr>
          <a:xfrm>
            <a:off x="457200" y="980728"/>
            <a:ext cx="8229600" cy="4752975"/>
          </a:xfrm>
        </p:spPr>
        <p:txBody>
          <a:bodyPr/>
          <a:lstStyle/>
          <a:p>
            <a:r>
              <a:rPr lang="zh-CN" altLang="en-US" sz="2800" dirty="0">
                <a:solidFill>
                  <a:srgbClr val="000000"/>
                </a:solidFill>
                <a:effectLst>
                  <a:outerShdw blurRad="38100" dist="38100" dir="2700000" algn="tl">
                    <a:srgbClr val="FFFFFF"/>
                  </a:outerShdw>
                </a:effectLst>
              </a:rPr>
              <a:t>举例：求</a:t>
            </a:r>
            <a:r>
              <a:rPr lang="en-US" altLang="zh-CN" sz="2800" dirty="0">
                <a:solidFill>
                  <a:srgbClr val="000000"/>
                </a:solidFill>
                <a:effectLst>
                  <a:outerShdw blurRad="38100" dist="38100" dir="2700000" algn="tl">
                    <a:srgbClr val="FFFFFF"/>
                  </a:outerShdw>
                </a:effectLst>
              </a:rPr>
              <a:t>n=3</a:t>
            </a:r>
            <a:r>
              <a:rPr lang="zh-CN" altLang="en-US" sz="2800" dirty="0">
                <a:solidFill>
                  <a:srgbClr val="000000"/>
                </a:solidFill>
                <a:effectLst>
                  <a:outerShdw blurRad="38100" dist="38100" dir="2700000" algn="tl">
                    <a:srgbClr val="FFFFFF"/>
                  </a:outerShdw>
                </a:effectLst>
              </a:rPr>
              <a:t>的排列</a:t>
            </a:r>
          </a:p>
          <a:p>
            <a:pPr>
              <a:buFontTx/>
              <a:buNone/>
            </a:pPr>
            <a:r>
              <a:rPr lang="zh-CN" altLang="en-US" sz="2800" dirty="0">
                <a:solidFill>
                  <a:srgbClr val="000000"/>
                </a:solidFill>
                <a:effectLst>
                  <a:outerShdw blurRad="38100" dist="38100" dir="2700000" algn="tl">
                    <a:srgbClr val="FFFFFF"/>
                  </a:outerShdw>
                </a:effectLst>
              </a:rPr>
              <a:t>  方法：</a:t>
            </a:r>
            <a:r>
              <a:rPr lang="zh-CN" altLang="en-US" sz="2400" dirty="0">
                <a:solidFill>
                  <a:srgbClr val="000000"/>
                </a:solidFill>
                <a:effectLst>
                  <a:outerShdw blurRad="38100" dist="38100" dir="2700000" algn="tl">
                    <a:srgbClr val="FFFFFF"/>
                  </a:outerShdw>
                </a:effectLst>
              </a:rPr>
              <a:t>在</a:t>
            </a:r>
            <a:r>
              <a:rPr lang="en-US" altLang="zh-CN" sz="2400" dirty="0">
                <a:solidFill>
                  <a:srgbClr val="000000"/>
                </a:solidFill>
                <a:effectLst>
                  <a:outerShdw blurRad="38100" dist="38100" dir="2700000" algn="tl">
                    <a:srgbClr val="FFFFFF"/>
                  </a:outerShdw>
                </a:effectLst>
              </a:rPr>
              <a:t>n=2</a:t>
            </a:r>
            <a:r>
              <a:rPr lang="zh-CN" altLang="en-US" sz="2400" dirty="0">
                <a:solidFill>
                  <a:srgbClr val="000000"/>
                </a:solidFill>
                <a:effectLst>
                  <a:outerShdw blurRad="38100" dist="38100" dir="2700000" algn="tl">
                    <a:srgbClr val="FFFFFF"/>
                  </a:outerShdw>
                </a:effectLst>
              </a:rPr>
              <a:t>的排列中插入</a:t>
            </a:r>
            <a:r>
              <a:rPr lang="en-US" altLang="zh-CN" sz="2400" dirty="0">
                <a:solidFill>
                  <a:srgbClr val="000000"/>
                </a:solidFill>
                <a:effectLst>
                  <a:outerShdw blurRad="38100" dist="38100" dir="2700000" algn="tl">
                    <a:srgbClr val="FFFFFF"/>
                  </a:outerShdw>
                </a:effectLst>
              </a:rPr>
              <a:t>3</a:t>
            </a:r>
            <a:r>
              <a:rPr lang="zh-CN" altLang="en-US" sz="2400" dirty="0">
                <a:solidFill>
                  <a:srgbClr val="000000"/>
                </a:solidFill>
                <a:effectLst>
                  <a:outerShdw blurRad="38100" dist="38100" dir="2700000" algn="tl">
                    <a:srgbClr val="FFFFFF"/>
                  </a:outerShdw>
                </a:effectLst>
              </a:rPr>
              <a:t>，</a:t>
            </a:r>
          </a:p>
          <a:p>
            <a:pPr>
              <a:buFontTx/>
              <a:buNone/>
            </a:pPr>
            <a:r>
              <a:rPr lang="zh-CN" altLang="en-US" sz="2400" dirty="0">
                <a:solidFill>
                  <a:srgbClr val="000000"/>
                </a:solidFill>
                <a:effectLst>
                  <a:outerShdw blurRad="38100" dist="38100" dir="2700000" algn="tl">
                    <a:srgbClr val="FFFFFF"/>
                  </a:outerShdw>
                </a:effectLst>
              </a:rPr>
              <a:t>             在</a:t>
            </a:r>
            <a:r>
              <a:rPr lang="en-US" altLang="zh-CN" sz="2400" dirty="0">
                <a:solidFill>
                  <a:srgbClr val="000000"/>
                </a:solidFill>
                <a:effectLst>
                  <a:outerShdw blurRad="38100" dist="38100" dir="2700000" algn="tl">
                    <a:srgbClr val="FFFFFF"/>
                  </a:outerShdw>
                </a:effectLst>
              </a:rPr>
              <a:t>n=1</a:t>
            </a:r>
            <a:r>
              <a:rPr lang="zh-CN" altLang="en-US" sz="2400" dirty="0">
                <a:solidFill>
                  <a:srgbClr val="000000"/>
                </a:solidFill>
                <a:effectLst>
                  <a:outerShdw blurRad="38100" dist="38100" dir="2700000" algn="tl">
                    <a:srgbClr val="FFFFFF"/>
                  </a:outerShdw>
                </a:effectLst>
              </a:rPr>
              <a:t>的排列中插入</a:t>
            </a:r>
            <a:r>
              <a:rPr lang="en-US" altLang="zh-CN" sz="2400" dirty="0">
                <a:solidFill>
                  <a:srgbClr val="000000"/>
                </a:solidFill>
                <a:effectLst>
                  <a:outerShdw blurRad="38100" dist="38100" dir="2700000" algn="tl">
                    <a:srgbClr val="FFFFFF"/>
                  </a:outerShdw>
                </a:effectLst>
              </a:rPr>
              <a:t>2</a:t>
            </a:r>
            <a:r>
              <a:rPr lang="zh-CN" altLang="en-US" sz="2400" dirty="0">
                <a:solidFill>
                  <a:srgbClr val="000000"/>
                </a:solidFill>
                <a:effectLst>
                  <a:outerShdw blurRad="38100" dist="38100" dir="2700000" algn="tl">
                    <a:srgbClr val="FFFFFF"/>
                  </a:outerShdw>
                </a:effectLst>
              </a:rPr>
              <a:t>。</a:t>
            </a:r>
          </a:p>
          <a:p>
            <a:pPr>
              <a:buFontTx/>
              <a:buNone/>
            </a:pPr>
            <a:r>
              <a:rPr lang="zh-CN" altLang="en-US" sz="2400" dirty="0">
                <a:solidFill>
                  <a:srgbClr val="000000"/>
                </a:solidFill>
                <a:effectLst>
                  <a:outerShdw blurRad="38100" dist="38100" dir="2700000" algn="tl">
                    <a:srgbClr val="FFFFFF"/>
                  </a:outerShdw>
                </a:effectLst>
              </a:rPr>
              <a:t>   过程：</a:t>
            </a:r>
          </a:p>
          <a:p>
            <a:pPr>
              <a:buFontTx/>
              <a:buNone/>
            </a:pPr>
            <a:r>
              <a:rPr lang="zh-CN" altLang="en-US" sz="2400" dirty="0">
                <a:solidFill>
                  <a:srgbClr val="000000"/>
                </a:solidFill>
                <a:effectLst>
                  <a:outerShdw blurRad="38100" dist="38100" dir="2700000" algn="tl">
                    <a:srgbClr val="FFFFFF"/>
                  </a:outerShdw>
                </a:effectLst>
              </a:rPr>
              <a:t>      在   </a:t>
            </a:r>
            <a:r>
              <a:rPr lang="en-US" altLang="zh-CN" sz="2400" dirty="0">
                <a:solidFill>
                  <a:srgbClr val="000000"/>
                </a:solidFill>
                <a:effectLst>
                  <a:outerShdw blurRad="38100" dist="38100" dir="2700000" algn="tl">
                    <a:srgbClr val="FFFFFF"/>
                  </a:outerShdw>
                </a:effectLst>
              </a:rPr>
              <a:t>1   </a:t>
            </a:r>
            <a:r>
              <a:rPr lang="zh-CN" altLang="en-US" sz="2400" dirty="0">
                <a:solidFill>
                  <a:srgbClr val="000000"/>
                </a:solidFill>
                <a:effectLst>
                  <a:outerShdw blurRad="38100" dist="38100" dir="2700000" algn="tl">
                    <a:srgbClr val="FFFFFF"/>
                  </a:outerShdw>
                </a:effectLst>
              </a:rPr>
              <a:t>中从右到左插入</a:t>
            </a:r>
            <a:r>
              <a:rPr lang="en-US" altLang="zh-CN" sz="2400" dirty="0">
                <a:solidFill>
                  <a:srgbClr val="000000"/>
                </a:solidFill>
                <a:effectLst>
                  <a:outerShdw blurRad="38100" dist="38100" dir="2700000" algn="tl">
                    <a:srgbClr val="FFFFFF"/>
                  </a:outerShdw>
                </a:effectLst>
              </a:rPr>
              <a:t>2</a:t>
            </a:r>
            <a:r>
              <a:rPr lang="zh-CN" altLang="en-US" sz="2400" dirty="0">
                <a:solidFill>
                  <a:srgbClr val="000000"/>
                </a:solidFill>
                <a:effectLst>
                  <a:outerShdw blurRad="38100" dist="38100" dir="2700000" algn="tl">
                    <a:srgbClr val="FFFFFF"/>
                  </a:outerShdw>
                </a:effectLst>
              </a:rPr>
              <a:t>得到  </a:t>
            </a:r>
            <a:r>
              <a:rPr lang="en-US" altLang="zh-CN" sz="2400" dirty="0">
                <a:solidFill>
                  <a:srgbClr val="000000"/>
                </a:solidFill>
                <a:effectLst>
                  <a:outerShdw blurRad="38100" dist="38100" dir="2700000" algn="tl">
                    <a:srgbClr val="FFFFFF"/>
                  </a:outerShdw>
                </a:effectLst>
              </a:rPr>
              <a:t>12</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21</a:t>
            </a:r>
          </a:p>
          <a:p>
            <a:pPr>
              <a:buFontTx/>
              <a:buNone/>
            </a:pPr>
            <a:r>
              <a:rPr lang="zh-CN" altLang="en-US" sz="2400" dirty="0">
                <a:solidFill>
                  <a:srgbClr val="000000"/>
                </a:solidFill>
                <a:effectLst>
                  <a:outerShdw blurRad="38100" dist="38100" dir="2700000" algn="tl">
                    <a:srgbClr val="FFFFFF"/>
                  </a:outerShdw>
                </a:effectLst>
              </a:rPr>
              <a:t>      在  </a:t>
            </a:r>
            <a:r>
              <a:rPr lang="en-US" altLang="zh-CN" sz="2400" dirty="0">
                <a:solidFill>
                  <a:srgbClr val="000000"/>
                </a:solidFill>
                <a:effectLst>
                  <a:outerShdw blurRad="38100" dist="38100" dir="2700000" algn="tl">
                    <a:srgbClr val="FFFFFF"/>
                  </a:outerShdw>
                </a:effectLst>
              </a:rPr>
              <a:t>12  </a:t>
            </a:r>
            <a:r>
              <a:rPr lang="zh-CN" altLang="en-US" sz="2400" dirty="0">
                <a:solidFill>
                  <a:srgbClr val="000000"/>
                </a:solidFill>
                <a:effectLst>
                  <a:outerShdw blurRad="38100" dist="38100" dir="2700000" algn="tl">
                    <a:srgbClr val="FFFFFF"/>
                  </a:outerShdw>
                </a:effectLst>
              </a:rPr>
              <a:t>中从右到左插入</a:t>
            </a:r>
            <a:r>
              <a:rPr lang="en-US" altLang="zh-CN" sz="2400" dirty="0">
                <a:solidFill>
                  <a:srgbClr val="000000"/>
                </a:solidFill>
                <a:effectLst>
                  <a:outerShdw blurRad="38100" dist="38100" dir="2700000" algn="tl">
                    <a:srgbClr val="FFFFFF"/>
                  </a:outerShdw>
                </a:effectLst>
              </a:rPr>
              <a:t>3</a:t>
            </a:r>
            <a:r>
              <a:rPr lang="zh-CN" altLang="en-US" sz="2400" dirty="0">
                <a:solidFill>
                  <a:srgbClr val="000000"/>
                </a:solidFill>
                <a:effectLst>
                  <a:outerShdw blurRad="38100" dist="38100" dir="2700000" algn="tl">
                    <a:srgbClr val="FFFFFF"/>
                  </a:outerShdw>
                </a:effectLst>
              </a:rPr>
              <a:t>得到 </a:t>
            </a:r>
            <a:r>
              <a:rPr lang="en-US" altLang="zh-CN" sz="2400" dirty="0">
                <a:solidFill>
                  <a:srgbClr val="000000"/>
                </a:solidFill>
                <a:effectLst>
                  <a:outerShdw blurRad="38100" dist="38100" dir="2700000" algn="tl">
                    <a:srgbClr val="FFFFFF"/>
                  </a:outerShdw>
                </a:effectLst>
              </a:rPr>
              <a:t>123</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132</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312</a:t>
            </a:r>
          </a:p>
          <a:p>
            <a:pPr>
              <a:buFontTx/>
              <a:buNone/>
            </a:pPr>
            <a:r>
              <a:rPr lang="zh-CN" altLang="en-US" sz="2400" dirty="0">
                <a:solidFill>
                  <a:srgbClr val="000000"/>
                </a:solidFill>
                <a:effectLst>
                  <a:outerShdw blurRad="38100" dist="38100" dir="2700000" algn="tl">
                    <a:srgbClr val="FFFFFF"/>
                  </a:outerShdw>
                </a:effectLst>
              </a:rPr>
              <a:t>      在  </a:t>
            </a:r>
            <a:r>
              <a:rPr lang="en-US" altLang="zh-CN" sz="2400" dirty="0">
                <a:solidFill>
                  <a:srgbClr val="000000"/>
                </a:solidFill>
                <a:effectLst>
                  <a:outerShdw blurRad="38100" dist="38100" dir="2700000" algn="tl">
                    <a:srgbClr val="FFFFFF"/>
                  </a:outerShdw>
                </a:effectLst>
              </a:rPr>
              <a:t>21  </a:t>
            </a:r>
            <a:r>
              <a:rPr lang="zh-CN" altLang="en-US" sz="2400" dirty="0">
                <a:solidFill>
                  <a:srgbClr val="000000"/>
                </a:solidFill>
                <a:effectLst>
                  <a:outerShdw blurRad="38100" dist="38100" dir="2700000" algn="tl">
                    <a:srgbClr val="FFFFFF"/>
                  </a:outerShdw>
                </a:effectLst>
              </a:rPr>
              <a:t>中从右到左插入</a:t>
            </a:r>
            <a:r>
              <a:rPr lang="en-US" altLang="zh-CN" sz="2400" dirty="0">
                <a:solidFill>
                  <a:srgbClr val="000000"/>
                </a:solidFill>
                <a:effectLst>
                  <a:outerShdw blurRad="38100" dist="38100" dir="2700000" algn="tl">
                    <a:srgbClr val="FFFFFF"/>
                  </a:outerShdw>
                </a:effectLst>
              </a:rPr>
              <a:t>3</a:t>
            </a:r>
            <a:r>
              <a:rPr lang="zh-CN" altLang="en-US" sz="2400" dirty="0">
                <a:solidFill>
                  <a:srgbClr val="000000"/>
                </a:solidFill>
                <a:effectLst>
                  <a:outerShdw blurRad="38100" dist="38100" dir="2700000" algn="tl">
                    <a:srgbClr val="FFFFFF"/>
                  </a:outerShdw>
                </a:effectLst>
              </a:rPr>
              <a:t>得到 </a:t>
            </a:r>
            <a:r>
              <a:rPr lang="en-US" altLang="zh-CN" sz="2400" dirty="0">
                <a:solidFill>
                  <a:srgbClr val="000000"/>
                </a:solidFill>
                <a:effectLst>
                  <a:outerShdw blurRad="38100" dist="38100" dir="2700000" algn="tl">
                    <a:srgbClr val="FFFFFF"/>
                  </a:outerShdw>
                </a:effectLst>
              </a:rPr>
              <a:t>213</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231</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321</a:t>
            </a:r>
          </a:p>
          <a:p>
            <a:pPr>
              <a:buFontTx/>
              <a:buNone/>
            </a:pPr>
            <a:r>
              <a:rPr lang="zh-CN" altLang="en-US" sz="2400" dirty="0">
                <a:solidFill>
                  <a:srgbClr val="000000"/>
                </a:solidFill>
                <a:effectLst>
                  <a:outerShdw blurRad="38100" dist="38100" dir="2700000" algn="tl">
                    <a:srgbClr val="FFFFFF"/>
                  </a:outerShdw>
                </a:effectLst>
              </a:rPr>
              <a:t> </a:t>
            </a:r>
          </a:p>
          <a:p>
            <a:pPr>
              <a:buFontTx/>
              <a:buNone/>
            </a:pPr>
            <a:r>
              <a:rPr lang="zh-CN" altLang="en-US" sz="2400" dirty="0">
                <a:solidFill>
                  <a:srgbClr val="000000"/>
                </a:solidFill>
                <a:effectLst>
                  <a:outerShdw blurRad="38100" dist="38100" dir="2700000" algn="tl">
                    <a:srgbClr val="FFFFFF"/>
                  </a:outerShdw>
                </a:effectLst>
              </a:rPr>
              <a:t> 于是得   </a:t>
            </a:r>
            <a:r>
              <a:rPr lang="en-US" altLang="zh-CN" sz="2400" dirty="0">
                <a:solidFill>
                  <a:srgbClr val="000000"/>
                </a:solidFill>
                <a:effectLst>
                  <a:outerShdw blurRad="38100" dist="38100" dir="2700000" algn="tl">
                    <a:srgbClr val="FFFFFF"/>
                  </a:outerShdw>
                </a:effectLst>
              </a:rPr>
              <a:t>{123</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132</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312</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213</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231</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321}</a:t>
            </a:r>
          </a:p>
        </p:txBody>
      </p:sp>
      <p:pic>
        <p:nvPicPr>
          <p:cNvPr id="198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5214714"/>
            <a:ext cx="74199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8658"/>
                                        </p:tgtEl>
                                        <p:attrNameLst>
                                          <p:attrName>style.visibility</p:attrName>
                                        </p:attrNameLst>
                                      </p:cBhvr>
                                      <p:to>
                                        <p:strVal val="visible"/>
                                      </p:to>
                                    </p:set>
                                    <p:anim calcmode="lin" valueType="num">
                                      <p:cBhvr additive="base">
                                        <p:cTn id="7" dur="500" fill="hold"/>
                                        <p:tgtEl>
                                          <p:spTgt spid="198658"/>
                                        </p:tgtEl>
                                        <p:attrNameLst>
                                          <p:attrName>ppt_x</p:attrName>
                                        </p:attrNameLst>
                                      </p:cBhvr>
                                      <p:tavLst>
                                        <p:tav tm="0">
                                          <p:val>
                                            <p:strVal val="#ppt_x"/>
                                          </p:val>
                                        </p:tav>
                                        <p:tav tm="100000">
                                          <p:val>
                                            <p:strVal val="#ppt_x"/>
                                          </p:val>
                                        </p:tav>
                                      </p:tavLst>
                                    </p:anim>
                                    <p:anim calcmode="lin" valueType="num">
                                      <p:cBhvr additive="base">
                                        <p:cTn id="8" dur="500" fill="hold"/>
                                        <p:tgtEl>
                                          <p:spTgt spid="1986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0113" y="228600"/>
            <a:ext cx="7793037" cy="968375"/>
          </a:xfrm>
        </p:spPr>
        <p:txBody>
          <a:bodyPr/>
          <a:lstStyle/>
          <a:p>
            <a:pPr eaLnBrk="1" hangingPunct="1"/>
            <a:r>
              <a:rPr lang="en-US" altLang="zh-CN" sz="2900" smtClean="0">
                <a:latin typeface="Times New Roman" pitchFamily="18" charset="0"/>
              </a:rPr>
              <a:t>A Typical </a:t>
            </a:r>
            <a:r>
              <a:rPr lang="en-US" altLang="zh-CN" sz="2900" b="1" smtClean="0">
                <a:latin typeface="Times New Roman" pitchFamily="18" charset="0"/>
              </a:rPr>
              <a:t>Decrease by One</a:t>
            </a:r>
            <a:r>
              <a:rPr lang="en-US" altLang="zh-CN" sz="2900" smtClean="0">
                <a:latin typeface="Times New Roman" pitchFamily="18" charset="0"/>
              </a:rPr>
              <a:t> Technique</a:t>
            </a:r>
          </a:p>
        </p:txBody>
      </p:sp>
      <p:grpSp>
        <p:nvGrpSpPr>
          <p:cNvPr id="4" name="组合 3"/>
          <p:cNvGrpSpPr/>
          <p:nvPr/>
        </p:nvGrpSpPr>
        <p:grpSpPr>
          <a:xfrm>
            <a:off x="1905000" y="1773238"/>
            <a:ext cx="4611174" cy="3713162"/>
            <a:chOff x="1905000" y="1773238"/>
            <a:chExt cx="4611174" cy="3713162"/>
          </a:xfrm>
        </p:grpSpPr>
        <p:sp>
          <p:nvSpPr>
            <p:cNvPr id="14340" name="Oval 4"/>
            <p:cNvSpPr>
              <a:spLocks noChangeArrowheads="1"/>
            </p:cNvSpPr>
            <p:nvPr/>
          </p:nvSpPr>
          <p:spPr bwMode="auto">
            <a:xfrm>
              <a:off x="1905000" y="2641658"/>
              <a:ext cx="1921322" cy="638615"/>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sz="2000" b="1">
                  <a:latin typeface="Times New Roman" pitchFamily="18" charset="0"/>
                </a:rPr>
                <a:t>subproblem  </a:t>
              </a:r>
            </a:p>
            <a:p>
              <a:pPr algn="ctr" eaLnBrk="0" hangingPunct="0"/>
              <a:r>
                <a:rPr lang="en-US" altLang="zh-CN" sz="2000" b="1">
                  <a:latin typeface="Times New Roman" pitchFamily="18" charset="0"/>
                </a:rPr>
                <a:t>of size </a:t>
              </a:r>
              <a:r>
                <a:rPr lang="en-US" altLang="zh-CN" sz="2000" b="1" i="1">
                  <a:latin typeface="Times New Roman" pitchFamily="18" charset="0"/>
                </a:rPr>
                <a:t>n</a:t>
              </a:r>
              <a:r>
                <a:rPr lang="en-US" altLang="zh-CN" sz="2000" b="1">
                  <a:latin typeface="Times New Roman" pitchFamily="18" charset="0"/>
                </a:rPr>
                <a:t>-1</a:t>
              </a:r>
            </a:p>
          </p:txBody>
        </p:sp>
        <p:sp>
          <p:nvSpPr>
            <p:cNvPr id="14341" name="Rectangle 5"/>
            <p:cNvSpPr>
              <a:spLocks noChangeArrowheads="1"/>
            </p:cNvSpPr>
            <p:nvPr/>
          </p:nvSpPr>
          <p:spPr bwMode="auto">
            <a:xfrm>
              <a:off x="1905000" y="3628610"/>
              <a:ext cx="1921322" cy="522504"/>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sz="2000" b="1">
                  <a:latin typeface="Times New Roman" pitchFamily="18" charset="0"/>
                </a:rPr>
                <a:t>a solution to the</a:t>
              </a:r>
            </a:p>
            <a:p>
              <a:pPr algn="ctr" eaLnBrk="0" hangingPunct="0"/>
              <a:r>
                <a:rPr lang="en-US" altLang="zh-CN" sz="2000" b="1">
                  <a:latin typeface="Times New Roman" pitchFamily="18" charset="0"/>
                </a:rPr>
                <a:t>subproblem  </a:t>
              </a:r>
              <a:endParaRPr lang="en-US" altLang="zh-CN" sz="2000">
                <a:latin typeface="Times New Roman" pitchFamily="18" charset="0"/>
              </a:endParaRPr>
            </a:p>
          </p:txBody>
        </p:sp>
        <p:sp>
          <p:nvSpPr>
            <p:cNvPr id="14342" name="Rectangle 6"/>
            <p:cNvSpPr>
              <a:spLocks noChangeArrowheads="1"/>
            </p:cNvSpPr>
            <p:nvPr/>
          </p:nvSpPr>
          <p:spPr bwMode="auto">
            <a:xfrm>
              <a:off x="3762278" y="4963896"/>
              <a:ext cx="1921322" cy="522504"/>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b="1">
                  <a:latin typeface="Times New Roman" pitchFamily="18" charset="0"/>
                </a:rPr>
                <a:t>a solution to</a:t>
              </a:r>
            </a:p>
            <a:p>
              <a:pPr algn="ctr" eaLnBrk="0" hangingPunct="0"/>
              <a:r>
                <a:rPr lang="en-US" altLang="zh-CN" b="1">
                  <a:latin typeface="Times New Roman" pitchFamily="18" charset="0"/>
                </a:rPr>
                <a:t>the original problem</a:t>
              </a:r>
              <a:endParaRPr lang="en-US" altLang="zh-CN">
                <a:latin typeface="Times New Roman" pitchFamily="18" charset="0"/>
              </a:endParaRPr>
            </a:p>
          </p:txBody>
        </p:sp>
        <p:sp>
          <p:nvSpPr>
            <p:cNvPr id="14343" name="Line 8"/>
            <p:cNvSpPr>
              <a:spLocks noChangeShapeType="1"/>
            </p:cNvSpPr>
            <p:nvPr/>
          </p:nvSpPr>
          <p:spPr bwMode="auto">
            <a:xfrm flipH="1">
              <a:off x="3121838" y="2409434"/>
              <a:ext cx="1216838" cy="232224"/>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4344" name="Line 9"/>
            <p:cNvSpPr>
              <a:spLocks noChangeShapeType="1"/>
            </p:cNvSpPr>
            <p:nvPr/>
          </p:nvSpPr>
          <p:spPr bwMode="auto">
            <a:xfrm>
              <a:off x="5043160" y="2409434"/>
              <a:ext cx="1408970" cy="232224"/>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4345" name="Oval 10"/>
            <p:cNvSpPr>
              <a:spLocks noChangeArrowheads="1"/>
            </p:cNvSpPr>
            <p:nvPr/>
          </p:nvSpPr>
          <p:spPr bwMode="auto">
            <a:xfrm>
              <a:off x="3707574" y="1773238"/>
              <a:ext cx="2177499" cy="638615"/>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sz="2000" b="1">
                  <a:latin typeface="Times New Roman" pitchFamily="18" charset="0"/>
                </a:rPr>
                <a:t>a problem of size </a:t>
              </a:r>
              <a:r>
                <a:rPr lang="en-US" altLang="zh-CN" sz="2000" b="1" i="1">
                  <a:latin typeface="Times New Roman" pitchFamily="18" charset="0"/>
                </a:rPr>
                <a:t>n</a:t>
              </a:r>
              <a:endParaRPr lang="en-US" altLang="zh-CN" sz="2000" b="1">
                <a:latin typeface="Times New Roman" pitchFamily="18" charset="0"/>
              </a:endParaRPr>
            </a:p>
          </p:txBody>
        </p:sp>
        <p:sp>
          <p:nvSpPr>
            <p:cNvPr id="14346" name="Line 11"/>
            <p:cNvSpPr>
              <a:spLocks noChangeShapeType="1"/>
            </p:cNvSpPr>
            <p:nvPr/>
          </p:nvSpPr>
          <p:spPr bwMode="auto">
            <a:xfrm>
              <a:off x="2801617" y="3280274"/>
              <a:ext cx="0" cy="348336"/>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4347" name="Line 13"/>
            <p:cNvSpPr>
              <a:spLocks noChangeShapeType="1"/>
            </p:cNvSpPr>
            <p:nvPr/>
          </p:nvSpPr>
          <p:spPr bwMode="auto">
            <a:xfrm>
              <a:off x="2801617" y="4151113"/>
              <a:ext cx="0" cy="406392"/>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4348" name="Line 14"/>
            <p:cNvSpPr>
              <a:spLocks noChangeShapeType="1"/>
            </p:cNvSpPr>
            <p:nvPr/>
          </p:nvSpPr>
          <p:spPr bwMode="auto">
            <a:xfrm>
              <a:off x="6452130" y="2641658"/>
              <a:ext cx="64044" cy="1915846"/>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4349" name="Line 15"/>
            <p:cNvSpPr>
              <a:spLocks noChangeShapeType="1"/>
            </p:cNvSpPr>
            <p:nvPr/>
          </p:nvSpPr>
          <p:spPr bwMode="auto">
            <a:xfrm>
              <a:off x="2801617" y="4557505"/>
              <a:ext cx="3714557"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4350" name="Line 16"/>
            <p:cNvSpPr>
              <a:spLocks noChangeShapeType="1"/>
            </p:cNvSpPr>
            <p:nvPr/>
          </p:nvSpPr>
          <p:spPr bwMode="auto">
            <a:xfrm>
              <a:off x="4722940" y="4557505"/>
              <a:ext cx="0" cy="406392"/>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4351" name="Line 17"/>
            <p:cNvSpPr>
              <a:spLocks noChangeShapeType="1"/>
            </p:cNvSpPr>
            <p:nvPr/>
          </p:nvSpPr>
          <p:spPr bwMode="auto">
            <a:xfrm>
              <a:off x="5491469" y="1944987"/>
              <a:ext cx="0" cy="406392"/>
            </a:xfrm>
            <a:prstGeom prst="line">
              <a:avLst/>
            </a:prstGeom>
            <a:noFill/>
            <a:ln w="9525">
              <a:solidFill>
                <a:schemeClr val="folHlink"/>
              </a:solidFill>
              <a:prstDash val="dash"/>
              <a:miter lim="800000"/>
              <a:headEnd/>
              <a:tailEnd/>
            </a:ln>
          </p:spPr>
          <p:txBody>
            <a:bodyPr wrap="none"/>
            <a:lstStyle/>
            <a:p>
              <a:endParaRPr lang="zh-CN" altLang="en-US"/>
            </a:p>
          </p:txBody>
        </p:sp>
      </p:grpSp>
      <p:sp>
        <p:nvSpPr>
          <p:cNvPr id="14352" name="Rectangle 18"/>
          <p:cNvSpPr>
            <a:spLocks noChangeArrowheads="1"/>
          </p:cNvSpPr>
          <p:nvPr/>
        </p:nvSpPr>
        <p:spPr bwMode="auto">
          <a:xfrm>
            <a:off x="6628251" y="4824804"/>
            <a:ext cx="1754541" cy="436629"/>
          </a:xfrm>
          <a:prstGeom prst="rect">
            <a:avLst/>
          </a:prstGeom>
          <a:noFill/>
          <a:ln w="9525">
            <a:noFill/>
            <a:miter lim="800000"/>
            <a:headEnd/>
            <a:tailEnd/>
          </a:ln>
        </p:spPr>
        <p:txBody>
          <a:bodyPr wrap="none">
            <a:spAutoFit/>
          </a:bodyPr>
          <a:lstStyle/>
          <a:p>
            <a:pPr lvl="1">
              <a:lnSpc>
                <a:spcPct val="80000"/>
              </a:lnSpc>
              <a:spcBef>
                <a:spcPct val="20000"/>
              </a:spcBef>
              <a:buClr>
                <a:schemeClr val="hlink"/>
              </a:buClr>
              <a:buSzPct val="55000"/>
              <a:buFont typeface="Wingdings" pitchFamily="2" charset="2"/>
              <a:buNone/>
            </a:pPr>
            <a:r>
              <a:rPr lang="en-US" altLang="zh-CN" sz="2800" b="1" dirty="0">
                <a:solidFill>
                  <a:schemeClr val="folHlink"/>
                </a:solidFill>
                <a:latin typeface="Times New Roman" pitchFamily="18" charset="0"/>
              </a:rPr>
              <a:t>e.g., n!</a:t>
            </a:r>
            <a:r>
              <a:rPr lang="en-US" altLang="zh-CN" sz="2800" dirty="0">
                <a:latin typeface="Times New Roman" pitchFamily="18" charset="0"/>
              </a:rPr>
              <a:t>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52"/>
                                        </p:tgtEl>
                                        <p:attrNameLst>
                                          <p:attrName>style.visibility</p:attrName>
                                        </p:attrNameLst>
                                      </p:cBhvr>
                                      <p:to>
                                        <p:strVal val="visible"/>
                                      </p:to>
                                    </p:set>
                                    <p:anim calcmode="lin" valueType="num">
                                      <p:cBhvr additive="base">
                                        <p:cTn id="7" dur="500" fill="hold"/>
                                        <p:tgtEl>
                                          <p:spTgt spid="14352"/>
                                        </p:tgtEl>
                                        <p:attrNameLst>
                                          <p:attrName>ppt_x</p:attrName>
                                        </p:attrNameLst>
                                      </p:cBhvr>
                                      <p:tavLst>
                                        <p:tav tm="0">
                                          <p:val>
                                            <p:strVal val="#ppt_x"/>
                                          </p:val>
                                        </p:tav>
                                        <p:tav tm="100000">
                                          <p:val>
                                            <p:strVal val="#ppt_x"/>
                                          </p:val>
                                        </p:tav>
                                      </p:tavLst>
                                    </p:anim>
                                    <p:anim calcmode="lin" valueType="num">
                                      <p:cBhvr additive="base">
                                        <p:cTn id="8" dur="500" fill="hold"/>
                                        <p:tgtEl>
                                          <p:spTgt spid="143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en-US" altLang="zh-CN" sz="3600">
                <a:solidFill>
                  <a:srgbClr val="000000"/>
                </a:solidFill>
                <a:effectLst>
                  <a:outerShdw blurRad="38100" dist="38100" dir="2700000" algn="tl">
                    <a:srgbClr val="FFFFFF"/>
                  </a:outerShdw>
                </a:effectLst>
                <a:latin typeface="Times New Roman" pitchFamily="18" charset="0"/>
                <a:ea typeface="方正书宋简体" charset="-122"/>
              </a:rPr>
              <a:t>Johnson-Trotter </a:t>
            </a:r>
            <a:r>
              <a:rPr lang="zh-CN" altLang="en-US" sz="3600">
                <a:solidFill>
                  <a:srgbClr val="000000"/>
                </a:solidFill>
                <a:effectLst>
                  <a:outerShdw blurRad="38100" dist="38100" dir="2700000" algn="tl">
                    <a:srgbClr val="FFFFFF"/>
                  </a:outerShdw>
                </a:effectLst>
                <a:latin typeface="Times New Roman" pitchFamily="18" charset="0"/>
                <a:ea typeface="方正书宋简体" charset="-122"/>
              </a:rPr>
              <a:t>法生成排列</a:t>
            </a:r>
          </a:p>
        </p:txBody>
      </p:sp>
      <p:sp>
        <p:nvSpPr>
          <p:cNvPr id="471043" name="Rectangle 3"/>
          <p:cNvSpPr>
            <a:spLocks noGrp="1" noChangeArrowheads="1"/>
          </p:cNvSpPr>
          <p:nvPr>
            <p:ph type="body" idx="1"/>
          </p:nvPr>
        </p:nvSpPr>
        <p:spPr/>
        <p:txBody>
          <a:bodyPr/>
          <a:lstStyle/>
          <a:p>
            <a:pPr>
              <a:lnSpc>
                <a:spcPct val="140000"/>
              </a:lnSpc>
            </a:pPr>
            <a:r>
              <a:rPr lang="zh-CN" altLang="en-US" sz="2800" dirty="0" smtClean="0">
                <a:solidFill>
                  <a:srgbClr val="000000"/>
                </a:solidFill>
                <a:effectLst>
                  <a:outerShdw blurRad="38100" dist="38100" dir="2700000" algn="tl">
                    <a:srgbClr val="FFFFFF"/>
                  </a:outerShdw>
                </a:effectLst>
                <a:latin typeface="Times New Roman" pitchFamily="18" charset="0"/>
                <a:ea typeface="方正书宋简体" charset="-122"/>
              </a:rPr>
              <a:t>其实</a:t>
            </a:r>
            <a:r>
              <a:rPr lang="zh-CN" altLang="en-US" sz="2800" dirty="0">
                <a:solidFill>
                  <a:srgbClr val="000000"/>
                </a:solidFill>
                <a:effectLst>
                  <a:outerShdw blurRad="38100" dist="38100" dir="2700000" algn="tl">
                    <a:srgbClr val="FFFFFF"/>
                  </a:outerShdw>
                </a:effectLst>
                <a:latin typeface="Times New Roman" pitchFamily="18" charset="0"/>
                <a:ea typeface="方正书宋简体" charset="-122"/>
              </a:rPr>
              <a:t>有的算法并不需要知道规模</a:t>
            </a:r>
            <a:r>
              <a:rPr lang="en-US" altLang="zh-CN" sz="2800" dirty="0">
                <a:solidFill>
                  <a:srgbClr val="000000"/>
                </a:solidFill>
                <a:effectLst>
                  <a:outerShdw blurRad="38100" dist="38100" dir="2700000" algn="tl">
                    <a:srgbClr val="FFFFFF"/>
                  </a:outerShdw>
                </a:effectLst>
                <a:latin typeface="Times New Roman" pitchFamily="18" charset="0"/>
                <a:ea typeface="方正书宋简体" charset="-122"/>
              </a:rPr>
              <a:t>n-</a:t>
            </a:r>
            <a:r>
              <a:rPr lang="en-US" altLang="zh-CN" sz="2800" dirty="0">
                <a:solidFill>
                  <a:srgbClr val="000000"/>
                </a:solidFill>
                <a:effectLst>
                  <a:outerShdw blurRad="38100" dist="38100" dir="2700000" algn="tl">
                    <a:srgbClr val="FFFFFF"/>
                  </a:outerShdw>
                </a:effectLst>
                <a:latin typeface="Times New Roman" pitchFamily="18" charset="0"/>
              </a:rPr>
              <a:t>1</a:t>
            </a:r>
            <a:r>
              <a:rPr lang="zh-CN" altLang="en-US" sz="2800" dirty="0">
                <a:solidFill>
                  <a:srgbClr val="000000"/>
                </a:solidFill>
                <a:effectLst>
                  <a:outerShdw blurRad="38100" dist="38100" dir="2700000" algn="tl">
                    <a:srgbClr val="FFFFFF"/>
                  </a:outerShdw>
                </a:effectLst>
                <a:latin typeface="Times New Roman" pitchFamily="18" charset="0"/>
                <a:ea typeface="方正书宋简体" charset="-122"/>
              </a:rPr>
              <a:t>的排列就可以直接得到规模</a:t>
            </a:r>
            <a:r>
              <a:rPr lang="en-US" altLang="zh-CN" sz="2800" dirty="0">
                <a:solidFill>
                  <a:srgbClr val="000000"/>
                </a:solidFill>
                <a:effectLst>
                  <a:outerShdw blurRad="38100" dist="38100" dir="2700000" algn="tl">
                    <a:srgbClr val="FFFFFF"/>
                  </a:outerShdw>
                </a:effectLst>
                <a:latin typeface="Times New Roman" pitchFamily="18" charset="0"/>
                <a:ea typeface="方正书宋简体" charset="-122"/>
              </a:rPr>
              <a:t>n</a:t>
            </a:r>
            <a:r>
              <a:rPr lang="zh-CN" altLang="en-US" sz="2800" dirty="0">
                <a:solidFill>
                  <a:srgbClr val="000000"/>
                </a:solidFill>
                <a:effectLst>
                  <a:outerShdw blurRad="38100" dist="38100" dir="2700000" algn="tl">
                    <a:srgbClr val="FFFFFF"/>
                  </a:outerShdw>
                </a:effectLst>
                <a:latin typeface="Times New Roman" pitchFamily="18" charset="0"/>
                <a:ea typeface="方正书宋简体" charset="-122"/>
              </a:rPr>
              <a:t>的排列结果，</a:t>
            </a:r>
            <a:r>
              <a:rPr lang="en-US" altLang="zh-CN" sz="2800" dirty="0">
                <a:solidFill>
                  <a:srgbClr val="FF0000"/>
                </a:solidFill>
                <a:effectLst>
                  <a:outerShdw blurRad="38100" dist="38100" dir="2700000" algn="tl">
                    <a:srgbClr val="FFFFFF"/>
                  </a:outerShdw>
                </a:effectLst>
                <a:latin typeface="Times New Roman" pitchFamily="18" charset="0"/>
              </a:rPr>
              <a:t>Johnson-Trotter</a:t>
            </a:r>
            <a:r>
              <a:rPr lang="zh-CN" altLang="en-US" sz="2800" dirty="0">
                <a:solidFill>
                  <a:srgbClr val="000000"/>
                </a:solidFill>
                <a:effectLst>
                  <a:outerShdw blurRad="38100" dist="38100" dir="2700000" algn="tl">
                    <a:srgbClr val="FFFFFF"/>
                  </a:outerShdw>
                </a:effectLst>
                <a:latin typeface="Times New Roman" pitchFamily="18" charset="0"/>
                <a:ea typeface="方正书宋简体" charset="-122"/>
              </a:rPr>
              <a:t>算法就是其中一种。</a:t>
            </a:r>
            <a:r>
              <a:rPr lang="zh-CN" altLang="en-US" sz="2800" dirty="0" smtClean="0">
                <a:solidFill>
                  <a:srgbClr val="000000"/>
                </a:solidFill>
                <a:effectLst>
                  <a:outerShdw blurRad="38100" dist="38100" dir="2700000" algn="tl">
                    <a:srgbClr val="FFFFFF"/>
                  </a:outerShdw>
                </a:effectLst>
                <a:latin typeface="Times New Roman" pitchFamily="18" charset="0"/>
                <a:ea typeface="方正书宋简体" charset="-122"/>
              </a:rPr>
              <a:t>利</a:t>
            </a:r>
            <a:endParaRPr lang="en-US" altLang="zh-CN" sz="2800" dirty="0" smtClean="0">
              <a:solidFill>
                <a:srgbClr val="000000"/>
              </a:solidFill>
              <a:effectLst>
                <a:outerShdw blurRad="38100" dist="38100" dir="2700000" algn="tl">
                  <a:srgbClr val="FFFFFF"/>
                </a:outerShdw>
              </a:effectLst>
              <a:latin typeface="Times New Roman" pitchFamily="18" charset="0"/>
              <a:ea typeface="方正书宋简体" charset="-122"/>
            </a:endParaRPr>
          </a:p>
          <a:p>
            <a:pPr>
              <a:lnSpc>
                <a:spcPct val="140000"/>
              </a:lnSpc>
            </a:pPr>
            <a:r>
              <a:rPr lang="zh-CN" altLang="en-US" sz="2800" dirty="0" smtClean="0">
                <a:solidFill>
                  <a:srgbClr val="000000"/>
                </a:solidFill>
                <a:effectLst>
                  <a:outerShdw blurRad="38100" dist="38100" dir="2700000" algn="tl">
                    <a:srgbClr val="FFFFFF"/>
                  </a:outerShdw>
                </a:effectLst>
                <a:latin typeface="Times New Roman" pitchFamily="18" charset="0"/>
                <a:ea typeface="方正书宋简体" charset="-122"/>
              </a:rPr>
              <a:t>用</a:t>
            </a:r>
            <a:r>
              <a:rPr lang="zh-CN" altLang="en-US" sz="2800" dirty="0">
                <a:solidFill>
                  <a:srgbClr val="000000"/>
                </a:solidFill>
                <a:effectLst>
                  <a:outerShdw blurRad="38100" dist="38100" dir="2700000" algn="tl">
                    <a:srgbClr val="FFFFFF"/>
                  </a:outerShdw>
                </a:effectLst>
                <a:latin typeface="Times New Roman" pitchFamily="18" charset="0"/>
                <a:ea typeface="方正书宋简体" charset="-122"/>
              </a:rPr>
              <a:t>这一算法求得的排列序列还是</a:t>
            </a:r>
            <a:r>
              <a:rPr lang="zh-CN" altLang="en-US" sz="2800" dirty="0">
                <a:solidFill>
                  <a:srgbClr val="FF0000"/>
                </a:solidFill>
                <a:effectLst>
                  <a:outerShdw blurRad="38100" dist="38100" dir="2700000" algn="tl">
                    <a:srgbClr val="FFFFFF"/>
                  </a:outerShdw>
                </a:effectLst>
                <a:latin typeface="Times New Roman" pitchFamily="18" charset="0"/>
                <a:ea typeface="方正书宋简体" charset="-122"/>
              </a:rPr>
              <a:t>相邻序列变化最小</a:t>
            </a:r>
            <a:r>
              <a:rPr lang="zh-CN" altLang="en-US" sz="2800" dirty="0">
                <a:solidFill>
                  <a:srgbClr val="000000"/>
                </a:solidFill>
                <a:effectLst>
                  <a:outerShdw blurRad="38100" dist="38100" dir="2700000" algn="tl">
                    <a:srgbClr val="FFFFFF"/>
                  </a:outerShdw>
                </a:effectLst>
                <a:latin typeface="Times New Roman" pitchFamily="18" charset="0"/>
                <a:ea typeface="方正书宋简体" charset="-122"/>
              </a:rPr>
              <a:t>的一个序列集合，也就是说下一个序列与上一个序列仅仅交换了两个元素的位置</a:t>
            </a:r>
            <a:r>
              <a:rPr lang="zh-CN" altLang="en-US" sz="2800" dirty="0">
                <a:solidFill>
                  <a:srgbClr val="000000"/>
                </a:solidFill>
                <a:effectLst>
                  <a:outerShdw blurRad="38100" dist="38100" dir="2700000" algn="tl">
                    <a:srgbClr val="FFFFFF"/>
                  </a:outerShdw>
                </a:effectLst>
              </a:rPr>
              <a:t>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685800" y="294928"/>
            <a:ext cx="7588250" cy="685800"/>
          </a:xfrm>
        </p:spPr>
        <p:txBody>
          <a:bodyPr/>
          <a:lstStyle/>
          <a:p>
            <a:r>
              <a:rPr lang="en-US" altLang="zh-CN" sz="3600" dirty="0">
                <a:solidFill>
                  <a:srgbClr val="000000"/>
                </a:solidFill>
                <a:effectLst>
                  <a:outerShdw blurRad="38100" dist="38100" dir="2700000" algn="tl">
                    <a:srgbClr val="FFFFFF"/>
                  </a:outerShdw>
                </a:effectLst>
              </a:rPr>
              <a:t>J-T</a:t>
            </a:r>
            <a:r>
              <a:rPr lang="zh-CN" altLang="en-US" sz="3600" dirty="0">
                <a:solidFill>
                  <a:srgbClr val="000000"/>
                </a:solidFill>
                <a:effectLst>
                  <a:outerShdw blurRad="38100" dist="38100" dir="2700000" algn="tl">
                    <a:srgbClr val="FFFFFF"/>
                  </a:outerShdw>
                </a:effectLst>
              </a:rPr>
              <a:t>方法举例</a:t>
            </a:r>
          </a:p>
        </p:txBody>
      </p:sp>
      <p:sp>
        <p:nvSpPr>
          <p:cNvPr id="472067" name="Rectangle 3"/>
          <p:cNvSpPr>
            <a:spLocks noGrp="1" noChangeArrowheads="1"/>
          </p:cNvSpPr>
          <p:nvPr>
            <p:ph type="body" sz="half" idx="1"/>
          </p:nvPr>
        </p:nvSpPr>
        <p:spPr>
          <a:xfrm>
            <a:off x="250825" y="1484313"/>
            <a:ext cx="7993063" cy="3673475"/>
          </a:xfrm>
        </p:spPr>
        <p:txBody>
          <a:bodyPr/>
          <a:lstStyle/>
          <a:p>
            <a:pPr eaLnBrk="1" hangingPunct="1"/>
            <a:r>
              <a:rPr lang="zh-CN" altLang="en-US" sz="2800" dirty="0">
                <a:ea typeface="宋体" pitchFamily="2" charset="-122"/>
              </a:rPr>
              <a:t>在排列的每一分量上画一个箭头。</a:t>
            </a:r>
          </a:p>
          <a:p>
            <a:pPr eaLnBrk="1" hangingPunct="1"/>
            <a:r>
              <a:rPr lang="zh-CN" altLang="en-US" sz="2800" dirty="0">
                <a:solidFill>
                  <a:srgbClr val="FF0066"/>
                </a:solidFill>
                <a:ea typeface="宋体" pitchFamily="2" charset="-122"/>
              </a:rPr>
              <a:t>移动元素</a:t>
            </a:r>
            <a:r>
              <a:rPr lang="zh-CN" altLang="en-US" sz="2800" dirty="0">
                <a:ea typeface="宋体" pitchFamily="2" charset="-122"/>
              </a:rPr>
              <a:t>：如果分量</a:t>
            </a:r>
            <a:r>
              <a:rPr lang="en-US" altLang="zh-CN" sz="2800" dirty="0">
                <a:ea typeface="宋体" pitchFamily="2" charset="-122"/>
              </a:rPr>
              <a:t>k </a:t>
            </a:r>
            <a:r>
              <a:rPr lang="zh-CN" altLang="en-US" sz="2800" dirty="0">
                <a:ea typeface="宋体" pitchFamily="2" charset="-122"/>
              </a:rPr>
              <a:t>的箭头指向一个相邻的较小元素，则该分量在排列中是移动的。</a:t>
            </a:r>
          </a:p>
          <a:p>
            <a:pPr eaLnBrk="1" hangingPunct="1"/>
            <a:r>
              <a:rPr lang="en-US" altLang="zh-CN" sz="2800" dirty="0">
                <a:ea typeface="宋体" pitchFamily="2" charset="-122"/>
              </a:rPr>
              <a:t>While </a:t>
            </a:r>
            <a:r>
              <a:rPr lang="zh-CN" altLang="en-US" sz="2800" dirty="0">
                <a:ea typeface="宋体" pitchFamily="2" charset="-122"/>
              </a:rPr>
              <a:t>存在可移动元素</a:t>
            </a:r>
          </a:p>
          <a:p>
            <a:pPr lvl="1" eaLnBrk="1" hangingPunct="1"/>
            <a:r>
              <a:rPr lang="zh-CN" altLang="en-US" sz="2400" dirty="0">
                <a:ea typeface="宋体" pitchFamily="2" charset="-122"/>
              </a:rPr>
              <a:t>求最大的移动整数</a:t>
            </a:r>
            <a:r>
              <a:rPr lang="en-US" altLang="zh-CN" sz="2400" dirty="0">
                <a:ea typeface="宋体" pitchFamily="2" charset="-122"/>
              </a:rPr>
              <a:t>k</a:t>
            </a:r>
            <a:r>
              <a:rPr lang="zh-CN" altLang="en-US" sz="2400" dirty="0">
                <a:ea typeface="宋体" pitchFamily="2" charset="-122"/>
              </a:rPr>
              <a:t>，不断移动元素，直到没有元素可移动为止，掉转所有大于</a:t>
            </a:r>
            <a:r>
              <a:rPr lang="en-US" altLang="zh-CN" sz="2400" dirty="0">
                <a:ea typeface="宋体" pitchFamily="2" charset="-122"/>
              </a:rPr>
              <a:t>k </a:t>
            </a:r>
            <a:r>
              <a:rPr lang="zh-CN" altLang="en-US" sz="2400" dirty="0">
                <a:ea typeface="宋体" pitchFamily="2" charset="-122"/>
              </a:rPr>
              <a:t>的整数方向。</a:t>
            </a:r>
          </a:p>
          <a:p>
            <a:r>
              <a:rPr lang="zh-CN" altLang="en-US" sz="2800" dirty="0" smtClean="0">
                <a:solidFill>
                  <a:srgbClr val="000000"/>
                </a:solidFill>
                <a:effectLst>
                  <a:outerShdw blurRad="38100" dist="38100" dir="2700000" algn="tl">
                    <a:srgbClr val="FFFFFF"/>
                  </a:outerShdw>
                </a:effectLst>
              </a:rPr>
              <a:t>例</a:t>
            </a:r>
            <a:r>
              <a:rPr lang="en-US" altLang="zh-CN" sz="2800" dirty="0">
                <a:solidFill>
                  <a:srgbClr val="000000"/>
                </a:solidFill>
                <a:effectLst>
                  <a:outerShdw blurRad="38100" dist="38100" dir="2700000" algn="tl">
                    <a:srgbClr val="FFFFFF"/>
                  </a:outerShdw>
                </a:effectLst>
              </a:rPr>
              <a:t>n=3,</a:t>
            </a:r>
            <a:r>
              <a:rPr lang="zh-CN" altLang="en-US" sz="2800" dirty="0">
                <a:solidFill>
                  <a:srgbClr val="000000"/>
                </a:solidFill>
                <a:effectLst>
                  <a:outerShdw blurRad="38100" dist="38100" dir="2700000" algn="tl">
                    <a:srgbClr val="FFFFFF"/>
                  </a:outerShdw>
                </a:effectLst>
              </a:rPr>
              <a:t>从</a:t>
            </a:r>
            <a:r>
              <a:rPr lang="en-US" altLang="zh-CN" sz="2800" dirty="0">
                <a:solidFill>
                  <a:srgbClr val="000000"/>
                </a:solidFill>
                <a:effectLst>
                  <a:outerShdw blurRad="38100" dist="38100" dir="2700000" algn="tl">
                    <a:srgbClr val="FFFFFF"/>
                  </a:outerShdw>
                </a:effectLst>
              </a:rPr>
              <a:t>123</a:t>
            </a:r>
            <a:r>
              <a:rPr lang="zh-CN" altLang="en-US" sz="2800" dirty="0">
                <a:solidFill>
                  <a:srgbClr val="000000"/>
                </a:solidFill>
                <a:effectLst>
                  <a:outerShdw blurRad="38100" dist="38100" dir="2700000" algn="tl">
                    <a:srgbClr val="FFFFFF"/>
                  </a:outerShdw>
                </a:effectLst>
              </a:rPr>
              <a:t>开始：</a:t>
            </a:r>
          </a:p>
          <a:p>
            <a:pPr>
              <a:buFontTx/>
              <a:buNone/>
            </a:pPr>
            <a:endParaRPr lang="zh-CN" altLang="en-US" sz="2800" dirty="0">
              <a:solidFill>
                <a:srgbClr val="000000"/>
              </a:solidFill>
              <a:effectLst>
                <a:outerShdw blurRad="38100" dist="38100" dir="2700000" algn="tl">
                  <a:srgbClr val="FFFFFF"/>
                </a:outerShdw>
              </a:effectLst>
            </a:endParaRPr>
          </a:p>
        </p:txBody>
      </p:sp>
      <p:sp>
        <p:nvSpPr>
          <p:cNvPr id="2" name="内容占位符 1"/>
          <p:cNvSpPr>
            <a:spLocks noGrp="1"/>
          </p:cNvSpPr>
          <p:nvPr>
            <p:ph sz="half" idx="2"/>
          </p:nvPr>
        </p:nvSpPr>
        <p:spPr/>
        <p:txBody>
          <a:bodyPr/>
          <a:lstStyle/>
          <a:p>
            <a:endParaRPr lang="zh-CN" altLang="en-US"/>
          </a:p>
        </p:txBody>
      </p:sp>
      <p:pic>
        <p:nvPicPr>
          <p:cNvPr id="191522" name="Picture 34" descr="å¾ç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5087450"/>
            <a:ext cx="6000750" cy="96202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41</a:t>
            </a:fld>
            <a:endParaRPr lang="en-US" altLang="zh-CN" dirty="0"/>
          </a:p>
        </p:txBody>
      </p:sp>
      <p:pic>
        <p:nvPicPr>
          <p:cNvPr id="5" name="图片 4"/>
          <p:cNvPicPr>
            <a:picLocks noChangeAspect="1"/>
          </p:cNvPicPr>
          <p:nvPr/>
        </p:nvPicPr>
        <p:blipFill>
          <a:blip r:embed="rId3"/>
          <a:stretch>
            <a:fillRect/>
          </a:stretch>
        </p:blipFill>
        <p:spPr>
          <a:xfrm>
            <a:off x="1571625" y="1940920"/>
            <a:ext cx="5349102" cy="3146530"/>
          </a:xfrm>
          <a:prstGeom prst="rect">
            <a:avLst/>
          </a:prstGeom>
        </p:spPr>
      </p:pic>
      <p:pic>
        <p:nvPicPr>
          <p:cNvPr id="3" name="图片 2"/>
          <p:cNvPicPr>
            <a:picLocks noChangeAspect="1"/>
          </p:cNvPicPr>
          <p:nvPr/>
        </p:nvPicPr>
        <p:blipFill>
          <a:blip r:embed="rId4"/>
          <a:stretch>
            <a:fillRect/>
          </a:stretch>
        </p:blipFill>
        <p:spPr>
          <a:xfrm>
            <a:off x="503496" y="1870582"/>
            <a:ext cx="8398463" cy="31417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72067">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72067">
                                            <p:txEl>
                                              <p:pRg st="2" end="2"/>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72067">
                                            <p:txEl>
                                              <p:pRg st="3" end="3"/>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72067">
                                            <p:txEl>
                                              <p:pRg st="4" end="4"/>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1522"/>
                                        </p:tgtEl>
                                        <p:attrNameLst>
                                          <p:attrName>style.visibility</p:attrName>
                                        </p:attrNameLst>
                                      </p:cBhvr>
                                      <p:to>
                                        <p:strVal val="visible"/>
                                      </p:to>
                                    </p:set>
                                    <p:anim calcmode="lin" valueType="num">
                                      <p:cBhvr additive="base">
                                        <p:cTn id="25" dur="500" fill="hold"/>
                                        <p:tgtEl>
                                          <p:spTgt spid="191522"/>
                                        </p:tgtEl>
                                        <p:attrNameLst>
                                          <p:attrName>ppt_x</p:attrName>
                                        </p:attrNameLst>
                                      </p:cBhvr>
                                      <p:tavLst>
                                        <p:tav tm="0">
                                          <p:val>
                                            <p:strVal val="#ppt_x"/>
                                          </p:val>
                                        </p:tav>
                                        <p:tav tm="100000">
                                          <p:val>
                                            <p:strVal val="#ppt_x"/>
                                          </p:val>
                                        </p:tav>
                                      </p:tavLst>
                                    </p:anim>
                                    <p:anim calcmode="lin" valueType="num">
                                      <p:cBhvr additive="base">
                                        <p:cTn id="26" dur="500" fill="hold"/>
                                        <p:tgtEl>
                                          <p:spTgt spid="1915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en-US" sz="3600">
                <a:solidFill>
                  <a:srgbClr val="000000"/>
                </a:solidFill>
                <a:effectLst>
                  <a:outerShdw blurRad="38100" dist="38100" dir="2700000" algn="tl">
                    <a:srgbClr val="FFFFFF"/>
                  </a:outerShdw>
                </a:effectLst>
              </a:rPr>
              <a:t>字典顺序生成排列</a:t>
            </a:r>
          </a:p>
        </p:txBody>
      </p:sp>
      <p:sp>
        <p:nvSpPr>
          <p:cNvPr id="473091" name="Rectangle 3"/>
          <p:cNvSpPr>
            <a:spLocks noGrp="1" noChangeArrowheads="1"/>
          </p:cNvSpPr>
          <p:nvPr>
            <p:ph type="body" idx="1"/>
          </p:nvPr>
        </p:nvSpPr>
        <p:spPr>
          <a:xfrm>
            <a:off x="214313" y="1052513"/>
            <a:ext cx="8929687" cy="5078412"/>
          </a:xfrm>
        </p:spPr>
        <p:txBody>
          <a:bodyPr/>
          <a:lstStyle/>
          <a:p>
            <a:r>
              <a:rPr lang="zh-CN" altLang="en-US" sz="2400" dirty="0">
                <a:solidFill>
                  <a:srgbClr val="000000"/>
                </a:solidFill>
                <a:effectLst>
                  <a:outerShdw blurRad="38100" dist="38100" dir="2700000" algn="tl">
                    <a:srgbClr val="FFFFFF"/>
                  </a:outerShdw>
                </a:effectLst>
                <a:latin typeface="Times New Roman" pitchFamily="18" charset="0"/>
                <a:ea typeface="方正书宋简体" charset="-122"/>
              </a:rPr>
              <a:t>尽管</a:t>
            </a:r>
            <a:r>
              <a:rPr lang="en-US" altLang="zh-CN" sz="2400" dirty="0">
                <a:solidFill>
                  <a:srgbClr val="000000"/>
                </a:solidFill>
                <a:effectLst>
                  <a:outerShdw blurRad="38100" dist="38100" dir="2700000" algn="tl">
                    <a:srgbClr val="FFFFFF"/>
                  </a:outerShdw>
                </a:effectLst>
                <a:latin typeface="Times New Roman" pitchFamily="18" charset="0"/>
                <a:cs typeface="Times New Roman" pitchFamily="18" charset="0"/>
              </a:rPr>
              <a:t>Johnson-Trotter</a:t>
            </a:r>
            <a:r>
              <a:rPr lang="zh-CN" altLang="en-US" sz="2400" dirty="0">
                <a:solidFill>
                  <a:srgbClr val="000000"/>
                </a:solidFill>
                <a:effectLst>
                  <a:outerShdw blurRad="38100" dist="38100" dir="2700000" algn="tl">
                    <a:srgbClr val="FFFFFF"/>
                  </a:outerShdw>
                </a:effectLst>
                <a:latin typeface="Times New Roman" pitchFamily="18" charset="0"/>
                <a:ea typeface="方正书宋简体" charset="-122"/>
              </a:rPr>
              <a:t>算法非常高效，但是似乎</a:t>
            </a:r>
            <a:r>
              <a:rPr lang="zh-CN" altLang="en-US" sz="2400" dirty="0">
                <a:solidFill>
                  <a:srgbClr val="FF0000"/>
                </a:solidFill>
                <a:effectLst>
                  <a:outerShdw blurRad="38100" dist="38100" dir="2700000" algn="tl">
                    <a:srgbClr val="FFFFFF"/>
                  </a:outerShdw>
                </a:effectLst>
                <a:latin typeface="Times New Roman" pitchFamily="18" charset="0"/>
                <a:ea typeface="方正书宋简体" charset="-122"/>
              </a:rPr>
              <a:t>不是那么直观</a:t>
            </a:r>
            <a:r>
              <a:rPr lang="zh-CN" altLang="en-US" sz="2400" dirty="0">
                <a:solidFill>
                  <a:srgbClr val="000000"/>
                </a:solidFill>
                <a:effectLst>
                  <a:outerShdw blurRad="38100" dist="38100" dir="2700000" algn="tl">
                    <a:srgbClr val="FFFFFF"/>
                  </a:outerShdw>
                </a:effectLst>
                <a:latin typeface="Times New Roman" pitchFamily="18" charset="0"/>
                <a:ea typeface="方正书宋简体" charset="-122"/>
              </a:rPr>
              <a:t>，不太符合人们的思维习惯</a:t>
            </a:r>
            <a:r>
              <a:rPr lang="zh-CN" altLang="en-US" sz="2400" dirty="0" smtClean="0">
                <a:solidFill>
                  <a:srgbClr val="000000"/>
                </a:solidFill>
                <a:effectLst>
                  <a:outerShdw blurRad="38100" dist="38100" dir="2700000" algn="tl">
                    <a:srgbClr val="FFFFFF"/>
                  </a:outerShdw>
                </a:effectLst>
                <a:latin typeface="Times New Roman" pitchFamily="18" charset="0"/>
                <a:ea typeface="方正书宋简体" charset="-122"/>
              </a:rPr>
              <a:t>。</a:t>
            </a:r>
            <a:endParaRPr lang="en-US" altLang="zh-CN" sz="2400" dirty="0" smtClean="0">
              <a:solidFill>
                <a:srgbClr val="000000"/>
              </a:solidFill>
              <a:effectLst>
                <a:outerShdw blurRad="38100" dist="38100" dir="2700000" algn="tl">
                  <a:srgbClr val="FFFFFF"/>
                </a:outerShdw>
              </a:effectLst>
              <a:latin typeface="Times New Roman" pitchFamily="18" charset="0"/>
              <a:ea typeface="方正书宋简体" charset="-122"/>
            </a:endParaRPr>
          </a:p>
          <a:p>
            <a:r>
              <a:rPr lang="zh-CN" altLang="en-US" sz="2400" dirty="0" smtClean="0">
                <a:solidFill>
                  <a:srgbClr val="FF0000"/>
                </a:solidFill>
                <a:effectLst>
                  <a:outerShdw blurRad="38100" dist="38100" dir="2700000" algn="tl">
                    <a:srgbClr val="FFFFFF"/>
                  </a:outerShdw>
                </a:effectLst>
                <a:latin typeface="Times New Roman" pitchFamily="18" charset="0"/>
                <a:ea typeface="方正书宋简体" charset="-122"/>
              </a:rPr>
              <a:t>比较</a:t>
            </a:r>
            <a:r>
              <a:rPr lang="zh-CN" altLang="en-US" sz="2400" dirty="0">
                <a:solidFill>
                  <a:srgbClr val="FF0000"/>
                </a:solidFill>
                <a:effectLst>
                  <a:outerShdw blurRad="38100" dist="38100" dir="2700000" algn="tl">
                    <a:srgbClr val="FFFFFF"/>
                  </a:outerShdw>
                </a:effectLst>
                <a:latin typeface="Times New Roman" pitchFamily="18" charset="0"/>
                <a:ea typeface="方正书宋简体" charset="-122"/>
              </a:rPr>
              <a:t>自然的算法称为“字典排序（</a:t>
            </a:r>
            <a:r>
              <a:rPr lang="en-US" altLang="zh-CN" sz="2400" dirty="0">
                <a:solidFill>
                  <a:srgbClr val="FF0000"/>
                </a:solidFill>
                <a:effectLst>
                  <a:outerShdw blurRad="38100" dist="38100" dir="2700000" algn="tl">
                    <a:srgbClr val="FFFFFF"/>
                  </a:outerShdw>
                </a:effectLst>
                <a:latin typeface="Times New Roman" pitchFamily="18" charset="0"/>
              </a:rPr>
              <a:t>lexicographic order</a:t>
            </a:r>
            <a:r>
              <a:rPr lang="zh-CN" altLang="en-US" sz="2400" dirty="0">
                <a:solidFill>
                  <a:srgbClr val="FF0000"/>
                </a:solidFill>
                <a:effectLst>
                  <a:outerShdw blurRad="38100" dist="38100" dir="2700000" algn="tl">
                    <a:srgbClr val="FFFFFF"/>
                  </a:outerShdw>
                </a:effectLst>
                <a:latin typeface="Times New Roman" pitchFamily="18" charset="0"/>
                <a:ea typeface="方正书宋简体" charset="-122"/>
              </a:rPr>
              <a:t>）算法</a:t>
            </a:r>
            <a:r>
              <a:rPr lang="zh-CN" altLang="en-US" sz="2400" dirty="0" smtClean="0">
                <a:solidFill>
                  <a:srgbClr val="FF0000"/>
                </a:solidFill>
                <a:effectLst>
                  <a:outerShdw blurRad="38100" dist="38100" dir="2700000" algn="tl">
                    <a:srgbClr val="FFFFFF"/>
                  </a:outerShdw>
                </a:effectLst>
                <a:latin typeface="Times New Roman" pitchFamily="18" charset="0"/>
                <a:ea typeface="方正书宋简体" charset="-122"/>
              </a:rPr>
              <a:t>”</a:t>
            </a:r>
            <a:r>
              <a:rPr lang="en-US" altLang="zh-CN" sz="2400" dirty="0" smtClean="0">
                <a:solidFill>
                  <a:srgbClr val="000000"/>
                </a:solidFill>
                <a:effectLst>
                  <a:outerShdw blurRad="38100" dist="38100" dir="2700000" algn="tl">
                    <a:srgbClr val="FFFFFF"/>
                  </a:outerShdw>
                </a:effectLst>
                <a:latin typeface="Times New Roman" pitchFamily="18" charset="0"/>
                <a:ea typeface="方正书宋简体" charset="-122"/>
              </a:rPr>
              <a:t>.</a:t>
            </a:r>
            <a:r>
              <a:rPr lang="zh-CN" altLang="en-US" sz="2400" dirty="0" smtClean="0">
                <a:solidFill>
                  <a:srgbClr val="000000"/>
                </a:solidFill>
                <a:effectLst>
                  <a:outerShdw blurRad="38100" dist="38100" dir="2700000" algn="tl">
                    <a:srgbClr val="FFFFFF"/>
                  </a:outerShdw>
                </a:effectLst>
                <a:latin typeface="Times New Roman" pitchFamily="18" charset="0"/>
                <a:ea typeface="方正书宋简体" charset="-122"/>
              </a:rPr>
              <a:t>它</a:t>
            </a:r>
            <a:r>
              <a:rPr lang="zh-CN" altLang="en-US" sz="2400" dirty="0">
                <a:solidFill>
                  <a:srgbClr val="000000"/>
                </a:solidFill>
                <a:effectLst>
                  <a:outerShdw blurRad="38100" dist="38100" dir="2700000" algn="tl">
                    <a:srgbClr val="FFFFFF"/>
                  </a:outerShdw>
                </a:effectLst>
                <a:latin typeface="Times New Roman" pitchFamily="18" charset="0"/>
                <a:ea typeface="方正书宋简体" charset="-122"/>
              </a:rPr>
              <a:t>是根据单词在字典中的排列顺序得到的算法。</a:t>
            </a:r>
          </a:p>
        </p:txBody>
      </p:sp>
      <p:sp>
        <p:nvSpPr>
          <p:cNvPr id="4" name="Rectangle 3"/>
          <p:cNvSpPr txBox="1">
            <a:spLocks noChangeArrowheads="1"/>
          </p:cNvSpPr>
          <p:nvPr/>
        </p:nvSpPr>
        <p:spPr bwMode="auto">
          <a:xfrm>
            <a:off x="611560" y="3068960"/>
            <a:ext cx="7704856" cy="28807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eaLnBrk="1" hangingPunct="1">
              <a:lnSpc>
                <a:spcPct val="90000"/>
              </a:lnSpc>
            </a:pPr>
            <a:r>
              <a:rPr lang="zh-CN" altLang="en-US" dirty="0" smtClean="0">
                <a:latin typeface="微软雅黑" panose="020B0503020204020204" pitchFamily="34" charset="-122"/>
                <a:ea typeface="微软雅黑" panose="020B0503020204020204" pitchFamily="34" charset="-122"/>
              </a:rPr>
              <a:t>基本思想：</a:t>
            </a:r>
          </a:p>
          <a:p>
            <a:pPr lvl="1" eaLnBrk="1" hangingPunct="1">
              <a:lnSpc>
                <a:spcPct val="90000"/>
              </a:lnSpc>
            </a:pPr>
            <a:r>
              <a:rPr lang="zh-CN" altLang="en-US" dirty="0" smtClean="0">
                <a:latin typeface="微软雅黑" panose="020B0503020204020204" pitchFamily="34" charset="-122"/>
                <a:ea typeface="微软雅黑" panose="020B0503020204020204" pitchFamily="34" charset="-122"/>
              </a:rPr>
              <a:t>从右到左扫描一个当前排列，寻找第一对连续的元素</a:t>
            </a:r>
            <a:r>
              <a:rPr lang="en-US" altLang="zh-CN" dirty="0" err="1" smtClean="0">
                <a:latin typeface="微软雅黑" panose="020B0503020204020204" pitchFamily="34" charset="-122"/>
                <a:ea typeface="微软雅黑" panose="020B0503020204020204" pitchFamily="34" charset="-122"/>
              </a:rPr>
              <a:t>a</a:t>
            </a:r>
            <a:r>
              <a:rPr lang="en-US" altLang="zh-CN" baseline="-25000" dirty="0" err="1" smtClean="0">
                <a:latin typeface="微软雅黑" panose="020B0503020204020204" pitchFamily="34" charset="-122"/>
                <a:ea typeface="微软雅黑" panose="020B0503020204020204" pitchFamily="34" charset="-122"/>
              </a:rPr>
              <a:t>i</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a</a:t>
            </a:r>
            <a:r>
              <a:rPr lang="en-US" altLang="zh-CN" baseline="-25000" dirty="0" smtClean="0">
                <a:latin typeface="微软雅黑" panose="020B0503020204020204" pitchFamily="34" charset="-122"/>
                <a:ea typeface="微软雅黑" panose="020B0503020204020204" pitchFamily="34" charset="-122"/>
              </a:rPr>
              <a:t>i+1</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a</a:t>
            </a:r>
            <a:r>
              <a:rPr lang="en-US" altLang="zh-CN" baseline="-25000" dirty="0" err="1" smtClean="0">
                <a:latin typeface="微软雅黑" panose="020B0503020204020204" pitchFamily="34" charset="-122"/>
                <a:ea typeface="微软雅黑" panose="020B0503020204020204" pitchFamily="34" charset="-122"/>
              </a:rPr>
              <a:t>i</a:t>
            </a:r>
            <a:r>
              <a:rPr lang="en-US" altLang="zh-CN" dirty="0" smtClean="0">
                <a:latin typeface="微软雅黑" panose="020B0503020204020204" pitchFamily="34" charset="-122"/>
                <a:ea typeface="微软雅黑" panose="020B0503020204020204" pitchFamily="34" charset="-122"/>
              </a:rPr>
              <a:t>&lt;a</a:t>
            </a:r>
            <a:r>
              <a:rPr lang="en-US" altLang="zh-CN" baseline="-25000" dirty="0" smtClean="0">
                <a:latin typeface="微软雅黑" panose="020B0503020204020204" pitchFamily="34" charset="-122"/>
                <a:ea typeface="微软雅黑" panose="020B0503020204020204" pitchFamily="34" charset="-122"/>
              </a:rPr>
              <a:t>i+1</a:t>
            </a:r>
          </a:p>
          <a:p>
            <a:pPr lvl="1" eaLnBrk="1" hangingPunct="1">
              <a:lnSpc>
                <a:spcPct val="90000"/>
              </a:lnSpc>
            </a:pPr>
            <a:r>
              <a:rPr lang="zh-CN" altLang="en-US" dirty="0" smtClean="0">
                <a:latin typeface="微软雅黑" panose="020B0503020204020204" pitchFamily="34" charset="-122"/>
                <a:ea typeface="微软雅黑" panose="020B0503020204020204" pitchFamily="34" charset="-122"/>
              </a:rPr>
              <a:t>在</a:t>
            </a:r>
            <a:r>
              <a:rPr lang="en-US" altLang="zh-CN" dirty="0" smtClean="0">
                <a:latin typeface="微软雅黑" panose="020B0503020204020204" pitchFamily="34" charset="-122"/>
                <a:ea typeface="微软雅黑" panose="020B0503020204020204" pitchFamily="34" charset="-122"/>
              </a:rPr>
              <a:t>a</a:t>
            </a:r>
            <a:r>
              <a:rPr lang="en-US" altLang="zh-CN" baseline="-25000" dirty="0" smtClean="0">
                <a:latin typeface="微软雅黑" panose="020B0503020204020204" pitchFamily="34" charset="-122"/>
                <a:ea typeface="微软雅黑" panose="020B0503020204020204" pitchFamily="34" charset="-122"/>
              </a:rPr>
              <a:t>i+1</a:t>
            </a:r>
            <a:r>
              <a:rPr lang="zh-CN" altLang="en-US" dirty="0" smtClean="0">
                <a:latin typeface="微软雅黑" panose="020B0503020204020204" pitchFamily="34" charset="-122"/>
                <a:ea typeface="微软雅黑" panose="020B0503020204020204" pitchFamily="34" charset="-122"/>
              </a:rPr>
              <a:t>及后面的元素中寻找大于</a:t>
            </a:r>
            <a:r>
              <a:rPr lang="en-US" altLang="zh-CN" dirty="0" err="1" smtClean="0">
                <a:latin typeface="微软雅黑" panose="020B0503020204020204" pitchFamily="34" charset="-122"/>
                <a:ea typeface="微软雅黑" panose="020B0503020204020204" pitchFamily="34" charset="-122"/>
              </a:rPr>
              <a:t>a</a:t>
            </a:r>
            <a:r>
              <a:rPr lang="en-US" altLang="zh-CN" baseline="-25000" dirty="0" err="1" smtClean="0">
                <a:latin typeface="微软雅黑" panose="020B0503020204020204" pitchFamily="34" charset="-122"/>
                <a:ea typeface="微软雅黑" panose="020B0503020204020204" pitchFamily="34" charset="-122"/>
              </a:rPr>
              <a:t>i</a:t>
            </a:r>
            <a:r>
              <a:rPr lang="zh-CN" altLang="en-US" dirty="0" smtClean="0">
                <a:latin typeface="微软雅黑" panose="020B0503020204020204" pitchFamily="34" charset="-122"/>
                <a:ea typeface="微软雅黑" panose="020B0503020204020204" pitchFamily="34" charset="-122"/>
              </a:rPr>
              <a:t>的最小数字</a:t>
            </a:r>
          </a:p>
          <a:p>
            <a:pPr lvl="1" eaLnBrk="1" hangingPunct="1">
              <a:lnSpc>
                <a:spcPct val="90000"/>
              </a:lnSpc>
            </a:pPr>
            <a:r>
              <a:rPr lang="zh-CN" altLang="en-US" dirty="0" smtClean="0">
                <a:latin typeface="微软雅黑" panose="020B0503020204020204" pitchFamily="34" charset="-122"/>
                <a:ea typeface="微软雅黑" panose="020B0503020204020204" pitchFamily="34" charset="-122"/>
              </a:rPr>
              <a:t>放到</a:t>
            </a:r>
            <a:r>
              <a:rPr lang="en-US" altLang="zh-CN" dirty="0" smtClean="0">
                <a:latin typeface="微软雅黑" panose="020B0503020204020204" pitchFamily="34" charset="-122"/>
                <a:ea typeface="微软雅黑" panose="020B0503020204020204" pitchFamily="34" charset="-122"/>
              </a:rPr>
              <a:t>i</a:t>
            </a:r>
            <a:r>
              <a:rPr lang="zh-CN" altLang="en-US" dirty="0" smtClean="0">
                <a:latin typeface="微软雅黑" panose="020B0503020204020204" pitchFamily="34" charset="-122"/>
                <a:ea typeface="微软雅黑" panose="020B0503020204020204" pitchFamily="34" charset="-122"/>
              </a:rPr>
              <a:t>的位置上</a:t>
            </a:r>
          </a:p>
          <a:p>
            <a:pPr lvl="1" eaLnBrk="1" hangingPunct="1">
              <a:lnSpc>
                <a:spcPct val="90000"/>
              </a:lnSpc>
            </a:pPr>
            <a:r>
              <a:rPr lang="en-US" altLang="zh-CN" dirty="0" err="1" smtClean="0">
                <a:latin typeface="微软雅黑" panose="020B0503020204020204" pitchFamily="34" charset="-122"/>
                <a:ea typeface="微软雅黑" panose="020B0503020204020204" pitchFamily="34" charset="-122"/>
              </a:rPr>
              <a:t>a</a:t>
            </a:r>
            <a:r>
              <a:rPr lang="en-US" altLang="zh-CN" baseline="-25000" dirty="0" err="1" smtClean="0">
                <a:latin typeface="微软雅黑" panose="020B0503020204020204" pitchFamily="34" charset="-122"/>
                <a:ea typeface="微软雅黑" panose="020B0503020204020204" pitchFamily="34" charset="-122"/>
              </a:rPr>
              <a:t>i</a:t>
            </a:r>
            <a:r>
              <a:rPr lang="en-US" altLang="zh-CN" baseline="-25000"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zh-CN" altLang="en-US" baseline="-25000"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a:t>
            </a:r>
            <a:r>
              <a:rPr lang="en-US" altLang="zh-CN" baseline="-25000" dirty="0" smtClean="0">
                <a:latin typeface="微软雅黑" panose="020B0503020204020204" pitchFamily="34" charset="-122"/>
                <a:ea typeface="微软雅黑" panose="020B0503020204020204" pitchFamily="34" charset="-122"/>
              </a:rPr>
              <a:t>i+1</a:t>
            </a:r>
            <a:r>
              <a:rPr lang="zh-CN" altLang="en-US" baseline="-25000"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a</a:t>
            </a:r>
            <a:r>
              <a:rPr lang="en-US" altLang="zh-CN" baseline="-25000" dirty="0" err="1" smtClean="0">
                <a:latin typeface="微软雅黑" panose="020B0503020204020204" pitchFamily="34" charset="-122"/>
                <a:ea typeface="微软雅黑" panose="020B0503020204020204" pitchFamily="34" charset="-122"/>
              </a:rPr>
              <a:t>j</a:t>
            </a:r>
            <a:r>
              <a:rPr lang="zh-CN" altLang="en-US" dirty="0" smtClean="0">
                <a:latin typeface="微软雅黑" panose="020B0503020204020204" pitchFamily="34" charset="-122"/>
                <a:ea typeface="微软雅黑" panose="020B0503020204020204" pitchFamily="34" charset="-122"/>
              </a:rPr>
              <a:t>按反序从</a:t>
            </a:r>
            <a:r>
              <a:rPr lang="en-US" altLang="zh-CN" dirty="0" smtClean="0">
                <a:latin typeface="微软雅黑" panose="020B0503020204020204" pitchFamily="34" charset="-122"/>
                <a:ea typeface="微软雅黑" panose="020B0503020204020204" pitchFamily="34" charset="-122"/>
              </a:rPr>
              <a:t>i+1</a:t>
            </a:r>
            <a:r>
              <a:rPr lang="zh-CN" altLang="en-US" dirty="0" smtClean="0">
                <a:latin typeface="微软雅黑" panose="020B0503020204020204" pitchFamily="34" charset="-122"/>
                <a:ea typeface="微软雅黑" panose="020B0503020204020204" pitchFamily="34" charset="-122"/>
              </a:rPr>
              <a:t>位置排到</a:t>
            </a:r>
            <a:r>
              <a:rPr lang="en-US" altLang="zh-CN" dirty="0" smtClean="0">
                <a:latin typeface="微软雅黑" panose="020B0503020204020204" pitchFamily="34" charset="-122"/>
                <a:ea typeface="微软雅黑" panose="020B0503020204020204" pitchFamily="34" charset="-122"/>
              </a:rPr>
              <a:t>n</a:t>
            </a:r>
            <a:endParaRPr lang="zh-CN" altLang="en-US" dirty="0" smtClean="0">
              <a:latin typeface="微软雅黑" panose="020B0503020204020204" pitchFamily="34" charset="-122"/>
              <a:ea typeface="微软雅黑" panose="020B0503020204020204" pitchFamily="34" charset="-122"/>
            </a:endParaRPr>
          </a:p>
          <a:p>
            <a:pPr eaLnBrk="1" hangingPunct="1">
              <a:lnSpc>
                <a:spcPct val="90000"/>
              </a:lnSpc>
            </a:pPr>
            <a:endParaRPr lang="en-US" altLang="zh-CN" dirty="0" smtClean="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468313" y="260350"/>
            <a:ext cx="8229600" cy="792386"/>
          </a:xfrm>
        </p:spPr>
        <p:txBody>
          <a:bodyPr/>
          <a:lstStyle/>
          <a:p>
            <a:r>
              <a:rPr lang="zh-CN" altLang="en-US" sz="3600" dirty="0">
                <a:solidFill>
                  <a:srgbClr val="000000"/>
                </a:solidFill>
                <a:effectLst>
                  <a:outerShdw blurRad="38100" dist="38100" dir="2700000" algn="tl">
                    <a:srgbClr val="FFFFFF"/>
                  </a:outerShdw>
                </a:effectLst>
              </a:rPr>
              <a:t>字典生成顺序举例</a:t>
            </a:r>
          </a:p>
        </p:txBody>
      </p:sp>
      <p:sp>
        <p:nvSpPr>
          <p:cNvPr id="475139" name="Rectangle 3"/>
          <p:cNvSpPr>
            <a:spLocks noGrp="1" noChangeArrowheads="1"/>
          </p:cNvSpPr>
          <p:nvPr>
            <p:ph type="body" idx="1"/>
          </p:nvPr>
        </p:nvSpPr>
        <p:spPr>
          <a:xfrm>
            <a:off x="4321176" y="1104900"/>
            <a:ext cx="5292081" cy="5078412"/>
          </a:xfrm>
        </p:spPr>
        <p:txBody>
          <a:bodyPr/>
          <a:lstStyle/>
          <a:p>
            <a:r>
              <a:rPr lang="zh-CN" altLang="en-US" sz="2400" dirty="0">
                <a:solidFill>
                  <a:srgbClr val="000000"/>
                </a:solidFill>
                <a:effectLst>
                  <a:outerShdw blurRad="38100" dist="38100" dir="2700000" algn="tl">
                    <a:srgbClr val="FFFFFF"/>
                  </a:outerShdw>
                </a:effectLst>
              </a:rPr>
              <a:t>例</a:t>
            </a:r>
            <a:r>
              <a:rPr lang="en-US" altLang="zh-CN" sz="2400" dirty="0">
                <a:solidFill>
                  <a:srgbClr val="000000"/>
                </a:solidFill>
                <a:effectLst>
                  <a:outerShdw blurRad="38100" dist="38100" dir="2700000" algn="tl">
                    <a:srgbClr val="FFFFFF"/>
                  </a:outerShdw>
                </a:effectLst>
              </a:rPr>
              <a:t>n=3</a:t>
            </a:r>
          </a:p>
          <a:p>
            <a:pPr>
              <a:buFontTx/>
              <a:buNone/>
            </a:pPr>
            <a:r>
              <a:rPr lang="zh-CN" altLang="en-US" sz="2400" dirty="0">
                <a:solidFill>
                  <a:srgbClr val="000000"/>
                </a:solidFill>
                <a:effectLst>
                  <a:outerShdw blurRad="38100" dist="38100" dir="2700000" algn="tl">
                    <a:srgbClr val="FFFFFF"/>
                  </a:outerShdw>
                </a:effectLst>
              </a:rPr>
              <a:t>在</a:t>
            </a:r>
            <a:r>
              <a:rPr lang="en-US" altLang="zh-CN" sz="2400" dirty="0">
                <a:solidFill>
                  <a:srgbClr val="000000"/>
                </a:solidFill>
                <a:effectLst>
                  <a:outerShdw blurRad="38100" dist="38100" dir="2700000" algn="tl">
                    <a:srgbClr val="FFFFFF"/>
                  </a:outerShdw>
                </a:effectLst>
              </a:rPr>
              <a:t>{1</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2</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3}</a:t>
            </a:r>
            <a:r>
              <a:rPr lang="zh-CN" altLang="en-US" sz="2400" dirty="0">
                <a:solidFill>
                  <a:srgbClr val="000000"/>
                </a:solidFill>
                <a:effectLst>
                  <a:outerShdw blurRad="38100" dist="38100" dir="2700000" algn="tl">
                    <a:srgbClr val="FFFFFF"/>
                  </a:outerShdw>
                </a:effectLst>
              </a:rPr>
              <a:t>中按字典顺序选择：</a:t>
            </a:r>
          </a:p>
          <a:p>
            <a:pPr>
              <a:buFontTx/>
              <a:buNone/>
            </a:pPr>
            <a:r>
              <a:rPr lang="en-US" altLang="zh-CN" sz="2400" dirty="0">
                <a:solidFill>
                  <a:srgbClr val="000000"/>
                </a:solidFill>
                <a:effectLst>
                  <a:outerShdw blurRad="38100" dist="38100" dir="2700000" algn="tl">
                    <a:srgbClr val="FFFFFF"/>
                  </a:outerShdw>
                </a:effectLst>
              </a:rPr>
              <a:t>   </a:t>
            </a:r>
            <a:r>
              <a:rPr lang="en-US" altLang="zh-CN" sz="2400" dirty="0">
                <a:solidFill>
                  <a:schemeClr val="hlink"/>
                </a:solidFill>
              </a:rPr>
              <a:t>1</a:t>
            </a:r>
            <a:r>
              <a:rPr lang="en-US" altLang="zh-CN" sz="2400" dirty="0">
                <a:solidFill>
                  <a:srgbClr val="000000"/>
                </a:solidFill>
                <a:effectLst>
                  <a:outerShdw blurRad="38100" dist="38100" dir="2700000" algn="tl">
                    <a:srgbClr val="FFFFFF"/>
                  </a:outerShdw>
                </a:effectLst>
              </a:rPr>
              <a:t>23</a:t>
            </a:r>
          </a:p>
          <a:p>
            <a:pPr>
              <a:buFontTx/>
              <a:buNone/>
            </a:pPr>
            <a:r>
              <a:rPr lang="en-US" altLang="zh-CN" sz="2400" dirty="0">
                <a:solidFill>
                  <a:srgbClr val="000000"/>
                </a:solidFill>
                <a:effectLst>
                  <a:outerShdw blurRad="38100" dist="38100" dir="2700000" algn="tl">
                    <a:srgbClr val="FFFFFF"/>
                  </a:outerShdw>
                </a:effectLst>
              </a:rPr>
              <a:t>   </a:t>
            </a:r>
            <a:r>
              <a:rPr lang="en-US" altLang="zh-CN" sz="2400" dirty="0">
                <a:solidFill>
                  <a:schemeClr val="hlink"/>
                </a:solidFill>
              </a:rPr>
              <a:t>1</a:t>
            </a:r>
            <a:r>
              <a:rPr lang="en-US" altLang="zh-CN" sz="2400" dirty="0">
                <a:solidFill>
                  <a:srgbClr val="000000"/>
                </a:solidFill>
                <a:effectLst>
                  <a:outerShdw blurRad="38100" dist="38100" dir="2700000" algn="tl">
                    <a:srgbClr val="FFFFFF"/>
                  </a:outerShdw>
                </a:effectLst>
              </a:rPr>
              <a:t>32</a:t>
            </a:r>
          </a:p>
          <a:p>
            <a:pPr>
              <a:buFontTx/>
              <a:buNone/>
            </a:pPr>
            <a:r>
              <a:rPr lang="en-US" altLang="zh-CN" sz="2400" dirty="0">
                <a:solidFill>
                  <a:srgbClr val="000000"/>
                </a:solidFill>
                <a:effectLst>
                  <a:outerShdw blurRad="38100" dist="38100" dir="2700000" algn="tl">
                    <a:srgbClr val="FFFFFF"/>
                  </a:outerShdw>
                </a:effectLst>
              </a:rPr>
              <a:t>   </a:t>
            </a:r>
            <a:r>
              <a:rPr lang="en-US" altLang="zh-CN" sz="2400" dirty="0">
                <a:solidFill>
                  <a:schemeClr val="hlink"/>
                </a:solidFill>
              </a:rPr>
              <a:t>2</a:t>
            </a:r>
            <a:r>
              <a:rPr lang="en-US" altLang="zh-CN" sz="2400" dirty="0">
                <a:solidFill>
                  <a:srgbClr val="000000"/>
                </a:solidFill>
                <a:effectLst>
                  <a:outerShdw blurRad="38100" dist="38100" dir="2700000" algn="tl">
                    <a:srgbClr val="FFFFFF"/>
                  </a:outerShdw>
                </a:effectLst>
              </a:rPr>
              <a:t>13</a:t>
            </a:r>
          </a:p>
          <a:p>
            <a:pPr>
              <a:buFontTx/>
              <a:buNone/>
            </a:pPr>
            <a:r>
              <a:rPr lang="en-US" altLang="zh-CN" sz="2400" dirty="0" smtClean="0">
                <a:solidFill>
                  <a:srgbClr val="000000"/>
                </a:solidFill>
                <a:effectLst>
                  <a:outerShdw blurRad="38100" dist="38100" dir="2700000" algn="tl">
                    <a:srgbClr val="FFFFFF"/>
                  </a:outerShdw>
                </a:effectLst>
              </a:rPr>
              <a:t>   </a:t>
            </a:r>
            <a:r>
              <a:rPr lang="en-US" altLang="zh-CN" sz="2400" dirty="0">
                <a:solidFill>
                  <a:schemeClr val="hlink"/>
                </a:solidFill>
              </a:rPr>
              <a:t>2</a:t>
            </a:r>
            <a:r>
              <a:rPr lang="en-US" altLang="zh-CN" sz="2400" dirty="0">
                <a:solidFill>
                  <a:srgbClr val="000000"/>
                </a:solidFill>
                <a:effectLst>
                  <a:outerShdw blurRad="38100" dist="38100" dir="2700000" algn="tl">
                    <a:srgbClr val="FFFFFF"/>
                  </a:outerShdw>
                </a:effectLst>
              </a:rPr>
              <a:t>31</a:t>
            </a:r>
          </a:p>
          <a:p>
            <a:pPr>
              <a:buFontTx/>
              <a:buNone/>
            </a:pPr>
            <a:r>
              <a:rPr lang="en-US" altLang="zh-CN" sz="2400" dirty="0">
                <a:solidFill>
                  <a:srgbClr val="000000"/>
                </a:solidFill>
                <a:effectLst>
                  <a:outerShdw blurRad="38100" dist="38100" dir="2700000" algn="tl">
                    <a:srgbClr val="FFFFFF"/>
                  </a:outerShdw>
                </a:effectLst>
              </a:rPr>
              <a:t>   </a:t>
            </a:r>
            <a:r>
              <a:rPr lang="en-US" altLang="zh-CN" sz="2400" dirty="0">
                <a:solidFill>
                  <a:schemeClr val="hlink"/>
                </a:solidFill>
              </a:rPr>
              <a:t>3</a:t>
            </a:r>
            <a:r>
              <a:rPr lang="en-US" altLang="zh-CN" sz="2400" dirty="0">
                <a:solidFill>
                  <a:srgbClr val="000000"/>
                </a:solidFill>
                <a:effectLst>
                  <a:outerShdw blurRad="38100" dist="38100" dir="2700000" algn="tl">
                    <a:srgbClr val="FFFFFF"/>
                  </a:outerShdw>
                </a:effectLst>
              </a:rPr>
              <a:t>12</a:t>
            </a:r>
          </a:p>
          <a:p>
            <a:pPr>
              <a:buFontTx/>
              <a:buNone/>
            </a:pPr>
            <a:r>
              <a:rPr lang="en-US" altLang="zh-CN" sz="2400" dirty="0">
                <a:solidFill>
                  <a:srgbClr val="000000"/>
                </a:solidFill>
                <a:effectLst>
                  <a:outerShdw blurRad="38100" dist="38100" dir="2700000" algn="tl">
                    <a:srgbClr val="FFFFFF"/>
                  </a:outerShdw>
                </a:effectLst>
              </a:rPr>
              <a:t>   </a:t>
            </a:r>
            <a:r>
              <a:rPr lang="en-US" altLang="zh-CN" sz="2400" dirty="0">
                <a:solidFill>
                  <a:schemeClr val="hlink"/>
                </a:solidFill>
              </a:rPr>
              <a:t>3</a:t>
            </a:r>
            <a:r>
              <a:rPr lang="en-US" altLang="zh-CN" sz="2400" dirty="0">
                <a:solidFill>
                  <a:srgbClr val="000000"/>
                </a:solidFill>
                <a:effectLst>
                  <a:outerShdw blurRad="38100" dist="38100" dir="2700000" algn="tl">
                    <a:srgbClr val="FFFFFF"/>
                  </a:outerShdw>
                </a:effectLst>
              </a:rPr>
              <a:t>21</a:t>
            </a:r>
          </a:p>
        </p:txBody>
      </p:sp>
      <p:sp>
        <p:nvSpPr>
          <p:cNvPr id="4" name="Rectangle 3"/>
          <p:cNvSpPr txBox="1">
            <a:spLocks noChangeArrowheads="1"/>
          </p:cNvSpPr>
          <p:nvPr/>
        </p:nvSpPr>
        <p:spPr bwMode="auto">
          <a:xfrm>
            <a:off x="-71437" y="1052513"/>
            <a:ext cx="4392613" cy="5183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eaLnBrk="1" hangingPunct="1">
              <a:lnSpc>
                <a:spcPct val="90000"/>
              </a:lnSpc>
            </a:pPr>
            <a:r>
              <a:rPr lang="zh-CN" altLang="en-US" sz="2400" dirty="0" smtClean="0">
                <a:solidFill>
                  <a:srgbClr val="FF0000"/>
                </a:solidFill>
                <a:ea typeface="宋体" pitchFamily="2" charset="-122"/>
              </a:rPr>
              <a:t>基本思想：</a:t>
            </a:r>
          </a:p>
          <a:p>
            <a:pPr lvl="1" eaLnBrk="1" hangingPunct="1">
              <a:lnSpc>
                <a:spcPct val="90000"/>
              </a:lnSpc>
            </a:pPr>
            <a:r>
              <a:rPr lang="zh-CN" altLang="en-US" sz="2000" dirty="0">
                <a:ea typeface="宋体" pitchFamily="2" charset="-122"/>
              </a:rPr>
              <a:t>求</a:t>
            </a:r>
            <a:r>
              <a:rPr lang="en-US" altLang="zh-CN" sz="2000" dirty="0">
                <a:ea typeface="宋体" pitchFamily="2" charset="-122"/>
              </a:rPr>
              <a:t>(p)=</a:t>
            </a:r>
            <a:r>
              <a:rPr lang="en-US" altLang="zh-CN" sz="2000"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…p</a:t>
            </a:r>
            <a:r>
              <a:rPr lang="en-US" altLang="zh-CN" sz="2000" baseline="-25000" dirty="0">
                <a:ea typeface="宋体" pitchFamily="2" charset="-122"/>
              </a:rPr>
              <a:t>i-1</a:t>
            </a:r>
            <a:r>
              <a:rPr lang="en-US" altLang="zh-CN" sz="2000" dirty="0" smtClean="0">
                <a:ea typeface="宋体" pitchFamily="2" charset="-122"/>
              </a:rPr>
              <a:t>p</a:t>
            </a:r>
            <a:r>
              <a:rPr lang="en-US" altLang="zh-CN" sz="2000" baseline="-25000" dirty="0">
                <a:ea typeface="宋体" pitchFamily="2" charset="-122"/>
              </a:rPr>
              <a:t>i</a:t>
            </a:r>
            <a:r>
              <a:rPr lang="en-US" altLang="zh-CN" sz="2000" dirty="0" smtClean="0">
                <a:ea typeface="宋体" pitchFamily="2" charset="-122"/>
              </a:rPr>
              <a:t>…</a:t>
            </a:r>
            <a:r>
              <a:rPr lang="en-US" altLang="zh-CN" sz="2000" dirty="0" err="1" smtClean="0">
                <a:ea typeface="宋体" pitchFamily="2" charset="-122"/>
              </a:rPr>
              <a:t>p</a:t>
            </a:r>
            <a:r>
              <a:rPr lang="en-US" altLang="zh-CN" sz="2000" baseline="-25000" dirty="0" err="1">
                <a:ea typeface="宋体" pitchFamily="2" charset="-122"/>
              </a:rPr>
              <a:t>n</a:t>
            </a:r>
            <a:r>
              <a:rPr lang="zh-CN" altLang="en-US" sz="2000" dirty="0">
                <a:ea typeface="宋体" pitchFamily="2" charset="-122"/>
              </a:rPr>
              <a:t>的下一个排列</a:t>
            </a:r>
            <a:r>
              <a:rPr lang="en-US" altLang="zh-CN" sz="2000" dirty="0">
                <a:ea typeface="宋体" pitchFamily="2" charset="-122"/>
              </a:rPr>
              <a:t>(q): </a:t>
            </a:r>
            <a:endParaRPr lang="en-US" altLang="zh-CN" sz="2000" dirty="0" smtClean="0">
              <a:ea typeface="宋体" pitchFamily="2" charset="-122"/>
            </a:endParaRPr>
          </a:p>
          <a:p>
            <a:pPr lvl="1" eaLnBrk="1" hangingPunct="1">
              <a:lnSpc>
                <a:spcPct val="90000"/>
              </a:lnSpc>
            </a:pPr>
            <a:r>
              <a:rPr lang="en-US" altLang="zh-CN" sz="2000" dirty="0" smtClean="0">
                <a:ea typeface="宋体" pitchFamily="2" charset="-122"/>
              </a:rPr>
              <a:t>(</a:t>
            </a:r>
            <a:r>
              <a:rPr lang="en-US" altLang="zh-CN" sz="2000" dirty="0">
                <a:ea typeface="宋体" pitchFamily="2" charset="-122"/>
              </a:rPr>
              <a:t>1) </a:t>
            </a:r>
            <a:r>
              <a:rPr lang="zh-CN" altLang="en-US" sz="2000" dirty="0">
                <a:ea typeface="宋体" pitchFamily="2" charset="-122"/>
              </a:rPr>
              <a:t>求 </a:t>
            </a:r>
            <a:r>
              <a:rPr lang="en-US" altLang="zh-CN" sz="2000" dirty="0" smtClean="0">
                <a:ea typeface="宋体" pitchFamily="2" charset="-122"/>
              </a:rPr>
              <a:t>i=max{j|</a:t>
            </a:r>
            <a:r>
              <a:rPr lang="en-US" altLang="zh-CN" sz="2000" dirty="0">
                <a:ea typeface="宋体" pitchFamily="2" charset="-122"/>
              </a:rPr>
              <a:t> </a:t>
            </a:r>
            <a:r>
              <a:rPr lang="en-US" altLang="zh-CN" sz="2000" dirty="0" smtClean="0">
                <a:ea typeface="宋体" pitchFamily="2" charset="-122"/>
              </a:rPr>
              <a:t>p</a:t>
            </a:r>
            <a:r>
              <a:rPr lang="en-US" altLang="zh-CN" sz="2000" baseline="-25000" dirty="0" smtClean="0">
                <a:ea typeface="宋体" pitchFamily="2" charset="-122"/>
              </a:rPr>
              <a:t>j-1</a:t>
            </a:r>
            <a:r>
              <a:rPr lang="en-US" altLang="zh-CN" sz="2000" dirty="0" smtClean="0">
                <a:ea typeface="宋体" pitchFamily="2" charset="-122"/>
              </a:rPr>
              <a:t>&lt;</a:t>
            </a:r>
            <a:r>
              <a:rPr lang="en-US" altLang="zh-CN" sz="2000" dirty="0" err="1" smtClean="0">
                <a:ea typeface="宋体" pitchFamily="2" charset="-122"/>
              </a:rPr>
              <a:t>p</a:t>
            </a:r>
            <a:r>
              <a:rPr lang="en-US" altLang="zh-CN" sz="2000" baseline="-25000" dirty="0" err="1" smtClean="0">
                <a:ea typeface="宋体" pitchFamily="2" charset="-122"/>
              </a:rPr>
              <a:t>j</a:t>
            </a:r>
            <a:r>
              <a:rPr lang="en-US" altLang="zh-CN" sz="2000" dirty="0">
                <a:ea typeface="宋体" pitchFamily="2" charset="-122"/>
              </a:rPr>
              <a:t> </a:t>
            </a:r>
            <a:r>
              <a:rPr lang="en-US" altLang="zh-CN" sz="2000" dirty="0" smtClean="0">
                <a:ea typeface="宋体" pitchFamily="2" charset="-122"/>
              </a:rPr>
              <a:t>}(</a:t>
            </a:r>
            <a:r>
              <a:rPr lang="zh-CN" altLang="en-US" sz="2000" dirty="0">
                <a:ea typeface="宋体" pitchFamily="2" charset="-122"/>
              </a:rPr>
              <a:t>找最后一个</a:t>
            </a:r>
            <a:r>
              <a:rPr lang="zh-CN" altLang="en-US" sz="2000" dirty="0" smtClean="0">
                <a:ea typeface="宋体" pitchFamily="2" charset="-122"/>
              </a:rPr>
              <a:t>正序</a:t>
            </a:r>
            <a:r>
              <a:rPr lang="en-US" altLang="zh-CN" sz="2000" dirty="0" smtClean="0">
                <a:ea typeface="宋体" pitchFamily="2" charset="-122"/>
              </a:rPr>
              <a:t>)</a:t>
            </a:r>
            <a:r>
              <a:rPr lang="en-US" altLang="zh-CN" sz="2000" dirty="0">
                <a:ea typeface="宋体" pitchFamily="2" charset="-122"/>
              </a:rPr>
              <a:t> </a:t>
            </a:r>
            <a:endParaRPr lang="en-US" altLang="zh-CN" sz="2000" dirty="0" smtClean="0">
              <a:ea typeface="宋体" pitchFamily="2" charset="-122"/>
            </a:endParaRPr>
          </a:p>
          <a:p>
            <a:pPr lvl="1" eaLnBrk="1" hangingPunct="1">
              <a:lnSpc>
                <a:spcPct val="90000"/>
              </a:lnSpc>
            </a:pPr>
            <a:r>
              <a:rPr lang="en-US" altLang="zh-CN" sz="2000" dirty="0" smtClean="0">
                <a:ea typeface="宋体" pitchFamily="2" charset="-122"/>
              </a:rPr>
              <a:t>(2</a:t>
            </a:r>
            <a:r>
              <a:rPr lang="en-US" altLang="zh-CN" sz="2000" dirty="0">
                <a:ea typeface="宋体" pitchFamily="2" charset="-122"/>
              </a:rPr>
              <a:t>) </a:t>
            </a:r>
            <a:r>
              <a:rPr lang="zh-CN" altLang="en-US" sz="2000" dirty="0">
                <a:ea typeface="宋体" pitchFamily="2" charset="-122"/>
              </a:rPr>
              <a:t>求 </a:t>
            </a:r>
            <a:r>
              <a:rPr lang="en-US" altLang="zh-CN" sz="2000" dirty="0" smtClean="0">
                <a:ea typeface="宋体" pitchFamily="2" charset="-122"/>
              </a:rPr>
              <a:t>j=max{k|</a:t>
            </a:r>
            <a:r>
              <a:rPr lang="en-US" altLang="zh-CN" sz="2000" dirty="0">
                <a:ea typeface="宋体" pitchFamily="2" charset="-122"/>
              </a:rPr>
              <a:t> </a:t>
            </a:r>
            <a:r>
              <a:rPr lang="en-US" altLang="zh-CN" sz="2000" dirty="0" smtClean="0">
                <a:ea typeface="宋体" pitchFamily="2" charset="-122"/>
              </a:rPr>
              <a:t>p</a:t>
            </a:r>
            <a:r>
              <a:rPr lang="en-US" altLang="zh-CN" sz="2000" baseline="-25000" dirty="0" smtClean="0">
                <a:ea typeface="宋体" pitchFamily="2" charset="-122"/>
              </a:rPr>
              <a:t>i-1</a:t>
            </a:r>
            <a:r>
              <a:rPr lang="en-US" altLang="zh-CN" sz="2000" dirty="0" smtClean="0">
                <a:ea typeface="宋体" pitchFamily="2" charset="-122"/>
              </a:rPr>
              <a:t>&lt;</a:t>
            </a:r>
            <a:r>
              <a:rPr lang="en-US" altLang="zh-CN" sz="2000" dirty="0" err="1" smtClean="0">
                <a:ea typeface="宋体" pitchFamily="2" charset="-122"/>
              </a:rPr>
              <a:t>p</a:t>
            </a:r>
            <a:r>
              <a:rPr lang="en-US" altLang="zh-CN" sz="2000" baseline="-25000" dirty="0" err="1" smtClean="0">
                <a:ea typeface="宋体" pitchFamily="2" charset="-122"/>
              </a:rPr>
              <a:t>k</a:t>
            </a:r>
            <a:r>
              <a:rPr lang="en-US" altLang="zh-CN" sz="2000" dirty="0" smtClean="0">
                <a:ea typeface="宋体" pitchFamily="2" charset="-122"/>
              </a:rPr>
              <a:t>}(</a:t>
            </a:r>
            <a:r>
              <a:rPr lang="zh-CN" altLang="en-US" sz="2000" dirty="0">
                <a:ea typeface="宋体" pitchFamily="2" charset="-122"/>
              </a:rPr>
              <a:t>找最后大于</a:t>
            </a:r>
            <a:r>
              <a:rPr lang="en-US" altLang="zh-CN" sz="2000" dirty="0">
                <a:ea typeface="宋体" pitchFamily="2" charset="-122"/>
              </a:rPr>
              <a:t>p</a:t>
            </a:r>
            <a:r>
              <a:rPr lang="en-US" altLang="zh-CN" sz="2000" baseline="-25000" dirty="0">
                <a:ea typeface="宋体" pitchFamily="2" charset="-122"/>
              </a:rPr>
              <a:t>i-1</a:t>
            </a:r>
            <a:r>
              <a:rPr lang="zh-CN" altLang="en-US" sz="2000" dirty="0">
                <a:ea typeface="宋体" pitchFamily="2" charset="-122"/>
              </a:rPr>
              <a:t>者</a:t>
            </a:r>
            <a:r>
              <a:rPr lang="en-US" altLang="zh-CN" sz="2000" dirty="0">
                <a:ea typeface="宋体" pitchFamily="2" charset="-122"/>
              </a:rPr>
              <a:t>) </a:t>
            </a:r>
            <a:endParaRPr lang="en-US" altLang="zh-CN" sz="2000" dirty="0" smtClean="0">
              <a:ea typeface="宋体" pitchFamily="2" charset="-122"/>
            </a:endParaRPr>
          </a:p>
          <a:p>
            <a:pPr lvl="1" eaLnBrk="1" hangingPunct="1">
              <a:lnSpc>
                <a:spcPct val="90000"/>
              </a:lnSpc>
            </a:pPr>
            <a:r>
              <a:rPr lang="en-US" altLang="zh-CN" sz="2000" dirty="0" smtClean="0">
                <a:ea typeface="宋体" pitchFamily="2" charset="-122"/>
              </a:rPr>
              <a:t>(</a:t>
            </a:r>
            <a:r>
              <a:rPr lang="en-US" altLang="zh-CN" sz="2000" dirty="0">
                <a:ea typeface="宋体" pitchFamily="2" charset="-122"/>
              </a:rPr>
              <a:t>3) </a:t>
            </a:r>
            <a:r>
              <a:rPr lang="zh-CN" altLang="en-US" sz="2000" dirty="0">
                <a:ea typeface="宋体" pitchFamily="2" charset="-122"/>
              </a:rPr>
              <a:t>互换</a:t>
            </a:r>
            <a:r>
              <a:rPr lang="en-US" altLang="zh-CN" sz="2000" dirty="0">
                <a:ea typeface="宋体" pitchFamily="2" charset="-122"/>
              </a:rPr>
              <a:t>p</a:t>
            </a:r>
            <a:r>
              <a:rPr lang="en-US" altLang="zh-CN" sz="2000" baseline="-25000" dirty="0">
                <a:ea typeface="宋体" pitchFamily="2" charset="-122"/>
              </a:rPr>
              <a:t>i-1</a:t>
            </a:r>
            <a:r>
              <a:rPr lang="zh-CN" altLang="en-US" sz="2000" dirty="0">
                <a:ea typeface="宋体" pitchFamily="2" charset="-122"/>
              </a:rPr>
              <a:t>与</a:t>
            </a:r>
            <a:r>
              <a:rPr lang="en-US" altLang="zh-CN" sz="2000" dirty="0" err="1">
                <a:ea typeface="宋体" pitchFamily="2" charset="-122"/>
              </a:rPr>
              <a:t>p</a:t>
            </a:r>
            <a:r>
              <a:rPr lang="en-US" altLang="zh-CN" sz="2000" baseline="-25000" dirty="0" err="1">
                <a:ea typeface="宋体" pitchFamily="2" charset="-122"/>
              </a:rPr>
              <a:t>j</a:t>
            </a:r>
            <a:r>
              <a:rPr lang="zh-CN" altLang="en-US" sz="2000" dirty="0">
                <a:ea typeface="宋体" pitchFamily="2" charset="-122"/>
              </a:rPr>
              <a:t>得         </a:t>
            </a:r>
            <a:endParaRPr lang="en-US" altLang="zh-CN" sz="2000" dirty="0" smtClean="0">
              <a:ea typeface="宋体" pitchFamily="2" charset="-122"/>
            </a:endParaRPr>
          </a:p>
          <a:p>
            <a:pPr marL="457200" lvl="1" indent="0" eaLnBrk="1" hangingPunct="1">
              <a:lnSpc>
                <a:spcPct val="90000"/>
              </a:lnSpc>
              <a:buNone/>
            </a:pPr>
            <a:r>
              <a:rPr lang="en-US" altLang="zh-CN" sz="2000"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…p</a:t>
            </a:r>
            <a:r>
              <a:rPr lang="en-US" altLang="zh-CN" sz="2000" baseline="-25000" dirty="0" smtClean="0">
                <a:ea typeface="宋体" pitchFamily="2" charset="-122"/>
              </a:rPr>
              <a:t>i-2</a:t>
            </a:r>
            <a:r>
              <a:rPr lang="en-US" altLang="zh-CN" sz="2000" dirty="0">
                <a:ea typeface="宋体" pitchFamily="2" charset="-122"/>
              </a:rPr>
              <a:t> </a:t>
            </a:r>
            <a:r>
              <a:rPr lang="en-US" altLang="zh-CN" sz="2000" dirty="0" err="1">
                <a:ea typeface="宋体" pitchFamily="2" charset="-122"/>
              </a:rPr>
              <a:t>p</a:t>
            </a:r>
            <a:r>
              <a:rPr lang="en-US" altLang="zh-CN" sz="2000" baseline="-25000" dirty="0" err="1">
                <a:ea typeface="宋体" pitchFamily="2" charset="-122"/>
              </a:rPr>
              <a:t>j</a:t>
            </a:r>
            <a:r>
              <a:rPr lang="en-US" altLang="zh-CN" sz="2000" dirty="0">
                <a:ea typeface="宋体" pitchFamily="2" charset="-122"/>
              </a:rPr>
              <a:t> </a:t>
            </a:r>
            <a:r>
              <a:rPr lang="en-US" altLang="zh-CN" sz="2000" dirty="0" smtClean="0">
                <a:ea typeface="宋体" pitchFamily="2" charset="-122"/>
              </a:rPr>
              <a:t>p</a:t>
            </a:r>
            <a:r>
              <a:rPr lang="en-US" altLang="zh-CN" sz="2000" baseline="-25000" dirty="0" smtClean="0">
                <a:ea typeface="宋体" pitchFamily="2" charset="-122"/>
              </a:rPr>
              <a:t>i</a:t>
            </a:r>
            <a:r>
              <a:rPr lang="en-US" altLang="zh-CN" sz="2000" dirty="0" smtClean="0">
                <a:ea typeface="宋体" pitchFamily="2" charset="-122"/>
              </a:rPr>
              <a:t>p</a:t>
            </a:r>
            <a:r>
              <a:rPr lang="en-US" altLang="zh-CN" sz="2000" baseline="-25000" dirty="0" smtClean="0">
                <a:ea typeface="宋体" pitchFamily="2" charset="-122"/>
              </a:rPr>
              <a:t>i+1</a:t>
            </a:r>
            <a:r>
              <a:rPr lang="en-US" altLang="zh-CN" sz="2000" dirty="0">
                <a:ea typeface="宋体" pitchFamily="2" charset="-122"/>
              </a:rPr>
              <a:t>…</a:t>
            </a:r>
            <a:r>
              <a:rPr lang="en-US" altLang="zh-CN" sz="2000" dirty="0" smtClean="0">
                <a:ea typeface="宋体" pitchFamily="2" charset="-122"/>
              </a:rPr>
              <a:t>p</a:t>
            </a:r>
            <a:r>
              <a:rPr lang="en-US" altLang="zh-CN" sz="2000" baseline="-25000" dirty="0" smtClean="0">
                <a:ea typeface="宋体" pitchFamily="2" charset="-122"/>
              </a:rPr>
              <a:t>j-1</a:t>
            </a:r>
            <a:r>
              <a:rPr lang="en-US" altLang="zh-CN" sz="2000" baseline="-25000" dirty="0">
                <a:ea typeface="宋体" pitchFamily="2" charset="-122"/>
              </a:rPr>
              <a:t> </a:t>
            </a:r>
            <a:r>
              <a:rPr lang="en-US" altLang="zh-CN" sz="2000" dirty="0">
                <a:ea typeface="宋体" pitchFamily="2" charset="-122"/>
              </a:rPr>
              <a:t>p</a:t>
            </a:r>
            <a:r>
              <a:rPr lang="en-US" altLang="zh-CN" sz="2000" baseline="-25000" dirty="0">
                <a:ea typeface="宋体" pitchFamily="2" charset="-122"/>
              </a:rPr>
              <a:t>i-1</a:t>
            </a:r>
            <a:r>
              <a:rPr lang="en-US" altLang="zh-CN" sz="2000" dirty="0">
                <a:ea typeface="宋体" pitchFamily="2" charset="-122"/>
              </a:rPr>
              <a:t> </a:t>
            </a:r>
            <a:r>
              <a:rPr lang="en-US" altLang="zh-CN" sz="2000" dirty="0" smtClean="0">
                <a:ea typeface="宋体" pitchFamily="2" charset="-122"/>
              </a:rPr>
              <a:t>p</a:t>
            </a:r>
            <a:r>
              <a:rPr lang="en-US" altLang="zh-CN" sz="2000" baseline="-25000" dirty="0" smtClean="0">
                <a:ea typeface="宋体" pitchFamily="2" charset="-122"/>
              </a:rPr>
              <a:t>j+1</a:t>
            </a:r>
            <a:r>
              <a:rPr lang="en-US" altLang="zh-CN" sz="2000" dirty="0" smtClean="0">
                <a:ea typeface="宋体" pitchFamily="2" charset="-122"/>
              </a:rPr>
              <a:t>…</a:t>
            </a:r>
            <a:r>
              <a:rPr lang="en-US" altLang="zh-CN" sz="2000" dirty="0" err="1" smtClean="0">
                <a:ea typeface="宋体" pitchFamily="2" charset="-122"/>
              </a:rPr>
              <a:t>p</a:t>
            </a:r>
            <a:r>
              <a:rPr lang="en-US" altLang="zh-CN" sz="2000" baseline="-25000" dirty="0" err="1" smtClean="0">
                <a:ea typeface="宋体" pitchFamily="2" charset="-122"/>
              </a:rPr>
              <a:t>n</a:t>
            </a:r>
            <a:endParaRPr lang="en-US" altLang="zh-CN" sz="2000" baseline="-25000" dirty="0" smtClean="0">
              <a:ea typeface="宋体" pitchFamily="2" charset="-122"/>
            </a:endParaRPr>
          </a:p>
          <a:p>
            <a:pPr lvl="1" eaLnBrk="1" hangingPunct="1">
              <a:lnSpc>
                <a:spcPct val="90000"/>
              </a:lnSpc>
            </a:pPr>
            <a:r>
              <a:rPr lang="en-US" altLang="zh-CN" sz="2000" dirty="0">
                <a:ea typeface="宋体" pitchFamily="2" charset="-122"/>
              </a:rPr>
              <a:t> (4) </a:t>
            </a:r>
            <a:r>
              <a:rPr lang="zh-CN" altLang="en-US" sz="2000" dirty="0">
                <a:ea typeface="宋体" pitchFamily="2" charset="-122"/>
              </a:rPr>
              <a:t>反排</a:t>
            </a:r>
            <a:r>
              <a:rPr lang="en-US" altLang="zh-CN" sz="2000" dirty="0" err="1">
                <a:ea typeface="宋体" pitchFamily="2" charset="-122"/>
              </a:rPr>
              <a:t>p</a:t>
            </a:r>
            <a:r>
              <a:rPr lang="en-US" altLang="zh-CN" sz="2000" baseline="-25000" dirty="0" err="1">
                <a:ea typeface="宋体" pitchFamily="2" charset="-122"/>
              </a:rPr>
              <a:t>j</a:t>
            </a:r>
            <a:r>
              <a:rPr lang="zh-CN" altLang="en-US" sz="2000" dirty="0">
                <a:ea typeface="宋体" pitchFamily="2" charset="-122"/>
              </a:rPr>
              <a:t>后面的数</a:t>
            </a:r>
            <a:r>
              <a:rPr lang="zh-CN" altLang="en-US" sz="2000" dirty="0" smtClean="0">
                <a:ea typeface="宋体" pitchFamily="2" charset="-122"/>
              </a:rPr>
              <a:t>得到</a:t>
            </a:r>
            <a:r>
              <a:rPr lang="en-US" altLang="zh-CN" sz="2000" dirty="0" smtClean="0">
                <a:ea typeface="宋体" pitchFamily="2" charset="-122"/>
              </a:rPr>
              <a:t>(</a:t>
            </a:r>
            <a:r>
              <a:rPr lang="en-US" altLang="zh-CN" sz="2000" dirty="0">
                <a:ea typeface="宋体" pitchFamily="2" charset="-122"/>
              </a:rPr>
              <a:t>q):      </a:t>
            </a:r>
            <a:endParaRPr lang="en-US" altLang="zh-CN" sz="2000" dirty="0" smtClean="0">
              <a:ea typeface="宋体" pitchFamily="2" charset="-122"/>
            </a:endParaRPr>
          </a:p>
          <a:p>
            <a:pPr marL="457200" lvl="1" indent="0" eaLnBrk="1" hangingPunct="1">
              <a:lnSpc>
                <a:spcPct val="90000"/>
              </a:lnSpc>
              <a:buNone/>
            </a:pPr>
            <a:r>
              <a:rPr lang="en-US" altLang="zh-CN" sz="2000" dirty="0">
                <a:ea typeface="宋体" pitchFamily="2" charset="-122"/>
              </a:rPr>
              <a:t> p</a:t>
            </a:r>
            <a:r>
              <a:rPr lang="en-US" altLang="zh-CN" sz="2000" baseline="-25000" dirty="0">
                <a:ea typeface="宋体" pitchFamily="2" charset="-122"/>
              </a:rPr>
              <a:t>1</a:t>
            </a:r>
            <a:r>
              <a:rPr lang="en-US" altLang="zh-CN" sz="2000" dirty="0">
                <a:ea typeface="宋体" pitchFamily="2" charset="-122"/>
              </a:rPr>
              <a:t>…p</a:t>
            </a:r>
            <a:r>
              <a:rPr lang="en-US" altLang="zh-CN" sz="2000" baseline="-25000" dirty="0">
                <a:ea typeface="宋体" pitchFamily="2" charset="-122"/>
              </a:rPr>
              <a:t>i-2</a:t>
            </a:r>
            <a:r>
              <a:rPr lang="en-US" altLang="zh-CN" sz="2000" dirty="0">
                <a:ea typeface="宋体" pitchFamily="2" charset="-122"/>
              </a:rPr>
              <a:t> </a:t>
            </a:r>
            <a:r>
              <a:rPr lang="en-US" altLang="zh-CN" sz="2000" dirty="0" err="1">
                <a:ea typeface="宋体" pitchFamily="2" charset="-122"/>
              </a:rPr>
              <a:t>p</a:t>
            </a:r>
            <a:r>
              <a:rPr lang="en-US" altLang="zh-CN" sz="2000" baseline="-25000" dirty="0" err="1">
                <a:ea typeface="宋体" pitchFamily="2" charset="-122"/>
              </a:rPr>
              <a:t>j</a:t>
            </a:r>
            <a:r>
              <a:rPr lang="en-US" altLang="zh-CN" sz="2000" dirty="0">
                <a:ea typeface="宋体" pitchFamily="2" charset="-122"/>
              </a:rPr>
              <a:t> </a:t>
            </a:r>
            <a:r>
              <a:rPr lang="en-US" altLang="zh-CN" sz="2000" dirty="0" err="1" smtClean="0">
                <a:ea typeface="宋体" pitchFamily="2" charset="-122"/>
              </a:rPr>
              <a:t>p</a:t>
            </a:r>
            <a:r>
              <a:rPr lang="en-US" altLang="zh-CN" sz="2000" baseline="-25000" dirty="0" err="1" smtClean="0">
                <a:ea typeface="宋体" pitchFamily="2" charset="-122"/>
              </a:rPr>
              <a:t>n</a:t>
            </a:r>
            <a:r>
              <a:rPr lang="en-US" altLang="zh-CN" sz="2000" dirty="0">
                <a:ea typeface="宋体" pitchFamily="2" charset="-122"/>
              </a:rPr>
              <a:t>…</a:t>
            </a:r>
            <a:r>
              <a:rPr lang="en-US" altLang="zh-CN" sz="2000" dirty="0" smtClean="0">
                <a:ea typeface="宋体" pitchFamily="2" charset="-122"/>
              </a:rPr>
              <a:t>p</a:t>
            </a:r>
            <a:r>
              <a:rPr lang="en-US" altLang="zh-CN" sz="2000" baseline="-25000" dirty="0" smtClean="0">
                <a:ea typeface="宋体" pitchFamily="2" charset="-122"/>
              </a:rPr>
              <a:t>j+1</a:t>
            </a:r>
            <a:r>
              <a:rPr lang="en-US" altLang="zh-CN" sz="2000" dirty="0" smtClean="0">
                <a:ea typeface="宋体" pitchFamily="2" charset="-122"/>
              </a:rPr>
              <a:t>p</a:t>
            </a:r>
            <a:r>
              <a:rPr lang="en-US" altLang="zh-CN" sz="2000" baseline="-25000" dirty="0" smtClean="0">
                <a:ea typeface="宋体" pitchFamily="2" charset="-122"/>
              </a:rPr>
              <a:t>i-1</a:t>
            </a:r>
            <a:r>
              <a:rPr lang="en-US" altLang="zh-CN" sz="2000" dirty="0" smtClean="0">
                <a:ea typeface="宋体" pitchFamily="2" charset="-122"/>
              </a:rPr>
              <a:t>p</a:t>
            </a:r>
            <a:r>
              <a:rPr lang="en-US" altLang="zh-CN" sz="2000" baseline="-25000" dirty="0" smtClean="0">
                <a:ea typeface="宋体" pitchFamily="2" charset="-122"/>
              </a:rPr>
              <a:t>j-1</a:t>
            </a:r>
            <a:r>
              <a:rPr lang="en-US" altLang="zh-CN" sz="2000" dirty="0">
                <a:ea typeface="宋体" pitchFamily="2" charset="-122"/>
              </a:rPr>
              <a:t> ….p</a:t>
            </a:r>
            <a:r>
              <a:rPr lang="en-US" altLang="zh-CN" sz="2000" baseline="-25000" dirty="0">
                <a:ea typeface="宋体" pitchFamily="2" charset="-122"/>
              </a:rPr>
              <a:t>i+1</a:t>
            </a:r>
            <a:r>
              <a:rPr lang="en-US" altLang="zh-CN" sz="2000" dirty="0">
                <a:ea typeface="宋体" pitchFamily="2" charset="-122"/>
              </a:rPr>
              <a:t> p</a:t>
            </a:r>
            <a:r>
              <a:rPr lang="en-US" altLang="zh-CN" sz="2000" baseline="-25000" dirty="0">
                <a:ea typeface="宋体" pitchFamily="2" charset="-122"/>
              </a:rPr>
              <a:t>i</a:t>
            </a:r>
          </a:p>
        </p:txBody>
      </p:sp>
      <p:sp>
        <p:nvSpPr>
          <p:cNvPr id="2" name="矩形 1"/>
          <p:cNvSpPr/>
          <p:nvPr/>
        </p:nvSpPr>
        <p:spPr>
          <a:xfrm>
            <a:off x="2704429" y="4745261"/>
            <a:ext cx="4716016" cy="1477328"/>
          </a:xfrm>
          <a:prstGeom prst="rect">
            <a:avLst/>
          </a:prstGeom>
        </p:spPr>
        <p:txBody>
          <a:bodyPr wrap="square">
            <a:spAutoFit/>
          </a:bodyPr>
          <a:lstStyle/>
          <a:p>
            <a:r>
              <a:rPr lang="zh-CN" altLang="en-US" dirty="0">
                <a:solidFill>
                  <a:srgbClr val="FF0000"/>
                </a:solidFill>
              </a:rPr>
              <a:t>设</a:t>
            </a:r>
            <a:r>
              <a:rPr lang="en-US" altLang="zh-CN" dirty="0" smtClean="0">
                <a:solidFill>
                  <a:srgbClr val="FF0000"/>
                </a:solidFill>
              </a:rPr>
              <a:t>S=1,2,3,4,</a:t>
            </a:r>
            <a:r>
              <a:rPr lang="en-US" altLang="zh-CN" dirty="0">
                <a:solidFill>
                  <a:srgbClr val="FF0000"/>
                </a:solidFill>
              </a:rPr>
              <a:t> </a:t>
            </a:r>
            <a:r>
              <a:rPr lang="zh-CN" altLang="en-US" dirty="0">
                <a:solidFill>
                  <a:srgbClr val="FF0000"/>
                </a:solidFill>
              </a:rPr>
              <a:t>用字典序法求出</a:t>
            </a:r>
            <a:r>
              <a:rPr lang="en-US" altLang="zh-CN" dirty="0">
                <a:solidFill>
                  <a:srgbClr val="FF0000"/>
                </a:solidFill>
              </a:rPr>
              <a:t>S</a:t>
            </a:r>
            <a:r>
              <a:rPr lang="zh-CN" altLang="en-US" dirty="0">
                <a:solidFill>
                  <a:srgbClr val="FF0000"/>
                </a:solidFill>
              </a:rPr>
              <a:t>的全部</a:t>
            </a:r>
            <a:r>
              <a:rPr lang="zh-CN" altLang="en-US" dirty="0" smtClean="0">
                <a:solidFill>
                  <a:srgbClr val="FF0000"/>
                </a:solidFill>
              </a:rPr>
              <a:t>排列</a:t>
            </a:r>
            <a:r>
              <a:rPr lang="en-US" altLang="zh-CN" dirty="0" smtClean="0"/>
              <a:t>.</a:t>
            </a:r>
            <a:r>
              <a:rPr lang="en-US" altLang="zh-CN" dirty="0"/>
              <a:t>  </a:t>
            </a:r>
            <a:endParaRPr lang="en-US" altLang="zh-CN" dirty="0" smtClean="0"/>
          </a:p>
          <a:p>
            <a:r>
              <a:rPr lang="zh-CN" altLang="en-US" dirty="0" smtClean="0"/>
              <a:t>解</a:t>
            </a:r>
            <a:r>
              <a:rPr lang="zh-CN" altLang="en-US" dirty="0"/>
              <a:t>   </a:t>
            </a:r>
            <a:r>
              <a:rPr lang="en-US" altLang="zh-CN" dirty="0"/>
              <a:t>1234, 1243, 1324, 1342, 1423, 1432,      </a:t>
            </a:r>
            <a:r>
              <a:rPr lang="en-US" altLang="zh-CN" dirty="0" smtClean="0"/>
              <a:t>     </a:t>
            </a:r>
            <a:r>
              <a:rPr lang="en-US" altLang="zh-CN" dirty="0"/>
              <a:t> 2134, 2143, 2314, 2341, 2413, 2431</a:t>
            </a:r>
            <a:r>
              <a:rPr lang="en-US" altLang="zh-CN" dirty="0" smtClean="0"/>
              <a:t>,</a:t>
            </a:r>
          </a:p>
          <a:p>
            <a:r>
              <a:rPr lang="en-US" altLang="zh-CN" dirty="0" smtClean="0"/>
              <a:t>     3124</a:t>
            </a:r>
            <a:r>
              <a:rPr lang="en-US" altLang="zh-CN" dirty="0"/>
              <a:t>, 3142, 3214, 3241, 3412, 3421,       </a:t>
            </a:r>
            <a:endParaRPr lang="en-US" altLang="zh-CN" dirty="0" smtClean="0"/>
          </a:p>
          <a:p>
            <a:r>
              <a:rPr lang="en-US" altLang="zh-CN" dirty="0" smtClean="0"/>
              <a:t>      4123</a:t>
            </a:r>
            <a:r>
              <a:rPr lang="en-US" altLang="zh-CN" dirty="0"/>
              <a:t>, 4132, 4213, 4231, 4312, 4321.</a:t>
            </a:r>
            <a:endParaRPr lang="zh-CN" altLang="en-US" dirty="0"/>
          </a:p>
        </p:txBody>
      </p:sp>
      <p:sp>
        <p:nvSpPr>
          <p:cNvPr id="3" name="矩形 2"/>
          <p:cNvSpPr/>
          <p:nvPr/>
        </p:nvSpPr>
        <p:spPr>
          <a:xfrm>
            <a:off x="5436096" y="2348880"/>
            <a:ext cx="3740287" cy="1815882"/>
          </a:xfrm>
          <a:prstGeom prst="rect">
            <a:avLst/>
          </a:prstGeom>
        </p:spPr>
        <p:txBody>
          <a:bodyPr wrap="square">
            <a:spAutoFit/>
          </a:bodyPr>
          <a:lstStyle/>
          <a:p>
            <a:r>
              <a:rPr lang="zh-CN" altLang="en-US" sz="1400" b="1" dirty="0" smtClean="0">
                <a:solidFill>
                  <a:srgbClr val="00B050"/>
                </a:solidFill>
                <a:latin typeface="微软雅黑" panose="020B0503020204020204" pitchFamily="34" charset="-122"/>
                <a:ea typeface="微软雅黑" panose="020B0503020204020204" pitchFamily="34" charset="-122"/>
              </a:rPr>
              <a:t>练习：</a:t>
            </a:r>
            <a:endParaRPr lang="en-US" altLang="zh-CN" sz="1400" b="1" dirty="0" smtClean="0">
              <a:solidFill>
                <a:srgbClr val="00B050"/>
              </a:solidFill>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设有</a:t>
            </a:r>
            <a:r>
              <a:rPr lang="zh-CN" altLang="en-US" sz="1400" b="1" dirty="0">
                <a:latin typeface="微软雅黑" panose="020B0503020204020204" pitchFamily="34" charset="-122"/>
                <a:ea typeface="微软雅黑" panose="020B0503020204020204" pitchFamily="34" charset="-122"/>
              </a:rPr>
              <a:t>排列</a:t>
            </a:r>
            <a:r>
              <a:rPr lang="en-US" altLang="zh-CN" sz="1400" b="1" dirty="0">
                <a:latin typeface="微软雅黑" panose="020B0503020204020204" pitchFamily="34" charset="-122"/>
                <a:ea typeface="微软雅黑" panose="020B0503020204020204" pitchFamily="34" charset="-122"/>
              </a:rPr>
              <a:t>(p) =2763541, </a:t>
            </a:r>
            <a:r>
              <a:rPr lang="zh-CN" altLang="en-US" sz="1400" b="1" dirty="0">
                <a:latin typeface="微软雅黑" panose="020B0503020204020204" pitchFamily="34" charset="-122"/>
                <a:ea typeface="微软雅黑" panose="020B0503020204020204" pitchFamily="34" charset="-122"/>
              </a:rPr>
              <a:t>按照字典式排序</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它的下一个排列是</a:t>
            </a:r>
            <a:r>
              <a:rPr lang="en-US" altLang="zh-CN" sz="1400" b="1" dirty="0">
                <a:latin typeface="微软雅黑" panose="020B0503020204020204" pitchFamily="34" charset="-122"/>
                <a:ea typeface="微软雅黑" panose="020B0503020204020204" pitchFamily="34" charset="-122"/>
              </a:rPr>
              <a:t>?                       </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 (1) 2763541  [</a:t>
            </a:r>
            <a:r>
              <a:rPr lang="zh-CN" altLang="en-US" sz="1400" b="1" dirty="0">
                <a:latin typeface="微软雅黑" panose="020B0503020204020204" pitchFamily="34" charset="-122"/>
                <a:ea typeface="微软雅黑" panose="020B0503020204020204" pitchFamily="34" charset="-122"/>
              </a:rPr>
              <a:t>找最后一个正序</a:t>
            </a:r>
            <a:r>
              <a:rPr lang="en-US" altLang="zh-CN" sz="1400" b="1" dirty="0">
                <a:latin typeface="微软雅黑" panose="020B0503020204020204" pitchFamily="34" charset="-122"/>
                <a:ea typeface="微软雅黑" panose="020B0503020204020204" pitchFamily="34" charset="-122"/>
              </a:rPr>
              <a:t>35] </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2) 2763541 [</a:t>
            </a:r>
            <a:r>
              <a:rPr lang="zh-CN" altLang="en-US" sz="1400" b="1" dirty="0">
                <a:latin typeface="微软雅黑" panose="020B0503020204020204" pitchFamily="34" charset="-122"/>
                <a:ea typeface="微软雅黑" panose="020B0503020204020204" pitchFamily="34" charset="-122"/>
              </a:rPr>
              <a:t>找</a:t>
            </a:r>
            <a:r>
              <a:rPr lang="en-US" altLang="zh-CN" sz="1400" b="1" dirty="0">
                <a:latin typeface="微软雅黑" panose="020B0503020204020204" pitchFamily="34" charset="-122"/>
                <a:ea typeface="微软雅黑" panose="020B0503020204020204" pitchFamily="34" charset="-122"/>
              </a:rPr>
              <a:t>3</a:t>
            </a:r>
            <a:r>
              <a:rPr lang="zh-CN" altLang="en-US" sz="1400" b="1" dirty="0">
                <a:latin typeface="微软雅黑" panose="020B0503020204020204" pitchFamily="34" charset="-122"/>
                <a:ea typeface="微软雅黑" panose="020B0503020204020204" pitchFamily="34" charset="-122"/>
              </a:rPr>
              <a:t>后面比</a:t>
            </a:r>
            <a:r>
              <a:rPr lang="en-US" altLang="zh-CN" sz="1400" b="1" dirty="0">
                <a:latin typeface="微软雅黑" panose="020B0503020204020204" pitchFamily="34" charset="-122"/>
                <a:ea typeface="微软雅黑" panose="020B0503020204020204" pitchFamily="34" charset="-122"/>
              </a:rPr>
              <a:t>3</a:t>
            </a:r>
            <a:r>
              <a:rPr lang="zh-CN" altLang="en-US" sz="1400" b="1" dirty="0">
                <a:latin typeface="微软雅黑" panose="020B0503020204020204" pitchFamily="34" charset="-122"/>
                <a:ea typeface="微软雅黑" panose="020B0503020204020204" pitchFamily="34" charset="-122"/>
              </a:rPr>
              <a:t>大的最后一个数</a:t>
            </a:r>
            <a:r>
              <a:rPr lang="en-US" altLang="zh-CN" sz="1400" b="1" dirty="0" smtClean="0">
                <a:latin typeface="微软雅黑" panose="020B0503020204020204" pitchFamily="34" charset="-122"/>
                <a:ea typeface="微软雅黑" panose="020B0503020204020204" pitchFamily="34" charset="-122"/>
              </a:rPr>
              <a:t>]</a:t>
            </a:r>
          </a:p>
          <a:p>
            <a:r>
              <a:rPr lang="en-US" altLang="zh-CN" sz="1400" b="1" dirty="0">
                <a:latin typeface="微软雅黑" panose="020B0503020204020204" pitchFamily="34" charset="-122"/>
                <a:ea typeface="微软雅黑" panose="020B0503020204020204" pitchFamily="34" charset="-122"/>
              </a:rPr>
              <a:t> (3) 2764531 [</a:t>
            </a:r>
            <a:r>
              <a:rPr lang="zh-CN" altLang="en-US" sz="1400" b="1" dirty="0">
                <a:latin typeface="微软雅黑" panose="020B0503020204020204" pitchFamily="34" charset="-122"/>
                <a:ea typeface="微软雅黑" panose="020B0503020204020204" pitchFamily="34" charset="-122"/>
              </a:rPr>
              <a:t>交换</a:t>
            </a:r>
            <a:r>
              <a:rPr lang="en-US" altLang="zh-CN" sz="1400" b="1" dirty="0">
                <a:latin typeface="微软雅黑" panose="020B0503020204020204" pitchFamily="34" charset="-122"/>
                <a:ea typeface="微软雅黑" panose="020B0503020204020204" pitchFamily="34" charset="-122"/>
              </a:rPr>
              <a:t>3,4</a:t>
            </a:r>
            <a:r>
              <a:rPr lang="zh-CN" altLang="en-US" sz="1400" b="1" dirty="0">
                <a:latin typeface="微软雅黑" panose="020B0503020204020204" pitchFamily="34" charset="-122"/>
                <a:ea typeface="微软雅黑" panose="020B0503020204020204" pitchFamily="34" charset="-122"/>
              </a:rPr>
              <a:t>的位置</a:t>
            </a:r>
            <a:r>
              <a:rPr lang="en-US" altLang="zh-CN" sz="1400" b="1" dirty="0">
                <a:latin typeface="微软雅黑" panose="020B0503020204020204" pitchFamily="34" charset="-122"/>
                <a:ea typeface="微软雅黑" panose="020B0503020204020204" pitchFamily="34" charset="-122"/>
              </a:rPr>
              <a:t>] </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(4) 2764135 [</a:t>
            </a:r>
            <a:r>
              <a:rPr lang="zh-CN" altLang="en-US" sz="1400" b="1" dirty="0">
                <a:latin typeface="微软雅黑" panose="020B0503020204020204" pitchFamily="34" charset="-122"/>
                <a:ea typeface="微软雅黑" panose="020B0503020204020204" pitchFamily="34" charset="-122"/>
              </a:rPr>
              <a:t>把</a:t>
            </a:r>
            <a:r>
              <a:rPr lang="en-US" altLang="zh-CN" sz="1400" b="1" dirty="0">
                <a:latin typeface="微软雅黑" panose="020B0503020204020204" pitchFamily="34" charset="-122"/>
                <a:ea typeface="微软雅黑" panose="020B0503020204020204" pitchFamily="34" charset="-122"/>
              </a:rPr>
              <a:t>4</a:t>
            </a:r>
            <a:r>
              <a:rPr lang="zh-CN" altLang="en-US" sz="1400" b="1" dirty="0">
                <a:latin typeface="微软雅黑" panose="020B0503020204020204" pitchFamily="34" charset="-122"/>
                <a:ea typeface="微软雅黑" panose="020B0503020204020204" pitchFamily="34" charset="-122"/>
              </a:rPr>
              <a:t>后面的</a:t>
            </a:r>
            <a:r>
              <a:rPr lang="en-US" altLang="zh-CN" sz="1400" b="1" dirty="0">
                <a:latin typeface="微软雅黑" panose="020B0503020204020204" pitchFamily="34" charset="-122"/>
                <a:ea typeface="微软雅黑" panose="020B0503020204020204" pitchFamily="34" charset="-122"/>
              </a:rPr>
              <a:t>531</a:t>
            </a:r>
            <a:r>
              <a:rPr lang="zh-CN" altLang="en-US" sz="1400" b="1" dirty="0">
                <a:latin typeface="微软雅黑" panose="020B0503020204020204" pitchFamily="34" charset="-122"/>
                <a:ea typeface="微软雅黑" panose="020B0503020204020204" pitchFamily="34" charset="-122"/>
              </a:rPr>
              <a:t>反序排列为       </a:t>
            </a:r>
            <a:r>
              <a:rPr lang="en-US" altLang="zh-CN" sz="1400" b="1" dirty="0">
                <a:latin typeface="微软雅黑" panose="020B0503020204020204" pitchFamily="34" charset="-122"/>
                <a:ea typeface="微软雅黑" panose="020B0503020204020204" pitchFamily="34" charset="-122"/>
              </a:rPr>
              <a:t>135</a:t>
            </a:r>
            <a:r>
              <a:rPr lang="zh-CN" altLang="en-US" sz="1400" b="1" dirty="0">
                <a:latin typeface="微软雅黑" panose="020B0503020204020204" pitchFamily="34" charset="-122"/>
                <a:ea typeface="微软雅黑" panose="020B0503020204020204" pitchFamily="34" charset="-122"/>
              </a:rPr>
              <a:t>即得到最后的排列</a:t>
            </a:r>
            <a:r>
              <a:rPr lang="en-US" altLang="zh-CN" sz="1400" b="1" dirty="0">
                <a:latin typeface="微软雅黑" panose="020B0503020204020204" pitchFamily="34" charset="-122"/>
                <a:ea typeface="微软雅黑" panose="020B0503020204020204" pitchFamily="34" charset="-122"/>
              </a:rPr>
              <a:t>(q)]</a:t>
            </a:r>
            <a:endParaRPr lang="zh-CN" altLang="en-US" sz="1400" b="1"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75139">
                                            <p:txEl>
                                              <p:pRg st="0" end="0"/>
                                            </p:txEl>
                                          </p:spTgt>
                                        </p:tgtEl>
                                        <p:attrNameLst>
                                          <p:attrName>style.visibility</p:attrName>
                                        </p:attrNameLst>
                                      </p:cBhvr>
                                      <p:to>
                                        <p:strVal val="visible"/>
                                      </p:to>
                                    </p:set>
                                    <p:animEffect transition="in" filter="fade">
                                      <p:cBhvr>
                                        <p:cTn id="12" dur="1000"/>
                                        <p:tgtEl>
                                          <p:spTgt spid="475139">
                                            <p:txEl>
                                              <p:pRg st="0" end="0"/>
                                            </p:txEl>
                                          </p:spTgt>
                                        </p:tgtEl>
                                      </p:cBhvr>
                                    </p:animEffect>
                                    <p:anim calcmode="lin" valueType="num">
                                      <p:cBhvr>
                                        <p:cTn id="13" dur="1000" fill="hold"/>
                                        <p:tgtEl>
                                          <p:spTgt spid="47513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75139">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75139">
                                            <p:txEl>
                                              <p:pRg st="1" end="1"/>
                                            </p:txEl>
                                          </p:spTgt>
                                        </p:tgtEl>
                                        <p:attrNameLst>
                                          <p:attrName>style.visibility</p:attrName>
                                        </p:attrNameLst>
                                      </p:cBhvr>
                                      <p:to>
                                        <p:strVal val="visible"/>
                                      </p:to>
                                    </p:set>
                                    <p:animEffect transition="in" filter="fade">
                                      <p:cBhvr>
                                        <p:cTn id="17" dur="1000"/>
                                        <p:tgtEl>
                                          <p:spTgt spid="475139">
                                            <p:txEl>
                                              <p:pRg st="1" end="1"/>
                                            </p:txEl>
                                          </p:spTgt>
                                        </p:tgtEl>
                                      </p:cBhvr>
                                    </p:animEffect>
                                    <p:anim calcmode="lin" valueType="num">
                                      <p:cBhvr>
                                        <p:cTn id="18" dur="1000" fill="hold"/>
                                        <p:tgtEl>
                                          <p:spTgt spid="475139">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75139">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75139">
                                            <p:txEl>
                                              <p:pRg st="2" end="2"/>
                                            </p:txEl>
                                          </p:spTgt>
                                        </p:tgtEl>
                                        <p:attrNameLst>
                                          <p:attrName>style.visibility</p:attrName>
                                        </p:attrNameLst>
                                      </p:cBhvr>
                                      <p:to>
                                        <p:strVal val="visible"/>
                                      </p:to>
                                    </p:set>
                                    <p:animEffect transition="in" filter="fade">
                                      <p:cBhvr>
                                        <p:cTn id="22" dur="1000"/>
                                        <p:tgtEl>
                                          <p:spTgt spid="475139">
                                            <p:txEl>
                                              <p:pRg st="2" end="2"/>
                                            </p:txEl>
                                          </p:spTgt>
                                        </p:tgtEl>
                                      </p:cBhvr>
                                    </p:animEffect>
                                    <p:anim calcmode="lin" valueType="num">
                                      <p:cBhvr>
                                        <p:cTn id="23" dur="1000" fill="hold"/>
                                        <p:tgtEl>
                                          <p:spTgt spid="475139">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75139">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75139">
                                            <p:txEl>
                                              <p:pRg st="3" end="3"/>
                                            </p:txEl>
                                          </p:spTgt>
                                        </p:tgtEl>
                                        <p:attrNameLst>
                                          <p:attrName>style.visibility</p:attrName>
                                        </p:attrNameLst>
                                      </p:cBhvr>
                                      <p:to>
                                        <p:strVal val="visible"/>
                                      </p:to>
                                    </p:set>
                                    <p:animEffect transition="in" filter="fade">
                                      <p:cBhvr>
                                        <p:cTn id="27" dur="1000"/>
                                        <p:tgtEl>
                                          <p:spTgt spid="475139">
                                            <p:txEl>
                                              <p:pRg st="3" end="3"/>
                                            </p:txEl>
                                          </p:spTgt>
                                        </p:tgtEl>
                                      </p:cBhvr>
                                    </p:animEffect>
                                    <p:anim calcmode="lin" valueType="num">
                                      <p:cBhvr>
                                        <p:cTn id="28" dur="1000" fill="hold"/>
                                        <p:tgtEl>
                                          <p:spTgt spid="475139">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75139">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75139">
                                            <p:txEl>
                                              <p:pRg st="4" end="4"/>
                                            </p:txEl>
                                          </p:spTgt>
                                        </p:tgtEl>
                                        <p:attrNameLst>
                                          <p:attrName>style.visibility</p:attrName>
                                        </p:attrNameLst>
                                      </p:cBhvr>
                                      <p:to>
                                        <p:strVal val="visible"/>
                                      </p:to>
                                    </p:set>
                                    <p:animEffect transition="in" filter="fade">
                                      <p:cBhvr>
                                        <p:cTn id="32" dur="1000"/>
                                        <p:tgtEl>
                                          <p:spTgt spid="475139">
                                            <p:txEl>
                                              <p:pRg st="4" end="4"/>
                                            </p:txEl>
                                          </p:spTgt>
                                        </p:tgtEl>
                                      </p:cBhvr>
                                    </p:animEffect>
                                    <p:anim calcmode="lin" valueType="num">
                                      <p:cBhvr>
                                        <p:cTn id="33" dur="1000" fill="hold"/>
                                        <p:tgtEl>
                                          <p:spTgt spid="475139">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75139">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75139">
                                            <p:txEl>
                                              <p:pRg st="5" end="5"/>
                                            </p:txEl>
                                          </p:spTgt>
                                        </p:tgtEl>
                                        <p:attrNameLst>
                                          <p:attrName>style.visibility</p:attrName>
                                        </p:attrNameLst>
                                      </p:cBhvr>
                                      <p:to>
                                        <p:strVal val="visible"/>
                                      </p:to>
                                    </p:set>
                                    <p:animEffect transition="in" filter="fade">
                                      <p:cBhvr>
                                        <p:cTn id="37" dur="1000"/>
                                        <p:tgtEl>
                                          <p:spTgt spid="475139">
                                            <p:txEl>
                                              <p:pRg st="5" end="5"/>
                                            </p:txEl>
                                          </p:spTgt>
                                        </p:tgtEl>
                                      </p:cBhvr>
                                    </p:animEffect>
                                    <p:anim calcmode="lin" valueType="num">
                                      <p:cBhvr>
                                        <p:cTn id="38" dur="1000" fill="hold"/>
                                        <p:tgtEl>
                                          <p:spTgt spid="475139">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75139">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75139">
                                            <p:txEl>
                                              <p:pRg st="6" end="6"/>
                                            </p:txEl>
                                          </p:spTgt>
                                        </p:tgtEl>
                                        <p:attrNameLst>
                                          <p:attrName>style.visibility</p:attrName>
                                        </p:attrNameLst>
                                      </p:cBhvr>
                                      <p:to>
                                        <p:strVal val="visible"/>
                                      </p:to>
                                    </p:set>
                                    <p:animEffect transition="in" filter="fade">
                                      <p:cBhvr>
                                        <p:cTn id="42" dur="1000"/>
                                        <p:tgtEl>
                                          <p:spTgt spid="475139">
                                            <p:txEl>
                                              <p:pRg st="6" end="6"/>
                                            </p:txEl>
                                          </p:spTgt>
                                        </p:tgtEl>
                                      </p:cBhvr>
                                    </p:animEffect>
                                    <p:anim calcmode="lin" valueType="num">
                                      <p:cBhvr>
                                        <p:cTn id="43" dur="1000" fill="hold"/>
                                        <p:tgtEl>
                                          <p:spTgt spid="47513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75139">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75139">
                                            <p:txEl>
                                              <p:pRg st="7" end="7"/>
                                            </p:txEl>
                                          </p:spTgt>
                                        </p:tgtEl>
                                        <p:attrNameLst>
                                          <p:attrName>style.visibility</p:attrName>
                                        </p:attrNameLst>
                                      </p:cBhvr>
                                      <p:to>
                                        <p:strVal val="visible"/>
                                      </p:to>
                                    </p:set>
                                    <p:animEffect transition="in" filter="fade">
                                      <p:cBhvr>
                                        <p:cTn id="47" dur="1000"/>
                                        <p:tgtEl>
                                          <p:spTgt spid="475139">
                                            <p:txEl>
                                              <p:pRg st="7" end="7"/>
                                            </p:txEl>
                                          </p:spTgt>
                                        </p:tgtEl>
                                      </p:cBhvr>
                                    </p:animEffect>
                                    <p:anim calcmode="lin" valueType="num">
                                      <p:cBhvr>
                                        <p:cTn id="48" dur="1000" fill="hold"/>
                                        <p:tgtEl>
                                          <p:spTgt spid="475139">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47513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0" end="0"/>
                                            </p:txEl>
                                          </p:spTgt>
                                        </p:tgtEl>
                                        <p:attrNameLst>
                                          <p:attrName>style.visibility</p:attrName>
                                        </p:attrNameLst>
                                      </p:cBhvr>
                                      <p:to>
                                        <p:strVal val="visible"/>
                                      </p:to>
                                    </p:set>
                                    <p:anim calcmode="lin" valueType="num">
                                      <p:cBhvr additive="base">
                                        <p:cTn id="5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
                                            <p:txEl>
                                              <p:pRg st="1" end="1"/>
                                            </p:txEl>
                                          </p:spTgt>
                                        </p:tgtEl>
                                        <p:attrNameLst>
                                          <p:attrName>style.visibility</p:attrName>
                                        </p:attrNameLst>
                                      </p:cBhvr>
                                      <p:to>
                                        <p:strVal val="visible"/>
                                      </p:to>
                                    </p:set>
                                    <p:anim calcmode="lin" valueType="num">
                                      <p:cBhvr additive="base">
                                        <p:cTn id="5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2" end="2"/>
                                            </p:txEl>
                                          </p:spTgt>
                                        </p:tgtEl>
                                        <p:attrNameLst>
                                          <p:attrName>style.visibility</p:attrName>
                                        </p:attrNameLst>
                                      </p:cBhvr>
                                      <p:to>
                                        <p:strVal val="visible"/>
                                      </p:to>
                                    </p:set>
                                    <p:anim calcmode="lin" valueType="num">
                                      <p:cBhvr additive="base">
                                        <p:cTn id="6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 calcmode="lin" valueType="num">
                                      <p:cBhvr additive="base">
                                        <p:cTn id="6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3">
                                            <p:txEl>
                                              <p:pRg st="4" end="4"/>
                                            </p:txEl>
                                          </p:spTgt>
                                        </p:tgtEl>
                                        <p:attrNameLst>
                                          <p:attrName>style.visibility</p:attrName>
                                        </p:attrNameLst>
                                      </p:cBhvr>
                                      <p:to>
                                        <p:strVal val="visible"/>
                                      </p:to>
                                    </p:set>
                                    <p:anim calcmode="lin" valueType="num">
                                      <p:cBhvr additive="base">
                                        <p:cTn id="7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3">
                                            <p:txEl>
                                              <p:pRg st="5" end="5"/>
                                            </p:txEl>
                                          </p:spTgt>
                                        </p:tgtEl>
                                        <p:attrNameLst>
                                          <p:attrName>style.visibility</p:attrName>
                                        </p:attrNameLst>
                                      </p:cBhvr>
                                      <p:to>
                                        <p:strVal val="visible"/>
                                      </p:to>
                                    </p:set>
                                    <p:anim calcmode="lin" valueType="num">
                                      <p:cBhvr additive="base">
                                        <p:cTn id="7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barn(inVertical)">
                                      <p:cBhvr>
                                        <p:cTn id="8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uiExpand="1" build="allAtOnce"/>
      <p:bldP spid="4" grpId="0"/>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dirty="0" smtClean="0">
                <a:ea typeface="宋体" charset="-122"/>
              </a:rPr>
              <a:t>2. Generating Subsets</a:t>
            </a:r>
          </a:p>
        </p:txBody>
      </p:sp>
      <p:sp>
        <p:nvSpPr>
          <p:cNvPr id="37891" name="Rectangle 3"/>
          <p:cNvSpPr>
            <a:spLocks noGrp="1" noChangeArrowheads="1"/>
          </p:cNvSpPr>
          <p:nvPr>
            <p:ph type="body" idx="1"/>
          </p:nvPr>
        </p:nvSpPr>
        <p:spPr/>
        <p:txBody>
          <a:bodyPr/>
          <a:lstStyle/>
          <a:p>
            <a:pPr>
              <a:buFont typeface="Monotype Sorts"/>
              <a:buNone/>
            </a:pPr>
            <a:r>
              <a:rPr lang="en-US" altLang="zh-CN" sz="2400" i="1" u="sng" smtClean="0"/>
              <a:t>Binary reflected Gray code</a:t>
            </a:r>
            <a:r>
              <a:rPr lang="en-US" altLang="zh-CN" sz="2400" smtClean="0"/>
              <a:t>: minimal-change algorithm for generating 2</a:t>
            </a:r>
            <a:r>
              <a:rPr lang="en-US" altLang="zh-CN" sz="2400" i="1" baseline="30000" smtClean="0"/>
              <a:t>n </a:t>
            </a:r>
            <a:r>
              <a:rPr lang="en-US" altLang="zh-CN" sz="2400" smtClean="0"/>
              <a:t>bit strings corresponding to all the subsets of an </a:t>
            </a:r>
            <a:r>
              <a:rPr lang="en-US" altLang="zh-CN" sz="2400" i="1" smtClean="0"/>
              <a:t>n</a:t>
            </a:r>
            <a:r>
              <a:rPr lang="en-US" altLang="zh-CN" sz="2400" smtClean="0"/>
              <a:t>-element set where </a:t>
            </a:r>
            <a:r>
              <a:rPr lang="en-US" altLang="zh-CN" sz="2400" i="1" smtClean="0"/>
              <a:t>n</a:t>
            </a:r>
            <a:r>
              <a:rPr lang="en-US" altLang="zh-CN" sz="2400" smtClean="0"/>
              <a:t> &gt; 0</a:t>
            </a:r>
          </a:p>
          <a:p>
            <a:pPr>
              <a:buFont typeface="Monotype Sorts"/>
              <a:buNone/>
            </a:pPr>
            <a:r>
              <a:rPr lang="en-US" altLang="zh-CN" sz="2400" smtClean="0"/>
              <a:t>If </a:t>
            </a:r>
            <a:r>
              <a:rPr lang="en-US" altLang="zh-CN" sz="2400" i="1" smtClean="0"/>
              <a:t>n</a:t>
            </a:r>
            <a:r>
              <a:rPr lang="en-US" altLang="zh-CN" sz="2400" smtClean="0"/>
              <a:t>=1 make list </a:t>
            </a:r>
            <a:r>
              <a:rPr lang="en-US" altLang="zh-CN" sz="2400" i="1" smtClean="0"/>
              <a:t>L </a:t>
            </a:r>
            <a:r>
              <a:rPr lang="en-US" altLang="zh-CN" sz="2400" smtClean="0"/>
              <a:t>of two bit strings 0 and 1</a:t>
            </a:r>
          </a:p>
          <a:p>
            <a:pPr>
              <a:buFont typeface="Monotype Sorts"/>
              <a:buNone/>
            </a:pPr>
            <a:r>
              <a:rPr lang="en-US" altLang="zh-CN" sz="2400" smtClean="0"/>
              <a:t>else</a:t>
            </a:r>
          </a:p>
          <a:p>
            <a:pPr>
              <a:buFont typeface="Monotype Sorts"/>
              <a:buNone/>
            </a:pPr>
            <a:r>
              <a:rPr lang="en-US" altLang="zh-CN" sz="2400" smtClean="0"/>
              <a:t>	generate recursively list </a:t>
            </a:r>
            <a:r>
              <a:rPr lang="en-US" altLang="zh-CN" sz="2400" i="1" smtClean="0"/>
              <a:t>L</a:t>
            </a:r>
            <a:r>
              <a:rPr lang="en-US" altLang="zh-CN" sz="2400" smtClean="0"/>
              <a:t>1 of bit strings of length </a:t>
            </a:r>
            <a:r>
              <a:rPr lang="en-US" altLang="zh-CN" sz="2400" i="1" smtClean="0"/>
              <a:t>n</a:t>
            </a:r>
            <a:r>
              <a:rPr lang="en-US" altLang="zh-CN" sz="2400" smtClean="0"/>
              <a:t>-1</a:t>
            </a:r>
          </a:p>
          <a:p>
            <a:pPr>
              <a:buFont typeface="Monotype Sorts"/>
              <a:buNone/>
            </a:pPr>
            <a:r>
              <a:rPr lang="en-US" altLang="zh-CN" sz="2400" smtClean="0"/>
              <a:t>	copy list </a:t>
            </a:r>
            <a:r>
              <a:rPr lang="en-US" altLang="zh-CN" sz="2400" i="1" smtClean="0"/>
              <a:t>L</a:t>
            </a:r>
            <a:r>
              <a:rPr lang="en-US" altLang="zh-CN" sz="2400" smtClean="0"/>
              <a:t>1 in reverse order to get list </a:t>
            </a:r>
            <a:r>
              <a:rPr lang="en-US" altLang="zh-CN" sz="2400" i="1" smtClean="0"/>
              <a:t>L</a:t>
            </a:r>
            <a:r>
              <a:rPr lang="en-US" altLang="zh-CN" sz="2400" smtClean="0"/>
              <a:t>2 </a:t>
            </a:r>
          </a:p>
          <a:p>
            <a:pPr>
              <a:buFont typeface="Monotype Sorts"/>
              <a:buNone/>
            </a:pPr>
            <a:r>
              <a:rPr lang="en-US" altLang="zh-CN" sz="2400" smtClean="0"/>
              <a:t>	add 0 in front of each bit string in list </a:t>
            </a:r>
            <a:r>
              <a:rPr lang="en-US" altLang="zh-CN" sz="2400" i="1" smtClean="0"/>
              <a:t>L</a:t>
            </a:r>
            <a:r>
              <a:rPr lang="en-US" altLang="zh-CN" sz="2400" smtClean="0"/>
              <a:t>1</a:t>
            </a:r>
          </a:p>
          <a:p>
            <a:pPr>
              <a:buFont typeface="Monotype Sorts"/>
              <a:buNone/>
            </a:pPr>
            <a:r>
              <a:rPr lang="en-US" altLang="zh-CN" sz="2400" smtClean="0"/>
              <a:t>	add 1 in front of each bit string in list </a:t>
            </a:r>
            <a:r>
              <a:rPr lang="en-US" altLang="zh-CN" sz="2400" i="1" smtClean="0"/>
              <a:t>L</a:t>
            </a:r>
            <a:r>
              <a:rPr lang="en-US" altLang="zh-CN" sz="2400" smtClean="0"/>
              <a:t>2</a:t>
            </a:r>
          </a:p>
          <a:p>
            <a:pPr>
              <a:buFont typeface="Monotype Sorts"/>
              <a:buNone/>
            </a:pPr>
            <a:r>
              <a:rPr lang="en-US" altLang="zh-CN" sz="2400" smtClean="0"/>
              <a:t>	append </a:t>
            </a:r>
            <a:r>
              <a:rPr lang="en-US" altLang="zh-CN" sz="2400" i="1" smtClean="0"/>
              <a:t>L</a:t>
            </a:r>
            <a:r>
              <a:rPr lang="en-US" altLang="zh-CN" sz="2400" smtClean="0"/>
              <a:t>2 to </a:t>
            </a:r>
            <a:r>
              <a:rPr lang="en-US" altLang="zh-CN" sz="2400" i="1" smtClean="0"/>
              <a:t>L</a:t>
            </a:r>
            <a:r>
              <a:rPr lang="en-US" altLang="zh-CN" sz="2400" smtClean="0"/>
              <a:t>1 to get </a:t>
            </a:r>
            <a:r>
              <a:rPr lang="en-US" altLang="zh-CN" sz="2400" i="1" smtClean="0"/>
              <a:t>L</a:t>
            </a:r>
          </a:p>
          <a:p>
            <a:pPr>
              <a:buFont typeface="Monotype Sorts"/>
              <a:buNone/>
            </a:pPr>
            <a:r>
              <a:rPr lang="en-US" altLang="zh-CN" sz="2400" smtClean="0"/>
              <a:t>return </a:t>
            </a:r>
            <a:r>
              <a:rPr lang="en-US" altLang="zh-CN" sz="2400" i="1" smtClean="0"/>
              <a:t>L</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44</a:t>
            </a:fld>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zh-CN" altLang="en-US" dirty="0" smtClean="0"/>
              <a:t>生成子集</a:t>
            </a:r>
            <a:r>
              <a:rPr lang="en-US" altLang="zh-CN" dirty="0" smtClean="0"/>
              <a:t>-</a:t>
            </a:r>
            <a:r>
              <a:rPr lang="zh-CN" altLang="en-US" dirty="0" smtClean="0"/>
              <a:t>减一法</a:t>
            </a:r>
            <a:endParaRPr lang="en-US" altLang="zh-CN" dirty="0" smtClean="0"/>
          </a:p>
        </p:txBody>
      </p:sp>
      <p:sp>
        <p:nvSpPr>
          <p:cNvPr id="36869" name="Rectangle 3"/>
          <p:cNvSpPr>
            <a:spLocks noGrp="1" noChangeArrowheads="1"/>
          </p:cNvSpPr>
          <p:nvPr>
            <p:ph type="body" idx="1"/>
          </p:nvPr>
        </p:nvSpPr>
        <p:spPr/>
        <p:txBody>
          <a:bodyPr/>
          <a:lstStyle/>
          <a:p>
            <a:pPr eaLnBrk="1" hangingPunct="1"/>
            <a:r>
              <a:rPr kumimoji="1" lang="zh-CN" altLang="en-US" b="1" dirty="0" smtClean="0">
                <a:solidFill>
                  <a:schemeClr val="tx1"/>
                </a:solidFill>
                <a:ea typeface="宋体" charset="-122"/>
              </a:rPr>
              <a:t>考虑如何用减一法生成规模为</a:t>
            </a:r>
            <a:r>
              <a:rPr kumimoji="1" lang="en-US" altLang="zh-CN" b="1" dirty="0" smtClean="0">
                <a:solidFill>
                  <a:schemeClr val="tx1"/>
                </a:solidFill>
                <a:ea typeface="宋体" charset="-122"/>
              </a:rPr>
              <a:t>n</a:t>
            </a:r>
            <a:r>
              <a:rPr kumimoji="1" lang="zh-CN" altLang="en-US" b="1" dirty="0" smtClean="0">
                <a:solidFill>
                  <a:schemeClr val="tx1"/>
                </a:solidFill>
                <a:ea typeface="宋体" charset="-122"/>
              </a:rPr>
              <a:t>的集合的所有子集？</a:t>
            </a:r>
          </a:p>
          <a:p>
            <a:pPr eaLnBrk="1" hangingPunct="1"/>
            <a:r>
              <a:rPr kumimoji="1" lang="zh-CN" altLang="en-US" b="1" dirty="0" smtClean="0">
                <a:solidFill>
                  <a:schemeClr val="tx1"/>
                </a:solidFill>
                <a:ea typeface="宋体" charset="-122"/>
              </a:rPr>
              <a:t>如何建立</a:t>
            </a:r>
            <a:r>
              <a:rPr kumimoji="1" lang="en-US" altLang="zh-CN" b="1" dirty="0" smtClean="0">
                <a:solidFill>
                  <a:schemeClr val="tx1"/>
                </a:solidFill>
                <a:ea typeface="宋体" charset="-122"/>
              </a:rPr>
              <a:t>n</a:t>
            </a:r>
            <a:r>
              <a:rPr kumimoji="1" lang="zh-CN" altLang="en-US" b="1" dirty="0" smtClean="0">
                <a:solidFill>
                  <a:schemeClr val="tx1"/>
                </a:solidFill>
                <a:ea typeface="宋体" charset="-122"/>
              </a:rPr>
              <a:t>规模和</a:t>
            </a:r>
            <a:r>
              <a:rPr kumimoji="1" lang="en-US" altLang="zh-CN" b="1" dirty="0" smtClean="0">
                <a:solidFill>
                  <a:schemeClr val="tx1"/>
                </a:solidFill>
                <a:ea typeface="宋体" charset="-122"/>
              </a:rPr>
              <a:t>n-1</a:t>
            </a:r>
            <a:r>
              <a:rPr kumimoji="1" lang="zh-CN" altLang="en-US" b="1" dirty="0" smtClean="0">
                <a:solidFill>
                  <a:schemeClr val="tx1"/>
                </a:solidFill>
                <a:ea typeface="宋体" charset="-122"/>
              </a:rPr>
              <a:t>规模的关系</a:t>
            </a:r>
          </a:p>
          <a:p>
            <a:pPr lvl="1" eaLnBrk="1" hangingPunct="1"/>
            <a:r>
              <a:rPr kumimoji="1" lang="zh-CN" altLang="en-US" b="1" dirty="0" smtClean="0">
                <a:solidFill>
                  <a:schemeClr val="tx1"/>
                </a:solidFill>
                <a:ea typeface="宋体" charset="-122"/>
              </a:rPr>
              <a:t>在</a:t>
            </a:r>
            <a:r>
              <a:rPr kumimoji="1" lang="en-US" altLang="zh-CN" b="1" dirty="0" smtClean="0">
                <a:solidFill>
                  <a:schemeClr val="tx1"/>
                </a:solidFill>
                <a:ea typeface="宋体" charset="-122"/>
              </a:rPr>
              <a:t>n-1</a:t>
            </a:r>
            <a:r>
              <a:rPr kumimoji="1" lang="zh-CN" altLang="en-US" b="1" dirty="0" smtClean="0">
                <a:solidFill>
                  <a:schemeClr val="tx1"/>
                </a:solidFill>
                <a:ea typeface="宋体" charset="-122"/>
              </a:rPr>
              <a:t>规模集合的所有子集中添加第</a:t>
            </a:r>
            <a:r>
              <a:rPr kumimoji="1" lang="en-US" altLang="zh-CN" b="1" dirty="0" smtClean="0">
                <a:solidFill>
                  <a:schemeClr val="tx1"/>
                </a:solidFill>
                <a:ea typeface="宋体" charset="-122"/>
              </a:rPr>
              <a:t>n</a:t>
            </a:r>
            <a:r>
              <a:rPr kumimoji="1" lang="zh-CN" altLang="en-US" b="1" dirty="0" smtClean="0">
                <a:solidFill>
                  <a:schemeClr val="tx1"/>
                </a:solidFill>
                <a:ea typeface="宋体" charset="-122"/>
              </a:rPr>
              <a:t>个元素</a:t>
            </a:r>
          </a:p>
          <a:p>
            <a:pPr eaLnBrk="1" hangingPunct="1"/>
            <a:endParaRPr lang="zh-CN" altLang="en-US" dirty="0" smtClean="0">
              <a:ea typeface="宋体" charset="-122"/>
            </a:endParaRPr>
          </a:p>
        </p:txBody>
      </p:sp>
      <p:sp>
        <p:nvSpPr>
          <p:cNvPr id="2" name="矩形 1"/>
          <p:cNvSpPr/>
          <p:nvPr/>
        </p:nvSpPr>
        <p:spPr>
          <a:xfrm>
            <a:off x="1835696" y="3645024"/>
            <a:ext cx="4572000" cy="1631216"/>
          </a:xfrm>
          <a:prstGeom prst="rect">
            <a:avLst/>
          </a:prstGeom>
        </p:spPr>
        <p:txBody>
          <a:bodyPr>
            <a:spAutoFit/>
          </a:bodyPr>
          <a:lstStyle/>
          <a:p>
            <a:pPr eaLnBrk="1" hangingPunct="1"/>
            <a:r>
              <a:rPr lang="zh-CN" altLang="en-US" sz="2800" dirty="0"/>
              <a:t>例</a:t>
            </a:r>
            <a:r>
              <a:rPr lang="en-US" altLang="zh-CN" sz="2800" dirty="0"/>
              <a:t>n=3</a:t>
            </a:r>
            <a:r>
              <a:rPr lang="zh-CN" altLang="en-US" sz="2800" dirty="0"/>
              <a:t>，方法：</a:t>
            </a:r>
          </a:p>
          <a:p>
            <a:pPr lvl="1" eaLnBrk="1" hangingPunct="1"/>
            <a:r>
              <a:rPr lang="zh-CN" altLang="en-US" sz="2400" dirty="0"/>
              <a:t>在</a:t>
            </a:r>
            <a:r>
              <a:rPr lang="en-US" altLang="zh-CN" sz="2400" dirty="0"/>
              <a:t>n=2</a:t>
            </a:r>
            <a:r>
              <a:rPr lang="zh-CN" altLang="en-US" sz="2400" dirty="0"/>
              <a:t>的幂集中加入元素</a:t>
            </a:r>
            <a:r>
              <a:rPr lang="en-US" altLang="zh-CN" sz="2400" dirty="0"/>
              <a:t>3</a:t>
            </a:r>
            <a:r>
              <a:rPr lang="zh-CN" altLang="en-US" sz="2400" dirty="0"/>
              <a:t>，</a:t>
            </a:r>
          </a:p>
          <a:p>
            <a:pPr lvl="1" eaLnBrk="1" hangingPunct="1"/>
            <a:r>
              <a:rPr lang="zh-CN" altLang="en-US" sz="2400" dirty="0"/>
              <a:t>在</a:t>
            </a:r>
            <a:r>
              <a:rPr lang="en-US" altLang="zh-CN" sz="2400" dirty="0"/>
              <a:t>n=1</a:t>
            </a:r>
            <a:r>
              <a:rPr lang="zh-CN" altLang="en-US" sz="2400" dirty="0"/>
              <a:t>的幂集中加入元素</a:t>
            </a:r>
            <a:r>
              <a:rPr lang="en-US" altLang="zh-CN" sz="2400" dirty="0"/>
              <a:t>2</a:t>
            </a:r>
          </a:p>
          <a:p>
            <a:pPr lvl="1" eaLnBrk="1" hangingPunct="1"/>
            <a:r>
              <a:rPr lang="zh-CN" altLang="en-US" sz="2400" dirty="0"/>
              <a:t>在</a:t>
            </a:r>
            <a:r>
              <a:rPr lang="en-US" altLang="zh-CN" sz="2400" dirty="0"/>
              <a:t>n=0</a:t>
            </a:r>
            <a:r>
              <a:rPr lang="zh-CN" altLang="en-US" sz="2400" dirty="0"/>
              <a:t>的幂集中加入元素</a:t>
            </a:r>
            <a:r>
              <a:rPr lang="en-US" altLang="zh-CN" sz="2400" dirty="0"/>
              <a:t>1</a:t>
            </a: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45</a:t>
            </a:fld>
            <a:endParaRPr lang="en-US" altLang="zh-CN" dirty="0"/>
          </a:p>
        </p:txBody>
      </p:sp>
    </p:spTree>
    <p:extLst>
      <p:ext uri="{BB962C8B-B14F-4D97-AF65-F5344CB8AC3E}">
        <p14:creationId xmlns:p14="http://schemas.microsoft.com/office/powerpoint/2010/main" val="2633187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zh-CN" altLang="en-US" sz="3600">
                <a:solidFill>
                  <a:srgbClr val="000000"/>
                </a:solidFill>
                <a:effectLst>
                  <a:outerShdw blurRad="38100" dist="38100" dir="2700000" algn="tl">
                    <a:srgbClr val="FFFFFF"/>
                  </a:outerShdw>
                </a:effectLst>
              </a:rPr>
              <a:t>减治法生成幂集</a:t>
            </a:r>
          </a:p>
        </p:txBody>
      </p:sp>
      <p:sp>
        <p:nvSpPr>
          <p:cNvPr id="478211" name="Rectangle 3"/>
          <p:cNvSpPr>
            <a:spLocks noGrp="1" noChangeArrowheads="1"/>
          </p:cNvSpPr>
          <p:nvPr>
            <p:ph type="body" idx="1"/>
          </p:nvPr>
        </p:nvSpPr>
        <p:spPr>
          <a:xfrm>
            <a:off x="457200" y="1628775"/>
            <a:ext cx="8229600" cy="4464050"/>
          </a:xfrm>
        </p:spPr>
        <p:txBody>
          <a:bodyPr/>
          <a:lstStyle/>
          <a:p>
            <a:r>
              <a:rPr lang="zh-CN" altLang="en-US" sz="2800">
                <a:solidFill>
                  <a:srgbClr val="000000"/>
                </a:solidFill>
                <a:effectLst>
                  <a:outerShdw blurRad="38100" dist="38100" dir="2700000" algn="tl">
                    <a:srgbClr val="FFFFFF"/>
                  </a:outerShdw>
                </a:effectLst>
              </a:rPr>
              <a:t>例</a:t>
            </a:r>
            <a:r>
              <a:rPr lang="en-US" altLang="zh-CN" sz="2800">
                <a:solidFill>
                  <a:srgbClr val="000000"/>
                </a:solidFill>
                <a:effectLst>
                  <a:outerShdw blurRad="38100" dist="38100" dir="2700000" algn="tl">
                    <a:srgbClr val="FFFFFF"/>
                  </a:outerShdw>
                </a:effectLst>
              </a:rPr>
              <a:t>n=3</a:t>
            </a:r>
          </a:p>
          <a:p>
            <a:pPr>
              <a:buFontTx/>
              <a:buNone/>
            </a:pPr>
            <a:r>
              <a:rPr lang="zh-CN" altLang="en-US" sz="2800">
                <a:solidFill>
                  <a:srgbClr val="000000"/>
                </a:solidFill>
                <a:effectLst>
                  <a:outerShdw blurRad="38100" dist="38100" dir="2700000" algn="tl">
                    <a:srgbClr val="FFFFFF"/>
                  </a:outerShdw>
                </a:effectLst>
              </a:rPr>
              <a:t>      方法：在</a:t>
            </a:r>
            <a:r>
              <a:rPr lang="en-US" altLang="zh-CN" sz="2800">
                <a:solidFill>
                  <a:srgbClr val="000000"/>
                </a:solidFill>
                <a:effectLst>
                  <a:outerShdw blurRad="38100" dist="38100" dir="2700000" algn="tl">
                    <a:srgbClr val="FFFFFF"/>
                  </a:outerShdw>
                </a:effectLst>
              </a:rPr>
              <a:t>n=2</a:t>
            </a:r>
            <a:r>
              <a:rPr lang="zh-CN" altLang="en-US" sz="2800">
                <a:solidFill>
                  <a:srgbClr val="000000"/>
                </a:solidFill>
                <a:effectLst>
                  <a:outerShdw blurRad="38100" dist="38100" dir="2700000" algn="tl">
                    <a:srgbClr val="FFFFFF"/>
                  </a:outerShdw>
                </a:effectLst>
              </a:rPr>
              <a:t>的幂集中加入元素</a:t>
            </a:r>
            <a:r>
              <a:rPr lang="en-US" altLang="zh-CN" sz="2800">
                <a:solidFill>
                  <a:srgbClr val="000000"/>
                </a:solidFill>
                <a:effectLst>
                  <a:outerShdw blurRad="38100" dist="38100" dir="2700000" algn="tl">
                    <a:srgbClr val="FFFFFF"/>
                  </a:outerShdw>
                </a:effectLst>
              </a:rPr>
              <a:t>3</a:t>
            </a:r>
            <a:r>
              <a:rPr lang="zh-CN" altLang="en-US" sz="2800">
                <a:solidFill>
                  <a:srgbClr val="000000"/>
                </a:solidFill>
                <a:effectLst>
                  <a:outerShdw blurRad="38100" dist="38100" dir="2700000" algn="tl">
                    <a:srgbClr val="FFFFFF"/>
                  </a:outerShdw>
                </a:effectLst>
              </a:rPr>
              <a:t>，在</a:t>
            </a:r>
            <a:r>
              <a:rPr lang="en-US" altLang="zh-CN" sz="2800">
                <a:solidFill>
                  <a:srgbClr val="000000"/>
                </a:solidFill>
                <a:effectLst>
                  <a:outerShdw blurRad="38100" dist="38100" dir="2700000" algn="tl">
                    <a:srgbClr val="FFFFFF"/>
                  </a:outerShdw>
                </a:effectLst>
              </a:rPr>
              <a:t>n=1</a:t>
            </a:r>
            <a:r>
              <a:rPr lang="zh-CN" altLang="en-US" sz="2800">
                <a:solidFill>
                  <a:srgbClr val="000000"/>
                </a:solidFill>
                <a:effectLst>
                  <a:outerShdw blurRad="38100" dist="38100" dir="2700000" algn="tl">
                    <a:srgbClr val="FFFFFF"/>
                  </a:outerShdw>
                </a:effectLst>
              </a:rPr>
              <a:t>的幂集中加入元素</a:t>
            </a:r>
            <a:r>
              <a:rPr lang="en-US" altLang="zh-CN" sz="2800">
                <a:solidFill>
                  <a:srgbClr val="000000"/>
                </a:solidFill>
                <a:effectLst>
                  <a:outerShdw blurRad="38100" dist="38100" dir="2700000" algn="tl">
                    <a:srgbClr val="FFFFFF"/>
                  </a:outerShdw>
                </a:effectLst>
              </a:rPr>
              <a:t>2</a:t>
            </a:r>
          </a:p>
          <a:p>
            <a:r>
              <a:rPr lang="en-US" altLang="zh-CN" sz="2800" i="1">
                <a:solidFill>
                  <a:srgbClr val="000000"/>
                </a:solidFill>
                <a:effectLst>
                  <a:outerShdw blurRad="38100" dist="38100" dir="2700000" algn="tl">
                    <a:srgbClr val="FFFFFF"/>
                  </a:outerShdw>
                </a:effectLst>
                <a:sym typeface="Symbol" pitchFamily="18" charset="2"/>
              </a:rPr>
              <a:t>  </a:t>
            </a:r>
          </a:p>
          <a:p>
            <a:r>
              <a:rPr lang="en-US" altLang="zh-CN" sz="2800">
                <a:solidFill>
                  <a:srgbClr val="000000"/>
                </a:solidFill>
                <a:effectLst>
                  <a:outerShdw blurRad="38100" dist="38100" dir="2700000" algn="tl">
                    <a:srgbClr val="FFFFFF"/>
                  </a:outerShdw>
                </a:effectLst>
                <a:sym typeface="Symbol" pitchFamily="18" charset="2"/>
              </a:rPr>
              <a:t> </a:t>
            </a:r>
            <a:r>
              <a:rPr lang="en-US" altLang="zh-CN" sz="2800" i="1">
                <a:solidFill>
                  <a:srgbClr val="000000"/>
                </a:solidFill>
                <a:effectLst>
                  <a:outerShdw blurRad="38100" dist="38100" dir="2700000" algn="tl">
                    <a:srgbClr val="FFFFFF"/>
                  </a:outerShdw>
                </a:effectLst>
                <a:sym typeface="Symbol" pitchFamily="18" charset="2"/>
              </a:rPr>
              <a:t></a:t>
            </a:r>
            <a:r>
              <a:rPr lang="en-US" altLang="zh-CN" sz="2800">
                <a:solidFill>
                  <a:srgbClr val="000000"/>
                </a:solidFill>
                <a:effectLst>
                  <a:outerShdw blurRad="38100" dist="38100" dir="2700000" algn="tl">
                    <a:srgbClr val="FFFFFF"/>
                  </a:outerShdw>
                </a:effectLst>
                <a:sym typeface="Symbol" pitchFamily="18" charset="2"/>
              </a:rPr>
              <a:t> , {1}                       //n=1</a:t>
            </a:r>
          </a:p>
          <a:p>
            <a:r>
              <a:rPr lang="en-US" altLang="zh-CN" sz="2800">
                <a:solidFill>
                  <a:srgbClr val="000000"/>
                </a:solidFill>
                <a:effectLst>
                  <a:outerShdw blurRad="38100" dist="38100" dir="2700000" algn="tl">
                    <a:srgbClr val="FFFFFF"/>
                  </a:outerShdw>
                </a:effectLst>
                <a:sym typeface="Symbol" pitchFamily="18" charset="2"/>
              </a:rPr>
              <a:t> </a:t>
            </a:r>
            <a:r>
              <a:rPr lang="en-US" altLang="zh-CN" sz="2800" i="1">
                <a:solidFill>
                  <a:srgbClr val="000000"/>
                </a:solidFill>
                <a:effectLst>
                  <a:outerShdw blurRad="38100" dist="38100" dir="2700000" algn="tl">
                    <a:srgbClr val="FFFFFF"/>
                  </a:outerShdw>
                </a:effectLst>
                <a:sym typeface="Symbol" pitchFamily="18" charset="2"/>
              </a:rPr>
              <a:t></a:t>
            </a:r>
            <a:r>
              <a:rPr lang="en-US" altLang="zh-CN" sz="2800">
                <a:solidFill>
                  <a:srgbClr val="000000"/>
                </a:solidFill>
                <a:effectLst>
                  <a:outerShdw blurRad="38100" dist="38100" dir="2700000" algn="tl">
                    <a:srgbClr val="FFFFFF"/>
                  </a:outerShdw>
                </a:effectLst>
                <a:sym typeface="Symbol" pitchFamily="18" charset="2"/>
              </a:rPr>
              <a:t> , {1}, {2}, {1,2}       //</a:t>
            </a:r>
            <a:r>
              <a:rPr lang="zh-CN" altLang="en-US" sz="2800">
                <a:solidFill>
                  <a:srgbClr val="000000"/>
                </a:solidFill>
                <a:effectLst>
                  <a:outerShdw blurRad="38100" dist="38100" dir="2700000" algn="tl">
                    <a:srgbClr val="FFFFFF"/>
                  </a:outerShdw>
                </a:effectLst>
                <a:sym typeface="Symbol" pitchFamily="18" charset="2"/>
              </a:rPr>
              <a:t>加入元素</a:t>
            </a:r>
            <a:r>
              <a:rPr lang="en-US" altLang="zh-CN" sz="2800">
                <a:solidFill>
                  <a:srgbClr val="000000"/>
                </a:solidFill>
                <a:effectLst>
                  <a:outerShdw blurRad="38100" dist="38100" dir="2700000" algn="tl">
                    <a:srgbClr val="FFFFFF"/>
                  </a:outerShdw>
                </a:effectLst>
                <a:sym typeface="Symbol" pitchFamily="18" charset="2"/>
              </a:rPr>
              <a:t>2</a:t>
            </a:r>
          </a:p>
          <a:p>
            <a:r>
              <a:rPr lang="en-US" altLang="zh-CN" sz="2800" i="1">
                <a:solidFill>
                  <a:srgbClr val="000000"/>
                </a:solidFill>
                <a:effectLst>
                  <a:outerShdw blurRad="38100" dist="38100" dir="2700000" algn="tl">
                    <a:srgbClr val="FFFFFF"/>
                  </a:outerShdw>
                </a:effectLst>
                <a:sym typeface="Symbol" pitchFamily="18" charset="2"/>
              </a:rPr>
              <a:t>  , </a:t>
            </a:r>
            <a:r>
              <a:rPr lang="en-US" altLang="zh-CN" sz="2800">
                <a:solidFill>
                  <a:srgbClr val="000000"/>
                </a:solidFill>
                <a:effectLst>
                  <a:outerShdw blurRad="38100" dist="38100" dir="2700000" algn="tl">
                    <a:srgbClr val="FFFFFF"/>
                  </a:outerShdw>
                </a:effectLst>
                <a:sym typeface="Symbol" pitchFamily="18" charset="2"/>
              </a:rPr>
              <a:t>{1}, {2}, {1,2}, {3}, {1,3}, {2,3}, {1,2,3}</a:t>
            </a:r>
          </a:p>
          <a:p>
            <a:pPr>
              <a:buFontTx/>
              <a:buNone/>
            </a:pPr>
            <a:r>
              <a:rPr lang="en-US" altLang="zh-CN" sz="2800">
                <a:solidFill>
                  <a:srgbClr val="000000"/>
                </a:solidFill>
                <a:effectLst>
                  <a:outerShdw blurRad="38100" dist="38100" dir="2700000" algn="tl">
                    <a:srgbClr val="FFFFFF"/>
                  </a:outerShdw>
                </a:effectLst>
                <a:sym typeface="Symbol" pitchFamily="18" charset="2"/>
              </a:rPr>
              <a:t>                                    //</a:t>
            </a:r>
            <a:r>
              <a:rPr lang="zh-CN" altLang="en-US" sz="2800">
                <a:solidFill>
                  <a:srgbClr val="000000"/>
                </a:solidFill>
                <a:effectLst>
                  <a:outerShdw blurRad="38100" dist="38100" dir="2700000" algn="tl">
                    <a:srgbClr val="FFFFFF"/>
                  </a:outerShdw>
                </a:effectLst>
                <a:sym typeface="Symbol" pitchFamily="18" charset="2"/>
              </a:rPr>
              <a:t>加入元素</a:t>
            </a:r>
            <a:r>
              <a:rPr lang="en-US" altLang="zh-CN" sz="2800">
                <a:solidFill>
                  <a:srgbClr val="000000"/>
                </a:solidFill>
                <a:effectLst>
                  <a:outerShdw blurRad="38100" dist="38100" dir="2700000" algn="tl">
                    <a:srgbClr val="FFFFFF"/>
                  </a:outerShdw>
                </a:effectLst>
                <a:sym typeface="Symbol" pitchFamily="18" charset="2"/>
              </a:rPr>
              <a:t>3</a:t>
            </a:r>
          </a:p>
          <a:p>
            <a:endParaRPr lang="en-US" altLang="zh-CN" sz="2800">
              <a:solidFill>
                <a:srgbClr val="000000"/>
              </a:solidFill>
              <a:effectLst>
                <a:outerShdw blurRad="38100" dist="38100" dir="2700000" algn="tl">
                  <a:srgbClr val="FFFFFF"/>
                </a:outerShdw>
              </a:effectLst>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46</a:t>
            </a:fld>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sz="3600">
                <a:solidFill>
                  <a:srgbClr val="000000"/>
                </a:solidFill>
                <a:effectLst>
                  <a:outerShdw blurRad="38100" dist="38100" dir="2700000" algn="tl">
                    <a:srgbClr val="FFFFFF"/>
                  </a:outerShdw>
                </a:effectLst>
              </a:rPr>
              <a:t>位串法生成幂集</a:t>
            </a:r>
          </a:p>
        </p:txBody>
      </p:sp>
      <p:sp>
        <p:nvSpPr>
          <p:cNvPr id="479235" name="Rectangle 3"/>
          <p:cNvSpPr>
            <a:spLocks noGrp="1" noChangeArrowheads="1"/>
          </p:cNvSpPr>
          <p:nvPr>
            <p:ph type="body" idx="1"/>
          </p:nvPr>
        </p:nvSpPr>
        <p:spPr>
          <a:xfrm>
            <a:off x="457200" y="1700213"/>
            <a:ext cx="8435975" cy="4319587"/>
          </a:xfrm>
        </p:spPr>
        <p:txBody>
          <a:bodyPr/>
          <a:lstStyle/>
          <a:p>
            <a:r>
              <a:rPr lang="zh-CN" altLang="en-US" sz="2800" dirty="0">
                <a:solidFill>
                  <a:srgbClr val="000000"/>
                </a:solidFill>
                <a:effectLst>
                  <a:outerShdw blurRad="38100" dist="38100" dir="2700000" algn="tl">
                    <a:srgbClr val="FFFFFF"/>
                  </a:outerShdw>
                </a:effectLst>
              </a:rPr>
              <a:t>例</a:t>
            </a:r>
            <a:r>
              <a:rPr lang="en-US" altLang="zh-CN" sz="2800" dirty="0">
                <a:solidFill>
                  <a:srgbClr val="000000"/>
                </a:solidFill>
                <a:effectLst>
                  <a:outerShdw blurRad="38100" dist="38100" dir="2700000" algn="tl">
                    <a:srgbClr val="FFFFFF"/>
                  </a:outerShdw>
                </a:effectLst>
              </a:rPr>
              <a:t>n=3,</a:t>
            </a:r>
            <a:r>
              <a:rPr lang="zh-CN" altLang="en-US" sz="2800" dirty="0">
                <a:solidFill>
                  <a:srgbClr val="000000"/>
                </a:solidFill>
                <a:effectLst>
                  <a:outerShdw blurRad="38100" dist="38100" dir="2700000" algn="tl">
                    <a:srgbClr val="FFFFFF"/>
                  </a:outerShdw>
                </a:effectLst>
              </a:rPr>
              <a:t>元素为</a:t>
            </a:r>
            <a:r>
              <a:rPr lang="en-US" altLang="zh-CN" sz="2800" dirty="0">
                <a:solidFill>
                  <a:srgbClr val="000000"/>
                </a:solidFill>
                <a:effectLst>
                  <a:outerShdw blurRad="38100" dist="38100" dir="2700000" algn="tl">
                    <a:srgbClr val="FFFFFF"/>
                  </a:outerShdw>
                </a:effectLst>
              </a:rPr>
              <a:t>{a</a:t>
            </a:r>
            <a:r>
              <a:rPr lang="en-US" altLang="zh-CN" sz="2800" baseline="-25000" dirty="0">
                <a:solidFill>
                  <a:srgbClr val="000000"/>
                </a:solidFill>
                <a:effectLst>
                  <a:outerShdw blurRad="38100" dist="38100" dir="2700000" algn="tl">
                    <a:srgbClr val="FFFFFF"/>
                  </a:outerShdw>
                </a:effectLst>
              </a:rPr>
              <a:t>1</a:t>
            </a:r>
            <a:r>
              <a:rPr lang="en-US" altLang="zh-CN" sz="2800" dirty="0">
                <a:solidFill>
                  <a:srgbClr val="000000"/>
                </a:solidFill>
                <a:effectLst>
                  <a:outerShdw blurRad="38100" dist="38100" dir="2700000" algn="tl">
                    <a:srgbClr val="FFFFFF"/>
                  </a:outerShdw>
                </a:effectLst>
              </a:rPr>
              <a:t>,a</a:t>
            </a:r>
            <a:r>
              <a:rPr lang="en-US" altLang="zh-CN" sz="2800" baseline="-25000" dirty="0">
                <a:solidFill>
                  <a:srgbClr val="000000"/>
                </a:solidFill>
                <a:effectLst>
                  <a:outerShdw blurRad="38100" dist="38100" dir="2700000" algn="tl">
                    <a:srgbClr val="FFFFFF"/>
                  </a:outerShdw>
                </a:effectLst>
              </a:rPr>
              <a:t>2</a:t>
            </a:r>
            <a:r>
              <a:rPr lang="en-US" altLang="zh-CN" sz="2800" dirty="0">
                <a:solidFill>
                  <a:srgbClr val="000000"/>
                </a:solidFill>
                <a:effectLst>
                  <a:outerShdw blurRad="38100" dist="38100" dir="2700000" algn="tl">
                    <a:srgbClr val="FFFFFF"/>
                  </a:outerShdw>
                </a:effectLst>
              </a:rPr>
              <a:t>,a</a:t>
            </a:r>
            <a:r>
              <a:rPr lang="en-US" altLang="zh-CN" sz="2800" baseline="-25000" dirty="0">
                <a:solidFill>
                  <a:srgbClr val="000000"/>
                </a:solidFill>
                <a:effectLst>
                  <a:outerShdw blurRad="38100" dist="38100" dir="2700000" algn="tl">
                    <a:srgbClr val="FFFFFF"/>
                  </a:outerShdw>
                </a:effectLst>
              </a:rPr>
              <a:t>3</a:t>
            </a:r>
            <a:r>
              <a:rPr lang="en-US" altLang="zh-CN" sz="2800" dirty="0">
                <a:solidFill>
                  <a:srgbClr val="000000"/>
                </a:solidFill>
                <a:effectLst>
                  <a:outerShdw blurRad="38100" dist="38100" dir="2700000" algn="tl">
                    <a:srgbClr val="FFFFFF"/>
                  </a:outerShdw>
                </a:effectLst>
              </a:rPr>
              <a:t>}</a:t>
            </a:r>
          </a:p>
          <a:p>
            <a:pPr>
              <a:buFontTx/>
              <a:buNone/>
            </a:pPr>
            <a:r>
              <a:rPr lang="zh-CN" altLang="en-US" sz="2800" dirty="0">
                <a:solidFill>
                  <a:srgbClr val="000000"/>
                </a:solidFill>
                <a:effectLst>
                  <a:outerShdw blurRad="38100" dist="38100" dir="2700000" algn="tl">
                    <a:srgbClr val="FFFFFF"/>
                  </a:outerShdw>
                </a:effectLst>
              </a:rPr>
              <a:t>  方法：  每一个子集与一个</a:t>
            </a:r>
            <a:r>
              <a:rPr lang="en-US" altLang="zh-CN" sz="2800" dirty="0">
                <a:solidFill>
                  <a:srgbClr val="000000"/>
                </a:solidFill>
                <a:effectLst>
                  <a:outerShdw blurRad="38100" dist="38100" dir="2700000" algn="tl">
                    <a:srgbClr val="FFFFFF"/>
                  </a:outerShdw>
                </a:effectLst>
              </a:rPr>
              <a:t>3</a:t>
            </a:r>
            <a:r>
              <a:rPr lang="zh-CN" altLang="en-US" sz="2800" dirty="0">
                <a:solidFill>
                  <a:srgbClr val="000000"/>
                </a:solidFill>
                <a:effectLst>
                  <a:outerShdw blurRad="38100" dist="38100" dir="2700000" algn="tl">
                    <a:srgbClr val="FFFFFF"/>
                  </a:outerShdw>
                </a:effectLst>
              </a:rPr>
              <a:t>位二进制串</a:t>
            </a:r>
            <a:r>
              <a:rPr lang="en-US" altLang="zh-CN" sz="2800" dirty="0">
                <a:solidFill>
                  <a:srgbClr val="000000"/>
                </a:solidFill>
                <a:effectLst>
                  <a:outerShdw blurRad="38100" dist="38100" dir="2700000" algn="tl">
                    <a:srgbClr val="FFFFFF"/>
                  </a:outerShdw>
                </a:effectLst>
              </a:rPr>
              <a:t>b</a:t>
            </a:r>
            <a:r>
              <a:rPr lang="en-US" altLang="zh-CN" sz="2800" baseline="-25000" dirty="0">
                <a:solidFill>
                  <a:srgbClr val="000000"/>
                </a:solidFill>
                <a:effectLst>
                  <a:outerShdw blurRad="38100" dist="38100" dir="2700000" algn="tl">
                    <a:srgbClr val="FFFFFF"/>
                  </a:outerShdw>
                </a:effectLst>
              </a:rPr>
              <a:t>1</a:t>
            </a:r>
            <a:r>
              <a:rPr lang="en-US" altLang="zh-CN" sz="2800" dirty="0">
                <a:solidFill>
                  <a:srgbClr val="000000"/>
                </a:solidFill>
                <a:effectLst>
                  <a:outerShdw blurRad="38100" dist="38100" dir="2700000" algn="tl">
                    <a:srgbClr val="FFFFFF"/>
                  </a:outerShdw>
                </a:effectLst>
              </a:rPr>
              <a:t>b</a:t>
            </a:r>
            <a:r>
              <a:rPr lang="en-US" altLang="zh-CN" sz="2800" baseline="-25000" dirty="0">
                <a:solidFill>
                  <a:srgbClr val="000000"/>
                </a:solidFill>
                <a:effectLst>
                  <a:outerShdw blurRad="38100" dist="38100" dir="2700000" algn="tl">
                    <a:srgbClr val="FFFFFF"/>
                  </a:outerShdw>
                </a:effectLst>
              </a:rPr>
              <a:t>2</a:t>
            </a:r>
            <a:r>
              <a:rPr lang="en-US" altLang="zh-CN" sz="2800" dirty="0">
                <a:solidFill>
                  <a:srgbClr val="000000"/>
                </a:solidFill>
                <a:effectLst>
                  <a:outerShdw blurRad="38100" dist="38100" dir="2700000" algn="tl">
                    <a:srgbClr val="FFFFFF"/>
                  </a:outerShdw>
                </a:effectLst>
              </a:rPr>
              <a:t>b</a:t>
            </a:r>
            <a:r>
              <a:rPr lang="en-US" altLang="zh-CN" sz="2800" baseline="-25000" dirty="0">
                <a:solidFill>
                  <a:srgbClr val="000000"/>
                </a:solidFill>
                <a:effectLst>
                  <a:outerShdw blurRad="38100" dist="38100" dir="2700000" algn="tl">
                    <a:srgbClr val="FFFFFF"/>
                  </a:outerShdw>
                </a:effectLst>
              </a:rPr>
              <a:t>3</a:t>
            </a:r>
            <a:r>
              <a:rPr lang="zh-CN" altLang="en-US" sz="2800" dirty="0">
                <a:solidFill>
                  <a:srgbClr val="000000"/>
                </a:solidFill>
                <a:effectLst>
                  <a:outerShdw blurRad="38100" dist="38100" dir="2700000" algn="tl">
                    <a:srgbClr val="FFFFFF"/>
                  </a:outerShdw>
                </a:effectLst>
              </a:rPr>
              <a:t>对应，</a:t>
            </a:r>
            <a:r>
              <a:rPr lang="en-US" altLang="zh-CN" sz="2800" dirty="0" err="1">
                <a:solidFill>
                  <a:srgbClr val="000000"/>
                </a:solidFill>
                <a:effectLst>
                  <a:outerShdw blurRad="38100" dist="38100" dir="2700000" algn="tl">
                    <a:srgbClr val="FFFFFF"/>
                  </a:outerShdw>
                </a:effectLst>
              </a:rPr>
              <a:t>a</a:t>
            </a:r>
            <a:r>
              <a:rPr lang="en-US" altLang="zh-CN" sz="2800" baseline="-25000" dirty="0" err="1">
                <a:solidFill>
                  <a:srgbClr val="000000"/>
                </a:solidFill>
                <a:effectLst>
                  <a:outerShdw blurRad="38100" dist="38100" dir="2700000" algn="tl">
                    <a:srgbClr val="FFFFFF"/>
                  </a:outerShdw>
                </a:effectLst>
              </a:rPr>
              <a:t>i</a:t>
            </a:r>
            <a:r>
              <a:rPr lang="zh-CN" altLang="en-US" sz="2800" dirty="0">
                <a:solidFill>
                  <a:srgbClr val="000000"/>
                </a:solidFill>
                <a:effectLst>
                  <a:outerShdw blurRad="38100" dist="38100" dir="2700000" algn="tl">
                    <a:srgbClr val="FFFFFF"/>
                  </a:outerShdw>
                </a:effectLst>
              </a:rPr>
              <a:t>属于该子集时，</a:t>
            </a:r>
            <a:r>
              <a:rPr lang="en-US" altLang="zh-CN" sz="2800" dirty="0">
                <a:solidFill>
                  <a:srgbClr val="000000"/>
                </a:solidFill>
                <a:effectLst>
                  <a:outerShdw blurRad="38100" dist="38100" dir="2700000" algn="tl">
                    <a:srgbClr val="FFFFFF"/>
                  </a:outerShdw>
                </a:effectLst>
              </a:rPr>
              <a:t>b</a:t>
            </a:r>
            <a:r>
              <a:rPr lang="en-US" altLang="zh-CN" sz="2800" baseline="-25000" dirty="0">
                <a:solidFill>
                  <a:srgbClr val="000000"/>
                </a:solidFill>
                <a:effectLst>
                  <a:outerShdw blurRad="38100" dist="38100" dir="2700000" algn="tl">
                    <a:srgbClr val="FFFFFF"/>
                  </a:outerShdw>
                </a:effectLst>
              </a:rPr>
              <a:t>i</a:t>
            </a:r>
            <a:r>
              <a:rPr lang="en-US" altLang="zh-CN" sz="2800" dirty="0">
                <a:solidFill>
                  <a:srgbClr val="000000"/>
                </a:solidFill>
                <a:effectLst>
                  <a:outerShdw blurRad="38100" dist="38100" dir="2700000" algn="tl">
                    <a:srgbClr val="FFFFFF"/>
                  </a:outerShdw>
                </a:effectLst>
              </a:rPr>
              <a:t>=1,</a:t>
            </a:r>
            <a:r>
              <a:rPr lang="zh-CN" altLang="en-US" sz="2800" dirty="0">
                <a:solidFill>
                  <a:srgbClr val="000000"/>
                </a:solidFill>
                <a:effectLst>
                  <a:outerShdw blurRad="38100" dist="38100" dir="2700000" algn="tl">
                    <a:srgbClr val="FFFFFF"/>
                  </a:outerShdw>
                </a:effectLst>
              </a:rPr>
              <a:t>否则 </a:t>
            </a:r>
            <a:r>
              <a:rPr lang="en-US" altLang="zh-CN" sz="2800" dirty="0">
                <a:solidFill>
                  <a:srgbClr val="000000"/>
                </a:solidFill>
                <a:effectLst>
                  <a:outerShdw blurRad="38100" dist="38100" dir="2700000" algn="tl">
                    <a:srgbClr val="FFFFFF"/>
                  </a:outerShdw>
                </a:effectLst>
              </a:rPr>
              <a:t>b</a:t>
            </a:r>
            <a:r>
              <a:rPr lang="en-US" altLang="zh-CN" sz="2800" baseline="-25000" dirty="0">
                <a:solidFill>
                  <a:srgbClr val="000000"/>
                </a:solidFill>
                <a:effectLst>
                  <a:outerShdw blurRad="38100" dist="38100" dir="2700000" algn="tl">
                    <a:srgbClr val="FFFFFF"/>
                  </a:outerShdw>
                </a:effectLst>
              </a:rPr>
              <a:t>i</a:t>
            </a:r>
            <a:r>
              <a:rPr lang="en-US" altLang="zh-CN" sz="2800" dirty="0">
                <a:solidFill>
                  <a:srgbClr val="000000"/>
                </a:solidFill>
                <a:effectLst>
                  <a:outerShdw blurRad="38100" dist="38100" dir="2700000" algn="tl">
                    <a:srgbClr val="FFFFFF"/>
                  </a:outerShdw>
                </a:effectLst>
              </a:rPr>
              <a:t>=0</a:t>
            </a:r>
          </a:p>
          <a:p>
            <a:pPr>
              <a:buFontTx/>
              <a:buNone/>
            </a:pPr>
            <a:endParaRPr lang="en-US" altLang="zh-CN" sz="2800" dirty="0">
              <a:solidFill>
                <a:srgbClr val="000000"/>
              </a:solidFill>
              <a:effectLst>
                <a:outerShdw blurRad="38100" dist="38100" dir="2700000" algn="tl">
                  <a:srgbClr val="FFFFFF"/>
                </a:outerShdw>
              </a:effectLst>
            </a:endParaRPr>
          </a:p>
          <a:p>
            <a:r>
              <a:rPr lang="zh-CN" altLang="en-US" sz="2800" dirty="0">
                <a:solidFill>
                  <a:srgbClr val="000000"/>
                </a:solidFill>
                <a:effectLst>
                  <a:outerShdw blurRad="38100" dist="38100" dir="2700000" algn="tl">
                    <a:srgbClr val="FFFFFF"/>
                  </a:outerShdw>
                </a:effectLst>
              </a:rPr>
              <a:t>二进制串：</a:t>
            </a:r>
          </a:p>
          <a:p>
            <a:pPr>
              <a:buFontTx/>
              <a:buNone/>
            </a:pPr>
            <a:r>
              <a:rPr lang="en-US" altLang="zh-CN" sz="2800" dirty="0">
                <a:solidFill>
                  <a:srgbClr val="000000"/>
                </a:solidFill>
                <a:effectLst>
                  <a:outerShdw blurRad="38100" dist="38100" dir="2700000" algn="tl">
                    <a:srgbClr val="FFFFFF"/>
                  </a:outerShdw>
                </a:effectLst>
              </a:rPr>
              <a:t>  000, 001, 010,  011,   100,  101,   110,    111</a:t>
            </a:r>
          </a:p>
          <a:p>
            <a:r>
              <a:rPr lang="zh-CN" altLang="en-US" sz="2800" dirty="0">
                <a:solidFill>
                  <a:srgbClr val="000000"/>
                </a:solidFill>
                <a:effectLst>
                  <a:outerShdw blurRad="38100" dist="38100" dir="2700000" algn="tl">
                    <a:srgbClr val="FFFFFF"/>
                  </a:outerShdw>
                </a:effectLst>
              </a:rPr>
              <a:t>对应子集：</a:t>
            </a:r>
          </a:p>
          <a:p>
            <a:pPr>
              <a:buFontTx/>
              <a:buNone/>
            </a:pPr>
            <a:r>
              <a:rPr lang="en-US" altLang="zh-CN" sz="2800" i="1" dirty="0">
                <a:solidFill>
                  <a:srgbClr val="000000"/>
                </a:solidFill>
                <a:effectLst>
                  <a:outerShdw blurRad="38100" dist="38100" dir="2700000" algn="tl">
                    <a:srgbClr val="FFFFFF"/>
                  </a:outerShdw>
                </a:effectLst>
                <a:sym typeface="Symbol" pitchFamily="18" charset="2"/>
              </a:rPr>
              <a:t>   </a:t>
            </a:r>
            <a:r>
              <a:rPr lang="en-US" altLang="zh-CN" sz="2400" i="1" dirty="0">
                <a:solidFill>
                  <a:srgbClr val="000000"/>
                </a:solidFill>
                <a:effectLst>
                  <a:outerShdw blurRad="38100" dist="38100" dir="2700000" algn="tl">
                    <a:srgbClr val="FFFFFF"/>
                  </a:outerShdw>
                </a:effectLst>
                <a:sym typeface="Symbol" pitchFamily="18" charset="2"/>
              </a:rPr>
              <a:t> ,   </a:t>
            </a:r>
            <a:r>
              <a:rPr lang="en-US" altLang="zh-CN" sz="2400" dirty="0">
                <a:solidFill>
                  <a:srgbClr val="000000"/>
                </a:solidFill>
                <a:effectLst>
                  <a:outerShdw blurRad="38100" dist="38100" dir="2700000" algn="tl">
                    <a:srgbClr val="FFFFFF"/>
                  </a:outerShdw>
                </a:effectLst>
                <a:sym typeface="Symbol" pitchFamily="18" charset="2"/>
              </a:rPr>
              <a:t>{</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3</a:t>
            </a:r>
            <a:r>
              <a:rPr lang="en-US" altLang="zh-CN" sz="2400" dirty="0">
                <a:solidFill>
                  <a:srgbClr val="000000"/>
                </a:solidFill>
                <a:effectLst>
                  <a:outerShdw blurRad="38100" dist="38100" dir="2700000" algn="tl">
                    <a:srgbClr val="FFFFFF"/>
                  </a:outerShdw>
                </a:effectLst>
                <a:sym typeface="Symbol" pitchFamily="18" charset="2"/>
              </a:rPr>
              <a:t>},  {</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2</a:t>
            </a:r>
            <a:r>
              <a:rPr lang="en-US" altLang="zh-CN" sz="2400" dirty="0">
                <a:solidFill>
                  <a:srgbClr val="000000"/>
                </a:solidFill>
                <a:effectLst>
                  <a:outerShdw blurRad="38100" dist="38100" dir="2700000" algn="tl">
                    <a:srgbClr val="FFFFFF"/>
                  </a:outerShdw>
                </a:effectLst>
                <a:sym typeface="Symbol" pitchFamily="18" charset="2"/>
              </a:rPr>
              <a:t>}, {</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2</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3</a:t>
            </a:r>
            <a:r>
              <a:rPr lang="en-US" altLang="zh-CN" sz="2400" dirty="0">
                <a:solidFill>
                  <a:srgbClr val="000000"/>
                </a:solidFill>
                <a:effectLst>
                  <a:outerShdw blurRad="38100" dist="38100" dir="2700000" algn="tl">
                    <a:srgbClr val="FFFFFF"/>
                  </a:outerShdw>
                </a:effectLst>
                <a:sym typeface="Symbol" pitchFamily="18" charset="2"/>
              </a:rPr>
              <a:t>},  {</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1</a:t>
            </a:r>
            <a:r>
              <a:rPr lang="en-US" altLang="zh-CN" sz="2400" dirty="0">
                <a:solidFill>
                  <a:srgbClr val="000000"/>
                </a:solidFill>
                <a:effectLst>
                  <a:outerShdw blurRad="38100" dist="38100" dir="2700000" algn="tl">
                    <a:srgbClr val="FFFFFF"/>
                  </a:outerShdw>
                </a:effectLst>
                <a:sym typeface="Symbol" pitchFamily="18" charset="2"/>
              </a:rPr>
              <a:t>}, {</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1</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3</a:t>
            </a:r>
            <a:r>
              <a:rPr lang="en-US" altLang="zh-CN" sz="2400" dirty="0">
                <a:solidFill>
                  <a:srgbClr val="000000"/>
                </a:solidFill>
                <a:effectLst>
                  <a:outerShdw blurRad="38100" dist="38100" dir="2700000" algn="tl">
                    <a:srgbClr val="FFFFFF"/>
                  </a:outerShdw>
                </a:effectLst>
                <a:sym typeface="Symbol" pitchFamily="18" charset="2"/>
              </a:rPr>
              <a:t>}, {</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1</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2</a:t>
            </a:r>
            <a:r>
              <a:rPr lang="en-US" altLang="zh-CN" sz="2400" dirty="0">
                <a:solidFill>
                  <a:srgbClr val="000000"/>
                </a:solidFill>
                <a:effectLst>
                  <a:outerShdw blurRad="38100" dist="38100" dir="2700000" algn="tl">
                    <a:srgbClr val="FFFFFF"/>
                  </a:outerShdw>
                </a:effectLst>
                <a:sym typeface="Symbol" pitchFamily="18" charset="2"/>
              </a:rPr>
              <a:t>}, {</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1</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2</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3</a:t>
            </a:r>
            <a:r>
              <a:rPr lang="en-US" altLang="zh-CN" sz="2400" dirty="0">
                <a:solidFill>
                  <a:srgbClr val="000000"/>
                </a:solidFill>
                <a:effectLst>
                  <a:outerShdw blurRad="38100" dist="38100" dir="2700000" algn="tl">
                    <a:srgbClr val="FFFFFF"/>
                  </a:outerShdw>
                </a:effectLst>
                <a:sym typeface="Symbol" pitchFamily="18" charset="2"/>
              </a:rPr>
              <a:t>}</a:t>
            </a:r>
          </a:p>
        </p:txBody>
      </p:sp>
      <p:sp>
        <p:nvSpPr>
          <p:cNvPr id="2" name="矩形 1"/>
          <p:cNvSpPr/>
          <p:nvPr/>
        </p:nvSpPr>
        <p:spPr>
          <a:xfrm>
            <a:off x="539552" y="1124744"/>
            <a:ext cx="8424936" cy="461665"/>
          </a:xfrm>
          <a:prstGeom prst="rect">
            <a:avLst/>
          </a:prstGeom>
        </p:spPr>
        <p:txBody>
          <a:bodyPr wrap="square">
            <a:spAutoFit/>
          </a:bodyPr>
          <a:lstStyle/>
          <a:p>
            <a:pPr eaLnBrk="1" hangingPunct="1"/>
            <a:r>
              <a:rPr lang="zh-CN" altLang="en-US" sz="2400" dirty="0"/>
              <a:t>这是一个直接解决该问题的方法，可以对较小的集合生成幂集</a:t>
            </a: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9" name="Rectangle 7"/>
          <p:cNvSpPr>
            <a:spLocks noChangeArrowheads="1"/>
          </p:cNvSpPr>
          <p:nvPr/>
        </p:nvSpPr>
        <p:spPr bwMode="auto">
          <a:xfrm>
            <a:off x="381000" y="955611"/>
            <a:ext cx="8655050"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buClr>
                <a:srgbClr val="FF0000"/>
              </a:buClr>
              <a:buFont typeface="Wingdings" pitchFamily="2" charset="2"/>
              <a:buChar char="q"/>
            </a:pPr>
            <a:r>
              <a:rPr lang="zh-CN" altLang="en-US" sz="3200" b="1" dirty="0"/>
              <a:t>堆的定义</a:t>
            </a:r>
            <a:endParaRPr lang="en-US" altLang="zh-CN" sz="3200" b="1" dirty="0"/>
          </a:p>
          <a:p>
            <a:pPr marL="628650" lvl="1" indent="-363538">
              <a:lnSpc>
                <a:spcPct val="120000"/>
              </a:lnSpc>
              <a:buClr>
                <a:srgbClr val="FF0000"/>
              </a:buClr>
              <a:buFont typeface="华文行楷" pitchFamily="2" charset="-122"/>
              <a:buAutoNum type="circleNumDbPlain"/>
            </a:pPr>
            <a:r>
              <a:rPr lang="en-US" altLang="zh-CN" sz="2800" b="1" dirty="0" smtClean="0"/>
              <a:t>n</a:t>
            </a:r>
            <a:r>
              <a:rPr lang="zh-CN" altLang="en-US" sz="2800" b="1" dirty="0"/>
              <a:t>个关键字序列</a:t>
            </a:r>
            <a:r>
              <a:rPr lang="en-US" altLang="zh-CN" sz="2800" b="1" dirty="0"/>
              <a:t>K</a:t>
            </a:r>
            <a:r>
              <a:rPr lang="en-US" altLang="zh-CN" sz="2800" b="1" baseline="-25000" dirty="0"/>
              <a:t>1</a:t>
            </a:r>
            <a:r>
              <a:rPr lang="en-US" altLang="zh-CN" sz="2800" b="1" dirty="0"/>
              <a:t>,K</a:t>
            </a:r>
            <a:r>
              <a:rPr lang="en-US" altLang="zh-CN" sz="2800" b="1" baseline="-25000" dirty="0"/>
              <a:t>2</a:t>
            </a:r>
            <a:r>
              <a:rPr lang="en-US" altLang="zh-CN" sz="2800" b="1" dirty="0"/>
              <a:t>,…,</a:t>
            </a:r>
            <a:r>
              <a:rPr lang="en-US" altLang="zh-CN" sz="2800" b="1" dirty="0" err="1"/>
              <a:t>K</a:t>
            </a:r>
            <a:r>
              <a:rPr lang="en-US" altLang="zh-CN" sz="2800" b="1" baseline="-25000" dirty="0" err="1"/>
              <a:t>n</a:t>
            </a:r>
            <a:r>
              <a:rPr lang="zh-CN" altLang="en-US" sz="2800" b="1" dirty="0"/>
              <a:t>称为堆，当且仅当该序列满足：</a:t>
            </a:r>
          </a:p>
          <a:p>
            <a:pPr>
              <a:lnSpc>
                <a:spcPct val="120000"/>
              </a:lnSpc>
            </a:pPr>
            <a:r>
              <a:rPr lang="en-US" altLang="zh-CN" sz="2800" b="1" dirty="0"/>
              <a:t>	K</a:t>
            </a:r>
            <a:r>
              <a:rPr lang="en-US" altLang="zh-CN" sz="2800" b="1" baseline="-25000" dirty="0"/>
              <a:t>i</a:t>
            </a:r>
            <a:r>
              <a:rPr lang="en-US" altLang="zh-CN" sz="2800" b="1" dirty="0"/>
              <a:t>≤K</a:t>
            </a:r>
            <a:r>
              <a:rPr lang="en-US" altLang="zh-CN" sz="2800" b="1" baseline="-25000" dirty="0"/>
              <a:t>2i</a:t>
            </a:r>
            <a:r>
              <a:rPr lang="zh-CN" altLang="en-US" sz="2800" b="1" dirty="0"/>
              <a:t>且</a:t>
            </a:r>
            <a:r>
              <a:rPr lang="en-US" altLang="zh-CN" sz="2800" b="1" dirty="0"/>
              <a:t>K</a:t>
            </a:r>
            <a:r>
              <a:rPr lang="en-US" altLang="zh-CN" sz="2800" b="1" baseline="-25000" dirty="0"/>
              <a:t>i</a:t>
            </a:r>
            <a:r>
              <a:rPr lang="en-US" altLang="zh-CN" sz="2800" b="1" dirty="0"/>
              <a:t>≤K</a:t>
            </a:r>
            <a:r>
              <a:rPr lang="en-US" altLang="zh-CN" sz="2800" b="1" baseline="-25000" dirty="0"/>
              <a:t>2i+1</a:t>
            </a:r>
            <a:r>
              <a:rPr lang="en-US" altLang="zh-CN" sz="2800" b="1" dirty="0"/>
              <a:t>  (1≤i≤</a:t>
            </a:r>
            <a:r>
              <a:rPr lang="en-US" altLang="zh-CN" sz="2800" b="1" dirty="0">
                <a:sym typeface="Symbol" pitchFamily="18" charset="2"/>
              </a:rPr>
              <a:t></a:t>
            </a:r>
            <a:r>
              <a:rPr lang="en-US" altLang="zh-CN" sz="2800" b="1" dirty="0"/>
              <a:t>n/2</a:t>
            </a:r>
            <a:r>
              <a:rPr lang="en-US" altLang="zh-CN" sz="2800" b="1" dirty="0">
                <a:sym typeface="Symbol" pitchFamily="18" charset="2"/>
              </a:rPr>
              <a:t></a:t>
            </a:r>
            <a:r>
              <a:rPr lang="en-US" altLang="zh-CN" sz="2800" b="1" dirty="0"/>
              <a:t>)</a:t>
            </a:r>
            <a:endParaRPr lang="en-US" altLang="zh-CN" sz="2800" b="1" dirty="0">
              <a:sym typeface="Symbol" pitchFamily="18" charset="2"/>
            </a:endParaRPr>
          </a:p>
          <a:p>
            <a:pPr>
              <a:lnSpc>
                <a:spcPct val="120000"/>
              </a:lnSpc>
            </a:pPr>
            <a:r>
              <a:rPr lang="en-US" altLang="zh-CN" sz="2800" b="1" dirty="0">
                <a:sym typeface="Symbol" pitchFamily="18" charset="2"/>
              </a:rPr>
              <a:t>	</a:t>
            </a:r>
            <a:r>
              <a:rPr lang="zh-CN" altLang="en-US" sz="2800" b="1" dirty="0">
                <a:sym typeface="Symbol" pitchFamily="18" charset="2"/>
              </a:rPr>
              <a:t>或者</a:t>
            </a:r>
          </a:p>
          <a:p>
            <a:pPr>
              <a:lnSpc>
                <a:spcPct val="120000"/>
              </a:lnSpc>
            </a:pPr>
            <a:r>
              <a:rPr lang="en-US" altLang="zh-CN" sz="2800" b="1" dirty="0">
                <a:sym typeface="Symbol" pitchFamily="18" charset="2"/>
              </a:rPr>
              <a:t>	K</a:t>
            </a:r>
            <a:r>
              <a:rPr lang="en-US" altLang="zh-CN" sz="2800" b="1" baseline="-25000" dirty="0">
                <a:sym typeface="Symbol" pitchFamily="18" charset="2"/>
              </a:rPr>
              <a:t>i</a:t>
            </a:r>
            <a:r>
              <a:rPr lang="en-US" altLang="zh-CN" sz="2800" b="1" dirty="0">
                <a:sym typeface="Symbol" pitchFamily="18" charset="2"/>
              </a:rPr>
              <a:t>≥K</a:t>
            </a:r>
            <a:r>
              <a:rPr lang="en-US" altLang="zh-CN" sz="2800" b="1" baseline="-25000" dirty="0">
                <a:sym typeface="Symbol" pitchFamily="18" charset="2"/>
              </a:rPr>
              <a:t>2i</a:t>
            </a:r>
            <a:r>
              <a:rPr lang="zh-CN" altLang="en-US" sz="2800" b="1" dirty="0">
                <a:sym typeface="Symbol" pitchFamily="18" charset="2"/>
              </a:rPr>
              <a:t>且</a:t>
            </a:r>
            <a:r>
              <a:rPr lang="en-US" altLang="zh-CN" sz="2800" b="1" dirty="0">
                <a:sym typeface="Symbol" pitchFamily="18" charset="2"/>
              </a:rPr>
              <a:t>K</a:t>
            </a:r>
            <a:r>
              <a:rPr lang="en-US" altLang="zh-CN" sz="2800" b="1" baseline="-25000" dirty="0">
                <a:sym typeface="Symbol" pitchFamily="18" charset="2"/>
              </a:rPr>
              <a:t>i</a:t>
            </a:r>
            <a:r>
              <a:rPr lang="en-US" altLang="zh-CN" sz="2800" b="1" dirty="0">
                <a:sym typeface="Symbol" pitchFamily="18" charset="2"/>
              </a:rPr>
              <a:t>≥K</a:t>
            </a:r>
            <a:r>
              <a:rPr lang="en-US" altLang="zh-CN" sz="2800" b="1" baseline="-25000" dirty="0">
                <a:sym typeface="Symbol" pitchFamily="18" charset="2"/>
              </a:rPr>
              <a:t>2i+1</a:t>
            </a:r>
            <a:r>
              <a:rPr lang="en-US" altLang="zh-CN" sz="2800" b="1" dirty="0">
                <a:sym typeface="Symbol" pitchFamily="18" charset="2"/>
              </a:rPr>
              <a:t>  (1≤i≤</a:t>
            </a:r>
            <a:r>
              <a:rPr lang="en-US" altLang="zh-CN" sz="2800" b="1" dirty="0"/>
              <a:t>n/2</a:t>
            </a:r>
            <a:r>
              <a:rPr lang="en-US" altLang="zh-CN" sz="2800" b="1" dirty="0">
                <a:sym typeface="Symbol" pitchFamily="18" charset="2"/>
              </a:rPr>
              <a:t></a:t>
            </a:r>
            <a:r>
              <a:rPr lang="en-US" altLang="zh-CN" sz="2800" b="1" dirty="0" smtClean="0"/>
              <a:t>)</a:t>
            </a:r>
          </a:p>
          <a:p>
            <a:pPr marL="514350" indent="-514350">
              <a:lnSpc>
                <a:spcPct val="120000"/>
              </a:lnSpc>
              <a:buFont typeface="+mj-ea"/>
              <a:buAutoNum type="circleNumDbPlain" startAt="2"/>
            </a:pPr>
            <a:r>
              <a:rPr lang="zh-CN" altLang="en-US" sz="2800" b="1" dirty="0"/>
              <a:t>堆可以用一棵完全二叉树表示，任一结点关键字小于等于（或大于等于）其孩子结点的关键字。</a:t>
            </a:r>
          </a:p>
          <a:p>
            <a:pPr>
              <a:lnSpc>
                <a:spcPct val="120000"/>
              </a:lnSpc>
            </a:pPr>
            <a:endParaRPr lang="en-US" altLang="zh-CN" sz="2800" b="1" dirty="0"/>
          </a:p>
        </p:txBody>
      </p:sp>
      <p:sp>
        <p:nvSpPr>
          <p:cNvPr id="187400" name="Rectangle 8"/>
          <p:cNvSpPr>
            <a:spLocks noChangeArrowheads="1"/>
          </p:cNvSpPr>
          <p:nvPr/>
        </p:nvSpPr>
        <p:spPr bwMode="auto">
          <a:xfrm>
            <a:off x="6228184" y="2492896"/>
            <a:ext cx="198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Clr>
                <a:srgbClr val="FF0000"/>
              </a:buClr>
              <a:buFont typeface="Wingdings" pitchFamily="2" charset="2"/>
              <a:buChar char="Ø"/>
            </a:pPr>
            <a:r>
              <a:rPr lang="zh-CN" altLang="en-US" sz="3200" b="1" dirty="0">
                <a:latin typeface="Arial" charset="0"/>
              </a:rPr>
              <a:t>小根堆 </a:t>
            </a:r>
          </a:p>
        </p:txBody>
      </p:sp>
      <p:sp>
        <p:nvSpPr>
          <p:cNvPr id="10" name="Rectangle 8"/>
          <p:cNvSpPr>
            <a:spLocks noChangeArrowheads="1"/>
          </p:cNvSpPr>
          <p:nvPr/>
        </p:nvSpPr>
        <p:spPr bwMode="auto">
          <a:xfrm>
            <a:off x="6228184" y="3564458"/>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Clr>
                <a:srgbClr val="FF0000"/>
              </a:buClr>
              <a:buFont typeface="Wingdings" pitchFamily="2" charset="2"/>
              <a:buChar char="Ø"/>
            </a:pPr>
            <a:r>
              <a:rPr lang="zh-CN" altLang="en-US" sz="3200" b="1">
                <a:latin typeface="Arial" charset="0"/>
              </a:rPr>
              <a:t>大根堆 </a:t>
            </a:r>
          </a:p>
        </p:txBody>
      </p:sp>
      <p:sp>
        <p:nvSpPr>
          <p:cNvPr id="33800" name="Text Box 111"/>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dirty="0" smtClean="0">
                <a:solidFill>
                  <a:schemeClr val="tx2"/>
                </a:solidFill>
                <a:latin typeface="华文行楷" pitchFamily="2" charset="-122"/>
                <a:ea typeface="华文行楷" pitchFamily="2" charset="-122"/>
              </a:rPr>
              <a:t>5.2.5 </a:t>
            </a:r>
            <a:r>
              <a:rPr kumimoji="1" lang="zh-CN" altLang="en-US" sz="4400" b="1" dirty="0" smtClean="0">
                <a:solidFill>
                  <a:schemeClr val="tx2"/>
                </a:solidFill>
                <a:latin typeface="华文行楷" pitchFamily="2" charset="-122"/>
                <a:ea typeface="华文行楷" pitchFamily="2" charset="-122"/>
              </a:rPr>
              <a:t>堆</a:t>
            </a:r>
            <a:r>
              <a:rPr kumimoji="1" lang="zh-CN" altLang="en-US" sz="4400" b="1" dirty="0">
                <a:solidFill>
                  <a:schemeClr val="tx2"/>
                </a:solidFill>
                <a:latin typeface="华文行楷" pitchFamily="2" charset="-122"/>
                <a:ea typeface="华文行楷" pitchFamily="2" charset="-122"/>
              </a:rPr>
              <a:t>排序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48</a:t>
            </a:fld>
            <a:endParaRPr lang="en-US" altLang="zh-CN" dirty="0"/>
          </a:p>
        </p:txBody>
      </p:sp>
    </p:spTree>
    <p:extLst>
      <p:ext uri="{BB962C8B-B14F-4D97-AF65-F5344CB8AC3E}">
        <p14:creationId xmlns:p14="http://schemas.microsoft.com/office/powerpoint/2010/main" val="1305565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87399">
                                            <p:txEl>
                                              <p:pRg st="1" end="1"/>
                                            </p:txEl>
                                          </p:spTgt>
                                        </p:tgtEl>
                                        <p:attrNameLst>
                                          <p:attrName>style.visibility</p:attrName>
                                        </p:attrNameLst>
                                      </p:cBhvr>
                                      <p:to>
                                        <p:strVal val="visible"/>
                                      </p:to>
                                    </p:set>
                                    <p:anim calcmode="lin" valueType="num">
                                      <p:cBhvr>
                                        <p:cTn id="7" dur="1000" fill="hold"/>
                                        <p:tgtEl>
                                          <p:spTgt spid="187399">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8739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7399">
                                            <p:txEl>
                                              <p:pRg st="1" end="1"/>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187399">
                                            <p:txEl>
                                              <p:pRg st="2" end="2"/>
                                            </p:txEl>
                                          </p:spTgt>
                                        </p:tgtEl>
                                        <p:attrNameLst>
                                          <p:attrName>style.visibility</p:attrName>
                                        </p:attrNameLst>
                                      </p:cBhvr>
                                      <p:to>
                                        <p:strVal val="visible"/>
                                      </p:to>
                                    </p:set>
                                    <p:anim calcmode="lin" valueType="num">
                                      <p:cBhvr>
                                        <p:cTn id="12" dur="1000" fill="hold"/>
                                        <p:tgtEl>
                                          <p:spTgt spid="187399">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18739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87399">
                                            <p:txEl>
                                              <p:pRg st="2" end="2"/>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187399">
                                            <p:txEl>
                                              <p:pRg st="3" end="3"/>
                                            </p:txEl>
                                          </p:spTgt>
                                        </p:tgtEl>
                                        <p:attrNameLst>
                                          <p:attrName>style.visibility</p:attrName>
                                        </p:attrNameLst>
                                      </p:cBhvr>
                                      <p:to>
                                        <p:strVal val="visible"/>
                                      </p:to>
                                    </p:set>
                                    <p:anim calcmode="lin" valueType="num">
                                      <p:cBhvr>
                                        <p:cTn id="17" dur="1000" fill="hold"/>
                                        <p:tgtEl>
                                          <p:spTgt spid="187399">
                                            <p:txEl>
                                              <p:pRg st="3" end="3"/>
                                            </p:txEl>
                                          </p:spTgt>
                                        </p:tgtEl>
                                        <p:attrNameLst>
                                          <p:attrName>ppt_x</p:attrName>
                                        </p:attrNameLst>
                                      </p:cBhvr>
                                      <p:tavLst>
                                        <p:tav tm="0">
                                          <p:val>
                                            <p:strVal val="#ppt_x-.2"/>
                                          </p:val>
                                        </p:tav>
                                        <p:tav tm="100000">
                                          <p:val>
                                            <p:strVal val="#ppt_x"/>
                                          </p:val>
                                        </p:tav>
                                      </p:tavLst>
                                    </p:anim>
                                    <p:anim calcmode="lin" valueType="num">
                                      <p:cBhvr>
                                        <p:cTn id="18" dur="1000" fill="hold"/>
                                        <p:tgtEl>
                                          <p:spTgt spid="18739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87399">
                                            <p:txEl>
                                              <p:pRg st="3" end="3"/>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187399">
                                            <p:txEl>
                                              <p:pRg st="4" end="4"/>
                                            </p:txEl>
                                          </p:spTgt>
                                        </p:tgtEl>
                                        <p:attrNameLst>
                                          <p:attrName>style.visibility</p:attrName>
                                        </p:attrNameLst>
                                      </p:cBhvr>
                                      <p:to>
                                        <p:strVal val="visible"/>
                                      </p:to>
                                    </p:set>
                                    <p:anim calcmode="lin" valueType="num">
                                      <p:cBhvr>
                                        <p:cTn id="22" dur="1000" fill="hold"/>
                                        <p:tgtEl>
                                          <p:spTgt spid="187399">
                                            <p:txEl>
                                              <p:pRg st="4" end="4"/>
                                            </p:txEl>
                                          </p:spTgt>
                                        </p:tgtEl>
                                        <p:attrNameLst>
                                          <p:attrName>ppt_x</p:attrName>
                                        </p:attrNameLst>
                                      </p:cBhvr>
                                      <p:tavLst>
                                        <p:tav tm="0">
                                          <p:val>
                                            <p:strVal val="#ppt_x-.2"/>
                                          </p:val>
                                        </p:tav>
                                        <p:tav tm="100000">
                                          <p:val>
                                            <p:strVal val="#ppt_x"/>
                                          </p:val>
                                        </p:tav>
                                      </p:tavLst>
                                    </p:anim>
                                    <p:anim calcmode="lin" valueType="num">
                                      <p:cBhvr>
                                        <p:cTn id="23" dur="1000" fill="hold"/>
                                        <p:tgtEl>
                                          <p:spTgt spid="18739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87399">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187400"/>
                                        </p:tgtEl>
                                        <p:attrNameLst>
                                          <p:attrName>style.visibility</p:attrName>
                                        </p:attrNameLst>
                                      </p:cBhvr>
                                      <p:to>
                                        <p:strVal val="visible"/>
                                      </p:to>
                                    </p:set>
                                    <p:anim calcmode="lin" valueType="num">
                                      <p:cBhvr>
                                        <p:cTn id="29" dur="1000" fill="hold"/>
                                        <p:tgtEl>
                                          <p:spTgt spid="187400"/>
                                        </p:tgtEl>
                                        <p:attrNameLst>
                                          <p:attrName>ppt_x</p:attrName>
                                        </p:attrNameLst>
                                      </p:cBhvr>
                                      <p:tavLst>
                                        <p:tav tm="0">
                                          <p:val>
                                            <p:strVal val="#ppt_x-.2"/>
                                          </p:val>
                                        </p:tav>
                                        <p:tav tm="100000">
                                          <p:val>
                                            <p:strVal val="#ppt_x"/>
                                          </p:val>
                                        </p:tav>
                                      </p:tavLst>
                                    </p:anim>
                                    <p:anim calcmode="lin" valueType="num">
                                      <p:cBhvr>
                                        <p:cTn id="30" dur="1000" fill="hold"/>
                                        <p:tgtEl>
                                          <p:spTgt spid="187400"/>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8740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ppt_x</p:attrName>
                                        </p:attrNameLst>
                                      </p:cBhvr>
                                      <p:tavLst>
                                        <p:tav tm="0">
                                          <p:val>
                                            <p:strVal val="#ppt_x-.2"/>
                                          </p:val>
                                        </p:tav>
                                        <p:tav tm="100000">
                                          <p:val>
                                            <p:strVal val="#ppt_x"/>
                                          </p:val>
                                        </p:tav>
                                      </p:tavLst>
                                    </p:anim>
                                    <p:anim calcmode="lin" valueType="num">
                                      <p:cBhvr>
                                        <p:cTn id="37"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7399">
                                            <p:txEl>
                                              <p:pRg st="5" end="5"/>
                                            </p:txEl>
                                          </p:spTgt>
                                        </p:tgtEl>
                                        <p:attrNameLst>
                                          <p:attrName>style.visibility</p:attrName>
                                        </p:attrNameLst>
                                      </p:cBhvr>
                                      <p:to>
                                        <p:strVal val="visible"/>
                                      </p:to>
                                    </p:set>
                                    <p:anim calcmode="lin" valueType="num">
                                      <p:cBhvr additive="base">
                                        <p:cTn id="43" dur="500" fill="hold"/>
                                        <p:tgtEl>
                                          <p:spTgt spid="18739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73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0"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1236663" y="5400675"/>
            <a:ext cx="1979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p>
            <a:pPr algn="ctr" eaLnBrk="0" hangingPunct="0"/>
            <a:r>
              <a:rPr kumimoji="1" lang="zh-CN" altLang="en-US" sz="2800">
                <a:solidFill>
                  <a:schemeClr val="hlink"/>
                </a:solidFill>
                <a:ea typeface="黑体" pitchFamily="2" charset="-122"/>
              </a:rPr>
              <a:t>小根堆</a:t>
            </a:r>
          </a:p>
        </p:txBody>
      </p:sp>
      <p:grpSp>
        <p:nvGrpSpPr>
          <p:cNvPr id="2" name="Group 3"/>
          <p:cNvGrpSpPr>
            <a:grpSpLocks/>
          </p:cNvGrpSpPr>
          <p:nvPr/>
        </p:nvGrpSpPr>
        <p:grpSpPr bwMode="auto">
          <a:xfrm>
            <a:off x="457200" y="0"/>
            <a:ext cx="4133850" cy="2265363"/>
            <a:chOff x="272" y="164"/>
            <a:chExt cx="2604" cy="1427"/>
          </a:xfrm>
        </p:grpSpPr>
        <p:grpSp>
          <p:nvGrpSpPr>
            <p:cNvPr id="34943" name="Group 4"/>
            <p:cNvGrpSpPr>
              <a:grpSpLocks/>
            </p:cNvGrpSpPr>
            <p:nvPr/>
          </p:nvGrpSpPr>
          <p:grpSpPr bwMode="auto">
            <a:xfrm>
              <a:off x="306" y="210"/>
              <a:ext cx="2570" cy="1381"/>
              <a:chOff x="306" y="210"/>
              <a:chExt cx="2570" cy="1381"/>
            </a:xfrm>
          </p:grpSpPr>
          <p:sp>
            <p:nvSpPr>
              <p:cNvPr id="125957" name="Oval 5"/>
              <p:cNvSpPr>
                <a:spLocks noChangeArrowheads="1"/>
              </p:cNvSpPr>
              <p:nvPr/>
            </p:nvSpPr>
            <p:spPr bwMode="auto">
              <a:xfrm>
                <a:off x="2434"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55" name="Text Box 6"/>
              <p:cNvSpPr txBox="1">
                <a:spLocks noChangeArrowheads="1"/>
              </p:cNvSpPr>
              <p:nvPr/>
            </p:nvSpPr>
            <p:spPr bwMode="auto">
              <a:xfrm>
                <a:off x="2381" y="845"/>
                <a:ext cx="4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8</a:t>
                </a:r>
              </a:p>
            </p:txBody>
          </p:sp>
          <p:sp>
            <p:nvSpPr>
              <p:cNvPr id="125959" name="Line 7"/>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0" name="Line 8"/>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1" name="Line 9"/>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2" name="Line 10"/>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3" name="Line 11"/>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4" name="Line 12"/>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5" name="Line 13"/>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6" name="Line 14"/>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7" name="Line 15"/>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8" name="Oval 16"/>
              <p:cNvSpPr>
                <a:spLocks noChangeArrowheads="1"/>
              </p:cNvSpPr>
              <p:nvPr/>
            </p:nvSpPr>
            <p:spPr bwMode="auto">
              <a:xfrm>
                <a:off x="1597" y="210"/>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9" name="Oval 17"/>
              <p:cNvSpPr>
                <a:spLocks noChangeArrowheads="1"/>
              </p:cNvSpPr>
              <p:nvPr/>
            </p:nvSpPr>
            <p:spPr bwMode="auto">
              <a:xfrm>
                <a:off x="2125" y="498"/>
                <a:ext cx="350" cy="326"/>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0" name="Oval 18"/>
              <p:cNvSpPr>
                <a:spLocks noChangeArrowheads="1"/>
              </p:cNvSpPr>
              <p:nvPr/>
            </p:nvSpPr>
            <p:spPr bwMode="auto">
              <a:xfrm>
                <a:off x="306" y="1267"/>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1" name="Oval 19"/>
              <p:cNvSpPr>
                <a:spLocks noChangeArrowheads="1"/>
              </p:cNvSpPr>
              <p:nvPr/>
            </p:nvSpPr>
            <p:spPr bwMode="auto">
              <a:xfrm>
                <a:off x="1767" y="882"/>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2" name="Oval 20"/>
              <p:cNvSpPr>
                <a:spLocks noChangeArrowheads="1"/>
              </p:cNvSpPr>
              <p:nvPr/>
            </p:nvSpPr>
            <p:spPr bwMode="auto">
              <a:xfrm>
                <a:off x="751" y="1267"/>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3" name="Oval 21"/>
              <p:cNvSpPr>
                <a:spLocks noChangeArrowheads="1"/>
              </p:cNvSpPr>
              <p:nvPr/>
            </p:nvSpPr>
            <p:spPr bwMode="auto">
              <a:xfrm>
                <a:off x="972" y="499"/>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4" name="Oval 22"/>
              <p:cNvSpPr>
                <a:spLocks noChangeArrowheads="1"/>
              </p:cNvSpPr>
              <p:nvPr/>
            </p:nvSpPr>
            <p:spPr bwMode="auto">
              <a:xfrm>
                <a:off x="573"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5" name="Oval 23"/>
              <p:cNvSpPr>
                <a:spLocks noChangeArrowheads="1"/>
              </p:cNvSpPr>
              <p:nvPr/>
            </p:nvSpPr>
            <p:spPr bwMode="auto">
              <a:xfrm>
                <a:off x="1325" y="883"/>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6" name="Oval 24"/>
              <p:cNvSpPr>
                <a:spLocks noChangeArrowheads="1"/>
              </p:cNvSpPr>
              <p:nvPr/>
            </p:nvSpPr>
            <p:spPr bwMode="auto">
              <a:xfrm>
                <a:off x="1150" y="1266"/>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34944" name="Group 25"/>
            <p:cNvGrpSpPr>
              <a:grpSpLocks/>
            </p:cNvGrpSpPr>
            <p:nvPr/>
          </p:nvGrpSpPr>
          <p:grpSpPr bwMode="auto">
            <a:xfrm>
              <a:off x="272" y="164"/>
              <a:ext cx="2313" cy="1423"/>
              <a:chOff x="367" y="210"/>
              <a:chExt cx="2313" cy="1423"/>
            </a:xfrm>
          </p:grpSpPr>
          <p:sp>
            <p:nvSpPr>
              <p:cNvPr id="34945" name="Text Box 26"/>
              <p:cNvSpPr txBox="1">
                <a:spLocks noChangeArrowheads="1"/>
              </p:cNvSpPr>
              <p:nvPr/>
            </p:nvSpPr>
            <p:spPr bwMode="auto">
              <a:xfrm>
                <a:off x="1657" y="210"/>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16</a:t>
                </a:r>
              </a:p>
            </p:txBody>
          </p:sp>
          <p:sp>
            <p:nvSpPr>
              <p:cNvPr id="34946" name="Text Box 27"/>
              <p:cNvSpPr txBox="1">
                <a:spLocks noChangeArrowheads="1"/>
              </p:cNvSpPr>
              <p:nvPr/>
            </p:nvSpPr>
            <p:spPr bwMode="auto">
              <a:xfrm>
                <a:off x="2184" y="498"/>
                <a:ext cx="4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9</a:t>
                </a:r>
              </a:p>
            </p:txBody>
          </p:sp>
          <p:sp>
            <p:nvSpPr>
              <p:cNvPr id="34947" name="Text Box 28"/>
              <p:cNvSpPr txBox="1">
                <a:spLocks noChangeArrowheads="1"/>
              </p:cNvSpPr>
              <p:nvPr/>
            </p:nvSpPr>
            <p:spPr bwMode="auto">
              <a:xfrm>
                <a:off x="367" y="1266"/>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1</a:t>
                </a:r>
              </a:p>
            </p:txBody>
          </p:sp>
          <p:sp>
            <p:nvSpPr>
              <p:cNvPr id="34948" name="Text Box 29"/>
              <p:cNvSpPr txBox="1">
                <a:spLocks noChangeArrowheads="1"/>
              </p:cNvSpPr>
              <p:nvPr/>
            </p:nvSpPr>
            <p:spPr bwMode="auto">
              <a:xfrm>
                <a:off x="1829" y="885"/>
                <a:ext cx="4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6</a:t>
                </a:r>
              </a:p>
            </p:txBody>
          </p:sp>
          <p:sp>
            <p:nvSpPr>
              <p:cNvPr id="34949" name="Text Box 30"/>
              <p:cNvSpPr txBox="1">
                <a:spLocks noChangeArrowheads="1"/>
              </p:cNvSpPr>
              <p:nvPr/>
            </p:nvSpPr>
            <p:spPr bwMode="auto">
              <a:xfrm>
                <a:off x="810" y="1266"/>
                <a:ext cx="4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2</a:t>
                </a:r>
              </a:p>
            </p:txBody>
          </p:sp>
          <p:sp>
            <p:nvSpPr>
              <p:cNvPr id="34950" name="Text Box 31"/>
              <p:cNvSpPr txBox="1">
                <a:spLocks noChangeArrowheads="1"/>
              </p:cNvSpPr>
              <p:nvPr/>
            </p:nvSpPr>
            <p:spPr bwMode="auto">
              <a:xfrm>
                <a:off x="1032" y="498"/>
                <a:ext cx="4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11</a:t>
                </a:r>
              </a:p>
            </p:txBody>
          </p:sp>
          <p:sp>
            <p:nvSpPr>
              <p:cNvPr id="34951" name="Text Box 32"/>
              <p:cNvSpPr txBox="1">
                <a:spLocks noChangeArrowheads="1"/>
              </p:cNvSpPr>
              <p:nvPr/>
            </p:nvSpPr>
            <p:spPr bwMode="auto">
              <a:xfrm>
                <a:off x="633" y="882"/>
                <a:ext cx="4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10</a:t>
                </a:r>
              </a:p>
            </p:txBody>
          </p:sp>
          <p:sp>
            <p:nvSpPr>
              <p:cNvPr id="34952" name="Text Box 33"/>
              <p:cNvSpPr txBox="1">
                <a:spLocks noChangeArrowheads="1"/>
              </p:cNvSpPr>
              <p:nvPr/>
            </p:nvSpPr>
            <p:spPr bwMode="auto">
              <a:xfrm>
                <a:off x="1386" y="882"/>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5</a:t>
                </a:r>
              </a:p>
            </p:txBody>
          </p:sp>
          <p:sp>
            <p:nvSpPr>
              <p:cNvPr id="34953" name="Text Box 34"/>
              <p:cNvSpPr txBox="1">
                <a:spLocks noChangeArrowheads="1"/>
              </p:cNvSpPr>
              <p:nvPr/>
            </p:nvSpPr>
            <p:spPr bwMode="auto">
              <a:xfrm>
                <a:off x="1209" y="1268"/>
                <a:ext cx="49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4</a:t>
                </a:r>
              </a:p>
            </p:txBody>
          </p:sp>
        </p:grpSp>
      </p:grpSp>
      <p:sp>
        <p:nvSpPr>
          <p:cNvPr id="125987" name="Rectangle 35"/>
          <p:cNvSpPr>
            <a:spLocks noChangeArrowheads="1"/>
          </p:cNvSpPr>
          <p:nvPr/>
        </p:nvSpPr>
        <p:spPr bwMode="auto">
          <a:xfrm>
            <a:off x="1549400" y="2376488"/>
            <a:ext cx="1978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p>
            <a:pPr algn="ctr" eaLnBrk="0" hangingPunct="0"/>
            <a:r>
              <a:rPr kumimoji="1" lang="zh-CN" altLang="en-US" sz="2800">
                <a:solidFill>
                  <a:schemeClr val="hlink"/>
                </a:solidFill>
                <a:ea typeface="黑体" pitchFamily="2" charset="-122"/>
              </a:rPr>
              <a:t>大根堆</a:t>
            </a:r>
          </a:p>
        </p:txBody>
      </p:sp>
      <p:grpSp>
        <p:nvGrpSpPr>
          <p:cNvPr id="5" name="Group 36"/>
          <p:cNvGrpSpPr>
            <a:grpSpLocks/>
          </p:cNvGrpSpPr>
          <p:nvPr/>
        </p:nvGrpSpPr>
        <p:grpSpPr bwMode="auto">
          <a:xfrm>
            <a:off x="4416425" y="39688"/>
            <a:ext cx="4160838" cy="2263775"/>
            <a:chOff x="2789" y="280"/>
            <a:chExt cx="2621" cy="1426"/>
          </a:xfrm>
        </p:grpSpPr>
        <p:grpSp>
          <p:nvGrpSpPr>
            <p:cNvPr id="34892" name="Group 37"/>
            <p:cNvGrpSpPr>
              <a:grpSpLocks/>
            </p:cNvGrpSpPr>
            <p:nvPr/>
          </p:nvGrpSpPr>
          <p:grpSpPr bwMode="auto">
            <a:xfrm>
              <a:off x="2834" y="280"/>
              <a:ext cx="2478" cy="1381"/>
              <a:chOff x="306" y="210"/>
              <a:chExt cx="2478" cy="1381"/>
            </a:xfrm>
          </p:grpSpPr>
          <p:sp>
            <p:nvSpPr>
              <p:cNvPr id="125990" name="Line 38"/>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1" name="Line 39"/>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2" name="Line 40"/>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3" name="Line 41"/>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4" name="Line 42"/>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5" name="Line 43"/>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6" name="Line 44"/>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7" name="Line 45"/>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8" name="Line 46"/>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9" name="Oval 47"/>
              <p:cNvSpPr>
                <a:spLocks noChangeArrowheads="1"/>
              </p:cNvSpPr>
              <p:nvPr/>
            </p:nvSpPr>
            <p:spPr bwMode="auto">
              <a:xfrm>
                <a:off x="1597" y="210"/>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0" name="Oval 48"/>
              <p:cNvSpPr>
                <a:spLocks noChangeArrowheads="1"/>
              </p:cNvSpPr>
              <p:nvPr/>
            </p:nvSpPr>
            <p:spPr bwMode="auto">
              <a:xfrm>
                <a:off x="2125" y="498"/>
                <a:ext cx="350" cy="326"/>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1" name="Oval 49"/>
              <p:cNvSpPr>
                <a:spLocks noChangeArrowheads="1"/>
              </p:cNvSpPr>
              <p:nvPr/>
            </p:nvSpPr>
            <p:spPr bwMode="auto">
              <a:xfrm>
                <a:off x="2434"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2" name="Oval 50"/>
              <p:cNvSpPr>
                <a:spLocks noChangeArrowheads="1"/>
              </p:cNvSpPr>
              <p:nvPr/>
            </p:nvSpPr>
            <p:spPr bwMode="auto">
              <a:xfrm>
                <a:off x="306" y="1267"/>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3" name="Oval 51"/>
              <p:cNvSpPr>
                <a:spLocks noChangeArrowheads="1"/>
              </p:cNvSpPr>
              <p:nvPr/>
            </p:nvSpPr>
            <p:spPr bwMode="auto">
              <a:xfrm>
                <a:off x="1767" y="882"/>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4" name="Oval 52"/>
              <p:cNvSpPr>
                <a:spLocks noChangeArrowheads="1"/>
              </p:cNvSpPr>
              <p:nvPr/>
            </p:nvSpPr>
            <p:spPr bwMode="auto">
              <a:xfrm>
                <a:off x="751" y="1267"/>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5" name="Oval 53"/>
              <p:cNvSpPr>
                <a:spLocks noChangeArrowheads="1"/>
              </p:cNvSpPr>
              <p:nvPr/>
            </p:nvSpPr>
            <p:spPr bwMode="auto">
              <a:xfrm>
                <a:off x="972" y="499"/>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6" name="Oval 54"/>
              <p:cNvSpPr>
                <a:spLocks noChangeArrowheads="1"/>
              </p:cNvSpPr>
              <p:nvPr/>
            </p:nvSpPr>
            <p:spPr bwMode="auto">
              <a:xfrm>
                <a:off x="573"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7" name="Oval 55"/>
              <p:cNvSpPr>
                <a:spLocks noChangeArrowheads="1"/>
              </p:cNvSpPr>
              <p:nvPr/>
            </p:nvSpPr>
            <p:spPr bwMode="auto">
              <a:xfrm>
                <a:off x="1325" y="883"/>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8" name="Oval 56"/>
              <p:cNvSpPr>
                <a:spLocks noChangeArrowheads="1"/>
              </p:cNvSpPr>
              <p:nvPr/>
            </p:nvSpPr>
            <p:spPr bwMode="auto">
              <a:xfrm>
                <a:off x="1150" y="1266"/>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34893" name="Group 57"/>
            <p:cNvGrpSpPr>
              <a:grpSpLocks/>
            </p:cNvGrpSpPr>
            <p:nvPr/>
          </p:nvGrpSpPr>
          <p:grpSpPr bwMode="auto">
            <a:xfrm>
              <a:off x="2789" y="283"/>
              <a:ext cx="2621" cy="1423"/>
              <a:chOff x="2018" y="2659"/>
              <a:chExt cx="2621" cy="1423"/>
            </a:xfrm>
          </p:grpSpPr>
          <p:grpSp>
            <p:nvGrpSpPr>
              <p:cNvPr id="34894" name="Group 58"/>
              <p:cNvGrpSpPr>
                <a:grpSpLocks/>
              </p:cNvGrpSpPr>
              <p:nvPr/>
            </p:nvGrpSpPr>
            <p:grpSpPr bwMode="auto">
              <a:xfrm>
                <a:off x="3307" y="2659"/>
                <a:ext cx="494" cy="365"/>
                <a:chOff x="2304" y="480"/>
                <a:chExt cx="671" cy="486"/>
              </a:xfrm>
            </p:grpSpPr>
            <p:sp>
              <p:nvSpPr>
                <p:cNvPr id="126011" name="Oval 59"/>
                <p:cNvSpPr>
                  <a:spLocks noChangeArrowheads="1"/>
                </p:cNvSpPr>
                <p:nvPr/>
              </p:nvSpPr>
              <p:spPr bwMode="auto">
                <a:xfrm>
                  <a:off x="2354" y="480"/>
                  <a:ext cx="475" cy="431"/>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23" name="Text Box 60"/>
                <p:cNvSpPr txBox="1">
                  <a:spLocks noChangeArrowheads="1"/>
                </p:cNvSpPr>
                <p:nvPr/>
              </p:nvSpPr>
              <p:spPr bwMode="auto">
                <a:xfrm>
                  <a:off x="2304" y="480"/>
                  <a:ext cx="671"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16</a:t>
                  </a:r>
                </a:p>
              </p:txBody>
            </p:sp>
          </p:grpSp>
          <p:grpSp>
            <p:nvGrpSpPr>
              <p:cNvPr id="34895" name="Group 61"/>
              <p:cNvGrpSpPr>
                <a:grpSpLocks/>
              </p:cNvGrpSpPr>
              <p:nvPr/>
            </p:nvGrpSpPr>
            <p:grpSpPr bwMode="auto">
              <a:xfrm>
                <a:off x="3834" y="2947"/>
                <a:ext cx="496" cy="366"/>
                <a:chOff x="2975" y="960"/>
                <a:chExt cx="673" cy="486"/>
              </a:xfrm>
            </p:grpSpPr>
            <p:sp>
              <p:nvSpPr>
                <p:cNvPr id="126014" name="Oval 62"/>
                <p:cNvSpPr>
                  <a:spLocks noChangeArrowheads="1"/>
                </p:cNvSpPr>
                <p:nvPr/>
              </p:nvSpPr>
              <p:spPr bwMode="auto">
                <a:xfrm>
                  <a:off x="3027" y="960"/>
                  <a:ext cx="475"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21" name="Text Box 63"/>
                <p:cNvSpPr txBox="1">
                  <a:spLocks noChangeArrowheads="1"/>
                </p:cNvSpPr>
                <p:nvPr/>
              </p:nvSpPr>
              <p:spPr bwMode="auto">
                <a:xfrm>
                  <a:off x="2975" y="960"/>
                  <a:ext cx="673"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9</a:t>
                  </a:r>
                </a:p>
              </p:txBody>
            </p:sp>
          </p:grpSp>
          <p:grpSp>
            <p:nvGrpSpPr>
              <p:cNvPr id="34896" name="Group 64"/>
              <p:cNvGrpSpPr>
                <a:grpSpLocks/>
              </p:cNvGrpSpPr>
              <p:nvPr/>
            </p:nvGrpSpPr>
            <p:grpSpPr bwMode="auto">
              <a:xfrm>
                <a:off x="4144" y="3331"/>
                <a:ext cx="495" cy="369"/>
                <a:chOff x="3456" y="1584"/>
                <a:chExt cx="673" cy="492"/>
              </a:xfrm>
            </p:grpSpPr>
            <p:sp>
              <p:nvSpPr>
                <p:cNvPr id="126017" name="Oval 65"/>
                <p:cNvSpPr>
                  <a:spLocks noChangeArrowheads="1"/>
                </p:cNvSpPr>
                <p:nvPr/>
              </p:nvSpPr>
              <p:spPr bwMode="auto">
                <a:xfrm>
                  <a:off x="3506" y="1584"/>
                  <a:ext cx="476"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19" name="Text Box 66"/>
                <p:cNvSpPr txBox="1">
                  <a:spLocks noChangeArrowheads="1"/>
                </p:cNvSpPr>
                <p:nvPr/>
              </p:nvSpPr>
              <p:spPr bwMode="auto">
                <a:xfrm>
                  <a:off x="3456" y="1588"/>
                  <a:ext cx="673"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8</a:t>
                  </a:r>
                </a:p>
              </p:txBody>
            </p:sp>
          </p:grpSp>
          <p:grpSp>
            <p:nvGrpSpPr>
              <p:cNvPr id="34897" name="Group 67"/>
              <p:cNvGrpSpPr>
                <a:grpSpLocks/>
              </p:cNvGrpSpPr>
              <p:nvPr/>
            </p:nvGrpSpPr>
            <p:grpSpPr bwMode="auto">
              <a:xfrm>
                <a:off x="2018" y="3715"/>
                <a:ext cx="494" cy="365"/>
                <a:chOff x="2833" y="2206"/>
                <a:chExt cx="671" cy="487"/>
              </a:xfrm>
            </p:grpSpPr>
            <p:sp>
              <p:nvSpPr>
                <p:cNvPr id="126020" name="Oval 68"/>
                <p:cNvSpPr>
                  <a:spLocks noChangeArrowheads="1"/>
                </p:cNvSpPr>
                <p:nvPr/>
              </p:nvSpPr>
              <p:spPr bwMode="auto">
                <a:xfrm>
                  <a:off x="2882" y="2207"/>
                  <a:ext cx="477"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17" name="Text Box 69"/>
                <p:cNvSpPr txBox="1">
                  <a:spLocks noChangeArrowheads="1"/>
                </p:cNvSpPr>
                <p:nvPr/>
              </p:nvSpPr>
              <p:spPr bwMode="auto">
                <a:xfrm>
                  <a:off x="2833" y="2206"/>
                  <a:ext cx="671"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10</a:t>
                  </a:r>
                </a:p>
              </p:txBody>
            </p:sp>
          </p:grpSp>
          <p:grpSp>
            <p:nvGrpSpPr>
              <p:cNvPr id="34898" name="Group 70"/>
              <p:cNvGrpSpPr>
                <a:grpSpLocks/>
              </p:cNvGrpSpPr>
              <p:nvPr/>
            </p:nvGrpSpPr>
            <p:grpSpPr bwMode="auto">
              <a:xfrm>
                <a:off x="3480" y="3331"/>
                <a:ext cx="493" cy="368"/>
                <a:chOff x="3554" y="2736"/>
                <a:chExt cx="670" cy="491"/>
              </a:xfrm>
            </p:grpSpPr>
            <p:sp>
              <p:nvSpPr>
                <p:cNvPr id="126023" name="Oval 71"/>
                <p:cNvSpPr>
                  <a:spLocks noChangeArrowheads="1"/>
                </p:cNvSpPr>
                <p:nvPr/>
              </p:nvSpPr>
              <p:spPr bwMode="auto">
                <a:xfrm>
                  <a:off x="3602" y="2736"/>
                  <a:ext cx="477"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15" name="Text Box 72"/>
                <p:cNvSpPr txBox="1">
                  <a:spLocks noChangeArrowheads="1"/>
                </p:cNvSpPr>
                <p:nvPr/>
              </p:nvSpPr>
              <p:spPr bwMode="auto">
                <a:xfrm>
                  <a:off x="3554" y="2740"/>
                  <a:ext cx="67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6</a:t>
                  </a:r>
                </a:p>
              </p:txBody>
            </p:sp>
          </p:grpSp>
          <p:grpSp>
            <p:nvGrpSpPr>
              <p:cNvPr id="34899" name="Group 73"/>
              <p:cNvGrpSpPr>
                <a:grpSpLocks/>
              </p:cNvGrpSpPr>
              <p:nvPr/>
            </p:nvGrpSpPr>
            <p:grpSpPr bwMode="auto">
              <a:xfrm>
                <a:off x="2461" y="3715"/>
                <a:ext cx="496" cy="365"/>
                <a:chOff x="2879" y="3214"/>
                <a:chExt cx="675" cy="487"/>
              </a:xfrm>
            </p:grpSpPr>
            <p:sp>
              <p:nvSpPr>
                <p:cNvPr id="126026" name="Oval 74"/>
                <p:cNvSpPr>
                  <a:spLocks noChangeArrowheads="1"/>
                </p:cNvSpPr>
                <p:nvPr/>
              </p:nvSpPr>
              <p:spPr bwMode="auto">
                <a:xfrm>
                  <a:off x="2929" y="3215"/>
                  <a:ext cx="476"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13" name="Text Box 75"/>
                <p:cNvSpPr txBox="1">
                  <a:spLocks noChangeArrowheads="1"/>
                </p:cNvSpPr>
                <p:nvPr/>
              </p:nvSpPr>
              <p:spPr bwMode="auto">
                <a:xfrm>
                  <a:off x="2879" y="3214"/>
                  <a:ext cx="675"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2</a:t>
                  </a:r>
                </a:p>
              </p:txBody>
            </p:sp>
          </p:grpSp>
          <p:grpSp>
            <p:nvGrpSpPr>
              <p:cNvPr id="34900" name="Group 76"/>
              <p:cNvGrpSpPr>
                <a:grpSpLocks/>
              </p:cNvGrpSpPr>
              <p:nvPr/>
            </p:nvGrpSpPr>
            <p:grpSpPr bwMode="auto">
              <a:xfrm>
                <a:off x="2682" y="2947"/>
                <a:ext cx="496" cy="365"/>
                <a:chOff x="1536" y="958"/>
                <a:chExt cx="673" cy="487"/>
              </a:xfrm>
            </p:grpSpPr>
            <p:sp>
              <p:nvSpPr>
                <p:cNvPr id="126029" name="Oval 77"/>
                <p:cNvSpPr>
                  <a:spLocks noChangeArrowheads="1"/>
                </p:cNvSpPr>
                <p:nvPr/>
              </p:nvSpPr>
              <p:spPr bwMode="auto">
                <a:xfrm>
                  <a:off x="1586" y="959"/>
                  <a:ext cx="476"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11" name="Text Box 78"/>
                <p:cNvSpPr txBox="1">
                  <a:spLocks noChangeArrowheads="1"/>
                </p:cNvSpPr>
                <p:nvPr/>
              </p:nvSpPr>
              <p:spPr bwMode="auto">
                <a:xfrm>
                  <a:off x="1536" y="958"/>
                  <a:ext cx="673"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11</a:t>
                  </a:r>
                </a:p>
              </p:txBody>
            </p:sp>
          </p:grpSp>
          <p:grpSp>
            <p:nvGrpSpPr>
              <p:cNvPr id="34901" name="Group 79"/>
              <p:cNvGrpSpPr>
                <a:grpSpLocks/>
              </p:cNvGrpSpPr>
              <p:nvPr/>
            </p:nvGrpSpPr>
            <p:grpSpPr bwMode="auto">
              <a:xfrm>
                <a:off x="2284" y="3331"/>
                <a:ext cx="493" cy="365"/>
                <a:chOff x="1152" y="1584"/>
                <a:chExt cx="670" cy="486"/>
              </a:xfrm>
            </p:grpSpPr>
            <p:sp>
              <p:nvSpPr>
                <p:cNvPr id="126032" name="Oval 80"/>
                <p:cNvSpPr>
                  <a:spLocks noChangeArrowheads="1"/>
                </p:cNvSpPr>
                <p:nvPr/>
              </p:nvSpPr>
              <p:spPr bwMode="auto">
                <a:xfrm>
                  <a:off x="1202" y="1584"/>
                  <a:ext cx="476" cy="431"/>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09" name="Text Box 81"/>
                <p:cNvSpPr txBox="1">
                  <a:spLocks noChangeArrowheads="1"/>
                </p:cNvSpPr>
                <p:nvPr/>
              </p:nvSpPr>
              <p:spPr bwMode="auto">
                <a:xfrm>
                  <a:off x="1152" y="1584"/>
                  <a:ext cx="670"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200">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1</a:t>
                  </a:r>
                </a:p>
              </p:txBody>
            </p:sp>
          </p:grpSp>
          <p:grpSp>
            <p:nvGrpSpPr>
              <p:cNvPr id="34902" name="Group 82"/>
              <p:cNvGrpSpPr>
                <a:grpSpLocks/>
              </p:cNvGrpSpPr>
              <p:nvPr/>
            </p:nvGrpSpPr>
            <p:grpSpPr bwMode="auto">
              <a:xfrm>
                <a:off x="3037" y="3331"/>
                <a:ext cx="494" cy="366"/>
                <a:chOff x="1969" y="1583"/>
                <a:chExt cx="671" cy="487"/>
              </a:xfrm>
            </p:grpSpPr>
            <p:sp>
              <p:nvSpPr>
                <p:cNvPr id="126035" name="Oval 83"/>
                <p:cNvSpPr>
                  <a:spLocks noChangeArrowheads="1"/>
                </p:cNvSpPr>
                <p:nvPr/>
              </p:nvSpPr>
              <p:spPr bwMode="auto">
                <a:xfrm>
                  <a:off x="2018" y="1584"/>
                  <a:ext cx="477" cy="431"/>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07" name="Text Box 84"/>
                <p:cNvSpPr txBox="1">
                  <a:spLocks noChangeArrowheads="1"/>
                </p:cNvSpPr>
                <p:nvPr/>
              </p:nvSpPr>
              <p:spPr bwMode="auto">
                <a:xfrm>
                  <a:off x="1969" y="1583"/>
                  <a:ext cx="671"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5</a:t>
                  </a:r>
                </a:p>
              </p:txBody>
            </p:sp>
          </p:grpSp>
          <p:grpSp>
            <p:nvGrpSpPr>
              <p:cNvPr id="34903" name="Group 85"/>
              <p:cNvGrpSpPr>
                <a:grpSpLocks/>
              </p:cNvGrpSpPr>
              <p:nvPr/>
            </p:nvGrpSpPr>
            <p:grpSpPr bwMode="auto">
              <a:xfrm>
                <a:off x="2860" y="3715"/>
                <a:ext cx="497" cy="367"/>
                <a:chOff x="1582" y="2256"/>
                <a:chExt cx="676" cy="488"/>
              </a:xfrm>
            </p:grpSpPr>
            <p:sp>
              <p:nvSpPr>
                <p:cNvPr id="126038" name="Oval 86"/>
                <p:cNvSpPr>
                  <a:spLocks noChangeArrowheads="1"/>
                </p:cNvSpPr>
                <p:nvPr/>
              </p:nvSpPr>
              <p:spPr bwMode="auto">
                <a:xfrm>
                  <a:off x="1634" y="2256"/>
                  <a:ext cx="476"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05" name="Text Box 87"/>
                <p:cNvSpPr txBox="1">
                  <a:spLocks noChangeArrowheads="1"/>
                </p:cNvSpPr>
                <p:nvPr/>
              </p:nvSpPr>
              <p:spPr bwMode="auto">
                <a:xfrm>
                  <a:off x="1582" y="2259"/>
                  <a:ext cx="676"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4</a:t>
                  </a:r>
                </a:p>
              </p:txBody>
            </p:sp>
          </p:grpSp>
        </p:grpSp>
      </p:grpSp>
      <p:grpSp>
        <p:nvGrpSpPr>
          <p:cNvPr id="18" name="Group 88"/>
          <p:cNvGrpSpPr>
            <a:grpSpLocks/>
          </p:cNvGrpSpPr>
          <p:nvPr/>
        </p:nvGrpSpPr>
        <p:grpSpPr bwMode="auto">
          <a:xfrm>
            <a:off x="312738" y="3095625"/>
            <a:ext cx="4162425" cy="2262188"/>
            <a:chOff x="2517" y="799"/>
            <a:chExt cx="2622" cy="1425"/>
          </a:xfrm>
        </p:grpSpPr>
        <p:grpSp>
          <p:nvGrpSpPr>
            <p:cNvPr id="34861" name="Group 89"/>
            <p:cNvGrpSpPr>
              <a:grpSpLocks/>
            </p:cNvGrpSpPr>
            <p:nvPr/>
          </p:nvGrpSpPr>
          <p:grpSpPr bwMode="auto">
            <a:xfrm>
              <a:off x="2561" y="843"/>
              <a:ext cx="2478" cy="1381"/>
              <a:chOff x="306" y="210"/>
              <a:chExt cx="2478" cy="1381"/>
            </a:xfrm>
          </p:grpSpPr>
          <p:sp>
            <p:nvSpPr>
              <p:cNvPr id="126042" name="Line 90"/>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3" name="Line 91"/>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4" name="Line 92"/>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5" name="Line 93"/>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6" name="Line 94"/>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7" name="Line 95"/>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8" name="Line 96"/>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9" name="Line 97"/>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0" name="Line 98"/>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1" name="Oval 99"/>
              <p:cNvSpPr>
                <a:spLocks noChangeArrowheads="1"/>
              </p:cNvSpPr>
              <p:nvPr/>
            </p:nvSpPr>
            <p:spPr bwMode="auto">
              <a:xfrm>
                <a:off x="1597" y="210"/>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2" name="Oval 100"/>
              <p:cNvSpPr>
                <a:spLocks noChangeArrowheads="1"/>
              </p:cNvSpPr>
              <p:nvPr/>
            </p:nvSpPr>
            <p:spPr bwMode="auto">
              <a:xfrm>
                <a:off x="2125" y="498"/>
                <a:ext cx="350" cy="326"/>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3" name="Oval 101"/>
              <p:cNvSpPr>
                <a:spLocks noChangeArrowheads="1"/>
              </p:cNvSpPr>
              <p:nvPr/>
            </p:nvSpPr>
            <p:spPr bwMode="auto">
              <a:xfrm>
                <a:off x="2434"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4" name="Oval 102"/>
              <p:cNvSpPr>
                <a:spLocks noChangeArrowheads="1"/>
              </p:cNvSpPr>
              <p:nvPr/>
            </p:nvSpPr>
            <p:spPr bwMode="auto">
              <a:xfrm>
                <a:off x="306" y="1267"/>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5" name="Oval 103"/>
              <p:cNvSpPr>
                <a:spLocks noChangeArrowheads="1"/>
              </p:cNvSpPr>
              <p:nvPr/>
            </p:nvSpPr>
            <p:spPr bwMode="auto">
              <a:xfrm>
                <a:off x="1767" y="882"/>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6" name="Oval 104"/>
              <p:cNvSpPr>
                <a:spLocks noChangeArrowheads="1"/>
              </p:cNvSpPr>
              <p:nvPr/>
            </p:nvSpPr>
            <p:spPr bwMode="auto">
              <a:xfrm>
                <a:off x="751" y="1267"/>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7" name="Oval 105"/>
              <p:cNvSpPr>
                <a:spLocks noChangeArrowheads="1"/>
              </p:cNvSpPr>
              <p:nvPr/>
            </p:nvSpPr>
            <p:spPr bwMode="auto">
              <a:xfrm>
                <a:off x="972" y="499"/>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8" name="Oval 106"/>
              <p:cNvSpPr>
                <a:spLocks noChangeArrowheads="1"/>
              </p:cNvSpPr>
              <p:nvPr/>
            </p:nvSpPr>
            <p:spPr bwMode="auto">
              <a:xfrm>
                <a:off x="573"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9" name="Oval 107"/>
              <p:cNvSpPr>
                <a:spLocks noChangeArrowheads="1"/>
              </p:cNvSpPr>
              <p:nvPr/>
            </p:nvSpPr>
            <p:spPr bwMode="auto">
              <a:xfrm>
                <a:off x="1325" y="883"/>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60" name="Oval 108"/>
              <p:cNvSpPr>
                <a:spLocks noChangeArrowheads="1"/>
              </p:cNvSpPr>
              <p:nvPr/>
            </p:nvSpPr>
            <p:spPr bwMode="auto">
              <a:xfrm>
                <a:off x="1150" y="1266"/>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34862" name="Group 109"/>
            <p:cNvGrpSpPr>
              <a:grpSpLocks/>
            </p:cNvGrpSpPr>
            <p:nvPr/>
          </p:nvGrpSpPr>
          <p:grpSpPr bwMode="auto">
            <a:xfrm>
              <a:off x="2517" y="799"/>
              <a:ext cx="2622" cy="1423"/>
              <a:chOff x="284" y="2160"/>
              <a:chExt cx="2622" cy="1423"/>
            </a:xfrm>
          </p:grpSpPr>
          <p:sp>
            <p:nvSpPr>
              <p:cNvPr id="34863" name="Text Box 110"/>
              <p:cNvSpPr txBox="1">
                <a:spLocks noChangeArrowheads="1"/>
              </p:cNvSpPr>
              <p:nvPr/>
            </p:nvSpPr>
            <p:spPr bwMode="auto">
              <a:xfrm>
                <a:off x="1574" y="2160"/>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2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1</a:t>
                </a:r>
              </a:p>
            </p:txBody>
          </p:sp>
          <p:sp>
            <p:nvSpPr>
              <p:cNvPr id="34864" name="Text Box 111"/>
              <p:cNvSpPr txBox="1">
                <a:spLocks noChangeArrowheads="1"/>
              </p:cNvSpPr>
              <p:nvPr/>
            </p:nvSpPr>
            <p:spPr bwMode="auto">
              <a:xfrm>
                <a:off x="2101" y="2448"/>
                <a:ext cx="49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6</a:t>
                </a:r>
              </a:p>
            </p:txBody>
          </p:sp>
          <p:sp>
            <p:nvSpPr>
              <p:cNvPr id="34865" name="Text Box 112"/>
              <p:cNvSpPr txBox="1">
                <a:spLocks noChangeArrowheads="1"/>
              </p:cNvSpPr>
              <p:nvPr/>
            </p:nvSpPr>
            <p:spPr bwMode="auto">
              <a:xfrm>
                <a:off x="2411" y="2835"/>
                <a:ext cx="49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8</a:t>
                </a:r>
              </a:p>
            </p:txBody>
          </p:sp>
          <p:sp>
            <p:nvSpPr>
              <p:cNvPr id="34866" name="Text Box 113"/>
              <p:cNvSpPr txBox="1">
                <a:spLocks noChangeArrowheads="1"/>
              </p:cNvSpPr>
              <p:nvPr/>
            </p:nvSpPr>
            <p:spPr bwMode="auto">
              <a:xfrm>
                <a:off x="284" y="3216"/>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11</a:t>
                </a:r>
              </a:p>
            </p:txBody>
          </p:sp>
          <p:sp>
            <p:nvSpPr>
              <p:cNvPr id="34867" name="Text Box 114"/>
              <p:cNvSpPr txBox="1">
                <a:spLocks noChangeArrowheads="1"/>
              </p:cNvSpPr>
              <p:nvPr/>
            </p:nvSpPr>
            <p:spPr bwMode="auto">
              <a:xfrm>
                <a:off x="1746" y="2835"/>
                <a:ext cx="4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9</a:t>
                </a:r>
              </a:p>
            </p:txBody>
          </p:sp>
          <p:sp>
            <p:nvSpPr>
              <p:cNvPr id="34868" name="Text Box 115"/>
              <p:cNvSpPr txBox="1">
                <a:spLocks noChangeArrowheads="1"/>
              </p:cNvSpPr>
              <p:nvPr/>
            </p:nvSpPr>
            <p:spPr bwMode="auto">
              <a:xfrm>
                <a:off x="727" y="3216"/>
                <a:ext cx="4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16</a:t>
                </a:r>
              </a:p>
            </p:txBody>
          </p:sp>
          <p:sp>
            <p:nvSpPr>
              <p:cNvPr id="34869" name="Text Box 116"/>
              <p:cNvSpPr txBox="1">
                <a:spLocks noChangeArrowheads="1"/>
              </p:cNvSpPr>
              <p:nvPr/>
            </p:nvSpPr>
            <p:spPr bwMode="auto">
              <a:xfrm>
                <a:off x="949" y="2448"/>
                <a:ext cx="4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2</a:t>
                </a:r>
              </a:p>
            </p:txBody>
          </p:sp>
          <p:sp>
            <p:nvSpPr>
              <p:cNvPr id="34870" name="Text Box 117"/>
              <p:cNvSpPr txBox="1">
                <a:spLocks noChangeArrowheads="1"/>
              </p:cNvSpPr>
              <p:nvPr/>
            </p:nvSpPr>
            <p:spPr bwMode="auto">
              <a:xfrm>
                <a:off x="550" y="2832"/>
                <a:ext cx="4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200">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10</a:t>
                </a:r>
              </a:p>
            </p:txBody>
          </p:sp>
          <p:sp>
            <p:nvSpPr>
              <p:cNvPr id="34871" name="Text Box 118"/>
              <p:cNvSpPr txBox="1">
                <a:spLocks noChangeArrowheads="1"/>
              </p:cNvSpPr>
              <p:nvPr/>
            </p:nvSpPr>
            <p:spPr bwMode="auto">
              <a:xfrm>
                <a:off x="1303" y="2832"/>
                <a:ext cx="49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dirty="0">
                    <a:solidFill>
                      <a:srgbClr val="008000"/>
                    </a:solidFill>
                    <a:latin typeface="隶书" pitchFamily="49" charset="-122"/>
                    <a:ea typeface="隶书" pitchFamily="49" charset="-122"/>
                  </a:rPr>
                  <a:t>  </a:t>
                </a:r>
                <a:r>
                  <a:rPr lang="en-US" altLang="zh-CN" sz="3200" dirty="0">
                    <a:solidFill>
                      <a:srgbClr val="008000"/>
                    </a:solidFill>
                    <a:latin typeface="黑体" pitchFamily="2" charset="-122"/>
                    <a:ea typeface="黑体" pitchFamily="2" charset="-122"/>
                  </a:rPr>
                  <a:t>4</a:t>
                </a:r>
              </a:p>
            </p:txBody>
          </p:sp>
          <p:sp>
            <p:nvSpPr>
              <p:cNvPr id="34872" name="Text Box 119"/>
              <p:cNvSpPr txBox="1">
                <a:spLocks noChangeArrowheads="1"/>
              </p:cNvSpPr>
              <p:nvPr/>
            </p:nvSpPr>
            <p:spPr bwMode="auto">
              <a:xfrm>
                <a:off x="1126" y="3218"/>
                <a:ext cx="49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5</a:t>
                </a:r>
              </a:p>
            </p:txBody>
          </p:sp>
        </p:grpSp>
      </p:grpSp>
      <p:grpSp>
        <p:nvGrpSpPr>
          <p:cNvPr id="21" name="Group 120"/>
          <p:cNvGrpSpPr>
            <a:grpSpLocks/>
          </p:cNvGrpSpPr>
          <p:nvPr/>
        </p:nvGrpSpPr>
        <p:grpSpPr bwMode="auto">
          <a:xfrm>
            <a:off x="4416425" y="3168650"/>
            <a:ext cx="4162425" cy="2263775"/>
            <a:chOff x="2880" y="391"/>
            <a:chExt cx="2622" cy="1426"/>
          </a:xfrm>
        </p:grpSpPr>
        <p:grpSp>
          <p:nvGrpSpPr>
            <p:cNvPr id="34830" name="Group 121"/>
            <p:cNvGrpSpPr>
              <a:grpSpLocks/>
            </p:cNvGrpSpPr>
            <p:nvPr/>
          </p:nvGrpSpPr>
          <p:grpSpPr bwMode="auto">
            <a:xfrm>
              <a:off x="2926" y="436"/>
              <a:ext cx="2478" cy="1381"/>
              <a:chOff x="306" y="210"/>
              <a:chExt cx="2478" cy="1381"/>
            </a:xfrm>
          </p:grpSpPr>
          <p:sp>
            <p:nvSpPr>
              <p:cNvPr id="126074" name="Line 122"/>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75" name="Line 123"/>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76" name="Line 124"/>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77" name="Line 125"/>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78" name="Line 126"/>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79" name="Line 127"/>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0" name="Line 128"/>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1" name="Line 129"/>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2" name="Line 130"/>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3" name="Oval 131"/>
              <p:cNvSpPr>
                <a:spLocks noChangeArrowheads="1"/>
              </p:cNvSpPr>
              <p:nvPr/>
            </p:nvSpPr>
            <p:spPr bwMode="auto">
              <a:xfrm>
                <a:off x="1597" y="210"/>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4" name="Oval 132"/>
              <p:cNvSpPr>
                <a:spLocks noChangeArrowheads="1"/>
              </p:cNvSpPr>
              <p:nvPr/>
            </p:nvSpPr>
            <p:spPr bwMode="auto">
              <a:xfrm>
                <a:off x="2125" y="498"/>
                <a:ext cx="350" cy="326"/>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5" name="Oval 133"/>
              <p:cNvSpPr>
                <a:spLocks noChangeArrowheads="1"/>
              </p:cNvSpPr>
              <p:nvPr/>
            </p:nvSpPr>
            <p:spPr bwMode="auto">
              <a:xfrm>
                <a:off x="2434"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6" name="Oval 134"/>
              <p:cNvSpPr>
                <a:spLocks noChangeArrowheads="1"/>
              </p:cNvSpPr>
              <p:nvPr/>
            </p:nvSpPr>
            <p:spPr bwMode="auto">
              <a:xfrm>
                <a:off x="306" y="1267"/>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7" name="Oval 135"/>
              <p:cNvSpPr>
                <a:spLocks noChangeArrowheads="1"/>
              </p:cNvSpPr>
              <p:nvPr/>
            </p:nvSpPr>
            <p:spPr bwMode="auto">
              <a:xfrm>
                <a:off x="1767" y="882"/>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8" name="Oval 136"/>
              <p:cNvSpPr>
                <a:spLocks noChangeArrowheads="1"/>
              </p:cNvSpPr>
              <p:nvPr/>
            </p:nvSpPr>
            <p:spPr bwMode="auto">
              <a:xfrm>
                <a:off x="751" y="1267"/>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9" name="Oval 137"/>
              <p:cNvSpPr>
                <a:spLocks noChangeArrowheads="1"/>
              </p:cNvSpPr>
              <p:nvPr/>
            </p:nvSpPr>
            <p:spPr bwMode="auto">
              <a:xfrm>
                <a:off x="972" y="499"/>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90" name="Oval 138"/>
              <p:cNvSpPr>
                <a:spLocks noChangeArrowheads="1"/>
              </p:cNvSpPr>
              <p:nvPr/>
            </p:nvSpPr>
            <p:spPr bwMode="auto">
              <a:xfrm>
                <a:off x="573"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91" name="Oval 139"/>
              <p:cNvSpPr>
                <a:spLocks noChangeArrowheads="1"/>
              </p:cNvSpPr>
              <p:nvPr/>
            </p:nvSpPr>
            <p:spPr bwMode="auto">
              <a:xfrm>
                <a:off x="1325" y="883"/>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92" name="Oval 140"/>
              <p:cNvSpPr>
                <a:spLocks noChangeArrowheads="1"/>
              </p:cNvSpPr>
              <p:nvPr/>
            </p:nvSpPr>
            <p:spPr bwMode="auto">
              <a:xfrm>
                <a:off x="1150" y="1266"/>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34831" name="Group 141"/>
            <p:cNvGrpSpPr>
              <a:grpSpLocks/>
            </p:cNvGrpSpPr>
            <p:nvPr/>
          </p:nvGrpSpPr>
          <p:grpSpPr bwMode="auto">
            <a:xfrm>
              <a:off x="2880" y="391"/>
              <a:ext cx="2622" cy="1423"/>
              <a:chOff x="1202" y="2205"/>
              <a:chExt cx="2622" cy="1423"/>
            </a:xfrm>
          </p:grpSpPr>
          <p:sp>
            <p:nvSpPr>
              <p:cNvPr id="34832" name="Text Box 142"/>
              <p:cNvSpPr txBox="1">
                <a:spLocks noChangeArrowheads="1"/>
              </p:cNvSpPr>
              <p:nvPr/>
            </p:nvSpPr>
            <p:spPr bwMode="auto">
              <a:xfrm>
                <a:off x="2492" y="2205"/>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2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1</a:t>
                </a:r>
              </a:p>
            </p:txBody>
          </p:sp>
          <p:sp>
            <p:nvSpPr>
              <p:cNvPr id="34833" name="Text Box 143"/>
              <p:cNvSpPr txBox="1">
                <a:spLocks noChangeArrowheads="1"/>
              </p:cNvSpPr>
              <p:nvPr/>
            </p:nvSpPr>
            <p:spPr bwMode="auto">
              <a:xfrm>
                <a:off x="3019" y="2493"/>
                <a:ext cx="49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9</a:t>
                </a:r>
              </a:p>
            </p:txBody>
          </p:sp>
          <p:sp>
            <p:nvSpPr>
              <p:cNvPr id="34834" name="Text Box 144"/>
              <p:cNvSpPr txBox="1">
                <a:spLocks noChangeArrowheads="1"/>
              </p:cNvSpPr>
              <p:nvPr/>
            </p:nvSpPr>
            <p:spPr bwMode="auto">
              <a:xfrm>
                <a:off x="3329" y="2880"/>
                <a:ext cx="49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8</a:t>
                </a:r>
              </a:p>
            </p:txBody>
          </p:sp>
          <p:sp>
            <p:nvSpPr>
              <p:cNvPr id="34835" name="Text Box 145"/>
              <p:cNvSpPr txBox="1">
                <a:spLocks noChangeArrowheads="1"/>
              </p:cNvSpPr>
              <p:nvPr/>
            </p:nvSpPr>
            <p:spPr bwMode="auto">
              <a:xfrm>
                <a:off x="1202" y="3261"/>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10</a:t>
                </a:r>
              </a:p>
            </p:txBody>
          </p:sp>
          <p:sp>
            <p:nvSpPr>
              <p:cNvPr id="34836" name="Text Box 146"/>
              <p:cNvSpPr txBox="1">
                <a:spLocks noChangeArrowheads="1"/>
              </p:cNvSpPr>
              <p:nvPr/>
            </p:nvSpPr>
            <p:spPr bwMode="auto">
              <a:xfrm>
                <a:off x="2664" y="2880"/>
                <a:ext cx="4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6</a:t>
                </a:r>
              </a:p>
            </p:txBody>
          </p:sp>
          <p:sp>
            <p:nvSpPr>
              <p:cNvPr id="34837" name="Text Box 147"/>
              <p:cNvSpPr txBox="1">
                <a:spLocks noChangeArrowheads="1"/>
              </p:cNvSpPr>
              <p:nvPr/>
            </p:nvSpPr>
            <p:spPr bwMode="auto">
              <a:xfrm>
                <a:off x="1645" y="3261"/>
                <a:ext cx="4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16</a:t>
                </a:r>
              </a:p>
            </p:txBody>
          </p:sp>
          <p:sp>
            <p:nvSpPr>
              <p:cNvPr id="34838" name="Text Box 148"/>
              <p:cNvSpPr txBox="1">
                <a:spLocks noChangeArrowheads="1"/>
              </p:cNvSpPr>
              <p:nvPr/>
            </p:nvSpPr>
            <p:spPr bwMode="auto">
              <a:xfrm>
                <a:off x="1867" y="2493"/>
                <a:ext cx="4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2</a:t>
                </a:r>
              </a:p>
            </p:txBody>
          </p:sp>
          <p:sp>
            <p:nvSpPr>
              <p:cNvPr id="34839" name="Text Box 149"/>
              <p:cNvSpPr txBox="1">
                <a:spLocks noChangeArrowheads="1"/>
              </p:cNvSpPr>
              <p:nvPr/>
            </p:nvSpPr>
            <p:spPr bwMode="auto">
              <a:xfrm>
                <a:off x="1468" y="2877"/>
                <a:ext cx="4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200">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11</a:t>
                </a:r>
              </a:p>
            </p:txBody>
          </p:sp>
          <p:sp>
            <p:nvSpPr>
              <p:cNvPr id="34840" name="Text Box 150"/>
              <p:cNvSpPr txBox="1">
                <a:spLocks noChangeArrowheads="1"/>
              </p:cNvSpPr>
              <p:nvPr/>
            </p:nvSpPr>
            <p:spPr bwMode="auto">
              <a:xfrm>
                <a:off x="2221" y="2877"/>
                <a:ext cx="49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5</a:t>
                </a:r>
              </a:p>
            </p:txBody>
          </p:sp>
          <p:sp>
            <p:nvSpPr>
              <p:cNvPr id="34841" name="Text Box 151"/>
              <p:cNvSpPr txBox="1">
                <a:spLocks noChangeArrowheads="1"/>
              </p:cNvSpPr>
              <p:nvPr/>
            </p:nvSpPr>
            <p:spPr bwMode="auto">
              <a:xfrm>
                <a:off x="2044" y="3263"/>
                <a:ext cx="49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4</a:t>
                </a:r>
              </a:p>
            </p:txBody>
          </p:sp>
        </p:grpSp>
      </p:grpSp>
      <p:sp>
        <p:nvSpPr>
          <p:cNvPr id="126104" name="Rectangle 152"/>
          <p:cNvSpPr>
            <a:spLocks noChangeArrowheads="1"/>
          </p:cNvSpPr>
          <p:nvPr/>
        </p:nvSpPr>
        <p:spPr bwMode="auto">
          <a:xfrm>
            <a:off x="5568950" y="2447925"/>
            <a:ext cx="1978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p>
            <a:pPr algn="ctr" eaLnBrk="0" hangingPunct="0"/>
            <a:r>
              <a:rPr kumimoji="1" lang="zh-CN" altLang="en-US" sz="2800">
                <a:solidFill>
                  <a:schemeClr val="hlink"/>
                </a:solidFill>
                <a:ea typeface="黑体" pitchFamily="2" charset="-122"/>
              </a:rPr>
              <a:t>不是堆</a:t>
            </a:r>
          </a:p>
        </p:txBody>
      </p:sp>
      <p:sp>
        <p:nvSpPr>
          <p:cNvPr id="126105" name="Rectangle 153"/>
          <p:cNvSpPr>
            <a:spLocks noChangeArrowheads="1"/>
          </p:cNvSpPr>
          <p:nvPr/>
        </p:nvSpPr>
        <p:spPr bwMode="auto">
          <a:xfrm>
            <a:off x="5929313" y="5400675"/>
            <a:ext cx="1978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p>
            <a:pPr algn="ctr" eaLnBrk="0" hangingPunct="0"/>
            <a:r>
              <a:rPr kumimoji="1" lang="zh-CN" altLang="en-US" sz="2800">
                <a:solidFill>
                  <a:schemeClr val="hlink"/>
                </a:solidFill>
                <a:ea typeface="黑体" pitchFamily="2" charset="-122"/>
              </a:rPr>
              <a:t>不是堆</a:t>
            </a:r>
          </a:p>
        </p:txBody>
      </p:sp>
      <p:sp>
        <p:nvSpPr>
          <p:cNvPr id="126106" name="Rectangle 154"/>
          <p:cNvSpPr>
            <a:spLocks noChangeArrowheads="1"/>
          </p:cNvSpPr>
          <p:nvPr/>
        </p:nvSpPr>
        <p:spPr bwMode="auto">
          <a:xfrm>
            <a:off x="309563" y="5823210"/>
            <a:ext cx="3632200" cy="457200"/>
          </a:xfrm>
          <a:prstGeom prst="rect">
            <a:avLst/>
          </a:prstGeom>
          <a:noFill/>
          <a:ln w="9525">
            <a:noFill/>
            <a:miter lim="800000"/>
            <a:headEnd/>
            <a:tailEnd/>
          </a:ln>
          <a:effectLst/>
        </p:spPr>
        <p:txBody>
          <a:bodyPr wrap="none" anchor="ctr">
            <a:spAutoFit/>
          </a:bodyPr>
          <a:lstStyle/>
          <a:p>
            <a:pPr>
              <a:spcBef>
                <a:spcPct val="20000"/>
              </a:spcBef>
              <a:buClr>
                <a:srgbClr val="CC6600"/>
              </a:buClr>
              <a:buFont typeface="Wingdings 2" pitchFamily="18" charset="2"/>
              <a:buChar char="²"/>
              <a:defRPr/>
            </a:pPr>
            <a:r>
              <a:rPr lang="zh-CN" altLang="en-US" b="1" dirty="0">
                <a:solidFill>
                  <a:srgbClr val="FF3300"/>
                </a:solidFill>
                <a:effectLst>
                  <a:outerShdw blurRad="38100" dist="38100" dir="2700000" algn="tl">
                    <a:srgbClr val="C0C0C0"/>
                  </a:outerShdw>
                </a:effectLst>
                <a:latin typeface="Arial" charset="0"/>
                <a:ea typeface="宋体" pitchFamily="2" charset="-122"/>
              </a:rPr>
              <a:t>堆中任一棵子树也是堆 </a:t>
            </a: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49</a:t>
            </a:fld>
            <a:endParaRPr lang="en-US" altLang="zh-CN" dirty="0"/>
          </a:p>
        </p:txBody>
      </p:sp>
    </p:spTree>
    <p:extLst>
      <p:ext uri="{BB962C8B-B14F-4D97-AF65-F5344CB8AC3E}">
        <p14:creationId xmlns:p14="http://schemas.microsoft.com/office/powerpoint/2010/main" val="271380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25987"/>
                                        </p:tgtEl>
                                        <p:attrNameLst>
                                          <p:attrName>style.visibility</p:attrName>
                                        </p:attrNameLst>
                                      </p:cBhvr>
                                      <p:to>
                                        <p:strVal val="visible"/>
                                      </p:to>
                                    </p:set>
                                    <p:animEffect transition="in" filter="dissolve">
                                      <p:cBhvr>
                                        <p:cTn id="14" dur="500"/>
                                        <p:tgtEl>
                                          <p:spTgt spid="12598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ppt_x</p:attrName>
                                        </p:attrNameLst>
                                      </p:cBhvr>
                                      <p:tavLst>
                                        <p:tav tm="0">
                                          <p:val>
                                            <p:strVal val="#ppt_x-.2"/>
                                          </p:val>
                                        </p:tav>
                                        <p:tav tm="100000">
                                          <p:val>
                                            <p:strVal val="#ppt_x"/>
                                          </p:val>
                                        </p:tav>
                                      </p:tavLst>
                                    </p:anim>
                                    <p:anim calcmode="lin" valueType="num">
                                      <p:cBhvr>
                                        <p:cTn id="20"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6104"/>
                                        </p:tgtEl>
                                        <p:attrNameLst>
                                          <p:attrName>style.visibility</p:attrName>
                                        </p:attrNameLst>
                                      </p:cBhvr>
                                      <p:to>
                                        <p:strVal val="visible"/>
                                      </p:to>
                                    </p:set>
                                    <p:animEffect transition="in" filter="dissolve">
                                      <p:cBhvr>
                                        <p:cTn id="26" dur="500"/>
                                        <p:tgtEl>
                                          <p:spTgt spid="1261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ppt_x</p:attrName>
                                        </p:attrNameLst>
                                      </p:cBhvr>
                                      <p:tavLst>
                                        <p:tav tm="0">
                                          <p:val>
                                            <p:strVal val="#ppt_x-.2"/>
                                          </p:val>
                                        </p:tav>
                                        <p:tav tm="100000">
                                          <p:val>
                                            <p:strVal val="#ppt_x"/>
                                          </p:val>
                                        </p:tav>
                                      </p:tavLst>
                                    </p:anim>
                                    <p:anim calcmode="lin" valueType="num">
                                      <p:cBhvr>
                                        <p:cTn id="32"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5954"/>
                                        </p:tgtEl>
                                        <p:attrNameLst>
                                          <p:attrName>style.visibility</p:attrName>
                                        </p:attrNameLst>
                                      </p:cBhvr>
                                      <p:to>
                                        <p:strVal val="visible"/>
                                      </p:to>
                                    </p:set>
                                    <p:animEffect transition="in" filter="dissolve">
                                      <p:cBhvr>
                                        <p:cTn id="38" dur="500"/>
                                        <p:tgtEl>
                                          <p:spTgt spid="1259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9"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ppt_x</p:attrName>
                                        </p:attrNameLst>
                                      </p:cBhvr>
                                      <p:tavLst>
                                        <p:tav tm="0">
                                          <p:val>
                                            <p:strVal val="#ppt_x-.2"/>
                                          </p:val>
                                        </p:tav>
                                        <p:tav tm="100000">
                                          <p:val>
                                            <p:strVal val="#ppt_x"/>
                                          </p:val>
                                        </p:tav>
                                      </p:tavLst>
                                    </p:anim>
                                    <p:anim calcmode="lin" valueType="num">
                                      <p:cBhvr>
                                        <p:cTn id="44"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26105"/>
                                        </p:tgtEl>
                                        <p:attrNameLst>
                                          <p:attrName>style.visibility</p:attrName>
                                        </p:attrNameLst>
                                      </p:cBhvr>
                                      <p:to>
                                        <p:strVal val="visible"/>
                                      </p:to>
                                    </p:set>
                                    <p:animEffect transition="in" filter="dissolve">
                                      <p:cBhvr>
                                        <p:cTn id="50" dur="500"/>
                                        <p:tgtEl>
                                          <p:spTgt spid="12610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126106"/>
                                        </p:tgtEl>
                                        <p:attrNameLst>
                                          <p:attrName>style.visibility</p:attrName>
                                        </p:attrNameLst>
                                      </p:cBhvr>
                                      <p:to>
                                        <p:strVal val="visible"/>
                                      </p:to>
                                    </p:set>
                                    <p:anim calcmode="lin" valueType="num">
                                      <p:cBhvr>
                                        <p:cTn id="55" dur="1000" fill="hold"/>
                                        <p:tgtEl>
                                          <p:spTgt spid="126106"/>
                                        </p:tgtEl>
                                        <p:attrNameLst>
                                          <p:attrName>ppt_x</p:attrName>
                                        </p:attrNameLst>
                                      </p:cBhvr>
                                      <p:tavLst>
                                        <p:tav tm="0">
                                          <p:val>
                                            <p:strVal val="#ppt_x-.2"/>
                                          </p:val>
                                        </p:tav>
                                        <p:tav tm="100000">
                                          <p:val>
                                            <p:strVal val="#ppt_x"/>
                                          </p:val>
                                        </p:tav>
                                      </p:tavLst>
                                    </p:anim>
                                    <p:anim calcmode="lin" valueType="num">
                                      <p:cBhvr>
                                        <p:cTn id="56" dur="1000" fill="hold"/>
                                        <p:tgtEl>
                                          <p:spTgt spid="126106"/>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26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P spid="125987" grpId="0"/>
      <p:bldP spid="126104" grpId="0"/>
      <p:bldP spid="126105" grpId="0"/>
      <p:bldP spid="1261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34925" y="452438"/>
            <a:ext cx="7793038" cy="960437"/>
          </a:xfrm>
        </p:spPr>
        <p:txBody>
          <a:bodyPr/>
          <a:lstStyle/>
          <a:p>
            <a:pPr algn="ctr" eaLnBrk="1" hangingPunct="1"/>
            <a:r>
              <a:rPr lang="en-US" altLang="zh-CN" sz="2800" smtClean="0">
                <a:latin typeface="Times New Roman" pitchFamily="18" charset="0"/>
              </a:rPr>
              <a:t>A Typical Decrease by a Constant Factor (half) Technique</a:t>
            </a:r>
          </a:p>
        </p:txBody>
      </p:sp>
      <p:grpSp>
        <p:nvGrpSpPr>
          <p:cNvPr id="4" name="组合 3"/>
          <p:cNvGrpSpPr/>
          <p:nvPr/>
        </p:nvGrpSpPr>
        <p:grpSpPr>
          <a:xfrm>
            <a:off x="1447800" y="1828800"/>
            <a:ext cx="4847198" cy="3962400"/>
            <a:chOff x="1447800" y="1828800"/>
            <a:chExt cx="4847198" cy="3962400"/>
          </a:xfrm>
        </p:grpSpPr>
        <p:sp>
          <p:nvSpPr>
            <p:cNvPr id="15364" name="Oval 1028"/>
            <p:cNvSpPr>
              <a:spLocks noChangeArrowheads="1"/>
            </p:cNvSpPr>
            <p:nvPr/>
          </p:nvSpPr>
          <p:spPr bwMode="auto">
            <a:xfrm>
              <a:off x="1447800" y="2709333"/>
              <a:ext cx="2019666" cy="691848"/>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b="1">
                  <a:latin typeface="Times New Roman" pitchFamily="18" charset="0"/>
                </a:rPr>
                <a:t>subproblem   </a:t>
              </a:r>
            </a:p>
            <a:p>
              <a:pPr algn="ctr" eaLnBrk="0" hangingPunct="0"/>
              <a:r>
                <a:rPr lang="en-US" altLang="zh-CN" b="1">
                  <a:latin typeface="Times New Roman" pitchFamily="18" charset="0"/>
                </a:rPr>
                <a:t>of size </a:t>
              </a:r>
              <a:r>
                <a:rPr lang="en-US" altLang="zh-CN" b="1" i="1">
                  <a:latin typeface="Times New Roman" pitchFamily="18" charset="0"/>
                </a:rPr>
                <a:t>n</a:t>
              </a:r>
              <a:r>
                <a:rPr lang="en-US" altLang="zh-CN" b="1">
                  <a:latin typeface="Times New Roman" pitchFamily="18" charset="0"/>
                </a:rPr>
                <a:t>/2</a:t>
              </a:r>
            </a:p>
          </p:txBody>
        </p:sp>
        <p:sp>
          <p:nvSpPr>
            <p:cNvPr id="15365" name="Rectangle 1029"/>
            <p:cNvSpPr>
              <a:spLocks noChangeArrowheads="1"/>
            </p:cNvSpPr>
            <p:nvPr/>
          </p:nvSpPr>
          <p:spPr bwMode="auto">
            <a:xfrm>
              <a:off x="1447800" y="3778552"/>
              <a:ext cx="2019666" cy="566057"/>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sz="1600" b="1">
                  <a:latin typeface="Times New Roman" pitchFamily="18" charset="0"/>
                </a:rPr>
                <a:t>a solution to the </a:t>
              </a:r>
            </a:p>
            <a:p>
              <a:pPr algn="ctr" eaLnBrk="0" hangingPunct="0"/>
              <a:r>
                <a:rPr lang="en-US" altLang="zh-CN" sz="1600" b="1">
                  <a:latin typeface="Times New Roman" pitchFamily="18" charset="0"/>
                </a:rPr>
                <a:t>subproblem  </a:t>
              </a:r>
              <a:endParaRPr lang="en-US" altLang="zh-CN" sz="2400">
                <a:latin typeface="Times New Roman" pitchFamily="18" charset="0"/>
              </a:endParaRPr>
            </a:p>
          </p:txBody>
        </p:sp>
        <p:sp>
          <p:nvSpPr>
            <p:cNvPr id="15366" name="Rectangle 1030"/>
            <p:cNvSpPr>
              <a:spLocks noChangeArrowheads="1"/>
            </p:cNvSpPr>
            <p:nvPr/>
          </p:nvSpPr>
          <p:spPr bwMode="auto">
            <a:xfrm>
              <a:off x="3400143" y="5225143"/>
              <a:ext cx="2019666" cy="566057"/>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sz="1600" b="1">
                  <a:latin typeface="Times New Roman" pitchFamily="18" charset="0"/>
                </a:rPr>
                <a:t>a solution to</a:t>
              </a:r>
            </a:p>
            <a:p>
              <a:pPr algn="ctr" eaLnBrk="0" hangingPunct="0"/>
              <a:r>
                <a:rPr lang="en-US" altLang="zh-CN" sz="1600" b="1">
                  <a:latin typeface="Times New Roman" pitchFamily="18" charset="0"/>
                </a:rPr>
                <a:t>the original problem</a:t>
              </a:r>
              <a:endParaRPr lang="en-US" altLang="zh-CN" sz="2400">
                <a:latin typeface="Times New Roman" pitchFamily="18" charset="0"/>
              </a:endParaRPr>
            </a:p>
          </p:txBody>
        </p:sp>
        <p:sp>
          <p:nvSpPr>
            <p:cNvPr id="15367" name="Line 1032"/>
            <p:cNvSpPr>
              <a:spLocks noChangeShapeType="1"/>
            </p:cNvSpPr>
            <p:nvPr/>
          </p:nvSpPr>
          <p:spPr bwMode="auto">
            <a:xfrm flipH="1">
              <a:off x="2726922" y="2457752"/>
              <a:ext cx="1279122" cy="251581"/>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5368" name="Line 1033"/>
            <p:cNvSpPr>
              <a:spLocks noChangeShapeType="1"/>
            </p:cNvSpPr>
            <p:nvPr/>
          </p:nvSpPr>
          <p:spPr bwMode="auto">
            <a:xfrm>
              <a:off x="4746587" y="2457752"/>
              <a:ext cx="1548410" cy="251581"/>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5369" name="Oval 1034"/>
            <p:cNvSpPr>
              <a:spLocks noChangeArrowheads="1"/>
            </p:cNvSpPr>
            <p:nvPr/>
          </p:nvSpPr>
          <p:spPr bwMode="auto">
            <a:xfrm>
              <a:off x="3400143" y="1828800"/>
              <a:ext cx="2019666" cy="691848"/>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b="1">
                  <a:latin typeface="Times New Roman" pitchFamily="18" charset="0"/>
                </a:rPr>
                <a:t>a problem of size </a:t>
              </a:r>
              <a:r>
                <a:rPr lang="en-US" altLang="zh-CN" b="1" i="1">
                  <a:latin typeface="Times New Roman" pitchFamily="18" charset="0"/>
                </a:rPr>
                <a:t>n</a:t>
              </a:r>
              <a:endParaRPr lang="en-US" altLang="zh-CN" b="1">
                <a:latin typeface="Times New Roman" pitchFamily="18" charset="0"/>
              </a:endParaRPr>
            </a:p>
          </p:txBody>
        </p:sp>
        <p:sp>
          <p:nvSpPr>
            <p:cNvPr id="15370" name="Line 1035"/>
            <p:cNvSpPr>
              <a:spLocks noChangeShapeType="1"/>
            </p:cNvSpPr>
            <p:nvPr/>
          </p:nvSpPr>
          <p:spPr bwMode="auto">
            <a:xfrm>
              <a:off x="2390311" y="3401181"/>
              <a:ext cx="0" cy="377371"/>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5371" name="Line 1037"/>
            <p:cNvSpPr>
              <a:spLocks noChangeShapeType="1"/>
            </p:cNvSpPr>
            <p:nvPr/>
          </p:nvSpPr>
          <p:spPr bwMode="auto">
            <a:xfrm>
              <a:off x="2390311" y="4344610"/>
              <a:ext cx="0" cy="440267"/>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5372" name="Line 1038"/>
            <p:cNvSpPr>
              <a:spLocks noChangeShapeType="1"/>
            </p:cNvSpPr>
            <p:nvPr/>
          </p:nvSpPr>
          <p:spPr bwMode="auto">
            <a:xfrm>
              <a:off x="6294997" y="2709333"/>
              <a:ext cx="0" cy="2075543"/>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5373" name="Line 1039"/>
            <p:cNvSpPr>
              <a:spLocks noChangeShapeType="1"/>
            </p:cNvSpPr>
            <p:nvPr/>
          </p:nvSpPr>
          <p:spPr bwMode="auto">
            <a:xfrm>
              <a:off x="2390311" y="4784876"/>
              <a:ext cx="3904687"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5374" name="Line 1040"/>
            <p:cNvSpPr>
              <a:spLocks noChangeShapeType="1"/>
            </p:cNvSpPr>
            <p:nvPr/>
          </p:nvSpPr>
          <p:spPr bwMode="auto">
            <a:xfrm>
              <a:off x="4409976" y="4784876"/>
              <a:ext cx="0" cy="440267"/>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5375" name="Line 1041"/>
            <p:cNvSpPr>
              <a:spLocks noChangeShapeType="1"/>
            </p:cNvSpPr>
            <p:nvPr/>
          </p:nvSpPr>
          <p:spPr bwMode="auto">
            <a:xfrm>
              <a:off x="4477298" y="1828800"/>
              <a:ext cx="0" cy="691848"/>
            </a:xfrm>
            <a:prstGeom prst="line">
              <a:avLst/>
            </a:prstGeom>
            <a:noFill/>
            <a:ln w="9525">
              <a:solidFill>
                <a:schemeClr val="folHlink"/>
              </a:solidFill>
              <a:prstDash val="dash"/>
              <a:miter lim="800000"/>
              <a:headEnd/>
              <a:tailEnd/>
            </a:ln>
          </p:spPr>
          <p:txBody>
            <a:bodyPr wrap="none"/>
            <a:lstStyle/>
            <a:p>
              <a:endParaRPr lang="zh-CN" altLang="en-US"/>
            </a:p>
          </p:txBody>
        </p:sp>
      </p:grpSp>
      <p:sp>
        <p:nvSpPr>
          <p:cNvPr id="15376" name="Rectangle 1042"/>
          <p:cNvSpPr>
            <a:spLocks noChangeArrowheads="1"/>
          </p:cNvSpPr>
          <p:nvPr/>
        </p:nvSpPr>
        <p:spPr bwMode="auto">
          <a:xfrm>
            <a:off x="5958387" y="5041698"/>
            <a:ext cx="3152922" cy="387854"/>
          </a:xfrm>
          <a:prstGeom prst="rect">
            <a:avLst/>
          </a:prstGeom>
          <a:noFill/>
          <a:ln w="9525">
            <a:noFill/>
            <a:miter lim="800000"/>
            <a:headEnd/>
            <a:tailEnd/>
          </a:ln>
        </p:spPr>
        <p:txBody>
          <a:bodyPr wrap="none">
            <a:spAutoFit/>
          </a:bodyPr>
          <a:lstStyle/>
          <a:p>
            <a:pPr lvl="1">
              <a:lnSpc>
                <a:spcPct val="80000"/>
              </a:lnSpc>
              <a:spcBef>
                <a:spcPct val="20000"/>
              </a:spcBef>
              <a:buClr>
                <a:schemeClr val="hlink"/>
              </a:buClr>
              <a:buSzPct val="55000"/>
              <a:buFont typeface="Wingdings" pitchFamily="2" charset="2"/>
              <a:buNone/>
            </a:pPr>
            <a:r>
              <a:rPr lang="en-US" altLang="zh-CN" sz="2400" b="1" dirty="0">
                <a:latin typeface="Times New Roman" pitchFamily="18" charset="0"/>
              </a:rPr>
              <a:t>e.g., Binary search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76"/>
                                        </p:tgtEl>
                                        <p:attrNameLst>
                                          <p:attrName>style.visibility</p:attrName>
                                        </p:attrNameLst>
                                      </p:cBhvr>
                                      <p:to>
                                        <p:strVal val="visible"/>
                                      </p:to>
                                    </p:set>
                                    <p:anim calcmode="lin" valueType="num">
                                      <p:cBhvr additive="base">
                                        <p:cTn id="7" dur="500" fill="hold"/>
                                        <p:tgtEl>
                                          <p:spTgt spid="15376"/>
                                        </p:tgtEl>
                                        <p:attrNameLst>
                                          <p:attrName>ppt_x</p:attrName>
                                        </p:attrNameLst>
                                      </p:cBhvr>
                                      <p:tavLst>
                                        <p:tav tm="0">
                                          <p:val>
                                            <p:strVal val="#ppt_x"/>
                                          </p:val>
                                        </p:tav>
                                        <p:tav tm="100000">
                                          <p:val>
                                            <p:strVal val="#ppt_x"/>
                                          </p:val>
                                        </p:tav>
                                      </p:tavLst>
                                    </p:anim>
                                    <p:anim calcmode="lin" valueType="num">
                                      <p:cBhvr additive="base">
                                        <p:cTn id="8" dur="500" fill="hold"/>
                                        <p:tgtEl>
                                          <p:spTgt spid="153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Text Box 2"/>
          <p:cNvSpPr txBox="1">
            <a:spLocks noChangeArrowheads="1"/>
          </p:cNvSpPr>
          <p:nvPr/>
        </p:nvSpPr>
        <p:spPr bwMode="auto">
          <a:xfrm>
            <a:off x="142875" y="357188"/>
            <a:ext cx="3644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3200" b="1">
                <a:solidFill>
                  <a:srgbClr val="171CEF"/>
                </a:solidFill>
              </a:rPr>
              <a:t>堆和序列的关系</a:t>
            </a:r>
          </a:p>
        </p:txBody>
      </p:sp>
      <p:sp>
        <p:nvSpPr>
          <p:cNvPr id="124931" name="Rectangle 3"/>
          <p:cNvSpPr>
            <a:spLocks noChangeArrowheads="1"/>
          </p:cNvSpPr>
          <p:nvPr/>
        </p:nvSpPr>
        <p:spPr bwMode="auto">
          <a:xfrm>
            <a:off x="500063" y="5786438"/>
            <a:ext cx="8324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p>
            <a:r>
              <a:rPr kumimoji="1" lang="zh-CN" altLang="en-US" sz="2800" b="1">
                <a:solidFill>
                  <a:srgbClr val="FF0000"/>
                </a:solidFill>
                <a:latin typeface="Arial" charset="0"/>
              </a:rPr>
              <a:t>将堆用顺序存储结构来存储，则堆对应一组序列。</a:t>
            </a:r>
          </a:p>
        </p:txBody>
      </p:sp>
      <p:grpSp>
        <p:nvGrpSpPr>
          <p:cNvPr id="35847" name="Group 4"/>
          <p:cNvGrpSpPr>
            <a:grpSpLocks/>
          </p:cNvGrpSpPr>
          <p:nvPr/>
        </p:nvGrpSpPr>
        <p:grpSpPr bwMode="auto">
          <a:xfrm>
            <a:off x="357188" y="1214438"/>
            <a:ext cx="3875087" cy="2957512"/>
            <a:chOff x="517" y="1054"/>
            <a:chExt cx="2441" cy="1863"/>
          </a:xfrm>
        </p:grpSpPr>
        <p:sp>
          <p:nvSpPr>
            <p:cNvPr id="124933" name="Oval 5"/>
            <p:cNvSpPr>
              <a:spLocks noChangeArrowheads="1"/>
            </p:cNvSpPr>
            <p:nvPr/>
          </p:nvSpPr>
          <p:spPr bwMode="auto">
            <a:xfrm>
              <a:off x="1808" y="1054"/>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67" name="Text Box 6"/>
            <p:cNvSpPr txBox="1">
              <a:spLocks noChangeArrowheads="1"/>
            </p:cNvSpPr>
            <p:nvPr/>
          </p:nvSpPr>
          <p:spPr bwMode="auto">
            <a:xfrm>
              <a:off x="1783" y="1074"/>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50</a:t>
              </a:r>
            </a:p>
          </p:txBody>
        </p:sp>
        <p:sp>
          <p:nvSpPr>
            <p:cNvPr id="124935" name="Freeform 7"/>
            <p:cNvSpPr>
              <a:spLocks/>
            </p:cNvSpPr>
            <p:nvPr/>
          </p:nvSpPr>
          <p:spPr bwMode="auto">
            <a:xfrm>
              <a:off x="1499" y="1272"/>
              <a:ext cx="340" cy="269"/>
            </a:xfrm>
            <a:custGeom>
              <a:avLst/>
              <a:gdLst/>
              <a:ahLst/>
              <a:cxnLst>
                <a:cxn ang="0">
                  <a:pos x="406" y="0"/>
                </a:cxn>
                <a:cxn ang="0">
                  <a:pos x="0" y="302"/>
                </a:cxn>
              </a:cxnLst>
              <a:rect l="0" t="0" r="r" b="b"/>
              <a:pathLst>
                <a:path w="406" h="302">
                  <a:moveTo>
                    <a:pt x="406" y="0"/>
                  </a:moveTo>
                  <a:lnTo>
                    <a:pt x="0" y="302"/>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36" name="Freeform 8"/>
            <p:cNvSpPr>
              <a:spLocks/>
            </p:cNvSpPr>
            <p:nvPr/>
          </p:nvSpPr>
          <p:spPr bwMode="auto">
            <a:xfrm>
              <a:off x="1005" y="1744"/>
              <a:ext cx="300" cy="322"/>
            </a:xfrm>
            <a:custGeom>
              <a:avLst/>
              <a:gdLst/>
              <a:ahLst/>
              <a:cxnLst>
                <a:cxn ang="0">
                  <a:pos x="318" y="0"/>
                </a:cxn>
                <a:cxn ang="0">
                  <a:pos x="0" y="288"/>
                </a:cxn>
              </a:cxnLst>
              <a:rect l="0" t="0" r="r" b="b"/>
              <a:pathLst>
                <a:path w="318" h="288">
                  <a:moveTo>
                    <a:pt x="318" y="0"/>
                  </a:moveTo>
                  <a:lnTo>
                    <a:pt x="0" y="288"/>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37" name="Line 9"/>
            <p:cNvSpPr>
              <a:spLocks noChangeShapeType="1"/>
            </p:cNvSpPr>
            <p:nvPr/>
          </p:nvSpPr>
          <p:spPr bwMode="auto">
            <a:xfrm>
              <a:off x="1499" y="1744"/>
              <a:ext cx="272" cy="294"/>
            </a:xfrm>
            <a:prstGeom prst="line">
              <a:avLst/>
            </a:prstGeom>
            <a:noFill/>
            <a:ln w="38100">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38" name="Freeform 10"/>
            <p:cNvSpPr>
              <a:spLocks/>
            </p:cNvSpPr>
            <p:nvPr/>
          </p:nvSpPr>
          <p:spPr bwMode="auto">
            <a:xfrm>
              <a:off x="705" y="2265"/>
              <a:ext cx="190" cy="368"/>
            </a:xfrm>
            <a:custGeom>
              <a:avLst/>
              <a:gdLst/>
              <a:ahLst/>
              <a:cxnLst>
                <a:cxn ang="0">
                  <a:pos x="159" y="0"/>
                </a:cxn>
                <a:cxn ang="0">
                  <a:pos x="0" y="357"/>
                </a:cxn>
              </a:cxnLst>
              <a:rect l="0" t="0" r="r" b="b"/>
              <a:pathLst>
                <a:path w="159" h="357">
                  <a:moveTo>
                    <a:pt x="159" y="0"/>
                  </a:moveTo>
                  <a:lnTo>
                    <a:pt x="0" y="357"/>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39" name="Freeform 11"/>
            <p:cNvSpPr>
              <a:spLocks/>
            </p:cNvSpPr>
            <p:nvPr/>
          </p:nvSpPr>
          <p:spPr bwMode="auto">
            <a:xfrm>
              <a:off x="1572" y="2301"/>
              <a:ext cx="161" cy="417"/>
            </a:xfrm>
            <a:custGeom>
              <a:avLst/>
              <a:gdLst/>
              <a:ahLst/>
              <a:cxnLst>
                <a:cxn ang="0">
                  <a:pos x="133" y="0"/>
                </a:cxn>
                <a:cxn ang="0">
                  <a:pos x="0" y="297"/>
                </a:cxn>
              </a:cxnLst>
              <a:rect l="0" t="0" r="r" b="b"/>
              <a:pathLst>
                <a:path w="133" h="297">
                  <a:moveTo>
                    <a:pt x="133" y="0"/>
                  </a:moveTo>
                  <a:lnTo>
                    <a:pt x="0" y="297"/>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40" name="Freeform 12"/>
            <p:cNvSpPr>
              <a:spLocks/>
            </p:cNvSpPr>
            <p:nvPr/>
          </p:nvSpPr>
          <p:spPr bwMode="auto">
            <a:xfrm>
              <a:off x="1085" y="2291"/>
              <a:ext cx="94" cy="322"/>
            </a:xfrm>
            <a:custGeom>
              <a:avLst/>
              <a:gdLst/>
              <a:ahLst/>
              <a:cxnLst>
                <a:cxn ang="0">
                  <a:pos x="0" y="0"/>
                </a:cxn>
                <a:cxn ang="0">
                  <a:pos x="140" y="327"/>
                </a:cxn>
              </a:cxnLst>
              <a:rect l="0" t="0" r="r" b="b"/>
              <a:pathLst>
                <a:path w="140" h="327">
                  <a:moveTo>
                    <a:pt x="0" y="0"/>
                  </a:moveTo>
                  <a:lnTo>
                    <a:pt x="140" y="327"/>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41" name="Freeform 13"/>
            <p:cNvSpPr>
              <a:spLocks/>
            </p:cNvSpPr>
            <p:nvPr/>
          </p:nvSpPr>
          <p:spPr bwMode="auto">
            <a:xfrm>
              <a:off x="2066" y="1262"/>
              <a:ext cx="350" cy="276"/>
            </a:xfrm>
            <a:custGeom>
              <a:avLst/>
              <a:gdLst/>
              <a:ahLst/>
              <a:cxnLst>
                <a:cxn ang="0">
                  <a:pos x="0" y="0"/>
                </a:cxn>
                <a:cxn ang="0">
                  <a:pos x="325" y="288"/>
                </a:cxn>
              </a:cxnLst>
              <a:rect l="0" t="0" r="r" b="b"/>
              <a:pathLst>
                <a:path w="325" h="288">
                  <a:moveTo>
                    <a:pt x="0" y="0"/>
                  </a:moveTo>
                  <a:lnTo>
                    <a:pt x="325" y="288"/>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42" name="Oval 14"/>
            <p:cNvSpPr>
              <a:spLocks noChangeArrowheads="1"/>
            </p:cNvSpPr>
            <p:nvPr/>
          </p:nvSpPr>
          <p:spPr bwMode="auto">
            <a:xfrm>
              <a:off x="1250" y="149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76" name="Text Box 15"/>
            <p:cNvSpPr txBox="1">
              <a:spLocks noChangeArrowheads="1"/>
            </p:cNvSpPr>
            <p:nvPr/>
          </p:nvSpPr>
          <p:spPr bwMode="auto">
            <a:xfrm>
              <a:off x="1225" y="1518"/>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38</a:t>
              </a:r>
            </a:p>
          </p:txBody>
        </p:sp>
        <p:sp>
          <p:nvSpPr>
            <p:cNvPr id="124944" name="Oval 16"/>
            <p:cNvSpPr>
              <a:spLocks noChangeArrowheads="1"/>
            </p:cNvSpPr>
            <p:nvPr/>
          </p:nvSpPr>
          <p:spPr bwMode="auto">
            <a:xfrm>
              <a:off x="2344" y="149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78" name="Text Box 17"/>
            <p:cNvSpPr txBox="1">
              <a:spLocks noChangeArrowheads="1"/>
            </p:cNvSpPr>
            <p:nvPr/>
          </p:nvSpPr>
          <p:spPr bwMode="auto">
            <a:xfrm>
              <a:off x="2319" y="1518"/>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45</a:t>
              </a:r>
            </a:p>
          </p:txBody>
        </p:sp>
        <p:sp>
          <p:nvSpPr>
            <p:cNvPr id="124946" name="Oval 18"/>
            <p:cNvSpPr>
              <a:spLocks noChangeArrowheads="1"/>
            </p:cNvSpPr>
            <p:nvPr/>
          </p:nvSpPr>
          <p:spPr bwMode="auto">
            <a:xfrm>
              <a:off x="2102" y="204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80" name="Text Box 19"/>
            <p:cNvSpPr txBox="1">
              <a:spLocks noChangeArrowheads="1"/>
            </p:cNvSpPr>
            <p:nvPr/>
          </p:nvSpPr>
          <p:spPr bwMode="auto">
            <a:xfrm>
              <a:off x="2077" y="2063"/>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40</a:t>
              </a:r>
            </a:p>
          </p:txBody>
        </p:sp>
        <p:sp>
          <p:nvSpPr>
            <p:cNvPr id="124948" name="Oval 20"/>
            <p:cNvSpPr>
              <a:spLocks noChangeArrowheads="1"/>
            </p:cNvSpPr>
            <p:nvPr/>
          </p:nvSpPr>
          <p:spPr bwMode="auto">
            <a:xfrm>
              <a:off x="2643" y="204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82" name="Text Box 21"/>
            <p:cNvSpPr txBox="1">
              <a:spLocks noChangeArrowheads="1"/>
            </p:cNvSpPr>
            <p:nvPr/>
          </p:nvSpPr>
          <p:spPr bwMode="auto">
            <a:xfrm>
              <a:off x="2618" y="2062"/>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28</a:t>
              </a:r>
            </a:p>
          </p:txBody>
        </p:sp>
        <p:sp>
          <p:nvSpPr>
            <p:cNvPr id="124950" name="Oval 22"/>
            <p:cNvSpPr>
              <a:spLocks noChangeArrowheads="1"/>
            </p:cNvSpPr>
            <p:nvPr/>
          </p:nvSpPr>
          <p:spPr bwMode="auto">
            <a:xfrm>
              <a:off x="1654" y="2040"/>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84" name="Text Box 23"/>
            <p:cNvSpPr txBox="1">
              <a:spLocks noChangeArrowheads="1"/>
            </p:cNvSpPr>
            <p:nvPr/>
          </p:nvSpPr>
          <p:spPr bwMode="auto">
            <a:xfrm>
              <a:off x="1629" y="2060"/>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36</a:t>
              </a:r>
            </a:p>
          </p:txBody>
        </p:sp>
        <p:sp>
          <p:nvSpPr>
            <p:cNvPr id="124952" name="Oval 24"/>
            <p:cNvSpPr>
              <a:spLocks noChangeArrowheads="1"/>
            </p:cNvSpPr>
            <p:nvPr/>
          </p:nvSpPr>
          <p:spPr bwMode="auto">
            <a:xfrm>
              <a:off x="847" y="203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86" name="Text Box 25"/>
            <p:cNvSpPr txBox="1">
              <a:spLocks noChangeArrowheads="1"/>
            </p:cNvSpPr>
            <p:nvPr/>
          </p:nvSpPr>
          <p:spPr bwMode="auto">
            <a:xfrm>
              <a:off x="822" y="2053"/>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32</a:t>
              </a:r>
            </a:p>
          </p:txBody>
        </p:sp>
        <p:sp>
          <p:nvSpPr>
            <p:cNvPr id="124954" name="Oval 26"/>
            <p:cNvSpPr>
              <a:spLocks noChangeArrowheads="1"/>
            </p:cNvSpPr>
            <p:nvPr/>
          </p:nvSpPr>
          <p:spPr bwMode="auto">
            <a:xfrm>
              <a:off x="542" y="261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88" name="Text Box 27"/>
            <p:cNvSpPr txBox="1">
              <a:spLocks noChangeArrowheads="1"/>
            </p:cNvSpPr>
            <p:nvPr/>
          </p:nvSpPr>
          <p:spPr bwMode="auto">
            <a:xfrm>
              <a:off x="517" y="2633"/>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20</a:t>
              </a:r>
            </a:p>
          </p:txBody>
        </p:sp>
        <p:sp>
          <p:nvSpPr>
            <p:cNvPr id="124956" name="Oval 28"/>
            <p:cNvSpPr>
              <a:spLocks noChangeArrowheads="1"/>
            </p:cNvSpPr>
            <p:nvPr/>
          </p:nvSpPr>
          <p:spPr bwMode="auto">
            <a:xfrm>
              <a:off x="1022" y="262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90" name="Text Box 29"/>
            <p:cNvSpPr txBox="1">
              <a:spLocks noChangeArrowheads="1"/>
            </p:cNvSpPr>
            <p:nvPr/>
          </p:nvSpPr>
          <p:spPr bwMode="auto">
            <a:xfrm>
              <a:off x="997" y="2642"/>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18</a:t>
              </a:r>
            </a:p>
          </p:txBody>
        </p:sp>
        <p:sp>
          <p:nvSpPr>
            <p:cNvPr id="124958" name="Oval 30"/>
            <p:cNvSpPr>
              <a:spLocks noChangeArrowheads="1"/>
            </p:cNvSpPr>
            <p:nvPr/>
          </p:nvSpPr>
          <p:spPr bwMode="auto">
            <a:xfrm>
              <a:off x="1421" y="262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92" name="Text Box 31"/>
            <p:cNvSpPr txBox="1">
              <a:spLocks noChangeArrowheads="1"/>
            </p:cNvSpPr>
            <p:nvPr/>
          </p:nvSpPr>
          <p:spPr bwMode="auto">
            <a:xfrm>
              <a:off x="1396" y="2642"/>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28</a:t>
              </a:r>
            </a:p>
          </p:txBody>
        </p:sp>
        <p:sp>
          <p:nvSpPr>
            <p:cNvPr id="124960" name="Freeform 32"/>
            <p:cNvSpPr>
              <a:spLocks/>
            </p:cNvSpPr>
            <p:nvPr/>
          </p:nvSpPr>
          <p:spPr bwMode="auto">
            <a:xfrm>
              <a:off x="2259" y="1736"/>
              <a:ext cx="136" cy="332"/>
            </a:xfrm>
            <a:custGeom>
              <a:avLst/>
              <a:gdLst/>
              <a:ahLst/>
              <a:cxnLst>
                <a:cxn ang="0">
                  <a:pos x="318" y="0"/>
                </a:cxn>
                <a:cxn ang="0">
                  <a:pos x="0" y="288"/>
                </a:cxn>
              </a:cxnLst>
              <a:rect l="0" t="0" r="r" b="b"/>
              <a:pathLst>
                <a:path w="318" h="288">
                  <a:moveTo>
                    <a:pt x="318" y="0"/>
                  </a:moveTo>
                  <a:lnTo>
                    <a:pt x="0" y="288"/>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61" name="Line 33"/>
            <p:cNvSpPr>
              <a:spLocks noChangeShapeType="1"/>
            </p:cNvSpPr>
            <p:nvPr/>
          </p:nvSpPr>
          <p:spPr bwMode="auto">
            <a:xfrm>
              <a:off x="2599" y="1746"/>
              <a:ext cx="142" cy="322"/>
            </a:xfrm>
            <a:prstGeom prst="line">
              <a:avLst/>
            </a:prstGeom>
            <a:noFill/>
            <a:ln w="38100">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grpSp>
      <p:grpSp>
        <p:nvGrpSpPr>
          <p:cNvPr id="3" name="Group 34"/>
          <p:cNvGrpSpPr>
            <a:grpSpLocks/>
          </p:cNvGrpSpPr>
          <p:nvPr/>
        </p:nvGrpSpPr>
        <p:grpSpPr bwMode="auto">
          <a:xfrm>
            <a:off x="1143000" y="4786313"/>
            <a:ext cx="7112000" cy="919162"/>
            <a:chOff x="735" y="3049"/>
            <a:chExt cx="4480" cy="579"/>
          </a:xfrm>
        </p:grpSpPr>
        <p:grpSp>
          <p:nvGrpSpPr>
            <p:cNvPr id="35854" name="Group 35"/>
            <p:cNvGrpSpPr>
              <a:grpSpLocks/>
            </p:cNvGrpSpPr>
            <p:nvPr/>
          </p:nvGrpSpPr>
          <p:grpSpPr bwMode="auto">
            <a:xfrm>
              <a:off x="735" y="3332"/>
              <a:ext cx="4423" cy="296"/>
              <a:chOff x="527" y="3177"/>
              <a:chExt cx="4423" cy="296"/>
            </a:xfrm>
          </p:grpSpPr>
          <p:sp>
            <p:nvSpPr>
              <p:cNvPr id="35856" name="Text Box 36"/>
              <p:cNvSpPr txBox="1">
                <a:spLocks noChangeArrowheads="1"/>
              </p:cNvSpPr>
              <p:nvPr/>
            </p:nvSpPr>
            <p:spPr bwMode="auto">
              <a:xfrm>
                <a:off x="527" y="3181"/>
                <a:ext cx="4423" cy="292"/>
              </a:xfrm>
              <a:prstGeom prst="rect">
                <a:avLst/>
              </a:prstGeom>
              <a:solidFill>
                <a:schemeClr val="hlink"/>
              </a:solidFill>
              <a:ln w="28575">
                <a:solidFill>
                  <a:srgbClr val="FF6600"/>
                </a:solidFill>
                <a:miter lim="800000"/>
                <a:headEnd/>
                <a:tailEnd/>
              </a:ln>
            </p:spPr>
            <p:txBody>
              <a:bodyPr lIns="900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3200" b="1">
                    <a:solidFill>
                      <a:schemeClr val="bg1"/>
                    </a:solidFill>
                  </a:rPr>
                  <a:t>50   38   45   32   36   40   28   20   18   28</a:t>
                </a:r>
              </a:p>
            </p:txBody>
          </p:sp>
          <p:sp>
            <p:nvSpPr>
              <p:cNvPr id="124965" name="Line 37"/>
              <p:cNvSpPr>
                <a:spLocks noChangeShapeType="1"/>
              </p:cNvSpPr>
              <p:nvPr/>
            </p:nvSpPr>
            <p:spPr bwMode="auto">
              <a:xfrm>
                <a:off x="972" y="3181"/>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66" name="Line 38"/>
              <p:cNvSpPr>
                <a:spLocks noChangeShapeType="1"/>
              </p:cNvSpPr>
              <p:nvPr/>
            </p:nvSpPr>
            <p:spPr bwMode="auto">
              <a:xfrm>
                <a:off x="1407" y="3189"/>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67" name="Line 39"/>
              <p:cNvSpPr>
                <a:spLocks noChangeShapeType="1"/>
              </p:cNvSpPr>
              <p:nvPr/>
            </p:nvSpPr>
            <p:spPr bwMode="auto">
              <a:xfrm>
                <a:off x="1841" y="3181"/>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68" name="Line 40"/>
              <p:cNvSpPr>
                <a:spLocks noChangeShapeType="1"/>
              </p:cNvSpPr>
              <p:nvPr/>
            </p:nvSpPr>
            <p:spPr bwMode="auto">
              <a:xfrm>
                <a:off x="2306" y="3189"/>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69" name="Line 41"/>
              <p:cNvSpPr>
                <a:spLocks noChangeShapeType="1"/>
              </p:cNvSpPr>
              <p:nvPr/>
            </p:nvSpPr>
            <p:spPr bwMode="auto">
              <a:xfrm>
                <a:off x="2748" y="3179"/>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70" name="Line 42"/>
              <p:cNvSpPr>
                <a:spLocks noChangeShapeType="1"/>
              </p:cNvSpPr>
              <p:nvPr/>
            </p:nvSpPr>
            <p:spPr bwMode="auto">
              <a:xfrm>
                <a:off x="3193" y="3181"/>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71" name="Line 43"/>
              <p:cNvSpPr>
                <a:spLocks noChangeShapeType="1"/>
              </p:cNvSpPr>
              <p:nvPr/>
            </p:nvSpPr>
            <p:spPr bwMode="auto">
              <a:xfrm>
                <a:off x="3637" y="3181"/>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72" name="Line 44"/>
              <p:cNvSpPr>
                <a:spLocks noChangeShapeType="1"/>
              </p:cNvSpPr>
              <p:nvPr/>
            </p:nvSpPr>
            <p:spPr bwMode="auto">
              <a:xfrm>
                <a:off x="4092" y="3181"/>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73" name="Line 45"/>
              <p:cNvSpPr>
                <a:spLocks noChangeShapeType="1"/>
              </p:cNvSpPr>
              <p:nvPr/>
            </p:nvSpPr>
            <p:spPr bwMode="auto">
              <a:xfrm>
                <a:off x="4533" y="3177"/>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sp>
          <p:nvSpPr>
            <p:cNvPr id="35855" name="Text Box 46"/>
            <p:cNvSpPr txBox="1">
              <a:spLocks noChangeArrowheads="1"/>
            </p:cNvSpPr>
            <p:nvPr/>
          </p:nvSpPr>
          <p:spPr bwMode="auto">
            <a:xfrm>
              <a:off x="860" y="3049"/>
              <a:ext cx="43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t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sz="2800" b="1"/>
                <a:t>1      2      3     4      5      6      7      8      9     10</a:t>
              </a:r>
            </a:p>
          </p:txBody>
        </p:sp>
      </p:grpSp>
      <p:grpSp>
        <p:nvGrpSpPr>
          <p:cNvPr id="5" name="Group 47"/>
          <p:cNvGrpSpPr>
            <a:grpSpLocks/>
          </p:cNvGrpSpPr>
          <p:nvPr/>
        </p:nvGrpSpPr>
        <p:grpSpPr bwMode="auto">
          <a:xfrm>
            <a:off x="5286375" y="3571875"/>
            <a:ext cx="2384425" cy="1193800"/>
            <a:chOff x="3307" y="2132"/>
            <a:chExt cx="1502" cy="752"/>
          </a:xfrm>
        </p:grpSpPr>
        <p:sp>
          <p:nvSpPr>
            <p:cNvPr id="35852" name="Text Box 48"/>
            <p:cNvSpPr txBox="1">
              <a:spLocks noChangeArrowheads="1"/>
            </p:cNvSpPr>
            <p:nvPr/>
          </p:nvSpPr>
          <p:spPr bwMode="auto">
            <a:xfrm>
              <a:off x="3307" y="2132"/>
              <a:ext cx="1502" cy="33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2800" b="1" dirty="0"/>
                <a:t>采用顺序存储</a:t>
              </a:r>
            </a:p>
          </p:txBody>
        </p:sp>
        <p:sp>
          <p:nvSpPr>
            <p:cNvPr id="124977" name="AutoShape 49"/>
            <p:cNvSpPr>
              <a:spLocks noChangeArrowheads="1"/>
            </p:cNvSpPr>
            <p:nvPr/>
          </p:nvSpPr>
          <p:spPr bwMode="auto">
            <a:xfrm>
              <a:off x="3914" y="2557"/>
              <a:ext cx="255" cy="327"/>
            </a:xfrm>
            <a:prstGeom prst="downArrow">
              <a:avLst>
                <a:gd name="adj1" fmla="val 50000"/>
                <a:gd name="adj2" fmla="val 30588"/>
              </a:avLst>
            </a:prstGeom>
            <a:solidFill>
              <a:schemeClr val="accent1"/>
            </a:solidFill>
            <a:ln w="6350">
              <a:solidFill>
                <a:srgbClr val="FF6600"/>
              </a:solidFill>
              <a:miter lim="800000"/>
              <a:headEnd/>
              <a:tailEnd/>
            </a:ln>
            <a:effectLst/>
          </p:spPr>
          <p:txBody>
            <a:bodyPr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sp>
        <p:nvSpPr>
          <p:cNvPr id="53" name="TextBox 52"/>
          <p:cNvSpPr txBox="1">
            <a:spLocks noChangeArrowheads="1"/>
          </p:cNvSpPr>
          <p:nvPr/>
        </p:nvSpPr>
        <p:spPr bwMode="auto">
          <a:xfrm>
            <a:off x="3642504" y="1109603"/>
            <a:ext cx="5643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sz="2000" b="1">
                <a:solidFill>
                  <a:srgbClr val="FF0000"/>
                </a:solidFill>
              </a:rPr>
              <a:t>思考：树中的结点与数组下标有什么关系？</a:t>
            </a:r>
          </a:p>
        </p:txBody>
      </p:sp>
      <p:sp>
        <p:nvSpPr>
          <p:cNvPr id="54" name="TextBox 53"/>
          <p:cNvSpPr txBox="1">
            <a:spLocks noChangeArrowheads="1"/>
          </p:cNvSpPr>
          <p:nvPr/>
        </p:nvSpPr>
        <p:spPr bwMode="auto">
          <a:xfrm>
            <a:off x="4039277" y="1703099"/>
            <a:ext cx="51435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1463" indent="-271463"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buFont typeface="Wingdings" pitchFamily="2" charset="2"/>
              <a:buChar char="Ø"/>
            </a:pPr>
            <a:r>
              <a:rPr lang="zh-CN" altLang="en-US" sz="2000" b="1" dirty="0">
                <a:solidFill>
                  <a:srgbClr val="FF0000"/>
                </a:solidFill>
              </a:rPr>
              <a:t>若父结点下标为</a:t>
            </a:r>
            <a:r>
              <a:rPr lang="en-US" altLang="zh-CN" sz="2000" b="1" dirty="0" err="1">
                <a:solidFill>
                  <a:srgbClr val="FF0000"/>
                </a:solidFill>
              </a:rPr>
              <a:t>i</a:t>
            </a:r>
            <a:r>
              <a:rPr lang="zh-CN" altLang="en-US" sz="2000" b="1" dirty="0">
                <a:solidFill>
                  <a:srgbClr val="FF0000"/>
                </a:solidFill>
              </a:rPr>
              <a:t>，则左孩子为</a:t>
            </a:r>
            <a:r>
              <a:rPr lang="en-US" altLang="zh-CN" sz="2000" b="1" dirty="0">
                <a:solidFill>
                  <a:srgbClr val="FF0000"/>
                </a:solidFill>
              </a:rPr>
              <a:t>2i</a:t>
            </a:r>
            <a:r>
              <a:rPr lang="zh-CN" altLang="en-US" sz="2000" b="1" dirty="0">
                <a:solidFill>
                  <a:srgbClr val="FF0000"/>
                </a:solidFill>
              </a:rPr>
              <a:t>，右孩子为</a:t>
            </a:r>
            <a:r>
              <a:rPr lang="en-US" altLang="zh-CN" sz="2000" b="1" dirty="0">
                <a:solidFill>
                  <a:srgbClr val="FF0000"/>
                </a:solidFill>
              </a:rPr>
              <a:t>2i+1</a:t>
            </a:r>
            <a:r>
              <a:rPr lang="zh-CN" altLang="en-US" sz="2000" b="1" dirty="0">
                <a:solidFill>
                  <a:srgbClr val="FF0000"/>
                </a:solidFill>
              </a:rPr>
              <a:t>；</a:t>
            </a:r>
            <a:endParaRPr lang="en-US" altLang="zh-CN" sz="2000" b="1" dirty="0">
              <a:solidFill>
                <a:srgbClr val="FF0000"/>
              </a:solidFill>
            </a:endParaRPr>
          </a:p>
          <a:p>
            <a:pPr eaLnBrk="1" hangingPunct="1">
              <a:buFont typeface="Wingdings" pitchFamily="2" charset="2"/>
              <a:buChar char="Ø"/>
            </a:pPr>
            <a:r>
              <a:rPr lang="zh-CN" altLang="en-US" sz="2000" b="1" dirty="0">
                <a:solidFill>
                  <a:srgbClr val="FF0000"/>
                </a:solidFill>
              </a:rPr>
              <a:t>若某结点下标为</a:t>
            </a:r>
            <a:r>
              <a:rPr lang="en-US" altLang="zh-CN" sz="2000" b="1" dirty="0" err="1">
                <a:solidFill>
                  <a:srgbClr val="FF0000"/>
                </a:solidFill>
              </a:rPr>
              <a:t>i</a:t>
            </a:r>
            <a:r>
              <a:rPr lang="zh-CN" altLang="en-US" sz="2000" b="1" dirty="0">
                <a:solidFill>
                  <a:srgbClr val="FF0000"/>
                </a:solidFill>
              </a:rPr>
              <a:t>，则其父亲下标为</a:t>
            </a:r>
            <a:r>
              <a:rPr lang="zh-CN" altLang="en-US" sz="2000" b="1" dirty="0">
                <a:solidFill>
                  <a:srgbClr val="FF0000"/>
                </a:solidFill>
                <a:sym typeface="Symbol" pitchFamily="18" charset="2"/>
              </a:rPr>
              <a:t></a:t>
            </a:r>
            <a:r>
              <a:rPr lang="en-US" altLang="zh-CN" sz="2000" b="1" dirty="0" err="1">
                <a:solidFill>
                  <a:srgbClr val="FF0000"/>
                </a:solidFill>
                <a:sym typeface="Symbol" pitchFamily="18" charset="2"/>
              </a:rPr>
              <a:t>i</a:t>
            </a:r>
            <a:r>
              <a:rPr lang="en-US" altLang="zh-CN" sz="2000" b="1" dirty="0">
                <a:solidFill>
                  <a:srgbClr val="FF0000"/>
                </a:solidFill>
              </a:rPr>
              <a:t>/2</a:t>
            </a:r>
            <a:r>
              <a:rPr lang="en-US" altLang="zh-CN" sz="2000" b="1" dirty="0">
                <a:solidFill>
                  <a:srgbClr val="FF0000"/>
                </a:solidFill>
                <a:sym typeface="Symbol" pitchFamily="18" charset="2"/>
              </a:rPr>
              <a:t></a:t>
            </a:r>
            <a:r>
              <a:rPr lang="zh-CN" altLang="en-US" sz="2000" b="1" dirty="0">
                <a:solidFill>
                  <a:srgbClr val="FF0000"/>
                </a:solidFill>
                <a:sym typeface="Symbol" pitchFamily="18" charset="2"/>
              </a:rPr>
              <a:t>。</a:t>
            </a:r>
            <a:endParaRPr lang="en-US" altLang="zh-CN" sz="2000" b="1" dirty="0">
              <a:solidFill>
                <a:srgbClr val="FF0000"/>
              </a:solidFill>
            </a:endParaRP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50</a:t>
            </a:fld>
            <a:endParaRPr lang="en-US" altLang="zh-CN" dirty="0"/>
          </a:p>
        </p:txBody>
      </p:sp>
    </p:spTree>
    <p:extLst>
      <p:ext uri="{BB962C8B-B14F-4D97-AF65-F5344CB8AC3E}">
        <p14:creationId xmlns:p14="http://schemas.microsoft.com/office/powerpoint/2010/main" val="2609625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4931"/>
                                        </p:tgtEl>
                                        <p:attrNameLst>
                                          <p:attrName>style.visibility</p:attrName>
                                        </p:attrNameLst>
                                      </p:cBhvr>
                                      <p:to>
                                        <p:strVal val="visible"/>
                                      </p:to>
                                    </p:set>
                                    <p:animEffect transition="in" filter="wipe(down)">
                                      <p:cBhvr>
                                        <p:cTn id="16" dur="500"/>
                                        <p:tgtEl>
                                          <p:spTgt spid="1249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P spid="53" grpId="0"/>
      <p:bldP spid="5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395288" y="1268413"/>
            <a:ext cx="8153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spcBef>
                <a:spcPct val="50000"/>
              </a:spcBef>
            </a:pPr>
            <a:r>
              <a:rPr kumimoji="1" lang="en-US" altLang="zh-CN" b="1">
                <a:latin typeface="宋体" charset="-122"/>
              </a:rPr>
              <a:t>    </a:t>
            </a:r>
            <a:r>
              <a:rPr kumimoji="1" lang="zh-CN" altLang="en-US" b="1">
                <a:latin typeface="宋体" charset="-122"/>
              </a:rPr>
              <a:t>以结点的编号作为下标，将堆用顺序存储结构（即数组）来存储，则堆对应于一组序列。 </a:t>
            </a:r>
          </a:p>
        </p:txBody>
      </p:sp>
      <p:grpSp>
        <p:nvGrpSpPr>
          <p:cNvPr id="36870" name="Group 110"/>
          <p:cNvGrpSpPr>
            <a:grpSpLocks/>
          </p:cNvGrpSpPr>
          <p:nvPr/>
        </p:nvGrpSpPr>
        <p:grpSpPr bwMode="auto">
          <a:xfrm>
            <a:off x="254000" y="2441575"/>
            <a:ext cx="8569325" cy="3527425"/>
            <a:chOff x="249" y="1752"/>
            <a:chExt cx="5353" cy="1950"/>
          </a:xfrm>
        </p:grpSpPr>
        <p:sp>
          <p:nvSpPr>
            <p:cNvPr id="36872" name="Text Box 59"/>
            <p:cNvSpPr txBox="1">
              <a:spLocks noChangeArrowheads="1"/>
            </p:cNvSpPr>
            <p:nvPr/>
          </p:nvSpPr>
          <p:spPr bwMode="auto">
            <a:xfrm>
              <a:off x="698" y="3484"/>
              <a:ext cx="191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1600" b="1"/>
                <a:t>(a) </a:t>
              </a:r>
              <a:r>
                <a:rPr lang="zh-CN" altLang="en-US" sz="1600" b="1"/>
                <a:t>大根堆及其对应的序列</a:t>
              </a:r>
            </a:p>
          </p:txBody>
        </p:sp>
        <p:sp>
          <p:nvSpPr>
            <p:cNvPr id="36873" name="Text Box 60"/>
            <p:cNvSpPr txBox="1">
              <a:spLocks noChangeArrowheads="1"/>
            </p:cNvSpPr>
            <p:nvPr/>
          </p:nvSpPr>
          <p:spPr bwMode="auto">
            <a:xfrm>
              <a:off x="3605" y="3483"/>
              <a:ext cx="174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1600" b="1"/>
                <a:t>(b) </a:t>
              </a:r>
              <a:r>
                <a:rPr lang="zh-CN" altLang="en-US" sz="1600" b="1"/>
                <a:t>小根堆及其对应的序列</a:t>
              </a:r>
            </a:p>
          </p:txBody>
        </p:sp>
        <p:sp>
          <p:nvSpPr>
            <p:cNvPr id="36874" name="Text Box 61"/>
            <p:cNvSpPr txBox="1">
              <a:spLocks noChangeArrowheads="1"/>
            </p:cNvSpPr>
            <p:nvPr/>
          </p:nvSpPr>
          <p:spPr bwMode="auto">
            <a:xfrm>
              <a:off x="249" y="3246"/>
              <a:ext cx="2547" cy="1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1600" b="1" dirty="0"/>
                <a:t>47      35     26     20   </a:t>
              </a:r>
              <a:r>
                <a:rPr lang="en-US" altLang="zh-CN" sz="1600" b="1" dirty="0" smtClean="0"/>
                <a:t>     </a:t>
              </a:r>
              <a:r>
                <a:rPr lang="en-US" altLang="zh-CN" sz="1600" b="1" dirty="0"/>
                <a:t>18      7   </a:t>
              </a:r>
              <a:r>
                <a:rPr lang="en-US" altLang="zh-CN" sz="1600" b="1" dirty="0" smtClean="0"/>
                <a:t>      </a:t>
              </a:r>
              <a:r>
                <a:rPr lang="en-US" altLang="zh-CN" sz="1600" b="1" dirty="0"/>
                <a:t>13    10</a:t>
              </a:r>
            </a:p>
          </p:txBody>
        </p:sp>
        <p:sp>
          <p:nvSpPr>
            <p:cNvPr id="36875" name="Line 62"/>
            <p:cNvSpPr>
              <a:spLocks noChangeShapeType="1"/>
            </p:cNvSpPr>
            <p:nvPr/>
          </p:nvSpPr>
          <p:spPr bwMode="auto">
            <a:xfrm flipH="1">
              <a:off x="575"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76" name="Line 63"/>
            <p:cNvSpPr>
              <a:spLocks noChangeShapeType="1"/>
            </p:cNvSpPr>
            <p:nvPr/>
          </p:nvSpPr>
          <p:spPr bwMode="auto">
            <a:xfrm flipH="1">
              <a:off x="890"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77" name="Line 64"/>
            <p:cNvSpPr>
              <a:spLocks noChangeShapeType="1"/>
            </p:cNvSpPr>
            <p:nvPr/>
          </p:nvSpPr>
          <p:spPr bwMode="auto">
            <a:xfrm flipH="1">
              <a:off x="1520"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78" name="Line 65"/>
            <p:cNvSpPr>
              <a:spLocks noChangeShapeType="1"/>
            </p:cNvSpPr>
            <p:nvPr/>
          </p:nvSpPr>
          <p:spPr bwMode="auto">
            <a:xfrm flipH="1">
              <a:off x="1194"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79" name="Line 66"/>
            <p:cNvSpPr>
              <a:spLocks noChangeShapeType="1"/>
            </p:cNvSpPr>
            <p:nvPr/>
          </p:nvSpPr>
          <p:spPr bwMode="auto">
            <a:xfrm flipH="1">
              <a:off x="1837"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0" name="Line 67"/>
            <p:cNvSpPr>
              <a:spLocks noChangeShapeType="1"/>
            </p:cNvSpPr>
            <p:nvPr/>
          </p:nvSpPr>
          <p:spPr bwMode="auto">
            <a:xfrm flipH="1">
              <a:off x="2140" y="3256"/>
              <a:ext cx="2"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1" name="Line 68"/>
            <p:cNvSpPr>
              <a:spLocks noChangeShapeType="1"/>
            </p:cNvSpPr>
            <p:nvPr/>
          </p:nvSpPr>
          <p:spPr bwMode="auto">
            <a:xfrm flipH="1">
              <a:off x="2467"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2" name="Text Box 69"/>
            <p:cNvSpPr txBox="1">
              <a:spLocks noChangeArrowheads="1"/>
            </p:cNvSpPr>
            <p:nvPr/>
          </p:nvSpPr>
          <p:spPr bwMode="auto">
            <a:xfrm>
              <a:off x="3155" y="3246"/>
              <a:ext cx="2447" cy="1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1600" b="1" dirty="0"/>
                <a:t>7     10  </a:t>
              </a:r>
              <a:r>
                <a:rPr lang="en-US" altLang="zh-CN" sz="1600" b="1" dirty="0" smtClean="0"/>
                <a:t>    </a:t>
              </a:r>
              <a:r>
                <a:rPr lang="en-US" altLang="zh-CN" sz="1600" b="1" dirty="0"/>
                <a:t>13   </a:t>
              </a:r>
              <a:r>
                <a:rPr lang="en-US" altLang="zh-CN" sz="1600" b="1" dirty="0" smtClean="0"/>
                <a:t>   </a:t>
              </a:r>
              <a:r>
                <a:rPr lang="en-US" altLang="zh-CN" sz="1600" b="1" dirty="0"/>
                <a:t>18  </a:t>
              </a:r>
              <a:r>
                <a:rPr lang="en-US" altLang="zh-CN" sz="1600" b="1" dirty="0" smtClean="0"/>
                <a:t>    </a:t>
              </a:r>
              <a:r>
                <a:rPr lang="en-US" altLang="zh-CN" sz="1600" b="1" dirty="0"/>
                <a:t>35  </a:t>
              </a:r>
              <a:r>
                <a:rPr lang="en-US" altLang="zh-CN" sz="1600" b="1" dirty="0" smtClean="0"/>
                <a:t>    </a:t>
              </a:r>
              <a:r>
                <a:rPr lang="en-US" altLang="zh-CN" sz="1600" b="1" dirty="0"/>
                <a:t>26 </a:t>
              </a:r>
              <a:r>
                <a:rPr lang="en-US" altLang="zh-CN" sz="1600" b="1" dirty="0" smtClean="0"/>
                <a:t>     </a:t>
              </a:r>
              <a:r>
                <a:rPr lang="en-US" altLang="zh-CN" sz="1600" b="1" dirty="0"/>
                <a:t>47     20</a:t>
              </a:r>
            </a:p>
          </p:txBody>
        </p:sp>
        <p:sp>
          <p:nvSpPr>
            <p:cNvPr id="36883" name="Line 70"/>
            <p:cNvSpPr>
              <a:spLocks noChangeShapeType="1"/>
            </p:cNvSpPr>
            <p:nvPr/>
          </p:nvSpPr>
          <p:spPr bwMode="auto">
            <a:xfrm flipH="1">
              <a:off x="3424"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4" name="Line 71"/>
            <p:cNvSpPr>
              <a:spLocks noChangeShapeType="1"/>
            </p:cNvSpPr>
            <p:nvPr/>
          </p:nvSpPr>
          <p:spPr bwMode="auto">
            <a:xfrm flipH="1">
              <a:off x="3717" y="3256"/>
              <a:ext cx="3"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5" name="Line 72"/>
            <p:cNvSpPr>
              <a:spLocks noChangeShapeType="1"/>
            </p:cNvSpPr>
            <p:nvPr/>
          </p:nvSpPr>
          <p:spPr bwMode="auto">
            <a:xfrm flipH="1">
              <a:off x="4336" y="3256"/>
              <a:ext cx="2"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6" name="Line 73"/>
            <p:cNvSpPr>
              <a:spLocks noChangeShapeType="1"/>
            </p:cNvSpPr>
            <p:nvPr/>
          </p:nvSpPr>
          <p:spPr bwMode="auto">
            <a:xfrm flipH="1">
              <a:off x="4021" y="3256"/>
              <a:ext cx="2"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7" name="Line 74"/>
            <p:cNvSpPr>
              <a:spLocks noChangeShapeType="1"/>
            </p:cNvSpPr>
            <p:nvPr/>
          </p:nvSpPr>
          <p:spPr bwMode="auto">
            <a:xfrm flipH="1">
              <a:off x="4642"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8" name="Line 75"/>
            <p:cNvSpPr>
              <a:spLocks noChangeShapeType="1"/>
            </p:cNvSpPr>
            <p:nvPr/>
          </p:nvSpPr>
          <p:spPr bwMode="auto">
            <a:xfrm flipH="1">
              <a:off x="4956"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9" name="Line 76"/>
            <p:cNvSpPr>
              <a:spLocks noChangeShapeType="1"/>
            </p:cNvSpPr>
            <p:nvPr/>
          </p:nvSpPr>
          <p:spPr bwMode="auto">
            <a:xfrm flipH="1">
              <a:off x="5272"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nvGrpSpPr>
            <p:cNvPr id="36890" name="Group 77"/>
            <p:cNvGrpSpPr>
              <a:grpSpLocks/>
            </p:cNvGrpSpPr>
            <p:nvPr/>
          </p:nvGrpSpPr>
          <p:grpSpPr bwMode="auto">
            <a:xfrm>
              <a:off x="629" y="1756"/>
              <a:ext cx="1622" cy="1376"/>
              <a:chOff x="2219" y="8076"/>
              <a:chExt cx="2160" cy="2074"/>
            </a:xfrm>
          </p:grpSpPr>
          <p:sp>
            <p:nvSpPr>
              <p:cNvPr id="36907" name="Oval 78"/>
              <p:cNvSpPr>
                <a:spLocks noChangeArrowheads="1"/>
              </p:cNvSpPr>
              <p:nvPr/>
            </p:nvSpPr>
            <p:spPr bwMode="auto">
              <a:xfrm>
                <a:off x="3379" y="807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dirty="0"/>
                  <a:t>47</a:t>
                </a:r>
              </a:p>
            </p:txBody>
          </p:sp>
          <p:sp>
            <p:nvSpPr>
              <p:cNvPr id="36908" name="Oval 79"/>
              <p:cNvSpPr>
                <a:spLocks noChangeArrowheads="1"/>
              </p:cNvSpPr>
              <p:nvPr/>
            </p:nvSpPr>
            <p:spPr bwMode="auto">
              <a:xfrm>
                <a:off x="2869" y="860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35</a:t>
                </a:r>
              </a:p>
            </p:txBody>
          </p:sp>
          <p:sp>
            <p:nvSpPr>
              <p:cNvPr id="36909" name="Oval 80"/>
              <p:cNvSpPr>
                <a:spLocks noChangeArrowheads="1"/>
              </p:cNvSpPr>
              <p:nvPr/>
            </p:nvSpPr>
            <p:spPr bwMode="auto">
              <a:xfrm>
                <a:off x="3839" y="860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26</a:t>
                </a:r>
              </a:p>
            </p:txBody>
          </p:sp>
          <p:sp>
            <p:nvSpPr>
              <p:cNvPr id="36910" name="Oval 81"/>
              <p:cNvSpPr>
                <a:spLocks noChangeArrowheads="1"/>
              </p:cNvSpPr>
              <p:nvPr/>
            </p:nvSpPr>
            <p:spPr bwMode="auto">
              <a:xfrm>
                <a:off x="4069" y="927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13</a:t>
                </a:r>
              </a:p>
            </p:txBody>
          </p:sp>
          <p:sp>
            <p:nvSpPr>
              <p:cNvPr id="36911" name="Oval 82"/>
              <p:cNvSpPr>
                <a:spLocks noChangeArrowheads="1"/>
              </p:cNvSpPr>
              <p:nvPr/>
            </p:nvSpPr>
            <p:spPr bwMode="auto">
              <a:xfrm>
                <a:off x="3139" y="926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18</a:t>
                </a:r>
              </a:p>
            </p:txBody>
          </p:sp>
          <p:sp>
            <p:nvSpPr>
              <p:cNvPr id="36912" name="Oval 83"/>
              <p:cNvSpPr>
                <a:spLocks noChangeArrowheads="1"/>
              </p:cNvSpPr>
              <p:nvPr/>
            </p:nvSpPr>
            <p:spPr bwMode="auto">
              <a:xfrm>
                <a:off x="2499" y="924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20</a:t>
                </a:r>
              </a:p>
            </p:txBody>
          </p:sp>
          <p:sp>
            <p:nvSpPr>
              <p:cNvPr id="36913" name="Oval 84"/>
              <p:cNvSpPr>
                <a:spLocks noChangeArrowheads="1"/>
              </p:cNvSpPr>
              <p:nvPr/>
            </p:nvSpPr>
            <p:spPr bwMode="auto">
              <a:xfrm>
                <a:off x="3549" y="926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1600" b="1"/>
                  <a:t>7</a:t>
                </a:r>
              </a:p>
            </p:txBody>
          </p:sp>
          <p:sp>
            <p:nvSpPr>
              <p:cNvPr id="36914" name="Oval 85"/>
              <p:cNvSpPr>
                <a:spLocks noChangeArrowheads="1"/>
              </p:cNvSpPr>
              <p:nvPr/>
            </p:nvSpPr>
            <p:spPr bwMode="auto">
              <a:xfrm>
                <a:off x="2219" y="986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10</a:t>
                </a:r>
              </a:p>
            </p:txBody>
          </p:sp>
          <p:sp>
            <p:nvSpPr>
              <p:cNvPr id="36915" name="Line 86"/>
              <p:cNvSpPr>
                <a:spLocks noChangeShapeType="1"/>
              </p:cNvSpPr>
              <p:nvPr/>
            </p:nvSpPr>
            <p:spPr bwMode="auto">
              <a:xfrm flipH="1">
                <a:off x="3089" y="8295"/>
                <a:ext cx="31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16" name="Line 87"/>
              <p:cNvSpPr>
                <a:spLocks noChangeShapeType="1"/>
              </p:cNvSpPr>
              <p:nvPr/>
            </p:nvSpPr>
            <p:spPr bwMode="auto">
              <a:xfrm>
                <a:off x="3659" y="8298"/>
                <a:ext cx="260"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17" name="Line 88"/>
              <p:cNvSpPr>
                <a:spLocks noChangeShapeType="1"/>
              </p:cNvSpPr>
              <p:nvPr/>
            </p:nvSpPr>
            <p:spPr bwMode="auto">
              <a:xfrm flipH="1">
                <a:off x="2669" y="8856"/>
                <a:ext cx="250" cy="3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18" name="Line 89"/>
              <p:cNvSpPr>
                <a:spLocks noChangeShapeType="1"/>
              </p:cNvSpPr>
              <p:nvPr/>
            </p:nvSpPr>
            <p:spPr bwMode="auto">
              <a:xfrm>
                <a:off x="3089" y="8886"/>
                <a:ext cx="200"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19" name="Line 90"/>
              <p:cNvSpPr>
                <a:spLocks noChangeShapeType="1"/>
              </p:cNvSpPr>
              <p:nvPr/>
            </p:nvSpPr>
            <p:spPr bwMode="auto">
              <a:xfrm flipH="1">
                <a:off x="3719" y="8865"/>
                <a:ext cx="180" cy="4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20" name="Line 91"/>
              <p:cNvSpPr>
                <a:spLocks noChangeShapeType="1"/>
              </p:cNvSpPr>
              <p:nvPr/>
            </p:nvSpPr>
            <p:spPr bwMode="auto">
              <a:xfrm>
                <a:off x="4069" y="8886"/>
                <a:ext cx="130" cy="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21" name="Line 92"/>
              <p:cNvSpPr>
                <a:spLocks noChangeShapeType="1"/>
              </p:cNvSpPr>
              <p:nvPr/>
            </p:nvSpPr>
            <p:spPr bwMode="auto">
              <a:xfrm flipH="1">
                <a:off x="2369" y="9507"/>
                <a:ext cx="190" cy="3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grpSp>
          <p:nvGrpSpPr>
            <p:cNvPr id="36891" name="Group 93"/>
            <p:cNvGrpSpPr>
              <a:grpSpLocks/>
            </p:cNvGrpSpPr>
            <p:nvPr/>
          </p:nvGrpSpPr>
          <p:grpSpPr bwMode="auto">
            <a:xfrm>
              <a:off x="3498" y="1752"/>
              <a:ext cx="1622" cy="1381"/>
              <a:chOff x="5879" y="7950"/>
              <a:chExt cx="2160" cy="2083"/>
            </a:xfrm>
          </p:grpSpPr>
          <p:sp>
            <p:nvSpPr>
              <p:cNvPr id="36892" name="Oval 94"/>
              <p:cNvSpPr>
                <a:spLocks noChangeArrowheads="1"/>
              </p:cNvSpPr>
              <p:nvPr/>
            </p:nvSpPr>
            <p:spPr bwMode="auto">
              <a:xfrm>
                <a:off x="7229" y="915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26</a:t>
                </a:r>
              </a:p>
            </p:txBody>
          </p:sp>
          <p:sp>
            <p:nvSpPr>
              <p:cNvPr id="36893" name="Oval 95"/>
              <p:cNvSpPr>
                <a:spLocks noChangeArrowheads="1"/>
              </p:cNvSpPr>
              <p:nvPr/>
            </p:nvSpPr>
            <p:spPr bwMode="auto">
              <a:xfrm>
                <a:off x="6529" y="8490"/>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10</a:t>
                </a:r>
              </a:p>
            </p:txBody>
          </p:sp>
          <p:sp>
            <p:nvSpPr>
              <p:cNvPr id="36894" name="Oval 96"/>
              <p:cNvSpPr>
                <a:spLocks noChangeArrowheads="1"/>
              </p:cNvSpPr>
              <p:nvPr/>
            </p:nvSpPr>
            <p:spPr bwMode="auto">
              <a:xfrm>
                <a:off x="7499" y="8490"/>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13</a:t>
                </a:r>
              </a:p>
            </p:txBody>
          </p:sp>
          <p:sp>
            <p:nvSpPr>
              <p:cNvPr id="36895" name="Oval 97"/>
              <p:cNvSpPr>
                <a:spLocks noChangeArrowheads="1"/>
              </p:cNvSpPr>
              <p:nvPr/>
            </p:nvSpPr>
            <p:spPr bwMode="auto">
              <a:xfrm>
                <a:off x="7729" y="9150"/>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47</a:t>
                </a:r>
              </a:p>
            </p:txBody>
          </p:sp>
          <p:sp>
            <p:nvSpPr>
              <p:cNvPr id="36896" name="Oval 98"/>
              <p:cNvSpPr>
                <a:spLocks noChangeArrowheads="1"/>
              </p:cNvSpPr>
              <p:nvPr/>
            </p:nvSpPr>
            <p:spPr bwMode="auto">
              <a:xfrm>
                <a:off x="6799" y="9150"/>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35</a:t>
                </a:r>
              </a:p>
            </p:txBody>
          </p:sp>
          <p:sp>
            <p:nvSpPr>
              <p:cNvPr id="36897" name="Oval 99"/>
              <p:cNvSpPr>
                <a:spLocks noChangeArrowheads="1"/>
              </p:cNvSpPr>
              <p:nvPr/>
            </p:nvSpPr>
            <p:spPr bwMode="auto">
              <a:xfrm>
                <a:off x="6159" y="912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18</a:t>
                </a:r>
              </a:p>
            </p:txBody>
          </p:sp>
          <p:sp>
            <p:nvSpPr>
              <p:cNvPr id="36898" name="Oval 100"/>
              <p:cNvSpPr>
                <a:spLocks noChangeArrowheads="1"/>
              </p:cNvSpPr>
              <p:nvPr/>
            </p:nvSpPr>
            <p:spPr bwMode="auto">
              <a:xfrm>
                <a:off x="7029" y="7950"/>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1600" b="1"/>
                  <a:t>7</a:t>
                </a:r>
              </a:p>
            </p:txBody>
          </p:sp>
          <p:sp>
            <p:nvSpPr>
              <p:cNvPr id="36899" name="Oval 101"/>
              <p:cNvSpPr>
                <a:spLocks noChangeArrowheads="1"/>
              </p:cNvSpPr>
              <p:nvPr/>
            </p:nvSpPr>
            <p:spPr bwMode="auto">
              <a:xfrm>
                <a:off x="5879" y="9750"/>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20</a:t>
                </a:r>
              </a:p>
            </p:txBody>
          </p:sp>
          <p:sp>
            <p:nvSpPr>
              <p:cNvPr id="36900" name="Line 102"/>
              <p:cNvSpPr>
                <a:spLocks noChangeShapeType="1"/>
              </p:cNvSpPr>
              <p:nvPr/>
            </p:nvSpPr>
            <p:spPr bwMode="auto">
              <a:xfrm flipH="1">
                <a:off x="6749" y="8178"/>
                <a:ext cx="31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01" name="Line 103"/>
              <p:cNvSpPr>
                <a:spLocks noChangeShapeType="1"/>
              </p:cNvSpPr>
              <p:nvPr/>
            </p:nvSpPr>
            <p:spPr bwMode="auto">
              <a:xfrm>
                <a:off x="7319" y="8181"/>
                <a:ext cx="260"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02" name="Line 104"/>
              <p:cNvSpPr>
                <a:spLocks noChangeShapeType="1"/>
              </p:cNvSpPr>
              <p:nvPr/>
            </p:nvSpPr>
            <p:spPr bwMode="auto">
              <a:xfrm flipH="1">
                <a:off x="6329" y="8739"/>
                <a:ext cx="250" cy="3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03" name="Line 105"/>
              <p:cNvSpPr>
                <a:spLocks noChangeShapeType="1"/>
              </p:cNvSpPr>
              <p:nvPr/>
            </p:nvSpPr>
            <p:spPr bwMode="auto">
              <a:xfrm>
                <a:off x="6749" y="8769"/>
                <a:ext cx="200"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04" name="Line 106"/>
              <p:cNvSpPr>
                <a:spLocks noChangeShapeType="1"/>
              </p:cNvSpPr>
              <p:nvPr/>
            </p:nvSpPr>
            <p:spPr bwMode="auto">
              <a:xfrm flipH="1">
                <a:off x="7379" y="8748"/>
                <a:ext cx="180" cy="4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05" name="Line 107"/>
              <p:cNvSpPr>
                <a:spLocks noChangeShapeType="1"/>
              </p:cNvSpPr>
              <p:nvPr/>
            </p:nvSpPr>
            <p:spPr bwMode="auto">
              <a:xfrm>
                <a:off x="7729" y="8769"/>
                <a:ext cx="13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06" name="Line 108"/>
              <p:cNvSpPr>
                <a:spLocks noChangeShapeType="1"/>
              </p:cNvSpPr>
              <p:nvPr/>
            </p:nvSpPr>
            <p:spPr bwMode="auto">
              <a:xfrm flipH="1">
                <a:off x="6029" y="9390"/>
                <a:ext cx="190" cy="3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grpSp>
      <p:sp>
        <p:nvSpPr>
          <p:cNvPr id="36871" name="Text Box 111"/>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dirty="0" smtClean="0">
                <a:solidFill>
                  <a:schemeClr val="tx2"/>
                </a:solidFill>
                <a:latin typeface="华文行楷" pitchFamily="2" charset="-122"/>
                <a:ea typeface="华文行楷" pitchFamily="2" charset="-122"/>
              </a:rPr>
              <a:t>堆</a:t>
            </a:r>
            <a:r>
              <a:rPr kumimoji="1" lang="zh-CN" altLang="en-US" sz="4400" b="1" dirty="0">
                <a:solidFill>
                  <a:schemeClr val="tx2"/>
                </a:solidFill>
                <a:latin typeface="华文行楷" pitchFamily="2" charset="-122"/>
                <a:ea typeface="华文行楷" pitchFamily="2" charset="-122"/>
              </a:rPr>
              <a:t>排序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51</a:t>
            </a:fld>
            <a:endParaRPr lang="en-US" altLang="zh-CN" dirty="0"/>
          </a:p>
        </p:txBody>
      </p:sp>
    </p:spTree>
    <p:extLst>
      <p:ext uri="{BB962C8B-B14F-4D97-AF65-F5344CB8AC3E}">
        <p14:creationId xmlns:p14="http://schemas.microsoft.com/office/powerpoint/2010/main" val="3202981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41"/>
          <p:cNvSpPr txBox="1">
            <a:spLocks noChangeArrowheads="1"/>
          </p:cNvSpPr>
          <p:nvPr/>
        </p:nvSpPr>
        <p:spPr bwMode="auto">
          <a:xfrm>
            <a:off x="468313" y="1125538"/>
            <a:ext cx="8153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ct val="50000"/>
              </a:spcBef>
            </a:pPr>
            <a:r>
              <a:rPr kumimoji="1" lang="en-US" altLang="zh-CN" b="1">
                <a:latin typeface="宋体" charset="-122"/>
              </a:rPr>
              <a:t>    </a:t>
            </a:r>
            <a:r>
              <a:rPr kumimoji="1" lang="zh-CN" altLang="en-US" b="1">
                <a:latin typeface="宋体" charset="-122"/>
              </a:rPr>
              <a:t>堆排序的基本思想是：首先将待排序的记录序列构造成一个堆，此时，选出了堆中所有记录的最大者即堆顶记录，然后将它从堆中移走（通常将堆顶记录和堆中最后一个记录交换），并将剩余的记录再调整成堆，这样又找出了次大的记录，以此类推，直到堆中只有一个记录为止。</a:t>
            </a:r>
            <a:r>
              <a:rPr kumimoji="1" lang="zh-CN" altLang="en-US" b="1"/>
              <a:t> </a:t>
            </a:r>
          </a:p>
        </p:txBody>
      </p:sp>
      <p:grpSp>
        <p:nvGrpSpPr>
          <p:cNvPr id="37894" name="Group 51"/>
          <p:cNvGrpSpPr>
            <a:grpSpLocks/>
          </p:cNvGrpSpPr>
          <p:nvPr/>
        </p:nvGrpSpPr>
        <p:grpSpPr bwMode="auto">
          <a:xfrm>
            <a:off x="1042988" y="3500438"/>
            <a:ext cx="7104062" cy="2303462"/>
            <a:chOff x="718" y="2024"/>
            <a:chExt cx="4475" cy="1451"/>
          </a:xfrm>
        </p:grpSpPr>
        <p:sp>
          <p:nvSpPr>
            <p:cNvPr id="37896" name="Text Box 43"/>
            <p:cNvSpPr txBox="1">
              <a:spLocks noChangeArrowheads="1"/>
            </p:cNvSpPr>
            <p:nvPr/>
          </p:nvSpPr>
          <p:spPr bwMode="auto">
            <a:xfrm>
              <a:off x="718" y="2540"/>
              <a:ext cx="447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i="1"/>
                <a:t>    </a:t>
              </a:r>
              <a:r>
                <a:rPr lang="en-US" altLang="zh-CN" sz="2800" i="1"/>
                <a:t>r</a:t>
              </a:r>
              <a:r>
                <a:rPr lang="en-US" altLang="zh-CN" sz="2800" baseline="-25000"/>
                <a:t>1    </a:t>
              </a:r>
              <a:r>
                <a:rPr lang="en-US" altLang="zh-CN" sz="2800" i="1"/>
                <a:t>r</a:t>
              </a:r>
              <a:r>
                <a:rPr lang="en-US" altLang="zh-CN" sz="2800" baseline="-25000"/>
                <a:t>2  </a:t>
              </a:r>
              <a:r>
                <a:rPr lang="en-US" altLang="zh-CN" sz="2800"/>
                <a:t>… …   </a:t>
              </a:r>
              <a:r>
                <a:rPr lang="en-US" altLang="zh-CN" sz="2800" i="1"/>
                <a:t>r</a:t>
              </a:r>
              <a:r>
                <a:rPr lang="en-US" altLang="zh-CN" sz="2800" i="1" baseline="-25000"/>
                <a:t>i</a:t>
              </a:r>
              <a:r>
                <a:rPr lang="en-US" altLang="zh-CN" sz="2800" baseline="-25000"/>
                <a:t>   </a:t>
              </a:r>
              <a:r>
                <a:rPr lang="en-US" altLang="zh-CN" sz="2800" i="1"/>
                <a:t>   r</a:t>
              </a:r>
              <a:r>
                <a:rPr lang="en-US" altLang="zh-CN" sz="2800" i="1" baseline="-25000"/>
                <a:t>i</a:t>
              </a:r>
              <a:r>
                <a:rPr lang="en-US" altLang="zh-CN" sz="2800" baseline="-25000"/>
                <a:t>+1</a:t>
              </a:r>
              <a:r>
                <a:rPr lang="en-US" altLang="zh-CN" sz="2800"/>
                <a:t> ≤… … ≤</a:t>
              </a:r>
              <a:r>
                <a:rPr lang="en-US" altLang="zh-CN" sz="2800" i="1"/>
                <a:t>r</a:t>
              </a:r>
              <a:r>
                <a:rPr lang="en-US" altLang="zh-CN" sz="2800" i="1" baseline="-25000"/>
                <a:t>n</a:t>
              </a:r>
              <a:r>
                <a:rPr lang="en-US" altLang="zh-CN" sz="2800" baseline="-25000">
                  <a:latin typeface="宋体" charset="-122"/>
                </a:rPr>
                <a:t>-</a:t>
              </a:r>
              <a:r>
                <a:rPr lang="en-US" altLang="zh-CN" sz="2800" baseline="-25000"/>
                <a:t>1   </a:t>
              </a:r>
              <a:r>
                <a:rPr lang="en-US" altLang="zh-CN" sz="2800"/>
                <a:t>≤ </a:t>
              </a:r>
              <a:r>
                <a:rPr lang="en-US" altLang="zh-CN" sz="2800" i="1"/>
                <a:t>r</a:t>
              </a:r>
              <a:r>
                <a:rPr lang="en-US" altLang="zh-CN" sz="2800" i="1" baseline="-25000"/>
                <a:t>n </a:t>
              </a:r>
            </a:p>
            <a:p>
              <a:pPr algn="just">
                <a:lnSpc>
                  <a:spcPct val="96000"/>
                </a:lnSpc>
              </a:pPr>
              <a:endParaRPr lang="en-US" altLang="zh-CN" sz="2800"/>
            </a:p>
            <a:p>
              <a:pPr algn="just">
                <a:lnSpc>
                  <a:spcPct val="96000"/>
                </a:lnSpc>
              </a:pPr>
              <a:r>
                <a:rPr lang="en-US" altLang="zh-CN" sz="2000"/>
                <a:t>   </a:t>
              </a:r>
            </a:p>
            <a:p>
              <a:pPr algn="just">
                <a:lnSpc>
                  <a:spcPct val="110000"/>
                </a:lnSpc>
              </a:pPr>
              <a:r>
                <a:rPr lang="en-US" altLang="zh-CN" sz="2000"/>
                <a:t>              </a:t>
              </a:r>
              <a:r>
                <a:rPr lang="zh-CN" altLang="en-US" sz="2000"/>
                <a:t>无序区                                         有序区</a:t>
              </a:r>
            </a:p>
            <a:p>
              <a:pPr algn="just">
                <a:lnSpc>
                  <a:spcPct val="110000"/>
                </a:lnSpc>
              </a:pPr>
              <a:r>
                <a:rPr lang="zh-CN" altLang="en-US" sz="2000"/>
                <a:t>            为一个堆                             已经位于最终位置      </a:t>
              </a:r>
            </a:p>
          </p:txBody>
        </p:sp>
        <p:sp>
          <p:nvSpPr>
            <p:cNvPr id="37897" name="Line 44"/>
            <p:cNvSpPr>
              <a:spLocks noChangeShapeType="1"/>
            </p:cNvSpPr>
            <p:nvPr/>
          </p:nvSpPr>
          <p:spPr bwMode="auto">
            <a:xfrm>
              <a:off x="2401" y="2523"/>
              <a:ext cx="0" cy="3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8" name="AutoShape 45"/>
            <p:cNvSpPr>
              <a:spLocks/>
            </p:cNvSpPr>
            <p:nvPr/>
          </p:nvSpPr>
          <p:spPr bwMode="auto">
            <a:xfrm rot="-5400000">
              <a:off x="3548" y="2074"/>
              <a:ext cx="203" cy="1828"/>
            </a:xfrm>
            <a:prstGeom prst="leftBrace">
              <a:avLst>
                <a:gd name="adj1" fmla="val 75041"/>
                <a:gd name="adj2" fmla="val 50852"/>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9" name="AutoShape 46"/>
            <p:cNvSpPr>
              <a:spLocks/>
            </p:cNvSpPr>
            <p:nvPr/>
          </p:nvSpPr>
          <p:spPr bwMode="auto">
            <a:xfrm rot="-5400000">
              <a:off x="1460" y="2348"/>
              <a:ext cx="247" cy="1232"/>
            </a:xfrm>
            <a:prstGeom prst="leftBrace">
              <a:avLst>
                <a:gd name="adj1" fmla="val 41565"/>
                <a:gd name="adj2" fmla="val 50852"/>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0" name="Line 47"/>
            <p:cNvSpPr>
              <a:spLocks noChangeShapeType="1"/>
            </p:cNvSpPr>
            <p:nvPr/>
          </p:nvSpPr>
          <p:spPr bwMode="auto">
            <a:xfrm flipV="1">
              <a:off x="970" y="2387"/>
              <a:ext cx="123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48"/>
            <p:cNvSpPr>
              <a:spLocks noChangeShapeType="1"/>
            </p:cNvSpPr>
            <p:nvPr/>
          </p:nvSpPr>
          <p:spPr bwMode="auto">
            <a:xfrm>
              <a:off x="2198" y="2392"/>
              <a:ext cx="0" cy="244"/>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7902" name="Line 49"/>
            <p:cNvSpPr>
              <a:spLocks noChangeShapeType="1"/>
            </p:cNvSpPr>
            <p:nvPr/>
          </p:nvSpPr>
          <p:spPr bwMode="auto">
            <a:xfrm>
              <a:off x="968" y="2392"/>
              <a:ext cx="0" cy="244"/>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7903" name="Text Box 50"/>
            <p:cNvSpPr txBox="1">
              <a:spLocks noChangeArrowheads="1"/>
            </p:cNvSpPr>
            <p:nvPr/>
          </p:nvSpPr>
          <p:spPr bwMode="auto">
            <a:xfrm>
              <a:off x="1055" y="2024"/>
              <a:ext cx="109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96000"/>
                </a:lnSpc>
              </a:pPr>
              <a:r>
                <a:rPr lang="zh-CN" altLang="en-US" sz="1800"/>
                <a:t>堆顶和堆中最后</a:t>
              </a:r>
            </a:p>
            <a:p>
              <a:pPr algn="just">
                <a:lnSpc>
                  <a:spcPct val="96000"/>
                </a:lnSpc>
              </a:pPr>
              <a:r>
                <a:rPr lang="zh-CN" altLang="en-US" sz="1800"/>
                <a:t>一个记录交换</a:t>
              </a:r>
            </a:p>
          </p:txBody>
        </p:sp>
      </p:grpSp>
      <p:sp>
        <p:nvSpPr>
          <p:cNvPr id="37895" name="Text Box 52"/>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dirty="0" smtClean="0">
                <a:solidFill>
                  <a:schemeClr val="tx2"/>
                </a:solidFill>
                <a:latin typeface="华文行楷" pitchFamily="2" charset="-122"/>
                <a:ea typeface="华文行楷" pitchFamily="2" charset="-122"/>
              </a:rPr>
              <a:t>堆</a:t>
            </a:r>
            <a:r>
              <a:rPr kumimoji="1" lang="zh-CN" altLang="en-US" sz="4400" b="1" dirty="0">
                <a:solidFill>
                  <a:schemeClr val="tx2"/>
                </a:solidFill>
                <a:latin typeface="华文行楷" pitchFamily="2" charset="-122"/>
                <a:ea typeface="华文行楷" pitchFamily="2" charset="-122"/>
              </a:rPr>
              <a:t>排序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52</a:t>
            </a:fld>
            <a:endParaRPr lang="en-US" altLang="zh-CN" dirty="0"/>
          </a:p>
        </p:txBody>
      </p:sp>
    </p:spTree>
    <p:extLst>
      <p:ext uri="{BB962C8B-B14F-4D97-AF65-F5344CB8AC3E}">
        <p14:creationId xmlns:p14="http://schemas.microsoft.com/office/powerpoint/2010/main" val="1191182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Text Box 4"/>
          <p:cNvSpPr txBox="1">
            <a:spLocks noChangeArrowheads="1"/>
          </p:cNvSpPr>
          <p:nvPr/>
        </p:nvSpPr>
        <p:spPr bwMode="auto">
          <a:xfrm>
            <a:off x="358775" y="1266726"/>
            <a:ext cx="866457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spcBef>
                <a:spcPct val="30000"/>
              </a:spcBef>
              <a:buClr>
                <a:srgbClr val="CC6600"/>
              </a:buClr>
              <a:buFont typeface="Wingdings 2" pitchFamily="18" charset="2"/>
              <a:buChar char="²"/>
            </a:pPr>
            <a:r>
              <a:rPr kumimoji="1" lang="zh-CN" altLang="en-US" b="1" dirty="0">
                <a:latin typeface="Arial" charset="0"/>
              </a:rPr>
              <a:t>为保证时间性能，就要</a:t>
            </a:r>
            <a:r>
              <a:rPr kumimoji="1" lang="zh-CN" altLang="en-US" b="1" dirty="0">
                <a:solidFill>
                  <a:srgbClr val="FF6600"/>
                </a:solidFill>
                <a:latin typeface="Arial" charset="0"/>
              </a:rPr>
              <a:t>利用已有结果</a:t>
            </a:r>
            <a:r>
              <a:rPr kumimoji="1" lang="zh-CN" altLang="en-US" b="1" dirty="0">
                <a:latin typeface="Arial" charset="0"/>
              </a:rPr>
              <a:t>，每次输出堆顶后，剩下元素不是完全重建，应该在原堆上通过某些调整得到；</a:t>
            </a:r>
          </a:p>
          <a:p>
            <a:pPr eaLnBrk="1" hangingPunct="1">
              <a:lnSpc>
                <a:spcPct val="150000"/>
              </a:lnSpc>
              <a:spcBef>
                <a:spcPct val="30000"/>
              </a:spcBef>
              <a:buClr>
                <a:srgbClr val="CC6600"/>
              </a:buClr>
              <a:buFont typeface="Wingdings 2" pitchFamily="18" charset="2"/>
              <a:buChar char="²"/>
            </a:pPr>
            <a:r>
              <a:rPr kumimoji="1" lang="zh-CN" altLang="en-US" b="1" dirty="0">
                <a:latin typeface="Arial" charset="0"/>
              </a:rPr>
              <a:t>为保证空间性能，</a:t>
            </a:r>
            <a:r>
              <a:rPr kumimoji="1" lang="zh-CN" altLang="en-US" b="1" dirty="0">
                <a:solidFill>
                  <a:srgbClr val="FF6600"/>
                </a:solidFill>
                <a:latin typeface="Arial" charset="0"/>
              </a:rPr>
              <a:t>输出的堆顶应利用原有空间，可将它与无序区最后记录交换位置。</a:t>
            </a:r>
            <a:r>
              <a:rPr kumimoji="1" lang="zh-CN" altLang="en-US" b="1" dirty="0">
                <a:latin typeface="Arial" charset="0"/>
              </a:rPr>
              <a:t>排序过程中有序区在原记录区的尾部逐步形成并向前扩大，和直接选择排序相反。</a:t>
            </a:r>
          </a:p>
        </p:txBody>
      </p:sp>
      <p:sp>
        <p:nvSpPr>
          <p:cNvPr id="188423" name="Rectangle 7"/>
          <p:cNvSpPr>
            <a:spLocks noChangeArrowheads="1"/>
          </p:cNvSpPr>
          <p:nvPr/>
        </p:nvSpPr>
        <p:spPr bwMode="auto">
          <a:xfrm>
            <a:off x="234950" y="4338538"/>
            <a:ext cx="899477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198438">
              <a:lnSpc>
                <a:spcPct val="150000"/>
              </a:lnSpc>
            </a:pPr>
            <a:r>
              <a:rPr lang="zh-CN" altLang="en-US" b="1">
                <a:latin typeface="Arial" charset="0"/>
              </a:rPr>
              <a:t>两个问题：</a:t>
            </a:r>
          </a:p>
          <a:p>
            <a:pPr indent="198438">
              <a:lnSpc>
                <a:spcPct val="150000"/>
              </a:lnSpc>
            </a:pPr>
            <a:r>
              <a:rPr lang="zh-CN" altLang="en-US" b="1">
                <a:latin typeface="Arial" charset="0"/>
              </a:rPr>
              <a:t>（</a:t>
            </a:r>
            <a:r>
              <a:rPr lang="en-US" altLang="zh-CN" b="1">
                <a:latin typeface="Arial" charset="0"/>
              </a:rPr>
              <a:t>1</a:t>
            </a:r>
            <a:r>
              <a:rPr lang="zh-CN" altLang="en-US" b="1">
                <a:latin typeface="Arial" charset="0"/>
              </a:rPr>
              <a:t>）最初如何由一个无序序列建成一个堆？</a:t>
            </a:r>
          </a:p>
          <a:p>
            <a:pPr indent="198438">
              <a:lnSpc>
                <a:spcPct val="150000"/>
              </a:lnSpc>
            </a:pPr>
            <a:r>
              <a:rPr lang="zh-CN" altLang="en-US" b="1">
                <a:latin typeface="Arial" charset="0"/>
              </a:rPr>
              <a:t>（</a:t>
            </a:r>
            <a:r>
              <a:rPr lang="en-US" altLang="zh-CN" b="1">
                <a:latin typeface="Arial" charset="0"/>
              </a:rPr>
              <a:t>2</a:t>
            </a:r>
            <a:r>
              <a:rPr lang="zh-CN" altLang="en-US" b="1">
                <a:latin typeface="Arial" charset="0"/>
              </a:rPr>
              <a:t>）在输出堆顶元素后，如何调整剩余元素成为一个新的堆？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53</a:t>
            </a:fld>
            <a:endParaRPr lang="en-US" altLang="zh-CN" dirty="0"/>
          </a:p>
        </p:txBody>
      </p:sp>
      <p:sp>
        <p:nvSpPr>
          <p:cNvPr id="2" name="动作按钮: 前进或下一项 1">
            <a:hlinkClick r:id="rId2" action="ppaction://hlinksldjump" highlightClick="1"/>
          </p:cNvPr>
          <p:cNvSpPr/>
          <p:nvPr/>
        </p:nvSpPr>
        <p:spPr>
          <a:xfrm>
            <a:off x="7616441" y="5326724"/>
            <a:ext cx="1042416" cy="68237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4126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88420">
                                            <p:txEl>
                                              <p:pRg st="0" end="0"/>
                                            </p:txEl>
                                          </p:spTgt>
                                        </p:tgtEl>
                                        <p:attrNameLst>
                                          <p:attrName>style.visibility</p:attrName>
                                        </p:attrNameLst>
                                      </p:cBhvr>
                                      <p:to>
                                        <p:strVal val="visible"/>
                                      </p:to>
                                    </p:set>
                                    <p:anim calcmode="lin" valueType="num">
                                      <p:cBhvr>
                                        <p:cTn id="7" dur="1000" fill="hold"/>
                                        <p:tgtEl>
                                          <p:spTgt spid="188420">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8842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842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88420">
                                            <p:txEl>
                                              <p:pRg st="1" end="1"/>
                                            </p:txEl>
                                          </p:spTgt>
                                        </p:tgtEl>
                                        <p:attrNameLst>
                                          <p:attrName>style.visibility</p:attrName>
                                        </p:attrNameLst>
                                      </p:cBhvr>
                                      <p:to>
                                        <p:strVal val="visible"/>
                                      </p:to>
                                    </p:set>
                                    <p:anim calcmode="lin" valueType="num">
                                      <p:cBhvr>
                                        <p:cTn id="14" dur="1000" fill="hold"/>
                                        <p:tgtEl>
                                          <p:spTgt spid="188420">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8842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8842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88423"/>
                                        </p:tgtEl>
                                        <p:attrNameLst>
                                          <p:attrName>style.visibility</p:attrName>
                                        </p:attrNameLst>
                                      </p:cBhvr>
                                      <p:to>
                                        <p:strVal val="visible"/>
                                      </p:to>
                                    </p:set>
                                    <p:anim calcmode="lin" valueType="num">
                                      <p:cBhvr>
                                        <p:cTn id="21" dur="500" fill="hold"/>
                                        <p:tgtEl>
                                          <p:spTgt spid="188423"/>
                                        </p:tgtEl>
                                        <p:attrNameLst>
                                          <p:attrName>ppt_w</p:attrName>
                                        </p:attrNameLst>
                                      </p:cBhvr>
                                      <p:tavLst>
                                        <p:tav tm="0">
                                          <p:val>
                                            <p:fltVal val="0"/>
                                          </p:val>
                                        </p:tav>
                                        <p:tav tm="100000">
                                          <p:val>
                                            <p:strVal val="#ppt_w"/>
                                          </p:val>
                                        </p:tav>
                                      </p:tavLst>
                                    </p:anim>
                                    <p:anim calcmode="lin" valueType="num">
                                      <p:cBhvr>
                                        <p:cTn id="22" dur="500" fill="hold"/>
                                        <p:tgtEl>
                                          <p:spTgt spid="1884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228600" y="228600"/>
            <a:ext cx="8637588" cy="762000"/>
          </a:xfrm>
        </p:spPr>
        <p:txBody>
          <a:bodyPr anchor="ctr"/>
          <a:lstStyle/>
          <a:p>
            <a:pPr eaLnBrk="1" hangingPunct="1"/>
            <a:r>
              <a:rPr kumimoji="1" lang="en-US" altLang="zh-CN" smtClean="0">
                <a:solidFill>
                  <a:srgbClr val="FF0000"/>
                </a:solidFill>
                <a:latin typeface="宋体" charset="-122"/>
              </a:rPr>
              <a:t>1</a:t>
            </a:r>
            <a:r>
              <a:rPr kumimoji="1" lang="zh-CN" altLang="en-US" smtClean="0">
                <a:solidFill>
                  <a:srgbClr val="FF0000"/>
                </a:solidFill>
                <a:latin typeface="宋体" charset="-122"/>
              </a:rPr>
              <a:t>、初始堆的建立</a:t>
            </a:r>
          </a:p>
        </p:txBody>
      </p:sp>
      <p:sp>
        <p:nvSpPr>
          <p:cNvPr id="189445" name="Rectangle 5"/>
          <p:cNvSpPr>
            <a:spLocks noChangeArrowheads="1"/>
          </p:cNvSpPr>
          <p:nvPr/>
        </p:nvSpPr>
        <p:spPr bwMode="auto">
          <a:xfrm>
            <a:off x="357188" y="1285875"/>
            <a:ext cx="8605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Clr>
                <a:srgbClr val="FF0000"/>
              </a:buClr>
              <a:buFont typeface="Wingdings" pitchFamily="2" charset="2"/>
              <a:buChar char="q"/>
            </a:pPr>
            <a:r>
              <a:rPr lang="zh-CN" altLang="en-US" b="1">
                <a:latin typeface="Arial" charset="0"/>
              </a:rPr>
              <a:t>把完全二叉树中以每一结点为根的子树都调整为堆。</a:t>
            </a:r>
            <a:endParaRPr lang="zh-CN" altLang="en-US" b="1">
              <a:latin typeface="Arial" charset="0"/>
              <a:sym typeface="Symbol" pitchFamily="18" charset="2"/>
            </a:endParaRPr>
          </a:p>
        </p:txBody>
      </p:sp>
      <p:sp>
        <p:nvSpPr>
          <p:cNvPr id="189446" name="Rectangle 6"/>
          <p:cNvSpPr>
            <a:spLocks noChangeArrowheads="1"/>
          </p:cNvSpPr>
          <p:nvPr/>
        </p:nvSpPr>
        <p:spPr bwMode="auto">
          <a:xfrm>
            <a:off x="357188" y="1928813"/>
            <a:ext cx="85693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FF0000"/>
              </a:buClr>
              <a:buFont typeface="Wingdings" pitchFamily="2" charset="2"/>
              <a:buChar char="q"/>
            </a:pPr>
            <a:r>
              <a:rPr lang="zh-CN" altLang="en-US" b="1"/>
              <a:t>只有一个结点的树是堆，在完全二叉树中，所有序号</a:t>
            </a:r>
            <a:r>
              <a:rPr lang="en-US" altLang="zh-CN" b="1"/>
              <a:t>i&gt;</a:t>
            </a:r>
            <a:r>
              <a:rPr lang="en-US" altLang="zh-CN" b="1">
                <a:sym typeface="Symbol" pitchFamily="18" charset="2"/>
              </a:rPr>
              <a:t></a:t>
            </a:r>
            <a:r>
              <a:rPr lang="en-US" altLang="zh-CN" b="1"/>
              <a:t>n/2</a:t>
            </a:r>
            <a:r>
              <a:rPr lang="en-US" altLang="zh-CN" b="1">
                <a:sym typeface="Symbol" pitchFamily="18" charset="2"/>
              </a:rPr>
              <a:t></a:t>
            </a:r>
            <a:r>
              <a:rPr lang="zh-CN" altLang="en-US" b="1"/>
              <a:t>的结点都是叶子，以这些结点为根的子树均已是堆。</a:t>
            </a:r>
          </a:p>
        </p:txBody>
      </p:sp>
      <p:sp>
        <p:nvSpPr>
          <p:cNvPr id="189447" name="Rectangle 7"/>
          <p:cNvSpPr>
            <a:spLocks noChangeArrowheads="1"/>
          </p:cNvSpPr>
          <p:nvPr/>
        </p:nvSpPr>
        <p:spPr bwMode="auto">
          <a:xfrm>
            <a:off x="357188" y="3071813"/>
            <a:ext cx="8556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FF0000"/>
              </a:buClr>
              <a:buFont typeface="Wingdings" pitchFamily="2" charset="2"/>
              <a:buChar char="q"/>
            </a:pPr>
            <a:r>
              <a:rPr lang="zh-CN" altLang="en-US" b="1"/>
              <a:t>依次将以序号为</a:t>
            </a:r>
            <a:r>
              <a:rPr lang="zh-CN" altLang="en-US" b="1">
                <a:solidFill>
                  <a:srgbClr val="FF0000"/>
                </a:solidFill>
                <a:sym typeface="Symbol" pitchFamily="18" charset="2"/>
              </a:rPr>
              <a:t></a:t>
            </a:r>
            <a:r>
              <a:rPr lang="en-US" altLang="zh-CN" b="1">
                <a:solidFill>
                  <a:srgbClr val="FF0000"/>
                </a:solidFill>
              </a:rPr>
              <a:t>n/2</a:t>
            </a:r>
            <a:r>
              <a:rPr lang="en-US" altLang="zh-CN" b="1">
                <a:solidFill>
                  <a:srgbClr val="FF0000"/>
                </a:solidFill>
                <a:sym typeface="Symbol" pitchFamily="18" charset="2"/>
              </a:rPr>
              <a:t></a:t>
            </a:r>
            <a:r>
              <a:rPr lang="zh-CN" altLang="en-US" b="1">
                <a:solidFill>
                  <a:srgbClr val="FF0000"/>
                </a:solidFill>
              </a:rPr>
              <a:t>，</a:t>
            </a:r>
            <a:r>
              <a:rPr lang="zh-CN" altLang="en-US" b="1">
                <a:solidFill>
                  <a:srgbClr val="FF0000"/>
                </a:solidFill>
                <a:sym typeface="Symbol" pitchFamily="18" charset="2"/>
              </a:rPr>
              <a:t></a:t>
            </a:r>
            <a:r>
              <a:rPr lang="en-US" altLang="zh-CN" b="1">
                <a:solidFill>
                  <a:srgbClr val="FF0000"/>
                </a:solidFill>
              </a:rPr>
              <a:t>n/2</a:t>
            </a:r>
            <a:r>
              <a:rPr lang="en-US" altLang="zh-CN" b="1">
                <a:solidFill>
                  <a:srgbClr val="FF0000"/>
                </a:solidFill>
                <a:sym typeface="Symbol" pitchFamily="18" charset="2"/>
              </a:rPr>
              <a:t></a:t>
            </a:r>
            <a:r>
              <a:rPr lang="en-US" altLang="zh-CN" b="1">
                <a:solidFill>
                  <a:srgbClr val="FF0000"/>
                </a:solidFill>
              </a:rPr>
              <a:t>−1,</a:t>
            </a:r>
            <a:r>
              <a:rPr lang="en-US" altLang="zh-CN" b="1">
                <a:solidFill>
                  <a:srgbClr val="FF0000"/>
                </a:solidFill>
                <a:latin typeface="宋体" charset="-122"/>
                <a:sym typeface="Symbol" pitchFamily="18" charset="2"/>
              </a:rPr>
              <a:t>…</a:t>
            </a:r>
            <a:r>
              <a:rPr lang="en-US" altLang="zh-CN" b="1">
                <a:solidFill>
                  <a:srgbClr val="FF0000"/>
                </a:solidFill>
                <a:sym typeface="Symbol" pitchFamily="18" charset="2"/>
              </a:rPr>
              <a:t>,1</a:t>
            </a:r>
            <a:r>
              <a:rPr lang="zh-CN" altLang="en-US" b="1">
                <a:sym typeface="Symbol" pitchFamily="18" charset="2"/>
              </a:rPr>
              <a:t>的结点作为根的子树都调整为堆。</a:t>
            </a:r>
          </a:p>
        </p:txBody>
      </p:sp>
      <p:sp>
        <p:nvSpPr>
          <p:cNvPr id="189448" name="Rectangle 8"/>
          <p:cNvSpPr>
            <a:spLocks noChangeArrowheads="1"/>
          </p:cNvSpPr>
          <p:nvPr/>
        </p:nvSpPr>
        <p:spPr bwMode="auto">
          <a:xfrm>
            <a:off x="357188" y="4143375"/>
            <a:ext cx="855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FF0000"/>
              </a:buClr>
              <a:buFont typeface="Wingdings" pitchFamily="2" charset="2"/>
              <a:buChar char="q"/>
            </a:pPr>
            <a:r>
              <a:rPr lang="zh-CN" altLang="en-US" b="1">
                <a:latin typeface="Arial" charset="0"/>
                <a:sym typeface="Symbol" pitchFamily="18" charset="2"/>
              </a:rPr>
              <a:t>按该次序调整各结点时，其左、右子树均已是堆。</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54</a:t>
            </a:fld>
            <a:endParaRPr lang="en-US" altLang="zh-CN" dirty="0"/>
          </a:p>
        </p:txBody>
      </p:sp>
    </p:spTree>
    <p:extLst>
      <p:ext uri="{BB962C8B-B14F-4D97-AF65-F5344CB8AC3E}">
        <p14:creationId xmlns:p14="http://schemas.microsoft.com/office/powerpoint/2010/main" val="2716100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89445"/>
                                        </p:tgtEl>
                                        <p:attrNameLst>
                                          <p:attrName>style.visibility</p:attrName>
                                        </p:attrNameLst>
                                      </p:cBhvr>
                                      <p:to>
                                        <p:strVal val="visible"/>
                                      </p:to>
                                    </p:set>
                                    <p:anim calcmode="lin" valueType="num">
                                      <p:cBhvr>
                                        <p:cTn id="7" dur="1000" fill="hold"/>
                                        <p:tgtEl>
                                          <p:spTgt spid="189445"/>
                                        </p:tgtEl>
                                        <p:attrNameLst>
                                          <p:attrName>ppt_x</p:attrName>
                                        </p:attrNameLst>
                                      </p:cBhvr>
                                      <p:tavLst>
                                        <p:tav tm="0">
                                          <p:val>
                                            <p:strVal val="#ppt_x-.2"/>
                                          </p:val>
                                        </p:tav>
                                        <p:tav tm="100000">
                                          <p:val>
                                            <p:strVal val="#ppt_x"/>
                                          </p:val>
                                        </p:tav>
                                      </p:tavLst>
                                    </p:anim>
                                    <p:anim calcmode="lin" valueType="num">
                                      <p:cBhvr>
                                        <p:cTn id="8" dur="1000" fill="hold"/>
                                        <p:tgtEl>
                                          <p:spTgt spid="18944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944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89446"/>
                                        </p:tgtEl>
                                        <p:attrNameLst>
                                          <p:attrName>style.visibility</p:attrName>
                                        </p:attrNameLst>
                                      </p:cBhvr>
                                      <p:to>
                                        <p:strVal val="visible"/>
                                      </p:to>
                                    </p:set>
                                    <p:anim calcmode="lin" valueType="num">
                                      <p:cBhvr>
                                        <p:cTn id="14" dur="1000" fill="hold"/>
                                        <p:tgtEl>
                                          <p:spTgt spid="189446"/>
                                        </p:tgtEl>
                                        <p:attrNameLst>
                                          <p:attrName>ppt_x</p:attrName>
                                        </p:attrNameLst>
                                      </p:cBhvr>
                                      <p:tavLst>
                                        <p:tav tm="0">
                                          <p:val>
                                            <p:strVal val="#ppt_x-.2"/>
                                          </p:val>
                                        </p:tav>
                                        <p:tav tm="100000">
                                          <p:val>
                                            <p:strVal val="#ppt_x"/>
                                          </p:val>
                                        </p:tav>
                                      </p:tavLst>
                                    </p:anim>
                                    <p:anim calcmode="lin" valueType="num">
                                      <p:cBhvr>
                                        <p:cTn id="15" dur="1000" fill="hold"/>
                                        <p:tgtEl>
                                          <p:spTgt spid="18944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894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89447"/>
                                        </p:tgtEl>
                                        <p:attrNameLst>
                                          <p:attrName>style.visibility</p:attrName>
                                        </p:attrNameLst>
                                      </p:cBhvr>
                                      <p:to>
                                        <p:strVal val="visible"/>
                                      </p:to>
                                    </p:set>
                                    <p:anim calcmode="lin" valueType="num">
                                      <p:cBhvr>
                                        <p:cTn id="21" dur="1000" fill="hold"/>
                                        <p:tgtEl>
                                          <p:spTgt spid="189447"/>
                                        </p:tgtEl>
                                        <p:attrNameLst>
                                          <p:attrName>ppt_x</p:attrName>
                                        </p:attrNameLst>
                                      </p:cBhvr>
                                      <p:tavLst>
                                        <p:tav tm="0">
                                          <p:val>
                                            <p:strVal val="#ppt_x-.2"/>
                                          </p:val>
                                        </p:tav>
                                        <p:tav tm="100000">
                                          <p:val>
                                            <p:strVal val="#ppt_x"/>
                                          </p:val>
                                        </p:tav>
                                      </p:tavLst>
                                    </p:anim>
                                    <p:anim calcmode="lin" valueType="num">
                                      <p:cBhvr>
                                        <p:cTn id="22" dur="1000" fill="hold"/>
                                        <p:tgtEl>
                                          <p:spTgt spid="18944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894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89448"/>
                                        </p:tgtEl>
                                        <p:attrNameLst>
                                          <p:attrName>style.visibility</p:attrName>
                                        </p:attrNameLst>
                                      </p:cBhvr>
                                      <p:to>
                                        <p:strVal val="visible"/>
                                      </p:to>
                                    </p:set>
                                    <p:animEffect transition="in" filter="dissolve">
                                      <p:cBhvr>
                                        <p:cTn id="28" dur="500"/>
                                        <p:tgtEl>
                                          <p:spTgt spid="189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p:bldP spid="189446" grpId="0"/>
      <p:bldP spid="189447" grpId="0"/>
      <p:bldP spid="18944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Line 2"/>
          <p:cNvSpPr>
            <a:spLocks noChangeShapeType="1"/>
          </p:cNvSpPr>
          <p:nvPr/>
        </p:nvSpPr>
        <p:spPr bwMode="auto">
          <a:xfrm>
            <a:off x="4352925" y="2343150"/>
            <a:ext cx="631825" cy="0"/>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15" name="Line 3"/>
          <p:cNvSpPr>
            <a:spLocks noChangeShapeType="1"/>
          </p:cNvSpPr>
          <p:nvPr/>
        </p:nvSpPr>
        <p:spPr bwMode="auto">
          <a:xfrm rot="5384010">
            <a:off x="6710362" y="3802063"/>
            <a:ext cx="612775" cy="0"/>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16" name="Line 4"/>
          <p:cNvSpPr>
            <a:spLocks noChangeShapeType="1"/>
          </p:cNvSpPr>
          <p:nvPr/>
        </p:nvSpPr>
        <p:spPr bwMode="auto">
          <a:xfrm rot="10879923">
            <a:off x="4281488" y="4719638"/>
            <a:ext cx="633412" cy="1587"/>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17" name="Line 5"/>
          <p:cNvSpPr>
            <a:spLocks noChangeShapeType="1"/>
          </p:cNvSpPr>
          <p:nvPr/>
        </p:nvSpPr>
        <p:spPr bwMode="auto">
          <a:xfrm rot="26806917">
            <a:off x="2400301" y="6365875"/>
            <a:ext cx="646112" cy="33337"/>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2" name="Group 6"/>
          <p:cNvGrpSpPr>
            <a:grpSpLocks/>
          </p:cNvGrpSpPr>
          <p:nvPr/>
        </p:nvGrpSpPr>
        <p:grpSpPr bwMode="auto">
          <a:xfrm>
            <a:off x="249238" y="1477963"/>
            <a:ext cx="3933825" cy="2192337"/>
            <a:chOff x="306" y="210"/>
            <a:chExt cx="2478" cy="1381"/>
          </a:xfrm>
        </p:grpSpPr>
        <p:sp>
          <p:nvSpPr>
            <p:cNvPr id="192519" name="Line 7"/>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0" name="Line 8"/>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1" name="Line 9"/>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2" name="Line 10"/>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3" name="Line 11"/>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4" name="Line 12"/>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5" name="Line 13"/>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6" name="Line 14"/>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7" name="Line 15"/>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948" name="Oval 16"/>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6949" name="Oval 17"/>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9</a:t>
              </a:r>
            </a:p>
          </p:txBody>
        </p:sp>
        <p:sp>
          <p:nvSpPr>
            <p:cNvPr id="36950" name="Oval 18"/>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8</a:t>
              </a:r>
            </a:p>
          </p:txBody>
        </p:sp>
        <p:sp>
          <p:nvSpPr>
            <p:cNvPr id="36951" name="Oval 19"/>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solidFill>
                    <a:srgbClr val="FF0000"/>
                  </a:solidFill>
                  <a:latin typeface="黑体" pitchFamily="2" charset="-122"/>
                  <a:ea typeface="黑体" pitchFamily="2" charset="-122"/>
                </a:rPr>
                <a:t>10</a:t>
              </a:r>
            </a:p>
          </p:txBody>
        </p:sp>
        <p:sp>
          <p:nvSpPr>
            <p:cNvPr id="36952" name="Oval 20"/>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6</a:t>
              </a:r>
            </a:p>
          </p:txBody>
        </p:sp>
        <p:sp>
          <p:nvSpPr>
            <p:cNvPr id="36953" name="Oval 21"/>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solidFill>
                    <a:srgbClr val="FF0000"/>
                  </a:solidFill>
                  <a:latin typeface="黑体" pitchFamily="2" charset="-122"/>
                  <a:ea typeface="黑体" pitchFamily="2" charset="-122"/>
                </a:rPr>
                <a:t>16</a:t>
              </a:r>
            </a:p>
          </p:txBody>
        </p:sp>
        <p:sp>
          <p:nvSpPr>
            <p:cNvPr id="36954" name="Oval 22"/>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2</a:t>
              </a:r>
            </a:p>
          </p:txBody>
        </p:sp>
        <p:sp>
          <p:nvSpPr>
            <p:cNvPr id="36955" name="Oval 23"/>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solidFill>
                    <a:srgbClr val="FF0000"/>
                  </a:solidFill>
                  <a:latin typeface="黑体" pitchFamily="2" charset="-122"/>
                  <a:ea typeface="黑体" pitchFamily="2" charset="-122"/>
                </a:rPr>
                <a:t>11</a:t>
              </a:r>
            </a:p>
          </p:txBody>
        </p:sp>
        <p:sp>
          <p:nvSpPr>
            <p:cNvPr id="36956" name="Oval 24"/>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4</a:t>
              </a:r>
            </a:p>
          </p:txBody>
        </p:sp>
        <p:sp>
          <p:nvSpPr>
            <p:cNvPr id="36957" name="Oval 25"/>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5</a:t>
              </a:r>
            </a:p>
          </p:txBody>
        </p:sp>
      </p:grpSp>
      <p:sp>
        <p:nvSpPr>
          <p:cNvPr id="192538" name="Text Box 26"/>
          <p:cNvSpPr txBox="1">
            <a:spLocks noChangeArrowheads="1"/>
          </p:cNvSpPr>
          <p:nvPr/>
        </p:nvSpPr>
        <p:spPr bwMode="auto">
          <a:xfrm>
            <a:off x="228600" y="478879"/>
            <a:ext cx="8458200" cy="1077913"/>
          </a:xfrm>
          <a:prstGeom prst="rect">
            <a:avLst/>
          </a:prstGeom>
          <a:noFill/>
          <a:ln w="9525">
            <a:noFill/>
            <a:miter lim="800000"/>
            <a:headEnd/>
            <a:tailEnd/>
          </a:ln>
          <a:effectLst/>
        </p:spPr>
        <p:txBody>
          <a:bodyPr>
            <a:spAutoFit/>
          </a:bodyPr>
          <a:lstStyle/>
          <a:p>
            <a:pPr algn="just">
              <a:spcBef>
                <a:spcPct val="50000"/>
              </a:spcBef>
              <a:defRPr/>
            </a:pPr>
            <a:r>
              <a:rPr kumimoji="1" lang="zh-CN" altLang="en-US" sz="2800" b="1" dirty="0">
                <a:solidFill>
                  <a:srgbClr val="333333"/>
                </a:solidFill>
                <a:effectLst>
                  <a:outerShdw blurRad="38100" dist="38100" dir="2700000" algn="tl">
                    <a:srgbClr val="C0C0C0"/>
                  </a:outerShdw>
                </a:effectLst>
                <a:ea typeface="宋体" pitchFamily="2" charset="-122"/>
              </a:rPr>
              <a:t>例，对（</a:t>
            </a:r>
            <a:r>
              <a:rPr kumimoji="1" lang="en-US" altLang="zh-CN" sz="2800" b="1" dirty="0">
                <a:solidFill>
                  <a:srgbClr val="333333"/>
                </a:solidFill>
                <a:effectLst>
                  <a:outerShdw blurRad="38100" dist="38100" dir="2700000" algn="tl">
                    <a:srgbClr val="C0C0C0"/>
                  </a:outerShdw>
                </a:effectLst>
                <a:ea typeface="宋体" pitchFamily="2" charset="-122"/>
              </a:rPr>
              <a:t>1,2,9,11,4,6,8,10,16, 5</a:t>
            </a:r>
            <a:r>
              <a:rPr kumimoji="1" lang="zh-CN" altLang="en-US" sz="2800" b="1" dirty="0">
                <a:solidFill>
                  <a:srgbClr val="333333"/>
                </a:solidFill>
                <a:effectLst>
                  <a:outerShdw blurRad="38100" dist="38100" dir="2700000" algn="tl">
                    <a:srgbClr val="C0C0C0"/>
                  </a:outerShdw>
                </a:effectLst>
                <a:ea typeface="宋体" pitchFamily="2" charset="-122"/>
              </a:rPr>
              <a:t>）建初始堆（大根）。</a:t>
            </a:r>
          </a:p>
          <a:p>
            <a:pPr algn="just">
              <a:spcBef>
                <a:spcPct val="50000"/>
              </a:spcBef>
              <a:defRPr/>
            </a:pPr>
            <a:r>
              <a:rPr kumimoji="1" lang="en-US" altLang="zh-CN" b="1" dirty="0">
                <a:ea typeface="宋体" pitchFamily="2" charset="-122"/>
              </a:rPr>
              <a:t>n=10</a:t>
            </a:r>
            <a:r>
              <a:rPr kumimoji="1" lang="zh-CN" altLang="en-US" b="1" dirty="0">
                <a:ea typeface="宋体" pitchFamily="2" charset="-122"/>
              </a:rPr>
              <a:t>，故从第</a:t>
            </a:r>
            <a:r>
              <a:rPr kumimoji="1" lang="zh-CN" altLang="en-US" b="1" dirty="0">
                <a:ea typeface="宋体" pitchFamily="2" charset="-122"/>
                <a:sym typeface="Symbol" pitchFamily="18" charset="2"/>
              </a:rPr>
              <a:t></a:t>
            </a:r>
            <a:r>
              <a:rPr kumimoji="1" lang="en-US" altLang="zh-CN" b="1" dirty="0">
                <a:ea typeface="宋体" pitchFamily="2" charset="-122"/>
                <a:sym typeface="Symbol" pitchFamily="18" charset="2"/>
              </a:rPr>
              <a:t>10</a:t>
            </a:r>
            <a:r>
              <a:rPr kumimoji="1" lang="en-US" altLang="zh-CN" b="1" dirty="0">
                <a:ea typeface="宋体" pitchFamily="2" charset="-122"/>
              </a:rPr>
              <a:t>/2</a:t>
            </a:r>
            <a:r>
              <a:rPr kumimoji="1" lang="en-US" altLang="zh-CN" b="1" dirty="0">
                <a:ea typeface="宋体" pitchFamily="2" charset="-122"/>
                <a:sym typeface="Symbol" pitchFamily="18" charset="2"/>
              </a:rPr>
              <a:t></a:t>
            </a:r>
            <a:r>
              <a:rPr kumimoji="1" lang="en-US" altLang="zh-CN" b="1" dirty="0">
                <a:ea typeface="宋体" pitchFamily="2" charset="-122"/>
              </a:rPr>
              <a:t> </a:t>
            </a:r>
            <a:r>
              <a:rPr kumimoji="1" lang="zh-CN" altLang="en-US" b="1" dirty="0">
                <a:ea typeface="宋体" pitchFamily="2" charset="-122"/>
              </a:rPr>
              <a:t>＝</a:t>
            </a:r>
            <a:r>
              <a:rPr kumimoji="1" lang="en-US" altLang="zh-CN" b="1" dirty="0">
                <a:ea typeface="宋体" pitchFamily="2" charset="-122"/>
              </a:rPr>
              <a:t>5</a:t>
            </a:r>
            <a:r>
              <a:rPr kumimoji="1" lang="zh-CN" altLang="en-US" b="1" dirty="0">
                <a:ea typeface="宋体" pitchFamily="2" charset="-122"/>
              </a:rPr>
              <a:t>个结点开始进行调整 </a:t>
            </a:r>
          </a:p>
        </p:txBody>
      </p:sp>
      <p:sp>
        <p:nvSpPr>
          <p:cNvPr id="192539" name="Oval 27"/>
          <p:cNvSpPr>
            <a:spLocks noChangeArrowheads="1"/>
          </p:cNvSpPr>
          <p:nvPr/>
        </p:nvSpPr>
        <p:spPr bwMode="auto">
          <a:xfrm>
            <a:off x="1801813" y="2486025"/>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3" name="Group 28"/>
          <p:cNvGrpSpPr>
            <a:grpSpLocks/>
          </p:cNvGrpSpPr>
          <p:nvPr/>
        </p:nvGrpSpPr>
        <p:grpSpPr bwMode="auto">
          <a:xfrm>
            <a:off x="4784725" y="1479550"/>
            <a:ext cx="3933825" cy="2192338"/>
            <a:chOff x="306" y="210"/>
            <a:chExt cx="2478" cy="1381"/>
          </a:xfrm>
        </p:grpSpPr>
        <p:sp>
          <p:nvSpPr>
            <p:cNvPr id="192541" name="Line 29"/>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2" name="Line 30"/>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3" name="Line 31"/>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4" name="Line 32"/>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5" name="Line 33"/>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6" name="Line 34"/>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7" name="Line 35"/>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8" name="Line 36"/>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9" name="Line 37"/>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929" name="Oval 38"/>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6930" name="Oval 39"/>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9</a:t>
              </a:r>
            </a:p>
          </p:txBody>
        </p:sp>
        <p:sp>
          <p:nvSpPr>
            <p:cNvPr id="36931" name="Oval 40"/>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8</a:t>
              </a:r>
            </a:p>
          </p:txBody>
        </p:sp>
        <p:sp>
          <p:nvSpPr>
            <p:cNvPr id="36932" name="Oval 41"/>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dirty="0">
                  <a:solidFill>
                    <a:srgbClr val="FF0000"/>
                  </a:solidFill>
                  <a:latin typeface="黑体" pitchFamily="2" charset="-122"/>
                  <a:ea typeface="黑体" pitchFamily="2" charset="-122"/>
                </a:rPr>
                <a:t>10</a:t>
              </a:r>
            </a:p>
          </p:txBody>
        </p:sp>
        <p:sp>
          <p:nvSpPr>
            <p:cNvPr id="36933" name="Oval 42"/>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6</a:t>
              </a:r>
            </a:p>
          </p:txBody>
        </p:sp>
        <p:sp>
          <p:nvSpPr>
            <p:cNvPr id="36934" name="Oval 43"/>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solidFill>
                    <a:srgbClr val="FF0000"/>
                  </a:solidFill>
                  <a:latin typeface="黑体" pitchFamily="2" charset="-122"/>
                  <a:ea typeface="黑体" pitchFamily="2" charset="-122"/>
                </a:rPr>
                <a:t>16</a:t>
              </a:r>
            </a:p>
          </p:txBody>
        </p:sp>
        <p:sp>
          <p:nvSpPr>
            <p:cNvPr id="36935" name="Oval 44"/>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2</a:t>
              </a:r>
            </a:p>
          </p:txBody>
        </p:sp>
        <p:sp>
          <p:nvSpPr>
            <p:cNvPr id="36936" name="Oval 45"/>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solidFill>
                    <a:srgbClr val="FF0000"/>
                  </a:solidFill>
                  <a:latin typeface="黑体" pitchFamily="2" charset="-122"/>
                  <a:ea typeface="黑体" pitchFamily="2" charset="-122"/>
                </a:rPr>
                <a:t>11</a:t>
              </a:r>
            </a:p>
          </p:txBody>
        </p:sp>
        <p:sp>
          <p:nvSpPr>
            <p:cNvPr id="36937" name="Oval 46"/>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6938" name="Oval 47"/>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grpSp>
        <p:nvGrpSpPr>
          <p:cNvPr id="4" name="Group 48"/>
          <p:cNvGrpSpPr>
            <a:grpSpLocks/>
          </p:cNvGrpSpPr>
          <p:nvPr/>
        </p:nvGrpSpPr>
        <p:grpSpPr bwMode="auto">
          <a:xfrm>
            <a:off x="4643438" y="4071938"/>
            <a:ext cx="3933825" cy="2192337"/>
            <a:chOff x="306" y="210"/>
            <a:chExt cx="2478" cy="1381"/>
          </a:xfrm>
        </p:grpSpPr>
        <p:sp>
          <p:nvSpPr>
            <p:cNvPr id="192561" name="Line 49"/>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2" name="Line 50"/>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3" name="Line 51"/>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4" name="Line 52"/>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5" name="Line 53"/>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6" name="Line 54"/>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7" name="Line 55"/>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8" name="Line 56"/>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9" name="Line 57"/>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910" name="Oval 58"/>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6911" name="Oval 59"/>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9</a:t>
              </a:r>
            </a:p>
          </p:txBody>
        </p:sp>
        <p:sp>
          <p:nvSpPr>
            <p:cNvPr id="36912" name="Oval 60"/>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8</a:t>
              </a:r>
            </a:p>
          </p:txBody>
        </p:sp>
        <p:sp>
          <p:nvSpPr>
            <p:cNvPr id="36913" name="Oval 61"/>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6914" name="Oval 62"/>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6</a:t>
              </a:r>
            </a:p>
          </p:txBody>
        </p:sp>
        <p:sp>
          <p:nvSpPr>
            <p:cNvPr id="36915" name="Oval 63"/>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6916" name="Oval 64"/>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2</a:t>
              </a:r>
            </a:p>
          </p:txBody>
        </p:sp>
        <p:sp>
          <p:nvSpPr>
            <p:cNvPr id="36917" name="Oval 65"/>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dirty="0">
                  <a:latin typeface="黑体" pitchFamily="2" charset="-122"/>
                  <a:ea typeface="黑体" pitchFamily="2" charset="-122"/>
                </a:rPr>
                <a:t>16</a:t>
              </a:r>
            </a:p>
          </p:txBody>
        </p:sp>
        <p:sp>
          <p:nvSpPr>
            <p:cNvPr id="36918" name="Oval 66"/>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6919" name="Oval 67"/>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grpSp>
        <p:nvGrpSpPr>
          <p:cNvPr id="5" name="Group 68"/>
          <p:cNvGrpSpPr>
            <a:grpSpLocks/>
          </p:cNvGrpSpPr>
          <p:nvPr/>
        </p:nvGrpSpPr>
        <p:grpSpPr bwMode="auto">
          <a:xfrm>
            <a:off x="500063" y="4108450"/>
            <a:ext cx="3933825" cy="2192338"/>
            <a:chOff x="306" y="233"/>
            <a:chExt cx="2478" cy="1381"/>
          </a:xfrm>
        </p:grpSpPr>
        <p:sp>
          <p:nvSpPr>
            <p:cNvPr id="192581" name="Line 69"/>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2" name="Line 70"/>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3" name="Line 71"/>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4" name="Line 72"/>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5" name="Line 73"/>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6" name="Line 74"/>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7" name="Line 75"/>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8" name="Line 76"/>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9" name="Line 77"/>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891" name="Oval 78"/>
            <p:cNvSpPr>
              <a:spLocks noChangeArrowheads="1"/>
            </p:cNvSpPr>
            <p:nvPr/>
          </p:nvSpPr>
          <p:spPr bwMode="auto">
            <a:xfrm>
              <a:off x="1597" y="233"/>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6892" name="Oval 79"/>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9</a:t>
              </a:r>
            </a:p>
          </p:txBody>
        </p:sp>
        <p:sp>
          <p:nvSpPr>
            <p:cNvPr id="36893" name="Oval 80"/>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8</a:t>
              </a:r>
            </a:p>
          </p:txBody>
        </p:sp>
        <p:sp>
          <p:nvSpPr>
            <p:cNvPr id="36894" name="Oval 81"/>
            <p:cNvSpPr>
              <a:spLocks noChangeArrowheads="1"/>
            </p:cNvSpPr>
            <p:nvPr/>
          </p:nvSpPr>
          <p:spPr bwMode="auto">
            <a:xfrm>
              <a:off x="306" y="1290"/>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6895" name="Oval 82"/>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6</a:t>
              </a:r>
            </a:p>
          </p:txBody>
        </p:sp>
        <p:sp>
          <p:nvSpPr>
            <p:cNvPr id="36896" name="Oval 83"/>
            <p:cNvSpPr>
              <a:spLocks noChangeArrowheads="1"/>
            </p:cNvSpPr>
            <p:nvPr/>
          </p:nvSpPr>
          <p:spPr bwMode="auto">
            <a:xfrm>
              <a:off x="751" y="129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6897" name="Oval 84"/>
            <p:cNvSpPr>
              <a:spLocks noChangeArrowheads="1"/>
            </p:cNvSpPr>
            <p:nvPr/>
          </p:nvSpPr>
          <p:spPr bwMode="auto">
            <a:xfrm>
              <a:off x="972" y="52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2</a:t>
              </a:r>
            </a:p>
          </p:txBody>
        </p:sp>
        <p:sp>
          <p:nvSpPr>
            <p:cNvPr id="36898" name="Oval 85"/>
            <p:cNvSpPr>
              <a:spLocks noChangeArrowheads="1"/>
            </p:cNvSpPr>
            <p:nvPr/>
          </p:nvSpPr>
          <p:spPr bwMode="auto">
            <a:xfrm>
              <a:off x="573" y="905"/>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16</a:t>
              </a:r>
            </a:p>
          </p:txBody>
        </p:sp>
        <p:sp>
          <p:nvSpPr>
            <p:cNvPr id="36899" name="Oval 86"/>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6900" name="Oval 87"/>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sp>
        <p:nvSpPr>
          <p:cNvPr id="192600" name="Oval 88"/>
          <p:cNvSpPr>
            <a:spLocks noChangeArrowheads="1"/>
          </p:cNvSpPr>
          <p:nvPr/>
        </p:nvSpPr>
        <p:spPr bwMode="auto">
          <a:xfrm>
            <a:off x="5160963" y="2492375"/>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601" name="Oval 89"/>
          <p:cNvSpPr>
            <a:spLocks noChangeArrowheads="1"/>
          </p:cNvSpPr>
          <p:nvPr/>
        </p:nvSpPr>
        <p:spPr bwMode="auto">
          <a:xfrm>
            <a:off x="7500938" y="4429125"/>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602" name="Oval 90"/>
          <p:cNvSpPr>
            <a:spLocks noChangeArrowheads="1"/>
          </p:cNvSpPr>
          <p:nvPr/>
        </p:nvSpPr>
        <p:spPr bwMode="auto">
          <a:xfrm>
            <a:off x="1482725" y="4471988"/>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 name="灯片编号占位符 6"/>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55</a:t>
            </a:fld>
            <a:endParaRPr lang="en-US" altLang="zh-CN" dirty="0"/>
          </a:p>
        </p:txBody>
      </p:sp>
    </p:spTree>
    <p:extLst>
      <p:ext uri="{BB962C8B-B14F-4D97-AF65-F5344CB8AC3E}">
        <p14:creationId xmlns:p14="http://schemas.microsoft.com/office/powerpoint/2010/main" val="864822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92538">
                                            <p:txEl>
                                              <p:pRg st="1" end="1"/>
                                            </p:txEl>
                                          </p:spTgt>
                                        </p:tgtEl>
                                        <p:attrNameLst>
                                          <p:attrName>style.visibility</p:attrName>
                                        </p:attrNameLst>
                                      </p:cBhvr>
                                      <p:to>
                                        <p:strVal val="visible"/>
                                      </p:to>
                                    </p:set>
                                    <p:anim calcmode="lin" valueType="num">
                                      <p:cBhvr>
                                        <p:cTn id="7" dur="1000" fill="hold"/>
                                        <p:tgtEl>
                                          <p:spTgt spid="192538">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9253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2538">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ppt_x</p:attrName>
                                        </p:attrNameLst>
                                      </p:cBhvr>
                                      <p:tavLst>
                                        <p:tav tm="0">
                                          <p:val>
                                            <p:strVal val="#ppt_x-.2"/>
                                          </p:val>
                                        </p:tav>
                                        <p:tav tm="100000">
                                          <p:val>
                                            <p:strVal val="#ppt_x"/>
                                          </p:val>
                                        </p:tav>
                                      </p:tavLst>
                                    </p:anim>
                                    <p:anim calcmode="lin" valueType="num">
                                      <p:cBhvr>
                                        <p:cTn id="1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9" presetClass="entr" presetSubtype="10" fill="hold" grpId="0" nodeType="clickEffect">
                                  <p:stCondLst>
                                    <p:cond delay="0"/>
                                  </p:stCondLst>
                                  <p:childTnLst>
                                    <p:set>
                                      <p:cBhvr>
                                        <p:cTn id="20" dur="1" fill="hold">
                                          <p:stCondLst>
                                            <p:cond delay="0"/>
                                          </p:stCondLst>
                                        </p:cTn>
                                        <p:tgtEl>
                                          <p:spTgt spid="192539"/>
                                        </p:tgtEl>
                                        <p:attrNameLst>
                                          <p:attrName>style.visibility</p:attrName>
                                        </p:attrNameLst>
                                      </p:cBhvr>
                                      <p:to>
                                        <p:strVal val="visible"/>
                                      </p:to>
                                    </p:set>
                                    <p:anim calcmode="lin" valueType="num">
                                      <p:cBhvr>
                                        <p:cTn id="21" dur="5000" fill="hold"/>
                                        <p:tgtEl>
                                          <p:spTgt spid="192539"/>
                                        </p:tgtEl>
                                        <p:attrNameLst>
                                          <p:attrName>ppt_w</p:attrName>
                                        </p:attrNameLst>
                                      </p:cBhvr>
                                      <p:tavLst>
                                        <p:tav tm="0" fmla="#ppt_w*sin(2.5*pi*$)">
                                          <p:val>
                                            <p:fltVal val="0"/>
                                          </p:val>
                                        </p:tav>
                                        <p:tav tm="100000">
                                          <p:val>
                                            <p:fltVal val="1"/>
                                          </p:val>
                                        </p:tav>
                                      </p:tavLst>
                                    </p:anim>
                                    <p:anim calcmode="lin" valueType="num">
                                      <p:cBhvr>
                                        <p:cTn id="22" dur="5000" fill="hold"/>
                                        <p:tgtEl>
                                          <p:spTgt spid="192539"/>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2514"/>
                                        </p:tgtEl>
                                        <p:attrNameLst>
                                          <p:attrName>style.visibility</p:attrName>
                                        </p:attrNameLst>
                                      </p:cBhvr>
                                      <p:to>
                                        <p:strVal val="visible"/>
                                      </p:to>
                                    </p:set>
                                    <p:animEffect transition="in" filter="wipe(left)">
                                      <p:cBhvr>
                                        <p:cTn id="27" dur="500"/>
                                        <p:tgtEl>
                                          <p:spTgt spid="192514"/>
                                        </p:tgtEl>
                                      </p:cBhvr>
                                    </p:animEffect>
                                  </p:childTnLst>
                                </p:cTn>
                              </p:par>
                            </p:childTnLst>
                          </p:cTn>
                        </p:par>
                        <p:par>
                          <p:cTn id="28" fill="hold" nodeType="afterGroup">
                            <p:stCondLst>
                              <p:cond delay="500"/>
                            </p:stCondLst>
                            <p:childTnLst>
                              <p:par>
                                <p:cTn id="29" presetID="29"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ppt_x</p:attrName>
                                        </p:attrNameLst>
                                      </p:cBhvr>
                                      <p:tavLst>
                                        <p:tav tm="0">
                                          <p:val>
                                            <p:strVal val="#ppt_x-.2"/>
                                          </p:val>
                                        </p:tav>
                                        <p:tav tm="100000">
                                          <p:val>
                                            <p:strVal val="#ppt_x"/>
                                          </p:val>
                                        </p:tav>
                                      </p:tavLst>
                                    </p:anim>
                                    <p:anim calcmode="lin" valueType="num">
                                      <p:cBhvr>
                                        <p:cTn id="32"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9" presetClass="entr" presetSubtype="10" fill="hold" grpId="0" nodeType="clickEffect">
                                  <p:stCondLst>
                                    <p:cond delay="0"/>
                                  </p:stCondLst>
                                  <p:childTnLst>
                                    <p:set>
                                      <p:cBhvr>
                                        <p:cTn id="37" dur="1" fill="hold">
                                          <p:stCondLst>
                                            <p:cond delay="0"/>
                                          </p:stCondLst>
                                        </p:cTn>
                                        <p:tgtEl>
                                          <p:spTgt spid="192600"/>
                                        </p:tgtEl>
                                        <p:attrNameLst>
                                          <p:attrName>style.visibility</p:attrName>
                                        </p:attrNameLst>
                                      </p:cBhvr>
                                      <p:to>
                                        <p:strVal val="visible"/>
                                      </p:to>
                                    </p:set>
                                    <p:anim calcmode="lin" valueType="num">
                                      <p:cBhvr>
                                        <p:cTn id="38" dur="5000" fill="hold"/>
                                        <p:tgtEl>
                                          <p:spTgt spid="192600"/>
                                        </p:tgtEl>
                                        <p:attrNameLst>
                                          <p:attrName>ppt_w</p:attrName>
                                        </p:attrNameLst>
                                      </p:cBhvr>
                                      <p:tavLst>
                                        <p:tav tm="0" fmla="#ppt_w*sin(2.5*pi*$)">
                                          <p:val>
                                            <p:fltVal val="0"/>
                                          </p:val>
                                        </p:tav>
                                        <p:tav tm="100000">
                                          <p:val>
                                            <p:fltVal val="1"/>
                                          </p:val>
                                        </p:tav>
                                      </p:tavLst>
                                    </p:anim>
                                    <p:anim calcmode="lin" valueType="num">
                                      <p:cBhvr>
                                        <p:cTn id="39" dur="5000" fill="hold"/>
                                        <p:tgtEl>
                                          <p:spTgt spid="192600"/>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192515"/>
                                        </p:tgtEl>
                                        <p:attrNameLst>
                                          <p:attrName>style.visibility</p:attrName>
                                        </p:attrNameLst>
                                      </p:cBhvr>
                                      <p:to>
                                        <p:strVal val="visible"/>
                                      </p:to>
                                    </p:set>
                                    <p:animEffect transition="in" filter="wipe(up)">
                                      <p:cBhvr>
                                        <p:cTn id="44" dur="500"/>
                                        <p:tgtEl>
                                          <p:spTgt spid="192515"/>
                                        </p:tgtEl>
                                      </p:cBhvr>
                                    </p:animEffect>
                                  </p:childTnLst>
                                </p:cTn>
                              </p:par>
                            </p:childTnLst>
                          </p:cTn>
                        </p:par>
                        <p:par>
                          <p:cTn id="45" fill="hold" nodeType="afterGroup">
                            <p:stCondLst>
                              <p:cond delay="500"/>
                            </p:stCondLst>
                            <p:childTnLst>
                              <p:par>
                                <p:cTn id="46" presetID="29"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1000" fill="hold"/>
                                        <p:tgtEl>
                                          <p:spTgt spid="4"/>
                                        </p:tgtEl>
                                        <p:attrNameLst>
                                          <p:attrName>ppt_x</p:attrName>
                                        </p:attrNameLst>
                                      </p:cBhvr>
                                      <p:tavLst>
                                        <p:tav tm="0">
                                          <p:val>
                                            <p:strVal val="#ppt_x-.2"/>
                                          </p:val>
                                        </p:tav>
                                        <p:tav tm="100000">
                                          <p:val>
                                            <p:strVal val="#ppt_x"/>
                                          </p:val>
                                        </p:tav>
                                      </p:tavLst>
                                    </p:anim>
                                    <p:anim calcmode="lin" valueType="num">
                                      <p:cBhvr>
                                        <p:cTn id="49"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50" dur="1000"/>
                                        <p:tgtEl>
                                          <p:spTgt spid="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9" presetClass="entr" presetSubtype="10" fill="hold" grpId="0" nodeType="clickEffect">
                                  <p:stCondLst>
                                    <p:cond delay="0"/>
                                  </p:stCondLst>
                                  <p:childTnLst>
                                    <p:set>
                                      <p:cBhvr>
                                        <p:cTn id="54" dur="1" fill="hold">
                                          <p:stCondLst>
                                            <p:cond delay="0"/>
                                          </p:stCondLst>
                                        </p:cTn>
                                        <p:tgtEl>
                                          <p:spTgt spid="192601"/>
                                        </p:tgtEl>
                                        <p:attrNameLst>
                                          <p:attrName>style.visibility</p:attrName>
                                        </p:attrNameLst>
                                      </p:cBhvr>
                                      <p:to>
                                        <p:strVal val="visible"/>
                                      </p:to>
                                    </p:set>
                                    <p:anim calcmode="lin" valueType="num">
                                      <p:cBhvr>
                                        <p:cTn id="55" dur="5000" fill="hold"/>
                                        <p:tgtEl>
                                          <p:spTgt spid="192601"/>
                                        </p:tgtEl>
                                        <p:attrNameLst>
                                          <p:attrName>ppt_w</p:attrName>
                                        </p:attrNameLst>
                                      </p:cBhvr>
                                      <p:tavLst>
                                        <p:tav tm="0" fmla="#ppt_w*sin(2.5*pi*$)">
                                          <p:val>
                                            <p:fltVal val="0"/>
                                          </p:val>
                                        </p:tav>
                                        <p:tav tm="100000">
                                          <p:val>
                                            <p:fltVal val="1"/>
                                          </p:val>
                                        </p:tav>
                                      </p:tavLst>
                                    </p:anim>
                                    <p:anim calcmode="lin" valueType="num">
                                      <p:cBhvr>
                                        <p:cTn id="56" dur="5000" fill="hold"/>
                                        <p:tgtEl>
                                          <p:spTgt spid="192601"/>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192516"/>
                                        </p:tgtEl>
                                        <p:attrNameLst>
                                          <p:attrName>style.visibility</p:attrName>
                                        </p:attrNameLst>
                                      </p:cBhvr>
                                      <p:to>
                                        <p:strVal val="visible"/>
                                      </p:to>
                                    </p:set>
                                    <p:animEffect transition="in" filter="wipe(right)">
                                      <p:cBhvr>
                                        <p:cTn id="61" dur="500"/>
                                        <p:tgtEl>
                                          <p:spTgt spid="192516"/>
                                        </p:tgtEl>
                                      </p:cBhvr>
                                    </p:animEffect>
                                  </p:childTnLst>
                                </p:cTn>
                              </p:par>
                            </p:childTnLst>
                          </p:cTn>
                        </p:par>
                        <p:par>
                          <p:cTn id="62" fill="hold" nodeType="afterGroup">
                            <p:stCondLst>
                              <p:cond delay="500"/>
                            </p:stCondLst>
                            <p:childTnLst>
                              <p:par>
                                <p:cTn id="63" presetID="29" presetClass="entr" presetSubtype="0" fill="hold"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p:cTn id="65" dur="1000" fill="hold"/>
                                        <p:tgtEl>
                                          <p:spTgt spid="5"/>
                                        </p:tgtEl>
                                        <p:attrNameLst>
                                          <p:attrName>ppt_x</p:attrName>
                                        </p:attrNameLst>
                                      </p:cBhvr>
                                      <p:tavLst>
                                        <p:tav tm="0">
                                          <p:val>
                                            <p:strVal val="#ppt_x-.2"/>
                                          </p:val>
                                        </p:tav>
                                        <p:tav tm="100000">
                                          <p:val>
                                            <p:strVal val="#ppt_x"/>
                                          </p:val>
                                        </p:tav>
                                      </p:tavLst>
                                    </p:anim>
                                    <p:anim calcmode="lin" valueType="num">
                                      <p:cBhvr>
                                        <p:cTn id="66"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7" dur="1000"/>
                                        <p:tgtEl>
                                          <p:spTgt spid="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9" presetClass="entr" presetSubtype="10" fill="hold" grpId="0" nodeType="clickEffect">
                                  <p:stCondLst>
                                    <p:cond delay="0"/>
                                  </p:stCondLst>
                                  <p:childTnLst>
                                    <p:set>
                                      <p:cBhvr>
                                        <p:cTn id="71" dur="1" fill="hold">
                                          <p:stCondLst>
                                            <p:cond delay="0"/>
                                          </p:stCondLst>
                                        </p:cTn>
                                        <p:tgtEl>
                                          <p:spTgt spid="192602"/>
                                        </p:tgtEl>
                                        <p:attrNameLst>
                                          <p:attrName>style.visibility</p:attrName>
                                        </p:attrNameLst>
                                      </p:cBhvr>
                                      <p:to>
                                        <p:strVal val="visible"/>
                                      </p:to>
                                    </p:set>
                                    <p:anim calcmode="lin" valueType="num">
                                      <p:cBhvr>
                                        <p:cTn id="72" dur="5000" fill="hold"/>
                                        <p:tgtEl>
                                          <p:spTgt spid="192602"/>
                                        </p:tgtEl>
                                        <p:attrNameLst>
                                          <p:attrName>ppt_w</p:attrName>
                                        </p:attrNameLst>
                                      </p:cBhvr>
                                      <p:tavLst>
                                        <p:tav tm="0" fmla="#ppt_w*sin(2.5*pi*$)">
                                          <p:val>
                                            <p:fltVal val="0"/>
                                          </p:val>
                                        </p:tav>
                                        <p:tav tm="100000">
                                          <p:val>
                                            <p:fltVal val="1"/>
                                          </p:val>
                                        </p:tav>
                                      </p:tavLst>
                                    </p:anim>
                                    <p:anim calcmode="lin" valueType="num">
                                      <p:cBhvr>
                                        <p:cTn id="73" dur="5000" fill="hold"/>
                                        <p:tgtEl>
                                          <p:spTgt spid="192602"/>
                                        </p:tgtEl>
                                        <p:attrNameLst>
                                          <p:attrName>ppt_h</p:attrName>
                                        </p:attrNameLst>
                                      </p:cBhvr>
                                      <p:tavLst>
                                        <p:tav tm="0">
                                          <p:val>
                                            <p:strVal val="#ppt_h"/>
                                          </p:val>
                                        </p:tav>
                                        <p:tav tm="100000">
                                          <p:val>
                                            <p:strVal val="#ppt_h"/>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nodeType="clickEffect">
                                  <p:stCondLst>
                                    <p:cond delay="0"/>
                                  </p:stCondLst>
                                  <p:childTnLst>
                                    <p:set>
                                      <p:cBhvr>
                                        <p:cTn id="77" dur="1" fill="hold">
                                          <p:stCondLst>
                                            <p:cond delay="0"/>
                                          </p:stCondLst>
                                        </p:cTn>
                                        <p:tgtEl>
                                          <p:spTgt spid="192517"/>
                                        </p:tgtEl>
                                        <p:attrNameLst>
                                          <p:attrName>style.visibility</p:attrName>
                                        </p:attrNameLst>
                                      </p:cBhvr>
                                      <p:to>
                                        <p:strVal val="visible"/>
                                      </p:to>
                                    </p:set>
                                    <p:animEffect transition="in" filter="wipe(up)">
                                      <p:cBhvr>
                                        <p:cTn id="78" dur="500"/>
                                        <p:tgtEl>
                                          <p:spTgt spid="192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39" grpId="0" animBg="1"/>
      <p:bldP spid="192600" grpId="0" animBg="1"/>
      <p:bldP spid="192601" grpId="0" animBg="1"/>
      <p:bldP spid="19260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0838" y="44450"/>
            <a:ext cx="3933825" cy="2192338"/>
            <a:chOff x="306" y="210"/>
            <a:chExt cx="2478" cy="1381"/>
          </a:xfrm>
        </p:grpSpPr>
        <p:sp>
          <p:nvSpPr>
            <p:cNvPr id="193539" name="Line 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0" name="Line 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1" name="Line 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2" name="Line 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3" name="Line 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4" name="Line 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5" name="Line 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6" name="Line 1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7" name="Line 1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992" name="Oval 1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7993" name="Oval 1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9</a:t>
              </a:r>
            </a:p>
          </p:txBody>
        </p:sp>
        <p:sp>
          <p:nvSpPr>
            <p:cNvPr id="37994" name="Oval 1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8</a:t>
              </a:r>
            </a:p>
          </p:txBody>
        </p:sp>
        <p:sp>
          <p:nvSpPr>
            <p:cNvPr id="37995" name="Oval 1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7996" name="Oval 1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6</a:t>
              </a:r>
            </a:p>
          </p:txBody>
        </p:sp>
        <p:sp>
          <p:nvSpPr>
            <p:cNvPr id="37997" name="Oval 17"/>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7998" name="Oval 1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16</a:t>
              </a:r>
            </a:p>
          </p:txBody>
        </p:sp>
        <p:sp>
          <p:nvSpPr>
            <p:cNvPr id="37999" name="Oval 1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2</a:t>
              </a:r>
            </a:p>
          </p:txBody>
        </p:sp>
        <p:sp>
          <p:nvSpPr>
            <p:cNvPr id="38000" name="Oval 2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8001" name="Oval 21"/>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grpSp>
        <p:nvGrpSpPr>
          <p:cNvPr id="3" name="Group 22"/>
          <p:cNvGrpSpPr>
            <a:grpSpLocks/>
          </p:cNvGrpSpPr>
          <p:nvPr/>
        </p:nvGrpSpPr>
        <p:grpSpPr bwMode="auto">
          <a:xfrm>
            <a:off x="4886325" y="44450"/>
            <a:ext cx="3933825" cy="2192338"/>
            <a:chOff x="306" y="210"/>
            <a:chExt cx="2478" cy="1381"/>
          </a:xfrm>
        </p:grpSpPr>
        <p:sp>
          <p:nvSpPr>
            <p:cNvPr id="193559" name="Line 2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0" name="Line 2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1" name="Line 2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2" name="Line 2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3" name="Line 2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4" name="Line 2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5" name="Line 2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6" name="Line 3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7" name="Line 3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973" name="Oval 3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7974" name="Oval 3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9</a:t>
              </a:r>
            </a:p>
          </p:txBody>
        </p:sp>
        <p:sp>
          <p:nvSpPr>
            <p:cNvPr id="37975" name="Oval 3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8</a:t>
              </a:r>
            </a:p>
          </p:txBody>
        </p:sp>
        <p:sp>
          <p:nvSpPr>
            <p:cNvPr id="37976" name="Oval 3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7977" name="Oval 3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6</a:t>
              </a:r>
            </a:p>
          </p:txBody>
        </p:sp>
        <p:sp>
          <p:nvSpPr>
            <p:cNvPr id="37978" name="Oval 37"/>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2</a:t>
              </a:r>
            </a:p>
          </p:txBody>
        </p:sp>
        <p:sp>
          <p:nvSpPr>
            <p:cNvPr id="37979" name="Oval 3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16</a:t>
              </a:r>
            </a:p>
          </p:txBody>
        </p:sp>
        <p:sp>
          <p:nvSpPr>
            <p:cNvPr id="37980" name="Oval 3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7981" name="Oval 4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7982" name="Oval 41"/>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grpSp>
        <p:nvGrpSpPr>
          <p:cNvPr id="4" name="Group 42"/>
          <p:cNvGrpSpPr>
            <a:grpSpLocks/>
          </p:cNvGrpSpPr>
          <p:nvPr/>
        </p:nvGrpSpPr>
        <p:grpSpPr bwMode="auto">
          <a:xfrm>
            <a:off x="4716463" y="2349500"/>
            <a:ext cx="3933825" cy="2192338"/>
            <a:chOff x="306" y="210"/>
            <a:chExt cx="2478" cy="1381"/>
          </a:xfrm>
        </p:grpSpPr>
        <p:sp>
          <p:nvSpPr>
            <p:cNvPr id="193579" name="Line 4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0" name="Line 4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1" name="Line 4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2" name="Line 4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3" name="Line 4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4" name="Line 4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5" name="Line 4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6" name="Line 5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7" name="Line 5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954" name="Oval 5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dirty="0">
                  <a:latin typeface="黑体" pitchFamily="2" charset="-122"/>
                  <a:ea typeface="黑体" pitchFamily="2" charset="-122"/>
                </a:rPr>
                <a:t>16</a:t>
              </a:r>
            </a:p>
          </p:txBody>
        </p:sp>
        <p:sp>
          <p:nvSpPr>
            <p:cNvPr id="37955" name="Oval 5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9</a:t>
              </a:r>
            </a:p>
          </p:txBody>
        </p:sp>
        <p:sp>
          <p:nvSpPr>
            <p:cNvPr id="37956" name="Oval 5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8</a:t>
              </a:r>
            </a:p>
          </p:txBody>
        </p:sp>
        <p:sp>
          <p:nvSpPr>
            <p:cNvPr id="37957" name="Oval 5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7958" name="Oval 5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6</a:t>
              </a:r>
            </a:p>
          </p:txBody>
        </p:sp>
        <p:sp>
          <p:nvSpPr>
            <p:cNvPr id="37959" name="Oval 57"/>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2</a:t>
              </a:r>
            </a:p>
          </p:txBody>
        </p:sp>
        <p:sp>
          <p:nvSpPr>
            <p:cNvPr id="37960" name="Oval 5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7961" name="Oval 5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7962" name="Oval 6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7963" name="Oval 61"/>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grpSp>
        <p:nvGrpSpPr>
          <p:cNvPr id="5" name="Group 62"/>
          <p:cNvGrpSpPr>
            <a:grpSpLocks/>
          </p:cNvGrpSpPr>
          <p:nvPr/>
        </p:nvGrpSpPr>
        <p:grpSpPr bwMode="auto">
          <a:xfrm>
            <a:off x="323850" y="2276475"/>
            <a:ext cx="3933825" cy="2192338"/>
            <a:chOff x="306" y="210"/>
            <a:chExt cx="2478" cy="1381"/>
          </a:xfrm>
        </p:grpSpPr>
        <p:sp>
          <p:nvSpPr>
            <p:cNvPr id="193599" name="Line 6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0" name="Line 6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1" name="Line 6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2" name="Line 6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3" name="Line 6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4" name="Line 6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5" name="Line 6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6" name="Line 7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7" name="Line 7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935" name="Oval 7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dirty="0">
                  <a:latin typeface="黑体" pitchFamily="2" charset="-122"/>
                  <a:ea typeface="黑体" pitchFamily="2" charset="-122"/>
                </a:rPr>
                <a:t>16</a:t>
              </a:r>
            </a:p>
          </p:txBody>
        </p:sp>
        <p:sp>
          <p:nvSpPr>
            <p:cNvPr id="37936" name="Oval 7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9</a:t>
              </a:r>
            </a:p>
          </p:txBody>
        </p:sp>
        <p:sp>
          <p:nvSpPr>
            <p:cNvPr id="37937" name="Oval 7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8</a:t>
              </a:r>
            </a:p>
          </p:txBody>
        </p:sp>
        <p:sp>
          <p:nvSpPr>
            <p:cNvPr id="37938" name="Oval 7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7939" name="Oval 7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6</a:t>
              </a:r>
            </a:p>
          </p:txBody>
        </p:sp>
        <p:sp>
          <p:nvSpPr>
            <p:cNvPr id="37940" name="Oval 77"/>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2</a:t>
              </a:r>
            </a:p>
          </p:txBody>
        </p:sp>
        <p:sp>
          <p:nvSpPr>
            <p:cNvPr id="37941" name="Oval 7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7942" name="Oval 7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7943" name="Oval 8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7944" name="Oval 81"/>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sp>
        <p:nvSpPr>
          <p:cNvPr id="193618" name="Line 82"/>
          <p:cNvSpPr>
            <a:spLocks noChangeShapeType="1"/>
          </p:cNvSpPr>
          <p:nvPr/>
        </p:nvSpPr>
        <p:spPr bwMode="auto">
          <a:xfrm rot="5384010">
            <a:off x="6750844" y="1970881"/>
            <a:ext cx="685800" cy="1588"/>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19" name="Line 83"/>
          <p:cNvSpPr>
            <a:spLocks noChangeShapeType="1"/>
          </p:cNvSpPr>
          <p:nvPr/>
        </p:nvSpPr>
        <p:spPr bwMode="auto">
          <a:xfrm>
            <a:off x="4356100" y="1052513"/>
            <a:ext cx="633413" cy="1587"/>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0" name="Oval 84"/>
          <p:cNvSpPr>
            <a:spLocks noChangeArrowheads="1"/>
          </p:cNvSpPr>
          <p:nvPr/>
        </p:nvSpPr>
        <p:spPr bwMode="auto">
          <a:xfrm>
            <a:off x="720725" y="1039813"/>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1" name="Oval 85"/>
          <p:cNvSpPr>
            <a:spLocks noChangeArrowheads="1"/>
          </p:cNvSpPr>
          <p:nvPr/>
        </p:nvSpPr>
        <p:spPr bwMode="auto">
          <a:xfrm>
            <a:off x="6872288" y="-26988"/>
            <a:ext cx="647700" cy="647701"/>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2" name="Line 86"/>
          <p:cNvSpPr>
            <a:spLocks noChangeShapeType="1"/>
          </p:cNvSpPr>
          <p:nvPr/>
        </p:nvSpPr>
        <p:spPr bwMode="auto">
          <a:xfrm rot="10879923">
            <a:off x="4284663" y="3213100"/>
            <a:ext cx="633412" cy="1588"/>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3" name="Line 87"/>
          <p:cNvSpPr>
            <a:spLocks noChangeShapeType="1"/>
          </p:cNvSpPr>
          <p:nvPr/>
        </p:nvSpPr>
        <p:spPr bwMode="auto">
          <a:xfrm rot="26806917">
            <a:off x="2249487" y="4167188"/>
            <a:ext cx="646113" cy="33338"/>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4" name="Oval 88"/>
          <p:cNvSpPr>
            <a:spLocks noChangeArrowheads="1"/>
          </p:cNvSpPr>
          <p:nvPr/>
        </p:nvSpPr>
        <p:spPr bwMode="auto">
          <a:xfrm>
            <a:off x="5708650" y="2740025"/>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5" name="Oval 89"/>
          <p:cNvSpPr>
            <a:spLocks noChangeArrowheads="1"/>
          </p:cNvSpPr>
          <p:nvPr/>
        </p:nvSpPr>
        <p:spPr bwMode="auto">
          <a:xfrm>
            <a:off x="688975" y="3287713"/>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6" name="Group 90"/>
          <p:cNvGrpSpPr>
            <a:grpSpLocks/>
          </p:cNvGrpSpPr>
          <p:nvPr/>
        </p:nvGrpSpPr>
        <p:grpSpPr bwMode="auto">
          <a:xfrm>
            <a:off x="323850" y="4621213"/>
            <a:ext cx="3933825" cy="2192337"/>
            <a:chOff x="306" y="210"/>
            <a:chExt cx="2478" cy="1381"/>
          </a:xfrm>
        </p:grpSpPr>
        <p:sp>
          <p:nvSpPr>
            <p:cNvPr id="193627" name="Line 91"/>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8" name="Line 92"/>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9" name="Line 93"/>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30" name="Line 94"/>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31" name="Line 95"/>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32" name="Line 96"/>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33" name="Line 97"/>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34" name="Line 98"/>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35" name="Line 99"/>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916" name="Oval 100"/>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dirty="0">
                  <a:latin typeface="黑体" pitchFamily="2" charset="-122"/>
                  <a:ea typeface="黑体" pitchFamily="2" charset="-122"/>
                </a:rPr>
                <a:t>16</a:t>
              </a:r>
            </a:p>
          </p:txBody>
        </p:sp>
        <p:sp>
          <p:nvSpPr>
            <p:cNvPr id="37917" name="Oval 101"/>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9</a:t>
              </a:r>
            </a:p>
          </p:txBody>
        </p:sp>
        <p:sp>
          <p:nvSpPr>
            <p:cNvPr id="37918" name="Oval 102"/>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8</a:t>
              </a:r>
            </a:p>
          </p:txBody>
        </p:sp>
        <p:sp>
          <p:nvSpPr>
            <p:cNvPr id="37919" name="Oval 103"/>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7920" name="Oval 104"/>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6</a:t>
              </a:r>
            </a:p>
          </p:txBody>
        </p:sp>
        <p:sp>
          <p:nvSpPr>
            <p:cNvPr id="37921" name="Oval 105"/>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2</a:t>
              </a:r>
            </a:p>
          </p:txBody>
        </p:sp>
        <p:sp>
          <p:nvSpPr>
            <p:cNvPr id="37922" name="Oval 106"/>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7923" name="Oval 107"/>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7924" name="Oval 108"/>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7925" name="Oval 109"/>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sp>
        <p:nvSpPr>
          <p:cNvPr id="113" name="TextBox 112"/>
          <p:cNvSpPr txBox="1"/>
          <p:nvPr/>
        </p:nvSpPr>
        <p:spPr>
          <a:xfrm>
            <a:off x="4724400" y="5181600"/>
            <a:ext cx="3733800" cy="584200"/>
          </a:xfrm>
          <a:prstGeom prst="rect">
            <a:avLst/>
          </a:prstGeom>
          <a:noFill/>
        </p:spPr>
        <p:txBody>
          <a:bodyPr>
            <a:spAutoFit/>
          </a:bodyPr>
          <a:lstStyle/>
          <a:p>
            <a:pPr>
              <a:defRPr/>
            </a:pPr>
            <a:r>
              <a:rPr kumimoji="1" lang="zh-CN" altLang="en-US" sz="3200" b="1" dirty="0">
                <a:solidFill>
                  <a:srgbClr val="FF6600"/>
                </a:solidFill>
                <a:effectLst>
                  <a:outerShdw blurRad="38100" dist="38100" dir="2700000" algn="tl">
                    <a:srgbClr val="C0C0C0"/>
                  </a:outerShdw>
                </a:effectLst>
                <a:ea typeface="宋体" pitchFamily="2" charset="-122"/>
              </a:rPr>
              <a:t>初始大根堆！</a:t>
            </a:r>
            <a:endParaRPr lang="zh-CN" altLang="en-US" sz="3200" b="1" dirty="0">
              <a:solidFill>
                <a:srgbClr val="FF6600"/>
              </a:solidFill>
              <a:ea typeface="宋体" pitchFamily="2" charset="-122"/>
            </a:endParaRPr>
          </a:p>
        </p:txBody>
      </p:sp>
      <p:sp>
        <p:nvSpPr>
          <p:cNvPr id="8" name="灯片编号占位符 7"/>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56</a:t>
            </a:fld>
            <a:endParaRPr lang="en-US" altLang="zh-CN" dirty="0"/>
          </a:p>
        </p:txBody>
      </p:sp>
    </p:spTree>
    <p:extLst>
      <p:ext uri="{BB962C8B-B14F-4D97-AF65-F5344CB8AC3E}">
        <p14:creationId xmlns:p14="http://schemas.microsoft.com/office/powerpoint/2010/main" val="759141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9" presetClass="entr" presetSubtype="10" fill="hold" grpId="0" nodeType="clickEffect">
                                  <p:stCondLst>
                                    <p:cond delay="0"/>
                                  </p:stCondLst>
                                  <p:childTnLst>
                                    <p:set>
                                      <p:cBhvr>
                                        <p:cTn id="13" dur="1" fill="hold">
                                          <p:stCondLst>
                                            <p:cond delay="0"/>
                                          </p:stCondLst>
                                        </p:cTn>
                                        <p:tgtEl>
                                          <p:spTgt spid="193620"/>
                                        </p:tgtEl>
                                        <p:attrNameLst>
                                          <p:attrName>style.visibility</p:attrName>
                                        </p:attrNameLst>
                                      </p:cBhvr>
                                      <p:to>
                                        <p:strVal val="visible"/>
                                      </p:to>
                                    </p:set>
                                    <p:anim calcmode="lin" valueType="num">
                                      <p:cBhvr>
                                        <p:cTn id="14" dur="5000" fill="hold"/>
                                        <p:tgtEl>
                                          <p:spTgt spid="193620"/>
                                        </p:tgtEl>
                                        <p:attrNameLst>
                                          <p:attrName>ppt_w</p:attrName>
                                        </p:attrNameLst>
                                      </p:cBhvr>
                                      <p:tavLst>
                                        <p:tav tm="0" fmla="#ppt_w*sin(2.5*pi*$)">
                                          <p:val>
                                            <p:fltVal val="0"/>
                                          </p:val>
                                        </p:tav>
                                        <p:tav tm="100000">
                                          <p:val>
                                            <p:fltVal val="1"/>
                                          </p:val>
                                        </p:tav>
                                      </p:tavLst>
                                    </p:anim>
                                    <p:anim calcmode="lin" valueType="num">
                                      <p:cBhvr>
                                        <p:cTn id="15" dur="5000" fill="hold"/>
                                        <p:tgtEl>
                                          <p:spTgt spid="193620"/>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93619"/>
                                        </p:tgtEl>
                                        <p:attrNameLst>
                                          <p:attrName>style.visibility</p:attrName>
                                        </p:attrNameLst>
                                      </p:cBhvr>
                                      <p:to>
                                        <p:strVal val="visible"/>
                                      </p:to>
                                    </p:set>
                                    <p:animEffect transition="in" filter="wipe(left)">
                                      <p:cBhvr>
                                        <p:cTn id="20" dur="500"/>
                                        <p:tgtEl>
                                          <p:spTgt spid="193619"/>
                                        </p:tgtEl>
                                      </p:cBhvr>
                                    </p:animEffect>
                                  </p:childTnLst>
                                </p:cTn>
                              </p:par>
                            </p:childTnLst>
                          </p:cTn>
                        </p:par>
                        <p:par>
                          <p:cTn id="21" fill="hold" nodeType="afterGroup">
                            <p:stCondLst>
                              <p:cond delay="500"/>
                            </p:stCondLst>
                            <p:childTnLst>
                              <p:par>
                                <p:cTn id="22" presetID="29"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ppt_x</p:attrName>
                                        </p:attrNameLst>
                                      </p:cBhvr>
                                      <p:tavLst>
                                        <p:tav tm="0">
                                          <p:val>
                                            <p:strVal val="#ppt_x-.2"/>
                                          </p:val>
                                        </p:tav>
                                        <p:tav tm="100000">
                                          <p:val>
                                            <p:strVal val="#ppt_x"/>
                                          </p:val>
                                        </p:tav>
                                      </p:tavLst>
                                    </p:anim>
                                    <p:anim calcmode="lin" valueType="num">
                                      <p:cBhvr>
                                        <p:cTn id="25"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6" dur="10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193621"/>
                                        </p:tgtEl>
                                        <p:attrNameLst>
                                          <p:attrName>style.visibility</p:attrName>
                                        </p:attrNameLst>
                                      </p:cBhvr>
                                      <p:to>
                                        <p:strVal val="visible"/>
                                      </p:to>
                                    </p:set>
                                    <p:anim calcmode="lin" valueType="num">
                                      <p:cBhvr>
                                        <p:cTn id="31" dur="5000" fill="hold"/>
                                        <p:tgtEl>
                                          <p:spTgt spid="193621"/>
                                        </p:tgtEl>
                                        <p:attrNameLst>
                                          <p:attrName>ppt_w</p:attrName>
                                        </p:attrNameLst>
                                      </p:cBhvr>
                                      <p:tavLst>
                                        <p:tav tm="0" fmla="#ppt_w*sin(2.5*pi*$)">
                                          <p:val>
                                            <p:fltVal val="0"/>
                                          </p:val>
                                        </p:tav>
                                        <p:tav tm="100000">
                                          <p:val>
                                            <p:fltVal val="1"/>
                                          </p:val>
                                        </p:tav>
                                      </p:tavLst>
                                    </p:anim>
                                    <p:anim calcmode="lin" valueType="num">
                                      <p:cBhvr>
                                        <p:cTn id="32" dur="5000" fill="hold"/>
                                        <p:tgtEl>
                                          <p:spTgt spid="193621"/>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93618"/>
                                        </p:tgtEl>
                                        <p:attrNameLst>
                                          <p:attrName>style.visibility</p:attrName>
                                        </p:attrNameLst>
                                      </p:cBhvr>
                                      <p:to>
                                        <p:strVal val="visible"/>
                                      </p:to>
                                    </p:set>
                                    <p:animEffect transition="in" filter="wipe(up)">
                                      <p:cBhvr>
                                        <p:cTn id="37" dur="500"/>
                                        <p:tgtEl>
                                          <p:spTgt spid="193618"/>
                                        </p:tgtEl>
                                      </p:cBhvr>
                                    </p:animEffect>
                                  </p:childTnLst>
                                </p:cTn>
                              </p:par>
                            </p:childTnLst>
                          </p:cTn>
                        </p:par>
                        <p:par>
                          <p:cTn id="38" fill="hold" nodeType="afterGroup">
                            <p:stCondLst>
                              <p:cond delay="500"/>
                            </p:stCondLst>
                            <p:childTnLst>
                              <p:par>
                                <p:cTn id="39" presetID="29" presetClass="entr" presetSubtype="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1000" fill="hold"/>
                                        <p:tgtEl>
                                          <p:spTgt spid="4"/>
                                        </p:tgtEl>
                                        <p:attrNameLst>
                                          <p:attrName>ppt_x</p:attrName>
                                        </p:attrNameLst>
                                      </p:cBhvr>
                                      <p:tavLst>
                                        <p:tav tm="0">
                                          <p:val>
                                            <p:strVal val="#ppt_x-.2"/>
                                          </p:val>
                                        </p:tav>
                                        <p:tav tm="100000">
                                          <p:val>
                                            <p:strVal val="#ppt_x"/>
                                          </p:val>
                                        </p:tav>
                                      </p:tavLst>
                                    </p:anim>
                                    <p:anim calcmode="lin" valueType="num">
                                      <p:cBhvr>
                                        <p:cTn id="42"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3" dur="10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9" presetClass="entr" presetSubtype="10" fill="hold" grpId="0" nodeType="clickEffect">
                                  <p:stCondLst>
                                    <p:cond delay="0"/>
                                  </p:stCondLst>
                                  <p:childTnLst>
                                    <p:set>
                                      <p:cBhvr>
                                        <p:cTn id="47" dur="1" fill="hold">
                                          <p:stCondLst>
                                            <p:cond delay="0"/>
                                          </p:stCondLst>
                                        </p:cTn>
                                        <p:tgtEl>
                                          <p:spTgt spid="193624"/>
                                        </p:tgtEl>
                                        <p:attrNameLst>
                                          <p:attrName>style.visibility</p:attrName>
                                        </p:attrNameLst>
                                      </p:cBhvr>
                                      <p:to>
                                        <p:strVal val="visible"/>
                                      </p:to>
                                    </p:set>
                                    <p:anim calcmode="lin" valueType="num">
                                      <p:cBhvr>
                                        <p:cTn id="48" dur="5000" fill="hold"/>
                                        <p:tgtEl>
                                          <p:spTgt spid="193624"/>
                                        </p:tgtEl>
                                        <p:attrNameLst>
                                          <p:attrName>ppt_w</p:attrName>
                                        </p:attrNameLst>
                                      </p:cBhvr>
                                      <p:tavLst>
                                        <p:tav tm="0" fmla="#ppt_w*sin(2.5*pi*$)">
                                          <p:val>
                                            <p:fltVal val="0"/>
                                          </p:val>
                                        </p:tav>
                                        <p:tav tm="100000">
                                          <p:val>
                                            <p:fltVal val="1"/>
                                          </p:val>
                                        </p:tav>
                                      </p:tavLst>
                                    </p:anim>
                                    <p:anim calcmode="lin" valueType="num">
                                      <p:cBhvr>
                                        <p:cTn id="49" dur="5000" fill="hold"/>
                                        <p:tgtEl>
                                          <p:spTgt spid="193624"/>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nodeType="clickEffect">
                                  <p:stCondLst>
                                    <p:cond delay="0"/>
                                  </p:stCondLst>
                                  <p:childTnLst>
                                    <p:set>
                                      <p:cBhvr>
                                        <p:cTn id="53" dur="1" fill="hold">
                                          <p:stCondLst>
                                            <p:cond delay="0"/>
                                          </p:stCondLst>
                                        </p:cTn>
                                        <p:tgtEl>
                                          <p:spTgt spid="193622"/>
                                        </p:tgtEl>
                                        <p:attrNameLst>
                                          <p:attrName>style.visibility</p:attrName>
                                        </p:attrNameLst>
                                      </p:cBhvr>
                                      <p:to>
                                        <p:strVal val="visible"/>
                                      </p:to>
                                    </p:set>
                                    <p:animEffect transition="in" filter="wipe(right)">
                                      <p:cBhvr>
                                        <p:cTn id="54" dur="500"/>
                                        <p:tgtEl>
                                          <p:spTgt spid="193622"/>
                                        </p:tgtEl>
                                      </p:cBhvr>
                                    </p:animEffect>
                                  </p:childTnLst>
                                </p:cTn>
                              </p:par>
                            </p:childTnLst>
                          </p:cTn>
                        </p:par>
                        <p:par>
                          <p:cTn id="55" fill="hold" nodeType="afterGroup">
                            <p:stCondLst>
                              <p:cond delay="500"/>
                            </p:stCondLst>
                            <p:childTnLst>
                              <p:par>
                                <p:cTn id="56" presetID="29" presetClass="entr" presetSubtype="0"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p:cTn id="58" dur="1000" fill="hold"/>
                                        <p:tgtEl>
                                          <p:spTgt spid="5"/>
                                        </p:tgtEl>
                                        <p:attrNameLst>
                                          <p:attrName>ppt_x</p:attrName>
                                        </p:attrNameLst>
                                      </p:cBhvr>
                                      <p:tavLst>
                                        <p:tav tm="0">
                                          <p:val>
                                            <p:strVal val="#ppt_x-.2"/>
                                          </p:val>
                                        </p:tav>
                                        <p:tav tm="100000">
                                          <p:val>
                                            <p:strVal val="#ppt_x"/>
                                          </p:val>
                                        </p:tav>
                                      </p:tavLst>
                                    </p:anim>
                                    <p:anim calcmode="lin" valueType="num">
                                      <p:cBhvr>
                                        <p:cTn id="59"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0" dur="1000"/>
                                        <p:tgtEl>
                                          <p:spTgt spid="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9" presetClass="entr" presetSubtype="10" fill="hold" grpId="0" nodeType="clickEffect">
                                  <p:stCondLst>
                                    <p:cond delay="0"/>
                                  </p:stCondLst>
                                  <p:childTnLst>
                                    <p:set>
                                      <p:cBhvr>
                                        <p:cTn id="64" dur="1" fill="hold">
                                          <p:stCondLst>
                                            <p:cond delay="0"/>
                                          </p:stCondLst>
                                        </p:cTn>
                                        <p:tgtEl>
                                          <p:spTgt spid="193625"/>
                                        </p:tgtEl>
                                        <p:attrNameLst>
                                          <p:attrName>style.visibility</p:attrName>
                                        </p:attrNameLst>
                                      </p:cBhvr>
                                      <p:to>
                                        <p:strVal val="visible"/>
                                      </p:to>
                                    </p:set>
                                    <p:anim calcmode="lin" valueType="num">
                                      <p:cBhvr>
                                        <p:cTn id="65" dur="5000" fill="hold"/>
                                        <p:tgtEl>
                                          <p:spTgt spid="193625"/>
                                        </p:tgtEl>
                                        <p:attrNameLst>
                                          <p:attrName>ppt_w</p:attrName>
                                        </p:attrNameLst>
                                      </p:cBhvr>
                                      <p:tavLst>
                                        <p:tav tm="0" fmla="#ppt_w*sin(2.5*pi*$)">
                                          <p:val>
                                            <p:fltVal val="0"/>
                                          </p:val>
                                        </p:tav>
                                        <p:tav tm="100000">
                                          <p:val>
                                            <p:fltVal val="1"/>
                                          </p:val>
                                        </p:tav>
                                      </p:tavLst>
                                    </p:anim>
                                    <p:anim calcmode="lin" valueType="num">
                                      <p:cBhvr>
                                        <p:cTn id="66" dur="5000" fill="hold"/>
                                        <p:tgtEl>
                                          <p:spTgt spid="193625"/>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193623"/>
                                        </p:tgtEl>
                                        <p:attrNameLst>
                                          <p:attrName>style.visibility</p:attrName>
                                        </p:attrNameLst>
                                      </p:cBhvr>
                                      <p:to>
                                        <p:strVal val="visible"/>
                                      </p:to>
                                    </p:set>
                                    <p:animEffect transition="in" filter="wipe(up)">
                                      <p:cBhvr>
                                        <p:cTn id="71" dur="500"/>
                                        <p:tgtEl>
                                          <p:spTgt spid="193623"/>
                                        </p:tgtEl>
                                      </p:cBhvr>
                                    </p:animEffect>
                                  </p:childTnLst>
                                </p:cTn>
                              </p:par>
                            </p:childTnLst>
                          </p:cTn>
                        </p:par>
                        <p:par>
                          <p:cTn id="72" fill="hold" nodeType="afterGroup">
                            <p:stCondLst>
                              <p:cond delay="500"/>
                            </p:stCondLst>
                            <p:childTnLst>
                              <p:par>
                                <p:cTn id="73" presetID="29" presetClass="entr" presetSubtype="0" fill="hold" nodeType="after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p:cTn id="75" dur="1000" fill="hold"/>
                                        <p:tgtEl>
                                          <p:spTgt spid="6"/>
                                        </p:tgtEl>
                                        <p:attrNameLst>
                                          <p:attrName>ppt_x</p:attrName>
                                        </p:attrNameLst>
                                      </p:cBhvr>
                                      <p:tavLst>
                                        <p:tav tm="0">
                                          <p:val>
                                            <p:strVal val="#ppt_x-.2"/>
                                          </p:val>
                                        </p:tav>
                                        <p:tav tm="100000">
                                          <p:val>
                                            <p:strVal val="#ppt_x"/>
                                          </p:val>
                                        </p:tav>
                                      </p:tavLst>
                                    </p:anim>
                                    <p:anim calcmode="lin" valueType="num">
                                      <p:cBhvr>
                                        <p:cTn id="76"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77" dur="1000"/>
                                        <p:tgtEl>
                                          <p:spTgt spid="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20" grpId="0" animBg="1"/>
      <p:bldP spid="193621" grpId="0" animBg="1"/>
      <p:bldP spid="193624" grpId="0" animBg="1"/>
      <p:bldP spid="19362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16632"/>
            <a:ext cx="8229600" cy="1143000"/>
          </a:xfrm>
        </p:spPr>
        <p:txBody>
          <a:bodyPr anchor="ctr"/>
          <a:lstStyle/>
          <a:p>
            <a:pPr eaLnBrk="1" hangingPunct="1"/>
            <a:r>
              <a:rPr kumimoji="1" lang="en-US" altLang="zh-CN" sz="4000" dirty="0" smtClean="0">
                <a:solidFill>
                  <a:srgbClr val="FF0000"/>
                </a:solidFill>
                <a:latin typeface="宋体" charset="-122"/>
              </a:rPr>
              <a:t>2</a:t>
            </a:r>
            <a:r>
              <a:rPr kumimoji="1" lang="zh-CN" altLang="en-US" sz="4000" dirty="0" smtClean="0">
                <a:solidFill>
                  <a:srgbClr val="FF0000"/>
                </a:solidFill>
                <a:latin typeface="宋体" charset="-122"/>
              </a:rPr>
              <a:t>、调整和重建</a:t>
            </a:r>
          </a:p>
        </p:txBody>
      </p:sp>
      <p:sp>
        <p:nvSpPr>
          <p:cNvPr id="194563" name="Rectangle 3"/>
          <p:cNvSpPr>
            <a:spLocks noChangeArrowheads="1"/>
          </p:cNvSpPr>
          <p:nvPr/>
        </p:nvSpPr>
        <p:spPr bwMode="auto">
          <a:xfrm>
            <a:off x="468313" y="1844675"/>
            <a:ext cx="7227887" cy="1160463"/>
          </a:xfrm>
          <a:prstGeom prst="rect">
            <a:avLst/>
          </a:prstGeom>
          <a:noFill/>
          <a:ln w="9525">
            <a:noFill/>
            <a:miter lim="800000"/>
            <a:headEnd/>
            <a:tailEnd/>
          </a:ln>
          <a:effectLst/>
        </p:spPr>
        <p:txBody>
          <a:bodyPr>
            <a:spAutoFit/>
          </a:bodyPr>
          <a:lstStyle/>
          <a:p>
            <a:pPr lvl="1" algn="just">
              <a:spcBef>
                <a:spcPct val="50000"/>
              </a:spcBef>
              <a:buFont typeface="Wingdings" pitchFamily="2" charset="2"/>
              <a:buChar char="Ø"/>
              <a:defRPr/>
            </a:pPr>
            <a:r>
              <a:rPr lang="zh-CN" altLang="en-US" sz="2800" b="1" dirty="0">
                <a:effectLst>
                  <a:outerShdw blurRad="38100" dist="38100" dir="2700000" algn="tl">
                    <a:srgbClr val="C0C0C0"/>
                  </a:outerShdw>
                </a:effectLst>
                <a:latin typeface="Arial" charset="0"/>
                <a:ea typeface="宋体" pitchFamily="2" charset="-122"/>
              </a:rPr>
              <a:t>将堆顶元素与堆最后的元素互换；</a:t>
            </a:r>
          </a:p>
          <a:p>
            <a:pPr lvl="1" algn="just">
              <a:spcBef>
                <a:spcPct val="50000"/>
              </a:spcBef>
              <a:buFont typeface="Wingdings" pitchFamily="2" charset="2"/>
              <a:buChar char="Ø"/>
              <a:defRPr/>
            </a:pPr>
            <a:r>
              <a:rPr lang="zh-CN" altLang="en-US" sz="2800" b="1" dirty="0">
                <a:effectLst>
                  <a:outerShdw blurRad="38100" dist="38100" dir="2700000" algn="tl">
                    <a:srgbClr val="C0C0C0"/>
                  </a:outerShdw>
                </a:effectLst>
                <a:latin typeface="Arial" charset="0"/>
                <a:ea typeface="宋体" pitchFamily="2" charset="-122"/>
              </a:rPr>
              <a:t>将其余的元素筛选成堆；</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57</a:t>
            </a:fld>
            <a:endParaRPr lang="en-US" altLang="zh-CN" dirty="0"/>
          </a:p>
        </p:txBody>
      </p:sp>
    </p:spTree>
    <p:extLst>
      <p:ext uri="{BB962C8B-B14F-4D97-AF65-F5344CB8AC3E}">
        <p14:creationId xmlns:p14="http://schemas.microsoft.com/office/powerpoint/2010/main" val="3923316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p:cTn id="7" dur="500" fill="hold"/>
                                        <p:tgtEl>
                                          <p:spTgt spid="194563"/>
                                        </p:tgtEl>
                                        <p:attrNameLst>
                                          <p:attrName>ppt_w</p:attrName>
                                        </p:attrNameLst>
                                      </p:cBhvr>
                                      <p:tavLst>
                                        <p:tav tm="0">
                                          <p:val>
                                            <p:fltVal val="0"/>
                                          </p:val>
                                        </p:tav>
                                        <p:tav tm="100000">
                                          <p:val>
                                            <p:strVal val="#ppt_w"/>
                                          </p:val>
                                        </p:tav>
                                      </p:tavLst>
                                    </p:anim>
                                    <p:anim calcmode="lin" valueType="num">
                                      <p:cBhvr>
                                        <p:cTn id="8" dur="500" fill="hold"/>
                                        <p:tgtEl>
                                          <p:spTgt spid="19456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Text Box 2"/>
          <p:cNvSpPr txBox="1">
            <a:spLocks noChangeArrowheads="1"/>
          </p:cNvSpPr>
          <p:nvPr/>
        </p:nvSpPr>
        <p:spPr bwMode="auto">
          <a:xfrm>
            <a:off x="357188" y="1268413"/>
            <a:ext cx="78708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zh-CN" altLang="en-US" b="1"/>
              <a:t>堆调整</a:t>
            </a:r>
            <a:r>
              <a:rPr kumimoji="1" lang="en-US" altLang="zh-CN" b="1"/>
              <a:t>——</a:t>
            </a:r>
            <a:r>
              <a:rPr kumimoji="1" lang="zh-CN" altLang="en-US" b="1"/>
              <a:t>筛选法</a:t>
            </a:r>
            <a:endParaRPr kumimoji="1" lang="en-US" altLang="zh-CN" b="1"/>
          </a:p>
          <a:p>
            <a:pPr algn="just" eaLnBrk="1" hangingPunct="1">
              <a:spcBef>
                <a:spcPct val="50000"/>
              </a:spcBef>
            </a:pPr>
            <a:r>
              <a:rPr kumimoji="1" lang="en-US" altLang="zh-CN" b="1"/>
              <a:t>        </a:t>
            </a:r>
            <a:r>
              <a:rPr kumimoji="1" lang="zh-CN" altLang="en-US" b="1"/>
              <a:t>关键问题：完全二叉树中，根结点的左右子树均是堆，如何调整根结点，使整个完全二叉树成为一个堆？</a:t>
            </a:r>
            <a:r>
              <a:rPr kumimoji="1" lang="zh-CN" altLang="en-US">
                <a:latin typeface="宋体" charset="-122"/>
              </a:rPr>
              <a:t>    </a:t>
            </a:r>
            <a:endParaRPr kumimoji="1" lang="zh-CN" altLang="en-US"/>
          </a:p>
        </p:txBody>
      </p:sp>
      <p:grpSp>
        <p:nvGrpSpPr>
          <p:cNvPr id="44038" name="Group 59"/>
          <p:cNvGrpSpPr>
            <a:grpSpLocks/>
          </p:cNvGrpSpPr>
          <p:nvPr/>
        </p:nvGrpSpPr>
        <p:grpSpPr bwMode="auto">
          <a:xfrm>
            <a:off x="390525" y="3338513"/>
            <a:ext cx="8351838" cy="2736850"/>
            <a:chOff x="431" y="2024"/>
            <a:chExt cx="4944" cy="1442"/>
          </a:xfrm>
        </p:grpSpPr>
        <p:sp>
          <p:nvSpPr>
            <p:cNvPr id="44040" name="Oval 4"/>
            <p:cNvSpPr>
              <a:spLocks noChangeArrowheads="1"/>
            </p:cNvSpPr>
            <p:nvPr/>
          </p:nvSpPr>
          <p:spPr bwMode="auto">
            <a:xfrm>
              <a:off x="1197" y="2059"/>
              <a:ext cx="234"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41" name="Text Box 6"/>
            <p:cNvSpPr txBox="1">
              <a:spLocks noChangeArrowheads="1"/>
            </p:cNvSpPr>
            <p:nvPr/>
          </p:nvSpPr>
          <p:spPr bwMode="auto">
            <a:xfrm>
              <a:off x="565" y="3223"/>
              <a:ext cx="105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200" b="1"/>
                <a:t>(</a:t>
              </a:r>
              <a:r>
                <a:rPr lang="en-US" altLang="zh-CN" sz="2000" b="1"/>
                <a:t>a) 28</a:t>
              </a:r>
              <a:r>
                <a:rPr lang="zh-CN" altLang="en-US" sz="2000" b="1"/>
                <a:t>与</a:t>
              </a:r>
              <a:r>
                <a:rPr lang="en-US" altLang="zh-CN" sz="2000" b="1"/>
                <a:t>35</a:t>
              </a:r>
              <a:r>
                <a:rPr lang="zh-CN" altLang="en-US" sz="2000" b="1"/>
                <a:t>交换</a:t>
              </a:r>
            </a:p>
          </p:txBody>
        </p:sp>
        <p:sp>
          <p:nvSpPr>
            <p:cNvPr id="44042" name="Text Box 7"/>
            <p:cNvSpPr txBox="1">
              <a:spLocks noChangeArrowheads="1"/>
            </p:cNvSpPr>
            <p:nvPr/>
          </p:nvSpPr>
          <p:spPr bwMode="auto">
            <a:xfrm>
              <a:off x="2321" y="3234"/>
              <a:ext cx="106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(b) 28</a:t>
              </a:r>
              <a:r>
                <a:rPr lang="zh-CN" altLang="en-US" sz="2000" b="1"/>
                <a:t>与</a:t>
              </a:r>
              <a:r>
                <a:rPr lang="en-US" altLang="zh-CN" sz="2000" b="1"/>
                <a:t>32</a:t>
              </a:r>
              <a:r>
                <a:rPr lang="zh-CN" altLang="en-US" sz="2000" b="1"/>
                <a:t>交换</a:t>
              </a:r>
            </a:p>
          </p:txBody>
        </p:sp>
        <p:sp>
          <p:nvSpPr>
            <p:cNvPr id="44043" name="Text Box 8"/>
            <p:cNvSpPr txBox="1">
              <a:spLocks noChangeArrowheads="1"/>
            </p:cNvSpPr>
            <p:nvPr/>
          </p:nvSpPr>
          <p:spPr bwMode="auto">
            <a:xfrm>
              <a:off x="4133" y="3234"/>
              <a:ext cx="120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(c) </a:t>
              </a:r>
              <a:r>
                <a:rPr lang="zh-CN" altLang="en-US" sz="2000" b="1"/>
                <a:t>将</a:t>
              </a:r>
              <a:r>
                <a:rPr lang="en-US" altLang="zh-CN" sz="2000" b="1"/>
                <a:t>28</a:t>
              </a:r>
              <a:r>
                <a:rPr lang="zh-CN" altLang="en-US" sz="2000" b="1"/>
                <a:t>筛到叶子</a:t>
              </a:r>
            </a:p>
          </p:txBody>
        </p:sp>
        <p:sp>
          <p:nvSpPr>
            <p:cNvPr id="44044" name="Text Box 9"/>
            <p:cNvSpPr txBox="1">
              <a:spLocks noChangeArrowheads="1"/>
            </p:cNvSpPr>
            <p:nvPr/>
          </p:nvSpPr>
          <p:spPr bwMode="auto">
            <a:xfrm>
              <a:off x="1212" y="2024"/>
              <a:ext cx="20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28</a:t>
              </a:r>
            </a:p>
          </p:txBody>
        </p:sp>
        <p:sp>
          <p:nvSpPr>
            <p:cNvPr id="44045" name="Text Box 10"/>
            <p:cNvSpPr txBox="1">
              <a:spLocks noChangeArrowheads="1"/>
            </p:cNvSpPr>
            <p:nvPr/>
          </p:nvSpPr>
          <p:spPr bwMode="auto">
            <a:xfrm>
              <a:off x="447" y="2864"/>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32</a:t>
              </a:r>
            </a:p>
          </p:txBody>
        </p:sp>
        <p:sp>
          <p:nvSpPr>
            <p:cNvPr id="44046" name="Oval 11"/>
            <p:cNvSpPr>
              <a:spLocks noChangeArrowheads="1"/>
            </p:cNvSpPr>
            <p:nvPr/>
          </p:nvSpPr>
          <p:spPr bwMode="auto">
            <a:xfrm>
              <a:off x="431" y="2898"/>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47" name="Text Box 12"/>
            <p:cNvSpPr txBox="1">
              <a:spLocks noChangeArrowheads="1"/>
            </p:cNvSpPr>
            <p:nvPr/>
          </p:nvSpPr>
          <p:spPr bwMode="auto">
            <a:xfrm>
              <a:off x="1011" y="2877"/>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18</a:t>
              </a:r>
            </a:p>
          </p:txBody>
        </p:sp>
        <p:sp>
          <p:nvSpPr>
            <p:cNvPr id="44048" name="Oval 13"/>
            <p:cNvSpPr>
              <a:spLocks noChangeArrowheads="1"/>
            </p:cNvSpPr>
            <p:nvPr/>
          </p:nvSpPr>
          <p:spPr bwMode="auto">
            <a:xfrm>
              <a:off x="995" y="2911"/>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49" name="Text Box 14"/>
            <p:cNvSpPr txBox="1">
              <a:spLocks noChangeArrowheads="1"/>
            </p:cNvSpPr>
            <p:nvPr/>
          </p:nvSpPr>
          <p:spPr bwMode="auto">
            <a:xfrm>
              <a:off x="1668" y="2439"/>
              <a:ext cx="20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20</a:t>
              </a:r>
            </a:p>
          </p:txBody>
        </p:sp>
        <p:sp>
          <p:nvSpPr>
            <p:cNvPr id="44050" name="Oval 15"/>
            <p:cNvSpPr>
              <a:spLocks noChangeArrowheads="1"/>
            </p:cNvSpPr>
            <p:nvPr/>
          </p:nvSpPr>
          <p:spPr bwMode="auto">
            <a:xfrm>
              <a:off x="1652" y="2473"/>
              <a:ext cx="235" cy="21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51" name="Text Box 16"/>
            <p:cNvSpPr txBox="1">
              <a:spLocks noChangeArrowheads="1"/>
            </p:cNvSpPr>
            <p:nvPr/>
          </p:nvSpPr>
          <p:spPr bwMode="auto">
            <a:xfrm>
              <a:off x="1430" y="2887"/>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12</a:t>
              </a:r>
            </a:p>
          </p:txBody>
        </p:sp>
        <p:sp>
          <p:nvSpPr>
            <p:cNvPr id="44052" name="Oval 17"/>
            <p:cNvSpPr>
              <a:spLocks noChangeArrowheads="1"/>
            </p:cNvSpPr>
            <p:nvPr/>
          </p:nvSpPr>
          <p:spPr bwMode="auto">
            <a:xfrm>
              <a:off x="1414" y="2921"/>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53" name="Freeform 18"/>
            <p:cNvSpPr>
              <a:spLocks/>
            </p:cNvSpPr>
            <p:nvPr/>
          </p:nvSpPr>
          <p:spPr bwMode="auto">
            <a:xfrm>
              <a:off x="1436" y="2204"/>
              <a:ext cx="266" cy="286"/>
            </a:xfrm>
            <a:custGeom>
              <a:avLst/>
              <a:gdLst>
                <a:gd name="T0" fmla="*/ 0 w 353"/>
                <a:gd name="T1" fmla="*/ 0 h 384"/>
                <a:gd name="T2" fmla="*/ 28 w 353"/>
                <a:gd name="T3" fmla="*/ 27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54" name="Freeform 19"/>
            <p:cNvSpPr>
              <a:spLocks/>
            </p:cNvSpPr>
            <p:nvPr/>
          </p:nvSpPr>
          <p:spPr bwMode="auto">
            <a:xfrm>
              <a:off x="903" y="2642"/>
              <a:ext cx="188" cy="271"/>
            </a:xfrm>
            <a:custGeom>
              <a:avLst/>
              <a:gdLst>
                <a:gd name="T0" fmla="*/ 0 w 249"/>
                <a:gd name="T1" fmla="*/ 0 h 365"/>
                <a:gd name="T2" fmla="*/ 20 w 249"/>
                <a:gd name="T3" fmla="*/ 2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55" name="Freeform 20"/>
            <p:cNvSpPr>
              <a:spLocks/>
            </p:cNvSpPr>
            <p:nvPr/>
          </p:nvSpPr>
          <p:spPr bwMode="auto">
            <a:xfrm>
              <a:off x="570" y="2631"/>
              <a:ext cx="178" cy="260"/>
            </a:xfrm>
            <a:custGeom>
              <a:avLst/>
              <a:gdLst>
                <a:gd name="T0" fmla="*/ 18 w 236"/>
                <a:gd name="T1" fmla="*/ 0 h 350"/>
                <a:gd name="T2" fmla="*/ 0 w 236"/>
                <a:gd name="T3" fmla="*/ 25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56" name="Line 21"/>
            <p:cNvSpPr>
              <a:spLocks noChangeShapeType="1"/>
            </p:cNvSpPr>
            <p:nvPr/>
          </p:nvSpPr>
          <p:spPr bwMode="auto">
            <a:xfrm flipH="1">
              <a:off x="906" y="2216"/>
              <a:ext cx="295" cy="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 tIns="108000" rIns="0" bIns="10800"/>
            <a:lstStyle/>
            <a:p>
              <a:endParaRPr lang="zh-CN" altLang="en-US"/>
            </a:p>
          </p:txBody>
        </p:sp>
        <p:sp>
          <p:nvSpPr>
            <p:cNvPr id="44057" name="Freeform 22"/>
            <p:cNvSpPr>
              <a:spLocks/>
            </p:cNvSpPr>
            <p:nvPr/>
          </p:nvSpPr>
          <p:spPr bwMode="auto">
            <a:xfrm>
              <a:off x="1555" y="2669"/>
              <a:ext cx="142" cy="244"/>
            </a:xfrm>
            <a:custGeom>
              <a:avLst/>
              <a:gdLst>
                <a:gd name="T0" fmla="*/ 15 w 188"/>
                <a:gd name="T1" fmla="*/ 0 h 329"/>
                <a:gd name="T2" fmla="*/ 0 w 188"/>
                <a:gd name="T3" fmla="*/ 22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58" name="Text Box 23"/>
            <p:cNvSpPr txBox="1">
              <a:spLocks noChangeArrowheads="1"/>
            </p:cNvSpPr>
            <p:nvPr/>
          </p:nvSpPr>
          <p:spPr bwMode="auto">
            <a:xfrm>
              <a:off x="2749" y="2900"/>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18</a:t>
              </a:r>
            </a:p>
          </p:txBody>
        </p:sp>
        <p:sp>
          <p:nvSpPr>
            <p:cNvPr id="44059" name="Oval 24"/>
            <p:cNvSpPr>
              <a:spLocks noChangeArrowheads="1"/>
            </p:cNvSpPr>
            <p:nvPr/>
          </p:nvSpPr>
          <p:spPr bwMode="auto">
            <a:xfrm>
              <a:off x="2733" y="2934"/>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0" name="Text Box 25"/>
            <p:cNvSpPr txBox="1">
              <a:spLocks noChangeArrowheads="1"/>
            </p:cNvSpPr>
            <p:nvPr/>
          </p:nvSpPr>
          <p:spPr bwMode="auto">
            <a:xfrm>
              <a:off x="3383" y="2462"/>
              <a:ext cx="20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20</a:t>
              </a:r>
            </a:p>
          </p:txBody>
        </p:sp>
        <p:sp>
          <p:nvSpPr>
            <p:cNvPr id="44061" name="Oval 26"/>
            <p:cNvSpPr>
              <a:spLocks noChangeArrowheads="1"/>
            </p:cNvSpPr>
            <p:nvPr/>
          </p:nvSpPr>
          <p:spPr bwMode="auto">
            <a:xfrm>
              <a:off x="3367" y="2496"/>
              <a:ext cx="235" cy="21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2" name="Text Box 27"/>
            <p:cNvSpPr txBox="1">
              <a:spLocks noChangeArrowheads="1"/>
            </p:cNvSpPr>
            <p:nvPr/>
          </p:nvSpPr>
          <p:spPr bwMode="auto">
            <a:xfrm>
              <a:off x="3145" y="2910"/>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12</a:t>
              </a:r>
            </a:p>
          </p:txBody>
        </p:sp>
        <p:sp>
          <p:nvSpPr>
            <p:cNvPr id="44063" name="Oval 28"/>
            <p:cNvSpPr>
              <a:spLocks noChangeArrowheads="1"/>
            </p:cNvSpPr>
            <p:nvPr/>
          </p:nvSpPr>
          <p:spPr bwMode="auto">
            <a:xfrm>
              <a:off x="3130" y="2944"/>
              <a:ext cx="234"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4" name="Freeform 29"/>
            <p:cNvSpPr>
              <a:spLocks/>
            </p:cNvSpPr>
            <p:nvPr/>
          </p:nvSpPr>
          <p:spPr bwMode="auto">
            <a:xfrm>
              <a:off x="3151" y="2228"/>
              <a:ext cx="267" cy="285"/>
            </a:xfrm>
            <a:custGeom>
              <a:avLst/>
              <a:gdLst>
                <a:gd name="T0" fmla="*/ 0 w 353"/>
                <a:gd name="T1" fmla="*/ 0 h 384"/>
                <a:gd name="T2" fmla="*/ 29 w 353"/>
                <a:gd name="T3" fmla="*/ 27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5" name="Freeform 30"/>
            <p:cNvSpPr>
              <a:spLocks/>
            </p:cNvSpPr>
            <p:nvPr/>
          </p:nvSpPr>
          <p:spPr bwMode="auto">
            <a:xfrm>
              <a:off x="2630" y="2665"/>
              <a:ext cx="188" cy="271"/>
            </a:xfrm>
            <a:custGeom>
              <a:avLst/>
              <a:gdLst>
                <a:gd name="T0" fmla="*/ 0 w 249"/>
                <a:gd name="T1" fmla="*/ 0 h 365"/>
                <a:gd name="T2" fmla="*/ 20 w 249"/>
                <a:gd name="T3" fmla="*/ 2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6" name="Freeform 31"/>
            <p:cNvSpPr>
              <a:spLocks/>
            </p:cNvSpPr>
            <p:nvPr/>
          </p:nvSpPr>
          <p:spPr bwMode="auto">
            <a:xfrm>
              <a:off x="2274" y="2665"/>
              <a:ext cx="178" cy="260"/>
            </a:xfrm>
            <a:custGeom>
              <a:avLst/>
              <a:gdLst>
                <a:gd name="T0" fmla="*/ 18 w 236"/>
                <a:gd name="T1" fmla="*/ 0 h 350"/>
                <a:gd name="T2" fmla="*/ 0 w 236"/>
                <a:gd name="T3" fmla="*/ 25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7" name="Line 32"/>
            <p:cNvSpPr>
              <a:spLocks noChangeShapeType="1"/>
            </p:cNvSpPr>
            <p:nvPr/>
          </p:nvSpPr>
          <p:spPr bwMode="auto">
            <a:xfrm flipH="1">
              <a:off x="2621" y="2239"/>
              <a:ext cx="296" cy="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 tIns="108000" rIns="0" bIns="10800"/>
            <a:lstStyle/>
            <a:p>
              <a:endParaRPr lang="zh-CN" altLang="en-US"/>
            </a:p>
          </p:txBody>
        </p:sp>
        <p:sp>
          <p:nvSpPr>
            <p:cNvPr id="44068" name="Freeform 33"/>
            <p:cNvSpPr>
              <a:spLocks/>
            </p:cNvSpPr>
            <p:nvPr/>
          </p:nvSpPr>
          <p:spPr bwMode="auto">
            <a:xfrm>
              <a:off x="3271" y="2703"/>
              <a:ext cx="142" cy="244"/>
            </a:xfrm>
            <a:custGeom>
              <a:avLst/>
              <a:gdLst>
                <a:gd name="T0" fmla="*/ 15 w 188"/>
                <a:gd name="T1" fmla="*/ 0 h 329"/>
                <a:gd name="T2" fmla="*/ 0 w 188"/>
                <a:gd name="T3" fmla="*/ 22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9" name="Text Box 34"/>
            <p:cNvSpPr txBox="1">
              <a:spLocks noChangeArrowheads="1"/>
            </p:cNvSpPr>
            <p:nvPr/>
          </p:nvSpPr>
          <p:spPr bwMode="auto">
            <a:xfrm>
              <a:off x="2928" y="2049"/>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35</a:t>
              </a:r>
            </a:p>
          </p:txBody>
        </p:sp>
        <p:sp>
          <p:nvSpPr>
            <p:cNvPr id="44070" name="Oval 35"/>
            <p:cNvSpPr>
              <a:spLocks noChangeArrowheads="1"/>
            </p:cNvSpPr>
            <p:nvPr/>
          </p:nvSpPr>
          <p:spPr bwMode="auto">
            <a:xfrm>
              <a:off x="2923" y="2082"/>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71" name="Text Box 36"/>
            <p:cNvSpPr txBox="1">
              <a:spLocks noChangeArrowheads="1"/>
            </p:cNvSpPr>
            <p:nvPr/>
          </p:nvSpPr>
          <p:spPr bwMode="auto">
            <a:xfrm>
              <a:off x="4221" y="2473"/>
              <a:ext cx="20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32</a:t>
              </a:r>
            </a:p>
          </p:txBody>
        </p:sp>
        <p:sp>
          <p:nvSpPr>
            <p:cNvPr id="44072" name="Oval 37"/>
            <p:cNvSpPr>
              <a:spLocks noChangeArrowheads="1"/>
            </p:cNvSpPr>
            <p:nvPr/>
          </p:nvSpPr>
          <p:spPr bwMode="auto">
            <a:xfrm>
              <a:off x="4205" y="2508"/>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73" name="Text Box 38"/>
            <p:cNvSpPr txBox="1">
              <a:spLocks noChangeArrowheads="1"/>
            </p:cNvSpPr>
            <p:nvPr/>
          </p:nvSpPr>
          <p:spPr bwMode="auto">
            <a:xfrm>
              <a:off x="4522" y="2934"/>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18</a:t>
              </a:r>
            </a:p>
          </p:txBody>
        </p:sp>
        <p:sp>
          <p:nvSpPr>
            <p:cNvPr id="44074" name="Oval 39"/>
            <p:cNvSpPr>
              <a:spLocks noChangeArrowheads="1"/>
            </p:cNvSpPr>
            <p:nvPr/>
          </p:nvSpPr>
          <p:spPr bwMode="auto">
            <a:xfrm>
              <a:off x="4506" y="2968"/>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75" name="Text Box 40"/>
            <p:cNvSpPr txBox="1">
              <a:spLocks noChangeArrowheads="1"/>
            </p:cNvSpPr>
            <p:nvPr/>
          </p:nvSpPr>
          <p:spPr bwMode="auto">
            <a:xfrm>
              <a:off x="5156" y="2496"/>
              <a:ext cx="20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20</a:t>
              </a:r>
            </a:p>
          </p:txBody>
        </p:sp>
        <p:sp>
          <p:nvSpPr>
            <p:cNvPr id="44076" name="Oval 41"/>
            <p:cNvSpPr>
              <a:spLocks noChangeArrowheads="1"/>
            </p:cNvSpPr>
            <p:nvPr/>
          </p:nvSpPr>
          <p:spPr bwMode="auto">
            <a:xfrm>
              <a:off x="5140" y="2531"/>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77" name="Text Box 42"/>
            <p:cNvSpPr txBox="1">
              <a:spLocks noChangeArrowheads="1"/>
            </p:cNvSpPr>
            <p:nvPr/>
          </p:nvSpPr>
          <p:spPr bwMode="auto">
            <a:xfrm>
              <a:off x="4918" y="2944"/>
              <a:ext cx="20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12</a:t>
              </a:r>
            </a:p>
          </p:txBody>
        </p:sp>
        <p:sp>
          <p:nvSpPr>
            <p:cNvPr id="44078" name="Oval 43"/>
            <p:cNvSpPr>
              <a:spLocks noChangeArrowheads="1"/>
            </p:cNvSpPr>
            <p:nvPr/>
          </p:nvSpPr>
          <p:spPr bwMode="auto">
            <a:xfrm>
              <a:off x="4902" y="2978"/>
              <a:ext cx="235" cy="21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79" name="Freeform 44"/>
            <p:cNvSpPr>
              <a:spLocks/>
            </p:cNvSpPr>
            <p:nvPr/>
          </p:nvSpPr>
          <p:spPr bwMode="auto">
            <a:xfrm>
              <a:off x="4924" y="2262"/>
              <a:ext cx="267" cy="285"/>
            </a:xfrm>
            <a:custGeom>
              <a:avLst/>
              <a:gdLst>
                <a:gd name="T0" fmla="*/ 0 w 353"/>
                <a:gd name="T1" fmla="*/ 0 h 384"/>
                <a:gd name="T2" fmla="*/ 29 w 353"/>
                <a:gd name="T3" fmla="*/ 27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0" name="Freeform 45"/>
            <p:cNvSpPr>
              <a:spLocks/>
            </p:cNvSpPr>
            <p:nvPr/>
          </p:nvSpPr>
          <p:spPr bwMode="auto">
            <a:xfrm>
              <a:off x="4403" y="2710"/>
              <a:ext cx="188" cy="271"/>
            </a:xfrm>
            <a:custGeom>
              <a:avLst/>
              <a:gdLst>
                <a:gd name="T0" fmla="*/ 0 w 249"/>
                <a:gd name="T1" fmla="*/ 0 h 365"/>
                <a:gd name="T2" fmla="*/ 20 w 249"/>
                <a:gd name="T3" fmla="*/ 2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1" name="Freeform 46"/>
            <p:cNvSpPr>
              <a:spLocks/>
            </p:cNvSpPr>
            <p:nvPr/>
          </p:nvSpPr>
          <p:spPr bwMode="auto">
            <a:xfrm>
              <a:off x="4047" y="2699"/>
              <a:ext cx="178" cy="260"/>
            </a:xfrm>
            <a:custGeom>
              <a:avLst/>
              <a:gdLst>
                <a:gd name="T0" fmla="*/ 18 w 236"/>
                <a:gd name="T1" fmla="*/ 0 h 350"/>
                <a:gd name="T2" fmla="*/ 0 w 236"/>
                <a:gd name="T3" fmla="*/ 25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2" name="Line 47"/>
            <p:cNvSpPr>
              <a:spLocks noChangeShapeType="1"/>
            </p:cNvSpPr>
            <p:nvPr/>
          </p:nvSpPr>
          <p:spPr bwMode="auto">
            <a:xfrm flipH="1">
              <a:off x="4394" y="2273"/>
              <a:ext cx="295" cy="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 tIns="108000" rIns="0" bIns="10800"/>
            <a:lstStyle/>
            <a:p>
              <a:endParaRPr lang="zh-CN" altLang="en-US"/>
            </a:p>
          </p:txBody>
        </p:sp>
        <p:sp>
          <p:nvSpPr>
            <p:cNvPr id="44083" name="Freeform 48"/>
            <p:cNvSpPr>
              <a:spLocks/>
            </p:cNvSpPr>
            <p:nvPr/>
          </p:nvSpPr>
          <p:spPr bwMode="auto">
            <a:xfrm>
              <a:off x="5044" y="2737"/>
              <a:ext cx="141" cy="244"/>
            </a:xfrm>
            <a:custGeom>
              <a:avLst/>
              <a:gdLst>
                <a:gd name="T0" fmla="*/ 14 w 188"/>
                <a:gd name="T1" fmla="*/ 0 h 329"/>
                <a:gd name="T2" fmla="*/ 0 w 188"/>
                <a:gd name="T3" fmla="*/ 22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4" name="Text Box 49"/>
            <p:cNvSpPr txBox="1">
              <a:spLocks noChangeArrowheads="1"/>
            </p:cNvSpPr>
            <p:nvPr/>
          </p:nvSpPr>
          <p:spPr bwMode="auto">
            <a:xfrm>
              <a:off x="4701" y="2083"/>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35</a:t>
              </a:r>
            </a:p>
          </p:txBody>
        </p:sp>
        <p:sp>
          <p:nvSpPr>
            <p:cNvPr id="44085" name="Oval 50"/>
            <p:cNvSpPr>
              <a:spLocks noChangeArrowheads="1"/>
            </p:cNvSpPr>
            <p:nvPr/>
          </p:nvSpPr>
          <p:spPr bwMode="auto">
            <a:xfrm>
              <a:off x="4696" y="2116"/>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6" name="Oval 51"/>
            <p:cNvSpPr>
              <a:spLocks noChangeArrowheads="1"/>
            </p:cNvSpPr>
            <p:nvPr/>
          </p:nvSpPr>
          <p:spPr bwMode="auto">
            <a:xfrm>
              <a:off x="721" y="2438"/>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7" name="Text Box 52"/>
            <p:cNvSpPr txBox="1">
              <a:spLocks noChangeArrowheads="1"/>
            </p:cNvSpPr>
            <p:nvPr/>
          </p:nvSpPr>
          <p:spPr bwMode="auto">
            <a:xfrm>
              <a:off x="737" y="2403"/>
              <a:ext cx="20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35</a:t>
              </a:r>
            </a:p>
          </p:txBody>
        </p:sp>
        <p:sp>
          <p:nvSpPr>
            <p:cNvPr id="44088" name="Oval 53"/>
            <p:cNvSpPr>
              <a:spLocks noChangeArrowheads="1"/>
            </p:cNvSpPr>
            <p:nvPr/>
          </p:nvSpPr>
          <p:spPr bwMode="auto">
            <a:xfrm>
              <a:off x="2442" y="2482"/>
              <a:ext cx="234"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9" name="Text Box 54"/>
            <p:cNvSpPr txBox="1">
              <a:spLocks noChangeArrowheads="1"/>
            </p:cNvSpPr>
            <p:nvPr/>
          </p:nvSpPr>
          <p:spPr bwMode="auto">
            <a:xfrm>
              <a:off x="2458" y="2447"/>
              <a:ext cx="20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28</a:t>
              </a:r>
            </a:p>
          </p:txBody>
        </p:sp>
        <p:sp>
          <p:nvSpPr>
            <p:cNvPr id="44090" name="Oval 55"/>
            <p:cNvSpPr>
              <a:spLocks noChangeArrowheads="1"/>
            </p:cNvSpPr>
            <p:nvPr/>
          </p:nvSpPr>
          <p:spPr bwMode="auto">
            <a:xfrm>
              <a:off x="2169" y="2928"/>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91" name="Text Box 56"/>
            <p:cNvSpPr txBox="1">
              <a:spLocks noChangeArrowheads="1"/>
            </p:cNvSpPr>
            <p:nvPr/>
          </p:nvSpPr>
          <p:spPr bwMode="auto">
            <a:xfrm>
              <a:off x="2185" y="2893"/>
              <a:ext cx="20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32</a:t>
              </a:r>
            </a:p>
          </p:txBody>
        </p:sp>
        <p:sp>
          <p:nvSpPr>
            <p:cNvPr id="44092" name="Oval 57"/>
            <p:cNvSpPr>
              <a:spLocks noChangeArrowheads="1"/>
            </p:cNvSpPr>
            <p:nvPr/>
          </p:nvSpPr>
          <p:spPr bwMode="auto">
            <a:xfrm>
              <a:off x="3904" y="2961"/>
              <a:ext cx="235" cy="21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93" name="Text Box 58"/>
            <p:cNvSpPr txBox="1">
              <a:spLocks noChangeArrowheads="1"/>
            </p:cNvSpPr>
            <p:nvPr/>
          </p:nvSpPr>
          <p:spPr bwMode="auto">
            <a:xfrm>
              <a:off x="3920" y="2926"/>
              <a:ext cx="20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28</a:t>
              </a:r>
            </a:p>
          </p:txBody>
        </p:sp>
      </p:grpSp>
      <p:sp>
        <p:nvSpPr>
          <p:cNvPr id="44039" name="Text Box 60"/>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dirty="0" smtClean="0">
                <a:solidFill>
                  <a:schemeClr val="tx2"/>
                </a:solidFill>
                <a:latin typeface="华文行楷" pitchFamily="2" charset="-122"/>
                <a:ea typeface="华文行楷" pitchFamily="2" charset="-122"/>
              </a:rPr>
              <a:t>堆</a:t>
            </a:r>
            <a:r>
              <a:rPr kumimoji="1" lang="zh-CN" altLang="en-US" sz="4400" b="1" dirty="0">
                <a:solidFill>
                  <a:schemeClr val="tx2"/>
                </a:solidFill>
                <a:latin typeface="华文行楷" pitchFamily="2" charset="-122"/>
                <a:ea typeface="华文行楷" pitchFamily="2" charset="-122"/>
              </a:rPr>
              <a:t>排序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58</a:t>
            </a:fld>
            <a:endParaRPr lang="en-US" altLang="zh-CN" dirty="0"/>
          </a:p>
        </p:txBody>
      </p:sp>
    </p:spTree>
    <p:extLst>
      <p:ext uri="{BB962C8B-B14F-4D97-AF65-F5344CB8AC3E}">
        <p14:creationId xmlns:p14="http://schemas.microsoft.com/office/powerpoint/2010/main" val="876343760"/>
      </p:ext>
    </p:extLst>
  </p:cSld>
  <p:clrMapOvr>
    <a:masterClrMapping/>
  </p:clrMapOvr>
  <p:transition>
    <p:strips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9" name="Rectangle 5"/>
          <p:cNvSpPr>
            <a:spLocks noChangeArrowheads="1"/>
          </p:cNvSpPr>
          <p:nvPr/>
        </p:nvSpPr>
        <p:spPr bwMode="auto">
          <a:xfrm>
            <a:off x="250825" y="785813"/>
            <a:ext cx="8785225" cy="5078412"/>
          </a:xfrm>
          <a:prstGeom prst="rect">
            <a:avLst/>
          </a:prstGeom>
          <a:noFill/>
          <a:ln w="9525">
            <a:noFill/>
            <a:miter lim="800000"/>
            <a:headEnd/>
            <a:tailEnd/>
          </a:ln>
        </p:spPr>
        <p:txBody>
          <a:bodyPr anchor="ctr">
            <a:spAutoFit/>
          </a:bodyPr>
          <a:lstStyle/>
          <a:p>
            <a:pPr>
              <a:lnSpc>
                <a:spcPct val="120000"/>
              </a:lnSpc>
              <a:spcBef>
                <a:spcPts val="0"/>
              </a:spcBef>
              <a:buClr>
                <a:srgbClr val="FF0000"/>
              </a:buClr>
              <a:buFont typeface="Wingdings" pitchFamily="2" charset="2"/>
              <a:buChar char="q"/>
              <a:defRPr/>
            </a:pPr>
            <a:r>
              <a:rPr lang="en-US" altLang="zh-CN" b="1" dirty="0">
                <a:ea typeface="宋体" pitchFamily="2" charset="-122"/>
              </a:rPr>
              <a:t>R[</a:t>
            </a:r>
            <a:r>
              <a:rPr lang="en-US" altLang="zh-CN" b="1" dirty="0" err="1">
                <a:ea typeface="宋体" pitchFamily="2" charset="-122"/>
              </a:rPr>
              <a:t>i</a:t>
            </a:r>
            <a:r>
              <a:rPr lang="en-US" altLang="zh-CN" b="1" dirty="0">
                <a:ea typeface="宋体" pitchFamily="2" charset="-122"/>
              </a:rPr>
              <a:t>]</a:t>
            </a:r>
            <a:r>
              <a:rPr lang="zh-CN" altLang="en-US" b="1" dirty="0">
                <a:ea typeface="宋体" pitchFamily="2" charset="-122"/>
              </a:rPr>
              <a:t>左、右子树是堆，子树的根为各自子树中关键字最大者，</a:t>
            </a:r>
            <a:endParaRPr lang="en-US" altLang="zh-CN" b="1" dirty="0">
              <a:ea typeface="宋体" pitchFamily="2" charset="-122"/>
            </a:endParaRPr>
          </a:p>
          <a:p>
            <a:pPr>
              <a:lnSpc>
                <a:spcPct val="120000"/>
              </a:lnSpc>
              <a:spcBef>
                <a:spcPts val="0"/>
              </a:spcBef>
              <a:buClr>
                <a:srgbClr val="FF0000"/>
              </a:buClr>
              <a:buFont typeface="Wingdings" pitchFamily="2" charset="2"/>
              <a:buChar char="q"/>
              <a:defRPr/>
            </a:pPr>
            <a:r>
              <a:rPr lang="zh-CN" altLang="en-US" b="1" dirty="0">
                <a:ea typeface="宋体" pitchFamily="2" charset="-122"/>
              </a:rPr>
              <a:t>将</a:t>
            </a:r>
            <a:r>
              <a:rPr lang="en-US" altLang="zh-CN" b="1" dirty="0">
                <a:ea typeface="宋体" pitchFamily="2" charset="-122"/>
              </a:rPr>
              <a:t>R[</a:t>
            </a:r>
            <a:r>
              <a:rPr lang="en-US" altLang="zh-CN" b="1" dirty="0" err="1">
                <a:ea typeface="宋体" pitchFamily="2" charset="-122"/>
              </a:rPr>
              <a:t>i</a:t>
            </a:r>
            <a:r>
              <a:rPr lang="en-US" altLang="zh-CN" b="1" dirty="0">
                <a:ea typeface="宋体" pitchFamily="2" charset="-122"/>
              </a:rPr>
              <a:t>]</a:t>
            </a:r>
            <a:r>
              <a:rPr lang="zh-CN" altLang="en-US" b="1" dirty="0">
                <a:ea typeface="宋体" pitchFamily="2" charset="-122"/>
              </a:rPr>
              <a:t>和其左、右孩子中关键字最大者放到</a:t>
            </a:r>
            <a:r>
              <a:rPr lang="en-US" altLang="zh-CN" b="1" dirty="0">
                <a:ea typeface="宋体" pitchFamily="2" charset="-122"/>
              </a:rPr>
              <a:t>R[</a:t>
            </a:r>
            <a:r>
              <a:rPr lang="en-US" altLang="zh-CN" b="1" dirty="0" err="1">
                <a:ea typeface="宋体" pitchFamily="2" charset="-122"/>
              </a:rPr>
              <a:t>i</a:t>
            </a:r>
            <a:r>
              <a:rPr lang="en-US" altLang="zh-CN" b="1" dirty="0">
                <a:ea typeface="宋体" pitchFamily="2" charset="-122"/>
              </a:rPr>
              <a:t>]</a:t>
            </a:r>
            <a:r>
              <a:rPr lang="zh-CN" altLang="en-US" b="1" dirty="0">
                <a:ea typeface="宋体" pitchFamily="2" charset="-122"/>
              </a:rPr>
              <a:t>的位置。</a:t>
            </a:r>
            <a:endParaRPr lang="en-US" altLang="zh-CN" b="1" dirty="0">
              <a:ea typeface="宋体" pitchFamily="2" charset="-122"/>
            </a:endParaRPr>
          </a:p>
          <a:p>
            <a:pPr marL="722313" lvl="1" indent="-265113">
              <a:lnSpc>
                <a:spcPct val="120000"/>
              </a:lnSpc>
              <a:spcBef>
                <a:spcPts val="0"/>
              </a:spcBef>
              <a:buClr>
                <a:srgbClr val="FF0000"/>
              </a:buClr>
              <a:buFont typeface="Wingdings" pitchFamily="2" charset="2"/>
              <a:buChar char="Ø"/>
              <a:defRPr/>
            </a:pPr>
            <a:r>
              <a:rPr lang="zh-CN" altLang="en-US" b="1" dirty="0">
                <a:ea typeface="宋体" pitchFamily="2" charset="-122"/>
              </a:rPr>
              <a:t>若</a:t>
            </a:r>
            <a:r>
              <a:rPr lang="en-US" altLang="zh-CN" b="1" dirty="0">
                <a:ea typeface="宋体" pitchFamily="2" charset="-122"/>
              </a:rPr>
              <a:t>R[</a:t>
            </a:r>
            <a:r>
              <a:rPr lang="en-US" altLang="zh-CN" b="1" dirty="0" err="1">
                <a:ea typeface="宋体" pitchFamily="2" charset="-122"/>
              </a:rPr>
              <a:t>i</a:t>
            </a:r>
            <a:r>
              <a:rPr lang="en-US" altLang="zh-CN" b="1" dirty="0">
                <a:ea typeface="宋体" pitchFamily="2" charset="-122"/>
              </a:rPr>
              <a:t>]</a:t>
            </a:r>
            <a:r>
              <a:rPr lang="zh-CN" altLang="en-US" b="1" dirty="0">
                <a:ea typeface="宋体" pitchFamily="2" charset="-122"/>
              </a:rPr>
              <a:t>是三者中的最大，则无需调整，以其为根的子树已是堆；</a:t>
            </a:r>
            <a:endParaRPr lang="en-US" altLang="zh-CN" b="1" dirty="0">
              <a:ea typeface="宋体" pitchFamily="2" charset="-122"/>
            </a:endParaRPr>
          </a:p>
          <a:p>
            <a:pPr marL="722313" lvl="1" indent="-265113">
              <a:lnSpc>
                <a:spcPct val="120000"/>
              </a:lnSpc>
              <a:spcBef>
                <a:spcPts val="0"/>
              </a:spcBef>
              <a:buClr>
                <a:srgbClr val="FF0000"/>
              </a:buClr>
              <a:buFont typeface="Wingdings" pitchFamily="2" charset="2"/>
              <a:buChar char="Ø"/>
              <a:defRPr/>
            </a:pPr>
            <a:r>
              <a:rPr lang="zh-CN" altLang="en-US" b="1" dirty="0">
                <a:ea typeface="宋体" pitchFamily="2" charset="-122"/>
              </a:rPr>
              <a:t>否则，将</a:t>
            </a:r>
            <a:r>
              <a:rPr lang="en-US" altLang="zh-CN" b="1" dirty="0">
                <a:ea typeface="宋体" pitchFamily="2" charset="-122"/>
              </a:rPr>
              <a:t>R[</a:t>
            </a:r>
            <a:r>
              <a:rPr lang="en-US" altLang="zh-CN" b="1" dirty="0" err="1">
                <a:ea typeface="宋体" pitchFamily="2" charset="-122"/>
              </a:rPr>
              <a:t>i</a:t>
            </a:r>
            <a:r>
              <a:rPr lang="en-US" altLang="zh-CN" b="1" dirty="0">
                <a:ea typeface="宋体" pitchFamily="2" charset="-122"/>
              </a:rPr>
              <a:t>]</a:t>
            </a:r>
            <a:r>
              <a:rPr lang="zh-CN" altLang="en-US" b="1" dirty="0">
                <a:ea typeface="宋体" pitchFamily="2" charset="-122"/>
              </a:rPr>
              <a:t>和具有最大关键字的左孩子</a:t>
            </a:r>
            <a:r>
              <a:rPr lang="en-US" altLang="zh-CN" b="1" dirty="0">
                <a:ea typeface="宋体" pitchFamily="2" charset="-122"/>
              </a:rPr>
              <a:t>R[2i]</a:t>
            </a:r>
            <a:r>
              <a:rPr lang="zh-CN" altLang="en-US" b="1" dirty="0">
                <a:ea typeface="宋体" pitchFamily="2" charset="-122"/>
              </a:rPr>
              <a:t>或右孩子</a:t>
            </a:r>
            <a:r>
              <a:rPr lang="en-US" altLang="zh-CN" b="1" dirty="0">
                <a:ea typeface="宋体" pitchFamily="2" charset="-122"/>
              </a:rPr>
              <a:t>R[2i+1]</a:t>
            </a:r>
            <a:r>
              <a:rPr lang="zh-CN" altLang="en-US" b="1" dirty="0">
                <a:ea typeface="宋体" pitchFamily="2" charset="-122"/>
              </a:rPr>
              <a:t>进行交换。</a:t>
            </a:r>
          </a:p>
          <a:p>
            <a:pPr marL="271463" indent="-271463">
              <a:lnSpc>
                <a:spcPct val="120000"/>
              </a:lnSpc>
              <a:spcBef>
                <a:spcPts val="0"/>
              </a:spcBef>
              <a:buClr>
                <a:srgbClr val="FF0000"/>
              </a:buClr>
              <a:buFont typeface="Wingdings" pitchFamily="2" charset="2"/>
              <a:buChar char="q"/>
              <a:defRPr/>
            </a:pPr>
            <a:r>
              <a:rPr lang="zh-CN" altLang="en-US" b="1" dirty="0">
                <a:ea typeface="宋体" pitchFamily="2" charset="-122"/>
              </a:rPr>
              <a:t>交换后以</a:t>
            </a:r>
            <a:r>
              <a:rPr lang="en-US" altLang="zh-CN" b="1" dirty="0">
                <a:ea typeface="宋体" pitchFamily="2" charset="-122"/>
              </a:rPr>
              <a:t>R[2i]</a:t>
            </a:r>
            <a:r>
              <a:rPr lang="zh-CN" altLang="en-US" b="1" dirty="0">
                <a:ea typeface="宋体" pitchFamily="2" charset="-122"/>
              </a:rPr>
              <a:t>和</a:t>
            </a:r>
            <a:r>
              <a:rPr lang="en-US" altLang="zh-CN" b="1" dirty="0">
                <a:ea typeface="宋体" pitchFamily="2" charset="-122"/>
              </a:rPr>
              <a:t>R[2i+1]</a:t>
            </a:r>
            <a:r>
              <a:rPr lang="zh-CN" altLang="en-US" b="1" dirty="0">
                <a:ea typeface="宋体" pitchFamily="2" charset="-122"/>
              </a:rPr>
              <a:t>为根的子树可能不再是堆，但其左、右子树仍然是堆，于是重复上述过程，</a:t>
            </a:r>
            <a:r>
              <a:rPr lang="zh-CN" altLang="en-US" b="1" dirty="0">
                <a:solidFill>
                  <a:srgbClr val="FF6600"/>
                </a:solidFill>
                <a:ea typeface="宋体" pitchFamily="2" charset="-122"/>
              </a:rPr>
              <a:t>将子树调整为堆</a:t>
            </a:r>
            <a:r>
              <a:rPr lang="zh-CN" altLang="en-US" b="1" dirty="0">
                <a:ea typeface="宋体" pitchFamily="2" charset="-122"/>
              </a:rPr>
              <a:t>，</a:t>
            </a:r>
            <a:r>
              <a:rPr lang="en-US" altLang="zh-CN" b="1" dirty="0">
                <a:ea typeface="宋体" pitchFamily="2" charset="-122"/>
              </a:rPr>
              <a:t>…</a:t>
            </a:r>
            <a:r>
              <a:rPr lang="zh-CN" altLang="en-US" b="1" dirty="0">
                <a:ea typeface="宋体" pitchFamily="2" charset="-122"/>
              </a:rPr>
              <a:t>，如此逐层递推下去，最多可能一直调整到树叶。</a:t>
            </a:r>
            <a:endParaRPr lang="en-US" altLang="zh-CN" b="1" dirty="0">
              <a:ea typeface="宋体" pitchFamily="2" charset="-122"/>
            </a:endParaRPr>
          </a:p>
          <a:p>
            <a:pPr marL="271463" indent="-271463">
              <a:lnSpc>
                <a:spcPct val="120000"/>
              </a:lnSpc>
              <a:spcBef>
                <a:spcPts val="0"/>
              </a:spcBef>
              <a:buClr>
                <a:srgbClr val="FF0000"/>
              </a:buClr>
              <a:buFont typeface="Wingdings" pitchFamily="2" charset="2"/>
              <a:buChar char="q"/>
              <a:defRPr/>
            </a:pPr>
            <a:r>
              <a:rPr lang="zh-CN" altLang="en-US" b="1" dirty="0">
                <a:ea typeface="宋体" pitchFamily="2" charset="-122"/>
              </a:rPr>
              <a:t>这一过程就像过筛子一样，把较小的关键字筛下去，而将最大关键字一层层地选择上来。 </a:t>
            </a:r>
          </a:p>
        </p:txBody>
      </p:sp>
      <p:sp>
        <p:nvSpPr>
          <p:cNvPr id="45062" name="矩形 6"/>
          <p:cNvSpPr>
            <a:spLocks noChangeArrowheads="1"/>
          </p:cNvSpPr>
          <p:nvPr/>
        </p:nvSpPr>
        <p:spPr bwMode="auto">
          <a:xfrm>
            <a:off x="0" y="324520"/>
            <a:ext cx="3476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spcBef>
                <a:spcPct val="50000"/>
              </a:spcBef>
            </a:pPr>
            <a:r>
              <a:rPr kumimoji="1" lang="zh-CN" altLang="en-US" sz="3200" b="1" dirty="0">
                <a:solidFill>
                  <a:srgbClr val="FF0000"/>
                </a:solidFill>
              </a:rPr>
              <a:t>堆调整</a:t>
            </a:r>
            <a:r>
              <a:rPr kumimoji="1" lang="en-US" altLang="zh-CN" sz="3200" b="1" dirty="0">
                <a:solidFill>
                  <a:srgbClr val="FF0000"/>
                </a:solidFill>
              </a:rPr>
              <a:t>——</a:t>
            </a:r>
            <a:r>
              <a:rPr kumimoji="1" lang="zh-CN" altLang="en-US" sz="3200" b="1" dirty="0">
                <a:solidFill>
                  <a:srgbClr val="FF0000"/>
                </a:solidFill>
              </a:rPr>
              <a:t>筛选法</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59</a:t>
            </a:fld>
            <a:endParaRPr lang="en-US" altLang="zh-CN" dirty="0"/>
          </a:p>
        </p:txBody>
      </p:sp>
    </p:spTree>
    <p:extLst>
      <p:ext uri="{BB962C8B-B14F-4D97-AF65-F5344CB8AC3E}">
        <p14:creationId xmlns:p14="http://schemas.microsoft.com/office/powerpoint/2010/main" val="162376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90469">
                                            <p:txEl>
                                              <p:pRg st="0" end="0"/>
                                            </p:txEl>
                                          </p:spTgt>
                                        </p:tgtEl>
                                        <p:attrNameLst>
                                          <p:attrName>style.visibility</p:attrName>
                                        </p:attrNameLst>
                                      </p:cBhvr>
                                      <p:to>
                                        <p:strVal val="visible"/>
                                      </p:to>
                                    </p:set>
                                    <p:anim calcmode="lin" valueType="num">
                                      <p:cBhvr>
                                        <p:cTn id="7" dur="1000" fill="hold"/>
                                        <p:tgtEl>
                                          <p:spTgt spid="19046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9046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046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90469">
                                            <p:txEl>
                                              <p:pRg st="1" end="1"/>
                                            </p:txEl>
                                          </p:spTgt>
                                        </p:tgtEl>
                                        <p:attrNameLst>
                                          <p:attrName>style.visibility</p:attrName>
                                        </p:attrNameLst>
                                      </p:cBhvr>
                                      <p:to>
                                        <p:strVal val="visible"/>
                                      </p:to>
                                    </p:set>
                                    <p:anim calcmode="lin" valueType="num">
                                      <p:cBhvr>
                                        <p:cTn id="14" dur="1000" fill="hold"/>
                                        <p:tgtEl>
                                          <p:spTgt spid="19046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9046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9046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90469">
                                            <p:txEl>
                                              <p:pRg st="2" end="2"/>
                                            </p:txEl>
                                          </p:spTgt>
                                        </p:tgtEl>
                                        <p:attrNameLst>
                                          <p:attrName>style.visibility</p:attrName>
                                        </p:attrNameLst>
                                      </p:cBhvr>
                                      <p:to>
                                        <p:strVal val="visible"/>
                                      </p:to>
                                    </p:set>
                                    <p:anim calcmode="lin" valueType="num">
                                      <p:cBhvr>
                                        <p:cTn id="21" dur="1000" fill="hold"/>
                                        <p:tgtEl>
                                          <p:spTgt spid="19046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9046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9046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90469">
                                            <p:txEl>
                                              <p:pRg st="3" end="3"/>
                                            </p:txEl>
                                          </p:spTgt>
                                        </p:tgtEl>
                                        <p:attrNameLst>
                                          <p:attrName>style.visibility</p:attrName>
                                        </p:attrNameLst>
                                      </p:cBhvr>
                                      <p:to>
                                        <p:strVal val="visible"/>
                                      </p:to>
                                    </p:set>
                                    <p:anim calcmode="lin" valueType="num">
                                      <p:cBhvr>
                                        <p:cTn id="28" dur="1000" fill="hold"/>
                                        <p:tgtEl>
                                          <p:spTgt spid="19046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19046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9046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90469">
                                            <p:txEl>
                                              <p:pRg st="4" end="4"/>
                                            </p:txEl>
                                          </p:spTgt>
                                        </p:tgtEl>
                                        <p:attrNameLst>
                                          <p:attrName>style.visibility</p:attrName>
                                        </p:attrNameLst>
                                      </p:cBhvr>
                                      <p:to>
                                        <p:strVal val="visible"/>
                                      </p:to>
                                    </p:set>
                                    <p:anim calcmode="lin" valueType="num">
                                      <p:cBhvr>
                                        <p:cTn id="35" dur="1000" fill="hold"/>
                                        <p:tgtEl>
                                          <p:spTgt spid="190469">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19046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9046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90469">
                                            <p:txEl>
                                              <p:pRg st="5" end="5"/>
                                            </p:txEl>
                                          </p:spTgt>
                                        </p:tgtEl>
                                        <p:attrNameLst>
                                          <p:attrName>style.visibility</p:attrName>
                                        </p:attrNameLst>
                                      </p:cBhvr>
                                      <p:to>
                                        <p:strVal val="visible"/>
                                      </p:to>
                                    </p:set>
                                    <p:anim calcmode="lin" valueType="num">
                                      <p:cBhvr>
                                        <p:cTn id="42" dur="1000" fill="hold"/>
                                        <p:tgtEl>
                                          <p:spTgt spid="190469">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19046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904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pPr eaLnBrk="1" hangingPunct="1"/>
            <a:r>
              <a:rPr lang="en-US" altLang="zh-CN" sz="2500" smtClean="0">
                <a:latin typeface="Times New Roman" pitchFamily="18" charset="0"/>
              </a:rPr>
              <a:t>A Typical Divide and Conquer Technique</a:t>
            </a:r>
          </a:p>
        </p:txBody>
      </p:sp>
      <p:grpSp>
        <p:nvGrpSpPr>
          <p:cNvPr id="4" name="组合 3"/>
          <p:cNvGrpSpPr/>
          <p:nvPr/>
        </p:nvGrpSpPr>
        <p:grpSpPr>
          <a:xfrm>
            <a:off x="1225192" y="1628800"/>
            <a:ext cx="5799742" cy="3862387"/>
            <a:chOff x="1547663" y="1628800"/>
            <a:chExt cx="5799742" cy="3862387"/>
          </a:xfrm>
        </p:grpSpPr>
        <p:sp>
          <p:nvSpPr>
            <p:cNvPr id="17412" name="Oval 1027"/>
            <p:cNvSpPr>
              <a:spLocks noChangeArrowheads="1"/>
            </p:cNvSpPr>
            <p:nvPr/>
          </p:nvSpPr>
          <p:spPr bwMode="auto">
            <a:xfrm>
              <a:off x="5347494" y="2527293"/>
              <a:ext cx="1999911" cy="665364"/>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b="1">
                  <a:latin typeface="Times New Roman" pitchFamily="18" charset="0"/>
                </a:rPr>
                <a:t>subproblem 2 </a:t>
              </a:r>
            </a:p>
            <a:p>
              <a:pPr algn="ctr" eaLnBrk="0" hangingPunct="0"/>
              <a:r>
                <a:rPr lang="en-US" altLang="zh-CN" b="1">
                  <a:latin typeface="Times New Roman" pitchFamily="18" charset="0"/>
                </a:rPr>
                <a:t>of size </a:t>
              </a:r>
              <a:r>
                <a:rPr lang="en-US" altLang="zh-CN" b="1" i="1">
                  <a:latin typeface="Times New Roman" pitchFamily="18" charset="0"/>
                </a:rPr>
                <a:t>n</a:t>
              </a:r>
              <a:r>
                <a:rPr lang="en-US" altLang="zh-CN" b="1">
                  <a:latin typeface="Times New Roman" pitchFamily="18" charset="0"/>
                </a:rPr>
                <a:t>/2</a:t>
              </a:r>
            </a:p>
          </p:txBody>
        </p:sp>
        <p:sp>
          <p:nvSpPr>
            <p:cNvPr id="17413" name="Oval 1028"/>
            <p:cNvSpPr>
              <a:spLocks noChangeArrowheads="1"/>
            </p:cNvSpPr>
            <p:nvPr/>
          </p:nvSpPr>
          <p:spPr bwMode="auto">
            <a:xfrm>
              <a:off x="1547663" y="2527293"/>
              <a:ext cx="1999911" cy="665364"/>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b="1">
                  <a:latin typeface="Times New Roman" pitchFamily="18" charset="0"/>
                </a:rPr>
                <a:t>subproblem 1 </a:t>
              </a:r>
            </a:p>
            <a:p>
              <a:pPr algn="ctr" eaLnBrk="0" hangingPunct="0"/>
              <a:r>
                <a:rPr lang="en-US" altLang="zh-CN" b="1">
                  <a:latin typeface="Times New Roman" pitchFamily="18" charset="0"/>
                </a:rPr>
                <a:t>of size </a:t>
              </a:r>
              <a:r>
                <a:rPr lang="en-US" altLang="zh-CN" b="1" i="1">
                  <a:latin typeface="Times New Roman" pitchFamily="18" charset="0"/>
                </a:rPr>
                <a:t>n</a:t>
              </a:r>
              <a:r>
                <a:rPr lang="en-US" altLang="zh-CN" b="1">
                  <a:latin typeface="Times New Roman" pitchFamily="18" charset="0"/>
                </a:rPr>
                <a:t>/2</a:t>
              </a:r>
            </a:p>
          </p:txBody>
        </p:sp>
        <p:sp>
          <p:nvSpPr>
            <p:cNvPr id="17414" name="Rectangle 1029"/>
            <p:cNvSpPr>
              <a:spLocks noChangeArrowheads="1"/>
            </p:cNvSpPr>
            <p:nvPr/>
          </p:nvSpPr>
          <p:spPr bwMode="auto">
            <a:xfrm>
              <a:off x="1547663" y="3555583"/>
              <a:ext cx="1999911" cy="544389"/>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sz="1600" b="1">
                  <a:latin typeface="Times New Roman" pitchFamily="18" charset="0"/>
                </a:rPr>
                <a:t>a solution to </a:t>
              </a:r>
            </a:p>
            <a:p>
              <a:pPr algn="ctr" eaLnBrk="0" hangingPunct="0"/>
              <a:r>
                <a:rPr lang="en-US" altLang="zh-CN" sz="1600" b="1">
                  <a:latin typeface="Times New Roman" pitchFamily="18" charset="0"/>
                </a:rPr>
                <a:t>subproblem 1</a:t>
              </a:r>
              <a:endParaRPr lang="en-US" altLang="zh-CN" sz="2400">
                <a:latin typeface="Times New Roman" pitchFamily="18" charset="0"/>
              </a:endParaRPr>
            </a:p>
          </p:txBody>
        </p:sp>
        <p:sp>
          <p:nvSpPr>
            <p:cNvPr id="17415" name="Rectangle 1030"/>
            <p:cNvSpPr>
              <a:spLocks noChangeArrowheads="1"/>
            </p:cNvSpPr>
            <p:nvPr/>
          </p:nvSpPr>
          <p:spPr bwMode="auto">
            <a:xfrm>
              <a:off x="3480910" y="4946798"/>
              <a:ext cx="1999911" cy="544389"/>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sz="1600" b="1">
                  <a:latin typeface="Times New Roman" pitchFamily="18" charset="0"/>
                </a:rPr>
                <a:t>a solution to</a:t>
              </a:r>
            </a:p>
            <a:p>
              <a:pPr algn="ctr" eaLnBrk="0" hangingPunct="0"/>
              <a:r>
                <a:rPr lang="en-US" altLang="zh-CN" sz="1600" b="1">
                  <a:latin typeface="Times New Roman" pitchFamily="18" charset="0"/>
                </a:rPr>
                <a:t>the original problem</a:t>
              </a:r>
              <a:endParaRPr lang="en-US" altLang="zh-CN" sz="2400">
                <a:latin typeface="Times New Roman" pitchFamily="18" charset="0"/>
              </a:endParaRPr>
            </a:p>
          </p:txBody>
        </p:sp>
        <p:sp>
          <p:nvSpPr>
            <p:cNvPr id="17416" name="Rectangle 1031"/>
            <p:cNvSpPr>
              <a:spLocks noChangeArrowheads="1"/>
            </p:cNvSpPr>
            <p:nvPr/>
          </p:nvSpPr>
          <p:spPr bwMode="auto">
            <a:xfrm>
              <a:off x="5347494" y="3555583"/>
              <a:ext cx="1999911" cy="544389"/>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sz="1600" b="1">
                  <a:latin typeface="Times New Roman" pitchFamily="18" charset="0"/>
                </a:rPr>
                <a:t>a solution to </a:t>
              </a:r>
            </a:p>
            <a:p>
              <a:pPr algn="ctr" eaLnBrk="0" hangingPunct="0"/>
              <a:r>
                <a:rPr lang="en-US" altLang="zh-CN" sz="1600" b="1">
                  <a:latin typeface="Times New Roman" pitchFamily="18" charset="0"/>
                </a:rPr>
                <a:t>subproblem 2</a:t>
              </a:r>
              <a:endParaRPr lang="en-US" altLang="zh-CN" sz="2400">
                <a:latin typeface="Times New Roman" pitchFamily="18" charset="0"/>
              </a:endParaRPr>
            </a:p>
          </p:txBody>
        </p:sp>
        <p:sp>
          <p:nvSpPr>
            <p:cNvPr id="17417" name="Line 1032"/>
            <p:cNvSpPr>
              <a:spLocks noChangeShapeType="1"/>
            </p:cNvSpPr>
            <p:nvPr/>
          </p:nvSpPr>
          <p:spPr bwMode="auto">
            <a:xfrm flipH="1">
              <a:off x="2814273" y="2285343"/>
              <a:ext cx="1266610" cy="241951"/>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7418" name="Line 1033"/>
            <p:cNvSpPr>
              <a:spLocks noChangeShapeType="1"/>
            </p:cNvSpPr>
            <p:nvPr/>
          </p:nvSpPr>
          <p:spPr bwMode="auto">
            <a:xfrm>
              <a:off x="4814185" y="2285343"/>
              <a:ext cx="1333274" cy="241951"/>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7419" name="Oval 1034"/>
            <p:cNvSpPr>
              <a:spLocks noChangeArrowheads="1"/>
            </p:cNvSpPr>
            <p:nvPr/>
          </p:nvSpPr>
          <p:spPr bwMode="auto">
            <a:xfrm>
              <a:off x="3480910" y="1628800"/>
              <a:ext cx="1999911" cy="665364"/>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b="1" dirty="0">
                  <a:latin typeface="Times New Roman" pitchFamily="18" charset="0"/>
                </a:rPr>
                <a:t>a problem of size </a:t>
              </a:r>
              <a:r>
                <a:rPr lang="en-US" altLang="zh-CN" b="1" i="1" dirty="0">
                  <a:latin typeface="Times New Roman" pitchFamily="18" charset="0"/>
                </a:rPr>
                <a:t>n</a:t>
              </a:r>
              <a:endParaRPr lang="en-US" altLang="zh-CN" b="1" dirty="0">
                <a:latin typeface="Times New Roman" pitchFamily="18" charset="0"/>
              </a:endParaRPr>
            </a:p>
          </p:txBody>
        </p:sp>
        <p:sp>
          <p:nvSpPr>
            <p:cNvPr id="17420" name="Line 1035"/>
            <p:cNvSpPr>
              <a:spLocks noChangeShapeType="1"/>
            </p:cNvSpPr>
            <p:nvPr/>
          </p:nvSpPr>
          <p:spPr bwMode="auto">
            <a:xfrm>
              <a:off x="2480955" y="3192657"/>
              <a:ext cx="0" cy="362926"/>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7421" name="Line 1036"/>
            <p:cNvSpPr>
              <a:spLocks noChangeShapeType="1"/>
            </p:cNvSpPr>
            <p:nvPr/>
          </p:nvSpPr>
          <p:spPr bwMode="auto">
            <a:xfrm>
              <a:off x="6347450" y="3192657"/>
              <a:ext cx="0" cy="362926"/>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7422" name="Line 1037"/>
            <p:cNvSpPr>
              <a:spLocks noChangeShapeType="1"/>
            </p:cNvSpPr>
            <p:nvPr/>
          </p:nvSpPr>
          <p:spPr bwMode="auto">
            <a:xfrm>
              <a:off x="2480955" y="4099972"/>
              <a:ext cx="0" cy="423413"/>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7423" name="Line 1038"/>
            <p:cNvSpPr>
              <a:spLocks noChangeShapeType="1"/>
            </p:cNvSpPr>
            <p:nvPr/>
          </p:nvSpPr>
          <p:spPr bwMode="auto">
            <a:xfrm>
              <a:off x="6347450" y="4099972"/>
              <a:ext cx="0" cy="423413"/>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7424" name="Line 1039"/>
            <p:cNvSpPr>
              <a:spLocks noChangeShapeType="1"/>
            </p:cNvSpPr>
            <p:nvPr/>
          </p:nvSpPr>
          <p:spPr bwMode="auto">
            <a:xfrm>
              <a:off x="2480955" y="4523385"/>
              <a:ext cx="3866495"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7425" name="Line 1040"/>
            <p:cNvSpPr>
              <a:spLocks noChangeShapeType="1"/>
            </p:cNvSpPr>
            <p:nvPr/>
          </p:nvSpPr>
          <p:spPr bwMode="auto">
            <a:xfrm>
              <a:off x="4480866" y="4523385"/>
              <a:ext cx="0" cy="423413"/>
            </a:xfrm>
            <a:prstGeom prst="line">
              <a:avLst/>
            </a:prstGeom>
            <a:noFill/>
            <a:ln w="12700">
              <a:solidFill>
                <a:srgbClr val="FF0000"/>
              </a:solidFill>
              <a:round/>
              <a:headEnd type="none" w="sm" len="sm"/>
              <a:tailEnd type="triangle" w="sm" len="sm"/>
            </a:ln>
          </p:spPr>
          <p:txBody>
            <a:bodyPr wrap="none" anchor="ctr"/>
            <a:lstStyle/>
            <a:p>
              <a:endParaRPr lang="zh-CN" altLang="en-US"/>
            </a:p>
          </p:txBody>
        </p:sp>
      </p:grpSp>
      <p:sp>
        <p:nvSpPr>
          <p:cNvPr id="17426" name="Rectangle 1041"/>
          <p:cNvSpPr>
            <a:spLocks noChangeArrowheads="1"/>
          </p:cNvSpPr>
          <p:nvPr/>
        </p:nvSpPr>
        <p:spPr bwMode="auto">
          <a:xfrm>
            <a:off x="6341124" y="4995108"/>
            <a:ext cx="2545120" cy="387798"/>
          </a:xfrm>
          <a:prstGeom prst="rect">
            <a:avLst/>
          </a:prstGeom>
          <a:noFill/>
          <a:ln w="9525">
            <a:noFill/>
            <a:miter lim="800000"/>
            <a:headEnd/>
            <a:tailEnd/>
          </a:ln>
        </p:spPr>
        <p:txBody>
          <a:bodyPr wrap="none">
            <a:spAutoFit/>
          </a:bodyPr>
          <a:lstStyle/>
          <a:p>
            <a:pPr lvl="1">
              <a:lnSpc>
                <a:spcPct val="80000"/>
              </a:lnSpc>
              <a:spcBef>
                <a:spcPct val="20000"/>
              </a:spcBef>
              <a:buClr>
                <a:schemeClr val="hlink"/>
              </a:buClr>
              <a:buSzPct val="55000"/>
              <a:buFont typeface="Wingdings" pitchFamily="2" charset="2"/>
              <a:buNone/>
            </a:pPr>
            <a:r>
              <a:rPr lang="en-US" altLang="zh-CN" sz="2400" dirty="0">
                <a:solidFill>
                  <a:srgbClr val="002060"/>
                </a:solidFill>
                <a:latin typeface="Times New Roman" pitchFamily="18" charset="0"/>
              </a:rPr>
              <a:t>e.g., </a:t>
            </a:r>
            <a:r>
              <a:rPr lang="en-US" altLang="zh-CN" sz="2400" dirty="0" err="1">
                <a:solidFill>
                  <a:srgbClr val="002060"/>
                </a:solidFill>
                <a:latin typeface="Times New Roman" pitchFamily="18" charset="0"/>
              </a:rPr>
              <a:t>mergesort</a:t>
            </a:r>
            <a:r>
              <a:rPr lang="en-US" altLang="zh-CN" sz="2400" dirty="0">
                <a:solidFill>
                  <a:srgbClr val="002060"/>
                </a:solidFill>
                <a:latin typeface="Times New Roman" pitchFamily="18" charset="0"/>
              </a:rPr>
              <a:t>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26"/>
                                        </p:tgtEl>
                                        <p:attrNameLst>
                                          <p:attrName>style.visibility</p:attrName>
                                        </p:attrNameLst>
                                      </p:cBhvr>
                                      <p:to>
                                        <p:strVal val="visible"/>
                                      </p:to>
                                    </p:set>
                                    <p:anim calcmode="lin" valueType="num">
                                      <p:cBhvr additive="base">
                                        <p:cTn id="7" dur="500" fill="hold"/>
                                        <p:tgtEl>
                                          <p:spTgt spid="17426"/>
                                        </p:tgtEl>
                                        <p:attrNameLst>
                                          <p:attrName>ppt_x</p:attrName>
                                        </p:attrNameLst>
                                      </p:cBhvr>
                                      <p:tavLst>
                                        <p:tav tm="0">
                                          <p:val>
                                            <p:strVal val="#ppt_x"/>
                                          </p:val>
                                        </p:tav>
                                        <p:tav tm="100000">
                                          <p:val>
                                            <p:strVal val="#ppt_x"/>
                                          </p:val>
                                        </p:tav>
                                      </p:tavLst>
                                    </p:anim>
                                    <p:anim calcmode="lin" valueType="num">
                                      <p:cBhvr additive="base">
                                        <p:cTn id="8" dur="500" fill="hold"/>
                                        <p:tgtEl>
                                          <p:spTgt spid="174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5" name="Group 4"/>
          <p:cNvGrpSpPr>
            <a:grpSpLocks/>
          </p:cNvGrpSpPr>
          <p:nvPr/>
        </p:nvGrpSpPr>
        <p:grpSpPr bwMode="auto">
          <a:xfrm>
            <a:off x="252413" y="892175"/>
            <a:ext cx="3933825" cy="2192338"/>
            <a:chOff x="306" y="210"/>
            <a:chExt cx="2478" cy="1381"/>
          </a:xfrm>
        </p:grpSpPr>
        <p:sp>
          <p:nvSpPr>
            <p:cNvPr id="191493" name="Line 5"/>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494" name="Line 6"/>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495" name="Line 7"/>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496" name="Line 8"/>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497" name="Line 9"/>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498" name="Line 10"/>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499" name="Line 11"/>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00" name="Line 12"/>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01" name="Line 13"/>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02" name="Oval 14"/>
            <p:cNvSpPr>
              <a:spLocks noChangeArrowheads="1"/>
            </p:cNvSpPr>
            <p:nvPr/>
          </p:nvSpPr>
          <p:spPr bwMode="auto">
            <a:xfrm>
              <a:off x="1597" y="210"/>
              <a:ext cx="350" cy="324"/>
            </a:xfrm>
            <a:prstGeom prst="ellipse">
              <a:avLst/>
            </a:prstGeom>
            <a:gradFill rotWithShape="1">
              <a:gsLst>
                <a:gs pos="0">
                  <a:schemeClr val="accent2"/>
                </a:gs>
                <a:gs pos="100000">
                  <a:schemeClr val="accent2">
                    <a:gamma/>
                    <a:shade val="46275"/>
                    <a:invGamma/>
                  </a:schemeClr>
                </a:gs>
              </a:gsLst>
              <a:lin ang="5400000" scaled="1"/>
            </a:gradFill>
            <a:ln w="12700" cap="rnd">
              <a:noFill/>
              <a:round/>
              <a:headEnd/>
              <a:tailEnd/>
            </a:ln>
            <a:effectLst/>
          </p:spPr>
          <p:txBody>
            <a:bodyPr wrap="none" lIns="72000" rIns="72000" anchor="ctr"/>
            <a:lstStyle/>
            <a:p>
              <a:pPr algn="ctr">
                <a:defRPr/>
              </a:pPr>
              <a:r>
                <a:rPr lang="en-US" altLang="zh-CN" sz="2800">
                  <a:solidFill>
                    <a:schemeClr val="bg1"/>
                  </a:solidFill>
                  <a:latin typeface="Arial" charset="0"/>
                  <a:ea typeface="宋体" pitchFamily="2" charset="-122"/>
                </a:rPr>
                <a:t>1</a:t>
              </a:r>
            </a:p>
          </p:txBody>
        </p:sp>
        <p:sp>
          <p:nvSpPr>
            <p:cNvPr id="46176" name="Oval 15"/>
            <p:cNvSpPr>
              <a:spLocks noChangeArrowheads="1"/>
            </p:cNvSpPr>
            <p:nvPr/>
          </p:nvSpPr>
          <p:spPr bwMode="auto">
            <a:xfrm>
              <a:off x="2125" y="498"/>
              <a:ext cx="350" cy="326"/>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a:r>
                <a:rPr lang="en-US" altLang="zh-CN" sz="3200">
                  <a:solidFill>
                    <a:srgbClr val="FF0000"/>
                  </a:solidFill>
                  <a:latin typeface="黑体" pitchFamily="2" charset="-122"/>
                  <a:ea typeface="黑体" pitchFamily="2" charset="-122"/>
                </a:rPr>
                <a:t>9</a:t>
              </a:r>
            </a:p>
          </p:txBody>
        </p:sp>
        <p:sp>
          <p:nvSpPr>
            <p:cNvPr id="46177" name="Oval 16"/>
            <p:cNvSpPr>
              <a:spLocks noChangeArrowheads="1"/>
            </p:cNvSpPr>
            <p:nvPr/>
          </p:nvSpPr>
          <p:spPr bwMode="auto">
            <a:xfrm>
              <a:off x="2434"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8</a:t>
              </a:r>
            </a:p>
          </p:txBody>
        </p:sp>
        <p:sp>
          <p:nvSpPr>
            <p:cNvPr id="46178" name="Oval 17"/>
            <p:cNvSpPr>
              <a:spLocks noChangeArrowheads="1"/>
            </p:cNvSpPr>
            <p:nvPr/>
          </p:nvSpPr>
          <p:spPr bwMode="auto">
            <a:xfrm>
              <a:off x="306" y="1267"/>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10</a:t>
              </a:r>
            </a:p>
          </p:txBody>
        </p:sp>
        <p:sp>
          <p:nvSpPr>
            <p:cNvPr id="46179" name="Oval 18"/>
            <p:cNvSpPr>
              <a:spLocks noChangeArrowheads="1"/>
            </p:cNvSpPr>
            <p:nvPr/>
          </p:nvSpPr>
          <p:spPr bwMode="auto">
            <a:xfrm>
              <a:off x="1767" y="882"/>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6</a:t>
              </a:r>
            </a:p>
          </p:txBody>
        </p:sp>
        <p:sp>
          <p:nvSpPr>
            <p:cNvPr id="46180" name="Oval 19"/>
            <p:cNvSpPr>
              <a:spLocks noChangeArrowheads="1"/>
            </p:cNvSpPr>
            <p:nvPr/>
          </p:nvSpPr>
          <p:spPr bwMode="auto">
            <a:xfrm>
              <a:off x="751" y="1267"/>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2</a:t>
              </a:r>
            </a:p>
          </p:txBody>
        </p:sp>
        <p:sp>
          <p:nvSpPr>
            <p:cNvPr id="46181" name="Oval 20"/>
            <p:cNvSpPr>
              <a:spLocks noChangeArrowheads="1"/>
            </p:cNvSpPr>
            <p:nvPr/>
          </p:nvSpPr>
          <p:spPr bwMode="auto">
            <a:xfrm>
              <a:off x="972" y="499"/>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a:r>
                <a:rPr lang="en-US" altLang="zh-CN" sz="2800">
                  <a:solidFill>
                    <a:srgbClr val="FF0000"/>
                  </a:solidFill>
                  <a:latin typeface="Arial" charset="0"/>
                </a:rPr>
                <a:t>16</a:t>
              </a:r>
            </a:p>
          </p:txBody>
        </p:sp>
        <p:sp>
          <p:nvSpPr>
            <p:cNvPr id="46182" name="Oval 21"/>
            <p:cNvSpPr>
              <a:spLocks noChangeArrowheads="1"/>
            </p:cNvSpPr>
            <p:nvPr/>
          </p:nvSpPr>
          <p:spPr bwMode="auto">
            <a:xfrm>
              <a:off x="573"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11</a:t>
              </a:r>
            </a:p>
          </p:txBody>
        </p:sp>
        <p:sp>
          <p:nvSpPr>
            <p:cNvPr id="46183" name="Oval 22"/>
            <p:cNvSpPr>
              <a:spLocks noChangeArrowheads="1"/>
            </p:cNvSpPr>
            <p:nvPr/>
          </p:nvSpPr>
          <p:spPr bwMode="auto">
            <a:xfrm>
              <a:off x="1325" y="883"/>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5</a:t>
              </a:r>
            </a:p>
          </p:txBody>
        </p:sp>
        <p:sp>
          <p:nvSpPr>
            <p:cNvPr id="46184" name="Oval 23"/>
            <p:cNvSpPr>
              <a:spLocks noChangeArrowheads="1"/>
            </p:cNvSpPr>
            <p:nvPr/>
          </p:nvSpPr>
          <p:spPr bwMode="auto">
            <a:xfrm>
              <a:off x="1150" y="1266"/>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4</a:t>
              </a:r>
            </a:p>
          </p:txBody>
        </p:sp>
      </p:grpSp>
      <p:sp>
        <p:nvSpPr>
          <p:cNvPr id="191512" name="Oval 24"/>
          <p:cNvSpPr>
            <a:spLocks noChangeArrowheads="1"/>
          </p:cNvSpPr>
          <p:nvPr/>
        </p:nvSpPr>
        <p:spPr bwMode="auto">
          <a:xfrm>
            <a:off x="2238375" y="822325"/>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3" name="Oval 25"/>
          <p:cNvSpPr>
            <a:spLocks noChangeArrowheads="1"/>
          </p:cNvSpPr>
          <p:nvPr/>
        </p:nvSpPr>
        <p:spPr bwMode="auto">
          <a:xfrm>
            <a:off x="6196013" y="1858963"/>
            <a:ext cx="1055687" cy="1366837"/>
          </a:xfrm>
          <a:prstGeom prst="ellipse">
            <a:avLst/>
          </a:prstGeom>
          <a:noFill/>
          <a:ln w="25400">
            <a:solidFill>
              <a:srgbClr val="00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4" name="Oval 26"/>
          <p:cNvSpPr>
            <a:spLocks noChangeArrowheads="1"/>
          </p:cNvSpPr>
          <p:nvPr/>
        </p:nvSpPr>
        <p:spPr bwMode="auto">
          <a:xfrm>
            <a:off x="4887913" y="1903413"/>
            <a:ext cx="1355725" cy="1479550"/>
          </a:xfrm>
          <a:prstGeom prst="ellipse">
            <a:avLst/>
          </a:prstGeom>
          <a:noFill/>
          <a:ln w="25400">
            <a:solidFill>
              <a:srgbClr val="00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5" name="Oval 27"/>
          <p:cNvSpPr>
            <a:spLocks noChangeArrowheads="1"/>
          </p:cNvSpPr>
          <p:nvPr/>
        </p:nvSpPr>
        <p:spPr bwMode="auto">
          <a:xfrm>
            <a:off x="0" y="1179513"/>
            <a:ext cx="2484438" cy="2305050"/>
          </a:xfrm>
          <a:prstGeom prst="ellipse">
            <a:avLst/>
          </a:prstGeom>
          <a:noFill/>
          <a:ln w="25400">
            <a:solidFill>
              <a:srgbClr val="00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6" name="Oval 28"/>
          <p:cNvSpPr>
            <a:spLocks noChangeArrowheads="1"/>
          </p:cNvSpPr>
          <p:nvPr/>
        </p:nvSpPr>
        <p:spPr bwMode="auto">
          <a:xfrm>
            <a:off x="2508250" y="1252538"/>
            <a:ext cx="1776413" cy="1584325"/>
          </a:xfrm>
          <a:prstGeom prst="ellipse">
            <a:avLst/>
          </a:prstGeom>
          <a:noFill/>
          <a:ln w="25400">
            <a:solidFill>
              <a:srgbClr val="00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7" name="Line 29"/>
          <p:cNvSpPr>
            <a:spLocks noChangeShapeType="1"/>
          </p:cNvSpPr>
          <p:nvPr/>
        </p:nvSpPr>
        <p:spPr bwMode="auto">
          <a:xfrm>
            <a:off x="4211638" y="1828800"/>
            <a:ext cx="773112" cy="0"/>
          </a:xfrm>
          <a:prstGeom prst="line">
            <a:avLst/>
          </a:prstGeom>
          <a:noFill/>
          <a:ln w="76200" cap="rnd">
            <a:solidFill>
              <a:srgbClr val="00FFFF"/>
            </a:solidFill>
            <a:round/>
            <a:headEnd/>
            <a:tailEnd type="triangle" w="med" len="me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8" name="Line 30"/>
          <p:cNvSpPr>
            <a:spLocks noChangeShapeType="1"/>
          </p:cNvSpPr>
          <p:nvPr/>
        </p:nvSpPr>
        <p:spPr bwMode="auto">
          <a:xfrm>
            <a:off x="7164388" y="3238500"/>
            <a:ext cx="0" cy="533400"/>
          </a:xfrm>
          <a:prstGeom prst="line">
            <a:avLst/>
          </a:prstGeom>
          <a:noFill/>
          <a:ln w="76200" cap="rnd">
            <a:solidFill>
              <a:srgbClr val="00FFFF"/>
            </a:solidFill>
            <a:round/>
            <a:headEnd/>
            <a:tailEnd type="triangle" w="med" len="me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9" name="Line 31"/>
          <p:cNvSpPr>
            <a:spLocks noChangeShapeType="1"/>
          </p:cNvSpPr>
          <p:nvPr/>
        </p:nvSpPr>
        <p:spPr bwMode="auto">
          <a:xfrm flipH="1">
            <a:off x="4430713" y="5033963"/>
            <a:ext cx="633412" cy="0"/>
          </a:xfrm>
          <a:prstGeom prst="line">
            <a:avLst/>
          </a:prstGeom>
          <a:noFill/>
          <a:ln w="76200" cap="rnd">
            <a:solidFill>
              <a:srgbClr val="00FFFF"/>
            </a:solidFill>
            <a:round/>
            <a:headEnd/>
            <a:tailEnd type="triangle" w="med" len="me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0" name="AutoShape 32"/>
          <p:cNvSpPr>
            <a:spLocks noChangeArrowheads="1"/>
          </p:cNvSpPr>
          <p:nvPr/>
        </p:nvSpPr>
        <p:spPr bwMode="auto">
          <a:xfrm>
            <a:off x="2916238" y="3124200"/>
            <a:ext cx="2016125" cy="838200"/>
          </a:xfrm>
          <a:prstGeom prst="wedgeEllipseCallout">
            <a:avLst>
              <a:gd name="adj1" fmla="val -47245"/>
              <a:gd name="adj2" fmla="val 105870"/>
            </a:avLst>
          </a:prstGeom>
          <a:gradFill rotWithShape="1">
            <a:gsLst>
              <a:gs pos="0">
                <a:schemeClr val="folHlink"/>
              </a:gs>
              <a:gs pos="100000">
                <a:schemeClr val="folHlink">
                  <a:gamma/>
                  <a:shade val="46275"/>
                  <a:invGamma/>
                </a:schemeClr>
              </a:gs>
            </a:gsLst>
            <a:path path="rect">
              <a:fillToRect l="50000" t="50000" r="50000" b="50000"/>
            </a:path>
          </a:gradFill>
          <a:ln w="12700" cap="rnd">
            <a:solidFill>
              <a:schemeClr val="tx1"/>
            </a:solidFill>
            <a:miter lim="800000"/>
            <a:headEnd/>
            <a:tailEnd/>
          </a:ln>
          <a:effectLst/>
        </p:spPr>
        <p:txBody>
          <a:bodyPr lIns="72000" rIns="72000"/>
          <a:lstStyle/>
          <a:p>
            <a:pPr algn="ctr" eaLnBrk="0" hangingPunct="0">
              <a:defRPr/>
            </a:pPr>
            <a:r>
              <a:rPr kumimoji="1" lang="zh-CN" altLang="en-US" sz="3200">
                <a:solidFill>
                  <a:srgbClr val="FFE575"/>
                </a:solidFill>
                <a:latin typeface="隶书" pitchFamily="49" charset="-122"/>
                <a:ea typeface="隶书" pitchFamily="49" charset="-122"/>
              </a:rPr>
              <a:t>大根堆</a:t>
            </a:r>
          </a:p>
        </p:txBody>
      </p:sp>
      <p:grpSp>
        <p:nvGrpSpPr>
          <p:cNvPr id="3" name="Group 33"/>
          <p:cNvGrpSpPr>
            <a:grpSpLocks/>
          </p:cNvGrpSpPr>
          <p:nvPr/>
        </p:nvGrpSpPr>
        <p:grpSpPr bwMode="auto">
          <a:xfrm>
            <a:off x="4946650" y="890588"/>
            <a:ext cx="3933825" cy="2192337"/>
            <a:chOff x="306" y="210"/>
            <a:chExt cx="2478" cy="1381"/>
          </a:xfrm>
        </p:grpSpPr>
        <p:sp>
          <p:nvSpPr>
            <p:cNvPr id="191522" name="Line 34"/>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3" name="Line 35"/>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4" name="Line 36"/>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5" name="Line 37"/>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6" name="Line 38"/>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7" name="Line 39"/>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8" name="Line 40"/>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9" name="Line 41"/>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30" name="Line 42"/>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46156" name="Oval 43"/>
            <p:cNvSpPr>
              <a:spLocks noChangeArrowheads="1"/>
            </p:cNvSpPr>
            <p:nvPr/>
          </p:nvSpPr>
          <p:spPr bwMode="auto">
            <a:xfrm>
              <a:off x="1597" y="210"/>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16</a:t>
              </a:r>
            </a:p>
          </p:txBody>
        </p:sp>
        <p:sp>
          <p:nvSpPr>
            <p:cNvPr id="46157" name="Oval 44"/>
            <p:cNvSpPr>
              <a:spLocks noChangeArrowheads="1"/>
            </p:cNvSpPr>
            <p:nvPr/>
          </p:nvSpPr>
          <p:spPr bwMode="auto">
            <a:xfrm>
              <a:off x="2125" y="498"/>
              <a:ext cx="350" cy="326"/>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9</a:t>
              </a:r>
            </a:p>
          </p:txBody>
        </p:sp>
        <p:sp>
          <p:nvSpPr>
            <p:cNvPr id="46158" name="Oval 45"/>
            <p:cNvSpPr>
              <a:spLocks noChangeArrowheads="1"/>
            </p:cNvSpPr>
            <p:nvPr/>
          </p:nvSpPr>
          <p:spPr bwMode="auto">
            <a:xfrm>
              <a:off x="2434"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8</a:t>
              </a:r>
            </a:p>
          </p:txBody>
        </p:sp>
        <p:sp>
          <p:nvSpPr>
            <p:cNvPr id="46159" name="Oval 46"/>
            <p:cNvSpPr>
              <a:spLocks noChangeArrowheads="1"/>
            </p:cNvSpPr>
            <p:nvPr/>
          </p:nvSpPr>
          <p:spPr bwMode="auto">
            <a:xfrm>
              <a:off x="306" y="1267"/>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10</a:t>
              </a:r>
            </a:p>
          </p:txBody>
        </p:sp>
        <p:sp>
          <p:nvSpPr>
            <p:cNvPr id="46160" name="Oval 47"/>
            <p:cNvSpPr>
              <a:spLocks noChangeArrowheads="1"/>
            </p:cNvSpPr>
            <p:nvPr/>
          </p:nvSpPr>
          <p:spPr bwMode="auto">
            <a:xfrm>
              <a:off x="1767" y="882"/>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6</a:t>
              </a:r>
            </a:p>
          </p:txBody>
        </p:sp>
        <p:sp>
          <p:nvSpPr>
            <p:cNvPr id="46161" name="Oval 48"/>
            <p:cNvSpPr>
              <a:spLocks noChangeArrowheads="1"/>
            </p:cNvSpPr>
            <p:nvPr/>
          </p:nvSpPr>
          <p:spPr bwMode="auto">
            <a:xfrm>
              <a:off x="751" y="1267"/>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2</a:t>
              </a:r>
            </a:p>
          </p:txBody>
        </p:sp>
        <p:sp>
          <p:nvSpPr>
            <p:cNvPr id="191537" name="Oval 49"/>
            <p:cNvSpPr>
              <a:spLocks noChangeArrowheads="1"/>
            </p:cNvSpPr>
            <p:nvPr/>
          </p:nvSpPr>
          <p:spPr bwMode="auto">
            <a:xfrm>
              <a:off x="972" y="499"/>
              <a:ext cx="351" cy="324"/>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lIns="72000" rIns="72000" anchor="ctr"/>
            <a:lstStyle/>
            <a:p>
              <a:pPr algn="ctr" eaLnBrk="0" hangingPunct="0">
                <a:defRPr/>
              </a:pPr>
              <a:r>
                <a:rPr lang="en-US" altLang="zh-CN" sz="3200">
                  <a:solidFill>
                    <a:schemeClr val="bg1"/>
                  </a:solidFill>
                  <a:latin typeface="黑体" pitchFamily="2" charset="-122"/>
                  <a:ea typeface="黑体" pitchFamily="2" charset="-122"/>
                </a:rPr>
                <a:t>1</a:t>
              </a:r>
            </a:p>
          </p:txBody>
        </p:sp>
        <p:sp>
          <p:nvSpPr>
            <p:cNvPr id="46163" name="Oval 50"/>
            <p:cNvSpPr>
              <a:spLocks noChangeArrowheads="1"/>
            </p:cNvSpPr>
            <p:nvPr/>
          </p:nvSpPr>
          <p:spPr bwMode="auto">
            <a:xfrm>
              <a:off x="573"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11</a:t>
              </a:r>
            </a:p>
          </p:txBody>
        </p:sp>
        <p:sp>
          <p:nvSpPr>
            <p:cNvPr id="46164" name="Oval 51"/>
            <p:cNvSpPr>
              <a:spLocks noChangeArrowheads="1"/>
            </p:cNvSpPr>
            <p:nvPr/>
          </p:nvSpPr>
          <p:spPr bwMode="auto">
            <a:xfrm>
              <a:off x="1325" y="883"/>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5</a:t>
              </a:r>
            </a:p>
          </p:txBody>
        </p:sp>
        <p:sp>
          <p:nvSpPr>
            <p:cNvPr id="46165" name="Oval 52"/>
            <p:cNvSpPr>
              <a:spLocks noChangeArrowheads="1"/>
            </p:cNvSpPr>
            <p:nvPr/>
          </p:nvSpPr>
          <p:spPr bwMode="auto">
            <a:xfrm>
              <a:off x="1150" y="1266"/>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4</a:t>
              </a:r>
            </a:p>
          </p:txBody>
        </p:sp>
      </p:grpSp>
      <p:grpSp>
        <p:nvGrpSpPr>
          <p:cNvPr id="4" name="Group 53"/>
          <p:cNvGrpSpPr>
            <a:grpSpLocks/>
          </p:cNvGrpSpPr>
          <p:nvPr/>
        </p:nvGrpSpPr>
        <p:grpSpPr bwMode="auto">
          <a:xfrm>
            <a:off x="4946650" y="4100513"/>
            <a:ext cx="3933825" cy="2192337"/>
            <a:chOff x="306" y="210"/>
            <a:chExt cx="2478" cy="1381"/>
          </a:xfrm>
        </p:grpSpPr>
        <p:sp>
          <p:nvSpPr>
            <p:cNvPr id="191542" name="Line 54"/>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3" name="Line 55"/>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4" name="Line 56"/>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5" name="Line 57"/>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6" name="Line 58"/>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7" name="Line 59"/>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8" name="Line 60"/>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9" name="Line 61"/>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50" name="Line 62"/>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46137" name="Oval 63"/>
            <p:cNvSpPr>
              <a:spLocks noChangeArrowheads="1"/>
            </p:cNvSpPr>
            <p:nvPr/>
          </p:nvSpPr>
          <p:spPr bwMode="auto">
            <a:xfrm>
              <a:off x="1597" y="210"/>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16</a:t>
              </a:r>
            </a:p>
          </p:txBody>
        </p:sp>
        <p:sp>
          <p:nvSpPr>
            <p:cNvPr id="46138" name="Oval 64"/>
            <p:cNvSpPr>
              <a:spLocks noChangeArrowheads="1"/>
            </p:cNvSpPr>
            <p:nvPr/>
          </p:nvSpPr>
          <p:spPr bwMode="auto">
            <a:xfrm>
              <a:off x="2125" y="498"/>
              <a:ext cx="350" cy="326"/>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9</a:t>
              </a:r>
            </a:p>
          </p:txBody>
        </p:sp>
        <p:sp>
          <p:nvSpPr>
            <p:cNvPr id="46139" name="Oval 65"/>
            <p:cNvSpPr>
              <a:spLocks noChangeArrowheads="1"/>
            </p:cNvSpPr>
            <p:nvPr/>
          </p:nvSpPr>
          <p:spPr bwMode="auto">
            <a:xfrm>
              <a:off x="2434"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8</a:t>
              </a:r>
            </a:p>
          </p:txBody>
        </p:sp>
        <p:sp>
          <p:nvSpPr>
            <p:cNvPr id="46140" name="Oval 66"/>
            <p:cNvSpPr>
              <a:spLocks noChangeArrowheads="1"/>
            </p:cNvSpPr>
            <p:nvPr/>
          </p:nvSpPr>
          <p:spPr bwMode="auto">
            <a:xfrm>
              <a:off x="306" y="1267"/>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10</a:t>
              </a:r>
            </a:p>
          </p:txBody>
        </p:sp>
        <p:sp>
          <p:nvSpPr>
            <p:cNvPr id="46141" name="Oval 67"/>
            <p:cNvSpPr>
              <a:spLocks noChangeArrowheads="1"/>
            </p:cNvSpPr>
            <p:nvPr/>
          </p:nvSpPr>
          <p:spPr bwMode="auto">
            <a:xfrm>
              <a:off x="1767" y="882"/>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6</a:t>
              </a:r>
            </a:p>
          </p:txBody>
        </p:sp>
        <p:sp>
          <p:nvSpPr>
            <p:cNvPr id="46142" name="Oval 68"/>
            <p:cNvSpPr>
              <a:spLocks noChangeArrowheads="1"/>
            </p:cNvSpPr>
            <p:nvPr/>
          </p:nvSpPr>
          <p:spPr bwMode="auto">
            <a:xfrm>
              <a:off x="751" y="1267"/>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2</a:t>
              </a:r>
            </a:p>
          </p:txBody>
        </p:sp>
        <p:sp>
          <p:nvSpPr>
            <p:cNvPr id="46143" name="Oval 69"/>
            <p:cNvSpPr>
              <a:spLocks noChangeArrowheads="1"/>
            </p:cNvSpPr>
            <p:nvPr/>
          </p:nvSpPr>
          <p:spPr bwMode="auto">
            <a:xfrm>
              <a:off x="972" y="499"/>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11</a:t>
              </a:r>
            </a:p>
          </p:txBody>
        </p:sp>
        <p:sp>
          <p:nvSpPr>
            <p:cNvPr id="191558" name="Oval 70"/>
            <p:cNvSpPr>
              <a:spLocks noChangeArrowheads="1"/>
            </p:cNvSpPr>
            <p:nvPr/>
          </p:nvSpPr>
          <p:spPr bwMode="auto">
            <a:xfrm>
              <a:off x="573" y="882"/>
              <a:ext cx="350" cy="324"/>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lIns="72000" rIns="72000" anchor="ctr"/>
            <a:lstStyle/>
            <a:p>
              <a:pPr algn="ctr" eaLnBrk="0" hangingPunct="0">
                <a:defRPr/>
              </a:pPr>
              <a:r>
                <a:rPr lang="en-US" altLang="zh-CN" sz="3200">
                  <a:solidFill>
                    <a:schemeClr val="bg1"/>
                  </a:solidFill>
                  <a:latin typeface="黑体" pitchFamily="2" charset="-122"/>
                  <a:ea typeface="黑体" pitchFamily="2" charset="-122"/>
                </a:rPr>
                <a:t>1</a:t>
              </a:r>
            </a:p>
          </p:txBody>
        </p:sp>
        <p:sp>
          <p:nvSpPr>
            <p:cNvPr id="46145" name="Oval 71"/>
            <p:cNvSpPr>
              <a:spLocks noChangeArrowheads="1"/>
            </p:cNvSpPr>
            <p:nvPr/>
          </p:nvSpPr>
          <p:spPr bwMode="auto">
            <a:xfrm>
              <a:off x="1325" y="883"/>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5</a:t>
              </a:r>
            </a:p>
          </p:txBody>
        </p:sp>
        <p:sp>
          <p:nvSpPr>
            <p:cNvPr id="46146" name="Oval 72"/>
            <p:cNvSpPr>
              <a:spLocks noChangeArrowheads="1"/>
            </p:cNvSpPr>
            <p:nvPr/>
          </p:nvSpPr>
          <p:spPr bwMode="auto">
            <a:xfrm>
              <a:off x="1150" y="1266"/>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4</a:t>
              </a:r>
            </a:p>
          </p:txBody>
        </p:sp>
      </p:grpSp>
      <p:grpSp>
        <p:nvGrpSpPr>
          <p:cNvPr id="5" name="Group 73"/>
          <p:cNvGrpSpPr>
            <a:grpSpLocks/>
          </p:cNvGrpSpPr>
          <p:nvPr/>
        </p:nvGrpSpPr>
        <p:grpSpPr bwMode="auto">
          <a:xfrm>
            <a:off x="252413" y="3956050"/>
            <a:ext cx="3933825" cy="2192338"/>
            <a:chOff x="306" y="210"/>
            <a:chExt cx="2478" cy="1381"/>
          </a:xfrm>
        </p:grpSpPr>
        <p:sp>
          <p:nvSpPr>
            <p:cNvPr id="191562" name="Line 74"/>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3" name="Line 75"/>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4" name="Line 76"/>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5" name="Line 77"/>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6" name="Line 78"/>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7" name="Line 79"/>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8" name="Line 80"/>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9" name="Line 81"/>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70" name="Line 82"/>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46118" name="Oval 83"/>
            <p:cNvSpPr>
              <a:spLocks noChangeArrowheads="1"/>
            </p:cNvSpPr>
            <p:nvPr/>
          </p:nvSpPr>
          <p:spPr bwMode="auto">
            <a:xfrm>
              <a:off x="1597" y="210"/>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16</a:t>
              </a:r>
            </a:p>
          </p:txBody>
        </p:sp>
        <p:sp>
          <p:nvSpPr>
            <p:cNvPr id="46119" name="Oval 84"/>
            <p:cNvSpPr>
              <a:spLocks noChangeArrowheads="1"/>
            </p:cNvSpPr>
            <p:nvPr/>
          </p:nvSpPr>
          <p:spPr bwMode="auto">
            <a:xfrm>
              <a:off x="2125" y="498"/>
              <a:ext cx="350" cy="326"/>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9</a:t>
              </a:r>
            </a:p>
          </p:txBody>
        </p:sp>
        <p:sp>
          <p:nvSpPr>
            <p:cNvPr id="46120" name="Oval 85"/>
            <p:cNvSpPr>
              <a:spLocks noChangeArrowheads="1"/>
            </p:cNvSpPr>
            <p:nvPr/>
          </p:nvSpPr>
          <p:spPr bwMode="auto">
            <a:xfrm>
              <a:off x="2434"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8</a:t>
              </a:r>
            </a:p>
          </p:txBody>
        </p:sp>
        <p:sp>
          <p:nvSpPr>
            <p:cNvPr id="191574" name="Oval 86"/>
            <p:cNvSpPr>
              <a:spLocks noChangeArrowheads="1"/>
            </p:cNvSpPr>
            <p:nvPr/>
          </p:nvSpPr>
          <p:spPr bwMode="auto">
            <a:xfrm>
              <a:off x="306" y="1267"/>
              <a:ext cx="351" cy="324"/>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lIns="72000" rIns="72000" anchor="ctr"/>
            <a:lstStyle/>
            <a:p>
              <a:pPr algn="ctr" eaLnBrk="0" hangingPunct="0">
                <a:defRPr/>
              </a:pPr>
              <a:r>
                <a:rPr lang="en-US" altLang="zh-CN" sz="3200">
                  <a:solidFill>
                    <a:schemeClr val="bg1"/>
                  </a:solidFill>
                  <a:latin typeface="黑体" pitchFamily="2" charset="-122"/>
                  <a:ea typeface="黑体" pitchFamily="2" charset="-122"/>
                </a:rPr>
                <a:t>1</a:t>
              </a:r>
            </a:p>
          </p:txBody>
        </p:sp>
        <p:sp>
          <p:nvSpPr>
            <p:cNvPr id="46122" name="Oval 87"/>
            <p:cNvSpPr>
              <a:spLocks noChangeArrowheads="1"/>
            </p:cNvSpPr>
            <p:nvPr/>
          </p:nvSpPr>
          <p:spPr bwMode="auto">
            <a:xfrm>
              <a:off x="1767" y="882"/>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6</a:t>
              </a:r>
            </a:p>
          </p:txBody>
        </p:sp>
        <p:sp>
          <p:nvSpPr>
            <p:cNvPr id="46123" name="Oval 88"/>
            <p:cNvSpPr>
              <a:spLocks noChangeArrowheads="1"/>
            </p:cNvSpPr>
            <p:nvPr/>
          </p:nvSpPr>
          <p:spPr bwMode="auto">
            <a:xfrm>
              <a:off x="751" y="1267"/>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2</a:t>
              </a:r>
            </a:p>
          </p:txBody>
        </p:sp>
        <p:sp>
          <p:nvSpPr>
            <p:cNvPr id="46124" name="Oval 89"/>
            <p:cNvSpPr>
              <a:spLocks noChangeArrowheads="1"/>
            </p:cNvSpPr>
            <p:nvPr/>
          </p:nvSpPr>
          <p:spPr bwMode="auto">
            <a:xfrm>
              <a:off x="972" y="499"/>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11</a:t>
              </a:r>
            </a:p>
          </p:txBody>
        </p:sp>
        <p:sp>
          <p:nvSpPr>
            <p:cNvPr id="46125" name="Oval 90"/>
            <p:cNvSpPr>
              <a:spLocks noChangeArrowheads="1"/>
            </p:cNvSpPr>
            <p:nvPr/>
          </p:nvSpPr>
          <p:spPr bwMode="auto">
            <a:xfrm>
              <a:off x="573"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10</a:t>
              </a:r>
            </a:p>
          </p:txBody>
        </p:sp>
        <p:sp>
          <p:nvSpPr>
            <p:cNvPr id="46126" name="Oval 91"/>
            <p:cNvSpPr>
              <a:spLocks noChangeArrowheads="1"/>
            </p:cNvSpPr>
            <p:nvPr/>
          </p:nvSpPr>
          <p:spPr bwMode="auto">
            <a:xfrm>
              <a:off x="1325" y="883"/>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5</a:t>
              </a:r>
            </a:p>
          </p:txBody>
        </p:sp>
        <p:sp>
          <p:nvSpPr>
            <p:cNvPr id="46127" name="Oval 92"/>
            <p:cNvSpPr>
              <a:spLocks noChangeArrowheads="1"/>
            </p:cNvSpPr>
            <p:nvPr/>
          </p:nvSpPr>
          <p:spPr bwMode="auto">
            <a:xfrm>
              <a:off x="1150" y="1266"/>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4</a:t>
              </a:r>
            </a:p>
          </p:txBody>
        </p:sp>
      </p:grpSp>
      <p:sp>
        <p:nvSpPr>
          <p:cNvPr id="191581" name="Text Box 93"/>
          <p:cNvSpPr txBox="1">
            <a:spLocks noChangeArrowheads="1"/>
          </p:cNvSpPr>
          <p:nvPr/>
        </p:nvSpPr>
        <p:spPr bwMode="auto">
          <a:xfrm>
            <a:off x="250825" y="389607"/>
            <a:ext cx="8458200" cy="519113"/>
          </a:xfrm>
          <a:prstGeom prst="rect">
            <a:avLst/>
          </a:prstGeom>
          <a:noFill/>
          <a:ln w="9525">
            <a:noFill/>
            <a:miter lim="800000"/>
            <a:headEnd/>
            <a:tailEnd/>
          </a:ln>
          <a:effectLst/>
        </p:spPr>
        <p:txBody>
          <a:bodyPr>
            <a:spAutoFit/>
          </a:bodyPr>
          <a:lstStyle/>
          <a:p>
            <a:pPr algn="just">
              <a:spcBef>
                <a:spcPct val="50000"/>
              </a:spcBef>
              <a:defRPr/>
            </a:pPr>
            <a:r>
              <a:rPr kumimoji="1" lang="zh-CN" altLang="en-US" sz="2800" b="1" dirty="0">
                <a:solidFill>
                  <a:srgbClr val="FF0000"/>
                </a:solidFill>
                <a:effectLst>
                  <a:outerShdw blurRad="38100" dist="38100" dir="2700000" algn="tl">
                    <a:srgbClr val="C0C0C0"/>
                  </a:outerShdw>
                </a:effectLst>
                <a:ea typeface="宋体" pitchFamily="2" charset="-122"/>
              </a:rPr>
              <a:t>例</a:t>
            </a:r>
            <a:r>
              <a:rPr kumimoji="1" lang="en-US" altLang="zh-CN" sz="2800" b="1" dirty="0">
                <a:solidFill>
                  <a:srgbClr val="FF0000"/>
                </a:solidFill>
                <a:effectLst>
                  <a:outerShdw blurRad="38100" dist="38100" dir="2700000" algn="tl">
                    <a:srgbClr val="C0C0C0"/>
                  </a:outerShdw>
                </a:effectLst>
                <a:ea typeface="宋体" pitchFamily="2" charset="-122"/>
              </a:rPr>
              <a:t>:</a:t>
            </a:r>
            <a:r>
              <a:rPr lang="zh-CN" altLang="en-US" sz="2800" b="1" dirty="0">
                <a:solidFill>
                  <a:srgbClr val="FF0000"/>
                </a:solidFill>
                <a:effectLst>
                  <a:outerShdw blurRad="38100" dist="38100" dir="2700000" algn="tl">
                    <a:srgbClr val="C0C0C0"/>
                  </a:outerShdw>
                </a:effectLst>
                <a:latin typeface="Arial" charset="0"/>
                <a:ea typeface="宋体" pitchFamily="2" charset="-122"/>
              </a:rPr>
              <a:t>筛选法（大根堆）示例</a:t>
            </a:r>
            <a:r>
              <a:rPr kumimoji="1" lang="zh-CN" altLang="en-US" sz="2800" b="1" dirty="0">
                <a:solidFill>
                  <a:srgbClr val="FF0000"/>
                </a:solidFill>
                <a:effectLst>
                  <a:outerShdw blurRad="38100" dist="38100" dir="2700000" algn="tl">
                    <a:srgbClr val="C0C0C0"/>
                  </a:outerShdw>
                </a:effectLst>
                <a:ea typeface="宋体" pitchFamily="2" charset="-122"/>
              </a:rPr>
              <a:t>。</a:t>
            </a:r>
          </a:p>
        </p:txBody>
      </p:sp>
      <p:sp>
        <p:nvSpPr>
          <p:cNvPr id="191582" name="Oval 94"/>
          <p:cNvSpPr>
            <a:spLocks noChangeArrowheads="1"/>
          </p:cNvSpPr>
          <p:nvPr/>
        </p:nvSpPr>
        <p:spPr bwMode="auto">
          <a:xfrm>
            <a:off x="4859338" y="5645150"/>
            <a:ext cx="720725" cy="908050"/>
          </a:xfrm>
          <a:prstGeom prst="ellipse">
            <a:avLst/>
          </a:prstGeom>
          <a:noFill/>
          <a:ln w="25400">
            <a:solidFill>
              <a:srgbClr val="00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3" name="Oval 95"/>
          <p:cNvSpPr>
            <a:spLocks noChangeArrowheads="1"/>
          </p:cNvSpPr>
          <p:nvPr/>
        </p:nvSpPr>
        <p:spPr bwMode="auto">
          <a:xfrm>
            <a:off x="5580063" y="5645150"/>
            <a:ext cx="720725" cy="908050"/>
          </a:xfrm>
          <a:prstGeom prst="ellipse">
            <a:avLst/>
          </a:prstGeom>
          <a:noFill/>
          <a:ln w="25400">
            <a:solidFill>
              <a:srgbClr val="00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4" name="Oval 96"/>
          <p:cNvSpPr>
            <a:spLocks noChangeArrowheads="1"/>
          </p:cNvSpPr>
          <p:nvPr/>
        </p:nvSpPr>
        <p:spPr bwMode="auto">
          <a:xfrm>
            <a:off x="3079750" y="1293813"/>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5" name="Oval 97"/>
          <p:cNvSpPr>
            <a:spLocks noChangeArrowheads="1"/>
          </p:cNvSpPr>
          <p:nvPr/>
        </p:nvSpPr>
        <p:spPr bwMode="auto">
          <a:xfrm>
            <a:off x="1258888" y="1273175"/>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6" name="Oval 98"/>
          <p:cNvSpPr>
            <a:spLocks noChangeArrowheads="1"/>
          </p:cNvSpPr>
          <p:nvPr/>
        </p:nvSpPr>
        <p:spPr bwMode="auto">
          <a:xfrm>
            <a:off x="6484938" y="1900238"/>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7" name="Oval 99"/>
          <p:cNvSpPr>
            <a:spLocks noChangeArrowheads="1"/>
          </p:cNvSpPr>
          <p:nvPr/>
        </p:nvSpPr>
        <p:spPr bwMode="auto">
          <a:xfrm>
            <a:off x="5940425" y="1273175"/>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8" name="Oval 100"/>
          <p:cNvSpPr>
            <a:spLocks noChangeArrowheads="1"/>
          </p:cNvSpPr>
          <p:nvPr/>
        </p:nvSpPr>
        <p:spPr bwMode="auto">
          <a:xfrm>
            <a:off x="5292725" y="1900238"/>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9" name="Oval 101"/>
          <p:cNvSpPr>
            <a:spLocks noChangeArrowheads="1"/>
          </p:cNvSpPr>
          <p:nvPr/>
        </p:nvSpPr>
        <p:spPr bwMode="auto">
          <a:xfrm>
            <a:off x="5580063" y="5688013"/>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90" name="Oval 102"/>
          <p:cNvSpPr>
            <a:spLocks noChangeArrowheads="1"/>
          </p:cNvSpPr>
          <p:nvPr/>
        </p:nvSpPr>
        <p:spPr bwMode="auto">
          <a:xfrm>
            <a:off x="4911725" y="5708650"/>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91" name="Oval 103"/>
          <p:cNvSpPr>
            <a:spLocks noChangeArrowheads="1"/>
          </p:cNvSpPr>
          <p:nvPr/>
        </p:nvSpPr>
        <p:spPr bwMode="auto">
          <a:xfrm>
            <a:off x="5292725" y="5068888"/>
            <a:ext cx="647700" cy="647700"/>
          </a:xfrm>
          <a:prstGeom prst="ellipse">
            <a:avLst/>
          </a:pr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lIns="72000" rIns="72000" anchor="ctr"/>
          <a:lstStyle/>
          <a:p>
            <a:pPr algn="ctr" eaLnBrk="0" hangingPunct="0"/>
            <a:endParaRPr lang="zh-CN" altLang="zh-CN" sz="3200">
              <a:solidFill>
                <a:schemeClr val="bg1"/>
              </a:solidFill>
              <a:latin typeface="Arial" charset="0"/>
              <a:ea typeface="黑体" pitchFamily="2" charset="-122"/>
            </a:endParaRPr>
          </a:p>
        </p:txBody>
      </p:sp>
      <p:sp>
        <p:nvSpPr>
          <p:cNvPr id="6" name="灯片编号占位符 5"/>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60</a:t>
            </a:fld>
            <a:endParaRPr lang="en-US" altLang="zh-CN" dirty="0"/>
          </a:p>
        </p:txBody>
      </p:sp>
    </p:spTree>
    <p:extLst>
      <p:ext uri="{BB962C8B-B14F-4D97-AF65-F5344CB8AC3E}">
        <p14:creationId xmlns:p14="http://schemas.microsoft.com/office/powerpoint/2010/main" val="1162727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1515"/>
                                        </p:tgtEl>
                                        <p:attrNameLst>
                                          <p:attrName>style.visibility</p:attrName>
                                        </p:attrNameLst>
                                      </p:cBhvr>
                                      <p:to>
                                        <p:strVal val="visible"/>
                                      </p:to>
                                    </p:set>
                                    <p:animEffect transition="in" filter="dissolve">
                                      <p:cBhvr>
                                        <p:cTn id="7" dur="500"/>
                                        <p:tgtEl>
                                          <p:spTgt spid="191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516"/>
                                        </p:tgtEl>
                                        <p:attrNameLst>
                                          <p:attrName>style.visibility</p:attrName>
                                        </p:attrNameLst>
                                      </p:cBhvr>
                                      <p:to>
                                        <p:strVal val="visible"/>
                                      </p:to>
                                    </p:set>
                                    <p:animEffect transition="in" filter="dissolve">
                                      <p:cBhvr>
                                        <p:cTn id="12" dur="500"/>
                                        <p:tgtEl>
                                          <p:spTgt spid="1915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9" presetClass="entr" presetSubtype="10" fill="hold" grpId="0" nodeType="clickEffect">
                                  <p:stCondLst>
                                    <p:cond delay="0"/>
                                  </p:stCondLst>
                                  <p:childTnLst>
                                    <p:set>
                                      <p:cBhvr>
                                        <p:cTn id="16" dur="1" fill="hold">
                                          <p:stCondLst>
                                            <p:cond delay="0"/>
                                          </p:stCondLst>
                                        </p:cTn>
                                        <p:tgtEl>
                                          <p:spTgt spid="191512"/>
                                        </p:tgtEl>
                                        <p:attrNameLst>
                                          <p:attrName>style.visibility</p:attrName>
                                        </p:attrNameLst>
                                      </p:cBhvr>
                                      <p:to>
                                        <p:strVal val="visible"/>
                                      </p:to>
                                    </p:set>
                                    <p:anim calcmode="lin" valueType="num">
                                      <p:cBhvr>
                                        <p:cTn id="17" dur="5000" fill="hold"/>
                                        <p:tgtEl>
                                          <p:spTgt spid="191512"/>
                                        </p:tgtEl>
                                        <p:attrNameLst>
                                          <p:attrName>ppt_w</p:attrName>
                                        </p:attrNameLst>
                                      </p:cBhvr>
                                      <p:tavLst>
                                        <p:tav tm="0" fmla="#ppt_w*sin(2.5*pi*$)">
                                          <p:val>
                                            <p:fltVal val="0"/>
                                          </p:val>
                                        </p:tav>
                                        <p:tav tm="100000">
                                          <p:val>
                                            <p:fltVal val="1"/>
                                          </p:val>
                                        </p:tav>
                                      </p:tavLst>
                                    </p:anim>
                                    <p:anim calcmode="lin" valueType="num">
                                      <p:cBhvr>
                                        <p:cTn id="18" dur="5000" fill="hold"/>
                                        <p:tgtEl>
                                          <p:spTgt spid="191512"/>
                                        </p:tgtEl>
                                        <p:attrNameLst>
                                          <p:attrName>ppt_h</p:attrName>
                                        </p:attrNameLst>
                                      </p:cBhvr>
                                      <p:tavLst>
                                        <p:tav tm="0">
                                          <p:val>
                                            <p:strVal val="#ppt_h"/>
                                          </p:val>
                                        </p:tav>
                                        <p:tav tm="100000">
                                          <p:val>
                                            <p:strVal val="#ppt_h"/>
                                          </p:val>
                                        </p:tav>
                                      </p:tavLst>
                                    </p:anim>
                                  </p:childTnLst>
                                </p:cTn>
                              </p:par>
                              <p:par>
                                <p:cTn id="19" presetID="19" presetClass="entr" presetSubtype="10" fill="hold" grpId="0" nodeType="withEffect">
                                  <p:stCondLst>
                                    <p:cond delay="0"/>
                                  </p:stCondLst>
                                  <p:childTnLst>
                                    <p:set>
                                      <p:cBhvr>
                                        <p:cTn id="20" dur="1" fill="hold">
                                          <p:stCondLst>
                                            <p:cond delay="0"/>
                                          </p:stCondLst>
                                        </p:cTn>
                                        <p:tgtEl>
                                          <p:spTgt spid="191585"/>
                                        </p:tgtEl>
                                        <p:attrNameLst>
                                          <p:attrName>style.visibility</p:attrName>
                                        </p:attrNameLst>
                                      </p:cBhvr>
                                      <p:to>
                                        <p:strVal val="visible"/>
                                      </p:to>
                                    </p:set>
                                    <p:anim calcmode="lin" valueType="num">
                                      <p:cBhvr>
                                        <p:cTn id="21" dur="5000" fill="hold"/>
                                        <p:tgtEl>
                                          <p:spTgt spid="191585"/>
                                        </p:tgtEl>
                                        <p:attrNameLst>
                                          <p:attrName>ppt_w</p:attrName>
                                        </p:attrNameLst>
                                      </p:cBhvr>
                                      <p:tavLst>
                                        <p:tav tm="0" fmla="#ppt_w*sin(2.5*pi*$)">
                                          <p:val>
                                            <p:fltVal val="0"/>
                                          </p:val>
                                        </p:tav>
                                        <p:tav tm="100000">
                                          <p:val>
                                            <p:fltVal val="1"/>
                                          </p:val>
                                        </p:tav>
                                      </p:tavLst>
                                    </p:anim>
                                    <p:anim calcmode="lin" valueType="num">
                                      <p:cBhvr>
                                        <p:cTn id="22" dur="5000" fill="hold"/>
                                        <p:tgtEl>
                                          <p:spTgt spid="191585"/>
                                        </p:tgtEl>
                                        <p:attrNameLst>
                                          <p:attrName>ppt_h</p:attrName>
                                        </p:attrNameLst>
                                      </p:cBhvr>
                                      <p:tavLst>
                                        <p:tav tm="0">
                                          <p:val>
                                            <p:strVal val="#ppt_h"/>
                                          </p:val>
                                        </p:tav>
                                        <p:tav tm="100000">
                                          <p:val>
                                            <p:strVal val="#ppt_h"/>
                                          </p:val>
                                        </p:tav>
                                      </p:tavLst>
                                    </p:anim>
                                  </p:childTnLst>
                                </p:cTn>
                              </p:par>
                              <p:par>
                                <p:cTn id="23" presetID="19" presetClass="entr" presetSubtype="10" fill="hold" grpId="0" nodeType="withEffect">
                                  <p:stCondLst>
                                    <p:cond delay="0"/>
                                  </p:stCondLst>
                                  <p:childTnLst>
                                    <p:set>
                                      <p:cBhvr>
                                        <p:cTn id="24" dur="1" fill="hold">
                                          <p:stCondLst>
                                            <p:cond delay="0"/>
                                          </p:stCondLst>
                                        </p:cTn>
                                        <p:tgtEl>
                                          <p:spTgt spid="191584"/>
                                        </p:tgtEl>
                                        <p:attrNameLst>
                                          <p:attrName>style.visibility</p:attrName>
                                        </p:attrNameLst>
                                      </p:cBhvr>
                                      <p:to>
                                        <p:strVal val="visible"/>
                                      </p:to>
                                    </p:set>
                                    <p:anim calcmode="lin" valueType="num">
                                      <p:cBhvr>
                                        <p:cTn id="25" dur="5000" fill="hold"/>
                                        <p:tgtEl>
                                          <p:spTgt spid="191584"/>
                                        </p:tgtEl>
                                        <p:attrNameLst>
                                          <p:attrName>ppt_w</p:attrName>
                                        </p:attrNameLst>
                                      </p:cBhvr>
                                      <p:tavLst>
                                        <p:tav tm="0" fmla="#ppt_w*sin(2.5*pi*$)">
                                          <p:val>
                                            <p:fltVal val="0"/>
                                          </p:val>
                                        </p:tav>
                                        <p:tav tm="100000">
                                          <p:val>
                                            <p:fltVal val="1"/>
                                          </p:val>
                                        </p:tav>
                                      </p:tavLst>
                                    </p:anim>
                                    <p:anim calcmode="lin" valueType="num">
                                      <p:cBhvr>
                                        <p:cTn id="26" dur="5000" fill="hold"/>
                                        <p:tgtEl>
                                          <p:spTgt spid="191584"/>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91517"/>
                                        </p:tgtEl>
                                        <p:attrNameLst>
                                          <p:attrName>style.visibility</p:attrName>
                                        </p:attrNameLst>
                                      </p:cBhvr>
                                      <p:to>
                                        <p:strVal val="visible"/>
                                      </p:to>
                                    </p:set>
                                    <p:animEffect transition="in" filter="wipe(left)">
                                      <p:cBhvr>
                                        <p:cTn id="31" dur="500"/>
                                        <p:tgtEl>
                                          <p:spTgt spid="191517"/>
                                        </p:tgtEl>
                                      </p:cBhvr>
                                    </p:animEffect>
                                  </p:childTnLst>
                                </p:cTn>
                              </p:par>
                            </p:childTnLst>
                          </p:cTn>
                        </p:par>
                        <p:par>
                          <p:cTn id="32" fill="hold" nodeType="afterGroup">
                            <p:stCondLst>
                              <p:cond delay="500"/>
                            </p:stCondLst>
                            <p:childTnLst>
                              <p:par>
                                <p:cTn id="33" presetID="29"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1000" fill="hold"/>
                                        <p:tgtEl>
                                          <p:spTgt spid="3"/>
                                        </p:tgtEl>
                                        <p:attrNameLst>
                                          <p:attrName>ppt_x</p:attrName>
                                        </p:attrNameLst>
                                      </p:cBhvr>
                                      <p:tavLst>
                                        <p:tav tm="0">
                                          <p:val>
                                            <p:strVal val="#ppt_x-.2"/>
                                          </p:val>
                                        </p:tav>
                                        <p:tav tm="100000">
                                          <p:val>
                                            <p:strVal val="#ppt_x"/>
                                          </p:val>
                                        </p:tav>
                                      </p:tavLst>
                                    </p:anim>
                                    <p:anim calcmode="lin" valueType="num">
                                      <p:cBhvr>
                                        <p:cTn id="36"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1514"/>
                                        </p:tgtEl>
                                        <p:attrNameLst>
                                          <p:attrName>style.visibility</p:attrName>
                                        </p:attrNameLst>
                                      </p:cBhvr>
                                      <p:to>
                                        <p:strVal val="visible"/>
                                      </p:to>
                                    </p:set>
                                    <p:animEffect transition="in" filter="dissolve">
                                      <p:cBhvr>
                                        <p:cTn id="42" dur="500"/>
                                        <p:tgtEl>
                                          <p:spTgt spid="1915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1513"/>
                                        </p:tgtEl>
                                        <p:attrNameLst>
                                          <p:attrName>style.visibility</p:attrName>
                                        </p:attrNameLst>
                                      </p:cBhvr>
                                      <p:to>
                                        <p:strVal val="visible"/>
                                      </p:to>
                                    </p:set>
                                    <p:animEffect transition="in" filter="dissolve">
                                      <p:cBhvr>
                                        <p:cTn id="47" dur="500"/>
                                        <p:tgtEl>
                                          <p:spTgt spid="1915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9" presetClass="entr" presetSubtype="10" fill="hold" grpId="0" nodeType="clickEffect">
                                  <p:stCondLst>
                                    <p:cond delay="0"/>
                                  </p:stCondLst>
                                  <p:childTnLst>
                                    <p:set>
                                      <p:cBhvr>
                                        <p:cTn id="51" dur="1" fill="hold">
                                          <p:stCondLst>
                                            <p:cond delay="0"/>
                                          </p:stCondLst>
                                        </p:cTn>
                                        <p:tgtEl>
                                          <p:spTgt spid="191587"/>
                                        </p:tgtEl>
                                        <p:attrNameLst>
                                          <p:attrName>style.visibility</p:attrName>
                                        </p:attrNameLst>
                                      </p:cBhvr>
                                      <p:to>
                                        <p:strVal val="visible"/>
                                      </p:to>
                                    </p:set>
                                    <p:anim calcmode="lin" valueType="num">
                                      <p:cBhvr>
                                        <p:cTn id="52" dur="5000" fill="hold"/>
                                        <p:tgtEl>
                                          <p:spTgt spid="191587"/>
                                        </p:tgtEl>
                                        <p:attrNameLst>
                                          <p:attrName>ppt_w</p:attrName>
                                        </p:attrNameLst>
                                      </p:cBhvr>
                                      <p:tavLst>
                                        <p:tav tm="0" fmla="#ppt_w*sin(2.5*pi*$)">
                                          <p:val>
                                            <p:fltVal val="0"/>
                                          </p:val>
                                        </p:tav>
                                        <p:tav tm="100000">
                                          <p:val>
                                            <p:fltVal val="1"/>
                                          </p:val>
                                        </p:tav>
                                      </p:tavLst>
                                    </p:anim>
                                    <p:anim calcmode="lin" valueType="num">
                                      <p:cBhvr>
                                        <p:cTn id="53" dur="5000" fill="hold"/>
                                        <p:tgtEl>
                                          <p:spTgt spid="191587"/>
                                        </p:tgtEl>
                                        <p:attrNameLst>
                                          <p:attrName>ppt_h</p:attrName>
                                        </p:attrNameLst>
                                      </p:cBhvr>
                                      <p:tavLst>
                                        <p:tav tm="0">
                                          <p:val>
                                            <p:strVal val="#ppt_h"/>
                                          </p:val>
                                        </p:tav>
                                        <p:tav tm="100000">
                                          <p:val>
                                            <p:strVal val="#ppt_h"/>
                                          </p:val>
                                        </p:tav>
                                      </p:tavLst>
                                    </p:anim>
                                  </p:childTnLst>
                                </p:cTn>
                              </p:par>
                              <p:par>
                                <p:cTn id="54" presetID="19" presetClass="entr" presetSubtype="10" fill="hold" grpId="0" nodeType="withEffect">
                                  <p:stCondLst>
                                    <p:cond delay="0"/>
                                  </p:stCondLst>
                                  <p:childTnLst>
                                    <p:set>
                                      <p:cBhvr>
                                        <p:cTn id="55" dur="1" fill="hold">
                                          <p:stCondLst>
                                            <p:cond delay="0"/>
                                          </p:stCondLst>
                                        </p:cTn>
                                        <p:tgtEl>
                                          <p:spTgt spid="191586"/>
                                        </p:tgtEl>
                                        <p:attrNameLst>
                                          <p:attrName>style.visibility</p:attrName>
                                        </p:attrNameLst>
                                      </p:cBhvr>
                                      <p:to>
                                        <p:strVal val="visible"/>
                                      </p:to>
                                    </p:set>
                                    <p:anim calcmode="lin" valueType="num">
                                      <p:cBhvr>
                                        <p:cTn id="56" dur="5000" fill="hold"/>
                                        <p:tgtEl>
                                          <p:spTgt spid="191586"/>
                                        </p:tgtEl>
                                        <p:attrNameLst>
                                          <p:attrName>ppt_w</p:attrName>
                                        </p:attrNameLst>
                                      </p:cBhvr>
                                      <p:tavLst>
                                        <p:tav tm="0" fmla="#ppt_w*sin(2.5*pi*$)">
                                          <p:val>
                                            <p:fltVal val="0"/>
                                          </p:val>
                                        </p:tav>
                                        <p:tav tm="100000">
                                          <p:val>
                                            <p:fltVal val="1"/>
                                          </p:val>
                                        </p:tav>
                                      </p:tavLst>
                                    </p:anim>
                                    <p:anim calcmode="lin" valueType="num">
                                      <p:cBhvr>
                                        <p:cTn id="57" dur="5000" fill="hold"/>
                                        <p:tgtEl>
                                          <p:spTgt spid="191586"/>
                                        </p:tgtEl>
                                        <p:attrNameLst>
                                          <p:attrName>ppt_h</p:attrName>
                                        </p:attrNameLst>
                                      </p:cBhvr>
                                      <p:tavLst>
                                        <p:tav tm="0">
                                          <p:val>
                                            <p:strVal val="#ppt_h"/>
                                          </p:val>
                                        </p:tav>
                                        <p:tav tm="100000">
                                          <p:val>
                                            <p:strVal val="#ppt_h"/>
                                          </p:val>
                                        </p:tav>
                                      </p:tavLst>
                                    </p:anim>
                                  </p:childTnLst>
                                </p:cTn>
                              </p:par>
                              <p:par>
                                <p:cTn id="58" presetID="19" presetClass="entr" presetSubtype="10" fill="hold" grpId="0" nodeType="withEffect">
                                  <p:stCondLst>
                                    <p:cond delay="0"/>
                                  </p:stCondLst>
                                  <p:childTnLst>
                                    <p:set>
                                      <p:cBhvr>
                                        <p:cTn id="59" dur="1" fill="hold">
                                          <p:stCondLst>
                                            <p:cond delay="0"/>
                                          </p:stCondLst>
                                        </p:cTn>
                                        <p:tgtEl>
                                          <p:spTgt spid="191588"/>
                                        </p:tgtEl>
                                        <p:attrNameLst>
                                          <p:attrName>style.visibility</p:attrName>
                                        </p:attrNameLst>
                                      </p:cBhvr>
                                      <p:to>
                                        <p:strVal val="visible"/>
                                      </p:to>
                                    </p:set>
                                    <p:anim calcmode="lin" valueType="num">
                                      <p:cBhvr>
                                        <p:cTn id="60" dur="5000" fill="hold"/>
                                        <p:tgtEl>
                                          <p:spTgt spid="191588"/>
                                        </p:tgtEl>
                                        <p:attrNameLst>
                                          <p:attrName>ppt_w</p:attrName>
                                        </p:attrNameLst>
                                      </p:cBhvr>
                                      <p:tavLst>
                                        <p:tav tm="0" fmla="#ppt_w*sin(2.5*pi*$)">
                                          <p:val>
                                            <p:fltVal val="0"/>
                                          </p:val>
                                        </p:tav>
                                        <p:tav tm="100000">
                                          <p:val>
                                            <p:fltVal val="1"/>
                                          </p:val>
                                        </p:tav>
                                      </p:tavLst>
                                    </p:anim>
                                    <p:anim calcmode="lin" valueType="num">
                                      <p:cBhvr>
                                        <p:cTn id="61" dur="5000" fill="hold"/>
                                        <p:tgtEl>
                                          <p:spTgt spid="191588"/>
                                        </p:tgtEl>
                                        <p:attrNameLst>
                                          <p:attrName>ppt_h</p:attrName>
                                        </p:attrNameLst>
                                      </p:cBhvr>
                                      <p:tavLst>
                                        <p:tav tm="0">
                                          <p:val>
                                            <p:strVal val="#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91518"/>
                                        </p:tgtEl>
                                        <p:attrNameLst>
                                          <p:attrName>style.visibility</p:attrName>
                                        </p:attrNameLst>
                                      </p:cBhvr>
                                      <p:to>
                                        <p:strVal val="visible"/>
                                      </p:to>
                                    </p:set>
                                    <p:animEffect transition="in" filter="wipe(up)">
                                      <p:cBhvr>
                                        <p:cTn id="66" dur="500"/>
                                        <p:tgtEl>
                                          <p:spTgt spid="191518"/>
                                        </p:tgtEl>
                                      </p:cBhvr>
                                    </p:animEffect>
                                  </p:childTnLst>
                                </p:cTn>
                              </p:par>
                            </p:childTnLst>
                          </p:cTn>
                        </p:par>
                        <p:par>
                          <p:cTn id="67" fill="hold" nodeType="afterGroup">
                            <p:stCondLst>
                              <p:cond delay="500"/>
                            </p:stCondLst>
                            <p:childTnLst>
                              <p:par>
                                <p:cTn id="68" presetID="29" presetClass="entr" presetSubtype="0" fill="hold" nodeType="afterEffect">
                                  <p:stCondLst>
                                    <p:cond delay="0"/>
                                  </p:stCondLst>
                                  <p:childTnLst>
                                    <p:set>
                                      <p:cBhvr>
                                        <p:cTn id="69" dur="1" fill="hold">
                                          <p:stCondLst>
                                            <p:cond delay="0"/>
                                          </p:stCondLst>
                                        </p:cTn>
                                        <p:tgtEl>
                                          <p:spTgt spid="4"/>
                                        </p:tgtEl>
                                        <p:attrNameLst>
                                          <p:attrName>style.visibility</p:attrName>
                                        </p:attrNameLst>
                                      </p:cBhvr>
                                      <p:to>
                                        <p:strVal val="visible"/>
                                      </p:to>
                                    </p:set>
                                    <p:anim calcmode="lin" valueType="num">
                                      <p:cBhvr>
                                        <p:cTn id="70" dur="1000" fill="hold"/>
                                        <p:tgtEl>
                                          <p:spTgt spid="4"/>
                                        </p:tgtEl>
                                        <p:attrNameLst>
                                          <p:attrName>ppt_x</p:attrName>
                                        </p:attrNameLst>
                                      </p:cBhvr>
                                      <p:tavLst>
                                        <p:tav tm="0">
                                          <p:val>
                                            <p:strVal val="#ppt_x-.2"/>
                                          </p:val>
                                        </p:tav>
                                        <p:tav tm="100000">
                                          <p:val>
                                            <p:strVal val="#ppt_x"/>
                                          </p:val>
                                        </p:tav>
                                      </p:tavLst>
                                    </p:anim>
                                    <p:anim calcmode="lin" valueType="num">
                                      <p:cBhvr>
                                        <p:cTn id="71"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72" dur="1000"/>
                                        <p:tgtEl>
                                          <p:spTgt spid="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91582"/>
                                        </p:tgtEl>
                                        <p:attrNameLst>
                                          <p:attrName>style.visibility</p:attrName>
                                        </p:attrNameLst>
                                      </p:cBhvr>
                                      <p:to>
                                        <p:strVal val="visible"/>
                                      </p:to>
                                    </p:set>
                                    <p:animEffect transition="in" filter="dissolve">
                                      <p:cBhvr>
                                        <p:cTn id="77" dur="500"/>
                                        <p:tgtEl>
                                          <p:spTgt spid="19158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91583"/>
                                        </p:tgtEl>
                                        <p:attrNameLst>
                                          <p:attrName>style.visibility</p:attrName>
                                        </p:attrNameLst>
                                      </p:cBhvr>
                                      <p:to>
                                        <p:strVal val="visible"/>
                                      </p:to>
                                    </p:set>
                                    <p:animEffect transition="in" filter="dissolve">
                                      <p:cBhvr>
                                        <p:cTn id="82" dur="500"/>
                                        <p:tgtEl>
                                          <p:spTgt spid="19158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9" presetClass="entr" presetSubtype="10" fill="hold" grpId="0" nodeType="clickEffect">
                                  <p:stCondLst>
                                    <p:cond delay="0"/>
                                  </p:stCondLst>
                                  <p:childTnLst>
                                    <p:set>
                                      <p:cBhvr>
                                        <p:cTn id="86" dur="1" fill="hold">
                                          <p:stCondLst>
                                            <p:cond delay="0"/>
                                          </p:stCondLst>
                                        </p:cTn>
                                        <p:tgtEl>
                                          <p:spTgt spid="191591"/>
                                        </p:tgtEl>
                                        <p:attrNameLst>
                                          <p:attrName>style.visibility</p:attrName>
                                        </p:attrNameLst>
                                      </p:cBhvr>
                                      <p:to>
                                        <p:strVal val="visible"/>
                                      </p:to>
                                    </p:set>
                                    <p:anim calcmode="lin" valueType="num">
                                      <p:cBhvr>
                                        <p:cTn id="87" dur="5000" fill="hold"/>
                                        <p:tgtEl>
                                          <p:spTgt spid="191591"/>
                                        </p:tgtEl>
                                        <p:attrNameLst>
                                          <p:attrName>ppt_w</p:attrName>
                                        </p:attrNameLst>
                                      </p:cBhvr>
                                      <p:tavLst>
                                        <p:tav tm="0" fmla="#ppt_w*sin(2.5*pi*$)">
                                          <p:val>
                                            <p:fltVal val="0"/>
                                          </p:val>
                                        </p:tav>
                                        <p:tav tm="100000">
                                          <p:val>
                                            <p:fltVal val="1"/>
                                          </p:val>
                                        </p:tav>
                                      </p:tavLst>
                                    </p:anim>
                                    <p:anim calcmode="lin" valueType="num">
                                      <p:cBhvr>
                                        <p:cTn id="88" dur="5000" fill="hold"/>
                                        <p:tgtEl>
                                          <p:spTgt spid="191591"/>
                                        </p:tgtEl>
                                        <p:attrNameLst>
                                          <p:attrName>ppt_h</p:attrName>
                                        </p:attrNameLst>
                                      </p:cBhvr>
                                      <p:tavLst>
                                        <p:tav tm="0">
                                          <p:val>
                                            <p:strVal val="#ppt_h"/>
                                          </p:val>
                                        </p:tav>
                                        <p:tav tm="100000">
                                          <p:val>
                                            <p:strVal val="#ppt_h"/>
                                          </p:val>
                                        </p:tav>
                                      </p:tavLst>
                                    </p:anim>
                                  </p:childTnLst>
                                </p:cTn>
                              </p:par>
                              <p:par>
                                <p:cTn id="89" presetID="19" presetClass="entr" presetSubtype="10" fill="hold" grpId="0" nodeType="withEffect">
                                  <p:stCondLst>
                                    <p:cond delay="0"/>
                                  </p:stCondLst>
                                  <p:childTnLst>
                                    <p:set>
                                      <p:cBhvr>
                                        <p:cTn id="90" dur="1" fill="hold">
                                          <p:stCondLst>
                                            <p:cond delay="0"/>
                                          </p:stCondLst>
                                        </p:cTn>
                                        <p:tgtEl>
                                          <p:spTgt spid="191590"/>
                                        </p:tgtEl>
                                        <p:attrNameLst>
                                          <p:attrName>style.visibility</p:attrName>
                                        </p:attrNameLst>
                                      </p:cBhvr>
                                      <p:to>
                                        <p:strVal val="visible"/>
                                      </p:to>
                                    </p:set>
                                    <p:anim calcmode="lin" valueType="num">
                                      <p:cBhvr>
                                        <p:cTn id="91" dur="5000" fill="hold"/>
                                        <p:tgtEl>
                                          <p:spTgt spid="191590"/>
                                        </p:tgtEl>
                                        <p:attrNameLst>
                                          <p:attrName>ppt_w</p:attrName>
                                        </p:attrNameLst>
                                      </p:cBhvr>
                                      <p:tavLst>
                                        <p:tav tm="0" fmla="#ppt_w*sin(2.5*pi*$)">
                                          <p:val>
                                            <p:fltVal val="0"/>
                                          </p:val>
                                        </p:tav>
                                        <p:tav tm="100000">
                                          <p:val>
                                            <p:fltVal val="1"/>
                                          </p:val>
                                        </p:tav>
                                      </p:tavLst>
                                    </p:anim>
                                    <p:anim calcmode="lin" valueType="num">
                                      <p:cBhvr>
                                        <p:cTn id="92" dur="5000" fill="hold"/>
                                        <p:tgtEl>
                                          <p:spTgt spid="191590"/>
                                        </p:tgtEl>
                                        <p:attrNameLst>
                                          <p:attrName>ppt_h</p:attrName>
                                        </p:attrNameLst>
                                      </p:cBhvr>
                                      <p:tavLst>
                                        <p:tav tm="0">
                                          <p:val>
                                            <p:strVal val="#ppt_h"/>
                                          </p:val>
                                        </p:tav>
                                        <p:tav tm="100000">
                                          <p:val>
                                            <p:strVal val="#ppt_h"/>
                                          </p:val>
                                        </p:tav>
                                      </p:tavLst>
                                    </p:anim>
                                  </p:childTnLst>
                                </p:cTn>
                              </p:par>
                              <p:par>
                                <p:cTn id="93" presetID="19" presetClass="entr" presetSubtype="10" fill="hold" grpId="0" nodeType="withEffect">
                                  <p:stCondLst>
                                    <p:cond delay="0"/>
                                  </p:stCondLst>
                                  <p:childTnLst>
                                    <p:set>
                                      <p:cBhvr>
                                        <p:cTn id="94" dur="1" fill="hold">
                                          <p:stCondLst>
                                            <p:cond delay="0"/>
                                          </p:stCondLst>
                                        </p:cTn>
                                        <p:tgtEl>
                                          <p:spTgt spid="191589"/>
                                        </p:tgtEl>
                                        <p:attrNameLst>
                                          <p:attrName>style.visibility</p:attrName>
                                        </p:attrNameLst>
                                      </p:cBhvr>
                                      <p:to>
                                        <p:strVal val="visible"/>
                                      </p:to>
                                    </p:set>
                                    <p:anim calcmode="lin" valueType="num">
                                      <p:cBhvr>
                                        <p:cTn id="95" dur="5000" fill="hold"/>
                                        <p:tgtEl>
                                          <p:spTgt spid="191589"/>
                                        </p:tgtEl>
                                        <p:attrNameLst>
                                          <p:attrName>ppt_w</p:attrName>
                                        </p:attrNameLst>
                                      </p:cBhvr>
                                      <p:tavLst>
                                        <p:tav tm="0" fmla="#ppt_w*sin(2.5*pi*$)">
                                          <p:val>
                                            <p:fltVal val="0"/>
                                          </p:val>
                                        </p:tav>
                                        <p:tav tm="100000">
                                          <p:val>
                                            <p:fltVal val="1"/>
                                          </p:val>
                                        </p:tav>
                                      </p:tavLst>
                                    </p:anim>
                                    <p:anim calcmode="lin" valueType="num">
                                      <p:cBhvr>
                                        <p:cTn id="96" dur="5000" fill="hold"/>
                                        <p:tgtEl>
                                          <p:spTgt spid="191589"/>
                                        </p:tgtEl>
                                        <p:attrNameLst>
                                          <p:attrName>ppt_h</p:attrName>
                                        </p:attrNameLst>
                                      </p:cBhvr>
                                      <p:tavLst>
                                        <p:tav tm="0">
                                          <p:val>
                                            <p:strVal val="#ppt_h"/>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191519"/>
                                        </p:tgtEl>
                                        <p:attrNameLst>
                                          <p:attrName>style.visibility</p:attrName>
                                        </p:attrNameLst>
                                      </p:cBhvr>
                                      <p:to>
                                        <p:strVal val="visible"/>
                                      </p:to>
                                    </p:set>
                                    <p:animEffect transition="in" filter="wipe(down)">
                                      <p:cBhvr>
                                        <p:cTn id="101" dur="500"/>
                                        <p:tgtEl>
                                          <p:spTgt spid="191519"/>
                                        </p:tgtEl>
                                      </p:cBhvr>
                                    </p:animEffect>
                                  </p:childTnLst>
                                </p:cTn>
                              </p:par>
                            </p:childTnLst>
                          </p:cTn>
                        </p:par>
                        <p:par>
                          <p:cTn id="102" fill="hold" nodeType="afterGroup">
                            <p:stCondLst>
                              <p:cond delay="500"/>
                            </p:stCondLst>
                            <p:childTnLst>
                              <p:par>
                                <p:cTn id="103" presetID="29" presetClass="entr" presetSubtype="0" fill="hold" nodeType="afterEffect">
                                  <p:stCondLst>
                                    <p:cond delay="0"/>
                                  </p:stCondLst>
                                  <p:childTnLst>
                                    <p:set>
                                      <p:cBhvr>
                                        <p:cTn id="104" dur="1" fill="hold">
                                          <p:stCondLst>
                                            <p:cond delay="0"/>
                                          </p:stCondLst>
                                        </p:cTn>
                                        <p:tgtEl>
                                          <p:spTgt spid="5"/>
                                        </p:tgtEl>
                                        <p:attrNameLst>
                                          <p:attrName>style.visibility</p:attrName>
                                        </p:attrNameLst>
                                      </p:cBhvr>
                                      <p:to>
                                        <p:strVal val="visible"/>
                                      </p:to>
                                    </p:set>
                                    <p:anim calcmode="lin" valueType="num">
                                      <p:cBhvr>
                                        <p:cTn id="105" dur="1000" fill="hold"/>
                                        <p:tgtEl>
                                          <p:spTgt spid="5"/>
                                        </p:tgtEl>
                                        <p:attrNameLst>
                                          <p:attrName>ppt_x</p:attrName>
                                        </p:attrNameLst>
                                      </p:cBhvr>
                                      <p:tavLst>
                                        <p:tav tm="0">
                                          <p:val>
                                            <p:strVal val="#ppt_x-.2"/>
                                          </p:val>
                                        </p:tav>
                                        <p:tav tm="100000">
                                          <p:val>
                                            <p:strVal val="#ppt_x"/>
                                          </p:val>
                                        </p:tav>
                                      </p:tavLst>
                                    </p:anim>
                                    <p:anim calcmode="lin" valueType="num">
                                      <p:cBhvr>
                                        <p:cTn id="106"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07" dur="1000"/>
                                        <p:tgtEl>
                                          <p:spTgt spid="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91520"/>
                                        </p:tgtEl>
                                        <p:attrNameLst>
                                          <p:attrName>style.visibility</p:attrName>
                                        </p:attrNameLst>
                                      </p:cBhvr>
                                      <p:to>
                                        <p:strVal val="visible"/>
                                      </p:to>
                                    </p:set>
                                    <p:animEffect transition="in" filter="dissolve">
                                      <p:cBhvr>
                                        <p:cTn id="112" dur="500"/>
                                        <p:tgtEl>
                                          <p:spTgt spid="19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12" grpId="0" animBg="1"/>
      <p:bldP spid="191513" grpId="0" animBg="1"/>
      <p:bldP spid="191514" grpId="0" animBg="1"/>
      <p:bldP spid="191515" grpId="0" animBg="1"/>
      <p:bldP spid="191516" grpId="0" animBg="1"/>
      <p:bldP spid="191520" grpId="0" animBg="1"/>
      <p:bldP spid="191582" grpId="0" animBg="1"/>
      <p:bldP spid="191583" grpId="0" animBg="1"/>
      <p:bldP spid="191584" grpId="0" animBg="1"/>
      <p:bldP spid="191585" grpId="0" animBg="1"/>
      <p:bldP spid="191586" grpId="0" animBg="1"/>
      <p:bldP spid="191587" grpId="0" animBg="1"/>
      <p:bldP spid="191588" grpId="0" animBg="1"/>
      <p:bldP spid="191589" grpId="0" animBg="1"/>
      <p:bldP spid="191590" grpId="0" animBg="1"/>
      <p:bldP spid="19159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Text Box 59"/>
          <p:cNvSpPr txBox="1">
            <a:spLocks noChangeArrowheads="1"/>
          </p:cNvSpPr>
          <p:nvPr/>
        </p:nvSpPr>
        <p:spPr bwMode="auto">
          <a:xfrm>
            <a:off x="468313" y="972017"/>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1600" b="1" dirty="0">
                <a:latin typeface="宋体" charset="-122"/>
              </a:rPr>
              <a:t>    </a:t>
            </a:r>
            <a:r>
              <a:rPr kumimoji="1" lang="zh-CN" altLang="en-US" sz="1600" b="1" dirty="0">
                <a:latin typeface="宋体" charset="-122"/>
              </a:rPr>
              <a:t>假设当前要筛选结点的编号为</a:t>
            </a:r>
            <a:r>
              <a:rPr kumimoji="1" lang="en-US" altLang="zh-CN" sz="1600" b="1" dirty="0"/>
              <a:t>k</a:t>
            </a:r>
            <a:r>
              <a:rPr kumimoji="1" lang="zh-CN" altLang="en-US" sz="1600" b="1" dirty="0">
                <a:latin typeface="宋体" charset="-122"/>
              </a:rPr>
              <a:t>，堆中最后一个结点的编号为</a:t>
            </a:r>
            <a:r>
              <a:rPr kumimoji="1" lang="en-US" altLang="zh-CN" sz="1600" b="1" dirty="0"/>
              <a:t>n</a:t>
            </a:r>
            <a:r>
              <a:rPr kumimoji="1" lang="zh-CN" altLang="en-US" sz="1600" b="1" dirty="0">
                <a:latin typeface="宋体" charset="-122"/>
              </a:rPr>
              <a:t>，并且结点</a:t>
            </a:r>
            <a:r>
              <a:rPr kumimoji="1" lang="en-US" altLang="zh-CN" sz="1600" b="1" dirty="0"/>
              <a:t>k</a:t>
            </a:r>
            <a:r>
              <a:rPr kumimoji="1" lang="zh-CN" altLang="en-US" sz="1600" b="1" dirty="0">
                <a:latin typeface="宋体" charset="-122"/>
              </a:rPr>
              <a:t>的左右子树均是堆（即</a:t>
            </a:r>
            <a:r>
              <a:rPr kumimoji="1" lang="en-US" altLang="zh-CN" sz="1600" b="1" dirty="0"/>
              <a:t>r[k+1] ~ r[n]</a:t>
            </a:r>
            <a:r>
              <a:rPr kumimoji="1" lang="zh-CN" altLang="en-US" sz="1600" b="1" dirty="0">
                <a:latin typeface="宋体" charset="-122"/>
              </a:rPr>
              <a:t>满足堆的条件），则筛选算法用伪代码可描述为：</a:t>
            </a:r>
            <a:r>
              <a:rPr kumimoji="1" lang="zh-CN" altLang="en-US" sz="1600" b="1" dirty="0"/>
              <a:t> </a:t>
            </a:r>
          </a:p>
        </p:txBody>
      </p:sp>
      <p:grpSp>
        <p:nvGrpSpPr>
          <p:cNvPr id="47110" name="Group 60"/>
          <p:cNvGrpSpPr>
            <a:grpSpLocks/>
          </p:cNvGrpSpPr>
          <p:nvPr/>
        </p:nvGrpSpPr>
        <p:grpSpPr bwMode="auto">
          <a:xfrm>
            <a:off x="323850" y="1917700"/>
            <a:ext cx="8569325" cy="4154488"/>
            <a:chOff x="1649" y="8436"/>
            <a:chExt cx="7654" cy="2520"/>
          </a:xfrm>
        </p:grpSpPr>
        <p:sp>
          <p:nvSpPr>
            <p:cNvPr id="47112" name="Text Box 61"/>
            <p:cNvSpPr txBox="1">
              <a:spLocks noChangeArrowheads="1"/>
            </p:cNvSpPr>
            <p:nvPr/>
          </p:nvSpPr>
          <p:spPr bwMode="auto">
            <a:xfrm>
              <a:off x="1649" y="8436"/>
              <a:ext cx="7654" cy="2520"/>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marL="623888" indent="-623888"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spcAft>
                  <a:spcPts val="775"/>
                </a:spcAft>
              </a:pPr>
              <a:r>
                <a:rPr lang="zh-CN" altLang="en-US" sz="2200" b="1" dirty="0" smtClean="0"/>
                <a:t>筛选</a:t>
              </a:r>
              <a:r>
                <a:rPr lang="zh-CN" altLang="en-US" sz="2200" b="1" dirty="0"/>
                <a:t>法调整堆</a:t>
              </a:r>
            </a:p>
            <a:p>
              <a:pPr algn="ctr">
                <a:spcAft>
                  <a:spcPts val="775"/>
                </a:spcAft>
              </a:pPr>
              <a:endParaRPr lang="zh-CN" altLang="en-US" sz="800" b="1" dirty="0"/>
            </a:p>
            <a:p>
              <a:pPr algn="just"/>
              <a:r>
                <a:rPr lang="zh-CN" altLang="en-US" sz="2200" b="1" dirty="0"/>
                <a:t>    </a:t>
              </a:r>
              <a:r>
                <a:rPr lang="en-US" altLang="zh-CN" sz="2200" b="1" dirty="0"/>
                <a:t>1. </a:t>
              </a:r>
              <a:r>
                <a:rPr lang="zh-CN" altLang="en-US" sz="2200" b="1" dirty="0" smtClean="0"/>
                <a:t>设置</a:t>
              </a:r>
              <a:r>
                <a:rPr lang="en-US" altLang="zh-CN" sz="2200" b="1" dirty="0"/>
                <a:t>i</a:t>
              </a:r>
              <a:r>
                <a:rPr lang="zh-CN" altLang="en-US" sz="2200" b="1" dirty="0"/>
                <a:t>和</a:t>
              </a:r>
              <a:r>
                <a:rPr lang="en-US" altLang="zh-CN" sz="2200" b="1" dirty="0"/>
                <a:t>j</a:t>
              </a:r>
              <a:r>
                <a:rPr lang="zh-CN" altLang="en-US" sz="2200" b="1" dirty="0"/>
                <a:t>，分别指向当前要筛选的结点和要筛选结点的左孩子；</a:t>
              </a:r>
            </a:p>
            <a:p>
              <a:pPr algn="just"/>
              <a:r>
                <a:rPr lang="zh-CN" altLang="en-US" sz="2200" b="1" dirty="0"/>
                <a:t>    </a:t>
              </a:r>
              <a:r>
                <a:rPr lang="en-US" altLang="zh-CN" sz="2200" b="1" dirty="0"/>
                <a:t>2. </a:t>
              </a:r>
              <a:r>
                <a:rPr lang="zh-CN" altLang="en-US" sz="2200" b="1" dirty="0"/>
                <a:t>若结点</a:t>
              </a:r>
              <a:r>
                <a:rPr lang="en-US" altLang="zh-CN" sz="2200" b="1" dirty="0"/>
                <a:t>i</a:t>
              </a:r>
              <a:r>
                <a:rPr lang="zh-CN" altLang="en-US" sz="2200" b="1" dirty="0"/>
                <a:t>已是叶子，则筛选完毕；否则，比较要筛选结点的左右 孩子结点，并将</a:t>
              </a:r>
              <a:r>
                <a:rPr lang="en-US" altLang="zh-CN" sz="2200" b="1" dirty="0"/>
                <a:t>j</a:t>
              </a:r>
              <a:r>
                <a:rPr lang="zh-CN" altLang="en-US" sz="2200" b="1" dirty="0"/>
                <a:t>指向关键码较大的结点；</a:t>
              </a:r>
            </a:p>
            <a:p>
              <a:pPr algn="just"/>
              <a:r>
                <a:rPr lang="zh-CN" altLang="en-US" sz="2200" b="1" dirty="0"/>
                <a:t>    </a:t>
              </a:r>
              <a:r>
                <a:rPr lang="en-US" altLang="zh-CN" sz="2200" b="1" dirty="0"/>
                <a:t>3. </a:t>
              </a:r>
              <a:r>
                <a:rPr lang="zh-CN" altLang="en-US" sz="2200" b="1" dirty="0"/>
                <a:t>将要筛选结点</a:t>
              </a:r>
              <a:r>
                <a:rPr lang="en-US" altLang="zh-CN" sz="2200" b="1" dirty="0"/>
                <a:t>i</a:t>
              </a:r>
              <a:r>
                <a:rPr lang="zh-CN" altLang="en-US" sz="2200" b="1" dirty="0"/>
                <a:t>的关键码与结点</a:t>
              </a:r>
              <a:r>
                <a:rPr lang="en-US" altLang="zh-CN" sz="2200" b="1" dirty="0"/>
                <a:t>j</a:t>
              </a:r>
              <a:r>
                <a:rPr lang="zh-CN" altLang="en-US" sz="2200" b="1" dirty="0"/>
                <a:t>的关键码进行比较，有以下两种情况：</a:t>
              </a:r>
            </a:p>
            <a:p>
              <a:pPr algn="just"/>
              <a:r>
                <a:rPr lang="zh-CN" altLang="en-US" sz="2200" b="1" dirty="0"/>
                <a:t>         </a:t>
              </a:r>
              <a:r>
                <a:rPr lang="en-US" altLang="zh-CN" sz="2200" b="1" dirty="0"/>
                <a:t>3.1 </a:t>
              </a:r>
              <a:r>
                <a:rPr lang="zh-CN" altLang="en-US" sz="2200" b="1" dirty="0"/>
                <a:t>如果结点</a:t>
              </a:r>
              <a:r>
                <a:rPr lang="en-US" altLang="zh-CN" sz="2200" b="1" dirty="0"/>
                <a:t>i</a:t>
              </a:r>
              <a:r>
                <a:rPr lang="zh-CN" altLang="en-US" sz="2200" b="1" dirty="0"/>
                <a:t>的关键码大，则完全二叉树已经是堆；</a:t>
              </a:r>
            </a:p>
            <a:p>
              <a:pPr algn="just"/>
              <a:r>
                <a:rPr lang="zh-CN" altLang="en-US" sz="2200" b="1" dirty="0"/>
                <a:t>         </a:t>
              </a:r>
              <a:r>
                <a:rPr lang="en-US" altLang="zh-CN" sz="2200" b="1" dirty="0"/>
                <a:t>3.2 </a:t>
              </a:r>
              <a:r>
                <a:rPr lang="zh-CN" altLang="en-US" sz="2200" b="1" dirty="0"/>
                <a:t>否则将</a:t>
              </a:r>
              <a:r>
                <a:rPr lang="en-US" altLang="zh-CN" sz="2200" b="1" dirty="0"/>
                <a:t>r[i]</a:t>
              </a:r>
              <a:r>
                <a:rPr lang="zh-CN" altLang="en-US" sz="2200" b="1" dirty="0"/>
                <a:t>与</a:t>
              </a:r>
              <a:r>
                <a:rPr lang="en-US" altLang="zh-CN" sz="2200" b="1" dirty="0"/>
                <a:t>r[j]</a:t>
              </a:r>
              <a:r>
                <a:rPr lang="zh-CN" altLang="en-US" sz="2200" b="1" dirty="0"/>
                <a:t>交换；令</a:t>
              </a:r>
              <a:r>
                <a:rPr lang="en-US" altLang="zh-CN" sz="2200" b="1" dirty="0"/>
                <a:t>i=j</a:t>
              </a:r>
              <a:r>
                <a:rPr lang="zh-CN" altLang="en-US" sz="2200" b="1" dirty="0"/>
                <a:t>，转步骤</a:t>
              </a:r>
              <a:r>
                <a:rPr lang="en-US" altLang="zh-CN" sz="2200" b="1" dirty="0"/>
                <a:t>2</a:t>
              </a:r>
              <a:r>
                <a:rPr lang="zh-CN" altLang="en-US" sz="2200" b="1" dirty="0"/>
                <a:t>继续进行筛选；</a:t>
              </a:r>
            </a:p>
          </p:txBody>
        </p:sp>
        <p:grpSp>
          <p:nvGrpSpPr>
            <p:cNvPr id="47113" name="Group 62"/>
            <p:cNvGrpSpPr>
              <a:grpSpLocks/>
            </p:cNvGrpSpPr>
            <p:nvPr/>
          </p:nvGrpSpPr>
          <p:grpSpPr bwMode="auto">
            <a:xfrm>
              <a:off x="1651" y="8436"/>
              <a:ext cx="540" cy="813"/>
              <a:chOff x="1711" y="5088"/>
              <a:chExt cx="540" cy="813"/>
            </a:xfrm>
          </p:grpSpPr>
          <p:sp>
            <p:nvSpPr>
              <p:cNvPr id="47114" name="AutoShape 63"/>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5" name="WordArt 64"/>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
        <p:nvSpPr>
          <p:cNvPr id="47111" name="Text Box 65"/>
          <p:cNvSpPr txBox="1">
            <a:spLocks noChangeArrowheads="1"/>
          </p:cNvSpPr>
          <p:nvPr/>
        </p:nvSpPr>
        <p:spPr bwMode="auto">
          <a:xfrm>
            <a:off x="755650" y="5373688"/>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latin typeface="宋体" charset="-122"/>
              </a:rPr>
              <a:t>时间性能是</a:t>
            </a:r>
            <a:r>
              <a:rPr kumimoji="1" lang="en-US" altLang="zh-CN" b="1" i="1"/>
              <a:t>O</a:t>
            </a:r>
            <a:r>
              <a:rPr kumimoji="1" lang="en-US" altLang="zh-CN" b="1"/>
              <a:t>(log</a:t>
            </a:r>
            <a:r>
              <a:rPr kumimoji="1" lang="en-US" altLang="zh-CN" b="1" baseline="-30000"/>
              <a:t>2</a:t>
            </a:r>
            <a:r>
              <a:rPr kumimoji="1" lang="en-US" altLang="zh-CN" b="1" i="1"/>
              <a:t>n</a:t>
            </a:r>
            <a:r>
              <a:rPr kumimoji="1" lang="en-US" altLang="zh-CN" b="1"/>
              <a:t>)</a:t>
            </a:r>
            <a:r>
              <a:rPr kumimoji="1" lang="zh-CN" altLang="en-US" b="1">
                <a:latin typeface="宋体" charset="-122"/>
              </a:rPr>
              <a:t>。</a:t>
            </a:r>
            <a:r>
              <a:rPr kumimoji="1" lang="zh-CN" altLang="en-US" b="1"/>
              <a:t>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61</a:t>
            </a:fld>
            <a:endParaRPr lang="en-US" altLang="zh-CN" dirty="0"/>
          </a:p>
        </p:txBody>
      </p:sp>
    </p:spTree>
    <p:extLst>
      <p:ext uri="{BB962C8B-B14F-4D97-AF65-F5344CB8AC3E}">
        <p14:creationId xmlns:p14="http://schemas.microsoft.com/office/powerpoint/2010/main" val="2471910183"/>
      </p:ext>
    </p:extLst>
  </p:cSld>
  <p:clrMapOvr>
    <a:masterClrMapping/>
  </p:clrMapOvr>
  <p:transition>
    <p:strips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3" name="Group 2"/>
          <p:cNvGrpSpPr>
            <a:grpSpLocks/>
          </p:cNvGrpSpPr>
          <p:nvPr/>
        </p:nvGrpSpPr>
        <p:grpSpPr bwMode="auto">
          <a:xfrm>
            <a:off x="285750" y="214313"/>
            <a:ext cx="8250238" cy="6454849"/>
            <a:chOff x="1447" y="1293"/>
            <a:chExt cx="7654" cy="4371"/>
          </a:xfrm>
        </p:grpSpPr>
        <p:sp>
          <p:nvSpPr>
            <p:cNvPr id="48134" name="Text Box 3"/>
            <p:cNvSpPr txBox="1">
              <a:spLocks noChangeArrowheads="1"/>
            </p:cNvSpPr>
            <p:nvPr/>
          </p:nvSpPr>
          <p:spPr bwMode="auto">
            <a:xfrm>
              <a:off x="1447" y="1839"/>
              <a:ext cx="7654" cy="3825"/>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lnSpc>
                  <a:spcPct val="104000"/>
                </a:lnSpc>
                <a:spcAft>
                  <a:spcPts val="775"/>
                </a:spcAft>
              </a:pPr>
              <a:r>
                <a:rPr lang="zh-CN" altLang="en-US" sz="2000" b="1" dirty="0" smtClean="0"/>
                <a:t>算法</a:t>
              </a:r>
              <a:r>
                <a:rPr lang="en-US" altLang="zh-CN" sz="2000" b="1" dirty="0"/>
                <a:t> </a:t>
              </a:r>
              <a:r>
                <a:rPr lang="zh-CN" altLang="en-US" sz="2000" b="1" dirty="0" smtClean="0"/>
                <a:t>筛选</a:t>
              </a:r>
              <a:r>
                <a:rPr lang="zh-CN" altLang="en-US" sz="2000" b="1" dirty="0"/>
                <a:t>法调整堆</a:t>
              </a:r>
            </a:p>
            <a:p>
              <a:pPr algn="just">
                <a:lnSpc>
                  <a:spcPct val="104000"/>
                </a:lnSpc>
              </a:pPr>
              <a:r>
                <a:rPr lang="zh-CN" altLang="en-US" sz="2000" b="1" dirty="0"/>
                <a:t>    </a:t>
              </a:r>
              <a:r>
                <a:rPr lang="en-US" altLang="zh-CN" sz="2000" b="1" dirty="0"/>
                <a:t>void </a:t>
              </a:r>
              <a:r>
                <a:rPr lang="en-US" altLang="zh-CN" sz="2000" b="1" dirty="0" err="1"/>
                <a:t>SiftHeap</a:t>
              </a:r>
              <a:r>
                <a:rPr lang="en-US" altLang="zh-CN" sz="2000" b="1" dirty="0">
                  <a:latin typeface="宋体" charset="-122"/>
                </a:rPr>
                <a:t>(</a:t>
              </a:r>
              <a:r>
                <a:rPr lang="en-US" altLang="zh-CN" sz="2000" b="1" dirty="0" err="1"/>
                <a:t>int</a:t>
              </a:r>
              <a:r>
                <a:rPr lang="en-US" altLang="zh-CN" sz="2000" b="1" dirty="0"/>
                <a:t> r[ ], </a:t>
              </a:r>
              <a:r>
                <a:rPr lang="en-US" altLang="zh-CN" sz="2000" b="1" dirty="0" err="1"/>
                <a:t>int</a:t>
              </a:r>
              <a:r>
                <a:rPr lang="en-US" altLang="zh-CN" sz="2000" b="1" dirty="0"/>
                <a:t> k, </a:t>
              </a:r>
              <a:r>
                <a:rPr lang="en-US" altLang="zh-CN" sz="2000" b="1" dirty="0" err="1"/>
                <a:t>int</a:t>
              </a:r>
              <a:r>
                <a:rPr lang="en-US" altLang="zh-CN" sz="2000" b="1" dirty="0"/>
                <a:t> n</a:t>
              </a:r>
              <a:r>
                <a:rPr lang="en-US" altLang="zh-CN" sz="2000" b="1" dirty="0">
                  <a:latin typeface="宋体" charset="-122"/>
                </a:rPr>
                <a:t>)</a:t>
              </a:r>
            </a:p>
            <a:p>
              <a:pPr algn="just">
                <a:lnSpc>
                  <a:spcPct val="104000"/>
                </a:lnSpc>
              </a:pPr>
              <a:r>
                <a:rPr lang="en-US" altLang="zh-CN" sz="2000" b="1" dirty="0"/>
                <a:t>    {</a:t>
              </a:r>
            </a:p>
            <a:p>
              <a:pPr algn="just">
                <a:lnSpc>
                  <a:spcPct val="104000"/>
                </a:lnSpc>
              </a:pPr>
              <a:r>
                <a:rPr lang="en-US" altLang="zh-CN" sz="2000" b="1" dirty="0"/>
                <a:t>        i=k; </a:t>
              </a:r>
              <a:r>
                <a:rPr lang="en-US" altLang="zh-CN" sz="2000" b="1" dirty="0">
                  <a:solidFill>
                    <a:srgbClr val="FF0000"/>
                  </a:solidFill>
                </a:rPr>
                <a:t>j=2*i</a:t>
              </a:r>
              <a:r>
                <a:rPr lang="en-US" altLang="zh-CN" sz="2000" b="1" dirty="0"/>
                <a:t>;       </a:t>
              </a:r>
              <a:r>
                <a:rPr lang="en-US" altLang="zh-CN" sz="2000" b="1" dirty="0">
                  <a:solidFill>
                    <a:srgbClr val="008000"/>
                  </a:solidFill>
                </a:rPr>
                <a:t>//</a:t>
              </a:r>
              <a:r>
                <a:rPr lang="zh-CN" altLang="en-US" sz="2000" b="1" dirty="0">
                  <a:solidFill>
                    <a:srgbClr val="008000"/>
                  </a:solidFill>
                </a:rPr>
                <a:t>置</a:t>
              </a:r>
              <a:r>
                <a:rPr lang="en-US" altLang="zh-CN" sz="2000" b="1" dirty="0">
                  <a:solidFill>
                    <a:srgbClr val="008000"/>
                  </a:solidFill>
                </a:rPr>
                <a:t>i</a:t>
              </a:r>
              <a:r>
                <a:rPr lang="zh-CN" altLang="en-US" sz="2000" b="1" dirty="0">
                  <a:solidFill>
                    <a:srgbClr val="008000"/>
                  </a:solidFill>
                </a:rPr>
                <a:t>为要筛的结点，</a:t>
              </a:r>
              <a:r>
                <a:rPr lang="en-US" altLang="zh-CN" sz="2000" b="1" dirty="0">
                  <a:solidFill>
                    <a:srgbClr val="008000"/>
                  </a:solidFill>
                </a:rPr>
                <a:t>j</a:t>
              </a:r>
              <a:r>
                <a:rPr lang="zh-CN" altLang="en-US" sz="2000" b="1" dirty="0">
                  <a:solidFill>
                    <a:srgbClr val="008000"/>
                  </a:solidFill>
                </a:rPr>
                <a:t>为</a:t>
              </a:r>
              <a:r>
                <a:rPr lang="en-US" altLang="zh-CN" sz="2000" b="1" dirty="0">
                  <a:solidFill>
                    <a:srgbClr val="008000"/>
                  </a:solidFill>
                </a:rPr>
                <a:t>i</a:t>
              </a:r>
              <a:r>
                <a:rPr lang="zh-CN" altLang="en-US" sz="2000" b="1" dirty="0">
                  <a:solidFill>
                    <a:srgbClr val="008000"/>
                  </a:solidFill>
                </a:rPr>
                <a:t>的左孩子</a:t>
              </a:r>
            </a:p>
            <a:p>
              <a:pPr algn="just">
                <a:lnSpc>
                  <a:spcPct val="104000"/>
                </a:lnSpc>
              </a:pPr>
              <a:r>
                <a:rPr lang="zh-CN" altLang="en-US" sz="2000" b="1" dirty="0"/>
                <a:t>        </a:t>
              </a:r>
              <a:r>
                <a:rPr lang="en-US" altLang="zh-CN" sz="2000" b="1" dirty="0"/>
                <a:t>while </a:t>
              </a:r>
              <a:r>
                <a:rPr lang="en-US" altLang="zh-CN" sz="2000" b="1" dirty="0">
                  <a:latin typeface="宋体" charset="-122"/>
                </a:rPr>
                <a:t>(</a:t>
              </a:r>
              <a:r>
                <a:rPr lang="en-US" altLang="zh-CN" sz="2000" b="1" dirty="0">
                  <a:solidFill>
                    <a:srgbClr val="FF0000"/>
                  </a:solidFill>
                </a:rPr>
                <a:t>j&lt;=n</a:t>
              </a:r>
              <a:r>
                <a:rPr lang="en-US" altLang="zh-CN" sz="2000" b="1" dirty="0">
                  <a:latin typeface="宋体" charset="-122"/>
                </a:rPr>
                <a:t>)</a:t>
              </a:r>
              <a:r>
                <a:rPr lang="en-US" altLang="zh-CN" sz="2000" b="1" dirty="0"/>
                <a:t>    </a:t>
              </a:r>
              <a:r>
                <a:rPr lang="en-US" altLang="zh-CN" sz="2000" b="1" dirty="0">
                  <a:solidFill>
                    <a:srgbClr val="008000"/>
                  </a:solidFill>
                </a:rPr>
                <a:t>//</a:t>
              </a:r>
              <a:r>
                <a:rPr lang="zh-CN" altLang="en-US" sz="2000" b="1" dirty="0">
                  <a:solidFill>
                    <a:srgbClr val="008000"/>
                  </a:solidFill>
                </a:rPr>
                <a:t>筛选还没有进行到叶子</a:t>
              </a:r>
            </a:p>
            <a:p>
              <a:pPr algn="just">
                <a:lnSpc>
                  <a:spcPct val="104000"/>
                </a:lnSpc>
              </a:pPr>
              <a:r>
                <a:rPr lang="zh-CN" altLang="en-US" sz="2000" b="1" dirty="0"/>
                <a:t>       </a:t>
              </a:r>
              <a:r>
                <a:rPr lang="en-US" altLang="zh-CN" sz="2000" b="1" dirty="0"/>
                <a:t>{</a:t>
              </a:r>
            </a:p>
            <a:p>
              <a:pPr algn="just">
                <a:lnSpc>
                  <a:spcPct val="104000"/>
                </a:lnSpc>
              </a:pPr>
              <a:r>
                <a:rPr lang="en-US" altLang="zh-CN" sz="2000" b="1" dirty="0"/>
                <a:t>          if </a:t>
              </a:r>
              <a:r>
                <a:rPr lang="en-US" altLang="zh-CN" sz="2000" b="1" dirty="0">
                  <a:latin typeface="宋体" charset="-122"/>
                </a:rPr>
                <a:t>(</a:t>
              </a:r>
              <a:r>
                <a:rPr lang="en-US" altLang="zh-CN" sz="2000" b="1" dirty="0"/>
                <a:t>j&lt;n &amp;&amp; r[j]&lt;r[j+1]</a:t>
              </a:r>
              <a:r>
                <a:rPr lang="en-US" altLang="zh-CN" sz="2000" b="1" dirty="0">
                  <a:latin typeface="宋体" charset="-122"/>
                </a:rPr>
                <a:t>)</a:t>
              </a:r>
              <a:r>
                <a:rPr lang="en-US" altLang="zh-CN" sz="2000" b="1" dirty="0"/>
                <a:t> j++;  </a:t>
              </a:r>
              <a:r>
                <a:rPr lang="en-US" altLang="zh-CN" sz="2000" b="1" dirty="0">
                  <a:solidFill>
                    <a:srgbClr val="008000"/>
                  </a:solidFill>
                </a:rPr>
                <a:t>//</a:t>
              </a:r>
              <a:r>
                <a:rPr lang="zh-CN" altLang="en-US" sz="2000" b="1" dirty="0">
                  <a:solidFill>
                    <a:srgbClr val="008000"/>
                  </a:solidFill>
                </a:rPr>
                <a:t>比较</a:t>
              </a:r>
              <a:r>
                <a:rPr lang="en-US" altLang="zh-CN" sz="2000" b="1" dirty="0">
                  <a:solidFill>
                    <a:srgbClr val="008000"/>
                  </a:solidFill>
                </a:rPr>
                <a:t>i</a:t>
              </a:r>
              <a:r>
                <a:rPr lang="zh-CN" altLang="en-US" sz="2000" b="1" dirty="0">
                  <a:solidFill>
                    <a:srgbClr val="008000"/>
                  </a:solidFill>
                </a:rPr>
                <a:t>的左右孩子，</a:t>
              </a:r>
              <a:r>
                <a:rPr lang="en-US" altLang="zh-CN" sz="2000" b="1" dirty="0">
                  <a:solidFill>
                    <a:srgbClr val="008000"/>
                  </a:solidFill>
                </a:rPr>
                <a:t>j</a:t>
              </a:r>
              <a:r>
                <a:rPr lang="zh-CN" altLang="en-US" sz="2000" b="1" dirty="0">
                  <a:solidFill>
                    <a:srgbClr val="008000"/>
                  </a:solidFill>
                </a:rPr>
                <a:t>为较大者</a:t>
              </a:r>
            </a:p>
            <a:p>
              <a:pPr algn="just">
                <a:lnSpc>
                  <a:spcPct val="104000"/>
                </a:lnSpc>
              </a:pPr>
              <a:r>
                <a:rPr lang="zh-CN" altLang="en-US" sz="2000" b="1" dirty="0"/>
                <a:t>          </a:t>
              </a:r>
              <a:r>
                <a:rPr lang="en-US" altLang="zh-CN" sz="2000" b="1" dirty="0"/>
                <a:t>if </a:t>
              </a:r>
              <a:r>
                <a:rPr lang="en-US" altLang="zh-CN" sz="2000" b="1" dirty="0">
                  <a:latin typeface="宋体" charset="-122"/>
                </a:rPr>
                <a:t>(</a:t>
              </a:r>
              <a:r>
                <a:rPr lang="en-US" altLang="zh-CN" sz="2000" b="1" dirty="0"/>
                <a:t>r[i]&gt;r[j]</a:t>
              </a:r>
              <a:r>
                <a:rPr lang="en-US" altLang="zh-CN" sz="2000" b="1" dirty="0">
                  <a:latin typeface="宋体" charset="-122"/>
                </a:rPr>
                <a:t>)</a:t>
              </a:r>
              <a:r>
                <a:rPr lang="en-US" altLang="zh-CN" sz="2000" b="1" dirty="0"/>
                <a:t>     </a:t>
              </a:r>
              <a:r>
                <a:rPr lang="en-US" altLang="zh-CN" sz="2000" b="1" dirty="0">
                  <a:solidFill>
                    <a:srgbClr val="008000"/>
                  </a:solidFill>
                </a:rPr>
                <a:t>//</a:t>
              </a:r>
              <a:r>
                <a:rPr lang="zh-CN" altLang="en-US" sz="2000" b="1" dirty="0">
                  <a:solidFill>
                    <a:srgbClr val="008000"/>
                  </a:solidFill>
                </a:rPr>
                <a:t>根结点已经大于左右孩子中的较大者</a:t>
              </a:r>
            </a:p>
            <a:p>
              <a:pPr algn="just">
                <a:lnSpc>
                  <a:spcPct val="104000"/>
                </a:lnSpc>
              </a:pPr>
              <a:r>
                <a:rPr lang="zh-CN" altLang="en-US" sz="2000" b="1" dirty="0"/>
                <a:t>               </a:t>
              </a:r>
              <a:r>
                <a:rPr lang="en-US" altLang="zh-CN" sz="2000" b="1" dirty="0"/>
                <a:t>break;     </a:t>
              </a:r>
            </a:p>
            <a:p>
              <a:pPr algn="just">
                <a:lnSpc>
                  <a:spcPct val="104000"/>
                </a:lnSpc>
              </a:pPr>
              <a:r>
                <a:rPr lang="en-US" altLang="zh-CN" sz="2000" b="1" dirty="0"/>
                <a:t>          else {</a:t>
              </a:r>
            </a:p>
            <a:p>
              <a:pPr algn="just">
                <a:lnSpc>
                  <a:spcPct val="104000"/>
                </a:lnSpc>
              </a:pPr>
              <a:r>
                <a:rPr lang="en-US" altLang="zh-CN" sz="2000" b="1" dirty="0"/>
                <a:t>             r[i]←→r[j];   </a:t>
              </a:r>
              <a:r>
                <a:rPr lang="en-US" altLang="zh-CN" sz="2000" b="1" dirty="0">
                  <a:solidFill>
                    <a:srgbClr val="008000"/>
                  </a:solidFill>
                </a:rPr>
                <a:t>//</a:t>
              </a:r>
              <a:r>
                <a:rPr lang="zh-CN" altLang="en-US" sz="2000" b="1" dirty="0">
                  <a:solidFill>
                    <a:srgbClr val="008000"/>
                  </a:solidFill>
                </a:rPr>
                <a:t>将根结点与结点</a:t>
              </a:r>
              <a:r>
                <a:rPr lang="en-US" altLang="zh-CN" sz="2000" b="1" dirty="0">
                  <a:solidFill>
                    <a:srgbClr val="008000"/>
                  </a:solidFill>
                </a:rPr>
                <a:t>j</a:t>
              </a:r>
              <a:r>
                <a:rPr lang="zh-CN" altLang="en-US" sz="2000" b="1" dirty="0">
                  <a:solidFill>
                    <a:srgbClr val="008000"/>
                  </a:solidFill>
                </a:rPr>
                <a:t>交换 </a:t>
              </a:r>
            </a:p>
            <a:p>
              <a:pPr algn="just">
                <a:lnSpc>
                  <a:spcPct val="104000"/>
                </a:lnSpc>
              </a:pPr>
              <a:r>
                <a:rPr lang="zh-CN" altLang="en-US" sz="2000" b="1" dirty="0"/>
                <a:t>             </a:t>
              </a:r>
              <a:r>
                <a:rPr lang="en-US" altLang="zh-CN" sz="2000" b="1" dirty="0">
                  <a:solidFill>
                    <a:srgbClr val="FF0000"/>
                  </a:solidFill>
                </a:rPr>
                <a:t>i=j; j=2*i</a:t>
              </a:r>
              <a:r>
                <a:rPr lang="en-US" altLang="zh-CN" sz="2000" b="1" dirty="0"/>
                <a:t>;     </a:t>
              </a:r>
              <a:r>
                <a:rPr lang="en-US" altLang="zh-CN" sz="2000" b="1" dirty="0">
                  <a:solidFill>
                    <a:srgbClr val="008000"/>
                  </a:solidFill>
                </a:rPr>
                <a:t>//</a:t>
              </a:r>
              <a:r>
                <a:rPr lang="zh-CN" altLang="en-US" sz="2000" b="1" dirty="0">
                  <a:solidFill>
                    <a:srgbClr val="008000"/>
                  </a:solidFill>
                </a:rPr>
                <a:t>被筛结点位于原来结点</a:t>
              </a:r>
              <a:r>
                <a:rPr lang="en-US" altLang="zh-CN" sz="2000" b="1" dirty="0">
                  <a:solidFill>
                    <a:srgbClr val="008000"/>
                  </a:solidFill>
                </a:rPr>
                <a:t>j</a:t>
              </a:r>
              <a:r>
                <a:rPr lang="zh-CN" altLang="en-US" sz="2000" b="1" dirty="0">
                  <a:solidFill>
                    <a:srgbClr val="008000"/>
                  </a:solidFill>
                </a:rPr>
                <a:t>的位置</a:t>
              </a:r>
            </a:p>
            <a:p>
              <a:pPr algn="just">
                <a:lnSpc>
                  <a:spcPct val="104000"/>
                </a:lnSpc>
              </a:pPr>
              <a:r>
                <a:rPr lang="zh-CN" altLang="en-US" sz="2000" b="1" dirty="0"/>
                <a:t>          </a:t>
              </a:r>
              <a:r>
                <a:rPr lang="en-US" altLang="zh-CN" sz="2000" b="1" dirty="0"/>
                <a:t>}</a:t>
              </a:r>
            </a:p>
            <a:p>
              <a:pPr algn="just">
                <a:lnSpc>
                  <a:spcPct val="104000"/>
                </a:lnSpc>
              </a:pPr>
              <a:r>
                <a:rPr lang="en-US" altLang="zh-CN" sz="2000" b="1" dirty="0"/>
                <a:t>       }</a:t>
              </a:r>
            </a:p>
            <a:p>
              <a:pPr algn="just"/>
              <a:r>
                <a:rPr lang="en-US" altLang="zh-CN" sz="2000" b="1" dirty="0"/>
                <a:t>   }</a:t>
              </a:r>
            </a:p>
          </p:txBody>
        </p:sp>
        <p:grpSp>
          <p:nvGrpSpPr>
            <p:cNvPr id="48135" name="Group 4"/>
            <p:cNvGrpSpPr>
              <a:grpSpLocks/>
            </p:cNvGrpSpPr>
            <p:nvPr/>
          </p:nvGrpSpPr>
          <p:grpSpPr bwMode="auto">
            <a:xfrm>
              <a:off x="1449" y="1293"/>
              <a:ext cx="550" cy="864"/>
              <a:chOff x="1519" y="3141"/>
              <a:chExt cx="550" cy="864"/>
            </a:xfrm>
          </p:grpSpPr>
          <p:sp>
            <p:nvSpPr>
              <p:cNvPr id="48136" name="AutoShape 5"/>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30" name="WordArt 6"/>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a:ln w="9525">
                      <a:solidFill>
                        <a:srgbClr val="000000"/>
                      </a:solidFill>
                      <a:round/>
                      <a:headEnd/>
                      <a:tailEnd/>
                    </a:ln>
                    <a:noFill/>
                    <a:latin typeface="宋体"/>
                    <a:ea typeface="宋体"/>
                  </a:rPr>
                  <a:t>C++</a:t>
                </a:r>
                <a:r>
                  <a:rPr lang="zh-CN" altLang="en-US" sz="800" kern="10">
                    <a:ln w="9525">
                      <a:solidFill>
                        <a:srgbClr val="000000"/>
                      </a:solidFill>
                      <a:round/>
                      <a:headEnd/>
                      <a:tailEnd/>
                    </a:ln>
                    <a:noFill/>
                    <a:latin typeface="宋体"/>
                    <a:ea typeface="宋体"/>
                  </a:rPr>
                  <a:t>描述</a:t>
                </a:r>
              </a:p>
            </p:txBody>
          </p:sp>
        </p:grpSp>
      </p:gr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62</a:t>
            </a:fld>
            <a:endParaRPr lang="en-US" altLang="zh-CN" dirty="0"/>
          </a:p>
        </p:txBody>
      </p:sp>
    </p:spTree>
    <p:extLst>
      <p:ext uri="{BB962C8B-B14F-4D97-AF65-F5344CB8AC3E}">
        <p14:creationId xmlns:p14="http://schemas.microsoft.com/office/powerpoint/2010/main" val="129476403"/>
      </p:ext>
    </p:extLst>
  </p:cSld>
  <p:clrMapOvr>
    <a:masterClrMapping/>
  </p:clrMapOvr>
  <p:transition>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87338" y="431800"/>
            <a:ext cx="3933825" cy="2192338"/>
            <a:chOff x="306" y="210"/>
            <a:chExt cx="2478" cy="1381"/>
          </a:xfrm>
        </p:grpSpPr>
        <p:sp>
          <p:nvSpPr>
            <p:cNvPr id="195587" name="Line 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88" name="Line 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89" name="Line 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90" name="Line 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91" name="Line 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92" name="Line 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93" name="Line 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94" name="Line 1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95" name="Line 1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45142" name="Oval 1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b="1" dirty="0">
                  <a:solidFill>
                    <a:srgbClr val="FF0000"/>
                  </a:solidFill>
                  <a:latin typeface="黑体" pitchFamily="2" charset="-122"/>
                  <a:ea typeface="黑体" pitchFamily="2" charset="-122"/>
                </a:rPr>
                <a:t>16</a:t>
              </a:r>
            </a:p>
          </p:txBody>
        </p:sp>
        <p:sp>
          <p:nvSpPr>
            <p:cNvPr id="45143" name="Oval 1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45144" name="Oval 1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45145" name="Oval 1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45146" name="Oval 1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45147" name="Oval 17"/>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6" name="Oval 1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b="1">
                  <a:solidFill>
                    <a:srgbClr val="FF0000"/>
                  </a:solidFill>
                  <a:latin typeface="黑体" pitchFamily="2" charset="-122"/>
                  <a:ea typeface="黑体" pitchFamily="2" charset="-122"/>
                </a:rPr>
                <a:t>11</a:t>
              </a:r>
            </a:p>
          </p:txBody>
        </p:sp>
        <p:sp>
          <p:nvSpPr>
            <p:cNvPr id="45149" name="Oval 1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b="1">
                  <a:solidFill>
                    <a:srgbClr val="FF0000"/>
                  </a:solidFill>
                  <a:latin typeface="黑体" pitchFamily="2" charset="-122"/>
                  <a:ea typeface="黑体" pitchFamily="2" charset="-122"/>
                </a:rPr>
                <a:t>10</a:t>
              </a:r>
            </a:p>
          </p:txBody>
        </p:sp>
        <p:sp>
          <p:nvSpPr>
            <p:cNvPr id="45150" name="Oval 2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5151" name="Oval 21"/>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grpSp>
      <p:sp>
        <p:nvSpPr>
          <p:cNvPr id="195606" name="Line 22"/>
          <p:cNvSpPr>
            <a:spLocks noChangeShapeType="1"/>
          </p:cNvSpPr>
          <p:nvPr/>
        </p:nvSpPr>
        <p:spPr bwMode="auto">
          <a:xfrm rot="21406917">
            <a:off x="4284663" y="1196975"/>
            <a:ext cx="933450" cy="73025"/>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07" name="Rectangle 23"/>
          <p:cNvSpPr>
            <a:spLocks noChangeArrowheads="1"/>
          </p:cNvSpPr>
          <p:nvPr/>
        </p:nvSpPr>
        <p:spPr bwMode="auto">
          <a:xfrm>
            <a:off x="642938" y="642938"/>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5608" name="Rectangle 24"/>
          <p:cNvSpPr>
            <a:spLocks noChangeArrowheads="1"/>
          </p:cNvSpPr>
          <p:nvPr/>
        </p:nvSpPr>
        <p:spPr bwMode="auto">
          <a:xfrm>
            <a:off x="7667625" y="188913"/>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5609" name="Line 25"/>
          <p:cNvSpPr>
            <a:spLocks noChangeShapeType="1"/>
          </p:cNvSpPr>
          <p:nvPr/>
        </p:nvSpPr>
        <p:spPr bwMode="auto">
          <a:xfrm rot="5384010">
            <a:off x="6750844" y="2978944"/>
            <a:ext cx="685800" cy="1588"/>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10" name="Line 26"/>
          <p:cNvSpPr>
            <a:spLocks noChangeShapeType="1"/>
          </p:cNvSpPr>
          <p:nvPr/>
        </p:nvSpPr>
        <p:spPr bwMode="auto">
          <a:xfrm rot="10879923" flipV="1">
            <a:off x="4284663" y="4508500"/>
            <a:ext cx="793750" cy="0"/>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11" name="Rectangle 27"/>
          <p:cNvSpPr>
            <a:spLocks noChangeArrowheads="1"/>
          </p:cNvSpPr>
          <p:nvPr/>
        </p:nvSpPr>
        <p:spPr bwMode="auto">
          <a:xfrm>
            <a:off x="5795963" y="3429000"/>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5612" name="Rectangle 28"/>
          <p:cNvSpPr>
            <a:spLocks noChangeArrowheads="1"/>
          </p:cNvSpPr>
          <p:nvPr/>
        </p:nvSpPr>
        <p:spPr bwMode="auto">
          <a:xfrm>
            <a:off x="971550" y="3429000"/>
            <a:ext cx="12255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5613" name="Line 29"/>
          <p:cNvSpPr>
            <a:spLocks noChangeShapeType="1"/>
          </p:cNvSpPr>
          <p:nvPr/>
        </p:nvSpPr>
        <p:spPr bwMode="auto">
          <a:xfrm rot="5384010">
            <a:off x="2215357" y="6292056"/>
            <a:ext cx="685800" cy="1587"/>
          </a:xfrm>
          <a:prstGeom prst="line">
            <a:avLst/>
          </a:prstGeom>
          <a:noFill/>
          <a:ln w="762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614" name="Freeform 30"/>
          <p:cNvSpPr>
            <a:spLocks/>
          </p:cNvSpPr>
          <p:nvPr/>
        </p:nvSpPr>
        <p:spPr bwMode="auto">
          <a:xfrm>
            <a:off x="2224088" y="955675"/>
            <a:ext cx="457200" cy="1330325"/>
          </a:xfrm>
          <a:custGeom>
            <a:avLst/>
            <a:gdLst/>
            <a:ahLst/>
            <a:cxnLst>
              <a:cxn ang="0">
                <a:pos x="0" y="838"/>
              </a:cxn>
              <a:cxn ang="0">
                <a:pos x="222" y="511"/>
              </a:cxn>
              <a:cxn ang="0">
                <a:pos x="288" y="0"/>
              </a:cxn>
            </a:cxnLst>
            <a:rect l="0" t="0" r="r" b="b"/>
            <a:pathLst>
              <a:path w="288" h="838">
                <a:moveTo>
                  <a:pt x="0" y="838"/>
                </a:moveTo>
                <a:cubicBezTo>
                  <a:pt x="37" y="781"/>
                  <a:pt x="174" y="651"/>
                  <a:pt x="222" y="511"/>
                </a:cubicBezTo>
                <a:cubicBezTo>
                  <a:pt x="270" y="371"/>
                  <a:pt x="274" y="106"/>
                  <a:pt x="288"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nvGrpSpPr>
          <p:cNvPr id="3" name="Group 31"/>
          <p:cNvGrpSpPr>
            <a:grpSpLocks/>
          </p:cNvGrpSpPr>
          <p:nvPr/>
        </p:nvGrpSpPr>
        <p:grpSpPr bwMode="auto">
          <a:xfrm>
            <a:off x="4894263" y="431800"/>
            <a:ext cx="3933825" cy="2192338"/>
            <a:chOff x="306" y="210"/>
            <a:chExt cx="2478" cy="1381"/>
          </a:xfrm>
        </p:grpSpPr>
        <p:sp>
          <p:nvSpPr>
            <p:cNvPr id="195616" name="Line 32"/>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17" name="Line 33"/>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18" name="Line 34"/>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19" name="Line 35"/>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20" name="Line 36"/>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21" name="Line 37"/>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22" name="Line 38"/>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23" name="Line 39"/>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24" name="Line 40"/>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5123" name="Oval 41"/>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4</a:t>
              </a:r>
            </a:p>
          </p:txBody>
        </p:sp>
        <p:sp>
          <p:nvSpPr>
            <p:cNvPr id="45124" name="Oval 42"/>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45125" name="Oval 43"/>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45126" name="Oval 44"/>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45127" name="Oval 45"/>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45128" name="Oval 46"/>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45129" name="Oval 47"/>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b="1" dirty="0">
                  <a:solidFill>
                    <a:srgbClr val="FF0000"/>
                  </a:solidFill>
                  <a:latin typeface="黑体" pitchFamily="2" charset="-122"/>
                  <a:ea typeface="黑体" pitchFamily="2" charset="-122"/>
                </a:rPr>
                <a:t>11</a:t>
              </a:r>
            </a:p>
          </p:txBody>
        </p:sp>
        <p:sp>
          <p:nvSpPr>
            <p:cNvPr id="45130" name="Oval 48"/>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b="1" dirty="0">
                  <a:solidFill>
                    <a:srgbClr val="FF0000"/>
                  </a:solidFill>
                  <a:latin typeface="黑体" pitchFamily="2" charset="-122"/>
                  <a:ea typeface="黑体" pitchFamily="2" charset="-122"/>
                </a:rPr>
                <a:t>10</a:t>
              </a:r>
            </a:p>
          </p:txBody>
        </p:sp>
        <p:sp>
          <p:nvSpPr>
            <p:cNvPr id="45131" name="Oval 49"/>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9281" name="Oval 50"/>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4" name="Group 51"/>
          <p:cNvGrpSpPr>
            <a:grpSpLocks/>
          </p:cNvGrpSpPr>
          <p:nvPr/>
        </p:nvGrpSpPr>
        <p:grpSpPr bwMode="auto">
          <a:xfrm>
            <a:off x="4894263" y="3670300"/>
            <a:ext cx="3933825" cy="2192338"/>
            <a:chOff x="306" y="210"/>
            <a:chExt cx="2478" cy="1381"/>
          </a:xfrm>
        </p:grpSpPr>
        <p:sp>
          <p:nvSpPr>
            <p:cNvPr id="195636" name="Line 52"/>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37" name="Line 53"/>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38" name="Line 54"/>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39" name="Line 55"/>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40" name="Line 56"/>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41" name="Line 57"/>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42" name="Line 58"/>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43" name="Line 59"/>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44" name="Line 60"/>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5104" name="Oval 61"/>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p>
              <a:pPr algn="ctr" eaLnBrk="0" hangingPunct="0">
                <a:defRPr/>
              </a:pPr>
              <a:r>
                <a:rPr lang="en-US" altLang="zh-CN" sz="3200" b="1" dirty="0">
                  <a:solidFill>
                    <a:srgbClr val="FF0000"/>
                  </a:solidFill>
                  <a:latin typeface="黑体" pitchFamily="2" charset="-122"/>
                  <a:ea typeface="黑体" pitchFamily="2" charset="-122"/>
                </a:rPr>
                <a:t>11</a:t>
              </a:r>
            </a:p>
          </p:txBody>
        </p:sp>
        <p:sp>
          <p:nvSpPr>
            <p:cNvPr id="45105" name="Oval 62"/>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45106" name="Oval 63"/>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45107" name="Oval 64"/>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45108" name="Oval 65"/>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45109" name="Oval 66"/>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45110" name="Oval 67"/>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p>
              <a:pPr algn="ctr" eaLnBrk="0" hangingPunct="0">
                <a:defRPr/>
              </a:pPr>
              <a:r>
                <a:rPr lang="en-US" altLang="zh-CN" sz="3200" b="1">
                  <a:solidFill>
                    <a:srgbClr val="FF0000"/>
                  </a:solidFill>
                  <a:latin typeface="黑体" pitchFamily="2" charset="-122"/>
                  <a:ea typeface="黑体" pitchFamily="2" charset="-122"/>
                </a:rPr>
                <a:t>10</a:t>
              </a:r>
            </a:p>
          </p:txBody>
        </p:sp>
        <p:sp>
          <p:nvSpPr>
            <p:cNvPr id="7" name="Oval 68"/>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5112" name="Oval 69"/>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9244" name="Oval 70"/>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sp>
        <p:nvSpPr>
          <p:cNvPr id="195655" name="Freeform 71"/>
          <p:cNvSpPr>
            <a:spLocks/>
          </p:cNvSpPr>
          <p:nvPr/>
        </p:nvSpPr>
        <p:spPr bwMode="auto">
          <a:xfrm>
            <a:off x="6011863" y="4148138"/>
            <a:ext cx="1060450" cy="1225550"/>
          </a:xfrm>
          <a:custGeom>
            <a:avLst/>
            <a:gdLst/>
            <a:ahLst/>
            <a:cxnLst>
              <a:cxn ang="0">
                <a:pos x="0" y="772"/>
              </a:cxn>
              <a:cxn ang="0">
                <a:pos x="328" y="354"/>
              </a:cxn>
              <a:cxn ang="0">
                <a:pos x="668" y="0"/>
              </a:cxn>
            </a:cxnLst>
            <a:rect l="0" t="0" r="r" b="b"/>
            <a:pathLst>
              <a:path w="668" h="772">
                <a:moveTo>
                  <a:pt x="0" y="772"/>
                </a:moveTo>
                <a:cubicBezTo>
                  <a:pt x="55" y="700"/>
                  <a:pt x="217" y="483"/>
                  <a:pt x="328" y="354"/>
                </a:cubicBezTo>
                <a:cubicBezTo>
                  <a:pt x="439" y="225"/>
                  <a:pt x="597" y="74"/>
                  <a:pt x="668"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nvGrpSpPr>
          <p:cNvPr id="5" name="Group 72"/>
          <p:cNvGrpSpPr>
            <a:grpSpLocks/>
          </p:cNvGrpSpPr>
          <p:nvPr/>
        </p:nvGrpSpPr>
        <p:grpSpPr bwMode="auto">
          <a:xfrm>
            <a:off x="287338" y="3670300"/>
            <a:ext cx="3933825" cy="2192338"/>
            <a:chOff x="306" y="210"/>
            <a:chExt cx="2478" cy="1381"/>
          </a:xfrm>
        </p:grpSpPr>
        <p:sp>
          <p:nvSpPr>
            <p:cNvPr id="195657" name="Line 7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58" name="Line 7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59" name="Line 7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60" name="Line 7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61" name="Line 7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62" name="Line 7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63" name="Line 7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64" name="Line 8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65" name="Line 8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5085" name="Oval 8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2</a:t>
              </a:r>
            </a:p>
          </p:txBody>
        </p:sp>
        <p:sp>
          <p:nvSpPr>
            <p:cNvPr id="45086" name="Oval 8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45087" name="Oval 8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45088" name="Oval 8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45089" name="Oval 8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49197" name="Oval 8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5091" name="Oval 8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p>
              <a:pPr algn="ctr" eaLnBrk="0" hangingPunct="0">
                <a:defRPr/>
              </a:pPr>
              <a:r>
                <a:rPr lang="en-US" altLang="zh-CN" sz="3200" b="1">
                  <a:solidFill>
                    <a:srgbClr val="FF0000"/>
                  </a:solidFill>
                  <a:latin typeface="黑体" pitchFamily="2" charset="-122"/>
                  <a:ea typeface="黑体" pitchFamily="2" charset="-122"/>
                </a:rPr>
                <a:t>10</a:t>
              </a:r>
            </a:p>
          </p:txBody>
        </p:sp>
        <p:sp>
          <p:nvSpPr>
            <p:cNvPr id="45092" name="Oval 8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5093" name="Oval 9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9207" name="Oval 9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sp>
        <p:nvSpPr>
          <p:cNvPr id="95" name="TextBox 94"/>
          <p:cNvSpPr txBox="1">
            <a:spLocks noChangeArrowheads="1"/>
          </p:cNvSpPr>
          <p:nvPr/>
        </p:nvSpPr>
        <p:spPr bwMode="auto">
          <a:xfrm>
            <a:off x="5181600" y="2743200"/>
            <a:ext cx="396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sz="2800" b="1">
                <a:solidFill>
                  <a:srgbClr val="FF6600"/>
                </a:solidFill>
              </a:rPr>
              <a:t>经过跟刚才一样的步骤</a:t>
            </a:r>
          </a:p>
        </p:txBody>
      </p:sp>
      <p:sp>
        <p:nvSpPr>
          <p:cNvPr id="49172" name="TextBox 95"/>
          <p:cNvSpPr txBox="1">
            <a:spLocks noChangeArrowheads="1"/>
          </p:cNvSpPr>
          <p:nvPr/>
        </p:nvSpPr>
        <p:spPr bwMode="auto">
          <a:xfrm>
            <a:off x="0" y="0"/>
            <a:ext cx="2071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sz="3600" b="1">
                <a:solidFill>
                  <a:srgbClr val="FF0000"/>
                </a:solidFill>
              </a:rPr>
              <a:t>堆排序</a:t>
            </a:r>
          </a:p>
        </p:txBody>
      </p:sp>
      <p:sp>
        <p:nvSpPr>
          <p:cNvPr id="9" name="灯片编号占位符 8"/>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63</a:t>
            </a:fld>
            <a:endParaRPr lang="en-US" altLang="zh-CN" dirty="0"/>
          </a:p>
        </p:txBody>
      </p:sp>
    </p:spTree>
    <p:extLst>
      <p:ext uri="{BB962C8B-B14F-4D97-AF65-F5344CB8AC3E}">
        <p14:creationId xmlns:p14="http://schemas.microsoft.com/office/powerpoint/2010/main" val="450501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95614"/>
                                        </p:tgtEl>
                                        <p:attrNameLst>
                                          <p:attrName>style.visibility</p:attrName>
                                        </p:attrNameLst>
                                      </p:cBhvr>
                                      <p:to>
                                        <p:strVal val="visible"/>
                                      </p:to>
                                    </p:set>
                                    <p:animEffect transition="in" filter="dissolve">
                                      <p:cBhvr>
                                        <p:cTn id="14" dur="500"/>
                                        <p:tgtEl>
                                          <p:spTgt spid="195614"/>
                                        </p:tgtEl>
                                      </p:cBhvr>
                                    </p:animEffec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95607"/>
                                        </p:tgtEl>
                                        <p:attrNameLst>
                                          <p:attrName>style.visibility</p:attrName>
                                        </p:attrNameLst>
                                      </p:cBhvr>
                                      <p:to>
                                        <p:strVal val="visible"/>
                                      </p:to>
                                    </p:set>
                                    <p:animEffect transition="in" filter="wipe(left)">
                                      <p:cBhvr>
                                        <p:cTn id="18" dur="500"/>
                                        <p:tgtEl>
                                          <p:spTgt spid="19560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5606"/>
                                        </p:tgtEl>
                                        <p:attrNameLst>
                                          <p:attrName>style.visibility</p:attrName>
                                        </p:attrNameLst>
                                      </p:cBhvr>
                                      <p:to>
                                        <p:strVal val="visible"/>
                                      </p:to>
                                    </p:set>
                                    <p:animEffect transition="in" filter="wipe(left)">
                                      <p:cBhvr>
                                        <p:cTn id="23" dur="500"/>
                                        <p:tgtEl>
                                          <p:spTgt spid="195606"/>
                                        </p:tgtEl>
                                      </p:cBhvr>
                                    </p:animEffect>
                                  </p:childTnLst>
                                </p:cTn>
                              </p:par>
                            </p:childTnLst>
                          </p:cTn>
                        </p:par>
                        <p:par>
                          <p:cTn id="24" fill="hold" nodeType="afterGroup">
                            <p:stCondLst>
                              <p:cond delay="500"/>
                            </p:stCondLst>
                            <p:childTnLst>
                              <p:par>
                                <p:cTn id="25" presetID="29"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ppt_x</p:attrName>
                                        </p:attrNameLst>
                                      </p:cBhvr>
                                      <p:tavLst>
                                        <p:tav tm="0">
                                          <p:val>
                                            <p:strVal val="#ppt_x-.2"/>
                                          </p:val>
                                        </p:tav>
                                        <p:tav tm="100000">
                                          <p:val>
                                            <p:strVal val="#ppt_x"/>
                                          </p:val>
                                        </p:tav>
                                      </p:tavLst>
                                    </p:anim>
                                    <p:anim calcmode="lin" valueType="num">
                                      <p:cBhvr>
                                        <p:cTn id="2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5608"/>
                                        </p:tgtEl>
                                        <p:attrNameLst>
                                          <p:attrName>style.visibility</p:attrName>
                                        </p:attrNameLst>
                                      </p:cBhvr>
                                      <p:to>
                                        <p:strVal val="visible"/>
                                      </p:to>
                                    </p:set>
                                    <p:animEffect transition="in" filter="wipe(left)">
                                      <p:cBhvr>
                                        <p:cTn id="34" dur="500"/>
                                        <p:tgtEl>
                                          <p:spTgt spid="19560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95609"/>
                                        </p:tgtEl>
                                        <p:attrNameLst>
                                          <p:attrName>style.visibility</p:attrName>
                                        </p:attrNameLst>
                                      </p:cBhvr>
                                      <p:to>
                                        <p:strVal val="visible"/>
                                      </p:to>
                                    </p:set>
                                    <p:animEffect transition="in" filter="wipe(up)">
                                      <p:cBhvr>
                                        <p:cTn id="39" dur="500"/>
                                        <p:tgtEl>
                                          <p:spTgt spid="19560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95">
                                            <p:txEl>
                                              <p:pRg st="0" end="0"/>
                                            </p:txEl>
                                          </p:spTgt>
                                        </p:tgtEl>
                                        <p:attrNameLst>
                                          <p:attrName>style.visibility</p:attrName>
                                        </p:attrNameLst>
                                      </p:cBhvr>
                                      <p:to>
                                        <p:strVal val="visible"/>
                                      </p:to>
                                    </p:set>
                                  </p:childTnLst>
                                </p:cTn>
                              </p:par>
                            </p:childTnLst>
                          </p:cTn>
                        </p:par>
                        <p:par>
                          <p:cTn id="44" fill="hold" nodeType="afterGroup">
                            <p:stCondLst>
                              <p:cond delay="0"/>
                            </p:stCondLst>
                            <p:childTnLst>
                              <p:par>
                                <p:cTn id="45" presetID="29" presetClass="entr" presetSubtype="0"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ppt_x</p:attrName>
                                        </p:attrNameLst>
                                      </p:cBhvr>
                                      <p:tavLst>
                                        <p:tav tm="0">
                                          <p:val>
                                            <p:strVal val="#ppt_x-.2"/>
                                          </p:val>
                                        </p:tav>
                                        <p:tav tm="100000">
                                          <p:val>
                                            <p:strVal val="#ppt_x"/>
                                          </p:val>
                                        </p:tav>
                                      </p:tavLst>
                                    </p:anim>
                                    <p:anim calcmode="lin" valueType="num">
                                      <p:cBhvr>
                                        <p:cTn id="4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9" dur="10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195655"/>
                                        </p:tgtEl>
                                        <p:attrNameLst>
                                          <p:attrName>style.visibility</p:attrName>
                                        </p:attrNameLst>
                                      </p:cBhvr>
                                      <p:to>
                                        <p:strVal val="visible"/>
                                      </p:to>
                                    </p:set>
                                    <p:animEffect transition="in" filter="dissolve">
                                      <p:cBhvr>
                                        <p:cTn id="54" dur="500"/>
                                        <p:tgtEl>
                                          <p:spTgt spid="195655"/>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95611"/>
                                        </p:tgtEl>
                                        <p:attrNameLst>
                                          <p:attrName>style.visibility</p:attrName>
                                        </p:attrNameLst>
                                      </p:cBhvr>
                                      <p:to>
                                        <p:strVal val="visible"/>
                                      </p:to>
                                    </p:set>
                                    <p:animEffect transition="in" filter="wipe(left)">
                                      <p:cBhvr>
                                        <p:cTn id="58" dur="500"/>
                                        <p:tgtEl>
                                          <p:spTgt spid="19561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2" fill="hold" nodeType="clickEffect">
                                  <p:stCondLst>
                                    <p:cond delay="0"/>
                                  </p:stCondLst>
                                  <p:childTnLst>
                                    <p:set>
                                      <p:cBhvr>
                                        <p:cTn id="62" dur="1" fill="hold">
                                          <p:stCondLst>
                                            <p:cond delay="0"/>
                                          </p:stCondLst>
                                        </p:cTn>
                                        <p:tgtEl>
                                          <p:spTgt spid="195610"/>
                                        </p:tgtEl>
                                        <p:attrNameLst>
                                          <p:attrName>style.visibility</p:attrName>
                                        </p:attrNameLst>
                                      </p:cBhvr>
                                      <p:to>
                                        <p:strVal val="visible"/>
                                      </p:to>
                                    </p:set>
                                    <p:animEffect transition="in" filter="wipe(right)">
                                      <p:cBhvr>
                                        <p:cTn id="63" dur="500"/>
                                        <p:tgtEl>
                                          <p:spTgt spid="195610"/>
                                        </p:tgtEl>
                                      </p:cBhvr>
                                    </p:animEffect>
                                  </p:childTnLst>
                                </p:cTn>
                              </p:par>
                            </p:childTnLst>
                          </p:cTn>
                        </p:par>
                        <p:par>
                          <p:cTn id="64" fill="hold" nodeType="afterGroup">
                            <p:stCondLst>
                              <p:cond delay="500"/>
                            </p:stCondLst>
                            <p:childTnLst>
                              <p:par>
                                <p:cTn id="65" presetID="29" presetClass="entr" presetSubtype="0"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1000" fill="hold"/>
                                        <p:tgtEl>
                                          <p:spTgt spid="5"/>
                                        </p:tgtEl>
                                        <p:attrNameLst>
                                          <p:attrName>ppt_x</p:attrName>
                                        </p:attrNameLst>
                                      </p:cBhvr>
                                      <p:tavLst>
                                        <p:tav tm="0">
                                          <p:val>
                                            <p:strVal val="#ppt_x-.2"/>
                                          </p:val>
                                        </p:tav>
                                        <p:tav tm="100000">
                                          <p:val>
                                            <p:strVal val="#ppt_x"/>
                                          </p:val>
                                        </p:tav>
                                      </p:tavLst>
                                    </p:anim>
                                    <p:anim calcmode="lin" valueType="num">
                                      <p:cBhvr>
                                        <p:cTn id="6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9" dur="1000"/>
                                        <p:tgtEl>
                                          <p:spTgt spid="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95612"/>
                                        </p:tgtEl>
                                        <p:attrNameLst>
                                          <p:attrName>style.visibility</p:attrName>
                                        </p:attrNameLst>
                                      </p:cBhvr>
                                      <p:to>
                                        <p:strVal val="visible"/>
                                      </p:to>
                                    </p:set>
                                    <p:animEffect transition="in" filter="wipe(left)">
                                      <p:cBhvr>
                                        <p:cTn id="74" dur="500"/>
                                        <p:tgtEl>
                                          <p:spTgt spid="19561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195613"/>
                                        </p:tgtEl>
                                        <p:attrNameLst>
                                          <p:attrName>style.visibility</p:attrName>
                                        </p:attrNameLst>
                                      </p:cBhvr>
                                      <p:to>
                                        <p:strVal val="visible"/>
                                      </p:to>
                                    </p:set>
                                    <p:animEffect transition="in" filter="wipe(up)">
                                      <p:cBhvr>
                                        <p:cTn id="79" dur="500"/>
                                        <p:tgtEl>
                                          <p:spTgt spid="19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7" grpId="0"/>
      <p:bldP spid="195608" grpId="0"/>
      <p:bldP spid="195611" grpId="0"/>
      <p:bldP spid="1956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684213" y="188913"/>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6611" name="Rectangle 3"/>
          <p:cNvSpPr>
            <a:spLocks noChangeArrowheads="1"/>
          </p:cNvSpPr>
          <p:nvPr/>
        </p:nvSpPr>
        <p:spPr bwMode="auto">
          <a:xfrm>
            <a:off x="7596188" y="188913"/>
            <a:ext cx="12239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6612" name="Line 4"/>
          <p:cNvSpPr>
            <a:spLocks noChangeShapeType="1"/>
          </p:cNvSpPr>
          <p:nvPr/>
        </p:nvSpPr>
        <p:spPr bwMode="auto">
          <a:xfrm rot="21406917">
            <a:off x="4286250" y="1195388"/>
            <a:ext cx="933450" cy="73025"/>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13" name="Line 5"/>
          <p:cNvSpPr>
            <a:spLocks noChangeShapeType="1"/>
          </p:cNvSpPr>
          <p:nvPr/>
        </p:nvSpPr>
        <p:spPr bwMode="auto">
          <a:xfrm rot="5384010">
            <a:off x="6822282" y="3123406"/>
            <a:ext cx="685800" cy="1587"/>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14" name="Line 6"/>
          <p:cNvSpPr>
            <a:spLocks noChangeShapeType="1"/>
          </p:cNvSpPr>
          <p:nvPr/>
        </p:nvSpPr>
        <p:spPr bwMode="auto">
          <a:xfrm rot="10879923" flipV="1">
            <a:off x="4281488" y="4149725"/>
            <a:ext cx="793750" cy="0"/>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15" name="Rectangle 7"/>
          <p:cNvSpPr>
            <a:spLocks noChangeArrowheads="1"/>
          </p:cNvSpPr>
          <p:nvPr/>
        </p:nvSpPr>
        <p:spPr bwMode="auto">
          <a:xfrm>
            <a:off x="7991475" y="3284538"/>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6616" name="Rectangle 8"/>
          <p:cNvSpPr>
            <a:spLocks noChangeArrowheads="1"/>
          </p:cNvSpPr>
          <p:nvPr/>
        </p:nvSpPr>
        <p:spPr bwMode="auto">
          <a:xfrm>
            <a:off x="755650" y="3500438"/>
            <a:ext cx="1370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6617" name="Line 9"/>
          <p:cNvSpPr>
            <a:spLocks noChangeShapeType="1"/>
          </p:cNvSpPr>
          <p:nvPr/>
        </p:nvSpPr>
        <p:spPr bwMode="auto">
          <a:xfrm rot="5384010">
            <a:off x="2215357" y="6292056"/>
            <a:ext cx="685800" cy="1587"/>
          </a:xfrm>
          <a:prstGeom prst="line">
            <a:avLst/>
          </a:prstGeom>
          <a:noFill/>
          <a:ln w="762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6618" name="Freeform 10"/>
          <p:cNvSpPr>
            <a:spLocks/>
          </p:cNvSpPr>
          <p:nvPr/>
        </p:nvSpPr>
        <p:spPr bwMode="auto">
          <a:xfrm>
            <a:off x="415925" y="603250"/>
            <a:ext cx="1787525" cy="1557338"/>
          </a:xfrm>
          <a:custGeom>
            <a:avLst/>
            <a:gdLst/>
            <a:ahLst/>
            <a:cxnLst>
              <a:cxn ang="0">
                <a:pos x="0" y="981"/>
              </a:cxn>
              <a:cxn ang="0">
                <a:pos x="366" y="248"/>
              </a:cxn>
              <a:cxn ang="0">
                <a:pos x="1126" y="0"/>
              </a:cxn>
            </a:cxnLst>
            <a:rect l="0" t="0" r="r" b="b"/>
            <a:pathLst>
              <a:path w="1126" h="981">
                <a:moveTo>
                  <a:pt x="0" y="981"/>
                </a:moveTo>
                <a:cubicBezTo>
                  <a:pt x="61" y="859"/>
                  <a:pt x="178" y="412"/>
                  <a:pt x="366" y="248"/>
                </a:cubicBezTo>
                <a:cubicBezTo>
                  <a:pt x="554" y="84"/>
                  <a:pt x="968" y="52"/>
                  <a:pt x="1126"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19" name="Freeform 11"/>
          <p:cNvSpPr>
            <a:spLocks/>
          </p:cNvSpPr>
          <p:nvPr/>
        </p:nvSpPr>
        <p:spPr bwMode="auto">
          <a:xfrm>
            <a:off x="7480300" y="3644900"/>
            <a:ext cx="1268413" cy="1060450"/>
          </a:xfrm>
          <a:custGeom>
            <a:avLst/>
            <a:gdLst/>
            <a:ahLst/>
            <a:cxnLst>
              <a:cxn ang="0">
                <a:pos x="799" y="668"/>
              </a:cxn>
              <a:cxn ang="0">
                <a:pos x="524" y="209"/>
              </a:cxn>
              <a:cxn ang="0">
                <a:pos x="0" y="0"/>
              </a:cxn>
            </a:cxnLst>
            <a:rect l="0" t="0" r="r" b="b"/>
            <a:pathLst>
              <a:path w="799" h="668">
                <a:moveTo>
                  <a:pt x="799" y="668"/>
                </a:moveTo>
                <a:cubicBezTo>
                  <a:pt x="755" y="592"/>
                  <a:pt x="657" y="320"/>
                  <a:pt x="524" y="209"/>
                </a:cubicBezTo>
                <a:cubicBezTo>
                  <a:pt x="391" y="98"/>
                  <a:pt x="109" y="44"/>
                  <a:pt x="0"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nvGrpSpPr>
          <p:cNvPr id="2" name="Group 12"/>
          <p:cNvGrpSpPr>
            <a:grpSpLocks/>
          </p:cNvGrpSpPr>
          <p:nvPr/>
        </p:nvGrpSpPr>
        <p:grpSpPr bwMode="auto">
          <a:xfrm>
            <a:off x="287338" y="431800"/>
            <a:ext cx="3933825" cy="2192338"/>
            <a:chOff x="306" y="210"/>
            <a:chExt cx="2478" cy="1381"/>
          </a:xfrm>
        </p:grpSpPr>
        <p:sp>
          <p:nvSpPr>
            <p:cNvPr id="196621" name="Line 1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2" name="Line 1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3" name="Line 1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4" name="Line 1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5" name="Line 1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6" name="Line 1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7" name="Line 1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8" name="Line 2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9" name="Line 2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6165" name="Oval 2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p>
              <a:pPr algn="ctr" eaLnBrk="0" hangingPunct="0">
                <a:defRPr/>
              </a:pPr>
              <a:r>
                <a:rPr lang="en-US" altLang="zh-CN" sz="3200" b="1" dirty="0">
                  <a:solidFill>
                    <a:srgbClr val="FF0000"/>
                  </a:solidFill>
                  <a:latin typeface="黑体" pitchFamily="2" charset="-122"/>
                  <a:ea typeface="黑体" pitchFamily="2" charset="-122"/>
                </a:rPr>
                <a:t>10</a:t>
              </a:r>
            </a:p>
          </p:txBody>
        </p:sp>
        <p:sp>
          <p:nvSpPr>
            <p:cNvPr id="46166" name="Oval 2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46167" name="Oval 2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46168" name="Oval 2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46169" name="Oval 2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50316" name="Oval 2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6171" name="Oval 2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6172" name="Oval 2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6173" name="Oval 3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0326" name="Oval 3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3" name="Group 32"/>
          <p:cNvGrpSpPr>
            <a:grpSpLocks/>
          </p:cNvGrpSpPr>
          <p:nvPr/>
        </p:nvGrpSpPr>
        <p:grpSpPr bwMode="auto">
          <a:xfrm>
            <a:off x="4894263" y="431800"/>
            <a:ext cx="3933825" cy="2192338"/>
            <a:chOff x="306" y="210"/>
            <a:chExt cx="2478" cy="1381"/>
          </a:xfrm>
        </p:grpSpPr>
        <p:sp>
          <p:nvSpPr>
            <p:cNvPr id="196641" name="Line 3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2" name="Line 3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3" name="Line 3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4" name="Line 3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5" name="Line 3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6" name="Line 3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7" name="Line 3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8" name="Line 4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9" name="Line 4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6146" name="Oval 4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1</a:t>
              </a:r>
            </a:p>
          </p:txBody>
        </p:sp>
        <p:sp>
          <p:nvSpPr>
            <p:cNvPr id="46147" name="Oval 4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6" name="Oval 4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50277" name="Oval 4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46150" name="Oval 4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50281" name="Oval 4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7" name="Oval 4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6153" name="Oval 4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6154" name="Oval 5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0291" name="Oval 5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4" name="Group 52"/>
          <p:cNvGrpSpPr>
            <a:grpSpLocks/>
          </p:cNvGrpSpPr>
          <p:nvPr/>
        </p:nvGrpSpPr>
        <p:grpSpPr bwMode="auto">
          <a:xfrm>
            <a:off x="4894263" y="3670300"/>
            <a:ext cx="3933825" cy="2192338"/>
            <a:chOff x="306" y="210"/>
            <a:chExt cx="2478" cy="1381"/>
          </a:xfrm>
        </p:grpSpPr>
        <p:sp>
          <p:nvSpPr>
            <p:cNvPr id="196661" name="Line 5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2" name="Line 5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3" name="Line 5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4" name="Line 5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5" name="Line 5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6" name="Line 5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7" name="Line 5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8" name="Line 6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9" name="Line 6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6127" name="Oval 6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46128" name="Oval 6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8" name="Oval 6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0244" name="Oval 6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46131" name="Oval 6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50248" name="Oval 6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6133" name="Oval 6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6134" name="Oval 6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6135" name="Oval 7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0258" name="Oval 7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5" name="Group 72"/>
          <p:cNvGrpSpPr>
            <a:grpSpLocks/>
          </p:cNvGrpSpPr>
          <p:nvPr/>
        </p:nvGrpSpPr>
        <p:grpSpPr bwMode="auto">
          <a:xfrm>
            <a:off x="287338" y="3670300"/>
            <a:ext cx="3933825" cy="2192338"/>
            <a:chOff x="306" y="210"/>
            <a:chExt cx="2478" cy="1381"/>
          </a:xfrm>
        </p:grpSpPr>
        <p:sp>
          <p:nvSpPr>
            <p:cNvPr id="196681" name="Line 7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2" name="Line 7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3" name="Line 7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4" name="Line 7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5" name="Line 7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6" name="Line 7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7" name="Line 7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8" name="Line 8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9" name="Line 8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6108" name="Oval 8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1</a:t>
              </a:r>
            </a:p>
          </p:txBody>
        </p:sp>
        <p:sp>
          <p:nvSpPr>
            <p:cNvPr id="46109" name="Oval 8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50210" name="Oval 8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0211" name="Oval 8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46112" name="Oval 8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50215" name="Oval 8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9" name="Oval 8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10" name="Oval 8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6116" name="Oval 9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0225" name="Oval 9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sp>
        <p:nvSpPr>
          <p:cNvPr id="12" name="灯片编号占位符 11"/>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64</a:t>
            </a:fld>
            <a:endParaRPr lang="en-US" altLang="zh-CN" dirty="0"/>
          </a:p>
        </p:txBody>
      </p:sp>
    </p:spTree>
    <p:extLst>
      <p:ext uri="{BB962C8B-B14F-4D97-AF65-F5344CB8AC3E}">
        <p14:creationId xmlns:p14="http://schemas.microsoft.com/office/powerpoint/2010/main" val="3057166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96618"/>
                                        </p:tgtEl>
                                        <p:attrNameLst>
                                          <p:attrName>style.visibility</p:attrName>
                                        </p:attrNameLst>
                                      </p:cBhvr>
                                      <p:to>
                                        <p:strVal val="visible"/>
                                      </p:to>
                                    </p:set>
                                    <p:animEffect transition="in" filter="dissolve">
                                      <p:cBhvr>
                                        <p:cTn id="14" dur="500"/>
                                        <p:tgtEl>
                                          <p:spTgt spid="196618"/>
                                        </p:tgtEl>
                                      </p:cBhvr>
                                    </p:animEffec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96610"/>
                                        </p:tgtEl>
                                        <p:attrNameLst>
                                          <p:attrName>style.visibility</p:attrName>
                                        </p:attrNameLst>
                                      </p:cBhvr>
                                      <p:to>
                                        <p:strVal val="visible"/>
                                      </p:to>
                                    </p:set>
                                    <p:animEffect transition="in" filter="wipe(left)">
                                      <p:cBhvr>
                                        <p:cTn id="18" dur="500"/>
                                        <p:tgtEl>
                                          <p:spTgt spid="1966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6612"/>
                                        </p:tgtEl>
                                        <p:attrNameLst>
                                          <p:attrName>style.visibility</p:attrName>
                                        </p:attrNameLst>
                                      </p:cBhvr>
                                      <p:to>
                                        <p:strVal val="visible"/>
                                      </p:to>
                                    </p:set>
                                    <p:animEffect transition="in" filter="wipe(left)">
                                      <p:cBhvr>
                                        <p:cTn id="23" dur="500"/>
                                        <p:tgtEl>
                                          <p:spTgt spid="196612"/>
                                        </p:tgtEl>
                                      </p:cBhvr>
                                    </p:animEffect>
                                  </p:childTnLst>
                                </p:cTn>
                              </p:par>
                            </p:childTnLst>
                          </p:cTn>
                        </p:par>
                        <p:par>
                          <p:cTn id="24" fill="hold" nodeType="afterGroup">
                            <p:stCondLst>
                              <p:cond delay="500"/>
                            </p:stCondLst>
                            <p:childTnLst>
                              <p:par>
                                <p:cTn id="25" presetID="29"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ppt_x</p:attrName>
                                        </p:attrNameLst>
                                      </p:cBhvr>
                                      <p:tavLst>
                                        <p:tav tm="0">
                                          <p:val>
                                            <p:strVal val="#ppt_x-.2"/>
                                          </p:val>
                                        </p:tav>
                                        <p:tav tm="100000">
                                          <p:val>
                                            <p:strVal val="#ppt_x"/>
                                          </p:val>
                                        </p:tav>
                                      </p:tavLst>
                                    </p:anim>
                                    <p:anim calcmode="lin" valueType="num">
                                      <p:cBhvr>
                                        <p:cTn id="2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6611"/>
                                        </p:tgtEl>
                                        <p:attrNameLst>
                                          <p:attrName>style.visibility</p:attrName>
                                        </p:attrNameLst>
                                      </p:cBhvr>
                                      <p:to>
                                        <p:strVal val="visible"/>
                                      </p:to>
                                    </p:set>
                                    <p:animEffect transition="in" filter="wipe(left)">
                                      <p:cBhvr>
                                        <p:cTn id="34" dur="500"/>
                                        <p:tgtEl>
                                          <p:spTgt spid="1966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96613"/>
                                        </p:tgtEl>
                                        <p:attrNameLst>
                                          <p:attrName>style.visibility</p:attrName>
                                        </p:attrNameLst>
                                      </p:cBhvr>
                                      <p:to>
                                        <p:strVal val="visible"/>
                                      </p:to>
                                    </p:set>
                                    <p:animEffect transition="in" filter="wipe(up)">
                                      <p:cBhvr>
                                        <p:cTn id="39" dur="500"/>
                                        <p:tgtEl>
                                          <p:spTgt spid="196613"/>
                                        </p:tgtEl>
                                      </p:cBhvr>
                                    </p:animEffect>
                                  </p:childTnLst>
                                </p:cTn>
                              </p:par>
                            </p:childTnLst>
                          </p:cTn>
                        </p:par>
                        <p:par>
                          <p:cTn id="40" fill="hold" nodeType="afterGroup">
                            <p:stCondLst>
                              <p:cond delay="500"/>
                            </p:stCondLst>
                            <p:childTnLst>
                              <p:par>
                                <p:cTn id="41" presetID="29"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1000" fill="hold"/>
                                        <p:tgtEl>
                                          <p:spTgt spid="4"/>
                                        </p:tgtEl>
                                        <p:attrNameLst>
                                          <p:attrName>ppt_x</p:attrName>
                                        </p:attrNameLst>
                                      </p:cBhvr>
                                      <p:tavLst>
                                        <p:tav tm="0">
                                          <p:val>
                                            <p:strVal val="#ppt_x-.2"/>
                                          </p:val>
                                        </p:tav>
                                        <p:tav tm="100000">
                                          <p:val>
                                            <p:strVal val="#ppt_x"/>
                                          </p:val>
                                        </p:tav>
                                      </p:tavLst>
                                    </p:anim>
                                    <p:anim calcmode="lin" valueType="num">
                                      <p:cBhvr>
                                        <p:cTn id="44"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5" dur="10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96619"/>
                                        </p:tgtEl>
                                        <p:attrNameLst>
                                          <p:attrName>style.visibility</p:attrName>
                                        </p:attrNameLst>
                                      </p:cBhvr>
                                      <p:to>
                                        <p:strVal val="visible"/>
                                      </p:to>
                                    </p:set>
                                    <p:animEffect transition="in" filter="dissolve">
                                      <p:cBhvr>
                                        <p:cTn id="50" dur="500"/>
                                        <p:tgtEl>
                                          <p:spTgt spid="196619"/>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96615"/>
                                        </p:tgtEl>
                                        <p:attrNameLst>
                                          <p:attrName>style.visibility</p:attrName>
                                        </p:attrNameLst>
                                      </p:cBhvr>
                                      <p:to>
                                        <p:strVal val="visible"/>
                                      </p:to>
                                    </p:set>
                                    <p:animEffect transition="in" filter="wipe(left)">
                                      <p:cBhvr>
                                        <p:cTn id="54" dur="500"/>
                                        <p:tgtEl>
                                          <p:spTgt spid="1966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nodeType="clickEffect">
                                  <p:stCondLst>
                                    <p:cond delay="0"/>
                                  </p:stCondLst>
                                  <p:childTnLst>
                                    <p:set>
                                      <p:cBhvr>
                                        <p:cTn id="58" dur="1" fill="hold">
                                          <p:stCondLst>
                                            <p:cond delay="0"/>
                                          </p:stCondLst>
                                        </p:cTn>
                                        <p:tgtEl>
                                          <p:spTgt spid="196614"/>
                                        </p:tgtEl>
                                        <p:attrNameLst>
                                          <p:attrName>style.visibility</p:attrName>
                                        </p:attrNameLst>
                                      </p:cBhvr>
                                      <p:to>
                                        <p:strVal val="visible"/>
                                      </p:to>
                                    </p:set>
                                    <p:animEffect transition="in" filter="wipe(right)">
                                      <p:cBhvr>
                                        <p:cTn id="59" dur="500"/>
                                        <p:tgtEl>
                                          <p:spTgt spid="196614"/>
                                        </p:tgtEl>
                                      </p:cBhvr>
                                    </p:animEffect>
                                  </p:childTnLst>
                                </p:cTn>
                              </p:par>
                            </p:childTnLst>
                          </p:cTn>
                        </p:par>
                        <p:par>
                          <p:cTn id="60" fill="hold" nodeType="afterGroup">
                            <p:stCondLst>
                              <p:cond delay="500"/>
                            </p:stCondLst>
                            <p:childTnLst>
                              <p:par>
                                <p:cTn id="61" presetID="29" presetClass="entr" presetSubtype="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1000" fill="hold"/>
                                        <p:tgtEl>
                                          <p:spTgt spid="5"/>
                                        </p:tgtEl>
                                        <p:attrNameLst>
                                          <p:attrName>ppt_x</p:attrName>
                                        </p:attrNameLst>
                                      </p:cBhvr>
                                      <p:tavLst>
                                        <p:tav tm="0">
                                          <p:val>
                                            <p:strVal val="#ppt_x-.2"/>
                                          </p:val>
                                        </p:tav>
                                        <p:tav tm="100000">
                                          <p:val>
                                            <p:strVal val="#ppt_x"/>
                                          </p:val>
                                        </p:tav>
                                      </p:tavLst>
                                    </p:anim>
                                    <p:anim calcmode="lin" valueType="num">
                                      <p:cBhvr>
                                        <p:cTn id="6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5" dur="1000"/>
                                        <p:tgtEl>
                                          <p:spTgt spid="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6616"/>
                                        </p:tgtEl>
                                        <p:attrNameLst>
                                          <p:attrName>style.visibility</p:attrName>
                                        </p:attrNameLst>
                                      </p:cBhvr>
                                      <p:to>
                                        <p:strVal val="visible"/>
                                      </p:to>
                                    </p:set>
                                    <p:animEffect transition="in" filter="wipe(left)">
                                      <p:cBhvr>
                                        <p:cTn id="70" dur="500"/>
                                        <p:tgtEl>
                                          <p:spTgt spid="19661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196617"/>
                                        </p:tgtEl>
                                        <p:attrNameLst>
                                          <p:attrName>style.visibility</p:attrName>
                                        </p:attrNameLst>
                                      </p:cBhvr>
                                      <p:to>
                                        <p:strVal val="visible"/>
                                      </p:to>
                                    </p:set>
                                    <p:animEffect transition="in" filter="wipe(up)">
                                      <p:cBhvr>
                                        <p:cTn id="75" dur="500"/>
                                        <p:tgtEl>
                                          <p:spTgt spid="196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p:bldP spid="196611" grpId="0"/>
      <p:bldP spid="196615" grpId="0"/>
      <p:bldP spid="19661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1258888" y="188913"/>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7635" name="Rectangle 3"/>
          <p:cNvSpPr>
            <a:spLocks noChangeArrowheads="1"/>
          </p:cNvSpPr>
          <p:nvPr/>
        </p:nvSpPr>
        <p:spPr bwMode="auto">
          <a:xfrm>
            <a:off x="7524750" y="188913"/>
            <a:ext cx="1370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筛选</a:t>
            </a:r>
          </a:p>
        </p:txBody>
      </p:sp>
      <p:sp>
        <p:nvSpPr>
          <p:cNvPr id="197636" name="Line 4"/>
          <p:cNvSpPr>
            <a:spLocks noChangeShapeType="1"/>
          </p:cNvSpPr>
          <p:nvPr/>
        </p:nvSpPr>
        <p:spPr bwMode="auto">
          <a:xfrm rot="21406917">
            <a:off x="4286250" y="1195388"/>
            <a:ext cx="933450" cy="73025"/>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37" name="Line 5"/>
          <p:cNvSpPr>
            <a:spLocks noChangeShapeType="1"/>
          </p:cNvSpPr>
          <p:nvPr/>
        </p:nvSpPr>
        <p:spPr bwMode="auto">
          <a:xfrm rot="5384010">
            <a:off x="6822282" y="3123406"/>
            <a:ext cx="685800" cy="1587"/>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38" name="Line 6"/>
          <p:cNvSpPr>
            <a:spLocks noChangeShapeType="1"/>
          </p:cNvSpPr>
          <p:nvPr/>
        </p:nvSpPr>
        <p:spPr bwMode="auto">
          <a:xfrm rot="10879923" flipV="1">
            <a:off x="4281488" y="4149725"/>
            <a:ext cx="793750" cy="0"/>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39" name="Rectangle 7"/>
          <p:cNvSpPr>
            <a:spLocks noChangeArrowheads="1"/>
          </p:cNvSpPr>
          <p:nvPr/>
        </p:nvSpPr>
        <p:spPr bwMode="auto">
          <a:xfrm>
            <a:off x="7667625" y="3429000"/>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7640" name="Rectangle 8"/>
          <p:cNvSpPr>
            <a:spLocks noChangeArrowheads="1"/>
          </p:cNvSpPr>
          <p:nvPr/>
        </p:nvSpPr>
        <p:spPr bwMode="auto">
          <a:xfrm>
            <a:off x="827088" y="3429000"/>
            <a:ext cx="13700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7641" name="Line 9"/>
          <p:cNvSpPr>
            <a:spLocks noChangeShapeType="1"/>
          </p:cNvSpPr>
          <p:nvPr/>
        </p:nvSpPr>
        <p:spPr bwMode="auto">
          <a:xfrm rot="5384010">
            <a:off x="2215357" y="6292056"/>
            <a:ext cx="685800" cy="1587"/>
          </a:xfrm>
          <a:prstGeom prst="line">
            <a:avLst/>
          </a:prstGeom>
          <a:noFill/>
          <a:ln w="762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7642" name="Freeform 10"/>
          <p:cNvSpPr>
            <a:spLocks/>
          </p:cNvSpPr>
          <p:nvPr/>
        </p:nvSpPr>
        <p:spPr bwMode="auto">
          <a:xfrm>
            <a:off x="2627313" y="981075"/>
            <a:ext cx="215900" cy="576263"/>
          </a:xfrm>
          <a:custGeom>
            <a:avLst/>
            <a:gdLst/>
            <a:ahLst/>
            <a:cxnLst>
              <a:cxn ang="0">
                <a:pos x="117" y="302"/>
              </a:cxn>
              <a:cxn ang="0">
                <a:pos x="0" y="0"/>
              </a:cxn>
            </a:cxnLst>
            <a:rect l="0" t="0" r="r" b="b"/>
            <a:pathLst>
              <a:path w="117" h="302">
                <a:moveTo>
                  <a:pt x="117" y="302"/>
                </a:moveTo>
                <a:cubicBezTo>
                  <a:pt x="98" y="252"/>
                  <a:pt x="19" y="50"/>
                  <a:pt x="0"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43" name="Freeform 11"/>
          <p:cNvSpPr>
            <a:spLocks/>
          </p:cNvSpPr>
          <p:nvPr/>
        </p:nvSpPr>
        <p:spPr bwMode="auto">
          <a:xfrm>
            <a:off x="6948488" y="4221163"/>
            <a:ext cx="231775" cy="558800"/>
          </a:xfrm>
          <a:custGeom>
            <a:avLst/>
            <a:gdLst/>
            <a:ahLst/>
            <a:cxnLst>
              <a:cxn ang="0">
                <a:pos x="0" y="352"/>
              </a:cxn>
              <a:cxn ang="0">
                <a:pos x="146" y="0"/>
              </a:cxn>
            </a:cxnLst>
            <a:rect l="0" t="0" r="r" b="b"/>
            <a:pathLst>
              <a:path w="146" h="352">
                <a:moveTo>
                  <a:pt x="0" y="352"/>
                </a:moveTo>
                <a:cubicBezTo>
                  <a:pt x="22" y="293"/>
                  <a:pt x="116" y="73"/>
                  <a:pt x="146"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nvGrpSpPr>
          <p:cNvPr id="2" name="Group 12"/>
          <p:cNvGrpSpPr>
            <a:grpSpLocks/>
          </p:cNvGrpSpPr>
          <p:nvPr/>
        </p:nvGrpSpPr>
        <p:grpSpPr bwMode="auto">
          <a:xfrm>
            <a:off x="287338" y="431800"/>
            <a:ext cx="3933825" cy="2192338"/>
            <a:chOff x="306" y="210"/>
            <a:chExt cx="2478" cy="1381"/>
          </a:xfrm>
        </p:grpSpPr>
        <p:sp>
          <p:nvSpPr>
            <p:cNvPr id="197645" name="Line 1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46" name="Line 1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47" name="Line 1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48" name="Line 1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49" name="Line 1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50" name="Line 1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51" name="Line 1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52" name="Line 2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53" name="Line 2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7189" name="Oval 2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47190" name="Oval 2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51319" name="Oval 2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1320" name="Oval 2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47193" name="Oval 2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1324" name="Oval 2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6" name="Oval 2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7" name="Oval 2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8" name="Oval 3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1334" name="Oval 3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3" name="Group 32"/>
          <p:cNvGrpSpPr>
            <a:grpSpLocks/>
          </p:cNvGrpSpPr>
          <p:nvPr/>
        </p:nvGrpSpPr>
        <p:grpSpPr bwMode="auto">
          <a:xfrm>
            <a:off x="4894263" y="431800"/>
            <a:ext cx="3933825" cy="2192338"/>
            <a:chOff x="306" y="210"/>
            <a:chExt cx="2478" cy="1381"/>
          </a:xfrm>
        </p:grpSpPr>
        <p:sp>
          <p:nvSpPr>
            <p:cNvPr id="197665" name="Line 3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66" name="Line 3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67" name="Line 3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68" name="Line 3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69" name="Line 3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70" name="Line 3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71" name="Line 3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72" name="Line 4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73" name="Line 4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7170" name="Oval 4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1</a:t>
              </a:r>
            </a:p>
          </p:txBody>
        </p:sp>
        <p:sp>
          <p:nvSpPr>
            <p:cNvPr id="47171" name="Oval 4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51290" name="Oval 4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1291" name="Oval 4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1292" name="Oval 4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1293" name="Oval 4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7176" name="Oval 4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7177" name="Oval 4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9" name="Oval 5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1303" name="Oval 5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4" name="Group 52"/>
          <p:cNvGrpSpPr>
            <a:grpSpLocks/>
          </p:cNvGrpSpPr>
          <p:nvPr/>
        </p:nvGrpSpPr>
        <p:grpSpPr bwMode="auto">
          <a:xfrm>
            <a:off x="4894263" y="3670300"/>
            <a:ext cx="3933825" cy="2192338"/>
            <a:chOff x="306" y="210"/>
            <a:chExt cx="2478" cy="1381"/>
          </a:xfrm>
        </p:grpSpPr>
        <p:sp>
          <p:nvSpPr>
            <p:cNvPr id="197685" name="Line 5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86" name="Line 5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87" name="Line 5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88" name="Line 5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89" name="Line 5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90" name="Line 5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91" name="Line 5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92" name="Line 6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93" name="Line 6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7151" name="Oval 6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47152" name="Oval 6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1261" name="Oval 6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1262" name="Oval 6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1263" name="Oval 6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1264" name="Oval 6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7157" name="Oval 6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7158" name="Oval 6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7159" name="Oval 7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1274" name="Oval 7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5" name="Group 72"/>
          <p:cNvGrpSpPr>
            <a:grpSpLocks/>
          </p:cNvGrpSpPr>
          <p:nvPr/>
        </p:nvGrpSpPr>
        <p:grpSpPr bwMode="auto">
          <a:xfrm>
            <a:off x="287338" y="3670300"/>
            <a:ext cx="3933825" cy="2192338"/>
            <a:chOff x="306" y="210"/>
            <a:chExt cx="2478" cy="1381"/>
          </a:xfrm>
        </p:grpSpPr>
        <p:sp>
          <p:nvSpPr>
            <p:cNvPr id="197705" name="Line 7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06" name="Line 7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07" name="Line 7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08" name="Line 7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09" name="Line 7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10" name="Line 7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11" name="Line 7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12" name="Line 8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13" name="Line 8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7132" name="Oval 8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2</a:t>
              </a:r>
            </a:p>
          </p:txBody>
        </p:sp>
        <p:sp>
          <p:nvSpPr>
            <p:cNvPr id="47133" name="Oval 8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1234" name="Oval 8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1235" name="Oval 8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1236" name="Oval 8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1237" name="Oval 8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10" name="Oval 8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11" name="Oval 8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51244" name="Oval 90"/>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1245" name="Oval 9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sp>
        <p:nvSpPr>
          <p:cNvPr id="13" name="灯片编号占位符 1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65</a:t>
            </a:fld>
            <a:endParaRPr lang="en-US" altLang="zh-CN" dirty="0"/>
          </a:p>
        </p:txBody>
      </p:sp>
    </p:spTree>
    <p:extLst>
      <p:ext uri="{BB962C8B-B14F-4D97-AF65-F5344CB8AC3E}">
        <p14:creationId xmlns:p14="http://schemas.microsoft.com/office/powerpoint/2010/main" val="1184021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97642"/>
                                        </p:tgtEl>
                                        <p:attrNameLst>
                                          <p:attrName>style.visibility</p:attrName>
                                        </p:attrNameLst>
                                      </p:cBhvr>
                                      <p:to>
                                        <p:strVal val="visible"/>
                                      </p:to>
                                    </p:set>
                                    <p:animEffect transition="in" filter="dissolve">
                                      <p:cBhvr>
                                        <p:cTn id="14" dur="500"/>
                                        <p:tgtEl>
                                          <p:spTgt spid="197642"/>
                                        </p:tgtEl>
                                      </p:cBhvr>
                                    </p:animEffec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97634"/>
                                        </p:tgtEl>
                                        <p:attrNameLst>
                                          <p:attrName>style.visibility</p:attrName>
                                        </p:attrNameLst>
                                      </p:cBhvr>
                                      <p:to>
                                        <p:strVal val="visible"/>
                                      </p:to>
                                    </p:set>
                                    <p:animEffect transition="in" filter="wipe(left)">
                                      <p:cBhvr>
                                        <p:cTn id="18" dur="500"/>
                                        <p:tgtEl>
                                          <p:spTgt spid="19763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7636"/>
                                        </p:tgtEl>
                                        <p:attrNameLst>
                                          <p:attrName>style.visibility</p:attrName>
                                        </p:attrNameLst>
                                      </p:cBhvr>
                                      <p:to>
                                        <p:strVal val="visible"/>
                                      </p:to>
                                    </p:set>
                                    <p:animEffect transition="in" filter="wipe(left)">
                                      <p:cBhvr>
                                        <p:cTn id="23" dur="500"/>
                                        <p:tgtEl>
                                          <p:spTgt spid="197636"/>
                                        </p:tgtEl>
                                      </p:cBhvr>
                                    </p:animEffect>
                                  </p:childTnLst>
                                </p:cTn>
                              </p:par>
                            </p:childTnLst>
                          </p:cTn>
                        </p:par>
                        <p:par>
                          <p:cTn id="24" fill="hold" nodeType="afterGroup">
                            <p:stCondLst>
                              <p:cond delay="500"/>
                            </p:stCondLst>
                            <p:childTnLst>
                              <p:par>
                                <p:cTn id="25" presetID="29"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ppt_x</p:attrName>
                                        </p:attrNameLst>
                                      </p:cBhvr>
                                      <p:tavLst>
                                        <p:tav tm="0">
                                          <p:val>
                                            <p:strVal val="#ppt_x-.2"/>
                                          </p:val>
                                        </p:tav>
                                        <p:tav tm="100000">
                                          <p:val>
                                            <p:strVal val="#ppt_x"/>
                                          </p:val>
                                        </p:tav>
                                      </p:tavLst>
                                    </p:anim>
                                    <p:anim calcmode="lin" valueType="num">
                                      <p:cBhvr>
                                        <p:cTn id="2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7635"/>
                                        </p:tgtEl>
                                        <p:attrNameLst>
                                          <p:attrName>style.visibility</p:attrName>
                                        </p:attrNameLst>
                                      </p:cBhvr>
                                      <p:to>
                                        <p:strVal val="visible"/>
                                      </p:to>
                                    </p:set>
                                    <p:animEffect transition="in" filter="wipe(left)">
                                      <p:cBhvr>
                                        <p:cTn id="34" dur="500"/>
                                        <p:tgtEl>
                                          <p:spTgt spid="1976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97637"/>
                                        </p:tgtEl>
                                        <p:attrNameLst>
                                          <p:attrName>style.visibility</p:attrName>
                                        </p:attrNameLst>
                                      </p:cBhvr>
                                      <p:to>
                                        <p:strVal val="visible"/>
                                      </p:to>
                                    </p:set>
                                    <p:animEffect transition="in" filter="wipe(up)">
                                      <p:cBhvr>
                                        <p:cTn id="39" dur="500"/>
                                        <p:tgtEl>
                                          <p:spTgt spid="197637"/>
                                        </p:tgtEl>
                                      </p:cBhvr>
                                    </p:animEffect>
                                  </p:childTnLst>
                                </p:cTn>
                              </p:par>
                            </p:childTnLst>
                          </p:cTn>
                        </p:par>
                        <p:par>
                          <p:cTn id="40" fill="hold" nodeType="afterGroup">
                            <p:stCondLst>
                              <p:cond delay="500"/>
                            </p:stCondLst>
                            <p:childTnLst>
                              <p:par>
                                <p:cTn id="41" presetID="29"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1000" fill="hold"/>
                                        <p:tgtEl>
                                          <p:spTgt spid="4"/>
                                        </p:tgtEl>
                                        <p:attrNameLst>
                                          <p:attrName>ppt_x</p:attrName>
                                        </p:attrNameLst>
                                      </p:cBhvr>
                                      <p:tavLst>
                                        <p:tav tm="0">
                                          <p:val>
                                            <p:strVal val="#ppt_x-.2"/>
                                          </p:val>
                                        </p:tav>
                                        <p:tav tm="100000">
                                          <p:val>
                                            <p:strVal val="#ppt_x"/>
                                          </p:val>
                                        </p:tav>
                                      </p:tavLst>
                                    </p:anim>
                                    <p:anim calcmode="lin" valueType="num">
                                      <p:cBhvr>
                                        <p:cTn id="44"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5" dur="10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97643"/>
                                        </p:tgtEl>
                                        <p:attrNameLst>
                                          <p:attrName>style.visibility</p:attrName>
                                        </p:attrNameLst>
                                      </p:cBhvr>
                                      <p:to>
                                        <p:strVal val="visible"/>
                                      </p:to>
                                    </p:set>
                                    <p:animEffect transition="in" filter="dissolve">
                                      <p:cBhvr>
                                        <p:cTn id="50" dur="500"/>
                                        <p:tgtEl>
                                          <p:spTgt spid="197643"/>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97639"/>
                                        </p:tgtEl>
                                        <p:attrNameLst>
                                          <p:attrName>style.visibility</p:attrName>
                                        </p:attrNameLst>
                                      </p:cBhvr>
                                      <p:to>
                                        <p:strVal val="visible"/>
                                      </p:to>
                                    </p:set>
                                    <p:animEffect transition="in" filter="wipe(left)">
                                      <p:cBhvr>
                                        <p:cTn id="54" dur="500"/>
                                        <p:tgtEl>
                                          <p:spTgt spid="19763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nodeType="clickEffect">
                                  <p:stCondLst>
                                    <p:cond delay="0"/>
                                  </p:stCondLst>
                                  <p:childTnLst>
                                    <p:set>
                                      <p:cBhvr>
                                        <p:cTn id="58" dur="1" fill="hold">
                                          <p:stCondLst>
                                            <p:cond delay="0"/>
                                          </p:stCondLst>
                                        </p:cTn>
                                        <p:tgtEl>
                                          <p:spTgt spid="197638"/>
                                        </p:tgtEl>
                                        <p:attrNameLst>
                                          <p:attrName>style.visibility</p:attrName>
                                        </p:attrNameLst>
                                      </p:cBhvr>
                                      <p:to>
                                        <p:strVal val="visible"/>
                                      </p:to>
                                    </p:set>
                                    <p:animEffect transition="in" filter="wipe(right)">
                                      <p:cBhvr>
                                        <p:cTn id="59" dur="500"/>
                                        <p:tgtEl>
                                          <p:spTgt spid="197638"/>
                                        </p:tgtEl>
                                      </p:cBhvr>
                                    </p:animEffect>
                                  </p:childTnLst>
                                </p:cTn>
                              </p:par>
                            </p:childTnLst>
                          </p:cTn>
                        </p:par>
                        <p:par>
                          <p:cTn id="60" fill="hold" nodeType="afterGroup">
                            <p:stCondLst>
                              <p:cond delay="500"/>
                            </p:stCondLst>
                            <p:childTnLst>
                              <p:par>
                                <p:cTn id="61" presetID="29" presetClass="entr" presetSubtype="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1000" fill="hold"/>
                                        <p:tgtEl>
                                          <p:spTgt spid="5"/>
                                        </p:tgtEl>
                                        <p:attrNameLst>
                                          <p:attrName>ppt_x</p:attrName>
                                        </p:attrNameLst>
                                      </p:cBhvr>
                                      <p:tavLst>
                                        <p:tav tm="0">
                                          <p:val>
                                            <p:strVal val="#ppt_x-.2"/>
                                          </p:val>
                                        </p:tav>
                                        <p:tav tm="100000">
                                          <p:val>
                                            <p:strVal val="#ppt_x"/>
                                          </p:val>
                                        </p:tav>
                                      </p:tavLst>
                                    </p:anim>
                                    <p:anim calcmode="lin" valueType="num">
                                      <p:cBhvr>
                                        <p:cTn id="6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5" dur="1000"/>
                                        <p:tgtEl>
                                          <p:spTgt spid="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7640"/>
                                        </p:tgtEl>
                                        <p:attrNameLst>
                                          <p:attrName>style.visibility</p:attrName>
                                        </p:attrNameLst>
                                      </p:cBhvr>
                                      <p:to>
                                        <p:strVal val="visible"/>
                                      </p:to>
                                    </p:set>
                                    <p:animEffect transition="in" filter="wipe(left)">
                                      <p:cBhvr>
                                        <p:cTn id="70" dur="500"/>
                                        <p:tgtEl>
                                          <p:spTgt spid="19764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197641"/>
                                        </p:tgtEl>
                                        <p:attrNameLst>
                                          <p:attrName>style.visibility</p:attrName>
                                        </p:attrNameLst>
                                      </p:cBhvr>
                                      <p:to>
                                        <p:strVal val="visible"/>
                                      </p:to>
                                    </p:set>
                                    <p:animEffect transition="in" filter="wipe(up)">
                                      <p:cBhvr>
                                        <p:cTn id="75" dur="500"/>
                                        <p:tgtEl>
                                          <p:spTgt spid="197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p:bldP spid="197635" grpId="0"/>
      <p:bldP spid="197639" grpId="0"/>
      <p:bldP spid="19764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468313" y="188913"/>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8659" name="Rectangle 3"/>
          <p:cNvSpPr>
            <a:spLocks noChangeArrowheads="1"/>
          </p:cNvSpPr>
          <p:nvPr/>
        </p:nvSpPr>
        <p:spPr bwMode="auto">
          <a:xfrm>
            <a:off x="7380288" y="188913"/>
            <a:ext cx="13700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8660" name="Line 4"/>
          <p:cNvSpPr>
            <a:spLocks noChangeShapeType="1"/>
          </p:cNvSpPr>
          <p:nvPr/>
        </p:nvSpPr>
        <p:spPr bwMode="auto">
          <a:xfrm rot="21406917">
            <a:off x="4500563" y="1196975"/>
            <a:ext cx="933450" cy="73025"/>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61" name="Line 5"/>
          <p:cNvSpPr>
            <a:spLocks noChangeShapeType="1"/>
          </p:cNvSpPr>
          <p:nvPr/>
        </p:nvSpPr>
        <p:spPr bwMode="auto">
          <a:xfrm rot="5384010">
            <a:off x="7038182" y="3050381"/>
            <a:ext cx="685800" cy="1587"/>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62" name="Line 6"/>
          <p:cNvSpPr>
            <a:spLocks noChangeShapeType="1"/>
          </p:cNvSpPr>
          <p:nvPr/>
        </p:nvSpPr>
        <p:spPr bwMode="auto">
          <a:xfrm rot="10879923" flipV="1">
            <a:off x="4427538" y="4508500"/>
            <a:ext cx="793750" cy="0"/>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63" name="Rectangle 7"/>
          <p:cNvSpPr>
            <a:spLocks noChangeArrowheads="1"/>
          </p:cNvSpPr>
          <p:nvPr/>
        </p:nvSpPr>
        <p:spPr bwMode="auto">
          <a:xfrm>
            <a:off x="7991475" y="3429000"/>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8664" name="Rectangle 8"/>
          <p:cNvSpPr>
            <a:spLocks noChangeArrowheads="1"/>
          </p:cNvSpPr>
          <p:nvPr/>
        </p:nvSpPr>
        <p:spPr bwMode="auto">
          <a:xfrm>
            <a:off x="539750" y="3500438"/>
            <a:ext cx="1370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8665" name="Line 9"/>
          <p:cNvSpPr>
            <a:spLocks noChangeShapeType="1"/>
          </p:cNvSpPr>
          <p:nvPr/>
        </p:nvSpPr>
        <p:spPr bwMode="auto">
          <a:xfrm rot="5384010">
            <a:off x="2429669" y="6219031"/>
            <a:ext cx="685800" cy="1588"/>
          </a:xfrm>
          <a:prstGeom prst="line">
            <a:avLst/>
          </a:prstGeom>
          <a:noFill/>
          <a:ln w="762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8666" name="Freeform 10"/>
          <p:cNvSpPr>
            <a:spLocks/>
          </p:cNvSpPr>
          <p:nvPr/>
        </p:nvSpPr>
        <p:spPr bwMode="auto">
          <a:xfrm>
            <a:off x="684213" y="620713"/>
            <a:ext cx="1557337" cy="920750"/>
          </a:xfrm>
          <a:custGeom>
            <a:avLst/>
            <a:gdLst/>
            <a:ahLst/>
            <a:cxnLst>
              <a:cxn ang="0">
                <a:pos x="0" y="580"/>
              </a:cxn>
              <a:cxn ang="0">
                <a:pos x="301" y="96"/>
              </a:cxn>
              <a:cxn ang="0">
                <a:pos x="981" y="4"/>
              </a:cxn>
            </a:cxnLst>
            <a:rect l="0" t="0" r="r" b="b"/>
            <a:pathLst>
              <a:path w="981" h="580">
                <a:moveTo>
                  <a:pt x="0" y="580"/>
                </a:moveTo>
                <a:cubicBezTo>
                  <a:pt x="50" y="499"/>
                  <a:pt x="138" y="192"/>
                  <a:pt x="301" y="96"/>
                </a:cubicBezTo>
                <a:cubicBezTo>
                  <a:pt x="464" y="0"/>
                  <a:pt x="839" y="23"/>
                  <a:pt x="981" y="4"/>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67" name="Freeform 11"/>
          <p:cNvSpPr>
            <a:spLocks/>
          </p:cNvSpPr>
          <p:nvPr/>
        </p:nvSpPr>
        <p:spPr bwMode="auto">
          <a:xfrm>
            <a:off x="7543800" y="3716338"/>
            <a:ext cx="623888" cy="290512"/>
          </a:xfrm>
          <a:custGeom>
            <a:avLst/>
            <a:gdLst/>
            <a:ahLst/>
            <a:cxnLst>
              <a:cxn ang="0">
                <a:pos x="393" y="183"/>
              </a:cxn>
              <a:cxn ang="0">
                <a:pos x="0" y="0"/>
              </a:cxn>
            </a:cxnLst>
            <a:rect l="0" t="0" r="r" b="b"/>
            <a:pathLst>
              <a:path w="393" h="183">
                <a:moveTo>
                  <a:pt x="393" y="183"/>
                </a:moveTo>
                <a:cubicBezTo>
                  <a:pt x="330" y="155"/>
                  <a:pt x="82" y="38"/>
                  <a:pt x="0"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nvGrpSpPr>
          <p:cNvPr id="2" name="Group 12"/>
          <p:cNvGrpSpPr>
            <a:grpSpLocks/>
          </p:cNvGrpSpPr>
          <p:nvPr/>
        </p:nvGrpSpPr>
        <p:grpSpPr bwMode="auto">
          <a:xfrm>
            <a:off x="287338" y="431800"/>
            <a:ext cx="3933825" cy="2192338"/>
            <a:chOff x="306" y="210"/>
            <a:chExt cx="2478" cy="1381"/>
          </a:xfrm>
        </p:grpSpPr>
        <p:sp>
          <p:nvSpPr>
            <p:cNvPr id="198669" name="Line 1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0" name="Line 1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1" name="Line 1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2" name="Line 1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3" name="Line 1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4" name="Line 1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5" name="Line 1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6" name="Line 2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7" name="Line 2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6" name="Oval 2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8214" name="Oval 2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2331" name="Oval 2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2332" name="Oval 2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2333" name="Oval 2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2334" name="Oval 2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7" name="Oval 2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8220" name="Oval 2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2341" name="Oval 30"/>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2342" name="Oval 3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3" name="Group 32"/>
          <p:cNvGrpSpPr>
            <a:grpSpLocks/>
          </p:cNvGrpSpPr>
          <p:nvPr/>
        </p:nvGrpSpPr>
        <p:grpSpPr bwMode="auto">
          <a:xfrm>
            <a:off x="4894263" y="431800"/>
            <a:ext cx="3933825" cy="2192338"/>
            <a:chOff x="306" y="210"/>
            <a:chExt cx="2478" cy="1381"/>
          </a:xfrm>
        </p:grpSpPr>
        <p:sp>
          <p:nvSpPr>
            <p:cNvPr id="198689" name="Line 3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0" name="Line 3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1" name="Line 3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2" name="Line 3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3" name="Line 3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4" name="Line 3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5" name="Line 3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6" name="Line 4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7" name="Line 4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8" name="Oval 4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2</a:t>
              </a:r>
            </a:p>
          </p:txBody>
        </p:sp>
        <p:sp>
          <p:nvSpPr>
            <p:cNvPr id="48195" name="Oval 4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2306" name="Oval 4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2307" name="Oval 4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2308" name="Oval 4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2309" name="Oval 4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8200" name="Oval 4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52313" name="Oval 49"/>
            <p:cNvSpPr>
              <a:spLocks noChangeArrowheads="1"/>
            </p:cNvSpPr>
            <p:nvPr/>
          </p:nvSpPr>
          <p:spPr bwMode="auto">
            <a:xfrm>
              <a:off x="573"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5</a:t>
              </a:r>
            </a:p>
          </p:txBody>
        </p:sp>
        <p:sp>
          <p:nvSpPr>
            <p:cNvPr id="52314" name="Oval 50"/>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2315" name="Oval 5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4" name="Group 52"/>
          <p:cNvGrpSpPr>
            <a:grpSpLocks/>
          </p:cNvGrpSpPr>
          <p:nvPr/>
        </p:nvGrpSpPr>
        <p:grpSpPr bwMode="auto">
          <a:xfrm>
            <a:off x="4894263" y="3670300"/>
            <a:ext cx="3933825" cy="2192338"/>
            <a:chOff x="306" y="210"/>
            <a:chExt cx="2478" cy="1381"/>
          </a:xfrm>
        </p:grpSpPr>
        <p:sp>
          <p:nvSpPr>
            <p:cNvPr id="198709" name="Line 5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0" name="Line 5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1" name="Line 5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2" name="Line 5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3" name="Line 5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4" name="Line 5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5" name="Line 5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6" name="Line 6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7" name="Line 6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8175" name="Oval 6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8176" name="Oval 6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2281" name="Oval 6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2282" name="Oval 6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2283" name="Oval 6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2284" name="Oval 6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8181" name="Oval 6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2288" name="Oval 69"/>
            <p:cNvSpPr>
              <a:spLocks noChangeArrowheads="1"/>
            </p:cNvSpPr>
            <p:nvPr/>
          </p:nvSpPr>
          <p:spPr bwMode="auto">
            <a:xfrm>
              <a:off x="573"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5</a:t>
              </a:r>
            </a:p>
          </p:txBody>
        </p:sp>
        <p:sp>
          <p:nvSpPr>
            <p:cNvPr id="52289" name="Oval 70"/>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2290" name="Oval 7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5" name="Group 72"/>
          <p:cNvGrpSpPr>
            <a:grpSpLocks/>
          </p:cNvGrpSpPr>
          <p:nvPr/>
        </p:nvGrpSpPr>
        <p:grpSpPr bwMode="auto">
          <a:xfrm>
            <a:off x="287338" y="3670300"/>
            <a:ext cx="3933825" cy="2192338"/>
            <a:chOff x="306" y="210"/>
            <a:chExt cx="2478" cy="1381"/>
          </a:xfrm>
        </p:grpSpPr>
        <p:sp>
          <p:nvSpPr>
            <p:cNvPr id="198729" name="Line 7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0" name="Line 7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1" name="Line 7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2" name="Line 7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3" name="Line 7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4" name="Line 7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5" name="Line 7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6" name="Line 8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7" name="Line 8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8156" name="Oval 8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1</a:t>
              </a:r>
            </a:p>
          </p:txBody>
        </p:sp>
        <p:sp>
          <p:nvSpPr>
            <p:cNvPr id="52255" name="Oval 83"/>
            <p:cNvSpPr>
              <a:spLocks noChangeArrowheads="1"/>
            </p:cNvSpPr>
            <p:nvPr/>
          </p:nvSpPr>
          <p:spPr bwMode="auto">
            <a:xfrm>
              <a:off x="2125" y="498"/>
              <a:ext cx="350" cy="326"/>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4</a:t>
              </a:r>
            </a:p>
          </p:txBody>
        </p:sp>
        <p:sp>
          <p:nvSpPr>
            <p:cNvPr id="52256" name="Oval 8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2257" name="Oval 8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2258" name="Oval 8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2259" name="Oval 8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9" name="Oval 8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2263" name="Oval 89"/>
            <p:cNvSpPr>
              <a:spLocks noChangeArrowheads="1"/>
            </p:cNvSpPr>
            <p:nvPr/>
          </p:nvSpPr>
          <p:spPr bwMode="auto">
            <a:xfrm>
              <a:off x="573"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5</a:t>
              </a:r>
            </a:p>
          </p:txBody>
        </p:sp>
        <p:sp>
          <p:nvSpPr>
            <p:cNvPr id="52264" name="Oval 90"/>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2265" name="Oval 9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sp>
        <p:nvSpPr>
          <p:cNvPr id="11" name="灯片编号占位符 10"/>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66</a:t>
            </a:fld>
            <a:endParaRPr lang="en-US" altLang="zh-CN" dirty="0"/>
          </a:p>
        </p:txBody>
      </p:sp>
    </p:spTree>
    <p:extLst>
      <p:ext uri="{BB962C8B-B14F-4D97-AF65-F5344CB8AC3E}">
        <p14:creationId xmlns:p14="http://schemas.microsoft.com/office/powerpoint/2010/main" val="1241086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98666"/>
                                        </p:tgtEl>
                                        <p:attrNameLst>
                                          <p:attrName>style.visibility</p:attrName>
                                        </p:attrNameLst>
                                      </p:cBhvr>
                                      <p:to>
                                        <p:strVal val="visible"/>
                                      </p:to>
                                    </p:set>
                                    <p:animEffect transition="in" filter="dissolve">
                                      <p:cBhvr>
                                        <p:cTn id="14" dur="500"/>
                                        <p:tgtEl>
                                          <p:spTgt spid="198666"/>
                                        </p:tgtEl>
                                      </p:cBhvr>
                                    </p:animEffec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98658"/>
                                        </p:tgtEl>
                                        <p:attrNameLst>
                                          <p:attrName>style.visibility</p:attrName>
                                        </p:attrNameLst>
                                      </p:cBhvr>
                                      <p:to>
                                        <p:strVal val="visible"/>
                                      </p:to>
                                    </p:set>
                                    <p:animEffect transition="in" filter="wipe(left)">
                                      <p:cBhvr>
                                        <p:cTn id="18" dur="500"/>
                                        <p:tgtEl>
                                          <p:spTgt spid="19865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8660"/>
                                        </p:tgtEl>
                                        <p:attrNameLst>
                                          <p:attrName>style.visibility</p:attrName>
                                        </p:attrNameLst>
                                      </p:cBhvr>
                                      <p:to>
                                        <p:strVal val="visible"/>
                                      </p:to>
                                    </p:set>
                                    <p:animEffect transition="in" filter="wipe(left)">
                                      <p:cBhvr>
                                        <p:cTn id="23" dur="500"/>
                                        <p:tgtEl>
                                          <p:spTgt spid="198660"/>
                                        </p:tgtEl>
                                      </p:cBhvr>
                                    </p:animEffect>
                                  </p:childTnLst>
                                </p:cTn>
                              </p:par>
                            </p:childTnLst>
                          </p:cTn>
                        </p:par>
                        <p:par>
                          <p:cTn id="24" fill="hold" nodeType="afterGroup">
                            <p:stCondLst>
                              <p:cond delay="500"/>
                            </p:stCondLst>
                            <p:childTnLst>
                              <p:par>
                                <p:cTn id="25" presetID="29"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ppt_x</p:attrName>
                                        </p:attrNameLst>
                                      </p:cBhvr>
                                      <p:tavLst>
                                        <p:tav tm="0">
                                          <p:val>
                                            <p:strVal val="#ppt_x-.2"/>
                                          </p:val>
                                        </p:tav>
                                        <p:tav tm="100000">
                                          <p:val>
                                            <p:strVal val="#ppt_x"/>
                                          </p:val>
                                        </p:tav>
                                      </p:tavLst>
                                    </p:anim>
                                    <p:anim calcmode="lin" valueType="num">
                                      <p:cBhvr>
                                        <p:cTn id="2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8659"/>
                                        </p:tgtEl>
                                        <p:attrNameLst>
                                          <p:attrName>style.visibility</p:attrName>
                                        </p:attrNameLst>
                                      </p:cBhvr>
                                      <p:to>
                                        <p:strVal val="visible"/>
                                      </p:to>
                                    </p:set>
                                    <p:animEffect transition="in" filter="wipe(left)">
                                      <p:cBhvr>
                                        <p:cTn id="34" dur="500"/>
                                        <p:tgtEl>
                                          <p:spTgt spid="19865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98661"/>
                                        </p:tgtEl>
                                        <p:attrNameLst>
                                          <p:attrName>style.visibility</p:attrName>
                                        </p:attrNameLst>
                                      </p:cBhvr>
                                      <p:to>
                                        <p:strVal val="visible"/>
                                      </p:to>
                                    </p:set>
                                    <p:animEffect transition="in" filter="wipe(up)">
                                      <p:cBhvr>
                                        <p:cTn id="39" dur="500"/>
                                        <p:tgtEl>
                                          <p:spTgt spid="198661"/>
                                        </p:tgtEl>
                                      </p:cBhvr>
                                    </p:animEffect>
                                  </p:childTnLst>
                                </p:cTn>
                              </p:par>
                            </p:childTnLst>
                          </p:cTn>
                        </p:par>
                        <p:par>
                          <p:cTn id="40" fill="hold" nodeType="afterGroup">
                            <p:stCondLst>
                              <p:cond delay="500"/>
                            </p:stCondLst>
                            <p:childTnLst>
                              <p:par>
                                <p:cTn id="41" presetID="29"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1000" fill="hold"/>
                                        <p:tgtEl>
                                          <p:spTgt spid="4"/>
                                        </p:tgtEl>
                                        <p:attrNameLst>
                                          <p:attrName>ppt_x</p:attrName>
                                        </p:attrNameLst>
                                      </p:cBhvr>
                                      <p:tavLst>
                                        <p:tav tm="0">
                                          <p:val>
                                            <p:strVal val="#ppt_x-.2"/>
                                          </p:val>
                                        </p:tav>
                                        <p:tav tm="100000">
                                          <p:val>
                                            <p:strVal val="#ppt_x"/>
                                          </p:val>
                                        </p:tav>
                                      </p:tavLst>
                                    </p:anim>
                                    <p:anim calcmode="lin" valueType="num">
                                      <p:cBhvr>
                                        <p:cTn id="44"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5" dur="10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98667"/>
                                        </p:tgtEl>
                                        <p:attrNameLst>
                                          <p:attrName>style.visibility</p:attrName>
                                        </p:attrNameLst>
                                      </p:cBhvr>
                                      <p:to>
                                        <p:strVal val="visible"/>
                                      </p:to>
                                    </p:set>
                                    <p:animEffect transition="in" filter="dissolve">
                                      <p:cBhvr>
                                        <p:cTn id="50" dur="500"/>
                                        <p:tgtEl>
                                          <p:spTgt spid="198667"/>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98663"/>
                                        </p:tgtEl>
                                        <p:attrNameLst>
                                          <p:attrName>style.visibility</p:attrName>
                                        </p:attrNameLst>
                                      </p:cBhvr>
                                      <p:to>
                                        <p:strVal val="visible"/>
                                      </p:to>
                                    </p:set>
                                    <p:animEffect transition="in" filter="wipe(left)">
                                      <p:cBhvr>
                                        <p:cTn id="54" dur="500"/>
                                        <p:tgtEl>
                                          <p:spTgt spid="19866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nodeType="clickEffect">
                                  <p:stCondLst>
                                    <p:cond delay="0"/>
                                  </p:stCondLst>
                                  <p:childTnLst>
                                    <p:set>
                                      <p:cBhvr>
                                        <p:cTn id="58" dur="1" fill="hold">
                                          <p:stCondLst>
                                            <p:cond delay="0"/>
                                          </p:stCondLst>
                                        </p:cTn>
                                        <p:tgtEl>
                                          <p:spTgt spid="198662"/>
                                        </p:tgtEl>
                                        <p:attrNameLst>
                                          <p:attrName>style.visibility</p:attrName>
                                        </p:attrNameLst>
                                      </p:cBhvr>
                                      <p:to>
                                        <p:strVal val="visible"/>
                                      </p:to>
                                    </p:set>
                                    <p:animEffect transition="in" filter="wipe(right)">
                                      <p:cBhvr>
                                        <p:cTn id="59" dur="500"/>
                                        <p:tgtEl>
                                          <p:spTgt spid="198662"/>
                                        </p:tgtEl>
                                      </p:cBhvr>
                                    </p:animEffect>
                                  </p:childTnLst>
                                </p:cTn>
                              </p:par>
                            </p:childTnLst>
                          </p:cTn>
                        </p:par>
                        <p:par>
                          <p:cTn id="60" fill="hold" nodeType="afterGroup">
                            <p:stCondLst>
                              <p:cond delay="500"/>
                            </p:stCondLst>
                            <p:childTnLst>
                              <p:par>
                                <p:cTn id="61" presetID="29" presetClass="entr" presetSubtype="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1000" fill="hold"/>
                                        <p:tgtEl>
                                          <p:spTgt spid="5"/>
                                        </p:tgtEl>
                                        <p:attrNameLst>
                                          <p:attrName>ppt_x</p:attrName>
                                        </p:attrNameLst>
                                      </p:cBhvr>
                                      <p:tavLst>
                                        <p:tav tm="0">
                                          <p:val>
                                            <p:strVal val="#ppt_x-.2"/>
                                          </p:val>
                                        </p:tav>
                                        <p:tav tm="100000">
                                          <p:val>
                                            <p:strVal val="#ppt_x"/>
                                          </p:val>
                                        </p:tav>
                                      </p:tavLst>
                                    </p:anim>
                                    <p:anim calcmode="lin" valueType="num">
                                      <p:cBhvr>
                                        <p:cTn id="6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5" dur="1000"/>
                                        <p:tgtEl>
                                          <p:spTgt spid="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8664"/>
                                        </p:tgtEl>
                                        <p:attrNameLst>
                                          <p:attrName>style.visibility</p:attrName>
                                        </p:attrNameLst>
                                      </p:cBhvr>
                                      <p:to>
                                        <p:strVal val="visible"/>
                                      </p:to>
                                    </p:set>
                                    <p:animEffect transition="in" filter="wipe(left)">
                                      <p:cBhvr>
                                        <p:cTn id="70" dur="500"/>
                                        <p:tgtEl>
                                          <p:spTgt spid="19866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198665"/>
                                        </p:tgtEl>
                                        <p:attrNameLst>
                                          <p:attrName>style.visibility</p:attrName>
                                        </p:attrNameLst>
                                      </p:cBhvr>
                                      <p:to>
                                        <p:strVal val="visible"/>
                                      </p:to>
                                    </p:set>
                                    <p:animEffect transition="in" filter="wipe(up)">
                                      <p:cBhvr>
                                        <p:cTn id="75" dur="500"/>
                                        <p:tgtEl>
                                          <p:spTgt spid="198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p:bldP spid="198659" grpId="0"/>
      <p:bldP spid="198663" grpId="0"/>
      <p:bldP spid="19866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992188" y="1643063"/>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9683" name="Line 3"/>
          <p:cNvSpPr>
            <a:spLocks noChangeShapeType="1"/>
          </p:cNvSpPr>
          <p:nvPr/>
        </p:nvSpPr>
        <p:spPr bwMode="auto">
          <a:xfrm rot="21406917">
            <a:off x="4449763" y="2593975"/>
            <a:ext cx="933450" cy="73025"/>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84" name="Freeform 4"/>
          <p:cNvSpPr>
            <a:spLocks/>
          </p:cNvSpPr>
          <p:nvPr/>
        </p:nvSpPr>
        <p:spPr bwMode="auto">
          <a:xfrm>
            <a:off x="1785938" y="1873250"/>
            <a:ext cx="581025" cy="354013"/>
          </a:xfrm>
          <a:custGeom>
            <a:avLst/>
            <a:gdLst/>
            <a:ahLst/>
            <a:cxnLst>
              <a:cxn ang="0">
                <a:pos x="0" y="223"/>
              </a:cxn>
              <a:cxn ang="0">
                <a:pos x="366" y="0"/>
              </a:cxn>
            </a:cxnLst>
            <a:rect l="0" t="0" r="r" b="b"/>
            <a:pathLst>
              <a:path w="366" h="223">
                <a:moveTo>
                  <a:pt x="0" y="223"/>
                </a:moveTo>
                <a:cubicBezTo>
                  <a:pt x="61" y="186"/>
                  <a:pt x="290" y="46"/>
                  <a:pt x="366"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nvGrpSpPr>
          <p:cNvPr id="2" name="Group 5"/>
          <p:cNvGrpSpPr>
            <a:grpSpLocks/>
          </p:cNvGrpSpPr>
          <p:nvPr/>
        </p:nvGrpSpPr>
        <p:grpSpPr bwMode="auto">
          <a:xfrm>
            <a:off x="381000" y="1828800"/>
            <a:ext cx="3933825" cy="2192338"/>
            <a:chOff x="306" y="210"/>
            <a:chExt cx="2478" cy="1381"/>
          </a:xfrm>
        </p:grpSpPr>
        <p:sp>
          <p:nvSpPr>
            <p:cNvPr id="199686" name="Line 6"/>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87" name="Line 7"/>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88" name="Line 8"/>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89" name="Line 9"/>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90" name="Line 10"/>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91" name="Line 11"/>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92" name="Line 12"/>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93" name="Line 13"/>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94" name="Line 14"/>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9190" name="Oval 15"/>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3291" name="Oval 16"/>
            <p:cNvSpPr>
              <a:spLocks noChangeArrowheads="1"/>
            </p:cNvSpPr>
            <p:nvPr/>
          </p:nvSpPr>
          <p:spPr bwMode="auto">
            <a:xfrm>
              <a:off x="2125" y="498"/>
              <a:ext cx="350" cy="326"/>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4</a:t>
              </a:r>
            </a:p>
          </p:txBody>
        </p:sp>
        <p:sp>
          <p:nvSpPr>
            <p:cNvPr id="53292" name="Oval 17"/>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3293" name="Oval 18"/>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3294" name="Oval 19"/>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3295" name="Oval 20"/>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 name="Oval 21"/>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3299" name="Oval 22"/>
            <p:cNvSpPr>
              <a:spLocks noChangeArrowheads="1"/>
            </p:cNvSpPr>
            <p:nvPr/>
          </p:nvSpPr>
          <p:spPr bwMode="auto">
            <a:xfrm>
              <a:off x="573"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5</a:t>
              </a:r>
            </a:p>
          </p:txBody>
        </p:sp>
        <p:sp>
          <p:nvSpPr>
            <p:cNvPr id="53300" name="Oval 23"/>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3301" name="Oval 24"/>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3" name="Group 25"/>
          <p:cNvGrpSpPr>
            <a:grpSpLocks/>
          </p:cNvGrpSpPr>
          <p:nvPr/>
        </p:nvGrpSpPr>
        <p:grpSpPr bwMode="auto">
          <a:xfrm>
            <a:off x="4987925" y="1828800"/>
            <a:ext cx="3933825" cy="2192338"/>
            <a:chOff x="306" y="210"/>
            <a:chExt cx="2478" cy="1381"/>
          </a:xfrm>
        </p:grpSpPr>
        <p:sp>
          <p:nvSpPr>
            <p:cNvPr id="199706" name="Line 26"/>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07" name="Line 27"/>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08" name="Line 28"/>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09" name="Line 29"/>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10" name="Line 30"/>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11" name="Line 31"/>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12" name="Line 32"/>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13" name="Line 33"/>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14" name="Line 34"/>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9171" name="Oval 35"/>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1</a:t>
              </a:r>
            </a:p>
          </p:txBody>
        </p:sp>
        <p:sp>
          <p:nvSpPr>
            <p:cNvPr id="53270" name="Oval 36"/>
            <p:cNvSpPr>
              <a:spLocks noChangeArrowheads="1"/>
            </p:cNvSpPr>
            <p:nvPr/>
          </p:nvSpPr>
          <p:spPr bwMode="auto">
            <a:xfrm>
              <a:off x="2125" y="498"/>
              <a:ext cx="350" cy="326"/>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4</a:t>
              </a:r>
            </a:p>
          </p:txBody>
        </p:sp>
        <p:sp>
          <p:nvSpPr>
            <p:cNvPr id="53271" name="Oval 37"/>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3272" name="Oval 38"/>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3273" name="Oval 39"/>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3274" name="Oval 40"/>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53275" name="Oval 41"/>
            <p:cNvSpPr>
              <a:spLocks noChangeArrowheads="1"/>
            </p:cNvSpPr>
            <p:nvPr/>
          </p:nvSpPr>
          <p:spPr bwMode="auto">
            <a:xfrm>
              <a:off x="972" y="499"/>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2</a:t>
              </a:r>
            </a:p>
          </p:txBody>
        </p:sp>
        <p:sp>
          <p:nvSpPr>
            <p:cNvPr id="53276" name="Oval 42"/>
            <p:cNvSpPr>
              <a:spLocks noChangeArrowheads="1"/>
            </p:cNvSpPr>
            <p:nvPr/>
          </p:nvSpPr>
          <p:spPr bwMode="auto">
            <a:xfrm>
              <a:off x="573"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5</a:t>
              </a:r>
            </a:p>
          </p:txBody>
        </p:sp>
        <p:sp>
          <p:nvSpPr>
            <p:cNvPr id="53277" name="Oval 43"/>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3278" name="Oval 44"/>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sp>
        <p:nvSpPr>
          <p:cNvPr id="6" name="灯片编号占位符 5"/>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67</a:t>
            </a:fld>
            <a:endParaRPr lang="en-US" altLang="zh-CN" dirty="0"/>
          </a:p>
        </p:txBody>
      </p:sp>
    </p:spTree>
    <p:extLst>
      <p:ext uri="{BB962C8B-B14F-4D97-AF65-F5344CB8AC3E}">
        <p14:creationId xmlns:p14="http://schemas.microsoft.com/office/powerpoint/2010/main" val="4025120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99684"/>
                                        </p:tgtEl>
                                        <p:attrNameLst>
                                          <p:attrName>style.visibility</p:attrName>
                                        </p:attrNameLst>
                                      </p:cBhvr>
                                      <p:to>
                                        <p:strVal val="visible"/>
                                      </p:to>
                                    </p:set>
                                    <p:animEffect transition="in" filter="dissolve">
                                      <p:cBhvr>
                                        <p:cTn id="14" dur="500"/>
                                        <p:tgtEl>
                                          <p:spTgt spid="199684"/>
                                        </p:tgtEl>
                                      </p:cBhvr>
                                    </p:animEffec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99682"/>
                                        </p:tgtEl>
                                        <p:attrNameLst>
                                          <p:attrName>style.visibility</p:attrName>
                                        </p:attrNameLst>
                                      </p:cBhvr>
                                      <p:to>
                                        <p:strVal val="visible"/>
                                      </p:to>
                                    </p:set>
                                    <p:animEffect transition="in" filter="wipe(left)">
                                      <p:cBhvr>
                                        <p:cTn id="18" dur="500"/>
                                        <p:tgtEl>
                                          <p:spTgt spid="1996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9683"/>
                                        </p:tgtEl>
                                        <p:attrNameLst>
                                          <p:attrName>style.visibility</p:attrName>
                                        </p:attrNameLst>
                                      </p:cBhvr>
                                      <p:to>
                                        <p:strVal val="visible"/>
                                      </p:to>
                                    </p:set>
                                    <p:animEffect transition="in" filter="wipe(left)">
                                      <p:cBhvr>
                                        <p:cTn id="23" dur="500"/>
                                        <p:tgtEl>
                                          <p:spTgt spid="199683"/>
                                        </p:tgtEl>
                                      </p:cBhvr>
                                    </p:animEffect>
                                  </p:childTnLst>
                                </p:cTn>
                              </p:par>
                            </p:childTnLst>
                          </p:cTn>
                        </p:par>
                        <p:par>
                          <p:cTn id="24" fill="hold" nodeType="afterGroup">
                            <p:stCondLst>
                              <p:cond delay="500"/>
                            </p:stCondLst>
                            <p:childTnLst>
                              <p:par>
                                <p:cTn id="25" presetID="29"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ppt_x</p:attrName>
                                        </p:attrNameLst>
                                      </p:cBhvr>
                                      <p:tavLst>
                                        <p:tav tm="0">
                                          <p:val>
                                            <p:strVal val="#ppt_x-.2"/>
                                          </p:val>
                                        </p:tav>
                                        <p:tav tm="100000">
                                          <p:val>
                                            <p:strVal val="#ppt_x"/>
                                          </p:val>
                                        </p:tav>
                                      </p:tavLst>
                                    </p:anim>
                                    <p:anim calcmode="lin" valueType="num">
                                      <p:cBhvr>
                                        <p:cTn id="2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357188" y="210344"/>
            <a:ext cx="7772400" cy="914400"/>
          </a:xfrm>
        </p:spPr>
        <p:txBody>
          <a:bodyPr/>
          <a:lstStyle/>
          <a:p>
            <a:r>
              <a:rPr lang="zh-CN" altLang="en-US" dirty="0" smtClean="0"/>
              <a:t>堆排序小结</a:t>
            </a:r>
          </a:p>
        </p:txBody>
      </p:sp>
      <p:sp>
        <p:nvSpPr>
          <p:cNvPr id="54275" name="内容占位符 2" descr="Rectangle: Click to edit Master text styles&#10;Second level&#10;Third level&#10;Fourth level&#10;Fifth level"/>
          <p:cNvSpPr>
            <a:spLocks noGrp="1"/>
          </p:cNvSpPr>
          <p:nvPr>
            <p:ph idx="1"/>
          </p:nvPr>
        </p:nvSpPr>
        <p:spPr>
          <a:xfrm>
            <a:off x="214313" y="1000125"/>
            <a:ext cx="8929687" cy="5248275"/>
          </a:xfrm>
        </p:spPr>
        <p:txBody>
          <a:bodyPr/>
          <a:lstStyle/>
          <a:p>
            <a:pPr>
              <a:buFontTx/>
              <a:buNone/>
            </a:pPr>
            <a:r>
              <a:rPr lang="zh-CN" altLang="en-US" sz="3200" dirty="0" smtClean="0">
                <a:solidFill>
                  <a:srgbClr val="FF0000"/>
                </a:solidFill>
                <a:latin typeface="微软雅黑" panose="020B0503020204020204" pitchFamily="34" charset="-122"/>
                <a:ea typeface="微软雅黑" panose="020B0503020204020204" pitchFamily="34" charset="-122"/>
              </a:rPr>
              <a:t>（</a:t>
            </a:r>
            <a:r>
              <a:rPr lang="en-US" altLang="zh-CN" sz="3200" dirty="0" smtClean="0">
                <a:solidFill>
                  <a:srgbClr val="FF0000"/>
                </a:solidFill>
                <a:latin typeface="微软雅黑" panose="020B0503020204020204" pitchFamily="34" charset="-122"/>
                <a:ea typeface="微软雅黑" panose="020B0503020204020204" pitchFamily="34" charset="-122"/>
              </a:rPr>
              <a:t>1</a:t>
            </a:r>
            <a:r>
              <a:rPr lang="zh-CN" altLang="en-US" sz="3200" dirty="0" smtClean="0">
                <a:solidFill>
                  <a:srgbClr val="FF0000"/>
                </a:solidFill>
                <a:latin typeface="微软雅黑" panose="020B0503020204020204" pitchFamily="34" charset="-122"/>
                <a:ea typeface="微软雅黑" panose="020B0503020204020204" pitchFamily="34" charset="-122"/>
              </a:rPr>
              <a:t>）建堆</a:t>
            </a:r>
            <a:r>
              <a:rPr lang="en-US" altLang="zh-CN" sz="3200" dirty="0" smtClean="0">
                <a:solidFill>
                  <a:srgbClr val="FF0000"/>
                </a:solidFill>
                <a:latin typeface="微软雅黑" panose="020B0503020204020204" pitchFamily="34" charset="-122"/>
                <a:ea typeface="微软雅黑" panose="020B0503020204020204" pitchFamily="34" charset="-122"/>
              </a:rPr>
              <a:t>/</a:t>
            </a:r>
            <a:r>
              <a:rPr lang="zh-CN" altLang="en-US" sz="3200" dirty="0" smtClean="0">
                <a:solidFill>
                  <a:srgbClr val="FF0000"/>
                </a:solidFill>
                <a:latin typeface="微软雅黑" panose="020B0503020204020204" pitchFamily="34" charset="-122"/>
                <a:ea typeface="微软雅黑" panose="020B0503020204020204" pitchFamily="34" charset="-122"/>
              </a:rPr>
              <a:t>堆调整方法：</a:t>
            </a:r>
            <a:endParaRPr lang="en-US" altLang="zh-CN" sz="3200" dirty="0" smtClean="0">
              <a:solidFill>
                <a:srgbClr val="FF0000"/>
              </a:solidFill>
              <a:latin typeface="微软雅黑" panose="020B0503020204020204" pitchFamily="34" charset="-122"/>
              <a:ea typeface="微软雅黑" panose="020B0503020204020204" pitchFamily="34" charset="-122"/>
            </a:endParaRPr>
          </a:p>
          <a:p>
            <a:pPr lvl="1">
              <a:buClr>
                <a:srgbClr val="FF0000"/>
              </a:buClr>
              <a:buFont typeface="Wingdings" pitchFamily="2" charset="2"/>
              <a:buChar char="Ø"/>
            </a:pPr>
            <a:r>
              <a:rPr lang="zh-CN" altLang="en-US" sz="3200" dirty="0" smtClean="0">
                <a:latin typeface="微软雅黑" panose="020B0503020204020204" pitchFamily="34" charset="-122"/>
                <a:ea typeface="微软雅黑" panose="020B0503020204020204" pitchFamily="34" charset="-122"/>
              </a:rPr>
              <a:t>筛选法：将结点与其孩子结点比较。</a:t>
            </a:r>
            <a:endParaRPr lang="en-US" altLang="zh-CN" sz="3200" dirty="0" smtClean="0">
              <a:latin typeface="微软雅黑" panose="020B0503020204020204" pitchFamily="34" charset="-122"/>
              <a:ea typeface="微软雅黑" panose="020B0503020204020204" pitchFamily="34" charset="-122"/>
            </a:endParaRPr>
          </a:p>
          <a:p>
            <a:pPr lvl="1">
              <a:buClr>
                <a:srgbClr val="FF0000"/>
              </a:buClr>
              <a:buFont typeface="Wingdings" pitchFamily="2" charset="2"/>
              <a:buChar char="Ø"/>
            </a:pPr>
            <a:endParaRPr lang="en-US" altLang="zh-CN" sz="3200" dirty="0" smtClean="0">
              <a:latin typeface="微软雅黑" panose="020B0503020204020204" pitchFamily="34" charset="-122"/>
              <a:ea typeface="微软雅黑" panose="020B0503020204020204" pitchFamily="34" charset="-122"/>
            </a:endParaRPr>
          </a:p>
          <a:p>
            <a:pPr>
              <a:buFontTx/>
              <a:buNone/>
            </a:pPr>
            <a:r>
              <a:rPr lang="zh-CN" altLang="en-US" sz="3200" dirty="0" smtClean="0">
                <a:solidFill>
                  <a:srgbClr val="FF0000"/>
                </a:solidFill>
                <a:latin typeface="微软雅黑" panose="020B0503020204020204" pitchFamily="34" charset="-122"/>
                <a:ea typeface="微软雅黑" panose="020B0503020204020204" pitchFamily="34" charset="-122"/>
              </a:rPr>
              <a:t>（</a:t>
            </a:r>
            <a:r>
              <a:rPr lang="en-US" altLang="zh-CN" sz="3200" dirty="0" smtClean="0">
                <a:solidFill>
                  <a:srgbClr val="FF0000"/>
                </a:solidFill>
                <a:latin typeface="微软雅黑" panose="020B0503020204020204" pitchFamily="34" charset="-122"/>
                <a:ea typeface="微软雅黑" panose="020B0503020204020204" pitchFamily="34" charset="-122"/>
              </a:rPr>
              <a:t>2</a:t>
            </a:r>
            <a:r>
              <a:rPr lang="zh-CN" altLang="en-US" sz="3200" dirty="0" smtClean="0">
                <a:solidFill>
                  <a:srgbClr val="FF0000"/>
                </a:solidFill>
                <a:latin typeface="微软雅黑" panose="020B0503020204020204" pitchFamily="34" charset="-122"/>
                <a:ea typeface="微软雅黑" panose="020B0503020204020204" pitchFamily="34" charset="-122"/>
              </a:rPr>
              <a:t>）堆排序方法：</a:t>
            </a:r>
            <a:endParaRPr lang="en-US" altLang="zh-CN" sz="3200" dirty="0" smtClean="0">
              <a:solidFill>
                <a:srgbClr val="FF0000"/>
              </a:solidFill>
              <a:latin typeface="微软雅黑" panose="020B0503020204020204" pitchFamily="34" charset="-122"/>
              <a:ea typeface="微软雅黑" panose="020B0503020204020204" pitchFamily="34" charset="-122"/>
            </a:endParaRPr>
          </a:p>
          <a:p>
            <a:pPr lvl="1">
              <a:buClr>
                <a:srgbClr val="FF0000"/>
              </a:buClr>
              <a:buFont typeface="Wingdings" pitchFamily="2" charset="2"/>
              <a:buChar char="Ø"/>
            </a:pPr>
            <a:r>
              <a:rPr lang="zh-CN" altLang="en-US" sz="3200" dirty="0" smtClean="0">
                <a:latin typeface="微软雅黑" panose="020B0503020204020204" pitchFamily="34" charset="-122"/>
                <a:ea typeface="微软雅黑" panose="020B0503020204020204" pitchFamily="34" charset="-122"/>
              </a:rPr>
              <a:t>先建堆；</a:t>
            </a:r>
            <a:endParaRPr lang="en-US" altLang="zh-CN" sz="3200" dirty="0" smtClean="0">
              <a:latin typeface="微软雅黑" panose="020B0503020204020204" pitchFamily="34" charset="-122"/>
              <a:ea typeface="微软雅黑" panose="020B0503020204020204" pitchFamily="34" charset="-122"/>
            </a:endParaRPr>
          </a:p>
          <a:p>
            <a:pPr lvl="1">
              <a:buClr>
                <a:srgbClr val="FF0000"/>
              </a:buClr>
              <a:buFont typeface="Wingdings" pitchFamily="2" charset="2"/>
              <a:buChar char="Ø"/>
            </a:pPr>
            <a:r>
              <a:rPr lang="zh-CN" altLang="en-US" sz="3200" dirty="0" smtClean="0">
                <a:latin typeface="微软雅黑" panose="020B0503020204020204" pitchFamily="34" charset="-122"/>
                <a:ea typeface="微软雅黑" panose="020B0503020204020204" pitchFamily="34" charset="-122"/>
              </a:rPr>
              <a:t>取出堆顶；</a:t>
            </a:r>
            <a:endParaRPr lang="en-US" altLang="zh-CN" sz="3200" dirty="0" smtClean="0">
              <a:latin typeface="微软雅黑" panose="020B0503020204020204" pitchFamily="34" charset="-122"/>
              <a:ea typeface="微软雅黑" panose="020B0503020204020204" pitchFamily="34" charset="-122"/>
            </a:endParaRPr>
          </a:p>
          <a:p>
            <a:pPr lvl="1">
              <a:buClr>
                <a:srgbClr val="FF0000"/>
              </a:buClr>
              <a:buFont typeface="Wingdings" pitchFamily="2" charset="2"/>
              <a:buChar char="Ø"/>
            </a:pPr>
            <a:r>
              <a:rPr lang="zh-CN" altLang="en-US" sz="3200" dirty="0" smtClean="0">
                <a:latin typeface="微软雅黑" panose="020B0503020204020204" pitchFamily="34" charset="-122"/>
                <a:ea typeface="微软雅黑" panose="020B0503020204020204" pitchFamily="34" charset="-122"/>
              </a:rPr>
              <a:t>剩下元素再调整为堆；</a:t>
            </a:r>
            <a:endParaRPr lang="en-US" altLang="zh-CN" sz="3200" dirty="0" smtClean="0">
              <a:latin typeface="微软雅黑" panose="020B0503020204020204" pitchFamily="34" charset="-122"/>
              <a:ea typeface="微软雅黑" panose="020B0503020204020204" pitchFamily="34" charset="-122"/>
            </a:endParaRPr>
          </a:p>
          <a:p>
            <a:pPr lvl="1">
              <a:buClr>
                <a:srgbClr val="FF0000"/>
              </a:buClr>
              <a:buFont typeface="Wingdings" pitchFamily="2" charset="2"/>
              <a:buChar char="Ø"/>
            </a:pPr>
            <a:r>
              <a:rPr lang="zh-CN" altLang="en-US" sz="3200" dirty="0" smtClean="0">
                <a:latin typeface="微软雅黑" panose="020B0503020204020204" pitchFamily="34" charset="-122"/>
                <a:ea typeface="微软雅黑" panose="020B0503020204020204" pitchFamily="34" charset="-122"/>
              </a:rPr>
              <a:t>直至剩下一个元素为止。</a:t>
            </a:r>
            <a:endParaRPr lang="en-US" altLang="zh-CN" sz="3200" dirty="0" smtClean="0">
              <a:latin typeface="微软雅黑" panose="020B0503020204020204" pitchFamily="34" charset="-122"/>
              <a:ea typeface="微软雅黑" panose="020B0503020204020204" pitchFamily="34" charset="-122"/>
            </a:endParaRPr>
          </a:p>
          <a:p>
            <a:pPr>
              <a:buFontTx/>
              <a:buNone/>
            </a:pPr>
            <a:endParaRPr lang="zh-CN" altLang="en-US" dirty="0" smtClean="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68</a:t>
            </a:fld>
            <a:endParaRPr lang="en-US" altLang="zh-CN" dirty="0"/>
          </a:p>
        </p:txBody>
      </p:sp>
    </p:spTree>
    <p:extLst>
      <p:ext uri="{BB962C8B-B14F-4D97-AF65-F5344CB8AC3E}">
        <p14:creationId xmlns:p14="http://schemas.microsoft.com/office/powerpoint/2010/main" val="700217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242888"/>
            <a:ext cx="8686800" cy="685800"/>
          </a:xfrm>
        </p:spPr>
        <p:txBody>
          <a:bodyPr/>
          <a:lstStyle/>
          <a:p>
            <a:r>
              <a:rPr lang="en-US" altLang="zh-CN" sz="3200" dirty="0" smtClean="0">
                <a:ea typeface="宋体" charset="-122"/>
              </a:rPr>
              <a:t>5.3 Decrease-by-Constant-Factor Algorithms</a:t>
            </a:r>
          </a:p>
        </p:txBody>
      </p:sp>
      <p:sp>
        <p:nvSpPr>
          <p:cNvPr id="38915" name="Rectangle 3"/>
          <p:cNvSpPr>
            <a:spLocks noGrp="1" noChangeArrowheads="1"/>
          </p:cNvSpPr>
          <p:nvPr>
            <p:ph type="body" idx="1"/>
          </p:nvPr>
        </p:nvSpPr>
        <p:spPr>
          <a:xfrm>
            <a:off x="533400" y="1219200"/>
            <a:ext cx="8610600" cy="5334000"/>
          </a:xfrm>
        </p:spPr>
        <p:txBody>
          <a:bodyPr/>
          <a:lstStyle/>
          <a:p>
            <a:pPr marL="0" indent="0">
              <a:lnSpc>
                <a:spcPct val="90000"/>
              </a:lnSpc>
              <a:buFontTx/>
              <a:buNone/>
            </a:pPr>
            <a:r>
              <a:rPr lang="en-US" altLang="zh-CN" sz="2000" dirty="0" smtClean="0"/>
              <a:t>In this variation of decrease-and-conquer, instance size is reduced by the same factor (typically, 2) </a:t>
            </a:r>
          </a:p>
          <a:p>
            <a:pPr marL="0" indent="0">
              <a:lnSpc>
                <a:spcPct val="90000"/>
              </a:lnSpc>
              <a:buFontTx/>
              <a:buNone/>
            </a:pPr>
            <a:endParaRPr lang="en-US" altLang="zh-CN" sz="2000" dirty="0" smtClean="0"/>
          </a:p>
          <a:p>
            <a:pPr marL="0" indent="0">
              <a:lnSpc>
                <a:spcPct val="90000"/>
              </a:lnSpc>
              <a:buFontTx/>
              <a:buNone/>
            </a:pPr>
            <a:r>
              <a:rPr lang="en-US" altLang="zh-CN" sz="2400" dirty="0" smtClean="0"/>
              <a:t>Examples:</a:t>
            </a:r>
          </a:p>
          <a:p>
            <a:pPr marL="0" indent="0">
              <a:lnSpc>
                <a:spcPct val="90000"/>
              </a:lnSpc>
              <a:buClr>
                <a:schemeClr val="tx1"/>
              </a:buClr>
              <a:buFontTx/>
              <a:buChar char="•"/>
            </a:pPr>
            <a:r>
              <a:rPr lang="en-US" altLang="zh-CN" sz="2400" dirty="0" smtClean="0"/>
              <a:t>  binary search and the method of bisection</a:t>
            </a:r>
            <a:br>
              <a:rPr lang="en-US" altLang="zh-CN" sz="2400" dirty="0" smtClean="0"/>
            </a:br>
            <a:endParaRPr lang="en-US" altLang="zh-CN" sz="2400" dirty="0" smtClean="0"/>
          </a:p>
          <a:p>
            <a:pPr marL="0" indent="0">
              <a:lnSpc>
                <a:spcPct val="90000"/>
              </a:lnSpc>
              <a:buClr>
                <a:schemeClr val="tx1"/>
              </a:buClr>
              <a:buFontTx/>
              <a:buChar char="•"/>
            </a:pPr>
            <a:r>
              <a:rPr lang="en-US" altLang="zh-CN" sz="2400" dirty="0" smtClean="0"/>
              <a:t>  exponentiation by squaring</a:t>
            </a:r>
            <a:br>
              <a:rPr lang="en-US" altLang="zh-CN" sz="2400" dirty="0" smtClean="0"/>
            </a:br>
            <a:endParaRPr lang="en-US" altLang="zh-CN" sz="2400" dirty="0" smtClean="0"/>
          </a:p>
          <a:p>
            <a:pPr marL="0" indent="0">
              <a:lnSpc>
                <a:spcPct val="90000"/>
              </a:lnSpc>
              <a:buClr>
                <a:schemeClr val="tx1"/>
              </a:buClr>
              <a:buFontTx/>
              <a:buChar char="•"/>
            </a:pPr>
            <a:r>
              <a:rPr lang="en-US" altLang="zh-CN" sz="2400" dirty="0" smtClean="0"/>
              <a:t>  multiplication </a:t>
            </a:r>
            <a:r>
              <a:rPr lang="en-US" altLang="zh-CN" sz="2400" dirty="0" smtClean="0">
                <a:cs typeface="Times New Roman" pitchFamily="18" charset="0"/>
              </a:rPr>
              <a:t>à</a:t>
            </a:r>
            <a:r>
              <a:rPr lang="en-US" altLang="zh-CN" sz="2400" dirty="0" smtClean="0"/>
              <a:t> la </a:t>
            </a:r>
            <a:r>
              <a:rPr lang="en-US" altLang="zh-CN" sz="2400" dirty="0" err="1" smtClean="0"/>
              <a:t>russe</a:t>
            </a:r>
            <a:r>
              <a:rPr lang="en-US" altLang="zh-CN" sz="2400" dirty="0" smtClean="0"/>
              <a:t> (Russian peasant method)</a:t>
            </a:r>
            <a:br>
              <a:rPr lang="en-US" altLang="zh-CN" sz="2400" dirty="0" smtClean="0"/>
            </a:br>
            <a:endParaRPr lang="en-US" altLang="zh-CN" sz="2400" dirty="0" smtClean="0"/>
          </a:p>
          <a:p>
            <a:pPr marL="0" indent="0">
              <a:lnSpc>
                <a:spcPct val="90000"/>
              </a:lnSpc>
              <a:buClr>
                <a:schemeClr val="tx1"/>
              </a:buClr>
              <a:buFontTx/>
              <a:buChar char="•"/>
            </a:pPr>
            <a:r>
              <a:rPr lang="en-US" altLang="zh-CN" sz="2400" dirty="0" smtClean="0"/>
              <a:t>  fake-coin puzzle</a:t>
            </a:r>
            <a:br>
              <a:rPr lang="en-US" altLang="zh-CN" sz="2400" dirty="0" smtClean="0"/>
            </a:br>
            <a:endParaRPr lang="en-US" altLang="zh-CN" sz="2400" dirty="0" smtClean="0"/>
          </a:p>
          <a:p>
            <a:pPr marL="0" indent="0">
              <a:lnSpc>
                <a:spcPct val="90000"/>
              </a:lnSpc>
              <a:buClr>
                <a:schemeClr val="tx1"/>
              </a:buClr>
              <a:buFontTx/>
              <a:buChar char="•"/>
            </a:pPr>
            <a:r>
              <a:rPr lang="en-US" altLang="zh-CN" sz="2400" dirty="0" smtClean="0"/>
              <a:t>  Josephus problem</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69</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mtClean="0">
                <a:ea typeface="宋体" charset="-122"/>
              </a:rPr>
              <a:t>What’s the difference?</a:t>
            </a:r>
          </a:p>
        </p:txBody>
      </p:sp>
      <p:sp>
        <p:nvSpPr>
          <p:cNvPr id="18435" name="Rectangle 3"/>
          <p:cNvSpPr>
            <a:spLocks noGrp="1" noChangeArrowheads="1"/>
          </p:cNvSpPr>
          <p:nvPr>
            <p:ph type="body" idx="1"/>
          </p:nvPr>
        </p:nvSpPr>
        <p:spPr/>
        <p:txBody>
          <a:bodyPr/>
          <a:lstStyle/>
          <a:p>
            <a:pPr>
              <a:buFont typeface="Monotype Sorts"/>
              <a:buNone/>
            </a:pPr>
            <a:r>
              <a:rPr lang="en-US" altLang="zh-CN" sz="2800" dirty="0" smtClean="0">
                <a:solidFill>
                  <a:srgbClr val="FF0000"/>
                </a:solidFill>
              </a:rPr>
              <a:t>Consider the problem of exponentiation</a:t>
            </a:r>
            <a:r>
              <a:rPr lang="en-US" altLang="zh-CN" sz="2800" dirty="0" smtClean="0"/>
              <a:t>: Compute  </a:t>
            </a:r>
            <a:r>
              <a:rPr lang="en-US" altLang="zh-CN" sz="2800" i="1" dirty="0" smtClean="0"/>
              <a:t>a</a:t>
            </a:r>
            <a:r>
              <a:rPr lang="en-US" altLang="zh-CN" sz="2800" i="1" baseline="30000" dirty="0" smtClean="0"/>
              <a:t>n</a:t>
            </a:r>
            <a:endParaRPr lang="en-US" altLang="zh-CN" sz="2800" dirty="0" smtClean="0"/>
          </a:p>
          <a:p>
            <a:endParaRPr lang="en-US" altLang="zh-CN" sz="2800" dirty="0" smtClean="0"/>
          </a:p>
          <a:p>
            <a:r>
              <a:rPr lang="en-US" altLang="zh-CN" sz="2800" dirty="0" smtClean="0"/>
              <a:t>Brute Force:</a:t>
            </a:r>
          </a:p>
          <a:p>
            <a:endParaRPr lang="en-US" altLang="zh-CN" sz="2800" dirty="0" smtClean="0"/>
          </a:p>
          <a:p>
            <a:r>
              <a:rPr lang="en-US" altLang="zh-CN" sz="2800" dirty="0" smtClean="0"/>
              <a:t>Divide and conquer:</a:t>
            </a:r>
          </a:p>
          <a:p>
            <a:endParaRPr lang="en-US" altLang="zh-CN" sz="2800" dirty="0" smtClean="0"/>
          </a:p>
          <a:p>
            <a:r>
              <a:rPr lang="en-US" altLang="zh-CN" sz="2800" dirty="0" smtClean="0"/>
              <a:t>Decrease by one:</a:t>
            </a:r>
          </a:p>
          <a:p>
            <a:endParaRPr lang="en-US" altLang="zh-CN" sz="2800" dirty="0" smtClean="0"/>
          </a:p>
          <a:p>
            <a:r>
              <a:rPr lang="en-US" altLang="zh-CN" sz="2800" dirty="0" smtClean="0"/>
              <a:t>Decrease by constant factor:</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 calcmode="lin" valueType="num">
                                      <p:cBhvr additive="base">
                                        <p:cTn id="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anim calcmode="lin" valueType="num">
                                      <p:cBhvr additive="base">
                                        <p:cTn id="13"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anim calcmode="lin" valueType="num">
                                      <p:cBhvr additive="base">
                                        <p:cTn id="19"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pRg st="8" end="8"/>
                                            </p:txEl>
                                          </p:spTgt>
                                        </p:tgtEl>
                                        <p:attrNameLst>
                                          <p:attrName>style.visibility</p:attrName>
                                        </p:attrNameLst>
                                      </p:cBhvr>
                                      <p:to>
                                        <p:strVal val="visible"/>
                                      </p:to>
                                    </p:set>
                                    <p:anim calcmode="lin" valueType="num">
                                      <p:cBhvr additive="base">
                                        <p:cTn id="25"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smtClean="0">
                <a:ea typeface="宋体" charset="-122"/>
              </a:rPr>
              <a:t>5.3.1 Binary Search</a:t>
            </a:r>
          </a:p>
        </p:txBody>
      </p:sp>
      <p:sp>
        <p:nvSpPr>
          <p:cNvPr id="40963" name="Rectangle 3"/>
          <p:cNvSpPr>
            <a:spLocks noGrp="1" noChangeArrowheads="1"/>
          </p:cNvSpPr>
          <p:nvPr>
            <p:ph type="body" idx="1"/>
          </p:nvPr>
        </p:nvSpPr>
        <p:spPr>
          <a:xfrm>
            <a:off x="609600" y="1000125"/>
            <a:ext cx="8534400" cy="5438775"/>
          </a:xfrm>
        </p:spPr>
        <p:txBody>
          <a:bodyPr/>
          <a:lstStyle/>
          <a:p>
            <a:pPr>
              <a:lnSpc>
                <a:spcPct val="80000"/>
              </a:lnSpc>
              <a:buFont typeface="Monotype Sorts"/>
              <a:buNone/>
            </a:pPr>
            <a:r>
              <a:rPr lang="en-US" altLang="zh-CN" sz="2400" dirty="0" smtClean="0"/>
              <a:t>Very efficient algorithm for searching in </a:t>
            </a:r>
            <a:r>
              <a:rPr lang="en-US" altLang="zh-CN" sz="2400" u="sng" dirty="0" smtClean="0"/>
              <a:t>sorted array</a:t>
            </a:r>
            <a:r>
              <a:rPr lang="en-US" altLang="zh-CN" sz="2400" dirty="0" smtClean="0"/>
              <a:t>:</a:t>
            </a:r>
          </a:p>
          <a:p>
            <a:pPr>
              <a:lnSpc>
                <a:spcPct val="80000"/>
              </a:lnSpc>
              <a:buFont typeface="Monotype Sorts"/>
              <a:buNone/>
            </a:pPr>
            <a:r>
              <a:rPr lang="en-US" altLang="zh-CN" sz="2400" dirty="0" smtClean="0"/>
              <a:t>                                           </a:t>
            </a:r>
            <a:r>
              <a:rPr lang="en-US" altLang="zh-CN" sz="2400" i="1" dirty="0" smtClean="0"/>
              <a:t>K</a:t>
            </a:r>
          </a:p>
          <a:p>
            <a:pPr>
              <a:lnSpc>
                <a:spcPct val="80000"/>
              </a:lnSpc>
              <a:buFont typeface="Monotype Sorts"/>
              <a:buNone/>
            </a:pPr>
            <a:r>
              <a:rPr lang="en-US" altLang="zh-CN" sz="2400" dirty="0" smtClean="0"/>
              <a:t>				          vs</a:t>
            </a:r>
          </a:p>
          <a:p>
            <a:pPr>
              <a:lnSpc>
                <a:spcPct val="80000"/>
              </a:lnSpc>
              <a:buFont typeface="Monotype Sorts"/>
              <a:buNone/>
            </a:pPr>
            <a:r>
              <a:rPr lang="en-US" altLang="zh-CN" sz="2400" dirty="0" smtClean="0"/>
              <a:t>			A[0]  .  .  .  A[</a:t>
            </a:r>
            <a:r>
              <a:rPr lang="en-US" altLang="zh-CN" sz="2400" i="1" dirty="0" smtClean="0"/>
              <a:t>m</a:t>
            </a:r>
            <a:r>
              <a:rPr lang="en-US" altLang="zh-CN" sz="2400" dirty="0" smtClean="0"/>
              <a:t>]  .  .  .  A[</a:t>
            </a:r>
            <a:r>
              <a:rPr lang="en-US" altLang="zh-CN" sz="2400" i="1" dirty="0" smtClean="0"/>
              <a:t>n</a:t>
            </a:r>
            <a:r>
              <a:rPr lang="en-US" altLang="zh-CN" sz="2400" dirty="0" smtClean="0"/>
              <a:t>-1]</a:t>
            </a:r>
          </a:p>
          <a:p>
            <a:pPr>
              <a:lnSpc>
                <a:spcPct val="80000"/>
              </a:lnSpc>
              <a:buFont typeface="Monotype Sorts"/>
              <a:buNone/>
            </a:pPr>
            <a:r>
              <a:rPr lang="en-US" altLang="zh-CN" sz="2400" dirty="0" smtClean="0"/>
              <a:t>If </a:t>
            </a:r>
            <a:r>
              <a:rPr lang="en-US" altLang="zh-CN" sz="2400" i="1" dirty="0" smtClean="0"/>
              <a:t>K = </a:t>
            </a:r>
            <a:r>
              <a:rPr lang="en-US" altLang="zh-CN" sz="2400" dirty="0" smtClean="0"/>
              <a:t>A[</a:t>
            </a:r>
            <a:r>
              <a:rPr lang="en-US" altLang="zh-CN" sz="2400" i="1" dirty="0" smtClean="0"/>
              <a:t>m</a:t>
            </a:r>
            <a:r>
              <a:rPr lang="en-US" altLang="zh-CN" sz="2400" dirty="0" smtClean="0"/>
              <a:t>], stop (successful search);  otherwise, continue</a:t>
            </a:r>
          </a:p>
          <a:p>
            <a:pPr>
              <a:lnSpc>
                <a:spcPct val="80000"/>
              </a:lnSpc>
              <a:buFont typeface="Monotype Sorts"/>
              <a:buNone/>
            </a:pPr>
            <a:r>
              <a:rPr lang="en-US" altLang="zh-CN" sz="2400" dirty="0" smtClean="0"/>
              <a:t>searching by the same method in A[0..</a:t>
            </a:r>
            <a:r>
              <a:rPr lang="en-US" altLang="zh-CN" sz="2400" i="1" dirty="0" smtClean="0"/>
              <a:t>m</a:t>
            </a:r>
            <a:r>
              <a:rPr lang="en-US" altLang="zh-CN" sz="2400" dirty="0" smtClean="0"/>
              <a:t>-1] if </a:t>
            </a:r>
            <a:r>
              <a:rPr lang="en-US" altLang="zh-CN" sz="2400" i="1" dirty="0" smtClean="0"/>
              <a:t>K &lt; </a:t>
            </a:r>
            <a:r>
              <a:rPr lang="en-US" altLang="zh-CN" sz="2400" dirty="0" smtClean="0"/>
              <a:t>A[</a:t>
            </a:r>
            <a:r>
              <a:rPr lang="en-US" altLang="zh-CN" sz="2400" i="1" dirty="0" smtClean="0"/>
              <a:t>m</a:t>
            </a:r>
            <a:r>
              <a:rPr lang="en-US" altLang="zh-CN" sz="2400" dirty="0" smtClean="0"/>
              <a:t>]</a:t>
            </a:r>
          </a:p>
          <a:p>
            <a:pPr>
              <a:lnSpc>
                <a:spcPct val="80000"/>
              </a:lnSpc>
              <a:buFont typeface="Monotype Sorts"/>
              <a:buNone/>
            </a:pPr>
            <a:r>
              <a:rPr lang="en-US" altLang="zh-CN" sz="2400" dirty="0" smtClean="0"/>
              <a:t>and in A[</a:t>
            </a:r>
            <a:r>
              <a:rPr lang="en-US" altLang="zh-CN" sz="2400" i="1" dirty="0" smtClean="0"/>
              <a:t>m</a:t>
            </a:r>
            <a:r>
              <a:rPr lang="en-US" altLang="zh-CN" sz="2400" dirty="0" smtClean="0"/>
              <a:t>+1..</a:t>
            </a:r>
            <a:r>
              <a:rPr lang="en-US" altLang="zh-CN" sz="2400" i="1" dirty="0" smtClean="0"/>
              <a:t>n</a:t>
            </a:r>
            <a:r>
              <a:rPr lang="en-US" altLang="zh-CN" sz="2400" dirty="0" smtClean="0"/>
              <a:t>-1] if </a:t>
            </a:r>
            <a:r>
              <a:rPr lang="en-US" altLang="zh-CN" sz="2400" i="1" dirty="0" smtClean="0"/>
              <a:t>K &gt; </a:t>
            </a:r>
            <a:r>
              <a:rPr lang="en-US" altLang="zh-CN" sz="2400" dirty="0" smtClean="0"/>
              <a:t>A[</a:t>
            </a:r>
            <a:r>
              <a:rPr lang="en-US" altLang="zh-CN" sz="2400" i="1" dirty="0" smtClean="0"/>
              <a:t>m</a:t>
            </a:r>
            <a:r>
              <a:rPr lang="en-US" altLang="zh-CN" sz="2400" dirty="0" smtClean="0"/>
              <a:t>]</a:t>
            </a:r>
            <a:br>
              <a:rPr lang="en-US" altLang="zh-CN" sz="2400" dirty="0" smtClean="0"/>
            </a:br>
            <a:endParaRPr lang="en-US" altLang="zh-CN" sz="1600" dirty="0" smtClean="0"/>
          </a:p>
          <a:p>
            <a:pPr>
              <a:lnSpc>
                <a:spcPct val="80000"/>
              </a:lnSpc>
              <a:buFont typeface="Monotype Sorts"/>
              <a:buNone/>
            </a:pPr>
            <a:r>
              <a:rPr lang="en-US" altLang="zh-CN" sz="2400" i="1" dirty="0" smtClean="0"/>
              <a:t>l </a:t>
            </a:r>
            <a:r>
              <a:rPr lang="en-US" altLang="zh-CN" sz="2400" dirty="0" smtClean="0">
                <a:sym typeface="Symbol" pitchFamily="18" charset="2"/>
              </a:rPr>
              <a:t> 0;   </a:t>
            </a:r>
            <a:r>
              <a:rPr lang="en-US" altLang="zh-CN" sz="2400" i="1" dirty="0" smtClean="0">
                <a:sym typeface="Symbol" pitchFamily="18" charset="2"/>
              </a:rPr>
              <a:t>r</a:t>
            </a:r>
            <a:r>
              <a:rPr lang="en-US" altLang="zh-CN" sz="2400" dirty="0" smtClean="0">
                <a:sym typeface="Symbol" pitchFamily="18" charset="2"/>
              </a:rPr>
              <a:t>  </a:t>
            </a:r>
            <a:r>
              <a:rPr lang="en-US" altLang="zh-CN" sz="2400" i="1" dirty="0" smtClean="0">
                <a:sym typeface="Symbol" pitchFamily="18" charset="2"/>
              </a:rPr>
              <a:t>n</a:t>
            </a:r>
            <a:r>
              <a:rPr lang="en-US" altLang="zh-CN" sz="2400" dirty="0" smtClean="0">
                <a:sym typeface="Symbol" pitchFamily="18" charset="2"/>
              </a:rPr>
              <a:t>-1</a:t>
            </a:r>
          </a:p>
          <a:p>
            <a:pPr>
              <a:lnSpc>
                <a:spcPct val="80000"/>
              </a:lnSpc>
              <a:buFont typeface="Monotype Sorts"/>
              <a:buNone/>
            </a:pPr>
            <a:r>
              <a:rPr lang="en-US" altLang="zh-CN" sz="2400" dirty="0" smtClean="0"/>
              <a:t>while </a:t>
            </a:r>
            <a:r>
              <a:rPr lang="en-US" altLang="zh-CN" sz="2400" i="1" dirty="0" smtClean="0"/>
              <a:t>l</a:t>
            </a:r>
            <a:r>
              <a:rPr lang="en-US" altLang="zh-CN" sz="2400" dirty="0" smtClean="0"/>
              <a:t> </a:t>
            </a:r>
            <a:r>
              <a:rPr lang="en-US" altLang="zh-CN" sz="2400" dirty="0" smtClean="0">
                <a:sym typeface="Symbol" pitchFamily="18" charset="2"/>
              </a:rPr>
              <a:t> </a:t>
            </a:r>
            <a:r>
              <a:rPr lang="en-US" altLang="zh-CN" sz="2400" i="1" dirty="0" smtClean="0">
                <a:sym typeface="Symbol" pitchFamily="18" charset="2"/>
              </a:rPr>
              <a:t>r</a:t>
            </a:r>
            <a:r>
              <a:rPr lang="en-US" altLang="zh-CN" sz="2400" dirty="0" smtClean="0">
                <a:sym typeface="Symbol" pitchFamily="18" charset="2"/>
              </a:rPr>
              <a:t> do</a:t>
            </a:r>
          </a:p>
          <a:p>
            <a:pPr>
              <a:lnSpc>
                <a:spcPct val="80000"/>
              </a:lnSpc>
              <a:buFont typeface="Monotype Sorts"/>
              <a:buNone/>
            </a:pPr>
            <a:r>
              <a:rPr lang="en-US" altLang="zh-CN" sz="2400" dirty="0" smtClean="0">
                <a:sym typeface="Symbol" pitchFamily="18" charset="2"/>
              </a:rPr>
              <a:t>	</a:t>
            </a:r>
            <a:r>
              <a:rPr lang="en-US" altLang="zh-CN" sz="2400" i="1" dirty="0" smtClean="0">
                <a:sym typeface="Symbol" pitchFamily="18" charset="2"/>
              </a:rPr>
              <a:t>m</a:t>
            </a:r>
            <a:r>
              <a:rPr lang="en-US" altLang="zh-CN" sz="2400" dirty="0" smtClean="0">
                <a:sym typeface="Symbol" pitchFamily="18" charset="2"/>
              </a:rPr>
              <a:t>  (</a:t>
            </a:r>
            <a:r>
              <a:rPr lang="en-US" altLang="zh-CN" sz="2400" i="1" dirty="0" err="1" smtClean="0">
                <a:sym typeface="Symbol" pitchFamily="18" charset="2"/>
              </a:rPr>
              <a:t>l</a:t>
            </a:r>
            <a:r>
              <a:rPr lang="en-US" altLang="zh-CN" sz="2400" dirty="0" err="1" smtClean="0">
                <a:sym typeface="Symbol" pitchFamily="18" charset="2"/>
              </a:rPr>
              <a:t>+</a:t>
            </a:r>
            <a:r>
              <a:rPr lang="en-US" altLang="zh-CN" sz="2400" i="1" dirty="0" err="1" smtClean="0">
                <a:sym typeface="Symbol" pitchFamily="18" charset="2"/>
              </a:rPr>
              <a:t>r</a:t>
            </a:r>
            <a:r>
              <a:rPr lang="en-US" altLang="zh-CN" sz="2400" dirty="0" smtClean="0">
                <a:sym typeface="Symbol" pitchFamily="18" charset="2"/>
              </a:rPr>
              <a:t>)/2</a:t>
            </a:r>
          </a:p>
          <a:p>
            <a:pPr>
              <a:lnSpc>
                <a:spcPct val="80000"/>
              </a:lnSpc>
              <a:buFont typeface="Monotype Sorts"/>
              <a:buNone/>
            </a:pPr>
            <a:r>
              <a:rPr lang="en-US" altLang="zh-CN" sz="2400" dirty="0" smtClean="0">
                <a:sym typeface="Symbol" pitchFamily="18" charset="2"/>
              </a:rPr>
              <a:t>     if  </a:t>
            </a:r>
            <a:r>
              <a:rPr lang="en-US" altLang="zh-CN" sz="2400" i="1" dirty="0" smtClean="0">
                <a:sym typeface="Symbol" pitchFamily="18" charset="2"/>
              </a:rPr>
              <a:t>K = </a:t>
            </a:r>
            <a:r>
              <a:rPr lang="en-US" altLang="zh-CN" sz="2400" dirty="0" smtClean="0">
                <a:sym typeface="Symbol" pitchFamily="18" charset="2"/>
              </a:rPr>
              <a:t>A[</a:t>
            </a:r>
            <a:r>
              <a:rPr lang="en-US" altLang="zh-CN" sz="2400" i="1" dirty="0" smtClean="0">
                <a:sym typeface="Symbol" pitchFamily="18" charset="2"/>
              </a:rPr>
              <a:t>m</a:t>
            </a:r>
            <a:r>
              <a:rPr lang="en-US" altLang="zh-CN" sz="2400" dirty="0" smtClean="0">
                <a:sym typeface="Symbol" pitchFamily="18" charset="2"/>
              </a:rPr>
              <a:t>]  return </a:t>
            </a:r>
            <a:r>
              <a:rPr lang="en-US" altLang="zh-CN" sz="2400" i="1" dirty="0" smtClean="0">
                <a:sym typeface="Symbol" pitchFamily="18" charset="2"/>
              </a:rPr>
              <a:t>m</a:t>
            </a:r>
            <a:endParaRPr lang="en-US" altLang="zh-CN" sz="2400" dirty="0" smtClean="0">
              <a:sym typeface="Symbol" pitchFamily="18" charset="2"/>
            </a:endParaRPr>
          </a:p>
          <a:p>
            <a:pPr>
              <a:lnSpc>
                <a:spcPct val="80000"/>
              </a:lnSpc>
              <a:buFont typeface="Monotype Sorts"/>
              <a:buNone/>
            </a:pPr>
            <a:r>
              <a:rPr lang="en-US" altLang="zh-CN" sz="2400" dirty="0" smtClean="0">
                <a:sym typeface="Symbol" pitchFamily="18" charset="2"/>
              </a:rPr>
              <a:t>     else if </a:t>
            </a:r>
            <a:r>
              <a:rPr lang="en-US" altLang="zh-CN" sz="2400" i="1" dirty="0" smtClean="0">
                <a:sym typeface="Symbol" pitchFamily="18" charset="2"/>
              </a:rPr>
              <a:t>K &lt; </a:t>
            </a:r>
            <a:r>
              <a:rPr lang="en-US" altLang="zh-CN" sz="2400" dirty="0" smtClean="0">
                <a:sym typeface="Symbol" pitchFamily="18" charset="2"/>
              </a:rPr>
              <a:t>A[</a:t>
            </a:r>
            <a:r>
              <a:rPr lang="en-US" altLang="zh-CN" sz="2400" i="1" dirty="0" smtClean="0">
                <a:sym typeface="Symbol" pitchFamily="18" charset="2"/>
              </a:rPr>
              <a:t>m</a:t>
            </a:r>
            <a:r>
              <a:rPr lang="en-US" altLang="zh-CN" sz="2400" dirty="0" smtClean="0">
                <a:sym typeface="Symbol" pitchFamily="18" charset="2"/>
              </a:rPr>
              <a:t>]  </a:t>
            </a:r>
            <a:r>
              <a:rPr lang="en-US" altLang="zh-CN" sz="2400" i="1" dirty="0" smtClean="0">
                <a:sym typeface="Symbol" pitchFamily="18" charset="2"/>
              </a:rPr>
              <a:t>r </a:t>
            </a:r>
            <a:r>
              <a:rPr lang="en-US" altLang="zh-CN" sz="2400" dirty="0" smtClean="0">
                <a:sym typeface="Symbol" pitchFamily="18" charset="2"/>
              </a:rPr>
              <a:t> </a:t>
            </a:r>
            <a:r>
              <a:rPr lang="en-US" altLang="zh-CN" sz="2400" i="1" dirty="0" smtClean="0">
                <a:sym typeface="Symbol" pitchFamily="18" charset="2"/>
              </a:rPr>
              <a:t>m</a:t>
            </a:r>
            <a:r>
              <a:rPr lang="en-US" altLang="zh-CN" sz="2400" dirty="0" smtClean="0">
                <a:sym typeface="Symbol" pitchFamily="18" charset="2"/>
              </a:rPr>
              <a:t>-1</a:t>
            </a:r>
          </a:p>
          <a:p>
            <a:pPr>
              <a:lnSpc>
                <a:spcPct val="80000"/>
              </a:lnSpc>
              <a:buFont typeface="Monotype Sorts"/>
              <a:buNone/>
            </a:pPr>
            <a:r>
              <a:rPr lang="en-US" altLang="zh-CN" sz="2400" dirty="0" smtClean="0">
                <a:sym typeface="Symbol" pitchFamily="18" charset="2"/>
              </a:rPr>
              <a:t>     else </a:t>
            </a:r>
            <a:r>
              <a:rPr lang="en-US" altLang="zh-CN" sz="2400" i="1" dirty="0" smtClean="0"/>
              <a:t>l </a:t>
            </a:r>
            <a:r>
              <a:rPr lang="en-US" altLang="zh-CN" sz="2400" dirty="0" smtClean="0">
                <a:sym typeface="Symbol" pitchFamily="18" charset="2"/>
              </a:rPr>
              <a:t> </a:t>
            </a:r>
            <a:r>
              <a:rPr lang="en-US" altLang="zh-CN" sz="2400" i="1" dirty="0" smtClean="0">
                <a:sym typeface="Symbol" pitchFamily="18" charset="2"/>
              </a:rPr>
              <a:t>m</a:t>
            </a:r>
            <a:r>
              <a:rPr lang="en-US" altLang="zh-CN" sz="2400" dirty="0" smtClean="0">
                <a:sym typeface="Symbol" pitchFamily="18" charset="2"/>
              </a:rPr>
              <a:t>+1</a:t>
            </a:r>
          </a:p>
          <a:p>
            <a:pPr>
              <a:lnSpc>
                <a:spcPct val="80000"/>
              </a:lnSpc>
              <a:buFont typeface="Monotype Sorts"/>
              <a:buNone/>
            </a:pPr>
            <a:r>
              <a:rPr lang="en-US" altLang="zh-CN" sz="2400" dirty="0" smtClean="0">
                <a:sym typeface="Symbol" pitchFamily="18" charset="2"/>
              </a:rPr>
              <a:t>return -1</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70</a:t>
            </a:fld>
            <a:endParaRPr lang="en-US"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ea typeface="宋体" charset="-122"/>
              </a:rPr>
              <a:t>Analysis of Binary Search</a:t>
            </a:r>
          </a:p>
        </p:txBody>
      </p:sp>
      <p:sp>
        <p:nvSpPr>
          <p:cNvPr id="43011" name="Rectangle 3"/>
          <p:cNvSpPr>
            <a:spLocks noGrp="1" noChangeArrowheads="1"/>
          </p:cNvSpPr>
          <p:nvPr>
            <p:ph type="body" idx="1"/>
          </p:nvPr>
        </p:nvSpPr>
        <p:spPr>
          <a:xfrm>
            <a:off x="609600" y="1066800"/>
            <a:ext cx="8534400" cy="5438775"/>
          </a:xfrm>
        </p:spPr>
        <p:txBody>
          <a:bodyPr/>
          <a:lstStyle/>
          <a:p>
            <a:pPr>
              <a:lnSpc>
                <a:spcPct val="90000"/>
              </a:lnSpc>
            </a:pPr>
            <a:r>
              <a:rPr lang="en-US" altLang="zh-CN" sz="2400" dirty="0" smtClean="0"/>
              <a:t>Time efficiency</a:t>
            </a:r>
          </a:p>
          <a:p>
            <a:pPr lvl="1">
              <a:lnSpc>
                <a:spcPct val="90000"/>
              </a:lnSpc>
            </a:pPr>
            <a:r>
              <a:rPr lang="en-US" altLang="zh-CN" sz="1800" dirty="0" smtClean="0"/>
              <a:t>worst-case recurrence:  </a:t>
            </a:r>
            <a:r>
              <a:rPr lang="en-US" altLang="zh-CN" sz="1800" i="1" dirty="0" err="1" smtClean="0"/>
              <a:t>C</a:t>
            </a:r>
            <a:r>
              <a:rPr lang="en-US" altLang="zh-CN" sz="1800" i="1" baseline="-25000" dirty="0" err="1" smtClean="0"/>
              <a:t>w</a:t>
            </a:r>
            <a:r>
              <a:rPr lang="en-US" altLang="zh-CN" sz="1800" i="1" baseline="-25000" dirty="0" smtClean="0"/>
              <a:t> </a:t>
            </a:r>
            <a:r>
              <a:rPr lang="en-US" altLang="zh-CN" sz="1800" dirty="0" smtClean="0"/>
              <a:t>(</a:t>
            </a:r>
            <a:r>
              <a:rPr lang="en-US" altLang="zh-CN" sz="1800" i="1" dirty="0" smtClean="0"/>
              <a:t>n</a:t>
            </a:r>
            <a:r>
              <a:rPr lang="en-US" altLang="zh-CN" sz="1800" dirty="0" smtClean="0"/>
              <a:t>) = 1 + </a:t>
            </a:r>
            <a:r>
              <a:rPr lang="en-US" altLang="zh-CN" sz="1800" i="1" dirty="0" err="1" smtClean="0"/>
              <a:t>C</a:t>
            </a:r>
            <a:r>
              <a:rPr lang="en-US" altLang="zh-CN" sz="1800" i="1" baseline="-25000" dirty="0" err="1" smtClean="0"/>
              <a:t>w</a:t>
            </a:r>
            <a:r>
              <a:rPr lang="en-US" altLang="zh-CN" sz="1800" dirty="0" smtClean="0"/>
              <a:t>( </a:t>
            </a:r>
            <a:r>
              <a:rPr lang="en-US" altLang="zh-CN" sz="1800" dirty="0" smtClean="0">
                <a:sym typeface="Symbol" pitchFamily="18" charset="2"/>
              </a:rPr>
              <a:t></a:t>
            </a:r>
            <a:r>
              <a:rPr lang="en-US" altLang="zh-CN" sz="1800" i="1" dirty="0" smtClean="0"/>
              <a:t>n</a:t>
            </a:r>
            <a:r>
              <a:rPr lang="en-US" altLang="zh-CN" sz="1800" dirty="0" smtClean="0"/>
              <a:t>/2</a:t>
            </a:r>
            <a:r>
              <a:rPr lang="en-US" altLang="zh-CN" sz="1800" dirty="0" smtClean="0">
                <a:sym typeface="Symbol" pitchFamily="18" charset="2"/>
              </a:rPr>
              <a:t> </a:t>
            </a:r>
            <a:r>
              <a:rPr lang="en-US" altLang="zh-CN" sz="1800" dirty="0" smtClean="0"/>
              <a:t>),  </a:t>
            </a:r>
            <a:r>
              <a:rPr lang="en-US" altLang="zh-CN" sz="1800" i="1" dirty="0" err="1" smtClean="0"/>
              <a:t>C</a:t>
            </a:r>
            <a:r>
              <a:rPr lang="en-US" altLang="zh-CN" sz="1800" i="1" baseline="-25000" dirty="0" err="1" smtClean="0"/>
              <a:t>w</a:t>
            </a:r>
            <a:r>
              <a:rPr lang="en-US" altLang="zh-CN" sz="1800" i="1" baseline="-25000" dirty="0" smtClean="0"/>
              <a:t> </a:t>
            </a:r>
            <a:r>
              <a:rPr lang="en-US" altLang="zh-CN" sz="1800" dirty="0" smtClean="0"/>
              <a:t>(1) = 1 </a:t>
            </a:r>
            <a:br>
              <a:rPr lang="en-US" altLang="zh-CN" sz="1800" dirty="0" smtClean="0"/>
            </a:br>
            <a:r>
              <a:rPr lang="en-US" altLang="zh-CN" sz="1800" dirty="0" smtClean="0"/>
              <a:t>solution: </a:t>
            </a:r>
            <a:r>
              <a:rPr lang="en-US" altLang="zh-CN" sz="1800" i="1" dirty="0" err="1" smtClean="0"/>
              <a:t>C</a:t>
            </a:r>
            <a:r>
              <a:rPr lang="en-US" altLang="zh-CN" sz="1800" i="1" baseline="-25000" dirty="0" err="1" smtClean="0"/>
              <a:t>w</a:t>
            </a:r>
            <a:r>
              <a:rPr lang="en-US" altLang="zh-CN" sz="1800" dirty="0" smtClean="0"/>
              <a:t>(</a:t>
            </a:r>
            <a:r>
              <a:rPr lang="en-US" altLang="zh-CN" sz="1800" i="1" dirty="0" smtClean="0"/>
              <a:t>n</a:t>
            </a:r>
            <a:r>
              <a:rPr lang="en-US" altLang="zh-CN" sz="1800" dirty="0" smtClean="0"/>
              <a:t>) =</a:t>
            </a:r>
            <a:r>
              <a:rPr lang="en-US" altLang="zh-CN" sz="1800" i="1" dirty="0" smtClean="0"/>
              <a:t> </a:t>
            </a:r>
            <a:r>
              <a:rPr lang="en-US" altLang="zh-CN" sz="1800" dirty="0" smtClean="0">
                <a:sym typeface="Symbol" pitchFamily="18" charset="2"/>
              </a:rPr>
              <a:t></a:t>
            </a:r>
            <a:r>
              <a:rPr lang="en-US" altLang="zh-CN" sz="1800" dirty="0" smtClean="0">
                <a:cs typeface="Times New Roman" pitchFamily="18" charset="0"/>
              </a:rPr>
              <a:t>log</a:t>
            </a:r>
            <a:r>
              <a:rPr lang="en-US" altLang="zh-CN" sz="1800" baseline="-25000" dirty="0" smtClean="0">
                <a:cs typeface="Times New Roman" pitchFamily="18" charset="0"/>
              </a:rPr>
              <a:t>2</a:t>
            </a:r>
            <a:r>
              <a:rPr lang="en-US" altLang="zh-CN" sz="1800" dirty="0" smtClean="0">
                <a:cs typeface="Times New Roman" pitchFamily="18" charset="0"/>
              </a:rPr>
              <a:t>(</a:t>
            </a:r>
            <a:r>
              <a:rPr lang="en-US" altLang="zh-CN" sz="1800" i="1" dirty="0" smtClean="0">
                <a:cs typeface="Times New Roman" pitchFamily="18" charset="0"/>
              </a:rPr>
              <a:t>n</a:t>
            </a:r>
            <a:r>
              <a:rPr lang="en-US" altLang="zh-CN" sz="1800" dirty="0" smtClean="0">
                <a:cs typeface="Times New Roman" pitchFamily="18" charset="0"/>
              </a:rPr>
              <a:t>+1)</a:t>
            </a:r>
            <a:r>
              <a:rPr lang="en-US" altLang="zh-CN" sz="1800" dirty="0" smtClean="0">
                <a:cs typeface="Times New Roman" pitchFamily="18" charset="0"/>
                <a:sym typeface="Symbol" pitchFamily="18" charset="2"/>
              </a:rPr>
              <a:t></a:t>
            </a:r>
            <a:r>
              <a:rPr lang="en-US" altLang="zh-CN" sz="1800" dirty="0" smtClean="0">
                <a:cs typeface="Times New Roman" pitchFamily="18" charset="0"/>
              </a:rPr>
              <a:t> </a:t>
            </a:r>
            <a:br>
              <a:rPr lang="en-US" altLang="zh-CN" sz="1800" dirty="0" smtClean="0">
                <a:cs typeface="Times New Roman" pitchFamily="18" charset="0"/>
              </a:rPr>
            </a:br>
            <a:r>
              <a:rPr lang="en-US" altLang="zh-CN" sz="1800" dirty="0" smtClean="0">
                <a:cs typeface="Times New Roman" pitchFamily="18" charset="0"/>
              </a:rPr>
              <a:t/>
            </a:r>
            <a:br>
              <a:rPr lang="en-US" altLang="zh-CN" sz="1800" dirty="0" smtClean="0">
                <a:cs typeface="Times New Roman" pitchFamily="18" charset="0"/>
              </a:rPr>
            </a:br>
            <a:r>
              <a:rPr lang="en-US" altLang="zh-CN" sz="1800" dirty="0" smtClean="0">
                <a:cs typeface="Times New Roman" pitchFamily="18" charset="0"/>
              </a:rPr>
              <a:t>This is VERY fast: </a:t>
            </a:r>
            <a:r>
              <a:rPr lang="en-US" altLang="zh-CN" sz="1800" dirty="0" smtClean="0">
                <a:sym typeface="Symbol" pitchFamily="18" charset="2"/>
              </a:rPr>
              <a:t>e.g., </a:t>
            </a:r>
            <a:r>
              <a:rPr lang="en-US" altLang="zh-CN" sz="1800" dirty="0" err="1" smtClean="0"/>
              <a:t>C</a:t>
            </a:r>
            <a:r>
              <a:rPr lang="en-US" altLang="zh-CN" sz="1800" i="1" baseline="-25000" dirty="0" err="1" smtClean="0"/>
              <a:t>w</a:t>
            </a:r>
            <a:r>
              <a:rPr lang="en-US" altLang="zh-CN" sz="1800" dirty="0" smtClean="0">
                <a:sym typeface="Symbol" pitchFamily="18" charset="2"/>
              </a:rPr>
              <a:t>(10</a:t>
            </a:r>
            <a:r>
              <a:rPr lang="en-US" altLang="zh-CN" sz="1800" baseline="30000" dirty="0" smtClean="0">
                <a:sym typeface="Symbol" pitchFamily="18" charset="2"/>
              </a:rPr>
              <a:t>6</a:t>
            </a:r>
            <a:r>
              <a:rPr lang="en-US" altLang="zh-CN" sz="1800" dirty="0" smtClean="0">
                <a:sym typeface="Symbol" pitchFamily="18" charset="2"/>
              </a:rPr>
              <a:t>) = 20</a:t>
            </a:r>
            <a:br>
              <a:rPr lang="en-US" altLang="zh-CN" sz="1800" dirty="0" smtClean="0">
                <a:sym typeface="Symbol" pitchFamily="18" charset="2"/>
              </a:rPr>
            </a:br>
            <a:endParaRPr lang="en-US" altLang="zh-CN" sz="1800" dirty="0" smtClean="0"/>
          </a:p>
          <a:p>
            <a:pPr>
              <a:lnSpc>
                <a:spcPct val="90000"/>
              </a:lnSpc>
            </a:pPr>
            <a:r>
              <a:rPr lang="en-US" altLang="zh-CN" sz="2400" dirty="0" smtClean="0"/>
              <a:t>Optimal for searching a sorted array</a:t>
            </a:r>
            <a:br>
              <a:rPr lang="en-US" altLang="zh-CN" sz="2400" dirty="0" smtClean="0"/>
            </a:br>
            <a:endParaRPr lang="en-US" altLang="zh-CN" sz="2400" dirty="0" smtClean="0"/>
          </a:p>
          <a:p>
            <a:pPr>
              <a:lnSpc>
                <a:spcPct val="90000"/>
              </a:lnSpc>
            </a:pPr>
            <a:r>
              <a:rPr lang="en-US" altLang="zh-CN" sz="2400" dirty="0" smtClean="0"/>
              <a:t>Limitations: must be a sorted array (not linked list)</a:t>
            </a:r>
            <a:br>
              <a:rPr lang="en-US" altLang="zh-CN" sz="2400" dirty="0" smtClean="0"/>
            </a:br>
            <a:endParaRPr lang="en-US" altLang="zh-CN" sz="2400" dirty="0" smtClean="0"/>
          </a:p>
          <a:p>
            <a:pPr>
              <a:lnSpc>
                <a:spcPct val="90000"/>
              </a:lnSpc>
            </a:pPr>
            <a:r>
              <a:rPr lang="en-US" altLang="zh-CN" sz="2400" dirty="0" smtClean="0"/>
              <a:t>Bad (degenerate) example of divide-and-conquer</a:t>
            </a:r>
            <a:br>
              <a:rPr lang="en-US" altLang="zh-CN" sz="2400" dirty="0" smtClean="0"/>
            </a:br>
            <a:endParaRPr lang="en-US" altLang="zh-CN" sz="2400" dirty="0" smtClean="0"/>
          </a:p>
          <a:p>
            <a:pPr>
              <a:lnSpc>
                <a:spcPct val="90000"/>
              </a:lnSpc>
            </a:pPr>
            <a:r>
              <a:rPr lang="en-US" altLang="zh-CN" sz="2400" dirty="0" smtClean="0">
                <a:sym typeface="Symbol" pitchFamily="18" charset="2"/>
              </a:rPr>
              <a:t>Has a continuous counterpart called </a:t>
            </a:r>
            <a:r>
              <a:rPr lang="en-US" altLang="zh-CN" sz="2400" i="1" dirty="0" smtClean="0">
                <a:sym typeface="Symbol" pitchFamily="18" charset="2"/>
              </a:rPr>
              <a:t>bisection method</a:t>
            </a:r>
            <a:r>
              <a:rPr lang="en-US" altLang="zh-CN" sz="2400" dirty="0" smtClean="0">
                <a:sym typeface="Symbol" pitchFamily="18" charset="2"/>
              </a:rPr>
              <a:t> for solving equations in one unknown </a:t>
            </a:r>
            <a:r>
              <a:rPr lang="en-US" altLang="zh-CN" sz="2400" i="1" dirty="0" smtClean="0">
                <a:sym typeface="Symbol" pitchFamily="18" charset="2"/>
              </a:rPr>
              <a:t>f</a:t>
            </a:r>
            <a:r>
              <a:rPr lang="en-US" altLang="zh-CN" sz="2400" dirty="0" smtClean="0">
                <a:sym typeface="Symbol" pitchFamily="18" charset="2"/>
              </a:rPr>
              <a:t>(</a:t>
            </a:r>
            <a:r>
              <a:rPr lang="en-US" altLang="zh-CN" sz="2400" i="1" dirty="0" smtClean="0">
                <a:sym typeface="Symbol" pitchFamily="18" charset="2"/>
              </a:rPr>
              <a:t>x</a:t>
            </a:r>
            <a:r>
              <a:rPr lang="en-US" altLang="zh-CN" sz="2400" dirty="0" smtClean="0">
                <a:sym typeface="Symbol" pitchFamily="18" charset="2"/>
              </a:rPr>
              <a:t>) </a:t>
            </a:r>
            <a:r>
              <a:rPr lang="en-US" altLang="zh-CN" sz="2400" i="1" dirty="0" smtClean="0">
                <a:sym typeface="Symbol" pitchFamily="18" charset="2"/>
              </a:rPr>
              <a:t>= </a:t>
            </a:r>
            <a:r>
              <a:rPr lang="en-US" altLang="zh-CN" sz="2400" dirty="0" smtClean="0">
                <a:sym typeface="Symbol" pitchFamily="18" charset="2"/>
              </a:rPr>
              <a:t>0</a:t>
            </a:r>
            <a:endParaRPr lang="en-US" altLang="zh-CN" sz="2400" dirty="0" smtClean="0"/>
          </a:p>
          <a:p>
            <a:pPr>
              <a:lnSpc>
                <a:spcPct val="90000"/>
              </a:lnSpc>
              <a:buFont typeface="Monotype Sorts"/>
              <a:buNone/>
            </a:pPr>
            <a:endParaRPr lang="en-US" altLang="zh-CN" sz="2400" dirty="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71</a:t>
            </a:fld>
            <a:endParaRPr lang="en-US"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ea typeface="宋体" charset="-122"/>
              </a:rPr>
              <a:t>Analysis of Binary Search</a:t>
            </a:r>
          </a:p>
        </p:txBody>
      </p:sp>
      <p:sp>
        <p:nvSpPr>
          <p:cNvPr id="43011" name="Rectangle 3"/>
          <p:cNvSpPr>
            <a:spLocks noGrp="1" noChangeArrowheads="1"/>
          </p:cNvSpPr>
          <p:nvPr>
            <p:ph type="body" idx="1"/>
          </p:nvPr>
        </p:nvSpPr>
        <p:spPr>
          <a:xfrm>
            <a:off x="609600" y="1066800"/>
            <a:ext cx="8534400" cy="5438775"/>
          </a:xfrm>
        </p:spPr>
        <p:txBody>
          <a:bodyPr/>
          <a:lstStyle/>
          <a:p>
            <a:pPr>
              <a:lnSpc>
                <a:spcPct val="90000"/>
              </a:lnSpc>
            </a:pPr>
            <a:endParaRPr lang="en-US" altLang="zh-CN" sz="2400" dirty="0" smtClean="0"/>
          </a:p>
        </p:txBody>
      </p:sp>
      <p:pic>
        <p:nvPicPr>
          <p:cNvPr id="192514" name="Picture 2" descr="C:\Users\riley\AppData\Local\Temp\mx311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24744"/>
            <a:ext cx="7330108" cy="509260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72</a:t>
            </a:fld>
            <a:endParaRPr lang="en-US" altLang="zh-CN" dirty="0"/>
          </a:p>
        </p:txBody>
      </p:sp>
    </p:spTree>
    <p:extLst>
      <p:ext uri="{BB962C8B-B14F-4D97-AF65-F5344CB8AC3E}">
        <p14:creationId xmlns:p14="http://schemas.microsoft.com/office/powerpoint/2010/main" val="25829871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dirty="0" smtClean="0">
                <a:ea typeface="宋体" charset="-122"/>
              </a:rPr>
              <a:t>Analysis of Binary Search</a:t>
            </a:r>
          </a:p>
        </p:txBody>
      </p:sp>
      <p:sp>
        <p:nvSpPr>
          <p:cNvPr id="45059" name="Rectangle 3"/>
          <p:cNvSpPr>
            <a:spLocks noGrp="1" noChangeArrowheads="1"/>
          </p:cNvSpPr>
          <p:nvPr>
            <p:ph type="body" idx="1"/>
          </p:nvPr>
        </p:nvSpPr>
        <p:spPr>
          <a:xfrm>
            <a:off x="609600" y="1066800"/>
            <a:ext cx="8534400" cy="5438775"/>
          </a:xfrm>
        </p:spPr>
        <p:txBody>
          <a:bodyPr/>
          <a:lstStyle/>
          <a:p>
            <a:r>
              <a:rPr lang="en-US" altLang="zh-CN" sz="2000" dirty="0" smtClean="0"/>
              <a:t>Suppose that the bisection method is used to find a root of the polynomial</a:t>
            </a:r>
          </a:p>
          <a:p>
            <a:r>
              <a:rPr lang="en-US" altLang="zh-CN" sz="2000" dirty="0" smtClean="0"/>
              <a:t>First, two numbers a and b have to be found such that f(a) and f(b)  have opposite signs. For the above function, a=1 and b=2 satisfy this criterion, as</a:t>
            </a:r>
          </a:p>
          <a:p>
            <a:r>
              <a:rPr lang="en-US" altLang="zh-CN" sz="2000" dirty="0" smtClean="0"/>
              <a:t>and</a:t>
            </a:r>
          </a:p>
          <a:p>
            <a:r>
              <a:rPr lang="en-US" altLang="zh-CN" sz="2000" dirty="0" smtClean="0"/>
              <a:t>Because the function is continuous, there must be a root within the interval [1, 2].</a:t>
            </a:r>
          </a:p>
          <a:p>
            <a:r>
              <a:rPr lang="en-US" altLang="zh-CN" sz="2000" dirty="0" smtClean="0"/>
              <a:t>In the first iteration, the end points of the interval which brackets the root are          and        , so the midpoint is</a:t>
            </a:r>
          </a:p>
          <a:p>
            <a:r>
              <a:rPr lang="en-US" altLang="zh-CN" sz="2000" dirty="0" smtClean="0"/>
              <a:t>The function value at the midpoint is                                        . Because  f(c1) is negative,  a=1 is replaced with  a=1.5 for the next iteration to ensure that f(a) and f(b) have opposite signs. As this continues, the interval between  a and b will become increasingly smaller, converging on the root of the function. </a:t>
            </a:r>
          </a:p>
          <a:p>
            <a:pPr>
              <a:lnSpc>
                <a:spcPct val="90000"/>
              </a:lnSpc>
              <a:buFont typeface="Monotype Sorts"/>
              <a:buNone/>
            </a:pPr>
            <a:endParaRPr lang="en-US" altLang="zh-CN" sz="2000" dirty="0" smtClean="0"/>
          </a:p>
        </p:txBody>
      </p:sp>
      <p:pic>
        <p:nvPicPr>
          <p:cNvPr id="45060" name="Picture 2" descr=" f(x) = x^3 - x - 2 \,."/>
          <p:cNvPicPr>
            <a:picLocks noChangeAspect="1" noChangeArrowheads="1"/>
          </p:cNvPicPr>
          <p:nvPr/>
        </p:nvPicPr>
        <p:blipFill>
          <a:blip r:embed="rId3" cstate="print"/>
          <a:srcRect/>
          <a:stretch>
            <a:fillRect/>
          </a:stretch>
        </p:blipFill>
        <p:spPr bwMode="auto">
          <a:xfrm>
            <a:off x="2500313" y="1500188"/>
            <a:ext cx="1514475" cy="219075"/>
          </a:xfrm>
          <a:prstGeom prst="rect">
            <a:avLst/>
          </a:prstGeom>
          <a:noFill/>
          <a:ln w="9525">
            <a:noFill/>
            <a:miter lim="800000"/>
            <a:headEnd/>
            <a:tailEnd/>
          </a:ln>
        </p:spPr>
      </p:pic>
      <p:pic>
        <p:nvPicPr>
          <p:cNvPr id="45061" name="Picture 4" descr=" f(1) = (1)^3 - (1) - 2 = -2  "/>
          <p:cNvPicPr>
            <a:picLocks noChangeAspect="1" noChangeArrowheads="1"/>
          </p:cNvPicPr>
          <p:nvPr/>
        </p:nvPicPr>
        <p:blipFill>
          <a:blip r:embed="rId4" cstate="print"/>
          <a:srcRect/>
          <a:stretch>
            <a:fillRect/>
          </a:stretch>
        </p:blipFill>
        <p:spPr bwMode="auto">
          <a:xfrm>
            <a:off x="3071813" y="2500313"/>
            <a:ext cx="2181225" cy="219075"/>
          </a:xfrm>
          <a:prstGeom prst="rect">
            <a:avLst/>
          </a:prstGeom>
          <a:noFill/>
          <a:ln w="9525">
            <a:noFill/>
            <a:miter lim="800000"/>
            <a:headEnd/>
            <a:tailEnd/>
          </a:ln>
        </p:spPr>
      </p:pic>
      <p:pic>
        <p:nvPicPr>
          <p:cNvPr id="45062" name="Picture 6" descr=" f(2) = (2)^3 - (2) - 2 = +4  \,."/>
          <p:cNvPicPr>
            <a:picLocks noChangeAspect="1" noChangeArrowheads="1"/>
          </p:cNvPicPr>
          <p:nvPr/>
        </p:nvPicPr>
        <p:blipFill>
          <a:blip r:embed="rId5" cstate="print"/>
          <a:srcRect/>
          <a:stretch>
            <a:fillRect/>
          </a:stretch>
        </p:blipFill>
        <p:spPr bwMode="auto">
          <a:xfrm>
            <a:off x="2000250" y="2852738"/>
            <a:ext cx="2257425" cy="219075"/>
          </a:xfrm>
          <a:prstGeom prst="rect">
            <a:avLst/>
          </a:prstGeom>
          <a:noFill/>
          <a:ln w="9525">
            <a:noFill/>
            <a:miter lim="800000"/>
            <a:headEnd/>
            <a:tailEnd/>
          </a:ln>
        </p:spPr>
      </p:pic>
      <p:pic>
        <p:nvPicPr>
          <p:cNvPr id="45063" name="Picture 8" descr=" a_1 = 1 "/>
          <p:cNvPicPr>
            <a:picLocks noChangeAspect="1" noChangeArrowheads="1"/>
          </p:cNvPicPr>
          <p:nvPr/>
        </p:nvPicPr>
        <p:blipFill>
          <a:blip r:embed="rId6" cstate="print"/>
          <a:srcRect/>
          <a:stretch>
            <a:fillRect/>
          </a:stretch>
        </p:blipFill>
        <p:spPr bwMode="auto">
          <a:xfrm>
            <a:off x="1928813" y="4214813"/>
            <a:ext cx="514350" cy="171450"/>
          </a:xfrm>
          <a:prstGeom prst="rect">
            <a:avLst/>
          </a:prstGeom>
          <a:noFill/>
          <a:ln w="9525">
            <a:noFill/>
            <a:miter lim="800000"/>
            <a:headEnd/>
            <a:tailEnd/>
          </a:ln>
        </p:spPr>
      </p:pic>
      <p:pic>
        <p:nvPicPr>
          <p:cNvPr id="45064" name="Picture 10" descr=" b_1 = 2 "/>
          <p:cNvPicPr>
            <a:picLocks noChangeAspect="1" noChangeArrowheads="1"/>
          </p:cNvPicPr>
          <p:nvPr/>
        </p:nvPicPr>
        <p:blipFill>
          <a:blip r:embed="rId7" cstate="print"/>
          <a:srcRect/>
          <a:stretch>
            <a:fillRect/>
          </a:stretch>
        </p:blipFill>
        <p:spPr bwMode="auto">
          <a:xfrm>
            <a:off x="3071813" y="4214813"/>
            <a:ext cx="495300" cy="171450"/>
          </a:xfrm>
          <a:prstGeom prst="rect">
            <a:avLst/>
          </a:prstGeom>
          <a:noFill/>
          <a:ln w="9525">
            <a:noFill/>
            <a:miter lim="800000"/>
            <a:headEnd/>
            <a:tailEnd/>
          </a:ln>
        </p:spPr>
      </p:pic>
      <p:pic>
        <p:nvPicPr>
          <p:cNvPr id="45065" name="Picture 12" descr=" c_1 = \frac{2+1}{2} = 1.5 "/>
          <p:cNvPicPr>
            <a:picLocks noChangeAspect="1" noChangeArrowheads="1"/>
          </p:cNvPicPr>
          <p:nvPr/>
        </p:nvPicPr>
        <p:blipFill>
          <a:blip r:embed="rId8" cstate="print"/>
          <a:srcRect/>
          <a:stretch>
            <a:fillRect/>
          </a:stretch>
        </p:blipFill>
        <p:spPr bwMode="auto">
          <a:xfrm>
            <a:off x="5929313" y="4071938"/>
            <a:ext cx="1333500" cy="390525"/>
          </a:xfrm>
          <a:prstGeom prst="rect">
            <a:avLst/>
          </a:prstGeom>
          <a:noFill/>
          <a:ln w="9525">
            <a:noFill/>
            <a:miter lim="800000"/>
            <a:headEnd/>
            <a:tailEnd/>
          </a:ln>
        </p:spPr>
      </p:pic>
      <p:pic>
        <p:nvPicPr>
          <p:cNvPr id="45066" name="Picture 14" descr=" f(c_1) = (1.5)^3 - (1.5) - 2 = -0.125 "/>
          <p:cNvPicPr>
            <a:picLocks noChangeAspect="1" noChangeArrowheads="1"/>
          </p:cNvPicPr>
          <p:nvPr/>
        </p:nvPicPr>
        <p:blipFill>
          <a:blip r:embed="rId9" cstate="print"/>
          <a:srcRect/>
          <a:stretch>
            <a:fillRect/>
          </a:stretch>
        </p:blipFill>
        <p:spPr bwMode="auto">
          <a:xfrm>
            <a:off x="5143500" y="4500563"/>
            <a:ext cx="2867025" cy="219075"/>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ea typeface="宋体" charset="-122"/>
              </a:rPr>
              <a:t>Analysis of Binary Search</a:t>
            </a:r>
          </a:p>
        </p:txBody>
      </p:sp>
      <p:sp>
        <p:nvSpPr>
          <p:cNvPr id="47107" name="Rectangle 3"/>
          <p:cNvSpPr>
            <a:spLocks noGrp="1" noChangeArrowheads="1"/>
          </p:cNvSpPr>
          <p:nvPr>
            <p:ph type="body" idx="1"/>
          </p:nvPr>
        </p:nvSpPr>
        <p:spPr>
          <a:xfrm>
            <a:off x="609600" y="1066800"/>
            <a:ext cx="8534400" cy="5438775"/>
          </a:xfrm>
        </p:spPr>
        <p:txBody>
          <a:bodyPr/>
          <a:lstStyle/>
          <a:p>
            <a:r>
              <a:rPr lang="en-US" altLang="zh-CN" sz="2000" smtClean="0"/>
              <a:t>#define Eps 0.005</a:t>
            </a:r>
          </a:p>
          <a:p>
            <a:r>
              <a:rPr lang="en-US" altLang="zh-CN" sz="2000" smtClean="0"/>
              <a:t>float bisection(float a, float b, float (*f)(float), int times) </a:t>
            </a:r>
          </a:p>
          <a:p>
            <a:r>
              <a:rPr lang="en-US" altLang="zh-CN" sz="2000" smtClean="0"/>
              <a:t>{ </a:t>
            </a:r>
          </a:p>
          <a:p>
            <a:r>
              <a:rPr lang="en-US" altLang="zh-CN" sz="2000" smtClean="0"/>
              <a:t>    float fb = f(b), fa = f(a), c, fc; </a:t>
            </a:r>
          </a:p>
          <a:p>
            <a:r>
              <a:rPr lang="en-US" altLang="zh-CN" sz="2000" smtClean="0"/>
              <a:t>    if (|fa|&lt;Eps) return a;  // a </a:t>
            </a:r>
            <a:r>
              <a:rPr lang="zh-CN" altLang="en-US" sz="2000" smtClean="0"/>
              <a:t>就是根 </a:t>
            </a:r>
          </a:p>
          <a:p>
            <a:r>
              <a:rPr lang="zh-CN" altLang="en-US" sz="2000" smtClean="0"/>
              <a:t>    </a:t>
            </a:r>
            <a:r>
              <a:rPr lang="en-US" altLang="zh-CN" sz="2000" smtClean="0"/>
              <a:t>if (|fb|&lt;EPS) return b;  // b </a:t>
            </a:r>
            <a:r>
              <a:rPr lang="zh-CN" altLang="en-US" sz="2000" smtClean="0"/>
              <a:t>就是根 </a:t>
            </a:r>
          </a:p>
          <a:p>
            <a:r>
              <a:rPr lang="zh-CN" altLang="en-US" sz="2000" smtClean="0"/>
              <a:t>    </a:t>
            </a:r>
            <a:r>
              <a:rPr lang="en-US" altLang="zh-CN" sz="2000" smtClean="0"/>
              <a:t>while (times--) </a:t>
            </a:r>
          </a:p>
          <a:p>
            <a:r>
              <a:rPr lang="en-US" altLang="zh-CN" sz="2000" smtClean="0"/>
              <a:t>    { </a:t>
            </a:r>
          </a:p>
          <a:p>
            <a:r>
              <a:rPr lang="en-US" altLang="zh-CN" sz="2000" smtClean="0"/>
              <a:t>        c = (a+b)/2; fc = f(c); </a:t>
            </a:r>
          </a:p>
          <a:p>
            <a:r>
              <a:rPr lang="en-US" altLang="zh-CN" sz="2000" smtClean="0"/>
              <a:t>        if (fc * fb &gt; 0) {b = c; fb = fc;}      // c </a:t>
            </a:r>
            <a:r>
              <a:rPr lang="zh-CN" altLang="en-US" sz="2000" smtClean="0"/>
              <a:t>和 </a:t>
            </a:r>
            <a:r>
              <a:rPr lang="en-US" altLang="zh-CN" sz="2000" smtClean="0"/>
              <a:t>b </a:t>
            </a:r>
            <a:r>
              <a:rPr lang="zh-CN" altLang="en-US" sz="2000" smtClean="0"/>
              <a:t>同邊 </a:t>
            </a:r>
          </a:p>
          <a:p>
            <a:r>
              <a:rPr lang="zh-CN" altLang="en-US" sz="2000" smtClean="0"/>
              <a:t>        </a:t>
            </a:r>
            <a:r>
              <a:rPr lang="en-US" altLang="zh-CN" sz="2000" smtClean="0"/>
              <a:t>else if (fc * fa &gt; 0) {a = c; fa = fc;} // c </a:t>
            </a:r>
            <a:r>
              <a:rPr lang="zh-CN" altLang="en-US" sz="2000" smtClean="0"/>
              <a:t>和 </a:t>
            </a:r>
            <a:r>
              <a:rPr lang="en-US" altLang="zh-CN" sz="2000" smtClean="0"/>
              <a:t>a </a:t>
            </a:r>
            <a:r>
              <a:rPr lang="zh-CN" altLang="en-US" sz="2000" smtClean="0"/>
              <a:t>同邊 </a:t>
            </a:r>
          </a:p>
          <a:p>
            <a:r>
              <a:rPr lang="zh-CN" altLang="en-US" sz="2000" smtClean="0"/>
              <a:t>        </a:t>
            </a:r>
            <a:r>
              <a:rPr lang="en-US" altLang="zh-CN" sz="2000" smtClean="0"/>
              <a:t>else return c;                          // c </a:t>
            </a:r>
            <a:r>
              <a:rPr lang="zh-CN" altLang="en-US" sz="2000" smtClean="0"/>
              <a:t>就是根 </a:t>
            </a:r>
          </a:p>
          <a:p>
            <a:r>
              <a:rPr lang="zh-CN" altLang="en-US" sz="2000" smtClean="0"/>
              <a:t>    </a:t>
            </a:r>
            <a:r>
              <a:rPr lang="en-US" altLang="zh-CN" sz="2000" smtClean="0"/>
              <a:t>} </a:t>
            </a:r>
          </a:p>
          <a:p>
            <a:r>
              <a:rPr lang="en-US" altLang="zh-CN" sz="2000" smtClean="0"/>
              <a:t>    return c; </a:t>
            </a:r>
          </a:p>
          <a:p>
            <a:r>
              <a:rPr lang="en-US" altLang="zh-CN" sz="2000" smtClean="0"/>
              <a:t>}</a:t>
            </a:r>
          </a:p>
          <a:p>
            <a:pPr>
              <a:lnSpc>
                <a:spcPct val="90000"/>
              </a:lnSpc>
              <a:buFont typeface="Monotype Sorts"/>
              <a:buNone/>
            </a:pPr>
            <a:endParaRPr lang="en-US" altLang="zh-CN" sz="200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188913"/>
            <a:ext cx="7772400" cy="1143000"/>
          </a:xfrm>
        </p:spPr>
        <p:txBody>
          <a:bodyPr/>
          <a:lstStyle/>
          <a:p>
            <a:r>
              <a:rPr lang="zh-CN" altLang="en-US" sz="2800"/>
              <a:t>用折半查找来解决实际问题：</a:t>
            </a:r>
          </a:p>
        </p:txBody>
      </p:sp>
      <p:sp>
        <p:nvSpPr>
          <p:cNvPr id="166915" name="Rectangle 3"/>
          <p:cNvSpPr>
            <a:spLocks noGrp="1" noChangeArrowheads="1"/>
          </p:cNvSpPr>
          <p:nvPr>
            <p:ph type="body" idx="1"/>
          </p:nvPr>
        </p:nvSpPr>
        <p:spPr>
          <a:xfrm>
            <a:off x="179512" y="1052736"/>
            <a:ext cx="8569325" cy="5472113"/>
          </a:xfrm>
        </p:spPr>
        <p:txBody>
          <a:bodyPr/>
          <a:lstStyle/>
          <a:p>
            <a:pPr>
              <a:lnSpc>
                <a:spcPct val="90000"/>
              </a:lnSpc>
              <a:buFontTx/>
              <a:buNone/>
            </a:pPr>
            <a:r>
              <a:rPr lang="zh-CN" altLang="en-US" sz="1200" b="1" dirty="0"/>
              <a:t>用“折半查找”法缩小网络故障范围</a:t>
            </a:r>
            <a:r>
              <a:rPr lang="zh-CN" altLang="en-US" sz="1200" dirty="0"/>
              <a:t> </a:t>
            </a:r>
          </a:p>
          <a:p>
            <a:pPr>
              <a:lnSpc>
                <a:spcPct val="90000"/>
              </a:lnSpc>
              <a:buFontTx/>
              <a:buNone/>
            </a:pPr>
            <a:r>
              <a:rPr lang="zh-CN" altLang="en-US" sz="1200" dirty="0"/>
              <a:t>　　       </a:t>
            </a:r>
            <a:r>
              <a:rPr lang="zh-CN" altLang="en-US" sz="1200" b="1" dirty="0"/>
              <a:t>折半步骤一：确定是硬件问题还是软件问题</a:t>
            </a:r>
            <a:r>
              <a:rPr lang="zh-CN" altLang="en-US" sz="1200" dirty="0"/>
              <a:t/>
            </a:r>
            <a:br>
              <a:rPr lang="zh-CN" altLang="en-US" sz="1200" dirty="0"/>
            </a:br>
            <a:r>
              <a:rPr lang="zh-CN" altLang="en-US" sz="1200" dirty="0"/>
              <a:t>　</a:t>
            </a:r>
            <a:r>
              <a:rPr lang="zh-CN" altLang="en-US" sz="1200" dirty="0">
                <a:latin typeface="华文仿宋" pitchFamily="2" charset="-122"/>
                <a:ea typeface="华文仿宋" pitchFamily="2" charset="-122"/>
              </a:rPr>
              <a:t>　</a:t>
            </a:r>
            <a:r>
              <a:rPr lang="zh-CN" altLang="en-US" sz="1200" dirty="0">
                <a:latin typeface="仿宋_GB2312" pitchFamily="49" charset="-122"/>
                <a:ea typeface="仿宋_GB2312" pitchFamily="49" charset="-122"/>
              </a:rPr>
              <a:t>首先，在开机状态下观察网卡指示灯颜色：如果为绿色，表明线路畅通；若为黄色，表明线路不通</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不同型号网卡指示灯的状态显示不一样，平时要注意观察</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。若显示不通，要用测线仪测试网线，同时检查网卡是否有问题。一般情况下网线不通的几率很高，网卡坏的几率较小。如果排除了硬件故障，则进行步骤二。</a:t>
            </a:r>
            <a:r>
              <a:rPr lang="zh-CN" altLang="en-US" sz="1200" dirty="0"/>
              <a:t> 　　</a:t>
            </a:r>
            <a:br>
              <a:rPr lang="zh-CN" altLang="en-US" sz="1200" dirty="0"/>
            </a:br>
            <a:r>
              <a:rPr lang="zh-CN" altLang="en-US" sz="1200" dirty="0"/>
              <a:t>　　</a:t>
            </a:r>
            <a:r>
              <a:rPr lang="zh-CN" altLang="en-US" sz="1200" b="1" dirty="0"/>
              <a:t>折半步骤二：判断是否为本机问题</a:t>
            </a:r>
            <a:r>
              <a:rPr lang="zh-CN" altLang="en-US" sz="1200" dirty="0"/>
              <a:t> 　　</a:t>
            </a:r>
            <a:br>
              <a:rPr lang="zh-CN" altLang="en-US" sz="1200" dirty="0"/>
            </a:br>
            <a:r>
              <a:rPr lang="zh-CN" altLang="en-US" sz="1200" dirty="0"/>
              <a:t>　　</a:t>
            </a:r>
            <a:r>
              <a:rPr lang="zh-CN" altLang="en-US" sz="1200" dirty="0">
                <a:latin typeface="仿宋_GB2312" pitchFamily="49" charset="-122"/>
                <a:ea typeface="仿宋_GB2312" pitchFamily="49" charset="-122"/>
              </a:rPr>
              <a:t>不能上网一般都是本机故障引起的，个别时候可能是由于校园网交换设备或代理服务器出现了问题。确定是否本机出现问题的简便方法是询问网管和其他同事能否上网。如若判断为本机问题，请进行步骤三。 　</a:t>
            </a:r>
            <a:r>
              <a:rPr lang="zh-CN" altLang="en-US" sz="1200" dirty="0"/>
              <a:t>　</a:t>
            </a:r>
            <a:br>
              <a:rPr lang="zh-CN" altLang="en-US" sz="1200" dirty="0"/>
            </a:br>
            <a:r>
              <a:rPr lang="zh-CN" altLang="en-US" sz="1200" dirty="0"/>
              <a:t>　　</a:t>
            </a:r>
            <a:r>
              <a:rPr lang="zh-CN" altLang="en-US" sz="1200" b="1" dirty="0"/>
              <a:t>折半步骤三：确定是安全设置问题还是网卡设置问题</a:t>
            </a:r>
            <a:r>
              <a:rPr lang="zh-CN" altLang="en-US" sz="1200" dirty="0"/>
              <a:t> 　　</a:t>
            </a:r>
            <a:br>
              <a:rPr lang="zh-CN" altLang="en-US" sz="1200" dirty="0"/>
            </a:br>
            <a:r>
              <a:rPr lang="zh-CN" altLang="en-US" sz="1200" dirty="0"/>
              <a:t>　　</a:t>
            </a:r>
            <a:r>
              <a:rPr lang="zh-CN" altLang="en-US" sz="1200" dirty="0">
                <a:latin typeface="仿宋_GB2312" pitchFamily="49" charset="-122"/>
                <a:ea typeface="仿宋_GB2312" pitchFamily="49" charset="-122"/>
              </a:rPr>
              <a:t>执行</a:t>
            </a:r>
            <a:r>
              <a:rPr lang="en-US" altLang="zh-CN" sz="1200" dirty="0">
                <a:latin typeface="仿宋_GB2312" pitchFamily="49" charset="-122"/>
                <a:ea typeface="仿宋_GB2312" pitchFamily="49" charset="-122"/>
              </a:rPr>
              <a:t>"ping "</a:t>
            </a:r>
            <a:r>
              <a:rPr lang="zh-CN" altLang="en-US" sz="1200" dirty="0">
                <a:latin typeface="仿宋_GB2312" pitchFamily="49" charset="-122"/>
                <a:ea typeface="仿宋_GB2312" pitchFamily="49" charset="-122"/>
              </a:rPr>
              <a:t>命令，若发出的数据包得到回应</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屏幕上返回的是</a:t>
            </a:r>
            <a:r>
              <a:rPr lang="en-US" altLang="zh-CN" sz="1200" dirty="0">
                <a:latin typeface="仿宋_GB2312" pitchFamily="49" charset="-122"/>
                <a:ea typeface="仿宋_GB2312" pitchFamily="49" charset="-122"/>
              </a:rPr>
              <a:t>"reply from 10.91.20.1:bytes=32 time〈10ms </a:t>
            </a:r>
            <a:r>
              <a:rPr lang="en-US" altLang="zh-CN" sz="1200" dirty="0" err="1">
                <a:latin typeface="仿宋_GB2312" pitchFamily="49" charset="-122"/>
                <a:ea typeface="仿宋_GB2312" pitchFamily="49" charset="-122"/>
              </a:rPr>
              <a:t>ttl</a:t>
            </a:r>
            <a:r>
              <a:rPr lang="en-US" altLang="zh-CN" sz="1200" dirty="0">
                <a:latin typeface="仿宋_GB2312" pitchFamily="49" charset="-122"/>
                <a:ea typeface="仿宋_GB2312" pitchFamily="49" charset="-122"/>
              </a:rPr>
              <a:t>=128"</a:t>
            </a:r>
            <a:r>
              <a:rPr lang="zh-CN" altLang="en-US" sz="1200" dirty="0">
                <a:latin typeface="仿宋_GB2312" pitchFamily="49" charset="-122"/>
                <a:ea typeface="仿宋_GB2312" pitchFamily="49" charset="-122"/>
              </a:rPr>
              <a:t>之类的信息</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，则问题应出在本机的相应安全设置上。当然，这些安全设置许多情况下并非人为改变，而是由于误操作或病毒引起的。这种情况下，如果是</a:t>
            </a:r>
            <a:r>
              <a:rPr lang="en-US" altLang="zh-CN" sz="1200" dirty="0">
                <a:latin typeface="仿宋_GB2312" pitchFamily="49" charset="-122"/>
                <a:ea typeface="仿宋_GB2312" pitchFamily="49" charset="-122"/>
              </a:rPr>
              <a:t>Windows 98</a:t>
            </a:r>
            <a:r>
              <a:rPr lang="zh-CN" altLang="en-US" sz="1200" dirty="0">
                <a:latin typeface="仿宋_GB2312" pitchFamily="49" charset="-122"/>
                <a:ea typeface="仿宋_GB2312" pitchFamily="49" charset="-122"/>
              </a:rPr>
              <a:t>系统，重装</a:t>
            </a:r>
            <a:r>
              <a:rPr lang="en-US" altLang="zh-CN" sz="1200" dirty="0">
                <a:latin typeface="仿宋_GB2312" pitchFamily="49" charset="-122"/>
                <a:ea typeface="仿宋_GB2312" pitchFamily="49" charset="-122"/>
              </a:rPr>
              <a:t>IE</a:t>
            </a:r>
            <a:r>
              <a:rPr lang="zh-CN" altLang="en-US" sz="1200" dirty="0">
                <a:latin typeface="仿宋_GB2312" pitchFamily="49" charset="-122"/>
                <a:ea typeface="仿宋_GB2312" pitchFamily="49" charset="-122"/>
              </a:rPr>
              <a:t>即可；若为</a:t>
            </a:r>
            <a:r>
              <a:rPr lang="en-US" altLang="zh-CN" sz="1200" dirty="0">
                <a:latin typeface="仿宋_GB2312" pitchFamily="49" charset="-122"/>
                <a:ea typeface="仿宋_GB2312" pitchFamily="49" charset="-122"/>
              </a:rPr>
              <a:t>Windows 2000</a:t>
            </a:r>
            <a:r>
              <a:rPr lang="zh-CN" altLang="en-US" sz="1200" dirty="0">
                <a:latin typeface="仿宋_GB2312" pitchFamily="49" charset="-122"/>
                <a:ea typeface="仿宋_GB2312" pitchFamily="49" charset="-122"/>
              </a:rPr>
              <a:t>系统，还应看一下</a:t>
            </a:r>
            <a:r>
              <a:rPr lang="en-US" altLang="zh-CN" sz="1200" dirty="0">
                <a:latin typeface="仿宋_GB2312" pitchFamily="49" charset="-122"/>
                <a:ea typeface="仿宋_GB2312" pitchFamily="49" charset="-122"/>
              </a:rPr>
              <a:t>IP</a:t>
            </a:r>
            <a:r>
              <a:rPr lang="zh-CN" altLang="en-US" sz="1200" dirty="0">
                <a:latin typeface="仿宋_GB2312" pitchFamily="49" charset="-122"/>
                <a:ea typeface="仿宋_GB2312" pitchFamily="49" charset="-122"/>
              </a:rPr>
              <a:t>安全的相关设置，判断是否存在端口地址屏蔽等。若能上网，但许多网站进不去，或电子邮箱无法登录，则一定是</a:t>
            </a:r>
            <a:r>
              <a:rPr lang="en-US" altLang="zh-CN" sz="1200" dirty="0">
                <a:latin typeface="仿宋_GB2312" pitchFamily="49" charset="-122"/>
                <a:ea typeface="仿宋_GB2312" pitchFamily="49" charset="-122"/>
              </a:rPr>
              <a:t>IE</a:t>
            </a:r>
            <a:r>
              <a:rPr lang="zh-CN" altLang="en-US" sz="1200" dirty="0">
                <a:latin typeface="仿宋_GB2312" pitchFamily="49" charset="-122"/>
                <a:ea typeface="仿宋_GB2312" pitchFamily="49" charset="-122"/>
              </a:rPr>
              <a:t>被修改，重装</a:t>
            </a:r>
            <a:r>
              <a:rPr lang="en-US" altLang="zh-CN" sz="1200" dirty="0">
                <a:latin typeface="仿宋_GB2312" pitchFamily="49" charset="-122"/>
                <a:ea typeface="仿宋_GB2312" pitchFamily="49" charset="-122"/>
              </a:rPr>
              <a:t>IE</a:t>
            </a:r>
            <a:r>
              <a:rPr lang="zh-CN" altLang="en-US" sz="1200" dirty="0">
                <a:latin typeface="仿宋_GB2312" pitchFamily="49" charset="-122"/>
                <a:ea typeface="仿宋_GB2312" pitchFamily="49" charset="-122"/>
              </a:rPr>
              <a:t>可解决。若发出数据包无回应，则问题应该出在本机网卡的相关设置上。如若确定为网卡相关设置问题，请进行步骤四。 　</a:t>
            </a:r>
            <a:r>
              <a:rPr lang="zh-CN" altLang="en-US" sz="1200" dirty="0"/>
              <a:t>　</a:t>
            </a:r>
            <a:br>
              <a:rPr lang="zh-CN" altLang="en-US" sz="1200" dirty="0"/>
            </a:br>
            <a:r>
              <a:rPr lang="zh-CN" altLang="en-US" sz="1200" dirty="0"/>
              <a:t>　　</a:t>
            </a:r>
            <a:r>
              <a:rPr lang="zh-CN" altLang="en-US" sz="1200" b="1" dirty="0"/>
              <a:t>折半步骤四：确定是网卡驱动程序安装有问题还是</a:t>
            </a:r>
            <a:r>
              <a:rPr lang="en-US" altLang="zh-CN" sz="1200" b="1" dirty="0"/>
              <a:t>IP</a:t>
            </a:r>
            <a:r>
              <a:rPr lang="zh-CN" altLang="en-US" sz="1200" b="1" dirty="0"/>
              <a:t>相关属性设置不当 　　</a:t>
            </a:r>
            <a:br>
              <a:rPr lang="zh-CN" altLang="en-US" sz="1200" b="1" dirty="0"/>
            </a:br>
            <a:r>
              <a:rPr lang="zh-CN" altLang="en-US" sz="1200" dirty="0"/>
              <a:t>　　</a:t>
            </a:r>
            <a:r>
              <a:rPr lang="zh-CN" altLang="en-US" sz="1200" dirty="0">
                <a:latin typeface="仿宋_GB2312" pitchFamily="49" charset="-122"/>
                <a:ea typeface="仿宋_GB2312" pitchFamily="49" charset="-122"/>
              </a:rPr>
              <a:t>执行</a:t>
            </a:r>
            <a:r>
              <a:rPr lang="en-US" altLang="zh-CN" sz="1200" dirty="0">
                <a:latin typeface="仿宋_GB2312" pitchFamily="49" charset="-122"/>
                <a:ea typeface="仿宋_GB2312" pitchFamily="49" charset="-122"/>
              </a:rPr>
              <a:t>"ping 127.0.0.1"</a:t>
            </a:r>
            <a:r>
              <a:rPr lang="zh-CN" altLang="en-US" sz="1200" dirty="0">
                <a:latin typeface="仿宋_GB2312" pitchFamily="49" charset="-122"/>
                <a:ea typeface="仿宋_GB2312" pitchFamily="49" charset="-122"/>
              </a:rPr>
              <a:t>命令，确定是否有回应数据包。如果有，而且在网上邻居中能看到自己，则网卡驱动一般没问题，问题焦点应集中在网卡的</a:t>
            </a:r>
            <a:r>
              <a:rPr lang="en-US" altLang="zh-CN" sz="1200" dirty="0">
                <a:latin typeface="仿宋_GB2312" pitchFamily="49" charset="-122"/>
                <a:ea typeface="仿宋_GB2312" pitchFamily="49" charset="-122"/>
              </a:rPr>
              <a:t>IP</a:t>
            </a:r>
            <a:r>
              <a:rPr lang="zh-CN" altLang="en-US" sz="1200" dirty="0">
                <a:latin typeface="仿宋_GB2312" pitchFamily="49" charset="-122"/>
                <a:ea typeface="仿宋_GB2312" pitchFamily="49" charset="-122"/>
              </a:rPr>
              <a:t>属性设置上。如果局域网内计算机设置为</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自动获取</a:t>
            </a:r>
            <a:r>
              <a:rPr lang="en-US" altLang="zh-CN" sz="1200" dirty="0">
                <a:latin typeface="仿宋_GB2312" pitchFamily="49" charset="-122"/>
                <a:ea typeface="仿宋_GB2312" pitchFamily="49" charset="-122"/>
              </a:rPr>
              <a:t>IP</a:t>
            </a:r>
            <a:r>
              <a:rPr lang="zh-CN" altLang="en-US" sz="1200" dirty="0">
                <a:latin typeface="仿宋_GB2312" pitchFamily="49" charset="-122"/>
                <a:ea typeface="仿宋_GB2312" pitchFamily="49" charset="-122"/>
              </a:rPr>
              <a:t>地址</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，查看一下</a:t>
            </a:r>
            <a:r>
              <a:rPr lang="en-US" altLang="zh-CN" sz="1200" dirty="0">
                <a:latin typeface="仿宋_GB2312" pitchFamily="49" charset="-122"/>
                <a:ea typeface="仿宋_GB2312" pitchFamily="49" charset="-122"/>
              </a:rPr>
              <a:t>WINS</a:t>
            </a:r>
            <a:r>
              <a:rPr lang="zh-CN" altLang="en-US" sz="1200" dirty="0">
                <a:latin typeface="仿宋_GB2312" pitchFamily="49" charset="-122"/>
                <a:ea typeface="仿宋_GB2312" pitchFamily="49" charset="-122"/>
              </a:rPr>
              <a:t>配置标签，注意</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使用</a:t>
            </a:r>
            <a:r>
              <a:rPr lang="en-US" altLang="zh-CN" sz="1200" dirty="0">
                <a:latin typeface="仿宋_GB2312" pitchFamily="49" charset="-122"/>
                <a:ea typeface="仿宋_GB2312" pitchFamily="49" charset="-122"/>
              </a:rPr>
              <a:t>DHCP</a:t>
            </a:r>
            <a:r>
              <a:rPr lang="zh-CN" altLang="en-US" sz="1200" dirty="0">
                <a:latin typeface="仿宋_GB2312" pitchFamily="49" charset="-122"/>
                <a:ea typeface="仿宋_GB2312" pitchFamily="49" charset="-122"/>
              </a:rPr>
              <a:t>进行</a:t>
            </a:r>
            <a:r>
              <a:rPr lang="en-US" altLang="zh-CN" sz="1200" dirty="0">
                <a:latin typeface="仿宋_GB2312" pitchFamily="49" charset="-122"/>
                <a:ea typeface="仿宋_GB2312" pitchFamily="49" charset="-122"/>
              </a:rPr>
              <a:t>WINS</a:t>
            </a:r>
            <a:r>
              <a:rPr lang="zh-CN" altLang="en-US" sz="1200" dirty="0">
                <a:latin typeface="仿宋_GB2312" pitchFamily="49" charset="-122"/>
                <a:ea typeface="仿宋_GB2312" pitchFamily="49" charset="-122"/>
              </a:rPr>
              <a:t>解析</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项是否被选中，如果没有，选中即可。如果局域网内计算机</a:t>
            </a:r>
            <a:r>
              <a:rPr lang="en-US" altLang="zh-CN" sz="1200" dirty="0">
                <a:latin typeface="仿宋_GB2312" pitchFamily="49" charset="-122"/>
                <a:ea typeface="仿宋_GB2312" pitchFamily="49" charset="-122"/>
              </a:rPr>
              <a:t>TCP/IP</a:t>
            </a:r>
            <a:r>
              <a:rPr lang="zh-CN" altLang="en-US" sz="1200" dirty="0">
                <a:latin typeface="仿宋_GB2312" pitchFamily="49" charset="-122"/>
                <a:ea typeface="仿宋_GB2312" pitchFamily="49" charset="-122"/>
              </a:rPr>
              <a:t>设置为</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指定</a:t>
            </a:r>
            <a:r>
              <a:rPr lang="en-US" altLang="zh-CN" sz="1200" dirty="0">
                <a:latin typeface="仿宋_GB2312" pitchFamily="49" charset="-122"/>
                <a:ea typeface="仿宋_GB2312" pitchFamily="49" charset="-122"/>
              </a:rPr>
              <a:t>IP</a:t>
            </a:r>
            <a:r>
              <a:rPr lang="zh-CN" altLang="en-US" sz="1200" dirty="0">
                <a:latin typeface="仿宋_GB2312" pitchFamily="49" charset="-122"/>
                <a:ea typeface="仿宋_GB2312" pitchFamily="49" charset="-122"/>
              </a:rPr>
              <a:t>地址</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，则检查重点放在</a:t>
            </a:r>
            <a:r>
              <a:rPr lang="en-US" altLang="zh-CN" sz="1200" dirty="0">
                <a:latin typeface="仿宋_GB2312" pitchFamily="49" charset="-122"/>
                <a:ea typeface="仿宋_GB2312" pitchFamily="49" charset="-122"/>
              </a:rPr>
              <a:t>IP</a:t>
            </a:r>
            <a:r>
              <a:rPr lang="zh-CN" altLang="en-US" sz="1200" dirty="0">
                <a:latin typeface="仿宋_GB2312" pitchFamily="49" charset="-122"/>
                <a:ea typeface="仿宋_GB2312" pitchFamily="49" charset="-122"/>
              </a:rPr>
              <a:t>地址、子网掩码、</a:t>
            </a:r>
            <a:r>
              <a:rPr lang="en-US" altLang="zh-CN" sz="1200" dirty="0">
                <a:latin typeface="仿宋_GB2312" pitchFamily="49" charset="-122"/>
                <a:ea typeface="仿宋_GB2312" pitchFamily="49" charset="-122"/>
              </a:rPr>
              <a:t>DNS</a:t>
            </a:r>
            <a:r>
              <a:rPr lang="zh-CN" altLang="en-US" sz="1200" dirty="0">
                <a:latin typeface="仿宋_GB2312" pitchFamily="49" charset="-122"/>
                <a:ea typeface="仿宋_GB2312" pitchFamily="49" charset="-122"/>
              </a:rPr>
              <a:t>、网关及</a:t>
            </a:r>
            <a:r>
              <a:rPr lang="en-US" altLang="zh-CN" sz="1200" dirty="0">
                <a:latin typeface="仿宋_GB2312" pitchFamily="49" charset="-122"/>
                <a:ea typeface="仿宋_GB2312" pitchFamily="49" charset="-122"/>
              </a:rPr>
              <a:t>WINS</a:t>
            </a:r>
            <a:r>
              <a:rPr lang="zh-CN" altLang="en-US" sz="1200" dirty="0">
                <a:latin typeface="仿宋_GB2312" pitchFamily="49" charset="-122"/>
                <a:ea typeface="仿宋_GB2312" pitchFamily="49" charset="-122"/>
              </a:rPr>
              <a:t>的相关设置上。这些内容与单位的局域网配置有关，请灵活掌握。如果</a:t>
            </a:r>
            <a:r>
              <a:rPr lang="en-US" altLang="zh-CN" sz="1200" dirty="0">
                <a:latin typeface="仿宋_GB2312" pitchFamily="49" charset="-122"/>
                <a:ea typeface="仿宋_GB2312" pitchFamily="49" charset="-122"/>
              </a:rPr>
              <a:t>ping 127.0.0.1</a:t>
            </a:r>
            <a:r>
              <a:rPr lang="zh-CN" altLang="en-US" sz="1200" dirty="0">
                <a:latin typeface="仿宋_GB2312" pitchFamily="49" charset="-122"/>
                <a:ea typeface="仿宋_GB2312" pitchFamily="49" charset="-122"/>
              </a:rPr>
              <a:t>没有回应，那么网卡驱动安装一定有问题。重新安装，并进行相应配置。 　　</a:t>
            </a:r>
            <a:br>
              <a:rPr lang="zh-CN" altLang="en-US" sz="1200" dirty="0">
                <a:latin typeface="仿宋_GB2312" pitchFamily="49" charset="-122"/>
                <a:ea typeface="仿宋_GB2312" pitchFamily="49" charset="-122"/>
              </a:rPr>
            </a:br>
            <a:r>
              <a:rPr lang="zh-CN" altLang="en-US" sz="1200" dirty="0">
                <a:latin typeface="仿宋_GB2312" pitchFamily="49" charset="-122"/>
                <a:ea typeface="仿宋_GB2312" pitchFamily="49" charset="-122"/>
              </a:rPr>
              <a:t>　　还有一种情况很特殊，用</a:t>
            </a:r>
            <a:r>
              <a:rPr lang="en-US" altLang="zh-CN" sz="1200" dirty="0">
                <a:latin typeface="仿宋_GB2312" pitchFamily="49" charset="-122"/>
                <a:ea typeface="仿宋_GB2312" pitchFamily="49" charset="-122"/>
              </a:rPr>
              <a:t>ping</a:t>
            </a:r>
            <a:r>
              <a:rPr lang="zh-CN" altLang="en-US" sz="1200" dirty="0">
                <a:latin typeface="仿宋_GB2312" pitchFamily="49" charset="-122"/>
                <a:ea typeface="仿宋_GB2312" pitchFamily="49" charset="-122"/>
              </a:rPr>
              <a:t>命令可以</a:t>
            </a:r>
            <a:r>
              <a:rPr lang="en-US" altLang="zh-CN" sz="1200" dirty="0">
                <a:latin typeface="仿宋_GB2312" pitchFamily="49" charset="-122"/>
                <a:ea typeface="仿宋_GB2312" pitchFamily="49" charset="-122"/>
              </a:rPr>
              <a:t>ping</a:t>
            </a:r>
            <a:r>
              <a:rPr lang="zh-CN" altLang="en-US" sz="1200" dirty="0">
                <a:latin typeface="仿宋_GB2312" pitchFamily="49" charset="-122"/>
                <a:ea typeface="仿宋_GB2312" pitchFamily="49" charset="-122"/>
              </a:rPr>
              <a:t>通自己，网上邻居却看不到任何计算机，检查</a:t>
            </a:r>
            <a:r>
              <a:rPr lang="en-US" altLang="zh-CN" sz="1200" dirty="0">
                <a:latin typeface="仿宋_GB2312" pitchFamily="49" charset="-122"/>
                <a:ea typeface="仿宋_GB2312" pitchFamily="49" charset="-122"/>
              </a:rPr>
              <a:t>TCP/IP</a:t>
            </a:r>
            <a:r>
              <a:rPr lang="zh-CN" altLang="en-US" sz="1200" dirty="0">
                <a:latin typeface="仿宋_GB2312" pitchFamily="49" charset="-122"/>
                <a:ea typeface="仿宋_GB2312" pitchFamily="49" charset="-122"/>
              </a:rPr>
              <a:t>各项配置都没有问题，但就是不能上网。这种问题多数是由计算机病毒引起的，杀毒并重新安装网卡驱动就能解决问题。笔者曾遇到过几例这种现象，用此方法都得到顺利解决。 　　</a:t>
            </a:r>
            <a:br>
              <a:rPr lang="zh-CN" altLang="en-US" sz="1200" dirty="0">
                <a:latin typeface="仿宋_GB2312" pitchFamily="49" charset="-122"/>
                <a:ea typeface="仿宋_GB2312" pitchFamily="49" charset="-122"/>
              </a:rPr>
            </a:br>
            <a:r>
              <a:rPr lang="zh-CN" altLang="en-US" sz="1200" dirty="0">
                <a:latin typeface="仿宋_GB2312" pitchFamily="49" charset="-122"/>
                <a:ea typeface="仿宋_GB2312" pitchFamily="49" charset="-122"/>
              </a:rPr>
              <a:t>　　因为不同局域网具体配置情况不一样，相关问题请灵活处理。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75</a:t>
            </a:fld>
            <a:endParaRPr lang="en-US" altLang="zh-CN"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66" name="Rectangle 38"/>
          <p:cNvSpPr>
            <a:spLocks noChangeArrowheads="1"/>
          </p:cNvSpPr>
          <p:nvPr/>
        </p:nvSpPr>
        <p:spPr bwMode="auto">
          <a:xfrm>
            <a:off x="4243388" y="3454400"/>
            <a:ext cx="9144000" cy="0"/>
          </a:xfrm>
          <a:prstGeom prst="rect">
            <a:avLst/>
          </a:prstGeom>
          <a:noFill/>
          <a:ln w="9525">
            <a:noFill/>
            <a:miter lim="800000"/>
            <a:headEnd/>
            <a:tailEnd/>
          </a:ln>
          <a:effectLst/>
        </p:spPr>
        <p:txBody>
          <a:bodyPr>
            <a:spAutoFit/>
          </a:bodyPr>
          <a:lstStyle/>
          <a:p>
            <a:endParaRPr lang="zh-CN" altLang="en-US"/>
          </a:p>
        </p:txBody>
      </p:sp>
      <p:sp>
        <p:nvSpPr>
          <p:cNvPr id="73769" name="Text Box 41"/>
          <p:cNvSpPr txBox="1">
            <a:spLocks noChangeArrowheads="1"/>
          </p:cNvSpPr>
          <p:nvPr/>
        </p:nvSpPr>
        <p:spPr bwMode="auto">
          <a:xfrm>
            <a:off x="611188" y="981075"/>
            <a:ext cx="8077200" cy="4581525"/>
          </a:xfrm>
          <a:prstGeom prst="rect">
            <a:avLst/>
          </a:prstGeom>
          <a:noFill/>
          <a:ln w="9525">
            <a:noFill/>
            <a:miter lim="800000"/>
            <a:headEnd/>
            <a:tailEnd/>
          </a:ln>
          <a:effectLst/>
        </p:spPr>
        <p:txBody>
          <a:bodyPr>
            <a:spAutoFit/>
          </a:bodyPr>
          <a:lstStyle/>
          <a:p>
            <a:pPr algn="l">
              <a:lnSpc>
                <a:spcPct val="150000"/>
              </a:lnSpc>
            </a:pPr>
            <a:r>
              <a:rPr kumimoji="1" lang="zh-CN" altLang="en-US" sz="2800" b="1">
                <a:solidFill>
                  <a:srgbClr val="FF5050"/>
                </a:solidFill>
                <a:latin typeface="宋体" charset="-122"/>
                <a:ea typeface="宋体" charset="-122"/>
              </a:rPr>
              <a:t>判定树</a:t>
            </a:r>
            <a:r>
              <a:rPr kumimoji="1" lang="en-US" altLang="zh-CN" sz="2800" b="1">
                <a:solidFill>
                  <a:schemeClr val="tx1"/>
                </a:solidFill>
                <a:latin typeface="Times New Roman"/>
                <a:ea typeface="宋体" charset="-122"/>
              </a:rPr>
              <a:t>——</a:t>
            </a:r>
            <a:r>
              <a:rPr kumimoji="1" lang="zh-CN" altLang="en-US" sz="2800" b="1">
                <a:solidFill>
                  <a:schemeClr val="tx1"/>
                </a:solidFill>
                <a:latin typeface="宋体" charset="-122"/>
                <a:ea typeface="宋体" charset="-122"/>
              </a:rPr>
              <a:t>描述折半查找的判定过程。</a:t>
            </a:r>
          </a:p>
          <a:p>
            <a:pPr algn="l">
              <a:lnSpc>
                <a:spcPct val="150000"/>
              </a:lnSpc>
            </a:pPr>
            <a:r>
              <a:rPr kumimoji="1" lang="zh-CN" altLang="en-US" sz="2800" b="1">
                <a:solidFill>
                  <a:schemeClr val="tx1"/>
                </a:solidFill>
                <a:latin typeface="宋体" charset="-122"/>
                <a:ea typeface="宋体" charset="-122"/>
              </a:rPr>
              <a:t>长度为</a:t>
            </a:r>
            <a:r>
              <a:rPr kumimoji="1" lang="en-US" altLang="zh-CN" sz="2800" b="1" i="1">
                <a:solidFill>
                  <a:schemeClr val="tx1"/>
                </a:solidFill>
                <a:latin typeface="Times New Roman" pitchFamily="18" charset="0"/>
                <a:ea typeface="宋体" charset="-122"/>
              </a:rPr>
              <a:t>n</a:t>
            </a:r>
            <a:r>
              <a:rPr kumimoji="1" lang="zh-CN" altLang="en-US" sz="2800" b="1">
                <a:solidFill>
                  <a:schemeClr val="tx1"/>
                </a:solidFill>
                <a:latin typeface="宋体" charset="-122"/>
                <a:ea typeface="宋体" charset="-122"/>
              </a:rPr>
              <a:t>的判定树的构造方法为：</a:t>
            </a:r>
            <a:r>
              <a:rPr kumimoji="1" lang="zh-CN" altLang="en-US" sz="2800" b="1">
                <a:solidFill>
                  <a:schemeClr val="tx1"/>
                </a:solidFill>
                <a:latin typeface="Times New Roman" pitchFamily="18" charset="0"/>
                <a:ea typeface="宋体" charset="-122"/>
              </a:rPr>
              <a:t> </a:t>
            </a:r>
          </a:p>
          <a:p>
            <a:pPr algn="just">
              <a:lnSpc>
                <a:spcPct val="150000"/>
              </a:lnSpc>
            </a:pPr>
            <a:r>
              <a:rPr kumimoji="1" lang="zh-CN" altLang="en-US" sz="2800" b="1">
                <a:solidFill>
                  <a:schemeClr val="tx1"/>
                </a:solidFill>
                <a:latin typeface="Times New Roman" pitchFamily="18" charset="0"/>
                <a:ea typeface="宋体" charset="-122"/>
              </a:rPr>
              <a:t>（</a:t>
            </a:r>
            <a:r>
              <a:rPr kumimoji="1" lang="en-US" altLang="zh-CN" sz="2800" b="1">
                <a:solidFill>
                  <a:schemeClr val="tx1"/>
                </a:solidFill>
                <a:latin typeface="Times New Roman" pitchFamily="18" charset="0"/>
                <a:ea typeface="宋体" charset="-122"/>
              </a:rPr>
              <a:t>1</a:t>
            </a:r>
            <a:r>
              <a:rPr kumimoji="1" lang="zh-CN" altLang="en-US" sz="2800" b="1">
                <a:solidFill>
                  <a:schemeClr val="tx1"/>
                </a:solidFill>
                <a:latin typeface="Times New Roman" pitchFamily="18" charset="0"/>
                <a:ea typeface="宋体" charset="-122"/>
              </a:rPr>
              <a:t>）当</a:t>
            </a:r>
            <a:r>
              <a:rPr kumimoji="1" lang="en-US" altLang="zh-CN" sz="2800" b="1" i="1">
                <a:solidFill>
                  <a:schemeClr val="tx1"/>
                </a:solidFill>
                <a:latin typeface="Times New Roman" pitchFamily="18" charset="0"/>
                <a:ea typeface="宋体" charset="-122"/>
              </a:rPr>
              <a:t>n</a:t>
            </a:r>
            <a:r>
              <a:rPr kumimoji="1" lang="en-US" altLang="zh-CN" sz="2800" b="1">
                <a:solidFill>
                  <a:schemeClr val="tx1"/>
                </a:solidFill>
                <a:latin typeface="Times New Roman" pitchFamily="18" charset="0"/>
                <a:ea typeface="宋体" charset="-122"/>
              </a:rPr>
              <a:t>=0</a:t>
            </a:r>
            <a:r>
              <a:rPr kumimoji="1" lang="zh-CN" altLang="en-US" sz="2800" b="1">
                <a:solidFill>
                  <a:schemeClr val="tx1"/>
                </a:solidFill>
                <a:latin typeface="Times New Roman" pitchFamily="18" charset="0"/>
                <a:ea typeface="宋体" charset="-122"/>
              </a:rPr>
              <a:t>时，判定树为空；</a:t>
            </a:r>
          </a:p>
          <a:p>
            <a:pPr algn="l">
              <a:lnSpc>
                <a:spcPct val="150000"/>
              </a:lnSpc>
            </a:pPr>
            <a:r>
              <a:rPr kumimoji="1" lang="zh-CN" altLang="en-US" sz="2800" b="1">
                <a:solidFill>
                  <a:schemeClr val="tx1"/>
                </a:solidFill>
                <a:latin typeface="宋体" charset="-122"/>
                <a:ea typeface="宋体" charset="-122"/>
              </a:rPr>
              <a:t>（</a:t>
            </a:r>
            <a:r>
              <a:rPr kumimoji="1" lang="en-US" altLang="zh-CN" sz="2800" b="1">
                <a:solidFill>
                  <a:schemeClr val="tx1"/>
                </a:solidFill>
                <a:latin typeface="Times New Roman" pitchFamily="18" charset="0"/>
                <a:ea typeface="宋体" charset="-122"/>
              </a:rPr>
              <a:t>2</a:t>
            </a:r>
            <a:r>
              <a:rPr kumimoji="1" lang="zh-CN" altLang="en-US" sz="2800" b="1">
                <a:solidFill>
                  <a:schemeClr val="tx1"/>
                </a:solidFill>
                <a:latin typeface="宋体" charset="-122"/>
                <a:ea typeface="宋体" charset="-122"/>
              </a:rPr>
              <a:t>）当</a:t>
            </a:r>
            <a:r>
              <a:rPr kumimoji="1" lang="en-US" altLang="zh-CN" sz="2800" b="1" i="1">
                <a:solidFill>
                  <a:schemeClr val="tx1"/>
                </a:solidFill>
                <a:latin typeface="Times New Roman" pitchFamily="18" charset="0"/>
                <a:ea typeface="宋体" charset="-122"/>
              </a:rPr>
              <a:t>n</a:t>
            </a:r>
            <a:r>
              <a:rPr kumimoji="1" lang="zh-CN" altLang="en-US" sz="2800" b="1">
                <a:solidFill>
                  <a:schemeClr val="tx1"/>
                </a:solidFill>
                <a:latin typeface="宋体" charset="-122"/>
                <a:ea typeface="宋体" charset="-122"/>
              </a:rPr>
              <a:t>＞</a:t>
            </a:r>
            <a:r>
              <a:rPr kumimoji="1" lang="en-US" altLang="zh-CN" sz="2800" b="1">
                <a:solidFill>
                  <a:schemeClr val="tx1"/>
                </a:solidFill>
                <a:latin typeface="Times New Roman" pitchFamily="18" charset="0"/>
                <a:ea typeface="宋体" charset="-122"/>
              </a:rPr>
              <a:t>0</a:t>
            </a:r>
            <a:r>
              <a:rPr kumimoji="1" lang="zh-CN" altLang="en-US" sz="2800" b="1">
                <a:solidFill>
                  <a:schemeClr val="tx1"/>
                </a:solidFill>
                <a:latin typeface="宋体" charset="-122"/>
                <a:ea typeface="宋体" charset="-122"/>
              </a:rPr>
              <a:t>时，判定树的根结点是有序表中序号为</a:t>
            </a:r>
            <a:r>
              <a:rPr kumimoji="1" lang="en-US" altLang="zh-CN" sz="2800" b="1">
                <a:solidFill>
                  <a:schemeClr val="tx1"/>
                </a:solidFill>
                <a:ea typeface="宋体" charset="-122"/>
              </a:rPr>
              <a:t>mid=(n+1)/2</a:t>
            </a:r>
            <a:r>
              <a:rPr kumimoji="1" lang="zh-CN" altLang="en-US" sz="2800" b="1">
                <a:solidFill>
                  <a:schemeClr val="tx1"/>
                </a:solidFill>
                <a:ea typeface="宋体" charset="-122"/>
              </a:rPr>
              <a:t>的记录，根结点的左子树是与有序表</a:t>
            </a:r>
            <a:r>
              <a:rPr kumimoji="1" lang="en-US" altLang="zh-CN" sz="2800" b="1">
                <a:solidFill>
                  <a:schemeClr val="tx1"/>
                </a:solidFill>
                <a:ea typeface="宋体" charset="-122"/>
              </a:rPr>
              <a:t>r[1] ~ r[mid-1]</a:t>
            </a:r>
            <a:r>
              <a:rPr kumimoji="1" lang="zh-CN" altLang="en-US" sz="2800" b="1">
                <a:solidFill>
                  <a:schemeClr val="tx1"/>
                </a:solidFill>
                <a:ea typeface="宋体" charset="-122"/>
              </a:rPr>
              <a:t>相对应的判定树，根结点的右子树是与</a:t>
            </a:r>
            <a:r>
              <a:rPr kumimoji="1" lang="en-US" altLang="zh-CN" sz="2800" b="1">
                <a:solidFill>
                  <a:schemeClr val="tx1"/>
                </a:solidFill>
                <a:ea typeface="宋体" charset="-122"/>
              </a:rPr>
              <a:t>r[mid+1] ~ r[n]</a:t>
            </a:r>
            <a:r>
              <a:rPr kumimoji="1" lang="zh-CN" altLang="en-US" sz="2800" b="1">
                <a:solidFill>
                  <a:schemeClr val="tx1"/>
                </a:solidFill>
                <a:ea typeface="宋体" charset="-122"/>
              </a:rPr>
              <a:t>相对应的判定树。</a:t>
            </a:r>
            <a:endParaRPr kumimoji="1" lang="zh-CN" altLang="en-US" sz="2800" b="1">
              <a:solidFill>
                <a:schemeClr val="tx1"/>
              </a:solidFill>
              <a:latin typeface="Times New Roman" pitchFamily="18" charset="0"/>
              <a:ea typeface="宋体"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76</a:t>
            </a:fld>
            <a:endParaRPr lang="en-US" altLang="zh-CN" dirty="0"/>
          </a:p>
        </p:txBody>
      </p:sp>
      <p:sp>
        <p:nvSpPr>
          <p:cNvPr id="5" name="Rectangle 2"/>
          <p:cNvSpPr>
            <a:spLocks noGrp="1" noChangeArrowheads="1"/>
          </p:cNvSpPr>
          <p:nvPr>
            <p:ph type="title"/>
          </p:nvPr>
        </p:nvSpPr>
        <p:spPr>
          <a:xfrm>
            <a:off x="428625" y="357188"/>
            <a:ext cx="7143750" cy="623887"/>
          </a:xfrm>
        </p:spPr>
        <p:txBody>
          <a:bodyPr/>
          <a:lstStyle/>
          <a:p>
            <a:r>
              <a:rPr lang="en-US" altLang="zh-CN" dirty="0" smtClean="0">
                <a:ea typeface="宋体" charset="-122"/>
              </a:rPr>
              <a:t>Analysis of Binary Search</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插入：源于可视化平台作业</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77</a:t>
            </a:fld>
            <a:endParaRPr lang="en-US" altLang="zh-CN" dirty="0"/>
          </a:p>
        </p:txBody>
      </p:sp>
      <p:pic>
        <p:nvPicPr>
          <p:cNvPr id="5" name="图片 4"/>
          <p:cNvPicPr>
            <a:picLocks noChangeAspect="1"/>
          </p:cNvPicPr>
          <p:nvPr/>
        </p:nvPicPr>
        <p:blipFill>
          <a:blip r:embed="rId2"/>
          <a:stretch>
            <a:fillRect/>
          </a:stretch>
        </p:blipFill>
        <p:spPr>
          <a:xfrm>
            <a:off x="1475656" y="1340768"/>
            <a:ext cx="5343872" cy="4491313"/>
          </a:xfrm>
          <a:prstGeom prst="rect">
            <a:avLst/>
          </a:prstGeom>
        </p:spPr>
      </p:pic>
      <p:pic>
        <p:nvPicPr>
          <p:cNvPr id="6" name="图片 5"/>
          <p:cNvPicPr>
            <a:picLocks noChangeAspect="1"/>
          </p:cNvPicPr>
          <p:nvPr/>
        </p:nvPicPr>
        <p:blipFill>
          <a:blip r:embed="rId3"/>
          <a:stretch>
            <a:fillRect/>
          </a:stretch>
        </p:blipFill>
        <p:spPr>
          <a:xfrm>
            <a:off x="1146906" y="1160793"/>
            <a:ext cx="6428382" cy="4970132"/>
          </a:xfrm>
          <a:prstGeom prst="rect">
            <a:avLst/>
          </a:prstGeom>
        </p:spPr>
      </p:pic>
      <p:pic>
        <p:nvPicPr>
          <p:cNvPr id="7" name="图片 6"/>
          <p:cNvPicPr>
            <a:picLocks noChangeAspect="1"/>
          </p:cNvPicPr>
          <p:nvPr/>
        </p:nvPicPr>
        <p:blipFill>
          <a:blip r:embed="rId4"/>
          <a:stretch>
            <a:fillRect/>
          </a:stretch>
        </p:blipFill>
        <p:spPr>
          <a:xfrm>
            <a:off x="841181" y="1075974"/>
            <a:ext cx="7039831" cy="5054951"/>
          </a:xfrm>
          <a:prstGeom prst="rect">
            <a:avLst/>
          </a:prstGeom>
        </p:spPr>
      </p:pic>
      <p:pic>
        <p:nvPicPr>
          <p:cNvPr id="9" name="图片 8"/>
          <p:cNvPicPr>
            <a:picLocks noChangeAspect="1"/>
          </p:cNvPicPr>
          <p:nvPr/>
        </p:nvPicPr>
        <p:blipFill>
          <a:blip r:embed="rId5"/>
          <a:stretch>
            <a:fillRect/>
          </a:stretch>
        </p:blipFill>
        <p:spPr>
          <a:xfrm>
            <a:off x="1331640" y="994026"/>
            <a:ext cx="6549372" cy="5136900"/>
          </a:xfrm>
          <a:prstGeom prst="rect">
            <a:avLst/>
          </a:prstGeom>
        </p:spPr>
      </p:pic>
      <p:pic>
        <p:nvPicPr>
          <p:cNvPr id="10" name="图片 9"/>
          <p:cNvPicPr>
            <a:picLocks noChangeAspect="1"/>
          </p:cNvPicPr>
          <p:nvPr/>
        </p:nvPicPr>
        <p:blipFill>
          <a:blip r:embed="rId6"/>
          <a:stretch>
            <a:fillRect/>
          </a:stretch>
        </p:blipFill>
        <p:spPr>
          <a:xfrm>
            <a:off x="1203982" y="1029931"/>
            <a:ext cx="6736035" cy="5093323"/>
          </a:xfrm>
          <a:prstGeom prst="rect">
            <a:avLst/>
          </a:prstGeom>
        </p:spPr>
      </p:pic>
      <p:pic>
        <p:nvPicPr>
          <p:cNvPr id="11" name="图片 10"/>
          <p:cNvPicPr>
            <a:picLocks noChangeAspect="1"/>
          </p:cNvPicPr>
          <p:nvPr/>
        </p:nvPicPr>
        <p:blipFill>
          <a:blip r:embed="rId7"/>
          <a:stretch>
            <a:fillRect/>
          </a:stretch>
        </p:blipFill>
        <p:spPr>
          <a:xfrm>
            <a:off x="29669" y="1303486"/>
            <a:ext cx="8332718" cy="4708570"/>
          </a:xfrm>
          <a:prstGeom prst="rect">
            <a:avLst/>
          </a:prstGeom>
        </p:spPr>
      </p:pic>
      <p:sp>
        <p:nvSpPr>
          <p:cNvPr id="12" name="文本框 11"/>
          <p:cNvSpPr txBox="1"/>
          <p:nvPr/>
        </p:nvSpPr>
        <p:spPr>
          <a:xfrm>
            <a:off x="3143272" y="4564270"/>
            <a:ext cx="5763116" cy="830997"/>
          </a:xfrm>
          <a:prstGeom prst="rect">
            <a:avLst/>
          </a:prstGeom>
          <a:noFill/>
        </p:spPr>
        <p:txBody>
          <a:bodyPr wrap="none" rtlCol="0">
            <a:spAutoFit/>
          </a:bodyPr>
          <a:lstStyle/>
          <a:p>
            <a:pPr marL="342900" indent="-342900">
              <a:buAutoNum type="arabicPeriod"/>
            </a:pPr>
            <a:r>
              <a:rPr lang="zh-CN" altLang="en-US" sz="2400" b="1" dirty="0" smtClean="0">
                <a:solidFill>
                  <a:srgbClr val="00B050"/>
                </a:solidFill>
              </a:rPr>
              <a:t>适当的文字阐述非常重要</a:t>
            </a:r>
            <a:endParaRPr lang="en-US" altLang="zh-CN" sz="2400" b="1" dirty="0" smtClean="0">
              <a:solidFill>
                <a:srgbClr val="00B050"/>
              </a:solidFill>
            </a:endParaRPr>
          </a:p>
          <a:p>
            <a:pPr marL="342900" indent="-342900">
              <a:buAutoNum type="arabicPeriod"/>
            </a:pPr>
            <a:r>
              <a:rPr lang="zh-CN" altLang="en-US" sz="2400" b="1" dirty="0" smtClean="0">
                <a:solidFill>
                  <a:srgbClr val="00B050"/>
                </a:solidFill>
              </a:rPr>
              <a:t>爬爬代码，实践是检验真理的唯一标准</a:t>
            </a:r>
            <a:endParaRPr lang="zh-CN" altLang="en-US" sz="2400" b="1" dirty="0">
              <a:solidFill>
                <a:srgbClr val="00B050"/>
              </a:solidFill>
            </a:endParaRPr>
          </a:p>
        </p:txBody>
      </p:sp>
    </p:spTree>
    <p:extLst>
      <p:ext uri="{BB962C8B-B14F-4D97-AF65-F5344CB8AC3E}">
        <p14:creationId xmlns:p14="http://schemas.microsoft.com/office/powerpoint/2010/main" val="60568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37" name="Rectangle 29"/>
          <p:cNvSpPr>
            <a:spLocks noGrp="1" noChangeArrowheads="1"/>
          </p:cNvSpPr>
          <p:nvPr>
            <p:ph type="title"/>
          </p:nvPr>
        </p:nvSpPr>
        <p:spPr>
          <a:xfrm>
            <a:off x="124699" y="1078979"/>
            <a:ext cx="8393112" cy="530225"/>
          </a:xfrm>
        </p:spPr>
        <p:txBody>
          <a:bodyPr/>
          <a:lstStyle/>
          <a:p>
            <a:r>
              <a:rPr lang="zh-CN" altLang="en-US" sz="2800" dirty="0">
                <a:solidFill>
                  <a:srgbClr val="CC0000"/>
                </a:solidFill>
              </a:rPr>
              <a:t>具有</a:t>
            </a:r>
            <a:r>
              <a:rPr lang="en-US" altLang="zh-CN" sz="2800" dirty="0">
                <a:solidFill>
                  <a:srgbClr val="CC0000"/>
                </a:solidFill>
              </a:rPr>
              <a:t>11</a:t>
            </a:r>
            <a:r>
              <a:rPr lang="zh-CN" altLang="en-US" sz="2800" dirty="0">
                <a:solidFill>
                  <a:srgbClr val="CC0000"/>
                </a:solidFill>
              </a:rPr>
              <a:t>个结点的判定树</a:t>
            </a:r>
          </a:p>
        </p:txBody>
      </p:sp>
      <p:grpSp>
        <p:nvGrpSpPr>
          <p:cNvPr id="2" name="Group 31"/>
          <p:cNvGrpSpPr>
            <a:grpSpLocks/>
          </p:cNvGrpSpPr>
          <p:nvPr/>
        </p:nvGrpSpPr>
        <p:grpSpPr bwMode="auto">
          <a:xfrm>
            <a:off x="539750" y="1412875"/>
            <a:ext cx="7777163" cy="2592388"/>
            <a:chOff x="1066" y="890"/>
            <a:chExt cx="2760" cy="1105"/>
          </a:xfrm>
        </p:grpSpPr>
        <p:sp>
          <p:nvSpPr>
            <p:cNvPr id="145413" name="Oval 5"/>
            <p:cNvSpPr>
              <a:spLocks noChangeArrowheads="1"/>
            </p:cNvSpPr>
            <p:nvPr/>
          </p:nvSpPr>
          <p:spPr bwMode="auto">
            <a:xfrm>
              <a:off x="2251" y="890"/>
              <a:ext cx="157"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6</a:t>
              </a:r>
            </a:p>
          </p:txBody>
        </p:sp>
        <p:sp>
          <p:nvSpPr>
            <p:cNvPr id="145414" name="Freeform 6"/>
            <p:cNvSpPr>
              <a:spLocks/>
            </p:cNvSpPr>
            <p:nvPr/>
          </p:nvSpPr>
          <p:spPr bwMode="auto">
            <a:xfrm>
              <a:off x="2070" y="1612"/>
              <a:ext cx="129" cy="204"/>
            </a:xfrm>
            <a:custGeom>
              <a:avLst/>
              <a:gdLst/>
              <a:ahLst/>
              <a:cxnLst>
                <a:cxn ang="0">
                  <a:pos x="0" y="0"/>
                </a:cxn>
                <a:cxn ang="0">
                  <a:pos x="203" y="344"/>
                </a:cxn>
              </a:cxnLst>
              <a:rect l="0" t="0" r="r" b="b"/>
              <a:pathLst>
                <a:path w="203" h="344">
                  <a:moveTo>
                    <a:pt x="0" y="0"/>
                  </a:moveTo>
                  <a:lnTo>
                    <a:pt x="203" y="344"/>
                  </a:lnTo>
                </a:path>
              </a:pathLst>
            </a:custGeom>
            <a:noFill/>
            <a:ln w="28575" cmpd="sng">
              <a:solidFill>
                <a:srgbClr val="000000"/>
              </a:solidFill>
              <a:round/>
              <a:headEnd/>
              <a:tailEnd/>
            </a:ln>
          </p:spPr>
          <p:txBody>
            <a:bodyPr/>
            <a:lstStyle/>
            <a:p>
              <a:endParaRPr lang="zh-CN" altLang="en-US"/>
            </a:p>
          </p:txBody>
        </p:sp>
        <p:sp>
          <p:nvSpPr>
            <p:cNvPr id="145415" name="Freeform 7"/>
            <p:cNvSpPr>
              <a:spLocks/>
            </p:cNvSpPr>
            <p:nvPr/>
          </p:nvSpPr>
          <p:spPr bwMode="auto">
            <a:xfrm>
              <a:off x="2783" y="1630"/>
              <a:ext cx="117" cy="177"/>
            </a:xfrm>
            <a:custGeom>
              <a:avLst/>
              <a:gdLst/>
              <a:ahLst/>
              <a:cxnLst>
                <a:cxn ang="0">
                  <a:pos x="0" y="0"/>
                </a:cxn>
                <a:cxn ang="0">
                  <a:pos x="210" y="285"/>
                </a:cxn>
              </a:cxnLst>
              <a:rect l="0" t="0" r="r" b="b"/>
              <a:pathLst>
                <a:path w="210" h="285">
                  <a:moveTo>
                    <a:pt x="0" y="0"/>
                  </a:moveTo>
                  <a:lnTo>
                    <a:pt x="210" y="285"/>
                  </a:lnTo>
                </a:path>
              </a:pathLst>
            </a:custGeom>
            <a:noFill/>
            <a:ln w="28575" cmpd="sng">
              <a:solidFill>
                <a:srgbClr val="000000"/>
              </a:solidFill>
              <a:round/>
              <a:headEnd/>
              <a:tailEnd/>
            </a:ln>
          </p:spPr>
          <p:txBody>
            <a:bodyPr/>
            <a:lstStyle/>
            <a:p>
              <a:endParaRPr lang="zh-CN" altLang="en-US"/>
            </a:p>
          </p:txBody>
        </p:sp>
        <p:sp>
          <p:nvSpPr>
            <p:cNvPr id="145416" name="Freeform 8"/>
            <p:cNvSpPr>
              <a:spLocks/>
            </p:cNvSpPr>
            <p:nvPr/>
          </p:nvSpPr>
          <p:spPr bwMode="auto">
            <a:xfrm>
              <a:off x="3575" y="1651"/>
              <a:ext cx="150" cy="176"/>
            </a:xfrm>
            <a:custGeom>
              <a:avLst/>
              <a:gdLst/>
              <a:ahLst/>
              <a:cxnLst>
                <a:cxn ang="0">
                  <a:pos x="0" y="0"/>
                </a:cxn>
                <a:cxn ang="0">
                  <a:pos x="300" y="270"/>
                </a:cxn>
              </a:cxnLst>
              <a:rect l="0" t="0" r="r" b="b"/>
              <a:pathLst>
                <a:path w="300" h="270">
                  <a:moveTo>
                    <a:pt x="0" y="0"/>
                  </a:moveTo>
                  <a:lnTo>
                    <a:pt x="300" y="270"/>
                  </a:lnTo>
                </a:path>
              </a:pathLst>
            </a:custGeom>
            <a:noFill/>
            <a:ln w="28575" cmpd="sng">
              <a:solidFill>
                <a:srgbClr val="000000"/>
              </a:solidFill>
              <a:round/>
              <a:headEnd/>
              <a:tailEnd/>
            </a:ln>
          </p:spPr>
          <p:txBody>
            <a:bodyPr/>
            <a:lstStyle/>
            <a:p>
              <a:endParaRPr lang="zh-CN" altLang="en-US"/>
            </a:p>
          </p:txBody>
        </p:sp>
        <p:sp>
          <p:nvSpPr>
            <p:cNvPr id="145417" name="Freeform 9"/>
            <p:cNvSpPr>
              <a:spLocks/>
            </p:cNvSpPr>
            <p:nvPr/>
          </p:nvSpPr>
          <p:spPr bwMode="auto">
            <a:xfrm>
              <a:off x="3141" y="1350"/>
              <a:ext cx="305" cy="201"/>
            </a:xfrm>
            <a:custGeom>
              <a:avLst/>
              <a:gdLst/>
              <a:ahLst/>
              <a:cxnLst>
                <a:cxn ang="0">
                  <a:pos x="0" y="0"/>
                </a:cxn>
                <a:cxn ang="0">
                  <a:pos x="547" y="323"/>
                </a:cxn>
              </a:cxnLst>
              <a:rect l="0" t="0" r="r" b="b"/>
              <a:pathLst>
                <a:path w="547" h="323">
                  <a:moveTo>
                    <a:pt x="0" y="0"/>
                  </a:moveTo>
                  <a:lnTo>
                    <a:pt x="547" y="323"/>
                  </a:lnTo>
                </a:path>
              </a:pathLst>
            </a:custGeom>
            <a:noFill/>
            <a:ln w="28575" cmpd="sng">
              <a:solidFill>
                <a:srgbClr val="000000"/>
              </a:solidFill>
              <a:round/>
              <a:headEnd/>
              <a:tailEnd/>
            </a:ln>
          </p:spPr>
          <p:txBody>
            <a:bodyPr/>
            <a:lstStyle/>
            <a:p>
              <a:endParaRPr lang="zh-CN" altLang="en-US"/>
            </a:p>
          </p:txBody>
        </p:sp>
        <p:sp>
          <p:nvSpPr>
            <p:cNvPr id="145418" name="Freeform 10"/>
            <p:cNvSpPr>
              <a:spLocks/>
            </p:cNvSpPr>
            <p:nvPr/>
          </p:nvSpPr>
          <p:spPr bwMode="auto">
            <a:xfrm>
              <a:off x="2750" y="1340"/>
              <a:ext cx="233" cy="179"/>
            </a:xfrm>
            <a:custGeom>
              <a:avLst/>
              <a:gdLst/>
              <a:ahLst/>
              <a:cxnLst>
                <a:cxn ang="0">
                  <a:pos x="330" y="0"/>
                </a:cxn>
                <a:cxn ang="0">
                  <a:pos x="0" y="255"/>
                </a:cxn>
              </a:cxnLst>
              <a:rect l="0" t="0" r="r" b="b"/>
              <a:pathLst>
                <a:path w="330" h="255">
                  <a:moveTo>
                    <a:pt x="330" y="0"/>
                  </a:moveTo>
                  <a:lnTo>
                    <a:pt x="0" y="255"/>
                  </a:lnTo>
                </a:path>
              </a:pathLst>
            </a:custGeom>
            <a:noFill/>
            <a:ln w="28575" cmpd="sng">
              <a:solidFill>
                <a:srgbClr val="000000"/>
              </a:solidFill>
              <a:round/>
              <a:headEnd/>
              <a:tailEnd/>
            </a:ln>
          </p:spPr>
          <p:txBody>
            <a:bodyPr/>
            <a:lstStyle/>
            <a:p>
              <a:endParaRPr lang="zh-CN" altLang="en-US"/>
            </a:p>
          </p:txBody>
        </p:sp>
        <p:sp>
          <p:nvSpPr>
            <p:cNvPr id="145419" name="Freeform 11"/>
            <p:cNvSpPr>
              <a:spLocks/>
            </p:cNvSpPr>
            <p:nvPr/>
          </p:nvSpPr>
          <p:spPr bwMode="auto">
            <a:xfrm>
              <a:off x="2415" y="991"/>
              <a:ext cx="576" cy="275"/>
            </a:xfrm>
            <a:custGeom>
              <a:avLst/>
              <a:gdLst/>
              <a:ahLst/>
              <a:cxnLst>
                <a:cxn ang="0">
                  <a:pos x="0" y="0"/>
                </a:cxn>
                <a:cxn ang="0">
                  <a:pos x="1037" y="427"/>
                </a:cxn>
              </a:cxnLst>
              <a:rect l="0" t="0" r="r" b="b"/>
              <a:pathLst>
                <a:path w="1037" h="427">
                  <a:moveTo>
                    <a:pt x="0" y="0"/>
                  </a:moveTo>
                  <a:lnTo>
                    <a:pt x="1037" y="427"/>
                  </a:lnTo>
                </a:path>
              </a:pathLst>
            </a:custGeom>
            <a:noFill/>
            <a:ln w="28575" cmpd="sng">
              <a:solidFill>
                <a:srgbClr val="000000"/>
              </a:solidFill>
              <a:round/>
              <a:headEnd/>
              <a:tailEnd/>
            </a:ln>
          </p:spPr>
          <p:txBody>
            <a:bodyPr/>
            <a:lstStyle/>
            <a:p>
              <a:endParaRPr lang="zh-CN" altLang="en-US"/>
            </a:p>
          </p:txBody>
        </p:sp>
        <p:sp>
          <p:nvSpPr>
            <p:cNvPr id="145420" name="Freeform 12"/>
            <p:cNvSpPr>
              <a:spLocks/>
            </p:cNvSpPr>
            <p:nvPr/>
          </p:nvSpPr>
          <p:spPr bwMode="auto">
            <a:xfrm>
              <a:off x="1665" y="995"/>
              <a:ext cx="584" cy="233"/>
            </a:xfrm>
            <a:custGeom>
              <a:avLst/>
              <a:gdLst/>
              <a:ahLst/>
              <a:cxnLst>
                <a:cxn ang="0">
                  <a:pos x="1050" y="0"/>
                </a:cxn>
                <a:cxn ang="0">
                  <a:pos x="0" y="375"/>
                </a:cxn>
              </a:cxnLst>
              <a:rect l="0" t="0" r="r" b="b"/>
              <a:pathLst>
                <a:path w="1050" h="375">
                  <a:moveTo>
                    <a:pt x="1050" y="0"/>
                  </a:moveTo>
                  <a:lnTo>
                    <a:pt x="0" y="375"/>
                  </a:lnTo>
                </a:path>
              </a:pathLst>
            </a:custGeom>
            <a:noFill/>
            <a:ln w="28575" cmpd="sng">
              <a:solidFill>
                <a:srgbClr val="000000"/>
              </a:solidFill>
              <a:round/>
              <a:headEnd/>
              <a:tailEnd/>
            </a:ln>
          </p:spPr>
          <p:txBody>
            <a:bodyPr/>
            <a:lstStyle/>
            <a:p>
              <a:endParaRPr lang="zh-CN" altLang="en-US"/>
            </a:p>
          </p:txBody>
        </p:sp>
        <p:sp>
          <p:nvSpPr>
            <p:cNvPr id="145421" name="Freeform 13"/>
            <p:cNvSpPr>
              <a:spLocks/>
            </p:cNvSpPr>
            <p:nvPr/>
          </p:nvSpPr>
          <p:spPr bwMode="auto">
            <a:xfrm>
              <a:off x="1206" y="1308"/>
              <a:ext cx="312" cy="200"/>
            </a:xfrm>
            <a:custGeom>
              <a:avLst/>
              <a:gdLst/>
              <a:ahLst/>
              <a:cxnLst>
                <a:cxn ang="0">
                  <a:pos x="0" y="322"/>
                </a:cxn>
                <a:cxn ang="0">
                  <a:pos x="561" y="0"/>
                </a:cxn>
              </a:cxnLst>
              <a:rect l="0" t="0" r="r" b="b"/>
              <a:pathLst>
                <a:path w="561" h="322">
                  <a:moveTo>
                    <a:pt x="0" y="322"/>
                  </a:moveTo>
                  <a:lnTo>
                    <a:pt x="561" y="0"/>
                  </a:lnTo>
                </a:path>
              </a:pathLst>
            </a:custGeom>
            <a:noFill/>
            <a:ln w="28575" cmpd="sng">
              <a:solidFill>
                <a:srgbClr val="000000"/>
              </a:solidFill>
              <a:round/>
              <a:headEnd/>
              <a:tailEnd/>
            </a:ln>
          </p:spPr>
          <p:txBody>
            <a:bodyPr/>
            <a:lstStyle/>
            <a:p>
              <a:endParaRPr lang="zh-CN" altLang="en-US"/>
            </a:p>
          </p:txBody>
        </p:sp>
        <p:sp>
          <p:nvSpPr>
            <p:cNvPr id="145422" name="Freeform 14"/>
            <p:cNvSpPr>
              <a:spLocks/>
            </p:cNvSpPr>
            <p:nvPr/>
          </p:nvSpPr>
          <p:spPr bwMode="auto">
            <a:xfrm>
              <a:off x="1206" y="1616"/>
              <a:ext cx="200" cy="200"/>
            </a:xfrm>
            <a:custGeom>
              <a:avLst/>
              <a:gdLst/>
              <a:ahLst/>
              <a:cxnLst>
                <a:cxn ang="0">
                  <a:pos x="0" y="0"/>
                </a:cxn>
                <a:cxn ang="0">
                  <a:pos x="361" y="322"/>
                </a:cxn>
              </a:cxnLst>
              <a:rect l="0" t="0" r="r" b="b"/>
              <a:pathLst>
                <a:path w="361" h="322">
                  <a:moveTo>
                    <a:pt x="0" y="0"/>
                  </a:moveTo>
                  <a:lnTo>
                    <a:pt x="361" y="322"/>
                  </a:lnTo>
                </a:path>
              </a:pathLst>
            </a:custGeom>
            <a:noFill/>
            <a:ln w="28575" cmpd="sng">
              <a:solidFill>
                <a:srgbClr val="000000"/>
              </a:solidFill>
              <a:round/>
              <a:headEnd/>
              <a:tailEnd/>
            </a:ln>
          </p:spPr>
          <p:txBody>
            <a:bodyPr/>
            <a:lstStyle/>
            <a:p>
              <a:endParaRPr lang="zh-CN" altLang="en-US"/>
            </a:p>
          </p:txBody>
        </p:sp>
        <p:sp>
          <p:nvSpPr>
            <p:cNvPr id="145423" name="Freeform 15"/>
            <p:cNvSpPr>
              <a:spLocks/>
            </p:cNvSpPr>
            <p:nvPr/>
          </p:nvSpPr>
          <p:spPr bwMode="auto">
            <a:xfrm>
              <a:off x="1665" y="1316"/>
              <a:ext cx="270" cy="207"/>
            </a:xfrm>
            <a:custGeom>
              <a:avLst/>
              <a:gdLst/>
              <a:ahLst/>
              <a:cxnLst>
                <a:cxn ang="0">
                  <a:pos x="0" y="0"/>
                </a:cxn>
                <a:cxn ang="0">
                  <a:pos x="486" y="333"/>
                </a:cxn>
              </a:cxnLst>
              <a:rect l="0" t="0" r="r" b="b"/>
              <a:pathLst>
                <a:path w="486" h="333">
                  <a:moveTo>
                    <a:pt x="0" y="0"/>
                  </a:moveTo>
                  <a:lnTo>
                    <a:pt x="486" y="333"/>
                  </a:lnTo>
                </a:path>
              </a:pathLst>
            </a:custGeom>
            <a:noFill/>
            <a:ln w="28575" cmpd="sng">
              <a:solidFill>
                <a:srgbClr val="000000"/>
              </a:solidFill>
              <a:round/>
              <a:headEnd/>
              <a:tailEnd/>
            </a:ln>
          </p:spPr>
          <p:txBody>
            <a:bodyPr/>
            <a:lstStyle/>
            <a:p>
              <a:endParaRPr lang="zh-CN" altLang="en-US"/>
            </a:p>
          </p:txBody>
        </p:sp>
        <p:sp>
          <p:nvSpPr>
            <p:cNvPr id="145425" name="Oval 17"/>
            <p:cNvSpPr>
              <a:spLocks noChangeArrowheads="1"/>
            </p:cNvSpPr>
            <p:nvPr/>
          </p:nvSpPr>
          <p:spPr bwMode="auto">
            <a:xfrm>
              <a:off x="1516" y="1177"/>
              <a:ext cx="158"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3</a:t>
              </a:r>
            </a:p>
          </p:txBody>
        </p:sp>
        <p:sp>
          <p:nvSpPr>
            <p:cNvPr id="145426" name="Oval 18"/>
            <p:cNvSpPr>
              <a:spLocks noChangeArrowheads="1"/>
            </p:cNvSpPr>
            <p:nvPr/>
          </p:nvSpPr>
          <p:spPr bwMode="auto">
            <a:xfrm>
              <a:off x="1066" y="1476"/>
              <a:ext cx="157"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1</a:t>
              </a:r>
            </a:p>
          </p:txBody>
        </p:sp>
        <p:sp>
          <p:nvSpPr>
            <p:cNvPr id="145427" name="Oval 19"/>
            <p:cNvSpPr>
              <a:spLocks noChangeArrowheads="1"/>
            </p:cNvSpPr>
            <p:nvPr/>
          </p:nvSpPr>
          <p:spPr bwMode="auto">
            <a:xfrm>
              <a:off x="1350" y="1806"/>
              <a:ext cx="157"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2</a:t>
              </a:r>
            </a:p>
          </p:txBody>
        </p:sp>
        <p:sp>
          <p:nvSpPr>
            <p:cNvPr id="145428" name="Oval 20"/>
            <p:cNvSpPr>
              <a:spLocks noChangeArrowheads="1"/>
            </p:cNvSpPr>
            <p:nvPr/>
          </p:nvSpPr>
          <p:spPr bwMode="auto">
            <a:xfrm>
              <a:off x="2145" y="1806"/>
              <a:ext cx="157"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5</a:t>
              </a:r>
            </a:p>
          </p:txBody>
        </p:sp>
        <p:sp>
          <p:nvSpPr>
            <p:cNvPr id="145429" name="Oval 21"/>
            <p:cNvSpPr>
              <a:spLocks noChangeArrowheads="1"/>
            </p:cNvSpPr>
            <p:nvPr/>
          </p:nvSpPr>
          <p:spPr bwMode="auto">
            <a:xfrm>
              <a:off x="1917" y="1483"/>
              <a:ext cx="157"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4</a:t>
              </a:r>
            </a:p>
          </p:txBody>
        </p:sp>
        <p:sp>
          <p:nvSpPr>
            <p:cNvPr id="145430" name="Oval 22"/>
            <p:cNvSpPr>
              <a:spLocks noChangeArrowheads="1"/>
            </p:cNvSpPr>
            <p:nvPr/>
          </p:nvSpPr>
          <p:spPr bwMode="auto">
            <a:xfrm>
              <a:off x="2851" y="1808"/>
              <a:ext cx="158"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8</a:t>
              </a:r>
            </a:p>
          </p:txBody>
        </p:sp>
        <p:sp>
          <p:nvSpPr>
            <p:cNvPr id="145431" name="Oval 23"/>
            <p:cNvSpPr>
              <a:spLocks noChangeArrowheads="1"/>
            </p:cNvSpPr>
            <p:nvPr/>
          </p:nvSpPr>
          <p:spPr bwMode="auto">
            <a:xfrm>
              <a:off x="3669" y="1819"/>
              <a:ext cx="157" cy="176"/>
            </a:xfrm>
            <a:prstGeom prst="ellipse">
              <a:avLst/>
            </a:prstGeom>
            <a:noFill/>
            <a:ln w="28575">
              <a:solidFill>
                <a:srgbClr val="000000"/>
              </a:solidFill>
              <a:round/>
              <a:headEnd/>
              <a:tailEnd/>
            </a:ln>
          </p:spPr>
          <p:txBody>
            <a:bodyPr lIns="0" tIns="0" rIns="0" bIns="0"/>
            <a:lstStyle/>
            <a:p>
              <a:pPr algn="just" eaLnBrk="0" hangingPunct="0">
                <a:lnSpc>
                  <a:spcPct val="80000"/>
                </a:lnSpc>
              </a:pPr>
              <a:r>
                <a:rPr lang="en-US" altLang="zh-CN" sz="2200" b="1">
                  <a:solidFill>
                    <a:schemeClr val="tx1"/>
                  </a:solidFill>
                  <a:latin typeface="Times New Roman" pitchFamily="18" charset="0"/>
                  <a:ea typeface="宋体" charset="-122"/>
                </a:rPr>
                <a:t>11</a:t>
              </a:r>
            </a:p>
          </p:txBody>
        </p:sp>
        <p:sp>
          <p:nvSpPr>
            <p:cNvPr id="145432" name="Oval 24"/>
            <p:cNvSpPr>
              <a:spLocks noChangeArrowheads="1"/>
            </p:cNvSpPr>
            <p:nvPr/>
          </p:nvSpPr>
          <p:spPr bwMode="auto">
            <a:xfrm>
              <a:off x="3429" y="1509"/>
              <a:ext cx="158" cy="177"/>
            </a:xfrm>
            <a:prstGeom prst="ellipse">
              <a:avLst/>
            </a:prstGeom>
            <a:noFill/>
            <a:ln w="28575">
              <a:solidFill>
                <a:srgbClr val="000000"/>
              </a:solidFill>
              <a:round/>
              <a:headEnd/>
              <a:tailEnd/>
            </a:ln>
          </p:spPr>
          <p:txBody>
            <a:bodyPr lIns="0" tIns="0" rIns="0" bIns="0"/>
            <a:lstStyle/>
            <a:p>
              <a:pPr algn="just" eaLnBrk="0" hangingPunct="0">
                <a:lnSpc>
                  <a:spcPct val="80000"/>
                </a:lnSpc>
              </a:pPr>
              <a:r>
                <a:rPr lang="en-US" altLang="zh-CN" sz="2200" b="1">
                  <a:solidFill>
                    <a:schemeClr val="tx1"/>
                  </a:solidFill>
                  <a:latin typeface="Times New Roman" pitchFamily="18" charset="0"/>
                  <a:ea typeface="宋体" charset="-122"/>
                </a:rPr>
                <a:t>10</a:t>
              </a:r>
            </a:p>
          </p:txBody>
        </p:sp>
        <p:sp>
          <p:nvSpPr>
            <p:cNvPr id="145433" name="Oval 25"/>
            <p:cNvSpPr>
              <a:spLocks noChangeArrowheads="1"/>
            </p:cNvSpPr>
            <p:nvPr/>
          </p:nvSpPr>
          <p:spPr bwMode="auto">
            <a:xfrm>
              <a:off x="2634" y="1500"/>
              <a:ext cx="158"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7</a:t>
              </a:r>
            </a:p>
          </p:txBody>
        </p:sp>
        <p:sp>
          <p:nvSpPr>
            <p:cNvPr id="145434" name="Oval 26"/>
            <p:cNvSpPr>
              <a:spLocks noChangeArrowheads="1"/>
            </p:cNvSpPr>
            <p:nvPr/>
          </p:nvSpPr>
          <p:spPr bwMode="auto">
            <a:xfrm>
              <a:off x="2985" y="1220"/>
              <a:ext cx="157"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9</a:t>
              </a:r>
            </a:p>
          </p:txBody>
        </p:sp>
      </p:grpSp>
      <p:sp>
        <p:nvSpPr>
          <p:cNvPr id="145435" name="Text Box 27"/>
          <p:cNvSpPr txBox="1">
            <a:spLocks noChangeArrowheads="1"/>
          </p:cNvSpPr>
          <p:nvPr/>
        </p:nvSpPr>
        <p:spPr bwMode="auto">
          <a:xfrm>
            <a:off x="533400" y="4635500"/>
            <a:ext cx="8229600" cy="1406525"/>
          </a:xfrm>
          <a:prstGeom prst="rect">
            <a:avLst/>
          </a:prstGeom>
          <a:noFill/>
          <a:ln w="9525">
            <a:noFill/>
            <a:miter lim="800000"/>
            <a:headEnd/>
            <a:tailEnd/>
          </a:ln>
          <a:effectLst/>
        </p:spPr>
        <p:txBody>
          <a:bodyPr>
            <a:spAutoFit/>
          </a:bodyPr>
          <a:lstStyle/>
          <a:p>
            <a:pPr algn="l">
              <a:lnSpc>
                <a:spcPct val="120000"/>
              </a:lnSpc>
              <a:spcBef>
                <a:spcPct val="50000"/>
              </a:spcBef>
            </a:pPr>
            <a:r>
              <a:rPr kumimoji="1" lang="en-US" altLang="zh-CN" sz="2400" b="1">
                <a:solidFill>
                  <a:schemeClr val="tx1"/>
                </a:solidFill>
                <a:latin typeface="宋体" charset="-122"/>
                <a:ea typeface="宋体" charset="-122"/>
              </a:rPr>
              <a:t>    </a:t>
            </a:r>
            <a:r>
              <a:rPr kumimoji="1" lang="zh-CN" altLang="en-US" sz="2400" b="1">
                <a:solidFill>
                  <a:schemeClr val="tx1"/>
                </a:solidFill>
                <a:latin typeface="宋体" charset="-122"/>
                <a:ea typeface="宋体" charset="-122"/>
              </a:rPr>
              <a:t>在表中查找任一记录的过程，即是判定树中从根结点到该记录结点的路径，和给定值的比较次数等于该记录结点在树中的层数。具有</a:t>
            </a:r>
            <a:r>
              <a:rPr kumimoji="1" lang="en-US" altLang="zh-CN" sz="2400" b="1" i="1">
                <a:solidFill>
                  <a:schemeClr val="tx1"/>
                </a:solidFill>
                <a:latin typeface="Times New Roman" pitchFamily="18" charset="0"/>
                <a:ea typeface="宋体" charset="-122"/>
              </a:rPr>
              <a:t>n</a:t>
            </a:r>
            <a:r>
              <a:rPr kumimoji="1" lang="zh-CN" altLang="en-US" sz="2400" b="1">
                <a:solidFill>
                  <a:schemeClr val="tx1"/>
                </a:solidFill>
                <a:latin typeface="宋体" charset="-122"/>
                <a:ea typeface="宋体" charset="-122"/>
              </a:rPr>
              <a:t>个结点的判定数的深度为           。</a:t>
            </a:r>
            <a:endParaRPr kumimoji="1" lang="zh-CN" altLang="en-US" sz="2400" b="1">
              <a:solidFill>
                <a:schemeClr val="tx1"/>
              </a:solidFill>
              <a:latin typeface="Times New Roman" pitchFamily="18" charset="0"/>
              <a:ea typeface="宋体" charset="-122"/>
            </a:endParaRPr>
          </a:p>
        </p:txBody>
      </p:sp>
      <p:graphicFrame>
        <p:nvGraphicFramePr>
          <p:cNvPr id="145436" name="Object 28"/>
          <p:cNvGraphicFramePr>
            <a:graphicFrameLocks noGrp="1" noChangeAspect="1"/>
          </p:cNvGraphicFramePr>
          <p:nvPr>
            <p:ph idx="1"/>
          </p:nvPr>
        </p:nvGraphicFramePr>
        <p:xfrm>
          <a:off x="6659563" y="5589588"/>
          <a:ext cx="1441450" cy="544512"/>
        </p:xfrm>
        <a:graphic>
          <a:graphicData uri="http://schemas.openxmlformats.org/presentationml/2006/ole">
            <mc:AlternateContent xmlns:mc="http://schemas.openxmlformats.org/markup-compatibility/2006">
              <mc:Choice xmlns:v="urn:schemas-microsoft-com:vml" Requires="v">
                <p:oleObj spid="_x0000_s186470" r:id="rId3" imgW="507780" imgH="177723" progId="Equation.3">
                  <p:embed/>
                </p:oleObj>
              </mc:Choice>
              <mc:Fallback>
                <p:oleObj r:id="rId3" imgW="507780" imgH="17772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5589588"/>
                        <a:ext cx="144145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78</a:t>
            </a:fld>
            <a:endParaRPr lang="en-US" altLang="zh-CN" dirty="0"/>
          </a:p>
        </p:txBody>
      </p:sp>
      <p:sp>
        <p:nvSpPr>
          <p:cNvPr id="28" name="Rectangle 2"/>
          <p:cNvSpPr txBox="1">
            <a:spLocks noChangeArrowheads="1"/>
          </p:cNvSpPr>
          <p:nvPr/>
        </p:nvSpPr>
        <p:spPr bwMode="auto">
          <a:xfrm>
            <a:off x="428625" y="357188"/>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en-US" altLang="zh-CN" kern="0" dirty="0" smtClean="0">
                <a:ea typeface="宋体" charset="-122"/>
              </a:rPr>
              <a:t>Analysis of Binary Search</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0" y="404664"/>
            <a:ext cx="8675687" cy="530225"/>
          </a:xfrm>
        </p:spPr>
        <p:txBody>
          <a:bodyPr/>
          <a:lstStyle/>
          <a:p>
            <a:r>
              <a:rPr lang="zh-CN" altLang="en-US" sz="2800" dirty="0">
                <a:solidFill>
                  <a:srgbClr val="CC0000"/>
                </a:solidFill>
              </a:rPr>
              <a:t>例如，长度为</a:t>
            </a:r>
            <a:r>
              <a:rPr lang="en-US" altLang="zh-CN" sz="2800" dirty="0">
                <a:solidFill>
                  <a:srgbClr val="CC0000"/>
                </a:solidFill>
              </a:rPr>
              <a:t>10</a:t>
            </a:r>
            <a:r>
              <a:rPr lang="zh-CN" altLang="en-US" sz="2800" dirty="0">
                <a:solidFill>
                  <a:srgbClr val="CC0000"/>
                </a:solidFill>
              </a:rPr>
              <a:t>的折半查找判定树的具体生成过程：</a:t>
            </a:r>
          </a:p>
        </p:txBody>
      </p:sp>
      <p:sp>
        <p:nvSpPr>
          <p:cNvPr id="170009" name="Text Box 25"/>
          <p:cNvSpPr txBox="1">
            <a:spLocks noChangeArrowheads="1"/>
          </p:cNvSpPr>
          <p:nvPr/>
        </p:nvSpPr>
        <p:spPr bwMode="auto">
          <a:xfrm>
            <a:off x="0" y="1124744"/>
            <a:ext cx="8516938" cy="4965700"/>
          </a:xfrm>
          <a:prstGeom prst="rect">
            <a:avLst/>
          </a:prstGeom>
          <a:noFill/>
          <a:ln w="9525">
            <a:noFill/>
            <a:miter lim="800000"/>
            <a:headEnd/>
            <a:tailEnd/>
          </a:ln>
          <a:effectLst/>
        </p:spPr>
        <p:txBody>
          <a:bodyPr>
            <a:spAutoFit/>
          </a:bodyPr>
          <a:lstStyle/>
          <a:p>
            <a:pPr algn="l">
              <a:lnSpc>
                <a:spcPct val="160000"/>
              </a:lnSpc>
            </a:pPr>
            <a:r>
              <a:rPr kumimoji="1" lang="en-US" altLang="zh-CN" sz="2000" b="1" dirty="0">
                <a:solidFill>
                  <a:schemeClr val="tx1"/>
                </a:solidFill>
                <a:latin typeface="宋体" charset="-122"/>
                <a:ea typeface="宋体" charset="-122"/>
              </a:rPr>
              <a:t>    ⑴ </a:t>
            </a:r>
            <a:r>
              <a:rPr kumimoji="1" lang="zh-CN" altLang="en-US" sz="2000" b="1" dirty="0">
                <a:solidFill>
                  <a:schemeClr val="tx1"/>
                </a:solidFill>
                <a:latin typeface="宋体" charset="-122"/>
                <a:ea typeface="宋体" charset="-122"/>
              </a:rPr>
              <a:t>在长度为</a:t>
            </a:r>
            <a:r>
              <a:rPr kumimoji="1" lang="en-US" altLang="zh-CN" sz="2000" b="1" dirty="0">
                <a:solidFill>
                  <a:schemeClr val="tx1"/>
                </a:solidFill>
                <a:latin typeface="宋体" charset="-122"/>
                <a:ea typeface="宋体" charset="-122"/>
              </a:rPr>
              <a:t>10</a:t>
            </a:r>
            <a:r>
              <a:rPr kumimoji="1" lang="zh-CN" altLang="en-US" sz="2000" b="1" dirty="0">
                <a:solidFill>
                  <a:schemeClr val="tx1"/>
                </a:solidFill>
                <a:latin typeface="宋体" charset="-122"/>
                <a:ea typeface="宋体" charset="-122"/>
              </a:rPr>
              <a:t>的有序表中进行折半查找，不论查找哪个记录，都必须先和中间记录进行比较，而中间记录的序号为</a:t>
            </a:r>
            <a:r>
              <a:rPr kumimoji="1" lang="en-US" altLang="zh-CN" sz="2000" b="1" dirty="0">
                <a:solidFill>
                  <a:schemeClr val="tx1"/>
                </a:solidFill>
                <a:latin typeface="宋体" charset="-122"/>
                <a:ea typeface="宋体" charset="-122"/>
              </a:rPr>
              <a:t>(1+10)/2=5</a:t>
            </a:r>
            <a:r>
              <a:rPr kumimoji="1" lang="zh-CN" altLang="en-US" sz="2000" b="1" dirty="0">
                <a:solidFill>
                  <a:schemeClr val="tx1"/>
                </a:solidFill>
                <a:latin typeface="宋体" charset="-122"/>
                <a:ea typeface="宋体" charset="-122"/>
              </a:rPr>
              <a:t>（注意是整除即向下取整），即判定树的根结点是</a:t>
            </a:r>
            <a:r>
              <a:rPr kumimoji="1" lang="en-US" altLang="zh-CN" sz="2000" b="1" dirty="0">
                <a:solidFill>
                  <a:schemeClr val="tx1"/>
                </a:solidFill>
                <a:latin typeface="宋体" charset="-122"/>
                <a:ea typeface="宋体" charset="-122"/>
              </a:rPr>
              <a:t>5</a:t>
            </a:r>
            <a:r>
              <a:rPr kumimoji="1" lang="zh-CN" altLang="en-US" sz="2000" b="1" dirty="0">
                <a:solidFill>
                  <a:schemeClr val="tx1"/>
                </a:solidFill>
                <a:latin typeface="宋体" charset="-122"/>
                <a:ea typeface="宋体" charset="-122"/>
              </a:rPr>
              <a:t>，如图</a:t>
            </a:r>
            <a:r>
              <a:rPr kumimoji="1" lang="en-US" altLang="zh-CN" sz="2000" b="1" dirty="0">
                <a:solidFill>
                  <a:schemeClr val="tx1"/>
                </a:solidFill>
                <a:latin typeface="宋体" charset="-122"/>
                <a:ea typeface="宋体" charset="-122"/>
              </a:rPr>
              <a:t>(a)</a:t>
            </a:r>
            <a:r>
              <a:rPr kumimoji="1" lang="zh-CN" altLang="en-US" sz="2000" b="1" dirty="0">
                <a:solidFill>
                  <a:schemeClr val="tx1"/>
                </a:solidFill>
                <a:latin typeface="宋体" charset="-122"/>
                <a:ea typeface="宋体" charset="-122"/>
              </a:rPr>
              <a:t>所示；</a:t>
            </a:r>
          </a:p>
          <a:p>
            <a:pPr algn="l">
              <a:lnSpc>
                <a:spcPct val="160000"/>
              </a:lnSpc>
            </a:pPr>
            <a:r>
              <a:rPr kumimoji="1" lang="zh-CN" altLang="en-US" sz="2000" b="1" dirty="0">
                <a:solidFill>
                  <a:schemeClr val="tx1"/>
                </a:solidFill>
                <a:latin typeface="宋体" charset="-122"/>
                <a:ea typeface="宋体" charset="-122"/>
              </a:rPr>
              <a:t>　　⑵ 考虑判定树的左子树，即将查找区间调整到左半区，此时的查找区间是</a:t>
            </a:r>
            <a:r>
              <a:rPr kumimoji="1" lang="en-US" altLang="zh-CN" sz="2000" b="1" dirty="0">
                <a:solidFill>
                  <a:schemeClr val="tx1"/>
                </a:solidFill>
                <a:latin typeface="宋体" charset="-122"/>
                <a:ea typeface="宋体" charset="-122"/>
              </a:rPr>
              <a:t>[1</a:t>
            </a:r>
            <a:r>
              <a:rPr kumimoji="1" lang="zh-CN" altLang="en-US" sz="2000" b="1" dirty="0">
                <a:solidFill>
                  <a:schemeClr val="tx1"/>
                </a:solidFill>
                <a:latin typeface="宋体" charset="-122"/>
                <a:ea typeface="宋体" charset="-122"/>
              </a:rPr>
              <a:t>，</a:t>
            </a:r>
            <a:r>
              <a:rPr kumimoji="1" lang="en-US" altLang="zh-CN" sz="2000" b="1" dirty="0">
                <a:solidFill>
                  <a:schemeClr val="tx1"/>
                </a:solidFill>
                <a:latin typeface="宋体" charset="-122"/>
                <a:ea typeface="宋体" charset="-122"/>
              </a:rPr>
              <a:t>4]</a:t>
            </a:r>
            <a:r>
              <a:rPr kumimoji="1" lang="zh-CN" altLang="en-US" sz="2000" b="1" dirty="0">
                <a:solidFill>
                  <a:schemeClr val="tx1"/>
                </a:solidFill>
                <a:latin typeface="宋体" charset="-122"/>
                <a:ea typeface="宋体" charset="-122"/>
              </a:rPr>
              <a:t>，也就是说，左分支上为根结点的值减</a:t>
            </a:r>
            <a:r>
              <a:rPr kumimoji="1" lang="en-US" altLang="zh-CN" sz="2000" b="1" dirty="0">
                <a:solidFill>
                  <a:schemeClr val="tx1"/>
                </a:solidFill>
                <a:latin typeface="宋体" charset="-122"/>
                <a:ea typeface="宋体" charset="-122"/>
              </a:rPr>
              <a:t>1</a:t>
            </a:r>
            <a:r>
              <a:rPr kumimoji="1" lang="zh-CN" altLang="en-US" sz="2000" b="1" dirty="0">
                <a:solidFill>
                  <a:schemeClr val="tx1"/>
                </a:solidFill>
                <a:latin typeface="宋体" charset="-122"/>
                <a:ea typeface="宋体" charset="-122"/>
              </a:rPr>
              <a:t>，代表查找区间的高端</a:t>
            </a:r>
            <a:r>
              <a:rPr kumimoji="1" lang="en-US" altLang="zh-CN" sz="2000" b="1" dirty="0">
                <a:solidFill>
                  <a:schemeClr val="tx1"/>
                </a:solidFill>
                <a:latin typeface="宋体" charset="-122"/>
                <a:ea typeface="宋体" charset="-122"/>
              </a:rPr>
              <a:t>high</a:t>
            </a:r>
            <a:r>
              <a:rPr kumimoji="1" lang="zh-CN" altLang="en-US" sz="2000" b="1" dirty="0">
                <a:solidFill>
                  <a:schemeClr val="tx1"/>
                </a:solidFill>
                <a:latin typeface="宋体" charset="-122"/>
                <a:ea typeface="宋体" charset="-122"/>
              </a:rPr>
              <a:t>，此时，根结点的左孩子是</a:t>
            </a:r>
            <a:r>
              <a:rPr kumimoji="1" lang="en-US" altLang="zh-CN" sz="2000" b="1" dirty="0">
                <a:solidFill>
                  <a:schemeClr val="tx1"/>
                </a:solidFill>
                <a:latin typeface="宋体" charset="-122"/>
                <a:ea typeface="宋体" charset="-122"/>
              </a:rPr>
              <a:t>(1+4)/2=2</a:t>
            </a:r>
            <a:r>
              <a:rPr kumimoji="1" lang="zh-CN" altLang="en-US" sz="2000" b="1" dirty="0">
                <a:solidFill>
                  <a:schemeClr val="tx1"/>
                </a:solidFill>
                <a:latin typeface="宋体" charset="-122"/>
                <a:ea typeface="宋体" charset="-122"/>
              </a:rPr>
              <a:t>，如图</a:t>
            </a:r>
            <a:r>
              <a:rPr kumimoji="1" lang="en-US" altLang="zh-CN" sz="2000" b="1" dirty="0">
                <a:solidFill>
                  <a:schemeClr val="tx1"/>
                </a:solidFill>
                <a:latin typeface="宋体" charset="-122"/>
                <a:ea typeface="宋体" charset="-122"/>
              </a:rPr>
              <a:t>(b)</a:t>
            </a:r>
            <a:r>
              <a:rPr kumimoji="1" lang="zh-CN" altLang="en-US" sz="2000" b="1" dirty="0">
                <a:solidFill>
                  <a:schemeClr val="tx1"/>
                </a:solidFill>
                <a:latin typeface="宋体" charset="-122"/>
                <a:ea typeface="宋体" charset="-122"/>
              </a:rPr>
              <a:t>所示；</a:t>
            </a:r>
          </a:p>
          <a:p>
            <a:pPr algn="l">
              <a:lnSpc>
                <a:spcPct val="160000"/>
              </a:lnSpc>
            </a:pPr>
            <a:r>
              <a:rPr kumimoji="1" lang="zh-CN" altLang="en-US" sz="2000" b="1" dirty="0">
                <a:solidFill>
                  <a:schemeClr val="tx1"/>
                </a:solidFill>
                <a:latin typeface="宋体" charset="-122"/>
                <a:ea typeface="宋体" charset="-122"/>
              </a:rPr>
              <a:t>　　⑶ 考虑判定树的右子树，即将查找区间调整到右半区，此时的查找区间是</a:t>
            </a:r>
            <a:r>
              <a:rPr kumimoji="1" lang="en-US" altLang="zh-CN" sz="2000" b="1" dirty="0">
                <a:solidFill>
                  <a:schemeClr val="tx1"/>
                </a:solidFill>
                <a:latin typeface="宋体" charset="-122"/>
                <a:ea typeface="宋体" charset="-122"/>
              </a:rPr>
              <a:t>[6</a:t>
            </a:r>
            <a:r>
              <a:rPr kumimoji="1" lang="zh-CN" altLang="en-US" sz="2000" b="1" dirty="0">
                <a:solidFill>
                  <a:schemeClr val="tx1"/>
                </a:solidFill>
                <a:latin typeface="宋体" charset="-122"/>
                <a:ea typeface="宋体" charset="-122"/>
              </a:rPr>
              <a:t>，</a:t>
            </a:r>
            <a:r>
              <a:rPr kumimoji="1" lang="en-US" altLang="zh-CN" sz="2000" b="1" dirty="0">
                <a:solidFill>
                  <a:schemeClr val="tx1"/>
                </a:solidFill>
                <a:latin typeface="宋体" charset="-122"/>
                <a:ea typeface="宋体" charset="-122"/>
              </a:rPr>
              <a:t>10]</a:t>
            </a:r>
            <a:r>
              <a:rPr kumimoji="1" lang="zh-CN" altLang="en-US" sz="2000" b="1" dirty="0">
                <a:solidFill>
                  <a:schemeClr val="tx1"/>
                </a:solidFill>
                <a:latin typeface="宋体" charset="-122"/>
                <a:ea typeface="宋体" charset="-122"/>
              </a:rPr>
              <a:t>，也就是说，右分支上为根结点的值加</a:t>
            </a:r>
            <a:r>
              <a:rPr kumimoji="1" lang="en-US" altLang="zh-CN" sz="2000" b="1" dirty="0">
                <a:solidFill>
                  <a:schemeClr val="tx1"/>
                </a:solidFill>
                <a:latin typeface="宋体" charset="-122"/>
                <a:ea typeface="宋体" charset="-122"/>
              </a:rPr>
              <a:t>1</a:t>
            </a:r>
            <a:r>
              <a:rPr kumimoji="1" lang="zh-CN" altLang="en-US" sz="2000" b="1" dirty="0">
                <a:solidFill>
                  <a:schemeClr val="tx1"/>
                </a:solidFill>
                <a:latin typeface="宋体" charset="-122"/>
                <a:ea typeface="宋体" charset="-122"/>
              </a:rPr>
              <a:t>，代表查找区间的低端</a:t>
            </a:r>
            <a:r>
              <a:rPr kumimoji="1" lang="en-US" altLang="zh-CN" sz="2000" b="1" dirty="0">
                <a:solidFill>
                  <a:schemeClr val="tx1"/>
                </a:solidFill>
                <a:latin typeface="宋体" charset="-122"/>
                <a:ea typeface="宋体" charset="-122"/>
              </a:rPr>
              <a:t>low</a:t>
            </a:r>
            <a:r>
              <a:rPr kumimoji="1" lang="zh-CN" altLang="en-US" sz="2000" b="1" dirty="0">
                <a:solidFill>
                  <a:schemeClr val="tx1"/>
                </a:solidFill>
                <a:latin typeface="宋体" charset="-122"/>
                <a:ea typeface="宋体" charset="-122"/>
              </a:rPr>
              <a:t>，此时，根结点的右孩子是</a:t>
            </a:r>
            <a:r>
              <a:rPr kumimoji="1" lang="en-US" altLang="zh-CN" sz="2000" b="1" dirty="0">
                <a:solidFill>
                  <a:schemeClr val="tx1"/>
                </a:solidFill>
                <a:latin typeface="宋体" charset="-122"/>
                <a:ea typeface="宋体" charset="-122"/>
              </a:rPr>
              <a:t>(6+10)/2=8</a:t>
            </a:r>
            <a:r>
              <a:rPr kumimoji="1" lang="zh-CN" altLang="en-US" sz="2000" b="1" dirty="0">
                <a:solidFill>
                  <a:schemeClr val="tx1"/>
                </a:solidFill>
                <a:latin typeface="宋体" charset="-122"/>
                <a:ea typeface="宋体" charset="-122"/>
              </a:rPr>
              <a:t>，如图</a:t>
            </a:r>
            <a:r>
              <a:rPr kumimoji="1" lang="en-US" altLang="zh-CN" sz="2000" b="1" dirty="0">
                <a:solidFill>
                  <a:schemeClr val="tx1"/>
                </a:solidFill>
                <a:latin typeface="宋体" charset="-122"/>
                <a:ea typeface="宋体" charset="-122"/>
              </a:rPr>
              <a:t>(c)</a:t>
            </a:r>
            <a:r>
              <a:rPr kumimoji="1" lang="zh-CN" altLang="en-US" sz="2000" b="1" dirty="0">
                <a:solidFill>
                  <a:schemeClr val="tx1"/>
                </a:solidFill>
                <a:latin typeface="宋体" charset="-122"/>
                <a:ea typeface="宋体" charset="-122"/>
              </a:rPr>
              <a:t>所示；</a:t>
            </a:r>
          </a:p>
          <a:p>
            <a:pPr algn="l">
              <a:lnSpc>
                <a:spcPct val="160000"/>
              </a:lnSpc>
            </a:pPr>
            <a:r>
              <a:rPr kumimoji="1" lang="zh-CN" altLang="en-US" sz="2000" b="1" dirty="0">
                <a:solidFill>
                  <a:schemeClr val="tx1"/>
                </a:solidFill>
                <a:latin typeface="宋体" charset="-122"/>
                <a:ea typeface="宋体" charset="-122"/>
              </a:rPr>
              <a:t>　　⑷ 重复⑵⑶步，依次确定每个结点的左右孩子，如图</a:t>
            </a:r>
            <a:r>
              <a:rPr kumimoji="1" lang="en-US" altLang="zh-CN" sz="2000" b="1" dirty="0">
                <a:solidFill>
                  <a:schemeClr val="tx1"/>
                </a:solidFill>
                <a:latin typeface="宋体" charset="-122"/>
                <a:ea typeface="宋体" charset="-122"/>
              </a:rPr>
              <a:t>(d)</a:t>
            </a:r>
            <a:r>
              <a:rPr kumimoji="1" lang="zh-CN" altLang="en-US" sz="2000" b="1" dirty="0">
                <a:solidFill>
                  <a:schemeClr val="tx1"/>
                </a:solidFill>
                <a:latin typeface="宋体" charset="-122"/>
                <a:ea typeface="宋体" charset="-122"/>
              </a:rPr>
              <a:t>所示。</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79</a:t>
            </a:fld>
            <a:endParaRPr lang="en-US" altLang="zh-CN"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304800"/>
            <a:ext cx="7793038" cy="981075"/>
          </a:xfrm>
        </p:spPr>
        <p:txBody>
          <a:bodyPr/>
          <a:lstStyle/>
          <a:p>
            <a:pPr eaLnBrk="1" hangingPunct="1"/>
            <a:r>
              <a:rPr lang="en-US" altLang="zh-CN" sz="3200" b="1" smtClean="0">
                <a:latin typeface="Times New Roman" pitchFamily="18" charset="0"/>
              </a:rPr>
              <a:t>What’s the Difference?</a:t>
            </a:r>
          </a:p>
        </p:txBody>
      </p:sp>
      <p:sp>
        <p:nvSpPr>
          <p:cNvPr id="20483" name="Rectangle 3"/>
          <p:cNvSpPr>
            <a:spLocks noGrp="1" noChangeArrowheads="1"/>
          </p:cNvSpPr>
          <p:nvPr>
            <p:ph type="body" idx="1"/>
          </p:nvPr>
        </p:nvSpPr>
        <p:spPr>
          <a:xfrm>
            <a:off x="569913" y="1571625"/>
            <a:ext cx="8574087" cy="4114800"/>
          </a:xfrm>
        </p:spPr>
        <p:txBody>
          <a:bodyPr/>
          <a:lstStyle/>
          <a:p>
            <a:pPr eaLnBrk="1" hangingPunct="1">
              <a:buFont typeface="Wingdings" pitchFamily="2" charset="2"/>
              <a:buNone/>
            </a:pPr>
            <a:r>
              <a:rPr lang="en-US" altLang="zh-CN" sz="2000" b="1" dirty="0" smtClean="0">
                <a:latin typeface="Times New Roman" pitchFamily="18" charset="0"/>
              </a:rPr>
              <a:t>Consider the problem : Compute  </a:t>
            </a:r>
            <a:r>
              <a:rPr lang="en-US" altLang="zh-CN" sz="2000" b="1" i="1" dirty="0" smtClean="0">
                <a:latin typeface="Times New Roman" pitchFamily="18" charset="0"/>
              </a:rPr>
              <a:t>a</a:t>
            </a:r>
            <a:r>
              <a:rPr lang="en-US" altLang="zh-CN" sz="2000" b="1" i="1" baseline="30000" dirty="0" smtClean="0">
                <a:latin typeface="Times New Roman" pitchFamily="18" charset="0"/>
              </a:rPr>
              <a:t>n</a:t>
            </a:r>
            <a:endParaRPr lang="en-US" altLang="zh-CN" sz="2000" b="1" dirty="0" smtClean="0">
              <a:latin typeface="Times New Roman" pitchFamily="18" charset="0"/>
            </a:endParaRPr>
          </a:p>
          <a:p>
            <a:pPr eaLnBrk="1" hangingPunct="1"/>
            <a:r>
              <a:rPr lang="en-US" altLang="zh-CN" sz="2000" dirty="0" smtClean="0">
                <a:solidFill>
                  <a:srgbClr val="FF0000"/>
                </a:solidFill>
                <a:latin typeface="Times New Roman" pitchFamily="18" charset="0"/>
              </a:rPr>
              <a:t>Decrease by one</a:t>
            </a:r>
          </a:p>
          <a:p>
            <a:pPr lvl="1" eaLnBrk="1" hangingPunct="1"/>
            <a:r>
              <a:rPr lang="en-US" altLang="zh-CN" sz="2000" dirty="0" smtClean="0">
                <a:latin typeface="Times New Roman" pitchFamily="18" charset="0"/>
              </a:rPr>
              <a:t>Bottom-up: iterative (brute Force) </a:t>
            </a:r>
          </a:p>
          <a:p>
            <a:pPr lvl="1" eaLnBrk="1" hangingPunct="1"/>
            <a:r>
              <a:rPr lang="en-US" altLang="zh-CN" sz="2000" dirty="0" smtClean="0">
                <a:latin typeface="Times New Roman" pitchFamily="18" charset="0"/>
              </a:rPr>
              <a:t>Top-down: recursive</a:t>
            </a:r>
          </a:p>
          <a:p>
            <a:pPr eaLnBrk="1" hangingPunct="1"/>
            <a:r>
              <a:rPr lang="en-US" altLang="zh-CN" sz="2000" dirty="0" smtClean="0">
                <a:solidFill>
                  <a:srgbClr val="FF0000"/>
                </a:solidFill>
                <a:latin typeface="Times New Roman" pitchFamily="18" charset="0"/>
              </a:rPr>
              <a:t>Decrease by a constant factor</a:t>
            </a:r>
            <a:r>
              <a:rPr lang="en-US" altLang="zh-CN" sz="2000" dirty="0" smtClean="0">
                <a:latin typeface="Times New Roman" pitchFamily="18" charset="0"/>
              </a:rPr>
              <a:t>:</a:t>
            </a:r>
          </a:p>
          <a:p>
            <a:pPr eaLnBrk="1" hangingPunct="1"/>
            <a:endParaRPr lang="en-US" altLang="zh-CN" sz="2000" dirty="0" smtClean="0">
              <a:latin typeface="Times New Roman" pitchFamily="18" charset="0"/>
            </a:endParaRPr>
          </a:p>
          <a:p>
            <a:pPr eaLnBrk="1" hangingPunct="1"/>
            <a:endParaRPr lang="en-US" altLang="zh-CN" sz="2000" dirty="0" smtClean="0">
              <a:latin typeface="Times New Roman" pitchFamily="18" charset="0"/>
            </a:endParaRPr>
          </a:p>
          <a:p>
            <a:pPr eaLnBrk="1" hangingPunct="1"/>
            <a:endParaRPr lang="en-US" altLang="zh-CN" sz="2000" dirty="0" smtClean="0">
              <a:latin typeface="Times New Roman" pitchFamily="18" charset="0"/>
            </a:endParaRPr>
          </a:p>
          <a:p>
            <a:pPr eaLnBrk="1" hangingPunct="1"/>
            <a:r>
              <a:rPr lang="en-US" altLang="zh-CN" sz="2000" dirty="0" smtClean="0">
                <a:solidFill>
                  <a:srgbClr val="FF0000"/>
                </a:solidFill>
                <a:latin typeface="Times New Roman" pitchFamily="18" charset="0"/>
              </a:rPr>
              <a:t>Divide and conquer</a:t>
            </a:r>
          </a:p>
        </p:txBody>
      </p:sp>
      <p:sp>
        <p:nvSpPr>
          <p:cNvPr id="6154" name="Rectangle 10"/>
          <p:cNvSpPr>
            <a:spLocks noChangeArrowheads="1"/>
          </p:cNvSpPr>
          <p:nvPr/>
        </p:nvSpPr>
        <p:spPr bwMode="auto">
          <a:xfrm>
            <a:off x="5943600" y="2214563"/>
            <a:ext cx="2451100" cy="457200"/>
          </a:xfrm>
          <a:prstGeom prst="rect">
            <a:avLst/>
          </a:prstGeom>
          <a:noFill/>
          <a:ln w="9525">
            <a:noFill/>
            <a:miter lim="800000"/>
            <a:headEnd/>
            <a:tailEnd/>
          </a:ln>
        </p:spPr>
        <p:txBody>
          <a:bodyPr wrap="none">
            <a:spAutoFit/>
          </a:bodyPr>
          <a:lstStyle/>
          <a:p>
            <a:pPr>
              <a:spcBef>
                <a:spcPct val="30000"/>
              </a:spcBef>
            </a:pPr>
            <a:r>
              <a:rPr lang="en-US" altLang="zh-CN" sz="2400" b="1" i="1">
                <a:solidFill>
                  <a:schemeClr val="folHlink"/>
                </a:solidFill>
                <a:latin typeface="Times New Roman" pitchFamily="18" charset="0"/>
              </a:rPr>
              <a:t>a</a:t>
            </a:r>
            <a:r>
              <a:rPr lang="en-US" altLang="zh-CN" sz="2400" b="1" i="1" baseline="30000">
                <a:solidFill>
                  <a:schemeClr val="folHlink"/>
                </a:solidFill>
                <a:latin typeface="Times New Roman" pitchFamily="18" charset="0"/>
              </a:rPr>
              <a:t>n</a:t>
            </a:r>
            <a:r>
              <a:rPr lang="en-US" altLang="zh-CN" sz="2400" b="1">
                <a:solidFill>
                  <a:schemeClr val="folHlink"/>
                </a:solidFill>
                <a:latin typeface="Times New Roman" pitchFamily="18" charset="0"/>
              </a:rPr>
              <a:t>= </a:t>
            </a:r>
            <a:r>
              <a:rPr lang="en-US" altLang="zh-CN" sz="2400" b="1" i="1">
                <a:solidFill>
                  <a:schemeClr val="folHlink"/>
                </a:solidFill>
                <a:latin typeface="Times New Roman" pitchFamily="18" charset="0"/>
              </a:rPr>
              <a:t>a*a*a*a*...*a</a:t>
            </a:r>
          </a:p>
        </p:txBody>
      </p:sp>
      <p:sp>
        <p:nvSpPr>
          <p:cNvPr id="6155" name="Rectangle 11"/>
          <p:cNvSpPr>
            <a:spLocks noChangeArrowheads="1"/>
          </p:cNvSpPr>
          <p:nvPr/>
        </p:nvSpPr>
        <p:spPr bwMode="auto">
          <a:xfrm>
            <a:off x="5029200" y="2595563"/>
            <a:ext cx="2922588" cy="822325"/>
          </a:xfrm>
          <a:prstGeom prst="rect">
            <a:avLst/>
          </a:prstGeom>
          <a:noFill/>
          <a:ln w="9525">
            <a:noFill/>
            <a:miter lim="800000"/>
            <a:headEnd/>
            <a:tailEnd/>
          </a:ln>
        </p:spPr>
        <p:txBody>
          <a:bodyPr wrap="none">
            <a:spAutoFit/>
          </a:bodyPr>
          <a:lstStyle/>
          <a:p>
            <a:r>
              <a:rPr lang="en-US" altLang="zh-CN" sz="2400" b="1" i="1">
                <a:solidFill>
                  <a:schemeClr val="folHlink"/>
                </a:solidFill>
                <a:latin typeface="Times New Roman" pitchFamily="18" charset="0"/>
              </a:rPr>
              <a:t>a</a:t>
            </a:r>
            <a:r>
              <a:rPr lang="en-US" altLang="zh-CN" sz="2400" b="1" i="1" baseline="30000">
                <a:solidFill>
                  <a:schemeClr val="folHlink"/>
                </a:solidFill>
                <a:latin typeface="Times New Roman" pitchFamily="18" charset="0"/>
              </a:rPr>
              <a:t>n</a:t>
            </a:r>
            <a:r>
              <a:rPr lang="en-US" altLang="zh-CN" sz="2400" b="1">
                <a:solidFill>
                  <a:schemeClr val="folHlink"/>
                </a:solidFill>
                <a:latin typeface="Times New Roman" pitchFamily="18" charset="0"/>
              </a:rPr>
              <a:t>= </a:t>
            </a:r>
            <a:r>
              <a:rPr lang="en-US" altLang="zh-CN" sz="2400" b="1" i="1">
                <a:solidFill>
                  <a:schemeClr val="folHlink"/>
                </a:solidFill>
                <a:latin typeface="Times New Roman" pitchFamily="18" charset="0"/>
              </a:rPr>
              <a:t>a</a:t>
            </a:r>
            <a:r>
              <a:rPr lang="en-US" altLang="zh-CN" sz="2400" b="1" i="1" baseline="30000">
                <a:solidFill>
                  <a:schemeClr val="folHlink"/>
                </a:solidFill>
                <a:latin typeface="Times New Roman" pitchFamily="18" charset="0"/>
              </a:rPr>
              <a:t>n-</a:t>
            </a:r>
            <a:r>
              <a:rPr lang="en-US" altLang="zh-CN" sz="2400" b="1" baseline="30000">
                <a:solidFill>
                  <a:schemeClr val="folHlink"/>
                </a:solidFill>
                <a:latin typeface="Times New Roman" pitchFamily="18" charset="0"/>
              </a:rPr>
              <a:t>1</a:t>
            </a:r>
            <a:r>
              <a:rPr lang="en-US" altLang="zh-CN" sz="2400" b="1" i="1">
                <a:solidFill>
                  <a:schemeClr val="folHlink"/>
                </a:solidFill>
                <a:latin typeface="Times New Roman" pitchFamily="18" charset="0"/>
              </a:rPr>
              <a:t>* a	</a:t>
            </a:r>
            <a:r>
              <a:rPr lang="en-US" altLang="zh-CN" sz="2400" b="1">
                <a:solidFill>
                  <a:schemeClr val="folHlink"/>
                </a:solidFill>
                <a:latin typeface="Times New Roman" pitchFamily="18" charset="0"/>
              </a:rPr>
              <a:t>if n &gt; 1</a:t>
            </a:r>
          </a:p>
          <a:p>
            <a:r>
              <a:rPr lang="en-US" altLang="zh-CN" sz="2400" b="1" i="1">
                <a:solidFill>
                  <a:schemeClr val="folHlink"/>
                </a:solidFill>
                <a:latin typeface="Times New Roman" pitchFamily="18" charset="0"/>
              </a:rPr>
              <a:t>   = a		</a:t>
            </a:r>
            <a:r>
              <a:rPr lang="en-US" altLang="zh-CN" sz="2400" b="1">
                <a:solidFill>
                  <a:schemeClr val="folHlink"/>
                </a:solidFill>
                <a:latin typeface="Times New Roman" pitchFamily="18" charset="0"/>
              </a:rPr>
              <a:t>if n = 1</a:t>
            </a:r>
            <a:endParaRPr lang="en-CA" altLang="zh-CN" sz="2400" b="1">
              <a:solidFill>
                <a:schemeClr val="folHlink"/>
              </a:solidFill>
              <a:latin typeface="Times New Roman" pitchFamily="18" charset="0"/>
            </a:endParaRPr>
          </a:p>
        </p:txBody>
      </p:sp>
      <p:sp>
        <p:nvSpPr>
          <p:cNvPr id="6157" name="Rectangle 13"/>
          <p:cNvSpPr>
            <a:spLocks noChangeArrowheads="1"/>
          </p:cNvSpPr>
          <p:nvPr/>
        </p:nvSpPr>
        <p:spPr bwMode="auto">
          <a:xfrm>
            <a:off x="1295400" y="3433763"/>
            <a:ext cx="6940550" cy="1190625"/>
          </a:xfrm>
          <a:prstGeom prst="rect">
            <a:avLst/>
          </a:prstGeom>
          <a:noFill/>
          <a:ln w="9525">
            <a:noFill/>
            <a:miter lim="800000"/>
            <a:headEnd/>
            <a:tailEnd/>
          </a:ln>
        </p:spPr>
        <p:txBody>
          <a:bodyPr>
            <a:spAutoFit/>
          </a:bodyPr>
          <a:lstStyle/>
          <a:p>
            <a:pPr>
              <a:spcBef>
                <a:spcPct val="30000"/>
              </a:spcBef>
            </a:pPr>
            <a:r>
              <a:rPr lang="en-US" altLang="zh-CN" sz="2000" b="1" i="1">
                <a:solidFill>
                  <a:schemeClr val="folHlink"/>
                </a:solidFill>
                <a:latin typeface="Times New Roman" pitchFamily="18" charset="0"/>
              </a:rPr>
              <a:t>a</a:t>
            </a:r>
            <a:r>
              <a:rPr lang="en-US" altLang="zh-CN" sz="2000" b="1" i="1" baseline="30000">
                <a:solidFill>
                  <a:schemeClr val="folHlink"/>
                </a:solidFill>
                <a:latin typeface="Times New Roman" pitchFamily="18" charset="0"/>
              </a:rPr>
              <a:t>n </a:t>
            </a:r>
            <a:r>
              <a:rPr lang="en-US" altLang="zh-CN" sz="2000" b="1">
                <a:solidFill>
                  <a:schemeClr val="folHlink"/>
                </a:solidFill>
                <a:latin typeface="Times New Roman" pitchFamily="18" charset="0"/>
              </a:rPr>
              <a:t>= (</a:t>
            </a:r>
            <a:r>
              <a:rPr lang="en-US" altLang="zh-CN" sz="2000" b="1" i="1">
                <a:solidFill>
                  <a:schemeClr val="folHlink"/>
                </a:solidFill>
                <a:latin typeface="Times New Roman" pitchFamily="18" charset="0"/>
              </a:rPr>
              <a:t>a</a:t>
            </a:r>
            <a:r>
              <a:rPr lang="en-US" altLang="zh-CN" sz="2000" b="1" i="1" baseline="30000">
                <a:solidFill>
                  <a:schemeClr val="folHlink"/>
                </a:solidFill>
                <a:latin typeface="Times New Roman" pitchFamily="18" charset="0"/>
              </a:rPr>
              <a:t>n</a:t>
            </a:r>
            <a:r>
              <a:rPr lang="en-US" altLang="zh-CN" sz="2000" b="1" baseline="30000">
                <a:solidFill>
                  <a:schemeClr val="folHlink"/>
                </a:solidFill>
                <a:latin typeface="Times New Roman" pitchFamily="18" charset="0"/>
              </a:rPr>
              <a:t>/2 </a:t>
            </a:r>
            <a:r>
              <a:rPr lang="en-US" altLang="zh-CN" sz="2000" b="1" i="1">
                <a:solidFill>
                  <a:schemeClr val="folHlink"/>
                </a:solidFill>
                <a:latin typeface="Times New Roman" pitchFamily="18" charset="0"/>
              </a:rPr>
              <a:t>) </a:t>
            </a:r>
            <a:r>
              <a:rPr lang="en-US" altLang="zh-CN" sz="2000" b="1" baseline="30000">
                <a:solidFill>
                  <a:schemeClr val="folHlink"/>
                </a:solidFill>
                <a:latin typeface="Times New Roman" pitchFamily="18" charset="0"/>
              </a:rPr>
              <a:t>2</a:t>
            </a:r>
            <a:r>
              <a:rPr lang="en-US" altLang="zh-CN" sz="2000" b="1" i="1">
                <a:solidFill>
                  <a:schemeClr val="folHlink"/>
                </a:solidFill>
                <a:latin typeface="Times New Roman" pitchFamily="18" charset="0"/>
              </a:rPr>
              <a:t>                        	 </a:t>
            </a:r>
            <a:r>
              <a:rPr lang="en-US" altLang="zh-CN" sz="2000" b="1">
                <a:solidFill>
                  <a:schemeClr val="folHlink"/>
                </a:solidFill>
                <a:latin typeface="Times New Roman" pitchFamily="18" charset="0"/>
              </a:rPr>
              <a:t>if n is even and positive</a:t>
            </a:r>
          </a:p>
          <a:p>
            <a:pPr>
              <a:spcBef>
                <a:spcPct val="30000"/>
              </a:spcBef>
            </a:pPr>
            <a:r>
              <a:rPr lang="en-US" altLang="zh-CN" sz="2000" b="1" i="1">
                <a:solidFill>
                  <a:schemeClr val="folHlink"/>
                </a:solidFill>
                <a:latin typeface="Times New Roman" pitchFamily="18" charset="0"/>
              </a:rPr>
              <a:t>    </a:t>
            </a:r>
            <a:r>
              <a:rPr lang="en-US" altLang="zh-CN" sz="2000" b="1">
                <a:solidFill>
                  <a:schemeClr val="folHlink"/>
                </a:solidFill>
                <a:latin typeface="Times New Roman" pitchFamily="18" charset="0"/>
              </a:rPr>
              <a:t>= (</a:t>
            </a:r>
            <a:r>
              <a:rPr lang="en-US" altLang="zh-CN" sz="2000" b="1" i="1">
                <a:solidFill>
                  <a:schemeClr val="folHlink"/>
                </a:solidFill>
                <a:latin typeface="Times New Roman" pitchFamily="18" charset="0"/>
              </a:rPr>
              <a:t>a</a:t>
            </a:r>
            <a:r>
              <a:rPr lang="en-US" altLang="zh-CN" sz="2000" b="1" i="1" baseline="30000">
                <a:solidFill>
                  <a:schemeClr val="folHlink"/>
                </a:solidFill>
                <a:latin typeface="Times New Roman" pitchFamily="18" charset="0"/>
              </a:rPr>
              <a:t>(n-1)</a:t>
            </a:r>
            <a:r>
              <a:rPr lang="en-US" altLang="zh-CN" sz="2000" b="1" baseline="30000">
                <a:solidFill>
                  <a:schemeClr val="folHlink"/>
                </a:solidFill>
                <a:latin typeface="Times New Roman" pitchFamily="18" charset="0"/>
              </a:rPr>
              <a:t>/2 </a:t>
            </a:r>
            <a:r>
              <a:rPr lang="en-US" altLang="zh-CN" sz="2000" b="1" i="1">
                <a:solidFill>
                  <a:schemeClr val="folHlink"/>
                </a:solidFill>
                <a:latin typeface="Times New Roman" pitchFamily="18" charset="0"/>
              </a:rPr>
              <a:t>) </a:t>
            </a:r>
            <a:r>
              <a:rPr lang="en-US" altLang="zh-CN" sz="2000" b="1" baseline="30000">
                <a:solidFill>
                  <a:schemeClr val="folHlink"/>
                </a:solidFill>
                <a:latin typeface="Times New Roman" pitchFamily="18" charset="0"/>
              </a:rPr>
              <a:t>2 </a:t>
            </a:r>
            <a:r>
              <a:rPr lang="en-US" altLang="zh-CN" sz="2000" b="1">
                <a:solidFill>
                  <a:schemeClr val="folHlink"/>
                </a:solidFill>
                <a:latin typeface="Times New Roman" pitchFamily="18" charset="0"/>
              </a:rPr>
              <a:t>* </a:t>
            </a:r>
            <a:r>
              <a:rPr lang="en-US" altLang="zh-CN" sz="2000" b="1" i="1">
                <a:solidFill>
                  <a:schemeClr val="folHlink"/>
                </a:solidFill>
                <a:latin typeface="Times New Roman" pitchFamily="18" charset="0"/>
              </a:rPr>
              <a:t>a</a:t>
            </a:r>
            <a:r>
              <a:rPr lang="en-US" altLang="zh-CN" sz="2000" b="1">
                <a:solidFill>
                  <a:schemeClr val="folHlink"/>
                </a:solidFill>
                <a:latin typeface="Times New Roman" pitchFamily="18" charset="0"/>
              </a:rPr>
              <a:t>	         	 if n is odd and &gt; 1</a:t>
            </a:r>
          </a:p>
          <a:p>
            <a:pPr>
              <a:spcBef>
                <a:spcPct val="30000"/>
              </a:spcBef>
            </a:pPr>
            <a:r>
              <a:rPr lang="en-US" altLang="zh-CN" sz="2000" b="1">
                <a:solidFill>
                  <a:schemeClr val="folHlink"/>
                </a:solidFill>
                <a:latin typeface="Times New Roman" pitchFamily="18" charset="0"/>
              </a:rPr>
              <a:t>    = </a:t>
            </a:r>
            <a:r>
              <a:rPr lang="en-US" altLang="zh-CN" sz="2000" b="1" i="1">
                <a:solidFill>
                  <a:schemeClr val="folHlink"/>
                </a:solidFill>
                <a:latin typeface="Times New Roman" pitchFamily="18" charset="0"/>
              </a:rPr>
              <a:t>a</a:t>
            </a:r>
            <a:r>
              <a:rPr lang="en-US" altLang="zh-CN" sz="2000" b="1">
                <a:solidFill>
                  <a:schemeClr val="folHlink"/>
                </a:solidFill>
                <a:latin typeface="Times New Roman" pitchFamily="18" charset="0"/>
              </a:rPr>
              <a:t>		         	             if n = 1</a:t>
            </a:r>
          </a:p>
        </p:txBody>
      </p:sp>
      <p:sp>
        <p:nvSpPr>
          <p:cNvPr id="20487" name="Rectangle 14"/>
          <p:cNvSpPr>
            <a:spLocks noChangeArrowheads="1"/>
          </p:cNvSpPr>
          <p:nvPr/>
        </p:nvSpPr>
        <p:spPr bwMode="auto">
          <a:xfrm>
            <a:off x="1676400" y="5186363"/>
            <a:ext cx="355600" cy="366712"/>
          </a:xfrm>
          <a:prstGeom prst="rect">
            <a:avLst/>
          </a:prstGeom>
          <a:noFill/>
          <a:ln w="9525">
            <a:noFill/>
            <a:miter lim="800000"/>
            <a:headEnd/>
            <a:tailEnd/>
          </a:ln>
        </p:spPr>
        <p:txBody>
          <a:bodyPr wrap="none">
            <a:spAutoFit/>
          </a:bodyPr>
          <a:lstStyle/>
          <a:p>
            <a:pPr>
              <a:spcBef>
                <a:spcPct val="30000"/>
              </a:spcBef>
            </a:pPr>
            <a:r>
              <a:rPr lang="en-US" altLang="zh-CN" i="1">
                <a:latin typeface="Times New Roman" pitchFamily="18" charset="0"/>
              </a:rPr>
              <a:t>   </a:t>
            </a:r>
            <a:endParaRPr lang="en-US" altLang="zh-CN" i="1" baseline="30000">
              <a:latin typeface="Times New Roman" pitchFamily="18" charset="0"/>
            </a:endParaRPr>
          </a:p>
        </p:txBody>
      </p:sp>
      <p:sp>
        <p:nvSpPr>
          <p:cNvPr id="6162" name="Rectangle 18"/>
          <p:cNvSpPr>
            <a:spLocks noChangeArrowheads="1"/>
          </p:cNvSpPr>
          <p:nvPr/>
        </p:nvSpPr>
        <p:spPr bwMode="auto">
          <a:xfrm>
            <a:off x="1219200" y="5033963"/>
            <a:ext cx="5257800" cy="931862"/>
          </a:xfrm>
          <a:prstGeom prst="rect">
            <a:avLst/>
          </a:prstGeom>
          <a:noFill/>
          <a:ln w="9525">
            <a:noFill/>
            <a:miter lim="800000"/>
            <a:headEnd/>
            <a:tailEnd/>
          </a:ln>
        </p:spPr>
        <p:txBody>
          <a:bodyPr>
            <a:spAutoFit/>
          </a:bodyPr>
          <a:lstStyle/>
          <a:p>
            <a:pPr>
              <a:spcBef>
                <a:spcPct val="30000"/>
              </a:spcBef>
            </a:pPr>
            <a:r>
              <a:rPr lang="en-US" altLang="zh-CN" sz="2400" b="1" i="1">
                <a:solidFill>
                  <a:schemeClr val="folHlink"/>
                </a:solidFill>
                <a:latin typeface="Times New Roman" pitchFamily="18" charset="0"/>
              </a:rPr>
              <a:t>a</a:t>
            </a:r>
            <a:r>
              <a:rPr lang="en-US" altLang="zh-CN" sz="2400" b="1" i="1" baseline="30000">
                <a:solidFill>
                  <a:schemeClr val="folHlink"/>
                </a:solidFill>
                <a:latin typeface="Times New Roman" pitchFamily="18" charset="0"/>
              </a:rPr>
              <a:t>n</a:t>
            </a:r>
            <a:r>
              <a:rPr lang="en-US" altLang="zh-CN" sz="2400" b="1">
                <a:solidFill>
                  <a:schemeClr val="folHlink"/>
                </a:solidFill>
                <a:latin typeface="Times New Roman" pitchFamily="18" charset="0"/>
              </a:rPr>
              <a:t>= </a:t>
            </a:r>
            <a:r>
              <a:rPr lang="en-US" altLang="zh-CN" sz="2400" b="1" i="1">
                <a:solidFill>
                  <a:schemeClr val="folHlink"/>
                </a:solidFill>
                <a:latin typeface="Times New Roman" pitchFamily="18" charset="0"/>
              </a:rPr>
              <a:t>a </a:t>
            </a:r>
            <a:r>
              <a:rPr lang="en-US" altLang="zh-CN" sz="2400" b="1" i="1" baseline="30000">
                <a:solidFill>
                  <a:schemeClr val="folHlink"/>
                </a:solidFill>
                <a:latin typeface="Times New Roman" pitchFamily="18" charset="0"/>
                <a:sym typeface="Symbol" pitchFamily="18" charset="2"/>
              </a:rPr>
              <a:t></a:t>
            </a:r>
            <a:r>
              <a:rPr lang="en-US" altLang="zh-CN" sz="2400" b="1" i="1">
                <a:solidFill>
                  <a:schemeClr val="folHlink"/>
                </a:solidFill>
                <a:latin typeface="Times New Roman" pitchFamily="18" charset="0"/>
              </a:rPr>
              <a:t> </a:t>
            </a:r>
            <a:r>
              <a:rPr lang="en-US" altLang="zh-CN" sz="2400" b="1" i="1" baseline="30000">
                <a:solidFill>
                  <a:schemeClr val="folHlink"/>
                </a:solidFill>
                <a:latin typeface="Times New Roman" pitchFamily="18" charset="0"/>
              </a:rPr>
              <a:t>n</a:t>
            </a:r>
            <a:r>
              <a:rPr lang="en-US" altLang="zh-CN" sz="2400" b="1" baseline="30000">
                <a:solidFill>
                  <a:schemeClr val="folHlink"/>
                </a:solidFill>
                <a:latin typeface="Times New Roman" pitchFamily="18" charset="0"/>
              </a:rPr>
              <a:t>/2 </a:t>
            </a:r>
            <a:r>
              <a:rPr lang="en-US" altLang="zh-CN" sz="2400" b="1" i="1" baseline="30000">
                <a:solidFill>
                  <a:schemeClr val="folHlink"/>
                </a:solidFill>
                <a:latin typeface="Times New Roman" pitchFamily="18" charset="0"/>
                <a:sym typeface="Symbol" pitchFamily="18" charset="2"/>
              </a:rPr>
              <a:t> </a:t>
            </a:r>
            <a:r>
              <a:rPr lang="en-US" altLang="zh-CN" sz="2400" b="1" i="1">
                <a:solidFill>
                  <a:schemeClr val="folHlink"/>
                </a:solidFill>
                <a:latin typeface="Times New Roman" pitchFamily="18" charset="0"/>
              </a:rPr>
              <a:t>* a </a:t>
            </a:r>
            <a:r>
              <a:rPr lang="en-US" altLang="zh-CN" sz="2400" b="1" i="1" baseline="30000">
                <a:solidFill>
                  <a:schemeClr val="folHlink"/>
                </a:solidFill>
                <a:latin typeface="Times New Roman" pitchFamily="18" charset="0"/>
                <a:sym typeface="Symbol" pitchFamily="18" charset="2"/>
              </a:rPr>
              <a:t> </a:t>
            </a:r>
            <a:r>
              <a:rPr lang="en-US" altLang="zh-CN" sz="2400" b="1" i="1" baseline="30000">
                <a:solidFill>
                  <a:schemeClr val="folHlink"/>
                </a:solidFill>
                <a:latin typeface="Times New Roman" pitchFamily="18" charset="0"/>
              </a:rPr>
              <a:t>n</a:t>
            </a:r>
            <a:r>
              <a:rPr lang="en-US" altLang="zh-CN" sz="2400" b="1" baseline="30000">
                <a:solidFill>
                  <a:schemeClr val="folHlink"/>
                </a:solidFill>
                <a:latin typeface="Times New Roman" pitchFamily="18" charset="0"/>
              </a:rPr>
              <a:t>/2</a:t>
            </a:r>
            <a:r>
              <a:rPr lang="en-US" altLang="zh-CN" sz="2400" b="1" i="1" baseline="30000">
                <a:solidFill>
                  <a:schemeClr val="folHlink"/>
                </a:solidFill>
                <a:latin typeface="Times New Roman" pitchFamily="18" charset="0"/>
              </a:rPr>
              <a:t> </a:t>
            </a:r>
            <a:r>
              <a:rPr lang="en-US" altLang="zh-CN" sz="2400" b="1" i="1" baseline="30000">
                <a:solidFill>
                  <a:schemeClr val="folHlink"/>
                </a:solidFill>
                <a:latin typeface="Times New Roman" pitchFamily="18" charset="0"/>
                <a:sym typeface="Symbol" pitchFamily="18" charset="2"/>
              </a:rPr>
              <a:t>		</a:t>
            </a:r>
            <a:r>
              <a:rPr lang="en-US" altLang="zh-CN" sz="2400" b="1">
                <a:solidFill>
                  <a:schemeClr val="folHlink"/>
                </a:solidFill>
                <a:latin typeface="Times New Roman" pitchFamily="18" charset="0"/>
              </a:rPr>
              <a:t>if n &gt; 1</a:t>
            </a:r>
            <a:r>
              <a:rPr lang="en-US" altLang="zh-CN" sz="2400" b="1" i="1">
                <a:solidFill>
                  <a:schemeClr val="folHlink"/>
                </a:solidFill>
                <a:latin typeface="Times New Roman" pitchFamily="18" charset="0"/>
              </a:rPr>
              <a:t> </a:t>
            </a:r>
          </a:p>
          <a:p>
            <a:pPr>
              <a:spcBef>
                <a:spcPct val="30000"/>
              </a:spcBef>
            </a:pPr>
            <a:r>
              <a:rPr lang="en-US" altLang="zh-CN" sz="2400" b="1" i="1" baseline="30000">
                <a:solidFill>
                  <a:schemeClr val="folHlink"/>
                </a:solidFill>
                <a:latin typeface="Times New Roman" pitchFamily="18" charset="0"/>
              </a:rPr>
              <a:t>      </a:t>
            </a:r>
            <a:r>
              <a:rPr lang="en-US" altLang="zh-CN" sz="2400" b="1" i="1">
                <a:solidFill>
                  <a:schemeClr val="folHlink"/>
                </a:solidFill>
                <a:latin typeface="Times New Roman" pitchFamily="18" charset="0"/>
              </a:rPr>
              <a:t>= a			            </a:t>
            </a:r>
            <a:r>
              <a:rPr lang="en-US" altLang="zh-CN" sz="2400" b="1">
                <a:solidFill>
                  <a:schemeClr val="folHlink"/>
                </a:solidFill>
                <a:latin typeface="Times New Roman" pitchFamily="18" charset="0"/>
              </a:rPr>
              <a:t>if n = 1</a:t>
            </a:r>
          </a:p>
        </p:txBody>
      </p:sp>
      <p:sp>
        <p:nvSpPr>
          <p:cNvPr id="10" name="AutoShape 10"/>
          <p:cNvSpPr>
            <a:spLocks noChangeArrowheads="1"/>
          </p:cNvSpPr>
          <p:nvPr/>
        </p:nvSpPr>
        <p:spPr bwMode="auto">
          <a:xfrm>
            <a:off x="7343834" y="3861048"/>
            <a:ext cx="1439862" cy="574675"/>
          </a:xfrm>
          <a:prstGeom prst="wedgeRoundRectCallout">
            <a:avLst>
              <a:gd name="adj1" fmla="val -97301"/>
              <a:gd name="adj2" fmla="val -1106"/>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i="1" dirty="0">
                <a:solidFill>
                  <a:schemeClr val="tx1"/>
                </a:solidFill>
                <a:latin typeface="Tahoma" pitchFamily="34" charset="0"/>
                <a:ea typeface="宋体" pitchFamily="2" charset="-122"/>
              </a:rPr>
              <a:t>O </a:t>
            </a:r>
            <a:r>
              <a:rPr lang="en-US" altLang="zh-CN" sz="2400" dirty="0">
                <a:solidFill>
                  <a:schemeClr val="tx1"/>
                </a:solidFill>
                <a:latin typeface="Tahoma" pitchFamily="34" charset="0"/>
                <a:ea typeface="宋体" pitchFamily="2" charset="-122"/>
              </a:rPr>
              <a:t>(</a:t>
            </a:r>
            <a:r>
              <a:rPr lang="en-US" altLang="zh-CN" sz="2400" dirty="0">
                <a:solidFill>
                  <a:schemeClr val="tx1"/>
                </a:solidFill>
                <a:latin typeface="Times New Roman" pitchFamily="18" charset="0"/>
                <a:ea typeface="宋体" pitchFamily="2" charset="-122"/>
              </a:rPr>
              <a:t>log</a:t>
            </a:r>
            <a:r>
              <a:rPr lang="en-US" altLang="zh-CN" sz="2400" baseline="-25000" dirty="0">
                <a:solidFill>
                  <a:schemeClr val="tx1"/>
                </a:solidFill>
                <a:latin typeface="Times New Roman" pitchFamily="18" charset="0"/>
                <a:ea typeface="宋体" pitchFamily="2" charset="-122"/>
              </a:rPr>
              <a:t>2</a:t>
            </a:r>
            <a:r>
              <a:rPr lang="en-US" altLang="zh-CN" sz="2400" i="1" dirty="0">
                <a:solidFill>
                  <a:schemeClr val="tx1"/>
                </a:solidFill>
                <a:latin typeface="Times New Roman" pitchFamily="18" charset="0"/>
                <a:ea typeface="宋体" pitchFamily="2" charset="-122"/>
              </a:rPr>
              <a:t>n</a:t>
            </a:r>
            <a:r>
              <a:rPr lang="en-US" altLang="zh-CN" sz="2400" dirty="0">
                <a:solidFill>
                  <a:schemeClr val="tx1"/>
                </a:solidFill>
                <a:latin typeface="Tahoma" pitchFamily="34" charset="0"/>
                <a:ea typeface="宋体" pitchFamily="2" charset="-122"/>
              </a:rPr>
              <a:t>)</a:t>
            </a:r>
          </a:p>
        </p:txBody>
      </p:sp>
      <p:sp>
        <p:nvSpPr>
          <p:cNvPr id="11" name="AutoShape 11"/>
          <p:cNvSpPr>
            <a:spLocks noChangeArrowheads="1"/>
          </p:cNvSpPr>
          <p:nvPr/>
        </p:nvSpPr>
        <p:spPr bwMode="auto">
          <a:xfrm>
            <a:off x="7088188" y="5082381"/>
            <a:ext cx="1727200" cy="574675"/>
          </a:xfrm>
          <a:prstGeom prst="wedgeRoundRectCallout">
            <a:avLst>
              <a:gd name="adj1" fmla="val -89431"/>
              <a:gd name="adj2" fmla="val -1106"/>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i="1" dirty="0">
                <a:solidFill>
                  <a:schemeClr val="tx1"/>
                </a:solidFill>
                <a:latin typeface="Tahoma" pitchFamily="34" charset="0"/>
                <a:ea typeface="宋体" pitchFamily="2" charset="-122"/>
              </a:rPr>
              <a:t>O </a:t>
            </a:r>
            <a:r>
              <a:rPr lang="en-US" altLang="zh-CN" sz="2400" dirty="0" smtClean="0">
                <a:solidFill>
                  <a:schemeClr val="tx1"/>
                </a:solidFill>
                <a:latin typeface="Tahoma" pitchFamily="34" charset="0"/>
                <a:ea typeface="宋体" pitchFamily="2" charset="-122"/>
              </a:rPr>
              <a:t>(</a:t>
            </a:r>
            <a:r>
              <a:rPr lang="en-US" altLang="zh-CN" sz="2400" i="1" dirty="0" smtClean="0">
                <a:solidFill>
                  <a:schemeClr val="tx1"/>
                </a:solidFill>
                <a:latin typeface="Times New Roman" pitchFamily="18" charset="0"/>
                <a:ea typeface="宋体" pitchFamily="2" charset="-122"/>
              </a:rPr>
              <a:t>n</a:t>
            </a:r>
            <a:r>
              <a:rPr lang="en-US" altLang="zh-CN" sz="2400" dirty="0" smtClean="0">
                <a:solidFill>
                  <a:schemeClr val="tx1"/>
                </a:solidFill>
                <a:latin typeface="Times New Roman" pitchFamily="18" charset="0"/>
                <a:ea typeface="宋体" pitchFamily="2" charset="-122"/>
              </a:rPr>
              <a:t>log</a:t>
            </a:r>
            <a:r>
              <a:rPr lang="en-US" altLang="zh-CN" sz="2400" baseline="-25000" dirty="0" smtClean="0">
                <a:solidFill>
                  <a:schemeClr val="tx1"/>
                </a:solidFill>
                <a:latin typeface="Times New Roman" pitchFamily="18" charset="0"/>
                <a:ea typeface="宋体" pitchFamily="2" charset="-122"/>
              </a:rPr>
              <a:t>2</a:t>
            </a:r>
            <a:r>
              <a:rPr lang="en-US" altLang="zh-CN" sz="2400" i="1" dirty="0" smtClean="0">
                <a:solidFill>
                  <a:schemeClr val="tx1"/>
                </a:solidFill>
                <a:latin typeface="Times New Roman" pitchFamily="18" charset="0"/>
                <a:ea typeface="宋体" pitchFamily="2" charset="-122"/>
              </a:rPr>
              <a:t>n</a:t>
            </a:r>
            <a:r>
              <a:rPr lang="en-US" altLang="zh-CN" sz="2400" dirty="0">
                <a:solidFill>
                  <a:schemeClr val="tx1"/>
                </a:solidFill>
                <a:latin typeface="Tahoma" pitchFamily="34" charset="0"/>
                <a:ea typeface="宋体" pitchFamily="2" charset="-122"/>
              </a:rPr>
              <a:t>)</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a:t>
            </a:fld>
            <a:endParaRPr lang="en-US" altLang="zh-CN" dirty="0"/>
          </a:p>
        </p:txBody>
      </p:sp>
      <p:sp>
        <p:nvSpPr>
          <p:cNvPr id="13" name="AutoShape 11"/>
          <p:cNvSpPr>
            <a:spLocks noChangeArrowheads="1"/>
          </p:cNvSpPr>
          <p:nvPr/>
        </p:nvSpPr>
        <p:spPr bwMode="auto">
          <a:xfrm>
            <a:off x="7197784" y="5082380"/>
            <a:ext cx="1727200" cy="574675"/>
          </a:xfrm>
          <a:prstGeom prst="wedgeRoundRectCallout">
            <a:avLst>
              <a:gd name="adj1" fmla="val -89431"/>
              <a:gd name="adj2" fmla="val -1106"/>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i="1" dirty="0">
                <a:solidFill>
                  <a:schemeClr val="tx1"/>
                </a:solidFill>
                <a:latin typeface="Tahoma" pitchFamily="34" charset="0"/>
                <a:ea typeface="宋体" pitchFamily="2" charset="-122"/>
              </a:rPr>
              <a:t>O </a:t>
            </a:r>
            <a:r>
              <a:rPr lang="en-US" altLang="zh-CN" sz="2400" dirty="0" smtClean="0">
                <a:solidFill>
                  <a:schemeClr val="tx1"/>
                </a:solidFill>
                <a:latin typeface="Tahoma" pitchFamily="34" charset="0"/>
                <a:ea typeface="宋体" pitchFamily="2" charset="-122"/>
              </a:rPr>
              <a:t>(</a:t>
            </a:r>
            <a:r>
              <a:rPr lang="en-US" altLang="zh-CN" sz="2400" i="1" dirty="0" smtClean="0">
                <a:solidFill>
                  <a:schemeClr val="tx1"/>
                </a:solidFill>
                <a:latin typeface="Times New Roman" pitchFamily="18" charset="0"/>
                <a:ea typeface="宋体" pitchFamily="2" charset="-122"/>
              </a:rPr>
              <a:t>n</a:t>
            </a:r>
            <a:r>
              <a:rPr lang="en-US" altLang="zh-CN" sz="2400" dirty="0" smtClean="0">
                <a:solidFill>
                  <a:schemeClr val="tx1"/>
                </a:solidFill>
                <a:latin typeface="Tahoma" pitchFamily="34" charset="0"/>
                <a:ea typeface="宋体" pitchFamily="2" charset="-122"/>
              </a:rPr>
              <a:t>)</a:t>
            </a:r>
            <a:endParaRPr lang="en-US" altLang="zh-CN" sz="2400" dirty="0">
              <a:solidFill>
                <a:schemeClr val="tx1"/>
              </a:solidFill>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anim calcmode="lin" valueType="num">
                                      <p:cBhvr additive="base">
                                        <p:cTn id="11"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154"/>
                                        </p:tgtEl>
                                        <p:attrNameLst>
                                          <p:attrName>style.visibility</p:attrName>
                                        </p:attrNameLst>
                                      </p:cBhvr>
                                      <p:to>
                                        <p:strVal val="visible"/>
                                      </p:to>
                                    </p:set>
                                    <p:anim calcmode="lin" valueType="num">
                                      <p:cBhvr additive="base">
                                        <p:cTn id="17" dur="500" fill="hold"/>
                                        <p:tgtEl>
                                          <p:spTgt spid="6154"/>
                                        </p:tgtEl>
                                        <p:attrNameLst>
                                          <p:attrName>ppt_x</p:attrName>
                                        </p:attrNameLst>
                                      </p:cBhvr>
                                      <p:tavLst>
                                        <p:tav tm="0">
                                          <p:val>
                                            <p:strVal val="0-#ppt_w/2"/>
                                          </p:val>
                                        </p:tav>
                                        <p:tav tm="100000">
                                          <p:val>
                                            <p:strVal val="#ppt_x"/>
                                          </p:val>
                                        </p:tav>
                                      </p:tavLst>
                                    </p:anim>
                                    <p:anim calcmode="lin" valueType="num">
                                      <p:cBhvr additive="base">
                                        <p:cTn id="18" dur="500" fill="hold"/>
                                        <p:tgtEl>
                                          <p:spTgt spid="615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483">
                                            <p:txEl>
                                              <p:pRg st="3" end="3"/>
                                            </p:txEl>
                                          </p:spTgt>
                                        </p:tgtEl>
                                        <p:attrNameLst>
                                          <p:attrName>style.visibility</p:attrName>
                                        </p:attrNameLst>
                                      </p:cBhvr>
                                      <p:to>
                                        <p:strVal val="visible"/>
                                      </p:to>
                                    </p:set>
                                    <p:anim calcmode="lin" valueType="num">
                                      <p:cBhvr additive="base">
                                        <p:cTn id="23"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155"/>
                                        </p:tgtEl>
                                        <p:attrNameLst>
                                          <p:attrName>style.visibility</p:attrName>
                                        </p:attrNameLst>
                                      </p:cBhvr>
                                      <p:to>
                                        <p:strVal val="visible"/>
                                      </p:to>
                                    </p:set>
                                    <p:anim calcmode="lin" valueType="num">
                                      <p:cBhvr additive="base">
                                        <p:cTn id="29" dur="500" fill="hold"/>
                                        <p:tgtEl>
                                          <p:spTgt spid="6155"/>
                                        </p:tgtEl>
                                        <p:attrNameLst>
                                          <p:attrName>ppt_x</p:attrName>
                                        </p:attrNameLst>
                                      </p:cBhvr>
                                      <p:tavLst>
                                        <p:tav tm="0">
                                          <p:val>
                                            <p:strVal val="0-#ppt_w/2"/>
                                          </p:val>
                                        </p:tav>
                                        <p:tav tm="100000">
                                          <p:val>
                                            <p:strVal val="#ppt_x"/>
                                          </p:val>
                                        </p:tav>
                                      </p:tavLst>
                                    </p:anim>
                                    <p:anim calcmode="lin" valueType="num">
                                      <p:cBhvr additive="base">
                                        <p:cTn id="30" dur="500" fill="hold"/>
                                        <p:tgtEl>
                                          <p:spTgt spid="615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483">
                                            <p:txEl>
                                              <p:pRg st="4" end="4"/>
                                            </p:txEl>
                                          </p:spTgt>
                                        </p:tgtEl>
                                        <p:attrNameLst>
                                          <p:attrName>style.visibility</p:attrName>
                                        </p:attrNameLst>
                                      </p:cBhvr>
                                      <p:to>
                                        <p:strVal val="visible"/>
                                      </p:to>
                                    </p:set>
                                    <p:anim calcmode="lin" valueType="num">
                                      <p:cBhvr additive="base">
                                        <p:cTn id="35"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6157"/>
                                        </p:tgtEl>
                                        <p:attrNameLst>
                                          <p:attrName>style.visibility</p:attrName>
                                        </p:attrNameLst>
                                      </p:cBhvr>
                                      <p:to>
                                        <p:strVal val="visible"/>
                                      </p:to>
                                    </p:set>
                                    <p:anim calcmode="lin" valueType="num">
                                      <p:cBhvr additive="base">
                                        <p:cTn id="41" dur="500" fill="hold"/>
                                        <p:tgtEl>
                                          <p:spTgt spid="6157"/>
                                        </p:tgtEl>
                                        <p:attrNameLst>
                                          <p:attrName>ppt_x</p:attrName>
                                        </p:attrNameLst>
                                      </p:cBhvr>
                                      <p:tavLst>
                                        <p:tav tm="0">
                                          <p:val>
                                            <p:strVal val="0-#ppt_w/2"/>
                                          </p:val>
                                        </p:tav>
                                        <p:tav tm="100000">
                                          <p:val>
                                            <p:strVal val="#ppt_x"/>
                                          </p:val>
                                        </p:tav>
                                      </p:tavLst>
                                    </p:anim>
                                    <p:anim calcmode="lin" valueType="num">
                                      <p:cBhvr additive="base">
                                        <p:cTn id="42" dur="500" fill="hold"/>
                                        <p:tgtEl>
                                          <p:spTgt spid="6157"/>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0483">
                                            <p:txEl>
                                              <p:pRg st="8" end="8"/>
                                            </p:txEl>
                                          </p:spTgt>
                                        </p:tgtEl>
                                        <p:attrNameLst>
                                          <p:attrName>style.visibility</p:attrName>
                                        </p:attrNameLst>
                                      </p:cBhvr>
                                      <p:to>
                                        <p:strVal val="visible"/>
                                      </p:to>
                                    </p:set>
                                    <p:anim calcmode="lin" valueType="num">
                                      <p:cBhvr additive="base">
                                        <p:cTn id="52" dur="500" fill="hold"/>
                                        <p:tgtEl>
                                          <p:spTgt spid="20483">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048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6162"/>
                                        </p:tgtEl>
                                        <p:attrNameLst>
                                          <p:attrName>style.visibility</p:attrName>
                                        </p:attrNameLst>
                                      </p:cBhvr>
                                      <p:to>
                                        <p:strVal val="visible"/>
                                      </p:to>
                                    </p:set>
                                    <p:anim calcmode="lin" valueType="num">
                                      <p:cBhvr additive="base">
                                        <p:cTn id="58" dur="500" fill="hold"/>
                                        <p:tgtEl>
                                          <p:spTgt spid="6162"/>
                                        </p:tgtEl>
                                        <p:attrNameLst>
                                          <p:attrName>ppt_x</p:attrName>
                                        </p:attrNameLst>
                                      </p:cBhvr>
                                      <p:tavLst>
                                        <p:tav tm="0">
                                          <p:val>
                                            <p:strVal val="0-#ppt_w/2"/>
                                          </p:val>
                                        </p:tav>
                                        <p:tav tm="100000">
                                          <p:val>
                                            <p:strVal val="#ppt_x"/>
                                          </p:val>
                                        </p:tav>
                                      </p:tavLst>
                                    </p:anim>
                                    <p:anim calcmode="lin" valueType="num">
                                      <p:cBhvr additive="base">
                                        <p:cTn id="59"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barn(inVertical)">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500" fill="hold"/>
                                        <p:tgtEl>
                                          <p:spTgt spid="13"/>
                                        </p:tgtEl>
                                        <p:attrNameLst>
                                          <p:attrName>ppt_x</p:attrName>
                                        </p:attrNameLst>
                                      </p:cBhvr>
                                      <p:tavLst>
                                        <p:tav tm="0">
                                          <p:val>
                                            <p:strVal val="#ppt_x"/>
                                          </p:val>
                                        </p:tav>
                                        <p:tav tm="100000">
                                          <p:val>
                                            <p:strVal val="#ppt_x"/>
                                          </p:val>
                                        </p:tav>
                                      </p:tavLst>
                                    </p:anim>
                                    <p:anim calcmode="lin" valueType="num">
                                      <p:cBhvr additive="base">
                                        <p:cTn id="7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autoUpdateAnimBg="0"/>
      <p:bldP spid="6155" grpId="0" autoUpdateAnimBg="0"/>
      <p:bldP spid="6157" grpId="0" autoUpdateAnimBg="0"/>
      <p:bldP spid="6162" grpId="0" autoUpdateAnimBg="0"/>
      <p:bldP spid="10" grpId="0" animBg="1"/>
      <p:bldP spid="11" grpId="0" animBg="1"/>
      <p:bldP spid="11" grpId="1" animBg="1"/>
      <p:bldP spid="1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0" y="946311"/>
            <a:ext cx="8675687" cy="530225"/>
          </a:xfrm>
        </p:spPr>
        <p:txBody>
          <a:bodyPr/>
          <a:lstStyle/>
          <a:p>
            <a:r>
              <a:rPr lang="zh-CN" altLang="en-US" sz="2800" dirty="0" smtClean="0">
                <a:solidFill>
                  <a:srgbClr val="CC0000"/>
                </a:solidFill>
              </a:rPr>
              <a:t>练习：长度</a:t>
            </a:r>
            <a:r>
              <a:rPr lang="zh-CN" altLang="en-US" sz="2800" dirty="0">
                <a:solidFill>
                  <a:srgbClr val="CC0000"/>
                </a:solidFill>
              </a:rPr>
              <a:t>为</a:t>
            </a:r>
            <a:r>
              <a:rPr lang="en-US" altLang="zh-CN" sz="2800" dirty="0">
                <a:solidFill>
                  <a:srgbClr val="CC0000"/>
                </a:solidFill>
              </a:rPr>
              <a:t>10</a:t>
            </a:r>
            <a:r>
              <a:rPr lang="zh-CN" altLang="en-US" sz="2800" dirty="0">
                <a:solidFill>
                  <a:srgbClr val="CC0000"/>
                </a:solidFill>
              </a:rPr>
              <a:t>的折半查找判定树的具体生成过程：</a:t>
            </a:r>
          </a:p>
        </p:txBody>
      </p:sp>
      <p:sp>
        <p:nvSpPr>
          <p:cNvPr id="174083" name="Text Box 3"/>
          <p:cNvSpPr txBox="1">
            <a:spLocks noChangeArrowheads="1"/>
          </p:cNvSpPr>
          <p:nvPr/>
        </p:nvSpPr>
        <p:spPr bwMode="auto">
          <a:xfrm>
            <a:off x="323850" y="1484313"/>
            <a:ext cx="8516938" cy="579437"/>
          </a:xfrm>
          <a:prstGeom prst="rect">
            <a:avLst/>
          </a:prstGeom>
          <a:noFill/>
          <a:ln w="9525">
            <a:noFill/>
            <a:miter lim="800000"/>
            <a:headEnd/>
            <a:tailEnd/>
          </a:ln>
          <a:effectLst/>
        </p:spPr>
        <p:txBody>
          <a:bodyPr>
            <a:spAutoFit/>
          </a:bodyPr>
          <a:lstStyle/>
          <a:p>
            <a:pPr algn="l">
              <a:lnSpc>
                <a:spcPct val="160000"/>
              </a:lnSpc>
            </a:pPr>
            <a:r>
              <a:rPr kumimoji="1" lang="en-US" altLang="zh-CN" sz="2000" b="1">
                <a:solidFill>
                  <a:schemeClr val="tx1"/>
                </a:solidFill>
                <a:latin typeface="宋体" charset="-122"/>
                <a:ea typeface="宋体" charset="-122"/>
              </a:rPr>
              <a:t>    </a:t>
            </a:r>
          </a:p>
        </p:txBody>
      </p:sp>
      <p:pic>
        <p:nvPicPr>
          <p:cNvPr id="174085" name="Picture 5" descr="Image"/>
          <p:cNvPicPr>
            <a:picLocks noChangeAspect="1" noChangeArrowheads="1"/>
          </p:cNvPicPr>
          <p:nvPr/>
        </p:nvPicPr>
        <p:blipFill>
          <a:blip r:embed="rId2" cstate="print"/>
          <a:srcRect/>
          <a:stretch>
            <a:fillRect/>
          </a:stretch>
        </p:blipFill>
        <p:spPr bwMode="auto">
          <a:xfrm>
            <a:off x="1619250" y="1468760"/>
            <a:ext cx="5905500" cy="1600200"/>
          </a:xfrm>
          <a:prstGeom prst="rect">
            <a:avLst/>
          </a:prstGeom>
          <a:noFill/>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80</a:t>
            </a:fld>
            <a:endParaRPr lang="en-US" altLang="zh-CN" dirty="0"/>
          </a:p>
        </p:txBody>
      </p:sp>
      <p:pic>
        <p:nvPicPr>
          <p:cNvPr id="2" name="图片 1"/>
          <p:cNvPicPr>
            <a:picLocks noChangeAspect="1"/>
          </p:cNvPicPr>
          <p:nvPr/>
        </p:nvPicPr>
        <p:blipFill>
          <a:blip r:embed="rId3"/>
          <a:stretch>
            <a:fillRect/>
          </a:stretch>
        </p:blipFill>
        <p:spPr>
          <a:xfrm>
            <a:off x="1584435" y="3068960"/>
            <a:ext cx="6505575" cy="3143250"/>
          </a:xfrm>
          <a:prstGeom prst="rect">
            <a:avLst/>
          </a:prstGeom>
        </p:spPr>
      </p:pic>
      <p:sp>
        <p:nvSpPr>
          <p:cNvPr id="8" name="Rectangle 2"/>
          <p:cNvSpPr txBox="1">
            <a:spLocks noChangeArrowheads="1"/>
          </p:cNvSpPr>
          <p:nvPr/>
        </p:nvSpPr>
        <p:spPr bwMode="auto">
          <a:xfrm>
            <a:off x="428625" y="357188"/>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en-US" altLang="zh-CN" kern="0" smtClean="0">
                <a:ea typeface="宋体" charset="-122"/>
              </a:rPr>
              <a:t>Analysis of Binary Search</a:t>
            </a:r>
            <a:endParaRPr lang="en-US" altLang="zh-CN" kern="0" dirty="0" smtClean="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anim calcmode="lin" valueType="num">
                                      <p:cBhvr additive="base">
                                        <p:cTn id="7" dur="500" fill="hold"/>
                                        <p:tgtEl>
                                          <p:spTgt spid="174082"/>
                                        </p:tgtEl>
                                        <p:attrNameLst>
                                          <p:attrName>ppt_x</p:attrName>
                                        </p:attrNameLst>
                                      </p:cBhvr>
                                      <p:tavLst>
                                        <p:tav tm="0">
                                          <p:val>
                                            <p:strVal val="#ppt_x"/>
                                          </p:val>
                                        </p:tav>
                                        <p:tav tm="100000">
                                          <p:val>
                                            <p:strVal val="#ppt_x"/>
                                          </p:val>
                                        </p:tav>
                                      </p:tavLst>
                                    </p:anim>
                                    <p:anim calcmode="lin" valueType="num">
                                      <p:cBhvr additive="base">
                                        <p:cTn id="8" dur="500" fill="hold"/>
                                        <p:tgtEl>
                                          <p:spTgt spid="1740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085"/>
                                        </p:tgtEl>
                                        <p:attrNameLst>
                                          <p:attrName>style.visibility</p:attrName>
                                        </p:attrNameLst>
                                      </p:cBhvr>
                                      <p:to>
                                        <p:strVal val="visible"/>
                                      </p:to>
                                    </p:set>
                                    <p:anim calcmode="lin" valueType="num">
                                      <p:cBhvr additive="base">
                                        <p:cTn id="13" dur="500" fill="hold"/>
                                        <p:tgtEl>
                                          <p:spTgt spid="174085"/>
                                        </p:tgtEl>
                                        <p:attrNameLst>
                                          <p:attrName>ppt_x</p:attrName>
                                        </p:attrNameLst>
                                      </p:cBhvr>
                                      <p:tavLst>
                                        <p:tav tm="0">
                                          <p:val>
                                            <p:strVal val="#ppt_x"/>
                                          </p:val>
                                        </p:tav>
                                        <p:tav tm="100000">
                                          <p:val>
                                            <p:strVal val="#ppt_x"/>
                                          </p:val>
                                        </p:tav>
                                      </p:tavLst>
                                    </p:anim>
                                    <p:anim calcmode="lin" valueType="num">
                                      <p:cBhvr additive="base">
                                        <p:cTn id="14" dur="500" fill="hold"/>
                                        <p:tgtEl>
                                          <p:spTgt spid="17408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395288" y="980728"/>
            <a:ext cx="8516937" cy="4401205"/>
          </a:xfrm>
          <a:prstGeom prst="rect">
            <a:avLst/>
          </a:prstGeom>
          <a:noFill/>
          <a:ln w="9525">
            <a:noFill/>
            <a:miter lim="800000"/>
            <a:headEnd/>
            <a:tailEnd/>
          </a:ln>
          <a:effectLst/>
        </p:spPr>
        <p:txBody>
          <a:bodyPr wrap="square">
            <a:spAutoFit/>
          </a:bodyPr>
          <a:lstStyle/>
          <a:p>
            <a:pPr algn="l">
              <a:lnSpc>
                <a:spcPct val="140000"/>
              </a:lnSpc>
            </a:pPr>
            <a:r>
              <a:rPr kumimoji="1" lang="zh-CN" altLang="en-US" sz="2000" b="1" dirty="0" smtClean="0">
                <a:solidFill>
                  <a:srgbClr val="FF0000"/>
                </a:solidFill>
                <a:latin typeface="宋体" charset="-122"/>
              </a:rPr>
              <a:t>说明：</a:t>
            </a:r>
            <a:endParaRPr kumimoji="1" lang="zh-CN" altLang="en-US" sz="2000" b="1" dirty="0">
              <a:solidFill>
                <a:srgbClr val="FF0000"/>
              </a:solidFill>
              <a:latin typeface="宋体" charset="-122"/>
            </a:endParaRPr>
          </a:p>
          <a:p>
            <a:pPr algn="l">
              <a:lnSpc>
                <a:spcPct val="140000"/>
              </a:lnSpc>
            </a:pPr>
            <a:r>
              <a:rPr kumimoji="1" lang="zh-CN" altLang="en-US" sz="2000" b="1" dirty="0">
                <a:solidFill>
                  <a:schemeClr val="tx1"/>
                </a:solidFill>
                <a:latin typeface="宋体" charset="-122"/>
              </a:rPr>
              <a:t>　　⑴ 折半查找判定树是一棵二叉排序树</a:t>
            </a:r>
            <a:r>
              <a:rPr kumimoji="1" lang="zh-CN" altLang="en-US" sz="2000" b="1" dirty="0" smtClean="0">
                <a:solidFill>
                  <a:schemeClr val="tx1"/>
                </a:solidFill>
                <a:latin typeface="宋体" charset="-122"/>
              </a:rPr>
              <a:t>，</a:t>
            </a:r>
            <a:endParaRPr kumimoji="1" lang="zh-CN" altLang="en-US" sz="2000" b="1" dirty="0">
              <a:solidFill>
                <a:schemeClr val="tx1"/>
              </a:solidFill>
              <a:latin typeface="宋体" charset="-122"/>
            </a:endParaRPr>
          </a:p>
          <a:p>
            <a:pPr algn="l">
              <a:lnSpc>
                <a:spcPct val="140000"/>
              </a:lnSpc>
            </a:pPr>
            <a:r>
              <a:rPr kumimoji="1" lang="zh-CN" altLang="en-US" sz="2000" b="1" dirty="0">
                <a:solidFill>
                  <a:schemeClr val="tx1"/>
                </a:solidFill>
                <a:latin typeface="宋体" charset="-122"/>
              </a:rPr>
              <a:t>　　⑵ 折半查找判定树中的结点都是查找成功的情况</a:t>
            </a:r>
            <a:r>
              <a:rPr kumimoji="1" lang="zh-CN" altLang="en-US" sz="2000" b="1" dirty="0" smtClean="0">
                <a:solidFill>
                  <a:schemeClr val="tx1"/>
                </a:solidFill>
                <a:latin typeface="宋体" charset="-122"/>
              </a:rPr>
              <a:t>，每个</a:t>
            </a:r>
            <a:r>
              <a:rPr kumimoji="1" lang="zh-CN" altLang="en-US" sz="2000" b="1" dirty="0">
                <a:solidFill>
                  <a:schemeClr val="tx1"/>
                </a:solidFill>
                <a:latin typeface="宋体" charset="-122"/>
              </a:rPr>
              <a:t>结点的空指针指向一个实际上并不存在的结点</a:t>
            </a:r>
            <a:r>
              <a:rPr kumimoji="1" lang="en-US" altLang="zh-CN" sz="2000" b="1" dirty="0">
                <a:solidFill>
                  <a:schemeClr val="tx1"/>
                </a:solidFill>
                <a:latin typeface="宋体" charset="-122"/>
              </a:rPr>
              <a:t>——</a:t>
            </a:r>
            <a:r>
              <a:rPr kumimoji="1" lang="zh-CN" altLang="en-US" sz="2000" b="1" dirty="0">
                <a:solidFill>
                  <a:schemeClr val="tx1"/>
                </a:solidFill>
                <a:latin typeface="宋体" charset="-122"/>
              </a:rPr>
              <a:t>称为</a:t>
            </a:r>
            <a:r>
              <a:rPr kumimoji="1" lang="zh-CN" altLang="en-US" sz="2000" b="1" dirty="0">
                <a:solidFill>
                  <a:srgbClr val="FF0000"/>
                </a:solidFill>
                <a:latin typeface="宋体" charset="-122"/>
              </a:rPr>
              <a:t>外结点</a:t>
            </a:r>
            <a:r>
              <a:rPr kumimoji="1" lang="zh-CN" altLang="en-US" sz="2000" b="1" dirty="0">
                <a:solidFill>
                  <a:schemeClr val="tx1"/>
                </a:solidFill>
                <a:latin typeface="宋体" charset="-122"/>
              </a:rPr>
              <a:t>，所有外结点即是查找不成功的</a:t>
            </a:r>
            <a:r>
              <a:rPr kumimoji="1" lang="zh-CN" altLang="en-US" sz="2000" b="1" dirty="0" smtClean="0">
                <a:solidFill>
                  <a:schemeClr val="tx1"/>
                </a:solidFill>
                <a:latin typeface="宋体" charset="-122"/>
              </a:rPr>
              <a:t>情况</a:t>
            </a:r>
            <a:endParaRPr kumimoji="1" lang="en-US" altLang="zh-CN" sz="2000" b="1" dirty="0" smtClean="0">
              <a:solidFill>
                <a:schemeClr val="tx1"/>
              </a:solidFill>
              <a:latin typeface="宋体" charset="-122"/>
            </a:endParaRPr>
          </a:p>
          <a:p>
            <a:pPr algn="l">
              <a:lnSpc>
                <a:spcPct val="140000"/>
              </a:lnSpc>
            </a:pPr>
            <a:r>
              <a:rPr kumimoji="1" lang="en-US" altLang="zh-CN" sz="2000" b="1" dirty="0">
                <a:latin typeface="宋体" charset="-122"/>
              </a:rPr>
              <a:t> </a:t>
            </a:r>
            <a:r>
              <a:rPr kumimoji="1" lang="en-US" altLang="zh-CN" sz="2000" b="1" dirty="0" smtClean="0">
                <a:latin typeface="宋体" charset="-122"/>
              </a:rPr>
              <a:t>   (3)</a:t>
            </a:r>
            <a:r>
              <a:rPr kumimoji="1" lang="zh-CN" altLang="en-US" sz="2000" b="1" dirty="0" smtClean="0">
                <a:solidFill>
                  <a:schemeClr val="tx1"/>
                </a:solidFill>
                <a:latin typeface="宋体" charset="-122"/>
              </a:rPr>
              <a:t>如果</a:t>
            </a:r>
            <a:r>
              <a:rPr kumimoji="1" lang="zh-CN" altLang="en-US" sz="2000" b="1" dirty="0">
                <a:solidFill>
                  <a:schemeClr val="tx1"/>
                </a:solidFill>
                <a:latin typeface="宋体" charset="-122"/>
              </a:rPr>
              <a:t>有序表的长度为</a:t>
            </a:r>
            <a:r>
              <a:rPr kumimoji="1" lang="en-US" altLang="zh-CN" sz="2000" b="1" dirty="0">
                <a:solidFill>
                  <a:schemeClr val="tx1"/>
                </a:solidFill>
                <a:latin typeface="宋体" charset="-122"/>
              </a:rPr>
              <a:t>n</a:t>
            </a:r>
            <a:r>
              <a:rPr kumimoji="1" lang="zh-CN" altLang="en-US" sz="2000" b="1" dirty="0">
                <a:solidFill>
                  <a:schemeClr val="tx1"/>
                </a:solidFill>
                <a:latin typeface="宋体" charset="-122"/>
              </a:rPr>
              <a:t>，则外结点一定</a:t>
            </a:r>
            <a:r>
              <a:rPr kumimoji="1" lang="zh-CN" altLang="en-US" sz="2000" b="1" dirty="0" smtClean="0">
                <a:solidFill>
                  <a:schemeClr val="tx1"/>
                </a:solidFill>
                <a:latin typeface="宋体" charset="-122"/>
              </a:rPr>
              <a:t>有      。</a:t>
            </a:r>
            <a:endParaRPr kumimoji="1" lang="zh-CN" altLang="en-US" sz="2000" b="1" dirty="0">
              <a:solidFill>
                <a:schemeClr val="tx1"/>
              </a:solidFill>
              <a:latin typeface="宋体" charset="-122"/>
            </a:endParaRPr>
          </a:p>
          <a:p>
            <a:pPr algn="l">
              <a:lnSpc>
                <a:spcPct val="140000"/>
              </a:lnSpc>
            </a:pPr>
            <a:r>
              <a:rPr kumimoji="1" lang="zh-CN" altLang="en-US" sz="2000" b="1" dirty="0">
                <a:solidFill>
                  <a:schemeClr val="tx1"/>
                </a:solidFill>
                <a:latin typeface="宋体" charset="-122"/>
              </a:rPr>
              <a:t>　　</a:t>
            </a:r>
            <a:endParaRPr kumimoji="1" lang="en-US" altLang="zh-CN" sz="2000" b="1" dirty="0" smtClean="0">
              <a:solidFill>
                <a:schemeClr val="tx1"/>
              </a:solidFill>
              <a:latin typeface="宋体" charset="-122"/>
            </a:endParaRPr>
          </a:p>
          <a:p>
            <a:pPr algn="l">
              <a:lnSpc>
                <a:spcPct val="140000"/>
              </a:lnSpc>
            </a:pPr>
            <a:r>
              <a:rPr kumimoji="1" lang="en-US" altLang="zh-CN" sz="2000" b="1" dirty="0" smtClean="0">
                <a:latin typeface="宋体" charset="-122"/>
              </a:rPr>
              <a:t>    </a:t>
            </a:r>
            <a:endParaRPr kumimoji="1" lang="en-US" altLang="zh-CN" sz="2000" b="1" dirty="0" smtClean="0">
              <a:solidFill>
                <a:schemeClr val="tx1"/>
              </a:solidFill>
              <a:latin typeface="宋体" charset="-122"/>
            </a:endParaRPr>
          </a:p>
          <a:p>
            <a:pPr algn="l">
              <a:lnSpc>
                <a:spcPct val="140000"/>
              </a:lnSpc>
            </a:pPr>
            <a:r>
              <a:rPr kumimoji="1" lang="zh-CN" altLang="en-US" sz="2000" b="1" dirty="0">
                <a:solidFill>
                  <a:schemeClr val="tx1"/>
                </a:solidFill>
                <a:latin typeface="宋体" charset="-122"/>
              </a:rPr>
              <a:t>　　</a:t>
            </a:r>
            <a:endParaRPr kumimoji="1" lang="en-US" altLang="zh-CN" sz="2000" b="1" dirty="0" smtClean="0">
              <a:solidFill>
                <a:schemeClr val="tx1"/>
              </a:solidFill>
              <a:latin typeface="宋体" charset="-122"/>
            </a:endParaRPr>
          </a:p>
          <a:p>
            <a:pPr algn="l">
              <a:lnSpc>
                <a:spcPct val="140000"/>
              </a:lnSpc>
            </a:pPr>
            <a:r>
              <a:rPr kumimoji="1" lang="en-US" altLang="zh-CN" sz="2000" b="1" dirty="0">
                <a:latin typeface="宋体" charset="-122"/>
              </a:rPr>
              <a:t> </a:t>
            </a:r>
            <a:r>
              <a:rPr kumimoji="1" lang="en-US" altLang="zh-CN" sz="2000" b="1" dirty="0" smtClean="0">
                <a:latin typeface="宋体" charset="-122"/>
              </a:rPr>
              <a:t>    </a:t>
            </a:r>
            <a:endParaRPr kumimoji="1" lang="zh-CN" altLang="en-US" sz="2000" b="1" dirty="0">
              <a:solidFill>
                <a:schemeClr val="tx1"/>
              </a:solidFill>
              <a:latin typeface="宋体"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81</a:t>
            </a:fld>
            <a:endParaRPr lang="en-US" altLang="zh-CN" dirty="0"/>
          </a:p>
        </p:txBody>
      </p:sp>
      <p:sp>
        <p:nvSpPr>
          <p:cNvPr id="4" name="Rectangle 2"/>
          <p:cNvSpPr txBox="1">
            <a:spLocks noChangeArrowheads="1"/>
          </p:cNvSpPr>
          <p:nvPr/>
        </p:nvSpPr>
        <p:spPr bwMode="auto">
          <a:xfrm>
            <a:off x="428625" y="357188"/>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en-US" altLang="zh-CN" kern="0" dirty="0" smtClean="0">
                <a:ea typeface="宋体" charset="-122"/>
              </a:rPr>
              <a:t>Analysis of Binary Search</a:t>
            </a:r>
          </a:p>
        </p:txBody>
      </p:sp>
      <p:sp>
        <p:nvSpPr>
          <p:cNvPr id="2" name="矩形 1"/>
          <p:cNvSpPr/>
          <p:nvPr/>
        </p:nvSpPr>
        <p:spPr>
          <a:xfrm>
            <a:off x="1038292" y="3786236"/>
            <a:ext cx="5958408" cy="954107"/>
          </a:xfrm>
          <a:prstGeom prst="rect">
            <a:avLst/>
          </a:prstGeom>
        </p:spPr>
        <p:txBody>
          <a:bodyPr wrap="square">
            <a:spAutoFit/>
          </a:bodyPr>
          <a:lstStyle/>
          <a:p>
            <a:pPr>
              <a:lnSpc>
                <a:spcPct val="140000"/>
              </a:lnSpc>
            </a:pPr>
            <a:r>
              <a:rPr kumimoji="1" lang="zh-CN" altLang="en-US" sz="2000" b="1" dirty="0">
                <a:solidFill>
                  <a:srgbClr val="00B050"/>
                </a:solidFill>
                <a:latin typeface="宋体" charset="-122"/>
              </a:rPr>
              <a:t>长度为</a:t>
            </a:r>
            <a:r>
              <a:rPr kumimoji="1" lang="en-US" altLang="zh-CN" sz="2000" b="1" dirty="0">
                <a:solidFill>
                  <a:srgbClr val="00B050"/>
                </a:solidFill>
                <a:latin typeface="宋体" charset="-122"/>
              </a:rPr>
              <a:t>10</a:t>
            </a:r>
            <a:r>
              <a:rPr kumimoji="1" lang="zh-CN" altLang="en-US" sz="2000" b="1" dirty="0">
                <a:solidFill>
                  <a:srgbClr val="00B050"/>
                </a:solidFill>
                <a:latin typeface="宋体" charset="-122"/>
              </a:rPr>
              <a:t>的有序表的平查找成功时的均查找长度为：</a:t>
            </a:r>
          </a:p>
          <a:p>
            <a:pPr>
              <a:lnSpc>
                <a:spcPct val="140000"/>
              </a:lnSpc>
            </a:pPr>
            <a:r>
              <a:rPr kumimoji="1" lang="zh-CN" altLang="en-US" sz="2000" b="1" dirty="0">
                <a:solidFill>
                  <a:srgbClr val="00B050"/>
                </a:solidFill>
                <a:latin typeface="宋体" charset="-122"/>
              </a:rPr>
              <a:t>　　</a:t>
            </a:r>
            <a:r>
              <a:rPr kumimoji="1" lang="en-US" altLang="zh-CN" sz="2000" b="1" dirty="0">
                <a:solidFill>
                  <a:srgbClr val="00B050"/>
                </a:solidFill>
                <a:latin typeface="宋体" charset="-122"/>
              </a:rPr>
              <a:t>ASL=(1×1+2×2+3×4+4×3)/10=29/10</a:t>
            </a:r>
            <a:endParaRPr lang="zh-CN" altLang="en-US" sz="2000" dirty="0">
              <a:solidFill>
                <a:srgbClr val="00B050"/>
              </a:solidFill>
            </a:endParaRPr>
          </a:p>
        </p:txBody>
      </p:sp>
      <p:sp>
        <p:nvSpPr>
          <p:cNvPr id="5" name="矩形 4"/>
          <p:cNvSpPr/>
          <p:nvPr/>
        </p:nvSpPr>
        <p:spPr>
          <a:xfrm>
            <a:off x="1038292" y="5131621"/>
            <a:ext cx="6630052" cy="954107"/>
          </a:xfrm>
          <a:prstGeom prst="rect">
            <a:avLst/>
          </a:prstGeom>
        </p:spPr>
        <p:txBody>
          <a:bodyPr wrap="square">
            <a:spAutoFit/>
          </a:bodyPr>
          <a:lstStyle/>
          <a:p>
            <a:pPr>
              <a:lnSpc>
                <a:spcPct val="140000"/>
              </a:lnSpc>
            </a:pPr>
            <a:r>
              <a:rPr kumimoji="1" lang="zh-CN" altLang="en-US" sz="2000" b="1" dirty="0">
                <a:solidFill>
                  <a:srgbClr val="7030A0"/>
                </a:solidFill>
                <a:latin typeface="宋体" charset="-122"/>
              </a:rPr>
              <a:t>长度为</a:t>
            </a:r>
            <a:r>
              <a:rPr kumimoji="1" lang="en-US" altLang="zh-CN" sz="2000" b="1" dirty="0">
                <a:solidFill>
                  <a:srgbClr val="7030A0"/>
                </a:solidFill>
                <a:latin typeface="宋体" charset="-122"/>
              </a:rPr>
              <a:t>10</a:t>
            </a:r>
            <a:r>
              <a:rPr kumimoji="1" lang="zh-CN" altLang="en-US" sz="2000" b="1" dirty="0">
                <a:solidFill>
                  <a:srgbClr val="7030A0"/>
                </a:solidFill>
                <a:latin typeface="宋体" charset="-122"/>
              </a:rPr>
              <a:t>的有序表在查找失败时的平均查找长度为：</a:t>
            </a:r>
          </a:p>
          <a:p>
            <a:pPr>
              <a:lnSpc>
                <a:spcPct val="140000"/>
              </a:lnSpc>
            </a:pPr>
            <a:r>
              <a:rPr kumimoji="1" lang="zh-CN" altLang="en-US" sz="2000" b="1" dirty="0">
                <a:solidFill>
                  <a:srgbClr val="7030A0"/>
                </a:solidFill>
                <a:latin typeface="宋体" charset="-122"/>
              </a:rPr>
              <a:t>　　</a:t>
            </a:r>
            <a:r>
              <a:rPr kumimoji="1" lang="en-US" altLang="zh-CN" sz="2000" b="1" dirty="0">
                <a:solidFill>
                  <a:srgbClr val="7030A0"/>
                </a:solidFill>
                <a:latin typeface="宋体" charset="-122"/>
              </a:rPr>
              <a:t>ASL=(3×5+4×6)/11=39/11</a:t>
            </a:r>
            <a:r>
              <a:rPr kumimoji="1" lang="zh-CN" altLang="en-US" sz="2000" b="1" dirty="0">
                <a:solidFill>
                  <a:srgbClr val="7030A0"/>
                </a:solidFill>
                <a:latin typeface="宋体" charset="-122"/>
              </a:rPr>
              <a:t>。</a:t>
            </a:r>
          </a:p>
        </p:txBody>
      </p:sp>
      <p:sp>
        <p:nvSpPr>
          <p:cNvPr id="6" name="矩形 5"/>
          <p:cNvSpPr/>
          <p:nvPr/>
        </p:nvSpPr>
        <p:spPr>
          <a:xfrm>
            <a:off x="5868144" y="3181330"/>
            <a:ext cx="768159" cy="369332"/>
          </a:xfrm>
          <a:prstGeom prst="rect">
            <a:avLst/>
          </a:prstGeom>
        </p:spPr>
        <p:txBody>
          <a:bodyPr wrap="none">
            <a:spAutoFit/>
          </a:bodyPr>
          <a:lstStyle/>
          <a:p>
            <a:r>
              <a:rPr kumimoji="1" lang="en-US" altLang="zh-CN" b="1" dirty="0">
                <a:latin typeface="宋体" charset="-122"/>
              </a:rPr>
              <a:t>n+1</a:t>
            </a:r>
            <a:r>
              <a:rPr kumimoji="1" lang="zh-CN" altLang="en-US" b="1" dirty="0">
                <a:latin typeface="宋体" charset="-122"/>
              </a:rPr>
              <a:t>个</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1385977" y="352348"/>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dirty="0" smtClean="0">
                <a:solidFill>
                  <a:schemeClr val="bg1"/>
                </a:solidFill>
                <a:latin typeface="Times New Roman" pitchFamily="18" charset="0"/>
                <a:ea typeface="黑体" pitchFamily="2" charset="-122"/>
              </a:rPr>
              <a:t> 5.3.2 </a:t>
            </a:r>
            <a:r>
              <a:rPr kumimoji="1" lang="zh-CN" altLang="en-US" sz="3600" b="1" dirty="0" smtClean="0">
                <a:solidFill>
                  <a:schemeClr val="bg1"/>
                </a:solidFill>
                <a:latin typeface="Times New Roman" pitchFamily="18" charset="0"/>
                <a:ea typeface="黑体" pitchFamily="2" charset="-122"/>
              </a:rPr>
              <a:t>淘汰赛</a:t>
            </a:r>
            <a:r>
              <a:rPr kumimoji="1" lang="zh-CN" altLang="en-US" sz="3600" b="1" dirty="0">
                <a:solidFill>
                  <a:schemeClr val="bg1"/>
                </a:solidFill>
                <a:latin typeface="Times New Roman" pitchFamily="18" charset="0"/>
                <a:ea typeface="黑体" pitchFamily="2" charset="-122"/>
              </a:rPr>
              <a:t>冠军问题</a:t>
            </a:r>
            <a:endParaRPr kumimoji="1" lang="zh-CN" altLang="en-US" sz="3600" b="1" dirty="0">
              <a:solidFill>
                <a:schemeClr val="bg1"/>
              </a:solidFill>
              <a:latin typeface="Times New Roman" pitchFamily="18" charset="0"/>
            </a:endParaRPr>
          </a:p>
        </p:txBody>
      </p:sp>
      <p:sp>
        <p:nvSpPr>
          <p:cNvPr id="38919" name="Text Box 7"/>
          <p:cNvSpPr txBox="1">
            <a:spLocks noChangeArrowheads="1"/>
          </p:cNvSpPr>
          <p:nvPr/>
        </p:nvSpPr>
        <p:spPr bwMode="auto">
          <a:xfrm>
            <a:off x="609600" y="1159151"/>
            <a:ext cx="8534400" cy="448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kumimoji="1" lang="en-US" altLang="zh-CN" sz="2400" b="1" dirty="0">
                <a:solidFill>
                  <a:schemeClr val="tx1"/>
                </a:solidFill>
                <a:latin typeface="Times New Roman" pitchFamily="18" charset="0"/>
                <a:ea typeface="宋体" charset="-122"/>
              </a:rPr>
              <a:t> </a:t>
            </a:r>
            <a:r>
              <a:rPr kumimoji="1" lang="zh-CN" altLang="en-US" sz="2400" b="1" dirty="0" smtClean="0">
                <a:solidFill>
                  <a:srgbClr val="FF0000"/>
                </a:solidFill>
                <a:latin typeface="Times New Roman" pitchFamily="18" charset="0"/>
                <a:ea typeface="宋体" charset="-122"/>
              </a:rPr>
              <a:t>淘汰赛</a:t>
            </a:r>
            <a:r>
              <a:rPr kumimoji="1" lang="zh-CN" altLang="en-US" sz="2400" b="1" dirty="0">
                <a:solidFill>
                  <a:srgbClr val="FF0000"/>
                </a:solidFill>
                <a:latin typeface="Times New Roman" pitchFamily="18" charset="0"/>
                <a:ea typeface="宋体" charset="-122"/>
              </a:rPr>
              <a:t>排序的算法思想和体育比赛</a:t>
            </a:r>
            <a:r>
              <a:rPr kumimoji="1" lang="zh-CN" altLang="en-US" sz="2400" b="1" dirty="0" smtClean="0">
                <a:solidFill>
                  <a:srgbClr val="FF0000"/>
                </a:solidFill>
                <a:latin typeface="Times New Roman" pitchFamily="18" charset="0"/>
                <a:ea typeface="宋体" charset="-122"/>
              </a:rPr>
              <a:t>类似</a:t>
            </a:r>
            <a:endParaRPr kumimoji="1" lang="zh-CN" altLang="en-US" sz="2400" b="1" dirty="0">
              <a:solidFill>
                <a:schemeClr val="tx1"/>
              </a:solidFill>
              <a:latin typeface="Times New Roman" pitchFamily="18" charset="0"/>
              <a:ea typeface="宋体" charset="-122"/>
            </a:endParaRPr>
          </a:p>
          <a:p>
            <a:pPr algn="just">
              <a:lnSpc>
                <a:spcPct val="130000"/>
              </a:lnSpc>
              <a:spcBef>
                <a:spcPct val="50000"/>
              </a:spcBef>
            </a:pPr>
            <a:r>
              <a:rPr kumimoji="1" lang="zh-CN" altLang="en-US" sz="2400" b="1" dirty="0">
                <a:solidFill>
                  <a:schemeClr val="tx1"/>
                </a:solidFill>
                <a:latin typeface="Times New Roman" pitchFamily="18" charset="0"/>
                <a:ea typeface="宋体" charset="-122"/>
              </a:rPr>
              <a:t>       在体育比赛中赛员两两相对，输的一场即淘汰出局，每一轮淘汰掉一半选手，直至产生最后的冠军。</a:t>
            </a:r>
          </a:p>
          <a:p>
            <a:pPr algn="just">
              <a:lnSpc>
                <a:spcPct val="130000"/>
              </a:lnSpc>
              <a:spcBef>
                <a:spcPct val="50000"/>
              </a:spcBef>
            </a:pPr>
            <a:r>
              <a:rPr kumimoji="1" lang="zh-CN" altLang="en-US" sz="2400" b="1" dirty="0">
                <a:solidFill>
                  <a:schemeClr val="tx1"/>
                </a:solidFill>
                <a:latin typeface="Times New Roman" pitchFamily="18" charset="0"/>
                <a:ea typeface="宋体" charset="-122"/>
              </a:rPr>
              <a:t>   </a:t>
            </a:r>
            <a:r>
              <a:rPr kumimoji="1" lang="zh-CN" altLang="en-US" sz="2400" b="1" dirty="0" smtClean="0">
                <a:solidFill>
                  <a:srgbClr val="CC0000"/>
                </a:solidFill>
                <a:latin typeface="Times New Roman" pitchFamily="18" charset="0"/>
                <a:ea typeface="宋体" charset="-122"/>
              </a:rPr>
              <a:t>淘汰赛</a:t>
            </a:r>
            <a:r>
              <a:rPr kumimoji="1" lang="zh-CN" altLang="en-US" sz="2400" b="1" dirty="0">
                <a:solidFill>
                  <a:srgbClr val="CC0000"/>
                </a:solidFill>
                <a:latin typeface="Times New Roman" pitchFamily="18" charset="0"/>
                <a:ea typeface="宋体" charset="-122"/>
              </a:rPr>
              <a:t>排序的算法</a:t>
            </a:r>
            <a:r>
              <a:rPr kumimoji="1" lang="zh-CN" altLang="en-US" sz="2400" b="1" dirty="0" smtClean="0">
                <a:solidFill>
                  <a:srgbClr val="CC0000"/>
                </a:solidFill>
                <a:latin typeface="Times New Roman" pitchFamily="18" charset="0"/>
                <a:ea typeface="宋体" charset="-122"/>
              </a:rPr>
              <a:t>思想</a:t>
            </a:r>
            <a:endParaRPr kumimoji="1" lang="en-US" altLang="zh-CN" sz="2400" b="1" dirty="0">
              <a:solidFill>
                <a:srgbClr val="CC0000"/>
              </a:solidFill>
              <a:latin typeface="Times New Roman" pitchFamily="18" charset="0"/>
            </a:endParaRPr>
          </a:p>
          <a:p>
            <a:pPr algn="just">
              <a:lnSpc>
                <a:spcPct val="130000"/>
              </a:lnSpc>
              <a:spcBef>
                <a:spcPct val="50000"/>
              </a:spcBef>
            </a:pPr>
            <a:r>
              <a:rPr kumimoji="1" lang="en-US" altLang="zh-CN" sz="2400" b="1" dirty="0" smtClean="0">
                <a:solidFill>
                  <a:srgbClr val="CC0000"/>
                </a:solidFill>
                <a:latin typeface="Times New Roman" pitchFamily="18" charset="0"/>
                <a:ea typeface="宋体" charset="-122"/>
              </a:rPr>
              <a:t>    </a:t>
            </a:r>
            <a:r>
              <a:rPr kumimoji="1" lang="zh-CN" altLang="en-US" sz="2400" b="1" dirty="0" smtClean="0">
                <a:solidFill>
                  <a:schemeClr val="tx1"/>
                </a:solidFill>
                <a:latin typeface="Times New Roman" pitchFamily="18" charset="0"/>
                <a:ea typeface="宋体" charset="-122"/>
              </a:rPr>
              <a:t>将</a:t>
            </a:r>
            <a:r>
              <a:rPr kumimoji="1" lang="en-US" altLang="zh-CN" sz="2400" b="1" dirty="0">
                <a:solidFill>
                  <a:schemeClr val="tx1"/>
                </a:solidFill>
                <a:latin typeface="Times New Roman" pitchFamily="18" charset="0"/>
                <a:ea typeface="宋体" charset="-122"/>
              </a:rPr>
              <a:t>n</a:t>
            </a:r>
            <a:r>
              <a:rPr kumimoji="1" lang="zh-CN" altLang="en-US" sz="2400" b="1" dirty="0">
                <a:solidFill>
                  <a:schemeClr val="tx1"/>
                </a:solidFill>
                <a:latin typeface="Times New Roman" pitchFamily="18" charset="0"/>
                <a:ea typeface="宋体" charset="-122"/>
              </a:rPr>
              <a:t>个元素两两分组，分别按关键字进行比较，得到 </a:t>
            </a:r>
            <a:r>
              <a:rPr kumimoji="1" lang="en-US" altLang="zh-CN" sz="2400" b="1" dirty="0">
                <a:solidFill>
                  <a:schemeClr val="tx1"/>
                </a:solidFill>
                <a:latin typeface="Times New Roman" pitchFamily="18" charset="0"/>
                <a:ea typeface="宋体" charset="-122"/>
              </a:rPr>
              <a:t>n/2</a:t>
            </a:r>
            <a:r>
              <a:rPr kumimoji="1" lang="zh-CN" altLang="en-US" sz="2400" b="1" dirty="0">
                <a:solidFill>
                  <a:schemeClr val="tx1"/>
                </a:solidFill>
                <a:latin typeface="Times New Roman" pitchFamily="18" charset="0"/>
                <a:ea typeface="宋体" charset="-122"/>
              </a:rPr>
              <a:t>个比较优胜者（关键字小者），作为第一步比较的结果</a:t>
            </a:r>
            <a:r>
              <a:rPr kumimoji="1" lang="zh-CN" altLang="en-US" sz="2400" b="1" dirty="0" smtClean="0">
                <a:solidFill>
                  <a:schemeClr val="tx1"/>
                </a:solidFill>
                <a:latin typeface="Times New Roman" pitchFamily="18" charset="0"/>
                <a:ea typeface="宋体" charset="-122"/>
              </a:rPr>
              <a:t>保留然后</a:t>
            </a:r>
            <a:r>
              <a:rPr kumimoji="1" lang="zh-CN" altLang="en-US" sz="2400" b="1" dirty="0">
                <a:solidFill>
                  <a:schemeClr val="tx1"/>
                </a:solidFill>
                <a:latin typeface="Times New Roman" pitchFamily="18" charset="0"/>
                <a:ea typeface="宋体" charset="-122"/>
              </a:rPr>
              <a:t>对着</a:t>
            </a:r>
            <a:r>
              <a:rPr kumimoji="1" lang="en-US" altLang="zh-CN" sz="2400" b="1" dirty="0">
                <a:solidFill>
                  <a:schemeClr val="tx1"/>
                </a:solidFill>
                <a:latin typeface="Times New Roman" pitchFamily="18" charset="0"/>
                <a:ea typeface="宋体" charset="-122"/>
              </a:rPr>
              <a:t>n/2</a:t>
            </a:r>
            <a:r>
              <a:rPr kumimoji="1" lang="zh-CN" altLang="en-US" sz="2400" b="1" dirty="0">
                <a:solidFill>
                  <a:schemeClr val="tx1"/>
                </a:solidFill>
                <a:latin typeface="Times New Roman" pitchFamily="18" charset="0"/>
                <a:ea typeface="宋体" charset="-122"/>
              </a:rPr>
              <a:t>个数据元素再两两分组，分别按关键字进行比较，</a:t>
            </a:r>
            <a:r>
              <a:rPr kumimoji="1" lang="en-US" altLang="zh-CN" sz="2400" b="1" dirty="0">
                <a:solidFill>
                  <a:schemeClr val="tx1"/>
                </a:solidFill>
                <a:latin typeface="Times New Roman" pitchFamily="18" charset="0"/>
                <a:ea typeface="宋体" charset="-122"/>
              </a:rPr>
              <a:t>……</a:t>
            </a:r>
            <a:r>
              <a:rPr kumimoji="1" lang="zh-CN" altLang="en-US" sz="2400" b="1" dirty="0">
                <a:solidFill>
                  <a:schemeClr val="tx1"/>
                </a:solidFill>
                <a:latin typeface="Times New Roman" pitchFamily="18" charset="0"/>
                <a:ea typeface="宋体" charset="-122"/>
              </a:rPr>
              <a:t>，如此重复，直到选出一个关键字最小的数据元素为止。</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82</a:t>
            </a:fld>
            <a:endParaRPr lang="en-US" altLang="zh-CN" dirty="0"/>
          </a:p>
        </p:txBody>
      </p:sp>
      <p:graphicFrame>
        <p:nvGraphicFramePr>
          <p:cNvPr id="5" name="Object 5"/>
          <p:cNvGraphicFramePr>
            <a:graphicFrameLocks noChangeAspect="1"/>
          </p:cNvGraphicFramePr>
          <p:nvPr>
            <p:extLst>
              <p:ext uri="{D42A27DB-BD31-4B8C-83A1-F6EECF244321}">
                <p14:modId xmlns:p14="http://schemas.microsoft.com/office/powerpoint/2010/main" val="3973715066"/>
              </p:ext>
            </p:extLst>
          </p:nvPr>
        </p:nvGraphicFramePr>
        <p:xfrm>
          <a:off x="2053977" y="5402919"/>
          <a:ext cx="5188446" cy="962149"/>
        </p:xfrm>
        <a:graphic>
          <a:graphicData uri="http://schemas.openxmlformats.org/presentationml/2006/ole">
            <mc:AlternateContent xmlns:mc="http://schemas.openxmlformats.org/markup-compatibility/2006">
              <mc:Choice xmlns:v="urn:schemas-microsoft-com:vml" Requires="v">
                <p:oleObj spid="_x0000_s208928" r:id="rId3" imgW="2374900" imgH="431800" progId="Equation.3">
                  <p:embed/>
                </p:oleObj>
              </mc:Choice>
              <mc:Fallback>
                <p:oleObj r:id="rId3" imgW="23749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3977" y="5402919"/>
                        <a:ext cx="5188446" cy="96214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4086341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685800" y="1193800"/>
            <a:ext cx="7631113" cy="5259388"/>
          </a:xfrm>
        </p:spPr>
        <p:txBody>
          <a:bodyPr/>
          <a:lstStyle/>
          <a:p>
            <a:pPr>
              <a:lnSpc>
                <a:spcPct val="150000"/>
              </a:lnSpc>
              <a:buFontTx/>
              <a:buNone/>
            </a:pPr>
            <a:r>
              <a:rPr lang="en-US" altLang="zh-CN" sz="2500" b="1"/>
              <a:t>            </a:t>
            </a:r>
            <a:r>
              <a:rPr lang="zh-CN" altLang="en-US" sz="2500" b="1"/>
              <a:t>这个过程可以用一棵有</a:t>
            </a:r>
            <a:r>
              <a:rPr lang="en-US" altLang="zh-CN" sz="2500" b="1"/>
              <a:t>n</a:t>
            </a:r>
            <a:r>
              <a:rPr lang="zh-CN" altLang="en-US" sz="2500" b="1"/>
              <a:t>个叶子结点的完全二叉树表示。根节点中的关键字即为叶子结点中的最小关键字。在输出最小关键字之后，根据关系的可传递性，欲选出次小关键字，仅需将叶子结点中的最小关键字改为“最大值”，如∞，然后从该叶子结点开始，和其左（右）兄弟的关键字进行比较，修改从叶子结点到根的路径上各结点的关键字，则根结点的关键字即为次小关键字。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83</a:t>
            </a:fld>
            <a:endParaRPr lang="en-US" altLang="zh-CN" dirty="0"/>
          </a:p>
        </p:txBody>
      </p:sp>
    </p:spTree>
    <p:extLst>
      <p:ext uri="{BB962C8B-B14F-4D97-AF65-F5344CB8AC3E}">
        <p14:creationId xmlns:p14="http://schemas.microsoft.com/office/powerpoint/2010/main" val="2329927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7" name="Text Box 7"/>
          <p:cNvSpPr txBox="1">
            <a:spLocks noChangeArrowheads="1"/>
          </p:cNvSpPr>
          <p:nvPr/>
        </p:nvSpPr>
        <p:spPr bwMode="auto">
          <a:xfrm>
            <a:off x="611188" y="1412875"/>
            <a:ext cx="8077200" cy="426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pPr>
            <a:r>
              <a:rPr kumimoji="1" lang="en-US" altLang="zh-CN" sz="2800" b="1"/>
              <a:t>       </a:t>
            </a:r>
            <a:r>
              <a:rPr kumimoji="1" lang="zh-CN" altLang="en-US" sz="2800" b="1"/>
              <a:t>假设有</a:t>
            </a:r>
            <a:r>
              <a:rPr kumimoji="1" lang="en-US" altLang="zh-CN" sz="2800" b="1" i="1"/>
              <a:t>n</a:t>
            </a:r>
            <a:r>
              <a:rPr kumimoji="1" lang="en-US" altLang="zh-CN" sz="2800" b="1"/>
              <a:t>=2</a:t>
            </a:r>
            <a:r>
              <a:rPr kumimoji="1" lang="en-US" altLang="zh-CN" sz="2800" b="1" i="1" baseline="30000"/>
              <a:t>k</a:t>
            </a:r>
            <a:r>
              <a:rPr kumimoji="1" lang="zh-CN" altLang="en-US" sz="2800" b="1"/>
              <a:t>个选手进行竞技淘汰赛，最后决出冠军的选手，用函数</a:t>
            </a:r>
          </a:p>
          <a:p>
            <a:pPr algn="just" eaLnBrk="1" hangingPunct="1">
              <a:lnSpc>
                <a:spcPct val="120000"/>
              </a:lnSpc>
            </a:pPr>
            <a:r>
              <a:rPr kumimoji="1" lang="zh-CN" altLang="en-US" sz="2800" b="1"/>
              <a:t>       </a:t>
            </a:r>
            <a:r>
              <a:rPr kumimoji="1" lang="en-US" altLang="zh-CN" sz="2800" b="1"/>
              <a:t>bool Comp(string mem1, string mem2);</a:t>
            </a:r>
          </a:p>
          <a:p>
            <a:pPr algn="just" eaLnBrk="1" hangingPunct="1">
              <a:lnSpc>
                <a:spcPct val="120000"/>
              </a:lnSpc>
            </a:pPr>
            <a:r>
              <a:rPr kumimoji="1" lang="zh-CN" altLang="en-US" sz="2800" b="1"/>
              <a:t>模拟两位选手的比赛，若</a:t>
            </a:r>
            <a:r>
              <a:rPr kumimoji="1" lang="en-US" altLang="zh-CN" sz="2800" b="1"/>
              <a:t>mem1</a:t>
            </a:r>
            <a:r>
              <a:rPr kumimoji="1" lang="zh-CN" altLang="en-US" sz="2800" b="1"/>
              <a:t>获胜则函数</a:t>
            </a:r>
            <a:r>
              <a:rPr kumimoji="1" lang="en-US" altLang="zh-CN" sz="2800" b="1"/>
              <a:t>Comp</a:t>
            </a:r>
            <a:r>
              <a:rPr kumimoji="1" lang="zh-CN" altLang="en-US" sz="2800" b="1"/>
              <a:t>返回</a:t>
            </a:r>
            <a:r>
              <a:rPr kumimoji="1" lang="en-US" altLang="zh-CN" sz="2800" b="1"/>
              <a:t>TRUE </a:t>
            </a:r>
            <a:r>
              <a:rPr kumimoji="1" lang="zh-CN" altLang="en-US" sz="2800" b="1"/>
              <a:t>，否则函数</a:t>
            </a:r>
            <a:r>
              <a:rPr kumimoji="1" lang="en-US" altLang="zh-CN" sz="2800" b="1"/>
              <a:t>Comp</a:t>
            </a:r>
            <a:r>
              <a:rPr kumimoji="1" lang="zh-CN" altLang="en-US" sz="2800" b="1"/>
              <a:t>返回</a:t>
            </a:r>
            <a:r>
              <a:rPr kumimoji="1" lang="en-US" altLang="zh-CN" sz="2800" b="1"/>
              <a:t>FALSE</a:t>
            </a:r>
            <a:r>
              <a:rPr kumimoji="1" lang="zh-CN" altLang="en-US" sz="2800" b="1"/>
              <a:t>，并假定可以在常数时间内完成函数</a:t>
            </a:r>
            <a:r>
              <a:rPr kumimoji="1" lang="en-US" altLang="zh-CN" sz="2800" b="1"/>
              <a:t>Comp</a:t>
            </a:r>
            <a:r>
              <a:rPr kumimoji="1" lang="zh-CN" altLang="en-US" sz="2800" b="1"/>
              <a:t>的执行，下面的算法实现选手的竞技淘汰比赛的过程。</a:t>
            </a:r>
          </a:p>
          <a:p>
            <a:pPr algn="just" eaLnBrk="1" hangingPunct="1">
              <a:spcBef>
                <a:spcPct val="50000"/>
              </a:spcBef>
            </a:pPr>
            <a:endParaRPr kumimoji="1" lang="en-US" altLang="zh-CN" b="1"/>
          </a:p>
        </p:txBody>
      </p:sp>
      <p:sp>
        <p:nvSpPr>
          <p:cNvPr id="64518" name="Text Box 10"/>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dirty="0" smtClean="0">
                <a:solidFill>
                  <a:schemeClr val="tx2"/>
                </a:solidFill>
                <a:latin typeface="华文行楷" pitchFamily="2" charset="-122"/>
                <a:ea typeface="华文行楷" pitchFamily="2" charset="-122"/>
              </a:rPr>
              <a:t> </a:t>
            </a:r>
            <a:r>
              <a:rPr kumimoji="1" lang="zh-CN" altLang="en-US" sz="4400" b="1" dirty="0">
                <a:solidFill>
                  <a:schemeClr val="tx2"/>
                </a:solidFill>
                <a:latin typeface="华文行楷" pitchFamily="2" charset="-122"/>
                <a:ea typeface="华文行楷" pitchFamily="2" charset="-122"/>
              </a:rPr>
              <a:t>淘汰赛冠军问题</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84</a:t>
            </a:fld>
            <a:endParaRPr lang="en-US" altLang="zh-CN" dirty="0"/>
          </a:p>
        </p:txBody>
      </p:sp>
    </p:spTree>
    <p:extLst>
      <p:ext uri="{BB962C8B-B14F-4D97-AF65-F5344CB8AC3E}">
        <p14:creationId xmlns:p14="http://schemas.microsoft.com/office/powerpoint/2010/main" val="1556293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5541" name="Group 13"/>
          <p:cNvGrpSpPr>
            <a:grpSpLocks/>
          </p:cNvGrpSpPr>
          <p:nvPr/>
        </p:nvGrpSpPr>
        <p:grpSpPr bwMode="auto">
          <a:xfrm>
            <a:off x="685800" y="980728"/>
            <a:ext cx="7924800" cy="4948585"/>
            <a:chOff x="1469" y="9678"/>
            <a:chExt cx="7654" cy="3618"/>
          </a:xfrm>
        </p:grpSpPr>
        <p:sp>
          <p:nvSpPr>
            <p:cNvPr id="65542" name="Text Box 14"/>
            <p:cNvSpPr txBox="1">
              <a:spLocks noChangeArrowheads="1"/>
            </p:cNvSpPr>
            <p:nvPr/>
          </p:nvSpPr>
          <p:spPr bwMode="auto">
            <a:xfrm>
              <a:off x="1469" y="9680"/>
              <a:ext cx="7654" cy="3616"/>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zh-CN" altLang="en-US" b="1" dirty="0" smtClean="0"/>
                <a:t>算法</a:t>
              </a:r>
              <a:r>
                <a:rPr lang="en-US" altLang="zh-CN" b="1" dirty="0" smtClean="0"/>
                <a:t>——</a:t>
              </a:r>
              <a:r>
                <a:rPr lang="zh-CN" altLang="en-US" b="1" dirty="0"/>
                <a:t>淘汰赛冠军问题</a:t>
              </a:r>
            </a:p>
            <a:p>
              <a:pPr algn="just">
                <a:lnSpc>
                  <a:spcPct val="104000"/>
                </a:lnSpc>
              </a:pPr>
              <a:r>
                <a:rPr lang="zh-CN" altLang="en-US" b="1" dirty="0"/>
                <a:t>      </a:t>
              </a:r>
              <a:r>
                <a:rPr lang="en-US" altLang="zh-CN" b="1" dirty="0"/>
                <a:t>string Game(string r[ ], </a:t>
              </a:r>
              <a:r>
                <a:rPr lang="en-US" altLang="zh-CN" b="1" dirty="0" err="1"/>
                <a:t>int</a:t>
              </a:r>
              <a:r>
                <a:rPr lang="en-US" altLang="zh-CN" b="1" dirty="0"/>
                <a:t> n)</a:t>
              </a:r>
            </a:p>
            <a:p>
              <a:pPr algn="just">
                <a:lnSpc>
                  <a:spcPct val="104000"/>
                </a:lnSpc>
              </a:pPr>
              <a:r>
                <a:rPr lang="en-US" altLang="zh-CN" b="1" dirty="0"/>
                <a:t>      {</a:t>
              </a:r>
            </a:p>
            <a:p>
              <a:pPr algn="just">
                <a:lnSpc>
                  <a:spcPct val="104000"/>
                </a:lnSpc>
              </a:pPr>
              <a:r>
                <a:rPr lang="en-US" altLang="zh-CN" b="1" dirty="0"/>
                <a:t>         i=n;</a:t>
              </a:r>
            </a:p>
            <a:p>
              <a:pPr algn="just">
                <a:lnSpc>
                  <a:spcPct val="104000"/>
                </a:lnSpc>
              </a:pPr>
              <a:r>
                <a:rPr lang="en-US" altLang="zh-CN" b="1" dirty="0"/>
                <a:t>        while (i&gt;1)</a:t>
              </a:r>
            </a:p>
            <a:p>
              <a:pPr algn="just">
                <a:lnSpc>
                  <a:spcPct val="104000"/>
                </a:lnSpc>
              </a:pPr>
              <a:r>
                <a:rPr lang="en-US" altLang="zh-CN" b="1" dirty="0"/>
                <a:t>        {</a:t>
              </a:r>
            </a:p>
            <a:p>
              <a:pPr algn="just">
                <a:lnSpc>
                  <a:spcPct val="104000"/>
                </a:lnSpc>
              </a:pPr>
              <a:r>
                <a:rPr lang="en-US" altLang="zh-CN" b="1" dirty="0"/>
                <a:t>           i=i/2;</a:t>
              </a:r>
            </a:p>
            <a:p>
              <a:pPr algn="just">
                <a:lnSpc>
                  <a:spcPct val="104000"/>
                </a:lnSpc>
              </a:pPr>
              <a:r>
                <a:rPr lang="en-US" altLang="zh-CN" b="1" dirty="0"/>
                <a:t>           for (j=0; j&lt;i; j++)</a:t>
              </a:r>
            </a:p>
            <a:p>
              <a:pPr algn="just">
                <a:lnSpc>
                  <a:spcPct val="104000"/>
                </a:lnSpc>
              </a:pPr>
              <a:r>
                <a:rPr lang="en-US" altLang="zh-CN" b="1" dirty="0"/>
                <a:t>              if (Comp(r[</a:t>
              </a:r>
              <a:r>
                <a:rPr lang="en-US" altLang="zh-CN" b="1" dirty="0" err="1"/>
                <a:t>j+i</a:t>
              </a:r>
              <a:r>
                <a:rPr lang="en-US" altLang="zh-CN" b="1" dirty="0"/>
                <a:t>], r[j]))</a:t>
              </a:r>
            </a:p>
            <a:p>
              <a:pPr algn="just">
                <a:lnSpc>
                  <a:spcPct val="104000"/>
                </a:lnSpc>
              </a:pPr>
              <a:r>
                <a:rPr lang="en-US" altLang="zh-CN" b="1" dirty="0"/>
                <a:t>                  r[j]=r[</a:t>
              </a:r>
              <a:r>
                <a:rPr lang="en-US" altLang="zh-CN" b="1" dirty="0" err="1"/>
                <a:t>j+i</a:t>
              </a:r>
              <a:r>
                <a:rPr lang="en-US" altLang="zh-CN" b="1" dirty="0"/>
                <a:t>];</a:t>
              </a:r>
            </a:p>
            <a:p>
              <a:pPr algn="just">
                <a:lnSpc>
                  <a:spcPct val="104000"/>
                </a:lnSpc>
              </a:pPr>
              <a:r>
                <a:rPr lang="en-US" altLang="zh-CN" b="1" dirty="0"/>
                <a:t>        }</a:t>
              </a:r>
            </a:p>
            <a:p>
              <a:pPr algn="just">
                <a:lnSpc>
                  <a:spcPct val="104000"/>
                </a:lnSpc>
              </a:pPr>
              <a:r>
                <a:rPr lang="en-US" altLang="zh-CN" b="1" dirty="0"/>
                <a:t>       return r[0];</a:t>
              </a:r>
            </a:p>
            <a:p>
              <a:pPr algn="just">
                <a:lnSpc>
                  <a:spcPct val="104000"/>
                </a:lnSpc>
              </a:pPr>
              <a:r>
                <a:rPr lang="en-US" altLang="zh-CN" b="1" dirty="0"/>
                <a:t>    }</a:t>
              </a:r>
            </a:p>
          </p:txBody>
        </p:sp>
        <p:grpSp>
          <p:nvGrpSpPr>
            <p:cNvPr id="65543" name="Group 15"/>
            <p:cNvGrpSpPr>
              <a:grpSpLocks/>
            </p:cNvGrpSpPr>
            <p:nvPr/>
          </p:nvGrpSpPr>
          <p:grpSpPr bwMode="auto">
            <a:xfrm>
              <a:off x="1471" y="9678"/>
              <a:ext cx="550" cy="864"/>
              <a:chOff x="1519" y="3141"/>
              <a:chExt cx="550" cy="864"/>
            </a:xfrm>
          </p:grpSpPr>
          <p:sp>
            <p:nvSpPr>
              <p:cNvPr id="65544" name="AutoShape 16"/>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33" name="WordArt 17"/>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a:ln w="9525">
                      <a:solidFill>
                        <a:srgbClr val="000000"/>
                      </a:solidFill>
                      <a:round/>
                      <a:headEnd/>
                      <a:tailEnd/>
                    </a:ln>
                    <a:noFill/>
                    <a:latin typeface="宋体"/>
                    <a:ea typeface="宋体"/>
                  </a:rPr>
                  <a:t>C++</a:t>
                </a:r>
                <a:r>
                  <a:rPr lang="zh-CN" altLang="en-US" sz="800" kern="10">
                    <a:ln w="9525">
                      <a:solidFill>
                        <a:srgbClr val="000000"/>
                      </a:solidFill>
                      <a:round/>
                      <a:headEnd/>
                      <a:tailEnd/>
                    </a:ln>
                    <a:noFill/>
                    <a:latin typeface="宋体"/>
                    <a:ea typeface="宋体"/>
                  </a:rPr>
                  <a:t>描述</a:t>
                </a:r>
              </a:p>
            </p:txBody>
          </p:sp>
        </p:grpSp>
      </p:gr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85</a:t>
            </a:fld>
            <a:endParaRPr lang="en-US" altLang="zh-CN" dirty="0"/>
          </a:p>
        </p:txBody>
      </p:sp>
    </p:spTree>
    <p:extLst>
      <p:ext uri="{BB962C8B-B14F-4D97-AF65-F5344CB8AC3E}">
        <p14:creationId xmlns:p14="http://schemas.microsoft.com/office/powerpoint/2010/main" val="1653202136"/>
      </p:ext>
    </p:extLst>
  </p:cSld>
  <p:clrMapOvr>
    <a:masterClrMapping/>
  </p:clrMapOvr>
  <p:transition>
    <p:strips dir="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5" name="Text Box 4"/>
          <p:cNvSpPr txBox="1">
            <a:spLocks noChangeArrowheads="1"/>
          </p:cNvSpPr>
          <p:nvPr/>
        </p:nvSpPr>
        <p:spPr bwMode="auto">
          <a:xfrm>
            <a:off x="468313" y="1628775"/>
            <a:ext cx="8001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en-US" altLang="zh-CN" sz="2800" b="1" dirty="0"/>
              <a:t>        </a:t>
            </a:r>
            <a:r>
              <a:rPr kumimoji="1" lang="zh-CN" altLang="en-US" sz="2800" b="1" dirty="0"/>
              <a:t>因为</a:t>
            </a:r>
            <a:r>
              <a:rPr kumimoji="1" lang="en-US" altLang="zh-CN" sz="2800" b="1" i="1" dirty="0"/>
              <a:t>n</a:t>
            </a:r>
            <a:r>
              <a:rPr kumimoji="1" lang="en-US" altLang="zh-CN" sz="2800" b="1" dirty="0"/>
              <a:t>=2</a:t>
            </a:r>
            <a:r>
              <a:rPr kumimoji="1" lang="en-US" altLang="zh-CN" sz="2800" b="1" i="1" baseline="30000" dirty="0"/>
              <a:t>k</a:t>
            </a:r>
            <a:r>
              <a:rPr kumimoji="1" lang="zh-CN" altLang="en-US" sz="2800" b="1" dirty="0"/>
              <a:t>，所以，外层的</a:t>
            </a:r>
            <a:r>
              <a:rPr kumimoji="1" lang="en-US" altLang="zh-CN" sz="2800" b="1" dirty="0"/>
              <a:t>while</a:t>
            </a:r>
            <a:r>
              <a:rPr kumimoji="1" lang="zh-CN" altLang="en-US" sz="2800" b="1" dirty="0"/>
              <a:t>循环共执行</a:t>
            </a:r>
            <a:r>
              <a:rPr kumimoji="1" lang="en-US" altLang="zh-CN" sz="2800" b="1" i="1" dirty="0"/>
              <a:t>k</a:t>
            </a:r>
            <a:r>
              <a:rPr kumimoji="1" lang="zh-CN" altLang="en-US" sz="2800" b="1" dirty="0"/>
              <a:t>次，在每一次执行时，内层的</a:t>
            </a:r>
            <a:r>
              <a:rPr kumimoji="1" lang="en-US" altLang="zh-CN" sz="2800" b="1" dirty="0"/>
              <a:t>for</a:t>
            </a:r>
            <a:r>
              <a:rPr kumimoji="1" lang="zh-CN" altLang="en-US" sz="2800" b="1" dirty="0"/>
              <a:t>循环的执行次数分别是</a:t>
            </a:r>
            <a:r>
              <a:rPr kumimoji="1" lang="en-US" altLang="zh-CN" sz="2800" b="1" i="1" dirty="0"/>
              <a:t>n</a:t>
            </a:r>
            <a:r>
              <a:rPr kumimoji="1" lang="en-US" altLang="zh-CN" sz="2800" b="1" dirty="0"/>
              <a:t>/2</a:t>
            </a:r>
            <a:r>
              <a:rPr kumimoji="1" lang="zh-CN" altLang="en-US" sz="2800" b="1" dirty="0"/>
              <a:t>，</a:t>
            </a:r>
            <a:r>
              <a:rPr kumimoji="1" lang="en-US" altLang="zh-CN" sz="2800" b="1" i="1" dirty="0"/>
              <a:t>n</a:t>
            </a:r>
            <a:r>
              <a:rPr kumimoji="1" lang="en-US" altLang="zh-CN" sz="2800" b="1" dirty="0"/>
              <a:t>/4</a:t>
            </a:r>
            <a:r>
              <a:rPr kumimoji="1" lang="zh-CN" altLang="en-US" sz="2800" b="1" dirty="0"/>
              <a:t>，</a:t>
            </a:r>
            <a:r>
              <a:rPr kumimoji="1" lang="en-US" altLang="zh-CN" sz="2800" b="1" dirty="0"/>
              <a:t>…</a:t>
            </a:r>
            <a:r>
              <a:rPr kumimoji="1" lang="zh-CN" altLang="en-US" sz="2800" b="1" dirty="0"/>
              <a:t>，</a:t>
            </a:r>
            <a:r>
              <a:rPr kumimoji="1" lang="en-US" altLang="zh-CN" sz="2800" b="1" dirty="0"/>
              <a:t>1</a:t>
            </a:r>
            <a:r>
              <a:rPr kumimoji="1" lang="zh-CN" altLang="en-US" sz="2800" b="1" dirty="0"/>
              <a:t>，而函数</a:t>
            </a:r>
            <a:r>
              <a:rPr kumimoji="1" lang="en-US" altLang="zh-CN" sz="2800" b="1" dirty="0"/>
              <a:t>comp</a:t>
            </a:r>
            <a:r>
              <a:rPr kumimoji="1" lang="zh-CN" altLang="en-US" sz="2800" b="1" dirty="0"/>
              <a:t>可以在常数时间内完成，因此，</a:t>
            </a:r>
            <a:r>
              <a:rPr kumimoji="1" lang="zh-CN" altLang="en-US" sz="2800" b="1" dirty="0" smtClean="0"/>
              <a:t>算法的</a:t>
            </a:r>
            <a:r>
              <a:rPr kumimoji="1" lang="zh-CN" altLang="en-US" sz="2800" b="1" dirty="0"/>
              <a:t>执行时间为：</a:t>
            </a:r>
          </a:p>
        </p:txBody>
      </p:sp>
      <p:graphicFrame>
        <p:nvGraphicFramePr>
          <p:cNvPr id="66566" name="Object 5"/>
          <p:cNvGraphicFramePr>
            <a:graphicFrameLocks noChangeAspect="1"/>
          </p:cNvGraphicFramePr>
          <p:nvPr/>
        </p:nvGraphicFramePr>
        <p:xfrm>
          <a:off x="500063" y="3714750"/>
          <a:ext cx="8286750" cy="1536700"/>
        </p:xfrm>
        <a:graphic>
          <a:graphicData uri="http://schemas.openxmlformats.org/presentationml/2006/ole">
            <mc:AlternateContent xmlns:mc="http://schemas.openxmlformats.org/markup-compatibility/2006">
              <mc:Choice xmlns:v="urn:schemas-microsoft-com:vml" Requires="v">
                <p:oleObj spid="_x0000_s207919" r:id="rId3" imgW="2374900" imgH="431800" progId="Equation.3">
                  <p:embed/>
                </p:oleObj>
              </mc:Choice>
              <mc:Fallback>
                <p:oleObj r:id="rId3" imgW="23749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3714750"/>
                        <a:ext cx="828675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86</a:t>
            </a:fld>
            <a:endParaRPr lang="en-US" altLang="zh-CN" dirty="0"/>
          </a:p>
        </p:txBody>
      </p:sp>
    </p:spTree>
    <p:extLst>
      <p:ext uri="{BB962C8B-B14F-4D97-AF65-F5344CB8AC3E}">
        <p14:creationId xmlns:p14="http://schemas.microsoft.com/office/powerpoint/2010/main" val="414267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332656"/>
            <a:ext cx="8274050" cy="685800"/>
          </a:xfrm>
        </p:spPr>
        <p:txBody>
          <a:bodyPr/>
          <a:lstStyle/>
          <a:p>
            <a:r>
              <a:rPr lang="en-US" altLang="zh-CN" dirty="0" smtClean="0">
                <a:ea typeface="宋体" charset="-122"/>
              </a:rPr>
              <a:t>5.3.3 Exponentiation by Squaring</a:t>
            </a:r>
          </a:p>
        </p:txBody>
      </p:sp>
      <p:sp>
        <p:nvSpPr>
          <p:cNvPr id="49155" name="Rectangle 3"/>
          <p:cNvSpPr>
            <a:spLocks noGrp="1" noChangeArrowheads="1"/>
          </p:cNvSpPr>
          <p:nvPr>
            <p:ph type="body" idx="1"/>
          </p:nvPr>
        </p:nvSpPr>
        <p:spPr>
          <a:xfrm>
            <a:off x="0" y="1219200"/>
            <a:ext cx="9144000" cy="4905375"/>
          </a:xfrm>
        </p:spPr>
        <p:txBody>
          <a:bodyPr/>
          <a:lstStyle/>
          <a:p>
            <a:pPr>
              <a:buFont typeface="Monotype Sorts"/>
              <a:buNone/>
            </a:pPr>
            <a:r>
              <a:rPr lang="en-US" altLang="zh-CN" sz="2400" dirty="0" smtClean="0">
                <a:solidFill>
                  <a:srgbClr val="FF0000"/>
                </a:solidFill>
              </a:rPr>
              <a:t>The problem:</a:t>
            </a:r>
            <a:r>
              <a:rPr lang="en-US" altLang="zh-CN" sz="2400" dirty="0" smtClean="0"/>
              <a:t> Compute </a:t>
            </a:r>
            <a:r>
              <a:rPr lang="en-US" altLang="zh-CN" sz="2400" i="1" dirty="0" smtClean="0"/>
              <a:t>a</a:t>
            </a:r>
            <a:r>
              <a:rPr lang="en-US" altLang="zh-CN" sz="2400" i="1" baseline="30000" dirty="0" smtClean="0"/>
              <a:t>n</a:t>
            </a:r>
            <a:r>
              <a:rPr lang="en-US" altLang="zh-CN" sz="2400" i="1" dirty="0" smtClean="0"/>
              <a:t> </a:t>
            </a:r>
            <a:r>
              <a:rPr lang="en-US" altLang="zh-CN" sz="2400" dirty="0" smtClean="0"/>
              <a:t>where </a:t>
            </a:r>
            <a:r>
              <a:rPr lang="en-US" altLang="zh-CN" sz="2400" i="1" dirty="0" smtClean="0"/>
              <a:t>n </a:t>
            </a:r>
            <a:r>
              <a:rPr lang="en-US" altLang="zh-CN" sz="2400" dirty="0" smtClean="0"/>
              <a:t>is a nonnegative integer</a:t>
            </a:r>
          </a:p>
          <a:p>
            <a:pPr>
              <a:buFont typeface="Monotype Sorts"/>
              <a:buNone/>
            </a:pPr>
            <a:endParaRPr lang="en-US" altLang="zh-CN" sz="2400" dirty="0" smtClean="0"/>
          </a:p>
          <a:p>
            <a:pPr>
              <a:buFont typeface="Monotype Sorts"/>
              <a:buNone/>
            </a:pPr>
            <a:r>
              <a:rPr lang="en-US" altLang="zh-CN" sz="2400" dirty="0" smtClean="0"/>
              <a:t>The problem can be solved by </a:t>
            </a:r>
            <a:r>
              <a:rPr lang="en-US" altLang="zh-CN" sz="2400" dirty="0" smtClean="0">
                <a:solidFill>
                  <a:srgbClr val="00B050"/>
                </a:solidFill>
              </a:rPr>
              <a:t>applying recursively the formulas</a:t>
            </a:r>
            <a:r>
              <a:rPr lang="en-US" altLang="zh-CN" sz="2400" dirty="0" smtClean="0"/>
              <a:t>:</a:t>
            </a:r>
          </a:p>
          <a:p>
            <a:pPr>
              <a:buFont typeface="Monotype Sorts"/>
              <a:buNone/>
            </a:pPr>
            <a:endParaRPr lang="en-US" altLang="zh-CN" sz="2400" dirty="0" smtClean="0"/>
          </a:p>
        </p:txBody>
      </p:sp>
      <p:sp>
        <p:nvSpPr>
          <p:cNvPr id="407556" name="Text Box 4"/>
          <p:cNvSpPr txBox="1">
            <a:spLocks noChangeArrowheads="1"/>
          </p:cNvSpPr>
          <p:nvPr/>
        </p:nvSpPr>
        <p:spPr bwMode="auto">
          <a:xfrm>
            <a:off x="1295400" y="2743200"/>
            <a:ext cx="3352800" cy="457200"/>
          </a:xfrm>
          <a:prstGeom prst="rect">
            <a:avLst/>
          </a:prstGeom>
          <a:noFill/>
          <a:ln w="9525">
            <a:noFill/>
            <a:miter lim="800000"/>
            <a:headEnd/>
            <a:tailEnd/>
          </a:ln>
          <a:effectLst/>
        </p:spPr>
        <p:txBody>
          <a:bodyPr>
            <a:spAutoFit/>
          </a:bodyPr>
          <a:lstStyle/>
          <a:p>
            <a:pPr>
              <a:spcBef>
                <a:spcPct val="50000"/>
              </a:spcBef>
              <a:defRPr/>
            </a:pPr>
            <a:r>
              <a:rPr lang="en-US" altLang="zh-CN" b="1">
                <a:solidFill>
                  <a:schemeClr val="hlink"/>
                </a:solidFill>
                <a:effectLst>
                  <a:outerShdw blurRad="38100" dist="38100" dir="2700000" algn="tl">
                    <a:srgbClr val="000000"/>
                  </a:outerShdw>
                </a:effectLst>
              </a:rPr>
              <a:t>For even values of </a:t>
            </a:r>
            <a:r>
              <a:rPr lang="en-US" altLang="zh-CN" b="1" i="1">
                <a:solidFill>
                  <a:schemeClr val="hlink"/>
                </a:solidFill>
                <a:effectLst>
                  <a:outerShdw blurRad="38100" dist="38100" dir="2700000" algn="tl">
                    <a:srgbClr val="000000"/>
                  </a:outerShdw>
                </a:effectLst>
              </a:rPr>
              <a:t>n</a:t>
            </a:r>
            <a:endParaRPr lang="en-US" altLang="zh-CN"/>
          </a:p>
        </p:txBody>
      </p:sp>
      <p:sp>
        <p:nvSpPr>
          <p:cNvPr id="407557" name="Text Box 5"/>
          <p:cNvSpPr txBox="1">
            <a:spLocks noChangeArrowheads="1"/>
          </p:cNvSpPr>
          <p:nvPr/>
        </p:nvSpPr>
        <p:spPr bwMode="auto">
          <a:xfrm>
            <a:off x="1295400" y="3886200"/>
            <a:ext cx="3581400" cy="457200"/>
          </a:xfrm>
          <a:prstGeom prst="rect">
            <a:avLst/>
          </a:prstGeom>
          <a:noFill/>
          <a:ln w="9525">
            <a:noFill/>
            <a:miter lim="800000"/>
            <a:headEnd/>
            <a:tailEnd/>
          </a:ln>
          <a:effectLst/>
        </p:spPr>
        <p:txBody>
          <a:bodyPr>
            <a:spAutoFit/>
          </a:bodyPr>
          <a:lstStyle/>
          <a:p>
            <a:pPr>
              <a:spcBef>
                <a:spcPct val="50000"/>
              </a:spcBef>
              <a:defRPr/>
            </a:pPr>
            <a:r>
              <a:rPr lang="en-US" altLang="zh-CN" b="1">
                <a:solidFill>
                  <a:schemeClr val="hlink"/>
                </a:solidFill>
                <a:effectLst>
                  <a:outerShdw blurRad="38100" dist="38100" dir="2700000" algn="tl">
                    <a:srgbClr val="000000"/>
                  </a:outerShdw>
                </a:effectLst>
              </a:rPr>
              <a:t>For odd values of </a:t>
            </a:r>
            <a:r>
              <a:rPr lang="en-US" altLang="zh-CN" b="1" i="1">
                <a:solidFill>
                  <a:schemeClr val="hlink"/>
                </a:solidFill>
                <a:effectLst>
                  <a:outerShdw blurRad="38100" dist="38100" dir="2700000" algn="tl">
                    <a:srgbClr val="000000"/>
                  </a:outerShdw>
                </a:effectLst>
              </a:rPr>
              <a:t>n</a:t>
            </a:r>
            <a:endParaRPr lang="en-US" altLang="zh-CN" b="1">
              <a:effectLst>
                <a:outerShdw blurRad="38100" dist="38100" dir="2700000" algn="tl">
                  <a:srgbClr val="000000"/>
                </a:outerShdw>
              </a:effectLst>
            </a:endParaRPr>
          </a:p>
        </p:txBody>
      </p:sp>
      <p:sp>
        <p:nvSpPr>
          <p:cNvPr id="407558" name="Text Box 6"/>
          <p:cNvSpPr txBox="1">
            <a:spLocks noChangeArrowheads="1"/>
          </p:cNvSpPr>
          <p:nvPr/>
        </p:nvSpPr>
        <p:spPr bwMode="auto">
          <a:xfrm>
            <a:off x="2438400" y="3352800"/>
            <a:ext cx="5029200" cy="457200"/>
          </a:xfrm>
          <a:prstGeom prst="rect">
            <a:avLst/>
          </a:prstGeom>
          <a:noFill/>
          <a:ln w="9525">
            <a:noFill/>
            <a:miter lim="800000"/>
            <a:headEnd/>
            <a:tailEnd/>
          </a:ln>
          <a:effectLst/>
        </p:spPr>
        <p:txBody>
          <a:bodyPr>
            <a:spAutoFit/>
          </a:bodyPr>
          <a:lstStyle/>
          <a:p>
            <a:pPr>
              <a:spcBef>
                <a:spcPct val="50000"/>
              </a:spcBef>
              <a:defRPr/>
            </a:pPr>
            <a:r>
              <a:rPr lang="en-US" altLang="zh-CN" b="1" i="1">
                <a:solidFill>
                  <a:schemeClr val="hlink"/>
                </a:solidFill>
                <a:effectLst>
                  <a:outerShdw blurRad="38100" dist="38100" dir="2700000" algn="tl">
                    <a:srgbClr val="000000"/>
                  </a:outerShdw>
                </a:effectLst>
              </a:rPr>
              <a:t>a </a:t>
            </a:r>
            <a:r>
              <a:rPr lang="en-US" altLang="zh-CN" b="1" i="1" baseline="30000">
                <a:solidFill>
                  <a:schemeClr val="hlink"/>
                </a:solidFill>
                <a:effectLst>
                  <a:outerShdw blurRad="38100" dist="38100" dir="2700000" algn="tl">
                    <a:srgbClr val="000000"/>
                  </a:outerShdw>
                </a:effectLst>
              </a:rPr>
              <a:t>n</a:t>
            </a:r>
            <a:r>
              <a:rPr lang="en-US" altLang="zh-CN" b="1" i="1">
                <a:solidFill>
                  <a:schemeClr val="hlink"/>
                </a:solidFill>
                <a:effectLst>
                  <a:outerShdw blurRad="38100" dist="38100" dir="2700000" algn="tl">
                    <a:srgbClr val="000000"/>
                  </a:outerShdw>
                </a:effectLst>
              </a:rPr>
              <a:t> </a:t>
            </a:r>
            <a:r>
              <a:rPr lang="en-US" altLang="zh-CN">
                <a:solidFill>
                  <a:schemeClr val="hlink"/>
                </a:solidFill>
              </a:rPr>
              <a:t>=</a:t>
            </a:r>
            <a:r>
              <a:rPr lang="en-US" altLang="zh-CN"/>
              <a:t> </a:t>
            </a:r>
            <a:r>
              <a:rPr lang="en-US" altLang="zh-CN" b="1">
                <a:solidFill>
                  <a:schemeClr val="hlink"/>
                </a:solidFill>
                <a:effectLst>
                  <a:outerShdw blurRad="38100" dist="38100" dir="2700000" algn="tl">
                    <a:srgbClr val="000000"/>
                  </a:outerShdw>
                </a:effectLst>
              </a:rPr>
              <a:t>(</a:t>
            </a:r>
            <a:r>
              <a:rPr lang="en-US" altLang="zh-CN" b="1" i="1">
                <a:solidFill>
                  <a:schemeClr val="hlink"/>
                </a:solidFill>
                <a:effectLst>
                  <a:outerShdw blurRad="38100" dist="38100" dir="2700000" algn="tl">
                    <a:srgbClr val="000000"/>
                  </a:outerShdw>
                </a:effectLst>
              </a:rPr>
              <a:t>a </a:t>
            </a:r>
            <a:r>
              <a:rPr lang="en-US" altLang="zh-CN" b="1" i="1" baseline="30000">
                <a:solidFill>
                  <a:schemeClr val="hlink"/>
                </a:solidFill>
                <a:effectLst>
                  <a:outerShdw blurRad="38100" dist="38100" dir="2700000" algn="tl">
                    <a:srgbClr val="000000"/>
                  </a:outerShdw>
                </a:effectLst>
              </a:rPr>
              <a:t>n</a:t>
            </a:r>
            <a:r>
              <a:rPr lang="en-US" altLang="zh-CN" b="1" baseline="30000">
                <a:solidFill>
                  <a:schemeClr val="hlink"/>
                </a:solidFill>
                <a:effectLst>
                  <a:outerShdw blurRad="38100" dist="38100" dir="2700000" algn="tl">
                    <a:srgbClr val="000000"/>
                  </a:outerShdw>
                </a:effectLst>
              </a:rPr>
              <a:t>/2 </a:t>
            </a:r>
            <a:r>
              <a:rPr lang="en-US" altLang="zh-CN" b="1">
                <a:solidFill>
                  <a:schemeClr val="hlink"/>
                </a:solidFill>
                <a:effectLst>
                  <a:outerShdw blurRad="38100" dist="38100" dir="2700000" algn="tl">
                    <a:srgbClr val="000000"/>
                  </a:outerShdw>
                </a:effectLst>
              </a:rPr>
              <a:t>)</a:t>
            </a:r>
            <a:r>
              <a:rPr lang="en-US" altLang="zh-CN" b="1" baseline="30000">
                <a:solidFill>
                  <a:schemeClr val="hlink"/>
                </a:solidFill>
                <a:effectLst>
                  <a:outerShdw blurRad="38100" dist="38100" dir="2700000" algn="tl">
                    <a:srgbClr val="000000"/>
                  </a:outerShdw>
                </a:effectLst>
              </a:rPr>
              <a:t>2   </a:t>
            </a:r>
            <a:r>
              <a:rPr lang="en-US" altLang="zh-CN" b="1">
                <a:solidFill>
                  <a:schemeClr val="hlink"/>
                </a:solidFill>
                <a:effectLst>
                  <a:outerShdw blurRad="38100" dist="38100" dir="2700000" algn="tl">
                    <a:srgbClr val="000000"/>
                  </a:outerShdw>
                </a:effectLst>
              </a:rPr>
              <a:t>if </a:t>
            </a:r>
            <a:r>
              <a:rPr lang="en-US" altLang="zh-CN" b="1" i="1">
                <a:solidFill>
                  <a:schemeClr val="hlink"/>
                </a:solidFill>
                <a:effectLst>
                  <a:outerShdw blurRad="38100" dist="38100" dir="2700000" algn="tl">
                    <a:srgbClr val="000000"/>
                  </a:outerShdw>
                </a:effectLst>
              </a:rPr>
              <a:t>n </a:t>
            </a:r>
            <a:r>
              <a:rPr lang="en-US" altLang="zh-CN" b="1">
                <a:solidFill>
                  <a:schemeClr val="hlink"/>
                </a:solidFill>
                <a:effectLst>
                  <a:outerShdw blurRad="38100" dist="38100" dir="2700000" algn="tl">
                    <a:srgbClr val="000000"/>
                  </a:outerShdw>
                </a:effectLst>
              </a:rPr>
              <a:t>&gt; 0  and  </a:t>
            </a:r>
            <a:r>
              <a:rPr lang="en-US" altLang="zh-CN" b="1" i="1">
                <a:solidFill>
                  <a:schemeClr val="hlink"/>
                </a:solidFill>
                <a:effectLst>
                  <a:outerShdw blurRad="38100" dist="38100" dir="2700000" algn="tl">
                    <a:srgbClr val="000000"/>
                  </a:outerShdw>
                </a:effectLst>
              </a:rPr>
              <a:t>a </a:t>
            </a:r>
            <a:r>
              <a:rPr lang="en-US" altLang="zh-CN" b="1" baseline="30000">
                <a:solidFill>
                  <a:schemeClr val="hlink"/>
                </a:solidFill>
                <a:effectLst>
                  <a:outerShdw blurRad="38100" dist="38100" dir="2700000" algn="tl">
                    <a:srgbClr val="000000"/>
                  </a:outerShdw>
                </a:effectLst>
              </a:rPr>
              <a:t>0 </a:t>
            </a:r>
            <a:r>
              <a:rPr lang="en-US" altLang="zh-CN" b="1">
                <a:solidFill>
                  <a:schemeClr val="hlink"/>
                </a:solidFill>
                <a:effectLst>
                  <a:outerShdw blurRad="38100" dist="38100" dir="2700000" algn="tl">
                    <a:srgbClr val="000000"/>
                  </a:outerShdw>
                </a:effectLst>
              </a:rPr>
              <a:t>= 1</a:t>
            </a:r>
            <a:endParaRPr lang="en-US" altLang="zh-CN"/>
          </a:p>
        </p:txBody>
      </p:sp>
      <p:sp>
        <p:nvSpPr>
          <p:cNvPr id="407559" name="Text Box 7"/>
          <p:cNvSpPr txBox="1">
            <a:spLocks noChangeArrowheads="1"/>
          </p:cNvSpPr>
          <p:nvPr/>
        </p:nvSpPr>
        <p:spPr bwMode="auto">
          <a:xfrm>
            <a:off x="2438400" y="4495800"/>
            <a:ext cx="4572000" cy="457200"/>
          </a:xfrm>
          <a:prstGeom prst="rect">
            <a:avLst/>
          </a:prstGeom>
          <a:noFill/>
          <a:ln w="9525">
            <a:noFill/>
            <a:miter lim="800000"/>
            <a:headEnd/>
            <a:tailEnd/>
          </a:ln>
          <a:effectLst/>
        </p:spPr>
        <p:txBody>
          <a:bodyPr>
            <a:spAutoFit/>
          </a:bodyPr>
          <a:lstStyle/>
          <a:p>
            <a:pPr>
              <a:spcBef>
                <a:spcPct val="50000"/>
              </a:spcBef>
              <a:defRPr/>
            </a:pPr>
            <a:r>
              <a:rPr lang="en-US" altLang="zh-CN" b="1" i="1">
                <a:solidFill>
                  <a:schemeClr val="hlink"/>
                </a:solidFill>
                <a:effectLst>
                  <a:outerShdw blurRad="38100" dist="38100" dir="2700000" algn="tl">
                    <a:srgbClr val="000000"/>
                  </a:outerShdw>
                </a:effectLst>
              </a:rPr>
              <a:t>a </a:t>
            </a:r>
            <a:r>
              <a:rPr lang="en-US" altLang="zh-CN" b="1" i="1" baseline="30000">
                <a:solidFill>
                  <a:schemeClr val="hlink"/>
                </a:solidFill>
                <a:effectLst>
                  <a:outerShdw blurRad="38100" dist="38100" dir="2700000" algn="tl">
                    <a:srgbClr val="000000"/>
                  </a:outerShdw>
                </a:effectLst>
              </a:rPr>
              <a:t>n</a:t>
            </a:r>
            <a:r>
              <a:rPr lang="en-US" altLang="zh-CN" b="1" i="1">
                <a:solidFill>
                  <a:schemeClr val="hlink"/>
                </a:solidFill>
                <a:effectLst>
                  <a:outerShdw blurRad="38100" dist="38100" dir="2700000" algn="tl">
                    <a:srgbClr val="000000"/>
                  </a:outerShdw>
                </a:effectLst>
              </a:rPr>
              <a:t> </a:t>
            </a:r>
            <a:r>
              <a:rPr lang="en-US" altLang="zh-CN">
                <a:solidFill>
                  <a:schemeClr val="hlink"/>
                </a:solidFill>
              </a:rPr>
              <a:t>=</a:t>
            </a:r>
            <a:r>
              <a:rPr lang="en-US" altLang="zh-CN"/>
              <a:t> </a:t>
            </a:r>
            <a:r>
              <a:rPr lang="en-US" altLang="zh-CN" b="1">
                <a:solidFill>
                  <a:schemeClr val="hlink"/>
                </a:solidFill>
                <a:effectLst>
                  <a:outerShdw blurRad="38100" dist="38100" dir="2700000" algn="tl">
                    <a:srgbClr val="000000"/>
                  </a:outerShdw>
                </a:effectLst>
              </a:rPr>
              <a:t>(</a:t>
            </a:r>
            <a:r>
              <a:rPr lang="en-US" altLang="zh-CN" b="1" i="1">
                <a:solidFill>
                  <a:schemeClr val="hlink"/>
                </a:solidFill>
                <a:effectLst>
                  <a:outerShdw blurRad="38100" dist="38100" dir="2700000" algn="tl">
                    <a:srgbClr val="000000"/>
                  </a:outerShdw>
                </a:effectLst>
              </a:rPr>
              <a:t>a </a:t>
            </a:r>
            <a:r>
              <a:rPr lang="en-US" altLang="zh-CN" b="1" baseline="30000">
                <a:solidFill>
                  <a:schemeClr val="hlink"/>
                </a:solidFill>
                <a:effectLst>
                  <a:outerShdw blurRad="38100" dist="38100" dir="2700000" algn="tl">
                    <a:srgbClr val="000000"/>
                  </a:outerShdw>
                </a:effectLst>
              </a:rPr>
              <a:t>(</a:t>
            </a:r>
            <a:r>
              <a:rPr lang="en-US" altLang="zh-CN" b="1" i="1" baseline="30000">
                <a:solidFill>
                  <a:schemeClr val="hlink"/>
                </a:solidFill>
                <a:effectLst>
                  <a:outerShdw blurRad="38100" dist="38100" dir="2700000" algn="tl">
                    <a:srgbClr val="000000"/>
                  </a:outerShdw>
                </a:effectLst>
              </a:rPr>
              <a:t>n-</a:t>
            </a:r>
            <a:r>
              <a:rPr lang="en-US" altLang="zh-CN" b="1" baseline="30000">
                <a:solidFill>
                  <a:schemeClr val="hlink"/>
                </a:solidFill>
                <a:effectLst>
                  <a:outerShdw blurRad="38100" dist="38100" dir="2700000" algn="tl">
                    <a:srgbClr val="000000"/>
                  </a:outerShdw>
                </a:effectLst>
              </a:rPr>
              <a:t>1)/2</a:t>
            </a:r>
            <a:r>
              <a:rPr lang="en-US" altLang="zh-CN" b="1">
                <a:solidFill>
                  <a:schemeClr val="hlink"/>
                </a:solidFill>
                <a:effectLst>
                  <a:outerShdw blurRad="38100" dist="38100" dir="2700000" algn="tl">
                    <a:srgbClr val="000000"/>
                  </a:outerShdw>
                </a:effectLst>
              </a:rPr>
              <a:t> )</a:t>
            </a:r>
            <a:r>
              <a:rPr lang="en-US" altLang="zh-CN" b="1" baseline="30000">
                <a:solidFill>
                  <a:schemeClr val="hlink"/>
                </a:solidFill>
                <a:effectLst>
                  <a:outerShdw blurRad="38100" dist="38100" dir="2700000" algn="tl">
                    <a:srgbClr val="000000"/>
                  </a:outerShdw>
                </a:effectLst>
              </a:rPr>
              <a:t>2 </a:t>
            </a:r>
            <a:r>
              <a:rPr lang="en-US" altLang="zh-CN" b="1" i="1">
                <a:solidFill>
                  <a:schemeClr val="hlink"/>
                </a:solidFill>
                <a:effectLst>
                  <a:outerShdw blurRad="38100" dist="38100" dir="2700000" algn="tl">
                    <a:srgbClr val="000000"/>
                  </a:outerShdw>
                </a:effectLst>
              </a:rPr>
              <a:t>a</a:t>
            </a:r>
            <a:endParaRPr lang="en-US" altLang="zh-CN" b="1" baseline="30000">
              <a:solidFill>
                <a:schemeClr val="hlink"/>
              </a:solidFill>
              <a:effectLst>
                <a:outerShdw blurRad="38100" dist="38100" dir="2700000" algn="tl">
                  <a:srgbClr val="000000"/>
                </a:outerShdw>
              </a:effectLst>
            </a:endParaRPr>
          </a:p>
        </p:txBody>
      </p:sp>
      <p:sp>
        <p:nvSpPr>
          <p:cNvPr id="407564" name="Text Box 12"/>
          <p:cNvSpPr txBox="1">
            <a:spLocks noChangeArrowheads="1"/>
          </p:cNvSpPr>
          <p:nvPr/>
        </p:nvSpPr>
        <p:spPr bwMode="auto">
          <a:xfrm>
            <a:off x="609600" y="5105400"/>
            <a:ext cx="8534400" cy="1117229"/>
          </a:xfrm>
          <a:prstGeom prst="rect">
            <a:avLst/>
          </a:prstGeom>
          <a:noFill/>
          <a:ln w="12700">
            <a:noFill/>
            <a:miter lim="800000"/>
            <a:headEnd type="none" w="sm" len="sm"/>
            <a:tailEnd type="none" w="sm" len="sm"/>
          </a:ln>
          <a:effectLst/>
        </p:spPr>
        <p:txBody>
          <a:bodyPr>
            <a:spAutoFit/>
          </a:bodyPr>
          <a:lstStyle/>
          <a:p>
            <a:pPr>
              <a:lnSpc>
                <a:spcPct val="90000"/>
              </a:lnSpc>
              <a:spcBef>
                <a:spcPct val="50000"/>
              </a:spcBef>
              <a:defRPr/>
            </a:pPr>
            <a:r>
              <a:rPr lang="en-US" altLang="zh-CN" b="1" dirty="0">
                <a:solidFill>
                  <a:srgbClr val="FF3300"/>
                </a:solidFill>
                <a:effectLst>
                  <a:outerShdw blurRad="38100" dist="38100" dir="2700000" algn="tl">
                    <a:srgbClr val="000000"/>
                  </a:outerShdw>
                </a:effectLst>
              </a:rPr>
              <a:t>Recurrence:  M(</a:t>
            </a:r>
            <a:r>
              <a:rPr lang="en-US" altLang="zh-CN" b="1" i="1" dirty="0">
                <a:solidFill>
                  <a:srgbClr val="FF3300"/>
                </a:solidFill>
                <a:effectLst>
                  <a:outerShdw blurRad="38100" dist="38100" dir="2700000" algn="tl">
                    <a:srgbClr val="000000"/>
                  </a:outerShdw>
                </a:effectLst>
              </a:rPr>
              <a:t>n</a:t>
            </a:r>
            <a:r>
              <a:rPr lang="en-US" altLang="zh-CN" b="1" dirty="0">
                <a:solidFill>
                  <a:srgbClr val="FF3300"/>
                </a:solidFill>
                <a:effectLst>
                  <a:outerShdw blurRad="38100" dist="38100" dir="2700000" algn="tl">
                    <a:srgbClr val="000000"/>
                  </a:outerShdw>
                </a:effectLst>
              </a:rPr>
              <a:t>) = M( </a:t>
            </a:r>
            <a:r>
              <a:rPr lang="en-US" altLang="zh-CN" b="1" dirty="0">
                <a:solidFill>
                  <a:srgbClr val="FF3300"/>
                </a:solidFill>
                <a:effectLst>
                  <a:outerShdw blurRad="38100" dist="38100" dir="2700000" algn="tl">
                    <a:srgbClr val="000000"/>
                  </a:outerShdw>
                </a:effectLst>
                <a:sym typeface="Symbol" pitchFamily="18" charset="2"/>
              </a:rPr>
              <a:t></a:t>
            </a:r>
            <a:r>
              <a:rPr lang="en-US" altLang="zh-CN" b="1" i="1" dirty="0">
                <a:solidFill>
                  <a:srgbClr val="FF3300"/>
                </a:solidFill>
                <a:effectLst>
                  <a:outerShdw blurRad="38100" dist="38100" dir="2700000" algn="tl">
                    <a:srgbClr val="000000"/>
                  </a:outerShdw>
                </a:effectLst>
                <a:sym typeface="Symbol" pitchFamily="18" charset="2"/>
              </a:rPr>
              <a:t>n</a:t>
            </a:r>
            <a:r>
              <a:rPr lang="en-US" altLang="zh-CN" b="1" dirty="0">
                <a:solidFill>
                  <a:srgbClr val="FF3300"/>
                </a:solidFill>
                <a:effectLst>
                  <a:outerShdw blurRad="38100" dist="38100" dir="2700000" algn="tl">
                    <a:srgbClr val="000000"/>
                  </a:outerShdw>
                </a:effectLst>
                <a:sym typeface="Symbol" pitchFamily="18" charset="2"/>
              </a:rPr>
              <a:t>/2 ) + f</a:t>
            </a:r>
            <a:r>
              <a:rPr lang="en-US" altLang="zh-CN" b="1" i="1" dirty="0">
                <a:solidFill>
                  <a:srgbClr val="FF3300"/>
                </a:solidFill>
                <a:effectLst>
                  <a:outerShdw blurRad="38100" dist="38100" dir="2700000" algn="tl">
                    <a:srgbClr val="000000"/>
                  </a:outerShdw>
                </a:effectLst>
                <a:sym typeface="Symbol" pitchFamily="18" charset="2"/>
              </a:rPr>
              <a:t>(n</a:t>
            </a:r>
            <a:r>
              <a:rPr lang="en-US" altLang="zh-CN" b="1" dirty="0">
                <a:solidFill>
                  <a:srgbClr val="FF3300"/>
                </a:solidFill>
                <a:effectLst>
                  <a:outerShdw blurRad="38100" dist="38100" dir="2700000" algn="tl">
                    <a:srgbClr val="000000"/>
                  </a:outerShdw>
                </a:effectLst>
                <a:sym typeface="Symbol" pitchFamily="18" charset="2"/>
              </a:rPr>
              <a:t>)</a:t>
            </a:r>
            <a:r>
              <a:rPr lang="en-US" altLang="zh-CN" b="1" i="1" dirty="0">
                <a:solidFill>
                  <a:srgbClr val="FF3300"/>
                </a:solidFill>
                <a:effectLst>
                  <a:outerShdw blurRad="38100" dist="38100" dir="2700000" algn="tl">
                    <a:srgbClr val="000000"/>
                  </a:outerShdw>
                </a:effectLst>
                <a:sym typeface="Symbol" pitchFamily="18" charset="2"/>
              </a:rPr>
              <a:t>,</a:t>
            </a:r>
            <a:r>
              <a:rPr lang="en-US" altLang="zh-CN" b="1" dirty="0">
                <a:solidFill>
                  <a:srgbClr val="FF3300"/>
                </a:solidFill>
                <a:effectLst>
                  <a:outerShdw blurRad="38100" dist="38100" dir="2700000" algn="tl">
                    <a:srgbClr val="000000"/>
                  </a:outerShdw>
                </a:effectLst>
                <a:sym typeface="Symbol" pitchFamily="18" charset="2"/>
              </a:rPr>
              <a:t>  where f(</a:t>
            </a:r>
            <a:r>
              <a:rPr lang="en-US" altLang="zh-CN" b="1" i="1" dirty="0">
                <a:solidFill>
                  <a:srgbClr val="FF3300"/>
                </a:solidFill>
                <a:effectLst>
                  <a:outerShdw blurRad="38100" dist="38100" dir="2700000" algn="tl">
                    <a:srgbClr val="000000"/>
                  </a:outerShdw>
                </a:effectLst>
                <a:sym typeface="Symbol" pitchFamily="18" charset="2"/>
              </a:rPr>
              <a:t>n</a:t>
            </a:r>
            <a:r>
              <a:rPr lang="en-US" altLang="zh-CN" b="1" dirty="0">
                <a:solidFill>
                  <a:srgbClr val="FF3300"/>
                </a:solidFill>
                <a:effectLst>
                  <a:outerShdw blurRad="38100" dist="38100" dir="2700000" algn="tl">
                    <a:srgbClr val="000000"/>
                  </a:outerShdw>
                </a:effectLst>
                <a:sym typeface="Symbol" pitchFamily="18" charset="2"/>
              </a:rPr>
              <a:t>) = 1 or 2, </a:t>
            </a:r>
          </a:p>
          <a:p>
            <a:pPr>
              <a:lnSpc>
                <a:spcPct val="90000"/>
              </a:lnSpc>
              <a:spcBef>
                <a:spcPct val="50000"/>
              </a:spcBef>
              <a:defRPr/>
            </a:pPr>
            <a:r>
              <a:rPr lang="en-US" altLang="zh-CN" b="1" dirty="0">
                <a:solidFill>
                  <a:srgbClr val="FF3300"/>
                </a:solidFill>
                <a:effectLst>
                  <a:outerShdw blurRad="38100" dist="38100" dir="2700000" algn="tl">
                    <a:srgbClr val="000000"/>
                  </a:outerShdw>
                </a:effectLst>
                <a:sym typeface="Symbol" pitchFamily="18" charset="2"/>
              </a:rPr>
              <a:t>                       M(0) = 0</a:t>
            </a:r>
          </a:p>
          <a:p>
            <a:pPr>
              <a:lnSpc>
                <a:spcPct val="90000"/>
              </a:lnSpc>
              <a:spcBef>
                <a:spcPct val="50000"/>
              </a:spcBef>
              <a:defRPr/>
            </a:pPr>
            <a:r>
              <a:rPr lang="en-US" altLang="zh-CN" b="1" dirty="0">
                <a:solidFill>
                  <a:srgbClr val="FF3300"/>
                </a:solidFill>
                <a:effectLst>
                  <a:outerShdw blurRad="38100" dist="38100" dir="2700000" algn="tl">
                    <a:srgbClr val="000000"/>
                  </a:outerShdw>
                </a:effectLst>
                <a:sym typeface="Symbol" pitchFamily="18" charset="2"/>
              </a:rPr>
              <a:t>Master Theorem: </a:t>
            </a:r>
            <a:r>
              <a:rPr lang="en-US" altLang="zh-CN" b="1" dirty="0">
                <a:solidFill>
                  <a:srgbClr val="FF3300"/>
                </a:solidFill>
                <a:effectLst>
                  <a:outerShdw blurRad="38100" dist="38100" dir="2700000" algn="tl">
                    <a:srgbClr val="000000"/>
                  </a:outerShdw>
                </a:effectLst>
              </a:rPr>
              <a:t>M(</a:t>
            </a:r>
            <a:r>
              <a:rPr lang="en-US" altLang="zh-CN" b="1" i="1" dirty="0">
                <a:solidFill>
                  <a:srgbClr val="FF3300"/>
                </a:solidFill>
                <a:effectLst>
                  <a:outerShdw blurRad="38100" dist="38100" dir="2700000" algn="tl">
                    <a:srgbClr val="000000"/>
                  </a:outerShdw>
                </a:effectLst>
              </a:rPr>
              <a:t>n</a:t>
            </a:r>
            <a:r>
              <a:rPr lang="en-US" altLang="zh-CN" b="1" dirty="0">
                <a:solidFill>
                  <a:srgbClr val="FF3300"/>
                </a:solidFill>
                <a:effectLst>
                  <a:outerShdw blurRad="38100" dist="38100" dir="2700000" algn="tl">
                    <a:srgbClr val="000000"/>
                  </a:outerShdw>
                </a:effectLst>
              </a:rPr>
              <a:t>)</a:t>
            </a:r>
            <a:r>
              <a:rPr lang="en-US" altLang="zh-CN" dirty="0">
                <a:solidFill>
                  <a:srgbClr val="FF3300"/>
                </a:solidFill>
              </a:rPr>
              <a:t> </a:t>
            </a:r>
            <a:r>
              <a:rPr lang="en-US" altLang="zh-CN" b="1" dirty="0">
                <a:solidFill>
                  <a:srgbClr val="FF3300"/>
                </a:solidFill>
                <a:effectLst>
                  <a:outerShdw blurRad="38100" dist="38100" dir="2700000" algn="tl">
                    <a:srgbClr val="000000"/>
                  </a:outerShdw>
                </a:effectLst>
                <a:sym typeface="Symbol" pitchFamily="18" charset="2"/>
              </a:rPr>
              <a:t> </a:t>
            </a:r>
            <a:r>
              <a:rPr lang="el-GR" b="1" dirty="0">
                <a:solidFill>
                  <a:srgbClr val="FF3300"/>
                </a:solidFill>
                <a:effectLst>
                  <a:outerShdw blurRad="38100" dist="38100" dir="2700000" algn="tl">
                    <a:srgbClr val="000000"/>
                  </a:outerShdw>
                </a:effectLst>
                <a:cs typeface="Times New Roman" pitchFamily="18" charset="0"/>
                <a:sym typeface="Symbol" pitchFamily="18" charset="2"/>
              </a:rPr>
              <a:t>Θ</a:t>
            </a:r>
            <a:r>
              <a:rPr lang="en-US" altLang="zh-CN" b="1" dirty="0">
                <a:solidFill>
                  <a:srgbClr val="FF3300"/>
                </a:solidFill>
                <a:effectLst>
                  <a:outerShdw blurRad="38100" dist="38100" dir="2700000" algn="tl">
                    <a:srgbClr val="000000"/>
                  </a:outerShdw>
                </a:effectLst>
                <a:cs typeface="Times New Roman" pitchFamily="18" charset="0"/>
                <a:sym typeface="Symbol" pitchFamily="18" charset="2"/>
              </a:rPr>
              <a:t>(log </a:t>
            </a:r>
            <a:r>
              <a:rPr lang="en-US" altLang="zh-CN" b="1" i="1" dirty="0">
                <a:solidFill>
                  <a:srgbClr val="FF3300"/>
                </a:solidFill>
                <a:effectLst>
                  <a:outerShdw blurRad="38100" dist="38100" dir="2700000" algn="tl">
                    <a:srgbClr val="000000"/>
                  </a:outerShdw>
                </a:effectLst>
                <a:cs typeface="Times New Roman" pitchFamily="18" charset="0"/>
                <a:sym typeface="Symbol" pitchFamily="18" charset="2"/>
              </a:rPr>
              <a:t>n</a:t>
            </a:r>
            <a:r>
              <a:rPr lang="en-US" altLang="zh-CN" b="1" dirty="0">
                <a:solidFill>
                  <a:srgbClr val="FF3300"/>
                </a:solidFill>
                <a:effectLst>
                  <a:outerShdw blurRad="38100" dist="38100" dir="2700000" algn="tl">
                    <a:srgbClr val="000000"/>
                  </a:outerShdw>
                </a:effectLst>
                <a:cs typeface="Times New Roman" pitchFamily="18" charset="0"/>
                <a:sym typeface="Symbol" pitchFamily="18" charset="2"/>
              </a:rPr>
              <a:t>) = </a:t>
            </a:r>
            <a:r>
              <a:rPr lang="el-GR" b="1" dirty="0">
                <a:solidFill>
                  <a:srgbClr val="FF3300"/>
                </a:solidFill>
                <a:effectLst>
                  <a:outerShdw blurRad="38100" dist="38100" dir="2700000" algn="tl">
                    <a:srgbClr val="000000"/>
                  </a:outerShdw>
                </a:effectLst>
                <a:sym typeface="Symbol" pitchFamily="18" charset="2"/>
              </a:rPr>
              <a:t>Θ</a:t>
            </a:r>
            <a:r>
              <a:rPr lang="en-US" altLang="zh-CN" b="1" dirty="0">
                <a:solidFill>
                  <a:srgbClr val="FF3300"/>
                </a:solidFill>
                <a:effectLst>
                  <a:outerShdw blurRad="38100" dist="38100" dir="2700000" algn="tl">
                    <a:srgbClr val="000000"/>
                  </a:outerShdw>
                </a:effectLst>
                <a:sym typeface="Symbol" pitchFamily="18" charset="2"/>
              </a:rPr>
              <a:t>(</a:t>
            </a:r>
            <a:r>
              <a:rPr lang="en-US" altLang="zh-CN" b="1" i="1" dirty="0">
                <a:solidFill>
                  <a:srgbClr val="FF3300"/>
                </a:solidFill>
                <a:effectLst>
                  <a:outerShdw blurRad="38100" dist="38100" dir="2700000" algn="tl">
                    <a:srgbClr val="000000"/>
                  </a:outerShdw>
                </a:effectLst>
                <a:sym typeface="Symbol" pitchFamily="18" charset="2"/>
              </a:rPr>
              <a:t>b</a:t>
            </a:r>
            <a:r>
              <a:rPr lang="en-US" altLang="zh-CN" b="1" dirty="0">
                <a:solidFill>
                  <a:srgbClr val="FF3300"/>
                </a:solidFill>
                <a:effectLst>
                  <a:outerShdw blurRad="38100" dist="38100" dir="2700000" algn="tl">
                    <a:srgbClr val="000000"/>
                  </a:outerShdw>
                </a:effectLst>
                <a:sym typeface="Symbol" pitchFamily="18" charset="2"/>
              </a:rPr>
              <a:t>) where </a:t>
            </a:r>
            <a:r>
              <a:rPr lang="en-US" altLang="zh-CN" b="1" i="1" dirty="0">
                <a:solidFill>
                  <a:srgbClr val="FF3300"/>
                </a:solidFill>
                <a:effectLst>
                  <a:outerShdw blurRad="38100" dist="38100" dir="2700000" algn="tl">
                    <a:srgbClr val="000000"/>
                  </a:outerShdw>
                </a:effectLst>
                <a:sym typeface="Symbol" pitchFamily="18" charset="2"/>
              </a:rPr>
              <a:t>b = </a:t>
            </a:r>
            <a:r>
              <a:rPr lang="en-US" altLang="zh-CN" b="1" dirty="0">
                <a:solidFill>
                  <a:srgbClr val="FF3300"/>
                </a:solidFill>
                <a:effectLst>
                  <a:outerShdw blurRad="38100" dist="38100" dir="2700000" algn="tl">
                    <a:srgbClr val="000000"/>
                  </a:outerShdw>
                </a:effectLst>
                <a:sym typeface="Symbol" pitchFamily="18" charset="2"/>
              </a:rPr>
              <a:t>log</a:t>
            </a:r>
            <a:r>
              <a:rPr lang="en-US" altLang="zh-CN" b="1" baseline="-25000" dirty="0">
                <a:solidFill>
                  <a:srgbClr val="FF3300"/>
                </a:solidFill>
                <a:effectLst>
                  <a:outerShdw blurRad="38100" dist="38100" dir="2700000" algn="tl">
                    <a:srgbClr val="000000"/>
                  </a:outerShdw>
                </a:effectLst>
                <a:sym typeface="Symbol" pitchFamily="18" charset="2"/>
              </a:rPr>
              <a:t>2</a:t>
            </a:r>
            <a:r>
              <a:rPr lang="en-US" altLang="zh-CN" b="1" dirty="0">
                <a:solidFill>
                  <a:srgbClr val="FF3300"/>
                </a:solidFill>
                <a:effectLst>
                  <a:outerShdw blurRad="38100" dist="38100" dir="2700000" algn="tl">
                    <a:srgbClr val="000000"/>
                  </a:outerShdw>
                </a:effectLst>
                <a:sym typeface="Symbol" pitchFamily="18" charset="2"/>
              </a:rPr>
              <a:t>(</a:t>
            </a:r>
            <a:r>
              <a:rPr lang="en-US" altLang="zh-CN" b="1" i="1" dirty="0">
                <a:solidFill>
                  <a:srgbClr val="FF3300"/>
                </a:solidFill>
                <a:effectLst>
                  <a:outerShdw blurRad="38100" dist="38100" dir="2700000" algn="tl">
                    <a:srgbClr val="000000"/>
                  </a:outerShdw>
                </a:effectLst>
                <a:sym typeface="Symbol" pitchFamily="18" charset="2"/>
              </a:rPr>
              <a:t>n+</a:t>
            </a:r>
            <a:r>
              <a:rPr lang="en-US" altLang="zh-CN" b="1" dirty="0">
                <a:solidFill>
                  <a:srgbClr val="FF3300"/>
                </a:solidFill>
                <a:effectLst>
                  <a:outerShdw blurRad="38100" dist="38100" dir="2700000" algn="tl">
                    <a:srgbClr val="000000"/>
                  </a:outerShdw>
                </a:effectLst>
                <a:sym typeface="Symbol" pitchFamily="18" charset="2"/>
              </a:rPr>
              <a:t>1)</a:t>
            </a:r>
            <a:r>
              <a:rPr kumimoji="1" lang="en-US" altLang="zh-CN" b="1" dirty="0">
                <a:solidFill>
                  <a:srgbClr val="FF3300"/>
                </a:solidFill>
                <a:effectLst>
                  <a:outerShdw blurRad="38100" dist="38100" dir="2700000" algn="tl">
                    <a:srgbClr val="000000"/>
                  </a:outerShdw>
                </a:effectLst>
                <a:sym typeface="Symbol" pitchFamily="18" charset="2"/>
              </a:rPr>
              <a:t></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7564"/>
                                        </p:tgtEl>
                                        <p:attrNameLst>
                                          <p:attrName>style.visibility</p:attrName>
                                        </p:attrNameLst>
                                      </p:cBhvr>
                                      <p:to>
                                        <p:strVal val="visible"/>
                                      </p:to>
                                    </p:set>
                                    <p:anim calcmode="lin" valueType="num">
                                      <p:cBhvr additive="base">
                                        <p:cTn id="7" dur="500" fill="hold"/>
                                        <p:tgtEl>
                                          <p:spTgt spid="407564"/>
                                        </p:tgtEl>
                                        <p:attrNameLst>
                                          <p:attrName>ppt_x</p:attrName>
                                        </p:attrNameLst>
                                      </p:cBhvr>
                                      <p:tavLst>
                                        <p:tav tm="0">
                                          <p:val>
                                            <p:strVal val="#ppt_x"/>
                                          </p:val>
                                        </p:tav>
                                        <p:tav tm="100000">
                                          <p:val>
                                            <p:strVal val="#ppt_x"/>
                                          </p:val>
                                        </p:tav>
                                      </p:tavLst>
                                    </p:anim>
                                    <p:anim calcmode="lin" valueType="num">
                                      <p:cBhvr additive="base">
                                        <p:cTn id="8" dur="500" fill="hold"/>
                                        <p:tgtEl>
                                          <p:spTgt spid="407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0" y="357188"/>
            <a:ext cx="7572375" cy="623887"/>
          </a:xfrm>
        </p:spPr>
        <p:txBody>
          <a:bodyPr/>
          <a:lstStyle/>
          <a:p>
            <a:r>
              <a:rPr lang="en-US" altLang="zh-CN" sz="3600" dirty="0" smtClean="0">
                <a:ea typeface="宋体" charset="-122"/>
              </a:rPr>
              <a:t>5.3.4 Russian Peasant Multiplication</a:t>
            </a:r>
          </a:p>
        </p:txBody>
      </p:sp>
      <p:sp>
        <p:nvSpPr>
          <p:cNvPr id="51203" name="Rectangle 3"/>
          <p:cNvSpPr>
            <a:spLocks noGrp="1" noChangeArrowheads="1"/>
          </p:cNvSpPr>
          <p:nvPr>
            <p:ph type="body" idx="1"/>
          </p:nvPr>
        </p:nvSpPr>
        <p:spPr/>
        <p:txBody>
          <a:bodyPr/>
          <a:lstStyle/>
          <a:p>
            <a:pPr marL="0" indent="0">
              <a:buFont typeface="Monotype Sorts"/>
              <a:buNone/>
            </a:pPr>
            <a:r>
              <a:rPr lang="en-US" altLang="zh-CN" sz="2400" dirty="0" smtClean="0">
                <a:solidFill>
                  <a:srgbClr val="FF3300"/>
                </a:solidFill>
              </a:rPr>
              <a:t>The problem</a:t>
            </a:r>
            <a:r>
              <a:rPr lang="en-US" altLang="zh-CN" sz="2400" dirty="0" smtClean="0"/>
              <a:t>: Compute the product of two positive integers</a:t>
            </a:r>
            <a:br>
              <a:rPr lang="en-US" altLang="zh-CN" sz="2400" dirty="0" smtClean="0"/>
            </a:br>
            <a:endParaRPr lang="en-US" altLang="zh-CN" sz="2400" dirty="0" smtClean="0"/>
          </a:p>
          <a:p>
            <a:pPr marL="0" indent="0">
              <a:buFont typeface="Monotype Sorts"/>
              <a:buNone/>
            </a:pPr>
            <a:r>
              <a:rPr lang="en-US" altLang="zh-CN" sz="2400" dirty="0" smtClean="0"/>
              <a:t>Can be solved by a </a:t>
            </a:r>
            <a:r>
              <a:rPr lang="en-US" altLang="zh-CN" sz="2400" dirty="0" smtClean="0">
                <a:solidFill>
                  <a:srgbClr val="FF3300"/>
                </a:solidFill>
              </a:rPr>
              <a:t>decrease-by-half algorithm </a:t>
            </a:r>
            <a:r>
              <a:rPr lang="en-US" altLang="zh-CN" sz="2400" dirty="0" smtClean="0"/>
              <a:t>based on the following formulas.</a:t>
            </a:r>
          </a:p>
        </p:txBody>
      </p:sp>
      <p:sp>
        <p:nvSpPr>
          <p:cNvPr id="409604" name="Text Box 4"/>
          <p:cNvSpPr txBox="1">
            <a:spLocks noChangeArrowheads="1"/>
          </p:cNvSpPr>
          <p:nvPr/>
        </p:nvSpPr>
        <p:spPr bwMode="auto">
          <a:xfrm>
            <a:off x="1295400" y="3048000"/>
            <a:ext cx="3352800" cy="457200"/>
          </a:xfrm>
          <a:prstGeom prst="rect">
            <a:avLst/>
          </a:prstGeom>
          <a:noFill/>
          <a:ln w="9525">
            <a:noFill/>
            <a:miter lim="800000"/>
            <a:headEnd/>
            <a:tailEnd/>
          </a:ln>
          <a:effectLst/>
        </p:spPr>
        <p:txBody>
          <a:bodyPr>
            <a:spAutoFit/>
          </a:bodyPr>
          <a:lstStyle/>
          <a:p>
            <a:pPr>
              <a:spcBef>
                <a:spcPct val="50000"/>
              </a:spcBef>
              <a:defRPr/>
            </a:pPr>
            <a:r>
              <a:rPr lang="en-US" altLang="zh-CN" b="1">
                <a:solidFill>
                  <a:schemeClr val="hlink"/>
                </a:solidFill>
                <a:effectLst>
                  <a:outerShdw blurRad="38100" dist="38100" dir="2700000" algn="tl">
                    <a:srgbClr val="000000"/>
                  </a:outerShdw>
                </a:effectLst>
              </a:rPr>
              <a:t>For even values of </a:t>
            </a:r>
            <a:r>
              <a:rPr lang="en-US" altLang="zh-CN" b="1" i="1">
                <a:solidFill>
                  <a:schemeClr val="hlink"/>
                </a:solidFill>
                <a:effectLst>
                  <a:outerShdw blurRad="38100" dist="38100" dir="2700000" algn="tl">
                    <a:srgbClr val="000000"/>
                  </a:outerShdw>
                </a:effectLst>
              </a:rPr>
              <a:t>n</a:t>
            </a:r>
            <a:r>
              <a:rPr lang="en-US" altLang="zh-CN" b="1">
                <a:solidFill>
                  <a:schemeClr val="hlink"/>
                </a:solidFill>
                <a:effectLst>
                  <a:outerShdw blurRad="38100" dist="38100" dir="2700000" algn="tl">
                    <a:srgbClr val="000000"/>
                  </a:outerShdw>
                </a:effectLst>
              </a:rPr>
              <a:t>:</a:t>
            </a:r>
          </a:p>
        </p:txBody>
      </p:sp>
      <p:sp>
        <p:nvSpPr>
          <p:cNvPr id="409605" name="Text Box 5"/>
          <p:cNvSpPr txBox="1">
            <a:spLocks noChangeArrowheads="1"/>
          </p:cNvSpPr>
          <p:nvPr/>
        </p:nvSpPr>
        <p:spPr bwMode="auto">
          <a:xfrm>
            <a:off x="1295400" y="4572000"/>
            <a:ext cx="3581400" cy="457200"/>
          </a:xfrm>
          <a:prstGeom prst="rect">
            <a:avLst/>
          </a:prstGeom>
          <a:noFill/>
          <a:ln w="9525">
            <a:noFill/>
            <a:miter lim="800000"/>
            <a:headEnd/>
            <a:tailEnd/>
          </a:ln>
          <a:effectLst/>
        </p:spPr>
        <p:txBody>
          <a:bodyPr>
            <a:spAutoFit/>
          </a:bodyPr>
          <a:lstStyle/>
          <a:p>
            <a:pPr>
              <a:spcBef>
                <a:spcPct val="50000"/>
              </a:spcBef>
              <a:defRPr/>
            </a:pPr>
            <a:r>
              <a:rPr lang="en-US" altLang="zh-CN" b="1">
                <a:solidFill>
                  <a:schemeClr val="hlink"/>
                </a:solidFill>
                <a:effectLst>
                  <a:outerShdw blurRad="38100" dist="38100" dir="2700000" algn="tl">
                    <a:srgbClr val="000000"/>
                  </a:outerShdw>
                </a:effectLst>
              </a:rPr>
              <a:t>For odd values of </a:t>
            </a:r>
            <a:r>
              <a:rPr lang="en-US" altLang="zh-CN" b="1" i="1">
                <a:solidFill>
                  <a:schemeClr val="hlink"/>
                </a:solidFill>
                <a:effectLst>
                  <a:outerShdw blurRad="38100" dist="38100" dir="2700000" algn="tl">
                    <a:srgbClr val="000000"/>
                  </a:outerShdw>
                </a:effectLst>
              </a:rPr>
              <a:t>n</a:t>
            </a:r>
            <a:r>
              <a:rPr lang="en-US" altLang="zh-CN" b="1">
                <a:solidFill>
                  <a:schemeClr val="hlink"/>
                </a:solidFill>
                <a:effectLst>
                  <a:outerShdw blurRad="38100" dist="38100" dir="2700000" algn="tl">
                    <a:srgbClr val="000000"/>
                  </a:outerShdw>
                </a:effectLst>
              </a:rPr>
              <a:t>:</a:t>
            </a:r>
          </a:p>
        </p:txBody>
      </p:sp>
      <p:sp>
        <p:nvSpPr>
          <p:cNvPr id="409606" name="Text Box 6"/>
          <p:cNvSpPr txBox="1">
            <a:spLocks noChangeArrowheads="1"/>
          </p:cNvSpPr>
          <p:nvPr/>
        </p:nvSpPr>
        <p:spPr bwMode="auto">
          <a:xfrm>
            <a:off x="2438400" y="3657600"/>
            <a:ext cx="3048000" cy="369888"/>
          </a:xfrm>
          <a:prstGeom prst="rect">
            <a:avLst/>
          </a:prstGeom>
          <a:noFill/>
          <a:ln w="9525">
            <a:noFill/>
            <a:miter lim="800000"/>
            <a:headEnd/>
            <a:tailEnd/>
          </a:ln>
          <a:effectLst/>
        </p:spPr>
        <p:txBody>
          <a:bodyPr>
            <a:spAutoFit/>
          </a:bodyPr>
          <a:lstStyle/>
          <a:p>
            <a:pPr>
              <a:spcBef>
                <a:spcPct val="50000"/>
              </a:spcBef>
              <a:defRPr/>
            </a:pPr>
            <a:r>
              <a:rPr lang="en-US" altLang="zh-CN" b="1" i="1" dirty="0">
                <a:solidFill>
                  <a:schemeClr val="hlink"/>
                </a:solidFill>
                <a:effectLst>
                  <a:outerShdw blurRad="38100" dist="38100" dir="2700000" algn="tl">
                    <a:srgbClr val="000000"/>
                  </a:outerShdw>
                </a:effectLst>
              </a:rPr>
              <a:t>n</a:t>
            </a:r>
            <a:r>
              <a:rPr lang="en-US" altLang="zh-CN" b="1" dirty="0">
                <a:solidFill>
                  <a:schemeClr val="hlink"/>
                </a:solidFill>
                <a:effectLst>
                  <a:outerShdw blurRad="38100" dist="38100" dir="2700000" algn="tl">
                    <a:srgbClr val="000000"/>
                  </a:outerShdw>
                </a:effectLst>
              </a:rPr>
              <a:t> * </a:t>
            </a:r>
            <a:r>
              <a:rPr lang="en-US" altLang="zh-CN" b="1" i="1" dirty="0">
                <a:solidFill>
                  <a:schemeClr val="hlink"/>
                </a:solidFill>
                <a:effectLst>
                  <a:outerShdw blurRad="38100" dist="38100" dir="2700000" algn="tl">
                    <a:srgbClr val="000000"/>
                  </a:outerShdw>
                </a:effectLst>
              </a:rPr>
              <a:t>m</a:t>
            </a:r>
            <a:r>
              <a:rPr lang="en-US" altLang="zh-CN" b="1" dirty="0">
                <a:solidFill>
                  <a:schemeClr val="hlink"/>
                </a:solidFill>
                <a:effectLst>
                  <a:outerShdw blurRad="38100" dist="38100" dir="2700000" algn="tl">
                    <a:srgbClr val="000000"/>
                  </a:outerShdw>
                </a:effectLst>
              </a:rPr>
              <a:t>  =             *  2</a:t>
            </a:r>
            <a:r>
              <a:rPr lang="en-US" altLang="zh-CN" b="1" i="1" dirty="0">
                <a:solidFill>
                  <a:schemeClr val="hlink"/>
                </a:solidFill>
                <a:effectLst>
                  <a:outerShdw blurRad="38100" dist="38100" dir="2700000" algn="tl">
                    <a:srgbClr val="000000"/>
                  </a:outerShdw>
                </a:effectLst>
              </a:rPr>
              <a:t>m</a:t>
            </a:r>
          </a:p>
        </p:txBody>
      </p:sp>
      <p:sp>
        <p:nvSpPr>
          <p:cNvPr id="409607" name="Text Box 7"/>
          <p:cNvSpPr txBox="1">
            <a:spLocks noChangeArrowheads="1"/>
          </p:cNvSpPr>
          <p:nvPr/>
        </p:nvSpPr>
        <p:spPr bwMode="auto">
          <a:xfrm>
            <a:off x="1447800" y="5257800"/>
            <a:ext cx="7696200" cy="369888"/>
          </a:xfrm>
          <a:prstGeom prst="rect">
            <a:avLst/>
          </a:prstGeom>
          <a:noFill/>
          <a:ln w="9525">
            <a:noFill/>
            <a:miter lim="800000"/>
            <a:headEnd/>
            <a:tailEnd/>
          </a:ln>
          <a:effectLst/>
        </p:spPr>
        <p:txBody>
          <a:bodyPr>
            <a:spAutoFit/>
          </a:bodyPr>
          <a:lstStyle/>
          <a:p>
            <a:pPr>
              <a:spcBef>
                <a:spcPct val="50000"/>
              </a:spcBef>
              <a:defRPr/>
            </a:pPr>
            <a:r>
              <a:rPr lang="en-US" altLang="zh-CN" b="1" i="1" dirty="0">
                <a:solidFill>
                  <a:schemeClr val="hlink"/>
                </a:solidFill>
                <a:effectLst>
                  <a:outerShdw blurRad="38100" dist="38100" dir="2700000" algn="tl">
                    <a:srgbClr val="000000"/>
                  </a:outerShdw>
                </a:effectLst>
              </a:rPr>
              <a:t>     n </a:t>
            </a:r>
            <a:r>
              <a:rPr lang="en-US" altLang="zh-CN" b="1" dirty="0">
                <a:solidFill>
                  <a:schemeClr val="hlink"/>
                </a:solidFill>
                <a:effectLst>
                  <a:outerShdw blurRad="38100" dist="38100" dir="2700000" algn="tl">
                    <a:srgbClr val="000000"/>
                  </a:outerShdw>
                </a:effectLst>
              </a:rPr>
              <a:t>* </a:t>
            </a:r>
            <a:r>
              <a:rPr lang="en-US" altLang="zh-CN" b="1" i="1" dirty="0">
                <a:solidFill>
                  <a:schemeClr val="hlink"/>
                </a:solidFill>
                <a:effectLst>
                  <a:outerShdw blurRad="38100" dist="38100" dir="2700000" algn="tl">
                    <a:srgbClr val="000000"/>
                  </a:outerShdw>
                </a:effectLst>
              </a:rPr>
              <a:t>m</a:t>
            </a:r>
            <a:r>
              <a:rPr lang="en-US" altLang="zh-CN" b="1" dirty="0">
                <a:solidFill>
                  <a:schemeClr val="hlink"/>
                </a:solidFill>
                <a:effectLst>
                  <a:outerShdw blurRad="38100" dist="38100" dir="2700000" algn="tl">
                    <a:srgbClr val="000000"/>
                  </a:outerShdw>
                </a:effectLst>
              </a:rPr>
              <a:t>  =                   *  2</a:t>
            </a:r>
            <a:r>
              <a:rPr lang="en-US" altLang="zh-CN" b="1" i="1" dirty="0">
                <a:solidFill>
                  <a:schemeClr val="hlink"/>
                </a:solidFill>
                <a:effectLst>
                  <a:outerShdw blurRad="38100" dist="38100" dir="2700000" algn="tl">
                    <a:srgbClr val="000000"/>
                  </a:outerShdw>
                </a:effectLst>
              </a:rPr>
              <a:t>m  +  m   </a:t>
            </a:r>
            <a:r>
              <a:rPr lang="en-US" altLang="zh-CN" b="1" dirty="0">
                <a:solidFill>
                  <a:schemeClr val="hlink"/>
                </a:solidFill>
                <a:effectLst>
                  <a:outerShdw blurRad="38100" dist="38100" dir="2700000" algn="tl">
                    <a:srgbClr val="000000"/>
                  </a:outerShdw>
                </a:effectLst>
              </a:rPr>
              <a:t>if  </a:t>
            </a:r>
            <a:r>
              <a:rPr lang="en-US" altLang="zh-CN" b="1" i="1" dirty="0">
                <a:solidFill>
                  <a:schemeClr val="hlink"/>
                </a:solidFill>
                <a:effectLst>
                  <a:outerShdw blurRad="38100" dist="38100" dir="2700000" algn="tl">
                    <a:srgbClr val="000000"/>
                  </a:outerShdw>
                </a:effectLst>
              </a:rPr>
              <a:t>n</a:t>
            </a:r>
            <a:r>
              <a:rPr lang="en-US" altLang="zh-CN" b="1" dirty="0">
                <a:solidFill>
                  <a:schemeClr val="hlink"/>
                </a:solidFill>
                <a:effectLst>
                  <a:outerShdw blurRad="38100" dist="38100" dir="2700000" algn="tl">
                    <a:srgbClr val="000000"/>
                  </a:outerShdw>
                </a:effectLst>
              </a:rPr>
              <a:t> &gt; 1   and   </a:t>
            </a:r>
            <a:r>
              <a:rPr lang="en-US" altLang="zh-CN" b="1" i="1" dirty="0">
                <a:solidFill>
                  <a:schemeClr val="hlink"/>
                </a:solidFill>
                <a:effectLst>
                  <a:outerShdw blurRad="38100" dist="38100" dir="2700000" algn="tl">
                    <a:srgbClr val="000000"/>
                  </a:outerShdw>
                </a:effectLst>
              </a:rPr>
              <a:t>m  </a:t>
            </a:r>
            <a:r>
              <a:rPr lang="en-US" altLang="zh-CN" b="1" dirty="0">
                <a:solidFill>
                  <a:schemeClr val="hlink"/>
                </a:solidFill>
                <a:effectLst>
                  <a:outerShdw blurRad="38100" dist="38100" dir="2700000" algn="tl">
                    <a:srgbClr val="000000"/>
                  </a:outerShdw>
                </a:effectLst>
              </a:rPr>
              <a:t>if  </a:t>
            </a:r>
            <a:r>
              <a:rPr lang="en-US" altLang="zh-CN" b="1" i="1" dirty="0">
                <a:solidFill>
                  <a:schemeClr val="hlink"/>
                </a:solidFill>
                <a:effectLst>
                  <a:outerShdw blurRad="38100" dist="38100" dir="2700000" algn="tl">
                    <a:srgbClr val="000000"/>
                  </a:outerShdw>
                </a:effectLst>
              </a:rPr>
              <a:t>n </a:t>
            </a:r>
            <a:r>
              <a:rPr lang="en-US" altLang="zh-CN" b="1" dirty="0">
                <a:solidFill>
                  <a:schemeClr val="hlink"/>
                </a:solidFill>
                <a:effectLst>
                  <a:outerShdw blurRad="38100" dist="38100" dir="2700000" algn="tl">
                    <a:srgbClr val="000000"/>
                  </a:outerShdw>
                </a:effectLst>
              </a:rPr>
              <a:t>= 1                   </a:t>
            </a:r>
            <a:endParaRPr lang="en-US" altLang="zh-CN" b="1" i="1" dirty="0">
              <a:solidFill>
                <a:schemeClr val="hlink"/>
              </a:solidFill>
              <a:effectLst>
                <a:outerShdw blurRad="38100" dist="38100" dir="2700000" algn="tl">
                  <a:srgbClr val="000000"/>
                </a:outerShdw>
              </a:effectLst>
            </a:endParaRPr>
          </a:p>
        </p:txBody>
      </p:sp>
      <p:sp>
        <p:nvSpPr>
          <p:cNvPr id="409608" name="Text Box 8"/>
          <p:cNvSpPr txBox="1">
            <a:spLocks noChangeArrowheads="1"/>
          </p:cNvSpPr>
          <p:nvPr/>
        </p:nvSpPr>
        <p:spPr bwMode="auto">
          <a:xfrm>
            <a:off x="3733800" y="3505200"/>
            <a:ext cx="457200" cy="822325"/>
          </a:xfrm>
          <a:prstGeom prst="rect">
            <a:avLst/>
          </a:prstGeom>
          <a:noFill/>
          <a:ln w="9525">
            <a:noFill/>
            <a:miter lim="800000"/>
            <a:headEnd/>
            <a:tailEnd/>
          </a:ln>
          <a:effectLst/>
        </p:spPr>
        <p:txBody>
          <a:bodyPr>
            <a:spAutoFit/>
          </a:bodyPr>
          <a:lstStyle/>
          <a:p>
            <a:pPr>
              <a:spcBef>
                <a:spcPct val="50000"/>
              </a:spcBef>
              <a:defRPr/>
            </a:pPr>
            <a:r>
              <a:rPr lang="en-US" altLang="zh-CN" b="1" i="1">
                <a:solidFill>
                  <a:schemeClr val="hlink"/>
                </a:solidFill>
                <a:effectLst>
                  <a:outerShdw blurRad="38100" dist="38100" dir="2700000" algn="tl">
                    <a:srgbClr val="000000"/>
                  </a:outerShdw>
                </a:effectLst>
              </a:rPr>
              <a:t>n </a:t>
            </a:r>
            <a:r>
              <a:rPr lang="en-US" altLang="zh-CN" b="1">
                <a:solidFill>
                  <a:schemeClr val="hlink"/>
                </a:solidFill>
                <a:effectLst>
                  <a:outerShdw blurRad="38100" dist="38100" dir="2700000" algn="tl">
                    <a:srgbClr val="000000"/>
                  </a:outerShdw>
                </a:effectLst>
              </a:rPr>
              <a:t>2</a:t>
            </a:r>
          </a:p>
        </p:txBody>
      </p:sp>
      <p:sp>
        <p:nvSpPr>
          <p:cNvPr id="409609" name="Text Box 9"/>
          <p:cNvSpPr txBox="1">
            <a:spLocks noChangeArrowheads="1"/>
          </p:cNvSpPr>
          <p:nvPr/>
        </p:nvSpPr>
        <p:spPr bwMode="auto">
          <a:xfrm>
            <a:off x="3048000" y="5105400"/>
            <a:ext cx="838200" cy="822325"/>
          </a:xfrm>
          <a:prstGeom prst="rect">
            <a:avLst/>
          </a:prstGeom>
          <a:noFill/>
          <a:ln w="9525">
            <a:noFill/>
            <a:miter lim="800000"/>
            <a:headEnd/>
            <a:tailEnd/>
          </a:ln>
          <a:effectLst/>
        </p:spPr>
        <p:txBody>
          <a:bodyPr>
            <a:spAutoFit/>
          </a:bodyPr>
          <a:lstStyle/>
          <a:p>
            <a:pPr>
              <a:defRPr/>
            </a:pPr>
            <a:r>
              <a:rPr lang="en-US" altLang="zh-CN" b="1" i="1">
                <a:solidFill>
                  <a:schemeClr val="hlink"/>
                </a:solidFill>
                <a:effectLst>
                  <a:outerShdw blurRad="38100" dist="38100" dir="2700000" algn="tl">
                    <a:srgbClr val="000000"/>
                  </a:outerShdw>
                </a:effectLst>
              </a:rPr>
              <a:t>n</a:t>
            </a:r>
            <a:r>
              <a:rPr lang="en-US" altLang="zh-CN" b="1">
                <a:solidFill>
                  <a:schemeClr val="hlink"/>
                </a:solidFill>
                <a:effectLst>
                  <a:outerShdw blurRad="38100" dist="38100" dir="2700000" algn="tl">
                    <a:srgbClr val="000000"/>
                  </a:outerShdw>
                </a:effectLst>
              </a:rPr>
              <a:t> – 1 </a:t>
            </a:r>
          </a:p>
          <a:p>
            <a:pPr>
              <a:defRPr/>
            </a:pPr>
            <a:r>
              <a:rPr lang="en-US" altLang="zh-CN" b="1">
                <a:solidFill>
                  <a:schemeClr val="hlink"/>
                </a:solidFill>
                <a:effectLst>
                  <a:outerShdw blurRad="38100" dist="38100" dir="2700000" algn="tl">
                    <a:srgbClr val="000000"/>
                  </a:outerShdw>
                </a:effectLst>
              </a:rPr>
              <a:t>   2</a:t>
            </a:r>
          </a:p>
        </p:txBody>
      </p:sp>
      <p:sp>
        <p:nvSpPr>
          <p:cNvPr id="51210" name="Line 10"/>
          <p:cNvSpPr>
            <a:spLocks noChangeShapeType="1"/>
          </p:cNvSpPr>
          <p:nvPr/>
        </p:nvSpPr>
        <p:spPr bwMode="auto">
          <a:xfrm>
            <a:off x="3132138" y="5445125"/>
            <a:ext cx="685800" cy="0"/>
          </a:xfrm>
          <a:prstGeom prst="line">
            <a:avLst/>
          </a:prstGeom>
          <a:noFill/>
          <a:ln w="28575">
            <a:solidFill>
              <a:schemeClr val="tx1"/>
            </a:solidFill>
            <a:round/>
            <a:headEnd/>
            <a:tailEnd/>
          </a:ln>
        </p:spPr>
        <p:txBody>
          <a:bodyPr/>
          <a:lstStyle/>
          <a:p>
            <a:endParaRPr lang="zh-CN" altLang="en-US"/>
          </a:p>
        </p:txBody>
      </p:sp>
      <p:sp>
        <p:nvSpPr>
          <p:cNvPr id="51211" name="Line 11"/>
          <p:cNvSpPr>
            <a:spLocks noChangeShapeType="1"/>
          </p:cNvSpPr>
          <p:nvPr/>
        </p:nvSpPr>
        <p:spPr bwMode="auto">
          <a:xfrm>
            <a:off x="3733800" y="3886200"/>
            <a:ext cx="381000" cy="0"/>
          </a:xfrm>
          <a:prstGeom prst="line">
            <a:avLst/>
          </a:prstGeom>
          <a:noFill/>
          <a:ln w="28575">
            <a:solidFill>
              <a:schemeClr val="tx1"/>
            </a:solidFill>
            <a:round/>
            <a:headEnd/>
            <a:tailEnd/>
          </a:ln>
        </p:spPr>
        <p:txBody>
          <a:bodyPr/>
          <a:lstStyle/>
          <a:p>
            <a:endParaRPr lang="zh-CN" altLang="en-US"/>
          </a:p>
        </p:txBody>
      </p:sp>
      <p:sp>
        <p:nvSpPr>
          <p:cNvPr id="51212" name="Text Box 13"/>
          <p:cNvSpPr txBox="1">
            <a:spLocks noChangeArrowheads="1"/>
          </p:cNvSpPr>
          <p:nvPr/>
        </p:nvSpPr>
        <p:spPr bwMode="auto">
          <a:xfrm>
            <a:off x="5089525" y="5908675"/>
            <a:ext cx="184150" cy="457200"/>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88</a:t>
            </a:fld>
            <a:endParaRPr lang="en-US" altLang="zh-C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95263" y="242888"/>
            <a:ext cx="8305800" cy="685800"/>
          </a:xfrm>
        </p:spPr>
        <p:txBody>
          <a:bodyPr/>
          <a:lstStyle/>
          <a:p>
            <a:r>
              <a:rPr lang="en-US" altLang="zh-CN" sz="2800" smtClean="0">
                <a:ea typeface="宋体" charset="-122"/>
              </a:rPr>
              <a:t>Example of Russian Peasant Multiplication</a:t>
            </a:r>
          </a:p>
        </p:txBody>
      </p:sp>
      <p:grpSp>
        <p:nvGrpSpPr>
          <p:cNvPr id="10" name="Group 24"/>
          <p:cNvGrpSpPr>
            <a:grpSpLocks/>
          </p:cNvGrpSpPr>
          <p:nvPr/>
        </p:nvGrpSpPr>
        <p:grpSpPr bwMode="auto">
          <a:xfrm>
            <a:off x="251520" y="1340768"/>
            <a:ext cx="4016376" cy="800100"/>
            <a:chOff x="204" y="1071"/>
            <a:chExt cx="2530" cy="504"/>
          </a:xfrm>
        </p:grpSpPr>
        <p:grpSp>
          <p:nvGrpSpPr>
            <p:cNvPr id="53261" name="Group 14"/>
            <p:cNvGrpSpPr>
              <a:grpSpLocks/>
            </p:cNvGrpSpPr>
            <p:nvPr/>
          </p:nvGrpSpPr>
          <p:grpSpPr bwMode="auto">
            <a:xfrm>
              <a:off x="204" y="1071"/>
              <a:ext cx="1616" cy="504"/>
              <a:chOff x="567" y="1253"/>
              <a:chExt cx="1616" cy="504"/>
            </a:xfrm>
          </p:grpSpPr>
          <p:sp>
            <p:nvSpPr>
              <p:cNvPr id="53263" name="Text Box 4"/>
              <p:cNvSpPr txBox="1">
                <a:spLocks noChangeArrowheads="1"/>
              </p:cNvSpPr>
              <p:nvPr/>
            </p:nvSpPr>
            <p:spPr bwMode="auto">
              <a:xfrm>
                <a:off x="567" y="1355"/>
                <a:ext cx="703" cy="291"/>
              </a:xfrm>
              <a:prstGeom prst="rect">
                <a:avLst/>
              </a:prstGeom>
              <a:noFill/>
              <a:ln w="9525">
                <a:noFill/>
                <a:miter lim="800000"/>
                <a:headEnd/>
                <a:tailEnd/>
              </a:ln>
            </p:spPr>
            <p:txBody>
              <a:bodyPr wrap="none">
                <a:spAutoFit/>
              </a:bodyPr>
              <a:lstStyle/>
              <a:p>
                <a:r>
                  <a:rPr lang="en-US" altLang="zh-CN" sz="2400" b="1"/>
                  <a:t>n * m=</a:t>
                </a:r>
              </a:p>
            </p:txBody>
          </p:sp>
          <p:grpSp>
            <p:nvGrpSpPr>
              <p:cNvPr id="53264" name="Group 13"/>
              <p:cNvGrpSpPr>
                <a:grpSpLocks/>
              </p:cNvGrpSpPr>
              <p:nvPr/>
            </p:nvGrpSpPr>
            <p:grpSpPr bwMode="auto">
              <a:xfrm>
                <a:off x="1210" y="1253"/>
                <a:ext cx="310" cy="504"/>
                <a:chOff x="995" y="1304"/>
                <a:chExt cx="310" cy="504"/>
              </a:xfrm>
            </p:grpSpPr>
            <p:sp>
              <p:nvSpPr>
                <p:cNvPr id="53266" name="Text Box 5"/>
                <p:cNvSpPr txBox="1">
                  <a:spLocks noChangeArrowheads="1"/>
                </p:cNvSpPr>
                <p:nvPr/>
              </p:nvSpPr>
              <p:spPr bwMode="auto">
                <a:xfrm>
                  <a:off x="995" y="1304"/>
                  <a:ext cx="310" cy="387"/>
                </a:xfrm>
                <a:prstGeom prst="rect">
                  <a:avLst/>
                </a:prstGeom>
                <a:noFill/>
                <a:ln w="9525">
                  <a:noFill/>
                  <a:miter lim="800000"/>
                  <a:headEnd/>
                  <a:tailEnd/>
                </a:ln>
              </p:spPr>
              <p:txBody>
                <a:bodyPr wrap="none">
                  <a:spAutoFit/>
                </a:bodyPr>
                <a:lstStyle/>
                <a:p>
                  <a:pPr algn="ctr">
                    <a:lnSpc>
                      <a:spcPct val="70000"/>
                    </a:lnSpc>
                  </a:pPr>
                  <a:r>
                    <a:rPr lang="en-US" altLang="zh-CN" sz="2400" b="1"/>
                    <a:t>n</a:t>
                  </a:r>
                </a:p>
                <a:p>
                  <a:pPr algn="ctr">
                    <a:lnSpc>
                      <a:spcPct val="70000"/>
                    </a:lnSpc>
                  </a:pPr>
                  <a:r>
                    <a:rPr lang="en-US" altLang="zh-CN" sz="2400" b="1"/>
                    <a:t>—</a:t>
                  </a:r>
                </a:p>
              </p:txBody>
            </p:sp>
            <p:sp>
              <p:nvSpPr>
                <p:cNvPr id="53267" name="Text Box 6"/>
                <p:cNvSpPr txBox="1">
                  <a:spLocks noChangeArrowheads="1"/>
                </p:cNvSpPr>
                <p:nvPr/>
              </p:nvSpPr>
              <p:spPr bwMode="auto">
                <a:xfrm>
                  <a:off x="1051" y="1520"/>
                  <a:ext cx="223" cy="288"/>
                </a:xfrm>
                <a:prstGeom prst="rect">
                  <a:avLst/>
                </a:prstGeom>
                <a:noFill/>
                <a:ln w="9525">
                  <a:noFill/>
                  <a:miter lim="800000"/>
                  <a:headEnd/>
                  <a:tailEnd/>
                </a:ln>
              </p:spPr>
              <p:txBody>
                <a:bodyPr wrap="none">
                  <a:spAutoFit/>
                </a:bodyPr>
                <a:lstStyle/>
                <a:p>
                  <a:r>
                    <a:rPr lang="en-US" altLang="zh-CN" sz="2400" b="1"/>
                    <a:t>2</a:t>
                  </a:r>
                </a:p>
              </p:txBody>
            </p:sp>
          </p:grpSp>
          <p:sp>
            <p:nvSpPr>
              <p:cNvPr id="53265" name="Text Box 7"/>
              <p:cNvSpPr txBox="1">
                <a:spLocks noChangeArrowheads="1"/>
              </p:cNvSpPr>
              <p:nvPr/>
            </p:nvSpPr>
            <p:spPr bwMode="auto">
              <a:xfrm>
                <a:off x="1474" y="1389"/>
                <a:ext cx="709" cy="291"/>
              </a:xfrm>
              <a:prstGeom prst="rect">
                <a:avLst/>
              </a:prstGeom>
              <a:noFill/>
              <a:ln w="9525">
                <a:noFill/>
                <a:miter lim="800000"/>
                <a:headEnd/>
                <a:tailEnd/>
              </a:ln>
            </p:spPr>
            <p:txBody>
              <a:bodyPr wrap="none">
                <a:spAutoFit/>
              </a:bodyPr>
              <a:lstStyle/>
              <a:p>
                <a:r>
                  <a:rPr lang="en-US" altLang="zh-CN" sz="2400" b="1" dirty="0"/>
                  <a:t>* 2 * m</a:t>
                </a:r>
              </a:p>
            </p:txBody>
          </p:sp>
        </p:grpSp>
        <p:sp>
          <p:nvSpPr>
            <p:cNvPr id="53262" name="Text Box 16"/>
            <p:cNvSpPr txBox="1">
              <a:spLocks noChangeArrowheads="1"/>
            </p:cNvSpPr>
            <p:nvPr/>
          </p:nvSpPr>
          <p:spPr bwMode="auto">
            <a:xfrm>
              <a:off x="1927" y="1207"/>
              <a:ext cx="807" cy="252"/>
            </a:xfrm>
            <a:prstGeom prst="rect">
              <a:avLst/>
            </a:prstGeom>
            <a:noFill/>
            <a:ln w="9525">
              <a:noFill/>
              <a:miter lim="800000"/>
              <a:headEnd/>
              <a:tailEnd/>
            </a:ln>
          </p:spPr>
          <p:txBody>
            <a:bodyPr wrap="none">
              <a:spAutoFit/>
            </a:bodyPr>
            <a:lstStyle/>
            <a:p>
              <a:r>
                <a:rPr lang="en-US" altLang="zh-CN" sz="2000" b="1"/>
                <a:t>n</a:t>
              </a:r>
              <a:r>
                <a:rPr lang="zh-CN" altLang="en-US" sz="2000" b="1"/>
                <a:t> </a:t>
              </a:r>
              <a:r>
                <a:rPr lang="en-US" altLang="zh-CN" sz="2000" b="1"/>
                <a:t>is even</a:t>
              </a:r>
              <a:endParaRPr lang="zh-CN" altLang="en-US" sz="2000" b="1"/>
            </a:p>
          </p:txBody>
        </p:sp>
      </p:grpSp>
      <p:grpSp>
        <p:nvGrpSpPr>
          <p:cNvPr id="18" name="Group 21"/>
          <p:cNvGrpSpPr>
            <a:grpSpLocks/>
          </p:cNvGrpSpPr>
          <p:nvPr/>
        </p:nvGrpSpPr>
        <p:grpSpPr bwMode="auto">
          <a:xfrm>
            <a:off x="4269233" y="1340768"/>
            <a:ext cx="4767263" cy="800100"/>
            <a:chOff x="476" y="1520"/>
            <a:chExt cx="3003" cy="504"/>
          </a:xfrm>
        </p:grpSpPr>
        <p:grpSp>
          <p:nvGrpSpPr>
            <p:cNvPr id="53254" name="Group 15"/>
            <p:cNvGrpSpPr>
              <a:grpSpLocks/>
            </p:cNvGrpSpPr>
            <p:nvPr/>
          </p:nvGrpSpPr>
          <p:grpSpPr bwMode="auto">
            <a:xfrm>
              <a:off x="476" y="1520"/>
              <a:ext cx="2203" cy="504"/>
              <a:chOff x="554" y="1752"/>
              <a:chExt cx="2203" cy="504"/>
            </a:xfrm>
          </p:grpSpPr>
          <p:sp>
            <p:nvSpPr>
              <p:cNvPr id="53256" name="Text Box 8"/>
              <p:cNvSpPr txBox="1">
                <a:spLocks noChangeArrowheads="1"/>
              </p:cNvSpPr>
              <p:nvPr/>
            </p:nvSpPr>
            <p:spPr bwMode="auto">
              <a:xfrm>
                <a:off x="554" y="1854"/>
                <a:ext cx="703" cy="291"/>
              </a:xfrm>
              <a:prstGeom prst="rect">
                <a:avLst/>
              </a:prstGeom>
              <a:noFill/>
              <a:ln w="9525">
                <a:noFill/>
                <a:miter lim="800000"/>
                <a:headEnd/>
                <a:tailEnd/>
              </a:ln>
            </p:spPr>
            <p:txBody>
              <a:bodyPr wrap="none">
                <a:spAutoFit/>
              </a:bodyPr>
              <a:lstStyle/>
              <a:p>
                <a:r>
                  <a:rPr lang="en-US" altLang="zh-CN" sz="2400" b="1">
                    <a:solidFill>
                      <a:srgbClr val="00B0F0"/>
                    </a:solidFill>
                  </a:rPr>
                  <a:t>n * m=</a:t>
                </a:r>
              </a:p>
            </p:txBody>
          </p:sp>
          <p:grpSp>
            <p:nvGrpSpPr>
              <p:cNvPr id="53257" name="Group 12"/>
              <p:cNvGrpSpPr>
                <a:grpSpLocks/>
              </p:cNvGrpSpPr>
              <p:nvPr/>
            </p:nvGrpSpPr>
            <p:grpSpPr bwMode="auto">
              <a:xfrm>
                <a:off x="1200" y="1752"/>
                <a:ext cx="504" cy="504"/>
                <a:chOff x="929" y="1803"/>
                <a:chExt cx="504" cy="504"/>
              </a:xfrm>
            </p:grpSpPr>
            <p:sp>
              <p:nvSpPr>
                <p:cNvPr id="53259" name="Text Box 9"/>
                <p:cNvSpPr txBox="1">
                  <a:spLocks noChangeArrowheads="1"/>
                </p:cNvSpPr>
                <p:nvPr/>
              </p:nvSpPr>
              <p:spPr bwMode="auto">
                <a:xfrm>
                  <a:off x="929" y="1803"/>
                  <a:ext cx="504" cy="387"/>
                </a:xfrm>
                <a:prstGeom prst="rect">
                  <a:avLst/>
                </a:prstGeom>
                <a:noFill/>
                <a:ln w="9525">
                  <a:noFill/>
                  <a:miter lim="800000"/>
                  <a:headEnd/>
                  <a:tailEnd/>
                </a:ln>
              </p:spPr>
              <p:txBody>
                <a:bodyPr wrap="none">
                  <a:spAutoFit/>
                </a:bodyPr>
                <a:lstStyle/>
                <a:p>
                  <a:pPr algn="ctr">
                    <a:lnSpc>
                      <a:spcPct val="70000"/>
                    </a:lnSpc>
                  </a:pPr>
                  <a:r>
                    <a:rPr lang="en-US" altLang="zh-CN" sz="2400" b="1">
                      <a:solidFill>
                        <a:srgbClr val="00B0F0"/>
                      </a:solidFill>
                    </a:rPr>
                    <a:t>n -1</a:t>
                  </a:r>
                </a:p>
                <a:p>
                  <a:pPr algn="ctr">
                    <a:lnSpc>
                      <a:spcPct val="70000"/>
                    </a:lnSpc>
                  </a:pPr>
                  <a:r>
                    <a:rPr lang="en-US" altLang="zh-CN" sz="2400" b="1">
                      <a:solidFill>
                        <a:srgbClr val="00B0F0"/>
                      </a:solidFill>
                    </a:rPr>
                    <a:t>——</a:t>
                  </a:r>
                </a:p>
              </p:txBody>
            </p:sp>
            <p:sp>
              <p:nvSpPr>
                <p:cNvPr id="53260" name="Text Box 10"/>
                <p:cNvSpPr txBox="1">
                  <a:spLocks noChangeArrowheads="1"/>
                </p:cNvSpPr>
                <p:nvPr/>
              </p:nvSpPr>
              <p:spPr bwMode="auto">
                <a:xfrm>
                  <a:off x="1096" y="2019"/>
                  <a:ext cx="223" cy="288"/>
                </a:xfrm>
                <a:prstGeom prst="rect">
                  <a:avLst/>
                </a:prstGeom>
                <a:noFill/>
                <a:ln w="9525">
                  <a:noFill/>
                  <a:miter lim="800000"/>
                  <a:headEnd/>
                  <a:tailEnd/>
                </a:ln>
              </p:spPr>
              <p:txBody>
                <a:bodyPr wrap="none">
                  <a:spAutoFit/>
                </a:bodyPr>
                <a:lstStyle/>
                <a:p>
                  <a:r>
                    <a:rPr lang="en-US" altLang="zh-CN" sz="2400" b="1">
                      <a:solidFill>
                        <a:srgbClr val="00B0F0"/>
                      </a:solidFill>
                    </a:rPr>
                    <a:t>2</a:t>
                  </a:r>
                </a:p>
              </p:txBody>
            </p:sp>
          </p:grpSp>
          <p:sp>
            <p:nvSpPr>
              <p:cNvPr id="53258" name="Text Box 11"/>
              <p:cNvSpPr txBox="1">
                <a:spLocks noChangeArrowheads="1"/>
              </p:cNvSpPr>
              <p:nvPr/>
            </p:nvSpPr>
            <p:spPr bwMode="auto">
              <a:xfrm>
                <a:off x="1655" y="1888"/>
                <a:ext cx="1102" cy="291"/>
              </a:xfrm>
              <a:prstGeom prst="rect">
                <a:avLst/>
              </a:prstGeom>
              <a:noFill/>
              <a:ln w="9525">
                <a:noFill/>
                <a:miter lim="800000"/>
                <a:headEnd/>
                <a:tailEnd/>
              </a:ln>
            </p:spPr>
            <p:txBody>
              <a:bodyPr wrap="none">
                <a:spAutoFit/>
              </a:bodyPr>
              <a:lstStyle/>
              <a:p>
                <a:r>
                  <a:rPr lang="en-US" altLang="zh-CN" sz="2400" b="1">
                    <a:solidFill>
                      <a:srgbClr val="00B0F0"/>
                    </a:solidFill>
                  </a:rPr>
                  <a:t>* 2 * m + m</a:t>
                </a:r>
              </a:p>
            </p:txBody>
          </p:sp>
        </p:grpSp>
        <p:sp>
          <p:nvSpPr>
            <p:cNvPr id="53255" name="Text Box 17"/>
            <p:cNvSpPr txBox="1">
              <a:spLocks noChangeArrowheads="1"/>
            </p:cNvSpPr>
            <p:nvPr/>
          </p:nvSpPr>
          <p:spPr bwMode="auto">
            <a:xfrm>
              <a:off x="2744" y="1640"/>
              <a:ext cx="735" cy="252"/>
            </a:xfrm>
            <a:prstGeom prst="rect">
              <a:avLst/>
            </a:prstGeom>
            <a:noFill/>
            <a:ln w="9525">
              <a:noFill/>
              <a:miter lim="800000"/>
              <a:headEnd/>
              <a:tailEnd/>
            </a:ln>
          </p:spPr>
          <p:txBody>
            <a:bodyPr wrap="none">
              <a:spAutoFit/>
            </a:bodyPr>
            <a:lstStyle/>
            <a:p>
              <a:r>
                <a:rPr lang="en-US" altLang="zh-CN" sz="2000" b="1">
                  <a:solidFill>
                    <a:srgbClr val="00B0F0"/>
                  </a:solidFill>
                </a:rPr>
                <a:t>n</a:t>
              </a:r>
              <a:r>
                <a:rPr lang="zh-CN" altLang="en-US" sz="2000" b="1">
                  <a:solidFill>
                    <a:srgbClr val="00B0F0"/>
                  </a:solidFill>
                </a:rPr>
                <a:t> </a:t>
              </a:r>
              <a:r>
                <a:rPr lang="en-US" altLang="zh-CN" sz="2000" b="1">
                  <a:solidFill>
                    <a:srgbClr val="00B0F0"/>
                  </a:solidFill>
                </a:rPr>
                <a:t>is odd</a:t>
              </a:r>
              <a:endParaRPr lang="zh-CN" altLang="en-US" sz="2000" b="1">
                <a:solidFill>
                  <a:srgbClr val="00B0F0"/>
                </a:solidFill>
              </a:endParaRPr>
            </a:p>
          </p:txBody>
        </p:sp>
      </p:grpSp>
      <p:pic>
        <p:nvPicPr>
          <p:cNvPr id="26" name="Picture 23"/>
          <p:cNvPicPr>
            <a:picLocks noChangeAspect="1" noChangeArrowheads="1"/>
          </p:cNvPicPr>
          <p:nvPr/>
        </p:nvPicPr>
        <p:blipFill>
          <a:blip r:embed="rId3" cstate="print"/>
          <a:srcRect/>
          <a:stretch>
            <a:fillRect/>
          </a:stretch>
        </p:blipFill>
        <p:spPr bwMode="auto">
          <a:xfrm>
            <a:off x="684213" y="2349500"/>
            <a:ext cx="7704137" cy="3743325"/>
          </a:xfrm>
          <a:prstGeom prst="rect">
            <a:avLst/>
          </a:prstGeom>
          <a:noFill/>
          <a:ln w="9525">
            <a:noFill/>
            <a:miter lim="800000"/>
            <a:headEnd/>
            <a:tailEnd/>
          </a:ln>
        </p:spPr>
      </p:pic>
      <p:sp>
        <p:nvSpPr>
          <p:cNvPr id="2" name="矩形 1"/>
          <p:cNvSpPr/>
          <p:nvPr/>
        </p:nvSpPr>
        <p:spPr>
          <a:xfrm>
            <a:off x="1433513" y="2644516"/>
            <a:ext cx="6451600" cy="1938992"/>
          </a:xfrm>
          <a:prstGeom prst="rect">
            <a:avLst/>
          </a:prstGeom>
        </p:spPr>
        <p:txBody>
          <a:bodyPr wrap="square">
            <a:spAutoFit/>
          </a:bodyPr>
          <a:lstStyle/>
          <a:p>
            <a:pPr lvl="2">
              <a:buFont typeface="Wingdings" pitchFamily="2" charset="2"/>
              <a:buNone/>
            </a:pPr>
            <a:r>
              <a:rPr lang="zh-CN" altLang="en-US" sz="2400" dirty="0">
                <a:solidFill>
                  <a:srgbClr val="00B0F0"/>
                </a:solidFill>
              </a:rPr>
              <a:t>该算法硬件实现速度非常快！理由：采用</a:t>
            </a:r>
            <a:r>
              <a:rPr lang="zh-CN" altLang="en-US" sz="2400" dirty="0">
                <a:solidFill>
                  <a:srgbClr val="FF0000"/>
                </a:solidFill>
              </a:rPr>
              <a:t>移位操作</a:t>
            </a:r>
            <a:r>
              <a:rPr lang="zh-CN" altLang="en-US" sz="2400" dirty="0">
                <a:solidFill>
                  <a:srgbClr val="00B0F0"/>
                </a:solidFill>
              </a:rPr>
              <a:t>即可完成二进制数的折半（右移</a:t>
            </a:r>
            <a:r>
              <a:rPr lang="en-US" altLang="zh-CN" sz="2400" dirty="0">
                <a:solidFill>
                  <a:srgbClr val="00B0F0"/>
                </a:solidFill>
              </a:rPr>
              <a:t>1</a:t>
            </a:r>
            <a:r>
              <a:rPr lang="zh-CN" altLang="en-US" sz="2400" dirty="0">
                <a:solidFill>
                  <a:srgbClr val="00B0F0"/>
                </a:solidFill>
              </a:rPr>
              <a:t>位）和加倍（左移</a:t>
            </a:r>
            <a:r>
              <a:rPr lang="en-US" altLang="zh-CN" sz="2400" dirty="0">
                <a:solidFill>
                  <a:srgbClr val="00B0F0"/>
                </a:solidFill>
              </a:rPr>
              <a:t>1</a:t>
            </a:r>
            <a:r>
              <a:rPr lang="zh-CN" altLang="en-US" sz="2400" dirty="0">
                <a:solidFill>
                  <a:srgbClr val="00B0F0"/>
                </a:solidFill>
              </a:rPr>
              <a:t>位），移位操作属于机器层面上最基本的操作。十进制数在机器内部是二进制表示的。</a:t>
            </a: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8"/>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2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5" name="Object 2"/>
          <p:cNvGraphicFramePr>
            <a:graphicFrameLocks noChangeAspect="1"/>
          </p:cNvGraphicFramePr>
          <p:nvPr/>
        </p:nvGraphicFramePr>
        <p:xfrm>
          <a:off x="2124075" y="2636838"/>
          <a:ext cx="3960813" cy="1076325"/>
        </p:xfrm>
        <a:graphic>
          <a:graphicData uri="http://schemas.openxmlformats.org/presentationml/2006/ole">
            <mc:AlternateContent xmlns:mc="http://schemas.openxmlformats.org/markup-compatibility/2006">
              <mc:Choice xmlns:v="urn:schemas-microsoft-com:vml" Requires="v">
                <p:oleObj spid="_x0000_s199854" name="Equation" r:id="rId3" imgW="1778000" imgH="457200" progId="Equation.3">
                  <p:embed/>
                </p:oleObj>
              </mc:Choice>
              <mc:Fallback>
                <p:oleObj name="Equation" r:id="rId3" imgW="17780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636838"/>
                        <a:ext cx="39608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6" name="Text Box 3"/>
          <p:cNvSpPr txBox="1">
            <a:spLocks noChangeArrowheads="1"/>
          </p:cNvSpPr>
          <p:nvPr/>
        </p:nvSpPr>
        <p:spPr bwMode="auto">
          <a:xfrm>
            <a:off x="684213" y="3932238"/>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2800" b="1" dirty="0" smtClean="0">
                <a:latin typeface="宋体" charset="-122"/>
              </a:rPr>
              <a:t>通常</a:t>
            </a:r>
            <a:r>
              <a:rPr kumimoji="1" lang="zh-CN" altLang="en-US" sz="2800" b="1" dirty="0">
                <a:latin typeface="宋体" charset="-122"/>
              </a:rPr>
              <a:t>来说，应用减治法处理问题的效率是很高的，</a:t>
            </a:r>
            <a:r>
              <a:rPr kumimoji="1" lang="zh-CN" altLang="en-US" sz="2800" b="1" dirty="0">
                <a:solidFill>
                  <a:srgbClr val="FF0000"/>
                </a:solidFill>
                <a:latin typeface="宋体" charset="-122"/>
              </a:rPr>
              <a:t>一般是</a:t>
            </a:r>
            <a:r>
              <a:rPr kumimoji="1" lang="en-US" altLang="zh-CN" sz="2800" b="1" i="1" dirty="0">
                <a:solidFill>
                  <a:srgbClr val="FF0000"/>
                </a:solidFill>
              </a:rPr>
              <a:t>O</a:t>
            </a:r>
            <a:r>
              <a:rPr kumimoji="1" lang="en-US" altLang="zh-CN" sz="2800" b="1" dirty="0">
                <a:solidFill>
                  <a:srgbClr val="FF0000"/>
                </a:solidFill>
                <a:latin typeface="宋体" charset="-122"/>
              </a:rPr>
              <a:t>(</a:t>
            </a:r>
            <a:r>
              <a:rPr kumimoji="1" lang="en-US" altLang="zh-CN" sz="2800" b="1" dirty="0">
                <a:solidFill>
                  <a:srgbClr val="FF0000"/>
                </a:solidFill>
              </a:rPr>
              <a:t>log</a:t>
            </a:r>
            <a:r>
              <a:rPr kumimoji="1" lang="en-US" altLang="zh-CN" sz="2800" b="1" baseline="-30000" dirty="0">
                <a:solidFill>
                  <a:srgbClr val="FF0000"/>
                </a:solidFill>
              </a:rPr>
              <a:t>2</a:t>
            </a:r>
            <a:r>
              <a:rPr kumimoji="1" lang="en-US" altLang="zh-CN" sz="2800" b="1" i="1" dirty="0">
                <a:solidFill>
                  <a:srgbClr val="FF0000"/>
                </a:solidFill>
              </a:rPr>
              <a:t>n</a:t>
            </a:r>
            <a:r>
              <a:rPr kumimoji="1" lang="en-US" altLang="zh-CN" sz="2800" b="1" dirty="0">
                <a:solidFill>
                  <a:srgbClr val="FF0000"/>
                </a:solidFill>
                <a:latin typeface="宋体" charset="-122"/>
              </a:rPr>
              <a:t>)</a:t>
            </a:r>
            <a:r>
              <a:rPr kumimoji="1" lang="zh-CN" altLang="en-US" sz="2800" b="1" dirty="0">
                <a:solidFill>
                  <a:srgbClr val="FF0000"/>
                </a:solidFill>
                <a:latin typeface="宋体" charset="-122"/>
              </a:rPr>
              <a:t>数量级</a:t>
            </a:r>
            <a:r>
              <a:rPr kumimoji="1" lang="zh-CN" altLang="en-US" sz="2800" b="1" dirty="0">
                <a:latin typeface="宋体" charset="-122"/>
              </a:rPr>
              <a:t>。</a:t>
            </a:r>
            <a:r>
              <a:rPr kumimoji="1" lang="zh-CN" altLang="en-US" sz="2800" b="1" dirty="0"/>
              <a:t> </a:t>
            </a:r>
          </a:p>
        </p:txBody>
      </p:sp>
      <p:sp>
        <p:nvSpPr>
          <p:cNvPr id="10247" name="Text Box 5"/>
          <p:cNvSpPr txBox="1">
            <a:spLocks noChangeArrowheads="1"/>
          </p:cNvSpPr>
          <p:nvPr/>
        </p:nvSpPr>
        <p:spPr bwMode="auto">
          <a:xfrm>
            <a:off x="468313" y="1052513"/>
            <a:ext cx="8229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2800" b="1" dirty="0" smtClean="0">
                <a:solidFill>
                  <a:srgbClr val="FF0000"/>
                </a:solidFill>
                <a:latin typeface="宋体" charset="-122"/>
              </a:rPr>
              <a:t>减</a:t>
            </a:r>
            <a:r>
              <a:rPr kumimoji="1" lang="zh-CN" altLang="en-US" sz="2800" b="1" dirty="0">
                <a:solidFill>
                  <a:srgbClr val="FF0000"/>
                </a:solidFill>
                <a:latin typeface="宋体" charset="-122"/>
              </a:rPr>
              <a:t>治法只对一个子问题求解，并且不需要进行解的合并。</a:t>
            </a:r>
            <a:r>
              <a:rPr kumimoji="1" lang="zh-CN" altLang="en-US" sz="2800" b="1" dirty="0">
                <a:latin typeface="宋体" charset="-122"/>
              </a:rPr>
              <a:t>应用减治法（例如减半法）得到的算法通常具有如下递推式：</a:t>
            </a:r>
            <a:r>
              <a:rPr kumimoji="1" lang="zh-CN" altLang="en-US" sz="2800" b="1" dirty="0"/>
              <a:t> </a:t>
            </a:r>
          </a:p>
        </p:txBody>
      </p:sp>
      <p:sp>
        <p:nvSpPr>
          <p:cNvPr id="10248" name="Text Box 6"/>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dirty="0" smtClean="0">
                <a:solidFill>
                  <a:schemeClr val="bg1"/>
                </a:solidFill>
                <a:latin typeface="华文行楷" pitchFamily="2" charset="-122"/>
                <a:ea typeface="华文行楷" pitchFamily="2" charset="-122"/>
              </a:rPr>
              <a:t>2.</a:t>
            </a:r>
            <a:r>
              <a:rPr kumimoji="1" lang="zh-CN" altLang="en-US" sz="4400" b="1" dirty="0" smtClean="0">
                <a:solidFill>
                  <a:schemeClr val="bg1"/>
                </a:solidFill>
                <a:latin typeface="华文行楷" pitchFamily="2" charset="-122"/>
                <a:ea typeface="华文行楷" pitchFamily="2" charset="-122"/>
              </a:rPr>
              <a:t>减</a:t>
            </a:r>
            <a:r>
              <a:rPr kumimoji="1" lang="zh-CN" altLang="en-US" sz="4400" b="1" dirty="0">
                <a:solidFill>
                  <a:schemeClr val="bg1"/>
                </a:solidFill>
                <a:latin typeface="华文行楷" pitchFamily="2" charset="-122"/>
                <a:ea typeface="华文行楷" pitchFamily="2" charset="-122"/>
              </a:rPr>
              <a:t>治法的设计思想 </a:t>
            </a:r>
          </a:p>
        </p:txBody>
      </p:sp>
      <p:sp>
        <p:nvSpPr>
          <p:cNvPr id="10249" name="Text Box 3"/>
          <p:cNvSpPr txBox="1">
            <a:spLocks noChangeArrowheads="1"/>
          </p:cNvSpPr>
          <p:nvPr/>
        </p:nvSpPr>
        <p:spPr bwMode="auto">
          <a:xfrm>
            <a:off x="503238" y="5326063"/>
            <a:ext cx="2268537" cy="523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2800" b="1" dirty="0"/>
              <a:t>对比分治法： </a:t>
            </a:r>
            <a:endParaRPr lang="zh-CN" altLang="en-US" sz="2800" b="1" dirty="0"/>
          </a:p>
        </p:txBody>
      </p:sp>
      <p:graphicFrame>
        <p:nvGraphicFramePr>
          <p:cNvPr id="10250" name="Object 10"/>
          <p:cNvGraphicFramePr>
            <a:graphicFrameLocks noChangeAspect="1"/>
          </p:cNvGraphicFramePr>
          <p:nvPr/>
        </p:nvGraphicFramePr>
        <p:xfrm>
          <a:off x="3208338" y="5084763"/>
          <a:ext cx="5545137" cy="1073150"/>
        </p:xfrm>
        <a:graphic>
          <a:graphicData uri="http://schemas.openxmlformats.org/presentationml/2006/ole">
            <mc:AlternateContent xmlns:mc="http://schemas.openxmlformats.org/markup-compatibility/2006">
              <mc:Choice xmlns:v="urn:schemas-microsoft-com:vml" Requires="v">
                <p:oleObj spid="_x0000_s199855" name="公式" r:id="rId5" imgW="2362200" imgH="457200" progId="Equation.3">
                  <p:embed/>
                </p:oleObj>
              </mc:Choice>
              <mc:Fallback>
                <p:oleObj name="公式" r:id="rId5" imgW="23622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8338" y="5084763"/>
                        <a:ext cx="5545137" cy="10731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a:t>
            </a:fld>
            <a:endParaRPr lang="en-US" altLang="zh-CN" dirty="0"/>
          </a:p>
        </p:txBody>
      </p:sp>
    </p:spTree>
    <p:extLst>
      <p:ext uri="{BB962C8B-B14F-4D97-AF65-F5344CB8AC3E}">
        <p14:creationId xmlns:p14="http://schemas.microsoft.com/office/powerpoint/2010/main" val="411185031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ppt_x"/>
                                          </p:val>
                                        </p:tav>
                                        <p:tav tm="100000">
                                          <p:val>
                                            <p:strVal val="#ppt_x"/>
                                          </p:val>
                                        </p:tav>
                                      </p:tavLst>
                                    </p:anim>
                                    <p:anim calcmode="lin" valueType="num">
                                      <p:cBhvr additive="base">
                                        <p:cTn id="8"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6"/>
                                        </p:tgtEl>
                                        <p:attrNameLst>
                                          <p:attrName>style.visibility</p:attrName>
                                        </p:attrNameLst>
                                      </p:cBhvr>
                                      <p:to>
                                        <p:strVal val="visible"/>
                                      </p:to>
                                    </p:set>
                                    <p:anim calcmode="lin" valueType="num">
                                      <p:cBhvr additive="base">
                                        <p:cTn id="13" dur="500" fill="hold"/>
                                        <p:tgtEl>
                                          <p:spTgt spid="10246"/>
                                        </p:tgtEl>
                                        <p:attrNameLst>
                                          <p:attrName>ppt_x</p:attrName>
                                        </p:attrNameLst>
                                      </p:cBhvr>
                                      <p:tavLst>
                                        <p:tav tm="0">
                                          <p:val>
                                            <p:strVal val="#ppt_x"/>
                                          </p:val>
                                        </p:tav>
                                        <p:tav tm="100000">
                                          <p:val>
                                            <p:strVal val="#ppt_x"/>
                                          </p:val>
                                        </p:tav>
                                      </p:tavLst>
                                    </p:anim>
                                    <p:anim calcmode="lin" valueType="num">
                                      <p:cBhvr additive="base">
                                        <p:cTn id="14"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9"/>
                                        </p:tgtEl>
                                        <p:attrNameLst>
                                          <p:attrName>style.visibility</p:attrName>
                                        </p:attrNameLst>
                                      </p:cBhvr>
                                      <p:to>
                                        <p:strVal val="visible"/>
                                      </p:to>
                                    </p:set>
                                    <p:anim calcmode="lin" valueType="num">
                                      <p:cBhvr additive="base">
                                        <p:cTn id="19" dur="500" fill="hold"/>
                                        <p:tgtEl>
                                          <p:spTgt spid="10249"/>
                                        </p:tgtEl>
                                        <p:attrNameLst>
                                          <p:attrName>ppt_x</p:attrName>
                                        </p:attrNameLst>
                                      </p:cBhvr>
                                      <p:tavLst>
                                        <p:tav tm="0">
                                          <p:val>
                                            <p:strVal val="#ppt_x"/>
                                          </p:val>
                                        </p:tav>
                                        <p:tav tm="100000">
                                          <p:val>
                                            <p:strVal val="#ppt_x"/>
                                          </p:val>
                                        </p:tav>
                                      </p:tavLst>
                                    </p:anim>
                                    <p:anim calcmode="lin" valueType="num">
                                      <p:cBhvr additive="base">
                                        <p:cTn id="20" dur="500" fill="hold"/>
                                        <p:tgtEl>
                                          <p:spTgt spid="1024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50"/>
                                        </p:tgtEl>
                                        <p:attrNameLst>
                                          <p:attrName>style.visibility</p:attrName>
                                        </p:attrNameLst>
                                      </p:cBhvr>
                                      <p:to>
                                        <p:strVal val="visible"/>
                                      </p:to>
                                    </p:set>
                                    <p:anim calcmode="lin" valueType="num">
                                      <p:cBhvr additive="base">
                                        <p:cTn id="23" dur="500" fill="hold"/>
                                        <p:tgtEl>
                                          <p:spTgt spid="10250"/>
                                        </p:tgtEl>
                                        <p:attrNameLst>
                                          <p:attrName>ppt_x</p:attrName>
                                        </p:attrNameLst>
                                      </p:cBhvr>
                                      <p:tavLst>
                                        <p:tav tm="0">
                                          <p:val>
                                            <p:strVal val="#ppt_x"/>
                                          </p:val>
                                        </p:tav>
                                        <p:tav tm="100000">
                                          <p:val>
                                            <p:strVal val="#ppt_x"/>
                                          </p:val>
                                        </p:tav>
                                      </p:tavLst>
                                    </p:anim>
                                    <p:anim calcmode="lin" valueType="num">
                                      <p:cBhvr additive="base">
                                        <p:cTn id="24" dur="500" fill="hold"/>
                                        <p:tgtEl>
                                          <p:spTgt spid="10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024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14313" y="294928"/>
            <a:ext cx="7664450" cy="685800"/>
          </a:xfrm>
        </p:spPr>
        <p:txBody>
          <a:bodyPr/>
          <a:lstStyle/>
          <a:p>
            <a:pPr>
              <a:tabLst>
                <a:tab pos="465138" algn="l"/>
              </a:tabLst>
            </a:pPr>
            <a:r>
              <a:rPr lang="en-US" altLang="zh-CN" sz="3200" dirty="0" smtClean="0">
                <a:ea typeface="宋体" charset="-122"/>
              </a:rPr>
              <a:t>5.3.5 Fake-Coin Puzzle (simpler version)</a:t>
            </a:r>
          </a:p>
        </p:txBody>
      </p:sp>
      <p:sp>
        <p:nvSpPr>
          <p:cNvPr id="55299" name="Rectangle 3"/>
          <p:cNvSpPr>
            <a:spLocks noGrp="1" noChangeArrowheads="1"/>
          </p:cNvSpPr>
          <p:nvPr>
            <p:ph type="body" idx="1"/>
          </p:nvPr>
        </p:nvSpPr>
        <p:spPr/>
        <p:txBody>
          <a:bodyPr/>
          <a:lstStyle/>
          <a:p>
            <a:pPr marL="0" indent="0" algn="just">
              <a:buFont typeface="Monotype Sorts"/>
              <a:buNone/>
            </a:pPr>
            <a:r>
              <a:rPr lang="en-US" altLang="zh-CN" sz="2400" b="1" dirty="0" smtClean="0"/>
              <a:t>There are </a:t>
            </a:r>
            <a:r>
              <a:rPr lang="en-US" altLang="zh-CN" sz="2400" b="1" i="1" dirty="0" smtClean="0"/>
              <a:t>n</a:t>
            </a:r>
            <a:r>
              <a:rPr lang="en-US" altLang="zh-CN" sz="2400" b="1" dirty="0" smtClean="0"/>
              <a:t> identically looking coins one of which is fake. </a:t>
            </a:r>
            <a:br>
              <a:rPr lang="en-US" altLang="zh-CN" sz="2400" b="1" dirty="0" smtClean="0"/>
            </a:br>
            <a:r>
              <a:rPr lang="en-US" altLang="zh-CN" sz="2400" b="1" dirty="0" smtClean="0"/>
              <a:t>There is a balance scale but there are no weights; the scale can tell whether two sets of coins weigh the same and, if not, which of the two sets is heavier (but not by how much).  Design an efficient algorithm for detecting the fake coin.  Assume that the fake coin is known to be lighter than the genuine ones.</a:t>
            </a:r>
          </a:p>
          <a:p>
            <a:pPr marL="0" indent="0" algn="just">
              <a:buFont typeface="Monotype Sorts"/>
              <a:buNone/>
            </a:pPr>
            <a:endParaRPr lang="en-US" altLang="zh-CN" sz="2400" b="1" dirty="0" smtClean="0"/>
          </a:p>
          <a:p>
            <a:pPr marL="0" indent="0" algn="just">
              <a:buFont typeface="Monotype Sorts"/>
              <a:buNone/>
            </a:pPr>
            <a:r>
              <a:rPr lang="en-US" altLang="zh-CN" sz="2400" b="1" dirty="0" smtClean="0">
                <a:solidFill>
                  <a:srgbClr val="00B0F0"/>
                </a:solidFill>
              </a:rPr>
              <a:t>Decrease by factor 2 algorithm</a:t>
            </a:r>
          </a:p>
          <a:p>
            <a:pPr marL="0" indent="0" algn="just">
              <a:buFont typeface="Monotype Sorts"/>
              <a:buNone/>
            </a:pPr>
            <a:endParaRPr lang="en-US" altLang="zh-CN" sz="2400" b="1" dirty="0" smtClean="0"/>
          </a:p>
          <a:p>
            <a:pPr marL="0" indent="0" algn="just">
              <a:buFont typeface="Monotype Sorts"/>
              <a:buNone/>
            </a:pPr>
            <a:endParaRPr lang="en-US" altLang="zh-CN" sz="2400" b="1" dirty="0" smtClean="0"/>
          </a:p>
          <a:p>
            <a:pPr marL="0" indent="0" algn="just">
              <a:buFont typeface="Monotype Sorts"/>
              <a:buNone/>
            </a:pPr>
            <a:r>
              <a:rPr lang="en-US" altLang="zh-CN" sz="2400" b="1" dirty="0" smtClean="0">
                <a:solidFill>
                  <a:srgbClr val="0070C0"/>
                </a:solidFill>
              </a:rPr>
              <a:t>Decrease by factor 3 algorithm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2" end="2"/>
                                            </p:txEl>
                                          </p:spTgt>
                                        </p:tgtEl>
                                        <p:attrNameLst>
                                          <p:attrName>style.visibility</p:attrName>
                                        </p:attrNameLst>
                                      </p:cBhvr>
                                      <p:to>
                                        <p:strVal val="visible"/>
                                      </p:to>
                                    </p:set>
                                    <p:anim calcmode="lin" valueType="num">
                                      <p:cBhvr additive="base">
                                        <p:cTn id="7"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9">
                                            <p:txEl>
                                              <p:pRg st="5" end="5"/>
                                            </p:txEl>
                                          </p:spTgt>
                                        </p:tgtEl>
                                        <p:attrNameLst>
                                          <p:attrName>style.visibility</p:attrName>
                                        </p:attrNameLst>
                                      </p:cBhvr>
                                      <p:to>
                                        <p:strVal val="visible"/>
                                      </p:to>
                                    </p:set>
                                    <p:anim calcmode="lin" valueType="num">
                                      <p:cBhvr additive="base">
                                        <p:cTn id="13"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sz="half" idx="1"/>
          </p:nvPr>
        </p:nvSpPr>
        <p:spPr>
          <a:xfrm>
            <a:off x="541232" y="1618456"/>
            <a:ext cx="7773988" cy="4114800"/>
          </a:xfrm>
        </p:spPr>
        <p:txBody>
          <a:bodyPr/>
          <a:lstStyle/>
          <a:p>
            <a:pPr marL="0" indent="0">
              <a:lnSpc>
                <a:spcPct val="120000"/>
              </a:lnSpc>
              <a:buFontTx/>
              <a:buNone/>
            </a:pPr>
            <a:r>
              <a:rPr lang="en-US" altLang="zh-CN" sz="2400" b="1" dirty="0"/>
              <a:t>         </a:t>
            </a:r>
            <a:r>
              <a:rPr lang="zh-CN" altLang="en-US" sz="2400" b="1" dirty="0"/>
              <a:t>问题的解决是经过一系列比较和判断，可以用</a:t>
            </a:r>
            <a:r>
              <a:rPr lang="zh-CN" altLang="en-US" sz="2400" b="1" dirty="0">
                <a:solidFill>
                  <a:srgbClr val="FF5050"/>
                </a:solidFill>
              </a:rPr>
              <a:t>判定树</a:t>
            </a:r>
            <a:r>
              <a:rPr lang="zh-CN" altLang="en-US" sz="2400" b="1" dirty="0"/>
              <a:t>来描述这个判定过程。</a:t>
            </a:r>
          </a:p>
          <a:p>
            <a:pPr marL="0" indent="0">
              <a:lnSpc>
                <a:spcPct val="120000"/>
              </a:lnSpc>
              <a:buFontTx/>
              <a:buNone/>
            </a:pPr>
            <a:r>
              <a:rPr lang="zh-CN" altLang="en-US" sz="2400" b="1" dirty="0"/>
              <a:t>         解决这个问题的最自然的想法就是一分为二，也就是把硬币分成两组。把</a:t>
            </a:r>
            <a:r>
              <a:rPr lang="en-US" altLang="zh-CN" sz="2400" b="1" i="1" dirty="0"/>
              <a:t>n</a:t>
            </a:r>
            <a:r>
              <a:rPr lang="zh-CN" altLang="en-US" sz="2400" b="1" dirty="0"/>
              <a:t>枚硬币分成两组，每组有</a:t>
            </a:r>
          </a:p>
          <a:p>
            <a:pPr marL="0" indent="0">
              <a:lnSpc>
                <a:spcPct val="120000"/>
              </a:lnSpc>
              <a:buFontTx/>
              <a:buNone/>
            </a:pPr>
            <a:r>
              <a:rPr lang="zh-CN" altLang="en-US" sz="2400" b="1" dirty="0"/>
              <a:t>枚硬币，如果</a:t>
            </a:r>
            <a:r>
              <a:rPr lang="en-US" altLang="zh-CN" sz="2400" b="1" i="1" dirty="0"/>
              <a:t>n</a:t>
            </a:r>
            <a:r>
              <a:rPr lang="zh-CN" altLang="en-US" sz="2400" b="1" dirty="0"/>
              <a:t>为奇数，就留下一枚硬币，然后把两组硬币分别放到天平的两端。如果两组硬币的重量相同，那么留下的硬币就是假币；否则，用同样的方法对较轻的那组硬币进行同样的处理，假币一定在较轻的那组里。</a:t>
            </a:r>
          </a:p>
        </p:txBody>
      </p:sp>
      <p:graphicFrame>
        <p:nvGraphicFramePr>
          <p:cNvPr id="155652" name="Object 4"/>
          <p:cNvGraphicFramePr>
            <a:graphicFrameLocks noGrp="1" noChangeAspect="1"/>
          </p:cNvGraphicFramePr>
          <p:nvPr>
            <p:ph sz="half" idx="2"/>
          </p:nvPr>
        </p:nvGraphicFramePr>
        <p:xfrm>
          <a:off x="7419975" y="3452813"/>
          <a:ext cx="865188" cy="446087"/>
        </p:xfrm>
        <a:graphic>
          <a:graphicData uri="http://schemas.openxmlformats.org/presentationml/2006/ole">
            <mc:AlternateContent xmlns:mc="http://schemas.openxmlformats.org/markup-compatibility/2006">
              <mc:Choice xmlns:v="urn:schemas-microsoft-com:vml" Requires="v">
                <p:oleObj spid="_x0000_s187494" r:id="rId3" imgW="368300" imgH="228600" progId="Equation.3">
                  <p:embed/>
                </p:oleObj>
              </mc:Choice>
              <mc:Fallback>
                <p:oleObj r:id="rId3" imgW="3683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9975" y="3452813"/>
                        <a:ext cx="865188"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91</a:t>
            </a:fld>
            <a:endParaRPr lang="en-US" altLang="zh-CN" dirty="0"/>
          </a:p>
        </p:txBody>
      </p:sp>
      <p:sp>
        <p:nvSpPr>
          <p:cNvPr id="5" name="Rectangle 2"/>
          <p:cNvSpPr>
            <a:spLocks noGrp="1" noChangeArrowheads="1"/>
          </p:cNvSpPr>
          <p:nvPr>
            <p:ph type="title"/>
          </p:nvPr>
        </p:nvSpPr>
        <p:spPr>
          <a:xfrm>
            <a:off x="214313" y="294928"/>
            <a:ext cx="7664450" cy="685800"/>
          </a:xfrm>
        </p:spPr>
        <p:txBody>
          <a:bodyPr/>
          <a:lstStyle/>
          <a:p>
            <a:pPr>
              <a:tabLst>
                <a:tab pos="465138" algn="l"/>
              </a:tabLst>
            </a:pPr>
            <a:r>
              <a:rPr lang="en-US" altLang="zh-CN" sz="3600" dirty="0" smtClean="0">
                <a:ea typeface="宋体" charset="-122"/>
              </a:rPr>
              <a:t>Fake-Coin Puzzle (simpler version)</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4"/>
          <p:cNvSpPr>
            <a:spLocks noGrp="1" noChangeArrowheads="1"/>
          </p:cNvSpPr>
          <p:nvPr>
            <p:ph type="body" idx="1"/>
          </p:nvPr>
        </p:nvSpPr>
        <p:spPr>
          <a:xfrm>
            <a:off x="457200" y="1628800"/>
            <a:ext cx="8229600" cy="4114800"/>
          </a:xfrm>
          <a:noFill/>
          <a:ln/>
        </p:spPr>
        <p:txBody>
          <a:bodyPr/>
          <a:lstStyle/>
          <a:p>
            <a:pPr>
              <a:buFontTx/>
              <a:buNone/>
            </a:pPr>
            <a:r>
              <a:rPr lang="en-US" altLang="zh-CN" dirty="0">
                <a:solidFill>
                  <a:srgbClr val="FF0000"/>
                </a:solidFill>
              </a:rPr>
              <a:t>1</a:t>
            </a:r>
            <a:r>
              <a:rPr lang="zh-CN" altLang="en-US" dirty="0">
                <a:solidFill>
                  <a:srgbClr val="FF0000"/>
                </a:solidFill>
              </a:rPr>
              <a:t>、用减治法</a:t>
            </a:r>
            <a:r>
              <a:rPr lang="en-US" altLang="zh-CN" dirty="0">
                <a:solidFill>
                  <a:srgbClr val="FF0000"/>
                </a:solidFill>
              </a:rPr>
              <a:t>(</a:t>
            </a:r>
            <a:r>
              <a:rPr lang="zh-CN" altLang="en-US" dirty="0">
                <a:solidFill>
                  <a:srgbClr val="FF0000"/>
                </a:solidFill>
              </a:rPr>
              <a:t>减半）</a:t>
            </a:r>
          </a:p>
          <a:p>
            <a:pPr>
              <a:buFontTx/>
              <a:buNone/>
            </a:pPr>
            <a:r>
              <a:rPr lang="zh-CN" altLang="en-US" dirty="0"/>
              <a:t>      把</a:t>
            </a:r>
            <a:r>
              <a:rPr lang="en-US" altLang="zh-CN" dirty="0"/>
              <a:t>n</a:t>
            </a:r>
            <a:r>
              <a:rPr lang="zh-CN" altLang="en-US" dirty="0"/>
              <a:t>个硬币分为两堆，每堆</a:t>
            </a:r>
            <a:r>
              <a:rPr lang="zh-CN" altLang="en-US" dirty="0">
                <a:sym typeface="Symbol" pitchFamily="18" charset="2"/>
              </a:rPr>
              <a:t></a:t>
            </a:r>
            <a:r>
              <a:rPr lang="en-US" altLang="zh-CN" dirty="0"/>
              <a:t>n/2</a:t>
            </a:r>
            <a:r>
              <a:rPr lang="en-US" altLang="zh-CN" dirty="0">
                <a:sym typeface="Symbol" pitchFamily="18" charset="2"/>
              </a:rPr>
              <a:t></a:t>
            </a:r>
            <a:r>
              <a:rPr lang="zh-CN" altLang="en-US" dirty="0"/>
              <a:t>个，每次称一堆。</a:t>
            </a:r>
          </a:p>
          <a:p>
            <a:pPr>
              <a:buFontTx/>
              <a:buNone/>
            </a:pPr>
            <a:r>
              <a:rPr lang="zh-CN" altLang="en-US" dirty="0"/>
              <a:t>        </a:t>
            </a:r>
            <a:endParaRPr lang="en-US" altLang="zh-CN" dirty="0" smtClean="0"/>
          </a:p>
          <a:p>
            <a:pPr>
              <a:buFontTx/>
              <a:buNone/>
            </a:pPr>
            <a:r>
              <a:rPr lang="zh-CN" altLang="en-US" dirty="0" smtClean="0"/>
              <a:t>易</a:t>
            </a:r>
            <a:r>
              <a:rPr lang="zh-CN" altLang="en-US" dirty="0"/>
              <a:t>见    </a:t>
            </a:r>
            <a:r>
              <a:rPr lang="en-US" altLang="zh-CN" dirty="0"/>
              <a:t>W(1)=0</a:t>
            </a:r>
          </a:p>
          <a:p>
            <a:pPr>
              <a:buFontTx/>
              <a:buNone/>
            </a:pPr>
            <a:r>
              <a:rPr lang="en-US" altLang="zh-CN" dirty="0" smtClean="0"/>
              <a:t>           W(n</a:t>
            </a:r>
            <a:r>
              <a:rPr lang="en-US" altLang="zh-CN" dirty="0"/>
              <a:t>)=W(</a:t>
            </a:r>
            <a:r>
              <a:rPr lang="en-US" altLang="zh-CN" dirty="0">
                <a:sym typeface="Symbol" pitchFamily="18" charset="2"/>
              </a:rPr>
              <a:t></a:t>
            </a:r>
            <a:r>
              <a:rPr lang="en-US" altLang="zh-CN" dirty="0"/>
              <a:t>n/2</a:t>
            </a:r>
            <a:r>
              <a:rPr lang="en-US" altLang="zh-CN" dirty="0">
                <a:sym typeface="Symbol" pitchFamily="18" charset="2"/>
              </a:rPr>
              <a:t>)+1</a:t>
            </a:r>
          </a:p>
          <a:p>
            <a:pPr>
              <a:buFontTx/>
              <a:buNone/>
            </a:pPr>
            <a:r>
              <a:rPr lang="en-US" altLang="zh-CN" dirty="0">
                <a:sym typeface="Symbol" pitchFamily="18" charset="2"/>
              </a:rPr>
              <a:t>    </a:t>
            </a:r>
            <a:r>
              <a:rPr lang="zh-CN" altLang="en-US" dirty="0">
                <a:sym typeface="Symbol" pitchFamily="18" charset="2"/>
              </a:rPr>
              <a:t>解得  </a:t>
            </a:r>
            <a:r>
              <a:rPr lang="en-US" altLang="zh-CN" dirty="0">
                <a:sym typeface="Symbol" pitchFamily="18" charset="2"/>
              </a:rPr>
              <a:t>W(n)= log</a:t>
            </a:r>
            <a:r>
              <a:rPr lang="en-US" altLang="zh-CN" baseline="-25000" dirty="0">
                <a:sym typeface="Symbol" pitchFamily="18" charset="2"/>
              </a:rPr>
              <a:t>2</a:t>
            </a:r>
            <a:r>
              <a:rPr lang="en-US" altLang="zh-CN" dirty="0"/>
              <a:t>n</a:t>
            </a:r>
            <a:r>
              <a:rPr lang="en-US" altLang="zh-CN" dirty="0">
                <a:sym typeface="Symbol" pitchFamily="18" charset="2"/>
              </a:rPr>
              <a:t></a:t>
            </a:r>
            <a:endParaRPr lang="en-US" altLang="zh-CN" dirty="0"/>
          </a:p>
          <a:p>
            <a:pPr>
              <a:buFontTx/>
              <a:buNone/>
            </a:pPr>
            <a:endParaRPr lang="en-US" altLang="zh-CN" sz="2800" dirty="0">
              <a:solidFill>
                <a:srgbClr val="000000"/>
              </a:solidFill>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92</a:t>
            </a:fld>
            <a:endParaRPr lang="en-US" altLang="zh-CN" dirty="0"/>
          </a:p>
        </p:txBody>
      </p:sp>
      <p:sp>
        <p:nvSpPr>
          <p:cNvPr id="2" name="标题 1"/>
          <p:cNvSpPr>
            <a:spLocks noGrp="1"/>
          </p:cNvSpPr>
          <p:nvPr>
            <p:ph type="title"/>
          </p:nvPr>
        </p:nvSpPr>
        <p:spPr/>
        <p:txBody>
          <a:bodyPr/>
          <a:lstStyle/>
          <a:p>
            <a:endParaRPr lang="zh-CN" altLang="en-US"/>
          </a:p>
        </p:txBody>
      </p:sp>
      <p:sp>
        <p:nvSpPr>
          <p:cNvPr id="6" name="Rectangle 2"/>
          <p:cNvSpPr txBox="1">
            <a:spLocks noChangeArrowheads="1"/>
          </p:cNvSpPr>
          <p:nvPr/>
        </p:nvSpPr>
        <p:spPr bwMode="auto">
          <a:xfrm>
            <a:off x="214313" y="294928"/>
            <a:ext cx="766445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a:tabLst>
                <a:tab pos="465138" algn="l"/>
              </a:tabLst>
            </a:pPr>
            <a:r>
              <a:rPr lang="en-US" altLang="zh-CN" sz="3600" kern="0" smtClean="0">
                <a:ea typeface="宋体" charset="-122"/>
              </a:rPr>
              <a:t>Fake-Coin Puzzle (simpler version)</a:t>
            </a:r>
            <a:endParaRPr lang="en-US" altLang="zh-CN" sz="3600" kern="0" dirty="0" smtClean="0">
              <a:ea typeface="宋体" charset="-122"/>
            </a:endParaRPr>
          </a:p>
        </p:txBody>
      </p:sp>
      <p:pic>
        <p:nvPicPr>
          <p:cNvPr id="4" name="图片 3"/>
          <p:cNvPicPr>
            <a:picLocks noChangeAspect="1"/>
          </p:cNvPicPr>
          <p:nvPr/>
        </p:nvPicPr>
        <p:blipFill>
          <a:blip r:embed="rId2"/>
          <a:stretch>
            <a:fillRect/>
          </a:stretch>
        </p:blipFill>
        <p:spPr>
          <a:xfrm>
            <a:off x="4675517" y="1671167"/>
            <a:ext cx="4271367" cy="263960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0772">
                                            <p:txEl>
                                              <p:pRg st="3" end="3"/>
                                            </p:txEl>
                                          </p:spTgt>
                                        </p:tgtEl>
                                        <p:attrNameLst>
                                          <p:attrName>style.visibility</p:attrName>
                                        </p:attrNameLst>
                                      </p:cBhvr>
                                      <p:to>
                                        <p:strVal val="visible"/>
                                      </p:to>
                                    </p:set>
                                    <p:anim calcmode="lin" valueType="num">
                                      <p:cBhvr additive="base">
                                        <p:cTn id="13" dur="500" fill="hold"/>
                                        <p:tgtEl>
                                          <p:spTgt spid="16077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2">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0772">
                                            <p:txEl>
                                              <p:pRg st="4" end="4"/>
                                            </p:txEl>
                                          </p:spTgt>
                                        </p:tgtEl>
                                        <p:attrNameLst>
                                          <p:attrName>style.visibility</p:attrName>
                                        </p:attrNameLst>
                                      </p:cBhvr>
                                      <p:to>
                                        <p:strVal val="visible"/>
                                      </p:to>
                                    </p:set>
                                    <p:anim calcmode="lin" valueType="num">
                                      <p:cBhvr additive="base">
                                        <p:cTn id="17" dur="500" fill="hold"/>
                                        <p:tgtEl>
                                          <p:spTgt spid="16077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0772">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0772">
                                            <p:txEl>
                                              <p:pRg st="5" end="5"/>
                                            </p:txEl>
                                          </p:spTgt>
                                        </p:tgtEl>
                                        <p:attrNameLst>
                                          <p:attrName>style.visibility</p:attrName>
                                        </p:attrNameLst>
                                      </p:cBhvr>
                                      <p:to>
                                        <p:strVal val="visible"/>
                                      </p:to>
                                    </p:set>
                                    <p:anim calcmode="lin" valueType="num">
                                      <p:cBhvr additive="base">
                                        <p:cTn id="21" dur="500" fill="hold"/>
                                        <p:tgtEl>
                                          <p:spTgt spid="16077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077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93</a:t>
            </a:fld>
            <a:endParaRPr lang="en-US" altLang="zh-CN" dirty="0"/>
          </a:p>
        </p:txBody>
      </p:sp>
      <p:pic>
        <p:nvPicPr>
          <p:cNvPr id="5" name="图片 4"/>
          <p:cNvPicPr>
            <a:picLocks noChangeAspect="1"/>
          </p:cNvPicPr>
          <p:nvPr/>
        </p:nvPicPr>
        <p:blipFill>
          <a:blip r:embed="rId2"/>
          <a:stretch>
            <a:fillRect/>
          </a:stretch>
        </p:blipFill>
        <p:spPr>
          <a:xfrm>
            <a:off x="827584" y="1348581"/>
            <a:ext cx="7115175" cy="4486275"/>
          </a:xfrm>
          <a:prstGeom prst="rect">
            <a:avLst/>
          </a:prstGeom>
        </p:spPr>
      </p:pic>
    </p:spTree>
    <p:extLst>
      <p:ext uri="{BB962C8B-B14F-4D97-AF65-F5344CB8AC3E}">
        <p14:creationId xmlns:p14="http://schemas.microsoft.com/office/powerpoint/2010/main" val="737280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sz="half" idx="1"/>
          </p:nvPr>
        </p:nvSpPr>
        <p:spPr>
          <a:xfrm>
            <a:off x="827658" y="1927225"/>
            <a:ext cx="7777162" cy="4114800"/>
          </a:xfrm>
        </p:spPr>
        <p:txBody>
          <a:bodyPr/>
          <a:lstStyle/>
          <a:p>
            <a:pPr marL="0" indent="0">
              <a:lnSpc>
                <a:spcPct val="110000"/>
              </a:lnSpc>
              <a:spcBef>
                <a:spcPct val="50000"/>
              </a:spcBef>
              <a:buFontTx/>
              <a:buNone/>
              <a:tabLst>
                <a:tab pos="0" algn="l"/>
              </a:tabLst>
            </a:pPr>
            <a:r>
              <a:rPr lang="en-US" altLang="zh-CN" sz="2400" b="1" dirty="0"/>
              <a:t>        </a:t>
            </a:r>
            <a:r>
              <a:rPr lang="zh-CN" altLang="en-US" sz="2400" b="1" dirty="0"/>
              <a:t>考虑不是把硬币分成两组，而是分成三组，前两组有        组硬币，其余的硬币作为第三组，将前两组硬币放到天平上，如果他们的重量相同，则假币一定在第三组中，用同样的方法对第三组进行处理；如果前两组的重量不同，则假币一定在较轻的那一组中，用同样的方法对较轻的那组硬币进行处理。显然这个算法存在递推式： </a:t>
            </a:r>
          </a:p>
          <a:p>
            <a:pPr marL="0" indent="0">
              <a:lnSpc>
                <a:spcPct val="110000"/>
              </a:lnSpc>
              <a:buFontTx/>
              <a:buNone/>
              <a:tabLst>
                <a:tab pos="0" algn="l"/>
              </a:tabLst>
            </a:pPr>
            <a:endParaRPr lang="en-US" altLang="zh-CN" sz="2400" b="1" dirty="0"/>
          </a:p>
        </p:txBody>
      </p:sp>
      <p:graphicFrame>
        <p:nvGraphicFramePr>
          <p:cNvPr id="157700" name="Object 4"/>
          <p:cNvGraphicFramePr>
            <a:graphicFrameLocks noGrp="1" noChangeAspect="1"/>
          </p:cNvGraphicFramePr>
          <p:nvPr>
            <p:ph sz="quarter" idx="2"/>
            <p:extLst>
              <p:ext uri="{D42A27DB-BD31-4B8C-83A1-F6EECF244321}">
                <p14:modId xmlns:p14="http://schemas.microsoft.com/office/powerpoint/2010/main" val="194767152"/>
              </p:ext>
            </p:extLst>
          </p:nvPr>
        </p:nvGraphicFramePr>
        <p:xfrm>
          <a:off x="1331640" y="2348880"/>
          <a:ext cx="647700" cy="415925"/>
        </p:xfrm>
        <a:graphic>
          <a:graphicData uri="http://schemas.openxmlformats.org/presentationml/2006/ole">
            <mc:AlternateContent xmlns:mc="http://schemas.openxmlformats.org/markup-compatibility/2006">
              <mc:Choice xmlns:v="urn:schemas-microsoft-com:vml" Requires="v">
                <p:oleObj spid="_x0000_s189576" r:id="rId3" imgW="355446" imgH="228501" progId="Equation.3">
                  <p:embed/>
                </p:oleObj>
              </mc:Choice>
              <mc:Fallback>
                <p:oleObj r:id="rId3" imgW="355446" imgH="228501"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348880"/>
                        <a:ext cx="6477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内容占位符 1"/>
          <p:cNvSpPr>
            <a:spLocks noGrp="1"/>
          </p:cNvSpPr>
          <p:nvPr>
            <p:ph sz="quarter" idx="3"/>
          </p:nvPr>
        </p:nvSpPr>
        <p:spPr/>
        <p:txBody>
          <a:bodyPr/>
          <a:lstStyle/>
          <a:p>
            <a:endParaRPr lang="zh-CN" altLang="en-US"/>
          </a:p>
        </p:txBody>
      </p:sp>
      <p:sp>
        <p:nvSpPr>
          <p:cNvPr id="3" name="文本框 2"/>
          <p:cNvSpPr txBox="1"/>
          <p:nvPr/>
        </p:nvSpPr>
        <p:spPr>
          <a:xfrm>
            <a:off x="1161941" y="1213365"/>
            <a:ext cx="2210862" cy="369332"/>
          </a:xfrm>
          <a:prstGeom prst="rect">
            <a:avLst/>
          </a:prstGeom>
          <a:noFill/>
        </p:spPr>
        <p:txBody>
          <a:bodyPr wrap="none" rtlCol="0">
            <a:spAutoFit/>
          </a:bodyPr>
          <a:lstStyle/>
          <a:p>
            <a:r>
              <a:rPr lang="en-US" altLang="zh-CN" dirty="0" smtClean="0">
                <a:solidFill>
                  <a:srgbClr val="FF0000"/>
                </a:solidFill>
              </a:rPr>
              <a:t>Any consideration? </a:t>
            </a:r>
            <a:endParaRPr lang="zh-CN" altLang="en-US" dirty="0">
              <a:solidFill>
                <a:srgbClr val="FF0000"/>
              </a:solidFill>
            </a:endParaRPr>
          </a:p>
        </p:txBody>
      </p:sp>
      <p:sp>
        <p:nvSpPr>
          <p:cNvPr id="5" name="灯片编号占位符 4"/>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94</a:t>
            </a:fld>
            <a:endParaRPr lang="en-US" altLang="zh-CN"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699">
                                            <p:txEl>
                                              <p:pRg st="0" end="0"/>
                                            </p:txEl>
                                          </p:spTgt>
                                        </p:tgtEl>
                                        <p:attrNameLst>
                                          <p:attrName>style.visibility</p:attrName>
                                        </p:attrNameLst>
                                      </p:cBhvr>
                                      <p:to>
                                        <p:strVal val="visible"/>
                                      </p:to>
                                    </p:set>
                                    <p:anim calcmode="lin" valueType="num">
                                      <p:cBhvr additive="base">
                                        <p:cTn id="13"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69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7700"/>
                                        </p:tgtEl>
                                        <p:attrNameLst>
                                          <p:attrName>style.visibility</p:attrName>
                                        </p:attrNameLst>
                                      </p:cBhvr>
                                      <p:to>
                                        <p:strVal val="visible"/>
                                      </p:to>
                                    </p:set>
                                    <p:anim calcmode="lin" valueType="num">
                                      <p:cBhvr additive="base">
                                        <p:cTn id="17" dur="500" fill="hold"/>
                                        <p:tgtEl>
                                          <p:spTgt spid="157700"/>
                                        </p:tgtEl>
                                        <p:attrNameLst>
                                          <p:attrName>ppt_x</p:attrName>
                                        </p:attrNameLst>
                                      </p:cBhvr>
                                      <p:tavLst>
                                        <p:tav tm="0">
                                          <p:val>
                                            <p:strVal val="#ppt_x"/>
                                          </p:val>
                                        </p:tav>
                                        <p:tav tm="100000">
                                          <p:val>
                                            <p:strVal val="#ppt_x"/>
                                          </p:val>
                                        </p:tav>
                                      </p:tavLst>
                                    </p:anim>
                                    <p:anim calcmode="lin" valueType="num">
                                      <p:cBhvr additive="base">
                                        <p:cTn id="18" dur="500" fill="hold"/>
                                        <p:tgtEl>
                                          <p:spTgt spid="157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body" idx="1"/>
          </p:nvPr>
        </p:nvSpPr>
        <p:spPr>
          <a:xfrm>
            <a:off x="457200" y="1772816"/>
            <a:ext cx="8229600" cy="4114800"/>
          </a:xfrm>
          <a:noFill/>
          <a:ln/>
        </p:spPr>
        <p:txBody>
          <a:bodyPr/>
          <a:lstStyle/>
          <a:p>
            <a:pPr>
              <a:buFontTx/>
              <a:buNone/>
            </a:pPr>
            <a:r>
              <a:rPr lang="en-US" altLang="zh-CN" dirty="0">
                <a:solidFill>
                  <a:srgbClr val="FF0000"/>
                </a:solidFill>
              </a:rPr>
              <a:t>2</a:t>
            </a:r>
            <a:r>
              <a:rPr lang="zh-CN" altLang="en-US" dirty="0">
                <a:solidFill>
                  <a:srgbClr val="FF0000"/>
                </a:solidFill>
              </a:rPr>
              <a:t>、用减治法</a:t>
            </a:r>
            <a:r>
              <a:rPr lang="en-US" altLang="zh-CN" dirty="0">
                <a:solidFill>
                  <a:srgbClr val="FF0000"/>
                </a:solidFill>
              </a:rPr>
              <a:t>(</a:t>
            </a:r>
            <a:r>
              <a:rPr lang="zh-CN" altLang="en-US" dirty="0">
                <a:solidFill>
                  <a:srgbClr val="FF0000"/>
                </a:solidFill>
              </a:rPr>
              <a:t>减</a:t>
            </a:r>
            <a:r>
              <a:rPr lang="en-US" altLang="zh-CN" dirty="0">
                <a:solidFill>
                  <a:srgbClr val="FF0000"/>
                </a:solidFill>
              </a:rPr>
              <a:t>n/3</a:t>
            </a:r>
            <a:r>
              <a:rPr lang="zh-CN" altLang="en-US" dirty="0">
                <a:solidFill>
                  <a:srgbClr val="FF0000"/>
                </a:solidFill>
              </a:rPr>
              <a:t>）</a:t>
            </a:r>
          </a:p>
          <a:p>
            <a:pPr>
              <a:buFontTx/>
              <a:buNone/>
            </a:pPr>
            <a:r>
              <a:rPr lang="zh-CN" altLang="en-US" dirty="0"/>
              <a:t>      把</a:t>
            </a:r>
            <a:r>
              <a:rPr lang="en-US" altLang="zh-CN" dirty="0"/>
              <a:t>n</a:t>
            </a:r>
            <a:r>
              <a:rPr lang="zh-CN" altLang="en-US" dirty="0"/>
              <a:t>个硬币分为三堆，每堆</a:t>
            </a:r>
            <a:r>
              <a:rPr lang="zh-CN" altLang="en-US" dirty="0">
                <a:sym typeface="Symbol" pitchFamily="18" charset="2"/>
              </a:rPr>
              <a:t></a:t>
            </a:r>
            <a:r>
              <a:rPr lang="en-US" altLang="zh-CN" dirty="0"/>
              <a:t>n/3</a:t>
            </a:r>
            <a:r>
              <a:rPr lang="en-US" altLang="zh-CN" dirty="0">
                <a:sym typeface="Symbol" pitchFamily="18" charset="2"/>
              </a:rPr>
              <a:t></a:t>
            </a:r>
            <a:r>
              <a:rPr lang="zh-CN" altLang="en-US" dirty="0"/>
              <a:t>个，每次称任意二堆</a:t>
            </a:r>
            <a:r>
              <a:rPr lang="zh-CN" altLang="en-US" dirty="0" smtClean="0"/>
              <a:t>。</a:t>
            </a:r>
            <a:endParaRPr lang="en-US" altLang="zh-CN" dirty="0" smtClean="0"/>
          </a:p>
          <a:p>
            <a:pPr>
              <a:buFontTx/>
              <a:buNone/>
            </a:pPr>
            <a:endParaRPr lang="zh-CN" altLang="en-US" dirty="0"/>
          </a:p>
          <a:p>
            <a:pPr>
              <a:buFontTx/>
              <a:buNone/>
            </a:pPr>
            <a:r>
              <a:rPr lang="zh-CN" altLang="en-US" dirty="0"/>
              <a:t>        易见    </a:t>
            </a:r>
            <a:r>
              <a:rPr lang="en-US" altLang="zh-CN" dirty="0"/>
              <a:t>W(1)=0</a:t>
            </a:r>
          </a:p>
          <a:p>
            <a:pPr>
              <a:buFontTx/>
              <a:buNone/>
            </a:pPr>
            <a:r>
              <a:rPr lang="en-US" altLang="zh-CN" dirty="0"/>
              <a:t>                   W(n)=W(</a:t>
            </a:r>
            <a:r>
              <a:rPr lang="en-US" altLang="zh-CN" dirty="0">
                <a:sym typeface="Symbol" pitchFamily="18" charset="2"/>
              </a:rPr>
              <a:t></a:t>
            </a:r>
            <a:r>
              <a:rPr lang="en-US" altLang="zh-CN" dirty="0"/>
              <a:t>n/3</a:t>
            </a:r>
            <a:r>
              <a:rPr lang="en-US" altLang="zh-CN" dirty="0">
                <a:sym typeface="Symbol" pitchFamily="18" charset="2"/>
              </a:rPr>
              <a:t>)+1</a:t>
            </a:r>
          </a:p>
          <a:p>
            <a:pPr>
              <a:buFontTx/>
              <a:buNone/>
            </a:pPr>
            <a:r>
              <a:rPr lang="en-US" altLang="zh-CN" dirty="0">
                <a:sym typeface="Symbol" pitchFamily="18" charset="2"/>
              </a:rPr>
              <a:t>    </a:t>
            </a:r>
            <a:r>
              <a:rPr lang="zh-CN" altLang="en-US" dirty="0">
                <a:sym typeface="Symbol" pitchFamily="18" charset="2"/>
              </a:rPr>
              <a:t>解得  </a:t>
            </a:r>
            <a:r>
              <a:rPr lang="en-US" altLang="zh-CN" dirty="0">
                <a:sym typeface="Symbol" pitchFamily="18" charset="2"/>
              </a:rPr>
              <a:t>W(n)= log</a:t>
            </a:r>
            <a:r>
              <a:rPr lang="en-US" altLang="zh-CN" baseline="-25000" dirty="0">
                <a:sym typeface="Symbol" pitchFamily="18" charset="2"/>
              </a:rPr>
              <a:t>3</a:t>
            </a:r>
            <a:r>
              <a:rPr lang="en-US" altLang="zh-CN" dirty="0"/>
              <a:t>n</a:t>
            </a:r>
            <a:r>
              <a:rPr lang="en-US" altLang="zh-CN" dirty="0">
                <a:sym typeface="Symbol" pitchFamily="18" charset="2"/>
              </a:rPr>
              <a:t></a:t>
            </a:r>
            <a:endParaRPr lang="en-US" altLang="zh-CN" dirty="0"/>
          </a:p>
          <a:p>
            <a:pPr>
              <a:buFontTx/>
              <a:buNone/>
            </a:pPr>
            <a:r>
              <a:rPr lang="en-US" altLang="zh-CN" dirty="0"/>
              <a:t>    </a:t>
            </a:r>
            <a:r>
              <a:rPr lang="zh-CN" altLang="en-US" dirty="0"/>
              <a:t>结果比减半法更好。</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95</a:t>
            </a:fld>
            <a:endParaRPr lang="en-US" altLang="zh-CN" dirty="0"/>
          </a:p>
        </p:txBody>
      </p:sp>
      <p:sp>
        <p:nvSpPr>
          <p:cNvPr id="6" name="Rectangle 2"/>
          <p:cNvSpPr>
            <a:spLocks noGrp="1" noChangeArrowheads="1"/>
          </p:cNvSpPr>
          <p:nvPr>
            <p:ph type="title"/>
          </p:nvPr>
        </p:nvSpPr>
        <p:spPr>
          <a:xfrm>
            <a:off x="214313" y="294928"/>
            <a:ext cx="7664450" cy="685800"/>
          </a:xfrm>
        </p:spPr>
        <p:txBody>
          <a:bodyPr/>
          <a:lstStyle/>
          <a:p>
            <a:pPr>
              <a:tabLst>
                <a:tab pos="465138" algn="l"/>
              </a:tabLst>
            </a:pPr>
            <a:r>
              <a:rPr lang="en-US" altLang="zh-CN" sz="3600" dirty="0" smtClean="0">
                <a:ea typeface="宋体" charset="-122"/>
              </a:rPr>
              <a:t>Fake-Coin Puzzle (simpler version)</a:t>
            </a:r>
          </a:p>
        </p:txBody>
      </p:sp>
      <p:pic>
        <p:nvPicPr>
          <p:cNvPr id="2" name="图片 1"/>
          <p:cNvPicPr>
            <a:picLocks noChangeAspect="1"/>
          </p:cNvPicPr>
          <p:nvPr/>
        </p:nvPicPr>
        <p:blipFill>
          <a:blip r:embed="rId2"/>
          <a:stretch>
            <a:fillRect/>
          </a:stretch>
        </p:blipFill>
        <p:spPr>
          <a:xfrm>
            <a:off x="4597428" y="1546448"/>
            <a:ext cx="4269283" cy="276458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796">
                                            <p:txEl>
                                              <p:pRg st="1" end="1"/>
                                            </p:txEl>
                                          </p:spTgt>
                                        </p:tgtEl>
                                        <p:attrNameLst>
                                          <p:attrName>style.visibility</p:attrName>
                                        </p:attrNameLst>
                                      </p:cBhvr>
                                      <p:to>
                                        <p:strVal val="visible"/>
                                      </p:to>
                                    </p:set>
                                    <p:anim calcmode="lin" valueType="num">
                                      <p:cBhvr additive="base">
                                        <p:cTn id="7" dur="500" fill="hold"/>
                                        <p:tgtEl>
                                          <p:spTgt spid="16179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1796">
                                            <p:txEl>
                                              <p:pRg st="3" end="3"/>
                                            </p:txEl>
                                          </p:spTgt>
                                        </p:tgtEl>
                                        <p:attrNameLst>
                                          <p:attrName>style.visibility</p:attrName>
                                        </p:attrNameLst>
                                      </p:cBhvr>
                                      <p:to>
                                        <p:strVal val="visible"/>
                                      </p:to>
                                    </p:set>
                                    <p:anim calcmode="lin" valueType="num">
                                      <p:cBhvr additive="base">
                                        <p:cTn id="19" dur="500" fill="hold"/>
                                        <p:tgtEl>
                                          <p:spTgt spid="16179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796">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1796">
                                            <p:txEl>
                                              <p:pRg st="4" end="4"/>
                                            </p:txEl>
                                          </p:spTgt>
                                        </p:tgtEl>
                                        <p:attrNameLst>
                                          <p:attrName>style.visibility</p:attrName>
                                        </p:attrNameLst>
                                      </p:cBhvr>
                                      <p:to>
                                        <p:strVal val="visible"/>
                                      </p:to>
                                    </p:set>
                                    <p:anim calcmode="lin" valueType="num">
                                      <p:cBhvr additive="base">
                                        <p:cTn id="23" dur="500" fill="hold"/>
                                        <p:tgtEl>
                                          <p:spTgt spid="16179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1796">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1796">
                                            <p:txEl>
                                              <p:pRg st="5" end="5"/>
                                            </p:txEl>
                                          </p:spTgt>
                                        </p:tgtEl>
                                        <p:attrNameLst>
                                          <p:attrName>style.visibility</p:attrName>
                                        </p:attrNameLst>
                                      </p:cBhvr>
                                      <p:to>
                                        <p:strVal val="visible"/>
                                      </p:to>
                                    </p:set>
                                    <p:anim calcmode="lin" valueType="num">
                                      <p:cBhvr additive="base">
                                        <p:cTn id="27" dur="500" fill="hold"/>
                                        <p:tgtEl>
                                          <p:spTgt spid="16179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1796">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1796">
                                            <p:txEl>
                                              <p:pRg st="6" end="6"/>
                                            </p:txEl>
                                          </p:spTgt>
                                        </p:tgtEl>
                                        <p:attrNameLst>
                                          <p:attrName>style.visibility</p:attrName>
                                        </p:attrNameLst>
                                      </p:cBhvr>
                                      <p:to>
                                        <p:strVal val="visible"/>
                                      </p:to>
                                    </p:set>
                                    <p:anim calcmode="lin" valueType="num">
                                      <p:cBhvr additive="base">
                                        <p:cTn id="31" dur="500" fill="hold"/>
                                        <p:tgtEl>
                                          <p:spTgt spid="16179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179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96</a:t>
            </a:fld>
            <a:endParaRPr lang="en-US" altLang="zh-CN" dirty="0"/>
          </a:p>
        </p:txBody>
      </p:sp>
      <p:pic>
        <p:nvPicPr>
          <p:cNvPr id="5" name="图片 4"/>
          <p:cNvPicPr>
            <a:picLocks noChangeAspect="1"/>
          </p:cNvPicPr>
          <p:nvPr/>
        </p:nvPicPr>
        <p:blipFill>
          <a:blip r:embed="rId2"/>
          <a:stretch>
            <a:fillRect/>
          </a:stretch>
        </p:blipFill>
        <p:spPr>
          <a:xfrm>
            <a:off x="702468" y="1139825"/>
            <a:ext cx="7667625" cy="4991100"/>
          </a:xfrm>
          <a:prstGeom prst="rect">
            <a:avLst/>
          </a:prstGeom>
        </p:spPr>
      </p:pic>
    </p:spTree>
    <p:extLst>
      <p:ext uri="{BB962C8B-B14F-4D97-AF65-F5344CB8AC3E}">
        <p14:creationId xmlns:p14="http://schemas.microsoft.com/office/powerpoint/2010/main" val="2644599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Grp="1" noChangeArrowheads="1"/>
          </p:cNvSpPr>
          <p:nvPr>
            <p:ph type="body" idx="1"/>
          </p:nvPr>
        </p:nvSpPr>
        <p:spPr>
          <a:xfrm>
            <a:off x="318293" y="1215689"/>
            <a:ext cx="8507413" cy="4751387"/>
          </a:xfrm>
          <a:noFill/>
          <a:ln/>
        </p:spPr>
        <p:txBody>
          <a:bodyPr/>
          <a:lstStyle/>
          <a:p>
            <a:pPr>
              <a:lnSpc>
                <a:spcPct val="150000"/>
              </a:lnSpc>
              <a:buFontTx/>
              <a:buNone/>
            </a:pPr>
            <a:r>
              <a:rPr lang="zh-CN" altLang="en-US" sz="2100" b="1" dirty="0">
                <a:solidFill>
                  <a:srgbClr val="00B0F0"/>
                </a:solidFill>
                <a:latin typeface="宋体" charset="-122"/>
              </a:rPr>
              <a:t>用方法</a:t>
            </a:r>
            <a:r>
              <a:rPr lang="en-US" altLang="zh-CN" sz="2100" b="1" dirty="0">
                <a:solidFill>
                  <a:srgbClr val="00B0F0"/>
                </a:solidFill>
                <a:latin typeface="宋体" charset="-122"/>
              </a:rPr>
              <a:t>1</a:t>
            </a:r>
            <a:r>
              <a:rPr lang="zh-CN" altLang="en-US" sz="2100" b="1" dirty="0">
                <a:solidFill>
                  <a:srgbClr val="00B0F0"/>
                </a:solidFill>
                <a:latin typeface="宋体" charset="-122"/>
              </a:rPr>
              <a:t>（减半法）需要称 </a:t>
            </a:r>
            <a:r>
              <a:rPr lang="en-US" altLang="zh-CN" sz="2100" b="1" dirty="0">
                <a:solidFill>
                  <a:srgbClr val="00B0F0"/>
                </a:solidFill>
                <a:latin typeface="宋体" charset="-122"/>
              </a:rPr>
              <a:t>3 </a:t>
            </a:r>
            <a:r>
              <a:rPr lang="zh-CN" altLang="en-US" sz="2100" b="1" dirty="0">
                <a:solidFill>
                  <a:srgbClr val="00B0F0"/>
                </a:solidFill>
                <a:latin typeface="宋体" charset="-122"/>
              </a:rPr>
              <a:t>次。</a:t>
            </a:r>
          </a:p>
          <a:p>
            <a:pPr>
              <a:lnSpc>
                <a:spcPct val="150000"/>
              </a:lnSpc>
              <a:buFontTx/>
              <a:buNone/>
            </a:pPr>
            <a:r>
              <a:rPr lang="zh-CN" altLang="en-US" sz="2100" b="1" dirty="0">
                <a:solidFill>
                  <a:srgbClr val="0070C0"/>
                </a:solidFill>
                <a:latin typeface="宋体" charset="-122"/>
              </a:rPr>
              <a:t>用方法</a:t>
            </a:r>
            <a:r>
              <a:rPr lang="en-US" altLang="zh-CN" sz="2100" b="1" dirty="0">
                <a:solidFill>
                  <a:srgbClr val="0070C0"/>
                </a:solidFill>
                <a:latin typeface="宋体" charset="-122"/>
              </a:rPr>
              <a:t>2</a:t>
            </a:r>
            <a:r>
              <a:rPr lang="zh-CN" altLang="en-US" sz="2100" b="1" dirty="0">
                <a:solidFill>
                  <a:srgbClr val="0070C0"/>
                </a:solidFill>
                <a:latin typeface="宋体" charset="-122"/>
              </a:rPr>
              <a:t>（减</a:t>
            </a:r>
            <a:r>
              <a:rPr lang="en-US" altLang="zh-CN" sz="2100" b="1" dirty="0">
                <a:solidFill>
                  <a:srgbClr val="0070C0"/>
                </a:solidFill>
                <a:latin typeface="宋体" charset="-122"/>
              </a:rPr>
              <a:t>n/3</a:t>
            </a:r>
            <a:r>
              <a:rPr lang="zh-CN" altLang="en-US" sz="2100" b="1" dirty="0">
                <a:solidFill>
                  <a:srgbClr val="0070C0"/>
                </a:solidFill>
                <a:latin typeface="宋体" charset="-122"/>
              </a:rPr>
              <a:t>法）需要称 </a:t>
            </a:r>
            <a:r>
              <a:rPr lang="en-US" altLang="zh-CN" sz="2100" b="1" dirty="0">
                <a:solidFill>
                  <a:srgbClr val="0070C0"/>
                </a:solidFill>
                <a:latin typeface="宋体" charset="-122"/>
              </a:rPr>
              <a:t>2 </a:t>
            </a:r>
            <a:r>
              <a:rPr lang="zh-CN" altLang="en-US" sz="2100" b="1" dirty="0">
                <a:solidFill>
                  <a:srgbClr val="0070C0"/>
                </a:solidFill>
                <a:latin typeface="宋体" charset="-122"/>
              </a:rPr>
              <a:t>次。</a:t>
            </a:r>
            <a:endParaRPr lang="zh-CN" altLang="zh-CN" sz="2100" b="1" dirty="0">
              <a:solidFill>
                <a:srgbClr val="0070C0"/>
              </a:solidFill>
              <a:latin typeface="宋体" charset="-122"/>
            </a:endParaRPr>
          </a:p>
          <a:p>
            <a:pPr>
              <a:lnSpc>
                <a:spcPct val="150000"/>
              </a:lnSpc>
              <a:buFontTx/>
              <a:buNone/>
            </a:pPr>
            <a:r>
              <a:rPr lang="zh-CN" altLang="zh-CN" sz="2100" dirty="0">
                <a:latin typeface="宋体" charset="-122"/>
              </a:rPr>
              <a:t> </a:t>
            </a:r>
            <a:r>
              <a:rPr lang="zh-CN" altLang="en-US" sz="2100" dirty="0">
                <a:latin typeface="宋体" charset="-122"/>
              </a:rPr>
              <a:t> 过程：</a:t>
            </a:r>
          </a:p>
          <a:p>
            <a:pPr>
              <a:lnSpc>
                <a:spcPct val="150000"/>
              </a:lnSpc>
              <a:buFontTx/>
              <a:buNone/>
            </a:pP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将</a:t>
            </a:r>
            <a:r>
              <a:rPr lang="en-US" sz="2100" dirty="0">
                <a:latin typeface="宋体" charset="-122"/>
              </a:rPr>
              <a:t>9</a:t>
            </a:r>
            <a:r>
              <a:rPr lang="zh-CN" altLang="en-US" sz="2100" dirty="0">
                <a:latin typeface="宋体" charset="-122"/>
              </a:rPr>
              <a:t>个金币分为</a:t>
            </a:r>
            <a:r>
              <a:rPr lang="en-US" sz="2100" dirty="0">
                <a:latin typeface="宋体" charset="-122"/>
              </a:rPr>
              <a:t>3</a:t>
            </a:r>
            <a:r>
              <a:rPr lang="zh-CN" altLang="en-US" sz="2100" dirty="0">
                <a:latin typeface="宋体" charset="-122"/>
              </a:rPr>
              <a:t>个组，每组</a:t>
            </a:r>
            <a:r>
              <a:rPr lang="en-US" sz="2100" dirty="0">
                <a:latin typeface="宋体" charset="-122"/>
              </a:rPr>
              <a:t>3</a:t>
            </a:r>
            <a:r>
              <a:rPr lang="zh-CN" altLang="en-US" sz="2100" dirty="0">
                <a:latin typeface="宋体" charset="-122"/>
              </a:rPr>
              <a:t>个金币。 </a:t>
            </a:r>
          </a:p>
          <a:p>
            <a:pPr>
              <a:lnSpc>
                <a:spcPct val="150000"/>
              </a:lnSpc>
              <a:buFontTx/>
              <a:buNone/>
            </a:pP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 将其中的两组放在天平的两边，如果有一边轻，说明假的金币就在这个组里。如果两边一样重，说明假的金币在第三个组里。</a:t>
            </a:r>
            <a:endParaRPr lang="zh-CN" altLang="zh-CN" sz="2100" dirty="0">
              <a:latin typeface="宋体" charset="-122"/>
            </a:endParaRPr>
          </a:p>
          <a:p>
            <a:pPr>
              <a:lnSpc>
                <a:spcPct val="150000"/>
              </a:lnSpc>
              <a:buFontTx/>
              <a:buNone/>
            </a:pP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在有假币的组中，拿出两个金币，放在天平的两边，如果有一个轻，则这个轻的就是假币，如果两个一样重，则剩下的一个就是假币。</a:t>
            </a:r>
          </a:p>
        </p:txBody>
      </p:sp>
      <p:sp>
        <p:nvSpPr>
          <p:cNvPr id="162821" name="Rectangle 5"/>
          <p:cNvSpPr>
            <a:spLocks noGrp="1" noChangeArrowheads="1"/>
          </p:cNvSpPr>
          <p:nvPr>
            <p:ph type="title"/>
          </p:nvPr>
        </p:nvSpPr>
        <p:spPr>
          <a:xfrm>
            <a:off x="457200" y="292100"/>
            <a:ext cx="8229600" cy="904652"/>
          </a:xfrm>
          <a:noFill/>
          <a:ln/>
        </p:spPr>
        <p:txBody>
          <a:bodyPr/>
          <a:lstStyle/>
          <a:p>
            <a:r>
              <a:rPr lang="zh-CN" altLang="en-US" dirty="0"/>
              <a:t>假币问题实例：</a:t>
            </a:r>
            <a:r>
              <a:rPr lang="en-US" altLang="zh-CN" dirty="0"/>
              <a:t>n=9</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97</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820">
                                            <p:txEl>
                                              <p:pRg st="2" end="2"/>
                                            </p:txEl>
                                          </p:spTgt>
                                        </p:tgtEl>
                                        <p:attrNameLst>
                                          <p:attrName>style.visibility</p:attrName>
                                        </p:attrNameLst>
                                      </p:cBhvr>
                                      <p:to>
                                        <p:strVal val="visible"/>
                                      </p:to>
                                    </p:set>
                                    <p:anim calcmode="lin" valueType="num">
                                      <p:cBhvr additive="base">
                                        <p:cTn id="7" dur="500" fill="hold"/>
                                        <p:tgtEl>
                                          <p:spTgt spid="16282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2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2820">
                                            <p:txEl>
                                              <p:pRg st="3" end="3"/>
                                            </p:txEl>
                                          </p:spTgt>
                                        </p:tgtEl>
                                        <p:attrNameLst>
                                          <p:attrName>style.visibility</p:attrName>
                                        </p:attrNameLst>
                                      </p:cBhvr>
                                      <p:to>
                                        <p:strVal val="visible"/>
                                      </p:to>
                                    </p:set>
                                    <p:anim calcmode="lin" valueType="num">
                                      <p:cBhvr additive="base">
                                        <p:cTn id="11" dur="500" fill="hold"/>
                                        <p:tgtEl>
                                          <p:spTgt spid="16282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2820">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2820">
                                            <p:txEl>
                                              <p:pRg st="4" end="4"/>
                                            </p:txEl>
                                          </p:spTgt>
                                        </p:tgtEl>
                                        <p:attrNameLst>
                                          <p:attrName>style.visibility</p:attrName>
                                        </p:attrNameLst>
                                      </p:cBhvr>
                                      <p:to>
                                        <p:strVal val="visible"/>
                                      </p:to>
                                    </p:set>
                                    <p:anim calcmode="lin" valueType="num">
                                      <p:cBhvr additive="base">
                                        <p:cTn id="15" dur="500" fill="hold"/>
                                        <p:tgtEl>
                                          <p:spTgt spid="162820">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2820">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2820">
                                            <p:txEl>
                                              <p:pRg st="5" end="5"/>
                                            </p:txEl>
                                          </p:spTgt>
                                        </p:tgtEl>
                                        <p:attrNameLst>
                                          <p:attrName>style.visibility</p:attrName>
                                        </p:attrNameLst>
                                      </p:cBhvr>
                                      <p:to>
                                        <p:strVal val="visible"/>
                                      </p:to>
                                    </p:set>
                                    <p:anim calcmode="lin" valueType="num">
                                      <p:cBhvr additive="base">
                                        <p:cTn id="19" dur="500" fill="hold"/>
                                        <p:tgtEl>
                                          <p:spTgt spid="16282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282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ChangeArrowheads="1"/>
          </p:cNvSpPr>
          <p:nvPr/>
        </p:nvSpPr>
        <p:spPr bwMode="auto">
          <a:xfrm>
            <a:off x="3695700" y="3284538"/>
            <a:ext cx="9144000" cy="0"/>
          </a:xfrm>
          <a:prstGeom prst="rect">
            <a:avLst/>
          </a:prstGeom>
          <a:noFill/>
          <a:ln w="9525">
            <a:noFill/>
            <a:miter lim="800000"/>
            <a:headEnd/>
            <a:tailEnd/>
          </a:ln>
          <a:effectLst/>
        </p:spPr>
        <p:txBody>
          <a:bodyPr>
            <a:spAutoFit/>
          </a:bodyPr>
          <a:lstStyle/>
          <a:p>
            <a:endParaRPr lang="zh-CN" altLang="en-US"/>
          </a:p>
        </p:txBody>
      </p:sp>
      <p:sp>
        <p:nvSpPr>
          <p:cNvPr id="107524" name="Text Box 4"/>
          <p:cNvSpPr txBox="1">
            <a:spLocks noChangeArrowheads="1"/>
          </p:cNvSpPr>
          <p:nvPr/>
        </p:nvSpPr>
        <p:spPr bwMode="auto">
          <a:xfrm>
            <a:off x="107504" y="908050"/>
            <a:ext cx="8425309" cy="4832092"/>
          </a:xfrm>
          <a:prstGeom prst="rect">
            <a:avLst/>
          </a:prstGeom>
          <a:noFill/>
          <a:ln w="9525">
            <a:noFill/>
            <a:miter lim="800000"/>
            <a:headEnd/>
            <a:tailEnd/>
          </a:ln>
          <a:effectLst/>
        </p:spPr>
        <p:txBody>
          <a:bodyPr wrap="square">
            <a:spAutoFit/>
          </a:bodyPr>
          <a:lstStyle/>
          <a:p>
            <a:pPr algn="just">
              <a:spcBef>
                <a:spcPct val="50000"/>
              </a:spcBef>
            </a:pPr>
            <a:r>
              <a:rPr kumimoji="1" lang="zh-CN" altLang="en-US" sz="2800" b="1" dirty="0" smtClean="0">
                <a:solidFill>
                  <a:srgbClr val="00B0F0"/>
                </a:solidFill>
                <a:latin typeface="Times New Roman" pitchFamily="18" charset="0"/>
                <a:ea typeface="宋体" charset="-122"/>
              </a:rPr>
              <a:t>不知道</a:t>
            </a:r>
            <a:r>
              <a:rPr kumimoji="1" lang="zh-CN" altLang="en-US" sz="2800" b="1" dirty="0">
                <a:solidFill>
                  <a:srgbClr val="00B0F0"/>
                </a:solidFill>
                <a:latin typeface="Times New Roman" pitchFamily="18" charset="0"/>
                <a:ea typeface="宋体" charset="-122"/>
              </a:rPr>
              <a:t>假币与真币相比较轻还是较</a:t>
            </a:r>
            <a:r>
              <a:rPr kumimoji="1" lang="zh-CN" altLang="en-US" sz="2800" b="1" dirty="0" smtClean="0">
                <a:solidFill>
                  <a:srgbClr val="00B0F0"/>
                </a:solidFill>
                <a:latin typeface="Times New Roman" pitchFamily="18" charset="0"/>
                <a:ea typeface="宋体" charset="-122"/>
              </a:rPr>
              <a:t>重</a:t>
            </a:r>
            <a:endParaRPr kumimoji="1" lang="zh-CN" altLang="en-US" sz="2800" b="1" dirty="0">
              <a:solidFill>
                <a:srgbClr val="00B0F0"/>
              </a:solidFill>
              <a:latin typeface="Times New Roman" pitchFamily="18" charset="0"/>
              <a:ea typeface="宋体" charset="-122"/>
            </a:endParaRPr>
          </a:p>
          <a:p>
            <a:pPr algn="just">
              <a:spcBef>
                <a:spcPct val="50000"/>
              </a:spcBef>
            </a:pPr>
            <a:r>
              <a:rPr kumimoji="1" lang="zh-CN" altLang="en-US" sz="2800" b="1" dirty="0">
                <a:solidFill>
                  <a:schemeClr val="tx1"/>
                </a:solidFill>
                <a:latin typeface="Times New Roman" pitchFamily="18" charset="0"/>
                <a:ea typeface="宋体" charset="-122"/>
              </a:rPr>
              <a:t> </a:t>
            </a:r>
            <a:r>
              <a:rPr kumimoji="1" lang="zh-CN" altLang="en-US" sz="2800" b="1" dirty="0" smtClean="0">
                <a:solidFill>
                  <a:schemeClr val="tx1"/>
                </a:solidFill>
                <a:latin typeface="Times New Roman" pitchFamily="18" charset="0"/>
                <a:ea typeface="宋体" charset="-122"/>
              </a:rPr>
              <a:t>设有</a:t>
            </a:r>
            <a:r>
              <a:rPr kumimoji="1" lang="zh-CN" altLang="en-US" sz="2800" b="1" dirty="0">
                <a:solidFill>
                  <a:schemeClr val="tx1"/>
                </a:solidFill>
                <a:latin typeface="Times New Roman" pitchFamily="18" charset="0"/>
                <a:ea typeface="宋体" charset="-122"/>
              </a:rPr>
              <a:t>八枚硬币，分别表示为</a:t>
            </a:r>
            <a:r>
              <a:rPr kumimoji="1" lang="en-US" altLang="zh-CN" sz="2800" b="1" i="1" dirty="0">
                <a:solidFill>
                  <a:schemeClr val="tx1"/>
                </a:solidFill>
                <a:latin typeface="Times New Roman" pitchFamily="18" charset="0"/>
                <a:ea typeface="宋体" charset="-122"/>
              </a:rPr>
              <a:t>a</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b</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c</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d</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e</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f</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g</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h</a:t>
            </a:r>
            <a:r>
              <a:rPr kumimoji="1" lang="zh-CN" altLang="en-US" sz="2800" b="1" dirty="0">
                <a:solidFill>
                  <a:schemeClr val="tx1"/>
                </a:solidFill>
                <a:latin typeface="Times New Roman" pitchFamily="18" charset="0"/>
                <a:ea typeface="宋体" charset="-122"/>
              </a:rPr>
              <a:t>，</a:t>
            </a:r>
            <a:r>
              <a:rPr kumimoji="1" lang="zh-CN" altLang="en-US" sz="2800" b="1" dirty="0">
                <a:solidFill>
                  <a:schemeClr val="tx1"/>
                </a:solidFill>
                <a:latin typeface="宋体" charset="-122"/>
                <a:ea typeface="宋体" charset="-122"/>
              </a:rPr>
              <a:t>从八枚硬币中任取六枚</a:t>
            </a:r>
            <a:r>
              <a:rPr kumimoji="1" lang="en-US" altLang="zh-CN" sz="2800" b="1" i="1" dirty="0">
                <a:solidFill>
                  <a:schemeClr val="tx1"/>
                </a:solidFill>
                <a:latin typeface="Times New Roman" pitchFamily="18" charset="0"/>
                <a:ea typeface="宋体" charset="-122"/>
              </a:rPr>
              <a:t>a</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b</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c</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d</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e</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f</a:t>
            </a:r>
            <a:r>
              <a:rPr kumimoji="1" lang="zh-CN" altLang="en-US" sz="2800" b="1" dirty="0">
                <a:solidFill>
                  <a:schemeClr val="tx1"/>
                </a:solidFill>
                <a:latin typeface="宋体" charset="-122"/>
                <a:ea typeface="宋体" charset="-122"/>
              </a:rPr>
              <a:t>，在天平两端各放三枚进行比较。假设</a:t>
            </a:r>
            <a:r>
              <a:rPr kumimoji="1" lang="en-US" altLang="zh-CN" sz="2800" b="1" i="1" dirty="0">
                <a:solidFill>
                  <a:schemeClr val="tx1"/>
                </a:solidFill>
                <a:latin typeface="Times New Roman" pitchFamily="18" charset="0"/>
                <a:ea typeface="宋体" charset="-122"/>
              </a:rPr>
              <a:t>a</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b</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c</a:t>
            </a:r>
            <a:r>
              <a:rPr kumimoji="1" lang="zh-CN" altLang="en-US" sz="2800" b="1" dirty="0">
                <a:solidFill>
                  <a:schemeClr val="tx1"/>
                </a:solidFill>
                <a:latin typeface="宋体" charset="-122"/>
                <a:ea typeface="宋体" charset="-122"/>
              </a:rPr>
              <a:t>三枚放在天平的一端，</a:t>
            </a:r>
            <a:r>
              <a:rPr kumimoji="1" lang="en-US" altLang="zh-CN" sz="2800" b="1" i="1" dirty="0">
                <a:solidFill>
                  <a:schemeClr val="tx1"/>
                </a:solidFill>
                <a:latin typeface="Times New Roman" pitchFamily="18" charset="0"/>
                <a:ea typeface="宋体" charset="-122"/>
              </a:rPr>
              <a:t>d</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e</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f</a:t>
            </a:r>
            <a:r>
              <a:rPr kumimoji="1" lang="zh-CN" altLang="en-US" sz="2800" b="1" dirty="0">
                <a:solidFill>
                  <a:schemeClr val="tx1"/>
                </a:solidFill>
                <a:latin typeface="宋体" charset="-122"/>
                <a:ea typeface="宋体" charset="-122"/>
              </a:rPr>
              <a:t>三枚放在天平的另一端，可能出现三种比较结果：</a:t>
            </a:r>
            <a:endParaRPr kumimoji="1" lang="zh-CN" altLang="en-US" sz="2800" b="1" dirty="0">
              <a:solidFill>
                <a:schemeClr val="tx1"/>
              </a:solidFill>
              <a:latin typeface="Times New Roman" pitchFamily="18" charset="0"/>
              <a:ea typeface="宋体" charset="-122"/>
            </a:endParaRPr>
          </a:p>
          <a:p>
            <a:pPr algn="just">
              <a:spcBef>
                <a:spcPct val="50000"/>
              </a:spcBef>
            </a:pPr>
            <a:r>
              <a:rPr kumimoji="1" lang="zh-CN" altLang="en-US" sz="2800" b="1" dirty="0">
                <a:solidFill>
                  <a:schemeClr val="tx1"/>
                </a:solidFill>
                <a:latin typeface="宋体" charset="-122"/>
                <a:ea typeface="宋体" charset="-122"/>
              </a:rPr>
              <a:t>⑴ </a:t>
            </a:r>
            <a:r>
              <a:rPr kumimoji="1" lang="en-US" altLang="zh-CN" sz="2800" b="1" i="1" dirty="0">
                <a:solidFill>
                  <a:schemeClr val="tx1"/>
                </a:solidFill>
                <a:latin typeface="Times New Roman" pitchFamily="18" charset="0"/>
                <a:ea typeface="宋体" charset="-122"/>
              </a:rPr>
              <a:t>a</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b</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c</a:t>
            </a:r>
            <a:r>
              <a:rPr kumimoji="1" lang="en-US" altLang="zh-CN" sz="2800" b="1" dirty="0">
                <a:solidFill>
                  <a:schemeClr val="tx1"/>
                </a:solidFill>
                <a:latin typeface="Times New Roman" pitchFamily="18" charset="0"/>
                <a:ea typeface="宋体" charset="-122"/>
              </a:rPr>
              <a:t>&gt;</a:t>
            </a:r>
            <a:r>
              <a:rPr kumimoji="1" lang="en-US" altLang="zh-CN" sz="2800" b="1" i="1" dirty="0">
                <a:solidFill>
                  <a:schemeClr val="tx1"/>
                </a:solidFill>
                <a:latin typeface="Times New Roman" pitchFamily="18" charset="0"/>
                <a:ea typeface="宋体" charset="-122"/>
              </a:rPr>
              <a:t>d</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e</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f</a:t>
            </a:r>
            <a:endParaRPr kumimoji="1" lang="en-US" altLang="zh-CN" sz="2800" b="1" dirty="0">
              <a:solidFill>
                <a:schemeClr val="tx1"/>
              </a:solidFill>
              <a:latin typeface="Times New Roman" pitchFamily="18" charset="0"/>
              <a:ea typeface="宋体" charset="-122"/>
            </a:endParaRPr>
          </a:p>
          <a:p>
            <a:pPr algn="just">
              <a:spcBef>
                <a:spcPct val="50000"/>
              </a:spcBef>
            </a:pPr>
            <a:r>
              <a:rPr kumimoji="1" lang="en-US" altLang="zh-CN" sz="2800" b="1" dirty="0">
                <a:solidFill>
                  <a:schemeClr val="tx1"/>
                </a:solidFill>
                <a:latin typeface="Times New Roman" pitchFamily="18" charset="0"/>
                <a:ea typeface="宋体" charset="-122"/>
              </a:rPr>
              <a:t>⑵ </a:t>
            </a:r>
            <a:r>
              <a:rPr kumimoji="1" lang="en-US" altLang="zh-CN" sz="2800" b="1" i="1" dirty="0">
                <a:solidFill>
                  <a:schemeClr val="tx1"/>
                </a:solidFill>
                <a:latin typeface="Times New Roman" pitchFamily="18" charset="0"/>
                <a:ea typeface="宋体" charset="-122"/>
              </a:rPr>
              <a:t>a</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b</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c</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d</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e</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f</a:t>
            </a:r>
            <a:endParaRPr kumimoji="1" lang="en-US" altLang="zh-CN" sz="2800" b="1" dirty="0">
              <a:solidFill>
                <a:schemeClr val="tx1"/>
              </a:solidFill>
              <a:latin typeface="Times New Roman" pitchFamily="18" charset="0"/>
              <a:ea typeface="宋体" charset="-122"/>
            </a:endParaRPr>
          </a:p>
          <a:p>
            <a:pPr algn="just">
              <a:spcBef>
                <a:spcPct val="50000"/>
              </a:spcBef>
            </a:pPr>
            <a:r>
              <a:rPr kumimoji="1" lang="en-US" altLang="zh-CN" sz="2800" b="1" dirty="0">
                <a:solidFill>
                  <a:schemeClr val="tx1"/>
                </a:solidFill>
                <a:latin typeface="Times New Roman" pitchFamily="18" charset="0"/>
                <a:ea typeface="宋体" charset="-122"/>
              </a:rPr>
              <a:t>⑶ </a:t>
            </a:r>
            <a:r>
              <a:rPr kumimoji="1" lang="en-US" altLang="zh-CN" sz="2800" b="1" i="1" dirty="0">
                <a:solidFill>
                  <a:schemeClr val="tx1"/>
                </a:solidFill>
                <a:latin typeface="Times New Roman" pitchFamily="18" charset="0"/>
                <a:ea typeface="宋体" charset="-122"/>
              </a:rPr>
              <a:t>a</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b</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c</a:t>
            </a:r>
            <a:r>
              <a:rPr kumimoji="1" lang="en-US" altLang="zh-CN" sz="2800" b="1" dirty="0">
                <a:solidFill>
                  <a:schemeClr val="tx1"/>
                </a:solidFill>
                <a:latin typeface="Times New Roman" pitchFamily="18" charset="0"/>
                <a:ea typeface="宋体" charset="-122"/>
              </a:rPr>
              <a:t>&lt;</a:t>
            </a:r>
            <a:r>
              <a:rPr kumimoji="1" lang="en-US" altLang="zh-CN" sz="2800" b="1" i="1" dirty="0">
                <a:solidFill>
                  <a:schemeClr val="tx1"/>
                </a:solidFill>
                <a:latin typeface="Times New Roman" pitchFamily="18" charset="0"/>
                <a:ea typeface="宋体" charset="-122"/>
              </a:rPr>
              <a:t>d</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e</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f</a:t>
            </a:r>
            <a:endParaRPr kumimoji="1" lang="en-US" altLang="zh-CN" sz="2800" b="1" dirty="0">
              <a:solidFill>
                <a:schemeClr val="tx1"/>
              </a:solidFill>
              <a:latin typeface="Times New Roman" pitchFamily="18" charset="0"/>
              <a:ea typeface="宋体"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98</a:t>
            </a:fld>
            <a:endParaRPr lang="en-US" altLang="zh-CN" dirty="0"/>
          </a:p>
        </p:txBody>
      </p:sp>
      <p:sp>
        <p:nvSpPr>
          <p:cNvPr id="5" name="Rectangle 2"/>
          <p:cNvSpPr txBox="1">
            <a:spLocks noChangeArrowheads="1"/>
          </p:cNvSpPr>
          <p:nvPr/>
        </p:nvSpPr>
        <p:spPr>
          <a:xfrm>
            <a:off x="107504" y="294928"/>
            <a:ext cx="7664450" cy="685800"/>
          </a:xfrm>
          <a:prstGeom prst="rect">
            <a:avLst/>
          </a:prstGeom>
        </p:spPr>
        <p:txBody>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a:tabLst>
                <a:tab pos="465138" algn="l"/>
              </a:tabLst>
            </a:pPr>
            <a:r>
              <a:rPr lang="en-US" altLang="zh-CN" sz="3600" kern="0" dirty="0" smtClean="0">
                <a:ea typeface="宋体" charset="-122"/>
              </a:rPr>
              <a:t>Fake-Coin Puzzle (complex version)</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anim calcmode="lin" valueType="num">
                                      <p:cBhvr additive="base">
                                        <p:cTn id="7" dur="500" fill="hold"/>
                                        <p:tgtEl>
                                          <p:spTgt spid="1075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4">
                                            <p:txEl>
                                              <p:pRg st="1" end="1"/>
                                            </p:txEl>
                                          </p:spTgt>
                                        </p:tgtEl>
                                        <p:attrNameLst>
                                          <p:attrName>style.visibility</p:attrName>
                                        </p:attrNameLst>
                                      </p:cBhvr>
                                      <p:to>
                                        <p:strVal val="visible"/>
                                      </p:to>
                                    </p:set>
                                    <p:anim calcmode="lin" valueType="num">
                                      <p:cBhvr additive="base">
                                        <p:cTn id="13" dur="500" fill="hold"/>
                                        <p:tgtEl>
                                          <p:spTgt spid="1075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7524">
                                            <p:txEl>
                                              <p:pRg st="2" end="2"/>
                                            </p:txEl>
                                          </p:spTgt>
                                        </p:tgtEl>
                                        <p:attrNameLst>
                                          <p:attrName>style.visibility</p:attrName>
                                        </p:attrNameLst>
                                      </p:cBhvr>
                                      <p:to>
                                        <p:strVal val="visible"/>
                                      </p:to>
                                    </p:set>
                                    <p:anim calcmode="lin" valueType="num">
                                      <p:cBhvr additive="base">
                                        <p:cTn id="17" dur="500" fill="hold"/>
                                        <p:tgtEl>
                                          <p:spTgt spid="10752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752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7524">
                                            <p:txEl>
                                              <p:pRg st="3" end="3"/>
                                            </p:txEl>
                                          </p:spTgt>
                                        </p:tgtEl>
                                        <p:attrNameLst>
                                          <p:attrName>style.visibility</p:attrName>
                                        </p:attrNameLst>
                                      </p:cBhvr>
                                      <p:to>
                                        <p:strVal val="visible"/>
                                      </p:to>
                                    </p:set>
                                    <p:anim calcmode="lin" valueType="num">
                                      <p:cBhvr additive="base">
                                        <p:cTn id="21" dur="500" fill="hold"/>
                                        <p:tgtEl>
                                          <p:spTgt spid="10752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752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7524">
                                            <p:txEl>
                                              <p:pRg st="4" end="4"/>
                                            </p:txEl>
                                          </p:spTgt>
                                        </p:tgtEl>
                                        <p:attrNameLst>
                                          <p:attrName>style.visibility</p:attrName>
                                        </p:attrNameLst>
                                      </p:cBhvr>
                                      <p:to>
                                        <p:strVal val="visible"/>
                                      </p:to>
                                    </p:set>
                                    <p:anim calcmode="lin" valueType="num">
                                      <p:cBhvr additive="base">
                                        <p:cTn id="25" dur="500" fill="hold"/>
                                        <p:tgtEl>
                                          <p:spTgt spid="10752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83" name="Text Box 235"/>
          <p:cNvSpPr txBox="1">
            <a:spLocks noChangeArrowheads="1"/>
          </p:cNvSpPr>
          <p:nvPr/>
        </p:nvSpPr>
        <p:spPr bwMode="auto">
          <a:xfrm>
            <a:off x="755650" y="1052513"/>
            <a:ext cx="7705725" cy="4967514"/>
          </a:xfrm>
          <a:prstGeom prst="rect">
            <a:avLst/>
          </a:prstGeom>
          <a:noFill/>
          <a:ln w="9525">
            <a:noFill/>
            <a:miter lim="800000"/>
            <a:headEnd/>
            <a:tailEnd/>
          </a:ln>
          <a:effectLst/>
        </p:spPr>
        <p:txBody>
          <a:bodyPr>
            <a:spAutoFit/>
          </a:bodyPr>
          <a:lstStyle/>
          <a:p>
            <a:pPr algn="just">
              <a:lnSpc>
                <a:spcPct val="120000"/>
              </a:lnSpc>
            </a:pPr>
            <a:r>
              <a:rPr kumimoji="1" lang="zh-CN" altLang="en-US" sz="2400" b="1" dirty="0" smtClean="0">
                <a:solidFill>
                  <a:schemeClr val="tx1"/>
                </a:solidFill>
                <a:latin typeface="宋体" charset="-122"/>
                <a:ea typeface="宋体" charset="-122"/>
              </a:rPr>
              <a:t>若</a:t>
            </a:r>
            <a:r>
              <a:rPr kumimoji="1" lang="en-US" altLang="zh-CN" sz="2400" b="1" i="1" dirty="0">
                <a:solidFill>
                  <a:srgbClr val="FF0000"/>
                </a:solidFill>
                <a:latin typeface="Times New Roman" pitchFamily="18" charset="0"/>
                <a:ea typeface="宋体" charset="-122"/>
              </a:rPr>
              <a:t>a</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b</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c</a:t>
            </a:r>
            <a:r>
              <a:rPr kumimoji="1" lang="en-US" altLang="zh-CN" sz="2400" b="1" dirty="0">
                <a:solidFill>
                  <a:srgbClr val="FF0000"/>
                </a:solidFill>
                <a:latin typeface="Times New Roman" pitchFamily="18" charset="0"/>
                <a:ea typeface="宋体" charset="-122"/>
              </a:rPr>
              <a:t>&gt;</a:t>
            </a:r>
            <a:r>
              <a:rPr kumimoji="1" lang="en-US" altLang="zh-CN" sz="2400" b="1" i="1" dirty="0">
                <a:solidFill>
                  <a:srgbClr val="FF0000"/>
                </a:solidFill>
                <a:latin typeface="Times New Roman" pitchFamily="18" charset="0"/>
                <a:ea typeface="宋体" charset="-122"/>
              </a:rPr>
              <a:t>d</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e</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f</a:t>
            </a:r>
            <a:r>
              <a:rPr kumimoji="1" lang="zh-CN" altLang="en-US" sz="2400" b="1" dirty="0">
                <a:solidFill>
                  <a:schemeClr val="tx1"/>
                </a:solidFill>
                <a:latin typeface="宋体" charset="-122"/>
                <a:ea typeface="宋体" charset="-122"/>
              </a:rPr>
              <a:t>，可以肯定这六枚硬币中必有一枚为假币，同时也说明</a:t>
            </a:r>
            <a:r>
              <a:rPr kumimoji="1" lang="en-US" altLang="zh-CN" sz="2400" b="1" i="1" dirty="0">
                <a:solidFill>
                  <a:schemeClr val="tx1"/>
                </a:solidFill>
                <a:latin typeface="Times New Roman" pitchFamily="18" charset="0"/>
                <a:ea typeface="宋体" charset="-122"/>
              </a:rPr>
              <a:t>g</a:t>
            </a:r>
            <a:r>
              <a:rPr kumimoji="1" lang="zh-CN" altLang="en-US" sz="2400" b="1" dirty="0">
                <a:solidFill>
                  <a:schemeClr val="tx1"/>
                </a:solidFill>
                <a:latin typeface="Times New Roman" pitchFamily="18" charset="0"/>
                <a:ea typeface="宋体" charset="-122"/>
              </a:rPr>
              <a: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宋体" charset="-122"/>
                <a:ea typeface="宋体" charset="-122"/>
              </a:rPr>
              <a:t>为真币。这时可将天平两端各去掉一枚硬币，假设去掉</a:t>
            </a:r>
            <a:r>
              <a:rPr kumimoji="1" lang="en-US" altLang="zh-CN" sz="2400" b="1" i="1" dirty="0">
                <a:solidFill>
                  <a:schemeClr val="tx1"/>
                </a:solidFill>
                <a:latin typeface="Times New Roman" pitchFamily="18" charset="0"/>
                <a:ea typeface="宋体" charset="-122"/>
              </a:rPr>
              <a:t>c</a:t>
            </a:r>
            <a:r>
              <a:rPr kumimoji="1" lang="zh-CN" altLang="en-US" sz="2400" b="1" dirty="0">
                <a:solidFill>
                  <a:schemeClr val="tx1"/>
                </a:solidFill>
                <a:latin typeface="宋体" charset="-122"/>
                <a:ea typeface="宋体" charset="-122"/>
              </a:rPr>
              <a:t>和</a:t>
            </a:r>
            <a:r>
              <a:rPr kumimoji="1" lang="en-US" altLang="zh-CN" sz="2400" b="1" i="1" dirty="0">
                <a:solidFill>
                  <a:schemeClr val="tx1"/>
                </a:solidFill>
                <a:latin typeface="Times New Roman" pitchFamily="18" charset="0"/>
                <a:ea typeface="宋体" charset="-122"/>
              </a:rPr>
              <a:t>f</a:t>
            </a:r>
            <a:r>
              <a:rPr kumimoji="1" lang="zh-CN" altLang="en-US" sz="2400" b="1" dirty="0">
                <a:solidFill>
                  <a:schemeClr val="tx1"/>
                </a:solidFill>
                <a:latin typeface="宋体" charset="-122"/>
                <a:ea typeface="宋体" charset="-122"/>
              </a:rPr>
              <a:t>，同时将天平两端的硬币各换一枚，假设硬币</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宋体" charset="-122"/>
                <a:ea typeface="宋体" charset="-122"/>
              </a:rPr>
              <a:t>，</a:t>
            </a:r>
            <a:r>
              <a:rPr kumimoji="1" lang="en-US" altLang="zh-CN" sz="2400" b="1" i="1" dirty="0">
                <a:solidFill>
                  <a:schemeClr val="tx1"/>
                </a:solidFill>
                <a:latin typeface="Times New Roman" pitchFamily="18" charset="0"/>
                <a:ea typeface="宋体" charset="-122"/>
              </a:rPr>
              <a:t>e</a:t>
            </a:r>
            <a:r>
              <a:rPr kumimoji="1" lang="zh-CN" altLang="en-US" sz="2400" b="1" dirty="0">
                <a:solidFill>
                  <a:schemeClr val="tx1"/>
                </a:solidFill>
                <a:latin typeface="宋体" charset="-122"/>
                <a:ea typeface="宋体" charset="-122"/>
              </a:rPr>
              <a:t>作了互换，然后进行第二次比较，比较的结果同样可能有三种：</a:t>
            </a:r>
            <a:endParaRPr kumimoji="1" lang="zh-CN" altLang="en-US" sz="2400" b="1" dirty="0">
              <a:solidFill>
                <a:schemeClr val="tx1"/>
              </a:solidFill>
              <a:latin typeface="Times New Roman" pitchFamily="18" charset="0"/>
              <a:ea typeface="宋体" charset="-122"/>
            </a:endParaRPr>
          </a:p>
          <a:p>
            <a:pPr algn="just">
              <a:lnSpc>
                <a:spcPct val="120000"/>
              </a:lnSpc>
            </a:pPr>
            <a:r>
              <a:rPr kumimoji="1" lang="zh-CN" altLang="en-US" sz="2400" b="1" dirty="0">
                <a:solidFill>
                  <a:schemeClr val="tx1"/>
                </a:solidFill>
                <a:latin typeface="Times New Roman" pitchFamily="18" charset="0"/>
                <a:ea typeface="宋体" charset="-122"/>
              </a:rPr>
              <a:t>① </a:t>
            </a:r>
            <a:r>
              <a:rPr kumimoji="1" lang="en-US" altLang="zh-CN" sz="2400" b="1" i="1" dirty="0">
                <a:solidFill>
                  <a:srgbClr val="FF0000"/>
                </a:solidFill>
                <a:latin typeface="Times New Roman" pitchFamily="18" charset="0"/>
                <a:ea typeface="宋体" charset="-122"/>
              </a:rPr>
              <a:t>a</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e</a:t>
            </a:r>
            <a:r>
              <a:rPr kumimoji="1" lang="en-US" altLang="zh-CN" sz="2400" b="1" dirty="0">
                <a:solidFill>
                  <a:srgbClr val="FF0000"/>
                </a:solidFill>
                <a:latin typeface="Times New Roman" pitchFamily="18" charset="0"/>
                <a:ea typeface="宋体" charset="-122"/>
              </a:rPr>
              <a:t>&gt;</a:t>
            </a:r>
            <a:r>
              <a:rPr kumimoji="1" lang="en-US" altLang="zh-CN" sz="2400" b="1" i="1" dirty="0">
                <a:solidFill>
                  <a:srgbClr val="FF0000"/>
                </a:solidFill>
                <a:latin typeface="Times New Roman" pitchFamily="18" charset="0"/>
                <a:ea typeface="宋体" charset="-122"/>
              </a:rPr>
              <a:t>d</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a:t>
            </a:r>
            <a:r>
              <a:rPr kumimoji="1" lang="zh-CN" altLang="en-US" sz="2400" b="1" dirty="0">
                <a:solidFill>
                  <a:schemeClr val="tx1"/>
                </a:solidFill>
                <a:latin typeface="宋体" charset="-122"/>
                <a:ea typeface="宋体" charset="-122"/>
              </a:rPr>
              <a:t>这种情况表明天平两端去掉硬币</a:t>
            </a:r>
            <a:r>
              <a:rPr kumimoji="1" lang="en-US" altLang="zh-CN" sz="2400" b="1" i="1" dirty="0">
                <a:solidFill>
                  <a:schemeClr val="tx1"/>
                </a:solidFill>
                <a:latin typeface="Times New Roman" pitchFamily="18" charset="0"/>
                <a:ea typeface="宋体" charset="-122"/>
              </a:rPr>
              <a:t>c</a:t>
            </a:r>
            <a:r>
              <a:rPr kumimoji="1" lang="zh-CN" altLang="en-US" sz="2400" b="1" dirty="0">
                <a:solidFill>
                  <a:schemeClr val="tx1"/>
                </a:solidFill>
                <a:latin typeface="宋体" charset="-122"/>
                <a:ea typeface="宋体" charset="-122"/>
              </a:rPr>
              <a:t>，</a:t>
            </a:r>
            <a:r>
              <a:rPr kumimoji="1" lang="en-US" altLang="zh-CN" sz="2400" b="1" i="1" dirty="0">
                <a:solidFill>
                  <a:schemeClr val="tx1"/>
                </a:solidFill>
                <a:latin typeface="Times New Roman" pitchFamily="18" charset="0"/>
                <a:ea typeface="宋体" charset="-122"/>
              </a:rPr>
              <a:t>f</a:t>
            </a:r>
            <a:r>
              <a:rPr kumimoji="1" lang="zh-CN" altLang="en-US" sz="2400" b="1" dirty="0">
                <a:solidFill>
                  <a:schemeClr val="tx1"/>
                </a:solidFill>
                <a:latin typeface="宋体" charset="-122"/>
                <a:ea typeface="宋体" charset="-122"/>
              </a:rPr>
              <a:t>且硬币</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宋体" charset="-122"/>
                <a:ea typeface="宋体" charset="-122"/>
              </a:rPr>
              <a:t>，</a:t>
            </a:r>
            <a:r>
              <a:rPr kumimoji="1" lang="en-US" altLang="zh-CN" sz="2400" b="1" i="1" dirty="0">
                <a:solidFill>
                  <a:schemeClr val="tx1"/>
                </a:solidFill>
                <a:latin typeface="Times New Roman" pitchFamily="18" charset="0"/>
                <a:ea typeface="宋体" charset="-122"/>
              </a:rPr>
              <a:t>e</a:t>
            </a:r>
            <a:r>
              <a:rPr kumimoji="1" lang="zh-CN" altLang="en-US" sz="2400" b="1" dirty="0">
                <a:solidFill>
                  <a:schemeClr val="tx1"/>
                </a:solidFill>
                <a:latin typeface="宋体" charset="-122"/>
                <a:ea typeface="宋体" charset="-122"/>
              </a:rPr>
              <a:t>互换后，天平两端的轻重关系保持不变，从而说明了假币必然是</a:t>
            </a:r>
            <a:r>
              <a:rPr kumimoji="1" lang="en-US" altLang="zh-CN" sz="2400" b="1" i="1" dirty="0">
                <a:solidFill>
                  <a:schemeClr val="tx1"/>
                </a:solidFill>
                <a:latin typeface="Times New Roman" pitchFamily="18" charset="0"/>
                <a:ea typeface="宋体" charset="-122"/>
              </a:rPr>
              <a:t>a</a:t>
            </a:r>
            <a:r>
              <a:rPr kumimoji="1" lang="zh-CN" altLang="en-US" sz="2400" b="1" dirty="0">
                <a:solidFill>
                  <a:schemeClr val="tx1"/>
                </a:solidFill>
                <a:latin typeface="宋体" charset="-122"/>
                <a:ea typeface="宋体" charset="-122"/>
              </a:rPr>
              <a:t>，</a:t>
            </a:r>
            <a:r>
              <a:rPr kumimoji="1" lang="en-US" altLang="zh-CN" sz="2400" b="1" i="1" dirty="0">
                <a:solidFill>
                  <a:schemeClr val="tx1"/>
                </a:solidFill>
                <a:latin typeface="Times New Roman" pitchFamily="18" charset="0"/>
                <a:ea typeface="宋体" charset="-122"/>
              </a:rPr>
              <a:t>d</a:t>
            </a:r>
            <a:r>
              <a:rPr kumimoji="1" lang="zh-CN" altLang="en-US" sz="2400" b="1" dirty="0">
                <a:solidFill>
                  <a:schemeClr val="tx1"/>
                </a:solidFill>
                <a:latin typeface="宋体" charset="-122"/>
                <a:ea typeface="宋体" charset="-122"/>
              </a:rPr>
              <a:t>中的一个，这时我们只要用一枚真币（例如</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宋体" charset="-122"/>
                <a:ea typeface="宋体" charset="-122"/>
              </a:rPr>
              <a:t>）和</a:t>
            </a:r>
            <a:r>
              <a:rPr kumimoji="1" lang="en-US" altLang="zh-CN" sz="2400" b="1" i="1" dirty="0">
                <a:solidFill>
                  <a:schemeClr val="tx1"/>
                </a:solidFill>
                <a:latin typeface="Times New Roman" pitchFamily="18" charset="0"/>
                <a:ea typeface="宋体" charset="-122"/>
              </a:rPr>
              <a:t>a</a:t>
            </a:r>
            <a:r>
              <a:rPr kumimoji="1" lang="zh-CN" altLang="en-US" sz="2400" b="1" dirty="0">
                <a:solidFill>
                  <a:schemeClr val="tx1"/>
                </a:solidFill>
                <a:latin typeface="宋体" charset="-122"/>
                <a:ea typeface="宋体" charset="-122"/>
              </a:rPr>
              <a:t>进行比较，就能找出假币。若</a:t>
            </a:r>
            <a:r>
              <a:rPr kumimoji="1" lang="en-US" altLang="zh-CN" sz="2400" b="1" i="1" dirty="0">
                <a:solidFill>
                  <a:schemeClr val="tx1"/>
                </a:solidFill>
                <a:latin typeface="Times New Roman" pitchFamily="18" charset="0"/>
                <a:ea typeface="宋体" charset="-122"/>
              </a:rPr>
              <a:t>a</a:t>
            </a:r>
            <a:r>
              <a:rPr kumimoji="1" lang="en-US" altLang="zh-CN" sz="2400" b="1" dirty="0">
                <a:solidFill>
                  <a:schemeClr val="tx1"/>
                </a:solidFill>
                <a:latin typeface="Times New Roman" pitchFamily="18" charset="0"/>
                <a:ea typeface="宋体" charset="-122"/>
              </a:rPr>
              <a:t>&gt;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宋体" charset="-122"/>
                <a:ea typeface="宋体" charset="-122"/>
              </a:rPr>
              <a:t>，则</a:t>
            </a:r>
            <a:r>
              <a:rPr kumimoji="1" lang="en-US" altLang="zh-CN" sz="2400" b="1" i="1" dirty="0">
                <a:solidFill>
                  <a:schemeClr val="tx1"/>
                </a:solidFill>
                <a:latin typeface="Times New Roman" pitchFamily="18" charset="0"/>
                <a:ea typeface="宋体" charset="-122"/>
              </a:rPr>
              <a:t>a</a:t>
            </a:r>
            <a:r>
              <a:rPr kumimoji="1" lang="zh-CN" altLang="en-US" sz="2400" b="1" dirty="0">
                <a:solidFill>
                  <a:schemeClr val="tx1"/>
                </a:solidFill>
                <a:latin typeface="宋体" charset="-122"/>
                <a:ea typeface="宋体" charset="-122"/>
              </a:rPr>
              <a:t>是较重的假币；若</a:t>
            </a:r>
            <a:r>
              <a:rPr kumimoji="1" lang="en-US" altLang="zh-CN" sz="2400" b="1" i="1" dirty="0">
                <a:solidFill>
                  <a:schemeClr val="tx1"/>
                </a:solidFill>
                <a:latin typeface="Times New Roman" pitchFamily="18" charset="0"/>
                <a:ea typeface="宋体" charset="-122"/>
              </a:rPr>
              <a:t>a</a:t>
            </a:r>
            <a:r>
              <a:rPr kumimoji="1" lang="zh-CN" altLang="en-US" sz="2400" b="1" dirty="0">
                <a:solidFill>
                  <a:schemeClr val="tx1"/>
                </a:solidFill>
                <a:latin typeface="Times New Roman" pitchFamily="18" charset="0"/>
                <a:ea typeface="宋体" charset="-122"/>
              </a:rPr>
              <a: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宋体" charset="-122"/>
                <a:ea typeface="宋体" charset="-122"/>
              </a:rPr>
              <a:t>，则</a:t>
            </a:r>
            <a:r>
              <a:rPr kumimoji="1" lang="en-US" altLang="zh-CN" sz="2400" b="1" i="1" dirty="0">
                <a:solidFill>
                  <a:schemeClr val="tx1"/>
                </a:solidFill>
                <a:latin typeface="Times New Roman" pitchFamily="18" charset="0"/>
                <a:ea typeface="宋体" charset="-122"/>
              </a:rPr>
              <a:t>d</a:t>
            </a:r>
            <a:r>
              <a:rPr kumimoji="1" lang="zh-CN" altLang="en-US" sz="2400" b="1" dirty="0">
                <a:solidFill>
                  <a:schemeClr val="tx1"/>
                </a:solidFill>
                <a:latin typeface="宋体" charset="-122"/>
                <a:ea typeface="宋体" charset="-122"/>
              </a:rPr>
              <a:t>为较轻的假币；不可能出现</a:t>
            </a:r>
            <a:r>
              <a:rPr kumimoji="1" lang="en-US" altLang="zh-CN" sz="2400" b="1" i="1" dirty="0">
                <a:solidFill>
                  <a:schemeClr val="tx1"/>
                </a:solidFill>
                <a:latin typeface="Times New Roman" pitchFamily="18" charset="0"/>
                <a:ea typeface="宋体" charset="-122"/>
              </a:rPr>
              <a:t>a</a:t>
            </a:r>
            <a:r>
              <a:rPr kumimoji="1" lang="en-US" altLang="zh-CN" sz="2400" b="1" dirty="0">
                <a:solidFill>
                  <a:schemeClr val="tx1"/>
                </a:solidFill>
                <a:latin typeface="Times New Roman" pitchFamily="18" charset="0"/>
                <a:ea typeface="宋体" charset="-122"/>
              </a:rPr>
              <a:t>&lt;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宋体" charset="-122"/>
                <a:ea typeface="宋体" charset="-122"/>
              </a:rPr>
              <a:t>的情况。</a:t>
            </a:r>
            <a:endParaRPr kumimoji="1" lang="zh-CN" altLang="en-US" sz="2400" b="1" dirty="0">
              <a:solidFill>
                <a:schemeClr val="tx1"/>
              </a:solidFill>
              <a:latin typeface="Times New Roman" pitchFamily="18" charset="0"/>
              <a:ea typeface="宋体"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99</a:t>
            </a:fld>
            <a:endParaRPr lang="en-US" altLang="zh-CN" dirty="0"/>
          </a:p>
        </p:txBody>
      </p:sp>
      <p:sp>
        <p:nvSpPr>
          <p:cNvPr id="2" name="标题 1"/>
          <p:cNvSpPr>
            <a:spLocks noGrp="1"/>
          </p:cNvSpPr>
          <p:nvPr>
            <p:ph type="title"/>
          </p:nvPr>
        </p:nvSpPr>
        <p:spPr/>
        <p:txBody>
          <a:bodyPr/>
          <a:lstStyle/>
          <a:p>
            <a:endParaRPr lang="zh-CN" altLang="en-US"/>
          </a:p>
        </p:txBody>
      </p:sp>
      <p:sp>
        <p:nvSpPr>
          <p:cNvPr id="6" name="Rectangle 2"/>
          <p:cNvSpPr txBox="1">
            <a:spLocks noChangeArrowheads="1"/>
          </p:cNvSpPr>
          <p:nvPr/>
        </p:nvSpPr>
        <p:spPr>
          <a:xfrm>
            <a:off x="107504" y="294928"/>
            <a:ext cx="7664450" cy="685800"/>
          </a:xfrm>
          <a:prstGeom prst="rect">
            <a:avLst/>
          </a:prstGeom>
        </p:spPr>
        <p:txBody>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a:tabLst>
                <a:tab pos="465138" algn="l"/>
              </a:tabLst>
            </a:pPr>
            <a:r>
              <a:rPr lang="en-US" altLang="zh-CN" sz="3600" kern="0" dirty="0" smtClean="0">
                <a:ea typeface="宋体" charset="-122"/>
              </a:rPr>
              <a:t>Fake-Coin Puzzle (complex version)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483"/>
                                        </p:tgtEl>
                                        <p:attrNameLst>
                                          <p:attrName>style.visibility</p:attrName>
                                        </p:attrNameLst>
                                      </p:cBhvr>
                                      <p:to>
                                        <p:strVal val="visible"/>
                                      </p:to>
                                    </p:set>
                                    <p:anim calcmode="lin" valueType="num">
                                      <p:cBhvr additive="base">
                                        <p:cTn id="7" dur="500" fill="hold"/>
                                        <p:tgtEl>
                                          <p:spTgt spid="53483"/>
                                        </p:tgtEl>
                                        <p:attrNameLst>
                                          <p:attrName>ppt_x</p:attrName>
                                        </p:attrNameLst>
                                      </p:cBhvr>
                                      <p:tavLst>
                                        <p:tav tm="0">
                                          <p:val>
                                            <p:strVal val="#ppt_x"/>
                                          </p:val>
                                        </p:tav>
                                        <p:tav tm="100000">
                                          <p:val>
                                            <p:strVal val="#ppt_x"/>
                                          </p:val>
                                        </p:tav>
                                      </p:tavLst>
                                    </p:anim>
                                    <p:anim calcmode="lin" valueType="num">
                                      <p:cBhvr additive="base">
                                        <p:cTn id="8" dur="500" fill="hold"/>
                                        <p:tgtEl>
                                          <p:spTgt spid="534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83" grpId="0"/>
    </p:bld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3025</TotalTime>
  <Words>11416</Words>
  <Application>Microsoft Office PowerPoint</Application>
  <PresentationFormat>全屏显示(4:3)</PresentationFormat>
  <Paragraphs>1908</Paragraphs>
  <Slides>145</Slides>
  <Notes>64</Notes>
  <HiddenSlides>19</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7</vt:i4>
      </vt:variant>
      <vt:variant>
        <vt:lpstr>幻灯片标题</vt:lpstr>
      </vt:variant>
      <vt:variant>
        <vt:i4>145</vt:i4>
      </vt:variant>
    </vt:vector>
  </HeadingPairs>
  <TitlesOfParts>
    <vt:vector size="173" baseType="lpstr">
      <vt:lpstr>-apple-system</vt:lpstr>
      <vt:lpstr>Arial Unicode MS</vt:lpstr>
      <vt:lpstr>ËÎÌå</vt:lpstr>
      <vt:lpstr>Monotype Sorts</vt:lpstr>
      <vt:lpstr>ＭＳ Ｐゴシック</vt:lpstr>
      <vt:lpstr>方正书宋简体</vt:lpstr>
      <vt:lpstr>仿宋_GB2312</vt:lpstr>
      <vt:lpstr>黑体</vt:lpstr>
      <vt:lpstr>华文仿宋</vt:lpstr>
      <vt:lpstr>华文行楷</vt:lpstr>
      <vt:lpstr>隶书</vt:lpstr>
      <vt:lpstr>宋体</vt:lpstr>
      <vt:lpstr>微软雅黑</vt:lpstr>
      <vt:lpstr>Arial</vt:lpstr>
      <vt:lpstr>Courier New</vt:lpstr>
      <vt:lpstr>Symbol</vt:lpstr>
      <vt:lpstr>Tahoma</vt:lpstr>
      <vt:lpstr>Times New Roman</vt:lpstr>
      <vt:lpstr>Wingdings</vt:lpstr>
      <vt:lpstr>Wingdings 2</vt:lpstr>
      <vt:lpstr>Watermark</vt:lpstr>
      <vt:lpstr>Equation</vt:lpstr>
      <vt:lpstr>公式</vt:lpstr>
      <vt:lpstr>文档</vt:lpstr>
      <vt:lpstr>包装程序外壳对象</vt:lpstr>
      <vt:lpstr>Visio</vt:lpstr>
      <vt:lpstr>Microsoft 公式 3.0</vt:lpstr>
      <vt:lpstr>Paint Shop Pro Image</vt:lpstr>
      <vt:lpstr>PowerPoint 演示文稿</vt:lpstr>
      <vt:lpstr>5.1 Decrease-and-Conquer</vt:lpstr>
      <vt:lpstr>1. Types of Decrease and Conquer</vt:lpstr>
      <vt:lpstr>A Typical Decrease by One Technique</vt:lpstr>
      <vt:lpstr>A Typical Decrease by a Constant Factor (half) Technique</vt:lpstr>
      <vt:lpstr>A Typical Divide and Conquer Technique</vt:lpstr>
      <vt:lpstr>What’s the difference?</vt:lpstr>
      <vt:lpstr>What’s the Difference?</vt:lpstr>
      <vt:lpstr>PowerPoint 演示文稿</vt:lpstr>
      <vt:lpstr>PowerPoint 演示文稿</vt:lpstr>
      <vt:lpstr>PowerPoint 演示文稿</vt:lpstr>
      <vt:lpstr>PowerPoint 演示文稿</vt:lpstr>
      <vt:lpstr>PowerPoint 演示文稿</vt:lpstr>
      <vt:lpstr>5.2.1Decrease By one :Insertion Sort</vt:lpstr>
      <vt:lpstr>Pseudocode of Insertion Sort </vt:lpstr>
      <vt:lpstr>Analysis of Insertion Sort</vt:lpstr>
      <vt:lpstr>5.2.2 深度优先和广度优先查找</vt:lpstr>
      <vt:lpstr>DFS的伪代码（1）</vt:lpstr>
      <vt:lpstr>DFS的伪代码（2）</vt:lpstr>
      <vt:lpstr>深度优先查找example</vt:lpstr>
      <vt:lpstr>深度优先查找example</vt:lpstr>
      <vt:lpstr>深度优先查找example</vt:lpstr>
      <vt:lpstr>深度优先查找example</vt:lpstr>
      <vt:lpstr>深度优先查找 </vt:lpstr>
      <vt:lpstr>深度优先和广度优先查找</vt:lpstr>
      <vt:lpstr>BFS的伪代码（1）</vt:lpstr>
      <vt:lpstr>BFS的伪代码（2）</vt:lpstr>
      <vt:lpstr>广度优先查找example</vt:lpstr>
      <vt:lpstr>PowerPoint 演示文稿</vt:lpstr>
      <vt:lpstr>DFS与BFS的比较</vt:lpstr>
      <vt:lpstr>5.2.3 Dags and Topological Sorting</vt:lpstr>
      <vt:lpstr>Topological Sorting Example</vt:lpstr>
      <vt:lpstr>DFS-based Algorithm</vt:lpstr>
      <vt:lpstr>求拓扑序列的方法1</vt:lpstr>
      <vt:lpstr>求拓扑序列的方法2</vt:lpstr>
      <vt:lpstr>Source Removal Algorithm</vt:lpstr>
      <vt:lpstr>5.2.4 生成组合对象的算法</vt:lpstr>
      <vt:lpstr>Generating Permutations </vt:lpstr>
      <vt:lpstr>插入法生列排列</vt:lpstr>
      <vt:lpstr>Johnson-Trotter 法生成排列</vt:lpstr>
      <vt:lpstr>J-T方法举例</vt:lpstr>
      <vt:lpstr>字典顺序生成排列</vt:lpstr>
      <vt:lpstr>字典生成顺序举例</vt:lpstr>
      <vt:lpstr>2. Generating Subsets</vt:lpstr>
      <vt:lpstr>生成子集-减一法</vt:lpstr>
      <vt:lpstr>减治法生成幂集</vt:lpstr>
      <vt:lpstr>位串法生成幂集</vt:lpstr>
      <vt:lpstr>PowerPoint 演示文稿</vt:lpstr>
      <vt:lpstr>PowerPoint 演示文稿</vt:lpstr>
      <vt:lpstr>PowerPoint 演示文稿</vt:lpstr>
      <vt:lpstr>PowerPoint 演示文稿</vt:lpstr>
      <vt:lpstr>PowerPoint 演示文稿</vt:lpstr>
      <vt:lpstr>PowerPoint 演示文稿</vt:lpstr>
      <vt:lpstr>1、初始堆的建立</vt:lpstr>
      <vt:lpstr>PowerPoint 演示文稿</vt:lpstr>
      <vt:lpstr>PowerPoint 演示文稿</vt:lpstr>
      <vt:lpstr>2、调整和重建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堆排序小结</vt:lpstr>
      <vt:lpstr>5.3 Decrease-by-Constant-Factor Algorithms</vt:lpstr>
      <vt:lpstr>5.3.1 Binary Search</vt:lpstr>
      <vt:lpstr>Analysis of Binary Search</vt:lpstr>
      <vt:lpstr>Analysis of Binary Search</vt:lpstr>
      <vt:lpstr>Analysis of Binary Search</vt:lpstr>
      <vt:lpstr>Analysis of Binary Search</vt:lpstr>
      <vt:lpstr>用折半查找来解决实际问题：</vt:lpstr>
      <vt:lpstr>Analysis of Binary Search</vt:lpstr>
      <vt:lpstr>插入：源于可视化平台作业</vt:lpstr>
      <vt:lpstr>具有11个结点的判定树</vt:lpstr>
      <vt:lpstr>例如，长度为10的折半查找判定树的具体生成过程：</vt:lpstr>
      <vt:lpstr>练习：长度为10的折半查找判定树的具体生成过程：</vt:lpstr>
      <vt:lpstr>PowerPoint 演示文稿</vt:lpstr>
      <vt:lpstr>PowerPoint 演示文稿</vt:lpstr>
      <vt:lpstr>PowerPoint 演示文稿</vt:lpstr>
      <vt:lpstr>PowerPoint 演示文稿</vt:lpstr>
      <vt:lpstr>PowerPoint 演示文稿</vt:lpstr>
      <vt:lpstr>PowerPoint 演示文稿</vt:lpstr>
      <vt:lpstr>5.3.3 Exponentiation by Squaring</vt:lpstr>
      <vt:lpstr>5.3.4 Russian Peasant Multiplication</vt:lpstr>
      <vt:lpstr>Example of Russian Peasant Multiplication</vt:lpstr>
      <vt:lpstr>5.3.5 Fake-Coin Puzzle (simpler version)</vt:lpstr>
      <vt:lpstr>Fake-Coin Puzzle (simpler version)</vt:lpstr>
      <vt:lpstr>PowerPoint 演示文稿</vt:lpstr>
      <vt:lpstr>PowerPoint 演示文稿</vt:lpstr>
      <vt:lpstr>PowerPoint 演示文稿</vt:lpstr>
      <vt:lpstr>Fake-Coin Puzzle (simpler version)</vt:lpstr>
      <vt:lpstr>PowerPoint 演示文稿</vt:lpstr>
      <vt:lpstr>假币问题实例：n=9</vt:lpstr>
      <vt:lpstr>PowerPoint 演示文稿</vt:lpstr>
      <vt:lpstr>PowerPoint 演示文稿</vt:lpstr>
      <vt:lpstr>PowerPoint 演示文稿</vt:lpstr>
      <vt:lpstr>PowerPoint 演示文稿</vt:lpstr>
      <vt:lpstr> 5.3.6 减常因子法-约瑟夫斯Josephus问题</vt:lpstr>
      <vt:lpstr>约瑟夫斯Josephus问题</vt:lpstr>
      <vt:lpstr>约瑟夫斯问题分析</vt:lpstr>
      <vt:lpstr>约瑟夫斯问题分析</vt:lpstr>
      <vt:lpstr>约瑟夫斯问题分析</vt:lpstr>
      <vt:lpstr>约瑟夫斯问题分析</vt:lpstr>
      <vt:lpstr>约瑟夫斯问题分析</vt:lpstr>
      <vt:lpstr>约瑟夫斯问题分析</vt:lpstr>
      <vt:lpstr>扩展：约瑟夫问题集</vt:lpstr>
      <vt:lpstr>PowerPoint 演示文稿</vt:lpstr>
      <vt:lpstr>PowerPoint 演示文稿</vt:lpstr>
      <vt:lpstr>PowerPoint 演示文稿</vt:lpstr>
      <vt:lpstr>5.4 Variable-Size-Decrease Algorithms</vt:lpstr>
      <vt:lpstr>5.4.1 Euclid’s Algorithm</vt:lpstr>
      <vt:lpstr>5.4.2 选择问题</vt:lpstr>
      <vt:lpstr>Selection Problem</vt:lpstr>
      <vt:lpstr>5.4.2 选择问题</vt:lpstr>
      <vt:lpstr>5.4.2 选择问题</vt:lpstr>
      <vt:lpstr>5.4.2 选择问题</vt:lpstr>
      <vt:lpstr>PowerPoint 演示文稿</vt:lpstr>
      <vt:lpstr>Two Partitioning Algorithms</vt:lpstr>
      <vt:lpstr>Two Partitioning Algorithms</vt:lpstr>
      <vt:lpstr>Lomuto’s Partitioning Algorithm</vt:lpstr>
      <vt:lpstr>Tracing Lomuto’s Partioning Algorithm</vt:lpstr>
      <vt:lpstr>Tracing Lomuto’s Partioning Algorithm</vt:lpstr>
      <vt:lpstr>Tracing Lomuto’s Partioning Algorithm</vt:lpstr>
      <vt:lpstr>Tracing Lomuto’s Partioning Algorithm</vt:lpstr>
      <vt:lpstr>Example</vt:lpstr>
      <vt:lpstr>Efficiency of Quickselect</vt:lpstr>
      <vt:lpstr>Efficiency of Quickselect</vt:lpstr>
      <vt:lpstr>Quickselect: Analysis</vt:lpstr>
      <vt:lpstr>Application: Post Office Location Problem</vt:lpstr>
      <vt:lpstr>Interpolation Search </vt:lpstr>
      <vt:lpstr>Interpolation Search </vt:lpstr>
      <vt:lpstr>Interpolation Search</vt:lpstr>
      <vt:lpstr>Analysis of Interpolation Search</vt:lpstr>
      <vt:lpstr>5.4.3 Binary Search Tree Algorithms</vt:lpstr>
      <vt:lpstr>Searching in Binary Search Tree</vt:lpstr>
      <vt:lpstr>5.4.4 拈游戏(Nim Game)</vt:lpstr>
      <vt:lpstr>PowerPoint 演示文稿</vt:lpstr>
      <vt:lpstr>PowerPoint 演示文稿</vt:lpstr>
      <vt:lpstr>拈游戏(Nim Game)</vt:lpstr>
      <vt:lpstr>PowerPoint 演示文稿</vt:lpstr>
      <vt:lpstr>减治法小结</vt:lpstr>
    </vt:vector>
  </TitlesOfParts>
  <Company>CS of SWUST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算法分析与设计 The Analysis and Design of Algorithms</dc:title>
  <dc:creator>YU Lasheng</dc:creator>
  <cp:lastModifiedBy>余腊生</cp:lastModifiedBy>
  <cp:revision>320</cp:revision>
  <dcterms:created xsi:type="dcterms:W3CDTF">2005-08-20T01:59:54Z</dcterms:created>
  <dcterms:modified xsi:type="dcterms:W3CDTF">2022-10-13T06:59:28Z</dcterms:modified>
</cp:coreProperties>
</file>