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comment1.xml" ContentType="application/vnd.openxmlformats-officedocument.presentationml.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45"/>
  </p:notesMasterIdLst>
  <p:handoutMasterIdLst>
    <p:handoutMasterId r:id="rId146"/>
  </p:handoutMasterIdLst>
  <p:sldIdLst>
    <p:sldId id="256" r:id="rId2"/>
    <p:sldId id="268" r:id="rId3"/>
    <p:sldId id="269" r:id="rId4"/>
    <p:sldId id="304" r:id="rId5"/>
    <p:sldId id="305" r:id="rId6"/>
    <p:sldId id="306" r:id="rId7"/>
    <p:sldId id="270" r:id="rId8"/>
    <p:sldId id="307" r:id="rId9"/>
    <p:sldId id="383" r:id="rId10"/>
    <p:sldId id="384" r:id="rId11"/>
    <p:sldId id="385" r:id="rId12"/>
    <p:sldId id="386" r:id="rId13"/>
    <p:sldId id="387" r:id="rId14"/>
    <p:sldId id="271" r:id="rId15"/>
    <p:sldId id="272" r:id="rId16"/>
    <p:sldId id="273" r:id="rId17"/>
    <p:sldId id="340" r:id="rId18"/>
    <p:sldId id="341" r:id="rId19"/>
    <p:sldId id="342" r:id="rId20"/>
    <p:sldId id="367" r:id="rId21"/>
    <p:sldId id="368" r:id="rId22"/>
    <p:sldId id="369" r:id="rId23"/>
    <p:sldId id="370" r:id="rId24"/>
    <p:sldId id="344" r:id="rId25"/>
    <p:sldId id="345" r:id="rId26"/>
    <p:sldId id="346" r:id="rId27"/>
    <p:sldId id="347" r:id="rId28"/>
    <p:sldId id="371" r:id="rId29"/>
    <p:sldId id="372" r:id="rId30"/>
    <p:sldId id="349" r:id="rId31"/>
    <p:sldId id="274" r:id="rId32"/>
    <p:sldId id="275" r:id="rId33"/>
    <p:sldId id="276" r:id="rId34"/>
    <p:sldId id="373" r:id="rId35"/>
    <p:sldId id="374" r:id="rId36"/>
    <p:sldId id="277" r:id="rId37"/>
    <p:sldId id="350" r:id="rId38"/>
    <p:sldId id="278" r:id="rId39"/>
    <p:sldId id="351" r:id="rId40"/>
    <p:sldId id="352" r:id="rId41"/>
    <p:sldId id="353" r:id="rId42"/>
    <p:sldId id="354" r:id="rId43"/>
    <p:sldId id="355" r:id="rId44"/>
    <p:sldId id="280" r:id="rId45"/>
    <p:sldId id="417" r:id="rId46"/>
    <p:sldId id="356" r:id="rId47"/>
    <p:sldId id="357" r:id="rId48"/>
    <p:sldId id="420" r:id="rId49"/>
    <p:sldId id="421" r:id="rId50"/>
    <p:sldId id="422" r:id="rId51"/>
    <p:sldId id="423" r:id="rId52"/>
    <p:sldId id="424" r:id="rId53"/>
    <p:sldId id="425" r:id="rId54"/>
    <p:sldId id="426" r:id="rId55"/>
    <p:sldId id="427" r:id="rId56"/>
    <p:sldId id="428" r:id="rId57"/>
    <p:sldId id="429" r:id="rId58"/>
    <p:sldId id="430" r:id="rId59"/>
    <p:sldId id="431" r:id="rId60"/>
    <p:sldId id="432" r:id="rId61"/>
    <p:sldId id="433" r:id="rId62"/>
    <p:sldId id="434" r:id="rId63"/>
    <p:sldId id="435" r:id="rId64"/>
    <p:sldId id="436" r:id="rId65"/>
    <p:sldId id="437" r:id="rId66"/>
    <p:sldId id="438" r:id="rId67"/>
    <p:sldId id="439" r:id="rId68"/>
    <p:sldId id="440" r:id="rId69"/>
    <p:sldId id="281" r:id="rId70"/>
    <p:sldId id="282" r:id="rId71"/>
    <p:sldId id="283" r:id="rId72"/>
    <p:sldId id="365" r:id="rId73"/>
    <p:sldId id="309" r:id="rId74"/>
    <p:sldId id="308" r:id="rId75"/>
    <p:sldId id="320" r:id="rId76"/>
    <p:sldId id="321" r:id="rId77"/>
    <p:sldId id="461" r:id="rId78"/>
    <p:sldId id="322" r:id="rId79"/>
    <p:sldId id="323" r:id="rId80"/>
    <p:sldId id="324" r:id="rId81"/>
    <p:sldId id="325" r:id="rId82"/>
    <p:sldId id="455" r:id="rId83"/>
    <p:sldId id="456" r:id="rId84"/>
    <p:sldId id="457" r:id="rId85"/>
    <p:sldId id="458" r:id="rId86"/>
    <p:sldId id="459" r:id="rId87"/>
    <p:sldId id="284" r:id="rId88"/>
    <p:sldId id="285" r:id="rId89"/>
    <p:sldId id="286" r:id="rId90"/>
    <p:sldId id="287" r:id="rId91"/>
    <p:sldId id="326" r:id="rId92"/>
    <p:sldId id="327" r:id="rId93"/>
    <p:sldId id="331" r:id="rId94"/>
    <p:sldId id="328" r:id="rId95"/>
    <p:sldId id="329" r:id="rId96"/>
    <p:sldId id="332" r:id="rId97"/>
    <p:sldId id="333" r:id="rId98"/>
    <p:sldId id="334" r:id="rId99"/>
    <p:sldId id="335" r:id="rId100"/>
    <p:sldId id="378" r:id="rId101"/>
    <p:sldId id="379" r:id="rId102"/>
    <p:sldId id="444" r:id="rId103"/>
    <p:sldId id="310" r:id="rId104"/>
    <p:sldId id="311" r:id="rId105"/>
    <p:sldId id="359" r:id="rId106"/>
    <p:sldId id="366" r:id="rId107"/>
    <p:sldId id="450" r:id="rId108"/>
    <p:sldId id="361" r:id="rId109"/>
    <p:sldId id="362" r:id="rId110"/>
    <p:sldId id="363" r:id="rId111"/>
    <p:sldId id="364" r:id="rId112"/>
    <p:sldId id="288" r:id="rId113"/>
    <p:sldId id="289" r:id="rId114"/>
    <p:sldId id="441" r:id="rId115"/>
    <p:sldId id="290" r:id="rId116"/>
    <p:sldId id="445" r:id="rId117"/>
    <p:sldId id="446" r:id="rId118"/>
    <p:sldId id="447" r:id="rId119"/>
    <p:sldId id="448" r:id="rId120"/>
    <p:sldId id="293" r:id="rId121"/>
    <p:sldId id="313" r:id="rId122"/>
    <p:sldId id="294" r:id="rId123"/>
    <p:sldId id="295" r:id="rId124"/>
    <p:sldId id="315" r:id="rId125"/>
    <p:sldId id="314" r:id="rId126"/>
    <p:sldId id="316" r:id="rId127"/>
    <p:sldId id="317" r:id="rId128"/>
    <p:sldId id="297" r:id="rId129"/>
    <p:sldId id="318" r:id="rId130"/>
    <p:sldId id="319" r:id="rId131"/>
    <p:sldId id="460" r:id="rId132"/>
    <p:sldId id="451" r:id="rId133"/>
    <p:sldId id="452" r:id="rId134"/>
    <p:sldId id="298" r:id="rId135"/>
    <p:sldId id="299" r:id="rId136"/>
    <p:sldId id="300" r:id="rId137"/>
    <p:sldId id="301" r:id="rId138"/>
    <p:sldId id="375" r:id="rId139"/>
    <p:sldId id="453" r:id="rId140"/>
    <p:sldId id="454" r:id="rId141"/>
    <p:sldId id="376" r:id="rId142"/>
    <p:sldId id="382" r:id="rId143"/>
    <p:sldId id="377" r:id="rId144"/>
  </p:sldIdLst>
  <p:sldSz cx="9144000" cy="6858000" type="screen4x3"/>
  <p:notesSz cx="7099300" cy="10234613"/>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6">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余腊生" initials="余腊生" lastIdx="1" clrIdx="0">
    <p:extLst>
      <p:ext uri="{19B8F6BF-5375-455C-9EA6-DF929625EA0E}">
        <p15:presenceInfo xmlns:p15="http://schemas.microsoft.com/office/powerpoint/2012/main" userId="余腊生"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9966"/>
    <a:srgbClr val="0E6B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024" autoAdjust="0"/>
  </p:normalViewPr>
  <p:slideViewPr>
    <p:cSldViewPr>
      <p:cViewPr varScale="1">
        <p:scale>
          <a:sx n="46" d="100"/>
          <a:sy n="46" d="100"/>
        </p:scale>
        <p:origin x="1110" y="54"/>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43248"/>
    </p:cViewPr>
  </p:sorterViewPr>
  <p:notesViewPr>
    <p:cSldViewPr>
      <p:cViewPr varScale="1">
        <p:scale>
          <a:sx n="52" d="100"/>
          <a:sy n="52" d="100"/>
        </p:scale>
        <p:origin x="2886" y="42"/>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presProps" Target="presProps.xml"/><Relationship Id="rId15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2-04-01T10:34:35.252" idx="1">
    <p:pos x="10" y="10"/>
    <p:text>证明：假设对某一已知有向无回路图G=(V,E)运行dfs_travel()过程，以便确定其顶点的完成时刻。只要证明对任一对不同顶点u、v∈V，若G中存在一条从u到v的边，则f[v]&lt;f[u]。考虑过程dfs_travel()所探寻的任何边（u，v），当探寻到该边时，顶点v必然是已考察完成的顶点或者还未被访问到的顶点。若v是还未被访问到的顶点，则它是u的后裔，f[v]&lt;f[u]。若v为已考察完成的顶点，则已完成探索，且f[v]已经设置了。因为仍在探寻u，还要为f[v]赋时间戳。一旦这么做后，就同样有f[v]&lt;f[u]，这样一来，对于有向无回路图中任意边（u,v），都有f[v]&lt;f[u]，从而定理得证。
简单解释：如果存在u到v的通路，则必然存在f[u]&gt;f[v]，即u肯定在v的前面。</p:text>
    <p:extLst>
      <p:ext uri="{C676402C-5697-4E1C-873F-D02D1690AC5C}">
        <p15:threadingInfo xmlns:p15="http://schemas.microsoft.com/office/powerpoint/2012/main" timeZoneBias="-480"/>
      </p:ext>
    </p:extLst>
  </p:cm>
</p:cmLst>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3.png"/><Relationship Id="rId7" Type="http://schemas.openxmlformats.org/officeDocument/2006/relationships/image" Target="../media/image57.png"/><Relationship Id="rId2" Type="http://schemas.openxmlformats.org/officeDocument/2006/relationships/image" Target="../media/image52.png"/><Relationship Id="rId1" Type="http://schemas.openxmlformats.org/officeDocument/2006/relationships/image" Target="../media/image51.png"/><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 Id="rId9" Type="http://schemas.openxmlformats.org/officeDocument/2006/relationships/image" Target="../media/image59.png"/></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8.wmf"/><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9" Type="http://schemas.openxmlformats.org/officeDocument/2006/relationships/image" Target="../media/image69.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wmf"/><Relationship Id="rId1" Type="http://schemas.openxmlformats.org/officeDocument/2006/relationships/image" Target="../media/image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123907"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123908"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123909"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389EA295-D80E-4F05-9A3B-AFCD521E02CD}" type="slidenum">
              <a:rPr lang="en-US" altLang="zh-CN"/>
              <a:pPr>
                <a:defRPr/>
              </a:pPr>
              <a:t>‹#›</a:t>
            </a:fld>
            <a:endParaRPr lang="en-US" altLang="zh-CN"/>
          </a:p>
        </p:txBody>
      </p:sp>
    </p:spTree>
    <p:extLst>
      <p:ext uri="{BB962C8B-B14F-4D97-AF65-F5344CB8AC3E}">
        <p14:creationId xmlns:p14="http://schemas.microsoft.com/office/powerpoint/2010/main" val="2778424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defRPr sz="1300">
                <a:ea typeface="宋体" pitchFamily="2" charset="-122"/>
              </a:defRPr>
            </a:lvl1pPr>
          </a:lstStyle>
          <a:p>
            <a:pPr>
              <a:defRPr/>
            </a:pPr>
            <a:endParaRPr lang="en-US" altLang="zh-CN"/>
          </a:p>
        </p:txBody>
      </p:sp>
      <p:sp>
        <p:nvSpPr>
          <p:cNvPr id="3277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a:defRPr sz="1300">
                <a:ea typeface="宋体" pitchFamily="2" charset="-122"/>
              </a:defRPr>
            </a:lvl1pPr>
          </a:lstStyle>
          <a:p>
            <a:pPr>
              <a:defRPr/>
            </a:pPr>
            <a:endParaRPr lang="en-US" altLang="zh-CN"/>
          </a:p>
        </p:txBody>
      </p:sp>
      <p:sp>
        <p:nvSpPr>
          <p:cNvPr id="7172"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p:spPr>
      </p:sp>
      <p:sp>
        <p:nvSpPr>
          <p:cNvPr id="3277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3277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defRPr sz="1300">
                <a:ea typeface="宋体" pitchFamily="2" charset="-122"/>
              </a:defRPr>
            </a:lvl1pPr>
          </a:lstStyle>
          <a:p>
            <a:pPr>
              <a:defRPr/>
            </a:pPr>
            <a:r>
              <a:rPr lang="en-US" altLang="zh-CN"/>
              <a:t>© School of Computer Science and Technology, SWUST </a:t>
            </a:r>
          </a:p>
        </p:txBody>
      </p:sp>
      <p:sp>
        <p:nvSpPr>
          <p:cNvPr id="3277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a:defRPr sz="1300">
                <a:ea typeface="宋体" pitchFamily="2" charset="-122"/>
              </a:defRPr>
            </a:lvl1pPr>
          </a:lstStyle>
          <a:p>
            <a:pPr>
              <a:defRPr/>
            </a:pPr>
            <a:fld id="{FFEA449D-D169-4B87-BCF3-ABDB0B8FA553}" type="slidenum">
              <a:rPr lang="en-US" altLang="zh-CN"/>
              <a:pPr>
                <a:defRPr/>
              </a:pPr>
              <a:t>‹#›</a:t>
            </a:fld>
            <a:endParaRPr lang="en-US" altLang="zh-CN"/>
          </a:p>
        </p:txBody>
      </p:sp>
    </p:spTree>
    <p:extLst>
      <p:ext uri="{BB962C8B-B14F-4D97-AF65-F5344CB8AC3E}">
        <p14:creationId xmlns:p14="http://schemas.microsoft.com/office/powerpoint/2010/main" val="109950949"/>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7"/>
          <p:cNvSpPr>
            <a:spLocks noGrp="1" noChangeArrowheads="1"/>
          </p:cNvSpPr>
          <p:nvPr>
            <p:ph type="sldNum" sz="quarter" idx="5"/>
          </p:nvPr>
        </p:nvSpPr>
        <p:spPr>
          <a:noFill/>
        </p:spPr>
        <p:txBody>
          <a:bodyPr/>
          <a:lstStyle/>
          <a:p>
            <a:fld id="{F2DC6A07-A403-4D90-8D1F-697801B2DACE}" type="slidenum">
              <a:rPr lang="en-US" altLang="zh-CN" smtClean="0">
                <a:ea typeface="宋体" charset="-122"/>
              </a:rPr>
              <a:pPr/>
              <a:t>2</a:t>
            </a:fld>
            <a:endParaRPr lang="en-US" altLang="zh-CN" smtClean="0">
              <a:ea typeface="宋体" charset="-122"/>
            </a:endParaRPr>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816896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B7CCF374-3EBA-49F5-908B-81E997EE46F4}" type="slidenum">
              <a:rPr lang="en-US" altLang="zh-CN" smtClean="0">
                <a:ea typeface="宋体" charset="-122"/>
              </a:rPr>
              <a:pPr/>
              <a:t>16</a:t>
            </a:fld>
            <a:endParaRPr lang="en-US" altLang="zh-CN" smtClean="0">
              <a:ea typeface="宋体" charset="-122"/>
            </a:endParaRPr>
          </a:p>
        </p:txBody>
      </p:sp>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7246614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9962B86-8D68-41C3-A7EB-916D4B75A49D}" type="slidenum">
              <a:rPr lang="zh-CN" altLang="en-US"/>
              <a:pPr/>
              <a:t>20</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5381375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FC69DB8-94CB-46C5-B996-081E1BEB53CF}" type="slidenum">
              <a:rPr lang="zh-CN" altLang="en-US"/>
              <a:pPr/>
              <a:t>21</a:t>
            </a:fld>
            <a:endParaRPr lang="en-US" altLang="zh-CN"/>
          </a:p>
        </p:txBody>
      </p:sp>
      <p:sp>
        <p:nvSpPr>
          <p:cNvPr id="552962" name="Rectangle 2"/>
          <p:cNvSpPr>
            <a:spLocks noGrp="1" noRot="1" noChangeAspect="1" noChangeArrowheads="1" noTextEdit="1"/>
          </p:cNvSpPr>
          <p:nvPr>
            <p:ph type="sldImg"/>
          </p:nvPr>
        </p:nvSpPr>
        <p:spPr>
          <a:ln/>
        </p:spPr>
      </p:sp>
      <p:sp>
        <p:nvSpPr>
          <p:cNvPr id="55296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549966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44E448-D15C-4334-B8FA-18C55580AB4F}" type="slidenum">
              <a:rPr lang="zh-CN" altLang="en-US"/>
              <a:pPr/>
              <a:t>22</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514876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F5BB80-D843-458F-AD1E-EBF942E98041}" type="slidenum">
              <a:rPr lang="zh-CN" altLang="en-US"/>
              <a:pPr/>
              <a:t>23</a:t>
            </a:fld>
            <a:endParaRPr lang="en-US" altLang="zh-CN"/>
          </a:p>
        </p:txBody>
      </p:sp>
      <p:sp>
        <p:nvSpPr>
          <p:cNvPr id="555010" name="Rectangle 2"/>
          <p:cNvSpPr>
            <a:spLocks noGrp="1" noRot="1" noChangeAspect="1" noChangeArrowheads="1" noTextEdit="1"/>
          </p:cNvSpPr>
          <p:nvPr>
            <p:ph type="sldImg"/>
          </p:nvPr>
        </p:nvSpPr>
        <p:spPr>
          <a:ln/>
        </p:spPr>
      </p:sp>
      <p:sp>
        <p:nvSpPr>
          <p:cNvPr id="55501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662103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0D54E8-4C9D-4478-8553-D89BF01E02A9}" type="slidenum">
              <a:rPr lang="zh-CN" altLang="en-US"/>
              <a:pPr/>
              <a:t>28</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9865597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39DDDC7-E3FD-42D7-8070-E2678DA88B71}" type="slidenum">
              <a:rPr lang="zh-CN" altLang="en-US"/>
              <a:pPr/>
              <a:t>29</a:t>
            </a:fld>
            <a:endParaRPr lang="en-US" altLang="zh-CN"/>
          </a:p>
        </p:txBody>
      </p:sp>
      <p:sp>
        <p:nvSpPr>
          <p:cNvPr id="557058" name="Rectangle 2"/>
          <p:cNvSpPr>
            <a:spLocks noGrp="1" noRot="1" noChangeAspect="1" noChangeArrowheads="1" noTextEdit="1"/>
          </p:cNvSpPr>
          <p:nvPr>
            <p:ph type="sldImg"/>
          </p:nvPr>
        </p:nvSpPr>
        <p:spPr>
          <a:ln/>
        </p:spPr>
      </p:sp>
      <p:sp>
        <p:nvSpPr>
          <p:cNvPr id="55705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17650539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CFBFF7B1-F1B9-4C83-BB26-A3D4DC0223DC}" type="slidenum">
              <a:rPr lang="en-US" altLang="zh-CN" smtClean="0">
                <a:ea typeface="宋体" charset="-122"/>
              </a:rPr>
              <a:pPr/>
              <a:t>31</a:t>
            </a:fld>
            <a:endParaRPr lang="en-US" altLang="zh-CN" smtClean="0">
              <a:ea typeface="宋体" charset="-122"/>
            </a:endParaRPr>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941881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6AEDA579-DB4F-4986-A7D6-48C52B6B9A8E}" type="slidenum">
              <a:rPr lang="en-US" altLang="zh-CN" smtClean="0">
                <a:ea typeface="宋体" charset="-122"/>
              </a:rPr>
              <a:pPr/>
              <a:t>32</a:t>
            </a:fld>
            <a:endParaRPr lang="en-US" altLang="zh-CN" smtClean="0">
              <a:ea typeface="宋体" charset="-122"/>
            </a:endParaRPr>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804998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F2D87B68-3AD4-4D43-B27C-7EE5738AA20C}" type="slidenum">
              <a:rPr lang="en-US" altLang="zh-CN" smtClean="0">
                <a:ea typeface="宋体" charset="-122"/>
              </a:rPr>
              <a:pPr/>
              <a:t>33</a:t>
            </a:fld>
            <a:endParaRPr lang="en-US" altLang="zh-CN" smtClean="0">
              <a:ea typeface="宋体" charset="-122"/>
            </a:endParaRPr>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812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7"/>
          <p:cNvSpPr>
            <a:spLocks noGrp="1" noChangeArrowheads="1"/>
          </p:cNvSpPr>
          <p:nvPr>
            <p:ph type="sldNum" sz="quarter" idx="5"/>
          </p:nvPr>
        </p:nvSpPr>
        <p:spPr>
          <a:noFill/>
        </p:spPr>
        <p:txBody>
          <a:bodyPr/>
          <a:lstStyle/>
          <a:p>
            <a:fld id="{F372F0E3-1C17-44F1-9477-089375E16BE3}" type="slidenum">
              <a:rPr lang="en-US" altLang="zh-CN" smtClean="0">
                <a:ea typeface="宋体" charset="-122"/>
              </a:rPr>
              <a:pPr/>
              <a:t>3</a:t>
            </a:fld>
            <a:endParaRPr lang="en-US" altLang="zh-CN" smtClean="0">
              <a:ea typeface="宋体" charset="-122"/>
            </a:endParaRPr>
          </a:p>
        </p:txBody>
      </p:sp>
      <p:sp>
        <p:nvSpPr>
          <p:cNvPr id="13314" name="Rectangle 2"/>
          <p:cNvSpPr>
            <a:spLocks noGrp="1" noRot="1" noChangeAspect="1" noChangeArrowheads="1" noTextEdit="1"/>
          </p:cNvSpPr>
          <p:nvPr>
            <p:ph type="sldImg"/>
          </p:nvPr>
        </p:nvSpPr>
        <p:spPr>
          <a:ln/>
        </p:spPr>
      </p:sp>
      <p:sp>
        <p:nvSpPr>
          <p:cNvPr id="1331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9905398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49B50C-6C51-4D14-89D7-747FCEDAF450}" type="slidenum">
              <a:rPr lang="zh-CN" altLang="en-US"/>
              <a:pPr/>
              <a:t>34</a:t>
            </a:fld>
            <a:endParaRPr lang="en-US" altLang="zh-CN"/>
          </a:p>
        </p:txBody>
      </p:sp>
      <p:sp>
        <p:nvSpPr>
          <p:cNvPr id="561154" name="Rectangle 2"/>
          <p:cNvSpPr>
            <a:spLocks noGrp="1" noRot="1" noChangeAspect="1" noChangeArrowheads="1" noTextEdit="1"/>
          </p:cNvSpPr>
          <p:nvPr>
            <p:ph type="sldImg"/>
          </p:nvPr>
        </p:nvSpPr>
        <p:spPr>
          <a:ln/>
        </p:spPr>
      </p:sp>
      <p:sp>
        <p:nvSpPr>
          <p:cNvPr id="561155" name="Rectangle 3"/>
          <p:cNvSpPr>
            <a:spLocks noGrp="1" noChangeArrowheads="1"/>
          </p:cNvSpPr>
          <p:nvPr>
            <p:ph type="body" idx="1"/>
          </p:nvPr>
        </p:nvSpPr>
        <p:spPr/>
        <p:txBody>
          <a:bodyPr/>
          <a:lstStyle/>
          <a:p>
            <a:r>
              <a:rPr lang="zh-CN" altLang="en-US" sz="1200" b="0" i="1" kern="1200" dirty="0" smtClean="0">
                <a:solidFill>
                  <a:schemeClr val="tx1"/>
                </a:solidFill>
                <a:effectLst/>
                <a:latin typeface="Arial" charset="0"/>
                <a:ea typeface="宋体" pitchFamily="2" charset="-122"/>
                <a:cs typeface="+mn-cs"/>
              </a:rPr>
              <a:t>考虑任意的边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，当调用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的时候，有如下三种情况：</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还没有被调用，即</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还没有被</a:t>
            </a:r>
            <a:r>
              <a:rPr lang="en-US" altLang="zh-CN" sz="1200" b="0" i="1" kern="1200" dirty="0" smtClean="0">
                <a:solidFill>
                  <a:schemeClr val="tx1"/>
                </a:solidFill>
                <a:effectLst/>
                <a:latin typeface="Arial" charset="0"/>
                <a:ea typeface="宋体" pitchFamily="2" charset="-122"/>
                <a:cs typeface="+mn-cs"/>
              </a:rPr>
              <a:t>mark</a:t>
            </a:r>
            <a:r>
              <a:rPr lang="zh-CN" altLang="en-US" sz="1200" b="0" i="1" kern="1200" dirty="0" smtClean="0">
                <a:solidFill>
                  <a:schemeClr val="tx1"/>
                </a:solidFill>
                <a:effectLst/>
                <a:latin typeface="Arial" charset="0"/>
                <a:ea typeface="宋体" pitchFamily="2" charset="-122"/>
                <a:cs typeface="+mn-cs"/>
              </a:rPr>
              <a:t>，此时会调用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，然后当</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返回之后，</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才会返回</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已经被调用并返回了，即</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a:t>
            </a:r>
            <a:r>
              <a:rPr lang="en-US" altLang="zh-CN" sz="1200" b="0" i="1" kern="1200" dirty="0" smtClean="0">
                <a:solidFill>
                  <a:schemeClr val="tx1"/>
                </a:solidFill>
                <a:effectLst/>
                <a:latin typeface="Arial" charset="0"/>
                <a:ea typeface="宋体" pitchFamily="2" charset="-122"/>
                <a:cs typeface="+mn-cs"/>
              </a:rPr>
              <a:t>mark</a:t>
            </a:r>
            <a:endParaRPr lang="zh-CN" altLang="en-US" sz="1200" b="0" i="0" kern="1200" dirty="0" smtClean="0">
              <a:solidFill>
                <a:schemeClr val="tx1"/>
              </a:solidFill>
              <a:effectLst/>
              <a:latin typeface="Arial" charset="0"/>
              <a:ea typeface="宋体" pitchFamily="2" charset="-122"/>
              <a:cs typeface="+mn-cs"/>
            </a:endParaRPr>
          </a:p>
          <a:p>
            <a:pPr rtl="0" fontAlgn="ct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已经被调用但是在此时调用</a:t>
            </a:r>
            <a:r>
              <a:rPr lang="en-US" altLang="zh-CN" sz="1200" b="0" i="1" kern="1200" dirty="0" err="1" smtClean="0">
                <a:solidFill>
                  <a:schemeClr val="tx1"/>
                </a:solidFill>
                <a:effectLst/>
                <a:latin typeface="Arial" charset="0"/>
                <a:ea typeface="宋体" pitchFamily="2" charset="-122"/>
                <a:cs typeface="+mn-cs"/>
              </a:rPr>
              <a:t>dfs</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的时候还未返回</a:t>
            </a:r>
            <a:endParaRPr lang="zh-CN" altLang="en-US" sz="1200" b="0" i="0" kern="1200" dirty="0" smtClean="0">
              <a:solidFill>
                <a:schemeClr val="tx1"/>
              </a:solidFill>
              <a:effectLst/>
              <a:latin typeface="Arial" charset="0"/>
              <a:ea typeface="宋体" pitchFamily="2" charset="-122"/>
              <a:cs typeface="+mn-cs"/>
            </a:endParaRPr>
          </a:p>
          <a:p>
            <a:r>
              <a:rPr lang="zh-CN" altLang="en-US" sz="1200" b="0" i="1" kern="1200" dirty="0" smtClean="0">
                <a:solidFill>
                  <a:schemeClr val="tx1"/>
                </a:solidFill>
                <a:effectLst/>
                <a:latin typeface="Arial" charset="0"/>
                <a:ea typeface="宋体" pitchFamily="2" charset="-122"/>
                <a:cs typeface="+mn-cs"/>
              </a:rPr>
              <a:t>需要注意的是，以上第三种情况在拓扑排序的场景下是不可能发生的，因为如果情况</a:t>
            </a:r>
            <a:r>
              <a:rPr lang="en-US" altLang="zh-CN" sz="1200" b="0" i="1" kern="1200" dirty="0" smtClean="0">
                <a:solidFill>
                  <a:schemeClr val="tx1"/>
                </a:solidFill>
                <a:effectLst/>
                <a:latin typeface="Arial" charset="0"/>
                <a:ea typeface="宋体" pitchFamily="2" charset="-122"/>
                <a:cs typeface="+mn-cs"/>
              </a:rPr>
              <a:t>3</a:t>
            </a:r>
            <a:r>
              <a:rPr lang="zh-CN" altLang="en-US" sz="1200" b="0" i="1" kern="1200" dirty="0" smtClean="0">
                <a:solidFill>
                  <a:schemeClr val="tx1"/>
                </a:solidFill>
                <a:effectLst/>
                <a:latin typeface="Arial" charset="0"/>
                <a:ea typeface="宋体" pitchFamily="2" charset="-122"/>
                <a:cs typeface="+mn-cs"/>
              </a:rPr>
              <a:t>是合法的话，就表示存在一条由</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到</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的路径。而现在我们的前提条件是由</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到</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有一条边，这就导致我们的图中存在环路，从而该图就不是一个有向无环图</a:t>
            </a:r>
            <a:r>
              <a:rPr lang="en-US" altLang="zh-CN" sz="1200" b="0" i="1" kern="1200" dirty="0" smtClean="0">
                <a:solidFill>
                  <a:schemeClr val="tx1"/>
                </a:solidFill>
                <a:effectLst/>
                <a:latin typeface="Arial" charset="0"/>
                <a:ea typeface="宋体" pitchFamily="2" charset="-122"/>
                <a:cs typeface="+mn-cs"/>
              </a:rPr>
              <a:t>(DAG)</a:t>
            </a:r>
            <a:r>
              <a:rPr lang="zh-CN" altLang="en-US" sz="1200" b="0" i="1" kern="1200" dirty="0" smtClean="0">
                <a:solidFill>
                  <a:schemeClr val="tx1"/>
                </a:solidFill>
                <a:effectLst/>
                <a:latin typeface="Arial" charset="0"/>
                <a:ea typeface="宋体" pitchFamily="2" charset="-122"/>
                <a:cs typeface="+mn-cs"/>
              </a:rPr>
              <a:t>，而我们已经知道，非有向无环图是不能被拓扑排序的。</a:t>
            </a:r>
            <a:endParaRPr lang="zh-CN" altLang="en-US"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 </a:t>
            </a:r>
          </a:p>
          <a:p>
            <a:r>
              <a:rPr lang="zh-CN" altLang="en-US" sz="1200" b="0" i="1" kern="1200" dirty="0" smtClean="0">
                <a:solidFill>
                  <a:schemeClr val="tx1"/>
                </a:solidFill>
                <a:effectLst/>
                <a:latin typeface="Arial" charset="0"/>
                <a:ea typeface="宋体" pitchFamily="2" charset="-122"/>
                <a:cs typeface="+mn-cs"/>
              </a:rPr>
              <a:t>那么考虑前两种情况，无论是情况</a:t>
            </a:r>
            <a:r>
              <a:rPr lang="en-US" altLang="zh-CN" sz="1200" b="0" i="1" kern="1200" dirty="0" smtClean="0">
                <a:solidFill>
                  <a:schemeClr val="tx1"/>
                </a:solidFill>
                <a:effectLst/>
                <a:latin typeface="Arial" charset="0"/>
                <a:ea typeface="宋体" pitchFamily="2" charset="-122"/>
                <a:cs typeface="+mn-cs"/>
              </a:rPr>
              <a:t>1</a:t>
            </a:r>
            <a:r>
              <a:rPr lang="zh-CN" altLang="en-US" sz="1200" b="0" i="1" kern="1200" dirty="0" smtClean="0">
                <a:solidFill>
                  <a:schemeClr val="tx1"/>
                </a:solidFill>
                <a:effectLst/>
                <a:latin typeface="Arial" charset="0"/>
                <a:ea typeface="宋体" pitchFamily="2" charset="-122"/>
                <a:cs typeface="+mn-cs"/>
              </a:rPr>
              <a:t>还是情况</a:t>
            </a:r>
            <a:r>
              <a:rPr lang="en-US" altLang="zh-CN" sz="1200" b="0" i="1" kern="1200" dirty="0" smtClean="0">
                <a:solidFill>
                  <a:schemeClr val="tx1"/>
                </a:solidFill>
                <a:effectLst/>
                <a:latin typeface="Arial" charset="0"/>
                <a:ea typeface="宋体" pitchFamily="2" charset="-122"/>
                <a:cs typeface="+mn-cs"/>
              </a:rPr>
              <a:t>2</a:t>
            </a:r>
            <a:r>
              <a:rPr lang="zh-CN" altLang="en-US" sz="1200" b="0" i="1" kern="1200" dirty="0" smtClean="0">
                <a:solidFill>
                  <a:schemeClr val="tx1"/>
                </a:solidFill>
                <a:effectLst/>
                <a:latin typeface="Arial" charset="0"/>
                <a:ea typeface="宋体" pitchFamily="2" charset="-122"/>
                <a:cs typeface="+mn-cs"/>
              </a:rPr>
              <a:t>，</a:t>
            </a:r>
            <a:r>
              <a:rPr lang="en-US" altLang="zh-CN" sz="1200" b="0" i="1" kern="1200" dirty="0" smtClean="0">
                <a:solidFill>
                  <a:schemeClr val="tx1"/>
                </a:solidFill>
                <a:effectLst/>
                <a:latin typeface="Arial" charset="0"/>
                <a:ea typeface="宋体" pitchFamily="2" charset="-122"/>
                <a:cs typeface="+mn-cs"/>
              </a:rPr>
              <a:t>w</a:t>
            </a:r>
            <a:r>
              <a:rPr lang="zh-CN" altLang="en-US" sz="1200" b="0" i="1" kern="1200" dirty="0" smtClean="0">
                <a:solidFill>
                  <a:schemeClr val="tx1"/>
                </a:solidFill>
                <a:effectLst/>
                <a:latin typeface="Arial" charset="0"/>
                <a:ea typeface="宋体" pitchFamily="2" charset="-122"/>
                <a:cs typeface="+mn-cs"/>
              </a:rPr>
              <a:t>都会先于</a:t>
            </a:r>
            <a:r>
              <a:rPr lang="en-US" altLang="zh-CN" sz="1200" b="0" i="1" kern="1200" dirty="0" smtClean="0">
                <a:solidFill>
                  <a:schemeClr val="tx1"/>
                </a:solidFill>
                <a:effectLst/>
                <a:latin typeface="Arial" charset="0"/>
                <a:ea typeface="宋体" pitchFamily="2" charset="-122"/>
                <a:cs typeface="+mn-cs"/>
              </a:rPr>
              <a:t>v</a:t>
            </a:r>
            <a:r>
              <a:rPr lang="zh-CN" altLang="en-US" sz="1200" b="0" i="1" kern="1200" dirty="0" smtClean="0">
                <a:solidFill>
                  <a:schemeClr val="tx1"/>
                </a:solidFill>
                <a:effectLst/>
                <a:latin typeface="Arial" charset="0"/>
                <a:ea typeface="宋体" pitchFamily="2" charset="-122"/>
                <a:cs typeface="+mn-cs"/>
              </a:rPr>
              <a:t>被添加到结果列表中。所以边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总是由结果集中后出现的顶点指向先出现的顶点。为了让结果更自然一些，可以使用栈来作为存储最终结果的数据结构，从而能够保证边</a:t>
            </a:r>
            <a:r>
              <a:rPr lang="en-US" altLang="zh-CN" sz="1200" b="0" i="1" kern="1200" dirty="0" smtClean="0">
                <a:solidFill>
                  <a:schemeClr val="tx1"/>
                </a:solidFill>
                <a:effectLst/>
                <a:latin typeface="Arial" charset="0"/>
                <a:ea typeface="宋体" pitchFamily="2" charset="-122"/>
                <a:cs typeface="+mn-cs"/>
              </a:rPr>
              <a:t>v-&gt;w</a:t>
            </a:r>
            <a:r>
              <a:rPr lang="zh-CN" altLang="en-US" sz="1200" b="0" i="1" kern="1200" dirty="0" smtClean="0">
                <a:solidFill>
                  <a:schemeClr val="tx1"/>
                </a:solidFill>
                <a:effectLst/>
                <a:latin typeface="Arial" charset="0"/>
                <a:ea typeface="宋体" pitchFamily="2" charset="-122"/>
                <a:cs typeface="+mn-cs"/>
              </a:rPr>
              <a:t>总是由结果集中先出现的顶点指向后出现的顶点。</a:t>
            </a:r>
            <a:endParaRPr lang="zh-CN" altLang="en-US" sz="1200" b="0" i="0" kern="1200" dirty="0" smtClean="0">
              <a:solidFill>
                <a:schemeClr val="tx1"/>
              </a:solidFill>
              <a:effectLst/>
              <a:latin typeface="Arial" charset="0"/>
              <a:ea typeface="宋体" pitchFamily="2" charset="-122"/>
              <a:cs typeface="+mn-cs"/>
            </a:endParaRPr>
          </a:p>
          <a:p>
            <a:endParaRPr lang="zh-CN" altLang="en-US" dirty="0"/>
          </a:p>
        </p:txBody>
      </p:sp>
    </p:spTree>
    <p:extLst>
      <p:ext uri="{BB962C8B-B14F-4D97-AF65-F5344CB8AC3E}">
        <p14:creationId xmlns:p14="http://schemas.microsoft.com/office/powerpoint/2010/main" val="18169421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7C282F-AAE4-4289-BDC4-A9AD1A244109}" type="slidenum">
              <a:rPr lang="zh-CN" altLang="en-US"/>
              <a:pPr/>
              <a:t>35</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01675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p:cNvSpPr>
            <a:spLocks noGrp="1" noChangeArrowheads="1"/>
          </p:cNvSpPr>
          <p:nvPr>
            <p:ph type="sldNum" sz="quarter" idx="5"/>
          </p:nvPr>
        </p:nvSpPr>
        <p:spPr>
          <a:noFill/>
        </p:spPr>
        <p:txBody>
          <a:bodyPr/>
          <a:lstStyle/>
          <a:p>
            <a:fld id="{F0CD4D0A-6ADB-4D36-A607-216729626311}" type="slidenum">
              <a:rPr lang="en-US" altLang="zh-CN" smtClean="0">
                <a:ea typeface="宋体" charset="-122"/>
              </a:rPr>
              <a:pPr/>
              <a:t>36</a:t>
            </a:fld>
            <a:endParaRPr lang="en-US" altLang="zh-CN" smtClean="0">
              <a:ea typeface="宋体" charset="-122"/>
            </a:endParaRPr>
          </a:p>
        </p:txBody>
      </p:sp>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149101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a:noFill/>
        </p:spPr>
        <p:txBody>
          <a:bodyPr/>
          <a:lstStyle/>
          <a:p>
            <a:fld id="{5F66B858-3285-42FA-9B7A-F9C7A4132D85}" type="slidenum">
              <a:rPr lang="en-US" altLang="zh-CN" smtClean="0">
                <a:ea typeface="宋体" charset="-122"/>
              </a:rPr>
              <a:pPr/>
              <a:t>69</a:t>
            </a:fld>
            <a:endParaRPr lang="en-US" altLang="zh-CN" smtClean="0">
              <a:ea typeface="宋体" charset="-122"/>
            </a:endParaRPr>
          </a:p>
        </p:txBody>
      </p:sp>
      <p:sp>
        <p:nvSpPr>
          <p:cNvPr id="39938" name="Rectangle 2"/>
          <p:cNvSpPr>
            <a:spLocks noGrp="1" noRot="1" noChangeAspect="1" noChangeArrowheads="1" noTextEdit="1"/>
          </p:cNvSpPr>
          <p:nvPr>
            <p:ph type="sldImg"/>
          </p:nvPr>
        </p:nvSpPr>
        <p:spPr>
          <a:xfrm>
            <a:off x="990600" y="768350"/>
            <a:ext cx="5118100" cy="3838575"/>
          </a:xfrm>
          <a:ln/>
        </p:spPr>
      </p:sp>
      <p:sp>
        <p:nvSpPr>
          <p:cNvPr id="3993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6509631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a:noFill/>
        </p:spPr>
        <p:txBody>
          <a:bodyPr/>
          <a:lstStyle/>
          <a:p>
            <a:fld id="{90E3B86F-B796-4C52-AB7B-1ECDD3C7358F}" type="slidenum">
              <a:rPr lang="en-US" altLang="zh-CN" smtClean="0">
                <a:ea typeface="宋体" charset="-122"/>
              </a:rPr>
              <a:pPr/>
              <a:t>70</a:t>
            </a:fld>
            <a:endParaRPr lang="en-US" altLang="zh-CN" smtClean="0">
              <a:ea typeface="宋体" charset="-122"/>
            </a:endParaRPr>
          </a:p>
        </p:txBody>
      </p:sp>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09907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B8CE605C-C371-464D-AF66-DFA6CB351E14}" type="slidenum">
              <a:rPr lang="en-US" altLang="zh-CN" smtClean="0">
                <a:ea typeface="宋体" charset="-122"/>
              </a:rPr>
              <a:pPr/>
              <a:t>71</a:t>
            </a:fld>
            <a:endParaRPr lang="en-US" altLang="zh-CN" smtClean="0">
              <a:ea typeface="宋体" charset="-122"/>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21054004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B8CE605C-C371-464D-AF66-DFA6CB351E14}" type="slidenum">
              <a:rPr lang="en-US" altLang="zh-CN" smtClean="0">
                <a:ea typeface="宋体" charset="-122"/>
              </a:rPr>
              <a:pPr/>
              <a:t>72</a:t>
            </a:fld>
            <a:endParaRPr lang="en-US" altLang="zh-CN" smtClean="0">
              <a:ea typeface="宋体" charset="-122"/>
            </a:endParaRPr>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2628777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CB7D8F8-6A95-45EA-BF37-2FD6420B0DF2}" type="slidenum">
              <a:rPr lang="en-US" altLang="zh-CN" smtClean="0">
                <a:ea typeface="宋体" charset="-122"/>
              </a:rPr>
              <a:pPr/>
              <a:t>73</a:t>
            </a:fld>
            <a:endParaRPr lang="en-US" altLang="zh-CN" smtClean="0">
              <a:ea typeface="宋体" charset="-122"/>
            </a:endParaRPr>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090715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p:spPr>
        <p:txBody>
          <a:bodyPr/>
          <a:lstStyle/>
          <a:p>
            <a:fld id="{8C9BAFC8-A9D6-4507-A883-A50F071FA5DC}" type="slidenum">
              <a:rPr lang="en-US" altLang="zh-CN" smtClean="0">
                <a:ea typeface="宋体" charset="-122"/>
              </a:rPr>
              <a:pPr/>
              <a:t>74</a:t>
            </a:fld>
            <a:endParaRPr lang="en-US" altLang="zh-CN" smtClean="0">
              <a:ea typeface="宋体" charset="-122"/>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6114171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p:cNvSpPr>
            <a:spLocks noGrp="1" noChangeArrowheads="1"/>
          </p:cNvSpPr>
          <p:nvPr>
            <p:ph type="sldNum" sz="quarter" idx="5"/>
          </p:nvPr>
        </p:nvSpPr>
        <p:spPr>
          <a:noFill/>
        </p:spPr>
        <p:txBody>
          <a:bodyPr/>
          <a:lstStyle/>
          <a:p>
            <a:fld id="{B3C869E6-5370-4089-BCC3-062965003484}" type="slidenum">
              <a:rPr lang="en-US" altLang="zh-CN" smtClean="0">
                <a:ea typeface="宋体" charset="-122"/>
              </a:rPr>
              <a:pPr/>
              <a:t>87</a:t>
            </a:fld>
            <a:endParaRPr lang="en-US" altLang="zh-CN" smtClean="0">
              <a:ea typeface="宋体" charset="-122"/>
            </a:endParaRPr>
          </a:p>
        </p:txBody>
      </p:sp>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35143344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hdr" sz="quarter"/>
          </p:nvPr>
        </p:nvSpPr>
        <p:spPr>
          <a:noFill/>
        </p:spPr>
        <p:txBody>
          <a:bodyPr/>
          <a:lstStyle/>
          <a:p>
            <a:r>
              <a:rPr lang="zh-CN" altLang="en-CA" smtClean="0">
                <a:ea typeface="宋体" charset="-122"/>
              </a:rPr>
              <a:t>Decrease and Conquer</a:t>
            </a:r>
          </a:p>
        </p:txBody>
      </p:sp>
      <p:sp>
        <p:nvSpPr>
          <p:cNvPr id="16386" name="Rectangle 7"/>
          <p:cNvSpPr>
            <a:spLocks noGrp="1" noChangeArrowheads="1"/>
          </p:cNvSpPr>
          <p:nvPr>
            <p:ph type="sldNum" sz="quarter" idx="5"/>
          </p:nvPr>
        </p:nvSpPr>
        <p:spPr>
          <a:noFill/>
        </p:spPr>
        <p:txBody>
          <a:bodyPr/>
          <a:lstStyle/>
          <a:p>
            <a:fld id="{2EEAE9A1-045F-466D-913F-6F98702440AE}" type="slidenum">
              <a:rPr lang="zh-CN" altLang="en-CA" smtClean="0">
                <a:ea typeface="宋体" charset="-122"/>
              </a:rPr>
              <a:pPr/>
              <a:t>5</a:t>
            </a:fld>
            <a:endParaRPr lang="en-CA" altLang="zh-CN" smtClean="0">
              <a:ea typeface="宋体" charset="-122"/>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endParaRPr lang="en-US" altLang="zh-CN" smtClean="0">
              <a:ea typeface="宋体" charset="-122"/>
            </a:endParaRPr>
          </a:p>
        </p:txBody>
      </p:sp>
    </p:spTree>
    <p:extLst>
      <p:ext uri="{BB962C8B-B14F-4D97-AF65-F5344CB8AC3E}">
        <p14:creationId xmlns:p14="http://schemas.microsoft.com/office/powerpoint/2010/main" val="695663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p:spPr>
        <p:txBody>
          <a:bodyPr/>
          <a:lstStyle/>
          <a:p>
            <a:fld id="{13E27C46-58A4-493D-AC57-798C2CC52FA5}" type="slidenum">
              <a:rPr lang="en-US" altLang="zh-CN" smtClean="0">
                <a:ea typeface="宋体" charset="-122"/>
              </a:rPr>
              <a:pPr/>
              <a:t>88</a:t>
            </a:fld>
            <a:endParaRPr lang="en-US" altLang="zh-CN" smtClean="0">
              <a:ea typeface="宋体" charset="-122"/>
            </a:endParaRPr>
          </a:p>
        </p:txBody>
      </p:sp>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3678232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p:cNvSpPr>
            <a:spLocks noGrp="1" noChangeArrowheads="1"/>
          </p:cNvSpPr>
          <p:nvPr>
            <p:ph type="sldNum" sz="quarter" idx="5"/>
          </p:nvPr>
        </p:nvSpPr>
        <p:spPr>
          <a:noFill/>
        </p:spPr>
        <p:txBody>
          <a:bodyPr/>
          <a:lstStyle/>
          <a:p>
            <a:fld id="{57BD1A7F-3722-4C09-A4F5-8FAF8D765776}" type="slidenum">
              <a:rPr lang="en-US" altLang="zh-CN" smtClean="0">
                <a:ea typeface="宋体" charset="-122"/>
              </a:rPr>
              <a:pPr/>
              <a:t>89</a:t>
            </a:fld>
            <a:endParaRPr lang="en-US" altLang="zh-CN" smtClean="0">
              <a:ea typeface="宋体" charset="-122"/>
            </a:endParaRPr>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90034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p:spPr>
        <p:txBody>
          <a:bodyPr/>
          <a:lstStyle/>
          <a:p>
            <a:fld id="{5B0EF130-DFE7-42E1-99A8-F0EC130228E4}" type="slidenum">
              <a:rPr lang="en-US" altLang="zh-CN" smtClean="0">
                <a:ea typeface="宋体" charset="-122"/>
              </a:rPr>
              <a:pPr/>
              <a:t>90</a:t>
            </a:fld>
            <a:endParaRPr lang="en-US" altLang="zh-CN" smtClean="0">
              <a:ea typeface="宋体" charset="-122"/>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1850485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p:spPr>
        <p:txBody>
          <a:bodyPr/>
          <a:lstStyle/>
          <a:p>
            <a:fld id="{36AA1832-4F94-4221-AFBD-7B6A5B7BFAAC}" type="slidenum">
              <a:rPr lang="en-US" altLang="zh-CN" smtClean="0">
                <a:ea typeface="宋体" charset="-122"/>
              </a:rPr>
              <a:pPr/>
              <a:t>103</a:t>
            </a:fld>
            <a:endParaRPr lang="en-US" altLang="zh-CN" smtClean="0">
              <a:ea typeface="宋体" charset="-122"/>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p:spPr>
        <p:txBody>
          <a:bodyPr/>
          <a:lstStyle/>
          <a:p>
            <a:pPr eaLnBrk="1" hangingPunct="1"/>
            <a:r>
              <a:rPr lang="pt-BR" altLang="zh-CN" sz="1200" b="0" i="0" kern="1200" dirty="0" smtClean="0">
                <a:solidFill>
                  <a:schemeClr val="tx1"/>
                </a:solidFill>
                <a:effectLst/>
                <a:latin typeface="Arial" charset="0"/>
                <a:ea typeface="宋体" pitchFamily="2" charset="-122"/>
                <a:cs typeface="+mn-cs"/>
              </a:rPr>
              <a:t>J(n) = 1 + 2*n - pow(2, (1 + floor(ln(n)/ln(2))))   First Josephus number </a:t>
            </a:r>
            <a:r>
              <a:rPr lang="zh-CN" altLang="en-US" sz="1200" b="0" i="0" kern="1200" dirty="0" smtClean="0">
                <a:solidFill>
                  <a:schemeClr val="tx1"/>
                </a:solidFill>
                <a:effectLst/>
                <a:latin typeface="Arial" charset="0"/>
                <a:ea typeface="宋体" pitchFamily="2" charset="-122"/>
                <a:cs typeface="+mn-cs"/>
              </a:rPr>
              <a:t>第一类</a:t>
            </a:r>
            <a:endParaRPr lang="en-US" altLang="zh-CN" sz="1200" b="0" i="0" kern="1200" dirty="0" smtClean="0">
              <a:solidFill>
                <a:schemeClr val="tx1"/>
              </a:solidFill>
              <a:effectLst/>
              <a:latin typeface="Arial" charset="0"/>
              <a:ea typeface="宋体" pitchFamily="2" charset="-122"/>
              <a:cs typeface="+mn-cs"/>
            </a:endParaRPr>
          </a:p>
          <a:p>
            <a:pPr eaLnBrk="1" hangingPunct="1"/>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将人数分为基数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，偶数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考虑。如果</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为偶数，</a:t>
            </a:r>
            <a:r>
              <a:rPr lang="en-US" altLang="zh-CN" sz="1200" b="0" i="0" kern="1200" dirty="0" smtClean="0">
                <a:solidFill>
                  <a:schemeClr val="tx1"/>
                </a:solidFill>
                <a:effectLst/>
                <a:latin typeface="Arial" charset="0"/>
                <a:ea typeface="宋体" pitchFamily="2" charset="-122"/>
                <a:cs typeface="+mn-cs"/>
              </a:rPr>
              <a:t>n=2k</a:t>
            </a:r>
            <a:r>
              <a:rPr lang="zh-CN" altLang="en-US" sz="1200" b="0" i="0" kern="1200" dirty="0" smtClean="0">
                <a:solidFill>
                  <a:schemeClr val="tx1"/>
                </a:solidFill>
                <a:effectLst/>
                <a:latin typeface="Arial" charset="0"/>
                <a:ea typeface="宋体" pitchFamily="2" charset="-122"/>
                <a:cs typeface="+mn-cs"/>
              </a:rPr>
              <a:t>，一轮之后，规模减半。</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个位置，</a:t>
            </a:r>
            <a:r>
              <a:rPr lang="en-US" altLang="zh-CN" sz="1200" b="0" i="0" kern="1200" dirty="0" smtClean="0">
                <a:solidFill>
                  <a:schemeClr val="tx1"/>
                </a:solidFill>
                <a:effectLst/>
                <a:latin typeface="Arial" charset="0"/>
                <a:ea typeface="宋体" pitchFamily="2" charset="-122"/>
                <a:cs typeface="+mn-cs"/>
              </a:rPr>
              <a:t>5</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的位置，</a:t>
            </a:r>
            <a:r>
              <a:rPr lang="en-US" altLang="zh-CN" sz="1200" b="0" i="0" kern="1200" dirty="0" smtClean="0">
                <a:solidFill>
                  <a:schemeClr val="tx1"/>
                </a:solidFill>
                <a:effectLst/>
                <a:latin typeface="Arial" charset="0"/>
                <a:ea typeface="宋体" pitchFamily="2" charset="-122"/>
                <a:cs typeface="+mn-cs"/>
              </a:rPr>
              <a:t>7</a:t>
            </a:r>
            <a:r>
              <a:rPr lang="zh-CN" altLang="en-US" sz="1200" b="0" i="0" kern="1200" dirty="0" smtClean="0">
                <a:solidFill>
                  <a:schemeClr val="tx1"/>
                </a:solidFill>
                <a:effectLst/>
                <a:latin typeface="Arial" charset="0"/>
                <a:ea typeface="宋体" pitchFamily="2" charset="-122"/>
                <a:cs typeface="+mn-cs"/>
              </a:rPr>
              <a:t>到了</a:t>
            </a:r>
            <a:r>
              <a:rPr lang="en-US" altLang="zh-CN" sz="1200" b="0" i="0" kern="1200" dirty="0" smtClean="0">
                <a:solidFill>
                  <a:schemeClr val="tx1"/>
                </a:solidFill>
                <a:effectLst/>
                <a:latin typeface="Arial" charset="0"/>
                <a:ea typeface="宋体" pitchFamily="2" charset="-122"/>
                <a:cs typeface="+mn-cs"/>
              </a:rPr>
              <a:t>4</a:t>
            </a:r>
            <a:r>
              <a:rPr lang="zh-CN" altLang="en-US" sz="1200" b="0" i="0" kern="1200" dirty="0" smtClean="0">
                <a:solidFill>
                  <a:schemeClr val="tx1"/>
                </a:solidFill>
                <a:effectLst/>
                <a:latin typeface="Arial" charset="0"/>
                <a:ea typeface="宋体" pitchFamily="2" charset="-122"/>
                <a:cs typeface="+mn-cs"/>
              </a:rPr>
              <a:t>的位置。为了得到一个人的初始位置，需要将他的新位置</a:t>
            </a:r>
            <a:r>
              <a:rPr lang="en-US" altLang="zh-CN" sz="1200" b="0" i="0" kern="1200" dirty="0" smtClean="0">
                <a:solidFill>
                  <a:schemeClr val="tx1"/>
                </a:solidFill>
                <a:effectLst/>
                <a:latin typeface="Arial" charset="0"/>
                <a:ea typeface="宋体" pitchFamily="2" charset="-122"/>
                <a:cs typeface="+mn-cs"/>
              </a:rPr>
              <a:t>x2-1</a:t>
            </a:r>
            <a:r>
              <a:rPr lang="zh-CN" altLang="en-US" sz="1200" b="0" i="0" kern="1200" dirty="0" smtClean="0">
                <a:solidFill>
                  <a:schemeClr val="tx1"/>
                </a:solidFill>
                <a:effectLst/>
                <a:latin typeface="Arial" charset="0"/>
                <a:ea typeface="宋体" pitchFamily="2" charset="-122"/>
                <a:cs typeface="+mn-cs"/>
              </a:rPr>
              <a:t>，对于幸运者这个关系会一直持续下去：</a:t>
            </a:r>
          </a:p>
          <a:p>
            <a:r>
              <a:rPr lang="en-US" altLang="zh-CN" sz="1200" b="0" i="0" kern="1200" dirty="0" smtClean="0">
                <a:solidFill>
                  <a:schemeClr val="tx1"/>
                </a:solidFill>
                <a:effectLst/>
                <a:latin typeface="Arial" charset="0"/>
                <a:ea typeface="宋体" pitchFamily="2" charset="-122"/>
                <a:cs typeface="+mn-cs"/>
              </a:rPr>
              <a:t>J(2K)=2J(K)-1</a:t>
            </a:r>
          </a:p>
          <a:p>
            <a:r>
              <a:rPr lang="zh-CN" altLang="en-US" sz="1200" b="0" i="0" kern="1200" dirty="0" smtClean="0">
                <a:solidFill>
                  <a:schemeClr val="tx1"/>
                </a:solidFill>
                <a:effectLst/>
                <a:latin typeface="Arial" charset="0"/>
                <a:ea typeface="宋体" pitchFamily="2" charset="-122"/>
                <a:cs typeface="+mn-cs"/>
              </a:rPr>
              <a:t>对于基数</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n=2k+1</a:t>
            </a:r>
            <a:r>
              <a:rPr lang="zh-CN" altLang="en-US" sz="1200" b="0" i="0" kern="1200" dirty="0" smtClean="0">
                <a:solidFill>
                  <a:schemeClr val="tx1"/>
                </a:solidFill>
                <a:effectLst/>
                <a:latin typeface="Arial" charset="0"/>
                <a:ea typeface="宋体" pitchFamily="2" charset="-122"/>
                <a:cs typeface="+mn-cs"/>
              </a:rPr>
              <a:t>，第一轮会消去所有偶数位的人，同时把位置</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的人消去，留下了一个规模为</a:t>
            </a:r>
            <a:r>
              <a:rPr lang="en-US" altLang="zh-CN" sz="1200" b="0" i="0" kern="1200" dirty="0" smtClean="0">
                <a:solidFill>
                  <a:schemeClr val="tx1"/>
                </a:solidFill>
                <a:effectLst/>
                <a:latin typeface="Arial" charset="0"/>
                <a:ea typeface="宋体" pitchFamily="2" charset="-122"/>
                <a:cs typeface="+mn-cs"/>
              </a:rPr>
              <a:t>k</a:t>
            </a:r>
            <a:r>
              <a:rPr lang="zh-CN" altLang="en-US" sz="1200" b="0" i="0" kern="1200" dirty="0" smtClean="0">
                <a:solidFill>
                  <a:schemeClr val="tx1"/>
                </a:solidFill>
                <a:effectLst/>
                <a:latin typeface="Arial" charset="0"/>
                <a:ea typeface="宋体" pitchFamily="2" charset="-122"/>
                <a:cs typeface="+mn-cs"/>
              </a:rPr>
              <a:t>的例子，新位置编号和旧位置之间的关系为：</a:t>
            </a:r>
          </a:p>
          <a:p>
            <a:r>
              <a:rPr lang="en-US" altLang="zh-CN" sz="1200" b="0" i="0" kern="1200" dirty="0" smtClean="0">
                <a:solidFill>
                  <a:schemeClr val="tx1"/>
                </a:solidFill>
                <a:effectLst/>
                <a:latin typeface="Arial" charset="0"/>
                <a:ea typeface="宋体" pitchFamily="2" charset="-122"/>
                <a:cs typeface="+mn-cs"/>
              </a:rPr>
              <a:t>J(2K+1)=2J(K)+1</a:t>
            </a:r>
          </a:p>
          <a:p>
            <a:r>
              <a:rPr lang="zh-CN" altLang="en-US" sz="1200" b="0" i="0" kern="1200" dirty="0" smtClean="0">
                <a:solidFill>
                  <a:schemeClr val="tx1"/>
                </a:solidFill>
                <a:effectLst/>
                <a:latin typeface="Arial" charset="0"/>
                <a:ea typeface="宋体" pitchFamily="2" charset="-122"/>
                <a:cs typeface="+mn-cs"/>
              </a:rPr>
              <a:t>为了得到这</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个递推式的闭合式，一般反向替换法，还可以用前向替换法，比如求出</a:t>
            </a:r>
            <a:r>
              <a:rPr lang="en-US" altLang="zh-CN" sz="1200" b="0" i="0" kern="1200" dirty="0" smtClean="0">
                <a:solidFill>
                  <a:schemeClr val="tx1"/>
                </a:solidFill>
                <a:effectLst/>
                <a:latin typeface="Arial" charset="0"/>
                <a:ea typeface="宋体" pitchFamily="2" charset="-122"/>
                <a:cs typeface="+mn-cs"/>
              </a:rPr>
              <a:t>J(N)</a:t>
            </a:r>
            <a:r>
              <a:rPr lang="zh-CN" altLang="en-US" sz="1200" b="0" i="0" kern="1200" dirty="0" smtClean="0">
                <a:solidFill>
                  <a:schemeClr val="tx1"/>
                </a:solidFill>
                <a:effectLst/>
                <a:latin typeface="Arial" charset="0"/>
                <a:ea typeface="宋体" pitchFamily="2" charset="-122"/>
                <a:cs typeface="+mn-cs"/>
              </a:rPr>
              <a:t>的前</a:t>
            </a:r>
            <a:r>
              <a:rPr lang="en-US" altLang="zh-CN" sz="1200" b="0" i="0" kern="1200" dirty="0" smtClean="0">
                <a:solidFill>
                  <a:schemeClr val="tx1"/>
                </a:solidFill>
                <a:effectLst/>
                <a:latin typeface="Arial" charset="0"/>
                <a:ea typeface="宋体" pitchFamily="2" charset="-122"/>
                <a:cs typeface="+mn-cs"/>
              </a:rPr>
              <a:t>15</a:t>
            </a:r>
            <a:r>
              <a:rPr lang="zh-CN" altLang="en-US" sz="1200" b="0" i="0" kern="1200" dirty="0" smtClean="0">
                <a:solidFill>
                  <a:schemeClr val="tx1"/>
                </a:solidFill>
                <a:effectLst/>
                <a:latin typeface="Arial" charset="0"/>
                <a:ea typeface="宋体" pitchFamily="2" charset="-122"/>
                <a:cs typeface="+mn-cs"/>
              </a:rPr>
              <a:t>个值，用数学归纳法证明合理性。而在这个案例中，规模</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刚好可以用</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进制表示：我们可以对</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本身做一次向左的循环唯一来得到</a:t>
            </a:r>
            <a:r>
              <a:rPr lang="en-US" altLang="zh-CN" sz="1200" b="0" i="0" kern="1200" dirty="0" smtClean="0">
                <a:solidFill>
                  <a:schemeClr val="tx1"/>
                </a:solidFill>
                <a:effectLst/>
                <a:latin typeface="Arial" charset="0"/>
                <a:ea typeface="宋体" pitchFamily="2" charset="-122"/>
                <a:cs typeface="+mn-cs"/>
              </a:rPr>
              <a:t>J(n)</a:t>
            </a:r>
            <a:r>
              <a:rPr lang="zh-CN" altLang="en-US" sz="1200" b="0" i="0" kern="1200" dirty="0" smtClean="0">
                <a:solidFill>
                  <a:schemeClr val="tx1"/>
                </a:solidFill>
                <a:effectLst/>
                <a:latin typeface="Arial" charset="0"/>
                <a:ea typeface="宋体" pitchFamily="2" charset="-122"/>
                <a:cs typeface="+mn-cs"/>
              </a:rPr>
              <a:t>。如</a:t>
            </a:r>
            <a:r>
              <a:rPr lang="en-US" altLang="zh-CN" sz="1200" b="0" i="0" kern="1200" dirty="0" smtClean="0">
                <a:solidFill>
                  <a:schemeClr val="tx1"/>
                </a:solidFill>
                <a:effectLst/>
                <a:latin typeface="Arial" charset="0"/>
                <a:ea typeface="宋体" pitchFamily="2" charset="-122"/>
                <a:cs typeface="+mn-cs"/>
              </a:rPr>
              <a:t>J(6)=J(110)(2</a:t>
            </a:r>
            <a:r>
              <a:rPr lang="zh-CN" altLang="en-US" sz="1200" b="0" i="0" kern="1200" dirty="0" smtClean="0">
                <a:solidFill>
                  <a:schemeClr val="tx1"/>
                </a:solidFill>
                <a:effectLst/>
                <a:latin typeface="Arial" charset="0"/>
                <a:ea typeface="宋体" pitchFamily="2" charset="-122"/>
                <a:cs typeface="+mn-cs"/>
              </a:rPr>
              <a:t>进制</a:t>
            </a:r>
            <a:r>
              <a:rPr lang="en-US" altLang="zh-CN" sz="1200" b="0" i="0" kern="1200" dirty="0" smtClean="0">
                <a:solidFill>
                  <a:schemeClr val="tx1"/>
                </a:solidFill>
                <a:effectLst/>
                <a:latin typeface="Arial" charset="0"/>
                <a:ea typeface="宋体" pitchFamily="2" charset="-122"/>
                <a:cs typeface="+mn-cs"/>
              </a:rPr>
              <a:t>)=101(2</a:t>
            </a:r>
            <a:r>
              <a:rPr lang="zh-CN" altLang="en-US" sz="1200" b="0" i="0" kern="1200" dirty="0" smtClean="0">
                <a:solidFill>
                  <a:schemeClr val="tx1"/>
                </a:solidFill>
                <a:effectLst/>
                <a:latin typeface="Arial" charset="0"/>
                <a:ea typeface="宋体" pitchFamily="2" charset="-122"/>
                <a:cs typeface="+mn-cs"/>
              </a:rPr>
              <a:t>进制向左移位</a:t>
            </a:r>
            <a:r>
              <a:rPr lang="en-US" altLang="zh-CN" sz="1200" b="0" i="0" kern="1200" dirty="0" smtClean="0">
                <a:solidFill>
                  <a:schemeClr val="tx1"/>
                </a:solidFill>
                <a:effectLst/>
                <a:latin typeface="Arial" charset="0"/>
                <a:ea typeface="宋体" pitchFamily="2" charset="-122"/>
                <a:cs typeface="+mn-cs"/>
              </a:rPr>
              <a:t>)=5</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J(7)=J(111)(2</a:t>
            </a:r>
            <a:r>
              <a:rPr lang="zh-CN" altLang="en-US" sz="1200" b="0" i="0" kern="1200" dirty="0" smtClean="0">
                <a:solidFill>
                  <a:schemeClr val="tx1"/>
                </a:solidFill>
                <a:effectLst/>
                <a:latin typeface="Arial" charset="0"/>
                <a:ea typeface="宋体" pitchFamily="2" charset="-122"/>
                <a:cs typeface="+mn-cs"/>
              </a:rPr>
              <a:t>进制</a:t>
            </a:r>
            <a:r>
              <a:rPr lang="en-US" altLang="zh-CN" sz="1200" b="0" i="0" kern="1200" dirty="0" smtClean="0">
                <a:solidFill>
                  <a:schemeClr val="tx1"/>
                </a:solidFill>
                <a:effectLst/>
                <a:latin typeface="Arial" charset="0"/>
                <a:ea typeface="宋体" pitchFamily="2" charset="-122"/>
                <a:cs typeface="+mn-cs"/>
              </a:rPr>
              <a:t>)=111(2</a:t>
            </a:r>
            <a:r>
              <a:rPr lang="zh-CN" altLang="en-US" sz="1200" b="0" i="0" kern="1200" dirty="0" smtClean="0">
                <a:solidFill>
                  <a:schemeClr val="tx1"/>
                </a:solidFill>
                <a:effectLst/>
                <a:latin typeface="Arial" charset="0"/>
                <a:ea typeface="宋体" pitchFamily="2" charset="-122"/>
                <a:cs typeface="+mn-cs"/>
              </a:rPr>
              <a:t>进制移位后</a:t>
            </a:r>
            <a:r>
              <a:rPr lang="en-US" altLang="zh-CN" sz="1200" b="0" i="0" kern="1200" dirty="0" smtClean="0">
                <a:solidFill>
                  <a:schemeClr val="tx1"/>
                </a:solidFill>
                <a:effectLst/>
                <a:latin typeface="Arial" charset="0"/>
                <a:ea typeface="宋体" pitchFamily="2" charset="-122"/>
                <a:cs typeface="+mn-cs"/>
              </a:rPr>
              <a:t>)=7</a:t>
            </a:r>
            <a:r>
              <a:rPr lang="zh-CN" altLang="en-US" sz="1200" b="0" i="0" kern="1200" smtClean="0">
                <a:solidFill>
                  <a:schemeClr val="tx1"/>
                </a:solidFill>
                <a:effectLst/>
                <a:latin typeface="Arial" charset="0"/>
                <a:ea typeface="宋体" pitchFamily="2" charset="-122"/>
                <a:cs typeface="+mn-cs"/>
              </a:rPr>
              <a:t>。</a:t>
            </a:r>
          </a:p>
          <a:p>
            <a:pPr eaLnBrk="1" hangingPunct="1"/>
            <a:endParaRPr lang="en-US" altLang="zh-CN" sz="1200" b="0" i="0" kern="1200" dirty="0" smtClean="0">
              <a:solidFill>
                <a:schemeClr val="tx1"/>
              </a:solidFill>
              <a:effectLst/>
              <a:latin typeface="Arial" charset="0"/>
              <a:ea typeface="宋体" pitchFamily="2" charset="-122"/>
              <a:cs typeface="+mn-cs"/>
            </a:endParaRPr>
          </a:p>
          <a:p>
            <a:pPr eaLnBrk="1" hangingPunct="1"/>
            <a:endParaRPr lang="en-US" altLang="zh-CN" dirty="0" smtClean="0">
              <a:ea typeface="宋体" charset="-122"/>
            </a:endParaRPr>
          </a:p>
        </p:txBody>
      </p:sp>
    </p:spTree>
    <p:extLst>
      <p:ext uri="{BB962C8B-B14F-4D97-AF65-F5344CB8AC3E}">
        <p14:creationId xmlns:p14="http://schemas.microsoft.com/office/powerpoint/2010/main" val="42242593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8A0A3F9-F1DC-488C-91F3-7F90C4AD87AA}" type="slidenum">
              <a:rPr lang="en-US" altLang="zh-CN" smtClean="0">
                <a:ea typeface="宋体" charset="-122"/>
              </a:rPr>
              <a:pPr/>
              <a:t>104</a:t>
            </a:fld>
            <a:endParaRPr lang="en-US" altLang="zh-CN" smtClean="0">
              <a:ea typeface="宋体" charset="-122"/>
            </a:endParaRPr>
          </a:p>
        </p:txBody>
      </p:sp>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p:spPr>
        <p:txBody>
          <a:bodyPr/>
          <a:lstStyle/>
          <a:p>
            <a:pPr eaLnBrk="1" hangingPunct="1"/>
            <a:r>
              <a:rPr lang="en-US" altLang="zh-CN" dirty="0" smtClean="0">
                <a:ea typeface="宋体" charset="-122"/>
              </a:rPr>
              <a:t>http://mathworld.wolfram.com/JosephusProblem.html</a:t>
            </a:r>
          </a:p>
          <a:p>
            <a:pPr eaLnBrk="1" hangingPunct="1"/>
            <a:r>
              <a:rPr lang="en-US" altLang="zh-CN" dirty="0" smtClean="0">
                <a:ea typeface="宋体" charset="-122"/>
              </a:rPr>
              <a:t>http://www.answers.com/topic/josephus-problem?cat=technology </a:t>
            </a:r>
          </a:p>
          <a:p>
            <a:pPr eaLnBrk="1" hangingPunct="1"/>
            <a:r>
              <a:rPr lang="zh-CN" altLang="en-US" dirty="0" smtClean="0">
                <a:ea typeface="宋体" charset="-122"/>
              </a:rPr>
              <a:t>第二类</a:t>
            </a:r>
            <a:endParaRPr lang="en-US" altLang="zh-CN" dirty="0" smtClean="0">
              <a:ea typeface="宋体" charset="-122"/>
            </a:endParaRPr>
          </a:p>
          <a:p>
            <a:pPr eaLnBrk="1" hangingPunct="1"/>
            <a:r>
              <a:rPr lang="zh-CN" altLang="en-US" sz="1200" b="0" i="0" kern="1200" dirty="0" smtClean="0">
                <a:solidFill>
                  <a:schemeClr val="tx1"/>
                </a:solidFill>
                <a:effectLst/>
                <a:latin typeface="Arial" charset="0"/>
                <a:ea typeface="宋体" pitchFamily="2" charset="-122"/>
                <a:cs typeface="+mn-cs"/>
              </a:rPr>
              <a:t>第三类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竞 赛规则同第二类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数，只是刚开始计数的初始位置不是第</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号，而是第</a:t>
            </a:r>
            <a:r>
              <a:rPr lang="en-US" altLang="zh-CN" sz="1200" b="0" i="0" kern="1200" dirty="0" err="1" smtClean="0">
                <a:solidFill>
                  <a:schemeClr val="tx1"/>
                </a:solidFill>
                <a:effectLst/>
                <a:latin typeface="Arial" charset="0"/>
                <a:ea typeface="宋体" pitchFamily="2" charset="-122"/>
                <a:cs typeface="+mn-cs"/>
              </a:rPr>
              <a:t>i</a:t>
            </a:r>
            <a:r>
              <a:rPr lang="zh-CN" altLang="en-US" sz="1200" b="0" i="0" kern="1200" dirty="0" smtClean="0">
                <a:solidFill>
                  <a:schemeClr val="tx1"/>
                </a:solidFill>
                <a:effectLst/>
                <a:latin typeface="Arial" charset="0"/>
                <a:ea typeface="宋体" pitchFamily="2" charset="-122"/>
                <a:cs typeface="+mn-cs"/>
              </a:rPr>
              <a:t>号（</a:t>
            </a:r>
            <a:r>
              <a:rPr lang="en-US" altLang="zh-CN" sz="1200" b="0" i="0" kern="1200" dirty="0" smtClean="0">
                <a:solidFill>
                  <a:schemeClr val="tx1"/>
                </a:solidFill>
                <a:effectLst/>
                <a:latin typeface="Arial" charset="0"/>
                <a:ea typeface="宋体" pitchFamily="2" charset="-122"/>
                <a:cs typeface="+mn-cs"/>
              </a:rPr>
              <a:t>1&lt;=</a:t>
            </a:r>
            <a:r>
              <a:rPr lang="en-US" altLang="zh-CN" sz="1200" b="0" i="0" kern="1200" dirty="0" err="1" smtClean="0">
                <a:solidFill>
                  <a:schemeClr val="tx1"/>
                </a:solidFill>
                <a:effectLst/>
                <a:latin typeface="Arial" charset="0"/>
                <a:ea typeface="宋体" pitchFamily="2" charset="-122"/>
                <a:cs typeface="+mn-cs"/>
              </a:rPr>
              <a:t>i</a:t>
            </a:r>
            <a:r>
              <a:rPr lang="en-US" altLang="zh-CN" sz="1200" b="0" i="0" kern="1200" dirty="0" smtClean="0">
                <a:solidFill>
                  <a:schemeClr val="tx1"/>
                </a:solidFill>
                <a:effectLst/>
                <a:latin typeface="Arial" charset="0"/>
                <a:ea typeface="宋体" pitchFamily="2" charset="-122"/>
                <a:cs typeface="+mn-cs"/>
              </a:rPr>
              <a:t>&lt;=n</a:t>
            </a:r>
            <a:r>
              <a:rPr lang="zh-CN" altLang="en-US" sz="1200" b="0" i="0" kern="1200" dirty="0" smtClean="0">
                <a:solidFill>
                  <a:schemeClr val="tx1"/>
                </a:solidFill>
                <a:effectLst/>
                <a:latin typeface="Arial" charset="0"/>
                <a:ea typeface="宋体" pitchFamily="2" charset="-122"/>
                <a:cs typeface="+mn-cs"/>
              </a:rPr>
              <a:t>）。这种情况下</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优胜者的号码定义为第 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。显然第二类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就是</a:t>
            </a:r>
            <a:r>
              <a:rPr lang="en-US" altLang="zh-CN" sz="1200" b="0" i="0" kern="1200" dirty="0" err="1" smtClean="0">
                <a:solidFill>
                  <a:schemeClr val="tx1"/>
                </a:solidFill>
                <a:effectLst/>
                <a:latin typeface="Arial" charset="0"/>
                <a:ea typeface="宋体" pitchFamily="2" charset="-122"/>
                <a:cs typeface="+mn-cs"/>
              </a:rPr>
              <a:t>i</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的特例</a:t>
            </a:r>
            <a:r>
              <a:rPr lang="en-US" altLang="zh-CN" sz="1200" b="0" i="0" kern="1200" dirty="0" smtClean="0">
                <a:solidFill>
                  <a:schemeClr val="tx1"/>
                </a:solidFill>
                <a:effectLst/>
                <a:latin typeface="Arial" charset="0"/>
                <a:ea typeface="宋体" pitchFamily="2" charset="-122"/>
                <a:cs typeface="+mn-cs"/>
              </a:rPr>
              <a:t>J(n,m,1)</a:t>
            </a:r>
            <a:r>
              <a:rPr lang="zh-CN" altLang="en-US" sz="1200" b="0" i="0" kern="1200" dirty="0" smtClean="0">
                <a:solidFill>
                  <a:schemeClr val="tx1"/>
                </a:solidFill>
                <a:effectLst/>
                <a:latin typeface="Arial" charset="0"/>
                <a:ea typeface="宋体" pitchFamily="2" charset="-122"/>
                <a:cs typeface="+mn-cs"/>
              </a:rPr>
              <a:t>。</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很显然，</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a:t>
            </a:r>
            <a:r>
              <a:rPr lang="en-US" altLang="zh-CN" sz="1200" b="0" i="0" kern="1200" dirty="0" smtClean="0">
                <a:solidFill>
                  <a:schemeClr val="tx1"/>
                </a:solidFill>
                <a:effectLst/>
                <a:latin typeface="Arial" charset="0"/>
                <a:ea typeface="宋体" pitchFamily="2" charset="-122"/>
                <a:cs typeface="+mn-cs"/>
              </a:rPr>
              <a:t>)=(J(n,m,1)+i-1) mod n</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第三类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数的引入主要是为了让第二类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数的递归变得更加简单化。</a:t>
            </a:r>
            <a:r>
              <a:rPr lang="zh-CN" altLang="en-US" dirty="0" smtClean="0"/>
              <a:t/>
            </a:r>
            <a:br>
              <a:rPr lang="zh-CN" altLang="en-US" dirty="0" smtClean="0"/>
            </a:b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第四类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竞赛规则同上，定义第</a:t>
            </a:r>
            <a:r>
              <a:rPr lang="en-US" altLang="zh-CN" sz="1200" b="0" i="0" kern="1200" dirty="0" smtClean="0">
                <a:solidFill>
                  <a:schemeClr val="tx1"/>
                </a:solidFill>
                <a:effectLst/>
                <a:latin typeface="Arial" charset="0"/>
                <a:ea typeface="宋体" pitchFamily="2" charset="-122"/>
                <a:cs typeface="+mn-cs"/>
              </a:rPr>
              <a:t>k</a:t>
            </a:r>
            <a:r>
              <a:rPr lang="zh-CN" altLang="en-US" sz="1200" b="0" i="0" kern="1200" dirty="0" smtClean="0">
                <a:solidFill>
                  <a:schemeClr val="tx1"/>
                </a:solidFill>
                <a:effectLst/>
                <a:latin typeface="Arial" charset="0"/>
                <a:ea typeface="宋体" pitchFamily="2" charset="-122"/>
                <a:cs typeface="+mn-cs"/>
              </a:rPr>
              <a:t>个出列的人的号码为第四类</a:t>
            </a:r>
            <a:r>
              <a:rPr lang="en-US" altLang="zh-CN" sz="1200" b="0" i="0" kern="1200" dirty="0" smtClean="0">
                <a:solidFill>
                  <a:schemeClr val="tx1"/>
                </a:solidFill>
                <a:effectLst/>
                <a:latin typeface="Arial" charset="0"/>
                <a:ea typeface="宋体" pitchFamily="2" charset="-122"/>
                <a:cs typeface="+mn-cs"/>
              </a:rPr>
              <a:t>Josephus</a:t>
            </a:r>
            <a:r>
              <a:rPr lang="zh-CN" altLang="en-US" sz="1200" b="0" i="0" kern="1200" dirty="0" smtClean="0">
                <a:solidFill>
                  <a:schemeClr val="tx1"/>
                </a:solidFill>
                <a:effectLst/>
                <a:latin typeface="Arial" charset="0"/>
                <a:ea typeface="宋体" pitchFamily="2" charset="-122"/>
                <a:cs typeface="+mn-cs"/>
              </a:rPr>
              <a:t>数，</a:t>
            </a:r>
            <a:r>
              <a:rPr lang="en-US" altLang="zh-CN" sz="1200" b="0" i="0" kern="1200" dirty="0" smtClean="0">
                <a:solidFill>
                  <a:schemeClr val="tx1"/>
                </a:solidFill>
                <a:effectLst/>
                <a:latin typeface="Arial" charset="0"/>
                <a:ea typeface="宋体" pitchFamily="2" charset="-122"/>
                <a:cs typeface="+mn-cs"/>
              </a:rPr>
              <a:t>J(</a:t>
            </a:r>
            <a:r>
              <a:rPr lang="en-US" altLang="zh-CN" sz="1200" b="0" i="0" kern="1200" dirty="0" err="1" smtClean="0">
                <a:solidFill>
                  <a:schemeClr val="tx1"/>
                </a:solidFill>
                <a:effectLst/>
                <a:latin typeface="Arial" charset="0"/>
                <a:ea typeface="宋体" pitchFamily="2" charset="-122"/>
                <a:cs typeface="+mn-cs"/>
              </a:rPr>
              <a:t>n,m,i,k</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a:t>
            </a:r>
            <a:endParaRPr lang="en-US" altLang="zh-CN" dirty="0" smtClean="0">
              <a:ea typeface="宋体" charset="-122"/>
            </a:endParaRPr>
          </a:p>
        </p:txBody>
      </p:sp>
    </p:spTree>
    <p:extLst>
      <p:ext uri="{BB962C8B-B14F-4D97-AF65-F5344CB8AC3E}">
        <p14:creationId xmlns:p14="http://schemas.microsoft.com/office/powerpoint/2010/main" val="9271604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4834D6-FC00-4CE0-8BFD-990D55F200E9}" type="slidenum">
              <a:rPr lang="zh-CN" altLang="en-US"/>
              <a:pPr/>
              <a:t>105</a:t>
            </a:fld>
            <a:endParaRPr lang="en-US" altLang="zh-CN"/>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7596554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E0438-F68A-449B-8E47-4C5B5E17E429}" type="slidenum">
              <a:rPr lang="zh-CN" altLang="en-US"/>
              <a:pPr/>
              <a:t>106</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0438224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1E0438-F68A-449B-8E47-4C5B5E17E429}" type="slidenum">
              <a:rPr lang="zh-CN" altLang="en-US"/>
              <a:pPr/>
              <a:t>107</a:t>
            </a:fld>
            <a:endParaRPr lang="en-US" altLang="zh-CN"/>
          </a:p>
        </p:txBody>
      </p:sp>
      <p:sp>
        <p:nvSpPr>
          <p:cNvPr id="584706" name="Rectangle 2"/>
          <p:cNvSpPr>
            <a:spLocks noGrp="1" noRot="1" noChangeAspect="1" noChangeArrowheads="1" noTextEdit="1"/>
          </p:cNvSpPr>
          <p:nvPr>
            <p:ph type="sldImg"/>
          </p:nvPr>
        </p:nvSpPr>
        <p:spPr>
          <a:ln/>
        </p:spPr>
      </p:sp>
      <p:sp>
        <p:nvSpPr>
          <p:cNvPr id="58470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95533116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D98014-802E-4D8C-AF43-71FDE0269B73}" type="slidenum">
              <a:rPr lang="zh-CN" altLang="en-US"/>
              <a:pPr/>
              <a:t>108</a:t>
            </a:fld>
            <a:endParaRPr lang="en-US" altLang="zh-CN"/>
          </a:p>
        </p:txBody>
      </p:sp>
      <p:sp>
        <p:nvSpPr>
          <p:cNvPr id="585730" name="Rectangle 2"/>
          <p:cNvSpPr>
            <a:spLocks noGrp="1" noRot="1" noChangeAspect="1" noChangeArrowheads="1" noTextEdit="1"/>
          </p:cNvSpPr>
          <p:nvPr>
            <p:ph type="sldImg"/>
          </p:nvPr>
        </p:nvSpPr>
        <p:spPr>
          <a:ln/>
        </p:spPr>
      </p:sp>
      <p:sp>
        <p:nvSpPr>
          <p:cNvPr id="585731"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458126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167644-88E1-46EE-B32E-DEB5D71B3821}" type="slidenum">
              <a:rPr lang="zh-CN" altLang="en-US"/>
              <a:pPr/>
              <a:t>109</a:t>
            </a:fld>
            <a:endParaRPr lang="en-US" altLang="zh-CN"/>
          </a:p>
        </p:txBody>
      </p:sp>
      <p:sp>
        <p:nvSpPr>
          <p:cNvPr id="586754" name="Rectangle 2"/>
          <p:cNvSpPr>
            <a:spLocks noGrp="1" noRot="1" noChangeAspect="1" noChangeArrowheads="1" noTextEdit="1"/>
          </p:cNvSpPr>
          <p:nvPr>
            <p:ph type="sldImg"/>
          </p:nvPr>
        </p:nvSpPr>
        <p:spPr>
          <a:ln/>
        </p:spPr>
      </p:sp>
      <p:sp>
        <p:nvSpPr>
          <p:cNvPr id="586755"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596924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8CB167C2-6217-434F-B831-F563C89A7B2E}" type="slidenum">
              <a:rPr lang="en-US" altLang="zh-CN" smtClean="0">
                <a:ea typeface="宋体" charset="-122"/>
              </a:rPr>
              <a:pPr/>
              <a:t>7</a:t>
            </a:fld>
            <a:endParaRPr lang="en-US" altLang="zh-CN" smtClean="0">
              <a:ea typeface="宋体" charset="-122"/>
            </a:endParaRPr>
          </a:p>
        </p:txBody>
      </p:sp>
      <p:sp>
        <p:nvSpPr>
          <p:cNvPr id="19458" name="Rectangle 2"/>
          <p:cNvSpPr>
            <a:spLocks noGrp="1" noRot="1" noChangeAspect="1" noChangeArrowheads="1" noTextEdit="1"/>
          </p:cNvSpPr>
          <p:nvPr>
            <p:ph type="sldImg"/>
          </p:nvPr>
        </p:nvSpPr>
        <p:spPr>
          <a:xfrm>
            <a:off x="992188" y="731838"/>
            <a:ext cx="5114925" cy="3836987"/>
          </a:xfrm>
          <a:ln/>
        </p:spPr>
      </p:sp>
      <p:sp>
        <p:nvSpPr>
          <p:cNvPr id="19459" name="Rectangle 3"/>
          <p:cNvSpPr>
            <a:spLocks noGrp="1" noChangeArrowheads="1"/>
          </p:cNvSpPr>
          <p:nvPr>
            <p:ph type="body" idx="1"/>
          </p:nvPr>
        </p:nvSpPr>
        <p:spPr>
          <a:noFill/>
          <a:ln/>
        </p:spPr>
        <p:txBody>
          <a:bodyPr/>
          <a:lstStyle/>
          <a:p>
            <a:r>
              <a:rPr lang="en-US" altLang="zh-CN" dirty="0" smtClean="0">
                <a:ea typeface="宋体" charset="-122"/>
              </a:rPr>
              <a:t>Try to get the students involved in coming up with these:</a:t>
            </a:r>
          </a:p>
          <a:p>
            <a:r>
              <a:rPr lang="en-US" altLang="zh-CN" dirty="0" smtClean="0">
                <a:ea typeface="宋体" charset="-122"/>
              </a:rPr>
              <a:t>Brute Force:</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a*a*a*a*...*a</a:t>
            </a:r>
          </a:p>
          <a:p>
            <a:r>
              <a:rPr lang="en-US" altLang="zh-CN" i="1" dirty="0" smtClean="0">
                <a:ea typeface="宋体" charset="-122"/>
              </a:rPr>
              <a:t>                 n</a:t>
            </a:r>
          </a:p>
          <a:p>
            <a:r>
              <a:rPr lang="en-US" altLang="zh-CN" dirty="0" smtClean="0">
                <a:ea typeface="宋体" charset="-122"/>
              </a:rPr>
              <a:t>Divide and conquer:</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 </a:t>
            </a:r>
            <a:r>
              <a:rPr lang="en-US" altLang="zh-CN" i="1" dirty="0" smtClean="0">
                <a:ea typeface="宋体" charset="-122"/>
              </a:rPr>
              <a:t>* a</a:t>
            </a:r>
            <a:r>
              <a:rPr lang="en-US" altLang="zh-CN" i="1" baseline="30000" dirty="0" smtClean="0">
                <a:ea typeface="宋体" charset="-122"/>
              </a:rPr>
              <a:t>n</a:t>
            </a:r>
            <a:r>
              <a:rPr lang="en-US" altLang="zh-CN" baseline="30000" dirty="0" smtClean="0">
                <a:ea typeface="宋体" charset="-122"/>
              </a:rPr>
              <a:t>/2</a:t>
            </a:r>
            <a:r>
              <a:rPr lang="en-US" altLang="zh-CN" i="1" baseline="30000" dirty="0" smtClean="0">
                <a:ea typeface="宋体" charset="-122"/>
              </a:rPr>
              <a:t> </a:t>
            </a:r>
            <a:r>
              <a:rPr lang="en-US" altLang="zh-CN" dirty="0" smtClean="0">
                <a:ea typeface="宋体" charset="-122"/>
              </a:rPr>
              <a:t> (more accurately, </a:t>
            </a:r>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err="1" smtClean="0">
                <a:ea typeface="宋体" charset="-122"/>
              </a:rPr>
              <a:t>a</a:t>
            </a:r>
            <a:r>
              <a:rPr lang="en-US" altLang="zh-CN" baseline="30000" dirty="0" err="1" smtClean="0">
                <a:ea typeface="宋体" charset="-122"/>
                <a:sym typeface="Symbol" pitchFamily="18" charset="2"/>
              </a:rPr>
              <a:t></a:t>
            </a:r>
            <a:r>
              <a:rPr lang="en-US" altLang="zh-CN" i="1" baseline="30000" dirty="0" err="1" smtClean="0">
                <a:ea typeface="宋体" charset="-122"/>
              </a:rPr>
              <a:t>n</a:t>
            </a:r>
            <a:r>
              <a:rPr lang="en-US" altLang="zh-CN" baseline="30000" dirty="0" smtClean="0">
                <a:ea typeface="宋体" charset="-122"/>
              </a:rPr>
              <a:t>/2</a:t>
            </a:r>
            <a:r>
              <a:rPr lang="en-US" altLang="zh-CN" baseline="30000" dirty="0" smtClean="0">
                <a:ea typeface="宋体" charset="-122"/>
                <a:sym typeface="Symbol" pitchFamily="18" charset="2"/>
              </a:rPr>
              <a:t></a:t>
            </a:r>
            <a:r>
              <a:rPr lang="en-US" altLang="zh-CN" baseline="30000" dirty="0" smtClean="0">
                <a:ea typeface="宋体" charset="-122"/>
              </a:rPr>
              <a:t> </a:t>
            </a:r>
            <a:r>
              <a:rPr lang="en-US" altLang="zh-CN" i="1" dirty="0" smtClean="0">
                <a:ea typeface="宋体" charset="-122"/>
              </a:rPr>
              <a:t>* a </a:t>
            </a:r>
            <a:r>
              <a:rPr lang="en-US" altLang="zh-CN" baseline="30000" dirty="0" smtClean="0">
                <a:ea typeface="宋体" charset="-122"/>
                <a:sym typeface="Symbol" pitchFamily="18" charset="2"/>
              </a:rPr>
              <a:t></a:t>
            </a:r>
            <a:r>
              <a:rPr lang="en-US" altLang="zh-CN" i="1" baseline="30000" dirty="0" smtClean="0">
                <a:ea typeface="宋体" charset="-122"/>
              </a:rPr>
              <a:t>n</a:t>
            </a:r>
            <a:r>
              <a:rPr lang="en-US" altLang="zh-CN" baseline="30000" dirty="0" smtClean="0">
                <a:ea typeface="宋体" charset="-122"/>
              </a:rPr>
              <a:t>/2</a:t>
            </a:r>
            <a:r>
              <a:rPr lang="en-US" altLang="zh-CN" baseline="30000" dirty="0" smtClean="0">
                <a:ea typeface="宋体" charset="-122"/>
                <a:cs typeface="Times New Roman" pitchFamily="18" charset="0"/>
              </a:rPr>
              <a:t>│</a:t>
            </a:r>
            <a:r>
              <a:rPr lang="en-US" altLang="zh-CN" dirty="0" smtClean="0">
                <a:ea typeface="宋体" charset="-122"/>
                <a:cs typeface="Times New Roman" pitchFamily="18" charset="0"/>
              </a:rPr>
              <a:t>)</a:t>
            </a:r>
            <a:r>
              <a:rPr lang="en-US" altLang="zh-CN" i="1" baseline="30000" dirty="0" smtClean="0">
                <a:ea typeface="宋体" charset="-122"/>
              </a:rPr>
              <a:t> </a:t>
            </a:r>
          </a:p>
          <a:p>
            <a:endParaRPr lang="en-US" altLang="zh-CN" i="1" baseline="30000" dirty="0" smtClean="0">
              <a:ea typeface="宋体" charset="-122"/>
            </a:endParaRPr>
          </a:p>
          <a:p>
            <a:r>
              <a:rPr lang="en-US" altLang="zh-CN" dirty="0" smtClean="0">
                <a:ea typeface="宋体" charset="-122"/>
              </a:rPr>
              <a:t>Decrease by one:</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1</a:t>
            </a:r>
            <a:r>
              <a:rPr lang="en-US" altLang="zh-CN" i="1" dirty="0" smtClean="0">
                <a:ea typeface="宋体" charset="-122"/>
              </a:rPr>
              <a:t>* a            </a:t>
            </a:r>
            <a:r>
              <a:rPr lang="en-US" altLang="zh-CN" dirty="0" smtClean="0">
                <a:ea typeface="宋体" charset="-122"/>
              </a:rPr>
              <a:t>(one hopes a student will ask what is the difference with brute force here:</a:t>
            </a:r>
          </a:p>
          <a:p>
            <a:r>
              <a:rPr lang="en-US" altLang="zh-CN" dirty="0" smtClean="0">
                <a:ea typeface="宋体" charset="-122"/>
              </a:rPr>
              <a:t>                                   there is none in the resulting algorithm, of course, but you can arrive </a:t>
            </a:r>
          </a:p>
          <a:p>
            <a:r>
              <a:rPr lang="en-US" altLang="zh-CN" dirty="0" smtClean="0">
                <a:ea typeface="宋体" charset="-122"/>
              </a:rPr>
              <a:t>                                   at it in two different ways)</a:t>
            </a:r>
            <a:endParaRPr lang="en-US" altLang="zh-CN" i="1" dirty="0" smtClean="0">
              <a:ea typeface="宋体" charset="-122"/>
            </a:endParaRPr>
          </a:p>
          <a:p>
            <a:endParaRPr lang="en-US" altLang="zh-CN" dirty="0" smtClean="0">
              <a:ea typeface="宋体" charset="-122"/>
            </a:endParaRPr>
          </a:p>
          <a:p>
            <a:r>
              <a:rPr lang="en-US" altLang="zh-CN" dirty="0" smtClean="0">
                <a:ea typeface="宋体" charset="-122"/>
              </a:rPr>
              <a:t>Decrease by constant factor:</a:t>
            </a:r>
          </a:p>
          <a:p>
            <a:r>
              <a:rPr lang="en-US" altLang="zh-CN" i="1" dirty="0" smtClean="0">
                <a:ea typeface="宋体" charset="-122"/>
              </a:rPr>
              <a:t>a</a:t>
            </a:r>
            <a:r>
              <a:rPr lang="en-US" altLang="zh-CN" i="1" baseline="30000" dirty="0" smtClean="0">
                <a:ea typeface="宋体" charset="-122"/>
              </a:rPr>
              <a:t>n</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a:t>
            </a:r>
            <a:r>
              <a:rPr lang="en-US" altLang="zh-CN" dirty="0" smtClean="0">
                <a:ea typeface="宋体" charset="-122"/>
              </a:rPr>
              <a:t>)</a:t>
            </a:r>
            <a:r>
              <a:rPr lang="en-US" altLang="zh-CN" baseline="30000" dirty="0" smtClean="0">
                <a:ea typeface="宋体" charset="-122"/>
              </a:rPr>
              <a:t>2                   </a:t>
            </a:r>
            <a:r>
              <a:rPr lang="en-US" altLang="zh-CN" dirty="0" smtClean="0">
                <a:ea typeface="宋体" charset="-122"/>
              </a:rPr>
              <a:t>(again, if no student asks about it, be sure to point out the difference </a:t>
            </a:r>
          </a:p>
          <a:p>
            <a:r>
              <a:rPr lang="en-US" altLang="zh-CN" dirty="0" smtClean="0">
                <a:ea typeface="宋体" charset="-122"/>
              </a:rPr>
              <a:t>                               with divide and conquer. Here there is a significant difference that leads to a </a:t>
            </a:r>
          </a:p>
          <a:p>
            <a:r>
              <a:rPr lang="en-US" altLang="zh-CN" dirty="0" smtClean="0">
                <a:ea typeface="宋体" charset="-122"/>
              </a:rPr>
              <a:t>                               much more efficient algorithm – in divide and conquer we </a:t>
            </a:r>
            <a:r>
              <a:rPr lang="en-US" altLang="zh-CN" dirty="0" err="1" smtClean="0">
                <a:ea typeface="宋体" charset="-122"/>
              </a:rPr>
              <a:t>recompute</a:t>
            </a:r>
            <a:r>
              <a:rPr lang="en-US" altLang="zh-CN" dirty="0" smtClean="0">
                <a:ea typeface="宋体" charset="-122"/>
              </a:rPr>
              <a:t> </a:t>
            </a:r>
            <a:r>
              <a:rPr lang="en-US" altLang="zh-CN" i="1" dirty="0" smtClean="0">
                <a:ea typeface="宋体" charset="-122"/>
              </a:rPr>
              <a:t>a</a:t>
            </a:r>
            <a:r>
              <a:rPr lang="en-US" altLang="zh-CN" i="1" baseline="30000" dirty="0" smtClean="0">
                <a:ea typeface="宋体" charset="-122"/>
              </a:rPr>
              <a:t>n</a:t>
            </a:r>
            <a:r>
              <a:rPr lang="en-US" altLang="zh-CN" baseline="30000" dirty="0" smtClean="0">
                <a:ea typeface="宋体" charset="-122"/>
              </a:rPr>
              <a:t>/2</a:t>
            </a:r>
          </a:p>
        </p:txBody>
      </p:sp>
      <p:sp>
        <p:nvSpPr>
          <p:cNvPr id="19460" name="AutoShape 4"/>
          <p:cNvSpPr>
            <a:spLocks/>
          </p:cNvSpPr>
          <p:nvPr/>
        </p:nvSpPr>
        <p:spPr bwMode="auto">
          <a:xfrm rot="-5400000">
            <a:off x="1660526" y="5526087"/>
            <a:ext cx="80962" cy="887413"/>
          </a:xfrm>
          <a:prstGeom prst="leftBrace">
            <a:avLst>
              <a:gd name="adj1" fmla="val 100322"/>
              <a:gd name="adj2" fmla="val 50000"/>
            </a:avLst>
          </a:prstGeom>
          <a:noFill/>
          <a:ln w="12700">
            <a:solidFill>
              <a:srgbClr val="FF0000"/>
            </a:solidFill>
            <a:round/>
            <a:headEnd type="none" w="sm" len="sm"/>
            <a:tailEnd type="triangle" w="sm" len="sm"/>
          </a:ln>
        </p:spPr>
        <p:txBody>
          <a:bodyPr wrap="none" anchor="ctr"/>
          <a:lstStyle/>
          <a:p>
            <a:endParaRPr lang="zh-CN" altLang="en-US"/>
          </a:p>
        </p:txBody>
      </p:sp>
    </p:spTree>
    <p:extLst>
      <p:ext uri="{BB962C8B-B14F-4D97-AF65-F5344CB8AC3E}">
        <p14:creationId xmlns:p14="http://schemas.microsoft.com/office/powerpoint/2010/main" val="14290864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B32C0C-960B-4470-8630-C3C7545DDDB6}" type="slidenum">
              <a:rPr lang="zh-CN" altLang="en-US"/>
              <a:pPr/>
              <a:t>110</a:t>
            </a:fld>
            <a:endParaRPr lang="en-US" altLang="zh-CN"/>
          </a:p>
        </p:txBody>
      </p:sp>
      <p:sp>
        <p:nvSpPr>
          <p:cNvPr id="587778" name="Rectangle 2"/>
          <p:cNvSpPr>
            <a:spLocks noGrp="1" noRot="1" noChangeAspect="1" noChangeArrowheads="1" noTextEdit="1"/>
          </p:cNvSpPr>
          <p:nvPr>
            <p:ph type="sldImg"/>
          </p:nvPr>
        </p:nvSpPr>
        <p:spPr>
          <a:ln/>
        </p:spPr>
      </p:sp>
      <p:sp>
        <p:nvSpPr>
          <p:cNvPr id="587779"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4734174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BDF28F8-160A-4ED8-98D3-0818C13D5A33}" type="slidenum">
              <a:rPr lang="zh-CN" altLang="en-US"/>
              <a:pPr/>
              <a:t>111</a:t>
            </a:fld>
            <a:endParaRPr lang="en-US" altLang="zh-CN"/>
          </a:p>
        </p:txBody>
      </p:sp>
      <p:sp>
        <p:nvSpPr>
          <p:cNvPr id="588802" name="Rectangle 2"/>
          <p:cNvSpPr>
            <a:spLocks noGrp="1" noRot="1" noChangeAspect="1" noChangeArrowheads="1" noTextEdit="1"/>
          </p:cNvSpPr>
          <p:nvPr>
            <p:ph type="sldImg"/>
          </p:nvPr>
        </p:nvSpPr>
        <p:spPr>
          <a:ln/>
        </p:spPr>
      </p:sp>
      <p:sp>
        <p:nvSpPr>
          <p:cNvPr id="588803"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26592450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2F4B47CE-429D-4388-BA4C-C819890CD23D}" type="slidenum">
              <a:rPr lang="en-US" altLang="zh-CN" smtClean="0">
                <a:ea typeface="宋体" charset="-122"/>
              </a:rPr>
              <a:pPr/>
              <a:t>112</a:t>
            </a:fld>
            <a:endParaRPr lang="en-US" altLang="zh-CN" smtClean="0">
              <a:ea typeface="宋体" charset="-122"/>
            </a:endParaRPr>
          </a:p>
        </p:txBody>
      </p:sp>
      <p:sp>
        <p:nvSpPr>
          <p:cNvPr id="64514" name="Rectangle 2"/>
          <p:cNvSpPr>
            <a:spLocks noGrp="1" noRot="1" noChangeAspect="1" noChangeArrowheads="1" noTextEdit="1"/>
          </p:cNvSpPr>
          <p:nvPr>
            <p:ph type="sldImg"/>
          </p:nvPr>
        </p:nvSpPr>
        <p:spPr>
          <a:xfrm>
            <a:off x="990600" y="768350"/>
            <a:ext cx="5118100" cy="3838575"/>
          </a:xfrm>
          <a:ln/>
        </p:spPr>
      </p:sp>
      <p:sp>
        <p:nvSpPr>
          <p:cNvPr id="6451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9278112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EBFDB6C0-91BD-4954-B10D-8223A960C771}" type="slidenum">
              <a:rPr lang="en-US" altLang="zh-CN" smtClean="0">
                <a:ea typeface="宋体" charset="-122"/>
              </a:rPr>
              <a:pPr/>
              <a:t>113</a:t>
            </a:fld>
            <a:endParaRPr lang="en-US" altLang="zh-CN" smtClean="0">
              <a:ea typeface="宋体" charset="-122"/>
            </a:endParaRPr>
          </a:p>
        </p:txBody>
      </p:sp>
      <p:sp>
        <p:nvSpPr>
          <p:cNvPr id="66562" name="Rectangle 2"/>
          <p:cNvSpPr>
            <a:spLocks noGrp="1" noRot="1" noChangeAspect="1" noChangeArrowheads="1" noTextEdit="1"/>
          </p:cNvSpPr>
          <p:nvPr>
            <p:ph type="sldImg"/>
          </p:nvPr>
        </p:nvSpPr>
        <p:spPr>
          <a:xfrm>
            <a:off x="990600" y="768350"/>
            <a:ext cx="5118100" cy="3838575"/>
          </a:xfrm>
          <a:ln/>
        </p:spPr>
      </p:sp>
      <p:sp>
        <p:nvSpPr>
          <p:cNvPr id="6656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01131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p:cNvSpPr>
            <a:spLocks noGrp="1" noChangeArrowheads="1"/>
          </p:cNvSpPr>
          <p:nvPr>
            <p:ph type="sldNum" sz="quarter" idx="5"/>
          </p:nvPr>
        </p:nvSpPr>
        <p:spPr>
          <a:noFill/>
        </p:spPr>
        <p:txBody>
          <a:bodyPr/>
          <a:lstStyle/>
          <a:p>
            <a:fld id="{19E3C804-C974-4F12-812E-FBE1A9EE2806}" type="slidenum">
              <a:rPr lang="en-US" altLang="zh-CN" smtClean="0">
                <a:ea typeface="宋体" charset="-122"/>
              </a:rPr>
              <a:pPr/>
              <a:t>115</a:t>
            </a:fld>
            <a:endParaRPr lang="en-US" altLang="zh-CN" smtClean="0">
              <a:ea typeface="宋体" charset="-122"/>
            </a:endParaRPr>
          </a:p>
        </p:txBody>
      </p:sp>
      <p:sp>
        <p:nvSpPr>
          <p:cNvPr id="68610" name="Rectangle 2"/>
          <p:cNvSpPr>
            <a:spLocks noGrp="1" noRot="1" noChangeAspect="1" noChangeArrowheads="1" noTextEdit="1"/>
          </p:cNvSpPr>
          <p:nvPr>
            <p:ph type="sldImg"/>
          </p:nvPr>
        </p:nvSpPr>
        <p:spPr>
          <a:xfrm>
            <a:off x="990600" y="768350"/>
            <a:ext cx="5118100" cy="3838575"/>
          </a:xfrm>
          <a:ln/>
        </p:spPr>
      </p:sp>
      <p:sp>
        <p:nvSpPr>
          <p:cNvPr id="6861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7493185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p:cNvSpPr>
            <a:spLocks noGrp="1" noChangeArrowheads="1"/>
          </p:cNvSpPr>
          <p:nvPr>
            <p:ph type="sldNum" sz="quarter" idx="5"/>
          </p:nvPr>
        </p:nvSpPr>
        <p:spPr>
          <a:noFill/>
        </p:spPr>
        <p:txBody>
          <a:bodyPr/>
          <a:lstStyle/>
          <a:p>
            <a:fld id="{4BFF05C2-FBA2-44F0-9EF0-2800112EA72E}" type="slidenum">
              <a:rPr lang="en-US" altLang="zh-CN" smtClean="0">
                <a:ea typeface="宋体" charset="-122"/>
              </a:rPr>
              <a:pPr/>
              <a:t>120</a:t>
            </a:fld>
            <a:endParaRPr lang="en-US" altLang="zh-CN" smtClean="0">
              <a:ea typeface="宋体" charset="-122"/>
            </a:endParaRPr>
          </a:p>
        </p:txBody>
      </p:sp>
      <p:sp>
        <p:nvSpPr>
          <p:cNvPr id="74754" name="Rectangle 2"/>
          <p:cNvSpPr>
            <a:spLocks noGrp="1" noRot="1" noChangeAspect="1" noChangeArrowheads="1" noTextEdit="1"/>
          </p:cNvSpPr>
          <p:nvPr>
            <p:ph type="sldImg"/>
          </p:nvPr>
        </p:nvSpPr>
        <p:spPr>
          <a:xfrm>
            <a:off x="990600" y="768350"/>
            <a:ext cx="5118100" cy="3838575"/>
          </a:xfrm>
          <a:ln/>
        </p:spPr>
      </p:sp>
      <p:sp>
        <p:nvSpPr>
          <p:cNvPr id="7475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0694800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p:cNvSpPr>
            <a:spLocks noGrp="1" noChangeArrowheads="1"/>
          </p:cNvSpPr>
          <p:nvPr>
            <p:ph type="sldNum" sz="quarter" idx="5"/>
          </p:nvPr>
        </p:nvSpPr>
        <p:spPr>
          <a:noFill/>
        </p:spPr>
        <p:txBody>
          <a:bodyPr/>
          <a:lstStyle/>
          <a:p>
            <a:fld id="{98BFDB7A-3116-4BE7-8364-DB8B0AD01341}" type="slidenum">
              <a:rPr lang="en-US" altLang="zh-CN" smtClean="0">
                <a:ea typeface="宋体" charset="-122"/>
              </a:rPr>
              <a:pPr/>
              <a:t>121</a:t>
            </a:fld>
            <a:endParaRPr lang="en-US" altLang="zh-CN" smtClean="0">
              <a:ea typeface="宋体" charset="-122"/>
            </a:endParaRPr>
          </a:p>
        </p:txBody>
      </p:sp>
      <p:sp>
        <p:nvSpPr>
          <p:cNvPr id="76802" name="Rectangle 2"/>
          <p:cNvSpPr>
            <a:spLocks noGrp="1" noRot="1" noChangeAspect="1" noChangeArrowheads="1" noTextEdit="1"/>
          </p:cNvSpPr>
          <p:nvPr>
            <p:ph type="sldImg"/>
          </p:nvPr>
        </p:nvSpPr>
        <p:spPr>
          <a:xfrm>
            <a:off x="990600" y="768350"/>
            <a:ext cx="5118100" cy="3838575"/>
          </a:xfrm>
          <a:ln/>
        </p:spPr>
      </p:sp>
      <p:sp>
        <p:nvSpPr>
          <p:cNvPr id="7680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04591973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p:cNvSpPr>
            <a:spLocks noGrp="1" noChangeArrowheads="1"/>
          </p:cNvSpPr>
          <p:nvPr>
            <p:ph type="sldNum" sz="quarter" idx="5"/>
          </p:nvPr>
        </p:nvSpPr>
        <p:spPr>
          <a:noFill/>
        </p:spPr>
        <p:txBody>
          <a:bodyPr/>
          <a:lstStyle/>
          <a:p>
            <a:fld id="{2F4E3476-1C37-4CD2-B725-37A1B22F07DD}" type="slidenum">
              <a:rPr lang="en-US" altLang="zh-CN" smtClean="0">
                <a:ea typeface="宋体" charset="-122"/>
              </a:rPr>
              <a:pPr/>
              <a:t>122</a:t>
            </a:fld>
            <a:endParaRPr lang="en-US" altLang="zh-CN" smtClean="0">
              <a:ea typeface="宋体" charset="-122"/>
            </a:endParaRPr>
          </a:p>
        </p:txBody>
      </p:sp>
      <p:sp>
        <p:nvSpPr>
          <p:cNvPr id="78850" name="Rectangle 2"/>
          <p:cNvSpPr>
            <a:spLocks noGrp="1" noRot="1" noChangeAspect="1" noChangeArrowheads="1" noTextEdit="1"/>
          </p:cNvSpPr>
          <p:nvPr>
            <p:ph type="sldImg"/>
          </p:nvPr>
        </p:nvSpPr>
        <p:spPr>
          <a:xfrm>
            <a:off x="990600" y="768350"/>
            <a:ext cx="5118100" cy="3838575"/>
          </a:xfrm>
          <a:ln/>
        </p:spPr>
      </p:sp>
      <p:sp>
        <p:nvSpPr>
          <p:cNvPr id="7885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53017849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p:cNvSpPr>
            <a:spLocks noGrp="1" noChangeArrowheads="1"/>
          </p:cNvSpPr>
          <p:nvPr>
            <p:ph type="sldNum" sz="quarter" idx="5"/>
          </p:nvPr>
        </p:nvSpPr>
        <p:spPr>
          <a:noFill/>
        </p:spPr>
        <p:txBody>
          <a:bodyPr/>
          <a:lstStyle/>
          <a:p>
            <a:fld id="{45AB40FD-B7A9-489D-A5AA-C68D0B68DD77}" type="slidenum">
              <a:rPr lang="en-US" altLang="zh-CN" smtClean="0">
                <a:ea typeface="宋体" charset="-122"/>
              </a:rPr>
              <a:pPr/>
              <a:t>123</a:t>
            </a:fld>
            <a:endParaRPr lang="en-US" altLang="zh-CN" smtClean="0">
              <a:ea typeface="宋体" charset="-122"/>
            </a:endParaRPr>
          </a:p>
        </p:txBody>
      </p:sp>
      <p:sp>
        <p:nvSpPr>
          <p:cNvPr id="80898" name="Rectangle 2"/>
          <p:cNvSpPr>
            <a:spLocks noGrp="1" noRot="1" noChangeAspect="1" noChangeArrowheads="1" noTextEdit="1"/>
          </p:cNvSpPr>
          <p:nvPr>
            <p:ph type="sldImg"/>
          </p:nvPr>
        </p:nvSpPr>
        <p:spPr>
          <a:xfrm>
            <a:off x="990600" y="768350"/>
            <a:ext cx="5118100" cy="3838575"/>
          </a:xfrm>
          <a:ln/>
        </p:spPr>
      </p:sp>
      <p:sp>
        <p:nvSpPr>
          <p:cNvPr id="8089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9921095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p:cNvSpPr>
            <a:spLocks noGrp="1" noChangeArrowheads="1"/>
          </p:cNvSpPr>
          <p:nvPr>
            <p:ph type="sldNum" sz="quarter" idx="5"/>
          </p:nvPr>
        </p:nvSpPr>
        <p:spPr>
          <a:noFill/>
        </p:spPr>
        <p:txBody>
          <a:bodyPr/>
          <a:lstStyle/>
          <a:p>
            <a:fld id="{A4EB5AE3-499C-4B96-9E86-0BDE181E39AC}" type="slidenum">
              <a:rPr lang="en-US" altLang="zh-CN" smtClean="0">
                <a:ea typeface="宋体" charset="-122"/>
              </a:rPr>
              <a:pPr/>
              <a:t>124</a:t>
            </a:fld>
            <a:endParaRPr lang="en-US" altLang="zh-CN" smtClean="0">
              <a:ea typeface="宋体" charset="-122"/>
            </a:endParaRPr>
          </a:p>
        </p:txBody>
      </p:sp>
      <p:sp>
        <p:nvSpPr>
          <p:cNvPr id="82946" name="Rectangle 2"/>
          <p:cNvSpPr>
            <a:spLocks noGrp="1" noRot="1" noChangeAspect="1" noChangeArrowheads="1" noTextEdit="1"/>
          </p:cNvSpPr>
          <p:nvPr>
            <p:ph type="sldImg"/>
          </p:nvPr>
        </p:nvSpPr>
        <p:spPr>
          <a:xfrm>
            <a:off x="990600" y="768350"/>
            <a:ext cx="5118100" cy="3838575"/>
          </a:xfrm>
          <a:ln/>
        </p:spPr>
      </p:sp>
      <p:sp>
        <p:nvSpPr>
          <p:cNvPr id="82947"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58630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hdr" sz="quarter"/>
          </p:nvPr>
        </p:nvSpPr>
        <p:spPr>
          <a:noFill/>
        </p:spPr>
        <p:txBody>
          <a:bodyPr/>
          <a:lstStyle/>
          <a:p>
            <a:r>
              <a:rPr lang="zh-CN" altLang="en-CA" smtClean="0">
                <a:ea typeface="宋体" charset="-122"/>
              </a:rPr>
              <a:t>Decrease and Conquer</a:t>
            </a:r>
          </a:p>
        </p:txBody>
      </p:sp>
      <p:sp>
        <p:nvSpPr>
          <p:cNvPr id="21506" name="Rectangle 7"/>
          <p:cNvSpPr>
            <a:spLocks noGrp="1" noChangeArrowheads="1"/>
          </p:cNvSpPr>
          <p:nvPr>
            <p:ph type="sldNum" sz="quarter" idx="5"/>
          </p:nvPr>
        </p:nvSpPr>
        <p:spPr>
          <a:noFill/>
        </p:spPr>
        <p:txBody>
          <a:bodyPr/>
          <a:lstStyle/>
          <a:p>
            <a:fld id="{0A44A7C8-14E5-4EBA-9FCC-A95FEF435FEE}" type="slidenum">
              <a:rPr lang="zh-CN" altLang="en-CA" smtClean="0">
                <a:ea typeface="宋体" charset="-122"/>
              </a:rPr>
              <a:pPr/>
              <a:t>8</a:t>
            </a:fld>
            <a:endParaRPr lang="en-CA" altLang="zh-CN" smtClean="0">
              <a:ea typeface="宋体" charset="-122"/>
            </a:endParaRPr>
          </a:p>
        </p:txBody>
      </p:sp>
      <p:sp>
        <p:nvSpPr>
          <p:cNvPr id="21507" name="Rectangle 2"/>
          <p:cNvSpPr>
            <a:spLocks noGrp="1" noRot="1" noChangeAspect="1" noChangeArrowheads="1" noTextEdit="1"/>
          </p:cNvSpPr>
          <p:nvPr>
            <p:ph type="sldImg"/>
          </p:nvPr>
        </p:nvSpPr>
        <p:spPr>
          <a:xfrm>
            <a:off x="992188" y="730250"/>
            <a:ext cx="5118100" cy="3838575"/>
          </a:xfrm>
          <a:solidFill>
            <a:srgbClr val="FFFFFF"/>
          </a:solidFill>
          <a:ln/>
        </p:spPr>
      </p:sp>
      <p:sp>
        <p:nvSpPr>
          <p:cNvPr id="21508" name="Rectangle 3"/>
          <p:cNvSpPr>
            <a:spLocks noGrp="1" noChangeArrowheads="1"/>
          </p:cNvSpPr>
          <p:nvPr>
            <p:ph type="body" idx="1"/>
          </p:nvPr>
        </p:nvSpPr>
        <p:spPr>
          <a:xfrm>
            <a:off x="947738" y="4860925"/>
            <a:ext cx="5203825" cy="4608513"/>
          </a:xfrm>
          <a:solidFill>
            <a:srgbClr val="FFFFFF"/>
          </a:solidFill>
          <a:ln>
            <a:solidFill>
              <a:srgbClr val="000000"/>
            </a:solidFill>
          </a:ln>
        </p:spPr>
        <p:txBody>
          <a:bodyPr lIns="93689" tIns="46845" rIns="93689" bIns="46845"/>
          <a:lstStyle/>
          <a:p>
            <a:r>
              <a:rPr lang="zh-CN" altLang="en-US" sz="1200" kern="1200" dirty="0" smtClean="0">
                <a:solidFill>
                  <a:schemeClr val="tx1"/>
                </a:solidFill>
                <a:effectLst/>
                <a:latin typeface="Arial" charset="0"/>
                <a:ea typeface="宋体" pitchFamily="2" charset="-122"/>
                <a:cs typeface="+mn-cs"/>
              </a:rPr>
              <a:t>它们之间有着明显的关系：</a:t>
            </a:r>
            <a:r>
              <a:rPr lang="zh-CN" altLang="en-US" sz="1200" dirty="0" smtClean="0">
                <a:effectLst/>
              </a:rPr>
              <a:t> </a:t>
            </a:r>
            <a:r>
              <a:rPr lang="en-US" altLang="zh-CN" sz="1200" i="1"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n/2</a:t>
            </a:r>
            <a:r>
              <a:rPr lang="en-US" altLang="zh-CN" sz="1200" dirty="0" smtClean="0">
                <a:effectLst/>
              </a:rPr>
              <a:t>)</a:t>
            </a:r>
            <a:r>
              <a:rPr lang="en-US" altLang="zh-CN" sz="1200" baseline="30000" dirty="0" smtClean="0">
                <a:effectLst/>
              </a:rPr>
              <a:t>2</a:t>
            </a:r>
            <a:r>
              <a:rPr lang="zh-CN" altLang="en-US" sz="1200" kern="1200" dirty="0" smtClean="0">
                <a:solidFill>
                  <a:schemeClr val="tx1"/>
                </a:solidFill>
                <a:effectLst/>
                <a:latin typeface="Arial" charset="0"/>
                <a:ea typeface="宋体" pitchFamily="2" charset="-122"/>
                <a:cs typeface="+mn-cs"/>
              </a:rPr>
              <a:t>。</a:t>
            </a:r>
            <a:endParaRPr lang="zh-CN" altLang="en-US" sz="1200" dirty="0" smtClean="0">
              <a:effectLst/>
            </a:endParaRPr>
          </a:p>
          <a:p>
            <a:r>
              <a:rPr lang="zh-CN" altLang="en-US" sz="1200" i="1" dirty="0" smtClean="0">
                <a:effectLst/>
              </a:rPr>
              <a:t>       </a:t>
            </a:r>
            <a:r>
              <a:rPr lang="en-US" altLang="zh-CN" sz="1200" i="1"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n/2</a:t>
            </a:r>
            <a:r>
              <a:rPr lang="en-US" altLang="zh-CN" sz="1200" dirty="0" smtClean="0">
                <a:effectLst/>
              </a:rPr>
              <a:t>)</a:t>
            </a:r>
            <a:r>
              <a:rPr lang="en-US" altLang="zh-CN" sz="1200" baseline="30000" dirty="0" smtClean="0">
                <a:effectLst/>
              </a:rPr>
              <a:t>2</a:t>
            </a:r>
            <a:r>
              <a:rPr lang="zh-CN" altLang="en-US" sz="1200" dirty="0" smtClean="0">
                <a:effectLst/>
              </a:rPr>
              <a:t>                   </a:t>
            </a:r>
            <a:r>
              <a:rPr lang="en-US" altLang="zh-CN" sz="1200" dirty="0" smtClean="0">
                <a:effectLst/>
              </a:rPr>
              <a:t>n</a:t>
            </a:r>
            <a:r>
              <a:rPr lang="zh-CN" altLang="en-US" sz="1200" kern="1200" dirty="0" smtClean="0">
                <a:solidFill>
                  <a:schemeClr val="tx1"/>
                </a:solidFill>
                <a:effectLst/>
                <a:latin typeface="Arial" charset="0"/>
                <a:ea typeface="宋体" pitchFamily="2" charset="-122"/>
                <a:cs typeface="+mn-cs"/>
              </a:rPr>
              <a:t>是正偶数</a:t>
            </a:r>
            <a:endParaRPr lang="zh-CN" altLang="en-US" dirty="0" smtClean="0"/>
          </a:p>
          <a:p>
            <a:r>
              <a:rPr lang="zh-CN" altLang="en-US" sz="1200" dirty="0" smtClean="0">
                <a:effectLst/>
              </a:rPr>
              <a:t>              </a:t>
            </a:r>
            <a:r>
              <a:rPr lang="en-US" altLang="zh-CN" sz="1200" dirty="0" smtClean="0">
                <a:effectLst/>
              </a:rPr>
              <a:t>= (</a:t>
            </a:r>
            <a:r>
              <a:rPr lang="en-US" altLang="zh-CN" sz="1200" i="1" dirty="0" smtClean="0">
                <a:effectLst/>
              </a:rPr>
              <a:t>a</a:t>
            </a:r>
            <a:r>
              <a:rPr lang="en-US" altLang="zh-CN" sz="1200" baseline="30000" dirty="0" smtClean="0">
                <a:effectLst/>
              </a:rPr>
              <a:t>(n-1)/2</a:t>
            </a:r>
            <a:r>
              <a:rPr lang="en-US" altLang="zh-CN" sz="1200" dirty="0" smtClean="0">
                <a:effectLst/>
              </a:rPr>
              <a:t>)</a:t>
            </a:r>
            <a:r>
              <a:rPr lang="en-US" altLang="zh-CN" sz="1200" baseline="30000" dirty="0" smtClean="0">
                <a:effectLst/>
              </a:rPr>
              <a:t>2</a:t>
            </a:r>
            <a:r>
              <a:rPr lang="zh-CN" altLang="en-US" sz="1200" dirty="0" smtClean="0">
                <a:effectLst/>
              </a:rPr>
              <a:t> </a:t>
            </a:r>
            <a:r>
              <a:rPr lang="en-US" altLang="zh-CN" sz="1200" dirty="0" smtClean="0">
                <a:effectLst/>
              </a:rPr>
              <a:t>a             n</a:t>
            </a:r>
            <a:r>
              <a:rPr lang="zh-CN" altLang="en-US" sz="1200" kern="1200" dirty="0" smtClean="0">
                <a:solidFill>
                  <a:schemeClr val="tx1"/>
                </a:solidFill>
                <a:effectLst/>
                <a:latin typeface="Arial" charset="0"/>
                <a:ea typeface="宋体" pitchFamily="2" charset="-122"/>
                <a:cs typeface="+mn-cs"/>
              </a:rPr>
              <a:t>是大于１的奇数</a:t>
            </a:r>
            <a:endParaRPr lang="zh-CN" altLang="en-US" dirty="0" smtClean="0"/>
          </a:p>
          <a:p>
            <a:r>
              <a:rPr lang="zh-CN" altLang="en-US" sz="1200" dirty="0" smtClean="0">
                <a:effectLst/>
              </a:rPr>
              <a:t>              </a:t>
            </a:r>
            <a:r>
              <a:rPr lang="en-US" altLang="zh-CN" sz="1200" dirty="0" smtClean="0">
                <a:effectLst/>
              </a:rPr>
              <a:t>= a                      n = 1</a:t>
            </a:r>
            <a:endParaRPr lang="zh-CN" altLang="en-US" dirty="0" smtClean="0"/>
          </a:p>
          <a:p>
            <a:r>
              <a:rPr lang="zh-CN" altLang="en-US" sz="1200" kern="1200" dirty="0" smtClean="0">
                <a:solidFill>
                  <a:schemeClr val="tx1"/>
                </a:solidFill>
                <a:effectLst/>
                <a:latin typeface="Arial" charset="0"/>
                <a:ea typeface="宋体" pitchFamily="2" charset="-122"/>
                <a:cs typeface="+mn-cs"/>
              </a:rPr>
              <a:t>上式递归根据所做的乘法次数来度量效率，该算法属于</a:t>
            </a:r>
            <a:r>
              <a:rPr lang="en-US" altLang="zh-CN" sz="1200" i="1" dirty="0" smtClean="0">
                <a:effectLst/>
              </a:rPr>
              <a:t>O</a:t>
            </a:r>
            <a:r>
              <a:rPr lang="zh-CN" altLang="en-US" sz="1200" dirty="0" smtClean="0">
                <a:effectLst/>
              </a:rPr>
              <a:t> </a:t>
            </a:r>
            <a:r>
              <a:rPr lang="en-US" altLang="zh-CN" sz="1200" dirty="0" smtClean="0">
                <a:effectLst/>
              </a:rPr>
              <a:t>(log n);</a:t>
            </a:r>
            <a:endParaRPr lang="zh-CN" altLang="en-US" dirty="0" smtClean="0">
              <a:effectLst/>
            </a:endParaRPr>
          </a:p>
          <a:p>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因为</a:t>
            </a:r>
            <a:r>
              <a:rPr lang="en-US" altLang="zh-CN" sz="1200" dirty="0" smtClean="0">
                <a:effectLst/>
              </a:rPr>
              <a:t>,</a:t>
            </a:r>
            <a:r>
              <a:rPr lang="zh-CN" altLang="en-US" sz="1200" kern="1200" dirty="0" smtClean="0">
                <a:solidFill>
                  <a:schemeClr val="tx1"/>
                </a:solidFill>
                <a:effectLst/>
                <a:latin typeface="Arial" charset="0"/>
                <a:ea typeface="宋体" pitchFamily="2" charset="-122"/>
                <a:cs typeface="+mn-cs"/>
              </a:rPr>
              <a:t>每次迭代的时候，以不超过两次乘法为代价，问题的规模至少会减小一半。</a:t>
            </a:r>
            <a:endParaRPr lang="zh-CN" altLang="en-US" dirty="0" smtClean="0"/>
          </a:p>
          <a:p>
            <a:r>
              <a:rPr lang="zh-CN" altLang="en-US" sz="1200" dirty="0" smtClean="0">
                <a:effectLst/>
              </a:rPr>
              <a:t>       </a:t>
            </a:r>
            <a:r>
              <a:rPr lang="zh-CN" altLang="en-US" sz="1200" b="1" kern="1200" dirty="0" smtClean="0">
                <a:solidFill>
                  <a:schemeClr val="tx1"/>
                </a:solidFill>
                <a:effectLst/>
                <a:latin typeface="Arial" charset="0"/>
                <a:ea typeface="宋体" pitchFamily="2" charset="-122"/>
                <a:cs typeface="+mn-cs"/>
              </a:rPr>
              <a:t>该算法和基于分治思想的算法有所不同</a:t>
            </a:r>
            <a:r>
              <a:rPr lang="en-US" altLang="zh-CN" sz="1200" b="1" dirty="0" smtClean="0">
                <a:effectLst/>
              </a:rPr>
              <a:t>:</a:t>
            </a:r>
            <a:endParaRPr lang="zh-CN" altLang="en-US" dirty="0" smtClean="0"/>
          </a:p>
          <a:p>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分治算法对两个规模为</a:t>
            </a:r>
            <a:r>
              <a:rPr lang="en-US" altLang="zh-CN" sz="1200" dirty="0" smtClean="0">
                <a:effectLst/>
              </a:rPr>
              <a:t>n/2</a:t>
            </a:r>
            <a:r>
              <a:rPr lang="zh-CN" altLang="en-US" sz="1200" kern="1200" dirty="0" smtClean="0">
                <a:solidFill>
                  <a:schemeClr val="tx1"/>
                </a:solidFill>
                <a:effectLst/>
                <a:latin typeface="Arial" charset="0"/>
                <a:ea typeface="宋体" pitchFamily="2" charset="-122"/>
                <a:cs typeface="+mn-cs"/>
              </a:rPr>
              <a:t>的指数问题实例</a:t>
            </a:r>
            <a:r>
              <a:rPr lang="zh-CN" altLang="en-US" sz="1200" b="1" kern="1200" dirty="0" smtClean="0">
                <a:solidFill>
                  <a:schemeClr val="tx1"/>
                </a:solidFill>
                <a:effectLst/>
                <a:latin typeface="Arial" charset="0"/>
                <a:ea typeface="宋体" pitchFamily="2" charset="-122"/>
                <a:cs typeface="+mn-cs"/>
              </a:rPr>
              <a:t>分别求解</a:t>
            </a:r>
            <a:r>
              <a:rPr lang="zh-CN" altLang="en-US" sz="1200" kern="1200" dirty="0" smtClean="0">
                <a:solidFill>
                  <a:schemeClr val="tx1"/>
                </a:solidFill>
                <a:effectLst/>
                <a:latin typeface="Arial" charset="0"/>
                <a:ea typeface="宋体" pitchFamily="2" charset="-122"/>
                <a:cs typeface="+mn-cs"/>
              </a:rPr>
              <a:t>：</a:t>
            </a:r>
            <a:endParaRPr lang="zh-CN" altLang="en-US" dirty="0" smtClean="0"/>
          </a:p>
          <a:p>
            <a:r>
              <a:rPr lang="zh-CN" altLang="en-US" sz="1200" dirty="0" smtClean="0">
                <a:effectLst/>
              </a:rPr>
              <a:t>       </a:t>
            </a:r>
            <a:r>
              <a:rPr lang="en-US" altLang="zh-CN" sz="1200" dirty="0" smtClean="0">
                <a:effectLst/>
              </a:rPr>
              <a:t>a</a:t>
            </a:r>
            <a:r>
              <a:rPr lang="en-US" altLang="zh-CN" sz="1200" baseline="30000" dirty="0" smtClean="0">
                <a:effectLst/>
              </a:rPr>
              <a:t>n</a:t>
            </a:r>
            <a:r>
              <a:rPr lang="zh-CN" altLang="en-US" sz="1200" dirty="0" smtClean="0">
                <a:effectLst/>
              </a:rPr>
              <a:t> </a:t>
            </a:r>
            <a:r>
              <a:rPr lang="en-US" altLang="zh-CN" sz="1200" dirty="0" smtClean="0">
                <a:effectLst/>
              </a:rPr>
              <a:t>=</a:t>
            </a:r>
            <a:r>
              <a:rPr lang="zh-CN" altLang="en-US" sz="1200" kern="1200" dirty="0" smtClean="0">
                <a:solidFill>
                  <a:schemeClr val="tx1"/>
                </a:solidFill>
                <a:effectLst/>
                <a:latin typeface="Arial" charset="0"/>
                <a:ea typeface="宋体" pitchFamily="2" charset="-122"/>
                <a:cs typeface="+mn-cs"/>
              </a:rPr>
              <a:t>　</a:t>
            </a:r>
            <a:r>
              <a:rPr lang="zh-CN" altLang="en-US" sz="1200" dirty="0" smtClean="0">
                <a:effectLst/>
              </a:rPr>
              <a:t>  </a:t>
            </a:r>
            <a:r>
              <a:rPr lang="en-US" altLang="zh-CN" sz="1200" i="1" dirty="0" smtClean="0">
                <a:effectLst/>
              </a:rPr>
              <a:t>a</a:t>
            </a:r>
            <a:r>
              <a:rPr lang="en-US" altLang="zh-CN" sz="1200" baseline="30000" dirty="0" smtClean="0">
                <a:effectLst/>
              </a:rPr>
              <a:t>n/2</a:t>
            </a:r>
            <a:r>
              <a:rPr lang="zh-CN" altLang="en-US" sz="1200" dirty="0" smtClean="0">
                <a:effectLst/>
              </a:rPr>
              <a:t>  * </a:t>
            </a:r>
            <a:r>
              <a:rPr lang="en-US" altLang="zh-CN" sz="1200" i="1" dirty="0" smtClean="0">
                <a:effectLst/>
              </a:rPr>
              <a:t>a</a:t>
            </a:r>
            <a:r>
              <a:rPr lang="en-US" altLang="zh-CN" sz="1200" baseline="30000" dirty="0" smtClean="0">
                <a:effectLst/>
              </a:rPr>
              <a:t>n/2</a:t>
            </a:r>
            <a:r>
              <a:rPr lang="zh-CN" altLang="en-US" sz="1200" dirty="0" smtClean="0">
                <a:effectLst/>
              </a:rPr>
              <a:t>       </a:t>
            </a:r>
            <a:r>
              <a:rPr lang="zh-CN" altLang="en-US" sz="1200" kern="1200" dirty="0" smtClean="0">
                <a:solidFill>
                  <a:schemeClr val="tx1"/>
                </a:solidFill>
                <a:effectLst/>
                <a:latin typeface="Arial" charset="0"/>
                <a:ea typeface="宋体" pitchFamily="2" charset="-122"/>
                <a:cs typeface="+mn-cs"/>
              </a:rPr>
              <a:t>如果</a:t>
            </a:r>
            <a:r>
              <a:rPr lang="en-US" altLang="zh-CN" sz="1200" dirty="0" smtClean="0">
                <a:effectLst/>
              </a:rPr>
              <a:t>n&gt;1</a:t>
            </a:r>
            <a:endParaRPr lang="zh-CN" altLang="en-US" dirty="0" smtClean="0"/>
          </a:p>
          <a:p>
            <a:r>
              <a:rPr lang="zh-CN" altLang="en-US" sz="1200" dirty="0" smtClean="0">
                <a:effectLst/>
              </a:rPr>
              <a:t>              </a:t>
            </a:r>
            <a:r>
              <a:rPr lang="en-US" altLang="zh-CN" sz="1200" dirty="0" smtClean="0">
                <a:effectLst/>
              </a:rPr>
              <a:t>=     a            </a:t>
            </a:r>
            <a:r>
              <a:rPr lang="zh-CN" altLang="en-US" sz="1200" kern="1200" dirty="0" smtClean="0">
                <a:solidFill>
                  <a:schemeClr val="tx1"/>
                </a:solidFill>
                <a:effectLst/>
                <a:latin typeface="Arial" charset="0"/>
                <a:ea typeface="宋体" pitchFamily="2" charset="-122"/>
                <a:cs typeface="+mn-cs"/>
              </a:rPr>
              <a:t>如果</a:t>
            </a:r>
            <a:r>
              <a:rPr lang="en-US" altLang="zh-CN" sz="1200" dirty="0" smtClean="0">
                <a:effectLst/>
              </a:rPr>
              <a:t>n = 1</a:t>
            </a:r>
            <a:endParaRPr lang="zh-CN" altLang="en-US" dirty="0" smtClean="0"/>
          </a:p>
          <a:p>
            <a:r>
              <a:rPr lang="zh-CN" altLang="en-US" sz="1200" dirty="0" smtClean="0">
                <a:effectLst/>
              </a:rPr>
              <a:t>       </a:t>
            </a:r>
            <a:r>
              <a:rPr lang="zh-CN" altLang="en-US" sz="1200" i="1" dirty="0" smtClean="0">
                <a:effectLst/>
              </a:rPr>
              <a:t>分治法对应的时间复杂度是</a:t>
            </a:r>
            <a:r>
              <a:rPr lang="en-US" altLang="zh-CN" sz="1200" i="1" dirty="0" smtClean="0">
                <a:effectLst/>
              </a:rPr>
              <a:t>:O</a:t>
            </a:r>
            <a:r>
              <a:rPr lang="en-US" altLang="zh-CN" sz="1200" dirty="0" smtClean="0">
                <a:effectLst/>
              </a:rPr>
              <a:t>(n)</a:t>
            </a:r>
            <a:endParaRPr lang="zh-CN" altLang="en-US" dirty="0" smtClean="0"/>
          </a:p>
          <a:p>
            <a:r>
              <a:rPr lang="zh-CN" altLang="en-US" dirty="0" smtClean="0"/>
              <a:t>也就是说</a:t>
            </a:r>
            <a:r>
              <a:rPr lang="zh-CN" altLang="en-US" sz="1200" b="1" u="sng" kern="1200" dirty="0" smtClean="0">
                <a:solidFill>
                  <a:schemeClr val="tx1"/>
                </a:solidFill>
                <a:effectLst/>
                <a:latin typeface="Arial" charset="0"/>
                <a:ea typeface="宋体" pitchFamily="2" charset="-122"/>
                <a:cs typeface="+mn-cs"/>
              </a:rPr>
              <a:t>分治法</a:t>
            </a:r>
            <a:r>
              <a:rPr lang="zh-CN" altLang="en-US" dirty="0" smtClean="0"/>
              <a:t>是分解的部分需要进行分开的单独计算</a:t>
            </a:r>
            <a:r>
              <a:rPr lang="en-US" altLang="zh-CN" dirty="0" smtClean="0"/>
              <a:t>(</a:t>
            </a:r>
            <a:r>
              <a:rPr lang="zh-CN" altLang="en-US" dirty="0" smtClean="0"/>
              <a:t>需要计算两遍</a:t>
            </a:r>
            <a:r>
              <a:rPr lang="en-US" altLang="zh-CN" dirty="0" smtClean="0"/>
              <a:t>)</a:t>
            </a:r>
            <a:r>
              <a:rPr lang="zh-CN" altLang="en-US" dirty="0" smtClean="0"/>
              <a:t>，而</a:t>
            </a:r>
            <a:r>
              <a:rPr lang="zh-CN" altLang="en-US" sz="1200" b="1" u="sng" kern="1200" dirty="0" smtClean="0">
                <a:solidFill>
                  <a:schemeClr val="tx1"/>
                </a:solidFill>
                <a:effectLst/>
                <a:latin typeface="Arial" charset="0"/>
                <a:ea typeface="宋体" pitchFamily="2" charset="-122"/>
                <a:cs typeface="+mn-cs"/>
              </a:rPr>
              <a:t>减治法</a:t>
            </a:r>
            <a:r>
              <a:rPr lang="zh-CN" altLang="en-US" dirty="0" smtClean="0"/>
              <a:t>则利用了</a:t>
            </a:r>
            <a:r>
              <a:rPr lang="en-US" altLang="zh-CN" dirty="0" smtClean="0"/>
              <a:t>"</a:t>
            </a:r>
            <a:r>
              <a:rPr lang="zh-CN" altLang="en-US" sz="1200" b="1" kern="1200" dirty="0" smtClean="0">
                <a:solidFill>
                  <a:schemeClr val="tx1"/>
                </a:solidFill>
                <a:effectLst/>
                <a:latin typeface="Arial" charset="0"/>
                <a:ea typeface="宋体" pitchFamily="2" charset="-122"/>
                <a:cs typeface="+mn-cs"/>
              </a:rPr>
              <a:t>一个问题给定实例的解和同样问题较小实例的解之间的关系</a:t>
            </a:r>
            <a:r>
              <a:rPr lang="en-US" altLang="zh-CN" sz="1200" b="1" kern="1200" dirty="0" smtClean="0">
                <a:solidFill>
                  <a:schemeClr val="tx1"/>
                </a:solidFill>
                <a:effectLst/>
                <a:latin typeface="Arial" charset="0"/>
                <a:ea typeface="宋体" pitchFamily="2" charset="-122"/>
                <a:cs typeface="+mn-cs"/>
              </a:rPr>
              <a:t>"</a:t>
            </a:r>
            <a:r>
              <a:rPr lang="zh-CN" altLang="en-US" sz="1200" b="1" kern="1200" dirty="0" smtClean="0">
                <a:solidFill>
                  <a:schemeClr val="tx1"/>
                </a:solidFill>
                <a:effectLst/>
                <a:latin typeface="Arial" charset="0"/>
                <a:ea typeface="宋体" pitchFamily="2" charset="-122"/>
                <a:cs typeface="+mn-cs"/>
              </a:rPr>
              <a:t>从而减少了计算量</a:t>
            </a:r>
            <a:endParaRPr lang="zh-CN" altLang="en-US" dirty="0" smtClean="0"/>
          </a:p>
          <a:p>
            <a:pPr eaLnBrk="1" hangingPunct="1"/>
            <a:endParaRPr lang="en-US" altLang="zh-CN" baseline="30000" dirty="0" smtClean="0">
              <a:ea typeface="宋体" charset="-122"/>
            </a:endParaRPr>
          </a:p>
        </p:txBody>
      </p:sp>
      <p:sp>
        <p:nvSpPr>
          <p:cNvPr id="21509" name="AutoShape 4"/>
          <p:cNvSpPr>
            <a:spLocks/>
          </p:cNvSpPr>
          <p:nvPr/>
        </p:nvSpPr>
        <p:spPr bwMode="auto">
          <a:xfrm rot="-5400000">
            <a:off x="1660526" y="5526087"/>
            <a:ext cx="80962" cy="887413"/>
          </a:xfrm>
          <a:prstGeom prst="leftBrace">
            <a:avLst>
              <a:gd name="adj1" fmla="val 91340"/>
              <a:gd name="adj2" fmla="val 50000"/>
            </a:avLst>
          </a:prstGeom>
          <a:noFill/>
          <a:ln w="12700">
            <a:solidFill>
              <a:srgbClr val="FF0000"/>
            </a:solidFill>
            <a:round/>
            <a:headEnd type="none" w="sm" len="sm"/>
            <a:tailEnd type="triangle" w="sm" len="sm"/>
          </a:ln>
        </p:spPr>
        <p:txBody>
          <a:bodyPr wrap="none" anchor="ctr"/>
          <a:lstStyle/>
          <a:p>
            <a:endParaRPr lang="zh-CN" altLang="en-US"/>
          </a:p>
        </p:txBody>
      </p:sp>
    </p:spTree>
    <p:extLst>
      <p:ext uri="{BB962C8B-B14F-4D97-AF65-F5344CB8AC3E}">
        <p14:creationId xmlns:p14="http://schemas.microsoft.com/office/powerpoint/2010/main" val="140210519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p:cNvSpPr>
            <a:spLocks noGrp="1" noChangeArrowheads="1"/>
          </p:cNvSpPr>
          <p:nvPr>
            <p:ph type="sldNum" sz="quarter" idx="5"/>
          </p:nvPr>
        </p:nvSpPr>
        <p:spPr>
          <a:noFill/>
        </p:spPr>
        <p:txBody>
          <a:bodyPr/>
          <a:lstStyle/>
          <a:p>
            <a:fld id="{E005880C-0D4D-4582-A407-D686F21F263E}" type="slidenum">
              <a:rPr lang="en-US" altLang="zh-CN" smtClean="0">
                <a:ea typeface="宋体" charset="-122"/>
              </a:rPr>
              <a:pPr/>
              <a:t>125</a:t>
            </a:fld>
            <a:endParaRPr lang="en-US" altLang="zh-CN" smtClean="0">
              <a:ea typeface="宋体" charset="-122"/>
            </a:endParaRPr>
          </a:p>
        </p:txBody>
      </p:sp>
      <p:sp>
        <p:nvSpPr>
          <p:cNvPr id="84994" name="Rectangle 2"/>
          <p:cNvSpPr>
            <a:spLocks noGrp="1" noRot="1" noChangeAspect="1" noChangeArrowheads="1" noTextEdit="1"/>
          </p:cNvSpPr>
          <p:nvPr>
            <p:ph type="sldImg"/>
          </p:nvPr>
        </p:nvSpPr>
        <p:spPr>
          <a:xfrm>
            <a:off x="990600" y="768350"/>
            <a:ext cx="5118100" cy="3838575"/>
          </a:xfrm>
          <a:ln/>
        </p:spPr>
      </p:sp>
      <p:sp>
        <p:nvSpPr>
          <p:cNvPr id="8499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02812494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p:cNvSpPr>
            <a:spLocks noGrp="1" noChangeArrowheads="1"/>
          </p:cNvSpPr>
          <p:nvPr>
            <p:ph type="sldNum" sz="quarter" idx="5"/>
          </p:nvPr>
        </p:nvSpPr>
        <p:spPr>
          <a:noFill/>
        </p:spPr>
        <p:txBody>
          <a:bodyPr/>
          <a:lstStyle/>
          <a:p>
            <a:fld id="{21E3DB64-7246-406D-B627-7902997E4143}" type="slidenum">
              <a:rPr lang="en-US" altLang="zh-CN" smtClean="0">
                <a:ea typeface="宋体" charset="-122"/>
              </a:rPr>
              <a:pPr/>
              <a:t>126</a:t>
            </a:fld>
            <a:endParaRPr lang="en-US" altLang="zh-CN" smtClean="0">
              <a:ea typeface="宋体" charset="-122"/>
            </a:endParaRPr>
          </a:p>
        </p:txBody>
      </p:sp>
      <p:sp>
        <p:nvSpPr>
          <p:cNvPr id="87042" name="Rectangle 2"/>
          <p:cNvSpPr>
            <a:spLocks noGrp="1" noRot="1" noChangeAspect="1" noChangeArrowheads="1" noTextEdit="1"/>
          </p:cNvSpPr>
          <p:nvPr>
            <p:ph type="sldImg"/>
          </p:nvPr>
        </p:nvSpPr>
        <p:spPr>
          <a:xfrm>
            <a:off x="990600" y="768350"/>
            <a:ext cx="5118100" cy="3838575"/>
          </a:xfrm>
          <a:ln/>
        </p:spPr>
      </p:sp>
      <p:sp>
        <p:nvSpPr>
          <p:cNvPr id="8704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41192057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A366FBC0-806E-4FFD-AEE1-68EC7F6280B9}" type="slidenum">
              <a:rPr lang="en-US" altLang="zh-CN" smtClean="0">
                <a:ea typeface="宋体" charset="-122"/>
              </a:rPr>
              <a:pPr/>
              <a:t>127</a:t>
            </a:fld>
            <a:endParaRPr lang="en-US" altLang="zh-CN" smtClean="0">
              <a:ea typeface="宋体" charset="-122"/>
            </a:endParaRPr>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215229111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7"/>
          <p:cNvSpPr>
            <a:spLocks noGrp="1" noChangeArrowheads="1"/>
          </p:cNvSpPr>
          <p:nvPr>
            <p:ph type="sldNum" sz="quarter" idx="5"/>
          </p:nvPr>
        </p:nvSpPr>
        <p:spPr>
          <a:noFill/>
        </p:spPr>
        <p:txBody>
          <a:bodyPr/>
          <a:lstStyle/>
          <a:p>
            <a:fld id="{694B1164-323C-4947-8938-DAD5B44E4CD8}" type="slidenum">
              <a:rPr lang="en-US" altLang="zh-CN" smtClean="0">
                <a:ea typeface="宋体" charset="-122"/>
              </a:rPr>
              <a:pPr/>
              <a:t>128</a:t>
            </a:fld>
            <a:endParaRPr lang="en-US" altLang="zh-CN" smtClean="0">
              <a:ea typeface="宋体" charset="-122"/>
            </a:endParaRPr>
          </a:p>
        </p:txBody>
      </p:sp>
      <p:sp>
        <p:nvSpPr>
          <p:cNvPr id="102402" name="Rectangle 2"/>
          <p:cNvSpPr>
            <a:spLocks noGrp="1" noRot="1" noChangeAspect="1" noChangeArrowheads="1" noTextEdit="1"/>
          </p:cNvSpPr>
          <p:nvPr>
            <p:ph type="sldImg"/>
          </p:nvPr>
        </p:nvSpPr>
        <p:spPr>
          <a:xfrm>
            <a:off x="990600" y="768350"/>
            <a:ext cx="5118100" cy="3838575"/>
          </a:xfrm>
          <a:ln/>
        </p:spPr>
      </p:sp>
      <p:sp>
        <p:nvSpPr>
          <p:cNvPr id="102403"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60160675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txBox="1">
            <a:spLocks noGrp="1" noChangeArrowheads="1"/>
          </p:cNvSpPr>
          <p:nvPr/>
        </p:nvSpPr>
        <p:spPr bwMode="auto">
          <a:xfrm>
            <a:off x="4021138" y="9721850"/>
            <a:ext cx="3076575" cy="511175"/>
          </a:xfrm>
          <a:prstGeom prst="rect">
            <a:avLst/>
          </a:prstGeom>
          <a:noFill/>
          <a:ln w="9525">
            <a:noFill/>
            <a:miter lim="800000"/>
            <a:headEnd/>
            <a:tailEnd/>
          </a:ln>
        </p:spPr>
        <p:txBody>
          <a:bodyPr lIns="99048" tIns="49524" rIns="99048" bIns="49524" anchor="b"/>
          <a:lstStyle/>
          <a:p>
            <a:pPr algn="r"/>
            <a:fld id="{1E148B92-50C7-4658-AEEC-877E3FC81888}" type="slidenum">
              <a:rPr lang="en-US" altLang="zh-CN" sz="1300"/>
              <a:pPr algn="r"/>
              <a:t>129</a:t>
            </a:fld>
            <a:endParaRPr lang="en-US" altLang="zh-CN" sz="1300"/>
          </a:p>
        </p:txBody>
      </p:sp>
      <p:sp>
        <p:nvSpPr>
          <p:cNvPr id="121859" name="Rectangle 2"/>
          <p:cNvSpPr>
            <a:spLocks noGrp="1" noRot="1" noChangeAspect="1" noChangeArrowheads="1" noTextEdit="1"/>
          </p:cNvSpPr>
          <p:nvPr>
            <p:ph type="sldImg"/>
          </p:nvPr>
        </p:nvSpPr>
        <p:spPr>
          <a:xfrm>
            <a:off x="990600" y="768350"/>
            <a:ext cx="5118100" cy="3838575"/>
          </a:xfrm>
          <a:ln/>
        </p:spPr>
      </p:sp>
      <p:sp>
        <p:nvSpPr>
          <p:cNvPr id="121860"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156441924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C6CAA325-B4DE-491D-99DD-4923E9957270}" type="slidenum">
              <a:rPr lang="en-US" altLang="zh-CN" smtClean="0">
                <a:ea typeface="宋体" charset="-122"/>
              </a:rPr>
              <a:pPr/>
              <a:t>131</a:t>
            </a:fld>
            <a:endParaRPr lang="en-US" altLang="zh-CN" smtClean="0">
              <a:ea typeface="宋体" charset="-122"/>
            </a:endParaRPr>
          </a:p>
        </p:txBody>
      </p:sp>
      <p:sp>
        <p:nvSpPr>
          <p:cNvPr id="70658" name="Rectangle 2"/>
          <p:cNvSpPr>
            <a:spLocks noGrp="1" noRot="1" noChangeAspect="1" noChangeArrowheads="1" noTextEdit="1"/>
          </p:cNvSpPr>
          <p:nvPr>
            <p:ph type="sldImg"/>
          </p:nvPr>
        </p:nvSpPr>
        <p:spPr>
          <a:xfrm>
            <a:off x="990600" y="768350"/>
            <a:ext cx="5118100" cy="3838575"/>
          </a:xfrm>
          <a:ln/>
        </p:spPr>
      </p:sp>
      <p:sp>
        <p:nvSpPr>
          <p:cNvPr id="70659" name="Rectangle 3"/>
          <p:cNvSpPr>
            <a:spLocks noGrp="1" noChangeArrowheads="1"/>
          </p:cNvSpPr>
          <p:nvPr>
            <p:ph type="body" idx="1"/>
          </p:nvPr>
        </p:nvSpPr>
        <p:spPr>
          <a:xfrm>
            <a:off x="709613" y="4862513"/>
            <a:ext cx="5680075" cy="4603750"/>
          </a:xfrm>
          <a:noFill/>
          <a:ln/>
        </p:spPr>
        <p:txBody>
          <a:bodyPr/>
          <a:lstStyle/>
          <a:p>
            <a:endParaRPr lang="zh-CN" altLang="zh-CN" dirty="0" smtClean="0">
              <a:ea typeface="宋体" charset="-122"/>
            </a:endParaRPr>
          </a:p>
        </p:txBody>
      </p:sp>
    </p:spTree>
    <p:extLst>
      <p:ext uri="{BB962C8B-B14F-4D97-AF65-F5344CB8AC3E}">
        <p14:creationId xmlns:p14="http://schemas.microsoft.com/office/powerpoint/2010/main" val="40397808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Rectangle 7"/>
          <p:cNvSpPr>
            <a:spLocks noGrp="1" noChangeArrowheads="1"/>
          </p:cNvSpPr>
          <p:nvPr>
            <p:ph type="sldNum" sz="quarter" idx="5"/>
          </p:nvPr>
        </p:nvSpPr>
        <p:spPr>
          <a:noFill/>
        </p:spPr>
        <p:txBody>
          <a:bodyPr/>
          <a:lstStyle/>
          <a:p>
            <a:fld id="{FCEA5720-6C72-4768-AAF7-532FE3209D58}" type="slidenum">
              <a:rPr lang="en-US" altLang="zh-CN" smtClean="0">
                <a:ea typeface="宋体" charset="-122"/>
              </a:rPr>
              <a:pPr/>
              <a:t>134</a:t>
            </a:fld>
            <a:endParaRPr lang="en-US" altLang="zh-CN" smtClean="0">
              <a:ea typeface="宋体" charset="-122"/>
            </a:endParaRPr>
          </a:p>
        </p:txBody>
      </p:sp>
      <p:sp>
        <p:nvSpPr>
          <p:cNvPr id="104450" name="Rectangle 2"/>
          <p:cNvSpPr>
            <a:spLocks noGrp="1" noRot="1" noChangeAspect="1" noChangeArrowheads="1" noTextEdit="1"/>
          </p:cNvSpPr>
          <p:nvPr>
            <p:ph type="sldImg"/>
          </p:nvPr>
        </p:nvSpPr>
        <p:spPr>
          <a:xfrm>
            <a:off x="990600" y="768350"/>
            <a:ext cx="5118100" cy="3838575"/>
          </a:xfrm>
          <a:ln/>
        </p:spPr>
      </p:sp>
      <p:sp>
        <p:nvSpPr>
          <p:cNvPr id="104451"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74218137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Rectangle 7"/>
          <p:cNvSpPr>
            <a:spLocks noGrp="1" noChangeArrowheads="1"/>
          </p:cNvSpPr>
          <p:nvPr>
            <p:ph type="sldNum" sz="quarter" idx="5"/>
          </p:nvPr>
        </p:nvSpPr>
        <p:spPr>
          <a:noFill/>
        </p:spPr>
        <p:txBody>
          <a:bodyPr/>
          <a:lstStyle/>
          <a:p>
            <a:fld id="{C41EC400-6FEC-458B-BD90-FA60F3B54FC8}" type="slidenum">
              <a:rPr lang="en-US" altLang="zh-CN" smtClean="0">
                <a:ea typeface="宋体" charset="-122"/>
              </a:rPr>
              <a:pPr/>
              <a:t>135</a:t>
            </a:fld>
            <a:endParaRPr lang="en-US" altLang="zh-CN" smtClean="0">
              <a:ea typeface="宋体" charset="-122"/>
            </a:endParaRPr>
          </a:p>
        </p:txBody>
      </p:sp>
      <p:sp>
        <p:nvSpPr>
          <p:cNvPr id="106498" name="Rectangle 2"/>
          <p:cNvSpPr>
            <a:spLocks noGrp="1" noRot="1" noChangeAspect="1" noChangeArrowheads="1" noTextEdit="1"/>
          </p:cNvSpPr>
          <p:nvPr>
            <p:ph type="sldImg"/>
          </p:nvPr>
        </p:nvSpPr>
        <p:spPr>
          <a:xfrm>
            <a:off x="990600" y="768350"/>
            <a:ext cx="5118100" cy="3838575"/>
          </a:xfrm>
          <a:ln/>
        </p:spPr>
      </p:sp>
      <p:sp>
        <p:nvSpPr>
          <p:cNvPr id="106499"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298694178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p:spPr>
        <p:txBody>
          <a:bodyPr/>
          <a:lstStyle/>
          <a:p>
            <a:fld id="{CD9794ED-A405-40EE-8C16-B4613D25A280}" type="slidenum">
              <a:rPr lang="en-US" altLang="zh-CN" smtClean="0">
                <a:ea typeface="宋体" charset="-122"/>
              </a:rPr>
              <a:pPr/>
              <a:t>136</a:t>
            </a:fld>
            <a:endParaRPr lang="en-US" altLang="zh-CN" smtClean="0">
              <a:ea typeface="宋体" charset="-122"/>
            </a:endParaRPr>
          </a:p>
        </p:txBody>
      </p:sp>
      <p:sp>
        <p:nvSpPr>
          <p:cNvPr id="108546" name="Rectangle 2"/>
          <p:cNvSpPr>
            <a:spLocks noGrp="1" noRot="1" noChangeAspect="1" noChangeArrowheads="1" noTextEdit="1"/>
          </p:cNvSpPr>
          <p:nvPr>
            <p:ph type="sldImg"/>
          </p:nvPr>
        </p:nvSpPr>
        <p:spPr>
          <a:xfrm>
            <a:off x="990600" y="768350"/>
            <a:ext cx="5118100" cy="3838575"/>
          </a:xfrm>
          <a:ln/>
        </p:spPr>
      </p:sp>
      <p:sp>
        <p:nvSpPr>
          <p:cNvPr id="108547"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3415016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Rectangle 7"/>
          <p:cNvSpPr>
            <a:spLocks noGrp="1" noChangeArrowheads="1"/>
          </p:cNvSpPr>
          <p:nvPr>
            <p:ph type="sldNum" sz="quarter" idx="5"/>
          </p:nvPr>
        </p:nvSpPr>
        <p:spPr>
          <a:noFill/>
        </p:spPr>
        <p:txBody>
          <a:bodyPr/>
          <a:lstStyle/>
          <a:p>
            <a:fld id="{40BA73B3-ED70-4D41-BAA6-C62A98B402DB}" type="slidenum">
              <a:rPr lang="en-US" altLang="zh-CN" smtClean="0">
                <a:ea typeface="宋体" charset="-122"/>
              </a:rPr>
              <a:pPr/>
              <a:t>137</a:t>
            </a:fld>
            <a:endParaRPr lang="en-US" altLang="zh-CN" smtClean="0">
              <a:ea typeface="宋体" charset="-122"/>
            </a:endParaRPr>
          </a:p>
        </p:txBody>
      </p:sp>
      <p:sp>
        <p:nvSpPr>
          <p:cNvPr id="110594" name="Rectangle 2"/>
          <p:cNvSpPr>
            <a:spLocks noGrp="1" noRot="1" noChangeAspect="1" noChangeArrowheads="1" noTextEdit="1"/>
          </p:cNvSpPr>
          <p:nvPr>
            <p:ph type="sldImg"/>
          </p:nvPr>
        </p:nvSpPr>
        <p:spPr>
          <a:xfrm>
            <a:off x="990600" y="768350"/>
            <a:ext cx="5118100" cy="3838575"/>
          </a:xfrm>
          <a:ln/>
        </p:spPr>
      </p:sp>
      <p:sp>
        <p:nvSpPr>
          <p:cNvPr id="110595" name="Rectangle 3"/>
          <p:cNvSpPr>
            <a:spLocks noGrp="1" noChangeArrowheads="1"/>
          </p:cNvSpPr>
          <p:nvPr>
            <p:ph type="body" idx="1"/>
          </p:nvPr>
        </p:nvSpPr>
        <p:spPr>
          <a:xfrm>
            <a:off x="709613" y="4862513"/>
            <a:ext cx="5680075" cy="4603750"/>
          </a:xfrm>
          <a:noFill/>
          <a:ln/>
        </p:spPr>
        <p:txBody>
          <a:bodyPr/>
          <a:lstStyle/>
          <a:p>
            <a:endParaRPr lang="zh-CN" altLang="zh-CN" smtClean="0">
              <a:ea typeface="宋体" charset="-122"/>
            </a:endParaRPr>
          </a:p>
        </p:txBody>
      </p:sp>
    </p:spTree>
    <p:extLst>
      <p:ext uri="{BB962C8B-B14F-4D97-AF65-F5344CB8AC3E}">
        <p14:creationId xmlns:p14="http://schemas.microsoft.com/office/powerpoint/2010/main" val="33103958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中较小者所在序列之较小一半，</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同时舍弃较大者所在序列之较大一半，要求两次舍弃的元素个数相同。</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长度为奇数时，左半边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右半边，直接舍弃即可</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长度为偶数时，左半边</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右半边。若</a:t>
            </a:r>
            <a:r>
              <a:rPr lang="en-US" altLang="zh-CN" sz="1200" b="0" i="0" kern="1200" dirty="0" smtClean="0">
                <a:solidFill>
                  <a:schemeClr val="tx1"/>
                </a:solidFill>
                <a:effectLst/>
                <a:latin typeface="Arial" charset="0"/>
                <a:ea typeface="宋体" pitchFamily="2" charset="-122"/>
                <a:cs typeface="+mn-cs"/>
              </a:rPr>
              <a:t>a&lt;b</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的左半边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包括中点</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的右半边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保留中点）</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始终保持</a:t>
            </a:r>
            <a:r>
              <a:rPr lang="en-US" altLang="zh-CN" sz="1200" b="0" i="0" kern="1200" dirty="0" smtClean="0">
                <a:solidFill>
                  <a:schemeClr val="tx1"/>
                </a:solidFill>
                <a:effectLst/>
                <a:latin typeface="Arial" charset="0"/>
                <a:ea typeface="宋体" pitchFamily="2" charset="-122"/>
                <a:cs typeface="+mn-cs"/>
              </a:rPr>
              <a:t>S1 S2</a:t>
            </a:r>
            <a:r>
              <a:rPr lang="zh-CN" altLang="en-US" sz="1200" b="0" i="0" kern="1200" dirty="0" smtClean="0">
                <a:solidFill>
                  <a:schemeClr val="tx1"/>
                </a:solidFill>
                <a:effectLst/>
                <a:latin typeface="Arial" charset="0"/>
                <a:ea typeface="宋体" pitchFamily="2" charset="-122"/>
                <a:cs typeface="+mn-cs"/>
              </a:rPr>
              <a:t>等长</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11</a:t>
            </a:fld>
            <a:endParaRPr lang="en-US" altLang="zh-CN"/>
          </a:p>
        </p:txBody>
      </p:sp>
    </p:spTree>
    <p:extLst>
      <p:ext uri="{BB962C8B-B14F-4D97-AF65-F5344CB8AC3E}">
        <p14:creationId xmlns:p14="http://schemas.microsoft.com/office/powerpoint/2010/main" val="37682462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0D4DA4E-EA25-4714-B30E-40184846851A}" type="slidenum">
              <a:rPr lang="en-US" altLang="zh-CN" smtClean="0"/>
              <a:pPr eaLnBrk="1" hangingPunct="1"/>
              <a:t>138</a:t>
            </a:fld>
            <a:endParaRPr lang="en-US" altLang="zh-CN" smtClean="0"/>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http://www.archimedes-lab.org/game_nim/nim.html</a:t>
            </a:r>
          </a:p>
          <a:p>
            <a:pPr eaLnBrk="1" hangingPunct="1"/>
            <a:r>
              <a:rPr lang="en-US" altLang="zh-CN" dirty="0" smtClean="0"/>
              <a:t>http://www.mathematische-basteleien.de/nimgame.html</a:t>
            </a:r>
          </a:p>
          <a:p>
            <a:pPr eaLnBrk="1" hangingPunct="1"/>
            <a:r>
              <a:rPr lang="zh-CN" altLang="en-US" sz="1200" b="0" i="0" kern="1200" dirty="0" smtClean="0">
                <a:solidFill>
                  <a:schemeClr val="tx1"/>
                </a:solidFill>
                <a:effectLst/>
                <a:latin typeface="Arial" charset="0"/>
                <a:ea typeface="宋体" pitchFamily="2" charset="-122"/>
                <a:cs typeface="+mn-cs"/>
              </a:rPr>
              <a:t>定义</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和</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，其中</a:t>
            </a:r>
            <a:r>
              <a:rPr lang="en-US" altLang="zh-CN" sz="1200" b="0" i="0" kern="1200" dirty="0" smtClean="0">
                <a:solidFill>
                  <a:schemeClr val="tx1"/>
                </a:solidFill>
                <a:effectLst/>
                <a:latin typeface="Arial" charset="0"/>
                <a:ea typeface="宋体" pitchFamily="2" charset="-122"/>
                <a:cs typeface="+mn-cs"/>
              </a:rPr>
              <a:t>P</a:t>
            </a:r>
            <a:r>
              <a:rPr lang="zh-CN" altLang="en-US" sz="1200" b="0" i="0" kern="1200" dirty="0" smtClean="0">
                <a:solidFill>
                  <a:schemeClr val="tx1"/>
                </a:solidFill>
                <a:effectLst/>
                <a:latin typeface="Arial" charset="0"/>
                <a:ea typeface="宋体" pitchFamily="2" charset="-122"/>
                <a:cs typeface="+mn-cs"/>
              </a:rPr>
              <a:t>代表</a:t>
            </a:r>
            <a:r>
              <a:rPr lang="en-US" altLang="zh-CN" sz="1200" b="0" i="0" kern="1200" dirty="0" smtClean="0">
                <a:solidFill>
                  <a:schemeClr val="tx1"/>
                </a:solidFill>
                <a:effectLst/>
                <a:latin typeface="Arial" charset="0"/>
                <a:ea typeface="宋体" pitchFamily="2" charset="-122"/>
                <a:cs typeface="+mn-cs"/>
              </a:rPr>
              <a:t>Previous</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N</a:t>
            </a:r>
            <a:r>
              <a:rPr lang="zh-CN" altLang="en-US" sz="1200" b="0" i="0" kern="1200" dirty="0" smtClean="0">
                <a:solidFill>
                  <a:schemeClr val="tx1"/>
                </a:solidFill>
                <a:effectLst/>
                <a:latin typeface="Arial" charset="0"/>
                <a:ea typeface="宋体" pitchFamily="2" charset="-122"/>
                <a:cs typeface="+mn-cs"/>
              </a:rPr>
              <a:t>代表</a:t>
            </a:r>
            <a:r>
              <a:rPr lang="en-US" altLang="zh-CN" sz="1200" b="0" i="0" kern="1200" dirty="0" smtClean="0">
                <a:solidFill>
                  <a:schemeClr val="tx1"/>
                </a:solidFill>
                <a:effectLst/>
                <a:latin typeface="Arial" charset="0"/>
                <a:ea typeface="宋体" pitchFamily="2" charset="-122"/>
                <a:cs typeface="+mn-cs"/>
              </a:rPr>
              <a:t>Next</a:t>
            </a:r>
            <a:r>
              <a:rPr lang="zh-CN" altLang="en-US" sz="1200" b="0" i="0" kern="1200" dirty="0" smtClean="0">
                <a:solidFill>
                  <a:schemeClr val="tx1"/>
                </a:solidFill>
                <a:effectLst/>
                <a:latin typeface="Arial" charset="0"/>
                <a:ea typeface="宋体" pitchFamily="2" charset="-122"/>
                <a:cs typeface="+mn-cs"/>
              </a:rPr>
              <a:t>。直观的说，上一次</a:t>
            </a:r>
            <a:r>
              <a:rPr lang="en-US" altLang="zh-CN" sz="1200" b="0" i="0" kern="1200" dirty="0" smtClean="0">
                <a:solidFill>
                  <a:schemeClr val="tx1"/>
                </a:solidFill>
                <a:effectLst/>
                <a:latin typeface="Arial" charset="0"/>
                <a:ea typeface="宋体" pitchFamily="2" charset="-122"/>
                <a:cs typeface="+mn-cs"/>
              </a:rPr>
              <a:t>move</a:t>
            </a:r>
            <a:r>
              <a:rPr lang="zh-CN" altLang="en-US" sz="1200" b="0" i="0" kern="1200" dirty="0" smtClean="0">
                <a:solidFill>
                  <a:schemeClr val="tx1"/>
                </a:solidFill>
                <a:effectLst/>
                <a:latin typeface="Arial" charset="0"/>
                <a:ea typeface="宋体" pitchFamily="2" charset="-122"/>
                <a:cs typeface="+mn-cs"/>
              </a:rPr>
              <a:t>的人有必胜策略的局面是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，也就是“后手可保证必胜”或者“先手必败”，轮到</a:t>
            </a:r>
            <a:r>
              <a:rPr lang="en-US" altLang="zh-CN" sz="1200" b="0" i="0" kern="1200" dirty="0" smtClean="0">
                <a:solidFill>
                  <a:schemeClr val="tx1"/>
                </a:solidFill>
                <a:effectLst/>
                <a:latin typeface="Arial" charset="0"/>
                <a:ea typeface="宋体" pitchFamily="2" charset="-122"/>
                <a:cs typeface="+mn-cs"/>
              </a:rPr>
              <a:t>move</a:t>
            </a:r>
            <a:r>
              <a:rPr lang="zh-CN" altLang="en-US" sz="1200" b="0" i="0" kern="1200" dirty="0" smtClean="0">
                <a:solidFill>
                  <a:schemeClr val="tx1"/>
                </a:solidFill>
                <a:effectLst/>
                <a:latin typeface="Arial" charset="0"/>
                <a:ea typeface="宋体" pitchFamily="2" charset="-122"/>
                <a:cs typeface="+mn-cs"/>
              </a:rPr>
              <a:t>的人有必胜策略的局面是</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，也就是“先手可保证必胜”。更严谨的定义是：</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无法进行任何移动的局面（也就是</a:t>
            </a:r>
            <a:r>
              <a:rPr lang="en-US" altLang="zh-CN" sz="1200" b="0" i="0" kern="1200" dirty="0" smtClean="0">
                <a:solidFill>
                  <a:schemeClr val="tx1"/>
                </a:solidFill>
                <a:effectLst/>
                <a:latin typeface="Arial" charset="0"/>
                <a:ea typeface="宋体" pitchFamily="2" charset="-122"/>
                <a:cs typeface="+mn-cs"/>
              </a:rPr>
              <a:t>terminal position</a:t>
            </a:r>
            <a:r>
              <a:rPr lang="zh-CN" altLang="en-US" sz="1200" b="0" i="0" kern="1200" dirty="0" smtClean="0">
                <a:solidFill>
                  <a:schemeClr val="tx1"/>
                </a:solidFill>
                <a:effectLst/>
                <a:latin typeface="Arial" charset="0"/>
                <a:ea typeface="宋体" pitchFamily="2" charset="-122"/>
                <a:cs typeface="+mn-cs"/>
              </a:rPr>
              <a:t>）是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2.</a:t>
            </a:r>
            <a:r>
              <a:rPr lang="zh-CN" altLang="en-US" sz="1200" b="0" i="0" kern="1200" dirty="0" smtClean="0">
                <a:solidFill>
                  <a:schemeClr val="tx1"/>
                </a:solidFill>
                <a:effectLst/>
                <a:latin typeface="Arial" charset="0"/>
                <a:ea typeface="宋体" pitchFamily="2" charset="-122"/>
                <a:cs typeface="+mn-cs"/>
              </a:rPr>
              <a:t>可以移动到</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的局面是</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3.</a:t>
            </a:r>
            <a:r>
              <a:rPr lang="zh-CN" altLang="en-US" sz="1200" b="0" i="0" kern="1200" dirty="0" smtClean="0">
                <a:solidFill>
                  <a:schemeClr val="tx1"/>
                </a:solidFill>
                <a:effectLst/>
                <a:latin typeface="Arial" charset="0"/>
                <a:ea typeface="宋体" pitchFamily="2" charset="-122"/>
                <a:cs typeface="+mn-cs"/>
              </a:rPr>
              <a:t>所有移动都导致</a:t>
            </a:r>
            <a:r>
              <a:rPr lang="en-US" altLang="zh-CN" sz="1200" b="0" i="0" kern="1200" dirty="0" smtClean="0">
                <a:solidFill>
                  <a:schemeClr val="tx1"/>
                </a:solidFill>
                <a:effectLst/>
                <a:latin typeface="Arial" charset="0"/>
                <a:ea typeface="宋体" pitchFamily="2" charset="-122"/>
                <a:cs typeface="+mn-cs"/>
              </a:rPr>
              <a:t>N-position</a:t>
            </a:r>
            <a:r>
              <a:rPr lang="zh-CN" altLang="en-US" sz="1200" b="0" i="0" kern="1200" dirty="0" smtClean="0">
                <a:solidFill>
                  <a:schemeClr val="tx1"/>
                </a:solidFill>
                <a:effectLst/>
                <a:latin typeface="Arial" charset="0"/>
                <a:ea typeface="宋体" pitchFamily="2" charset="-122"/>
                <a:cs typeface="+mn-cs"/>
              </a:rPr>
              <a:t>的局面是</a:t>
            </a:r>
            <a:r>
              <a:rPr lang="en-US" altLang="zh-CN" sz="1200" b="0" i="0" kern="1200" dirty="0" smtClean="0">
                <a:solidFill>
                  <a:schemeClr val="tx1"/>
                </a:solidFill>
                <a:effectLst/>
                <a:latin typeface="Arial" charset="0"/>
                <a:ea typeface="宋体" pitchFamily="2" charset="-122"/>
                <a:cs typeface="+mn-cs"/>
              </a:rPr>
              <a:t>P-position</a:t>
            </a:r>
            <a:r>
              <a:rPr lang="zh-CN" altLang="en-US" sz="1200" b="0" i="0" kern="1200" dirty="0" smtClean="0">
                <a:solidFill>
                  <a:schemeClr val="tx1"/>
                </a:solidFill>
                <a:effectLst/>
                <a:latin typeface="Arial" charset="0"/>
                <a:ea typeface="宋体" pitchFamily="2" charset="-122"/>
                <a:cs typeface="+mn-cs"/>
              </a:rPr>
              <a:t>。</a:t>
            </a:r>
            <a:endParaRPr lang="en-US" altLang="zh-CN" dirty="0" smtClean="0"/>
          </a:p>
        </p:txBody>
      </p:sp>
    </p:spTree>
    <p:extLst>
      <p:ext uri="{BB962C8B-B14F-4D97-AF65-F5344CB8AC3E}">
        <p14:creationId xmlns:p14="http://schemas.microsoft.com/office/powerpoint/2010/main" val="42317544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140</a:t>
            </a:fld>
            <a:endParaRPr lang="en-US" altLang="zh-CN"/>
          </a:p>
        </p:txBody>
      </p:sp>
    </p:spTree>
    <p:extLst>
      <p:ext uri="{BB962C8B-B14F-4D97-AF65-F5344CB8AC3E}">
        <p14:creationId xmlns:p14="http://schemas.microsoft.com/office/powerpoint/2010/main" val="117543383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AC712D1-A4A7-47ED-B676-83BD09A76D52}" type="slidenum">
              <a:rPr lang="en-US" altLang="zh-CN" smtClean="0"/>
              <a:pPr eaLnBrk="1" hangingPunct="1"/>
              <a:t>141</a:t>
            </a:fld>
            <a:endParaRPr lang="en-US" altLang="zh-CN" smtClean="0"/>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b="1" smtClean="0"/>
              <a:t>Nim Games</a:t>
            </a:r>
            <a:r>
              <a:rPr lang="zh-CN" altLang="en-US" smtClean="0"/>
              <a:t>：</a:t>
            </a:r>
            <a:r>
              <a:rPr lang="en-US" altLang="zh-CN" smtClean="0"/>
              <a:t>http://illuminations.nctm.org/ActivityDetail.aspx?ID=140</a:t>
            </a:r>
          </a:p>
          <a:p>
            <a:pPr eaLnBrk="1" hangingPunct="1"/>
            <a:r>
              <a:rPr lang="en-US" altLang="zh-CN" smtClean="0"/>
              <a:t>Nim</a:t>
            </a:r>
            <a:r>
              <a:rPr lang="zh-CN" altLang="en-US" smtClean="0"/>
              <a:t>：</a:t>
            </a:r>
            <a:r>
              <a:rPr lang="en-US" altLang="zh-CN" smtClean="0"/>
              <a:t>http://mathworld.wolfram.com/Nim.html</a:t>
            </a:r>
          </a:p>
          <a:p>
            <a:pPr eaLnBrk="1" hangingPunct="1"/>
            <a:r>
              <a:rPr lang="en-US" altLang="zh-CN" smtClean="0"/>
              <a:t>Nim Game</a:t>
            </a:r>
            <a:r>
              <a:rPr lang="zh-CN" altLang="en-US" smtClean="0"/>
              <a:t>：</a:t>
            </a:r>
            <a:r>
              <a:rPr lang="en-US" altLang="zh-CN" smtClean="0"/>
              <a:t>http://www.robtex.com/robban/nim1.htm</a:t>
            </a:r>
          </a:p>
        </p:txBody>
      </p:sp>
    </p:spTree>
    <p:extLst>
      <p:ext uri="{BB962C8B-B14F-4D97-AF65-F5344CB8AC3E}">
        <p14:creationId xmlns:p14="http://schemas.microsoft.com/office/powerpoint/2010/main" val="366859081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如果每一种大小的子堆的个数都是偶数，我们就称</a:t>
            </a:r>
            <a:r>
              <a:rPr lang="en-US" altLang="zh-CN" sz="1200" b="0" i="0" kern="1200" dirty="0" err="1" smtClean="0">
                <a:solidFill>
                  <a:schemeClr val="tx1"/>
                </a:solidFill>
                <a:effectLst/>
                <a:latin typeface="Arial" charset="0"/>
                <a:ea typeface="宋体" pitchFamily="2" charset="-122"/>
                <a:cs typeface="+mn-cs"/>
              </a:rPr>
              <a:t>Nim</a:t>
            </a:r>
            <a:r>
              <a:rPr lang="zh-CN" altLang="en-US" sz="1200" b="0" i="0" kern="1200" smtClean="0">
                <a:solidFill>
                  <a:schemeClr val="tx1"/>
                </a:solidFill>
                <a:effectLst/>
                <a:latin typeface="Arial" charset="0"/>
                <a:ea typeface="宋体" pitchFamily="2" charset="-122"/>
                <a:cs typeface="+mn-cs"/>
              </a:rPr>
              <a:t>取子游戏是平衡的，而对应位相加是偶数的称为平衡位，否则称为非平衡位。</a:t>
            </a:r>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142</a:t>
            </a:fld>
            <a:endParaRPr lang="en-US" altLang="zh-CN"/>
          </a:p>
        </p:txBody>
      </p:sp>
    </p:spTree>
    <p:extLst>
      <p:ext uri="{BB962C8B-B14F-4D97-AF65-F5344CB8AC3E}">
        <p14:creationId xmlns:p14="http://schemas.microsoft.com/office/powerpoint/2010/main" val="281850811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804763" indent="-309524" eaLnBrk="0" hangingPunct="0">
              <a:defRPr>
                <a:solidFill>
                  <a:schemeClr val="tx1"/>
                </a:solidFill>
                <a:latin typeface="Arial" charset="0"/>
                <a:ea typeface="宋体" pitchFamily="2" charset="-122"/>
              </a:defRPr>
            </a:lvl2pPr>
            <a:lvl3pPr marL="1238098" indent="-247620" eaLnBrk="0" hangingPunct="0">
              <a:defRPr>
                <a:solidFill>
                  <a:schemeClr val="tx1"/>
                </a:solidFill>
                <a:latin typeface="Arial" charset="0"/>
                <a:ea typeface="宋体" pitchFamily="2" charset="-122"/>
              </a:defRPr>
            </a:lvl3pPr>
            <a:lvl4pPr marL="1733337" indent="-247620" eaLnBrk="0" hangingPunct="0">
              <a:defRPr>
                <a:solidFill>
                  <a:schemeClr val="tx1"/>
                </a:solidFill>
                <a:latin typeface="Arial" charset="0"/>
                <a:ea typeface="宋体" pitchFamily="2" charset="-122"/>
              </a:defRPr>
            </a:lvl4pPr>
            <a:lvl5pPr marL="2228576" indent="-247620" eaLnBrk="0" hangingPunct="0">
              <a:defRPr>
                <a:solidFill>
                  <a:schemeClr val="tx1"/>
                </a:solidFill>
                <a:latin typeface="Arial" charset="0"/>
                <a:ea typeface="宋体" pitchFamily="2" charset="-122"/>
              </a:defRPr>
            </a:lvl5pPr>
            <a:lvl6pPr marL="2723815" indent="-247620" eaLnBrk="0" fontAlgn="base" hangingPunct="0">
              <a:spcBef>
                <a:spcPct val="0"/>
              </a:spcBef>
              <a:spcAft>
                <a:spcPct val="0"/>
              </a:spcAft>
              <a:defRPr>
                <a:solidFill>
                  <a:schemeClr val="tx1"/>
                </a:solidFill>
                <a:latin typeface="Arial" charset="0"/>
                <a:ea typeface="宋体" pitchFamily="2" charset="-122"/>
              </a:defRPr>
            </a:lvl6pPr>
            <a:lvl7pPr marL="3219054" indent="-247620" eaLnBrk="0" fontAlgn="base" hangingPunct="0">
              <a:spcBef>
                <a:spcPct val="0"/>
              </a:spcBef>
              <a:spcAft>
                <a:spcPct val="0"/>
              </a:spcAft>
              <a:defRPr>
                <a:solidFill>
                  <a:schemeClr val="tx1"/>
                </a:solidFill>
                <a:latin typeface="Arial" charset="0"/>
                <a:ea typeface="宋体" pitchFamily="2" charset="-122"/>
              </a:defRPr>
            </a:lvl7pPr>
            <a:lvl8pPr marL="3714293" indent="-247620" eaLnBrk="0" fontAlgn="base" hangingPunct="0">
              <a:spcBef>
                <a:spcPct val="0"/>
              </a:spcBef>
              <a:spcAft>
                <a:spcPct val="0"/>
              </a:spcAft>
              <a:defRPr>
                <a:solidFill>
                  <a:schemeClr val="tx1"/>
                </a:solidFill>
                <a:latin typeface="Arial" charset="0"/>
                <a:ea typeface="宋体" pitchFamily="2" charset="-122"/>
              </a:defRPr>
            </a:lvl8pPr>
            <a:lvl9pPr marL="4209532" indent="-24762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2182F4F-F552-4FB6-95D0-3BB93B169285}" type="slidenum">
              <a:rPr lang="en-US" altLang="zh-CN" smtClean="0"/>
              <a:pPr eaLnBrk="1" hangingPunct="1"/>
              <a:t>143</a:t>
            </a:fld>
            <a:endParaRPr lang="en-US" altLang="zh-CN" smtClean="0"/>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205624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中较小者所在序列之较小一半，</a:t>
            </a:r>
            <a:br>
              <a:rPr lang="zh-CN" altLang="en-US" sz="1200" b="0" i="0" kern="1200" dirty="0" smtClean="0">
                <a:solidFill>
                  <a:schemeClr val="tx1"/>
                </a:solidFill>
                <a:effectLst/>
                <a:latin typeface="Arial" charset="0"/>
                <a:ea typeface="宋体" pitchFamily="2" charset="-122"/>
                <a:cs typeface="+mn-cs"/>
              </a:rPr>
            </a:br>
            <a:r>
              <a:rPr lang="zh-CN" altLang="en-US" sz="1200" b="0" i="0" kern="1200" dirty="0" smtClean="0">
                <a:solidFill>
                  <a:schemeClr val="tx1"/>
                </a:solidFill>
                <a:effectLst/>
                <a:latin typeface="Arial" charset="0"/>
                <a:ea typeface="宋体" pitchFamily="2" charset="-122"/>
                <a:cs typeface="+mn-cs"/>
              </a:rPr>
              <a:t>同时舍弃较大者所在序列之较大一半，要求两次舍弃的元素个数相同。</a:t>
            </a:r>
            <a:endParaRPr lang="en-US" altLang="zh-CN" sz="1200" b="0" i="0" kern="1200" dirty="0" smtClean="0">
              <a:solidFill>
                <a:schemeClr val="tx1"/>
              </a:solidFill>
              <a:effectLst/>
              <a:latin typeface="Arial" charset="0"/>
              <a:ea typeface="宋体" pitchFamily="2" charset="-122"/>
              <a:cs typeface="+mn-cs"/>
            </a:endParaRPr>
          </a:p>
          <a:p>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长度为奇数时，左半边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右半边，直接舍弃即可</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当</a:t>
            </a:r>
            <a:r>
              <a:rPr lang="en-US" altLang="zh-CN" sz="1200" b="0" i="0" kern="1200" dirty="0" smtClean="0">
                <a:solidFill>
                  <a:schemeClr val="tx1"/>
                </a:solidFill>
                <a:effectLst/>
                <a:latin typeface="Arial" charset="0"/>
                <a:ea typeface="宋体" pitchFamily="2" charset="-122"/>
                <a:cs typeface="+mn-cs"/>
              </a:rPr>
              <a:t>S1</a:t>
            </a:r>
            <a:r>
              <a:rPr lang="zh-CN" altLang="en-US" sz="1200" b="0" i="0" kern="1200" dirty="0" smtClean="0">
                <a:solidFill>
                  <a:schemeClr val="tx1"/>
                </a:solidFill>
                <a:effectLst/>
                <a:latin typeface="Arial" charset="0"/>
                <a:ea typeface="宋体" pitchFamily="2" charset="-122"/>
                <a:cs typeface="+mn-cs"/>
              </a:rPr>
              <a:t>长度为偶数时，左半边</a:t>
            </a:r>
            <a:r>
              <a:rPr lang="en-US" altLang="zh-CN" sz="1200" b="0" i="0" kern="1200" dirty="0" smtClean="0">
                <a:solidFill>
                  <a:schemeClr val="tx1"/>
                </a:solidFill>
                <a:effectLst/>
                <a:latin typeface="Arial" charset="0"/>
                <a:ea typeface="宋体" pitchFamily="2" charset="-122"/>
                <a:cs typeface="+mn-cs"/>
              </a:rPr>
              <a:t>+1=</a:t>
            </a:r>
            <a:r>
              <a:rPr lang="zh-CN" altLang="en-US" sz="1200" b="0" i="0" kern="1200" dirty="0" smtClean="0">
                <a:solidFill>
                  <a:schemeClr val="tx1"/>
                </a:solidFill>
                <a:effectLst/>
                <a:latin typeface="Arial" charset="0"/>
                <a:ea typeface="宋体" pitchFamily="2" charset="-122"/>
                <a:cs typeface="+mn-cs"/>
              </a:rPr>
              <a:t>右半边。若</a:t>
            </a:r>
            <a:r>
              <a:rPr lang="en-US" altLang="zh-CN" sz="1200" b="0" i="0" kern="1200" dirty="0" smtClean="0">
                <a:solidFill>
                  <a:schemeClr val="tx1"/>
                </a:solidFill>
                <a:effectLst/>
                <a:latin typeface="Arial" charset="0"/>
                <a:ea typeface="宋体" pitchFamily="2" charset="-122"/>
                <a:cs typeface="+mn-cs"/>
              </a:rPr>
              <a:t>a&lt;b</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a</a:t>
            </a:r>
            <a:r>
              <a:rPr lang="zh-CN" altLang="en-US" sz="1200" b="0" i="0" kern="1200" dirty="0" smtClean="0">
                <a:solidFill>
                  <a:schemeClr val="tx1"/>
                </a:solidFill>
                <a:effectLst/>
                <a:latin typeface="Arial" charset="0"/>
                <a:ea typeface="宋体" pitchFamily="2" charset="-122"/>
                <a:cs typeface="+mn-cs"/>
              </a:rPr>
              <a:t>的左半边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包括中点</a:t>
            </a:r>
            <a:r>
              <a:rPr lang="en-US" altLang="zh-CN" sz="1200" b="0" i="0" kern="1200" dirty="0" smtClean="0">
                <a:solidFill>
                  <a:schemeClr val="tx1"/>
                </a:solidFill>
                <a:effectLst/>
                <a:latin typeface="Arial" charset="0"/>
                <a:ea typeface="宋体" pitchFamily="2" charset="-122"/>
                <a:cs typeface="+mn-cs"/>
              </a:rPr>
              <a:t>) </a:t>
            </a:r>
            <a:r>
              <a:rPr lang="zh-CN" altLang="en-US" sz="1200" b="0" i="0" kern="1200" dirty="0" smtClean="0">
                <a:solidFill>
                  <a:schemeClr val="tx1"/>
                </a:solidFill>
                <a:effectLst/>
                <a:latin typeface="Arial" charset="0"/>
                <a:ea typeface="宋体" pitchFamily="2" charset="-122"/>
                <a:cs typeface="+mn-cs"/>
              </a:rPr>
              <a:t>舍弃</a:t>
            </a:r>
            <a:r>
              <a:rPr lang="en-US" altLang="zh-CN" sz="1200" b="0" i="0" kern="1200" dirty="0" smtClean="0">
                <a:solidFill>
                  <a:schemeClr val="tx1"/>
                </a:solidFill>
                <a:effectLst/>
                <a:latin typeface="Arial" charset="0"/>
                <a:ea typeface="宋体" pitchFamily="2" charset="-122"/>
                <a:cs typeface="+mn-cs"/>
              </a:rPr>
              <a:t>b</a:t>
            </a:r>
            <a:r>
              <a:rPr lang="zh-CN" altLang="en-US" sz="1200" b="0" i="0" kern="1200" dirty="0" smtClean="0">
                <a:solidFill>
                  <a:schemeClr val="tx1"/>
                </a:solidFill>
                <a:effectLst/>
                <a:latin typeface="Arial" charset="0"/>
                <a:ea typeface="宋体" pitchFamily="2" charset="-122"/>
                <a:cs typeface="+mn-cs"/>
              </a:rPr>
              <a:t>的右半边</a:t>
            </a:r>
            <a:r>
              <a:rPr lang="en-US" altLang="zh-CN" sz="1200" b="0" i="0" kern="1200" dirty="0" smtClean="0">
                <a:solidFill>
                  <a:schemeClr val="tx1"/>
                </a:solidFill>
                <a:effectLst/>
                <a:latin typeface="Arial" charset="0"/>
                <a:ea typeface="宋体" pitchFamily="2" charset="-122"/>
                <a:cs typeface="+mn-cs"/>
              </a:rPr>
              <a:t>(</a:t>
            </a:r>
            <a:r>
              <a:rPr lang="zh-CN" altLang="en-US" sz="1200" b="0" i="0" kern="1200" dirty="0" smtClean="0">
                <a:solidFill>
                  <a:schemeClr val="tx1"/>
                </a:solidFill>
                <a:effectLst/>
                <a:latin typeface="Arial" charset="0"/>
                <a:ea typeface="宋体" pitchFamily="2" charset="-122"/>
                <a:cs typeface="+mn-cs"/>
              </a:rPr>
              <a:t>保留中点）</a:t>
            </a:r>
            <a:r>
              <a:rPr lang="zh-CN" altLang="en-US" dirty="0" smtClean="0"/>
              <a:t/>
            </a:r>
            <a:br>
              <a:rPr lang="zh-CN" altLang="en-US" dirty="0" smtClean="0"/>
            </a:br>
            <a:r>
              <a:rPr lang="zh-CN" altLang="en-US" sz="1200" b="0" i="0" kern="1200" dirty="0" smtClean="0">
                <a:solidFill>
                  <a:schemeClr val="tx1"/>
                </a:solidFill>
                <a:effectLst/>
                <a:latin typeface="Arial" charset="0"/>
                <a:ea typeface="宋体" pitchFamily="2" charset="-122"/>
                <a:cs typeface="+mn-cs"/>
              </a:rPr>
              <a:t>始终保持</a:t>
            </a:r>
            <a:r>
              <a:rPr lang="en-US" altLang="zh-CN" sz="1200" b="0" i="0" kern="1200" dirty="0" smtClean="0">
                <a:solidFill>
                  <a:schemeClr val="tx1"/>
                </a:solidFill>
                <a:effectLst/>
                <a:latin typeface="Arial" charset="0"/>
                <a:ea typeface="宋体" pitchFamily="2" charset="-122"/>
                <a:cs typeface="+mn-cs"/>
              </a:rPr>
              <a:t>S1 S2</a:t>
            </a:r>
            <a:r>
              <a:rPr lang="zh-CN" altLang="en-US" sz="1200" b="0" i="0" kern="1200" dirty="0" smtClean="0">
                <a:solidFill>
                  <a:schemeClr val="tx1"/>
                </a:solidFill>
                <a:effectLst/>
                <a:latin typeface="Arial" charset="0"/>
                <a:ea typeface="宋体" pitchFamily="2" charset="-122"/>
                <a:cs typeface="+mn-cs"/>
              </a:rPr>
              <a:t>等长</a:t>
            </a:r>
            <a:endParaRPr lang="zh-CN" altLang="en-US" dirty="0" smtClean="0"/>
          </a:p>
          <a:p>
            <a:endParaRPr lang="zh-CN" altLang="en-US" dirty="0"/>
          </a:p>
        </p:txBody>
      </p:sp>
      <p:sp>
        <p:nvSpPr>
          <p:cNvPr id="4" name="页脚占位符 3"/>
          <p:cNvSpPr>
            <a:spLocks noGrp="1"/>
          </p:cNvSpPr>
          <p:nvPr>
            <p:ph type="ftr" sz="quarter" idx="10"/>
          </p:nvPr>
        </p:nvSpPr>
        <p:spPr/>
        <p:txBody>
          <a:bodyPr/>
          <a:lstStyle/>
          <a:p>
            <a:pPr>
              <a:defRPr/>
            </a:pPr>
            <a:r>
              <a:rPr lang="en-US" altLang="zh-CN" smtClean="0"/>
              <a:t>© School of Computer Science and Technology, SWUST </a:t>
            </a:r>
            <a:endParaRPr lang="en-US" altLang="zh-CN"/>
          </a:p>
        </p:txBody>
      </p:sp>
      <p:sp>
        <p:nvSpPr>
          <p:cNvPr id="5" name="灯片编号占位符 4"/>
          <p:cNvSpPr>
            <a:spLocks noGrp="1"/>
          </p:cNvSpPr>
          <p:nvPr>
            <p:ph type="sldNum" sz="quarter" idx="11"/>
          </p:nvPr>
        </p:nvSpPr>
        <p:spPr/>
        <p:txBody>
          <a:bodyPr/>
          <a:lstStyle/>
          <a:p>
            <a:pPr>
              <a:defRPr/>
            </a:pPr>
            <a:fld id="{FFEA449D-D169-4B87-BCF3-ABDB0B8FA553}" type="slidenum">
              <a:rPr lang="en-US" altLang="zh-CN" smtClean="0"/>
              <a:pPr>
                <a:defRPr/>
              </a:pPr>
              <a:t>13</a:t>
            </a:fld>
            <a:endParaRPr lang="en-US" altLang="zh-CN"/>
          </a:p>
        </p:txBody>
      </p:sp>
    </p:spTree>
    <p:extLst>
      <p:ext uri="{BB962C8B-B14F-4D97-AF65-F5344CB8AC3E}">
        <p14:creationId xmlns:p14="http://schemas.microsoft.com/office/powerpoint/2010/main" val="3760030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878A95C-EE81-4070-929A-90E5118B711D}" type="slidenum">
              <a:rPr lang="en-US" altLang="zh-CN" smtClean="0">
                <a:ea typeface="宋体" charset="-122"/>
              </a:rPr>
              <a:pPr/>
              <a:t>14</a:t>
            </a:fld>
            <a:endParaRPr lang="en-US" altLang="zh-CN" smtClean="0">
              <a:ea typeface="宋体" charset="-122"/>
            </a:endParaRPr>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2516081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063BE7D7-53D1-4004-811C-FC67A732B7FC}" type="slidenum">
              <a:rPr lang="en-US" altLang="zh-CN" smtClean="0">
                <a:ea typeface="宋体" charset="-122"/>
              </a:rPr>
              <a:pPr/>
              <a:t>15</a:t>
            </a:fld>
            <a:endParaRPr lang="en-US" altLang="zh-CN" smtClean="0">
              <a:ea typeface="宋体" charset="-122"/>
            </a:endParaRPr>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endParaRPr lang="zh-CN" altLang="zh-CN" smtClean="0">
              <a:ea typeface="宋体" charset="-122"/>
            </a:endParaRPr>
          </a:p>
        </p:txBody>
      </p:sp>
    </p:spTree>
    <p:extLst>
      <p:ext uri="{BB962C8B-B14F-4D97-AF65-F5344CB8AC3E}">
        <p14:creationId xmlns:p14="http://schemas.microsoft.com/office/powerpoint/2010/main" val="40191983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标题幻灯片">
    <p:bg>
      <p:bgPr>
        <a:gradFill>
          <a:gsLst>
            <a:gs pos="0">
              <a:schemeClr val="accent1">
                <a:shade val="30000"/>
                <a:satMod val="115000"/>
              </a:schemeClr>
            </a:gs>
            <a:gs pos="50000">
              <a:schemeClr val="accent1">
                <a:shade val="67500"/>
                <a:satMod val="115000"/>
              </a:schemeClr>
            </a:gs>
            <a:gs pos="100000">
              <a:schemeClr val="accent1">
                <a:shade val="100000"/>
                <a:satMod val="115000"/>
              </a:schemeClr>
            </a:gs>
          </a:gsLst>
          <a:lin ang="5400000" scaled="0"/>
        </a:gradFill>
        <a:effectLst/>
      </p:bgPr>
    </p:bg>
    <p:spTree>
      <p:nvGrpSpPr>
        <p:cNvPr id="1" name=""/>
        <p:cNvGrpSpPr/>
        <p:nvPr/>
      </p:nvGrpSpPr>
      <p:grpSpPr>
        <a:xfrm>
          <a:off x="0" y="0"/>
          <a:ext cx="0" cy="0"/>
          <a:chOff x="0" y="0"/>
          <a:chExt cx="0" cy="0"/>
        </a:xfrm>
      </p:grpSpPr>
      <p:sp>
        <p:nvSpPr>
          <p:cNvPr id="4"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5"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6" name="矩形 13"/>
          <p:cNvSpPr/>
          <p:nvPr userDrawn="1"/>
        </p:nvSpPr>
        <p:spPr>
          <a:xfrm>
            <a:off x="539750" y="260350"/>
            <a:ext cx="6624638" cy="523875"/>
          </a:xfrm>
          <a:prstGeom prst="rect">
            <a:avLst/>
          </a:prstGeom>
        </p:spPr>
        <p:txBody>
          <a:bodyPr>
            <a:spAutoFit/>
          </a:bodyPr>
          <a:lstStyle/>
          <a:p>
            <a:pPr>
              <a:defRPr/>
            </a:pPr>
            <a:r>
              <a:rPr lang="en-US" sz="2800" b="1" dirty="0">
                <a:solidFill>
                  <a:srgbClr val="FF9966"/>
                </a:solidFill>
                <a:effectLst>
                  <a:outerShdw blurRad="38100" dist="38100" dir="2700000" algn="tl">
                    <a:srgbClr val="FFFFFF"/>
                  </a:outerShdw>
                </a:effectLst>
                <a:ea typeface="宋体" pitchFamily="2" charset="-122"/>
              </a:rPr>
              <a:t>Analysis and Design of Algorithms</a:t>
            </a:r>
            <a:endParaRPr lang="zh-CN" altLang="en-US" sz="2800" dirty="0">
              <a:solidFill>
                <a:srgbClr val="FF9966"/>
              </a:solidFill>
              <a:ea typeface="宋体" pitchFamily="2" charset="-122"/>
            </a:endParaRPr>
          </a:p>
        </p:txBody>
      </p:sp>
      <p:pic>
        <p:nvPicPr>
          <p:cNvPr id="7" name="Picture 2"/>
          <p:cNvPicPr>
            <a:picLocks noChangeAspect="1" noChangeArrowheads="1"/>
          </p:cNvPicPr>
          <p:nvPr userDrawn="1"/>
        </p:nvPicPr>
        <p:blipFill>
          <a:blip r:embed="rId2" cstate="print"/>
          <a:srcRect/>
          <a:stretch>
            <a:fillRect/>
          </a:stretch>
        </p:blipFill>
        <p:spPr bwMode="auto">
          <a:xfrm>
            <a:off x="7572375" y="0"/>
            <a:ext cx="1571625" cy="947738"/>
          </a:xfrm>
          <a:prstGeom prst="rect">
            <a:avLst/>
          </a:prstGeom>
          <a:noFill/>
          <a:ln w="9525">
            <a:noFill/>
            <a:miter lim="800000"/>
            <a:headEnd/>
            <a:tailEnd/>
          </a:ln>
        </p:spPr>
      </p:pic>
      <p:sp>
        <p:nvSpPr>
          <p:cNvPr id="8"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9" name="TextBox 11"/>
          <p:cNvSpPr txBox="1"/>
          <p:nvPr userDrawn="1"/>
        </p:nvSpPr>
        <p:spPr>
          <a:xfrm>
            <a:off x="3563938" y="6381750"/>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
        <p:nvSpPr>
          <p:cNvPr id="30732" name="Rectangle 12"/>
          <p:cNvSpPr>
            <a:spLocks noGrp="1" noChangeArrowheads="1"/>
          </p:cNvSpPr>
          <p:nvPr>
            <p:ph type="ctrTitle"/>
          </p:nvPr>
        </p:nvSpPr>
        <p:spPr>
          <a:xfrm>
            <a:off x="685800" y="1219200"/>
            <a:ext cx="7772400" cy="1933575"/>
          </a:xfrm>
        </p:spPr>
        <p:txBody>
          <a:bodyPr anchor="b"/>
          <a:lstStyle>
            <a:lvl1pPr algn="r">
              <a:defRPr sz="4400"/>
            </a:lvl1pPr>
          </a:lstStyle>
          <a:p>
            <a:r>
              <a:rPr lang="zh-CN" altLang="en-US"/>
              <a:t>单击此处编辑母版标题样式</a:t>
            </a:r>
          </a:p>
        </p:txBody>
      </p:sp>
      <p:sp>
        <p:nvSpPr>
          <p:cNvPr id="30733" name="Rectangle 13"/>
          <p:cNvSpPr>
            <a:spLocks noGrp="1" noChangeArrowheads="1"/>
          </p:cNvSpPr>
          <p:nvPr>
            <p:ph type="subTitle" idx="1"/>
          </p:nvPr>
        </p:nvSpPr>
        <p:spPr>
          <a:xfrm>
            <a:off x="2057400" y="3505200"/>
            <a:ext cx="6400800" cy="1752600"/>
          </a:xfrm>
        </p:spPr>
        <p:txBody>
          <a:bodyPr/>
          <a:lstStyle>
            <a:lvl1pPr marL="0" indent="0" algn="r">
              <a:buFont typeface="Wingdings" pitchFamily="2" charset="2"/>
              <a:buNone/>
              <a:defRPr/>
            </a:lvl1pPr>
          </a:lstStyle>
          <a:p>
            <a:r>
              <a:rPr lang="zh-CN" altLang="en-US"/>
              <a:t>单击此处编辑母版副标题样式</a:t>
            </a:r>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idx="1"/>
          </p:nvPr>
        </p:nvSpPr>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6" name="Slide Number Placeholder 5"/>
          <p:cNvSpPr>
            <a:spLocks noGrp="1"/>
          </p:cNvSpPr>
          <p:nvPr>
            <p:ph type="sldNum" sz="quarter" idx="12"/>
          </p:nvPr>
        </p:nvSpPr>
        <p:spPr>
          <a:xfrm>
            <a:off x="8137649" y="6453336"/>
            <a:ext cx="1258887" cy="457200"/>
          </a:xfrm>
          <a:prstGeom prst="rect">
            <a:avLst/>
          </a:prstGeo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88250" cy="6858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09600" y="1219200"/>
            <a:ext cx="4076700" cy="49053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838700" y="1219200"/>
            <a:ext cx="4076700" cy="4905375"/>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8"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588250" cy="685800"/>
          </a:xfrm>
        </p:spPr>
        <p:txBody>
          <a:bodyPr/>
          <a:lstStyle/>
          <a:p>
            <a:r>
              <a:rPr lang="en-US" altLang="zh-CN" smtClean="0"/>
              <a:t>Click to edit Master title style</a:t>
            </a:r>
            <a:endParaRPr lang="zh-CN" altLang="en-US"/>
          </a:p>
        </p:txBody>
      </p:sp>
      <p:sp>
        <p:nvSpPr>
          <p:cNvPr id="3" name="Table Placeholder 2"/>
          <p:cNvSpPr>
            <a:spLocks noGrp="1"/>
          </p:cNvSpPr>
          <p:nvPr>
            <p:ph type="tbl" idx="1"/>
          </p:nvPr>
        </p:nvSpPr>
        <p:spPr>
          <a:xfrm>
            <a:off x="609600" y="1219200"/>
            <a:ext cx="8305800" cy="4905375"/>
          </a:xfrm>
        </p:spPr>
        <p:txBody>
          <a:bodyPr/>
          <a:lstStyle/>
          <a:p>
            <a:pPr lvl="0"/>
            <a:endParaRPr lang="zh-CN" altLang="en-US" noProof="0"/>
          </a:p>
        </p:txBody>
      </p:sp>
      <p:sp>
        <p:nvSpPr>
          <p:cNvPr id="4" name="Date Placeholder 3"/>
          <p:cNvSpPr>
            <a:spLocks noGrp="1"/>
          </p:cNvSpPr>
          <p:nvPr>
            <p:ph type="dt" sz="half" idx="10"/>
          </p:nvPr>
        </p:nvSpPr>
        <p:spPr>
          <a:xfrm>
            <a:off x="1225550" y="6248400"/>
            <a:ext cx="1905000" cy="457200"/>
          </a:xfrm>
          <a:prstGeom prst="rect">
            <a:avLst/>
          </a:prstGeom>
        </p:spPr>
        <p:txBody>
          <a:bodyPr/>
          <a:lstStyle>
            <a:lvl1pPr>
              <a:defRPr/>
            </a:lvl1pPr>
          </a:lstStyle>
          <a:p>
            <a:pPr>
              <a:defRPr/>
            </a:pPr>
            <a:endParaRPr lang="en-US" altLang="zh-CN"/>
          </a:p>
        </p:txBody>
      </p:sp>
      <p:sp>
        <p:nvSpPr>
          <p:cNvPr id="7"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341313" y="100013"/>
            <a:ext cx="8229600" cy="906462"/>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50838" y="1214438"/>
            <a:ext cx="4038600" cy="2462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541838" y="1214438"/>
            <a:ext cx="4038600" cy="24622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350838" y="3829050"/>
            <a:ext cx="4038600" cy="2462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541838" y="3829050"/>
            <a:ext cx="4038600" cy="24622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7200" y="6397625"/>
            <a:ext cx="2133600" cy="323850"/>
          </a:xfrm>
          <a:prstGeom prst="rect">
            <a:avLst/>
          </a:prstGeom>
        </p:spPr>
        <p:txBody>
          <a:bodyPr/>
          <a:lstStyle>
            <a:lvl1pPr>
              <a:defRPr/>
            </a:lvl1pPr>
          </a:lstStyle>
          <a:p>
            <a:pPr>
              <a:defRPr/>
            </a:pPr>
            <a:endParaRPr lang="zh-CN" altLang="zh-CN"/>
          </a:p>
        </p:txBody>
      </p:sp>
      <p:sp>
        <p:nvSpPr>
          <p:cNvPr id="8" name="页脚占位符 7"/>
          <p:cNvSpPr>
            <a:spLocks noGrp="1"/>
          </p:cNvSpPr>
          <p:nvPr>
            <p:ph type="ftr" sz="quarter" idx="11"/>
          </p:nvPr>
        </p:nvSpPr>
        <p:spPr>
          <a:xfrm>
            <a:off x="3124200" y="6397625"/>
            <a:ext cx="2895600" cy="323850"/>
          </a:xfrm>
          <a:prstGeom prst="rect">
            <a:avLst/>
          </a:prstGeom>
        </p:spPr>
        <p:txBody>
          <a:bodyPr/>
          <a:lstStyle>
            <a:lvl1pPr>
              <a:defRPr/>
            </a:lvl1pPr>
          </a:lstStyle>
          <a:p>
            <a:pPr>
              <a:defRPr/>
            </a:pPr>
            <a:endParaRPr lang="zh-CN" altLang="zh-CN"/>
          </a:p>
        </p:txBody>
      </p:sp>
      <p:sp>
        <p:nvSpPr>
          <p:cNvPr id="10"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3" name="Footer Placeholder 2"/>
          <p:cNvSpPr>
            <a:spLocks noGrp="1"/>
          </p:cNvSpPr>
          <p:nvPr>
            <p:ph type="ftr" sz="quarter" idx="11"/>
          </p:nvPr>
        </p:nvSpPr>
        <p:spPr>
          <a:xfrm>
            <a:off x="3124200" y="6248400"/>
            <a:ext cx="2895600" cy="457200"/>
          </a:xfrm>
          <a:prstGeom prst="rect">
            <a:avLst/>
          </a:prstGeom>
        </p:spPr>
        <p:txBody>
          <a:bodyPr/>
          <a:lstStyle>
            <a:lvl1pPr>
              <a:defRPr/>
            </a:lvl1pPr>
          </a:lstStyle>
          <a:p>
            <a:endParaRPr lang="en-US" altLang="zh-CN"/>
          </a:p>
        </p:txBody>
      </p:sp>
      <p:sp>
        <p:nvSpPr>
          <p:cNvPr id="5"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ransition>
    <p:strips dir="rd"/>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685800" y="1981200"/>
            <a:ext cx="3810000" cy="41148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quarter" idx="2"/>
          </p:nvPr>
        </p:nvSpPr>
        <p:spPr>
          <a:xfrm>
            <a:off x="4648200" y="1981200"/>
            <a:ext cx="3810000" cy="19812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Content Placeholder 4"/>
          <p:cNvSpPr>
            <a:spLocks noGrp="1"/>
          </p:cNvSpPr>
          <p:nvPr>
            <p:ph sz="quarter" idx="3"/>
          </p:nvPr>
        </p:nvSpPr>
        <p:spPr>
          <a:xfrm>
            <a:off x="4648200" y="4114800"/>
            <a:ext cx="3810000" cy="1981200"/>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6" name="Date Placeholder 5"/>
          <p:cNvSpPr>
            <a:spLocks noGrp="1"/>
          </p:cNvSpPr>
          <p:nvPr>
            <p:ph type="dt" sz="half" idx="10"/>
          </p:nvPr>
        </p:nvSpPr>
        <p:spPr>
          <a:xfrm>
            <a:off x="685800" y="6248400"/>
            <a:ext cx="1905000" cy="457200"/>
          </a:xfrm>
          <a:prstGeom prst="rect">
            <a:avLst/>
          </a:prstGeom>
        </p:spPr>
        <p:txBody>
          <a:bodyPr/>
          <a:lstStyle>
            <a:lvl1pPr>
              <a:defRPr/>
            </a:lvl1pPr>
          </a:lstStyle>
          <a:p>
            <a:endParaRPr lang="en-US" altLang="zh-CN"/>
          </a:p>
        </p:txBody>
      </p:sp>
      <p:sp>
        <p:nvSpPr>
          <p:cNvPr id="7" name="Footer Placeholder 6"/>
          <p:cNvSpPr>
            <a:spLocks noGrp="1"/>
          </p:cNvSpPr>
          <p:nvPr>
            <p:ph type="ftr" sz="quarter" idx="11"/>
          </p:nvPr>
        </p:nvSpPr>
        <p:spPr>
          <a:xfrm>
            <a:off x="3124200" y="6248400"/>
            <a:ext cx="2895600" cy="204936"/>
          </a:xfrm>
          <a:prstGeom prst="rect">
            <a:avLst/>
          </a:prstGeom>
        </p:spPr>
        <p:txBody>
          <a:bodyPr/>
          <a:lstStyle>
            <a:lvl1pPr>
              <a:defRPr/>
            </a:lvl1pPr>
          </a:lstStyle>
          <a:p>
            <a:endParaRPr lang="en-US" altLang="zh-CN" dirty="0"/>
          </a:p>
        </p:txBody>
      </p:sp>
      <p:sp>
        <p:nvSpPr>
          <p:cNvPr id="9"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cSld>
  <p:clrMapOvr>
    <a:masterClrMapping/>
  </p:clrMapOvr>
  <p:transition>
    <p:strips dir="rd"/>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0" y="1143000"/>
            <a:ext cx="4495800" cy="5715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43000"/>
            <a:ext cx="4495800" cy="278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4495800" cy="27813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Slide Number Placeholder 5"/>
          <p:cNvSpPr>
            <a:spLocks noGrp="1"/>
          </p:cNvSpPr>
          <p:nvPr>
            <p:ph type="sldNum" sz="quarter" idx="12"/>
          </p:nvPr>
        </p:nvSpPr>
        <p:spPr>
          <a:xfrm>
            <a:off x="8065641" y="6356350"/>
            <a:ext cx="1078359" cy="457200"/>
          </a:xfrm>
        </p:spPr>
        <p:txBody>
          <a:bodyPr/>
          <a:lstStyle>
            <a:lvl1pPr>
              <a:defRPr/>
            </a:lvl1pPr>
          </a:lstStyle>
          <a:p>
            <a:pPr>
              <a:defRPr/>
            </a:pPr>
            <a:r>
              <a:rPr lang="en-US" altLang="zh-CN" dirty="0" smtClean="0"/>
              <a:t>Lecture 05-</a:t>
            </a:r>
            <a:fld id="{CA858511-7566-4CCF-998C-AABF231A3B73}" type="slidenum">
              <a:rPr lang="en-US" altLang="zh-CN" smtClean="0"/>
              <a:pPr>
                <a:defRPr/>
              </a:pPr>
              <a:t>‹#›</a:t>
            </a:fld>
            <a:endParaRPr lang="en-US" altLang="zh-CN" dirty="0"/>
          </a:p>
        </p:txBody>
      </p:sp>
    </p:spTree>
    <p:extLst>
      <p:ext uri="{BB962C8B-B14F-4D97-AF65-F5344CB8AC3E}">
        <p14:creationId xmlns:p14="http://schemas.microsoft.com/office/powerpoint/2010/main" val="10025968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7"/>
          <p:cNvSpPr>
            <a:spLocks noChangeArrowheads="1"/>
          </p:cNvSpPr>
          <p:nvPr userDrawn="1"/>
        </p:nvSpPr>
        <p:spPr bwMode="auto">
          <a:xfrm>
            <a:off x="0" y="0"/>
            <a:ext cx="9144000" cy="981075"/>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dirty="0">
              <a:ea typeface="宋体" pitchFamily="2" charset="-122"/>
            </a:endParaRPr>
          </a:p>
        </p:txBody>
      </p:sp>
      <p:sp>
        <p:nvSpPr>
          <p:cNvPr id="29713" name="Rectangle 17"/>
          <p:cNvSpPr>
            <a:spLocks noChangeArrowheads="1"/>
          </p:cNvSpPr>
          <p:nvPr userDrawn="1"/>
        </p:nvSpPr>
        <p:spPr bwMode="auto">
          <a:xfrm>
            <a:off x="0" y="6237288"/>
            <a:ext cx="9144000" cy="620712"/>
          </a:xfrm>
          <a:prstGeom prst="rect">
            <a:avLst/>
          </a:prstGeom>
          <a:gradFill rotWithShape="1">
            <a:gsLst>
              <a:gs pos="0">
                <a:srgbClr val="0E6BDC">
                  <a:alpha val="88000"/>
                </a:srgbClr>
              </a:gs>
              <a:gs pos="100000">
                <a:schemeClr val="tx1">
                  <a:alpha val="41000"/>
                </a:schemeClr>
              </a:gs>
            </a:gsLst>
            <a:lin ang="5400000" scaled="1"/>
          </a:gradFill>
          <a:ln w="9525">
            <a:solidFill>
              <a:schemeClr val="tx1"/>
            </a:solidFill>
            <a:miter lim="800000"/>
            <a:headEnd/>
            <a:tailEnd/>
          </a:ln>
          <a:effectLst/>
        </p:spPr>
        <p:txBody>
          <a:bodyPr wrap="none" anchor="ctr"/>
          <a:lstStyle/>
          <a:p>
            <a:pPr>
              <a:defRPr/>
            </a:pPr>
            <a:endParaRPr lang="zh-CN" altLang="en-US">
              <a:ea typeface="宋体" pitchFamily="2" charset="-122"/>
            </a:endParaRPr>
          </a:p>
        </p:txBody>
      </p:sp>
      <p:sp>
        <p:nvSpPr>
          <p:cNvPr id="1028" name="Rectangle 8"/>
          <p:cNvSpPr>
            <a:spLocks noGrp="1" noChangeArrowheads="1"/>
          </p:cNvSpPr>
          <p:nvPr>
            <p:ph type="body" idx="1"/>
          </p:nvPr>
        </p:nvSpPr>
        <p:spPr bwMode="auto">
          <a:xfrm>
            <a:off x="214313" y="1052513"/>
            <a:ext cx="8643937" cy="50784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30" name="Rectangle 12"/>
          <p:cNvSpPr>
            <a:spLocks noGrp="1" noChangeArrowheads="1"/>
          </p:cNvSpPr>
          <p:nvPr>
            <p:ph type="title"/>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9712" name="Line 16"/>
          <p:cNvSpPr>
            <a:spLocks noChangeShapeType="1"/>
          </p:cNvSpPr>
          <p:nvPr userDrawn="1"/>
        </p:nvSpPr>
        <p:spPr bwMode="auto">
          <a:xfrm>
            <a:off x="304800" y="357188"/>
            <a:ext cx="6624638" cy="0"/>
          </a:xfrm>
          <a:prstGeom prst="line">
            <a:avLst/>
          </a:prstGeom>
          <a:noFill/>
          <a:ln w="28575" cmpd="dbl">
            <a:solidFill>
              <a:schemeClr val="bg1"/>
            </a:solidFill>
            <a:round/>
            <a:headEnd/>
            <a:tailEnd/>
          </a:ln>
          <a:effectLst/>
        </p:spPr>
        <p:txBody>
          <a:bodyPr/>
          <a:lstStyle/>
          <a:p>
            <a:pPr>
              <a:defRPr/>
            </a:pPr>
            <a:endParaRPr lang="zh-CN" altLang="en-US">
              <a:ea typeface="宋体" pitchFamily="2" charset="-122"/>
            </a:endParaRPr>
          </a:p>
        </p:txBody>
      </p:sp>
      <p:pic>
        <p:nvPicPr>
          <p:cNvPr id="1032" name="Picture 2"/>
          <p:cNvPicPr>
            <a:picLocks noChangeAspect="1" noChangeArrowheads="1"/>
          </p:cNvPicPr>
          <p:nvPr userDrawn="1"/>
        </p:nvPicPr>
        <p:blipFill>
          <a:blip r:embed="rId10" cstate="print"/>
          <a:srcRect/>
          <a:stretch>
            <a:fillRect/>
          </a:stretch>
        </p:blipFill>
        <p:spPr bwMode="auto">
          <a:xfrm>
            <a:off x="7572375" y="0"/>
            <a:ext cx="1571625" cy="947738"/>
          </a:xfrm>
          <a:prstGeom prst="rect">
            <a:avLst/>
          </a:prstGeom>
          <a:noFill/>
          <a:ln w="9525">
            <a:noFill/>
            <a:miter lim="800000"/>
            <a:headEnd/>
            <a:tailEnd/>
          </a:ln>
        </p:spPr>
      </p:pic>
      <p:sp>
        <p:nvSpPr>
          <p:cNvPr id="14" name="矩形 13"/>
          <p:cNvSpPr/>
          <p:nvPr userDrawn="1"/>
        </p:nvSpPr>
        <p:spPr>
          <a:xfrm>
            <a:off x="1785938" y="0"/>
            <a:ext cx="4572000" cy="369888"/>
          </a:xfrm>
          <a:prstGeom prst="rect">
            <a:avLst/>
          </a:prstGeom>
        </p:spPr>
        <p:txBody>
          <a:bodyPr>
            <a:spAutoFit/>
          </a:bodyPr>
          <a:lstStyle/>
          <a:p>
            <a:pPr>
              <a:defRPr/>
            </a:pPr>
            <a:r>
              <a:rPr lang="en-US" b="1" dirty="0">
                <a:solidFill>
                  <a:srgbClr val="FF9966"/>
                </a:solidFill>
                <a:effectLst>
                  <a:outerShdw blurRad="38100" dist="38100" dir="2700000" algn="tl">
                    <a:srgbClr val="FFFFFF"/>
                  </a:outerShdw>
                </a:effectLst>
                <a:ea typeface="宋体" pitchFamily="2" charset="-122"/>
              </a:rPr>
              <a:t>Analysis and Design of Algorithms</a:t>
            </a:r>
            <a:endParaRPr lang="zh-CN" altLang="en-US" dirty="0">
              <a:solidFill>
                <a:srgbClr val="FF9966"/>
              </a:solidFill>
              <a:ea typeface="宋体" pitchFamily="2" charset="-122"/>
            </a:endParaRPr>
          </a:p>
        </p:txBody>
      </p:sp>
      <p:sp>
        <p:nvSpPr>
          <p:cNvPr id="15" name="TextBox 10"/>
          <p:cNvSpPr txBox="1"/>
          <p:nvPr userDrawn="1"/>
        </p:nvSpPr>
        <p:spPr>
          <a:xfrm>
            <a:off x="684213" y="6381750"/>
            <a:ext cx="2933700" cy="522288"/>
          </a:xfrm>
          <a:prstGeom prst="rect">
            <a:avLst/>
          </a:prstGeom>
          <a:noFill/>
        </p:spPr>
        <p:txBody>
          <a:bodyPr wrap="none">
            <a:spAutoFit/>
          </a:bodyPr>
          <a:lstStyle/>
          <a:p>
            <a:pPr>
              <a:defRPr/>
            </a:pPr>
            <a:r>
              <a:rPr lang="en-US" altLang="zh-CN" sz="1400" dirty="0">
                <a:ea typeface="宋体" pitchFamily="2" charset="-122"/>
              </a:rPr>
              <a:t>Yu </a:t>
            </a:r>
            <a:r>
              <a:rPr lang="en-US" altLang="zh-CN" sz="1400" dirty="0" err="1">
                <a:ea typeface="宋体" pitchFamily="2" charset="-122"/>
              </a:rPr>
              <a:t>Lasheng</a:t>
            </a:r>
            <a:r>
              <a:rPr lang="en-US" altLang="zh-CN" sz="1400" dirty="0">
                <a:ea typeface="宋体" pitchFamily="2" charset="-122"/>
              </a:rPr>
              <a:t>  apple6097@163.com</a:t>
            </a:r>
          </a:p>
          <a:p>
            <a:pPr>
              <a:defRPr/>
            </a:pPr>
            <a:endParaRPr lang="en-US" sz="1400" dirty="0">
              <a:ea typeface="宋体" pitchFamily="2" charset="-122"/>
            </a:endParaRPr>
          </a:p>
        </p:txBody>
      </p:sp>
      <p:sp>
        <p:nvSpPr>
          <p:cNvPr id="16" name="TextBox 11"/>
          <p:cNvSpPr txBox="1"/>
          <p:nvPr userDrawn="1"/>
        </p:nvSpPr>
        <p:spPr>
          <a:xfrm>
            <a:off x="3679825" y="6381750"/>
            <a:ext cx="4678362" cy="307975"/>
          </a:xfrm>
          <a:prstGeom prst="rect">
            <a:avLst/>
          </a:prstGeom>
          <a:noFill/>
        </p:spPr>
        <p:txBody>
          <a:bodyPr wrap="none">
            <a:spAutoFit/>
          </a:bodyPr>
          <a:lstStyle/>
          <a:p>
            <a:pPr>
              <a:defRPr/>
            </a:pPr>
            <a:r>
              <a:rPr lang="en-US" sz="1400" dirty="0">
                <a:ea typeface="宋体" pitchFamily="2" charset="-122"/>
              </a:rPr>
              <a:t>© </a:t>
            </a:r>
            <a:r>
              <a:rPr lang="en-US" sz="1400" dirty="0" smtClean="0">
                <a:ea typeface="宋体" pitchFamily="2" charset="-122"/>
              </a:rPr>
              <a:t>School of Computer  Science and Engineering, </a:t>
            </a:r>
            <a:r>
              <a:rPr lang="en-US" sz="1400" dirty="0">
                <a:ea typeface="宋体" pitchFamily="2" charset="-122"/>
              </a:rPr>
              <a:t>CSU </a:t>
            </a:r>
          </a:p>
        </p:txBody>
      </p:sp>
      <p:sp>
        <p:nvSpPr>
          <p:cNvPr id="12" name="Slide Number Placeholder 5"/>
          <p:cNvSpPr>
            <a:spLocks noGrp="1"/>
          </p:cNvSpPr>
          <p:nvPr>
            <p:ph type="sldNum" sz="quarter" idx="4"/>
          </p:nvPr>
        </p:nvSpPr>
        <p:spPr>
          <a:xfrm>
            <a:off x="8064896" y="6428184"/>
            <a:ext cx="1187624" cy="457200"/>
          </a:xfrm>
          <a:prstGeom prst="rect">
            <a:avLst/>
          </a:prstGeom>
        </p:spPr>
        <p:txBody>
          <a:bodyPr/>
          <a:lstStyle>
            <a:lvl1pPr>
              <a:defRPr sz="1050"/>
            </a:lvl1pPr>
          </a:lstStyle>
          <a:p>
            <a:pPr>
              <a:defRPr/>
            </a:pPr>
            <a:r>
              <a:rPr lang="en-US" altLang="zh-CN" smtClean="0"/>
              <a:t>Lecture 05-</a:t>
            </a:r>
            <a:fld id="{CA858511-7566-4CCF-998C-AABF231A3B73}" type="slidenum">
              <a:rPr lang="en-US" altLang="zh-CN" smtClean="0"/>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Lst>
  <p:timing>
    <p:tnLst>
      <p:par>
        <p:cTn id="1" dur="indefinite" restart="never" nodeType="tmRoot"/>
      </p:par>
    </p:tnLst>
  </p:timing>
  <p:hf hdr="0" ftr="0" dt="0"/>
  <p:txStyles>
    <p:title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p:titleStyle>
    <p:body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10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hyperlink" Target="http://citeseer.ist.psu.edu/gelgi02time.html"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hyperlink" Target="http://citeseer.ist.psu.edu/odlyzko91functional.html" TargetMode="External"/><Relationship Id="rId4" Type="http://schemas.openxmlformats.org/officeDocument/2006/relationships/hyperlink" Target="http://citeseer.ist.psu.edu/235856.html" TargetMode="Externa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vmlDrawing" Target="../drawings/vmlDrawing14.vml"/><Relationship Id="rId6" Type="http://schemas.openxmlformats.org/officeDocument/2006/relationships/image" Target="../media/image35.gif"/><Relationship Id="rId5" Type="http://schemas.openxmlformats.org/officeDocument/2006/relationships/slide" Target="slide2.xml"/><Relationship Id="rId4" Type="http://schemas.openxmlformats.org/officeDocument/2006/relationships/image" Target="../media/image42.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46.wmf"/></Relationships>
</file>

<file path=ppt/slides/_rels/slide1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1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1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127.xml.rels><?xml version="1.0" encoding="UTF-8" standalone="yes"?>
<Relationships xmlns="http://schemas.openxmlformats.org/package/2006/relationships"><Relationship Id="rId8" Type="http://schemas.openxmlformats.org/officeDocument/2006/relationships/oleObject" Target="../embeddings/oleObject22.bin"/><Relationship Id="rId13" Type="http://schemas.openxmlformats.org/officeDocument/2006/relationships/image" Target="../media/image55.png"/><Relationship Id="rId18" Type="http://schemas.openxmlformats.org/officeDocument/2006/relationships/oleObject" Target="../embeddings/oleObject27.bin"/><Relationship Id="rId3" Type="http://schemas.openxmlformats.org/officeDocument/2006/relationships/notesSlide" Target="../notesSlides/notesSlide52.xml"/><Relationship Id="rId21" Type="http://schemas.openxmlformats.org/officeDocument/2006/relationships/image" Target="../media/image59.png"/><Relationship Id="rId7" Type="http://schemas.openxmlformats.org/officeDocument/2006/relationships/image" Target="../media/image52.png"/><Relationship Id="rId12" Type="http://schemas.openxmlformats.org/officeDocument/2006/relationships/oleObject" Target="../embeddings/oleObject24.bin"/><Relationship Id="rId17" Type="http://schemas.openxmlformats.org/officeDocument/2006/relationships/image" Target="../media/image57.png"/><Relationship Id="rId2" Type="http://schemas.openxmlformats.org/officeDocument/2006/relationships/slideLayout" Target="../slideLayouts/slideLayout5.xml"/><Relationship Id="rId16" Type="http://schemas.openxmlformats.org/officeDocument/2006/relationships/oleObject" Target="../embeddings/oleObject26.bin"/><Relationship Id="rId20" Type="http://schemas.openxmlformats.org/officeDocument/2006/relationships/oleObject" Target="../embeddings/oleObject28.bin"/><Relationship Id="rId1" Type="http://schemas.openxmlformats.org/officeDocument/2006/relationships/vmlDrawing" Target="../drawings/vmlDrawing15.vml"/><Relationship Id="rId6" Type="http://schemas.openxmlformats.org/officeDocument/2006/relationships/oleObject" Target="../embeddings/oleObject21.bin"/><Relationship Id="rId11" Type="http://schemas.openxmlformats.org/officeDocument/2006/relationships/image" Target="../media/image54.png"/><Relationship Id="rId5" Type="http://schemas.openxmlformats.org/officeDocument/2006/relationships/image" Target="../media/image51.png"/><Relationship Id="rId15" Type="http://schemas.openxmlformats.org/officeDocument/2006/relationships/image" Target="../media/image56.png"/><Relationship Id="rId10" Type="http://schemas.openxmlformats.org/officeDocument/2006/relationships/oleObject" Target="../embeddings/oleObject23.bin"/><Relationship Id="rId19" Type="http://schemas.openxmlformats.org/officeDocument/2006/relationships/image" Target="../media/image58.png"/><Relationship Id="rId4" Type="http://schemas.openxmlformats.org/officeDocument/2006/relationships/oleObject" Target="../embeddings/oleObject20.bin"/><Relationship Id="rId9" Type="http://schemas.openxmlformats.org/officeDocument/2006/relationships/image" Target="../media/image53.png"/><Relationship Id="rId14" Type="http://schemas.openxmlformats.org/officeDocument/2006/relationships/oleObject" Target="../embeddings/oleObject25.bin"/></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package" Target="../embeddings/Microsoft_Word___2.docx"/><Relationship Id="rId3" Type="http://schemas.openxmlformats.org/officeDocument/2006/relationships/notesSlide" Target="../notesSlides/notesSlide7.xml"/><Relationship Id="rId7" Type="http://schemas.openxmlformats.org/officeDocument/2006/relationships/image" Target="../media/image7.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6.emf"/><Relationship Id="rId4" Type="http://schemas.openxmlformats.org/officeDocument/2006/relationships/package" Target="../embeddings/Microsoft_Word___1.docx"/><Relationship Id="rId9" Type="http://schemas.openxmlformats.org/officeDocument/2006/relationships/image" Target="../media/image8.emf"/></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34.bin"/><Relationship Id="rId18" Type="http://schemas.openxmlformats.org/officeDocument/2006/relationships/oleObject" Target="../embeddings/oleObject37.bin"/><Relationship Id="rId26" Type="http://schemas.openxmlformats.org/officeDocument/2006/relationships/image" Target="../media/image69.wmf"/><Relationship Id="rId3" Type="http://schemas.openxmlformats.org/officeDocument/2006/relationships/oleObject" Target="../embeddings/oleObject29.bin"/><Relationship Id="rId21" Type="http://schemas.openxmlformats.org/officeDocument/2006/relationships/oleObject" Target="../embeddings/oleObject40.bin"/><Relationship Id="rId7" Type="http://schemas.openxmlformats.org/officeDocument/2006/relationships/oleObject" Target="../embeddings/oleObject31.bin"/><Relationship Id="rId12" Type="http://schemas.openxmlformats.org/officeDocument/2006/relationships/image" Target="../media/image65.wmf"/><Relationship Id="rId17" Type="http://schemas.openxmlformats.org/officeDocument/2006/relationships/oleObject" Target="../embeddings/oleObject36.bin"/><Relationship Id="rId25" Type="http://schemas.openxmlformats.org/officeDocument/2006/relationships/oleObject" Target="../embeddings/oleObject43.bin"/><Relationship Id="rId2" Type="http://schemas.openxmlformats.org/officeDocument/2006/relationships/slideLayout" Target="../slideLayouts/slideLayout2.xml"/><Relationship Id="rId16" Type="http://schemas.openxmlformats.org/officeDocument/2006/relationships/image" Target="../media/image67.wmf"/><Relationship Id="rId20" Type="http://schemas.openxmlformats.org/officeDocument/2006/relationships/oleObject" Target="../embeddings/oleObject39.bin"/><Relationship Id="rId1" Type="http://schemas.openxmlformats.org/officeDocument/2006/relationships/vmlDrawing" Target="../drawings/vmlDrawing16.vml"/><Relationship Id="rId6" Type="http://schemas.openxmlformats.org/officeDocument/2006/relationships/image" Target="../media/image62.wmf"/><Relationship Id="rId11" Type="http://schemas.openxmlformats.org/officeDocument/2006/relationships/oleObject" Target="../embeddings/oleObject33.bin"/><Relationship Id="rId24" Type="http://schemas.openxmlformats.org/officeDocument/2006/relationships/image" Target="../media/image68.wmf"/><Relationship Id="rId5" Type="http://schemas.openxmlformats.org/officeDocument/2006/relationships/oleObject" Target="../embeddings/oleObject30.bin"/><Relationship Id="rId15" Type="http://schemas.openxmlformats.org/officeDocument/2006/relationships/oleObject" Target="../embeddings/oleObject35.bin"/><Relationship Id="rId23" Type="http://schemas.openxmlformats.org/officeDocument/2006/relationships/oleObject" Target="../embeddings/oleObject42.bin"/><Relationship Id="rId10" Type="http://schemas.openxmlformats.org/officeDocument/2006/relationships/image" Target="../media/image64.wmf"/><Relationship Id="rId19" Type="http://schemas.openxmlformats.org/officeDocument/2006/relationships/oleObject" Target="../embeddings/oleObject38.bin"/><Relationship Id="rId4" Type="http://schemas.openxmlformats.org/officeDocument/2006/relationships/image" Target="../media/image61.wmf"/><Relationship Id="rId9" Type="http://schemas.openxmlformats.org/officeDocument/2006/relationships/oleObject" Target="../embeddings/oleObject32.bin"/><Relationship Id="rId14" Type="http://schemas.openxmlformats.org/officeDocument/2006/relationships/image" Target="../media/image66.wmf"/><Relationship Id="rId22" Type="http://schemas.openxmlformats.org/officeDocument/2006/relationships/oleObject" Target="../embeddings/oleObject41.bin"/><Relationship Id="rId27" Type="http://schemas.openxmlformats.org/officeDocument/2006/relationships/oleObject" Target="../embeddings/oleObject44.bin"/></Relationships>
</file>

<file path=ppt/slides/_rels/slide134.xml.rels><?xml version="1.0" encoding="UTF-8" standalone="yes"?>
<Relationships xmlns="http://schemas.openxmlformats.org/package/2006/relationships"><Relationship Id="rId3" Type="http://schemas.openxmlformats.org/officeDocument/2006/relationships/image" Target="../media/image70.wmf"/><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0.xml"/><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13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61.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141.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9.emf"/><Relationship Id="rId4"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2.xml"/><Relationship Id="rId7" Type="http://schemas.openxmlformats.org/officeDocument/2006/relationships/image" Target="../media/image10.wmf"/><Relationship Id="rId2" Type="http://schemas.openxmlformats.org/officeDocument/2006/relationships/slideLayout" Target="../slideLayouts/slideLayout8.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9.emf"/><Relationship Id="rId4" Type="http://schemas.openxmlformats.org/officeDocument/2006/relationships/oleObject" Target="../embeddings/oleObject5.bin"/><Relationship Id="rId9" Type="http://schemas.openxmlformats.org/officeDocument/2006/relationships/image" Target="../media/image11.w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vmlDrawing" Target="../drawings/vmlDrawing5.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0.bin"/><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 Target="slide6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21.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8.wmf"/></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1.wmf"/></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31.wmf"/></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Layout" Target="../slideLayouts/slideLayout3.xml"/><Relationship Id="rId1" Type="http://schemas.openxmlformats.org/officeDocument/2006/relationships/vmlDrawing" Target="../drawings/vmlDrawing12.vml"/><Relationship Id="rId4" Type="http://schemas.openxmlformats.org/officeDocument/2006/relationships/image" Target="../media/image33.wmf"/></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4.w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4552950" y="-1"/>
            <a:ext cx="4591050" cy="6857999"/>
          </a:xfrm>
          <a:prstGeom prst="rect">
            <a:avLst/>
          </a:prstGeom>
          <a:noFill/>
          <a:ln w="9525">
            <a:noFill/>
            <a:miter lim="800000"/>
            <a:headEnd/>
            <a:tailEnd/>
          </a:ln>
        </p:spPr>
      </p:pic>
      <p:pic>
        <p:nvPicPr>
          <p:cNvPr id="921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0" y="0"/>
            <a:ext cx="4554538" cy="6857999"/>
          </a:xfrm>
          <a:prstGeom prst="rect">
            <a:avLst/>
          </a:prstGeom>
          <a:noFill/>
          <a:ln w="9525">
            <a:noFill/>
            <a:miter lim="800000"/>
            <a:headEnd/>
            <a:tailEnd/>
          </a:ln>
        </p:spPr>
      </p:pic>
      <p:sp>
        <p:nvSpPr>
          <p:cNvPr id="9219" name="Title 1"/>
          <p:cNvSpPr>
            <a:spLocks noGrp="1"/>
          </p:cNvSpPr>
          <p:nvPr>
            <p:ph type="ctrTitle"/>
          </p:nvPr>
        </p:nvSpPr>
        <p:spPr/>
        <p:txBody>
          <a:bodyPr/>
          <a:lstStyle/>
          <a:p>
            <a:pPr eaLnBrk="1" hangingPunct="1"/>
            <a:endParaRPr lang="zh-CN" altLang="zh-CN" dirty="0" smtClean="0">
              <a:ea typeface="ＭＳ Ｐゴシック" pitchFamily="34" charset="-128"/>
            </a:endParaRPr>
          </a:p>
        </p:txBody>
      </p:sp>
      <p:sp>
        <p:nvSpPr>
          <p:cNvPr id="9220" name="Subtitle 2"/>
          <p:cNvSpPr>
            <a:spLocks noGrp="1"/>
          </p:cNvSpPr>
          <p:nvPr>
            <p:ph type="subTitle" idx="1"/>
          </p:nvPr>
        </p:nvSpPr>
        <p:spPr/>
        <p:txBody>
          <a:bodyPr/>
          <a:lstStyle/>
          <a:p>
            <a:pPr eaLnBrk="1" hangingPunct="1"/>
            <a:endParaRPr lang="zh-CN" altLang="zh-CN" smtClean="0">
              <a:solidFill>
                <a:srgbClr val="898989"/>
              </a:solidFill>
              <a:ea typeface="ＭＳ Ｐゴシック" pitchFamily="34" charset="-128"/>
            </a:endParaRPr>
          </a:p>
        </p:txBody>
      </p:sp>
      <p:sp>
        <p:nvSpPr>
          <p:cNvPr id="5" name="TextBox 4"/>
          <p:cNvSpPr txBox="1"/>
          <p:nvPr/>
        </p:nvSpPr>
        <p:spPr>
          <a:xfrm>
            <a:off x="500034" y="4357694"/>
            <a:ext cx="8083238" cy="1446550"/>
          </a:xfrm>
          <a:prstGeom prst="rect">
            <a:avLst/>
          </a:prstGeom>
          <a:noFill/>
        </p:spPr>
        <p:txBody>
          <a:bodyPr wrap="none">
            <a:spAutoFit/>
          </a:bodyPr>
          <a:lstStyle/>
          <a:p>
            <a:pPr algn="ctr" fontAlgn="auto">
              <a:spcBef>
                <a:spcPts val="0"/>
              </a:spcBef>
              <a:spcAft>
                <a:spcPts val="0"/>
              </a:spcAft>
              <a:defRPr/>
            </a:pPr>
            <a:r>
              <a:rPr lang="en-US" sz="2800" dirty="0">
                <a:ln w="28575" cap="flat" cmpd="sng" algn="ctr">
                  <a:solidFill>
                    <a:schemeClr val="tx1"/>
                  </a:solidFill>
                  <a:prstDash val="solid"/>
                  <a:round/>
                  <a:headEnd type="none" w="med" len="med"/>
                  <a:tailEnd type="none" w="med" len="med"/>
                </a:ln>
                <a:solidFill>
                  <a:srgbClr val="0070C0"/>
                </a:solidFill>
                <a:latin typeface="+mn-lt"/>
                <a:ea typeface="+mn-ea"/>
              </a:rPr>
              <a:t>Welcome</a:t>
            </a:r>
            <a:r>
              <a:rPr lang="en-US" sz="2800" dirty="0">
                <a:solidFill>
                  <a:srgbClr val="00B0F0"/>
                </a:solidFill>
                <a:latin typeface="+mn-lt"/>
                <a:ea typeface="+mn-ea"/>
              </a:rPr>
              <a:t> </a:t>
            </a:r>
          </a:p>
          <a:p>
            <a:pPr algn="ctr" fontAlgn="auto">
              <a:spcBef>
                <a:spcPts val="0"/>
              </a:spcBef>
              <a:spcAft>
                <a:spcPts val="0"/>
              </a:spcAft>
              <a:defRPr/>
            </a:pPr>
            <a:r>
              <a:rPr lang="en-US" sz="2000" dirty="0">
                <a:solidFill>
                  <a:srgbClr val="C00000"/>
                </a:solidFill>
                <a:latin typeface="+mn-lt"/>
                <a:ea typeface="+mn-ea"/>
              </a:rPr>
              <a:t>to</a:t>
            </a:r>
            <a:r>
              <a:rPr lang="en-US" sz="1600" dirty="0">
                <a:latin typeface="+mn-lt"/>
                <a:ea typeface="+mn-ea"/>
              </a:rPr>
              <a:t> </a:t>
            </a:r>
          </a:p>
          <a:p>
            <a:pPr algn="ctr" fontAlgn="auto">
              <a:spcBef>
                <a:spcPts val="0"/>
              </a:spcBef>
              <a:spcAft>
                <a:spcPts val="0"/>
              </a:spcAft>
              <a:defRPr/>
            </a:pPr>
            <a:r>
              <a:rPr lang="en-US" altLang="zh-CN" sz="4000" dirty="0">
                <a:solidFill>
                  <a:srgbClr val="0E6BDC"/>
                </a:solidFill>
                <a:ea typeface="宋体" pitchFamily="2" charset="-122"/>
              </a:rPr>
              <a:t>Analysis and Design of  Algorithms</a:t>
            </a:r>
            <a:endParaRPr lang="en-US" sz="4000" dirty="0">
              <a:solidFill>
                <a:srgbClr val="0E6BDC"/>
              </a:solidFill>
              <a:latin typeface="+mn-lt"/>
              <a:ea typeface="+mn-e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减</a:t>
            </a:r>
            <a:r>
              <a:rPr kumimoji="1" lang="zh-CN" altLang="en-US" sz="4400" b="1" dirty="0">
                <a:solidFill>
                  <a:schemeClr val="tx2"/>
                </a:solidFill>
                <a:latin typeface="华文行楷" pitchFamily="2" charset="-122"/>
                <a:ea typeface="华文行楷" pitchFamily="2" charset="-122"/>
              </a:rPr>
              <a:t>治法的设计思想 </a:t>
            </a:r>
          </a:p>
        </p:txBody>
      </p:sp>
      <p:sp>
        <p:nvSpPr>
          <p:cNvPr id="11270" name="Text Box 4"/>
          <p:cNvSpPr txBox="1">
            <a:spLocks noChangeArrowheads="1"/>
          </p:cNvSpPr>
          <p:nvPr/>
        </p:nvSpPr>
        <p:spPr bwMode="auto">
          <a:xfrm>
            <a:off x="758825" y="1423988"/>
            <a:ext cx="7686675" cy="54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3600" b="1">
                <a:solidFill>
                  <a:srgbClr val="0033CC"/>
                </a:solidFill>
                <a:latin typeface="黑体" pitchFamily="2" charset="-122"/>
                <a:ea typeface="黑体" pitchFamily="2" charset="-122"/>
              </a:rPr>
              <a:t>一个简单的例子</a:t>
            </a:r>
            <a:r>
              <a:rPr lang="en-US" altLang="zh-CN" sz="3600" b="1">
                <a:solidFill>
                  <a:srgbClr val="0033CC"/>
                </a:solidFill>
                <a:latin typeface="黑体" pitchFamily="2" charset="-122"/>
                <a:ea typeface="黑体" pitchFamily="2" charset="-122"/>
              </a:rPr>
              <a:t>—</a:t>
            </a:r>
            <a:r>
              <a:rPr lang="zh-CN" altLang="en-US" sz="3600" b="1">
                <a:solidFill>
                  <a:srgbClr val="0033CC"/>
                </a:solidFill>
                <a:latin typeface="黑体" pitchFamily="2" charset="-122"/>
                <a:ea typeface="黑体" pitchFamily="2" charset="-122"/>
              </a:rPr>
              <a:t>两个序列的中位数</a:t>
            </a:r>
          </a:p>
        </p:txBody>
      </p:sp>
      <p:sp>
        <p:nvSpPr>
          <p:cNvPr id="11271" name="Text Box 5"/>
          <p:cNvSpPr txBox="1">
            <a:spLocks noChangeArrowheads="1"/>
          </p:cNvSpPr>
          <p:nvPr/>
        </p:nvSpPr>
        <p:spPr bwMode="auto">
          <a:xfrm>
            <a:off x="624681" y="2310364"/>
            <a:ext cx="8066088"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3200" b="1" dirty="0"/>
              <a:t>问题描述：一个长度为</a:t>
            </a:r>
            <a:r>
              <a:rPr lang="en-US" altLang="zh-CN" sz="3200" b="1" i="1" dirty="0"/>
              <a:t>n</a:t>
            </a:r>
            <a:r>
              <a:rPr lang="zh-CN" altLang="en-US" sz="3200" b="1" dirty="0"/>
              <a:t>（</a:t>
            </a:r>
            <a:r>
              <a:rPr lang="en-US" altLang="zh-CN" sz="3200" b="1" i="1" dirty="0"/>
              <a:t>n</a:t>
            </a:r>
            <a:r>
              <a:rPr lang="en-US" altLang="zh-CN" sz="3200" b="1" dirty="0"/>
              <a:t>≥1</a:t>
            </a:r>
            <a:r>
              <a:rPr lang="zh-CN" altLang="en-US" sz="3200" b="1" dirty="0"/>
              <a:t>）的</a:t>
            </a:r>
            <a:r>
              <a:rPr lang="zh-CN" altLang="en-US" sz="3200" b="1" dirty="0">
                <a:solidFill>
                  <a:srgbClr val="FF0000"/>
                </a:solidFill>
              </a:rPr>
              <a:t>升序序列</a:t>
            </a:r>
            <a:r>
              <a:rPr lang="en-US" altLang="zh-CN" sz="3200" b="1" dirty="0"/>
              <a:t>S</a:t>
            </a:r>
            <a:r>
              <a:rPr lang="zh-CN" altLang="en-US" sz="3200" b="1" dirty="0"/>
              <a:t>，处在第</a:t>
            </a:r>
            <a:r>
              <a:rPr lang="en-US" altLang="zh-CN" sz="3200" b="1" i="1" dirty="0"/>
              <a:t>n</a:t>
            </a:r>
            <a:r>
              <a:rPr lang="en-US" altLang="zh-CN" sz="3200" b="1" dirty="0"/>
              <a:t>/2</a:t>
            </a:r>
            <a:r>
              <a:rPr lang="zh-CN" altLang="en-US" sz="3200" b="1" dirty="0"/>
              <a:t>个位置的数称为序列</a:t>
            </a:r>
            <a:r>
              <a:rPr lang="en-US" altLang="zh-CN" sz="3200" b="1" dirty="0"/>
              <a:t>S</a:t>
            </a:r>
            <a:r>
              <a:rPr lang="zh-CN" altLang="en-US" sz="3200" b="1" dirty="0"/>
              <a:t>的中位数 。两个序列的中位数是他们</a:t>
            </a:r>
            <a:r>
              <a:rPr lang="zh-CN" altLang="en-US" sz="3200" b="1" dirty="0">
                <a:solidFill>
                  <a:srgbClr val="00B0F0"/>
                </a:solidFill>
              </a:rPr>
              <a:t>所有元素</a:t>
            </a:r>
            <a:r>
              <a:rPr lang="zh-CN" altLang="en-US" sz="3200" b="1" dirty="0"/>
              <a:t>的升序序列的中位数。现有两个等长升序序列</a:t>
            </a:r>
            <a:r>
              <a:rPr lang="en-US" altLang="zh-CN" sz="3200" b="1" dirty="0"/>
              <a:t>A</a:t>
            </a:r>
            <a:r>
              <a:rPr lang="zh-CN" altLang="en-US" sz="3200" b="1" dirty="0"/>
              <a:t>和</a:t>
            </a:r>
            <a:r>
              <a:rPr lang="en-US" altLang="zh-CN" sz="3200" b="1" dirty="0"/>
              <a:t>B</a:t>
            </a:r>
            <a:r>
              <a:rPr lang="zh-CN" altLang="en-US" sz="3200" b="1" dirty="0"/>
              <a:t>，试设计一个在时间和空间两方面都尽可能高效的算法，找出两个序列的中位数。</a:t>
            </a:r>
          </a:p>
        </p:txBody>
      </p:sp>
      <p:sp>
        <p:nvSpPr>
          <p:cNvPr id="11272" name="矩形 1"/>
          <p:cNvSpPr>
            <a:spLocks noChangeArrowheads="1"/>
          </p:cNvSpPr>
          <p:nvPr/>
        </p:nvSpPr>
        <p:spPr bwMode="auto">
          <a:xfrm>
            <a:off x="955767" y="5625581"/>
            <a:ext cx="7762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000" b="1" i="1" dirty="0"/>
              <a:t>A</a:t>
            </a:r>
            <a:r>
              <a:rPr lang="en-US" altLang="zh-CN" sz="2000" b="1" dirty="0"/>
              <a:t>={11, </a:t>
            </a:r>
            <a:r>
              <a:rPr lang="en-US" altLang="zh-CN" sz="2000" b="1" dirty="0">
                <a:solidFill>
                  <a:srgbClr val="FF0000"/>
                </a:solidFill>
              </a:rPr>
              <a:t>13</a:t>
            </a:r>
            <a:r>
              <a:rPr lang="en-US" altLang="zh-CN" sz="2000" b="1" dirty="0"/>
              <a:t>, 15, 17, 19},</a:t>
            </a:r>
            <a:r>
              <a:rPr lang="en-US" altLang="zh-CN" sz="2000" b="1" i="1" dirty="0"/>
              <a:t> B</a:t>
            </a:r>
            <a:r>
              <a:rPr lang="en-US" altLang="zh-CN" sz="2000" b="1" dirty="0"/>
              <a:t>={2, 4, 10, 15, 20}</a:t>
            </a:r>
            <a:r>
              <a:rPr lang="zh-CN" altLang="en-US" sz="2000" b="1" dirty="0"/>
              <a:t>，则中位数为</a:t>
            </a:r>
            <a:r>
              <a:rPr lang="en-US" altLang="zh-CN" sz="2000" b="1" dirty="0">
                <a:solidFill>
                  <a:srgbClr val="FF0000"/>
                </a:solidFill>
              </a:rPr>
              <a:t>13</a:t>
            </a:r>
            <a:endParaRPr lang="zh-CN" altLang="en-US" sz="2000" dirty="0">
              <a:solidFill>
                <a:srgbClr val="FF0000"/>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a:t>
            </a:fld>
            <a:endParaRPr lang="en-US" altLang="zh-CN" dirty="0"/>
          </a:p>
        </p:txBody>
      </p:sp>
    </p:spTree>
    <p:extLst>
      <p:ext uri="{BB962C8B-B14F-4D97-AF65-F5344CB8AC3E}">
        <p14:creationId xmlns:p14="http://schemas.microsoft.com/office/powerpoint/2010/main" val="3072755396"/>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72"/>
                                        </p:tgtEl>
                                        <p:attrNameLst>
                                          <p:attrName>style.visibility</p:attrName>
                                        </p:attrNameLst>
                                      </p:cBhvr>
                                      <p:to>
                                        <p:strVal val="visible"/>
                                      </p:to>
                                    </p:set>
                                    <p:anim calcmode="lin" valueType="num">
                                      <p:cBhvr additive="base">
                                        <p:cTn id="7" dur="500" fill="hold"/>
                                        <p:tgtEl>
                                          <p:spTgt spid="11272"/>
                                        </p:tgtEl>
                                        <p:attrNameLst>
                                          <p:attrName>ppt_x</p:attrName>
                                        </p:attrNameLst>
                                      </p:cBhvr>
                                      <p:tavLst>
                                        <p:tav tm="0">
                                          <p:val>
                                            <p:strVal val="#ppt_x"/>
                                          </p:val>
                                        </p:tav>
                                        <p:tav tm="100000">
                                          <p:val>
                                            <p:strVal val="#ppt_x"/>
                                          </p:val>
                                        </p:tav>
                                      </p:tavLst>
                                    </p:anim>
                                    <p:anim calcmode="lin" valueType="num">
                                      <p:cBhvr additive="base">
                                        <p:cTn id="8" dur="500" fill="hold"/>
                                        <p:tgtEl>
                                          <p:spTgt spid="1127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2"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a:xfrm>
            <a:off x="0" y="357188"/>
            <a:ext cx="7572375" cy="623887"/>
          </a:xfrm>
        </p:spPr>
        <p:txBody>
          <a:bodyPr/>
          <a:lstStyle/>
          <a:p>
            <a:pPr eaLnBrk="1" hangingPunct="1"/>
            <a:r>
              <a:rPr lang="zh-CN" altLang="en-US" sz="3600" dirty="0" smtClean="0">
                <a:latin typeface="微软雅黑" panose="020B0503020204020204" pitchFamily="34" charset="-122"/>
                <a:ea typeface="微软雅黑" panose="020B0503020204020204" pitchFamily="34" charset="-122"/>
              </a:rPr>
              <a:t> 减常因子法</a:t>
            </a:r>
            <a:r>
              <a:rPr lang="en-US" altLang="zh-CN" sz="3600" dirty="0" smtClean="0">
                <a:latin typeface="微软雅黑" panose="020B0503020204020204" pitchFamily="34" charset="-122"/>
                <a:ea typeface="微软雅黑" panose="020B0503020204020204" pitchFamily="34" charset="-122"/>
              </a:rPr>
              <a:t>-</a:t>
            </a:r>
            <a:r>
              <a:rPr lang="zh-CN" altLang="en-US" sz="3600" dirty="0" smtClean="0">
                <a:latin typeface="微软雅黑" panose="020B0503020204020204" pitchFamily="34" charset="-122"/>
                <a:ea typeface="微软雅黑" panose="020B0503020204020204" pitchFamily="34" charset="-122"/>
              </a:rPr>
              <a:t>约瑟夫斯</a:t>
            </a:r>
            <a:r>
              <a:rPr lang="en-US" altLang="zh-CN" sz="3600" dirty="0"/>
              <a:t>Josephus</a:t>
            </a:r>
            <a:r>
              <a:rPr lang="zh-CN" altLang="en-US" sz="3600" dirty="0" smtClean="0">
                <a:latin typeface="微软雅黑" panose="020B0503020204020204" pitchFamily="34" charset="-122"/>
                <a:ea typeface="微软雅黑" panose="020B0503020204020204" pitchFamily="34" charset="-122"/>
              </a:rPr>
              <a:t>问题</a:t>
            </a:r>
          </a:p>
        </p:txBody>
      </p:sp>
      <p:sp>
        <p:nvSpPr>
          <p:cNvPr id="46085" name="Rectangle 3"/>
          <p:cNvSpPr>
            <a:spLocks noGrp="1" noChangeArrowheads="1"/>
          </p:cNvSpPr>
          <p:nvPr>
            <p:ph type="body" idx="1"/>
          </p:nvPr>
        </p:nvSpPr>
        <p:spPr>
          <a:xfrm>
            <a:off x="0" y="1060144"/>
            <a:ext cx="8964488" cy="5078412"/>
          </a:xfrm>
        </p:spPr>
        <p:txBody>
          <a:bodyPr/>
          <a:lstStyle/>
          <a:p>
            <a:pPr eaLnBrk="1" hangingPunct="1">
              <a:lnSpc>
                <a:spcPts val="3500"/>
              </a:lnSpc>
              <a:buFont typeface="Wingdings" pitchFamily="2" charset="2"/>
              <a:buNone/>
            </a:pPr>
            <a:r>
              <a:rPr lang="zh-CN" altLang="en-US" sz="2800" dirty="0" smtClean="0">
                <a:latin typeface="微软雅黑" panose="020B0503020204020204" pitchFamily="34" charset="-122"/>
                <a:ea typeface="微软雅黑" panose="020B0503020204020204" pitchFamily="34" charset="-122"/>
              </a:rPr>
              <a:t>  约瑟夫斯是公元</a:t>
            </a:r>
            <a:r>
              <a:rPr lang="en-US" altLang="zh-CN" sz="2800" dirty="0" smtClean="0">
                <a:latin typeface="微软雅黑" panose="020B0503020204020204" pitchFamily="34" charset="-122"/>
                <a:ea typeface="微软雅黑" panose="020B0503020204020204" pitchFamily="34" charset="-122"/>
              </a:rPr>
              <a:t>1</a:t>
            </a:r>
            <a:r>
              <a:rPr lang="zh-CN" altLang="en-US" sz="2800" dirty="0" smtClean="0">
                <a:latin typeface="微软雅黑" panose="020B0503020204020204" pitchFamily="34" charset="-122"/>
                <a:ea typeface="微软雅黑" panose="020B0503020204020204" pitchFamily="34" charset="-122"/>
              </a:rPr>
              <a:t>世纪的犹太历史学家，他领导了反抗罗马人的武装起义，但是失败了。</a:t>
            </a:r>
          </a:p>
          <a:p>
            <a:pPr eaLnBrk="1" hangingPunct="1">
              <a:lnSpc>
                <a:spcPts val="3500"/>
              </a:lnSpc>
              <a:buFont typeface="Wingdings" pitchFamily="2" charset="2"/>
              <a:buNone/>
            </a:pPr>
            <a:r>
              <a:rPr lang="zh-CN" altLang="en-US" sz="2800" dirty="0" smtClean="0">
                <a:latin typeface="微软雅黑" panose="020B0503020204020204" pitchFamily="34" charset="-122"/>
                <a:ea typeface="微软雅黑" panose="020B0503020204020204" pitchFamily="34" charset="-122"/>
              </a:rPr>
              <a:t>  他和四十名犹太士兵被罗马人围困在一个山洞中。这四十个士兵宁死不屈，决定杀身成仁。但约瑟夫斯不想，但又不便公开反对。</a:t>
            </a:r>
          </a:p>
          <a:p>
            <a:pPr eaLnBrk="1" hangingPunct="1">
              <a:lnSpc>
                <a:spcPts val="3500"/>
              </a:lnSpc>
              <a:buFont typeface="Wingdings" pitchFamily="2" charset="2"/>
              <a:buNone/>
            </a:pPr>
            <a:r>
              <a:rPr lang="zh-CN" altLang="en-US" sz="2800" dirty="0" smtClean="0">
                <a:latin typeface="微软雅黑" panose="020B0503020204020204" pitchFamily="34" charset="-122"/>
                <a:ea typeface="微软雅黑" panose="020B0503020204020204" pitchFamily="34" charset="-122"/>
              </a:rPr>
              <a:t>  于是提出一个方法，就是四十一个人站成一个圈，从某人开始数起，凡数到三的人就让大家成全他升天，这样下去直到剩下最后一个人，这个人就自杀。</a:t>
            </a:r>
          </a:p>
          <a:p>
            <a:pPr eaLnBrk="1" hangingPunct="1">
              <a:lnSpc>
                <a:spcPts val="3500"/>
              </a:lnSpc>
              <a:buFont typeface="Wingdings" pitchFamily="2" charset="2"/>
              <a:buNone/>
            </a:pPr>
            <a:r>
              <a:rPr lang="zh-CN" altLang="en-US" sz="2800" dirty="0" smtClean="0">
                <a:latin typeface="微软雅黑" panose="020B0503020204020204" pitchFamily="34" charset="-122"/>
                <a:ea typeface="微软雅黑" panose="020B0503020204020204" pitchFamily="34" charset="-122"/>
              </a:rPr>
              <a:t>  约瑟夫斯就挑选了</a:t>
            </a:r>
            <a:r>
              <a:rPr lang="zh-CN" altLang="en-US" sz="2800" dirty="0" smtClean="0">
                <a:solidFill>
                  <a:srgbClr val="FF0000"/>
                </a:solidFill>
                <a:latin typeface="微软雅黑" panose="020B0503020204020204" pitchFamily="34" charset="-122"/>
                <a:ea typeface="微软雅黑" panose="020B0503020204020204" pitchFamily="34" charset="-122"/>
              </a:rPr>
              <a:t>第</a:t>
            </a:r>
            <a:r>
              <a:rPr lang="en-US" altLang="zh-CN" sz="2800" dirty="0" smtClean="0">
                <a:solidFill>
                  <a:srgbClr val="FF0000"/>
                </a:solidFill>
                <a:latin typeface="微软雅黑" panose="020B0503020204020204" pitchFamily="34" charset="-122"/>
                <a:ea typeface="微软雅黑" panose="020B0503020204020204" pitchFamily="34" charset="-122"/>
              </a:rPr>
              <a:t>31</a:t>
            </a:r>
            <a:r>
              <a:rPr lang="zh-CN" altLang="en-US" sz="2800" dirty="0" smtClean="0">
                <a:solidFill>
                  <a:srgbClr val="FF0000"/>
                </a:solidFill>
                <a:latin typeface="微软雅黑" panose="020B0503020204020204" pitchFamily="34" charset="-122"/>
                <a:ea typeface="微软雅黑" panose="020B0503020204020204" pitchFamily="34" charset="-122"/>
              </a:rPr>
              <a:t>号</a:t>
            </a:r>
            <a:r>
              <a:rPr lang="zh-CN" altLang="en-US" sz="2800" dirty="0" smtClean="0">
                <a:latin typeface="微软雅黑" panose="020B0503020204020204" pitchFamily="34" charset="-122"/>
                <a:ea typeface="微软雅黑" panose="020B0503020204020204" pitchFamily="34" charset="-122"/>
              </a:rPr>
              <a:t>的位置。结果所有人都死了，剩下他和倒数第二个人投降了罗马人。这也是约瑟夫斯问题的最初提法。</a:t>
            </a:r>
            <a:endParaRPr lang="en-US" altLang="zh-CN" sz="2800"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100</a:t>
            </a:fld>
            <a:endParaRPr lang="en-US" altLang="zh-CN" dirty="0"/>
          </a:p>
        </p:txBody>
      </p:sp>
    </p:spTree>
    <p:extLst>
      <p:ext uri="{BB962C8B-B14F-4D97-AF65-F5344CB8AC3E}">
        <p14:creationId xmlns:p14="http://schemas.microsoft.com/office/powerpoint/2010/main" val="1734276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6085">
                                            <p:txEl>
                                              <p:pRg st="0" end="0"/>
                                            </p:txEl>
                                          </p:spTgt>
                                        </p:tgtEl>
                                        <p:attrNameLst>
                                          <p:attrName>style.visibility</p:attrName>
                                        </p:attrNameLst>
                                      </p:cBhvr>
                                      <p:to>
                                        <p:strVal val="visible"/>
                                      </p:to>
                                    </p:set>
                                    <p:anim calcmode="lin" valueType="num">
                                      <p:cBhvr additive="base">
                                        <p:cTn id="7" dur="500" fill="hold"/>
                                        <p:tgtEl>
                                          <p:spTgt spid="460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6085">
                                            <p:txEl>
                                              <p:pRg st="1" end="1"/>
                                            </p:txEl>
                                          </p:spTgt>
                                        </p:tgtEl>
                                        <p:attrNameLst>
                                          <p:attrName>style.visibility</p:attrName>
                                        </p:attrNameLst>
                                      </p:cBhvr>
                                      <p:to>
                                        <p:strVal val="visible"/>
                                      </p:to>
                                    </p:set>
                                    <p:anim calcmode="lin" valueType="num">
                                      <p:cBhvr additive="base">
                                        <p:cTn id="11" dur="500" fill="hold"/>
                                        <p:tgtEl>
                                          <p:spTgt spid="4608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608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6085">
                                            <p:txEl>
                                              <p:pRg st="2" end="2"/>
                                            </p:txEl>
                                          </p:spTgt>
                                        </p:tgtEl>
                                        <p:attrNameLst>
                                          <p:attrName>style.visibility</p:attrName>
                                        </p:attrNameLst>
                                      </p:cBhvr>
                                      <p:to>
                                        <p:strVal val="visible"/>
                                      </p:to>
                                    </p:set>
                                    <p:anim calcmode="lin" valueType="num">
                                      <p:cBhvr additive="base">
                                        <p:cTn id="15" dur="500" fill="hold"/>
                                        <p:tgtEl>
                                          <p:spTgt spid="4608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608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6085">
                                            <p:txEl>
                                              <p:pRg st="3" end="3"/>
                                            </p:txEl>
                                          </p:spTgt>
                                        </p:tgtEl>
                                        <p:attrNameLst>
                                          <p:attrName>style.visibility</p:attrName>
                                        </p:attrNameLst>
                                      </p:cBhvr>
                                      <p:to>
                                        <p:strVal val="visible"/>
                                      </p:to>
                                    </p:set>
                                    <p:anim calcmode="lin" valueType="num">
                                      <p:cBhvr additive="base">
                                        <p:cTn id="19" dur="500" fill="hold"/>
                                        <p:tgtEl>
                                          <p:spTgt spid="4608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pPr eaLnBrk="1" hangingPunct="1"/>
            <a:r>
              <a:rPr lang="zh-CN" altLang="en-US" dirty="0" smtClean="0">
                <a:latin typeface="微软雅黑" panose="020B0503020204020204" pitchFamily="34" charset="-122"/>
                <a:ea typeface="微软雅黑" panose="020B0503020204020204" pitchFamily="34" charset="-122"/>
              </a:rPr>
              <a:t>约瑟夫斯</a:t>
            </a:r>
            <a:r>
              <a:rPr lang="en-US" altLang="zh-CN" dirty="0"/>
              <a:t>Josephus</a:t>
            </a:r>
            <a:r>
              <a:rPr lang="zh-CN" altLang="en-US" dirty="0" smtClean="0">
                <a:latin typeface="微软雅黑" panose="020B0503020204020204" pitchFamily="34" charset="-122"/>
                <a:ea typeface="微软雅黑" panose="020B0503020204020204" pitchFamily="34" charset="-122"/>
              </a:rPr>
              <a:t>问题</a:t>
            </a:r>
          </a:p>
        </p:txBody>
      </p:sp>
      <p:sp>
        <p:nvSpPr>
          <p:cNvPr id="47109" name="Rectangle 3"/>
          <p:cNvSpPr>
            <a:spLocks noGrp="1" noChangeArrowheads="1"/>
          </p:cNvSpPr>
          <p:nvPr>
            <p:ph type="body" idx="1"/>
          </p:nvPr>
        </p:nvSpPr>
        <p:spPr/>
        <p:txBody>
          <a:bodyPr/>
          <a:lstStyle/>
          <a:p>
            <a:pPr eaLnBrk="1" hangingPunct="1"/>
            <a:r>
              <a:rPr lang="en-US" altLang="zh-CN" dirty="0" smtClean="0">
                <a:latin typeface="微软雅黑" panose="020B0503020204020204" pitchFamily="34" charset="-122"/>
                <a:ea typeface="微软雅黑" panose="020B0503020204020204" pitchFamily="34" charset="-122"/>
              </a:rPr>
              <a:t> </a:t>
            </a:r>
            <a:r>
              <a:rPr lang="zh-CN" altLang="en-US" dirty="0" smtClean="0">
                <a:latin typeface="微软雅黑" panose="020B0503020204020204" pitchFamily="34" charset="-122"/>
                <a:ea typeface="微软雅黑" panose="020B0503020204020204" pitchFamily="34" charset="-122"/>
              </a:rPr>
              <a:t>约瑟夫斯问题的</a:t>
            </a:r>
            <a:r>
              <a:rPr lang="zh-CN" altLang="en-US" dirty="0" smtClean="0">
                <a:solidFill>
                  <a:srgbClr val="00B0F0"/>
                </a:solidFill>
                <a:latin typeface="微软雅黑" panose="020B0503020204020204" pitchFamily="34" charset="-122"/>
                <a:ea typeface="微软雅黑" panose="020B0503020204020204" pitchFamily="34" charset="-122"/>
              </a:rPr>
              <a:t>一般提法</a:t>
            </a:r>
            <a:r>
              <a:rPr lang="zh-CN" altLang="en-US" dirty="0" smtClean="0">
                <a:latin typeface="微软雅黑" panose="020B0503020204020204" pitchFamily="34" charset="-122"/>
                <a:ea typeface="微软雅黑" panose="020B0503020204020204" pitchFamily="34" charset="-122"/>
              </a:rPr>
              <a:t>：</a:t>
            </a:r>
          </a:p>
          <a:p>
            <a:pPr lvl="1" eaLnBrk="1" hangingPunct="1"/>
            <a:r>
              <a:rPr lang="zh-CN" altLang="en-US" dirty="0" smtClean="0">
                <a:latin typeface="微软雅黑" panose="020B0503020204020204" pitchFamily="34" charset="-122"/>
                <a:ea typeface="微软雅黑" panose="020B0503020204020204" pitchFamily="34" charset="-122"/>
              </a:rPr>
              <a:t>设有</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个以</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2</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a:t>
            </a:r>
            <a:r>
              <a:rPr lang="zh-CN" altLang="en-US" dirty="0" smtClean="0">
                <a:latin typeface="微软雅黑" panose="020B0503020204020204" pitchFamily="34" charset="-122"/>
                <a:ea typeface="微软雅黑" panose="020B0503020204020204" pitchFamily="34" charset="-122"/>
              </a:rPr>
              <a:t>、</a:t>
            </a:r>
            <a:r>
              <a:rPr lang="en-US" altLang="zh-CN" dirty="0" smtClean="0">
                <a:latin typeface="微软雅黑" panose="020B0503020204020204" pitchFamily="34" charset="-122"/>
                <a:ea typeface="微软雅黑" panose="020B0503020204020204" pitchFamily="34" charset="-122"/>
              </a:rPr>
              <a:t>n</a:t>
            </a:r>
            <a:r>
              <a:rPr lang="zh-CN" altLang="en-US" dirty="0" smtClean="0">
                <a:latin typeface="微软雅黑" panose="020B0503020204020204" pitchFamily="34" charset="-122"/>
                <a:ea typeface="微软雅黑" panose="020B0503020204020204" pitchFamily="34" charset="-122"/>
              </a:rPr>
              <a:t>编号的人，按编号顺序围成一圈，从</a:t>
            </a:r>
            <a:r>
              <a:rPr lang="en-US" altLang="zh-CN" dirty="0" smtClean="0">
                <a:latin typeface="微软雅黑" panose="020B0503020204020204" pitchFamily="34" charset="-122"/>
                <a:ea typeface="微软雅黑" panose="020B0503020204020204" pitchFamily="34" charset="-122"/>
              </a:rPr>
              <a:t>1</a:t>
            </a:r>
            <a:r>
              <a:rPr lang="zh-CN" altLang="en-US" dirty="0" smtClean="0">
                <a:latin typeface="微软雅黑" panose="020B0503020204020204" pitchFamily="34" charset="-122"/>
                <a:ea typeface="微软雅黑" panose="020B0503020204020204" pitchFamily="34" charset="-122"/>
              </a:rPr>
              <a:t>号开始报数，每数到</a:t>
            </a:r>
            <a:r>
              <a:rPr lang="en-US" altLang="zh-CN" dirty="0" smtClean="0">
                <a:latin typeface="微软雅黑" panose="020B0503020204020204" pitchFamily="34" charset="-122"/>
                <a:ea typeface="微软雅黑" panose="020B0503020204020204" pitchFamily="34" charset="-122"/>
              </a:rPr>
              <a:t>m</a:t>
            </a:r>
            <a:r>
              <a:rPr lang="zh-CN" altLang="en-US" dirty="0" smtClean="0">
                <a:latin typeface="微软雅黑" panose="020B0503020204020204" pitchFamily="34" charset="-122"/>
                <a:ea typeface="微软雅黑" panose="020B0503020204020204" pitchFamily="34" charset="-122"/>
              </a:rPr>
              <a:t>就淘汰一人，问最后被淘汰的人是几号呢？</a:t>
            </a:r>
          </a:p>
          <a:p>
            <a:pPr eaLnBrk="1" hangingPunct="1"/>
            <a:r>
              <a:rPr lang="zh-CN" altLang="en-US" dirty="0" smtClean="0">
                <a:latin typeface="微软雅黑" panose="020B0503020204020204" pitchFamily="34" charset="-122"/>
                <a:ea typeface="微软雅黑" panose="020B0503020204020204" pitchFamily="34" charset="-122"/>
              </a:rPr>
              <a:t>令</a:t>
            </a:r>
            <a:r>
              <a:rPr lang="en-US" altLang="zh-CN" dirty="0" smtClean="0">
                <a:solidFill>
                  <a:srgbClr val="00B0F0"/>
                </a:solidFill>
                <a:latin typeface="微软雅黑" panose="020B0503020204020204" pitchFamily="34" charset="-122"/>
                <a:ea typeface="微软雅黑" panose="020B0503020204020204" pitchFamily="34" charset="-122"/>
              </a:rPr>
              <a:t>L(n, m)</a:t>
            </a:r>
            <a:r>
              <a:rPr lang="zh-CN" altLang="en-US" dirty="0" smtClean="0">
                <a:latin typeface="微软雅黑" panose="020B0503020204020204" pitchFamily="34" charset="-122"/>
                <a:ea typeface="微软雅黑" panose="020B0503020204020204" pitchFamily="34" charset="-122"/>
              </a:rPr>
              <a:t>为上述最后被淘汰的人的号码，即幸存者的初始位置。</a:t>
            </a:r>
          </a:p>
          <a:p>
            <a:pPr eaLnBrk="1" hangingPunct="1"/>
            <a:r>
              <a:rPr lang="zh-CN" altLang="en-US" dirty="0" smtClean="0">
                <a:latin typeface="微软雅黑" panose="020B0503020204020204" pitchFamily="34" charset="-122"/>
                <a:ea typeface="微软雅黑" panose="020B0503020204020204" pitchFamily="34" charset="-122"/>
              </a:rPr>
              <a:t>则可以将最初的约瑟夫斯问题写成</a:t>
            </a:r>
            <a:r>
              <a:rPr lang="en-US" altLang="zh-CN" dirty="0" smtClean="0">
                <a:solidFill>
                  <a:srgbClr val="00B0F0"/>
                </a:solidFill>
                <a:latin typeface="微软雅黑" panose="020B0503020204020204" pitchFamily="34" charset="-122"/>
                <a:ea typeface="微软雅黑" panose="020B0503020204020204" pitchFamily="34" charset="-122"/>
              </a:rPr>
              <a:t>L(41, 3)</a:t>
            </a:r>
            <a:r>
              <a:rPr lang="zh-CN" altLang="en-US" dirty="0" smtClean="0">
                <a:solidFill>
                  <a:srgbClr val="00B0F0"/>
                </a:solidFill>
                <a:latin typeface="微软雅黑" panose="020B0503020204020204" pitchFamily="34" charset="-122"/>
                <a:ea typeface="微软雅黑" panose="020B0503020204020204" pitchFamily="34" charset="-122"/>
              </a:rPr>
              <a:t>＝</a:t>
            </a:r>
            <a:r>
              <a:rPr lang="en-US" altLang="zh-CN" dirty="0" smtClean="0">
                <a:solidFill>
                  <a:srgbClr val="00B0F0"/>
                </a:solidFill>
                <a:latin typeface="微软雅黑" panose="020B0503020204020204" pitchFamily="34" charset="-122"/>
                <a:ea typeface="微软雅黑" panose="020B0503020204020204" pitchFamily="34" charset="-122"/>
              </a:rPr>
              <a:t>31</a:t>
            </a:r>
            <a:r>
              <a:rPr lang="zh-CN" altLang="en-US" dirty="0" smtClean="0">
                <a:latin typeface="微软雅黑" panose="020B0503020204020204" pitchFamily="34" charset="-122"/>
                <a:ea typeface="微软雅黑" panose="020B0503020204020204" pitchFamily="34" charset="-122"/>
              </a:rPr>
              <a:t>。</a:t>
            </a:r>
          </a:p>
          <a:p>
            <a:pPr eaLnBrk="1" hangingPunct="1"/>
            <a:endParaRPr lang="zh-CN" altLang="en-US" dirty="0" smtClean="0">
              <a:latin typeface="微软雅黑" panose="020B0503020204020204" pitchFamily="34" charset="-122"/>
              <a:ea typeface="微软雅黑" panose="020B0503020204020204"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101</a:t>
            </a:fld>
            <a:endParaRPr lang="en-US" altLang="zh-CN" dirty="0"/>
          </a:p>
        </p:txBody>
      </p:sp>
    </p:spTree>
    <p:extLst>
      <p:ext uri="{BB962C8B-B14F-4D97-AF65-F5344CB8AC3E}">
        <p14:creationId xmlns:p14="http://schemas.microsoft.com/office/powerpoint/2010/main" val="1392543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7109">
                                            <p:txEl>
                                              <p:pRg st="0" end="0"/>
                                            </p:txEl>
                                          </p:spTgt>
                                        </p:tgtEl>
                                        <p:attrNameLst>
                                          <p:attrName>style.visibility</p:attrName>
                                        </p:attrNameLst>
                                      </p:cBhvr>
                                      <p:to>
                                        <p:strVal val="visible"/>
                                      </p:to>
                                    </p:set>
                                    <p:anim calcmode="lin" valueType="num">
                                      <p:cBhvr additive="base">
                                        <p:cTn id="7" dur="500" fill="hold"/>
                                        <p:tgtEl>
                                          <p:spTgt spid="4710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10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7109">
                                            <p:txEl>
                                              <p:pRg st="1" end="1"/>
                                            </p:txEl>
                                          </p:spTgt>
                                        </p:tgtEl>
                                        <p:attrNameLst>
                                          <p:attrName>style.visibility</p:attrName>
                                        </p:attrNameLst>
                                      </p:cBhvr>
                                      <p:to>
                                        <p:strVal val="visible"/>
                                      </p:to>
                                    </p:set>
                                    <p:anim calcmode="lin" valueType="num">
                                      <p:cBhvr additive="base">
                                        <p:cTn id="13" dur="500" fill="hold"/>
                                        <p:tgtEl>
                                          <p:spTgt spid="4710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10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7109">
                                            <p:txEl>
                                              <p:pRg st="2" end="2"/>
                                            </p:txEl>
                                          </p:spTgt>
                                        </p:tgtEl>
                                        <p:attrNameLst>
                                          <p:attrName>style.visibility</p:attrName>
                                        </p:attrNameLst>
                                      </p:cBhvr>
                                      <p:to>
                                        <p:strVal val="visible"/>
                                      </p:to>
                                    </p:set>
                                    <p:anim calcmode="lin" valueType="num">
                                      <p:cBhvr additive="base">
                                        <p:cTn id="19" dur="500" fill="hold"/>
                                        <p:tgtEl>
                                          <p:spTgt spid="4710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10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7109">
                                            <p:txEl>
                                              <p:pRg st="3" end="3"/>
                                            </p:txEl>
                                          </p:spTgt>
                                        </p:tgtEl>
                                        <p:attrNameLst>
                                          <p:attrName>style.visibility</p:attrName>
                                        </p:attrNameLst>
                                      </p:cBhvr>
                                      <p:to>
                                        <p:strVal val="visible"/>
                                      </p:to>
                                    </p:set>
                                    <p:anim calcmode="lin" valueType="num">
                                      <p:cBhvr additive="base">
                                        <p:cTn id="25" dur="500" fill="hold"/>
                                        <p:tgtEl>
                                          <p:spTgt spid="4710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10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395536" y="332656"/>
            <a:ext cx="8229600" cy="719137"/>
          </a:xfrm>
        </p:spPr>
        <p:txBody>
          <a:bodyPr/>
          <a:lstStyle/>
          <a:p>
            <a:r>
              <a:rPr lang="zh-CN" altLang="en-US" sz="3600" dirty="0">
                <a:effectLst>
                  <a:outerShdw blurRad="38100" dist="38100" dir="2700000" algn="tl">
                    <a:srgbClr val="FFFFFF"/>
                  </a:outerShdw>
                </a:effectLst>
                <a:latin typeface="宋体" pitchFamily="2" charset="-122"/>
              </a:rPr>
              <a:t>约瑟夫斯问题分析</a:t>
            </a:r>
          </a:p>
        </p:txBody>
      </p:sp>
      <p:sp>
        <p:nvSpPr>
          <p:cNvPr id="476163" name="Rectangle 3"/>
          <p:cNvSpPr>
            <a:spLocks noGrp="1" noChangeArrowheads="1"/>
          </p:cNvSpPr>
          <p:nvPr>
            <p:ph type="body" idx="1"/>
          </p:nvPr>
        </p:nvSpPr>
        <p:spPr>
          <a:xfrm>
            <a:off x="468313" y="1124744"/>
            <a:ext cx="8229600" cy="4897437"/>
          </a:xfrm>
        </p:spPr>
        <p:txBody>
          <a:bodyPr/>
          <a:lstStyle/>
          <a:p>
            <a:pPr>
              <a:lnSpc>
                <a:spcPct val="120000"/>
              </a:lnSpc>
            </a:pPr>
            <a:r>
              <a:rPr lang="zh-CN" altLang="en-US" sz="2800" dirty="0">
                <a:solidFill>
                  <a:srgbClr val="000000"/>
                </a:solidFill>
                <a:effectLst>
                  <a:outerShdw blurRad="38100" dist="38100" dir="2700000" algn="tl">
                    <a:srgbClr val="FFFFFF"/>
                  </a:outerShdw>
                </a:effectLst>
              </a:rPr>
              <a:t>当</a:t>
            </a:r>
            <a:r>
              <a:rPr lang="en-US" altLang="zh-CN" sz="2800" dirty="0">
                <a:solidFill>
                  <a:srgbClr val="000000"/>
                </a:solidFill>
                <a:effectLst>
                  <a:outerShdw blurRad="38100" dist="38100" dir="2700000" algn="tl">
                    <a:srgbClr val="FFFFFF"/>
                  </a:outerShdw>
                </a:effectLst>
              </a:rPr>
              <a:t>m</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2</a:t>
            </a:r>
            <a:r>
              <a:rPr lang="zh-CN" altLang="en-US" sz="2800" dirty="0">
                <a:solidFill>
                  <a:srgbClr val="000000"/>
                </a:solidFill>
                <a:effectLst>
                  <a:outerShdw blurRad="38100" dist="38100" dir="2700000" algn="tl">
                    <a:srgbClr val="FFFFFF"/>
                  </a:outerShdw>
                </a:effectLst>
              </a:rPr>
              <a:t>时，公式是：</a:t>
            </a:r>
            <a:r>
              <a:rPr lang="en-US" altLang="zh-CN" sz="2800" dirty="0">
                <a:solidFill>
                  <a:srgbClr val="000000"/>
                </a:solidFill>
                <a:effectLst>
                  <a:outerShdw blurRad="38100" dist="38100" dir="2700000" algn="tl">
                    <a:srgbClr val="FFFFFF"/>
                  </a:outerShdw>
                </a:effectLst>
              </a:rPr>
              <a:t>L(n,2)</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2b</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1</a:t>
            </a:r>
            <a:r>
              <a:rPr lang="zh-CN" altLang="en-US" sz="2800" dirty="0">
                <a:solidFill>
                  <a:srgbClr val="000000"/>
                </a:solidFill>
                <a:effectLst>
                  <a:outerShdw blurRad="38100" dist="38100" dir="2700000" algn="tl">
                    <a:srgbClr val="FFFFFF"/>
                  </a:outerShdw>
                </a:effectLst>
              </a:rPr>
              <a:t>。</a:t>
            </a:r>
            <a:br>
              <a:rPr lang="zh-CN" altLang="en-US" sz="2800" dirty="0">
                <a:solidFill>
                  <a:srgbClr val="000000"/>
                </a:solidFill>
                <a:effectLst>
                  <a:outerShdw blurRad="38100" dist="38100" dir="2700000" algn="tl">
                    <a:srgbClr val="FFFFFF"/>
                  </a:outerShdw>
                </a:effectLst>
              </a:rPr>
            </a:br>
            <a:r>
              <a:rPr lang="zh-CN" altLang="en-US" sz="2800" dirty="0">
                <a:solidFill>
                  <a:srgbClr val="000000"/>
                </a:solidFill>
                <a:effectLst>
                  <a:outerShdw blurRad="38100" dist="38100" dir="2700000" algn="tl">
                    <a:srgbClr val="FFFFFF"/>
                  </a:outerShdw>
                </a:effectLst>
                <a:latin typeface="Arial"/>
              </a:rPr>
              <a:t>   </a:t>
            </a:r>
            <a:r>
              <a:rPr lang="zh-CN" altLang="en-US" sz="2400" dirty="0" smtClean="0">
                <a:solidFill>
                  <a:srgbClr val="000000"/>
                </a:solidFill>
                <a:effectLst>
                  <a:outerShdw blurRad="38100" dist="38100" dir="2700000" algn="tl">
                    <a:srgbClr val="FFFFFF"/>
                  </a:outerShdw>
                </a:effectLst>
              </a:rPr>
              <a:t>其中</a:t>
            </a:r>
            <a:r>
              <a:rPr lang="en-US" altLang="zh-CN" sz="2400" dirty="0">
                <a:solidFill>
                  <a:srgbClr val="000000"/>
                </a:solidFill>
                <a:effectLst>
                  <a:outerShdw blurRad="38100" dist="38100" dir="2700000" algn="tl">
                    <a:srgbClr val="FFFFFF"/>
                  </a:outerShdw>
                </a:effectLst>
              </a:rPr>
              <a:t>b</a:t>
            </a:r>
            <a:r>
              <a:rPr lang="zh-CN" altLang="en-US" sz="2400" dirty="0">
                <a:solidFill>
                  <a:srgbClr val="000000"/>
                </a:solidFill>
                <a:effectLst>
                  <a:outerShdw blurRad="38100" dist="38100" dir="2700000" algn="tl">
                    <a:srgbClr val="FFFFFF"/>
                  </a:outerShdw>
                </a:effectLst>
              </a:rPr>
              <a:t>是这样得出的，把</a:t>
            </a:r>
            <a:r>
              <a:rPr lang="en-US" altLang="zh-CN" sz="2400" dirty="0">
                <a:solidFill>
                  <a:srgbClr val="000000"/>
                </a:solidFill>
                <a:effectLst>
                  <a:outerShdw blurRad="38100" dist="38100" dir="2700000" algn="tl">
                    <a:srgbClr val="FFFFFF"/>
                  </a:outerShdw>
                </a:effectLst>
              </a:rPr>
              <a:t>n</a:t>
            </a:r>
            <a:r>
              <a:rPr lang="zh-CN" altLang="en-US" sz="2400" dirty="0">
                <a:solidFill>
                  <a:srgbClr val="000000"/>
                </a:solidFill>
                <a:effectLst>
                  <a:outerShdw blurRad="38100" dist="38100" dir="2700000" algn="tl">
                    <a:srgbClr val="FFFFFF"/>
                  </a:outerShdw>
                </a:effectLst>
              </a:rPr>
              <a:t>写成</a:t>
            </a:r>
            <a:r>
              <a:rPr lang="en-US" altLang="zh-CN" sz="2400" dirty="0">
                <a:solidFill>
                  <a:srgbClr val="000000"/>
                </a:solidFill>
                <a:effectLst>
                  <a:outerShdw blurRad="38100" dist="38100" dir="2700000" algn="tl">
                    <a:srgbClr val="FFFFFF"/>
                  </a:outerShdw>
                </a:effectLst>
              </a:rPr>
              <a:t>2</a:t>
            </a:r>
            <a:r>
              <a:rPr lang="en-US" altLang="zh-CN" sz="2400" baseline="30000" dirty="0">
                <a:solidFill>
                  <a:srgbClr val="000000"/>
                </a:solidFill>
                <a:effectLst>
                  <a:outerShdw blurRad="38100" dist="38100" dir="2700000" algn="tl">
                    <a:srgbClr val="FFFFFF"/>
                  </a:outerShdw>
                </a:effectLst>
              </a:rPr>
              <a:t>a</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b</a:t>
            </a:r>
            <a:r>
              <a:rPr lang="zh-CN" altLang="en-US" sz="2400" dirty="0">
                <a:solidFill>
                  <a:srgbClr val="000000"/>
                </a:solidFill>
                <a:effectLst>
                  <a:outerShdw blurRad="38100" dist="38100" dir="2700000" algn="tl">
                    <a:srgbClr val="FFFFFF"/>
                  </a:outerShdw>
                </a:effectLst>
              </a:rPr>
              <a:t>，而</a:t>
            </a:r>
            <a:r>
              <a:rPr lang="en-US" altLang="zh-CN" sz="2400" dirty="0">
                <a:solidFill>
                  <a:srgbClr val="000000"/>
                </a:solidFill>
                <a:effectLst>
                  <a:outerShdw blurRad="38100" dist="38100" dir="2700000" algn="tl">
                    <a:srgbClr val="FFFFFF"/>
                  </a:outerShdw>
                </a:effectLst>
              </a:rPr>
              <a:t>a</a:t>
            </a:r>
            <a:r>
              <a:rPr lang="zh-CN" altLang="en-US" sz="2400" dirty="0">
                <a:solidFill>
                  <a:srgbClr val="FF0000"/>
                </a:solidFill>
                <a:effectLst>
                  <a:outerShdw blurRad="38100" dist="38100" dir="2700000" algn="tl">
                    <a:srgbClr val="FFFFFF"/>
                  </a:outerShdw>
                </a:effectLst>
              </a:rPr>
              <a:t>必须</a:t>
            </a:r>
            <a:r>
              <a:rPr lang="zh-CN" altLang="en-US" sz="2400" dirty="0" smtClean="0">
                <a:solidFill>
                  <a:srgbClr val="FF0000"/>
                </a:solidFill>
                <a:effectLst>
                  <a:outerShdw blurRad="38100" dist="38100" dir="2700000" algn="tl">
                    <a:srgbClr val="FFFFFF"/>
                  </a:outerShdw>
                </a:effectLst>
              </a:rPr>
              <a:t>尽可能大</a:t>
            </a:r>
            <a:endParaRPr lang="zh-CN" altLang="en-US" sz="2400" dirty="0">
              <a:solidFill>
                <a:srgbClr val="FF0000"/>
              </a:solidFill>
              <a:effectLst>
                <a:outerShdw blurRad="38100" dist="38100" dir="2700000" algn="tl">
                  <a:srgbClr val="FFFFFF"/>
                </a:outerShdw>
              </a:effectLst>
            </a:endParaRPr>
          </a:p>
          <a:p>
            <a:pPr>
              <a:lnSpc>
                <a:spcPct val="120000"/>
              </a:lnSpc>
              <a:buFontTx/>
              <a:buNone/>
            </a:pPr>
            <a:r>
              <a:rPr lang="zh-CN" altLang="en-US" sz="2800" dirty="0">
                <a:solidFill>
                  <a:srgbClr val="000000"/>
                </a:solidFill>
                <a:effectLst>
                  <a:outerShdw blurRad="38100" dist="38100" dir="2700000" algn="tl">
                    <a:srgbClr val="FFFFFF"/>
                  </a:outerShdw>
                </a:effectLst>
              </a:rPr>
              <a:t>        例如当</a:t>
            </a:r>
            <a:r>
              <a:rPr lang="en-US" altLang="zh-CN" sz="2800" dirty="0">
                <a:solidFill>
                  <a:srgbClr val="000000"/>
                </a:solidFill>
                <a:effectLst>
                  <a:outerShdw blurRad="38100" dist="38100" dir="2700000" algn="tl">
                    <a:srgbClr val="FFFFFF"/>
                  </a:outerShdw>
                </a:effectLst>
              </a:rPr>
              <a:t>n=100</a:t>
            </a:r>
            <a:r>
              <a:rPr lang="zh-CN" altLang="en-US" sz="2800" dirty="0">
                <a:solidFill>
                  <a:srgbClr val="000000"/>
                </a:solidFill>
                <a:effectLst>
                  <a:outerShdw blurRad="38100" dist="38100" dir="2700000" algn="tl">
                    <a:srgbClr val="FFFFFF"/>
                  </a:outerShdw>
                </a:effectLst>
              </a:rPr>
              <a:t>，则</a:t>
            </a:r>
            <a:r>
              <a:rPr lang="en-US" altLang="zh-CN" sz="2800" dirty="0">
                <a:solidFill>
                  <a:srgbClr val="000000"/>
                </a:solidFill>
                <a:effectLst>
                  <a:outerShdw blurRad="38100" dist="38100" dir="2700000" algn="tl">
                    <a:srgbClr val="FFFFFF"/>
                  </a:outerShdw>
                </a:effectLst>
              </a:rPr>
              <a:t>100</a:t>
            </a:r>
            <a:r>
              <a:rPr lang="zh-CN" altLang="en-US" sz="2800" dirty="0">
                <a:solidFill>
                  <a:srgbClr val="000000"/>
                </a:solidFill>
                <a:effectLst>
                  <a:outerShdw blurRad="38100" dist="38100" dir="2700000" algn="tl">
                    <a:srgbClr val="FFFFFF"/>
                  </a:outerShdw>
                </a:effectLst>
              </a:rPr>
              <a:t>可以写成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5</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68</a:t>
            </a:r>
            <a:r>
              <a:rPr lang="zh-CN" altLang="en-US" sz="2800" dirty="0">
                <a:solidFill>
                  <a:srgbClr val="000000"/>
                </a:solidFill>
                <a:effectLst>
                  <a:outerShdw blurRad="38100" dist="38100" dir="2700000" algn="tl">
                    <a:srgbClr val="FFFFFF"/>
                  </a:outerShdw>
                </a:effectLst>
              </a:rPr>
              <a:t>，也可以写成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6</a:t>
            </a:r>
            <a:r>
              <a:rPr lang="zh-CN" altLang="en-US" sz="2800" dirty="0">
                <a:solidFill>
                  <a:srgbClr val="000000"/>
                </a:solidFill>
                <a:effectLst>
                  <a:outerShdw blurRad="38100" dist="38100" dir="2700000" algn="tl">
                    <a:srgbClr val="FFFFFF"/>
                  </a:outerShdw>
                </a:effectLst>
              </a:rPr>
              <a:t>＋</a:t>
            </a:r>
            <a:r>
              <a:rPr lang="en-US" altLang="zh-CN" sz="2800" dirty="0">
                <a:solidFill>
                  <a:srgbClr val="000000"/>
                </a:solidFill>
                <a:effectLst>
                  <a:outerShdw blurRad="38100" dist="38100" dir="2700000" algn="tl">
                    <a:srgbClr val="FFFFFF"/>
                  </a:outerShdw>
                </a:effectLst>
              </a:rPr>
              <a:t>36</a:t>
            </a:r>
            <a:r>
              <a:rPr lang="zh-CN" altLang="en-US" sz="2800" dirty="0">
                <a:solidFill>
                  <a:srgbClr val="000000"/>
                </a:solidFill>
                <a:effectLst>
                  <a:outerShdw blurRad="38100" dist="38100" dir="2700000" algn="tl">
                    <a:srgbClr val="FFFFFF"/>
                  </a:outerShdw>
                </a:effectLst>
              </a:rPr>
              <a:t>，但是不能再写成</a:t>
            </a:r>
            <a:r>
              <a:rPr lang="en-US" altLang="zh-CN" sz="2800" dirty="0">
                <a:solidFill>
                  <a:srgbClr val="000000"/>
                </a:solidFill>
                <a:effectLst>
                  <a:outerShdw blurRad="38100" dist="38100" dir="2700000" algn="tl">
                    <a:srgbClr val="FFFFFF"/>
                  </a:outerShdw>
                </a:effectLst>
              </a:rPr>
              <a:t>2</a:t>
            </a:r>
            <a:r>
              <a:rPr lang="en-US" altLang="zh-CN" sz="2800" baseline="30000" dirty="0">
                <a:solidFill>
                  <a:srgbClr val="000000"/>
                </a:solidFill>
                <a:effectLst>
                  <a:outerShdw blurRad="38100" dist="38100" dir="2700000" algn="tl">
                    <a:srgbClr val="FFFFFF"/>
                  </a:outerShdw>
                </a:effectLst>
              </a:rPr>
              <a:t>7</a:t>
            </a:r>
            <a:r>
              <a:rPr lang="zh-CN" altLang="en-US" sz="2800" dirty="0">
                <a:solidFill>
                  <a:srgbClr val="000000"/>
                </a:solidFill>
                <a:effectLst>
                  <a:outerShdw blurRad="38100" dist="38100" dir="2700000" algn="tl">
                    <a:srgbClr val="FFFFFF"/>
                  </a:outerShdw>
                </a:effectLst>
              </a:rPr>
              <a:t>的了，所以，</a:t>
            </a:r>
            <a:r>
              <a:rPr lang="en-US" altLang="zh-CN" sz="2800" dirty="0">
                <a:solidFill>
                  <a:srgbClr val="000000"/>
                </a:solidFill>
                <a:effectLst>
                  <a:outerShdw blurRad="38100" dist="38100" dir="2700000" algn="tl">
                    <a:srgbClr val="FFFFFF"/>
                  </a:outerShdw>
                </a:effectLst>
              </a:rPr>
              <a:t>a=6</a:t>
            </a:r>
            <a:r>
              <a:rPr lang="zh-CN" altLang="en-US" sz="2800" dirty="0">
                <a:solidFill>
                  <a:srgbClr val="000000"/>
                </a:solidFill>
                <a:effectLst>
                  <a:outerShdw blurRad="38100" dist="38100" dir="2700000" algn="tl">
                    <a:srgbClr val="FFFFFF"/>
                  </a:outerShdw>
                </a:effectLst>
              </a:rPr>
              <a:t>，而</a:t>
            </a:r>
            <a:r>
              <a:rPr lang="en-US" altLang="zh-CN" sz="2800" dirty="0">
                <a:solidFill>
                  <a:srgbClr val="000000"/>
                </a:solidFill>
                <a:effectLst>
                  <a:outerShdw blurRad="38100" dist="38100" dir="2700000" algn="tl">
                    <a:srgbClr val="FFFFFF"/>
                  </a:outerShdw>
                </a:effectLst>
              </a:rPr>
              <a:t>b=36</a:t>
            </a:r>
            <a:r>
              <a:rPr lang="zh-CN" altLang="en-US" sz="2800" dirty="0">
                <a:solidFill>
                  <a:srgbClr val="000000"/>
                </a:solidFill>
                <a:effectLst>
                  <a:outerShdw blurRad="38100" dist="38100" dir="2700000" algn="tl">
                    <a:srgbClr val="FFFFFF"/>
                  </a:outerShdw>
                </a:effectLst>
              </a:rPr>
              <a:t>。</a:t>
            </a:r>
          </a:p>
          <a:p>
            <a:pPr>
              <a:lnSpc>
                <a:spcPct val="120000"/>
              </a:lnSpc>
              <a:buFontTx/>
              <a:buNone/>
            </a:pPr>
            <a:r>
              <a:rPr lang="zh-CN" altLang="en-US" sz="2800" dirty="0">
                <a:solidFill>
                  <a:srgbClr val="000000"/>
                </a:solidFill>
                <a:effectLst>
                  <a:outerShdw blurRad="38100" dist="38100" dir="2700000" algn="tl">
                    <a:srgbClr val="FFFFFF"/>
                  </a:outerShdw>
                </a:effectLst>
              </a:rPr>
              <a:t>        </a:t>
            </a:r>
            <a:r>
              <a:rPr lang="en-US" altLang="zh-CN" sz="2800" dirty="0">
                <a:solidFill>
                  <a:srgbClr val="000000"/>
                </a:solidFill>
                <a:effectLst>
                  <a:outerShdw blurRad="38100" dist="38100" dir="2700000" algn="tl">
                    <a:srgbClr val="FFFFFF"/>
                  </a:outerShdw>
                </a:effectLst>
              </a:rPr>
              <a:t>L(6,2)=2×2+1=5,         // 6=2</a:t>
            </a:r>
            <a:r>
              <a:rPr lang="en-US" altLang="zh-CN" sz="2800" baseline="30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+2, b=2</a:t>
            </a:r>
          </a:p>
          <a:p>
            <a:pPr>
              <a:lnSpc>
                <a:spcPct val="120000"/>
              </a:lnSpc>
              <a:buFontTx/>
              <a:buNone/>
            </a:pPr>
            <a:r>
              <a:rPr lang="en-US" altLang="zh-CN" sz="2800" dirty="0">
                <a:solidFill>
                  <a:srgbClr val="000000"/>
                </a:solidFill>
                <a:effectLst>
                  <a:outerShdw blurRad="38100" dist="38100" dir="2700000" algn="tl">
                    <a:srgbClr val="FFFFFF"/>
                  </a:outerShdw>
                </a:effectLst>
              </a:rPr>
              <a:t>        L(7,2)= 2×3+1=7,        // 7=2</a:t>
            </a:r>
            <a:r>
              <a:rPr lang="en-US" altLang="zh-CN" sz="2800" baseline="30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latin typeface="Arial"/>
              </a:rPr>
              <a:t>  </a:t>
            </a:r>
            <a:r>
              <a:rPr lang="en-US" altLang="zh-CN" sz="2800" dirty="0">
                <a:solidFill>
                  <a:srgbClr val="000000"/>
                </a:solidFill>
                <a:effectLst>
                  <a:outerShdw blurRad="38100" dist="38100" dir="2700000" algn="tl">
                    <a:srgbClr val="FFFFFF"/>
                  </a:outerShdw>
                </a:effectLst>
              </a:rPr>
              <a:t>, b=3</a:t>
            </a:r>
            <a:r>
              <a:rPr lang="en-US" altLang="zh-CN" sz="2800" dirty="0">
                <a:solidFill>
                  <a:srgbClr val="000000"/>
                </a:solidFill>
                <a:effectLst>
                  <a:outerShdw blurRad="38100" dist="38100" dir="2700000" algn="tl">
                    <a:srgbClr val="FFFFFF"/>
                  </a:outerShdw>
                </a:effectLst>
                <a:latin typeface="Arial"/>
              </a:rPr>
              <a:t>  </a:t>
            </a:r>
            <a:endParaRPr lang="en-US" altLang="zh-CN" sz="2800" dirty="0">
              <a:solidFill>
                <a:srgbClr val="000000"/>
              </a:solidFill>
              <a:effectLst>
                <a:outerShdw blurRad="38100" dist="38100" dir="2700000" algn="tl">
                  <a:srgbClr val="FFFFFF"/>
                </a:outerShdw>
              </a:effectLst>
            </a:endParaRPr>
          </a:p>
          <a:p>
            <a:pPr>
              <a:lnSpc>
                <a:spcPct val="120000"/>
              </a:lnSpc>
              <a:buFontTx/>
              <a:buNone/>
            </a:pPr>
            <a:r>
              <a:rPr lang="en-US" altLang="zh-CN" sz="2800" dirty="0">
                <a:solidFill>
                  <a:srgbClr val="000000"/>
                </a:solidFill>
                <a:effectLst>
                  <a:outerShdw blurRad="38100" dist="38100" dir="2700000" algn="tl">
                    <a:srgbClr val="FFFFFF"/>
                  </a:outerShdw>
                </a:effectLst>
              </a:rPr>
              <a:t>        L(13,2)= 2×5+1=11,     // 13=2</a:t>
            </a:r>
            <a:r>
              <a:rPr lang="en-US" altLang="zh-CN" sz="2800" baseline="300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rPr>
              <a:t>+5, b=5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102</a:t>
            </a:fld>
            <a:endParaRPr lang="en-US" altLang="zh-CN" dirty="0"/>
          </a:p>
        </p:txBody>
      </p:sp>
    </p:spTree>
    <p:extLst>
      <p:ext uri="{BB962C8B-B14F-4D97-AF65-F5344CB8AC3E}">
        <p14:creationId xmlns:p14="http://schemas.microsoft.com/office/powerpoint/2010/main" val="60725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76163">
                                            <p:txEl>
                                              <p:pRg st="0" end="0"/>
                                            </p:txEl>
                                          </p:spTgt>
                                        </p:tgtEl>
                                        <p:attrNameLst>
                                          <p:attrName>style.visibility</p:attrName>
                                        </p:attrNameLst>
                                      </p:cBhvr>
                                      <p:to>
                                        <p:strVal val="visible"/>
                                      </p:to>
                                    </p:set>
                                    <p:anim calcmode="lin" valueType="num">
                                      <p:cBhvr additive="base">
                                        <p:cTn id="7" dur="500" fill="hold"/>
                                        <p:tgtEl>
                                          <p:spTgt spid="4761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761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76163">
                                            <p:txEl>
                                              <p:pRg st="1" end="1"/>
                                            </p:txEl>
                                          </p:spTgt>
                                        </p:tgtEl>
                                        <p:attrNameLst>
                                          <p:attrName>style.visibility</p:attrName>
                                        </p:attrNameLst>
                                      </p:cBhvr>
                                      <p:to>
                                        <p:strVal val="visible"/>
                                      </p:to>
                                    </p:set>
                                    <p:anim calcmode="lin" valueType="num">
                                      <p:cBhvr additive="base">
                                        <p:cTn id="13" dur="500" fill="hold"/>
                                        <p:tgtEl>
                                          <p:spTgt spid="4761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761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76163">
                                            <p:txEl>
                                              <p:pRg st="2" end="2"/>
                                            </p:txEl>
                                          </p:spTgt>
                                        </p:tgtEl>
                                        <p:attrNameLst>
                                          <p:attrName>style.visibility</p:attrName>
                                        </p:attrNameLst>
                                      </p:cBhvr>
                                      <p:to>
                                        <p:strVal val="visible"/>
                                      </p:to>
                                    </p:set>
                                    <p:anim calcmode="lin" valueType="num">
                                      <p:cBhvr additive="base">
                                        <p:cTn id="19" dur="500" fill="hold"/>
                                        <p:tgtEl>
                                          <p:spTgt spid="4761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761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76163">
                                            <p:txEl>
                                              <p:pRg st="3" end="3"/>
                                            </p:txEl>
                                          </p:spTgt>
                                        </p:tgtEl>
                                        <p:attrNameLst>
                                          <p:attrName>style.visibility</p:attrName>
                                        </p:attrNameLst>
                                      </p:cBhvr>
                                      <p:to>
                                        <p:strVal val="visible"/>
                                      </p:to>
                                    </p:set>
                                    <p:anim calcmode="lin" valueType="num">
                                      <p:cBhvr additive="base">
                                        <p:cTn id="25" dur="500" fill="hold"/>
                                        <p:tgtEl>
                                          <p:spTgt spid="4761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761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76163">
                                            <p:txEl>
                                              <p:pRg st="4" end="4"/>
                                            </p:txEl>
                                          </p:spTgt>
                                        </p:tgtEl>
                                        <p:attrNameLst>
                                          <p:attrName>style.visibility</p:attrName>
                                        </p:attrNameLst>
                                      </p:cBhvr>
                                      <p:to>
                                        <p:strVal val="visible"/>
                                      </p:to>
                                    </p:set>
                                    <p:anim calcmode="lin" valueType="num">
                                      <p:cBhvr additive="base">
                                        <p:cTn id="31" dur="500" fill="hold"/>
                                        <p:tgtEl>
                                          <p:spTgt spid="47616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761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63"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zh-CN" altLang="en-US" sz="4000" dirty="0">
                <a:effectLst>
                  <a:outerShdw blurRad="38100" dist="38100" dir="2700000" algn="tl">
                    <a:srgbClr val="FFFFFF"/>
                  </a:outerShdw>
                </a:effectLst>
                <a:latin typeface="宋体" pitchFamily="2" charset="-122"/>
              </a:rPr>
              <a:t>约瑟夫斯问题分析</a:t>
            </a:r>
            <a:endParaRPr lang="en-US" altLang="zh-CN" dirty="0" smtClean="0"/>
          </a:p>
        </p:txBody>
      </p:sp>
      <p:sp>
        <p:nvSpPr>
          <p:cNvPr id="57347" name="Rectangle 3"/>
          <p:cNvSpPr>
            <a:spLocks noGrp="1" noChangeArrowheads="1"/>
          </p:cNvSpPr>
          <p:nvPr>
            <p:ph type="body" idx="1"/>
          </p:nvPr>
        </p:nvSpPr>
        <p:spPr>
          <a:xfrm>
            <a:off x="468313" y="1412875"/>
            <a:ext cx="8229600" cy="576263"/>
          </a:xfrm>
        </p:spPr>
        <p:txBody>
          <a:bodyPr/>
          <a:lstStyle/>
          <a:p>
            <a:pPr eaLnBrk="1" hangingPunct="1"/>
            <a:r>
              <a:rPr lang="en-US" altLang="zh-CN" smtClean="0"/>
              <a:t>Who is the survivor? M=2</a:t>
            </a:r>
            <a:endParaRPr lang="zh-CN" altLang="en-US" smtClean="0"/>
          </a:p>
        </p:txBody>
      </p:sp>
      <p:pic>
        <p:nvPicPr>
          <p:cNvPr id="73733" name="Picture 5" descr="Pink tissue paper"/>
          <p:cNvPicPr>
            <a:picLocks noChangeAspect="1" noChangeArrowheads="1"/>
          </p:cNvPicPr>
          <p:nvPr/>
        </p:nvPicPr>
        <p:blipFill>
          <a:blip r:embed="rId3" cstate="print"/>
          <a:srcRect/>
          <a:stretch>
            <a:fillRect/>
          </a:stretch>
        </p:blipFill>
        <p:spPr bwMode="auto">
          <a:xfrm>
            <a:off x="1258888" y="1916113"/>
            <a:ext cx="5832475" cy="2798762"/>
          </a:xfrm>
          <a:prstGeom prst="rect">
            <a:avLst/>
          </a:prstGeom>
          <a:noFill/>
          <a:ln w="9525">
            <a:noFill/>
            <a:miter lim="800000"/>
            <a:headEnd/>
            <a:tailEnd/>
          </a:ln>
        </p:spPr>
      </p:pic>
      <p:sp>
        <p:nvSpPr>
          <p:cNvPr id="73734" name="Text Box 6"/>
          <p:cNvSpPr txBox="1">
            <a:spLocks noChangeArrowheads="1"/>
          </p:cNvSpPr>
          <p:nvPr/>
        </p:nvSpPr>
        <p:spPr bwMode="auto">
          <a:xfrm>
            <a:off x="1331913" y="4581525"/>
            <a:ext cx="5095875" cy="1077913"/>
          </a:xfrm>
          <a:prstGeom prst="rect">
            <a:avLst/>
          </a:prstGeom>
          <a:noFill/>
          <a:ln w="9525">
            <a:noFill/>
            <a:miter lim="800000"/>
            <a:headEnd/>
            <a:tailEnd/>
          </a:ln>
        </p:spPr>
        <p:txBody>
          <a:bodyPr wrap="none">
            <a:spAutoFit/>
          </a:bodyPr>
          <a:lstStyle/>
          <a:p>
            <a:r>
              <a:rPr lang="en-US" altLang="zh-CN" sz="3200" dirty="0"/>
              <a:t>N is even</a:t>
            </a:r>
            <a:r>
              <a:rPr lang="zh-CN" altLang="en-US" sz="3200" dirty="0"/>
              <a:t>：</a:t>
            </a:r>
            <a:r>
              <a:rPr lang="en-US" altLang="zh-CN" sz="3200" dirty="0"/>
              <a:t>J(2k)=2J(k)-1</a:t>
            </a:r>
          </a:p>
          <a:p>
            <a:r>
              <a:rPr lang="en-US" altLang="zh-CN" sz="3200" dirty="0"/>
              <a:t>N is odd</a:t>
            </a:r>
            <a:r>
              <a:rPr lang="zh-CN" altLang="en-US" sz="3200" dirty="0"/>
              <a:t>：</a:t>
            </a:r>
            <a:r>
              <a:rPr lang="en-US" altLang="zh-CN" sz="3200" dirty="0"/>
              <a:t>J(2k+1)=2J(k)+1</a:t>
            </a:r>
          </a:p>
        </p:txBody>
      </p:sp>
      <p:sp>
        <p:nvSpPr>
          <p:cNvPr id="73735" name="Text Box 7"/>
          <p:cNvSpPr txBox="1">
            <a:spLocks noChangeArrowheads="1"/>
          </p:cNvSpPr>
          <p:nvPr/>
        </p:nvSpPr>
        <p:spPr bwMode="auto">
          <a:xfrm>
            <a:off x="755650" y="5708650"/>
            <a:ext cx="7993063" cy="457200"/>
          </a:xfrm>
          <a:prstGeom prst="rect">
            <a:avLst/>
          </a:prstGeom>
          <a:noFill/>
          <a:ln w="9525">
            <a:noFill/>
            <a:miter lim="800000"/>
            <a:headEnd/>
            <a:tailEnd/>
          </a:ln>
        </p:spPr>
        <p:txBody>
          <a:bodyPr>
            <a:spAutoFit/>
          </a:bodyPr>
          <a:lstStyle/>
          <a:p>
            <a:pPr>
              <a:spcBef>
                <a:spcPct val="50000"/>
              </a:spcBef>
            </a:pPr>
            <a:r>
              <a:rPr lang="en-US" altLang="zh-CN" sz="2400" dirty="0">
                <a:solidFill>
                  <a:srgbClr val="FF3300"/>
                </a:solidFill>
              </a:rPr>
              <a:t>In binary</a:t>
            </a:r>
            <a:r>
              <a:rPr lang="zh-CN" altLang="en-US" sz="2400" dirty="0">
                <a:solidFill>
                  <a:srgbClr val="FF3300"/>
                </a:solidFill>
              </a:rPr>
              <a:t>：</a:t>
            </a:r>
            <a:r>
              <a:rPr lang="en-US" altLang="zh-CN" sz="2400" dirty="0">
                <a:solidFill>
                  <a:srgbClr val="FF3300"/>
                </a:solidFill>
              </a:rPr>
              <a:t>J(6)=J(110</a:t>
            </a:r>
            <a:r>
              <a:rPr lang="en-US" altLang="zh-CN" sz="2400" baseline="-25000" dirty="0">
                <a:solidFill>
                  <a:srgbClr val="FF3300"/>
                </a:solidFill>
              </a:rPr>
              <a:t>2</a:t>
            </a:r>
            <a:r>
              <a:rPr lang="en-US" altLang="zh-CN" sz="2400" dirty="0" smtClean="0">
                <a:solidFill>
                  <a:srgbClr val="FF3300"/>
                </a:solidFill>
              </a:rPr>
              <a:t>)=101</a:t>
            </a:r>
            <a:r>
              <a:rPr lang="en-US" altLang="zh-CN" sz="2400" baseline="-25000" dirty="0" smtClean="0">
                <a:solidFill>
                  <a:srgbClr val="FF3300"/>
                </a:solidFill>
              </a:rPr>
              <a:t>2</a:t>
            </a:r>
            <a:r>
              <a:rPr lang="en-US" altLang="zh-CN" sz="2400" dirty="0" smtClean="0">
                <a:solidFill>
                  <a:srgbClr val="FF3300"/>
                </a:solidFill>
              </a:rPr>
              <a:t>=5</a:t>
            </a:r>
            <a:r>
              <a:rPr lang="zh-CN" altLang="en-US" sz="2400" dirty="0">
                <a:solidFill>
                  <a:srgbClr val="FF3300"/>
                </a:solidFill>
              </a:rPr>
              <a:t>，</a:t>
            </a:r>
            <a:r>
              <a:rPr lang="en-US" altLang="zh-CN" sz="2400" dirty="0">
                <a:solidFill>
                  <a:srgbClr val="FF3300"/>
                </a:solidFill>
              </a:rPr>
              <a:t>J(7)=J(111</a:t>
            </a:r>
            <a:r>
              <a:rPr lang="en-US" altLang="zh-CN" sz="2400" baseline="-25000" dirty="0">
                <a:solidFill>
                  <a:srgbClr val="FF3300"/>
                </a:solidFill>
              </a:rPr>
              <a:t>2</a:t>
            </a:r>
            <a:r>
              <a:rPr lang="en-US" altLang="zh-CN" sz="2400" dirty="0">
                <a:solidFill>
                  <a:srgbClr val="FF3300"/>
                </a:solidFill>
              </a:rPr>
              <a:t>)=111</a:t>
            </a:r>
            <a:r>
              <a:rPr lang="en-US" altLang="zh-CN" sz="2400" baseline="-25000" dirty="0">
                <a:solidFill>
                  <a:srgbClr val="FF3300"/>
                </a:solidFill>
              </a:rPr>
              <a:t>2</a:t>
            </a:r>
            <a:r>
              <a:rPr lang="en-US" altLang="zh-CN" sz="2400" dirty="0">
                <a:solidFill>
                  <a:srgbClr val="FF3300"/>
                </a:solidFill>
              </a:rPr>
              <a:t>=7</a:t>
            </a:r>
          </a:p>
        </p:txBody>
      </p:sp>
      <p:sp>
        <p:nvSpPr>
          <p:cNvPr id="2" name="矩形 1"/>
          <p:cNvSpPr/>
          <p:nvPr/>
        </p:nvSpPr>
        <p:spPr>
          <a:xfrm>
            <a:off x="6807368" y="1544835"/>
            <a:ext cx="2339752" cy="923330"/>
          </a:xfrm>
          <a:prstGeom prst="rect">
            <a:avLst/>
          </a:prstGeom>
        </p:spPr>
        <p:txBody>
          <a:bodyPr wrap="square">
            <a:spAutoFit/>
          </a:bodyPr>
          <a:lstStyle/>
          <a:p>
            <a:r>
              <a:rPr lang="zh-CN" altLang="en-US" dirty="0">
                <a:solidFill>
                  <a:srgbClr val="00B050"/>
                </a:solidFill>
              </a:rPr>
              <a:t>详见 </a:t>
            </a:r>
            <a:r>
              <a:rPr lang="en-US" altLang="zh-CN" dirty="0">
                <a:solidFill>
                  <a:srgbClr val="00B050"/>
                </a:solidFill>
              </a:rPr>
              <a:t>Donald E. Knuth</a:t>
            </a:r>
            <a:r>
              <a:rPr lang="zh-CN" altLang="en-US" dirty="0">
                <a:solidFill>
                  <a:srgbClr val="00B050"/>
                </a:solidFill>
              </a:rPr>
              <a:t>的</a:t>
            </a:r>
            <a:r>
              <a:rPr lang="en-US" altLang="zh-CN" dirty="0">
                <a:solidFill>
                  <a:srgbClr val="00B050"/>
                </a:solidFill>
              </a:rPr>
              <a:t>《</a:t>
            </a:r>
            <a:r>
              <a:rPr lang="zh-CN" altLang="en-US" dirty="0">
                <a:solidFill>
                  <a:srgbClr val="00B050"/>
                </a:solidFill>
              </a:rPr>
              <a:t>具体数学</a:t>
            </a:r>
            <a:r>
              <a:rPr lang="en-US" altLang="zh-CN" dirty="0">
                <a:solidFill>
                  <a:srgbClr val="00B050"/>
                </a:solidFill>
              </a:rPr>
              <a:t>》 </a:t>
            </a:r>
            <a:r>
              <a:rPr lang="zh-CN" altLang="en-US" dirty="0">
                <a:solidFill>
                  <a:srgbClr val="00B050"/>
                </a:solidFill>
              </a:rPr>
              <a:t>中相关部分的讨论</a:t>
            </a:r>
          </a:p>
        </p:txBody>
      </p:sp>
      <p:pic>
        <p:nvPicPr>
          <p:cNvPr id="3" name="图片 2"/>
          <p:cNvPicPr>
            <a:picLocks noChangeAspect="1"/>
          </p:cNvPicPr>
          <p:nvPr/>
        </p:nvPicPr>
        <p:blipFill>
          <a:blip r:embed="rId4"/>
          <a:stretch>
            <a:fillRect/>
          </a:stretch>
        </p:blipFill>
        <p:spPr>
          <a:xfrm>
            <a:off x="7191432" y="4963318"/>
            <a:ext cx="1571625" cy="314325"/>
          </a:xfrm>
          <a:prstGeom prst="rect">
            <a:avLst/>
          </a:prstGeom>
        </p:spPr>
      </p:pic>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103</a:t>
            </a:fld>
            <a:endParaRPr lang="en-US" altLang="zh-CN" dirty="0"/>
          </a:p>
        </p:txBody>
      </p:sp>
      <p:pic>
        <p:nvPicPr>
          <p:cNvPr id="4" name="图片 3"/>
          <p:cNvPicPr>
            <a:picLocks noChangeAspect="1"/>
          </p:cNvPicPr>
          <p:nvPr/>
        </p:nvPicPr>
        <p:blipFill>
          <a:blip r:embed="rId5"/>
          <a:stretch>
            <a:fillRect/>
          </a:stretch>
        </p:blipFill>
        <p:spPr>
          <a:xfrm>
            <a:off x="917334" y="2201975"/>
            <a:ext cx="7056462" cy="321918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7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37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37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4" grpId="0"/>
      <p:bldP spid="73735" grpId="0"/>
      <p:bldP spid="2"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zh-CN" altLang="en-US" sz="4000" dirty="0">
                <a:effectLst>
                  <a:outerShdw blurRad="38100" dist="38100" dir="2700000" algn="tl">
                    <a:srgbClr val="FFFFFF"/>
                  </a:outerShdw>
                </a:effectLst>
                <a:latin typeface="宋体" pitchFamily="2" charset="-122"/>
              </a:rPr>
              <a:t>约瑟夫斯问题分析</a:t>
            </a:r>
            <a:endParaRPr lang="en-US" altLang="zh-CN" dirty="0" smtClean="0"/>
          </a:p>
        </p:txBody>
      </p:sp>
      <p:pic>
        <p:nvPicPr>
          <p:cNvPr id="75781" name="Picture 5" descr="Josephus30-9_1000"/>
          <p:cNvPicPr>
            <a:picLocks noChangeAspect="1" noChangeArrowheads="1"/>
          </p:cNvPicPr>
          <p:nvPr/>
        </p:nvPicPr>
        <p:blipFill>
          <a:blip r:embed="rId3" cstate="print"/>
          <a:srcRect/>
          <a:stretch>
            <a:fillRect/>
          </a:stretch>
        </p:blipFill>
        <p:spPr bwMode="auto">
          <a:xfrm>
            <a:off x="4572000" y="980728"/>
            <a:ext cx="4500563" cy="4476750"/>
          </a:xfrm>
          <a:prstGeom prst="rect">
            <a:avLst/>
          </a:prstGeom>
          <a:noFill/>
          <a:ln w="9525">
            <a:noFill/>
            <a:miter lim="800000"/>
            <a:headEnd/>
            <a:tailEnd/>
          </a:ln>
        </p:spPr>
      </p:pic>
      <p:pic>
        <p:nvPicPr>
          <p:cNvPr id="75782" name="Picture 6" descr="Josephus41-3_1000"/>
          <p:cNvPicPr>
            <a:picLocks noChangeAspect="1" noChangeArrowheads="1"/>
          </p:cNvPicPr>
          <p:nvPr/>
        </p:nvPicPr>
        <p:blipFill>
          <a:blip r:embed="rId4" cstate="print"/>
          <a:srcRect/>
          <a:stretch>
            <a:fillRect/>
          </a:stretch>
        </p:blipFill>
        <p:spPr bwMode="auto">
          <a:xfrm>
            <a:off x="0" y="980728"/>
            <a:ext cx="4535488" cy="4535488"/>
          </a:xfrm>
          <a:prstGeom prst="rect">
            <a:avLst/>
          </a:prstGeom>
          <a:noFill/>
          <a:ln w="9525">
            <a:noFill/>
            <a:miter lim="800000"/>
            <a:headEnd/>
            <a:tailEnd/>
          </a:ln>
        </p:spPr>
      </p:pic>
      <p:sp>
        <p:nvSpPr>
          <p:cNvPr id="75784" name="Text Box 8"/>
          <p:cNvSpPr txBox="1">
            <a:spLocks noChangeArrowheads="1"/>
          </p:cNvSpPr>
          <p:nvPr/>
        </p:nvSpPr>
        <p:spPr bwMode="auto">
          <a:xfrm>
            <a:off x="971550" y="5734050"/>
            <a:ext cx="7126288" cy="519113"/>
          </a:xfrm>
          <a:prstGeom prst="rect">
            <a:avLst/>
          </a:prstGeom>
          <a:noFill/>
          <a:ln w="9525">
            <a:noFill/>
            <a:miter lim="800000"/>
            <a:headEnd/>
            <a:tailEnd/>
          </a:ln>
        </p:spPr>
        <p:txBody>
          <a:bodyPr wrap="none">
            <a:spAutoFit/>
          </a:bodyPr>
          <a:lstStyle/>
          <a:p>
            <a:r>
              <a:rPr lang="en-US" altLang="zh-CN" sz="2800" b="1" dirty="0">
                <a:solidFill>
                  <a:srgbClr val="FF3300"/>
                </a:solidFill>
              </a:rPr>
              <a:t>J(</a:t>
            </a:r>
            <a:r>
              <a:rPr lang="en-US" altLang="zh-CN" sz="2800" b="1" dirty="0" err="1">
                <a:solidFill>
                  <a:srgbClr val="FF3300"/>
                </a:solidFill>
              </a:rPr>
              <a:t>n,m</a:t>
            </a:r>
            <a:r>
              <a:rPr lang="en-US" altLang="zh-CN" sz="2800" b="1" dirty="0">
                <a:solidFill>
                  <a:srgbClr val="FF3300"/>
                </a:solidFill>
              </a:rPr>
              <a:t>)=(J(n-1,m)+m) mod n	J(1,m)=0</a:t>
            </a:r>
          </a:p>
        </p:txBody>
      </p:sp>
      <p:sp>
        <p:nvSpPr>
          <p:cNvPr id="2" name="矩形 1"/>
          <p:cNvSpPr/>
          <p:nvPr/>
        </p:nvSpPr>
        <p:spPr>
          <a:xfrm>
            <a:off x="2708782" y="5025950"/>
            <a:ext cx="4572000" cy="923330"/>
          </a:xfrm>
          <a:prstGeom prst="rect">
            <a:avLst/>
          </a:prstGeom>
        </p:spPr>
        <p:txBody>
          <a:bodyPr>
            <a:spAutoFit/>
          </a:bodyPr>
          <a:lstStyle/>
          <a:p>
            <a:r>
              <a:rPr lang="zh-CN" altLang="en-US" dirty="0"/>
              <a:t>在一个</a:t>
            </a:r>
            <a:r>
              <a:rPr lang="en-US" altLang="zh-CN" dirty="0"/>
              <a:t>n</a:t>
            </a:r>
            <a:r>
              <a:rPr lang="zh-CN" altLang="en-US" dirty="0"/>
              <a:t>长的环里取</a:t>
            </a:r>
            <a:r>
              <a:rPr lang="en-US" altLang="zh-CN" dirty="0"/>
              <a:t>m</a:t>
            </a:r>
            <a:r>
              <a:rPr lang="zh-CN" altLang="en-US" dirty="0"/>
              <a:t>的步长，然后这个环里少了一个。剩下的</a:t>
            </a:r>
            <a:r>
              <a:rPr lang="en-US" altLang="zh-CN" dirty="0"/>
              <a:t>n-1</a:t>
            </a:r>
            <a:r>
              <a:rPr lang="zh-CN" altLang="en-US" dirty="0"/>
              <a:t>个元素构成了</a:t>
            </a:r>
            <a:r>
              <a:rPr lang="en-US" altLang="zh-CN" dirty="0"/>
              <a:t>n-1</a:t>
            </a:r>
            <a:r>
              <a:rPr lang="zh-CN" altLang="en-US" dirty="0"/>
              <a:t>环。而这里的元素和</a:t>
            </a:r>
            <a:r>
              <a:rPr lang="en-US" altLang="zh-CN" dirty="0"/>
              <a:t>n</a:t>
            </a:r>
            <a:r>
              <a:rPr lang="zh-CN" altLang="en-US" dirty="0"/>
              <a:t>长的元素之间的映射关系</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7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7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7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84" grpId="0"/>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6162" name="Rectangle 2"/>
          <p:cNvSpPr>
            <a:spLocks noGrp="1" noChangeArrowheads="1"/>
          </p:cNvSpPr>
          <p:nvPr>
            <p:ph type="title"/>
          </p:nvPr>
        </p:nvSpPr>
        <p:spPr>
          <a:xfrm>
            <a:off x="26930" y="332656"/>
            <a:ext cx="9144000" cy="593725"/>
          </a:xfrm>
        </p:spPr>
        <p:txBody>
          <a:bodyPr/>
          <a:lstStyle/>
          <a:p>
            <a:r>
              <a:rPr lang="zh-CN" altLang="en-US" sz="3600" dirty="0">
                <a:latin typeface="宋体" pitchFamily="2" charset="-122"/>
              </a:rPr>
              <a:t>约瑟夫斯问题分析</a:t>
            </a:r>
          </a:p>
        </p:txBody>
      </p:sp>
      <p:sp>
        <p:nvSpPr>
          <p:cNvPr id="476163" name="Rectangle 3"/>
          <p:cNvSpPr>
            <a:spLocks noGrp="1" noChangeArrowheads="1"/>
          </p:cNvSpPr>
          <p:nvPr>
            <p:ph type="body" idx="1"/>
          </p:nvPr>
        </p:nvSpPr>
        <p:spPr>
          <a:xfrm>
            <a:off x="0" y="980728"/>
            <a:ext cx="9144000" cy="5616922"/>
          </a:xfrm>
        </p:spPr>
        <p:txBody>
          <a:bodyPr/>
          <a:lstStyle/>
          <a:p>
            <a:pPr>
              <a:lnSpc>
                <a:spcPct val="120000"/>
              </a:lnSpc>
            </a:pPr>
            <a:r>
              <a:rPr lang="zh-CN" altLang="en-US" sz="2000" dirty="0">
                <a:solidFill>
                  <a:srgbClr val="FF0066"/>
                </a:solidFill>
              </a:rPr>
              <a:t>还可使用前向替代法，找出一个模式</a:t>
            </a:r>
          </a:p>
          <a:p>
            <a:pPr>
              <a:lnSpc>
                <a:spcPct val="120000"/>
              </a:lnSpc>
            </a:pPr>
            <a:r>
              <a:rPr lang="zh-CN" altLang="en-US" sz="1800" dirty="0"/>
              <a:t>即</a:t>
            </a:r>
            <a:r>
              <a:rPr lang="en-US" altLang="zh-CN" sz="1800" dirty="0"/>
              <a:t>L(n,2)</a:t>
            </a:r>
            <a:r>
              <a:rPr lang="zh-CN" altLang="en-US" sz="1800" dirty="0"/>
              <a:t>有什么规律？</a:t>
            </a:r>
          </a:p>
          <a:p>
            <a:pPr>
              <a:lnSpc>
                <a:spcPct val="120000"/>
              </a:lnSpc>
            </a:pPr>
            <a:r>
              <a:rPr lang="en-US" altLang="zh-CN" sz="1600" dirty="0"/>
              <a:t>L(</a:t>
            </a:r>
            <a:r>
              <a:rPr lang="en-US" altLang="zh-CN" sz="1600" dirty="0">
                <a:solidFill>
                  <a:schemeClr val="hlink"/>
                </a:solidFill>
              </a:rPr>
              <a:t>2</a:t>
            </a:r>
            <a:r>
              <a:rPr lang="en-US" altLang="zh-CN" sz="1600" dirty="0"/>
              <a:t>,2)=1=2×</a:t>
            </a:r>
            <a:r>
              <a:rPr lang="en-US" altLang="zh-CN" sz="1600" dirty="0">
                <a:solidFill>
                  <a:srgbClr val="FF0066"/>
                </a:solidFill>
              </a:rPr>
              <a:t>0</a:t>
            </a:r>
            <a:r>
              <a:rPr lang="en-US" altLang="zh-CN" sz="1600" dirty="0"/>
              <a:t>+1      </a:t>
            </a:r>
            <a:r>
              <a:rPr lang="en-US" altLang="zh-CN" sz="1600" dirty="0" smtClean="0"/>
              <a:t>1         </a:t>
            </a:r>
            <a:r>
              <a:rPr lang="en-US" altLang="zh-CN" sz="1600" dirty="0">
                <a:solidFill>
                  <a:schemeClr val="hlink"/>
                </a:solidFill>
              </a:rPr>
              <a:t>2</a:t>
            </a:r>
            <a:r>
              <a:rPr lang="en-US" altLang="zh-CN" sz="1600" dirty="0"/>
              <a:t>= 2</a:t>
            </a:r>
            <a:r>
              <a:rPr lang="en-US" altLang="zh-CN" sz="1600" baseline="30000" dirty="0"/>
              <a:t>1</a:t>
            </a:r>
            <a:r>
              <a:rPr lang="zh-CN" altLang="en-US" sz="1600" dirty="0"/>
              <a:t>＋</a:t>
            </a:r>
            <a:r>
              <a:rPr lang="en-US" altLang="zh-CN" sz="1600" dirty="0">
                <a:solidFill>
                  <a:srgbClr val="FF0066"/>
                </a:solidFill>
              </a:rPr>
              <a:t>0</a:t>
            </a:r>
          </a:p>
          <a:p>
            <a:pPr>
              <a:lnSpc>
                <a:spcPct val="120000"/>
              </a:lnSpc>
            </a:pPr>
            <a:r>
              <a:rPr lang="en-US" altLang="zh-CN" sz="1600" dirty="0"/>
              <a:t>L(</a:t>
            </a:r>
            <a:r>
              <a:rPr lang="en-US" altLang="zh-CN" sz="1600" dirty="0">
                <a:solidFill>
                  <a:schemeClr val="hlink"/>
                </a:solidFill>
              </a:rPr>
              <a:t>3</a:t>
            </a:r>
            <a:r>
              <a:rPr lang="en-US" altLang="zh-CN" sz="1600" dirty="0"/>
              <a:t>,2)=3=2×</a:t>
            </a:r>
            <a:r>
              <a:rPr lang="en-US" altLang="zh-CN" sz="1600" dirty="0">
                <a:solidFill>
                  <a:srgbClr val="FF0066"/>
                </a:solidFill>
              </a:rPr>
              <a:t>1</a:t>
            </a:r>
            <a:r>
              <a:rPr lang="en-US" altLang="zh-CN" sz="1600" dirty="0"/>
              <a:t>+1     </a:t>
            </a:r>
            <a:r>
              <a:rPr lang="en-US" altLang="zh-CN" sz="1600" dirty="0" smtClean="0"/>
              <a:t> 3        </a:t>
            </a:r>
            <a:r>
              <a:rPr lang="en-US" altLang="zh-CN" sz="1600" dirty="0">
                <a:solidFill>
                  <a:schemeClr val="hlink"/>
                </a:solidFill>
              </a:rPr>
              <a:t>3</a:t>
            </a:r>
            <a:r>
              <a:rPr lang="en-US" altLang="zh-CN" sz="1600" dirty="0"/>
              <a:t>= 2</a:t>
            </a:r>
            <a:r>
              <a:rPr lang="en-US" altLang="zh-CN" sz="1600" baseline="30000" dirty="0"/>
              <a:t>1</a:t>
            </a:r>
            <a:r>
              <a:rPr lang="zh-CN" altLang="en-US" sz="1600" dirty="0"/>
              <a:t>＋</a:t>
            </a:r>
            <a:r>
              <a:rPr lang="en-US" altLang="zh-CN" sz="1600" dirty="0">
                <a:solidFill>
                  <a:srgbClr val="FF0066"/>
                </a:solidFill>
              </a:rPr>
              <a:t>1</a:t>
            </a:r>
          </a:p>
          <a:p>
            <a:pPr>
              <a:lnSpc>
                <a:spcPct val="120000"/>
              </a:lnSpc>
            </a:pPr>
            <a:r>
              <a:rPr lang="en-US" altLang="zh-CN" sz="1600" dirty="0"/>
              <a:t>L(</a:t>
            </a:r>
            <a:r>
              <a:rPr lang="en-US" altLang="zh-CN" sz="1600" dirty="0">
                <a:solidFill>
                  <a:schemeClr val="hlink"/>
                </a:solidFill>
              </a:rPr>
              <a:t>4</a:t>
            </a:r>
            <a:r>
              <a:rPr lang="en-US" altLang="zh-CN" sz="1600" dirty="0"/>
              <a:t>,2)=1=2×</a:t>
            </a:r>
            <a:r>
              <a:rPr lang="en-US" altLang="zh-CN" sz="1600" dirty="0">
                <a:solidFill>
                  <a:srgbClr val="FF0066"/>
                </a:solidFill>
              </a:rPr>
              <a:t>0</a:t>
            </a:r>
            <a:r>
              <a:rPr lang="en-US" altLang="zh-CN" sz="1600" dirty="0"/>
              <a:t>+1      </a:t>
            </a:r>
            <a:r>
              <a:rPr lang="en-US" altLang="zh-CN" sz="1600" dirty="0" smtClean="0"/>
              <a:t>1         </a:t>
            </a:r>
            <a:r>
              <a:rPr lang="en-US" altLang="zh-CN" sz="1600" dirty="0">
                <a:solidFill>
                  <a:schemeClr val="hlink"/>
                </a:solidFill>
              </a:rPr>
              <a:t>4</a:t>
            </a:r>
            <a:r>
              <a:rPr lang="en-US" altLang="zh-CN" sz="1600" dirty="0"/>
              <a:t>= 2</a:t>
            </a:r>
            <a:r>
              <a:rPr lang="en-US" altLang="zh-CN" sz="1600" baseline="30000" dirty="0"/>
              <a:t>2</a:t>
            </a:r>
            <a:r>
              <a:rPr lang="zh-CN" altLang="en-US" sz="1600" dirty="0"/>
              <a:t>＋</a:t>
            </a:r>
            <a:r>
              <a:rPr lang="en-US" altLang="zh-CN" sz="1600" dirty="0">
                <a:solidFill>
                  <a:srgbClr val="FF0066"/>
                </a:solidFill>
              </a:rPr>
              <a:t>0</a:t>
            </a:r>
          </a:p>
          <a:p>
            <a:pPr>
              <a:lnSpc>
                <a:spcPct val="120000"/>
              </a:lnSpc>
            </a:pPr>
            <a:r>
              <a:rPr lang="en-US" altLang="zh-CN" sz="1600" dirty="0"/>
              <a:t>L(</a:t>
            </a:r>
            <a:r>
              <a:rPr lang="en-US" altLang="zh-CN" sz="1600" dirty="0">
                <a:solidFill>
                  <a:schemeClr val="hlink"/>
                </a:solidFill>
              </a:rPr>
              <a:t>5</a:t>
            </a:r>
            <a:r>
              <a:rPr lang="en-US" altLang="zh-CN" sz="1600" dirty="0"/>
              <a:t>,2)=3=2×</a:t>
            </a:r>
            <a:r>
              <a:rPr lang="en-US" altLang="zh-CN" sz="1600" dirty="0">
                <a:solidFill>
                  <a:srgbClr val="FF0066"/>
                </a:solidFill>
              </a:rPr>
              <a:t>1</a:t>
            </a:r>
            <a:r>
              <a:rPr lang="en-US" altLang="zh-CN" sz="1600" dirty="0"/>
              <a:t>+1      </a:t>
            </a:r>
            <a:r>
              <a:rPr lang="en-US" altLang="zh-CN" sz="1600" dirty="0" smtClean="0"/>
              <a:t>3         </a:t>
            </a:r>
            <a:r>
              <a:rPr lang="en-US" altLang="zh-CN" sz="1600" dirty="0">
                <a:solidFill>
                  <a:schemeClr val="hlink"/>
                </a:solidFill>
              </a:rPr>
              <a:t>5</a:t>
            </a:r>
            <a:r>
              <a:rPr lang="en-US" altLang="zh-CN" sz="1600" dirty="0"/>
              <a:t>= 2</a:t>
            </a:r>
            <a:r>
              <a:rPr lang="en-US" altLang="zh-CN" sz="1600" baseline="30000" dirty="0"/>
              <a:t>2</a:t>
            </a:r>
            <a:r>
              <a:rPr lang="zh-CN" altLang="en-US" sz="1600" dirty="0"/>
              <a:t>＋</a:t>
            </a:r>
            <a:r>
              <a:rPr lang="en-US" altLang="zh-CN" sz="1600" dirty="0">
                <a:solidFill>
                  <a:srgbClr val="FF0066"/>
                </a:solidFill>
              </a:rPr>
              <a:t>1</a:t>
            </a:r>
          </a:p>
          <a:p>
            <a:pPr>
              <a:lnSpc>
                <a:spcPct val="120000"/>
              </a:lnSpc>
              <a:buFontTx/>
              <a:buNone/>
            </a:pPr>
            <a:r>
              <a:rPr lang="en-US" altLang="zh-CN" sz="1600" dirty="0"/>
              <a:t>      L(</a:t>
            </a:r>
            <a:r>
              <a:rPr lang="en-US" altLang="zh-CN" sz="1600" dirty="0">
                <a:solidFill>
                  <a:schemeClr val="hlink"/>
                </a:solidFill>
              </a:rPr>
              <a:t>6</a:t>
            </a:r>
            <a:r>
              <a:rPr lang="en-US" altLang="zh-CN" sz="1600" dirty="0"/>
              <a:t>,2)=5=2×</a:t>
            </a:r>
            <a:r>
              <a:rPr lang="en-US" altLang="zh-CN" sz="1600" dirty="0">
                <a:solidFill>
                  <a:srgbClr val="FF0066"/>
                </a:solidFill>
              </a:rPr>
              <a:t>2</a:t>
            </a:r>
            <a:r>
              <a:rPr lang="en-US" altLang="zh-CN" sz="1600" dirty="0"/>
              <a:t>+1   </a:t>
            </a:r>
            <a:r>
              <a:rPr lang="en-US" altLang="zh-CN" sz="1600" dirty="0" smtClean="0"/>
              <a:t>   5        </a:t>
            </a:r>
            <a:r>
              <a:rPr lang="en-US" altLang="zh-CN" sz="1600" dirty="0">
                <a:solidFill>
                  <a:schemeClr val="hlink"/>
                </a:solidFill>
              </a:rPr>
              <a:t>6</a:t>
            </a:r>
            <a:r>
              <a:rPr lang="en-US" altLang="zh-CN" sz="1600" dirty="0"/>
              <a:t>= 2</a:t>
            </a:r>
            <a:r>
              <a:rPr lang="en-US" altLang="zh-CN" sz="1600" baseline="30000" dirty="0"/>
              <a:t>2</a:t>
            </a:r>
            <a:r>
              <a:rPr lang="zh-CN" altLang="en-US" sz="1600" dirty="0"/>
              <a:t>＋</a:t>
            </a:r>
            <a:r>
              <a:rPr lang="en-US" altLang="zh-CN" sz="1600" dirty="0">
                <a:solidFill>
                  <a:srgbClr val="FF0066"/>
                </a:solidFill>
              </a:rPr>
              <a:t>2</a:t>
            </a:r>
          </a:p>
          <a:p>
            <a:pPr>
              <a:lnSpc>
                <a:spcPct val="120000"/>
              </a:lnSpc>
              <a:buFontTx/>
              <a:buNone/>
            </a:pPr>
            <a:r>
              <a:rPr lang="en-US" altLang="zh-CN" sz="1600" dirty="0"/>
              <a:t>      L(</a:t>
            </a:r>
            <a:r>
              <a:rPr lang="en-US" altLang="zh-CN" sz="1600" dirty="0">
                <a:solidFill>
                  <a:schemeClr val="hlink"/>
                </a:solidFill>
              </a:rPr>
              <a:t>7</a:t>
            </a:r>
            <a:r>
              <a:rPr lang="en-US" altLang="zh-CN" sz="1600" dirty="0"/>
              <a:t>,2)=7=2×</a:t>
            </a:r>
            <a:r>
              <a:rPr lang="en-US" altLang="zh-CN" sz="1600" dirty="0">
                <a:solidFill>
                  <a:srgbClr val="FF0066"/>
                </a:solidFill>
              </a:rPr>
              <a:t>3</a:t>
            </a:r>
            <a:r>
              <a:rPr lang="en-US" altLang="zh-CN" sz="1600" dirty="0"/>
              <a:t>+1      </a:t>
            </a:r>
            <a:r>
              <a:rPr lang="en-US" altLang="zh-CN" sz="1600" dirty="0" smtClean="0"/>
              <a:t> 7       </a:t>
            </a:r>
            <a:r>
              <a:rPr lang="en-US" altLang="zh-CN" sz="1600" dirty="0">
                <a:solidFill>
                  <a:schemeClr val="hlink"/>
                </a:solidFill>
              </a:rPr>
              <a:t>7</a:t>
            </a:r>
            <a:r>
              <a:rPr lang="en-US" altLang="zh-CN" sz="1600" dirty="0"/>
              <a:t>= 2</a:t>
            </a:r>
            <a:r>
              <a:rPr lang="en-US" altLang="zh-CN" sz="1600" baseline="30000" dirty="0"/>
              <a:t>2</a:t>
            </a:r>
            <a:r>
              <a:rPr lang="zh-CN" altLang="en-US" sz="1600" dirty="0"/>
              <a:t>＋</a:t>
            </a:r>
            <a:r>
              <a:rPr lang="en-US" altLang="zh-CN" sz="1600" dirty="0">
                <a:solidFill>
                  <a:srgbClr val="FF0066"/>
                </a:solidFill>
              </a:rPr>
              <a:t>3</a:t>
            </a:r>
          </a:p>
          <a:p>
            <a:pPr>
              <a:lnSpc>
                <a:spcPct val="120000"/>
              </a:lnSpc>
              <a:buFontTx/>
              <a:buNone/>
            </a:pPr>
            <a:r>
              <a:rPr lang="en-US" altLang="zh-CN" sz="1600" dirty="0"/>
              <a:t>        ……                        </a:t>
            </a:r>
            <a:r>
              <a:rPr lang="en-US" altLang="zh-CN" sz="1600" dirty="0" smtClean="0"/>
              <a:t>1             </a:t>
            </a:r>
            <a:r>
              <a:rPr lang="en-US" altLang="zh-CN" sz="1600" dirty="0"/>
              <a:t>……</a:t>
            </a:r>
            <a:endParaRPr lang="zh-CN" altLang="en-US" sz="1600" dirty="0"/>
          </a:p>
          <a:p>
            <a:pPr>
              <a:lnSpc>
                <a:spcPct val="120000"/>
              </a:lnSpc>
              <a:buFontTx/>
              <a:buNone/>
            </a:pPr>
            <a:r>
              <a:rPr lang="en-US" altLang="zh-CN" sz="1600" dirty="0"/>
              <a:t>      L(</a:t>
            </a:r>
            <a:r>
              <a:rPr lang="en-US" altLang="zh-CN" sz="1600" dirty="0">
                <a:solidFill>
                  <a:schemeClr val="hlink"/>
                </a:solidFill>
              </a:rPr>
              <a:t>13</a:t>
            </a:r>
            <a:r>
              <a:rPr lang="en-US" altLang="zh-CN" sz="1600" dirty="0"/>
              <a:t>,2)=11=2×</a:t>
            </a:r>
            <a:r>
              <a:rPr lang="en-US" altLang="zh-CN" sz="1600" dirty="0">
                <a:solidFill>
                  <a:srgbClr val="FF0066"/>
                </a:solidFill>
              </a:rPr>
              <a:t>5</a:t>
            </a:r>
            <a:r>
              <a:rPr lang="en-US" altLang="zh-CN" sz="1600" dirty="0"/>
              <a:t>+1           </a:t>
            </a:r>
            <a:r>
              <a:rPr lang="en-US" altLang="zh-CN" sz="1600" dirty="0">
                <a:solidFill>
                  <a:schemeClr val="hlink"/>
                </a:solidFill>
              </a:rPr>
              <a:t>13</a:t>
            </a:r>
            <a:r>
              <a:rPr lang="en-US" altLang="zh-CN" sz="1600" dirty="0"/>
              <a:t>= 2</a:t>
            </a:r>
            <a:r>
              <a:rPr lang="en-US" altLang="zh-CN" sz="1600" baseline="30000" dirty="0"/>
              <a:t>3</a:t>
            </a:r>
            <a:r>
              <a:rPr lang="zh-CN" altLang="en-US" sz="1600" dirty="0"/>
              <a:t>＋</a:t>
            </a:r>
            <a:r>
              <a:rPr lang="en-US" altLang="zh-CN" sz="1600" dirty="0">
                <a:solidFill>
                  <a:srgbClr val="FF0066"/>
                </a:solidFill>
              </a:rPr>
              <a:t>5</a:t>
            </a:r>
          </a:p>
          <a:p>
            <a:pPr>
              <a:lnSpc>
                <a:spcPct val="120000"/>
              </a:lnSpc>
              <a:buFontTx/>
              <a:buNone/>
            </a:pPr>
            <a:r>
              <a:rPr lang="en-US" altLang="zh-CN" sz="2000" dirty="0"/>
              <a:t>    L(</a:t>
            </a:r>
            <a:r>
              <a:rPr lang="en-US" altLang="zh-CN" sz="2000" dirty="0">
                <a:solidFill>
                  <a:schemeClr val="hlink"/>
                </a:solidFill>
              </a:rPr>
              <a:t>n</a:t>
            </a:r>
            <a:r>
              <a:rPr lang="en-US" altLang="zh-CN" sz="2000" dirty="0"/>
              <a:t>,2)</a:t>
            </a:r>
            <a:r>
              <a:rPr lang="zh-CN" altLang="en-US" sz="2000" dirty="0"/>
              <a:t>＝</a:t>
            </a:r>
            <a:r>
              <a:rPr lang="en-US" altLang="zh-CN" sz="2000" dirty="0"/>
              <a:t>2</a:t>
            </a:r>
            <a:r>
              <a:rPr lang="en-US" altLang="zh-CN" sz="2000" dirty="0">
                <a:solidFill>
                  <a:srgbClr val="FF0066"/>
                </a:solidFill>
              </a:rPr>
              <a:t>b</a:t>
            </a:r>
            <a:r>
              <a:rPr lang="zh-CN" altLang="en-US" sz="2000" dirty="0"/>
              <a:t>＋</a:t>
            </a:r>
            <a:r>
              <a:rPr lang="en-US" altLang="zh-CN" sz="2000" dirty="0"/>
              <a:t>1            </a:t>
            </a:r>
            <a:r>
              <a:rPr lang="en-US" altLang="zh-CN" sz="2000" dirty="0">
                <a:solidFill>
                  <a:schemeClr val="hlink"/>
                </a:solidFill>
              </a:rPr>
              <a:t>n</a:t>
            </a:r>
            <a:r>
              <a:rPr lang="en-US" altLang="zh-CN" sz="2000" dirty="0"/>
              <a:t>= 2</a:t>
            </a:r>
            <a:r>
              <a:rPr lang="en-US" altLang="zh-CN" sz="2000" baseline="30000" dirty="0"/>
              <a:t>a</a:t>
            </a:r>
            <a:r>
              <a:rPr lang="zh-CN" altLang="en-US" sz="2000" dirty="0"/>
              <a:t>＋</a:t>
            </a:r>
            <a:r>
              <a:rPr lang="en-US" altLang="zh-CN" sz="2000" dirty="0">
                <a:solidFill>
                  <a:srgbClr val="FF0066"/>
                </a:solidFill>
              </a:rPr>
              <a:t>b</a:t>
            </a:r>
            <a:r>
              <a:rPr lang="en-US" altLang="zh-CN" sz="2000" dirty="0"/>
              <a:t>         (</a:t>
            </a:r>
            <a:r>
              <a:rPr lang="zh-CN" altLang="en-US" sz="2000" dirty="0"/>
              <a:t>而</a:t>
            </a:r>
            <a:r>
              <a:rPr lang="en-US" altLang="zh-CN" sz="2000" dirty="0"/>
              <a:t>a</a:t>
            </a:r>
            <a:r>
              <a:rPr lang="zh-CN" altLang="en-US" sz="2000" dirty="0"/>
              <a:t>必须尽可能大</a:t>
            </a:r>
            <a:r>
              <a:rPr lang="en-US" altLang="zh-CN" sz="2000" dirty="0"/>
              <a:t>)</a:t>
            </a:r>
          </a:p>
          <a:p>
            <a:pPr>
              <a:lnSpc>
                <a:spcPct val="120000"/>
              </a:lnSpc>
            </a:pPr>
            <a:r>
              <a:rPr lang="zh-CN" altLang="en-US" sz="1400" dirty="0"/>
              <a:t>       </a:t>
            </a:r>
          </a:p>
          <a:p>
            <a:pPr>
              <a:lnSpc>
                <a:spcPct val="120000"/>
              </a:lnSpc>
              <a:buFontTx/>
              <a:buNone/>
            </a:pPr>
            <a:r>
              <a:rPr lang="zh-CN" altLang="en-US" sz="1800" dirty="0"/>
              <a:t>      例如当</a:t>
            </a:r>
            <a:r>
              <a:rPr lang="en-US" altLang="zh-CN" sz="1800" dirty="0"/>
              <a:t>n=100</a:t>
            </a:r>
            <a:r>
              <a:rPr lang="zh-CN" altLang="en-US" sz="1800" dirty="0"/>
              <a:t>，则</a:t>
            </a:r>
            <a:r>
              <a:rPr lang="en-US" altLang="zh-CN" sz="1800" dirty="0"/>
              <a:t>100</a:t>
            </a:r>
            <a:r>
              <a:rPr lang="zh-CN" altLang="en-US" sz="1800" dirty="0"/>
              <a:t>可以写成</a:t>
            </a:r>
            <a:r>
              <a:rPr lang="en-US" altLang="zh-CN" sz="1800" dirty="0"/>
              <a:t>2</a:t>
            </a:r>
            <a:r>
              <a:rPr lang="en-US" altLang="zh-CN" sz="1800" baseline="30000" dirty="0"/>
              <a:t>5</a:t>
            </a:r>
            <a:r>
              <a:rPr lang="zh-CN" altLang="en-US" sz="1800" dirty="0"/>
              <a:t>＋</a:t>
            </a:r>
            <a:r>
              <a:rPr lang="en-US" altLang="zh-CN" sz="1800" dirty="0"/>
              <a:t>68</a:t>
            </a:r>
            <a:r>
              <a:rPr lang="zh-CN" altLang="en-US" sz="1800" dirty="0"/>
              <a:t>，也可以写成</a:t>
            </a:r>
            <a:r>
              <a:rPr lang="en-US" altLang="zh-CN" sz="1800" dirty="0"/>
              <a:t>2</a:t>
            </a:r>
            <a:r>
              <a:rPr lang="en-US" altLang="zh-CN" sz="1800" baseline="30000" dirty="0"/>
              <a:t>6</a:t>
            </a:r>
            <a:r>
              <a:rPr lang="zh-CN" altLang="en-US" sz="1800" dirty="0"/>
              <a:t>＋</a:t>
            </a:r>
            <a:r>
              <a:rPr lang="en-US" altLang="zh-CN" sz="1800" dirty="0"/>
              <a:t>36</a:t>
            </a:r>
            <a:r>
              <a:rPr lang="zh-CN" altLang="en-US" sz="1800" dirty="0"/>
              <a:t>，但是不能再写成</a:t>
            </a:r>
            <a:r>
              <a:rPr lang="en-US" altLang="zh-CN" sz="1800" dirty="0"/>
              <a:t>2</a:t>
            </a:r>
            <a:r>
              <a:rPr lang="en-US" altLang="zh-CN" sz="1800" baseline="30000" dirty="0"/>
              <a:t>7</a:t>
            </a:r>
            <a:r>
              <a:rPr lang="zh-CN" altLang="en-US" sz="1800" dirty="0"/>
              <a:t>的了，所以，</a:t>
            </a:r>
            <a:r>
              <a:rPr lang="en-US" altLang="zh-CN" sz="1800" dirty="0"/>
              <a:t>a=6</a:t>
            </a:r>
            <a:r>
              <a:rPr lang="zh-CN" altLang="en-US" sz="1800" dirty="0"/>
              <a:t>，而</a:t>
            </a:r>
            <a:r>
              <a:rPr lang="en-US" altLang="zh-CN" sz="1800" dirty="0"/>
              <a:t>b=36</a:t>
            </a:r>
            <a:r>
              <a:rPr lang="zh-CN" altLang="en-US" sz="1800" dirty="0"/>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76163">
                                            <p:txEl>
                                              <p:pRg st="1" end="1"/>
                                            </p:txEl>
                                          </p:spTgt>
                                        </p:tgtEl>
                                        <p:attrNameLst>
                                          <p:attrName>style.visibility</p:attrName>
                                        </p:attrNameLst>
                                      </p:cBhvr>
                                      <p:to>
                                        <p:strVal val="visible"/>
                                      </p:to>
                                    </p:set>
                                    <p:animEffect transition="in" filter="blinds(horizontal)">
                                      <p:cBhvr>
                                        <p:cTn id="7" dur="500"/>
                                        <p:tgtEl>
                                          <p:spTgt spid="47616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6163">
                                            <p:txEl>
                                              <p:pRg st="2" end="2"/>
                                            </p:txEl>
                                          </p:spTgt>
                                        </p:tgtEl>
                                        <p:attrNameLst>
                                          <p:attrName>style.visibility</p:attrName>
                                        </p:attrNameLst>
                                      </p:cBhvr>
                                      <p:to>
                                        <p:strVal val="visible"/>
                                      </p:to>
                                    </p:set>
                                    <p:animEffect transition="in" filter="blinds(horizontal)">
                                      <p:cBhvr>
                                        <p:cTn id="12" dur="500"/>
                                        <p:tgtEl>
                                          <p:spTgt spid="47616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76163">
                                            <p:txEl>
                                              <p:pRg st="3" end="3"/>
                                            </p:txEl>
                                          </p:spTgt>
                                        </p:tgtEl>
                                        <p:attrNameLst>
                                          <p:attrName>style.visibility</p:attrName>
                                        </p:attrNameLst>
                                      </p:cBhvr>
                                      <p:to>
                                        <p:strVal val="visible"/>
                                      </p:to>
                                    </p:set>
                                    <p:animEffect transition="in" filter="blinds(horizontal)">
                                      <p:cBhvr>
                                        <p:cTn id="17" dur="500"/>
                                        <p:tgtEl>
                                          <p:spTgt spid="47616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76163">
                                            <p:txEl>
                                              <p:pRg st="4" end="4"/>
                                            </p:txEl>
                                          </p:spTgt>
                                        </p:tgtEl>
                                        <p:attrNameLst>
                                          <p:attrName>style.visibility</p:attrName>
                                        </p:attrNameLst>
                                      </p:cBhvr>
                                      <p:to>
                                        <p:strVal val="visible"/>
                                      </p:to>
                                    </p:set>
                                    <p:animEffect transition="in" filter="blinds(horizontal)">
                                      <p:cBhvr>
                                        <p:cTn id="22" dur="500"/>
                                        <p:tgtEl>
                                          <p:spTgt spid="47616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76163">
                                            <p:txEl>
                                              <p:pRg st="5" end="5"/>
                                            </p:txEl>
                                          </p:spTgt>
                                        </p:tgtEl>
                                        <p:attrNameLst>
                                          <p:attrName>style.visibility</p:attrName>
                                        </p:attrNameLst>
                                      </p:cBhvr>
                                      <p:to>
                                        <p:strVal val="visible"/>
                                      </p:to>
                                    </p:set>
                                    <p:animEffect transition="in" filter="blinds(horizontal)">
                                      <p:cBhvr>
                                        <p:cTn id="27" dur="500"/>
                                        <p:tgtEl>
                                          <p:spTgt spid="47616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476163">
                                            <p:txEl>
                                              <p:pRg st="6" end="6"/>
                                            </p:txEl>
                                          </p:spTgt>
                                        </p:tgtEl>
                                        <p:attrNameLst>
                                          <p:attrName>style.visibility</p:attrName>
                                        </p:attrNameLst>
                                      </p:cBhvr>
                                      <p:to>
                                        <p:strVal val="visible"/>
                                      </p:to>
                                    </p:set>
                                    <p:animEffect transition="in" filter="blinds(horizontal)">
                                      <p:cBhvr>
                                        <p:cTn id="32" dur="500"/>
                                        <p:tgtEl>
                                          <p:spTgt spid="47616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476163">
                                            <p:txEl>
                                              <p:pRg st="7" end="7"/>
                                            </p:txEl>
                                          </p:spTgt>
                                        </p:tgtEl>
                                        <p:attrNameLst>
                                          <p:attrName>style.visibility</p:attrName>
                                        </p:attrNameLst>
                                      </p:cBhvr>
                                      <p:to>
                                        <p:strVal val="visible"/>
                                      </p:to>
                                    </p:set>
                                    <p:animEffect transition="in" filter="blinds(horizontal)">
                                      <p:cBhvr>
                                        <p:cTn id="37" dur="500"/>
                                        <p:tgtEl>
                                          <p:spTgt spid="47616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476163">
                                            <p:txEl>
                                              <p:pRg st="8" end="8"/>
                                            </p:txEl>
                                          </p:spTgt>
                                        </p:tgtEl>
                                        <p:attrNameLst>
                                          <p:attrName>style.visibility</p:attrName>
                                        </p:attrNameLst>
                                      </p:cBhvr>
                                      <p:to>
                                        <p:strVal val="visible"/>
                                      </p:to>
                                    </p:set>
                                    <p:animEffect transition="in" filter="blinds(horizontal)">
                                      <p:cBhvr>
                                        <p:cTn id="42" dur="500"/>
                                        <p:tgtEl>
                                          <p:spTgt spid="47616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476163">
                                            <p:txEl>
                                              <p:pRg st="9" end="9"/>
                                            </p:txEl>
                                          </p:spTgt>
                                        </p:tgtEl>
                                        <p:attrNameLst>
                                          <p:attrName>style.visibility</p:attrName>
                                        </p:attrNameLst>
                                      </p:cBhvr>
                                      <p:to>
                                        <p:strVal val="visible"/>
                                      </p:to>
                                    </p:set>
                                    <p:animEffect transition="in" filter="blinds(horizontal)">
                                      <p:cBhvr>
                                        <p:cTn id="47" dur="500"/>
                                        <p:tgtEl>
                                          <p:spTgt spid="47616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476163">
                                            <p:txEl>
                                              <p:pRg st="10" end="10"/>
                                            </p:txEl>
                                          </p:spTgt>
                                        </p:tgtEl>
                                        <p:attrNameLst>
                                          <p:attrName>style.visibility</p:attrName>
                                        </p:attrNameLst>
                                      </p:cBhvr>
                                      <p:to>
                                        <p:strVal val="visible"/>
                                      </p:to>
                                    </p:set>
                                    <p:animEffect transition="in" filter="blinds(horizontal)">
                                      <p:cBhvr>
                                        <p:cTn id="52" dur="500"/>
                                        <p:tgtEl>
                                          <p:spTgt spid="47616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476163">
                                            <p:txEl>
                                              <p:pRg st="12" end="12"/>
                                            </p:txEl>
                                          </p:spTgt>
                                        </p:tgtEl>
                                        <p:attrNameLst>
                                          <p:attrName>style.visibility</p:attrName>
                                        </p:attrNameLst>
                                      </p:cBhvr>
                                      <p:to>
                                        <p:strVal val="visible"/>
                                      </p:to>
                                    </p:set>
                                    <p:animEffect transition="in" filter="blinds(horizontal)">
                                      <p:cBhvr>
                                        <p:cTn id="57" dur="500"/>
                                        <p:tgtEl>
                                          <p:spTgt spid="47616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0" y="332656"/>
            <a:ext cx="9144000" cy="752475"/>
          </a:xfrm>
        </p:spPr>
        <p:txBody>
          <a:bodyPr/>
          <a:lstStyle/>
          <a:p>
            <a:r>
              <a:rPr lang="zh-CN" altLang="en-US" sz="3600" dirty="0">
                <a:latin typeface="宋体" pitchFamily="2" charset="-122"/>
              </a:rPr>
              <a:t>约瑟夫斯问题分析</a:t>
            </a:r>
          </a:p>
        </p:txBody>
      </p:sp>
      <p:pic>
        <p:nvPicPr>
          <p:cNvPr id="1935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257489"/>
            <a:ext cx="6912768" cy="47742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utoShape 2" descr="http://control.cublog.cn/fileicon/pdf.gif"/>
          <p:cNvSpPr>
            <a:spLocks noChangeAspect="1" noChangeArrowheads="1"/>
          </p:cNvSpPr>
          <p:nvPr/>
        </p:nvSpPr>
        <p:spPr bwMode="auto">
          <a:xfrm>
            <a:off x="214313" y="2106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106</a:t>
            </a:fld>
            <a:endParaRPr lang="en-US" altLang="zh-CN" dirty="0"/>
          </a:p>
        </p:txBody>
      </p:sp>
    </p:spTree>
    <p:extLst>
      <p:ext uri="{BB962C8B-B14F-4D97-AF65-F5344CB8AC3E}">
        <p14:creationId xmlns:p14="http://schemas.microsoft.com/office/powerpoint/2010/main" val="1190419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Rectangle 2"/>
          <p:cNvSpPr>
            <a:spLocks noGrp="1" noChangeArrowheads="1"/>
          </p:cNvSpPr>
          <p:nvPr>
            <p:ph type="title"/>
          </p:nvPr>
        </p:nvSpPr>
        <p:spPr>
          <a:xfrm>
            <a:off x="0" y="260648"/>
            <a:ext cx="9144000" cy="752475"/>
          </a:xfrm>
        </p:spPr>
        <p:txBody>
          <a:bodyPr/>
          <a:lstStyle/>
          <a:p>
            <a:r>
              <a:rPr lang="zh-CN" altLang="en-US" sz="3600" dirty="0">
                <a:latin typeface="宋体" pitchFamily="2" charset="-122"/>
              </a:rPr>
              <a:t>约瑟夫斯问题分析</a:t>
            </a:r>
          </a:p>
        </p:txBody>
      </p:sp>
      <p:sp>
        <p:nvSpPr>
          <p:cNvPr id="477187" name="Rectangle 3"/>
          <p:cNvSpPr>
            <a:spLocks noGrp="1" noChangeArrowheads="1"/>
          </p:cNvSpPr>
          <p:nvPr>
            <p:ph type="body" idx="1"/>
          </p:nvPr>
        </p:nvSpPr>
        <p:spPr>
          <a:xfrm>
            <a:off x="179388" y="1196975"/>
            <a:ext cx="8640762" cy="4968875"/>
          </a:xfrm>
        </p:spPr>
        <p:txBody>
          <a:bodyPr/>
          <a:lstStyle/>
          <a:p>
            <a:r>
              <a:rPr lang="zh-CN" altLang="en-US" dirty="0" smtClean="0"/>
              <a:t>阅读文献</a:t>
            </a:r>
            <a:endParaRPr lang="zh-CN" altLang="en-US" dirty="0"/>
          </a:p>
        </p:txBody>
      </p:sp>
      <p:sp>
        <p:nvSpPr>
          <p:cNvPr id="3" name="Rectangle 1"/>
          <p:cNvSpPr>
            <a:spLocks noChangeArrowheads="1"/>
          </p:cNvSpPr>
          <p:nvPr/>
        </p:nvSpPr>
        <p:spPr bwMode="auto">
          <a:xfrm>
            <a:off x="827361" y="2106613"/>
            <a:ext cx="7344816" cy="3908762"/>
          </a:xfrm>
          <a:prstGeom prst="rect">
            <a:avLst/>
          </a:prstGeom>
          <a:solidFill>
            <a:srgbClr val="F4EDE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[1] R.L. Graham, D.E. Knuth, O. Patashnik, Concrete Mathematics(2nd edition), 1994.</a:t>
            </a:r>
            <a:b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br>
            <a:r>
              <a:rPr kumimoji="0" lang="zh-CN" altLang="zh-CN" sz="20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[2] Fatih Gelgi, Time Improvement on Josephus Problem, 2002.</a:t>
            </a: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sng" strike="noStrike" cap="none" normalizeH="0" baseline="0" dirty="0" smtClean="0">
                <a:ln>
                  <a:noFill/>
                </a:ln>
                <a:solidFill>
                  <a:srgbClr val="494949"/>
                </a:solidFill>
                <a:effectLst/>
                <a:latin typeface="Arial" panose="020B0604020202020204" pitchFamily="34" charset="0"/>
                <a:cs typeface="Arial" panose="020B0604020202020204" pitchFamily="34" charset="0"/>
                <a:hlinkClick r:id="rId3"/>
              </a:rPr>
              <a:t>http://citeseer.ist.psu.edu/gelgi02time.html</a:t>
            </a:r>
            <a:endParaRPr kumimoji="0" lang="zh-CN" altLang="zh-CN" sz="1600" b="0" i="0" u="none" strike="noStrike" cap="none" normalizeH="0" baseline="0" dirty="0" smtClean="0">
              <a:ln>
                <a:noFill/>
              </a:ln>
              <a:solidFill>
                <a:schemeClr val="tx1"/>
              </a:solidFill>
              <a:effectLst/>
            </a:endParaRPr>
          </a:p>
          <a:p>
            <a:pPr lvl="0"/>
            <a:r>
              <a:rPr lang="zh-CN" altLang="zh-CN" sz="2000" dirty="0" smtClean="0">
                <a:solidFill>
                  <a:srgbClr val="494949"/>
                </a:solidFill>
                <a:cs typeface="Arial" panose="020B0604020202020204" pitchFamily="34" charset="0"/>
              </a:rPr>
              <a:t>[</a:t>
            </a:r>
            <a:r>
              <a:rPr lang="zh-CN" altLang="zh-CN" sz="2000" dirty="0">
                <a:solidFill>
                  <a:srgbClr val="494949"/>
                </a:solidFill>
                <a:cs typeface="Arial" panose="020B0604020202020204" pitchFamily="34" charset="0"/>
              </a:rPr>
              <a:t>3] Lorenz Halbeisen, Norbert Hungerbühler, The Josephus Problem.</a:t>
            </a:r>
            <a:br>
              <a:rPr lang="zh-CN" altLang="zh-CN" sz="2000" dirty="0">
                <a:solidFill>
                  <a:srgbClr val="494949"/>
                </a:solidFill>
                <a:cs typeface="Arial" panose="020B0604020202020204" pitchFamily="34" charset="0"/>
              </a:rPr>
            </a:br>
            <a:r>
              <a:rPr lang="zh-CN" altLang="zh-CN" sz="2000" u="sng" dirty="0">
                <a:solidFill>
                  <a:srgbClr val="494949"/>
                </a:solidFill>
                <a:cs typeface="Arial" panose="020B0604020202020204" pitchFamily="34" charset="0"/>
                <a:hlinkClick r:id="rId4"/>
              </a:rPr>
              <a:t>http://citeseer.ist.psu.edu/235856.html</a:t>
            </a:r>
            <a:endParaRPr lang="zh-CN" altLang="zh-CN" sz="1600" dirty="0"/>
          </a:p>
          <a:p>
            <a:pPr lvl="0"/>
            <a:r>
              <a:rPr lang="zh-CN" altLang="zh-CN" sz="2000" dirty="0">
                <a:solidFill>
                  <a:srgbClr val="494949"/>
                </a:solidFill>
                <a:cs typeface="Arial" panose="020B0604020202020204" pitchFamily="34" charset="0"/>
              </a:rPr>
              <a:t>[4]  Andrew M. Odlyzko, Herbert S. Wilf, Glasgow Mathematical Journal, Functional iteration and the Josephus problem, 1991.</a:t>
            </a:r>
            <a:br>
              <a:rPr lang="zh-CN" altLang="zh-CN" sz="2000" dirty="0">
                <a:solidFill>
                  <a:srgbClr val="494949"/>
                </a:solidFill>
                <a:cs typeface="Arial" panose="020B0604020202020204" pitchFamily="34" charset="0"/>
              </a:rPr>
            </a:br>
            <a:r>
              <a:rPr lang="zh-CN" altLang="zh-CN" sz="2000" u="sng" dirty="0">
                <a:solidFill>
                  <a:srgbClr val="494949"/>
                </a:solidFill>
                <a:cs typeface="Arial" panose="020B0604020202020204" pitchFamily="34" charset="0"/>
                <a:hlinkClick r:id="rId5"/>
              </a:rPr>
              <a:t>http://citeseer.ist.psu.edu/odlyzko91functional.html</a:t>
            </a:r>
            <a:endParaRPr lang="zh-CN" altLang="zh-CN" sz="2000" dirty="0">
              <a:solidFill>
                <a:srgbClr val="494949"/>
              </a:solidFill>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r>
              <a:rPr kumimoji="0" lang="zh-CN" altLang="zh-CN" sz="16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t/>
            </a:r>
            <a:br>
              <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rPr>
            </a:br>
            <a:endParaRPr kumimoji="0" lang="zh-CN" altLang="zh-CN" sz="800" b="0" i="0" u="none" strike="noStrike" cap="none" normalizeH="0" baseline="0" dirty="0" smtClean="0">
              <a:ln>
                <a:noFill/>
              </a:ln>
              <a:solidFill>
                <a:srgbClr val="494949"/>
              </a:solidFill>
              <a:effectLst/>
              <a:latin typeface="Arial" panose="020B0604020202020204" pitchFamily="34" charset="0"/>
              <a:cs typeface="Arial" panose="020B0604020202020204" pitchFamily="34" charset="0"/>
            </a:endParaRPr>
          </a:p>
        </p:txBody>
      </p:sp>
      <p:sp>
        <p:nvSpPr>
          <p:cNvPr id="5" name="AutoShape 2" descr="http://control.cublog.cn/fileicon/pdf.gif"/>
          <p:cNvSpPr>
            <a:spLocks noChangeAspect="1" noChangeArrowheads="1"/>
          </p:cNvSpPr>
          <p:nvPr/>
        </p:nvSpPr>
        <p:spPr bwMode="auto">
          <a:xfrm>
            <a:off x="214313" y="210661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107</a:t>
            </a:fld>
            <a:endParaRPr lang="en-US" altLang="zh-CN" dirty="0"/>
          </a:p>
        </p:txBody>
      </p:sp>
    </p:spTree>
    <p:extLst>
      <p:ext uri="{BB962C8B-B14F-4D97-AF65-F5344CB8AC3E}">
        <p14:creationId xmlns:p14="http://schemas.microsoft.com/office/powerpoint/2010/main" val="3153328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54" name="Rectangle 2"/>
          <p:cNvSpPr>
            <a:spLocks noGrp="1" noChangeArrowheads="1"/>
          </p:cNvSpPr>
          <p:nvPr>
            <p:ph type="title"/>
          </p:nvPr>
        </p:nvSpPr>
        <p:spPr/>
        <p:txBody>
          <a:bodyPr/>
          <a:lstStyle/>
          <a:p>
            <a:r>
              <a:rPr lang="zh-CN" altLang="en-US" dirty="0"/>
              <a:t>约瑟夫问题集</a:t>
            </a:r>
          </a:p>
        </p:txBody>
      </p:sp>
      <p:sp>
        <p:nvSpPr>
          <p:cNvPr id="535555" name="Rectangle 3"/>
          <p:cNvSpPr>
            <a:spLocks noGrp="1" noChangeArrowheads="1"/>
          </p:cNvSpPr>
          <p:nvPr>
            <p:ph type="body" idx="1"/>
          </p:nvPr>
        </p:nvSpPr>
        <p:spPr>
          <a:xfrm>
            <a:off x="0" y="981075"/>
            <a:ext cx="8892480" cy="5715000"/>
          </a:xfrm>
        </p:spPr>
        <p:txBody>
          <a:bodyPr/>
          <a:lstStyle/>
          <a:p>
            <a:pPr>
              <a:lnSpc>
                <a:spcPct val="80000"/>
              </a:lnSpc>
            </a:pPr>
            <a:r>
              <a:rPr lang="zh-CN" altLang="en-US" sz="2400" dirty="0">
                <a:solidFill>
                  <a:srgbClr val="FF0066"/>
                </a:solidFill>
              </a:rPr>
              <a:t>第一题：猴子选大王。</a:t>
            </a:r>
          </a:p>
          <a:p>
            <a:pPr>
              <a:lnSpc>
                <a:spcPct val="80000"/>
              </a:lnSpc>
            </a:pPr>
            <a:r>
              <a:rPr lang="zh-CN" altLang="en-US" sz="2400" dirty="0"/>
              <a:t>题目：有</a:t>
            </a:r>
            <a:r>
              <a:rPr lang="en-US" altLang="zh-CN" sz="2400" dirty="0"/>
              <a:t>M</a:t>
            </a:r>
            <a:r>
              <a:rPr lang="zh-CN" altLang="en-US" sz="2400" dirty="0"/>
              <a:t>个猴子围成一圈，每个有一个编号，编号从</a:t>
            </a:r>
            <a:r>
              <a:rPr lang="en-US" altLang="zh-CN" sz="2400" dirty="0"/>
              <a:t>1</a:t>
            </a:r>
            <a:r>
              <a:rPr lang="zh-CN" altLang="en-US" sz="2400" dirty="0"/>
              <a:t>到</a:t>
            </a:r>
            <a:r>
              <a:rPr lang="en-US" altLang="zh-CN" sz="2400" dirty="0"/>
              <a:t>M</a:t>
            </a:r>
            <a:r>
              <a:rPr lang="zh-CN" altLang="en-US" sz="2400" dirty="0"/>
              <a:t>。打算从中选出一个大王。经过协商，决定选大王的规则如下：从第一个开始，每隔</a:t>
            </a:r>
            <a:r>
              <a:rPr lang="en-US" altLang="zh-CN" sz="2400" dirty="0"/>
              <a:t>N</a:t>
            </a:r>
            <a:r>
              <a:rPr lang="zh-CN" altLang="en-US" sz="2400" dirty="0"/>
              <a:t>个，数到的猴子出圈，最后剩下来的就是大王。要求：从键盘输入</a:t>
            </a:r>
            <a:r>
              <a:rPr lang="en-US" altLang="zh-CN" sz="2400" dirty="0"/>
              <a:t>M</a:t>
            </a:r>
            <a:r>
              <a:rPr lang="zh-CN" altLang="en-US" sz="2400" dirty="0"/>
              <a:t>，</a:t>
            </a:r>
            <a:r>
              <a:rPr lang="en-US" altLang="zh-CN" sz="2400" dirty="0"/>
              <a:t>N</a:t>
            </a:r>
            <a:r>
              <a:rPr lang="zh-CN" altLang="en-US" sz="2400" dirty="0"/>
              <a:t>，编程计算哪一个编号的猴子成为大王。</a:t>
            </a:r>
          </a:p>
          <a:p>
            <a:pPr>
              <a:lnSpc>
                <a:spcPct val="80000"/>
              </a:lnSpc>
            </a:pPr>
            <a:endParaRPr lang="zh-CN" altLang="en-US" sz="2400" dirty="0"/>
          </a:p>
          <a:p>
            <a:pPr>
              <a:lnSpc>
                <a:spcPct val="80000"/>
              </a:lnSpc>
            </a:pPr>
            <a:endParaRPr lang="zh-CN" altLang="en-US" sz="2400" dirty="0"/>
          </a:p>
          <a:p>
            <a:pPr>
              <a:lnSpc>
                <a:spcPct val="80000"/>
              </a:lnSpc>
            </a:pPr>
            <a:r>
              <a:rPr lang="zh-CN" altLang="en-US" sz="2400" dirty="0">
                <a:solidFill>
                  <a:srgbClr val="FF0066"/>
                </a:solidFill>
              </a:rPr>
              <a:t>第二题：</a:t>
            </a:r>
            <a:r>
              <a:rPr lang="zh-CN" altLang="en-US" sz="2400" dirty="0"/>
              <a:t>设有</a:t>
            </a:r>
            <a:r>
              <a:rPr lang="en-US" altLang="zh-CN" sz="2400" dirty="0"/>
              <a:t>N</a:t>
            </a:r>
            <a:r>
              <a:rPr lang="zh-CN" altLang="en-US" sz="2400" dirty="0"/>
              <a:t>个人围成一圏，并且按照顺时针方向从</a:t>
            </a:r>
            <a:r>
              <a:rPr lang="en-US" altLang="zh-CN" sz="2400" dirty="0"/>
              <a:t>1</a:t>
            </a:r>
            <a:r>
              <a:rPr lang="zh-CN" altLang="en-US" sz="2400" dirty="0"/>
              <a:t>到</a:t>
            </a:r>
            <a:r>
              <a:rPr lang="en-US" altLang="zh-CN" sz="2400" dirty="0"/>
              <a:t>N</a:t>
            </a:r>
            <a:r>
              <a:rPr lang="zh-CN" altLang="en-US" sz="2400" dirty="0"/>
              <a:t>编号，由第</a:t>
            </a:r>
            <a:r>
              <a:rPr lang="en-US" altLang="zh-CN" sz="2400" dirty="0"/>
              <a:t>S</a:t>
            </a:r>
            <a:r>
              <a:rPr lang="zh-CN" altLang="en-US" sz="2400" dirty="0"/>
              <a:t>个人开始进行从</a:t>
            </a:r>
            <a:r>
              <a:rPr lang="en-US" altLang="zh-CN" sz="2400" dirty="0"/>
              <a:t>1</a:t>
            </a:r>
            <a:r>
              <a:rPr lang="zh-CN" altLang="en-US" sz="2400" dirty="0"/>
              <a:t>到</a:t>
            </a:r>
            <a:r>
              <a:rPr lang="en-US" altLang="zh-CN" sz="2400" dirty="0"/>
              <a:t>M</a:t>
            </a:r>
            <a:r>
              <a:rPr lang="zh-CN" altLang="en-US" sz="2400" dirty="0"/>
              <a:t>报数，报数到第</a:t>
            </a:r>
            <a:r>
              <a:rPr lang="en-US" altLang="zh-CN" sz="2400" dirty="0"/>
              <a:t>M</a:t>
            </a:r>
            <a:r>
              <a:rPr lang="zh-CN" altLang="en-US" sz="2400" dirty="0"/>
              <a:t>个人时，此人出圏，再从下一个人重新开始从</a:t>
            </a:r>
            <a:r>
              <a:rPr lang="en-US" altLang="zh-CN" sz="2400" dirty="0"/>
              <a:t>1</a:t>
            </a:r>
            <a:r>
              <a:rPr lang="zh-CN" altLang="en-US" sz="2400" dirty="0"/>
              <a:t>到</a:t>
            </a:r>
            <a:r>
              <a:rPr lang="en-US" altLang="zh-CN" sz="2400" dirty="0"/>
              <a:t>M</a:t>
            </a:r>
            <a:r>
              <a:rPr lang="zh-CN" altLang="en-US" sz="2400" dirty="0"/>
              <a:t>报数，如此进行下去，直到所有的人都出圏为止。现在要求编程按照出圏的顺序，打印这</a:t>
            </a:r>
            <a:r>
              <a:rPr lang="en-US" altLang="zh-CN" sz="2400" dirty="0"/>
              <a:t>N</a:t>
            </a:r>
            <a:r>
              <a:rPr lang="zh-CN" altLang="en-US" sz="2400" dirty="0"/>
              <a:t>个人的顺序表。</a:t>
            </a:r>
          </a:p>
          <a:p>
            <a:pPr>
              <a:lnSpc>
                <a:spcPct val="80000"/>
              </a:lnSpc>
            </a:pPr>
            <a:endParaRPr lang="zh-CN" altLang="en-US" sz="2400" dirty="0"/>
          </a:p>
          <a:p>
            <a:pPr>
              <a:lnSpc>
                <a:spcPct val="80000"/>
              </a:lnSpc>
            </a:pPr>
            <a:endParaRPr lang="zh-CN" altLang="en-US" sz="2000" dirty="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5555">
                                            <p:txEl>
                                              <p:pRg st="0" end="0"/>
                                            </p:txEl>
                                          </p:spTgt>
                                        </p:tgtEl>
                                        <p:attrNameLst>
                                          <p:attrName>style.visibility</p:attrName>
                                        </p:attrNameLst>
                                      </p:cBhvr>
                                      <p:to>
                                        <p:strVal val="visible"/>
                                      </p:to>
                                    </p:set>
                                    <p:animEffect transition="in" filter="blinds(horizontal)">
                                      <p:cBhvr>
                                        <p:cTn id="7" dur="500"/>
                                        <p:tgtEl>
                                          <p:spTgt spid="535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35555">
                                            <p:txEl>
                                              <p:pRg st="1" end="1"/>
                                            </p:txEl>
                                          </p:spTgt>
                                        </p:tgtEl>
                                        <p:attrNameLst>
                                          <p:attrName>style.visibility</p:attrName>
                                        </p:attrNameLst>
                                      </p:cBhvr>
                                      <p:to>
                                        <p:strVal val="visible"/>
                                      </p:to>
                                    </p:set>
                                    <p:animEffect transition="in" filter="blinds(horizontal)">
                                      <p:cBhvr>
                                        <p:cTn id="10" dur="500"/>
                                        <p:tgtEl>
                                          <p:spTgt spid="5355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535555">
                                            <p:txEl>
                                              <p:pRg st="4" end="4"/>
                                            </p:txEl>
                                          </p:spTgt>
                                        </p:tgtEl>
                                        <p:attrNameLst>
                                          <p:attrName>style.visibility</p:attrName>
                                        </p:attrNameLst>
                                      </p:cBhvr>
                                      <p:to>
                                        <p:strVal val="visible"/>
                                      </p:to>
                                    </p:set>
                                    <p:animEffect transition="in" filter="blinds(horizontal)">
                                      <p:cBhvr>
                                        <p:cTn id="15" dur="500"/>
                                        <p:tgtEl>
                                          <p:spTgt spid="53555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endParaRPr lang="zh-CN" altLang="en-US"/>
          </a:p>
        </p:txBody>
      </p:sp>
      <p:sp>
        <p:nvSpPr>
          <p:cNvPr id="537603" name="Rectangle 3"/>
          <p:cNvSpPr>
            <a:spLocks noGrp="1" noChangeArrowheads="1"/>
          </p:cNvSpPr>
          <p:nvPr>
            <p:ph type="body" idx="1"/>
          </p:nvPr>
        </p:nvSpPr>
        <p:spPr/>
        <p:txBody>
          <a:bodyPr/>
          <a:lstStyle/>
          <a:p>
            <a:r>
              <a:rPr lang="zh-CN" altLang="en-US">
                <a:solidFill>
                  <a:srgbClr val="FF0066"/>
                </a:solidFill>
              </a:rPr>
              <a:t>第三题：狸捉兔子</a:t>
            </a:r>
          </a:p>
          <a:p>
            <a:r>
              <a:rPr lang="zh-CN" altLang="en-US"/>
              <a:t>围绕着山顶有１０个洞，狐狸要吃兔子，兔子说：“可以，但必须找到我， 我就藏身于这十个洞中，你从１０号洞出发，先到１号洞找，第二次隔１个 洞找，第三次隔２个洞找，以后如此类推，次数不限。”但狐狸从早到晚进进出出了１０００次，仍没有找到兔子。问兔子究竟藏在哪个洞里？</a:t>
            </a:r>
          </a:p>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109</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tx2"/>
                </a:solidFill>
                <a:latin typeface="华文行楷" pitchFamily="2" charset="-122"/>
                <a:ea typeface="华文行楷" pitchFamily="2" charset="-122"/>
              </a:rPr>
              <a:t> </a:t>
            </a:r>
            <a:r>
              <a:rPr kumimoji="1" lang="zh-CN" altLang="en-US" sz="4400" b="1" dirty="0">
                <a:solidFill>
                  <a:schemeClr val="tx2"/>
                </a:solidFill>
                <a:latin typeface="华文行楷" pitchFamily="2" charset="-122"/>
                <a:ea typeface="华文行楷" pitchFamily="2" charset="-122"/>
              </a:rPr>
              <a:t>减治法的设计思想 </a:t>
            </a:r>
          </a:p>
        </p:txBody>
      </p:sp>
      <p:sp>
        <p:nvSpPr>
          <p:cNvPr id="12294" name="Text Box 4"/>
          <p:cNvSpPr txBox="1">
            <a:spLocks noChangeArrowheads="1"/>
          </p:cNvSpPr>
          <p:nvPr/>
        </p:nvSpPr>
        <p:spPr bwMode="auto">
          <a:xfrm>
            <a:off x="395288" y="1303338"/>
            <a:ext cx="8172450" cy="4789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800" b="1" dirty="0">
                <a:solidFill>
                  <a:srgbClr val="990000"/>
                </a:solidFill>
              </a:rPr>
              <a:t>想法：</a:t>
            </a:r>
            <a:r>
              <a:rPr lang="zh-CN" altLang="en-US" sz="2800" b="1" dirty="0"/>
              <a:t>分别求出两个序列的中位数，记为</a:t>
            </a:r>
            <a:r>
              <a:rPr lang="en-US" altLang="zh-CN" sz="2800" b="1" i="1" dirty="0"/>
              <a:t>a</a:t>
            </a:r>
            <a:r>
              <a:rPr lang="zh-CN" altLang="en-US" sz="2800" b="1" dirty="0"/>
              <a:t>和</a:t>
            </a:r>
            <a:r>
              <a:rPr lang="en-US" altLang="zh-CN" sz="2800" b="1" i="1" dirty="0"/>
              <a:t>b</a:t>
            </a:r>
            <a:r>
              <a:rPr lang="zh-CN" altLang="en-US" sz="2800" b="1" dirty="0"/>
              <a:t>；比较</a:t>
            </a:r>
            <a:r>
              <a:rPr lang="en-US" altLang="zh-CN" sz="2800" b="1" i="1" dirty="0"/>
              <a:t>a</a:t>
            </a:r>
            <a:r>
              <a:rPr lang="zh-CN" altLang="en-US" sz="2800" b="1" dirty="0"/>
              <a:t>和</a:t>
            </a:r>
            <a:r>
              <a:rPr lang="en-US" altLang="zh-CN" sz="2800" b="1" i="1" dirty="0"/>
              <a:t>b</a:t>
            </a:r>
            <a:r>
              <a:rPr lang="zh-CN" altLang="en-US" sz="2800" b="1" dirty="0"/>
              <a:t>，有下列三种情况：</a:t>
            </a:r>
          </a:p>
          <a:p>
            <a:pPr eaLnBrk="1" hangingPunct="1"/>
            <a:r>
              <a:rPr lang="zh-CN" altLang="en-US" sz="2800" b="1" dirty="0"/>
              <a:t>① </a:t>
            </a:r>
            <a:r>
              <a:rPr lang="en-US" altLang="zh-CN" sz="2800" b="1" i="1" dirty="0"/>
              <a:t>a </a:t>
            </a:r>
            <a:r>
              <a:rPr lang="en-US" altLang="zh-CN" sz="2800" b="1" dirty="0"/>
              <a:t>= </a:t>
            </a:r>
            <a:r>
              <a:rPr lang="en-US" altLang="zh-CN" sz="2800" b="1" i="1" dirty="0"/>
              <a:t>b</a:t>
            </a:r>
            <a:r>
              <a:rPr lang="zh-CN" altLang="en-US" sz="2800" b="1" dirty="0"/>
              <a:t>：则</a:t>
            </a:r>
            <a:r>
              <a:rPr lang="en-US" altLang="zh-CN" sz="2800" b="1" i="1" dirty="0"/>
              <a:t>a</a:t>
            </a:r>
            <a:r>
              <a:rPr lang="zh-CN" altLang="en-US" sz="2800" b="1" dirty="0"/>
              <a:t>即为两个序列的中位数；</a:t>
            </a:r>
          </a:p>
          <a:p>
            <a:pPr eaLnBrk="1" hangingPunct="1"/>
            <a:r>
              <a:rPr lang="zh-CN" altLang="en-US" sz="2800" b="1" dirty="0"/>
              <a:t>② </a:t>
            </a:r>
            <a:r>
              <a:rPr lang="en-US" altLang="zh-CN" sz="2800" b="1" dirty="0"/>
              <a:t>a &lt; b</a:t>
            </a:r>
            <a:r>
              <a:rPr lang="zh-CN" altLang="en-US" sz="2800" b="1" dirty="0"/>
              <a:t>：则中位数只能出现在</a:t>
            </a:r>
            <a:r>
              <a:rPr lang="en-US" altLang="zh-CN" sz="2800" b="1" i="1" dirty="0"/>
              <a:t>a</a:t>
            </a:r>
            <a:r>
              <a:rPr lang="zh-CN" altLang="en-US" sz="2800" b="1" dirty="0"/>
              <a:t>和</a:t>
            </a:r>
            <a:r>
              <a:rPr lang="en-US" altLang="zh-CN" sz="2800" b="1" i="1" dirty="0"/>
              <a:t>b</a:t>
            </a:r>
            <a:r>
              <a:rPr lang="zh-CN" altLang="en-US" sz="2800" b="1" dirty="0"/>
              <a:t>之间，在序列</a:t>
            </a:r>
            <a:r>
              <a:rPr lang="en-US" altLang="zh-CN" sz="2800" b="1" dirty="0"/>
              <a:t>A</a:t>
            </a:r>
            <a:r>
              <a:rPr lang="zh-CN" altLang="en-US" sz="2800" b="1" dirty="0"/>
              <a:t>中舍弃</a:t>
            </a:r>
            <a:r>
              <a:rPr lang="en-US" altLang="zh-CN" sz="2800" b="1" i="1" dirty="0"/>
              <a:t>a</a:t>
            </a:r>
            <a:r>
              <a:rPr lang="zh-CN" altLang="en-US" sz="2800" b="1" dirty="0"/>
              <a:t>之前的元素得到序列</a:t>
            </a:r>
            <a:r>
              <a:rPr lang="en-US" altLang="zh-CN" sz="2800" b="1" dirty="0"/>
              <a:t>A1</a:t>
            </a:r>
            <a:r>
              <a:rPr lang="zh-CN" altLang="en-US" sz="2800" b="1" dirty="0"/>
              <a:t>，在序列</a:t>
            </a:r>
            <a:r>
              <a:rPr lang="en-US" altLang="zh-CN" sz="2800" b="1" dirty="0"/>
              <a:t>B</a:t>
            </a:r>
            <a:r>
              <a:rPr lang="zh-CN" altLang="en-US" sz="2800" b="1" dirty="0"/>
              <a:t>中舍弃</a:t>
            </a:r>
            <a:r>
              <a:rPr lang="en-US" altLang="zh-CN" sz="2800" b="1" dirty="0"/>
              <a:t>b</a:t>
            </a:r>
            <a:r>
              <a:rPr lang="zh-CN" altLang="en-US" sz="2800" b="1" dirty="0"/>
              <a:t>之后的元素得到序列</a:t>
            </a:r>
            <a:r>
              <a:rPr lang="en-US" altLang="zh-CN" sz="2800" b="1" dirty="0"/>
              <a:t>B1</a:t>
            </a:r>
            <a:r>
              <a:rPr lang="zh-CN" altLang="en-US" sz="2800" b="1" dirty="0"/>
              <a:t>；</a:t>
            </a:r>
          </a:p>
          <a:p>
            <a:pPr eaLnBrk="1" hangingPunct="1"/>
            <a:r>
              <a:rPr lang="zh-CN" altLang="en-US" sz="2800" b="1" dirty="0"/>
              <a:t>③ </a:t>
            </a:r>
            <a:r>
              <a:rPr lang="en-US" altLang="zh-CN" sz="2800" b="1" i="1" dirty="0"/>
              <a:t>a</a:t>
            </a:r>
            <a:r>
              <a:rPr lang="en-US" altLang="zh-CN" sz="2800" b="1" dirty="0"/>
              <a:t> &gt; </a:t>
            </a:r>
            <a:r>
              <a:rPr lang="en-US" altLang="zh-CN" sz="2800" b="1" i="1" dirty="0"/>
              <a:t>b</a:t>
            </a:r>
            <a:r>
              <a:rPr lang="zh-CN" altLang="en-US" sz="2800" b="1" dirty="0"/>
              <a:t>：则中位数只能出现在</a:t>
            </a:r>
            <a:r>
              <a:rPr lang="en-US" altLang="zh-CN" sz="2800" b="1" i="1" dirty="0"/>
              <a:t>b</a:t>
            </a:r>
            <a:r>
              <a:rPr lang="zh-CN" altLang="en-US" sz="2800" b="1" dirty="0"/>
              <a:t>和</a:t>
            </a:r>
            <a:r>
              <a:rPr lang="en-US" altLang="zh-CN" sz="2800" b="1" i="1" dirty="0"/>
              <a:t>a</a:t>
            </a:r>
            <a:r>
              <a:rPr lang="zh-CN" altLang="en-US" sz="2800" b="1" dirty="0"/>
              <a:t>之间，在序列</a:t>
            </a:r>
            <a:r>
              <a:rPr lang="en-US" altLang="zh-CN" sz="2800" b="1" dirty="0"/>
              <a:t>A</a:t>
            </a:r>
            <a:r>
              <a:rPr lang="zh-CN" altLang="en-US" sz="2800" b="1" dirty="0"/>
              <a:t>中舍弃</a:t>
            </a:r>
            <a:r>
              <a:rPr lang="en-US" altLang="zh-CN" sz="2800" b="1" i="1" dirty="0"/>
              <a:t>a</a:t>
            </a:r>
            <a:r>
              <a:rPr lang="zh-CN" altLang="en-US" sz="2800" b="1" dirty="0"/>
              <a:t>之后的元素得到序列</a:t>
            </a:r>
            <a:r>
              <a:rPr lang="en-US" altLang="zh-CN" sz="2800" b="1" dirty="0"/>
              <a:t>A1</a:t>
            </a:r>
            <a:r>
              <a:rPr lang="zh-CN" altLang="en-US" sz="2800" b="1" dirty="0"/>
              <a:t>，在序列</a:t>
            </a:r>
            <a:r>
              <a:rPr lang="en-US" altLang="zh-CN" sz="2800" b="1" dirty="0"/>
              <a:t>B</a:t>
            </a:r>
            <a:r>
              <a:rPr lang="zh-CN" altLang="en-US" sz="2800" b="1" dirty="0"/>
              <a:t>中舍弃</a:t>
            </a:r>
            <a:r>
              <a:rPr lang="en-US" altLang="zh-CN" sz="2800" b="1" dirty="0"/>
              <a:t>b</a:t>
            </a:r>
            <a:r>
              <a:rPr lang="zh-CN" altLang="en-US" sz="2800" b="1" dirty="0"/>
              <a:t>之前的元素得到序列</a:t>
            </a:r>
            <a:r>
              <a:rPr lang="en-US" altLang="zh-CN" sz="2800" b="1" dirty="0"/>
              <a:t>B1</a:t>
            </a:r>
            <a:r>
              <a:rPr lang="zh-CN" altLang="en-US" sz="2800" b="1" dirty="0"/>
              <a:t>；</a:t>
            </a:r>
          </a:p>
          <a:p>
            <a:pPr eaLnBrk="1" hangingPunct="1"/>
            <a:r>
              <a:rPr lang="zh-CN" altLang="en-US" sz="2800" b="1" dirty="0"/>
              <a:t>在</a:t>
            </a:r>
            <a:r>
              <a:rPr lang="en-US" altLang="zh-CN" sz="2800" b="1" dirty="0"/>
              <a:t>A1</a:t>
            </a:r>
            <a:r>
              <a:rPr lang="zh-CN" altLang="en-US" sz="2800" b="1" dirty="0"/>
              <a:t>和</a:t>
            </a:r>
            <a:r>
              <a:rPr lang="en-US" altLang="zh-CN" sz="2800" b="1" dirty="0"/>
              <a:t>B1</a:t>
            </a:r>
            <a:r>
              <a:rPr lang="zh-CN" altLang="en-US" sz="2800" b="1" dirty="0"/>
              <a:t>中分别求出中位数，重复上述过程，直到两个序列中只有一个元素，则较小者即为所求。</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a:t>
            </a:fld>
            <a:endParaRPr lang="en-US" altLang="zh-CN" dirty="0"/>
          </a:p>
        </p:txBody>
      </p:sp>
    </p:spTree>
    <p:extLst>
      <p:ext uri="{BB962C8B-B14F-4D97-AF65-F5344CB8AC3E}">
        <p14:creationId xmlns:p14="http://schemas.microsoft.com/office/powerpoint/2010/main" val="1468188741"/>
      </p:ext>
    </p:extLst>
  </p:cSld>
  <p:clrMapOvr>
    <a:masterClrMapping/>
  </p:clrMapOvr>
  <p:transition>
    <p:strips dir="rd"/>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9" name="Rectangle 3"/>
          <p:cNvSpPr>
            <a:spLocks noGrp="1" noChangeArrowheads="1"/>
          </p:cNvSpPr>
          <p:nvPr>
            <p:ph type="body" idx="1"/>
          </p:nvPr>
        </p:nvSpPr>
        <p:spPr>
          <a:xfrm>
            <a:off x="0" y="980728"/>
            <a:ext cx="8892480" cy="4734272"/>
          </a:xfrm>
        </p:spPr>
        <p:txBody>
          <a:bodyPr/>
          <a:lstStyle/>
          <a:p>
            <a:pPr>
              <a:lnSpc>
                <a:spcPct val="80000"/>
              </a:lnSpc>
            </a:pPr>
            <a:r>
              <a:rPr lang="zh-CN" altLang="en-US" sz="2400" dirty="0">
                <a:solidFill>
                  <a:srgbClr val="FF0066"/>
                </a:solidFill>
              </a:rPr>
              <a:t>第四题：慈善的约瑟夫</a:t>
            </a:r>
          </a:p>
          <a:p>
            <a:pPr>
              <a:lnSpc>
                <a:spcPct val="80000"/>
              </a:lnSpc>
            </a:pPr>
            <a:r>
              <a:rPr lang="zh-CN" altLang="en-US" sz="2400" dirty="0"/>
              <a:t>你一定听说过约瑟夫问题吧？即从</a:t>
            </a:r>
            <a:r>
              <a:rPr lang="en-US" altLang="zh-CN" sz="2400" dirty="0"/>
              <a:t>N</a:t>
            </a:r>
            <a:r>
              <a:rPr lang="zh-CN" altLang="en-US" sz="2400" dirty="0"/>
              <a:t>个人找出唯一的幸存者。</a:t>
            </a:r>
          </a:p>
          <a:p>
            <a:pPr>
              <a:lnSpc>
                <a:spcPct val="80000"/>
              </a:lnSpc>
            </a:pPr>
            <a:r>
              <a:rPr lang="zh-CN" altLang="en-US" sz="2400" dirty="0"/>
              <a:t>现在老约瑟夫将组织一个皆大欢喜的新游戏，假设</a:t>
            </a:r>
            <a:r>
              <a:rPr lang="en-US" altLang="zh-CN" sz="2400" dirty="0"/>
              <a:t>N</a:t>
            </a:r>
            <a:r>
              <a:rPr lang="zh-CN" altLang="en-US" sz="2400" dirty="0"/>
              <a:t>个人站成一圈，从第</a:t>
            </a:r>
            <a:r>
              <a:rPr lang="en-US" altLang="zh-CN" sz="2400" dirty="0"/>
              <a:t>1</a:t>
            </a:r>
            <a:r>
              <a:rPr lang="zh-CN" altLang="en-US" sz="2400" dirty="0"/>
              <a:t>人开始交替的去掉游戏者， 但只是暂时去掉，直到最后剩下唯一的幸存者为止。</a:t>
            </a:r>
          </a:p>
          <a:p>
            <a:pPr>
              <a:lnSpc>
                <a:spcPct val="80000"/>
              </a:lnSpc>
            </a:pPr>
            <a:r>
              <a:rPr lang="zh-CN" altLang="en-US" sz="2400" dirty="0"/>
              <a:t>幸存者选出后，所有比幸存者号码高的人每人得到</a:t>
            </a:r>
            <a:r>
              <a:rPr lang="en-US" altLang="zh-CN" sz="2400" dirty="0"/>
              <a:t>1</a:t>
            </a:r>
            <a:r>
              <a:rPr lang="zh-CN" altLang="en-US" sz="2400" dirty="0"/>
              <a:t>个金币，永久性离开。其余剩下的将重复以上的游戏过程， 比幸存者号码主的人每人得到</a:t>
            </a:r>
            <a:r>
              <a:rPr lang="en-US" altLang="zh-CN" sz="2400" dirty="0"/>
              <a:t>1</a:t>
            </a:r>
            <a:r>
              <a:rPr lang="zh-CN" altLang="en-US" sz="2400" dirty="0"/>
              <a:t>个金币后离开。经过这们的过程后，一旦人数不再减少，则最后剩下的那些人将得到</a:t>
            </a:r>
            <a:r>
              <a:rPr lang="en-US" altLang="zh-CN" sz="2400" dirty="0"/>
              <a:t>2</a:t>
            </a:r>
            <a:r>
              <a:rPr lang="zh-CN" altLang="en-US" sz="2400" dirty="0"/>
              <a:t>个金币。请你计算一下老约瑟夫一共要付出多 少钱？</a:t>
            </a:r>
          </a:p>
          <a:p>
            <a:pPr>
              <a:lnSpc>
                <a:spcPct val="80000"/>
              </a:lnSpc>
            </a:pPr>
            <a:r>
              <a:rPr lang="zh-CN" altLang="en-US" sz="2400" dirty="0"/>
              <a:t>输入：</a:t>
            </a:r>
            <a:r>
              <a:rPr lang="en-US" altLang="zh-CN" sz="2400" dirty="0"/>
              <a:t>N</a:t>
            </a:r>
          </a:p>
          <a:p>
            <a:pPr>
              <a:lnSpc>
                <a:spcPct val="80000"/>
              </a:lnSpc>
            </a:pPr>
            <a:r>
              <a:rPr lang="zh-CN" altLang="en-US" sz="2400" dirty="0"/>
              <a:t>输出：金币数。</a:t>
            </a:r>
          </a:p>
          <a:p>
            <a:pPr>
              <a:lnSpc>
                <a:spcPct val="80000"/>
              </a:lnSpc>
            </a:pPr>
            <a:endParaRPr lang="zh-CN" altLang="en-US" sz="2400" dirty="0"/>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110</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6579">
                                            <p:txEl>
                                              <p:pRg st="1" end="1"/>
                                            </p:txEl>
                                          </p:spTgt>
                                        </p:tgtEl>
                                        <p:attrNameLst>
                                          <p:attrName>style.visibility</p:attrName>
                                        </p:attrNameLst>
                                      </p:cBhvr>
                                      <p:to>
                                        <p:strVal val="visible"/>
                                      </p:to>
                                    </p:set>
                                    <p:animEffect transition="in" filter="blinds(horizontal)">
                                      <p:cBhvr>
                                        <p:cTn id="7" dur="500"/>
                                        <p:tgtEl>
                                          <p:spTgt spid="53657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6579">
                                            <p:txEl>
                                              <p:pRg st="2" end="2"/>
                                            </p:txEl>
                                          </p:spTgt>
                                        </p:tgtEl>
                                        <p:attrNameLst>
                                          <p:attrName>style.visibility</p:attrName>
                                        </p:attrNameLst>
                                      </p:cBhvr>
                                      <p:to>
                                        <p:strVal val="visible"/>
                                      </p:to>
                                    </p:set>
                                    <p:animEffect transition="in" filter="blinds(horizontal)">
                                      <p:cBhvr>
                                        <p:cTn id="12" dur="500"/>
                                        <p:tgtEl>
                                          <p:spTgt spid="53657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36579">
                                            <p:txEl>
                                              <p:pRg st="3" end="3"/>
                                            </p:txEl>
                                          </p:spTgt>
                                        </p:tgtEl>
                                        <p:attrNameLst>
                                          <p:attrName>style.visibility</p:attrName>
                                        </p:attrNameLst>
                                      </p:cBhvr>
                                      <p:to>
                                        <p:strVal val="visible"/>
                                      </p:to>
                                    </p:set>
                                    <p:animEffect transition="in" filter="blinds(horizontal)">
                                      <p:cBhvr>
                                        <p:cTn id="17" dur="500"/>
                                        <p:tgtEl>
                                          <p:spTgt spid="53657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36579">
                                            <p:txEl>
                                              <p:pRg st="4" end="4"/>
                                            </p:txEl>
                                          </p:spTgt>
                                        </p:tgtEl>
                                        <p:attrNameLst>
                                          <p:attrName>style.visibility</p:attrName>
                                        </p:attrNameLst>
                                      </p:cBhvr>
                                      <p:to>
                                        <p:strVal val="visible"/>
                                      </p:to>
                                    </p:set>
                                    <p:animEffect transition="in" filter="blinds(horizontal)">
                                      <p:cBhvr>
                                        <p:cTn id="22" dur="500"/>
                                        <p:tgtEl>
                                          <p:spTgt spid="536579">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536579">
                                            <p:txEl>
                                              <p:pRg st="5" end="5"/>
                                            </p:txEl>
                                          </p:spTgt>
                                        </p:tgtEl>
                                        <p:attrNameLst>
                                          <p:attrName>style.visibility</p:attrName>
                                        </p:attrNameLst>
                                      </p:cBhvr>
                                      <p:to>
                                        <p:strVal val="visible"/>
                                      </p:to>
                                    </p:set>
                                    <p:animEffect transition="in" filter="blinds(horizontal)">
                                      <p:cBhvr>
                                        <p:cTn id="25" dur="500"/>
                                        <p:tgtEl>
                                          <p:spTgt spid="5365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body" idx="1"/>
          </p:nvPr>
        </p:nvSpPr>
        <p:spPr>
          <a:xfrm>
            <a:off x="0" y="980728"/>
            <a:ext cx="9144000" cy="5877272"/>
          </a:xfrm>
        </p:spPr>
        <p:txBody>
          <a:bodyPr/>
          <a:lstStyle/>
          <a:p>
            <a:pPr>
              <a:lnSpc>
                <a:spcPct val="90000"/>
              </a:lnSpc>
            </a:pPr>
            <a:endParaRPr lang="zh-CN" altLang="en-US" sz="2800" dirty="0">
              <a:solidFill>
                <a:srgbClr val="FF0066"/>
              </a:solidFill>
            </a:endParaRPr>
          </a:p>
          <a:p>
            <a:pPr>
              <a:lnSpc>
                <a:spcPct val="90000"/>
              </a:lnSpc>
            </a:pPr>
            <a:r>
              <a:rPr lang="zh-CN" altLang="en-US" sz="2800" dirty="0">
                <a:solidFill>
                  <a:srgbClr val="FF0066"/>
                </a:solidFill>
              </a:rPr>
              <a:t>第五题：</a:t>
            </a:r>
            <a:r>
              <a:rPr lang="en-US" altLang="zh-CN" sz="2800" dirty="0"/>
              <a:t>50</a:t>
            </a:r>
            <a:r>
              <a:rPr lang="zh-CN" altLang="en-US" sz="2800" dirty="0"/>
              <a:t>枚棋子围成圆圈，编上号码</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a:t>
            </a:r>
            <a:r>
              <a:rPr lang="en-US" altLang="zh-CN" sz="2800" dirty="0"/>
              <a:t>…</a:t>
            </a:r>
            <a:r>
              <a:rPr lang="zh-CN" altLang="en-US" sz="2800" dirty="0"/>
              <a:t>每隔一枚棋子取出一枚，要求最后留下的一枚棋子的号码是</a:t>
            </a:r>
            <a:r>
              <a:rPr lang="en-US" altLang="zh-CN" sz="2800" dirty="0"/>
              <a:t>42</a:t>
            </a:r>
            <a:r>
              <a:rPr lang="zh-CN" altLang="en-US" sz="2800" dirty="0"/>
              <a:t>，那该从几号棋子开始取呢？</a:t>
            </a:r>
          </a:p>
          <a:p>
            <a:pPr>
              <a:lnSpc>
                <a:spcPct val="90000"/>
              </a:lnSpc>
            </a:pPr>
            <a:endParaRPr lang="zh-CN" altLang="en-US" sz="2800" dirty="0"/>
          </a:p>
          <a:p>
            <a:pPr>
              <a:lnSpc>
                <a:spcPct val="90000"/>
              </a:lnSpc>
              <a:buFontTx/>
              <a:buNone/>
            </a:pPr>
            <a:endParaRPr lang="zh-CN" altLang="en-US" sz="2800" dirty="0"/>
          </a:p>
          <a:p>
            <a:pPr>
              <a:lnSpc>
                <a:spcPct val="90000"/>
              </a:lnSpc>
            </a:pPr>
            <a:r>
              <a:rPr lang="zh-CN" altLang="en-US" sz="2800" dirty="0">
                <a:solidFill>
                  <a:srgbClr val="FF0066"/>
                </a:solidFill>
              </a:rPr>
              <a:t>第六题：变形猴子选大王</a:t>
            </a:r>
          </a:p>
          <a:p>
            <a:pPr>
              <a:lnSpc>
                <a:spcPct val="90000"/>
              </a:lnSpc>
            </a:pPr>
            <a:r>
              <a:rPr lang="zh-CN" altLang="en-US" sz="2800" dirty="0"/>
              <a:t>题目：有</a:t>
            </a:r>
            <a:r>
              <a:rPr lang="en-US" altLang="zh-CN" sz="2800" dirty="0"/>
              <a:t>n</a:t>
            </a:r>
            <a:r>
              <a:rPr lang="zh-CN" altLang="en-US" sz="2800" dirty="0"/>
              <a:t>个猴子选大王，选举办法如下：从头到尾</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报数，凡报到</a:t>
            </a:r>
            <a:r>
              <a:rPr lang="en-US" altLang="zh-CN" sz="2800" dirty="0"/>
              <a:t>3</a:t>
            </a:r>
            <a:r>
              <a:rPr lang="zh-CN" altLang="en-US" sz="2800" dirty="0"/>
              <a:t>的退出，余下的从尾到头</a:t>
            </a:r>
            <a:r>
              <a:rPr lang="en-US" altLang="zh-CN" sz="2800" dirty="0"/>
              <a:t>1</a:t>
            </a:r>
            <a:r>
              <a:rPr lang="zh-CN" altLang="en-US" sz="2800" dirty="0"/>
              <a:t>，</a:t>
            </a:r>
            <a:r>
              <a:rPr lang="en-US" altLang="zh-CN" sz="2800" dirty="0"/>
              <a:t>2</a:t>
            </a:r>
            <a:r>
              <a:rPr lang="zh-CN" altLang="en-US" sz="2800" dirty="0"/>
              <a:t>，</a:t>
            </a:r>
            <a:r>
              <a:rPr lang="en-US" altLang="zh-CN" sz="2800" dirty="0"/>
              <a:t>3</a:t>
            </a:r>
            <a:r>
              <a:rPr lang="zh-CN" altLang="en-US" sz="2800" dirty="0"/>
              <a:t>报数，凡报</a:t>
            </a:r>
            <a:r>
              <a:rPr lang="en-US" altLang="zh-CN" sz="2800" dirty="0"/>
              <a:t>3</a:t>
            </a:r>
            <a:r>
              <a:rPr lang="zh-CN" altLang="en-US" sz="2800" dirty="0"/>
              <a:t>的退出。。。。如此类推，当剩下两只猴子时，取这时报</a:t>
            </a:r>
            <a:r>
              <a:rPr lang="en-US" altLang="zh-CN" sz="2800" dirty="0"/>
              <a:t>1</a:t>
            </a:r>
            <a:r>
              <a:rPr lang="zh-CN" altLang="en-US" sz="2800" dirty="0"/>
              <a:t>的为王，若想当猴王，请问当初应站在什么位置？</a:t>
            </a:r>
          </a:p>
          <a:p>
            <a:pPr>
              <a:lnSpc>
                <a:spcPct val="90000"/>
              </a:lnSpc>
            </a:pPr>
            <a:endParaRPr lang="zh-CN" altLang="en-US" sz="2800" dirty="0"/>
          </a:p>
          <a:p>
            <a:pPr>
              <a:lnSpc>
                <a:spcPct val="90000"/>
              </a:lnSpc>
            </a:pPr>
            <a:endParaRPr lang="zh-CN" altLang="en-US" sz="2800" dirty="0"/>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111</a:t>
            </a:fld>
            <a:endParaRPr lang="en-US" altLang="zh-CN" dirty="0"/>
          </a:p>
        </p:txBody>
      </p:sp>
      <p:sp>
        <p:nvSpPr>
          <p:cNvPr id="5" name="Rectangle 2"/>
          <p:cNvSpPr txBox="1">
            <a:spLocks noChangeArrowheads="1"/>
          </p:cNvSpPr>
          <p:nvPr/>
        </p:nvSpPr>
        <p:spPr bwMode="auto">
          <a:xfrm>
            <a:off x="581025" y="404664"/>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zh-CN" altLang="en-US" kern="0" smtClean="0"/>
              <a:t>约瑟夫问题集</a:t>
            </a:r>
            <a:endParaRPr lang="zh-CN" altLang="en-US" kern="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38627">
                                            <p:txEl>
                                              <p:pRg st="1" end="1"/>
                                            </p:txEl>
                                          </p:spTgt>
                                        </p:tgtEl>
                                        <p:attrNameLst>
                                          <p:attrName>style.visibility</p:attrName>
                                        </p:attrNameLst>
                                      </p:cBhvr>
                                      <p:to>
                                        <p:strVal val="visible"/>
                                      </p:to>
                                    </p:set>
                                    <p:animEffect transition="in" filter="blinds(horizontal)">
                                      <p:cBhvr>
                                        <p:cTn id="7" dur="500"/>
                                        <p:tgtEl>
                                          <p:spTgt spid="538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38627">
                                            <p:txEl>
                                              <p:pRg st="4" end="4"/>
                                            </p:txEl>
                                          </p:spTgt>
                                        </p:tgtEl>
                                        <p:attrNameLst>
                                          <p:attrName>style.visibility</p:attrName>
                                        </p:attrNameLst>
                                      </p:cBhvr>
                                      <p:to>
                                        <p:strVal val="visible"/>
                                      </p:to>
                                    </p:set>
                                    <p:animEffect transition="in" filter="blinds(horizontal)">
                                      <p:cBhvr>
                                        <p:cTn id="12" dur="500"/>
                                        <p:tgtEl>
                                          <p:spTgt spid="53862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71438" y="242888"/>
            <a:ext cx="8686800" cy="685800"/>
          </a:xfrm>
        </p:spPr>
        <p:txBody>
          <a:bodyPr/>
          <a:lstStyle/>
          <a:p>
            <a:r>
              <a:rPr lang="en-US" altLang="zh-CN" smtClean="0">
                <a:ea typeface="宋体" charset="-122"/>
              </a:rPr>
              <a:t>Variable-Size-Decrease Algorithms</a:t>
            </a:r>
          </a:p>
        </p:txBody>
      </p:sp>
      <p:sp>
        <p:nvSpPr>
          <p:cNvPr id="63491" name="Rectangle 3"/>
          <p:cNvSpPr>
            <a:spLocks noGrp="1" noChangeArrowheads="1"/>
          </p:cNvSpPr>
          <p:nvPr>
            <p:ph type="body" idx="1"/>
          </p:nvPr>
        </p:nvSpPr>
        <p:spPr>
          <a:xfrm>
            <a:off x="533400" y="1219200"/>
            <a:ext cx="8610600" cy="5334000"/>
          </a:xfrm>
        </p:spPr>
        <p:txBody>
          <a:bodyPr/>
          <a:lstStyle/>
          <a:p>
            <a:pPr marL="0" indent="0">
              <a:buFontTx/>
              <a:buNone/>
            </a:pPr>
            <a:r>
              <a:rPr lang="en-US" altLang="zh-CN" sz="2000" smtClean="0"/>
              <a:t>In the variable-size-decrease variation of decrease-and-conquer, instance size reduction varies from one iteration to another</a:t>
            </a:r>
            <a:r>
              <a:rPr lang="en-US" altLang="zh-CN" sz="2400" smtClean="0"/>
              <a:t>       </a:t>
            </a:r>
          </a:p>
          <a:p>
            <a:pPr marL="0" indent="0">
              <a:buFontTx/>
              <a:buNone/>
            </a:pPr>
            <a:endParaRPr lang="en-US" altLang="zh-CN" sz="2400" smtClean="0"/>
          </a:p>
          <a:p>
            <a:pPr marL="0" indent="0">
              <a:buFontTx/>
              <a:buNone/>
            </a:pPr>
            <a:r>
              <a:rPr lang="en-US" altLang="zh-CN" sz="2400" smtClean="0"/>
              <a:t>Examples:</a:t>
            </a:r>
          </a:p>
          <a:p>
            <a:pPr marL="0" indent="0">
              <a:buFontTx/>
              <a:buChar char="•"/>
            </a:pPr>
            <a:r>
              <a:rPr lang="en-US" altLang="zh-CN" sz="2400" smtClean="0"/>
              <a:t>  Euclid’s algorithm  for greatest common divisor</a:t>
            </a:r>
          </a:p>
          <a:p>
            <a:pPr marL="0" indent="0">
              <a:buClr>
                <a:schemeClr val="tx1"/>
              </a:buClr>
              <a:buFontTx/>
              <a:buChar char="•"/>
            </a:pPr>
            <a:r>
              <a:rPr lang="en-US" altLang="zh-CN" sz="2400" smtClean="0"/>
              <a:t>  partition-based algorithm for selection problem</a:t>
            </a:r>
          </a:p>
          <a:p>
            <a:pPr marL="0" indent="0">
              <a:buClr>
                <a:schemeClr val="tx1"/>
              </a:buClr>
              <a:buFontTx/>
              <a:buChar char="•"/>
            </a:pPr>
            <a:r>
              <a:rPr lang="en-US" altLang="zh-CN" sz="2400" smtClean="0"/>
              <a:t>  interpolation search</a:t>
            </a:r>
          </a:p>
          <a:p>
            <a:pPr marL="0" indent="0">
              <a:buClr>
                <a:schemeClr val="tx1"/>
              </a:buClr>
              <a:buFontTx/>
              <a:buChar char="•"/>
            </a:pPr>
            <a:r>
              <a:rPr lang="en-US" altLang="zh-CN" sz="2400" smtClean="0"/>
              <a:t>  some algorithms on binary search trees</a:t>
            </a:r>
          </a:p>
          <a:p>
            <a:pPr marL="0" indent="0">
              <a:buClr>
                <a:schemeClr val="tx1"/>
              </a:buClr>
              <a:buFontTx/>
              <a:buChar char="•"/>
            </a:pPr>
            <a:r>
              <a:rPr lang="en-US" altLang="zh-CN" sz="2400" smtClean="0"/>
              <a:t>  Nim and Nim-like games</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112</a:t>
            </a:fld>
            <a:endParaRPr lang="en-US" altLang="zh-CN" dirty="0"/>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609600" y="1266825"/>
            <a:ext cx="8534400" cy="5133975"/>
          </a:xfrm>
        </p:spPr>
        <p:txBody>
          <a:bodyPr/>
          <a:lstStyle/>
          <a:p>
            <a:pPr>
              <a:lnSpc>
                <a:spcPct val="90000"/>
              </a:lnSpc>
              <a:buFont typeface="Monotype Sorts"/>
              <a:buNone/>
            </a:pPr>
            <a:r>
              <a:rPr lang="pt-BR" altLang="zh-CN" sz="2400" smtClean="0"/>
              <a:t>Euclid’s algorithm is based on repeated application of equality</a:t>
            </a:r>
          </a:p>
          <a:p>
            <a:pPr algn="ctr">
              <a:lnSpc>
                <a:spcPct val="90000"/>
              </a:lnSpc>
              <a:buFont typeface="Monotype Sorts"/>
              <a:buNone/>
            </a:pPr>
            <a:r>
              <a:rPr lang="en-US" altLang="zh-CN" sz="2400" smtClean="0"/>
              <a:t>gcd(</a:t>
            </a:r>
            <a:r>
              <a:rPr lang="en-US" altLang="zh-CN" sz="2400" i="1" smtClean="0"/>
              <a:t>m, n</a:t>
            </a:r>
            <a:r>
              <a:rPr lang="en-US" altLang="zh-CN" sz="2400" smtClean="0"/>
              <a:t>) = gcd(</a:t>
            </a:r>
            <a:r>
              <a:rPr lang="en-US" altLang="zh-CN" sz="2400" i="1" smtClean="0"/>
              <a:t>n, m </a:t>
            </a:r>
            <a:r>
              <a:rPr lang="en-US" altLang="zh-CN" sz="2400" smtClean="0"/>
              <a:t>mod </a:t>
            </a:r>
            <a:r>
              <a:rPr lang="en-US" altLang="zh-CN" sz="2400" i="1" smtClean="0"/>
              <a:t>n</a:t>
            </a:r>
            <a:r>
              <a:rPr lang="en-US" altLang="zh-CN" sz="2400" smtClean="0"/>
              <a:t>)</a:t>
            </a:r>
          </a:p>
          <a:p>
            <a:pPr algn="ctr">
              <a:lnSpc>
                <a:spcPct val="90000"/>
              </a:lnSpc>
              <a:buFont typeface="Monotype Sorts"/>
              <a:buNone/>
            </a:pPr>
            <a:endParaRPr lang="pt-BR" altLang="zh-CN" sz="2400" smtClean="0"/>
          </a:p>
          <a:p>
            <a:pPr>
              <a:lnSpc>
                <a:spcPct val="90000"/>
              </a:lnSpc>
              <a:buFont typeface="Monotype Sorts"/>
              <a:buNone/>
            </a:pPr>
            <a:r>
              <a:rPr lang="pt-BR" altLang="zh-CN" sz="2400" smtClean="0"/>
              <a:t>Ex.: </a:t>
            </a:r>
            <a:r>
              <a:rPr lang="en-US" altLang="zh-CN" sz="2400" smtClean="0"/>
              <a:t>gcd(80,44) = gcd(44,36) = gcd(36, 12) = gcd(12,0) = 12</a:t>
            </a:r>
            <a:endParaRPr lang="pt-BR" altLang="zh-CN" sz="2400" smtClean="0"/>
          </a:p>
          <a:p>
            <a:pPr>
              <a:lnSpc>
                <a:spcPct val="90000"/>
              </a:lnSpc>
              <a:buFont typeface="Monotype Sorts"/>
              <a:buNone/>
            </a:pPr>
            <a:endParaRPr lang="pt-BR" altLang="zh-CN" sz="2400" smtClean="0"/>
          </a:p>
          <a:p>
            <a:pPr>
              <a:lnSpc>
                <a:spcPct val="90000"/>
              </a:lnSpc>
              <a:buFont typeface="Monotype Sorts"/>
              <a:buNone/>
            </a:pPr>
            <a:r>
              <a:rPr lang="pt-BR" altLang="zh-CN" sz="2400" smtClean="0"/>
              <a:t>One can prove that the size, measured by the second number,</a:t>
            </a:r>
          </a:p>
          <a:p>
            <a:pPr>
              <a:lnSpc>
                <a:spcPct val="90000"/>
              </a:lnSpc>
              <a:buFont typeface="Monotype Sorts"/>
              <a:buNone/>
            </a:pPr>
            <a:r>
              <a:rPr lang="pt-BR" altLang="zh-CN" sz="2400" smtClean="0"/>
              <a:t>decreases at least by half after two consecutive iterations. </a:t>
            </a:r>
          </a:p>
          <a:p>
            <a:pPr>
              <a:lnSpc>
                <a:spcPct val="90000"/>
              </a:lnSpc>
              <a:buFont typeface="Monotype Sorts"/>
              <a:buNone/>
            </a:pPr>
            <a:r>
              <a:rPr lang="pt-BR" altLang="zh-CN" sz="2400" smtClean="0"/>
              <a:t>Hence, T(</a:t>
            </a:r>
            <a:r>
              <a:rPr lang="pt-BR" altLang="zh-CN" sz="2400" i="1" smtClean="0"/>
              <a:t>n</a:t>
            </a:r>
            <a:r>
              <a:rPr lang="pt-BR" altLang="zh-CN" sz="2400" smtClean="0"/>
              <a:t>) </a:t>
            </a:r>
            <a:r>
              <a:rPr lang="en-US" altLang="zh-CN" sz="2400" smtClean="0">
                <a:solidFill>
                  <a:schemeClr val="hlink"/>
                </a:solidFill>
                <a:sym typeface="Symbol" pitchFamily="18" charset="2"/>
              </a:rPr>
              <a:t></a:t>
            </a:r>
            <a:r>
              <a:rPr lang="en-US" altLang="zh-CN" sz="2400" smtClean="0">
                <a:sym typeface="Symbol" pitchFamily="18" charset="2"/>
              </a:rPr>
              <a:t> </a:t>
            </a:r>
            <a:r>
              <a:rPr lang="en-US" altLang="zh-CN" sz="2400" smtClean="0">
                <a:solidFill>
                  <a:schemeClr val="hlink"/>
                </a:solidFill>
                <a:sym typeface="Symbol" pitchFamily="18" charset="2"/>
              </a:rPr>
              <a:t>O(log </a:t>
            </a:r>
            <a:r>
              <a:rPr lang="en-US" altLang="zh-CN" sz="2400" i="1" smtClean="0">
                <a:solidFill>
                  <a:schemeClr val="hlink"/>
                </a:solidFill>
                <a:sym typeface="Symbol" pitchFamily="18" charset="2"/>
              </a:rPr>
              <a:t>n</a:t>
            </a:r>
            <a:r>
              <a:rPr lang="en-US" altLang="zh-CN" sz="2400" smtClean="0">
                <a:solidFill>
                  <a:schemeClr val="hlink"/>
                </a:solidFill>
                <a:sym typeface="Symbol" pitchFamily="18" charset="2"/>
              </a:rPr>
              <a:t>)</a:t>
            </a:r>
            <a:endParaRPr lang="pt-BR" altLang="zh-CN" sz="2400" smtClean="0">
              <a:solidFill>
                <a:schemeClr val="hlink"/>
              </a:solidFill>
            </a:endParaRPr>
          </a:p>
          <a:p>
            <a:pPr>
              <a:lnSpc>
                <a:spcPct val="90000"/>
              </a:lnSpc>
              <a:buFont typeface="Monotype Sorts"/>
              <a:buNone/>
            </a:pPr>
            <a:endParaRPr lang="pt-BR" altLang="zh-CN" sz="2400" smtClean="0"/>
          </a:p>
        </p:txBody>
      </p:sp>
      <p:sp>
        <p:nvSpPr>
          <p:cNvPr id="65539" name="Rectangle 3"/>
          <p:cNvSpPr>
            <a:spLocks noGrp="1" noChangeArrowheads="1"/>
          </p:cNvSpPr>
          <p:nvPr>
            <p:ph type="title"/>
          </p:nvPr>
        </p:nvSpPr>
        <p:spPr>
          <a:xfrm>
            <a:off x="609600" y="242888"/>
            <a:ext cx="7512050" cy="685800"/>
          </a:xfrm>
        </p:spPr>
        <p:txBody>
          <a:bodyPr/>
          <a:lstStyle/>
          <a:p>
            <a:r>
              <a:rPr lang="en-US" altLang="zh-CN" smtClean="0">
                <a:ea typeface="宋体" charset="-122"/>
              </a:rPr>
              <a:t>Euclid’s Algorithm</a:t>
            </a:r>
          </a:p>
        </p:txBody>
      </p:sp>
      <p:sp>
        <p:nvSpPr>
          <p:cNvPr id="65540" name="Rectangle 1"/>
          <p:cNvSpPr>
            <a:spLocks noChangeArrowheads="1"/>
          </p:cNvSpPr>
          <p:nvPr/>
        </p:nvSpPr>
        <p:spPr bwMode="auto">
          <a:xfrm>
            <a:off x="2857500" y="4759325"/>
            <a:ext cx="5857875" cy="1570038"/>
          </a:xfrm>
          <a:prstGeom prst="rect">
            <a:avLst/>
          </a:prstGeom>
          <a:noFill/>
          <a:ln w="9525">
            <a:noFill/>
            <a:miter lim="800000"/>
            <a:headEnd/>
            <a:tailEnd/>
          </a:ln>
        </p:spPr>
        <p:txBody>
          <a:bodyPr anchor="ctr">
            <a:spAutoFit/>
          </a:bodyPr>
          <a:lstStyle/>
          <a:p>
            <a:r>
              <a:rPr lang="en-US" altLang="zh-CN" sz="1600">
                <a:latin typeface="Times New Roman" pitchFamily="18" charset="0"/>
                <a:ea typeface="ËÎÌå"/>
                <a:cs typeface="ËÎÌå"/>
              </a:rPr>
              <a:t>int gcd(a, b: int);</a:t>
            </a:r>
            <a:endParaRPr lang="en-US" altLang="zh-CN" sz="2000"/>
          </a:p>
          <a:p>
            <a:pPr eaLnBrk="0" hangingPunct="0"/>
            <a:r>
              <a:rPr lang="en-US" altLang="zh-CN" sz="1600">
                <a:latin typeface="Times New Roman" pitchFamily="18" charset="0"/>
                <a:ea typeface="ËÎÌå"/>
                <a:cs typeface="ËÎÌå"/>
              </a:rPr>
              <a:t>{</a:t>
            </a:r>
            <a:endParaRPr lang="en-US" altLang="zh-CN" sz="2000"/>
          </a:p>
          <a:p>
            <a:pPr eaLnBrk="0" hangingPunct="0"/>
            <a:r>
              <a:rPr lang="en-US" altLang="zh-CN" sz="1600">
                <a:latin typeface="Times New Roman" pitchFamily="18" charset="0"/>
                <a:ea typeface="ËÎÌå"/>
                <a:cs typeface="ËÎÌå"/>
              </a:rPr>
              <a:t>	if a mod b &lt;&gt; 0  gcd = gcd(b, a mod b)</a:t>
            </a:r>
            <a:endParaRPr lang="en-US" altLang="zh-CN" sz="2000"/>
          </a:p>
          <a:p>
            <a:pPr eaLnBrk="0" hangingPunct="0"/>
            <a:r>
              <a:rPr lang="en-US" altLang="zh-CN" sz="1600">
                <a:latin typeface="Times New Roman" pitchFamily="18" charset="0"/>
                <a:ea typeface="ËÎÌå"/>
                <a:cs typeface="ËÎÌå"/>
              </a:rPr>
              <a:t>	else</a:t>
            </a:r>
            <a:endParaRPr lang="en-US" altLang="zh-CN" sz="2000"/>
          </a:p>
          <a:p>
            <a:pPr eaLnBrk="0" hangingPunct="0"/>
            <a:r>
              <a:rPr lang="en-US" altLang="zh-CN" sz="1600">
                <a:latin typeface="Times New Roman" pitchFamily="18" charset="0"/>
                <a:ea typeface="ËÎÌå"/>
                <a:cs typeface="ËÎÌå"/>
              </a:rPr>
              <a:t>		gcd = b;</a:t>
            </a:r>
            <a:endParaRPr lang="en-US" altLang="zh-CN" sz="2000"/>
          </a:p>
          <a:p>
            <a:pPr eaLnBrk="0" hangingPunct="0"/>
            <a:r>
              <a:rPr lang="en-US" altLang="zh-CN" sz="1600">
                <a:latin typeface="Times New Roman" pitchFamily="18" charset="0"/>
                <a:ea typeface="ËÎÌå"/>
                <a:cs typeface="ËÎÌå"/>
              </a:rPr>
              <a:t>}</a:t>
            </a:r>
            <a:endParaRPr lang="en-US" altLang="zh-CN" sz="360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113</a:t>
            </a:fld>
            <a:endParaRPr lang="en-US" altLang="zh-CN" dirty="0"/>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pPr eaLnBrk="1" hangingPunct="1"/>
            <a:r>
              <a:rPr lang="zh-CN" altLang="en-US" sz="3600" dirty="0" smtClean="0"/>
              <a:t>选择问题</a:t>
            </a:r>
          </a:p>
        </p:txBody>
      </p:sp>
      <p:sp>
        <p:nvSpPr>
          <p:cNvPr id="54277" name="Rectangle 3"/>
          <p:cNvSpPr>
            <a:spLocks noGrp="1" noChangeArrowheads="1"/>
          </p:cNvSpPr>
          <p:nvPr>
            <p:ph type="body" idx="1"/>
          </p:nvPr>
        </p:nvSpPr>
        <p:spPr/>
        <p:txBody>
          <a:bodyPr/>
          <a:lstStyle/>
          <a:p>
            <a:pPr eaLnBrk="1" hangingPunct="1"/>
            <a:r>
              <a:rPr lang="zh-CN" altLang="en-US" smtClean="0">
                <a:ea typeface="宋体" charset="-122"/>
              </a:rPr>
              <a:t>选择问题</a:t>
            </a:r>
            <a:endParaRPr lang="en-US" altLang="zh-CN" smtClean="0">
              <a:ea typeface="宋体" charset="-122"/>
            </a:endParaRPr>
          </a:p>
          <a:p>
            <a:pPr lvl="1" eaLnBrk="1" hangingPunct="1"/>
            <a:r>
              <a:rPr lang="zh-CN" altLang="en-US" smtClean="0">
                <a:ea typeface="宋体" charset="-122"/>
              </a:rPr>
              <a:t>求一个</a:t>
            </a:r>
            <a:r>
              <a:rPr lang="en-US" altLang="zh-CN" smtClean="0">
                <a:ea typeface="宋体" charset="-122"/>
              </a:rPr>
              <a:t>n</a:t>
            </a:r>
            <a:r>
              <a:rPr lang="zh-CN" altLang="en-US" smtClean="0">
                <a:ea typeface="宋体" charset="-122"/>
              </a:rPr>
              <a:t>数组的第</a:t>
            </a:r>
            <a:r>
              <a:rPr lang="en-US" altLang="zh-CN" smtClean="0">
                <a:ea typeface="宋体" charset="-122"/>
              </a:rPr>
              <a:t>k</a:t>
            </a:r>
            <a:r>
              <a:rPr lang="zh-CN" altLang="en-US" smtClean="0">
                <a:ea typeface="宋体" charset="-122"/>
              </a:rPr>
              <a:t>个最小元素。</a:t>
            </a:r>
          </a:p>
          <a:p>
            <a:pPr lvl="1" eaLnBrk="1" hangingPunct="1"/>
            <a:r>
              <a:rPr lang="zh-CN" altLang="en-US" smtClean="0">
                <a:ea typeface="宋体" charset="-122"/>
              </a:rPr>
              <a:t>如数组</a:t>
            </a:r>
            <a:r>
              <a:rPr lang="en-US" altLang="zh-CN" smtClean="0">
                <a:ea typeface="宋体" charset="-122"/>
              </a:rPr>
              <a:t>{1,2,3,4,5,6,7,8,9}</a:t>
            </a:r>
            <a:r>
              <a:rPr lang="zh-CN" altLang="en-US" smtClean="0">
                <a:ea typeface="宋体" charset="-122"/>
              </a:rPr>
              <a:t>求中位数</a:t>
            </a:r>
          </a:p>
          <a:p>
            <a:pPr eaLnBrk="1" hangingPunct="1"/>
            <a:r>
              <a:rPr lang="zh-CN" altLang="en-US" smtClean="0">
                <a:ea typeface="宋体" charset="-122"/>
              </a:rPr>
              <a:t>直观的方法？</a:t>
            </a:r>
          </a:p>
          <a:p>
            <a:pPr lvl="1" eaLnBrk="1" hangingPunct="1"/>
            <a:r>
              <a:rPr lang="zh-CN" altLang="en-US" smtClean="0">
                <a:ea typeface="宋体" charset="-122"/>
              </a:rPr>
              <a:t>排序</a:t>
            </a:r>
          </a:p>
          <a:p>
            <a:pPr eaLnBrk="1" hangingPunct="1"/>
            <a:endParaRPr lang="zh-CN" altLang="en-US" smtClean="0">
              <a:ea typeface="宋体" charset="-122"/>
            </a:endParaRPr>
          </a:p>
          <a:p>
            <a:pPr eaLnBrk="1" hangingPunct="1"/>
            <a:endParaRPr lang="zh-CN" altLang="en-US" smtClean="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114</a:t>
            </a:fld>
            <a:endParaRPr lang="en-US" altLang="zh-CN" dirty="0"/>
          </a:p>
        </p:txBody>
      </p:sp>
    </p:spTree>
    <p:extLst>
      <p:ext uri="{BB962C8B-B14F-4D97-AF65-F5344CB8AC3E}">
        <p14:creationId xmlns:p14="http://schemas.microsoft.com/office/powerpoint/2010/main" val="3394350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marL="838200" indent="-838200"/>
            <a:r>
              <a:rPr lang="en-US" altLang="zh-CN" smtClean="0">
                <a:ea typeface="宋体" charset="-122"/>
              </a:rPr>
              <a:t>Selection Problem</a:t>
            </a:r>
          </a:p>
        </p:txBody>
      </p:sp>
      <p:sp>
        <p:nvSpPr>
          <p:cNvPr id="67587" name="Rectangle 3"/>
          <p:cNvSpPr>
            <a:spLocks noGrp="1" noChangeArrowheads="1"/>
          </p:cNvSpPr>
          <p:nvPr>
            <p:ph type="body" idx="1"/>
          </p:nvPr>
        </p:nvSpPr>
        <p:spPr>
          <a:xfrm>
            <a:off x="609600" y="1266825"/>
            <a:ext cx="8534400" cy="4905375"/>
          </a:xfrm>
        </p:spPr>
        <p:txBody>
          <a:bodyPr/>
          <a:lstStyle/>
          <a:p>
            <a:pPr>
              <a:lnSpc>
                <a:spcPct val="90000"/>
              </a:lnSpc>
              <a:spcBef>
                <a:spcPct val="40000"/>
              </a:spcBef>
              <a:buFont typeface="Monotype Sorts"/>
              <a:buNone/>
            </a:pPr>
            <a:r>
              <a:rPr lang="en-US" altLang="zh-CN" sz="2400" smtClean="0"/>
              <a:t>Find the </a:t>
            </a:r>
            <a:r>
              <a:rPr lang="en-US" altLang="zh-CN" sz="2400" i="1" smtClean="0"/>
              <a:t>k</a:t>
            </a:r>
            <a:r>
              <a:rPr lang="en-US" altLang="zh-CN" sz="2400" smtClean="0"/>
              <a:t>-th smallest element in a list of </a:t>
            </a:r>
            <a:r>
              <a:rPr lang="en-US" altLang="zh-CN" sz="2400" i="1" smtClean="0"/>
              <a:t>n</a:t>
            </a:r>
            <a:r>
              <a:rPr lang="en-US" altLang="zh-CN" sz="2400" smtClean="0"/>
              <a:t> numbers</a:t>
            </a:r>
          </a:p>
          <a:p>
            <a:pPr>
              <a:lnSpc>
                <a:spcPct val="90000"/>
              </a:lnSpc>
              <a:spcBef>
                <a:spcPct val="40000"/>
              </a:spcBef>
            </a:pPr>
            <a:r>
              <a:rPr lang="en-US" altLang="zh-CN" sz="2400" i="1" smtClean="0"/>
              <a:t>k = </a:t>
            </a:r>
            <a:r>
              <a:rPr lang="en-US" altLang="zh-CN" sz="2400" smtClean="0"/>
              <a:t>1 or </a:t>
            </a:r>
            <a:r>
              <a:rPr lang="en-US" altLang="zh-CN" sz="2400" i="1" smtClean="0"/>
              <a:t>k </a:t>
            </a:r>
            <a:r>
              <a:rPr lang="en-US" altLang="zh-CN" sz="2400" smtClean="0"/>
              <a:t>= </a:t>
            </a:r>
            <a:r>
              <a:rPr lang="en-US" altLang="zh-CN" sz="2400" i="1" smtClean="0"/>
              <a:t>n</a:t>
            </a:r>
            <a:br>
              <a:rPr lang="en-US" altLang="zh-CN" sz="2400" i="1" smtClean="0"/>
            </a:br>
            <a:r>
              <a:rPr lang="en-US" altLang="zh-CN" sz="2400" i="1" smtClean="0"/>
              <a:t/>
            </a:r>
            <a:br>
              <a:rPr lang="en-US" altLang="zh-CN" sz="2400" i="1" smtClean="0"/>
            </a:br>
            <a:endParaRPr lang="en-US" altLang="zh-CN" sz="2400" smtClean="0">
              <a:cs typeface="Arial" charset="0"/>
            </a:endParaRPr>
          </a:p>
          <a:p>
            <a:pPr>
              <a:lnSpc>
                <a:spcPct val="90000"/>
              </a:lnSpc>
              <a:spcBef>
                <a:spcPct val="40000"/>
              </a:spcBef>
            </a:pPr>
            <a:r>
              <a:rPr lang="en-US" altLang="zh-CN" sz="2400" i="1" u="sng" smtClean="0"/>
              <a:t>median</a:t>
            </a:r>
            <a:r>
              <a:rPr lang="en-US" altLang="zh-CN" sz="2400" smtClean="0"/>
              <a:t>: </a:t>
            </a:r>
            <a:r>
              <a:rPr lang="en-US" altLang="zh-CN" sz="2400" i="1" smtClean="0"/>
              <a:t>k</a:t>
            </a:r>
            <a:r>
              <a:rPr lang="en-US" altLang="zh-CN" sz="2400" smtClean="0"/>
              <a:t> = </a:t>
            </a:r>
            <a:r>
              <a:rPr lang="en-US" altLang="zh-CN" sz="2400" smtClean="0">
                <a:sym typeface="Symbol" pitchFamily="18" charset="2"/>
              </a:rPr>
              <a:t></a:t>
            </a:r>
            <a:r>
              <a:rPr lang="en-US" altLang="zh-CN" sz="2400" smtClean="0">
                <a:cs typeface="Arial" charset="0"/>
              </a:rPr>
              <a:t>n/2</a:t>
            </a:r>
            <a:r>
              <a:rPr lang="en-US" altLang="zh-CN" sz="2400" smtClean="0">
                <a:cs typeface="Arial" charset="0"/>
                <a:sym typeface="Symbol" pitchFamily="18" charset="2"/>
              </a:rPr>
              <a:t></a:t>
            </a:r>
          </a:p>
          <a:p>
            <a:pPr>
              <a:lnSpc>
                <a:spcPct val="90000"/>
              </a:lnSpc>
              <a:spcBef>
                <a:spcPct val="40000"/>
              </a:spcBef>
              <a:buFont typeface="Monotype Sorts"/>
              <a:buNone/>
            </a:pPr>
            <a:r>
              <a:rPr lang="en-US" altLang="zh-CN" sz="2400" smtClean="0">
                <a:cs typeface="Arial" charset="0"/>
              </a:rPr>
              <a:t>    Example: </a:t>
            </a:r>
            <a:r>
              <a:rPr lang="en-US" altLang="zh-CN" sz="2400" smtClean="0"/>
              <a:t>4,  1,  10,  9,  7,  12,  8,  2,  15	  median</a:t>
            </a:r>
            <a:r>
              <a:rPr lang="en-US" altLang="zh-CN" sz="1400" smtClean="0"/>
              <a:t> </a:t>
            </a:r>
            <a:r>
              <a:rPr lang="en-US" altLang="zh-CN" sz="2400" smtClean="0"/>
              <a:t>= ?</a:t>
            </a:r>
          </a:p>
          <a:p>
            <a:pPr>
              <a:lnSpc>
                <a:spcPct val="90000"/>
              </a:lnSpc>
              <a:buFont typeface="Monotype Sorts"/>
              <a:buNone/>
            </a:pPr>
            <a:endParaRPr lang="en-US" altLang="zh-CN" sz="2400" smtClean="0"/>
          </a:p>
          <a:p>
            <a:pPr>
              <a:lnSpc>
                <a:spcPct val="90000"/>
              </a:lnSpc>
              <a:buFont typeface="Monotype Sorts"/>
              <a:buNone/>
            </a:pPr>
            <a:r>
              <a:rPr lang="en-US" altLang="zh-CN" sz="2400" smtClean="0"/>
              <a:t>The median is used in statistics as a measure of an average</a:t>
            </a:r>
          </a:p>
          <a:p>
            <a:pPr>
              <a:lnSpc>
                <a:spcPct val="90000"/>
              </a:lnSpc>
              <a:buFont typeface="Monotype Sorts"/>
              <a:buNone/>
            </a:pPr>
            <a:r>
              <a:rPr lang="en-US" altLang="zh-CN" sz="2400" smtClean="0"/>
              <a:t>value of a sample.  In fact, it is a better (more robust) indicator than the mean, which is used for the same purpose.</a:t>
            </a:r>
          </a:p>
          <a:p>
            <a:pPr>
              <a:lnSpc>
                <a:spcPct val="90000"/>
              </a:lnSpc>
              <a:spcBef>
                <a:spcPct val="40000"/>
              </a:spcBef>
              <a:buFont typeface="Monotype Sorts"/>
              <a:buNone/>
            </a:pPr>
            <a:endParaRPr lang="en-US" altLang="zh-CN" sz="2400" smtClean="0">
              <a:cs typeface="Arial" charset="0"/>
            </a:endParaRPr>
          </a:p>
          <a:p>
            <a:pPr>
              <a:lnSpc>
                <a:spcPct val="90000"/>
              </a:lnSpc>
              <a:buFont typeface="Monotype Sorts"/>
              <a:buNone/>
            </a:pPr>
            <a:endParaRPr lang="en-US" altLang="zh-CN" sz="14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115</a:t>
            </a:fld>
            <a:endParaRPr lang="en-US" altLang="zh-CN" dirty="0"/>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3" name="Text Box 13"/>
          <p:cNvSpPr txBox="1">
            <a:spLocks noChangeArrowheads="1"/>
          </p:cNvSpPr>
          <p:nvPr/>
        </p:nvSpPr>
        <p:spPr bwMode="auto">
          <a:xfrm>
            <a:off x="755650" y="2420938"/>
            <a:ext cx="7696200" cy="1406525"/>
          </a:xfrm>
          <a:prstGeom prst="rect">
            <a:avLst/>
          </a:prstGeom>
          <a:noFill/>
          <a:ln w="9525">
            <a:noFill/>
            <a:miter lim="800000"/>
            <a:headEnd/>
            <a:tailEnd/>
          </a:ln>
          <a:effectLst/>
        </p:spPr>
        <p:txBody>
          <a:bodyPr>
            <a:spAutoFit/>
          </a:bodyPr>
          <a:lstStyle/>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1</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就是第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a:t>
            </a:r>
          </a:p>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2</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&lt;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小元素一定在序列</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i</a:t>
            </a:r>
            <a:r>
              <a:rPr kumimoji="1" lang="en-US" altLang="zh-CN" sz="2400" b="1">
                <a:solidFill>
                  <a:schemeClr val="tx1"/>
                </a:solidFill>
                <a:latin typeface="Times New Roman" pitchFamily="18" charset="0"/>
                <a:ea typeface="宋体" charset="-122"/>
              </a:rPr>
              <a:t> </a:t>
            </a:r>
            <a:r>
              <a:rPr kumimoji="1" lang="zh-CN" altLang="en-US" sz="2400" b="1">
                <a:solidFill>
                  <a:schemeClr val="tx1"/>
                </a:solidFill>
                <a:latin typeface="Times New Roman" pitchFamily="18" charset="0"/>
                <a:ea typeface="宋体" charset="-122"/>
              </a:rPr>
              <a:t>～ </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en-US" altLang="zh-CN" sz="2400" b="1" baseline="-30000">
                <a:solidFill>
                  <a:schemeClr val="tx1"/>
                </a:solidFill>
                <a:latin typeface="Times New Roman" pitchFamily="18" charset="0"/>
                <a:ea typeface="宋体" charset="-122"/>
              </a:rPr>
              <a:t>-1</a:t>
            </a:r>
            <a:r>
              <a:rPr kumimoji="1" lang="zh-CN" altLang="en-US" sz="2400" b="1">
                <a:solidFill>
                  <a:schemeClr val="tx1"/>
                </a:solidFill>
                <a:latin typeface="Times New Roman" pitchFamily="18" charset="0"/>
                <a:ea typeface="宋体" charset="-122"/>
              </a:rPr>
              <a:t>中；</a:t>
            </a:r>
          </a:p>
          <a:p>
            <a:pPr algn="just">
              <a:lnSpc>
                <a:spcPct val="120000"/>
              </a:lnSpc>
            </a:pPr>
            <a:r>
              <a:rPr kumimoji="1" lang="zh-CN" altLang="en-US" sz="2400" b="1">
                <a:solidFill>
                  <a:schemeClr val="tx1"/>
                </a:solidFill>
                <a:latin typeface="Times New Roman" pitchFamily="18" charset="0"/>
                <a:ea typeface="宋体" charset="-122"/>
              </a:rPr>
              <a:t>（</a:t>
            </a:r>
            <a:r>
              <a:rPr kumimoji="1" lang="en-US" altLang="zh-CN" sz="2400" b="1">
                <a:solidFill>
                  <a:schemeClr val="tx1"/>
                </a:solidFill>
                <a:latin typeface="Times New Roman" pitchFamily="18" charset="0"/>
                <a:ea typeface="宋体" charset="-122"/>
              </a:rPr>
              <a:t>3</a:t>
            </a:r>
            <a:r>
              <a:rPr kumimoji="1" lang="zh-CN" altLang="en-US" sz="2400" b="1">
                <a:solidFill>
                  <a:schemeClr val="tx1"/>
                </a:solidFill>
                <a:latin typeface="Times New Roman" pitchFamily="18" charset="0"/>
                <a:ea typeface="宋体" charset="-122"/>
              </a:rPr>
              <a:t>）若</a:t>
            </a:r>
            <a:r>
              <a:rPr kumimoji="1" lang="en-US" altLang="zh-CN" sz="2400" b="1" i="1">
                <a:solidFill>
                  <a:schemeClr val="tx1"/>
                </a:solidFill>
                <a:latin typeface="Times New Roman" pitchFamily="18" charset="0"/>
                <a:ea typeface="宋体" charset="-122"/>
              </a:rPr>
              <a:t>k</a:t>
            </a:r>
            <a:r>
              <a:rPr kumimoji="1" lang="en-US" altLang="zh-CN" sz="2400" b="1">
                <a:solidFill>
                  <a:schemeClr val="tx1"/>
                </a:solidFill>
                <a:latin typeface="Times New Roman" pitchFamily="18" charset="0"/>
                <a:ea typeface="宋体" charset="-122"/>
              </a:rPr>
              <a:t>&gt;</a:t>
            </a:r>
            <a:r>
              <a:rPr kumimoji="1" lang="en-US" altLang="zh-CN" sz="2400" b="1" i="1">
                <a:solidFill>
                  <a:schemeClr val="tx1"/>
                </a:solidFill>
                <a:latin typeface="Times New Roman" pitchFamily="18" charset="0"/>
                <a:ea typeface="宋体" charset="-122"/>
              </a:rPr>
              <a:t>s</a:t>
            </a:r>
            <a:r>
              <a:rPr kumimoji="1" lang="zh-CN" altLang="en-US" sz="2400" b="1">
                <a:solidFill>
                  <a:schemeClr val="tx1"/>
                </a:solidFill>
                <a:latin typeface="Times New Roman" pitchFamily="18" charset="0"/>
                <a:ea typeface="宋体" charset="-122"/>
              </a:rPr>
              <a:t>，则第</a:t>
            </a:r>
            <a:r>
              <a:rPr kumimoji="1" lang="en-US" altLang="zh-CN" sz="2400" b="1" i="1">
                <a:solidFill>
                  <a:schemeClr val="tx1"/>
                </a:solidFill>
                <a:latin typeface="Times New Roman" pitchFamily="18" charset="0"/>
                <a:ea typeface="宋体" charset="-122"/>
              </a:rPr>
              <a:t>k</a:t>
            </a:r>
            <a:r>
              <a:rPr kumimoji="1" lang="zh-CN" altLang="en-US" sz="2400" b="1">
                <a:solidFill>
                  <a:schemeClr val="tx1"/>
                </a:solidFill>
                <a:latin typeface="Times New Roman" pitchFamily="18" charset="0"/>
                <a:ea typeface="宋体" charset="-122"/>
              </a:rPr>
              <a:t>小元素一定在序列</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s</a:t>
            </a:r>
            <a:r>
              <a:rPr kumimoji="1" lang="en-US" altLang="zh-CN" sz="2400" b="1" baseline="-30000">
                <a:solidFill>
                  <a:schemeClr val="tx1"/>
                </a:solidFill>
                <a:latin typeface="Times New Roman" pitchFamily="18" charset="0"/>
                <a:ea typeface="宋体" charset="-122"/>
              </a:rPr>
              <a:t>+1</a:t>
            </a:r>
            <a:r>
              <a:rPr kumimoji="1" lang="en-US" altLang="zh-CN" sz="2400" b="1">
                <a:solidFill>
                  <a:schemeClr val="tx1"/>
                </a:solidFill>
                <a:latin typeface="Times New Roman" pitchFamily="18" charset="0"/>
                <a:ea typeface="宋体" charset="-122"/>
              </a:rPr>
              <a:t> </a:t>
            </a:r>
            <a:r>
              <a:rPr kumimoji="1" lang="zh-CN" altLang="en-US" sz="2400" b="1">
                <a:solidFill>
                  <a:schemeClr val="tx1"/>
                </a:solidFill>
                <a:latin typeface="Times New Roman" pitchFamily="18" charset="0"/>
                <a:ea typeface="宋体" charset="-122"/>
              </a:rPr>
              <a:t>～ </a:t>
            </a:r>
            <a:r>
              <a:rPr kumimoji="1" lang="en-US" altLang="zh-CN" sz="2400" b="1" i="1">
                <a:solidFill>
                  <a:schemeClr val="tx1"/>
                </a:solidFill>
                <a:latin typeface="Times New Roman" pitchFamily="18" charset="0"/>
                <a:ea typeface="宋体" charset="-122"/>
              </a:rPr>
              <a:t>r</a:t>
            </a:r>
            <a:r>
              <a:rPr kumimoji="1" lang="en-US" altLang="zh-CN" sz="2400" b="1" i="1" baseline="-30000">
                <a:solidFill>
                  <a:schemeClr val="tx1"/>
                </a:solidFill>
                <a:latin typeface="Times New Roman" pitchFamily="18" charset="0"/>
                <a:ea typeface="宋体" charset="-122"/>
              </a:rPr>
              <a:t>j</a:t>
            </a:r>
            <a:r>
              <a:rPr kumimoji="1" lang="zh-CN" altLang="en-US" sz="2400" b="1">
                <a:solidFill>
                  <a:schemeClr val="tx1"/>
                </a:solidFill>
                <a:latin typeface="Times New Roman" pitchFamily="18" charset="0"/>
                <a:ea typeface="宋体" charset="-122"/>
              </a:rPr>
              <a:t>中；</a:t>
            </a:r>
          </a:p>
        </p:txBody>
      </p:sp>
      <p:grpSp>
        <p:nvGrpSpPr>
          <p:cNvPr id="2" name="Group 25"/>
          <p:cNvGrpSpPr>
            <a:grpSpLocks/>
          </p:cNvGrpSpPr>
          <p:nvPr/>
        </p:nvGrpSpPr>
        <p:grpSpPr bwMode="auto">
          <a:xfrm>
            <a:off x="684213" y="4221163"/>
            <a:ext cx="7991475" cy="1744662"/>
            <a:chOff x="431" y="2432"/>
            <a:chExt cx="5034" cy="1099"/>
          </a:xfrm>
        </p:grpSpPr>
        <p:sp>
          <p:nvSpPr>
            <p:cNvPr id="51215" name="Text Box 15"/>
            <p:cNvSpPr txBox="1">
              <a:spLocks noChangeArrowheads="1"/>
            </p:cNvSpPr>
            <p:nvPr/>
          </p:nvSpPr>
          <p:spPr bwMode="auto">
            <a:xfrm>
              <a:off x="431" y="2437"/>
              <a:ext cx="2476" cy="779"/>
            </a:xfrm>
            <a:prstGeom prst="rect">
              <a:avLst/>
            </a:prstGeom>
            <a:noFill/>
            <a:ln w="9525">
              <a:solidFill>
                <a:srgbClr val="000000"/>
              </a:solidFill>
              <a:prstDash val="dashDot"/>
              <a:miter lim="800000"/>
              <a:headEnd/>
              <a:tailEnd/>
            </a:ln>
          </p:spPr>
          <p:txBody>
            <a:bodyPr tIns="0" bIns="0"/>
            <a:lstStyle/>
            <a:p>
              <a:pPr algn="just" eaLnBrk="0" hangingPunct="0"/>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i</a:t>
              </a:r>
              <a:r>
                <a:rPr lang="en-US" altLang="zh-CN" sz="2000" b="1" baseline="-25000">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宋体" charset="-122"/>
                  <a:ea typeface="宋体" charset="-122"/>
                </a:rPr>
                <a:t>-</a:t>
              </a:r>
              <a:r>
                <a:rPr lang="en-US" altLang="zh-CN" sz="2000" b="1" baseline="-25000">
                  <a:solidFill>
                    <a:schemeClr val="tx1"/>
                  </a:solidFill>
                  <a:latin typeface="Times New Roman" pitchFamily="18" charset="0"/>
                  <a:ea typeface="宋体" charset="-122"/>
                </a:rPr>
                <a:t>1 </a:t>
              </a:r>
              <a:r>
                <a:rPr lang="en-US" altLang="zh-CN" sz="2000" b="1">
                  <a:solidFill>
                    <a:schemeClr val="tx1"/>
                  </a:solidFill>
                  <a:latin typeface="Times New Roman" pitchFamily="18" charset="0"/>
                  <a:ea typeface="宋体" charset="-122"/>
                </a:rPr>
                <a:t>]</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Times New Roman" pitchFamily="18" charset="0"/>
                  <a:ea typeface="宋体" charset="-122"/>
                </a:rPr>
                <a:t>+1</a:t>
              </a:r>
              <a:r>
                <a:rPr lang="en-US" altLang="zh-CN" sz="2000" b="1">
                  <a:solidFill>
                    <a:schemeClr val="tx1"/>
                  </a:solidFill>
                  <a:latin typeface="Times New Roman" pitchFamily="18" charset="0"/>
                  <a:ea typeface="宋体" charset="-122"/>
                </a:rPr>
                <a:t>  … …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j </a:t>
              </a:r>
              <a:r>
                <a:rPr lang="en-US" altLang="zh-CN" sz="2000" b="1">
                  <a:solidFill>
                    <a:schemeClr val="tx1"/>
                  </a:solidFill>
                  <a:latin typeface="Times New Roman" pitchFamily="18" charset="0"/>
                  <a:ea typeface="宋体" charset="-122"/>
                </a:rPr>
                <a:t>]</a:t>
              </a:r>
              <a:endParaRPr lang="en-US" altLang="zh-CN" sz="2000" b="1" i="1" baseline="-25000">
                <a:solidFill>
                  <a:schemeClr val="tx1"/>
                </a:solidFill>
                <a:latin typeface="Times New Roman" pitchFamily="18" charset="0"/>
                <a:ea typeface="宋体" charset="-122"/>
              </a:endParaRPr>
            </a:p>
            <a:p>
              <a:pPr algn="just" eaLnBrk="0" hangingPunct="0">
                <a:lnSpc>
                  <a:spcPct val="96000"/>
                </a:lnSpc>
              </a:pPr>
              <a:r>
                <a:rPr lang="en-US" altLang="zh-CN" sz="2000" b="1">
                  <a:solidFill>
                    <a:schemeClr val="tx1"/>
                  </a:solidFill>
                  <a:latin typeface="Times New Roman" pitchFamily="18" charset="0"/>
                  <a:ea typeface="宋体" charset="-122"/>
                </a:rPr>
                <a:t>    </a:t>
              </a:r>
            </a:p>
            <a:p>
              <a:pPr algn="just" eaLnBrk="0" hangingPunct="0">
                <a:spcBef>
                  <a:spcPct val="50000"/>
                </a:spcBef>
              </a:pP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轴值       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i="1">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p>
          </p:txBody>
        </p:sp>
        <p:sp>
          <p:nvSpPr>
            <p:cNvPr id="51216" name="AutoShape 16"/>
            <p:cNvSpPr>
              <a:spLocks/>
            </p:cNvSpPr>
            <p:nvPr/>
          </p:nvSpPr>
          <p:spPr bwMode="auto">
            <a:xfrm rot="16200000">
              <a:off x="924" y="2399"/>
              <a:ext cx="154" cy="734"/>
            </a:xfrm>
            <a:prstGeom prst="leftBrace">
              <a:avLst>
                <a:gd name="adj1" fmla="val 39719"/>
                <a:gd name="adj2" fmla="val 49694"/>
              </a:avLst>
            </a:prstGeom>
            <a:noFill/>
            <a:ln w="9525">
              <a:solidFill>
                <a:srgbClr val="000000"/>
              </a:solidFill>
              <a:round/>
              <a:headEnd/>
              <a:tailEnd/>
            </a:ln>
          </p:spPr>
          <p:txBody>
            <a:bodyPr/>
            <a:lstStyle/>
            <a:p>
              <a:endParaRPr lang="zh-CN" altLang="en-US"/>
            </a:p>
          </p:txBody>
        </p:sp>
        <p:sp>
          <p:nvSpPr>
            <p:cNvPr id="51217" name="AutoShape 17"/>
            <p:cNvSpPr>
              <a:spLocks/>
            </p:cNvSpPr>
            <p:nvPr/>
          </p:nvSpPr>
          <p:spPr bwMode="auto">
            <a:xfrm rot="-5355145">
              <a:off x="2227" y="2388"/>
              <a:ext cx="168" cy="800"/>
            </a:xfrm>
            <a:prstGeom prst="leftBrace">
              <a:avLst>
                <a:gd name="adj1" fmla="val 39683"/>
                <a:gd name="adj2" fmla="val 50000"/>
              </a:avLst>
            </a:prstGeom>
            <a:noFill/>
            <a:ln w="9525">
              <a:solidFill>
                <a:srgbClr val="000000"/>
              </a:solidFill>
              <a:round/>
              <a:headEnd/>
              <a:tailEnd/>
            </a:ln>
          </p:spPr>
          <p:txBody>
            <a:bodyPr/>
            <a:lstStyle/>
            <a:p>
              <a:endParaRPr lang="zh-CN" altLang="en-US"/>
            </a:p>
          </p:txBody>
        </p:sp>
        <p:sp>
          <p:nvSpPr>
            <p:cNvPr id="51218" name="Line 18"/>
            <p:cNvSpPr>
              <a:spLocks noChangeShapeType="1"/>
            </p:cNvSpPr>
            <p:nvPr/>
          </p:nvSpPr>
          <p:spPr bwMode="auto">
            <a:xfrm flipV="1">
              <a:off x="1621" y="2697"/>
              <a:ext cx="0" cy="198"/>
            </a:xfrm>
            <a:prstGeom prst="line">
              <a:avLst/>
            </a:prstGeom>
            <a:noFill/>
            <a:ln w="9525">
              <a:solidFill>
                <a:srgbClr val="000000"/>
              </a:solidFill>
              <a:round/>
              <a:headEnd/>
              <a:tailEnd type="stealth" w="sm" len="med"/>
            </a:ln>
          </p:spPr>
          <p:txBody>
            <a:bodyPr/>
            <a:lstStyle/>
            <a:p>
              <a:endParaRPr lang="zh-CN" altLang="en-US"/>
            </a:p>
          </p:txBody>
        </p:sp>
        <p:sp>
          <p:nvSpPr>
            <p:cNvPr id="51219" name="Text Box 19"/>
            <p:cNvSpPr txBox="1">
              <a:spLocks noChangeArrowheads="1"/>
            </p:cNvSpPr>
            <p:nvPr/>
          </p:nvSpPr>
          <p:spPr bwMode="auto">
            <a:xfrm>
              <a:off x="2989" y="2432"/>
              <a:ext cx="2476" cy="768"/>
            </a:xfrm>
            <a:prstGeom prst="rect">
              <a:avLst/>
            </a:prstGeom>
            <a:noFill/>
            <a:ln w="9525">
              <a:solidFill>
                <a:srgbClr val="000000"/>
              </a:solidFill>
              <a:prstDash val="dashDot"/>
              <a:miter lim="800000"/>
              <a:headEnd/>
              <a:tailEnd/>
            </a:ln>
          </p:spPr>
          <p:txBody>
            <a:bodyPr tIns="0" bIns="0"/>
            <a:lstStyle/>
            <a:p>
              <a:pPr algn="just" eaLnBrk="0" hangingPunct="0"/>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i</a:t>
              </a:r>
              <a:r>
                <a:rPr lang="en-US" altLang="zh-CN" sz="2000" b="1" baseline="-25000">
                  <a:solidFill>
                    <a:schemeClr val="tx1"/>
                  </a:solidFill>
                  <a:latin typeface="Times New Roman" pitchFamily="18" charset="0"/>
                  <a:ea typeface="宋体" charset="-122"/>
                </a:rPr>
                <a:t>  </a:t>
              </a:r>
              <a:r>
                <a:rPr lang="en-US" altLang="zh-CN" sz="2000" b="1">
                  <a:solidFill>
                    <a:schemeClr val="tx1"/>
                  </a:solidFill>
                  <a:latin typeface="Times New Roman" pitchFamily="18" charset="0"/>
                  <a:ea typeface="宋体" charset="-122"/>
                </a:rPr>
                <a:t>…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宋体" charset="-122"/>
                  <a:ea typeface="宋体" charset="-122"/>
                </a:rPr>
                <a:t>-</a:t>
              </a:r>
              <a:r>
                <a:rPr lang="en-US" altLang="zh-CN" sz="2000" b="1" baseline="-25000">
                  <a:solidFill>
                    <a:schemeClr val="tx1"/>
                  </a:solidFill>
                  <a:latin typeface="Times New Roman" pitchFamily="18" charset="0"/>
                  <a:ea typeface="宋体" charset="-122"/>
                </a:rPr>
                <a:t>1 </a:t>
              </a:r>
              <a:r>
                <a:rPr lang="en-US" altLang="zh-CN" sz="2000" b="1">
                  <a:solidFill>
                    <a:schemeClr val="tx1"/>
                  </a:solidFill>
                  <a:latin typeface="Times New Roman" pitchFamily="18" charset="0"/>
                  <a:ea typeface="宋体" charset="-122"/>
                </a:rPr>
                <a:t>]</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 r</a:t>
              </a:r>
              <a:r>
                <a:rPr lang="en-US" altLang="zh-CN" sz="2000" b="1" i="1" baseline="-25000">
                  <a:solidFill>
                    <a:schemeClr val="tx1"/>
                  </a:solidFill>
                  <a:latin typeface="Times New Roman" pitchFamily="18" charset="0"/>
                  <a:ea typeface="宋体" charset="-122"/>
                </a:rPr>
                <a:t>s</a:t>
              </a:r>
              <a:r>
                <a:rPr lang="en-US" altLang="zh-CN" sz="2000" b="1" baseline="-25000">
                  <a:solidFill>
                    <a:schemeClr val="tx1"/>
                  </a:solidFill>
                  <a:latin typeface="Times New Roman" pitchFamily="18" charset="0"/>
                  <a:ea typeface="宋体" charset="-122"/>
                </a:rPr>
                <a:t>+1</a:t>
              </a:r>
              <a:r>
                <a:rPr lang="en-US" altLang="zh-CN" sz="2000" b="1">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 … </a:t>
              </a:r>
              <a:r>
                <a:rPr lang="en-US" altLang="zh-CN" sz="2000" b="1" baseline="-25000">
                  <a:solidFill>
                    <a:schemeClr val="tx1"/>
                  </a:solidFill>
                  <a:latin typeface="Times New Roman" pitchFamily="18" charset="0"/>
                  <a:ea typeface="宋体" charset="-122"/>
                </a:rPr>
                <a:t> </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j </a:t>
              </a:r>
              <a:r>
                <a:rPr lang="en-US" altLang="zh-CN" sz="2000" b="1">
                  <a:solidFill>
                    <a:schemeClr val="tx1"/>
                  </a:solidFill>
                  <a:latin typeface="Times New Roman" pitchFamily="18" charset="0"/>
                  <a:ea typeface="宋体" charset="-122"/>
                </a:rPr>
                <a:t>]</a:t>
              </a:r>
              <a:endParaRPr lang="en-US" altLang="zh-CN" sz="2000" b="1" i="1" baseline="-25000">
                <a:solidFill>
                  <a:schemeClr val="tx1"/>
                </a:solidFill>
                <a:latin typeface="Times New Roman" pitchFamily="18" charset="0"/>
                <a:ea typeface="宋体" charset="-122"/>
              </a:endParaRPr>
            </a:p>
            <a:p>
              <a:pPr algn="just" eaLnBrk="0" hangingPunct="0">
                <a:lnSpc>
                  <a:spcPct val="96000"/>
                </a:lnSpc>
              </a:pPr>
              <a:r>
                <a:rPr lang="en-US" altLang="zh-CN" sz="2000" b="1">
                  <a:solidFill>
                    <a:schemeClr val="tx1"/>
                  </a:solidFill>
                  <a:latin typeface="Times New Roman" pitchFamily="18" charset="0"/>
                  <a:ea typeface="宋体" charset="-122"/>
                </a:rPr>
                <a:t>    </a:t>
              </a:r>
            </a:p>
            <a:p>
              <a:pPr algn="just" eaLnBrk="0" hangingPunct="0">
                <a:spcBef>
                  <a:spcPct val="50000"/>
                </a:spcBef>
              </a:pP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 </a:t>
              </a:r>
              <a:r>
                <a:rPr lang="en-US" altLang="zh-CN" sz="2000" b="1">
                  <a:solidFill>
                    <a:schemeClr val="tx1"/>
                  </a:solidFill>
                  <a:latin typeface="Times New Roman" pitchFamily="18" charset="0"/>
                  <a:ea typeface="宋体" charset="-122"/>
                </a:rPr>
                <a:t>      </a:t>
              </a:r>
              <a:r>
                <a:rPr lang="zh-CN" altLang="en-US" sz="2000" b="1">
                  <a:solidFill>
                    <a:schemeClr val="tx1"/>
                  </a:solidFill>
                  <a:latin typeface="Times New Roman" pitchFamily="18" charset="0"/>
                  <a:ea typeface="宋体" charset="-122"/>
                </a:rPr>
                <a:t>轴值       均≥</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s</a:t>
              </a:r>
            </a:p>
          </p:txBody>
        </p:sp>
        <p:sp>
          <p:nvSpPr>
            <p:cNvPr id="51220" name="AutoShape 20"/>
            <p:cNvSpPr>
              <a:spLocks/>
            </p:cNvSpPr>
            <p:nvPr/>
          </p:nvSpPr>
          <p:spPr bwMode="auto">
            <a:xfrm rot="16200000">
              <a:off x="3481" y="2410"/>
              <a:ext cx="155" cy="734"/>
            </a:xfrm>
            <a:prstGeom prst="leftBrace">
              <a:avLst>
                <a:gd name="adj1" fmla="val 39462"/>
                <a:gd name="adj2" fmla="val 49694"/>
              </a:avLst>
            </a:prstGeom>
            <a:noFill/>
            <a:ln w="9525">
              <a:solidFill>
                <a:srgbClr val="000000"/>
              </a:solidFill>
              <a:round/>
              <a:headEnd/>
              <a:tailEnd/>
            </a:ln>
          </p:spPr>
          <p:txBody>
            <a:bodyPr/>
            <a:lstStyle/>
            <a:p>
              <a:endParaRPr lang="zh-CN" altLang="en-US"/>
            </a:p>
          </p:txBody>
        </p:sp>
        <p:sp>
          <p:nvSpPr>
            <p:cNvPr id="51221" name="AutoShape 21"/>
            <p:cNvSpPr>
              <a:spLocks/>
            </p:cNvSpPr>
            <p:nvPr/>
          </p:nvSpPr>
          <p:spPr bwMode="auto">
            <a:xfrm rot="-5355145">
              <a:off x="4784" y="2399"/>
              <a:ext cx="169" cy="800"/>
            </a:xfrm>
            <a:prstGeom prst="leftBrace">
              <a:avLst>
                <a:gd name="adj1" fmla="val 39448"/>
                <a:gd name="adj2" fmla="val 50000"/>
              </a:avLst>
            </a:prstGeom>
            <a:noFill/>
            <a:ln w="9525">
              <a:solidFill>
                <a:srgbClr val="000000"/>
              </a:solidFill>
              <a:round/>
              <a:headEnd/>
              <a:tailEnd/>
            </a:ln>
          </p:spPr>
          <p:txBody>
            <a:bodyPr/>
            <a:lstStyle/>
            <a:p>
              <a:endParaRPr lang="zh-CN" altLang="en-US"/>
            </a:p>
          </p:txBody>
        </p:sp>
        <p:sp>
          <p:nvSpPr>
            <p:cNvPr id="51222" name="Line 22"/>
            <p:cNvSpPr>
              <a:spLocks noChangeShapeType="1"/>
            </p:cNvSpPr>
            <p:nvPr/>
          </p:nvSpPr>
          <p:spPr bwMode="auto">
            <a:xfrm flipV="1">
              <a:off x="4180" y="2707"/>
              <a:ext cx="0" cy="198"/>
            </a:xfrm>
            <a:prstGeom prst="line">
              <a:avLst/>
            </a:prstGeom>
            <a:noFill/>
            <a:ln w="9525">
              <a:solidFill>
                <a:srgbClr val="000000"/>
              </a:solidFill>
              <a:round/>
              <a:headEnd/>
              <a:tailEnd type="stealth" w="sm" len="med"/>
            </a:ln>
          </p:spPr>
          <p:txBody>
            <a:bodyPr/>
            <a:lstStyle/>
            <a:p>
              <a:endParaRPr lang="zh-CN" altLang="en-US"/>
            </a:p>
          </p:txBody>
        </p:sp>
        <p:sp>
          <p:nvSpPr>
            <p:cNvPr id="51223" name="Text Box 23"/>
            <p:cNvSpPr txBox="1">
              <a:spLocks noChangeArrowheads="1"/>
            </p:cNvSpPr>
            <p:nvPr/>
          </p:nvSpPr>
          <p:spPr bwMode="auto">
            <a:xfrm>
              <a:off x="885" y="3294"/>
              <a:ext cx="4355" cy="237"/>
            </a:xfrm>
            <a:prstGeom prst="rect">
              <a:avLst/>
            </a:prstGeom>
            <a:noFill/>
            <a:ln w="9525">
              <a:noFill/>
              <a:miter lim="800000"/>
              <a:headEnd/>
              <a:tailEnd/>
            </a:ln>
          </p:spPr>
          <p:txBody>
            <a:bodyPr/>
            <a:lstStyle/>
            <a:p>
              <a:pPr algn="just" eaLnBrk="0" hangingPunct="0"/>
              <a:r>
                <a:rPr lang="en-US" altLang="zh-CN" sz="2000" b="1">
                  <a:solidFill>
                    <a:schemeClr val="tx1"/>
                  </a:solidFill>
                  <a:latin typeface="Times New Roman" pitchFamily="18" charset="0"/>
                  <a:ea typeface="宋体" charset="-122"/>
                </a:rPr>
                <a:t>(a) </a:t>
              </a:r>
              <a:r>
                <a:rPr lang="zh-CN" altLang="en-US" sz="2000" b="1">
                  <a:solidFill>
                    <a:schemeClr val="tx1"/>
                  </a:solidFill>
                  <a:latin typeface="Times New Roman" pitchFamily="18" charset="0"/>
                  <a:ea typeface="宋体" charset="-122"/>
                </a:rPr>
                <a:t>若</a:t>
              </a:r>
              <a:r>
                <a:rPr lang="en-US" altLang="zh-CN" sz="2000" b="1" i="1">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&lt;</a:t>
              </a:r>
              <a:r>
                <a:rPr lang="en-US" altLang="zh-CN" sz="2000" b="1" i="1">
                  <a:solidFill>
                    <a:schemeClr val="tx1"/>
                  </a:solidFill>
                  <a:latin typeface="Times New Roman" pitchFamily="18" charset="0"/>
                  <a:ea typeface="宋体" charset="-122"/>
                </a:rPr>
                <a:t>s</a:t>
              </a:r>
              <a:r>
                <a:rPr lang="zh-CN" altLang="en-US" sz="2000" b="1">
                  <a:solidFill>
                    <a:schemeClr val="tx1"/>
                  </a:solidFill>
                  <a:latin typeface="Times New Roman" pitchFamily="18" charset="0"/>
                  <a:ea typeface="宋体" charset="-122"/>
                </a:rPr>
                <a:t>，则</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zh-CN" altLang="en-US" sz="2000" b="1">
                  <a:solidFill>
                    <a:schemeClr val="tx1"/>
                  </a:solidFill>
                  <a:latin typeface="Times New Roman" pitchFamily="18" charset="0"/>
                  <a:ea typeface="宋体" charset="-122"/>
                </a:rPr>
                <a:t>在左半区                    </a:t>
              </a:r>
              <a:r>
                <a:rPr lang="en-US" altLang="zh-CN" sz="2000" b="1">
                  <a:solidFill>
                    <a:schemeClr val="tx1"/>
                  </a:solidFill>
                  <a:latin typeface="Times New Roman" pitchFamily="18" charset="0"/>
                  <a:ea typeface="宋体" charset="-122"/>
                </a:rPr>
                <a:t>(b) </a:t>
              </a:r>
              <a:r>
                <a:rPr lang="zh-CN" altLang="en-US" sz="2000" b="1">
                  <a:solidFill>
                    <a:schemeClr val="tx1"/>
                  </a:solidFill>
                  <a:latin typeface="Times New Roman" pitchFamily="18" charset="0"/>
                  <a:ea typeface="宋体" charset="-122"/>
                </a:rPr>
                <a:t>若</a:t>
              </a:r>
              <a:r>
                <a:rPr lang="en-US" altLang="zh-CN" sz="2000" b="1" i="1">
                  <a:solidFill>
                    <a:schemeClr val="tx1"/>
                  </a:solidFill>
                  <a:latin typeface="Times New Roman" pitchFamily="18" charset="0"/>
                  <a:ea typeface="宋体" charset="-122"/>
                </a:rPr>
                <a:t>k</a:t>
              </a:r>
              <a:r>
                <a:rPr lang="en-US" altLang="zh-CN" sz="2000" b="1">
                  <a:solidFill>
                    <a:schemeClr val="tx1"/>
                  </a:solidFill>
                  <a:latin typeface="Times New Roman" pitchFamily="18" charset="0"/>
                  <a:ea typeface="宋体" charset="-122"/>
                </a:rPr>
                <a:t>&gt;</a:t>
              </a:r>
              <a:r>
                <a:rPr lang="en-US" altLang="zh-CN" sz="2000" b="1" i="1">
                  <a:solidFill>
                    <a:schemeClr val="tx1"/>
                  </a:solidFill>
                  <a:latin typeface="Times New Roman" pitchFamily="18" charset="0"/>
                  <a:ea typeface="宋体" charset="-122"/>
                </a:rPr>
                <a:t>s</a:t>
              </a:r>
              <a:r>
                <a:rPr lang="zh-CN" altLang="en-US" sz="2000" b="1">
                  <a:solidFill>
                    <a:schemeClr val="tx1"/>
                  </a:solidFill>
                  <a:latin typeface="Times New Roman" pitchFamily="18" charset="0"/>
                  <a:ea typeface="宋体" charset="-122"/>
                </a:rPr>
                <a:t>，则</a:t>
              </a:r>
              <a:r>
                <a:rPr lang="en-US" altLang="zh-CN" sz="2000" b="1" i="1">
                  <a:solidFill>
                    <a:schemeClr val="tx1"/>
                  </a:solidFill>
                  <a:latin typeface="Times New Roman" pitchFamily="18" charset="0"/>
                  <a:ea typeface="宋体" charset="-122"/>
                </a:rPr>
                <a:t>r</a:t>
              </a:r>
              <a:r>
                <a:rPr lang="en-US" altLang="zh-CN" sz="2000" b="1" i="1" baseline="-25000">
                  <a:solidFill>
                    <a:schemeClr val="tx1"/>
                  </a:solidFill>
                  <a:latin typeface="Times New Roman" pitchFamily="18" charset="0"/>
                  <a:ea typeface="宋体" charset="-122"/>
                </a:rPr>
                <a:t>k</a:t>
              </a:r>
              <a:r>
                <a:rPr lang="zh-CN" altLang="en-US" sz="2000" b="1">
                  <a:solidFill>
                    <a:schemeClr val="tx1"/>
                  </a:solidFill>
                  <a:latin typeface="Times New Roman" pitchFamily="18" charset="0"/>
                  <a:ea typeface="宋体" charset="-122"/>
                </a:rPr>
                <a:t>在右半区</a:t>
              </a:r>
            </a:p>
          </p:txBody>
        </p:sp>
      </p:grpSp>
      <p:sp>
        <p:nvSpPr>
          <p:cNvPr id="51224" name="Rectangle 24"/>
          <p:cNvSpPr>
            <a:spLocks noChangeArrowheads="1"/>
          </p:cNvSpPr>
          <p:nvPr/>
        </p:nvSpPr>
        <p:spPr bwMode="auto">
          <a:xfrm>
            <a:off x="611560" y="980728"/>
            <a:ext cx="7921625" cy="1552575"/>
          </a:xfrm>
          <a:prstGeom prst="rect">
            <a:avLst/>
          </a:prstGeom>
          <a:noFill/>
          <a:ln w="9525">
            <a:noFill/>
            <a:miter lim="800000"/>
            <a:headEnd/>
            <a:tailEnd/>
          </a:ln>
          <a:effectLst/>
        </p:spPr>
        <p:txBody>
          <a:bodyPr>
            <a:spAutoFit/>
          </a:bodyPr>
          <a:lstStyle/>
          <a:p>
            <a:pPr algn="l">
              <a:spcBef>
                <a:spcPct val="50000"/>
              </a:spcBef>
            </a:pPr>
            <a:r>
              <a:rPr kumimoji="1" lang="en-US" altLang="zh-CN" sz="2400" b="1" dirty="0">
                <a:solidFill>
                  <a:schemeClr val="tx1"/>
                </a:solidFill>
                <a:ea typeface="宋体" charset="-122"/>
              </a:rPr>
              <a:t>       </a:t>
            </a:r>
            <a:r>
              <a:rPr kumimoji="1" lang="zh-CN" altLang="en-US" sz="2400" b="1" dirty="0">
                <a:solidFill>
                  <a:schemeClr val="tx1"/>
                </a:solidFill>
                <a:ea typeface="宋体" charset="-122"/>
              </a:rPr>
              <a:t>考虑快速排序中的划分过程，一般情况下，设待划分的序列为</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i</a:t>
            </a:r>
            <a:r>
              <a:rPr kumimoji="1" lang="en-US" altLang="zh-CN" sz="2400" b="1" baseline="-25000" dirty="0">
                <a:solidFill>
                  <a:schemeClr val="tx1"/>
                </a:solidFill>
                <a:ea typeface="宋体" charset="-122"/>
              </a:rPr>
              <a:t> </a:t>
            </a:r>
            <a:r>
              <a:rPr kumimoji="1" lang="zh-CN" altLang="en-US" sz="2400" b="1" dirty="0">
                <a:solidFill>
                  <a:schemeClr val="tx1"/>
                </a:solidFill>
                <a:ea typeface="宋体" charset="-122"/>
              </a:rPr>
              <a:t>～ </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j</a:t>
            </a:r>
            <a:r>
              <a:rPr kumimoji="1" lang="zh-CN" altLang="en-US" sz="2400" b="1" dirty="0">
                <a:solidFill>
                  <a:schemeClr val="tx1"/>
                </a:solidFill>
                <a:ea typeface="宋体" charset="-122"/>
              </a:rPr>
              <a:t>，选定一个轴值将序列</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i</a:t>
            </a:r>
            <a:r>
              <a:rPr kumimoji="1" lang="en-US" altLang="zh-CN" sz="2400" b="1" dirty="0">
                <a:solidFill>
                  <a:schemeClr val="tx1"/>
                </a:solidFill>
                <a:ea typeface="宋体" charset="-122"/>
              </a:rPr>
              <a:t> </a:t>
            </a:r>
            <a:r>
              <a:rPr kumimoji="1" lang="zh-CN" altLang="en-US" sz="2400" b="1" dirty="0">
                <a:solidFill>
                  <a:schemeClr val="tx1"/>
                </a:solidFill>
                <a:ea typeface="宋体" charset="-122"/>
              </a:rPr>
              <a:t>～ </a:t>
            </a:r>
            <a:r>
              <a:rPr kumimoji="1" lang="en-US" altLang="zh-CN" sz="2400" b="1" i="1" dirty="0" err="1">
                <a:solidFill>
                  <a:schemeClr val="tx1"/>
                </a:solidFill>
                <a:ea typeface="宋体" charset="-122"/>
              </a:rPr>
              <a:t>r</a:t>
            </a:r>
            <a:r>
              <a:rPr kumimoji="1" lang="en-US" altLang="zh-CN" sz="2400" b="1" i="1" baseline="-25000" dirty="0" err="1">
                <a:solidFill>
                  <a:schemeClr val="tx1"/>
                </a:solidFill>
                <a:ea typeface="宋体" charset="-122"/>
              </a:rPr>
              <a:t>j</a:t>
            </a:r>
            <a:r>
              <a:rPr kumimoji="1" lang="zh-CN" altLang="en-US" sz="2400" b="1" dirty="0">
                <a:solidFill>
                  <a:schemeClr val="tx1"/>
                </a:solidFill>
                <a:ea typeface="宋体" charset="-122"/>
              </a:rPr>
              <a:t>进行划分，使得比轴值小的元素都位于轴值的左侧，比轴值大的元素都位于轴值的右侧，假定轴值的最终位置是</a:t>
            </a:r>
            <a:r>
              <a:rPr kumimoji="1" lang="en-US" altLang="zh-CN" sz="2400" b="1" i="1" dirty="0">
                <a:solidFill>
                  <a:schemeClr val="tx1"/>
                </a:solidFill>
                <a:ea typeface="宋体" charset="-122"/>
              </a:rPr>
              <a:t>s</a:t>
            </a:r>
            <a:r>
              <a:rPr kumimoji="1" lang="zh-CN" altLang="en-US" sz="2400" b="1" dirty="0">
                <a:solidFill>
                  <a:schemeClr val="tx1"/>
                </a:solidFill>
                <a:ea typeface="宋体" charset="-122"/>
              </a:rPr>
              <a:t>，则： </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116</a:t>
            </a:fld>
            <a:endParaRPr lang="en-US" altLang="zh-CN" dirty="0"/>
          </a:p>
        </p:txBody>
      </p:sp>
    </p:spTree>
    <p:extLst>
      <p:ext uri="{BB962C8B-B14F-4D97-AF65-F5344CB8AC3E}">
        <p14:creationId xmlns:p14="http://schemas.microsoft.com/office/powerpoint/2010/main" val="794314357"/>
      </p:ext>
    </p:extLst>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35" name="Text Box 19"/>
          <p:cNvSpPr txBox="1">
            <a:spLocks noChangeArrowheads="1"/>
          </p:cNvSpPr>
          <p:nvPr/>
        </p:nvSpPr>
        <p:spPr bwMode="auto">
          <a:xfrm>
            <a:off x="467544" y="476672"/>
            <a:ext cx="7924800" cy="457200"/>
          </a:xfrm>
          <a:prstGeom prst="rect">
            <a:avLst/>
          </a:prstGeom>
          <a:noFill/>
          <a:ln w="9525">
            <a:noFill/>
            <a:miter lim="800000"/>
            <a:headEnd/>
            <a:tailEnd/>
          </a:ln>
          <a:effectLst/>
        </p:spPr>
        <p:txBody>
          <a:bodyPr>
            <a:spAutoFit/>
          </a:bodyPr>
          <a:lstStyle/>
          <a:p>
            <a:pPr algn="l">
              <a:spcBef>
                <a:spcPct val="50000"/>
              </a:spcBef>
            </a:pPr>
            <a:r>
              <a:rPr kumimoji="1" lang="zh-CN" altLang="en-US" sz="2400" b="1" dirty="0">
                <a:solidFill>
                  <a:schemeClr val="tx1"/>
                </a:solidFill>
                <a:latin typeface="宋体" charset="-122"/>
                <a:ea typeface="宋体" charset="-122"/>
              </a:rPr>
              <a:t>选择问题的例子</a:t>
            </a:r>
            <a:r>
              <a:rPr kumimoji="1" lang="en-US" altLang="zh-CN" sz="2400" b="1" dirty="0">
                <a:solidFill>
                  <a:schemeClr val="tx1"/>
                </a:solidFill>
                <a:latin typeface="宋体" charset="-122"/>
                <a:ea typeface="宋体" charset="-122"/>
              </a:rPr>
              <a:t>:</a:t>
            </a:r>
            <a:r>
              <a:rPr kumimoji="1" lang="en-US" altLang="zh-CN" sz="2400" dirty="0">
                <a:solidFill>
                  <a:schemeClr val="tx1"/>
                </a:solidFill>
                <a:latin typeface="Times New Roman" pitchFamily="18" charset="0"/>
                <a:ea typeface="宋体" charset="-122"/>
              </a:rPr>
              <a:t> </a:t>
            </a:r>
          </a:p>
        </p:txBody>
      </p:sp>
      <p:grpSp>
        <p:nvGrpSpPr>
          <p:cNvPr id="2" name="Group 20"/>
          <p:cNvGrpSpPr>
            <a:grpSpLocks/>
          </p:cNvGrpSpPr>
          <p:nvPr/>
        </p:nvGrpSpPr>
        <p:grpSpPr bwMode="auto">
          <a:xfrm>
            <a:off x="684213" y="1628775"/>
            <a:ext cx="7272337" cy="3798888"/>
            <a:chOff x="2389" y="7554"/>
            <a:chExt cx="5750" cy="2889"/>
          </a:xfrm>
        </p:grpSpPr>
        <p:grpSp>
          <p:nvGrpSpPr>
            <p:cNvPr id="3" name="Group 21"/>
            <p:cNvGrpSpPr>
              <a:grpSpLocks/>
            </p:cNvGrpSpPr>
            <p:nvPr/>
          </p:nvGrpSpPr>
          <p:grpSpPr bwMode="auto">
            <a:xfrm>
              <a:off x="5039" y="7641"/>
              <a:ext cx="2800" cy="312"/>
              <a:chOff x="2669" y="5206"/>
              <a:chExt cx="2800" cy="312"/>
            </a:xfrm>
          </p:grpSpPr>
          <p:sp>
            <p:nvSpPr>
              <p:cNvPr id="34838" name="Rectangle 22"/>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5    3   8   1   4   6   9   2   7</a:t>
                </a:r>
              </a:p>
            </p:txBody>
          </p:sp>
          <p:sp>
            <p:nvSpPr>
              <p:cNvPr id="34839" name="Line 23"/>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40" name="Line 24"/>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41" name="Line 25"/>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42" name="Line 26"/>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43" name="Line 27"/>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44" name="Line 28"/>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45" name="Line 29"/>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46" name="Line 30"/>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sp>
          <p:nvSpPr>
            <p:cNvPr id="34847" name="Text Box 31"/>
            <p:cNvSpPr txBox="1">
              <a:spLocks noChangeArrowheads="1"/>
            </p:cNvSpPr>
            <p:nvPr/>
          </p:nvSpPr>
          <p:spPr bwMode="auto">
            <a:xfrm>
              <a:off x="3239" y="10176"/>
              <a:ext cx="4900" cy="267"/>
            </a:xfrm>
            <a:prstGeom prst="rect">
              <a:avLst/>
            </a:prstGeom>
            <a:noFill/>
            <a:ln w="9525">
              <a:noFill/>
              <a:miter lim="800000"/>
              <a:headEnd/>
              <a:tailEnd/>
            </a:ln>
          </p:spPr>
          <p:txBody>
            <a:bodyPr lIns="0" tIns="0" rIns="0" bIns="0"/>
            <a:lstStyle/>
            <a:p>
              <a:pPr algn="just" eaLnBrk="0" hangingPunct="0"/>
              <a:r>
                <a:rPr lang="en-US" altLang="zh-CN" sz="2000">
                  <a:solidFill>
                    <a:schemeClr val="tx1"/>
                  </a:solidFill>
                  <a:latin typeface="宋体" charset="-122"/>
                  <a:ea typeface="宋体" charset="-122"/>
                </a:rPr>
                <a:t>    </a:t>
              </a:r>
              <a:r>
                <a:rPr lang="zh-CN" altLang="en-US" sz="2000">
                  <a:solidFill>
                    <a:schemeClr val="tx1"/>
                  </a:solidFill>
                  <a:latin typeface="宋体" charset="-122"/>
                  <a:ea typeface="宋体" charset="-122"/>
                </a:rPr>
                <a:t>选择问题的查找过程示例（</a:t>
              </a:r>
              <a:r>
                <a:rPr lang="zh-CN" altLang="en-US" sz="2000">
                  <a:solidFill>
                    <a:schemeClr val="tx1"/>
                  </a:solidFill>
                  <a:latin typeface="Times New Roman" pitchFamily="18" charset="0"/>
                  <a:ea typeface="宋体" charset="-122"/>
                </a:rPr>
                <a:t>查找第</a:t>
              </a:r>
              <a:r>
                <a:rPr lang="en-US" altLang="zh-CN" sz="2000">
                  <a:solidFill>
                    <a:schemeClr val="tx1"/>
                  </a:solidFill>
                  <a:latin typeface="Times New Roman" pitchFamily="18" charset="0"/>
                  <a:ea typeface="宋体" charset="-122"/>
                </a:rPr>
                <a:t>4</a:t>
              </a:r>
              <a:r>
                <a:rPr lang="zh-CN" altLang="en-US" sz="2000">
                  <a:solidFill>
                    <a:schemeClr val="tx1"/>
                  </a:solidFill>
                  <a:latin typeface="Times New Roman" pitchFamily="18" charset="0"/>
                  <a:ea typeface="宋体" charset="-122"/>
                </a:rPr>
                <a:t>小元素）</a:t>
              </a:r>
            </a:p>
          </p:txBody>
        </p:sp>
        <p:sp>
          <p:nvSpPr>
            <p:cNvPr id="34848" name="Text Box 32"/>
            <p:cNvSpPr txBox="1">
              <a:spLocks noChangeArrowheads="1"/>
            </p:cNvSpPr>
            <p:nvPr/>
          </p:nvSpPr>
          <p:spPr bwMode="auto">
            <a:xfrm>
              <a:off x="2389" y="7554"/>
              <a:ext cx="2360" cy="2412"/>
            </a:xfrm>
            <a:prstGeom prst="rect">
              <a:avLst/>
            </a:prstGeom>
            <a:noFill/>
            <a:ln w="9525">
              <a:noFill/>
              <a:miter lim="800000"/>
              <a:headEnd/>
              <a:tailEnd/>
            </a:ln>
          </p:spPr>
          <p:txBody>
            <a:bodyPr lIns="0" tIns="0" rIns="0" bIns="0"/>
            <a:lstStyle/>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5</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4&lt;5</a:t>
              </a:r>
              <a:r>
                <a:rPr lang="zh-CN" altLang="en-US" sz="2000" b="1">
                  <a:solidFill>
                    <a:schemeClr val="tx1"/>
                  </a:solidFill>
                  <a:latin typeface="Times New Roman" pitchFamily="18" charset="0"/>
                  <a:ea typeface="宋体" charset="-122"/>
                </a:rPr>
                <a:t>，只在左侧查找</a:t>
              </a:r>
            </a:p>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2</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4&gt;2</a:t>
              </a:r>
              <a:r>
                <a:rPr lang="zh-CN" altLang="en-US" sz="2000" b="1">
                  <a:solidFill>
                    <a:schemeClr val="tx1"/>
                  </a:solidFill>
                  <a:latin typeface="Times New Roman" pitchFamily="18" charset="0"/>
                  <a:ea typeface="宋体" charset="-122"/>
                </a:rPr>
                <a:t>，只在右侧查找</a:t>
              </a:r>
            </a:p>
            <a:p>
              <a:pPr algn="just" eaLnBrk="0" hangingPunct="0">
                <a:lnSpc>
                  <a:spcPct val="170000"/>
                </a:lnSpc>
              </a:pPr>
              <a:r>
                <a:rPr lang="zh-CN" altLang="en-US" sz="2000" b="1">
                  <a:solidFill>
                    <a:schemeClr val="tx1"/>
                  </a:solidFill>
                  <a:latin typeface="Times New Roman" pitchFamily="18" charset="0"/>
                  <a:ea typeface="宋体" charset="-122"/>
                </a:rPr>
                <a:t>以</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为轴值划分序列</a:t>
              </a:r>
            </a:p>
            <a:p>
              <a:pPr algn="just" eaLnBrk="0" hangingPunct="0">
                <a:lnSpc>
                  <a:spcPct val="170000"/>
                </a:lnSpc>
              </a:pP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，轴值即为第</a:t>
              </a:r>
              <a:r>
                <a:rPr lang="en-US" altLang="zh-CN" sz="2000" b="1">
                  <a:solidFill>
                    <a:schemeClr val="tx1"/>
                  </a:solidFill>
                  <a:latin typeface="Times New Roman" pitchFamily="18" charset="0"/>
                  <a:ea typeface="宋体" charset="-122"/>
                </a:rPr>
                <a:t>4</a:t>
              </a:r>
              <a:r>
                <a:rPr lang="zh-CN" altLang="en-US" sz="2000" b="1">
                  <a:solidFill>
                    <a:schemeClr val="tx1"/>
                  </a:solidFill>
                  <a:latin typeface="Times New Roman" pitchFamily="18" charset="0"/>
                  <a:ea typeface="宋体" charset="-122"/>
                </a:rPr>
                <a:t>小元素</a:t>
              </a:r>
            </a:p>
          </p:txBody>
        </p:sp>
        <p:grpSp>
          <p:nvGrpSpPr>
            <p:cNvPr id="4" name="Group 33"/>
            <p:cNvGrpSpPr>
              <a:grpSpLocks/>
            </p:cNvGrpSpPr>
            <p:nvPr/>
          </p:nvGrpSpPr>
          <p:grpSpPr bwMode="auto">
            <a:xfrm>
              <a:off x="5039" y="8046"/>
              <a:ext cx="2800" cy="312"/>
              <a:chOff x="2669" y="5206"/>
              <a:chExt cx="2800" cy="312"/>
            </a:xfrm>
          </p:grpSpPr>
          <p:sp>
            <p:nvSpPr>
              <p:cNvPr id="34850" name="Rectangle 3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2    3   4   1   </a:t>
                </a:r>
                <a:r>
                  <a:rPr lang="en-US" altLang="zh-CN" sz="2400" b="1">
                    <a:solidFill>
                      <a:schemeClr val="tx1"/>
                    </a:solidFill>
                    <a:latin typeface="Times New Roman" pitchFamily="18" charset="0"/>
                    <a:ea typeface="宋体" charset="-122"/>
                  </a:rPr>
                  <a:t>5</a:t>
                </a:r>
                <a:r>
                  <a:rPr lang="en-US" altLang="zh-CN" sz="2400">
                    <a:solidFill>
                      <a:schemeClr val="tx1"/>
                    </a:solidFill>
                    <a:latin typeface="Times New Roman" pitchFamily="18" charset="0"/>
                    <a:ea typeface="宋体" charset="-122"/>
                  </a:rPr>
                  <a:t>   6   9   8   7</a:t>
                </a:r>
              </a:p>
            </p:txBody>
          </p:sp>
          <p:sp>
            <p:nvSpPr>
              <p:cNvPr id="34851" name="Line 3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52" name="Line 3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53" name="Line 3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54" name="Line 3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55" name="Line 3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56" name="Line 4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57" name="Line 4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58" name="Line 4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5" name="Group 43"/>
            <p:cNvGrpSpPr>
              <a:grpSpLocks/>
            </p:cNvGrpSpPr>
            <p:nvPr/>
          </p:nvGrpSpPr>
          <p:grpSpPr bwMode="auto">
            <a:xfrm>
              <a:off x="5039" y="8458"/>
              <a:ext cx="2800" cy="312"/>
              <a:chOff x="2669" y="5206"/>
              <a:chExt cx="2800" cy="312"/>
            </a:xfrm>
          </p:grpSpPr>
          <p:sp>
            <p:nvSpPr>
              <p:cNvPr id="34860" name="Rectangle 4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2    3   4   1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61" name="Line 4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62" name="Line 4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63" name="Line 4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64" name="Line 4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65" name="Line 4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66" name="Line 5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67" name="Line 5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68" name="Line 5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6" name="Group 53"/>
            <p:cNvGrpSpPr>
              <a:grpSpLocks/>
            </p:cNvGrpSpPr>
            <p:nvPr/>
          </p:nvGrpSpPr>
          <p:grpSpPr bwMode="auto">
            <a:xfrm>
              <a:off x="5039" y="8852"/>
              <a:ext cx="2800" cy="312"/>
              <a:chOff x="2669" y="5206"/>
              <a:chExt cx="2800" cy="312"/>
            </a:xfrm>
          </p:grpSpPr>
          <p:sp>
            <p:nvSpPr>
              <p:cNvPr id="34870" name="Rectangle 5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54000" tIns="0" rIns="18000" bIns="0"/>
              <a:lstStyle/>
              <a:p>
                <a:pPr algn="just" eaLnBrk="0" hangingPunct="0"/>
                <a:r>
                  <a:rPr lang="en-US" altLang="zh-CN" sz="2400">
                    <a:solidFill>
                      <a:schemeClr val="tx1"/>
                    </a:solidFill>
                    <a:latin typeface="Times New Roman" pitchFamily="18" charset="0"/>
                    <a:ea typeface="宋体" charset="-122"/>
                  </a:rPr>
                  <a:t>1    </a:t>
                </a:r>
                <a:r>
                  <a:rPr lang="en-US" altLang="zh-CN" sz="2400" b="1">
                    <a:solidFill>
                      <a:schemeClr val="tx1"/>
                    </a:solidFill>
                    <a:latin typeface="Times New Roman" pitchFamily="18" charset="0"/>
                    <a:ea typeface="宋体" charset="-122"/>
                  </a:rPr>
                  <a:t>2  </a:t>
                </a:r>
                <a:r>
                  <a:rPr lang="en-US" altLang="zh-CN" sz="2400">
                    <a:solidFill>
                      <a:schemeClr val="tx1"/>
                    </a:solidFill>
                    <a:latin typeface="Times New Roman" pitchFamily="18" charset="0"/>
                    <a:ea typeface="宋体" charset="-122"/>
                  </a:rPr>
                  <a:t> 4   3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71" name="Line 5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72" name="Line 5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73" name="Line 5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74" name="Line 5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75" name="Line 5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76" name="Line 6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77" name="Line 6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78" name="Line 6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nvGrpSpPr>
            <p:cNvPr id="7" name="Group 63"/>
            <p:cNvGrpSpPr>
              <a:grpSpLocks/>
            </p:cNvGrpSpPr>
            <p:nvPr/>
          </p:nvGrpSpPr>
          <p:grpSpPr bwMode="auto">
            <a:xfrm>
              <a:off x="5029" y="9232"/>
              <a:ext cx="2800" cy="312"/>
              <a:chOff x="2669" y="5206"/>
              <a:chExt cx="2800" cy="312"/>
            </a:xfrm>
          </p:grpSpPr>
          <p:sp>
            <p:nvSpPr>
              <p:cNvPr id="34880" name="Rectangle 6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18000" tIns="0" rIns="18000" bIns="0"/>
              <a:lstStyle/>
              <a:p>
                <a:pPr algn="just" eaLnBrk="0" hangingPunct="0"/>
                <a:r>
                  <a:rPr lang="en-US" altLang="zh-CN" sz="2400" b="1">
                    <a:solidFill>
                      <a:schemeClr val="tx1"/>
                    </a:solidFill>
                    <a:latin typeface="Times New Roman" pitchFamily="18" charset="0"/>
                    <a:ea typeface="宋体" charset="-122"/>
                  </a:rPr>
                  <a:t> ·     ·</a:t>
                </a:r>
                <a:r>
                  <a:rPr lang="en-US" altLang="zh-CN" sz="2400">
                    <a:solidFill>
                      <a:schemeClr val="tx1"/>
                    </a:solidFill>
                    <a:latin typeface="Times New Roman" pitchFamily="18" charset="0"/>
                    <a:ea typeface="宋体" charset="-122"/>
                  </a:rPr>
                  <a:t>   4   3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81" name="Line 65"/>
              <p:cNvSpPr>
                <a:spLocks noChangeShapeType="1"/>
              </p:cNvSpPr>
              <p:nvPr/>
            </p:nvSpPr>
            <p:spPr bwMode="auto">
              <a:xfrm>
                <a:off x="2969" y="5206"/>
                <a:ext cx="0" cy="312"/>
              </a:xfrm>
              <a:prstGeom prst="line">
                <a:avLst/>
              </a:prstGeom>
              <a:noFill/>
              <a:ln w="9525">
                <a:solidFill>
                  <a:srgbClr val="000000"/>
                </a:solidFill>
                <a:round/>
                <a:headEnd/>
                <a:tailEnd/>
              </a:ln>
            </p:spPr>
            <p:txBody>
              <a:bodyPr lIns="18000"/>
              <a:lstStyle/>
              <a:p>
                <a:endParaRPr lang="zh-CN" altLang="en-US"/>
              </a:p>
            </p:txBody>
          </p:sp>
          <p:sp>
            <p:nvSpPr>
              <p:cNvPr id="34882" name="Line 66"/>
              <p:cNvSpPr>
                <a:spLocks noChangeShapeType="1"/>
              </p:cNvSpPr>
              <p:nvPr/>
            </p:nvSpPr>
            <p:spPr bwMode="auto">
              <a:xfrm>
                <a:off x="3284" y="5206"/>
                <a:ext cx="0" cy="312"/>
              </a:xfrm>
              <a:prstGeom prst="line">
                <a:avLst/>
              </a:prstGeom>
              <a:noFill/>
              <a:ln w="9525">
                <a:solidFill>
                  <a:srgbClr val="000000"/>
                </a:solidFill>
                <a:round/>
                <a:headEnd/>
                <a:tailEnd/>
              </a:ln>
            </p:spPr>
            <p:txBody>
              <a:bodyPr lIns="18000"/>
              <a:lstStyle/>
              <a:p>
                <a:endParaRPr lang="zh-CN" altLang="en-US"/>
              </a:p>
            </p:txBody>
          </p:sp>
          <p:sp>
            <p:nvSpPr>
              <p:cNvPr id="34883" name="Line 67"/>
              <p:cNvSpPr>
                <a:spLocks noChangeShapeType="1"/>
              </p:cNvSpPr>
              <p:nvPr/>
            </p:nvSpPr>
            <p:spPr bwMode="auto">
              <a:xfrm>
                <a:off x="3599" y="5206"/>
                <a:ext cx="0" cy="312"/>
              </a:xfrm>
              <a:prstGeom prst="line">
                <a:avLst/>
              </a:prstGeom>
              <a:noFill/>
              <a:ln w="9525">
                <a:solidFill>
                  <a:srgbClr val="000000"/>
                </a:solidFill>
                <a:round/>
                <a:headEnd/>
                <a:tailEnd/>
              </a:ln>
            </p:spPr>
            <p:txBody>
              <a:bodyPr lIns="18000"/>
              <a:lstStyle/>
              <a:p>
                <a:endParaRPr lang="zh-CN" altLang="en-US"/>
              </a:p>
            </p:txBody>
          </p:sp>
          <p:sp>
            <p:nvSpPr>
              <p:cNvPr id="34884" name="Line 68"/>
              <p:cNvSpPr>
                <a:spLocks noChangeShapeType="1"/>
              </p:cNvSpPr>
              <p:nvPr/>
            </p:nvSpPr>
            <p:spPr bwMode="auto">
              <a:xfrm>
                <a:off x="3914" y="5206"/>
                <a:ext cx="0" cy="312"/>
              </a:xfrm>
              <a:prstGeom prst="line">
                <a:avLst/>
              </a:prstGeom>
              <a:noFill/>
              <a:ln w="9525">
                <a:solidFill>
                  <a:srgbClr val="000000"/>
                </a:solidFill>
                <a:round/>
                <a:headEnd/>
                <a:tailEnd/>
              </a:ln>
            </p:spPr>
            <p:txBody>
              <a:bodyPr lIns="18000"/>
              <a:lstStyle/>
              <a:p>
                <a:endParaRPr lang="zh-CN" altLang="en-US"/>
              </a:p>
            </p:txBody>
          </p:sp>
          <p:sp>
            <p:nvSpPr>
              <p:cNvPr id="34885" name="Line 69"/>
              <p:cNvSpPr>
                <a:spLocks noChangeShapeType="1"/>
              </p:cNvSpPr>
              <p:nvPr/>
            </p:nvSpPr>
            <p:spPr bwMode="auto">
              <a:xfrm>
                <a:off x="4214" y="5206"/>
                <a:ext cx="0" cy="312"/>
              </a:xfrm>
              <a:prstGeom prst="line">
                <a:avLst/>
              </a:prstGeom>
              <a:noFill/>
              <a:ln w="9525">
                <a:solidFill>
                  <a:srgbClr val="000000"/>
                </a:solidFill>
                <a:round/>
                <a:headEnd/>
                <a:tailEnd/>
              </a:ln>
            </p:spPr>
            <p:txBody>
              <a:bodyPr lIns="18000"/>
              <a:lstStyle/>
              <a:p>
                <a:endParaRPr lang="zh-CN" altLang="en-US"/>
              </a:p>
            </p:txBody>
          </p:sp>
          <p:sp>
            <p:nvSpPr>
              <p:cNvPr id="34886" name="Line 70"/>
              <p:cNvSpPr>
                <a:spLocks noChangeShapeType="1"/>
              </p:cNvSpPr>
              <p:nvPr/>
            </p:nvSpPr>
            <p:spPr bwMode="auto">
              <a:xfrm>
                <a:off x="4514" y="5206"/>
                <a:ext cx="0" cy="312"/>
              </a:xfrm>
              <a:prstGeom prst="line">
                <a:avLst/>
              </a:prstGeom>
              <a:noFill/>
              <a:ln w="9525">
                <a:solidFill>
                  <a:srgbClr val="000000"/>
                </a:solidFill>
                <a:round/>
                <a:headEnd/>
                <a:tailEnd/>
              </a:ln>
            </p:spPr>
            <p:txBody>
              <a:bodyPr lIns="18000"/>
              <a:lstStyle/>
              <a:p>
                <a:endParaRPr lang="zh-CN" altLang="en-US"/>
              </a:p>
            </p:txBody>
          </p:sp>
          <p:sp>
            <p:nvSpPr>
              <p:cNvPr id="34887" name="Line 71"/>
              <p:cNvSpPr>
                <a:spLocks noChangeShapeType="1"/>
              </p:cNvSpPr>
              <p:nvPr/>
            </p:nvSpPr>
            <p:spPr bwMode="auto">
              <a:xfrm>
                <a:off x="4829" y="5206"/>
                <a:ext cx="0" cy="312"/>
              </a:xfrm>
              <a:prstGeom prst="line">
                <a:avLst/>
              </a:prstGeom>
              <a:noFill/>
              <a:ln w="9525">
                <a:solidFill>
                  <a:srgbClr val="000000"/>
                </a:solidFill>
                <a:round/>
                <a:headEnd/>
                <a:tailEnd/>
              </a:ln>
            </p:spPr>
            <p:txBody>
              <a:bodyPr lIns="18000"/>
              <a:lstStyle/>
              <a:p>
                <a:endParaRPr lang="zh-CN" altLang="en-US"/>
              </a:p>
            </p:txBody>
          </p:sp>
          <p:sp>
            <p:nvSpPr>
              <p:cNvPr id="34888" name="Line 72"/>
              <p:cNvSpPr>
                <a:spLocks noChangeShapeType="1"/>
              </p:cNvSpPr>
              <p:nvPr/>
            </p:nvSpPr>
            <p:spPr bwMode="auto">
              <a:xfrm>
                <a:off x="5144" y="5206"/>
                <a:ext cx="0" cy="312"/>
              </a:xfrm>
              <a:prstGeom prst="line">
                <a:avLst/>
              </a:prstGeom>
              <a:noFill/>
              <a:ln w="9525">
                <a:solidFill>
                  <a:srgbClr val="000000"/>
                </a:solidFill>
                <a:round/>
                <a:headEnd/>
                <a:tailEnd/>
              </a:ln>
            </p:spPr>
            <p:txBody>
              <a:bodyPr lIns="18000"/>
              <a:lstStyle/>
              <a:p>
                <a:endParaRPr lang="zh-CN" altLang="en-US"/>
              </a:p>
            </p:txBody>
          </p:sp>
        </p:grpSp>
        <p:grpSp>
          <p:nvGrpSpPr>
            <p:cNvPr id="8" name="Group 73"/>
            <p:cNvGrpSpPr>
              <a:grpSpLocks/>
            </p:cNvGrpSpPr>
            <p:nvPr/>
          </p:nvGrpSpPr>
          <p:grpSpPr bwMode="auto">
            <a:xfrm>
              <a:off x="5029" y="9623"/>
              <a:ext cx="2800" cy="312"/>
              <a:chOff x="2669" y="5206"/>
              <a:chExt cx="2800" cy="312"/>
            </a:xfrm>
          </p:grpSpPr>
          <p:sp>
            <p:nvSpPr>
              <p:cNvPr id="34890" name="Rectangle 74"/>
              <p:cNvSpPr>
                <a:spLocks noChangeArrowheads="1"/>
              </p:cNvSpPr>
              <p:nvPr/>
            </p:nvSpPr>
            <p:spPr bwMode="auto">
              <a:xfrm>
                <a:off x="2669" y="5206"/>
                <a:ext cx="2800" cy="312"/>
              </a:xfrm>
              <a:prstGeom prst="rect">
                <a:avLst/>
              </a:prstGeom>
              <a:noFill/>
              <a:ln w="9525">
                <a:solidFill>
                  <a:srgbClr val="000000"/>
                </a:solidFill>
                <a:miter lim="800000"/>
                <a:headEnd/>
                <a:tailEnd/>
              </a:ln>
            </p:spPr>
            <p:txBody>
              <a:bodyPr lIns="18000" tIns="0" rIns="18000" bIns="0"/>
              <a:lstStyle/>
              <a:p>
                <a:pPr algn="just" eaLnBrk="0" hangingPunct="0"/>
                <a:r>
                  <a:rPr lang="en-US" altLang="zh-CN" sz="2400" b="1">
                    <a:solidFill>
                      <a:schemeClr val="tx1"/>
                    </a:solidFill>
                    <a:latin typeface="Times New Roman" pitchFamily="18" charset="0"/>
                    <a:ea typeface="宋体" charset="-122"/>
                  </a:rPr>
                  <a:t> ·    ·</a:t>
                </a:r>
                <a:r>
                  <a:rPr lang="en-US" altLang="zh-CN" sz="2400">
                    <a:solidFill>
                      <a:schemeClr val="tx1"/>
                    </a:solidFill>
                    <a:latin typeface="Times New Roman" pitchFamily="18" charset="0"/>
                    <a:ea typeface="宋体" charset="-122"/>
                  </a:rPr>
                  <a:t>    3   </a:t>
                </a:r>
                <a:r>
                  <a:rPr lang="en-US" altLang="zh-CN" sz="2400" b="1">
                    <a:solidFill>
                      <a:schemeClr val="tx1"/>
                    </a:solidFill>
                    <a:latin typeface="Times New Roman" pitchFamily="18" charset="0"/>
                    <a:ea typeface="宋体" charset="-122"/>
                  </a:rPr>
                  <a:t>4   </a:t>
                </a:r>
                <a:r>
                  <a:rPr lang="en-US" altLang="zh-CN" sz="2400">
                    <a:solidFill>
                      <a:schemeClr val="tx1"/>
                    </a:solidFill>
                    <a:latin typeface="Times New Roman" pitchFamily="18" charset="0"/>
                    <a:ea typeface="宋体" charset="-122"/>
                  </a:rPr>
                  <a:t> </a:t>
                </a:r>
                <a:r>
                  <a:rPr lang="en-US" altLang="zh-CN" sz="2400" b="1">
                    <a:solidFill>
                      <a:schemeClr val="tx1"/>
                    </a:solidFill>
                    <a:latin typeface="Times New Roman" pitchFamily="18" charset="0"/>
                    <a:ea typeface="宋体" charset="-122"/>
                  </a:rPr>
                  <a:t>·    ·    ·    ·    ·</a:t>
                </a:r>
                <a:endParaRPr lang="en-US" altLang="zh-CN" sz="2400">
                  <a:solidFill>
                    <a:schemeClr val="tx1"/>
                  </a:solidFill>
                  <a:latin typeface="Times New Roman" pitchFamily="18" charset="0"/>
                  <a:ea typeface="宋体" charset="-122"/>
                </a:endParaRPr>
              </a:p>
            </p:txBody>
          </p:sp>
          <p:sp>
            <p:nvSpPr>
              <p:cNvPr id="34891" name="Line 75"/>
              <p:cNvSpPr>
                <a:spLocks noChangeShapeType="1"/>
              </p:cNvSpPr>
              <p:nvPr/>
            </p:nvSpPr>
            <p:spPr bwMode="auto">
              <a:xfrm>
                <a:off x="2969" y="5206"/>
                <a:ext cx="0" cy="312"/>
              </a:xfrm>
              <a:prstGeom prst="line">
                <a:avLst/>
              </a:prstGeom>
              <a:noFill/>
              <a:ln w="9525">
                <a:solidFill>
                  <a:srgbClr val="000000"/>
                </a:solidFill>
                <a:round/>
                <a:headEnd/>
                <a:tailEnd/>
              </a:ln>
            </p:spPr>
            <p:txBody>
              <a:bodyPr/>
              <a:lstStyle/>
              <a:p>
                <a:endParaRPr lang="zh-CN" altLang="en-US"/>
              </a:p>
            </p:txBody>
          </p:sp>
          <p:sp>
            <p:nvSpPr>
              <p:cNvPr id="34892" name="Line 76"/>
              <p:cNvSpPr>
                <a:spLocks noChangeShapeType="1"/>
              </p:cNvSpPr>
              <p:nvPr/>
            </p:nvSpPr>
            <p:spPr bwMode="auto">
              <a:xfrm>
                <a:off x="3284" y="5206"/>
                <a:ext cx="0" cy="312"/>
              </a:xfrm>
              <a:prstGeom prst="line">
                <a:avLst/>
              </a:prstGeom>
              <a:noFill/>
              <a:ln w="9525">
                <a:solidFill>
                  <a:srgbClr val="000000"/>
                </a:solidFill>
                <a:round/>
                <a:headEnd/>
                <a:tailEnd/>
              </a:ln>
            </p:spPr>
            <p:txBody>
              <a:bodyPr/>
              <a:lstStyle/>
              <a:p>
                <a:endParaRPr lang="zh-CN" altLang="en-US"/>
              </a:p>
            </p:txBody>
          </p:sp>
          <p:sp>
            <p:nvSpPr>
              <p:cNvPr id="34893" name="Line 77"/>
              <p:cNvSpPr>
                <a:spLocks noChangeShapeType="1"/>
              </p:cNvSpPr>
              <p:nvPr/>
            </p:nvSpPr>
            <p:spPr bwMode="auto">
              <a:xfrm>
                <a:off x="3599" y="5206"/>
                <a:ext cx="0" cy="312"/>
              </a:xfrm>
              <a:prstGeom prst="line">
                <a:avLst/>
              </a:prstGeom>
              <a:noFill/>
              <a:ln w="9525">
                <a:solidFill>
                  <a:srgbClr val="000000"/>
                </a:solidFill>
                <a:round/>
                <a:headEnd/>
                <a:tailEnd/>
              </a:ln>
            </p:spPr>
            <p:txBody>
              <a:bodyPr/>
              <a:lstStyle/>
              <a:p>
                <a:endParaRPr lang="zh-CN" altLang="en-US"/>
              </a:p>
            </p:txBody>
          </p:sp>
          <p:sp>
            <p:nvSpPr>
              <p:cNvPr id="34894" name="Line 78"/>
              <p:cNvSpPr>
                <a:spLocks noChangeShapeType="1"/>
              </p:cNvSpPr>
              <p:nvPr/>
            </p:nvSpPr>
            <p:spPr bwMode="auto">
              <a:xfrm>
                <a:off x="3914" y="5206"/>
                <a:ext cx="0" cy="312"/>
              </a:xfrm>
              <a:prstGeom prst="line">
                <a:avLst/>
              </a:prstGeom>
              <a:noFill/>
              <a:ln w="9525">
                <a:solidFill>
                  <a:srgbClr val="000000"/>
                </a:solidFill>
                <a:round/>
                <a:headEnd/>
                <a:tailEnd/>
              </a:ln>
            </p:spPr>
            <p:txBody>
              <a:bodyPr/>
              <a:lstStyle/>
              <a:p>
                <a:endParaRPr lang="zh-CN" altLang="en-US"/>
              </a:p>
            </p:txBody>
          </p:sp>
          <p:sp>
            <p:nvSpPr>
              <p:cNvPr id="34895" name="Line 79"/>
              <p:cNvSpPr>
                <a:spLocks noChangeShapeType="1"/>
              </p:cNvSpPr>
              <p:nvPr/>
            </p:nvSpPr>
            <p:spPr bwMode="auto">
              <a:xfrm>
                <a:off x="4214" y="5206"/>
                <a:ext cx="0" cy="312"/>
              </a:xfrm>
              <a:prstGeom prst="line">
                <a:avLst/>
              </a:prstGeom>
              <a:noFill/>
              <a:ln w="9525">
                <a:solidFill>
                  <a:srgbClr val="000000"/>
                </a:solidFill>
                <a:round/>
                <a:headEnd/>
                <a:tailEnd/>
              </a:ln>
            </p:spPr>
            <p:txBody>
              <a:bodyPr/>
              <a:lstStyle/>
              <a:p>
                <a:endParaRPr lang="zh-CN" altLang="en-US"/>
              </a:p>
            </p:txBody>
          </p:sp>
          <p:sp>
            <p:nvSpPr>
              <p:cNvPr id="34896" name="Line 80"/>
              <p:cNvSpPr>
                <a:spLocks noChangeShapeType="1"/>
              </p:cNvSpPr>
              <p:nvPr/>
            </p:nvSpPr>
            <p:spPr bwMode="auto">
              <a:xfrm>
                <a:off x="4514" y="5206"/>
                <a:ext cx="0" cy="312"/>
              </a:xfrm>
              <a:prstGeom prst="line">
                <a:avLst/>
              </a:prstGeom>
              <a:noFill/>
              <a:ln w="9525">
                <a:solidFill>
                  <a:srgbClr val="000000"/>
                </a:solidFill>
                <a:round/>
                <a:headEnd/>
                <a:tailEnd/>
              </a:ln>
            </p:spPr>
            <p:txBody>
              <a:bodyPr/>
              <a:lstStyle/>
              <a:p>
                <a:endParaRPr lang="zh-CN" altLang="en-US"/>
              </a:p>
            </p:txBody>
          </p:sp>
          <p:sp>
            <p:nvSpPr>
              <p:cNvPr id="34897" name="Line 81"/>
              <p:cNvSpPr>
                <a:spLocks noChangeShapeType="1"/>
              </p:cNvSpPr>
              <p:nvPr/>
            </p:nvSpPr>
            <p:spPr bwMode="auto">
              <a:xfrm>
                <a:off x="4829" y="5206"/>
                <a:ext cx="0" cy="312"/>
              </a:xfrm>
              <a:prstGeom prst="line">
                <a:avLst/>
              </a:prstGeom>
              <a:noFill/>
              <a:ln w="9525">
                <a:solidFill>
                  <a:srgbClr val="000000"/>
                </a:solidFill>
                <a:round/>
                <a:headEnd/>
                <a:tailEnd/>
              </a:ln>
            </p:spPr>
            <p:txBody>
              <a:bodyPr/>
              <a:lstStyle/>
              <a:p>
                <a:endParaRPr lang="zh-CN" altLang="en-US"/>
              </a:p>
            </p:txBody>
          </p:sp>
          <p:sp>
            <p:nvSpPr>
              <p:cNvPr id="34898" name="Line 82"/>
              <p:cNvSpPr>
                <a:spLocks noChangeShapeType="1"/>
              </p:cNvSpPr>
              <p:nvPr/>
            </p:nvSpPr>
            <p:spPr bwMode="auto">
              <a:xfrm>
                <a:off x="5144" y="5206"/>
                <a:ext cx="0" cy="312"/>
              </a:xfrm>
              <a:prstGeom prst="line">
                <a:avLst/>
              </a:prstGeom>
              <a:noFill/>
              <a:ln w="9525">
                <a:solidFill>
                  <a:srgbClr val="000000"/>
                </a:solidFill>
                <a:round/>
                <a:headEnd/>
                <a:tailEnd/>
              </a:ln>
            </p:spPr>
            <p:txBody>
              <a:bodyPr/>
              <a:lstStyle/>
              <a:p>
                <a:endParaRPr lang="zh-CN" altLang="en-US"/>
              </a:p>
            </p:txBody>
          </p:sp>
        </p:grpSp>
      </p:grpSp>
      <p:sp>
        <p:nvSpPr>
          <p:cNvPr id="10" name="灯片编号占位符 9"/>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117</a:t>
            </a:fld>
            <a:endParaRPr lang="en-US" altLang="zh-CN" dirty="0"/>
          </a:p>
        </p:txBody>
      </p:sp>
    </p:spTree>
    <p:extLst>
      <p:ext uri="{BB962C8B-B14F-4D97-AF65-F5344CB8AC3E}">
        <p14:creationId xmlns:p14="http://schemas.microsoft.com/office/powerpoint/2010/main" val="4081185169"/>
      </p:ext>
    </p:extLst>
  </p:cSld>
  <p:clrMapOvr>
    <a:masterClrMapping/>
  </p:clrMapOvr>
  <p:transition/>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
          <p:cNvGrpSpPr>
            <a:grpSpLocks/>
          </p:cNvGrpSpPr>
          <p:nvPr/>
        </p:nvGrpSpPr>
        <p:grpSpPr bwMode="auto">
          <a:xfrm>
            <a:off x="539750" y="1341438"/>
            <a:ext cx="8135938" cy="4319587"/>
            <a:chOff x="1641" y="9898"/>
            <a:chExt cx="7662" cy="2537"/>
          </a:xfrm>
        </p:grpSpPr>
        <p:sp>
          <p:nvSpPr>
            <p:cNvPr id="147461" name="Text Box 5"/>
            <p:cNvSpPr txBox="1">
              <a:spLocks noChangeArrowheads="1"/>
            </p:cNvSpPr>
            <p:nvPr/>
          </p:nvSpPr>
          <p:spPr bwMode="auto">
            <a:xfrm>
              <a:off x="1649" y="9900"/>
              <a:ext cx="7654" cy="2535"/>
            </a:xfrm>
            <a:prstGeom prst="rect">
              <a:avLst/>
            </a:prstGeom>
            <a:noFill/>
            <a:ln w="9525">
              <a:solidFill>
                <a:srgbClr val="000000"/>
              </a:solidFill>
              <a:prstDash val="lgDashDot"/>
              <a:miter lim="800000"/>
              <a:headEnd/>
              <a:tailEnd/>
            </a:ln>
          </p:spPr>
          <p:txBody>
            <a:bodyPr/>
            <a:lstStyle/>
            <a:p>
              <a:pPr marL="625475" indent="-625475" eaLnBrk="0" hangingPunct="0">
                <a:spcAft>
                  <a:spcPts val="775"/>
                </a:spcAft>
              </a:pPr>
              <a:r>
                <a:rPr lang="zh-CN" altLang="en-US" sz="2400" dirty="0" smtClean="0">
                  <a:solidFill>
                    <a:schemeClr val="tx1"/>
                  </a:solidFill>
                  <a:latin typeface="Times New Roman" pitchFamily="18" charset="0"/>
                  <a:ea typeface="宋体" charset="-122"/>
                </a:rPr>
                <a:t>算法</a:t>
              </a:r>
              <a:r>
                <a:rPr lang="en-US" altLang="zh-CN" sz="2400" dirty="0" smtClean="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选择问题</a:t>
              </a:r>
            </a:p>
            <a:p>
              <a:pPr marL="625475" indent="-625475" eaLnBrk="0" hangingPunct="0">
                <a:spcAft>
                  <a:spcPts val="775"/>
                </a:spcAft>
              </a:pPr>
              <a:endParaRPr lang="zh-CN" altLang="en-US" sz="2400" dirty="0">
                <a:solidFill>
                  <a:schemeClr val="tx1"/>
                </a:solidFill>
                <a:latin typeface="Times New Roman" pitchFamily="18" charset="0"/>
                <a:ea typeface="宋体" charset="-122"/>
              </a:endParaRP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1.  </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=1; j=n;   //</a:t>
              </a:r>
              <a:r>
                <a:rPr lang="zh-CN" altLang="en-US" sz="2400" dirty="0">
                  <a:solidFill>
                    <a:schemeClr val="tx1"/>
                  </a:solidFill>
                  <a:latin typeface="Times New Roman" pitchFamily="18" charset="0"/>
                  <a:ea typeface="宋体" charset="-122"/>
                </a:rPr>
                <a:t>设置初始查找区间</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2. </a:t>
              </a:r>
              <a:r>
                <a:rPr lang="zh-CN" altLang="en-US" sz="2400" dirty="0">
                  <a:solidFill>
                    <a:schemeClr val="tx1"/>
                  </a:solidFill>
                  <a:latin typeface="Times New Roman" pitchFamily="18" charset="0"/>
                  <a:ea typeface="宋体" charset="-122"/>
                </a:rPr>
                <a:t>以</a:t>
              </a:r>
              <a:r>
                <a:rPr lang="en-US" altLang="zh-CN" sz="2400" dirty="0">
                  <a:solidFill>
                    <a:schemeClr val="tx1"/>
                  </a:solidFill>
                  <a:latin typeface="Times New Roman" pitchFamily="18" charset="0"/>
                  <a:ea typeface="宋体" charset="-122"/>
                </a:rPr>
                <a:t>r[</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a:t>
              </a:r>
              <a:r>
                <a:rPr lang="zh-CN" altLang="en-US" sz="2400" dirty="0">
                  <a:solidFill>
                    <a:schemeClr val="tx1"/>
                  </a:solidFill>
                  <a:latin typeface="Times New Roman" pitchFamily="18" charset="0"/>
                  <a:ea typeface="宋体" charset="-122"/>
                </a:rPr>
                <a:t>为轴值对序列</a:t>
              </a:r>
              <a:r>
                <a:rPr lang="en-US" altLang="zh-CN" sz="2400" dirty="0">
                  <a:solidFill>
                    <a:schemeClr val="tx1"/>
                  </a:solidFill>
                  <a:latin typeface="Times New Roman" pitchFamily="18" charset="0"/>
                  <a:ea typeface="宋体" charset="-122"/>
                </a:rPr>
                <a:t>r[</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]~r[j]</a:t>
              </a:r>
              <a:r>
                <a:rPr lang="zh-CN" altLang="en-US" sz="2400" dirty="0">
                  <a:solidFill>
                    <a:schemeClr val="tx1"/>
                  </a:solidFill>
                  <a:latin typeface="Times New Roman" pitchFamily="18" charset="0"/>
                  <a:ea typeface="宋体" charset="-122"/>
                </a:rPr>
                <a:t>进行一次划分，得到轴值的位置</a:t>
              </a:r>
              <a:r>
                <a:rPr lang="en-US" altLang="zh-CN" sz="2400" dirty="0">
                  <a:solidFill>
                    <a:schemeClr val="tx1"/>
                  </a:solidFill>
                  <a:latin typeface="Times New Roman" pitchFamily="18" charset="0"/>
                  <a:ea typeface="宋体" charset="-122"/>
                </a:rPr>
                <a:t>s;</a:t>
              </a:r>
            </a:p>
            <a:p>
              <a:pPr marL="625475" indent="-625475" algn="just" eaLnBrk="0" hangingPunct="0">
                <a:lnSpc>
                  <a:spcPct val="120000"/>
                </a:lnSpc>
              </a:pPr>
              <a:r>
                <a:rPr lang="en-US" altLang="zh-CN" sz="2400" dirty="0">
                  <a:solidFill>
                    <a:schemeClr val="tx1"/>
                  </a:solidFill>
                  <a:latin typeface="Times New Roman" pitchFamily="18" charset="0"/>
                  <a:ea typeface="宋体" charset="-122"/>
                </a:rPr>
                <a:t>    3.  </a:t>
              </a:r>
              <a:r>
                <a:rPr lang="zh-CN" altLang="en-US" sz="2400" dirty="0">
                  <a:solidFill>
                    <a:schemeClr val="tx1"/>
                  </a:solidFill>
                  <a:latin typeface="Times New Roman" pitchFamily="18" charset="0"/>
                  <a:ea typeface="宋体" charset="-122"/>
                </a:rPr>
                <a:t>将轴值位置</a:t>
              </a:r>
              <a:r>
                <a:rPr lang="en-US" altLang="zh-CN" sz="2400" dirty="0">
                  <a:solidFill>
                    <a:schemeClr val="tx1"/>
                  </a:solidFill>
                  <a:latin typeface="Times New Roman" pitchFamily="18" charset="0"/>
                  <a:ea typeface="宋体" charset="-122"/>
                </a:rPr>
                <a:t>s</a:t>
              </a:r>
              <a:r>
                <a:rPr lang="zh-CN" altLang="en-US" sz="2400" dirty="0">
                  <a:solidFill>
                    <a:schemeClr val="tx1"/>
                  </a:solidFill>
                  <a:latin typeface="Times New Roman" pitchFamily="18" charset="0"/>
                  <a:ea typeface="宋体" charset="-122"/>
                </a:rPr>
                <a:t>与</a:t>
              </a:r>
              <a:r>
                <a:rPr lang="en-US" altLang="zh-CN" sz="2400" dirty="0">
                  <a:solidFill>
                    <a:schemeClr val="tx1"/>
                  </a:solidFill>
                  <a:latin typeface="Times New Roman" pitchFamily="18" charset="0"/>
                  <a:ea typeface="宋体" charset="-122"/>
                </a:rPr>
                <a:t>k</a:t>
              </a:r>
              <a:r>
                <a:rPr lang="zh-CN" altLang="en-US" sz="2400" dirty="0">
                  <a:solidFill>
                    <a:schemeClr val="tx1"/>
                  </a:solidFill>
                  <a:latin typeface="Times New Roman" pitchFamily="18" charset="0"/>
                  <a:ea typeface="宋体" charset="-122"/>
                </a:rPr>
                <a:t>比较</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3.1 </a:t>
              </a:r>
              <a:r>
                <a:rPr lang="zh-CN" altLang="en-US" sz="2400" dirty="0">
                  <a:solidFill>
                    <a:schemeClr val="tx1"/>
                  </a:solidFill>
                  <a:latin typeface="Times New Roman" pitchFamily="18" charset="0"/>
                  <a:ea typeface="宋体" charset="-122"/>
                </a:rPr>
                <a:t>如果</a:t>
              </a:r>
              <a:r>
                <a:rPr lang="en-US" altLang="zh-CN" sz="2400" dirty="0">
                  <a:solidFill>
                    <a:schemeClr val="tx1"/>
                  </a:solidFill>
                  <a:latin typeface="Times New Roman" pitchFamily="18" charset="0"/>
                  <a:ea typeface="宋体" charset="-122"/>
                </a:rPr>
                <a:t>k=s</a:t>
              </a:r>
              <a:r>
                <a:rPr lang="zh-CN" altLang="en-US" sz="2400" dirty="0">
                  <a:solidFill>
                    <a:schemeClr val="tx1"/>
                  </a:solidFill>
                  <a:latin typeface="Times New Roman" pitchFamily="18" charset="0"/>
                  <a:ea typeface="宋体" charset="-122"/>
                </a:rPr>
                <a:t>，则将</a:t>
              </a:r>
              <a:r>
                <a:rPr lang="en-US" altLang="zh-CN" sz="2400" dirty="0">
                  <a:solidFill>
                    <a:schemeClr val="tx1"/>
                  </a:solidFill>
                  <a:latin typeface="Times New Roman" pitchFamily="18" charset="0"/>
                  <a:ea typeface="宋体" charset="-122"/>
                </a:rPr>
                <a:t>r[s]</a:t>
              </a:r>
              <a:r>
                <a:rPr lang="zh-CN" altLang="en-US" sz="2400" dirty="0">
                  <a:solidFill>
                    <a:schemeClr val="tx1"/>
                  </a:solidFill>
                  <a:latin typeface="Times New Roman" pitchFamily="18" charset="0"/>
                  <a:ea typeface="宋体" charset="-122"/>
                </a:rPr>
                <a:t>作为结果返回；</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3.2 </a:t>
              </a:r>
              <a:r>
                <a:rPr lang="zh-CN" altLang="en-US" sz="2400" dirty="0">
                  <a:solidFill>
                    <a:schemeClr val="tx1"/>
                  </a:solidFill>
                  <a:latin typeface="Times New Roman" pitchFamily="18" charset="0"/>
                  <a:ea typeface="宋体" charset="-122"/>
                </a:rPr>
                <a:t>否则，如果</a:t>
              </a:r>
              <a:r>
                <a:rPr lang="en-US" altLang="zh-CN" sz="2400" dirty="0">
                  <a:solidFill>
                    <a:schemeClr val="tx1"/>
                  </a:solidFill>
                  <a:latin typeface="Times New Roman" pitchFamily="18" charset="0"/>
                  <a:ea typeface="宋体" charset="-122"/>
                </a:rPr>
                <a:t>k&lt;s</a:t>
              </a:r>
              <a:r>
                <a:rPr lang="zh-CN" altLang="en-US" sz="2400" dirty="0">
                  <a:solidFill>
                    <a:schemeClr val="tx1"/>
                  </a:solidFill>
                  <a:latin typeface="Times New Roman" pitchFamily="18" charset="0"/>
                  <a:ea typeface="宋体" charset="-122"/>
                </a:rPr>
                <a:t>，则</a:t>
              </a:r>
              <a:r>
                <a:rPr lang="en-US" altLang="zh-CN" sz="2400" dirty="0">
                  <a:solidFill>
                    <a:schemeClr val="tx1"/>
                  </a:solidFill>
                  <a:latin typeface="Times New Roman" pitchFamily="18" charset="0"/>
                  <a:ea typeface="宋体" charset="-122"/>
                </a:rPr>
                <a:t>j=s-1</a:t>
              </a:r>
              <a:r>
                <a:rPr lang="zh-CN" altLang="en-US" sz="2400" dirty="0">
                  <a:solidFill>
                    <a:schemeClr val="tx1"/>
                  </a:solidFill>
                  <a:latin typeface="Times New Roman" pitchFamily="18" charset="0"/>
                  <a:ea typeface="宋体" charset="-122"/>
                </a:rPr>
                <a:t>，转步骤</a:t>
              </a:r>
              <a:r>
                <a:rPr lang="en-US" altLang="zh-CN" sz="2400" dirty="0">
                  <a:solidFill>
                    <a:schemeClr val="tx1"/>
                  </a:solidFill>
                  <a:latin typeface="Times New Roman" pitchFamily="18" charset="0"/>
                  <a:ea typeface="宋体" charset="-122"/>
                </a:rPr>
                <a:t>2</a:t>
              </a:r>
              <a:r>
                <a:rPr lang="zh-CN" altLang="en-US" sz="2400" dirty="0">
                  <a:solidFill>
                    <a:schemeClr val="tx1"/>
                  </a:solidFill>
                  <a:latin typeface="Times New Roman" pitchFamily="18" charset="0"/>
                  <a:ea typeface="宋体" charset="-122"/>
                </a:rPr>
                <a:t>；</a:t>
              </a:r>
            </a:p>
            <a:p>
              <a:pPr marL="625475" indent="-625475" algn="just" eaLnBrk="0" hangingPunct="0">
                <a:lnSpc>
                  <a:spcPct val="120000"/>
                </a:lnSpc>
              </a:pPr>
              <a:r>
                <a:rPr lang="zh-CN" altLang="en-US" sz="2400" dirty="0">
                  <a:solidFill>
                    <a:schemeClr val="tx1"/>
                  </a:solidFill>
                  <a:latin typeface="Times New Roman" pitchFamily="18" charset="0"/>
                  <a:ea typeface="宋体" charset="-122"/>
                </a:rPr>
                <a:t>         </a:t>
              </a:r>
              <a:r>
                <a:rPr lang="en-US" altLang="zh-CN" sz="2400" dirty="0">
                  <a:solidFill>
                    <a:schemeClr val="tx1"/>
                  </a:solidFill>
                  <a:latin typeface="Times New Roman" pitchFamily="18" charset="0"/>
                  <a:ea typeface="宋体" charset="-122"/>
                </a:rPr>
                <a:t>3.3 </a:t>
              </a:r>
              <a:r>
                <a:rPr lang="zh-CN" altLang="en-US" sz="2400" dirty="0">
                  <a:solidFill>
                    <a:schemeClr val="tx1"/>
                  </a:solidFill>
                  <a:latin typeface="Times New Roman" pitchFamily="18" charset="0"/>
                  <a:ea typeface="宋体" charset="-122"/>
                </a:rPr>
                <a:t>否则，</a:t>
              </a:r>
              <a:r>
                <a:rPr lang="en-US" altLang="zh-CN" sz="2400" dirty="0" err="1">
                  <a:solidFill>
                    <a:schemeClr val="tx1"/>
                  </a:solidFill>
                  <a:latin typeface="Times New Roman" pitchFamily="18" charset="0"/>
                  <a:ea typeface="宋体" charset="-122"/>
                </a:rPr>
                <a:t>i</a:t>
              </a:r>
              <a:r>
                <a:rPr lang="en-US" altLang="zh-CN" sz="2400" dirty="0">
                  <a:solidFill>
                    <a:schemeClr val="tx1"/>
                  </a:solidFill>
                  <a:latin typeface="Times New Roman" pitchFamily="18" charset="0"/>
                  <a:ea typeface="宋体" charset="-122"/>
                </a:rPr>
                <a:t>=s+1</a:t>
              </a:r>
              <a:r>
                <a:rPr lang="zh-CN" altLang="en-US" sz="2400" dirty="0">
                  <a:solidFill>
                    <a:schemeClr val="tx1"/>
                  </a:solidFill>
                  <a:latin typeface="Times New Roman" pitchFamily="18" charset="0"/>
                  <a:ea typeface="宋体" charset="-122"/>
                </a:rPr>
                <a:t>，转步骤</a:t>
              </a:r>
              <a:r>
                <a:rPr lang="en-US" altLang="zh-CN" sz="2400" dirty="0">
                  <a:solidFill>
                    <a:schemeClr val="tx1"/>
                  </a:solidFill>
                  <a:latin typeface="Times New Roman" pitchFamily="18" charset="0"/>
                  <a:ea typeface="宋体" charset="-122"/>
                </a:rPr>
                <a:t>2</a:t>
              </a:r>
              <a:r>
                <a:rPr lang="zh-CN" altLang="en-US" sz="2400" dirty="0">
                  <a:solidFill>
                    <a:schemeClr val="tx1"/>
                  </a:solidFill>
                  <a:latin typeface="Times New Roman" pitchFamily="18" charset="0"/>
                  <a:ea typeface="宋体" charset="-122"/>
                </a:rPr>
                <a:t>；</a:t>
              </a:r>
            </a:p>
          </p:txBody>
        </p:sp>
        <p:grpSp>
          <p:nvGrpSpPr>
            <p:cNvPr id="3" name="Group 6"/>
            <p:cNvGrpSpPr>
              <a:grpSpLocks/>
            </p:cNvGrpSpPr>
            <p:nvPr/>
          </p:nvGrpSpPr>
          <p:grpSpPr bwMode="auto">
            <a:xfrm>
              <a:off x="1641" y="9898"/>
              <a:ext cx="540" cy="813"/>
              <a:chOff x="1711" y="5088"/>
              <a:chExt cx="540" cy="813"/>
            </a:xfrm>
          </p:grpSpPr>
          <p:sp>
            <p:nvSpPr>
              <p:cNvPr id="147463" name="AutoShape 7"/>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p:spPr>
            <p:txBody>
              <a:bodyPr/>
              <a:lstStyle/>
              <a:p>
                <a:endParaRPr lang="zh-CN" altLang="en-US"/>
              </a:p>
            </p:txBody>
          </p:sp>
          <p:sp>
            <p:nvSpPr>
              <p:cNvPr id="147464" name="WordArt 8"/>
              <p:cNvSpPr>
                <a:spLocks noChangeArrowheads="1" noChangeShapeType="1" noTextEdit="1"/>
              </p:cNvSpPr>
              <p:nvPr/>
            </p:nvSpPr>
            <p:spPr bwMode="auto">
              <a:xfrm rot="18180000">
                <a:off x="1660" y="5281"/>
                <a:ext cx="495" cy="169"/>
              </a:xfrm>
              <a:prstGeom prst="rect">
                <a:avLst/>
              </a:prstGeom>
            </p:spPr>
            <p:txBody>
              <a:bodyPr wrap="none" fromWordArt="1">
                <a:prstTxWarp prst="textCanDown">
                  <a:avLst>
                    <a:gd name="adj" fmla="val 2569"/>
                  </a:avLst>
                </a:prstTxWarp>
              </a:bodyPr>
              <a:lstStyle/>
              <a:p>
                <a:r>
                  <a:rPr lang="zh-CN" altLang="en-US" sz="800" kern="10">
                    <a:ln w="9525">
                      <a:solidFill>
                        <a:srgbClr val="000000"/>
                      </a:solidFill>
                      <a:prstDash val="lgDashDot"/>
                      <a:round/>
                      <a:headEnd/>
                      <a:tailEnd/>
                    </a:ln>
                    <a:noFill/>
                    <a:latin typeface="宋体"/>
                    <a:ea typeface="宋体"/>
                  </a:rPr>
                  <a:t>伪代码</a:t>
                </a:r>
              </a:p>
            </p:txBody>
          </p:sp>
        </p:grpSp>
      </p:grpSp>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118</a:t>
            </a:fld>
            <a:endParaRPr lang="en-US" altLang="zh-CN" dirty="0"/>
          </a:p>
        </p:txBody>
      </p:sp>
    </p:spTree>
    <p:extLst>
      <p:ext uri="{BB962C8B-B14F-4D97-AF65-F5344CB8AC3E}">
        <p14:creationId xmlns:p14="http://schemas.microsoft.com/office/powerpoint/2010/main" val="4031012881"/>
      </p:ext>
    </p:extLst>
  </p:cSld>
  <p:clrMapOvr>
    <a:masterClrMapping/>
  </p:clrMapOvr>
  <p:transition/>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8" name="Text Box 6"/>
          <p:cNvSpPr txBox="1">
            <a:spLocks noChangeArrowheads="1"/>
          </p:cNvSpPr>
          <p:nvPr/>
        </p:nvSpPr>
        <p:spPr bwMode="auto">
          <a:xfrm>
            <a:off x="611188" y="980727"/>
            <a:ext cx="8077200" cy="1200329"/>
          </a:xfrm>
          <a:prstGeom prst="rect">
            <a:avLst/>
          </a:prstGeom>
          <a:noFill/>
          <a:ln w="9525">
            <a:noFill/>
            <a:miter lim="800000"/>
            <a:headEnd/>
            <a:tailEnd/>
          </a:ln>
          <a:effectLst/>
        </p:spPr>
        <p:txBody>
          <a:bodyPr wrap="square">
            <a:spAutoFit/>
          </a:bodyPr>
          <a:lstStyle/>
          <a:p>
            <a:pPr algn="l">
              <a:spcBef>
                <a:spcPct val="50000"/>
              </a:spcBef>
            </a:pPr>
            <a:r>
              <a:rPr kumimoji="1" lang="zh-CN" altLang="en-US" sz="2400" b="1" dirty="0">
                <a:solidFill>
                  <a:srgbClr val="FF5050"/>
                </a:solidFill>
                <a:ea typeface="宋体" charset="-122"/>
              </a:rPr>
              <a:t>最好情况</a:t>
            </a:r>
            <a:r>
              <a:rPr kumimoji="1" lang="zh-CN" altLang="en-US" sz="2400" b="1" dirty="0">
                <a:solidFill>
                  <a:schemeClr val="tx1"/>
                </a:solidFill>
                <a:ea typeface="宋体" charset="-122"/>
              </a:rPr>
              <a:t>：</a:t>
            </a:r>
            <a:r>
              <a:rPr kumimoji="1" lang="zh-CN" altLang="en-US" sz="2400" b="1" dirty="0">
                <a:solidFill>
                  <a:schemeClr val="tx1"/>
                </a:solidFill>
                <a:latin typeface="宋体" charset="-122"/>
                <a:ea typeface="宋体" charset="-122"/>
              </a:rPr>
              <a:t>每次划分的轴值恰好是序列的中值，则可以保证处理的区间比上一次减半，由于在一次划分后，只需处理一个子序列，所以，比较次数的递推式是：</a:t>
            </a:r>
            <a:r>
              <a:rPr kumimoji="1" lang="zh-CN" altLang="en-US" sz="2400" b="1" dirty="0">
                <a:solidFill>
                  <a:schemeClr val="tx1"/>
                </a:solidFill>
                <a:latin typeface="Times New Roman" pitchFamily="18" charset="0"/>
                <a:ea typeface="宋体" charset="-122"/>
              </a:rPr>
              <a:t> </a:t>
            </a:r>
          </a:p>
        </p:txBody>
      </p:sp>
      <p:sp>
        <p:nvSpPr>
          <p:cNvPr id="49160" name="Rectangle 8"/>
          <p:cNvSpPr>
            <a:spLocks noChangeArrowheads="1"/>
          </p:cNvSpPr>
          <p:nvPr/>
        </p:nvSpPr>
        <p:spPr bwMode="auto">
          <a:xfrm>
            <a:off x="3900488" y="28717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9159" name="Object 7"/>
          <p:cNvGraphicFramePr>
            <a:graphicFrameLocks noChangeAspect="1"/>
          </p:cNvGraphicFramePr>
          <p:nvPr/>
        </p:nvGraphicFramePr>
        <p:xfrm>
          <a:off x="1979613" y="2133600"/>
          <a:ext cx="4108450" cy="463550"/>
        </p:xfrm>
        <a:graphic>
          <a:graphicData uri="http://schemas.openxmlformats.org/presentationml/2006/ole">
            <mc:AlternateContent xmlns:mc="http://schemas.openxmlformats.org/markup-compatibility/2006">
              <mc:Choice xmlns:v="urn:schemas-microsoft-com:vml" Requires="v">
                <p:oleObj spid="_x0000_s203836" name="公式" r:id="rId3" imgW="1777680" imgH="215640" progId="Equation.3">
                  <p:embed/>
                </p:oleObj>
              </mc:Choice>
              <mc:Fallback>
                <p:oleObj name="公式" r:id="rId3" imgW="177768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2133600"/>
                        <a:ext cx="4108450" cy="463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1" name="Text Box 9"/>
          <p:cNvSpPr txBox="1">
            <a:spLocks noChangeArrowheads="1"/>
          </p:cNvSpPr>
          <p:nvPr/>
        </p:nvSpPr>
        <p:spPr bwMode="auto">
          <a:xfrm>
            <a:off x="611188" y="2852738"/>
            <a:ext cx="7772400" cy="1187450"/>
          </a:xfrm>
          <a:prstGeom prst="rect">
            <a:avLst/>
          </a:prstGeom>
          <a:noFill/>
          <a:ln w="9525">
            <a:noFill/>
            <a:miter lim="800000"/>
            <a:headEnd/>
            <a:tailEnd/>
          </a:ln>
          <a:effectLst/>
        </p:spPr>
        <p:txBody>
          <a:bodyPr>
            <a:spAutoFit/>
          </a:bodyPr>
          <a:lstStyle/>
          <a:p>
            <a:pPr algn="just">
              <a:spcBef>
                <a:spcPct val="50000"/>
              </a:spcBef>
            </a:pPr>
            <a:r>
              <a:rPr kumimoji="1" lang="zh-CN" altLang="en-US" sz="2400" b="1">
                <a:solidFill>
                  <a:srgbClr val="FF5050"/>
                </a:solidFill>
                <a:ea typeface="宋体" charset="-122"/>
              </a:rPr>
              <a:t>最坏情况</a:t>
            </a:r>
            <a:r>
              <a:rPr kumimoji="1" lang="zh-CN" altLang="en-US" sz="2400" b="1">
                <a:solidFill>
                  <a:schemeClr val="tx1"/>
                </a:solidFill>
                <a:ea typeface="宋体" charset="-122"/>
              </a:rPr>
              <a:t>：</a:t>
            </a:r>
            <a:r>
              <a:rPr kumimoji="1" lang="zh-CN" altLang="en-US" sz="2400" b="1">
                <a:solidFill>
                  <a:schemeClr val="tx1"/>
                </a:solidFill>
                <a:latin typeface="Times New Roman" pitchFamily="18" charset="0"/>
                <a:ea typeface="宋体" charset="-122"/>
              </a:rPr>
              <a:t>每次划分的轴值恰好是序列中的最大值或最小值，则处理区间只能比上一次减少</a:t>
            </a:r>
            <a:r>
              <a:rPr kumimoji="1" lang="en-US" altLang="zh-CN" sz="2400" b="1">
                <a:solidFill>
                  <a:schemeClr val="tx1"/>
                </a:solidFill>
                <a:latin typeface="Times New Roman" pitchFamily="18" charset="0"/>
                <a:ea typeface="宋体" charset="-122"/>
              </a:rPr>
              <a:t>1</a:t>
            </a:r>
            <a:r>
              <a:rPr kumimoji="1" lang="zh-CN" altLang="en-US" sz="2400" b="1">
                <a:solidFill>
                  <a:schemeClr val="tx1"/>
                </a:solidFill>
                <a:latin typeface="Times New Roman" pitchFamily="18" charset="0"/>
                <a:ea typeface="宋体" charset="-122"/>
              </a:rPr>
              <a:t>个，所以，比较次数的递推式是：</a:t>
            </a:r>
          </a:p>
        </p:txBody>
      </p:sp>
      <p:sp>
        <p:nvSpPr>
          <p:cNvPr id="49163" name="Rectangle 11"/>
          <p:cNvSpPr>
            <a:spLocks noChangeArrowheads="1"/>
          </p:cNvSpPr>
          <p:nvPr/>
        </p:nvSpPr>
        <p:spPr bwMode="auto">
          <a:xfrm>
            <a:off x="3871913" y="2871788"/>
            <a:ext cx="9144000" cy="0"/>
          </a:xfrm>
          <a:prstGeom prst="rect">
            <a:avLst/>
          </a:prstGeom>
          <a:noFill/>
          <a:ln w="9525">
            <a:noFill/>
            <a:miter lim="800000"/>
            <a:headEnd/>
            <a:tailEnd/>
          </a:ln>
          <a:effectLst/>
        </p:spPr>
        <p:txBody>
          <a:bodyPr>
            <a:spAutoFit/>
          </a:bodyPr>
          <a:lstStyle/>
          <a:p>
            <a:endParaRPr lang="zh-CN" altLang="en-US"/>
          </a:p>
        </p:txBody>
      </p:sp>
      <p:sp>
        <p:nvSpPr>
          <p:cNvPr id="49164" name="Text Box 12"/>
          <p:cNvSpPr txBox="1">
            <a:spLocks noChangeArrowheads="1"/>
          </p:cNvSpPr>
          <p:nvPr/>
        </p:nvSpPr>
        <p:spPr bwMode="auto">
          <a:xfrm>
            <a:off x="755650" y="5013325"/>
            <a:ext cx="8001000" cy="1187450"/>
          </a:xfrm>
          <a:prstGeom prst="rect">
            <a:avLst/>
          </a:prstGeom>
          <a:noFill/>
          <a:ln w="9525">
            <a:noFill/>
            <a:miter lim="800000"/>
            <a:headEnd/>
            <a:tailEnd/>
          </a:ln>
          <a:effectLst/>
        </p:spPr>
        <p:txBody>
          <a:bodyPr>
            <a:spAutoFit/>
          </a:bodyPr>
          <a:lstStyle/>
          <a:p>
            <a:pPr algn="l">
              <a:spcBef>
                <a:spcPct val="50000"/>
              </a:spcBef>
            </a:pPr>
            <a:r>
              <a:rPr kumimoji="1" lang="zh-CN" altLang="en-US" sz="2400" b="1">
                <a:solidFill>
                  <a:srgbClr val="FF5050"/>
                </a:solidFill>
                <a:latin typeface="宋体" charset="-122"/>
                <a:ea typeface="宋体" charset="-122"/>
              </a:rPr>
              <a:t>平均情况</a:t>
            </a:r>
            <a:r>
              <a:rPr kumimoji="1" lang="zh-CN" altLang="en-US" sz="2400" b="1">
                <a:solidFill>
                  <a:schemeClr val="tx1"/>
                </a:solidFill>
                <a:latin typeface="宋体" charset="-122"/>
                <a:ea typeface="宋体" charset="-122"/>
              </a:rPr>
              <a:t>：假设每次划分的轴值是划分序列中的一个随机位置的元素，则处理区间按照一种随机的方式减少，可以证明，算法的平均时间是</a:t>
            </a:r>
            <a:r>
              <a:rPr kumimoji="1" lang="en-US" altLang="zh-CN" sz="2400" b="1" i="1">
                <a:solidFill>
                  <a:schemeClr val="tx1"/>
                </a:solidFill>
                <a:latin typeface="Times New Roman" pitchFamily="18" charset="0"/>
                <a:ea typeface="宋体" charset="-122"/>
              </a:rPr>
              <a:t>O</a:t>
            </a:r>
            <a:r>
              <a:rPr kumimoji="1" lang="en-US" altLang="zh-CN" sz="2400" b="1">
                <a:solidFill>
                  <a:schemeClr val="tx1"/>
                </a:solidFill>
                <a:latin typeface="Times New Roman" pitchFamily="18" charset="0"/>
                <a:ea typeface="宋体" charset="-122"/>
              </a:rPr>
              <a:t>(</a:t>
            </a:r>
            <a:r>
              <a:rPr kumimoji="1" lang="en-US" altLang="zh-CN" sz="2400" b="1" i="1">
                <a:solidFill>
                  <a:schemeClr val="tx1"/>
                </a:solidFill>
                <a:latin typeface="Times New Roman" pitchFamily="18" charset="0"/>
                <a:ea typeface="宋体" charset="-122"/>
              </a:rPr>
              <a:t>n</a:t>
            </a:r>
            <a:r>
              <a:rPr kumimoji="1" lang="en-US" altLang="zh-CN" sz="2400" b="1">
                <a:solidFill>
                  <a:schemeClr val="tx1"/>
                </a:solidFill>
                <a:latin typeface="Times New Roman" pitchFamily="18" charset="0"/>
                <a:ea typeface="宋体" charset="-122"/>
              </a:rPr>
              <a:t>)</a:t>
            </a:r>
            <a:r>
              <a:rPr kumimoji="1" lang="en-US" altLang="zh-CN" sz="2400" b="1">
                <a:solidFill>
                  <a:schemeClr val="tx1"/>
                </a:solidFill>
                <a:latin typeface="宋体" charset="-122"/>
                <a:ea typeface="宋体" charset="-122"/>
              </a:rPr>
              <a:t> </a:t>
            </a:r>
            <a:r>
              <a:rPr kumimoji="1" lang="zh-CN" altLang="en-US" sz="2400" b="1">
                <a:solidFill>
                  <a:schemeClr val="tx1"/>
                </a:solidFill>
                <a:latin typeface="宋体" charset="-122"/>
                <a:ea typeface="宋体" charset="-122"/>
              </a:rPr>
              <a:t>。</a:t>
            </a:r>
            <a:r>
              <a:rPr kumimoji="1" lang="zh-CN" altLang="en-US" sz="2400" b="1">
                <a:solidFill>
                  <a:schemeClr val="tx1"/>
                </a:solidFill>
                <a:latin typeface="Times New Roman" pitchFamily="18" charset="0"/>
                <a:ea typeface="宋体" charset="-122"/>
              </a:rPr>
              <a:t> </a:t>
            </a:r>
          </a:p>
        </p:txBody>
      </p:sp>
      <p:pic>
        <p:nvPicPr>
          <p:cNvPr id="49165" name="Picture 13" descr="BACK20">
            <a:hlinkClick r:id="rId5" action="ppaction://hlinksldjump"/>
          </p:cNvPr>
          <p:cNvPicPr>
            <a:picLocks noChangeAspect="1" noChangeArrowheads="1" noCrop="1"/>
          </p:cNvPicPr>
          <p:nvPr/>
        </p:nvPicPr>
        <p:blipFill>
          <a:blip r:embed="rId6" cstate="print"/>
          <a:srcRect/>
          <a:stretch>
            <a:fillRect/>
          </a:stretch>
        </p:blipFill>
        <p:spPr bwMode="auto">
          <a:xfrm>
            <a:off x="8153400" y="6172200"/>
            <a:ext cx="685800" cy="547688"/>
          </a:xfrm>
          <a:prstGeom prst="rect">
            <a:avLst/>
          </a:prstGeom>
          <a:noFill/>
        </p:spPr>
      </p:pic>
      <p:grpSp>
        <p:nvGrpSpPr>
          <p:cNvPr id="2" name="Group 38"/>
          <p:cNvGrpSpPr>
            <a:grpSpLocks/>
          </p:cNvGrpSpPr>
          <p:nvPr/>
        </p:nvGrpSpPr>
        <p:grpSpPr bwMode="auto">
          <a:xfrm>
            <a:off x="1619250" y="4191000"/>
            <a:ext cx="4557713" cy="498475"/>
            <a:chOff x="1020" y="2640"/>
            <a:chExt cx="2871" cy="314"/>
          </a:xfrm>
        </p:grpSpPr>
        <p:sp>
          <p:nvSpPr>
            <p:cNvPr id="49166" name="AutoShape 14"/>
            <p:cNvSpPr>
              <a:spLocks noChangeAspect="1" noChangeArrowheads="1" noTextEdit="1"/>
            </p:cNvSpPr>
            <p:nvPr/>
          </p:nvSpPr>
          <p:spPr bwMode="auto">
            <a:xfrm>
              <a:off x="1020" y="2659"/>
              <a:ext cx="2871" cy="295"/>
            </a:xfrm>
            <a:prstGeom prst="rect">
              <a:avLst/>
            </a:prstGeom>
            <a:noFill/>
            <a:ln w="9525">
              <a:noFill/>
              <a:miter lim="800000"/>
              <a:headEnd/>
              <a:tailEnd/>
            </a:ln>
          </p:spPr>
          <p:txBody>
            <a:bodyPr/>
            <a:lstStyle/>
            <a:p>
              <a:endParaRPr lang="zh-CN" altLang="en-US"/>
            </a:p>
          </p:txBody>
        </p:sp>
        <p:sp>
          <p:nvSpPr>
            <p:cNvPr id="49168" name="Rectangle 16"/>
            <p:cNvSpPr>
              <a:spLocks noChangeArrowheads="1"/>
            </p:cNvSpPr>
            <p:nvPr/>
          </p:nvSpPr>
          <p:spPr bwMode="auto">
            <a:xfrm>
              <a:off x="3816"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69" name="Rectangle 17"/>
            <p:cNvSpPr>
              <a:spLocks noChangeArrowheads="1"/>
            </p:cNvSpPr>
            <p:nvPr/>
          </p:nvSpPr>
          <p:spPr bwMode="auto">
            <a:xfrm>
              <a:off x="3721" y="2665"/>
              <a:ext cx="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2</a:t>
              </a:r>
              <a:endParaRPr lang="en-US" altLang="zh-CN" sz="2000" b="1"/>
            </a:p>
          </p:txBody>
        </p:sp>
        <p:sp>
          <p:nvSpPr>
            <p:cNvPr id="49170" name="Rectangle 18"/>
            <p:cNvSpPr>
              <a:spLocks noChangeArrowheads="1"/>
            </p:cNvSpPr>
            <p:nvPr/>
          </p:nvSpPr>
          <p:spPr bwMode="auto">
            <a:xfrm>
              <a:off x="3503"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1" name="Rectangle 19"/>
            <p:cNvSpPr>
              <a:spLocks noChangeArrowheads="1"/>
            </p:cNvSpPr>
            <p:nvPr/>
          </p:nvSpPr>
          <p:spPr bwMode="auto">
            <a:xfrm>
              <a:off x="3025"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2" name="Rectangle 20"/>
            <p:cNvSpPr>
              <a:spLocks noChangeArrowheads="1"/>
            </p:cNvSpPr>
            <p:nvPr/>
          </p:nvSpPr>
          <p:spPr bwMode="auto">
            <a:xfrm>
              <a:off x="2828"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3" name="Rectangle 21"/>
            <p:cNvSpPr>
              <a:spLocks noChangeArrowheads="1"/>
            </p:cNvSpPr>
            <p:nvPr/>
          </p:nvSpPr>
          <p:spPr bwMode="auto">
            <a:xfrm>
              <a:off x="2374"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4" name="Rectangle 22"/>
            <p:cNvSpPr>
              <a:spLocks noChangeArrowheads="1"/>
            </p:cNvSpPr>
            <p:nvPr/>
          </p:nvSpPr>
          <p:spPr bwMode="auto">
            <a:xfrm>
              <a:off x="2280" y="2665"/>
              <a:ext cx="112"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1</a:t>
              </a:r>
              <a:endParaRPr lang="en-US" altLang="zh-CN"/>
            </a:p>
          </p:txBody>
        </p:sp>
        <p:sp>
          <p:nvSpPr>
            <p:cNvPr id="49175" name="Rectangle 23"/>
            <p:cNvSpPr>
              <a:spLocks noChangeArrowheads="1"/>
            </p:cNvSpPr>
            <p:nvPr/>
          </p:nvSpPr>
          <p:spPr bwMode="auto">
            <a:xfrm>
              <a:off x="1895"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6" name="Rectangle 24"/>
            <p:cNvSpPr>
              <a:spLocks noChangeArrowheads="1"/>
            </p:cNvSpPr>
            <p:nvPr/>
          </p:nvSpPr>
          <p:spPr bwMode="auto">
            <a:xfrm>
              <a:off x="1438"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7" name="Rectangle 25"/>
            <p:cNvSpPr>
              <a:spLocks noChangeArrowheads="1"/>
            </p:cNvSpPr>
            <p:nvPr/>
          </p:nvSpPr>
          <p:spPr bwMode="auto">
            <a:xfrm>
              <a:off x="1241" y="2665"/>
              <a:ext cx="75"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Times New Roman" pitchFamily="18" charset="0"/>
                </a:rPr>
                <a:t>(</a:t>
              </a:r>
              <a:endParaRPr lang="en-US" altLang="zh-CN"/>
            </a:p>
          </p:txBody>
        </p:sp>
        <p:sp>
          <p:nvSpPr>
            <p:cNvPr id="49178" name="Rectangle 26"/>
            <p:cNvSpPr>
              <a:spLocks noChangeArrowheads="1"/>
            </p:cNvSpPr>
            <p:nvPr/>
          </p:nvSpPr>
          <p:spPr bwMode="auto">
            <a:xfrm>
              <a:off x="3585"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79" name="Rectangle 27"/>
            <p:cNvSpPr>
              <a:spLocks noChangeArrowheads="1"/>
            </p:cNvSpPr>
            <p:nvPr/>
          </p:nvSpPr>
          <p:spPr bwMode="auto">
            <a:xfrm>
              <a:off x="3335" y="2665"/>
              <a:ext cx="16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O</a:t>
              </a:r>
              <a:endParaRPr lang="en-US" altLang="zh-CN"/>
            </a:p>
          </p:txBody>
        </p:sp>
        <p:sp>
          <p:nvSpPr>
            <p:cNvPr id="49180" name="Rectangle 28"/>
            <p:cNvSpPr>
              <a:spLocks noChangeArrowheads="1"/>
            </p:cNvSpPr>
            <p:nvPr/>
          </p:nvSpPr>
          <p:spPr bwMode="auto">
            <a:xfrm>
              <a:off x="2909"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1" name="Rectangle 29"/>
            <p:cNvSpPr>
              <a:spLocks noChangeArrowheads="1"/>
            </p:cNvSpPr>
            <p:nvPr/>
          </p:nvSpPr>
          <p:spPr bwMode="auto">
            <a:xfrm>
              <a:off x="2660" y="2665"/>
              <a:ext cx="16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O</a:t>
              </a:r>
              <a:endParaRPr lang="en-US" altLang="zh-CN"/>
            </a:p>
          </p:txBody>
        </p:sp>
        <p:sp>
          <p:nvSpPr>
            <p:cNvPr id="49182" name="Rectangle 30"/>
            <p:cNvSpPr>
              <a:spLocks noChangeArrowheads="1"/>
            </p:cNvSpPr>
            <p:nvPr/>
          </p:nvSpPr>
          <p:spPr bwMode="auto">
            <a:xfrm>
              <a:off x="1977"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3" name="Rectangle 31"/>
            <p:cNvSpPr>
              <a:spLocks noChangeArrowheads="1"/>
            </p:cNvSpPr>
            <p:nvPr/>
          </p:nvSpPr>
          <p:spPr bwMode="auto">
            <a:xfrm>
              <a:off x="1740" y="2665"/>
              <a:ext cx="125"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T</a:t>
              </a:r>
              <a:endParaRPr lang="en-US" altLang="zh-CN"/>
            </a:p>
          </p:txBody>
        </p:sp>
        <p:sp>
          <p:nvSpPr>
            <p:cNvPr id="49184" name="Rectangle 32"/>
            <p:cNvSpPr>
              <a:spLocks noChangeArrowheads="1"/>
            </p:cNvSpPr>
            <p:nvPr/>
          </p:nvSpPr>
          <p:spPr bwMode="auto">
            <a:xfrm>
              <a:off x="1323" y="2665"/>
              <a:ext cx="112"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n</a:t>
              </a:r>
              <a:endParaRPr lang="en-US" altLang="zh-CN"/>
            </a:p>
          </p:txBody>
        </p:sp>
        <p:sp>
          <p:nvSpPr>
            <p:cNvPr id="49185" name="Rectangle 33"/>
            <p:cNvSpPr>
              <a:spLocks noChangeArrowheads="1"/>
            </p:cNvSpPr>
            <p:nvPr/>
          </p:nvSpPr>
          <p:spPr bwMode="auto">
            <a:xfrm>
              <a:off x="1086" y="2665"/>
              <a:ext cx="125" cy="269"/>
            </a:xfrm>
            <a:prstGeom prst="rect">
              <a:avLst/>
            </a:prstGeom>
            <a:noFill/>
            <a:ln w="9525">
              <a:noFill/>
              <a:miter lim="800000"/>
              <a:headEnd/>
              <a:tailEnd/>
            </a:ln>
          </p:spPr>
          <p:txBody>
            <a:bodyPr wrap="none" lIns="0" tIns="0" rIns="0" bIns="0">
              <a:spAutoFit/>
            </a:bodyPr>
            <a:lstStyle/>
            <a:p>
              <a:r>
                <a:rPr lang="en-US" altLang="zh-CN" sz="2800" i="1">
                  <a:solidFill>
                    <a:srgbClr val="000000"/>
                  </a:solidFill>
                  <a:latin typeface="Times New Roman" pitchFamily="18" charset="0"/>
                </a:rPr>
                <a:t>T</a:t>
              </a:r>
              <a:endParaRPr lang="en-US" altLang="zh-CN"/>
            </a:p>
          </p:txBody>
        </p:sp>
        <p:sp>
          <p:nvSpPr>
            <p:cNvPr id="49186" name="Rectangle 34"/>
            <p:cNvSpPr>
              <a:spLocks noChangeArrowheads="1"/>
            </p:cNvSpPr>
            <p:nvPr/>
          </p:nvSpPr>
          <p:spPr bwMode="auto">
            <a:xfrm>
              <a:off x="3181"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7" name="Rectangle 35"/>
            <p:cNvSpPr>
              <a:spLocks noChangeArrowheads="1"/>
            </p:cNvSpPr>
            <p:nvPr/>
          </p:nvSpPr>
          <p:spPr bwMode="auto">
            <a:xfrm>
              <a:off x="2516"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8" name="Rectangle 36"/>
            <p:cNvSpPr>
              <a:spLocks noChangeArrowheads="1"/>
            </p:cNvSpPr>
            <p:nvPr/>
          </p:nvSpPr>
          <p:spPr bwMode="auto">
            <a:xfrm>
              <a:off x="2157"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sp>
          <p:nvSpPr>
            <p:cNvPr id="49189" name="Rectangle 37"/>
            <p:cNvSpPr>
              <a:spLocks noChangeArrowheads="1"/>
            </p:cNvSpPr>
            <p:nvPr/>
          </p:nvSpPr>
          <p:spPr bwMode="auto">
            <a:xfrm>
              <a:off x="1594" y="2640"/>
              <a:ext cx="123" cy="269"/>
            </a:xfrm>
            <a:prstGeom prst="rect">
              <a:avLst/>
            </a:prstGeom>
            <a:noFill/>
            <a:ln w="9525">
              <a:noFill/>
              <a:miter lim="800000"/>
              <a:headEnd/>
              <a:tailEnd/>
            </a:ln>
          </p:spPr>
          <p:txBody>
            <a:bodyPr wrap="none" lIns="0" tIns="0" rIns="0" bIns="0">
              <a:spAutoFit/>
            </a:bodyPr>
            <a:lstStyle/>
            <a:p>
              <a:r>
                <a:rPr lang="en-US" altLang="zh-CN" sz="2800">
                  <a:solidFill>
                    <a:srgbClr val="000000"/>
                  </a:solidFill>
                  <a:latin typeface="Symbol" pitchFamily="18" charset="2"/>
                </a:rPr>
                <a:t>=</a:t>
              </a:r>
              <a:endParaRPr lang="en-US" altLang="zh-CN"/>
            </a:p>
          </p:txBody>
        </p:sp>
      </p:gr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119</a:t>
            </a:fld>
            <a:endParaRPr lang="en-US" altLang="zh-CN" dirty="0"/>
          </a:p>
        </p:txBody>
      </p:sp>
    </p:spTree>
    <p:extLst>
      <p:ext uri="{BB962C8B-B14F-4D97-AF65-F5344CB8AC3E}">
        <p14:creationId xmlns:p14="http://schemas.microsoft.com/office/powerpoint/2010/main" val="1677745463"/>
      </p:ext>
    </p:extLst>
  </p:cSld>
  <p:clrMapOvr>
    <a:masterClrMapping/>
  </p:clrMapOvr>
  <p:transition>
    <p:strips dir="rd"/>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tx2"/>
                </a:solidFill>
                <a:latin typeface="华文行楷" pitchFamily="2" charset="-122"/>
                <a:ea typeface="华文行楷" pitchFamily="2" charset="-122"/>
              </a:rPr>
              <a:t> </a:t>
            </a:r>
            <a:r>
              <a:rPr kumimoji="1" lang="zh-CN" altLang="en-US" sz="4400" b="1" dirty="0">
                <a:solidFill>
                  <a:schemeClr val="tx2"/>
                </a:solidFill>
                <a:latin typeface="华文行楷" pitchFamily="2" charset="-122"/>
                <a:ea typeface="华文行楷" pitchFamily="2" charset="-122"/>
              </a:rPr>
              <a:t>减治法的设计思想 </a:t>
            </a:r>
          </a:p>
        </p:txBody>
      </p:sp>
      <p:sp>
        <p:nvSpPr>
          <p:cNvPr id="13318" name="Text Box 5"/>
          <p:cNvSpPr txBox="1">
            <a:spLocks noChangeArrowheads="1"/>
          </p:cNvSpPr>
          <p:nvPr/>
        </p:nvSpPr>
        <p:spPr bwMode="auto">
          <a:xfrm>
            <a:off x="482600" y="1052736"/>
            <a:ext cx="7920038" cy="85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zh-CN" altLang="en-US" sz="2800" b="1" dirty="0"/>
              <a:t>对于两个给定的序列</a:t>
            </a:r>
            <a:r>
              <a:rPr lang="en-US" altLang="zh-CN" sz="2800" b="1" i="1" dirty="0"/>
              <a:t>A</a:t>
            </a:r>
            <a:r>
              <a:rPr lang="en-US" altLang="zh-CN" sz="2800" b="1" dirty="0"/>
              <a:t>={11, </a:t>
            </a:r>
            <a:r>
              <a:rPr lang="en-US" altLang="zh-CN" sz="2800" b="1" dirty="0">
                <a:solidFill>
                  <a:srgbClr val="FF0000"/>
                </a:solidFill>
              </a:rPr>
              <a:t>13</a:t>
            </a:r>
            <a:r>
              <a:rPr lang="en-US" altLang="zh-CN" sz="2800" b="1" dirty="0"/>
              <a:t>, 15, 17, 19},</a:t>
            </a:r>
            <a:r>
              <a:rPr lang="en-US" altLang="zh-CN" sz="2800" b="1" i="1" dirty="0"/>
              <a:t> B</a:t>
            </a:r>
            <a:r>
              <a:rPr lang="en-US" altLang="zh-CN" sz="2800" b="1" dirty="0"/>
              <a:t>={2, 4, 10, 15, 20}</a:t>
            </a:r>
            <a:r>
              <a:rPr lang="zh-CN" altLang="en-US" sz="2800" b="1" dirty="0"/>
              <a:t>，求序列</a:t>
            </a:r>
            <a:r>
              <a:rPr lang="en-US" altLang="zh-CN" sz="2800" b="1" i="1" dirty="0"/>
              <a:t>A</a:t>
            </a:r>
            <a:r>
              <a:rPr lang="zh-CN" altLang="en-US" sz="2800" b="1" dirty="0"/>
              <a:t>和</a:t>
            </a:r>
            <a:r>
              <a:rPr lang="en-US" altLang="zh-CN" sz="2800" b="1" i="1" dirty="0"/>
              <a:t>B</a:t>
            </a:r>
            <a:r>
              <a:rPr lang="zh-CN" altLang="en-US" sz="2800" b="1" dirty="0"/>
              <a:t>的中位数的过程。</a:t>
            </a:r>
          </a:p>
        </p:txBody>
      </p:sp>
      <p:graphicFrame>
        <p:nvGraphicFramePr>
          <p:cNvPr id="9" name="Group 255"/>
          <p:cNvGraphicFramePr>
            <a:graphicFrameLocks noGrp="1"/>
          </p:cNvGraphicFramePr>
          <p:nvPr>
            <p:extLst>
              <p:ext uri="{D42A27DB-BD31-4B8C-83A1-F6EECF244321}">
                <p14:modId xmlns:p14="http://schemas.microsoft.com/office/powerpoint/2010/main" val="284614004"/>
              </p:ext>
            </p:extLst>
          </p:nvPr>
        </p:nvGraphicFramePr>
        <p:xfrm>
          <a:off x="323850" y="1978249"/>
          <a:ext cx="8208962" cy="4321177"/>
        </p:xfrm>
        <a:graphic>
          <a:graphicData uri="http://schemas.openxmlformats.org/drawingml/2006/table">
            <a:tbl>
              <a:tblPr/>
              <a:tblGrid>
                <a:gridCol w="576262"/>
                <a:gridCol w="2736850"/>
                <a:gridCol w="2447925"/>
                <a:gridCol w="2447925"/>
              </a:tblGrid>
              <a:tr h="6270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步骤</a:t>
                      </a:r>
                      <a:endParaRPr kumimoji="0" lang="zh-CN" altLang="en-US"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操作说明</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A</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序列</a:t>
                      </a:r>
                      <a:r>
                        <a:rPr kumimoji="0" lang="en-US" altLang="zh-CN" sz="1600" b="1" i="1"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540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初始序列</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13, 15, 17, 19}</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 4, 10, 15, 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 13,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17, 19}</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 4, </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15, 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30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15&gt;10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{10,15,20}</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492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{11,</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15</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,20}</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33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13&lt;15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 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6</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分别求中位数</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13</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t>
                      </a:r>
                      <a:r>
                        <a:rPr kumimoji="0" lang="en-US" altLang="zh-CN" sz="1600" b="1" i="0" u="none" strike="noStrike" cap="none" normalizeH="0" baseline="0" dirty="0" smtClean="0">
                          <a:ln>
                            <a:noFill/>
                          </a:ln>
                          <a:solidFill>
                            <a:srgbClr val="FF0000"/>
                          </a:solidFill>
                          <a:effectLst/>
                          <a:latin typeface="Times New Roman" pitchFamily="18" charset="0"/>
                          <a:ea typeface="宋体" pitchFamily="2" charset="-122"/>
                          <a:cs typeface="Times New Roman" pitchFamily="18" charset="0"/>
                        </a:rPr>
                        <a:t>10</a:t>
                      </a: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7</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10&lt;13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，结果在</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 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之间</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之后元素，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舍弃</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之前元素，</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8</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长度为</a:t>
                      </a: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r>
                        <a:rPr kumimoji="0" lang="zh-CN" altLang="en-US"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，较小者为所求</a:t>
                      </a:r>
                      <a:endParaRPr kumimoji="0" lang="zh-CN" altLang="en-US"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{13}</a:t>
                      </a:r>
                      <a:endParaRPr kumimoji="0" lang="en-US" altLang="zh-CN" sz="3200" b="1" i="0" u="none" strike="noStrike" cap="none" normalizeH="0" baseline="0" dirty="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{15}</a:t>
                      </a:r>
                      <a:endParaRPr kumimoji="0" lang="en-US" altLang="zh-CN" sz="3200" b="1" i="0" u="none" strike="noStrike" cap="none" normalizeH="0" baseline="0" smtClean="0">
                        <a:ln>
                          <a:noFill/>
                        </a:ln>
                        <a:solidFill>
                          <a:schemeClr val="tx1"/>
                        </a:solidFill>
                        <a:effectLst/>
                        <a:latin typeface="Arial"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a:t>
            </a:fld>
            <a:endParaRPr lang="en-US" altLang="zh-CN" dirty="0"/>
          </a:p>
        </p:txBody>
      </p:sp>
    </p:spTree>
    <p:extLst>
      <p:ext uri="{BB962C8B-B14F-4D97-AF65-F5344CB8AC3E}">
        <p14:creationId xmlns:p14="http://schemas.microsoft.com/office/powerpoint/2010/main" val="2657136467"/>
      </p:ext>
    </p:extLst>
  </p:cSld>
  <p:clrMapOvr>
    <a:masterClrMapping/>
  </p:clrMapOvr>
  <p:transition>
    <p:strips dir="rd"/>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533400" y="381000"/>
            <a:ext cx="8610600" cy="457200"/>
          </a:xfrm>
        </p:spPr>
        <p:txBody>
          <a:bodyPr/>
          <a:lstStyle/>
          <a:p>
            <a:r>
              <a:rPr lang="en-US" altLang="zh-CN" sz="3200" smtClean="0">
                <a:ea typeface="宋体" charset="-122"/>
              </a:rPr>
              <a:t>Two Partitioning Algorithms</a:t>
            </a:r>
          </a:p>
        </p:txBody>
      </p:sp>
      <p:sp>
        <p:nvSpPr>
          <p:cNvPr id="73731" name="Rectangle 3"/>
          <p:cNvSpPr>
            <a:spLocks noGrp="1" noChangeArrowheads="1"/>
          </p:cNvSpPr>
          <p:nvPr>
            <p:ph type="body" idx="1"/>
          </p:nvPr>
        </p:nvSpPr>
        <p:spPr>
          <a:xfrm>
            <a:off x="214313" y="1071563"/>
            <a:ext cx="8534400" cy="4800600"/>
          </a:xfrm>
        </p:spPr>
        <p:txBody>
          <a:bodyPr/>
          <a:lstStyle/>
          <a:p>
            <a:pPr>
              <a:buFont typeface="Monotype Sorts"/>
              <a:buNone/>
            </a:pPr>
            <a:r>
              <a:rPr lang="en-US" altLang="zh-CN" sz="2400" smtClean="0"/>
              <a:t>There are two principal ways to partition an array:</a:t>
            </a:r>
            <a:br>
              <a:rPr lang="en-US" altLang="zh-CN" sz="2400" smtClean="0"/>
            </a:br>
            <a:r>
              <a:rPr lang="en-US" altLang="zh-CN" sz="2400" smtClean="0"/>
              <a:t>One-directional scan (Lomuto’s partitioning algorithm)</a:t>
            </a:r>
            <a:br>
              <a:rPr lang="en-US" altLang="zh-CN" sz="2400" smtClean="0"/>
            </a:br>
            <a:r>
              <a:rPr lang="en-US" altLang="zh-CN" sz="2400" smtClean="0"/>
              <a:t>Two-directional scan (Hoare’s partitioning algorithm)</a:t>
            </a:r>
          </a:p>
          <a:p>
            <a:pPr>
              <a:buFont typeface="Monotype Sorts"/>
              <a:buNone/>
            </a:pPr>
            <a:endParaRPr lang="en-US" altLang="zh-CN" sz="2400" smtClean="0"/>
          </a:p>
        </p:txBody>
      </p:sp>
      <p:pic>
        <p:nvPicPr>
          <p:cNvPr id="73732" name="Picture 1"/>
          <p:cNvPicPr>
            <a:picLocks noChangeAspect="1" noChangeArrowheads="1"/>
          </p:cNvPicPr>
          <p:nvPr/>
        </p:nvPicPr>
        <p:blipFill>
          <a:blip r:embed="rId3" cstate="print"/>
          <a:srcRect/>
          <a:stretch>
            <a:fillRect/>
          </a:stretch>
        </p:blipFill>
        <p:spPr bwMode="auto">
          <a:xfrm>
            <a:off x="2857500" y="2447925"/>
            <a:ext cx="5410200" cy="30956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120</a:t>
            </a:fld>
            <a:endParaRPr lang="en-US" altLang="zh-CN" dirty="0"/>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533400" y="381000"/>
            <a:ext cx="8610600" cy="457200"/>
          </a:xfrm>
        </p:spPr>
        <p:txBody>
          <a:bodyPr/>
          <a:lstStyle/>
          <a:p>
            <a:r>
              <a:rPr lang="en-US" altLang="zh-CN" sz="3200" smtClean="0">
                <a:ea typeface="宋体" charset="-122"/>
              </a:rPr>
              <a:t>Two Partitioning Algorithms</a:t>
            </a:r>
          </a:p>
        </p:txBody>
      </p:sp>
      <p:sp>
        <p:nvSpPr>
          <p:cNvPr id="75779" name="Rectangle 3"/>
          <p:cNvSpPr>
            <a:spLocks noGrp="1" noChangeArrowheads="1"/>
          </p:cNvSpPr>
          <p:nvPr>
            <p:ph type="body" idx="1"/>
          </p:nvPr>
        </p:nvSpPr>
        <p:spPr>
          <a:xfrm>
            <a:off x="214313" y="1071563"/>
            <a:ext cx="8534400" cy="4800600"/>
          </a:xfrm>
        </p:spPr>
        <p:txBody>
          <a:bodyPr/>
          <a:lstStyle/>
          <a:p>
            <a:pPr>
              <a:buFont typeface="Monotype Sorts"/>
              <a:buNone/>
            </a:pPr>
            <a:endParaRPr lang="en-US" altLang="zh-CN" sz="2400" smtClean="0"/>
          </a:p>
        </p:txBody>
      </p:sp>
      <p:pic>
        <p:nvPicPr>
          <p:cNvPr id="75780" name="Picture 2"/>
          <p:cNvPicPr>
            <a:picLocks noChangeAspect="1" noChangeArrowheads="1"/>
          </p:cNvPicPr>
          <p:nvPr/>
        </p:nvPicPr>
        <p:blipFill>
          <a:blip r:embed="rId3" cstate="print"/>
          <a:srcRect/>
          <a:stretch>
            <a:fillRect/>
          </a:stretch>
        </p:blipFill>
        <p:spPr bwMode="auto">
          <a:xfrm>
            <a:off x="1219200" y="1143000"/>
            <a:ext cx="6705600" cy="477202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121</a:t>
            </a:fld>
            <a:endParaRPr lang="en-US" altLang="zh-CN" dirty="0"/>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533400" y="381000"/>
            <a:ext cx="8610600" cy="457200"/>
          </a:xfrm>
        </p:spPr>
        <p:txBody>
          <a:bodyPr/>
          <a:lstStyle/>
          <a:p>
            <a:r>
              <a:rPr lang="en-US" altLang="zh-CN" smtClean="0">
                <a:ea typeface="宋体" charset="-122"/>
              </a:rPr>
              <a:t>Lomuto’s Partitioning Algorithm</a:t>
            </a:r>
          </a:p>
        </p:txBody>
      </p:sp>
      <p:sp>
        <p:nvSpPr>
          <p:cNvPr id="77827" name="Rectangle 3"/>
          <p:cNvSpPr>
            <a:spLocks noGrp="1" noChangeArrowheads="1"/>
          </p:cNvSpPr>
          <p:nvPr>
            <p:ph type="body" idx="1"/>
          </p:nvPr>
        </p:nvSpPr>
        <p:spPr>
          <a:xfrm>
            <a:off x="609600" y="1371600"/>
            <a:ext cx="8534400" cy="5029200"/>
          </a:xfrm>
        </p:spPr>
        <p:txBody>
          <a:bodyPr/>
          <a:lstStyle/>
          <a:p>
            <a:pPr marL="0" indent="0">
              <a:buFont typeface="Monotype Sorts"/>
              <a:buNone/>
            </a:pPr>
            <a:r>
              <a:rPr lang="en-US" altLang="zh-CN" sz="2400" smtClean="0"/>
              <a:t>Scans the array left to right maintaining the array’s partition into three contiguous sections: &lt; </a:t>
            </a:r>
            <a:r>
              <a:rPr lang="en-US" altLang="zh-CN" sz="2400" i="1" smtClean="0"/>
              <a:t>p</a:t>
            </a:r>
            <a:r>
              <a:rPr lang="en-US" altLang="zh-CN" sz="2400" smtClean="0"/>
              <a:t>,  </a:t>
            </a:r>
            <a:r>
              <a:rPr lang="en-US" altLang="zh-CN" sz="2400" smtClean="0">
                <a:sym typeface="Symbol" pitchFamily="18" charset="2"/>
              </a:rPr>
              <a:t> </a:t>
            </a:r>
            <a:r>
              <a:rPr lang="en-US" altLang="zh-CN" sz="2400" i="1" smtClean="0">
                <a:sym typeface="Symbol" pitchFamily="18" charset="2"/>
              </a:rPr>
              <a:t>p</a:t>
            </a:r>
            <a:r>
              <a:rPr lang="en-US" altLang="zh-CN" sz="2400" smtClean="0">
                <a:sym typeface="Symbol" pitchFamily="18" charset="2"/>
              </a:rPr>
              <a:t>, and unknown, where </a:t>
            </a:r>
            <a:r>
              <a:rPr lang="en-US" altLang="zh-CN" sz="2400" i="1" smtClean="0">
                <a:sym typeface="Symbol" pitchFamily="18" charset="2"/>
              </a:rPr>
              <a:t>p</a:t>
            </a:r>
            <a:r>
              <a:rPr lang="en-US" altLang="zh-CN" sz="2400" smtClean="0">
                <a:sym typeface="Symbol" pitchFamily="18" charset="2"/>
              </a:rPr>
              <a:t> is the value of the first element (the partition’s </a:t>
            </a:r>
            <a:r>
              <a:rPr lang="en-US" altLang="zh-CN" sz="2400" i="1" u="sng" smtClean="0">
                <a:sym typeface="Symbol" pitchFamily="18" charset="2"/>
              </a:rPr>
              <a:t>pivot</a:t>
            </a:r>
            <a:r>
              <a:rPr lang="en-US" altLang="zh-CN" sz="2400" smtClean="0">
                <a:sym typeface="Symbol" pitchFamily="18" charset="2"/>
              </a:rPr>
              <a:t>). </a:t>
            </a:r>
          </a:p>
          <a:p>
            <a:pPr marL="0" indent="0">
              <a:buFont typeface="Monotype Sorts"/>
              <a:buNone/>
            </a:pPr>
            <a:endParaRPr lang="en-US" altLang="zh-CN" sz="2400" smtClean="0">
              <a:sym typeface="Symbol" pitchFamily="18" charset="2"/>
            </a:endParaRPr>
          </a:p>
          <a:p>
            <a:pPr marL="0" indent="0">
              <a:buFont typeface="Monotype Sorts"/>
              <a:buNone/>
            </a:pPr>
            <a:endParaRPr lang="en-US" altLang="zh-CN" sz="2400" smtClean="0">
              <a:sym typeface="Symbol" pitchFamily="18" charset="2"/>
            </a:endParaRPr>
          </a:p>
          <a:p>
            <a:pPr marL="0" indent="0">
              <a:buFont typeface="Monotype Sorts"/>
              <a:buNone/>
            </a:pPr>
            <a:r>
              <a:rPr lang="en-US" altLang="zh-CN" sz="2400" smtClean="0">
                <a:sym typeface="Symbol" pitchFamily="18" charset="2"/>
              </a:rPr>
              <a:t>On each iteration the unknown section is decreased by one element until it’s empty and a partition is achieved by exchanging the pivot with the element in the split position </a:t>
            </a:r>
            <a:r>
              <a:rPr lang="en-US" altLang="zh-CN" sz="2400" i="1" smtClean="0">
                <a:sym typeface="Symbol" pitchFamily="18" charset="2"/>
              </a:rPr>
              <a:t>s.</a:t>
            </a:r>
            <a:r>
              <a:rPr lang="en-US" altLang="zh-CN" sz="2400" smtClean="0">
                <a:sym typeface="Symbol" pitchFamily="18" charset="2"/>
              </a:rPr>
              <a:t> </a:t>
            </a:r>
          </a:p>
          <a:p>
            <a:pPr marL="0" indent="0">
              <a:buFont typeface="Monotype Sorts"/>
              <a:buNone/>
            </a:pPr>
            <a:endParaRPr lang="en-US" altLang="zh-CN" sz="2400" smtClean="0">
              <a:sym typeface="Symbol" pitchFamily="18" charset="2"/>
            </a:endParaRPr>
          </a:p>
          <a:p>
            <a:pPr marL="0" indent="0">
              <a:buFont typeface="Monotype Sorts"/>
              <a:buNone/>
            </a:pPr>
            <a:endParaRPr lang="en-US" altLang="zh-CN" sz="2400" smtClean="0"/>
          </a:p>
          <a:p>
            <a:pPr marL="0" indent="0">
              <a:buFont typeface="Monotype Sorts"/>
              <a:buNone/>
            </a:pPr>
            <a:endParaRPr lang="en-US" altLang="zh-CN" sz="2400" smtClean="0"/>
          </a:p>
        </p:txBody>
      </p:sp>
      <p:pic>
        <p:nvPicPr>
          <p:cNvPr id="77828" name="Picture 4" descr="Fig 4"/>
          <p:cNvPicPr>
            <a:picLocks noChangeAspect="1" noChangeArrowheads="1"/>
          </p:cNvPicPr>
          <p:nvPr/>
        </p:nvPicPr>
        <p:blipFill>
          <a:blip r:embed="rId3" cstate="print"/>
          <a:srcRect/>
          <a:stretch>
            <a:fillRect/>
          </a:stretch>
        </p:blipFill>
        <p:spPr bwMode="auto">
          <a:xfrm>
            <a:off x="1524000" y="2438400"/>
            <a:ext cx="6858000" cy="936625"/>
          </a:xfrm>
          <a:prstGeom prst="rect">
            <a:avLst/>
          </a:prstGeom>
          <a:noFill/>
          <a:ln w="9525">
            <a:noFill/>
            <a:miter lim="800000"/>
            <a:headEnd/>
            <a:tailEnd/>
          </a:ln>
        </p:spPr>
      </p:pic>
      <p:pic>
        <p:nvPicPr>
          <p:cNvPr id="77829" name="Picture 6" descr="Fig 4"/>
          <p:cNvPicPr>
            <a:picLocks noChangeAspect="1" noChangeArrowheads="1"/>
          </p:cNvPicPr>
          <p:nvPr/>
        </p:nvPicPr>
        <p:blipFill>
          <a:blip r:embed="rId4" cstate="print"/>
          <a:srcRect/>
          <a:stretch>
            <a:fillRect/>
          </a:stretch>
        </p:blipFill>
        <p:spPr bwMode="auto">
          <a:xfrm>
            <a:off x="1524000" y="4648200"/>
            <a:ext cx="6858000" cy="14224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122</a:t>
            </a:fld>
            <a:endParaRPr lang="en-US" altLang="zh-CN" dirty="0"/>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79875" name="Picture 1"/>
          <p:cNvPicPr>
            <a:picLocks noChangeAspect="1" noChangeArrowheads="1"/>
          </p:cNvPicPr>
          <p:nvPr/>
        </p:nvPicPr>
        <p:blipFill>
          <a:blip r:embed="rId3" cstate="print"/>
          <a:srcRect/>
          <a:stretch>
            <a:fillRect/>
          </a:stretch>
        </p:blipFill>
        <p:spPr bwMode="auto">
          <a:xfrm>
            <a:off x="928688" y="1428750"/>
            <a:ext cx="6786562" cy="42418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123</a:t>
            </a:fld>
            <a:endParaRPr lang="en-US" altLang="zh-CN" dirty="0"/>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81923" name="Picture 2"/>
          <p:cNvPicPr>
            <a:picLocks noChangeAspect="1" noChangeArrowheads="1"/>
          </p:cNvPicPr>
          <p:nvPr/>
        </p:nvPicPr>
        <p:blipFill>
          <a:blip r:embed="rId3" cstate="print"/>
          <a:srcRect/>
          <a:stretch>
            <a:fillRect/>
          </a:stretch>
        </p:blipFill>
        <p:spPr bwMode="auto">
          <a:xfrm>
            <a:off x="1071563" y="1000125"/>
            <a:ext cx="6877050" cy="5105400"/>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124</a:t>
            </a:fld>
            <a:endParaRPr lang="en-US" altLang="zh-CN" dirty="0"/>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sp>
        <p:nvSpPr>
          <p:cNvPr id="83971" name="表格占位符 5"/>
          <p:cNvSpPr>
            <a:spLocks noGrp="1"/>
          </p:cNvSpPr>
          <p:nvPr>
            <p:ph type="tbl" idx="1"/>
          </p:nvPr>
        </p:nvSpPr>
        <p:spPr/>
      </p:sp>
      <p:pic>
        <p:nvPicPr>
          <p:cNvPr id="83972" name="Picture 2"/>
          <p:cNvPicPr>
            <a:picLocks noChangeAspect="1" noChangeArrowheads="1"/>
          </p:cNvPicPr>
          <p:nvPr/>
        </p:nvPicPr>
        <p:blipFill>
          <a:blip r:embed="rId3" cstate="print"/>
          <a:srcRect/>
          <a:stretch>
            <a:fillRect/>
          </a:stretch>
        </p:blipFill>
        <p:spPr bwMode="auto">
          <a:xfrm>
            <a:off x="1071563" y="1071563"/>
            <a:ext cx="6643687" cy="5084762"/>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125</a:t>
            </a:fld>
            <a:endParaRPr lang="en-US" altLang="zh-CN" dirty="0"/>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214313" y="357188"/>
            <a:ext cx="8610600" cy="533400"/>
          </a:xfrm>
        </p:spPr>
        <p:txBody>
          <a:bodyPr/>
          <a:lstStyle/>
          <a:p>
            <a:r>
              <a:rPr lang="en-US" altLang="zh-CN" sz="3200" smtClean="0">
                <a:ea typeface="宋体" charset="-122"/>
              </a:rPr>
              <a:t>Tracing Lomuto’s Partioning Algorithm</a:t>
            </a:r>
          </a:p>
        </p:txBody>
      </p:sp>
      <p:pic>
        <p:nvPicPr>
          <p:cNvPr id="86019" name="Picture 2"/>
          <p:cNvPicPr>
            <a:picLocks noChangeAspect="1" noChangeArrowheads="1"/>
          </p:cNvPicPr>
          <p:nvPr/>
        </p:nvPicPr>
        <p:blipFill>
          <a:blip r:embed="rId3" cstate="print"/>
          <a:srcRect/>
          <a:stretch>
            <a:fillRect/>
          </a:stretch>
        </p:blipFill>
        <p:spPr bwMode="auto">
          <a:xfrm>
            <a:off x="1643063" y="1079500"/>
            <a:ext cx="6153150" cy="4935538"/>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126</a:t>
            </a:fld>
            <a:endParaRPr lang="en-US" altLang="zh-CN" dirty="0"/>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9340" name="Rectangle 2"/>
          <p:cNvSpPr>
            <a:spLocks noGrp="1" noChangeArrowheads="1"/>
          </p:cNvSpPr>
          <p:nvPr>
            <p:ph type="title" sz="quarter"/>
          </p:nvPr>
        </p:nvSpPr>
        <p:spPr/>
        <p:txBody>
          <a:bodyPr/>
          <a:lstStyle/>
          <a:p>
            <a:r>
              <a:rPr lang="en-US" altLang="zh-CN" smtClean="0">
                <a:ea typeface="宋体" charset="-122"/>
              </a:rPr>
              <a:t>Example</a:t>
            </a:r>
          </a:p>
        </p:txBody>
      </p:sp>
      <p:graphicFrame>
        <p:nvGraphicFramePr>
          <p:cNvPr id="348163" name="Object 2"/>
          <p:cNvGraphicFramePr>
            <a:graphicFrameLocks noGrp="1" noChangeAspect="1"/>
          </p:cNvGraphicFramePr>
          <p:nvPr>
            <p:ph sz="quarter" idx="1"/>
          </p:nvPr>
        </p:nvGraphicFramePr>
        <p:xfrm>
          <a:off x="457200" y="1219200"/>
          <a:ext cx="2527300" cy="741363"/>
        </p:xfrm>
        <a:graphic>
          <a:graphicData uri="http://schemas.openxmlformats.org/presentationml/2006/ole">
            <mc:AlternateContent xmlns:mc="http://schemas.openxmlformats.org/markup-compatibility/2006">
              <mc:Choice xmlns:v="urn:schemas-microsoft-com:vml" Requires="v">
                <p:oleObj spid="_x0000_s100086" name="Paint Shop Pro Image" r:id="rId4" imgW="2526829" imgH="741664" progId="">
                  <p:embed/>
                </p:oleObj>
              </mc:Choice>
              <mc:Fallback>
                <p:oleObj name="Paint Shop Pro Image" r:id="rId4" imgW="2526829" imgH="741664" progId="">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 y="1219200"/>
                        <a:ext cx="2527300"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4" name="Object 3"/>
          <p:cNvGraphicFramePr>
            <a:graphicFrameLocks noGrp="1" noChangeAspect="1"/>
          </p:cNvGraphicFramePr>
          <p:nvPr>
            <p:ph sz="quarter" idx="2"/>
          </p:nvPr>
        </p:nvGraphicFramePr>
        <p:xfrm>
          <a:off x="3200400" y="1295400"/>
          <a:ext cx="2506663" cy="682625"/>
        </p:xfrm>
        <a:graphic>
          <a:graphicData uri="http://schemas.openxmlformats.org/presentationml/2006/ole">
            <mc:AlternateContent xmlns:mc="http://schemas.openxmlformats.org/markup-compatibility/2006">
              <mc:Choice xmlns:v="urn:schemas-microsoft-com:vml" Requires="v">
                <p:oleObj spid="_x0000_s100087" name="Paint Shop Pro Image" r:id="rId6" imgW="2507317" imgH="683297" progId="">
                  <p:embed/>
                </p:oleObj>
              </mc:Choice>
              <mc:Fallback>
                <p:oleObj name="Paint Shop Pro Image" r:id="rId6" imgW="2507317" imgH="683297" progId="">
                  <p:embed/>
                  <p:pic>
                    <p:nvPicPr>
                      <p:cNvPr id="0" name="Picture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0400" y="1295400"/>
                        <a:ext cx="2506663"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5" name="Object 4"/>
          <p:cNvGraphicFramePr>
            <a:graphicFrameLocks noGrp="1" noChangeAspect="1"/>
          </p:cNvGraphicFramePr>
          <p:nvPr>
            <p:ph sz="quarter" idx="3"/>
          </p:nvPr>
        </p:nvGraphicFramePr>
        <p:xfrm>
          <a:off x="5867400" y="1346200"/>
          <a:ext cx="2487613" cy="635000"/>
        </p:xfrm>
        <a:graphic>
          <a:graphicData uri="http://schemas.openxmlformats.org/presentationml/2006/ole">
            <mc:AlternateContent xmlns:mc="http://schemas.openxmlformats.org/markup-compatibility/2006">
              <mc:Choice xmlns:v="urn:schemas-microsoft-com:vml" Requires="v">
                <p:oleObj spid="_x0000_s100088" name="Paint Shop Pro Image" r:id="rId8" imgW="2487805" imgH="634318" progId="">
                  <p:embed/>
                </p:oleObj>
              </mc:Choice>
              <mc:Fallback>
                <p:oleObj name="Paint Shop Pro Image" r:id="rId8" imgW="2487805" imgH="634318" progId="">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67400" y="1346200"/>
                        <a:ext cx="2487613"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6" name="Object 5"/>
          <p:cNvGraphicFramePr>
            <a:graphicFrameLocks noGrp="1" noChangeAspect="1"/>
          </p:cNvGraphicFramePr>
          <p:nvPr>
            <p:ph sz="quarter" idx="4"/>
          </p:nvPr>
        </p:nvGraphicFramePr>
        <p:xfrm>
          <a:off x="457200" y="2374900"/>
          <a:ext cx="2468563" cy="693738"/>
        </p:xfrm>
        <a:graphic>
          <a:graphicData uri="http://schemas.openxmlformats.org/presentationml/2006/ole">
            <mc:AlternateContent xmlns:mc="http://schemas.openxmlformats.org/markup-compatibility/2006">
              <mc:Choice xmlns:v="urn:schemas-microsoft-com:vml" Requires="v">
                <p:oleObj spid="_x0000_s100089" name="Paint Shop Pro Image" r:id="rId10" imgW="2468293" imgH="693059" progId="">
                  <p:embed/>
                </p:oleObj>
              </mc:Choice>
              <mc:Fallback>
                <p:oleObj name="Paint Shop Pro Image" r:id="rId10" imgW="2468293" imgH="693059" progId="">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7200" y="2374900"/>
                        <a:ext cx="246856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7" name="Object 6"/>
          <p:cNvGraphicFramePr>
            <a:graphicFrameLocks noChangeAspect="1"/>
          </p:cNvGraphicFramePr>
          <p:nvPr/>
        </p:nvGraphicFramePr>
        <p:xfrm>
          <a:off x="3276600" y="2374900"/>
          <a:ext cx="5180013" cy="1600200"/>
        </p:xfrm>
        <a:graphic>
          <a:graphicData uri="http://schemas.openxmlformats.org/presentationml/2006/ole">
            <mc:AlternateContent xmlns:mc="http://schemas.openxmlformats.org/markup-compatibility/2006">
              <mc:Choice xmlns:v="urn:schemas-microsoft-com:vml" Requires="v">
                <p:oleObj spid="_x0000_s100090" name="Paint Shop Pro Image" r:id="rId12" imgW="5180488" imgH="1600000" progId="">
                  <p:embed/>
                </p:oleObj>
              </mc:Choice>
              <mc:Fallback>
                <p:oleObj name="Paint Shop Pro Image" r:id="rId12" imgW="5180488" imgH="1600000" progId="">
                  <p:embed/>
                  <p:pic>
                    <p:nvPicPr>
                      <p:cNvPr id="0" name="Picture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76600" y="2374900"/>
                        <a:ext cx="5180013"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8" name="Object 7"/>
          <p:cNvGraphicFramePr>
            <a:graphicFrameLocks noChangeAspect="1"/>
          </p:cNvGraphicFramePr>
          <p:nvPr/>
        </p:nvGraphicFramePr>
        <p:xfrm>
          <a:off x="457200" y="4279900"/>
          <a:ext cx="2478088" cy="644525"/>
        </p:xfrm>
        <a:graphic>
          <a:graphicData uri="http://schemas.openxmlformats.org/presentationml/2006/ole">
            <mc:AlternateContent xmlns:mc="http://schemas.openxmlformats.org/markup-compatibility/2006">
              <mc:Choice xmlns:v="urn:schemas-microsoft-com:vml" Requires="v">
                <p:oleObj spid="_x0000_s100091" name="Paint Shop Pro Image" r:id="rId14" imgW="2478049" imgH="644077" progId="">
                  <p:embed/>
                </p:oleObj>
              </mc:Choice>
              <mc:Fallback>
                <p:oleObj name="Paint Shop Pro Image" r:id="rId14" imgW="2478049" imgH="644077" progId="">
                  <p:embed/>
                  <p:pic>
                    <p:nvPicPr>
                      <p:cNvPr id="0" name="Picture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57200" y="4279900"/>
                        <a:ext cx="2478088" cy="644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69" name="Object 8"/>
          <p:cNvGraphicFramePr>
            <a:graphicFrameLocks noChangeAspect="1"/>
          </p:cNvGraphicFramePr>
          <p:nvPr/>
        </p:nvGraphicFramePr>
        <p:xfrm>
          <a:off x="3429000" y="4279900"/>
          <a:ext cx="2497138" cy="682625"/>
        </p:xfrm>
        <a:graphic>
          <a:graphicData uri="http://schemas.openxmlformats.org/presentationml/2006/ole">
            <mc:AlternateContent xmlns:mc="http://schemas.openxmlformats.org/markup-compatibility/2006">
              <mc:Choice xmlns:v="urn:schemas-microsoft-com:vml" Requires="v">
                <p:oleObj spid="_x0000_s100092" name="Paint Shop Pro Image" r:id="rId16" imgW="2497561" imgH="683297" progId="">
                  <p:embed/>
                </p:oleObj>
              </mc:Choice>
              <mc:Fallback>
                <p:oleObj name="Paint Shop Pro Image" r:id="rId16" imgW="2497561" imgH="683297" progId="">
                  <p:embed/>
                  <p:pic>
                    <p:nvPicPr>
                      <p:cNvPr id="0" name="Picture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9000" y="4279900"/>
                        <a:ext cx="2497138" cy="682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0" name="Object 9"/>
          <p:cNvGraphicFramePr>
            <a:graphicFrameLocks noChangeAspect="1"/>
          </p:cNvGraphicFramePr>
          <p:nvPr/>
        </p:nvGraphicFramePr>
        <p:xfrm>
          <a:off x="457200" y="5270500"/>
          <a:ext cx="2468563" cy="654050"/>
        </p:xfrm>
        <a:graphic>
          <a:graphicData uri="http://schemas.openxmlformats.org/presentationml/2006/ole">
            <mc:AlternateContent xmlns:mc="http://schemas.openxmlformats.org/markup-compatibility/2006">
              <mc:Choice xmlns:v="urn:schemas-microsoft-com:vml" Requires="v">
                <p:oleObj spid="_x0000_s100093" name="Paint Shop Pro Image" r:id="rId18" imgW="2468293" imgH="653836" progId="">
                  <p:embed/>
                </p:oleObj>
              </mc:Choice>
              <mc:Fallback>
                <p:oleObj name="Paint Shop Pro Image" r:id="rId18" imgW="2468293" imgH="653836" progId="">
                  <p:embed/>
                  <p:pic>
                    <p:nvPicPr>
                      <p:cNvPr id="0" name="Picture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7200" y="5270500"/>
                        <a:ext cx="2468563" cy="65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48171" name="Object 10"/>
          <p:cNvGraphicFramePr>
            <a:graphicFrameLocks noChangeAspect="1"/>
          </p:cNvGraphicFramePr>
          <p:nvPr/>
        </p:nvGraphicFramePr>
        <p:xfrm>
          <a:off x="3429000" y="5270500"/>
          <a:ext cx="2555875" cy="673100"/>
        </p:xfrm>
        <a:graphic>
          <a:graphicData uri="http://schemas.openxmlformats.org/presentationml/2006/ole">
            <mc:AlternateContent xmlns:mc="http://schemas.openxmlformats.org/markup-compatibility/2006">
              <mc:Choice xmlns:v="urn:schemas-microsoft-com:vml" Requires="v">
                <p:oleObj spid="_x0000_s100094" name="Paint Shop Pro Image" r:id="rId20" imgW="2556098" imgH="673171" progId="">
                  <p:embed/>
                </p:oleObj>
              </mc:Choice>
              <mc:Fallback>
                <p:oleObj name="Paint Shop Pro Image" r:id="rId20" imgW="2556098" imgH="673171" progId="">
                  <p:embed/>
                  <p:pic>
                    <p:nvPicPr>
                      <p:cNvPr id="0" name="Picture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29000" y="5270500"/>
                        <a:ext cx="2555875" cy="67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9341" name="Text Box 12"/>
          <p:cNvSpPr txBox="1">
            <a:spLocks noChangeArrowheads="1"/>
          </p:cNvSpPr>
          <p:nvPr/>
        </p:nvSpPr>
        <p:spPr bwMode="auto">
          <a:xfrm>
            <a:off x="5857875" y="5357813"/>
            <a:ext cx="1327150" cy="641350"/>
          </a:xfrm>
          <a:prstGeom prst="rect">
            <a:avLst/>
          </a:prstGeom>
          <a:noFill/>
          <a:ln w="9525">
            <a:noFill/>
            <a:miter lim="800000"/>
            <a:headEnd/>
            <a:tailEnd/>
          </a:ln>
        </p:spPr>
        <p:txBody>
          <a:bodyPr wrap="none">
            <a:spAutoFit/>
          </a:bodyPr>
          <a:lstStyle/>
          <a:p>
            <a:r>
              <a:rPr lang="en-US" altLang="zh-CN">
                <a:solidFill>
                  <a:srgbClr val="DD0111"/>
                </a:solidFill>
              </a:rPr>
              <a:t>at the end,</a:t>
            </a:r>
          </a:p>
          <a:p>
            <a:r>
              <a:rPr lang="en-US" altLang="zh-CN">
                <a:solidFill>
                  <a:srgbClr val="DD0111"/>
                </a:solidFill>
              </a:rPr>
              <a:t>swap pivot</a:t>
            </a:r>
            <a:r>
              <a:rPr lang="en-US" altLang="zh-CN"/>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127</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1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81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816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816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81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816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817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81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381000" y="395288"/>
            <a:ext cx="8763000" cy="533400"/>
          </a:xfrm>
        </p:spPr>
        <p:txBody>
          <a:bodyPr/>
          <a:lstStyle/>
          <a:p>
            <a:pPr marL="838200" indent="-838200"/>
            <a:r>
              <a:rPr lang="en-US" altLang="zh-CN" smtClean="0">
                <a:ea typeface="宋体" charset="-122"/>
              </a:rPr>
              <a:t>Efficiency of Quickselect</a:t>
            </a:r>
          </a:p>
        </p:txBody>
      </p:sp>
      <p:sp>
        <p:nvSpPr>
          <p:cNvPr id="101379" name="Rectangle 3"/>
          <p:cNvSpPr>
            <a:spLocks noGrp="1" noChangeArrowheads="1"/>
          </p:cNvSpPr>
          <p:nvPr>
            <p:ph type="body" idx="1"/>
          </p:nvPr>
        </p:nvSpPr>
        <p:spPr>
          <a:xfrm>
            <a:off x="609600" y="1268413"/>
            <a:ext cx="8534400" cy="4905375"/>
          </a:xfrm>
        </p:spPr>
        <p:txBody>
          <a:bodyPr/>
          <a:lstStyle/>
          <a:p>
            <a:pPr marL="0" indent="0">
              <a:spcBef>
                <a:spcPct val="40000"/>
              </a:spcBef>
              <a:buFont typeface="Monotype Sorts"/>
              <a:buNone/>
            </a:pPr>
            <a:r>
              <a:rPr lang="en-US" altLang="zh-CN" sz="2800" smtClean="0">
                <a:cs typeface="Arial" charset="0"/>
              </a:rPr>
              <a:t>Average case (average split in the middle): </a:t>
            </a:r>
          </a:p>
          <a:p>
            <a:pPr marL="0" indent="0">
              <a:spcBef>
                <a:spcPct val="40000"/>
              </a:spcBef>
              <a:buFont typeface="Monotype Sorts"/>
              <a:buNone/>
            </a:pPr>
            <a:r>
              <a:rPr lang="en-US" altLang="zh-CN" sz="2800" smtClean="0">
                <a:cs typeface="Arial" charset="0"/>
              </a:rPr>
              <a:t>  C(</a:t>
            </a:r>
            <a:r>
              <a:rPr lang="en-US" altLang="zh-CN" sz="2800" i="1" smtClean="0">
                <a:cs typeface="Arial" charset="0"/>
              </a:rPr>
              <a:t>n</a:t>
            </a:r>
            <a:r>
              <a:rPr lang="en-US" altLang="zh-CN" sz="2800" smtClean="0">
                <a:cs typeface="Arial" charset="0"/>
              </a:rPr>
              <a:t>) = C(</a:t>
            </a:r>
            <a:r>
              <a:rPr lang="en-US" altLang="zh-CN" sz="2800" i="1" smtClean="0">
                <a:cs typeface="Arial" charset="0"/>
              </a:rPr>
              <a:t>n</a:t>
            </a:r>
            <a:r>
              <a:rPr lang="en-US" altLang="zh-CN" sz="2800" smtClean="0">
                <a:cs typeface="Arial" charset="0"/>
              </a:rPr>
              <a:t>/2)+(</a:t>
            </a:r>
            <a:r>
              <a:rPr lang="en-US" altLang="zh-CN" sz="2800" i="1" smtClean="0">
                <a:cs typeface="Arial" charset="0"/>
              </a:rPr>
              <a:t>n</a:t>
            </a:r>
            <a:r>
              <a:rPr lang="en-US" altLang="zh-CN" sz="2800" smtClean="0">
                <a:cs typeface="Arial" charset="0"/>
              </a:rPr>
              <a:t>+1)                 C(</a:t>
            </a:r>
            <a:r>
              <a:rPr lang="en-US" altLang="zh-CN" sz="2800" i="1" smtClean="0">
                <a:cs typeface="Arial" charset="0"/>
              </a:rPr>
              <a:t>n</a:t>
            </a:r>
            <a:r>
              <a:rPr lang="en-US" altLang="zh-CN" sz="2800" smtClean="0">
                <a:cs typeface="Arial" charset="0"/>
              </a:rPr>
              <a:t>) </a:t>
            </a:r>
            <a:r>
              <a:rPr lang="en-US" altLang="zh-CN" sz="2800" smtClean="0">
                <a:solidFill>
                  <a:schemeClr val="hlink"/>
                </a:solidFill>
                <a:sym typeface="Symbol" pitchFamily="18" charset="2"/>
              </a:rPr>
              <a:t></a:t>
            </a:r>
            <a:r>
              <a:rPr lang="en-US" altLang="zh-CN" sz="2800" smtClean="0">
                <a:cs typeface="Arial" charset="0"/>
              </a:rPr>
              <a:t>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smtClean="0">
                <a:cs typeface="Arial" charset="0"/>
              </a:rPr>
              <a:t>)</a:t>
            </a:r>
            <a:endParaRPr lang="el-GR" altLang="zh-CN" sz="2800" smtClean="0">
              <a:cs typeface="Arial" charset="0"/>
            </a:endParaRPr>
          </a:p>
          <a:p>
            <a:pPr marL="0" indent="0">
              <a:spcBef>
                <a:spcPct val="40000"/>
              </a:spcBef>
              <a:buFont typeface="Monotype Sorts"/>
              <a:buNone/>
            </a:pPr>
            <a:r>
              <a:rPr lang="en-US" altLang="zh-CN" sz="2800" smtClean="0">
                <a:cs typeface="Arial" charset="0"/>
              </a:rPr>
              <a:t>Worst case (degenerate split):   C(</a:t>
            </a:r>
            <a:r>
              <a:rPr lang="en-US" altLang="zh-CN" sz="2800" i="1" smtClean="0">
                <a:cs typeface="Arial" charset="0"/>
              </a:rPr>
              <a:t>n</a:t>
            </a:r>
            <a:r>
              <a:rPr lang="en-US" altLang="zh-CN" sz="2800" smtClean="0">
                <a:cs typeface="Arial" charset="0"/>
              </a:rPr>
              <a:t>) </a:t>
            </a:r>
            <a:r>
              <a:rPr lang="en-US" altLang="zh-CN" sz="2800" smtClean="0">
                <a:solidFill>
                  <a:schemeClr val="hlink"/>
                </a:solidFill>
                <a:sym typeface="Symbol" pitchFamily="18" charset="2"/>
              </a:rPr>
              <a:t></a:t>
            </a:r>
            <a:r>
              <a:rPr lang="en-US" altLang="zh-CN" sz="2800" smtClean="0">
                <a:cs typeface="Arial" charset="0"/>
              </a:rPr>
              <a:t>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baseline="30000" smtClean="0">
                <a:cs typeface="Arial" charset="0"/>
              </a:rPr>
              <a:t>2</a:t>
            </a:r>
            <a:r>
              <a:rPr lang="en-US" altLang="zh-CN" sz="2800" smtClean="0">
                <a:cs typeface="Arial" charset="0"/>
              </a:rPr>
              <a:t>)</a:t>
            </a:r>
          </a:p>
          <a:p>
            <a:pPr marL="0" indent="0">
              <a:spcBef>
                <a:spcPct val="40000"/>
              </a:spcBef>
              <a:buFont typeface="Monotype Sorts"/>
              <a:buNone/>
            </a:pPr>
            <a:r>
              <a:rPr lang="en-US" altLang="zh-CN" sz="2800" smtClean="0">
                <a:cs typeface="Arial" charset="0"/>
              </a:rPr>
              <a:t>A more sophisticated choice of the pivot leads to a complicated algorithm with </a:t>
            </a:r>
            <a:r>
              <a:rPr lang="el-GR" altLang="zh-CN" sz="2800" smtClean="0">
                <a:cs typeface="Times New Roman" pitchFamily="18" charset="0"/>
              </a:rPr>
              <a:t>Θ</a:t>
            </a:r>
            <a:r>
              <a:rPr lang="en-US" altLang="zh-CN" sz="2800" smtClean="0">
                <a:cs typeface="Arial" charset="0"/>
              </a:rPr>
              <a:t>(</a:t>
            </a:r>
            <a:r>
              <a:rPr lang="en-US" altLang="zh-CN" sz="2800" i="1" smtClean="0">
                <a:cs typeface="Arial" charset="0"/>
              </a:rPr>
              <a:t>n</a:t>
            </a:r>
            <a:r>
              <a:rPr lang="en-US" altLang="zh-CN" sz="2800" smtClean="0">
                <a:cs typeface="Arial" charset="0"/>
              </a:rPr>
              <a:t>) worst-case efficiency.</a:t>
            </a:r>
            <a:endParaRPr lang="en-US" altLang="zh-CN" sz="2800" smtClean="0"/>
          </a:p>
          <a:p>
            <a:pPr marL="0" indent="0"/>
            <a:endParaRPr lang="en-US" altLang="zh-CN" sz="2800" smtClean="0"/>
          </a:p>
        </p:txBody>
      </p:sp>
      <p:sp>
        <p:nvSpPr>
          <p:cNvPr id="101380" name="Rectangle 5"/>
          <p:cNvSpPr>
            <a:spLocks noChangeArrowheads="1"/>
          </p:cNvSpPr>
          <p:nvPr/>
        </p:nvSpPr>
        <p:spPr bwMode="auto">
          <a:xfrm>
            <a:off x="3132138" y="4221163"/>
            <a:ext cx="5148262" cy="1793875"/>
          </a:xfrm>
          <a:prstGeom prst="rect">
            <a:avLst/>
          </a:prstGeom>
          <a:noFill/>
          <a:ln w="9525">
            <a:noFill/>
            <a:miter lim="800000"/>
            <a:headEnd/>
            <a:tailEnd/>
          </a:ln>
        </p:spPr>
        <p:txBody>
          <a:bodyPr>
            <a:spAutoFit/>
          </a:bodyPr>
          <a:lstStyle/>
          <a:p>
            <a:r>
              <a:rPr lang="en-US" altLang="zh-CN" sz="1400"/>
              <a:t>int m = partition(array);</a:t>
            </a:r>
          </a:p>
          <a:p>
            <a:r>
              <a:rPr lang="en-US" altLang="zh-CN" sz="1400"/>
              <a:t>if (m == k)</a:t>
            </a:r>
          </a:p>
          <a:p>
            <a:r>
              <a:rPr lang="en-US" altLang="zh-CN" sz="1400"/>
              <a:t>    return array[i];</a:t>
            </a:r>
          </a:p>
          <a:p>
            <a:r>
              <a:rPr lang="en-US" altLang="zh-CN" sz="1400"/>
              <a:t>else if(m &gt; k)</a:t>
            </a:r>
          </a:p>
          <a:p>
            <a:r>
              <a:rPr lang="en-US" altLang="zh-CN" sz="1400"/>
              <a:t>    return q_select(array, left, i - 1, k);</a:t>
            </a:r>
          </a:p>
          <a:p>
            <a:r>
              <a:rPr lang="en-US" altLang="zh-CN" sz="1400"/>
              <a:t>else</a:t>
            </a:r>
          </a:p>
          <a:p>
            <a:r>
              <a:rPr lang="en-US" altLang="zh-CN" sz="1400"/>
              <a:t>    return q_select(array, i + 1, right, k - m);</a:t>
            </a:r>
          </a:p>
          <a:p>
            <a:r>
              <a:rPr lang="en-US" altLang="zh-CN" sz="1400"/>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128</a:t>
            </a:fld>
            <a:endParaRPr lang="en-US" altLang="zh-CN" dirty="0"/>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Slide Number Placeholder 5"/>
          <p:cNvSpPr txBox="1">
            <a:spLocks noGrp="1"/>
          </p:cNvSpPr>
          <p:nvPr/>
        </p:nvSpPr>
        <p:spPr bwMode="auto">
          <a:xfrm>
            <a:off x="7885113" y="6356350"/>
            <a:ext cx="801687" cy="457200"/>
          </a:xfrm>
          <a:prstGeom prst="rect">
            <a:avLst/>
          </a:prstGeom>
          <a:noFill/>
          <a:ln w="9525">
            <a:noFill/>
            <a:miter lim="800000"/>
            <a:headEnd/>
            <a:tailEnd/>
          </a:ln>
        </p:spPr>
        <p:txBody>
          <a:bodyPr/>
          <a:lstStyle/>
          <a:p>
            <a:pPr algn="r"/>
            <a:fld id="{121C4F3F-6E1D-4CD0-874A-707FD05A91F2}" type="slidenum">
              <a:rPr lang="en-US" altLang="zh-CN" sz="1000"/>
              <a:pPr algn="r"/>
              <a:t>129</a:t>
            </a:fld>
            <a:endParaRPr lang="en-US" altLang="zh-CN" sz="1000"/>
          </a:p>
        </p:txBody>
      </p:sp>
      <p:sp>
        <p:nvSpPr>
          <p:cNvPr id="120835" name="Rectangle 2"/>
          <p:cNvSpPr>
            <a:spLocks noGrp="1" noChangeArrowheads="1"/>
          </p:cNvSpPr>
          <p:nvPr>
            <p:ph type="title" idx="4294967295"/>
          </p:nvPr>
        </p:nvSpPr>
        <p:spPr>
          <a:xfrm>
            <a:off x="381000" y="395288"/>
            <a:ext cx="8763000" cy="533400"/>
          </a:xfrm>
        </p:spPr>
        <p:txBody>
          <a:bodyPr/>
          <a:lstStyle/>
          <a:p>
            <a:pPr marL="838200" indent="-838200"/>
            <a:r>
              <a:rPr lang="en-US" altLang="zh-CN" smtClean="0">
                <a:ea typeface="宋体" charset="-122"/>
              </a:rPr>
              <a:t>Efficiency of Quickselect</a:t>
            </a:r>
          </a:p>
        </p:txBody>
      </p:sp>
      <p:pic>
        <p:nvPicPr>
          <p:cNvPr id="120838" name="Picture 6"/>
          <p:cNvPicPr>
            <a:picLocks noChangeAspect="1" noChangeArrowheads="1"/>
          </p:cNvPicPr>
          <p:nvPr/>
        </p:nvPicPr>
        <p:blipFill>
          <a:blip r:embed="rId3" cstate="print"/>
          <a:srcRect/>
          <a:stretch>
            <a:fillRect/>
          </a:stretch>
        </p:blipFill>
        <p:spPr bwMode="auto">
          <a:xfrm>
            <a:off x="14288" y="1576388"/>
            <a:ext cx="9115425" cy="3705225"/>
          </a:xfrm>
          <a:prstGeom prst="rect">
            <a:avLst/>
          </a:prstGeom>
          <a:noFill/>
          <a:ln w="9525">
            <a:noFill/>
            <a:miter lim="800000"/>
            <a:headEnd/>
            <a:tailEnd/>
          </a:ln>
          <a:effec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129</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减</a:t>
            </a:r>
            <a:r>
              <a:rPr kumimoji="1" lang="zh-CN" altLang="en-US" sz="4400" b="1" dirty="0">
                <a:solidFill>
                  <a:schemeClr val="tx2"/>
                </a:solidFill>
                <a:latin typeface="华文行楷" pitchFamily="2" charset="-122"/>
                <a:ea typeface="华文行楷" pitchFamily="2" charset="-122"/>
              </a:rPr>
              <a:t>治法的设计思想 </a:t>
            </a:r>
          </a:p>
        </p:txBody>
      </p:sp>
      <p:sp>
        <p:nvSpPr>
          <p:cNvPr id="14342" name="Text Box 5"/>
          <p:cNvSpPr txBox="1">
            <a:spLocks noChangeArrowheads="1"/>
          </p:cNvSpPr>
          <p:nvPr/>
        </p:nvSpPr>
        <p:spPr bwMode="auto">
          <a:xfrm>
            <a:off x="468313" y="1484313"/>
            <a:ext cx="7921625" cy="4608512"/>
          </a:xfrm>
          <a:prstGeom prst="rect">
            <a:avLst/>
          </a:prstGeom>
          <a:solidFill>
            <a:srgbClr val="FFFFFF"/>
          </a:solidFill>
          <a:ln w="9525">
            <a:solidFill>
              <a:srgbClr val="000000"/>
            </a:solidFill>
            <a:prstDash val="lgDash"/>
            <a:miter lim="800000"/>
            <a:headEnd/>
            <a:tailEnd/>
          </a:ln>
        </p:spPr>
        <p:txBody>
          <a:bodyPr/>
          <a:lstStyle>
            <a:lvl1pPr eaLnBrk="0" hangingPunct="0">
              <a:defRPr sz="2400">
                <a:solidFill>
                  <a:schemeClr val="tx1"/>
                </a:solidFill>
                <a:latin typeface="Times New Roman" pitchFamily="18" charset="0"/>
                <a:ea typeface="宋体" charset="-122"/>
              </a:defRPr>
            </a:lvl1pPr>
            <a:lvl2pPr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r>
              <a:rPr lang="en-US" altLang="zh-CN" sz="2800" b="1" dirty="0"/>
              <a:t>1. </a:t>
            </a:r>
            <a:r>
              <a:rPr lang="zh-CN" altLang="en-US" sz="2800" b="1" dirty="0"/>
              <a:t>循环直到序列</a:t>
            </a:r>
            <a:r>
              <a:rPr lang="en-US" altLang="zh-CN" sz="2800" b="1" dirty="0"/>
              <a:t>A</a:t>
            </a:r>
            <a:r>
              <a:rPr lang="zh-CN" altLang="en-US" sz="2800" b="1" dirty="0"/>
              <a:t>和序列</a:t>
            </a:r>
            <a:r>
              <a:rPr lang="en-US" altLang="zh-CN" sz="2800" b="1" dirty="0"/>
              <a:t>B</a:t>
            </a:r>
            <a:r>
              <a:rPr lang="zh-CN" altLang="en-US" sz="2800" b="1" dirty="0"/>
              <a:t>均只有一个元素</a:t>
            </a:r>
          </a:p>
          <a:p>
            <a:pPr algn="just" eaLnBrk="1" hangingPunct="1"/>
            <a:r>
              <a:rPr lang="zh-CN" altLang="en-US" sz="2800" b="1" dirty="0"/>
              <a:t>   </a:t>
            </a:r>
            <a:r>
              <a:rPr lang="en-US" altLang="zh-CN" sz="2800" b="1" dirty="0"/>
              <a:t>1.1  a = </a:t>
            </a:r>
            <a:r>
              <a:rPr lang="zh-CN" altLang="en-US" sz="2800" b="1" dirty="0"/>
              <a:t>序列</a:t>
            </a:r>
            <a:r>
              <a:rPr lang="en-US" altLang="zh-CN" sz="2800" b="1" dirty="0"/>
              <a:t>A</a:t>
            </a:r>
            <a:r>
              <a:rPr lang="zh-CN" altLang="en-US" sz="2800" b="1" dirty="0"/>
              <a:t>的中位数；</a:t>
            </a:r>
          </a:p>
          <a:p>
            <a:pPr algn="just" eaLnBrk="1" hangingPunct="1"/>
            <a:r>
              <a:rPr lang="zh-CN" altLang="en-US" sz="2800" b="1" dirty="0"/>
              <a:t>   </a:t>
            </a:r>
            <a:r>
              <a:rPr lang="en-US" altLang="zh-CN" sz="2800" b="1" dirty="0"/>
              <a:t>1.2  b = </a:t>
            </a:r>
            <a:r>
              <a:rPr lang="zh-CN" altLang="en-US" sz="2800" b="1" dirty="0"/>
              <a:t>序列</a:t>
            </a:r>
            <a:r>
              <a:rPr lang="en-US" altLang="zh-CN" sz="2800" b="1" dirty="0"/>
              <a:t>B</a:t>
            </a:r>
            <a:r>
              <a:rPr lang="zh-CN" altLang="en-US" sz="2800" b="1" dirty="0"/>
              <a:t>的中位数；</a:t>
            </a:r>
          </a:p>
          <a:p>
            <a:pPr algn="just" eaLnBrk="1" hangingPunct="1"/>
            <a:r>
              <a:rPr lang="zh-CN" altLang="en-US" sz="2800" b="1" dirty="0"/>
              <a:t>   </a:t>
            </a:r>
            <a:r>
              <a:rPr lang="en-US" altLang="zh-CN" sz="2800" b="1" dirty="0"/>
              <a:t>1.3 </a:t>
            </a:r>
            <a:r>
              <a:rPr lang="zh-CN" altLang="en-US" sz="2800" b="1" dirty="0"/>
              <a:t>比较</a:t>
            </a:r>
            <a:r>
              <a:rPr lang="en-US" altLang="zh-CN" sz="2800" b="1" dirty="0"/>
              <a:t>a</a:t>
            </a:r>
            <a:r>
              <a:rPr lang="zh-CN" altLang="en-US" sz="2800" b="1" dirty="0"/>
              <a:t>和</a:t>
            </a:r>
            <a:r>
              <a:rPr lang="en-US" altLang="zh-CN" sz="2800" b="1" dirty="0"/>
              <a:t>b</a:t>
            </a:r>
            <a:r>
              <a:rPr lang="zh-CN" altLang="en-US" sz="2800" b="1" dirty="0"/>
              <a:t>，执行下面三种情况之一：</a:t>
            </a:r>
          </a:p>
          <a:p>
            <a:pPr algn="just" eaLnBrk="1" hangingPunct="1"/>
            <a:r>
              <a:rPr lang="zh-CN" altLang="en-US" sz="2800" b="1" dirty="0"/>
              <a:t>       </a:t>
            </a:r>
            <a:r>
              <a:rPr lang="en-US" altLang="zh-CN" sz="2800" b="1" dirty="0"/>
              <a:t>1.3.1 </a:t>
            </a:r>
            <a:r>
              <a:rPr lang="zh-CN" altLang="en-US" sz="2800" b="1" dirty="0"/>
              <a:t>若</a:t>
            </a:r>
            <a:r>
              <a:rPr lang="en-US" altLang="zh-CN" sz="2800" b="1" dirty="0"/>
              <a:t>a=b</a:t>
            </a:r>
            <a:r>
              <a:rPr lang="zh-CN" altLang="en-US" sz="2800" b="1" dirty="0"/>
              <a:t>，则返回</a:t>
            </a:r>
            <a:r>
              <a:rPr lang="en-US" altLang="zh-CN" sz="2800" b="1" dirty="0"/>
              <a:t>a</a:t>
            </a:r>
            <a:r>
              <a:rPr lang="zh-CN" altLang="en-US" sz="2800" b="1" dirty="0"/>
              <a:t>，算法结束；</a:t>
            </a:r>
          </a:p>
          <a:p>
            <a:pPr lvl="1" algn="just" eaLnBrk="1" hangingPunct="1"/>
            <a:r>
              <a:rPr lang="zh-CN" altLang="en-US" sz="2800" b="1" dirty="0"/>
              <a:t>  </a:t>
            </a:r>
            <a:r>
              <a:rPr lang="en-US" altLang="zh-CN" sz="2800" b="1" dirty="0"/>
              <a:t>1.3.2 </a:t>
            </a:r>
            <a:r>
              <a:rPr lang="zh-CN" altLang="en-US" sz="2800" b="1" dirty="0"/>
              <a:t>若</a:t>
            </a:r>
            <a:r>
              <a:rPr lang="en-US" altLang="zh-CN" sz="2800" b="1" dirty="0"/>
              <a:t>a&lt;b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之前的元素，在序列</a:t>
            </a:r>
            <a:r>
              <a:rPr lang="en-US" altLang="zh-CN" sz="2800" b="1" dirty="0"/>
              <a:t>B</a:t>
            </a:r>
            <a:r>
              <a:rPr lang="zh-CN" altLang="en-US" sz="2800" b="1" dirty="0"/>
              <a:t>中舍弃</a:t>
            </a:r>
            <a:r>
              <a:rPr lang="en-US" altLang="zh-CN" sz="2800" b="1" dirty="0"/>
              <a:t>b</a:t>
            </a:r>
            <a:r>
              <a:rPr lang="zh-CN" altLang="en-US" sz="2800" b="1" dirty="0"/>
              <a:t>之后的元素，转步骤</a:t>
            </a:r>
            <a:r>
              <a:rPr lang="en-US" altLang="zh-CN" sz="2800" b="1" dirty="0"/>
              <a:t>1</a:t>
            </a:r>
            <a:r>
              <a:rPr lang="zh-CN" altLang="en-US" sz="2800" b="1" dirty="0"/>
              <a:t>；</a:t>
            </a:r>
          </a:p>
          <a:p>
            <a:pPr lvl="1" algn="just" eaLnBrk="1" hangingPunct="1"/>
            <a:r>
              <a:rPr lang="zh-CN" altLang="en-US" sz="2800" b="1" dirty="0"/>
              <a:t> </a:t>
            </a:r>
            <a:r>
              <a:rPr lang="en-US" altLang="zh-CN" sz="2800" b="1" dirty="0"/>
              <a:t>1.3.3 </a:t>
            </a:r>
            <a:r>
              <a:rPr lang="zh-CN" altLang="en-US" sz="2800" b="1" dirty="0"/>
              <a:t>若</a:t>
            </a:r>
            <a:r>
              <a:rPr lang="en-US" altLang="zh-CN" sz="2800" b="1" dirty="0"/>
              <a:t>a&gt;b</a:t>
            </a:r>
            <a:r>
              <a:rPr lang="zh-CN" altLang="en-US" sz="2800" b="1" dirty="0"/>
              <a:t>，则在序列</a:t>
            </a:r>
            <a:r>
              <a:rPr lang="en-US" altLang="zh-CN" sz="2800" b="1" dirty="0"/>
              <a:t>A</a:t>
            </a:r>
            <a:r>
              <a:rPr lang="zh-CN" altLang="en-US" sz="2800" b="1" dirty="0"/>
              <a:t>中舍弃</a:t>
            </a:r>
            <a:r>
              <a:rPr lang="en-US" altLang="zh-CN" sz="2800" b="1" dirty="0"/>
              <a:t>a</a:t>
            </a:r>
            <a:r>
              <a:rPr lang="zh-CN" altLang="en-US" sz="2800" b="1" dirty="0"/>
              <a:t>之后的元素，在序列</a:t>
            </a:r>
            <a:r>
              <a:rPr lang="en-US" altLang="zh-CN" sz="2800" b="1" dirty="0"/>
              <a:t>B</a:t>
            </a:r>
            <a:r>
              <a:rPr lang="zh-CN" altLang="en-US" sz="2800" b="1" dirty="0"/>
              <a:t>中舍弃</a:t>
            </a:r>
            <a:r>
              <a:rPr lang="en-US" altLang="zh-CN" sz="2800" b="1" dirty="0"/>
              <a:t>b</a:t>
            </a:r>
            <a:r>
              <a:rPr lang="zh-CN" altLang="en-US" sz="2800" b="1" dirty="0"/>
              <a:t>之前的元素，转步骤</a:t>
            </a:r>
            <a:r>
              <a:rPr lang="en-US" altLang="zh-CN" sz="2800" b="1" dirty="0"/>
              <a:t>1</a:t>
            </a:r>
            <a:r>
              <a:rPr lang="zh-CN" altLang="en-US" sz="2800" b="1" dirty="0"/>
              <a:t>；</a:t>
            </a:r>
          </a:p>
          <a:p>
            <a:pPr algn="just" eaLnBrk="1" hangingPunct="1"/>
            <a:r>
              <a:rPr lang="zh-CN" altLang="en-US" sz="2800" b="1" dirty="0"/>
              <a:t> </a:t>
            </a:r>
            <a:r>
              <a:rPr lang="en-US" altLang="zh-CN" sz="2800" b="1" dirty="0"/>
              <a:t>2. </a:t>
            </a:r>
            <a:r>
              <a:rPr lang="zh-CN" altLang="en-US" sz="2800" b="1" dirty="0"/>
              <a:t>序列</a:t>
            </a:r>
            <a:r>
              <a:rPr lang="en-US" altLang="zh-CN" sz="2800" b="1" dirty="0"/>
              <a:t>A</a:t>
            </a:r>
            <a:r>
              <a:rPr lang="zh-CN" altLang="en-US" sz="2800" b="1" dirty="0"/>
              <a:t>和序列</a:t>
            </a:r>
            <a:r>
              <a:rPr lang="en-US" altLang="zh-CN" sz="2800" b="1" dirty="0"/>
              <a:t>B</a:t>
            </a:r>
            <a:r>
              <a:rPr lang="zh-CN" altLang="en-US" sz="2800" b="1" dirty="0"/>
              <a:t>均只有一个元素，返回较小者；</a:t>
            </a:r>
            <a:endParaRPr lang="zh-CN" altLang="en-US" sz="4000" b="1" dirty="0"/>
          </a:p>
        </p:txBody>
      </p:sp>
      <p:sp>
        <p:nvSpPr>
          <p:cNvPr id="3" name="文本框 2"/>
          <p:cNvSpPr txBox="1"/>
          <p:nvPr/>
        </p:nvSpPr>
        <p:spPr>
          <a:xfrm>
            <a:off x="1043608" y="989340"/>
            <a:ext cx="4485523" cy="523220"/>
          </a:xfrm>
          <a:prstGeom prst="rect">
            <a:avLst/>
          </a:prstGeom>
          <a:noFill/>
        </p:spPr>
        <p:txBody>
          <a:bodyPr wrap="none" rtlCol="0">
            <a:spAutoFit/>
          </a:bodyPr>
          <a:lstStyle/>
          <a:p>
            <a:r>
              <a:rPr lang="en-US" altLang="zh-CN" sz="2800" dirty="0" smtClean="0">
                <a:solidFill>
                  <a:srgbClr val="FF0000"/>
                </a:solidFill>
              </a:rPr>
              <a:t>Can you find any problem?</a:t>
            </a:r>
            <a:endParaRPr lang="zh-CN" altLang="en-US" sz="2800" dirty="0">
              <a:solidFill>
                <a:srgbClr val="FF0000"/>
              </a:solidFill>
            </a:endParaRPr>
          </a:p>
        </p:txBody>
      </p:sp>
      <p:graphicFrame>
        <p:nvGraphicFramePr>
          <p:cNvPr id="4" name="对象 3"/>
          <p:cNvGraphicFramePr>
            <a:graphicFrameLocks noChangeAspect="1"/>
          </p:cNvGraphicFramePr>
          <p:nvPr>
            <p:extLst>
              <p:ext uri="{D42A27DB-BD31-4B8C-83A1-F6EECF244321}">
                <p14:modId xmlns:p14="http://schemas.microsoft.com/office/powerpoint/2010/main" val="3373200099"/>
              </p:ext>
            </p:extLst>
          </p:nvPr>
        </p:nvGraphicFramePr>
        <p:xfrm>
          <a:off x="656983" y="1420905"/>
          <a:ext cx="3024336" cy="4827495"/>
        </p:xfrm>
        <a:graphic>
          <a:graphicData uri="http://schemas.openxmlformats.org/presentationml/2006/ole">
            <mc:AlternateContent xmlns:mc="http://schemas.openxmlformats.org/markup-compatibility/2006">
              <mc:Choice xmlns:v="urn:schemas-microsoft-com:vml" Requires="v">
                <p:oleObj spid="_x0000_s206958" name="文档" r:id="rId4" imgW="5269437" imgH="8709933" progId="Word.Document.12">
                  <p:embed/>
                </p:oleObj>
              </mc:Choice>
              <mc:Fallback>
                <p:oleObj name="文档" r:id="rId4" imgW="5269437" imgH="8709933" progId="Word.Document.12">
                  <p:embed/>
                  <p:pic>
                    <p:nvPicPr>
                      <p:cNvPr id="0" name=""/>
                      <p:cNvPicPr/>
                      <p:nvPr/>
                    </p:nvPicPr>
                    <p:blipFill>
                      <a:blip r:embed="rId5"/>
                      <a:stretch>
                        <a:fillRect/>
                      </a:stretch>
                    </p:blipFill>
                    <p:spPr>
                      <a:xfrm>
                        <a:off x="656983" y="1420905"/>
                        <a:ext cx="3024336" cy="482749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316364644"/>
              </p:ext>
            </p:extLst>
          </p:nvPr>
        </p:nvGraphicFramePr>
        <p:xfrm>
          <a:off x="6541186" y="4943217"/>
          <a:ext cx="2857500" cy="711200"/>
        </p:xfrm>
        <a:graphic>
          <a:graphicData uri="http://schemas.openxmlformats.org/presentationml/2006/ole">
            <mc:AlternateContent xmlns:mc="http://schemas.openxmlformats.org/markup-compatibility/2006">
              <mc:Choice xmlns:v="urn:schemas-microsoft-com:vml" Requires="v">
                <p:oleObj spid="_x0000_s206959" name="包装程序外壳对象" showAsIcon="1" r:id="rId6" imgW="2858040" imgH="711360" progId="Package">
                  <p:embed/>
                </p:oleObj>
              </mc:Choice>
              <mc:Fallback>
                <p:oleObj name="包装程序外壳对象" showAsIcon="1" r:id="rId6" imgW="2858040" imgH="711360" progId="Package">
                  <p:embed/>
                  <p:pic>
                    <p:nvPicPr>
                      <p:cNvPr id="0" name=""/>
                      <p:cNvPicPr/>
                      <p:nvPr/>
                    </p:nvPicPr>
                    <p:blipFill>
                      <a:blip r:embed="rId7"/>
                      <a:stretch>
                        <a:fillRect/>
                      </a:stretch>
                    </p:blipFill>
                    <p:spPr>
                      <a:xfrm>
                        <a:off x="6541186" y="4943217"/>
                        <a:ext cx="2857500" cy="711200"/>
                      </a:xfrm>
                      <a:prstGeom prst="rect">
                        <a:avLst/>
                      </a:prstGeom>
                    </p:spPr>
                  </p:pic>
                </p:oleObj>
              </mc:Fallback>
            </mc:AlternateContent>
          </a:graphicData>
        </a:graphic>
      </p:graphicFrame>
      <p:sp>
        <p:nvSpPr>
          <p:cNvPr id="6" name="文本框 5"/>
          <p:cNvSpPr txBox="1"/>
          <p:nvPr/>
        </p:nvSpPr>
        <p:spPr>
          <a:xfrm>
            <a:off x="784537" y="3920034"/>
            <a:ext cx="7516801" cy="584775"/>
          </a:xfrm>
          <a:prstGeom prst="rect">
            <a:avLst/>
          </a:prstGeom>
          <a:noFill/>
        </p:spPr>
        <p:txBody>
          <a:bodyPr wrap="none" rtlCol="0">
            <a:spAutoFit/>
          </a:bodyPr>
          <a:lstStyle/>
          <a:p>
            <a:r>
              <a:rPr lang="en-US" altLang="zh-CN" sz="3200" dirty="0" smtClean="0">
                <a:solidFill>
                  <a:srgbClr val="00B0F0"/>
                </a:solidFill>
              </a:rPr>
              <a:t>Our example is shown as odd numbers</a:t>
            </a:r>
            <a:endParaRPr lang="zh-CN" altLang="en-US" sz="3200" dirty="0">
              <a:solidFill>
                <a:srgbClr val="00B0F0"/>
              </a:solidFill>
            </a:endParaRPr>
          </a:p>
        </p:txBody>
      </p:sp>
      <p:graphicFrame>
        <p:nvGraphicFramePr>
          <p:cNvPr id="7" name="对象 6"/>
          <p:cNvGraphicFramePr>
            <a:graphicFrameLocks noChangeAspect="1"/>
          </p:cNvGraphicFramePr>
          <p:nvPr>
            <p:extLst>
              <p:ext uri="{D42A27DB-BD31-4B8C-83A1-F6EECF244321}">
                <p14:modId xmlns:p14="http://schemas.microsoft.com/office/powerpoint/2010/main" val="2507527723"/>
              </p:ext>
            </p:extLst>
          </p:nvPr>
        </p:nvGraphicFramePr>
        <p:xfrm>
          <a:off x="5698815" y="1250142"/>
          <a:ext cx="3024336" cy="4998258"/>
        </p:xfrm>
        <a:graphic>
          <a:graphicData uri="http://schemas.openxmlformats.org/presentationml/2006/ole">
            <mc:AlternateContent xmlns:mc="http://schemas.openxmlformats.org/markup-compatibility/2006">
              <mc:Choice xmlns:v="urn:schemas-microsoft-com:vml" Requires="v">
                <p:oleObj spid="_x0000_s206960" name="文档" r:id="rId8" imgW="5269437" imgH="8709933" progId="Word.Document.12">
                  <p:embed/>
                </p:oleObj>
              </mc:Choice>
              <mc:Fallback>
                <p:oleObj name="文档" r:id="rId8" imgW="5269437" imgH="8709933" progId="Word.Document.12">
                  <p:embed/>
                  <p:pic>
                    <p:nvPicPr>
                      <p:cNvPr id="0" name=""/>
                      <p:cNvPicPr/>
                      <p:nvPr/>
                    </p:nvPicPr>
                    <p:blipFill>
                      <a:blip r:embed="rId9"/>
                      <a:stretch>
                        <a:fillRect/>
                      </a:stretch>
                    </p:blipFill>
                    <p:spPr>
                      <a:xfrm>
                        <a:off x="5698815" y="1250142"/>
                        <a:ext cx="3024336" cy="4998258"/>
                      </a:xfrm>
                      <a:prstGeom prst="rect">
                        <a:avLst/>
                      </a:prstGeom>
                    </p:spPr>
                  </p:pic>
                </p:oleObj>
              </mc:Fallback>
            </mc:AlternateContent>
          </a:graphicData>
        </a:graphic>
      </p:graphicFrame>
      <p:sp>
        <p:nvSpPr>
          <p:cNvPr id="8" name="灯片编号占位符 7"/>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a:t>
            </a:fld>
            <a:endParaRPr lang="en-US" altLang="zh-CN" dirty="0"/>
          </a:p>
        </p:txBody>
      </p:sp>
    </p:spTree>
    <p:extLst>
      <p:ext uri="{BB962C8B-B14F-4D97-AF65-F5344CB8AC3E}">
        <p14:creationId xmlns:p14="http://schemas.microsoft.com/office/powerpoint/2010/main" val="4262482879"/>
      </p:ext>
    </p:extLst>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342"/>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fill="hold"/>
                                        <p:tgtEl>
                                          <p:spTgt spid="5"/>
                                        </p:tgtEl>
                                        <p:attrNameLst>
                                          <p:attrName>ppt_x</p:attrName>
                                        </p:attrNameLst>
                                      </p:cBhvr>
                                      <p:tavLst>
                                        <p:tav tm="0">
                                          <p:val>
                                            <p:strVal val="#ppt_x"/>
                                          </p:val>
                                        </p:tav>
                                        <p:tav tm="100000">
                                          <p:val>
                                            <p:strVal val="#ppt_x"/>
                                          </p:val>
                                        </p:tav>
                                      </p:tavLst>
                                    </p:anim>
                                    <p:anim calcmode="lin" valueType="num">
                                      <p:cBhvr additive="base">
                                        <p:cTn id="3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2" grpId="0" animBg="1"/>
      <p:bldP spid="3" grpId="0"/>
      <p:bldP spid="6" grpId="0"/>
      <p:bldP spid="6" grpId="1"/>
    </p:bldLst>
  </p:timing>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r>
              <a:rPr lang="en-US" altLang="zh-CN" smtClean="0">
                <a:ea typeface="宋体" charset="-122"/>
              </a:rPr>
              <a:t>Quickselect: Analysis</a:t>
            </a:r>
          </a:p>
        </p:txBody>
      </p:sp>
      <p:sp>
        <p:nvSpPr>
          <p:cNvPr id="122883" name="Rectangle 3"/>
          <p:cNvSpPr>
            <a:spLocks noGrp="1" noChangeArrowheads="1"/>
          </p:cNvSpPr>
          <p:nvPr>
            <p:ph type="body" idx="4294967295"/>
          </p:nvPr>
        </p:nvSpPr>
        <p:spPr/>
        <p:txBody>
          <a:bodyPr/>
          <a:lstStyle/>
          <a:p>
            <a:r>
              <a:rPr lang="en-US" altLang="zh-CN" sz="2400" smtClean="0"/>
              <a:t>Worst Case is O(N^2)</a:t>
            </a:r>
          </a:p>
          <a:p>
            <a:r>
              <a:rPr lang="en-US" altLang="zh-CN" sz="2400" smtClean="0"/>
              <a:t>Average Case: analysis similar to quicksort</a:t>
            </a:r>
            <a:r>
              <a:rPr lang="en-US" altLang="zh-CN" sz="2400" smtClean="0">
                <a:latin typeface="Times New Roman"/>
              </a:rPr>
              <a:t>’</a:t>
            </a:r>
            <a:r>
              <a:rPr lang="en-US" altLang="zh-CN" sz="2400" smtClean="0"/>
              <a:t>s.</a:t>
            </a:r>
          </a:p>
          <a:p>
            <a:r>
              <a:rPr lang="en-US" altLang="zh-CN" sz="2400" smtClean="0"/>
              <a:t>Here T(N) = 1*(T(0)+T(1)+</a:t>
            </a:r>
            <a:r>
              <a:rPr lang="en-US" altLang="zh-CN" sz="2400" smtClean="0">
                <a:latin typeface="Times New Roman"/>
              </a:rPr>
              <a:t>…</a:t>
            </a:r>
            <a:r>
              <a:rPr lang="en-US" altLang="zh-CN" sz="2400" smtClean="0"/>
              <a:t>+T(N-1))/N + N</a:t>
            </a:r>
          </a:p>
          <a:p>
            <a:r>
              <a:rPr lang="en-US" altLang="zh-CN" sz="2400" smtClean="0"/>
              <a:t>Multiply by N</a:t>
            </a:r>
          </a:p>
          <a:p>
            <a:pPr lvl="1"/>
            <a:r>
              <a:rPr lang="en-US" altLang="zh-CN" sz="2100" smtClean="0"/>
              <a:t>NT(N) = T(0)+T(1)  +T(N-1) + N^2</a:t>
            </a:r>
          </a:p>
          <a:p>
            <a:r>
              <a:rPr lang="en-US" altLang="zh-CN" sz="2400" smtClean="0"/>
              <a:t>Substitute with N = N-1 and subtract:</a:t>
            </a:r>
          </a:p>
          <a:p>
            <a:pPr lvl="1"/>
            <a:r>
              <a:rPr lang="en-US" altLang="zh-CN" sz="2100" smtClean="0"/>
              <a:t>NT(N) -(N-1)T(N-1) = T(N-1) + 2N -1</a:t>
            </a:r>
          </a:p>
          <a:p>
            <a:r>
              <a:rPr lang="en-US" altLang="zh-CN" sz="2400" smtClean="0"/>
              <a:t>Rearrange and divide by N</a:t>
            </a:r>
          </a:p>
          <a:p>
            <a:pPr lvl="1"/>
            <a:r>
              <a:rPr lang="en-US" altLang="zh-CN" sz="2100" smtClean="0"/>
              <a:t>T(N)= T(N-1)+2 </a:t>
            </a:r>
          </a:p>
          <a:p>
            <a:pPr lvl="1"/>
            <a:r>
              <a:rPr lang="en-US" altLang="zh-CN" sz="2100" smtClean="0"/>
              <a:t>T(N) = T(N-2) + 4</a:t>
            </a:r>
            <a:r>
              <a:rPr lang="en-US" altLang="zh-CN" sz="2100" smtClean="0">
                <a:latin typeface="Times New Roman"/>
              </a:rPr>
              <a:t>…</a:t>
            </a:r>
            <a:r>
              <a:rPr lang="en-US" altLang="zh-CN" sz="2100" smtClean="0"/>
              <a:t>.. = T(1)+2*N = O(N)</a:t>
            </a:r>
          </a:p>
          <a:p>
            <a:r>
              <a:rPr lang="en-US" altLang="zh-CN" sz="2400" smtClean="0"/>
              <a:t>Average Case: Linear.</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130</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marL="838200" indent="-838200"/>
            <a:r>
              <a:rPr lang="en-US" altLang="zh-CN" sz="2800" dirty="0" smtClean="0">
                <a:ea typeface="宋体" charset="-122"/>
              </a:rPr>
              <a:t>Application: Post Office Location Problem</a:t>
            </a:r>
          </a:p>
        </p:txBody>
      </p:sp>
      <p:sp>
        <p:nvSpPr>
          <p:cNvPr id="69635" name="Rectangle 3"/>
          <p:cNvSpPr>
            <a:spLocks noGrp="1" noChangeArrowheads="1"/>
          </p:cNvSpPr>
          <p:nvPr>
            <p:ph type="body" idx="1"/>
          </p:nvPr>
        </p:nvSpPr>
        <p:spPr>
          <a:xfrm>
            <a:off x="609600" y="1547961"/>
            <a:ext cx="8534400" cy="4905375"/>
          </a:xfrm>
        </p:spPr>
        <p:txBody>
          <a:bodyPr/>
          <a:lstStyle/>
          <a:p>
            <a:pPr marL="0" indent="0">
              <a:spcBef>
                <a:spcPct val="40000"/>
              </a:spcBef>
              <a:buFont typeface="Monotype Sorts"/>
              <a:buNone/>
            </a:pPr>
            <a:r>
              <a:rPr lang="en-US" altLang="zh-CN" dirty="0" smtClean="0"/>
              <a:t>Given </a:t>
            </a:r>
            <a:r>
              <a:rPr lang="en-US" altLang="zh-CN" i="1" dirty="0" smtClean="0"/>
              <a:t>n </a:t>
            </a:r>
            <a:r>
              <a:rPr lang="en-US" altLang="zh-CN" dirty="0" smtClean="0"/>
              <a:t>village locations along a straight highway, where should a new post office be located to minimize the average distance from the villages to the post office?</a:t>
            </a:r>
          </a:p>
          <a:p>
            <a:pPr marL="0" indent="0">
              <a:spcBef>
                <a:spcPct val="40000"/>
              </a:spcBef>
              <a:buFont typeface="Monotype Sorts"/>
              <a:buNone/>
            </a:pPr>
            <a:endParaRPr lang="en-US" altLang="zh-CN" dirty="0" smtClean="0">
              <a:cs typeface="Arial" charset="0"/>
            </a:endParaRPr>
          </a:p>
          <a:p>
            <a:pPr marL="0" indent="0">
              <a:buFont typeface="Monotype Sorts"/>
              <a:buNone/>
            </a:pPr>
            <a:endParaRPr lang="en-US" altLang="zh-CN"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131</a:t>
            </a:fld>
            <a:endParaRPr lang="en-US" altLang="zh-CN" dirty="0"/>
          </a:p>
        </p:txBody>
      </p:sp>
    </p:spTree>
    <p:extLst>
      <p:ext uri="{BB962C8B-B14F-4D97-AF65-F5344CB8AC3E}">
        <p14:creationId xmlns:p14="http://schemas.microsoft.com/office/powerpoint/2010/main" val="35626623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rrowheads="1"/>
          </p:cNvSpPr>
          <p:nvPr>
            <p:ph type="title"/>
          </p:nvPr>
        </p:nvSpPr>
        <p:spPr/>
        <p:txBody>
          <a:bodyPr/>
          <a:lstStyle/>
          <a:p>
            <a:r>
              <a:rPr lang="zh-CN" altLang="en-US"/>
              <a:t>减治法查找中值的算法效率</a:t>
            </a:r>
          </a:p>
        </p:txBody>
      </p:sp>
      <p:sp>
        <p:nvSpPr>
          <p:cNvPr id="140291" name="Rectangle 3"/>
          <p:cNvSpPr>
            <a:spLocks noGrp="1" noRot="1" noChangeArrowheads="1"/>
          </p:cNvSpPr>
          <p:nvPr>
            <p:ph type="body" idx="1"/>
          </p:nvPr>
        </p:nvSpPr>
        <p:spPr>
          <a:xfrm>
            <a:off x="0" y="1052513"/>
            <a:ext cx="9144000" cy="5078412"/>
          </a:xfrm>
        </p:spPr>
        <p:txBody>
          <a:bodyPr/>
          <a:lstStyle/>
          <a:p>
            <a:pPr lvl="1">
              <a:lnSpc>
                <a:spcPct val="125000"/>
              </a:lnSpc>
            </a:pPr>
            <a:r>
              <a:rPr lang="en-US" altLang="zh-CN" sz="1600" dirty="0"/>
              <a:t> </a:t>
            </a:r>
            <a:r>
              <a:rPr lang="zh-CN" altLang="en-US" sz="1600" dirty="0"/>
              <a:t>插值查找 </a:t>
            </a:r>
            <a:r>
              <a:rPr lang="en-US" altLang="zh-CN" sz="1600" dirty="0"/>
              <a:t>—— </a:t>
            </a:r>
            <a:r>
              <a:rPr lang="zh-CN" altLang="en-US" sz="1600" dirty="0"/>
              <a:t>减可变规模法应用实例</a:t>
            </a:r>
          </a:p>
          <a:p>
            <a:pPr lvl="2">
              <a:lnSpc>
                <a:spcPct val="125000"/>
              </a:lnSpc>
            </a:pPr>
            <a:r>
              <a:rPr lang="zh-CN" altLang="en-US" sz="1600" dirty="0">
                <a:ea typeface="黑体" pitchFamily="2" charset="-122"/>
              </a:rPr>
              <a:t>算法意义</a:t>
            </a:r>
            <a:r>
              <a:rPr lang="zh-CN" altLang="en-US" sz="1600" dirty="0"/>
              <a:t>：对某些查找问题，进一步提高 </a:t>
            </a:r>
            <a:r>
              <a:rPr lang="zh-CN" altLang="en-US" sz="1600" dirty="0">
                <a:ea typeface="黑体" pitchFamily="2" charset="-122"/>
              </a:rPr>
              <a:t>折半查找 </a:t>
            </a:r>
            <a:r>
              <a:rPr lang="zh-CN" altLang="en-US" sz="1600" dirty="0"/>
              <a:t>效率。</a:t>
            </a:r>
          </a:p>
          <a:p>
            <a:pPr lvl="2">
              <a:lnSpc>
                <a:spcPct val="125000"/>
              </a:lnSpc>
            </a:pPr>
            <a:r>
              <a:rPr lang="zh-CN" altLang="en-US" sz="1600" dirty="0">
                <a:ea typeface="黑体" pitchFamily="2" charset="-122"/>
              </a:rPr>
              <a:t>算法要求</a:t>
            </a:r>
            <a:r>
              <a:rPr lang="zh-CN" altLang="en-US" sz="1600" dirty="0"/>
              <a:t>：先对输入的 </a:t>
            </a:r>
            <a:r>
              <a:rPr lang="en-US" altLang="zh-CN" sz="1600" dirty="0"/>
              <a:t>n</a:t>
            </a:r>
            <a:r>
              <a:rPr lang="zh-CN" altLang="en-US" sz="1600" dirty="0"/>
              <a:t>元列表排序，即有序列表。</a:t>
            </a:r>
          </a:p>
          <a:p>
            <a:pPr lvl="2">
              <a:lnSpc>
                <a:spcPct val="125000"/>
              </a:lnSpc>
            </a:pPr>
            <a:r>
              <a:rPr lang="zh-CN" altLang="en-US" sz="1600" dirty="0">
                <a:ea typeface="黑体" pitchFamily="2" charset="-122"/>
              </a:rPr>
              <a:t>问题描述</a:t>
            </a:r>
            <a:r>
              <a:rPr lang="zh-CN" altLang="en-US" sz="1600" dirty="0"/>
              <a:t>：折半查找，每轮</a:t>
            </a:r>
            <a:r>
              <a:rPr lang="zh-CN" altLang="en-US" sz="1600" dirty="0" smtClean="0"/>
              <a:t>用规模减半，</a:t>
            </a:r>
            <a:r>
              <a:rPr lang="zh-CN" altLang="en-US" sz="1600" dirty="0"/>
              <a:t>就某些问题而言，是否有</a:t>
            </a:r>
            <a:r>
              <a:rPr lang="zh-CN" altLang="en-US" sz="1600" dirty="0">
                <a:solidFill>
                  <a:schemeClr val="hlink"/>
                </a:solidFill>
                <a:effectLst>
                  <a:outerShdw blurRad="38100" dist="38100" dir="2700000" algn="tl">
                    <a:srgbClr val="C0C0C0"/>
                  </a:outerShdw>
                </a:effectLst>
                <a:ea typeface="黑体" pitchFamily="2" charset="-122"/>
              </a:rPr>
              <a:t>更好的</a:t>
            </a:r>
            <a:r>
              <a:rPr lang="zh-CN" altLang="en-US" sz="1600" dirty="0"/>
              <a:t> </a:t>
            </a:r>
            <a:r>
              <a:rPr lang="zh-CN" altLang="en-US" sz="1600" dirty="0">
                <a:ea typeface="黑体" pitchFamily="2" charset="-122"/>
              </a:rPr>
              <a:t>分点</a:t>
            </a:r>
            <a:r>
              <a:rPr lang="zh-CN" altLang="en-US" sz="1600" dirty="0"/>
              <a:t> 将列表规模减小呢</a:t>
            </a:r>
            <a:r>
              <a:rPr lang="zh-CN" altLang="en-US" sz="1600" dirty="0" smtClean="0"/>
              <a:t>？    </a:t>
            </a:r>
            <a:r>
              <a:rPr lang="zh-CN" altLang="en-US" sz="1600" dirty="0"/>
              <a:t>回答是肯定的，这即是 </a:t>
            </a:r>
            <a:r>
              <a:rPr lang="zh-CN" altLang="en-US" sz="1600" dirty="0">
                <a:ea typeface="黑体" pitchFamily="2" charset="-122"/>
              </a:rPr>
              <a:t>插值点</a:t>
            </a:r>
            <a:r>
              <a:rPr lang="zh-CN" altLang="en-US" sz="1600" dirty="0"/>
              <a:t>。它可将包含</a:t>
            </a:r>
            <a:r>
              <a:rPr lang="zh-CN" altLang="en-US" sz="1600" dirty="0">
                <a:ea typeface="黑体" pitchFamily="2" charset="-122"/>
              </a:rPr>
              <a:t>问题解</a:t>
            </a:r>
            <a:r>
              <a:rPr lang="zh-CN" altLang="en-US" sz="1600" dirty="0"/>
              <a:t>的区域缩得更小，</a:t>
            </a:r>
          </a:p>
          <a:p>
            <a:pPr lvl="2">
              <a:lnSpc>
                <a:spcPct val="125000"/>
              </a:lnSpc>
              <a:buFont typeface="Wingdings" pitchFamily="2" charset="2"/>
              <a:buNone/>
            </a:pPr>
            <a:r>
              <a:rPr lang="zh-CN" altLang="en-US" sz="1600" dirty="0"/>
              <a:t>    比一半还小，从而减少问题规模的分解次数，获得更高的查找效率。</a:t>
            </a:r>
          </a:p>
          <a:p>
            <a:pPr lvl="2">
              <a:lnSpc>
                <a:spcPct val="125000"/>
              </a:lnSpc>
            </a:pPr>
            <a:r>
              <a:rPr lang="zh-CN" altLang="en-US" sz="1600" dirty="0">
                <a:ea typeface="黑体" pitchFamily="2" charset="-122"/>
              </a:rPr>
              <a:t>插值查找法一个实例</a:t>
            </a:r>
            <a:r>
              <a:rPr lang="zh-CN" altLang="en-US" sz="1600" dirty="0"/>
              <a:t>：查字典（如电子辞典的检索）</a:t>
            </a:r>
          </a:p>
          <a:p>
            <a:pPr lvl="2">
              <a:lnSpc>
                <a:spcPct val="125000"/>
              </a:lnSpc>
              <a:buFont typeface="Wingdings" pitchFamily="2" charset="2"/>
              <a:buNone/>
            </a:pPr>
            <a:r>
              <a:rPr lang="zh-CN" altLang="en-US" sz="1600" dirty="0"/>
              <a:t>    </a:t>
            </a:r>
            <a:r>
              <a:rPr lang="zh-CN" altLang="en-US" sz="1600" dirty="0">
                <a:ea typeface="黑体" pitchFamily="2" charset="-122"/>
              </a:rPr>
              <a:t>问题描述</a:t>
            </a:r>
            <a:r>
              <a:rPr lang="zh-CN" altLang="en-US" sz="1600" dirty="0"/>
              <a:t>：在英文字典中查找某个单词。</a:t>
            </a:r>
          </a:p>
          <a:p>
            <a:pPr lvl="2">
              <a:lnSpc>
                <a:spcPct val="125000"/>
              </a:lnSpc>
              <a:buFont typeface="Wingdings" pitchFamily="2" charset="2"/>
              <a:buNone/>
            </a:pPr>
            <a:r>
              <a:rPr lang="zh-CN" altLang="en-US" sz="1600" dirty="0"/>
              <a:t>    </a:t>
            </a:r>
            <a:r>
              <a:rPr lang="zh-CN" altLang="en-US" sz="1600" dirty="0">
                <a:ea typeface="黑体" pitchFamily="2" charset="-122"/>
              </a:rPr>
              <a:t>字典格式</a:t>
            </a:r>
            <a:r>
              <a:rPr lang="zh-CN" altLang="en-US" sz="1600" dirty="0"/>
              <a:t>：按字母升序格式安排单词条目（已排序）。</a:t>
            </a:r>
          </a:p>
          <a:p>
            <a:pPr lvl="2">
              <a:lnSpc>
                <a:spcPct val="125000"/>
              </a:lnSpc>
              <a:buFont typeface="Wingdings" pitchFamily="2" charset="2"/>
              <a:buNone/>
            </a:pPr>
            <a:r>
              <a:rPr lang="zh-CN" altLang="en-US" sz="1600" dirty="0"/>
              <a:t>    </a:t>
            </a:r>
            <a:r>
              <a:rPr lang="zh-CN" altLang="en-US" sz="1600" dirty="0">
                <a:ea typeface="黑体" pitchFamily="2" charset="-122"/>
              </a:rPr>
              <a:t>查找策略</a:t>
            </a:r>
            <a:r>
              <a:rPr lang="zh-CN" altLang="en-US" sz="1600" dirty="0"/>
              <a:t>：我们并非采用折半查找法。而是依据先验知识，首先翻</a:t>
            </a:r>
            <a:r>
              <a:rPr lang="zh-CN" altLang="en-US" sz="1600" dirty="0" smtClean="0"/>
              <a:t>到尽量</a:t>
            </a:r>
            <a:r>
              <a:rPr lang="zh-CN" altLang="en-US" sz="1600" dirty="0"/>
              <a:t>靠近待查单词的首字母附近，比如查找单词 </a:t>
            </a:r>
            <a:r>
              <a:rPr lang="en-US" altLang="zh-CN" sz="1600" dirty="0"/>
              <a:t>word</a:t>
            </a:r>
            <a:r>
              <a:rPr lang="zh-CN" altLang="en-US" sz="1600" dirty="0"/>
              <a:t>，你不会翻</a:t>
            </a:r>
            <a:r>
              <a:rPr lang="zh-CN" altLang="en-US" sz="1600" dirty="0" smtClean="0"/>
              <a:t>到字典</a:t>
            </a:r>
            <a:r>
              <a:rPr lang="zh-CN" altLang="en-US" sz="1600" dirty="0"/>
              <a:t>中间开始查，而是翻到字典中尽量靠后的地方开始查找，这与</a:t>
            </a:r>
            <a:r>
              <a:rPr lang="zh-CN" altLang="en-US" sz="1600" dirty="0" smtClean="0"/>
              <a:t>查 </a:t>
            </a:r>
            <a:r>
              <a:rPr lang="en-US" altLang="zh-CN" sz="1600" dirty="0"/>
              <a:t>baby </a:t>
            </a:r>
            <a:r>
              <a:rPr lang="zh-CN" altLang="en-US" sz="1600" dirty="0"/>
              <a:t>不一样。然后，将这次翻到的位置上字母，与待查单词作比较</a:t>
            </a:r>
            <a:r>
              <a:rPr lang="zh-CN" altLang="en-US" sz="1600" dirty="0" smtClean="0"/>
              <a:t>后决定</a:t>
            </a:r>
            <a:r>
              <a:rPr lang="zh-CN" altLang="en-US" sz="1600" dirty="0"/>
              <a:t>下次查找方向（比较字母值的大小）和页码增量（比较字母值</a:t>
            </a:r>
            <a:r>
              <a:rPr lang="zh-CN" altLang="en-US" sz="1600" dirty="0" smtClean="0"/>
              <a:t>的 </a:t>
            </a:r>
            <a:r>
              <a:rPr lang="zh-CN" altLang="en-US" sz="1600" dirty="0"/>
              <a:t>差距），多次查找后即可找到。</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132</a:t>
            </a:fld>
            <a:endParaRPr lang="en-US" altLang="zh-CN" dirty="0"/>
          </a:p>
        </p:txBody>
      </p:sp>
    </p:spTree>
    <p:extLst>
      <p:ext uri="{BB962C8B-B14F-4D97-AF65-F5344CB8AC3E}">
        <p14:creationId xmlns:p14="http://schemas.microsoft.com/office/powerpoint/2010/main" val="798122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0291">
                                            <p:txEl>
                                              <p:pRg st="1" end="1"/>
                                            </p:txEl>
                                          </p:spTgt>
                                        </p:tgtEl>
                                        <p:attrNameLst>
                                          <p:attrName>style.visibility</p:attrName>
                                        </p:attrNameLst>
                                      </p:cBhvr>
                                      <p:to>
                                        <p:strVal val="visible"/>
                                      </p:to>
                                    </p:set>
                                    <p:anim calcmode="lin" valueType="num">
                                      <p:cBhvr additive="base">
                                        <p:cTn id="7" dur="500" fill="hold"/>
                                        <p:tgtEl>
                                          <p:spTgt spid="140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40291">
                                            <p:txEl>
                                              <p:pRg st="2" end="2"/>
                                            </p:txEl>
                                          </p:spTgt>
                                        </p:tgtEl>
                                        <p:attrNameLst>
                                          <p:attrName>style.visibility</p:attrName>
                                        </p:attrNameLst>
                                      </p:cBhvr>
                                      <p:to>
                                        <p:strVal val="visible"/>
                                      </p:to>
                                    </p:set>
                                    <p:anim calcmode="lin" valueType="num">
                                      <p:cBhvr additive="base">
                                        <p:cTn id="13" dur="500" fill="hold"/>
                                        <p:tgtEl>
                                          <p:spTgt spid="140291">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40291">
                                            <p:txEl>
                                              <p:pRg st="3" end="3"/>
                                            </p:txEl>
                                          </p:spTgt>
                                        </p:tgtEl>
                                        <p:attrNameLst>
                                          <p:attrName>style.visibility</p:attrName>
                                        </p:attrNameLst>
                                      </p:cBhvr>
                                      <p:to>
                                        <p:strVal val="visible"/>
                                      </p:to>
                                    </p:set>
                                    <p:anim calcmode="lin" valueType="num">
                                      <p:cBhvr additive="base">
                                        <p:cTn id="19" dur="500" fill="hold"/>
                                        <p:tgtEl>
                                          <p:spTgt spid="14029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40291">
                                            <p:txEl>
                                              <p:pRg st="4" end="4"/>
                                            </p:txEl>
                                          </p:spTgt>
                                        </p:tgtEl>
                                        <p:attrNameLst>
                                          <p:attrName>style.visibility</p:attrName>
                                        </p:attrNameLst>
                                      </p:cBhvr>
                                      <p:to>
                                        <p:strVal val="visible"/>
                                      </p:to>
                                    </p:set>
                                    <p:anim calcmode="lin" valueType="num">
                                      <p:cBhvr additive="base">
                                        <p:cTn id="25" dur="500" fill="hold"/>
                                        <p:tgtEl>
                                          <p:spTgt spid="14029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0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40291">
                                            <p:txEl>
                                              <p:pRg st="5" end="5"/>
                                            </p:txEl>
                                          </p:spTgt>
                                        </p:tgtEl>
                                        <p:attrNameLst>
                                          <p:attrName>style.visibility</p:attrName>
                                        </p:attrNameLst>
                                      </p:cBhvr>
                                      <p:to>
                                        <p:strVal val="visible"/>
                                      </p:to>
                                    </p:set>
                                    <p:anim calcmode="lin" valueType="num">
                                      <p:cBhvr additive="base">
                                        <p:cTn id="31" dur="500" fill="hold"/>
                                        <p:tgtEl>
                                          <p:spTgt spid="14029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02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40291">
                                            <p:txEl>
                                              <p:pRg st="6" end="6"/>
                                            </p:txEl>
                                          </p:spTgt>
                                        </p:tgtEl>
                                        <p:attrNameLst>
                                          <p:attrName>style.visibility</p:attrName>
                                        </p:attrNameLst>
                                      </p:cBhvr>
                                      <p:to>
                                        <p:strVal val="visible"/>
                                      </p:to>
                                    </p:set>
                                    <p:anim calcmode="lin" valueType="num">
                                      <p:cBhvr additive="base">
                                        <p:cTn id="37" dur="500" fill="hold"/>
                                        <p:tgtEl>
                                          <p:spTgt spid="140291">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40291">
                                            <p:txEl>
                                              <p:pRg st="7" end="7"/>
                                            </p:txEl>
                                          </p:spTgt>
                                        </p:tgtEl>
                                        <p:attrNameLst>
                                          <p:attrName>style.visibility</p:attrName>
                                        </p:attrNameLst>
                                      </p:cBhvr>
                                      <p:to>
                                        <p:strVal val="visible"/>
                                      </p:to>
                                    </p:set>
                                    <p:anim calcmode="lin" valueType="num">
                                      <p:cBhvr additive="base">
                                        <p:cTn id="43" dur="500" fill="hold"/>
                                        <p:tgtEl>
                                          <p:spTgt spid="140291">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40291">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0291">
                                            <p:txEl>
                                              <p:pRg st="8" end="8"/>
                                            </p:txEl>
                                          </p:spTgt>
                                        </p:tgtEl>
                                        <p:attrNameLst>
                                          <p:attrName>style.visibility</p:attrName>
                                        </p:attrNameLst>
                                      </p:cBhvr>
                                      <p:to>
                                        <p:strVal val="visible"/>
                                      </p:to>
                                    </p:set>
                                    <p:anim calcmode="lin" valueType="num">
                                      <p:cBhvr additive="base">
                                        <p:cTn id="49" dur="500" fill="hold"/>
                                        <p:tgtEl>
                                          <p:spTgt spid="140291">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14029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Rot="1" noChangeArrowheads="1"/>
          </p:cNvSpPr>
          <p:nvPr>
            <p:ph type="title"/>
          </p:nvPr>
        </p:nvSpPr>
        <p:spPr>
          <a:xfrm>
            <a:off x="107504" y="357188"/>
            <a:ext cx="7464871" cy="623887"/>
          </a:xfrm>
        </p:spPr>
        <p:txBody>
          <a:bodyPr/>
          <a:lstStyle/>
          <a:p>
            <a:r>
              <a:rPr lang="en-US" altLang="zh-CN" dirty="0">
                <a:ea typeface="宋体" charset="-122"/>
              </a:rPr>
              <a:t>Interpolation </a:t>
            </a:r>
            <a:r>
              <a:rPr lang="en-US" altLang="zh-CN" dirty="0" smtClean="0">
                <a:ea typeface="宋体" charset="-122"/>
              </a:rPr>
              <a:t>Search</a:t>
            </a:r>
            <a:r>
              <a:rPr lang="zh-CN" altLang="en-US" dirty="0" smtClean="0">
                <a:ea typeface="黑体" pitchFamily="2" charset="-122"/>
              </a:rPr>
              <a:t> </a:t>
            </a:r>
            <a:endParaRPr lang="zh-CN" altLang="en-US" dirty="0">
              <a:ea typeface="黑体" pitchFamily="2" charset="-122"/>
            </a:endParaRPr>
          </a:p>
        </p:txBody>
      </p:sp>
      <p:sp>
        <p:nvSpPr>
          <p:cNvPr id="141316" name="Freeform 4"/>
          <p:cNvSpPr>
            <a:spLocks/>
          </p:cNvSpPr>
          <p:nvPr/>
        </p:nvSpPr>
        <p:spPr bwMode="auto">
          <a:xfrm>
            <a:off x="1403350" y="1125538"/>
            <a:ext cx="3816350" cy="2952750"/>
          </a:xfrm>
          <a:custGeom>
            <a:avLst/>
            <a:gdLst>
              <a:gd name="T0" fmla="*/ 1 w 790"/>
              <a:gd name="T1" fmla="*/ 0 h 579"/>
              <a:gd name="T2" fmla="*/ 0 w 790"/>
              <a:gd name="T3" fmla="*/ 579 h 579"/>
              <a:gd name="T4" fmla="*/ 790 w 790"/>
              <a:gd name="T5" fmla="*/ 579 h 579"/>
            </a:gdLst>
            <a:ahLst/>
            <a:cxnLst>
              <a:cxn ang="0">
                <a:pos x="T0" y="T1"/>
              </a:cxn>
              <a:cxn ang="0">
                <a:pos x="T2" y="T3"/>
              </a:cxn>
              <a:cxn ang="0">
                <a:pos x="T4" y="T5"/>
              </a:cxn>
            </a:cxnLst>
            <a:rect l="0" t="0" r="r" b="b"/>
            <a:pathLst>
              <a:path w="790" h="579">
                <a:moveTo>
                  <a:pt x="1" y="0"/>
                </a:moveTo>
                <a:lnTo>
                  <a:pt x="0" y="579"/>
                </a:lnTo>
                <a:lnTo>
                  <a:pt x="790" y="579"/>
                </a:lnTo>
              </a:path>
            </a:pathLst>
          </a:custGeom>
          <a:noFill/>
          <a:ln w="19050" cap="flat" cmpd="sng">
            <a:solidFill>
              <a:schemeClr val="tx1"/>
            </a:solidFill>
            <a:prstDash val="solid"/>
            <a:round/>
            <a:headEnd type="stealth" w="lg" len="lg"/>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0" name="Line 8"/>
          <p:cNvSpPr>
            <a:spLocks noChangeShapeType="1"/>
          </p:cNvSpPr>
          <p:nvPr/>
        </p:nvSpPr>
        <p:spPr bwMode="auto">
          <a:xfrm flipH="1">
            <a:off x="1403350" y="3644900"/>
            <a:ext cx="64770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1" name="Line 9"/>
          <p:cNvSpPr>
            <a:spLocks noChangeShapeType="1"/>
          </p:cNvSpPr>
          <p:nvPr/>
        </p:nvSpPr>
        <p:spPr bwMode="auto">
          <a:xfrm>
            <a:off x="2051050" y="3644900"/>
            <a:ext cx="0" cy="43180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2" name="Line 10"/>
          <p:cNvSpPr>
            <a:spLocks noChangeShapeType="1"/>
          </p:cNvSpPr>
          <p:nvPr/>
        </p:nvSpPr>
        <p:spPr bwMode="auto">
          <a:xfrm flipH="1">
            <a:off x="1403350" y="1557338"/>
            <a:ext cx="3384550" cy="0"/>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3" name="Line 11"/>
          <p:cNvSpPr>
            <a:spLocks noChangeShapeType="1"/>
          </p:cNvSpPr>
          <p:nvPr/>
        </p:nvSpPr>
        <p:spPr bwMode="auto">
          <a:xfrm>
            <a:off x="4787900" y="1557338"/>
            <a:ext cx="0" cy="2519362"/>
          </a:xfrm>
          <a:prstGeom prst="line">
            <a:avLst/>
          </a:prstGeom>
          <a:noFill/>
          <a:ln w="19050">
            <a:solidFill>
              <a:schemeClr val="hlink"/>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24" name="Text Box 12"/>
          <p:cNvSpPr txBox="1">
            <a:spLocks noChangeArrowheads="1"/>
          </p:cNvSpPr>
          <p:nvPr/>
        </p:nvSpPr>
        <p:spPr bwMode="auto">
          <a:xfrm>
            <a:off x="5148263" y="3860800"/>
            <a:ext cx="1439862"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ea typeface="黑体" pitchFamily="2" charset="-122"/>
              </a:rPr>
              <a:t>元素下标</a:t>
            </a:r>
            <a:r>
              <a:rPr lang="en-US" altLang="zh-CN"/>
              <a:t>x</a:t>
            </a:r>
          </a:p>
        </p:txBody>
      </p:sp>
      <p:sp>
        <p:nvSpPr>
          <p:cNvPr id="141325" name="Text Box 13"/>
          <p:cNvSpPr txBox="1">
            <a:spLocks noChangeArrowheads="1"/>
          </p:cNvSpPr>
          <p:nvPr/>
        </p:nvSpPr>
        <p:spPr bwMode="auto">
          <a:xfrm>
            <a:off x="755650" y="980728"/>
            <a:ext cx="158591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dirty="0">
                <a:ea typeface="黑体" pitchFamily="2" charset="-122"/>
              </a:rPr>
              <a:t>元素值</a:t>
            </a:r>
            <a:r>
              <a:rPr lang="en-US" altLang="zh-CN" dirty="0"/>
              <a:t>A[x]</a:t>
            </a:r>
          </a:p>
        </p:txBody>
      </p:sp>
      <p:graphicFrame>
        <p:nvGraphicFramePr>
          <p:cNvPr id="141327" name="Object 15"/>
          <p:cNvGraphicFramePr>
            <a:graphicFrameLocks noChangeAspect="1"/>
          </p:cNvGraphicFramePr>
          <p:nvPr/>
        </p:nvGraphicFramePr>
        <p:xfrm>
          <a:off x="1909763" y="4095750"/>
          <a:ext cx="214312" cy="376238"/>
        </p:xfrm>
        <a:graphic>
          <a:graphicData uri="http://schemas.openxmlformats.org/presentationml/2006/ole">
            <mc:AlternateContent xmlns:mc="http://schemas.openxmlformats.org/markup-compatibility/2006">
              <mc:Choice xmlns:v="urn:schemas-microsoft-com:vml" Requires="v">
                <p:oleObj spid="_x0000_s206498" name="Equation" r:id="rId3" imgW="101520" imgH="177480" progId="Equation.DSMT4">
                  <p:embed/>
                </p:oleObj>
              </mc:Choice>
              <mc:Fallback>
                <p:oleObj name="Equation" r:id="rId3" imgW="101520" imgH="17748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9763" y="4095750"/>
                        <a:ext cx="214312"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8" name="Object 16"/>
          <p:cNvGraphicFramePr>
            <a:graphicFrameLocks noChangeAspect="1"/>
          </p:cNvGraphicFramePr>
          <p:nvPr/>
        </p:nvGraphicFramePr>
        <p:xfrm>
          <a:off x="4691063" y="4149725"/>
          <a:ext cx="241300" cy="268288"/>
        </p:xfrm>
        <a:graphic>
          <a:graphicData uri="http://schemas.openxmlformats.org/presentationml/2006/ole">
            <mc:AlternateContent xmlns:mc="http://schemas.openxmlformats.org/markup-compatibility/2006">
              <mc:Choice xmlns:v="urn:schemas-microsoft-com:vml" Requires="v">
                <p:oleObj spid="_x0000_s206499" name="Equation" r:id="rId5" imgW="114120" imgH="126720" progId="Equation.DSMT4">
                  <p:embed/>
                </p:oleObj>
              </mc:Choice>
              <mc:Fallback>
                <p:oleObj name="Equation" r:id="rId5" imgW="114120" imgH="12672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91063" y="4149725"/>
                        <a:ext cx="241300" cy="268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29" name="Object 17"/>
          <p:cNvGraphicFramePr>
            <a:graphicFrameLocks noChangeAspect="1"/>
          </p:cNvGraphicFramePr>
          <p:nvPr/>
        </p:nvGraphicFramePr>
        <p:xfrm>
          <a:off x="760413" y="3403600"/>
          <a:ext cx="642937" cy="428625"/>
        </p:xfrm>
        <a:graphic>
          <a:graphicData uri="http://schemas.openxmlformats.org/presentationml/2006/ole">
            <mc:AlternateContent xmlns:mc="http://schemas.openxmlformats.org/markup-compatibility/2006">
              <mc:Choice xmlns:v="urn:schemas-microsoft-com:vml" Requires="v">
                <p:oleObj spid="_x0000_s206500" name="Equation" r:id="rId7" imgW="304560" imgH="203040" progId="Equation.DSMT4">
                  <p:embed/>
                </p:oleObj>
              </mc:Choice>
              <mc:Fallback>
                <p:oleObj name="Equation" r:id="rId7" imgW="304560" imgH="20304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0413" y="3403600"/>
                        <a:ext cx="642937"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30" name="Object 18"/>
          <p:cNvGraphicFramePr>
            <a:graphicFrameLocks noChangeAspect="1"/>
          </p:cNvGraphicFramePr>
          <p:nvPr/>
        </p:nvGraphicFramePr>
        <p:xfrm>
          <a:off x="733425" y="1341438"/>
          <a:ext cx="669925" cy="428625"/>
        </p:xfrm>
        <a:graphic>
          <a:graphicData uri="http://schemas.openxmlformats.org/presentationml/2006/ole">
            <mc:AlternateContent xmlns:mc="http://schemas.openxmlformats.org/markup-compatibility/2006">
              <mc:Choice xmlns:v="urn:schemas-microsoft-com:vml" Requires="v">
                <p:oleObj spid="_x0000_s206501" name="Equation" r:id="rId9" imgW="317160" imgH="203040" progId="Equation.DSMT4">
                  <p:embed/>
                </p:oleObj>
              </mc:Choice>
              <mc:Fallback>
                <p:oleObj name="Equation" r:id="rId9" imgW="317160" imgH="20304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33425" y="1341438"/>
                        <a:ext cx="6699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1" name="Line 19"/>
          <p:cNvSpPr>
            <a:spLocks noChangeShapeType="1"/>
          </p:cNvSpPr>
          <p:nvPr/>
        </p:nvSpPr>
        <p:spPr bwMode="auto">
          <a:xfrm>
            <a:off x="1403350" y="2205038"/>
            <a:ext cx="2520950" cy="0"/>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32" name="Object 20"/>
          <p:cNvGraphicFramePr>
            <a:graphicFrameLocks noChangeAspect="1"/>
          </p:cNvGraphicFramePr>
          <p:nvPr/>
        </p:nvGraphicFramePr>
        <p:xfrm>
          <a:off x="679450" y="1989138"/>
          <a:ext cx="723900" cy="428625"/>
        </p:xfrm>
        <a:graphic>
          <a:graphicData uri="http://schemas.openxmlformats.org/presentationml/2006/ole">
            <mc:AlternateContent xmlns:mc="http://schemas.openxmlformats.org/markup-compatibility/2006">
              <mc:Choice xmlns:v="urn:schemas-microsoft-com:vml" Requires="v">
                <p:oleObj spid="_x0000_s206502" name="Equation" r:id="rId11" imgW="342720" imgH="203040" progId="Equation.DSMT4">
                  <p:embed/>
                </p:oleObj>
              </mc:Choice>
              <mc:Fallback>
                <p:oleObj name="Equation" r:id="rId11" imgW="342720" imgH="20304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9450" y="1989138"/>
                        <a:ext cx="723900"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34" name="Freeform 22"/>
          <p:cNvSpPr>
            <a:spLocks/>
          </p:cNvSpPr>
          <p:nvPr/>
        </p:nvSpPr>
        <p:spPr bwMode="auto">
          <a:xfrm>
            <a:off x="2049463" y="1562100"/>
            <a:ext cx="2743200" cy="2076450"/>
          </a:xfrm>
          <a:custGeom>
            <a:avLst/>
            <a:gdLst>
              <a:gd name="T0" fmla="*/ 0 w 1728"/>
              <a:gd name="T1" fmla="*/ 1308 h 1308"/>
              <a:gd name="T2" fmla="*/ 696 w 1728"/>
              <a:gd name="T3" fmla="*/ 1140 h 1308"/>
              <a:gd name="T4" fmla="*/ 1374 w 1728"/>
              <a:gd name="T5" fmla="*/ 690 h 1308"/>
              <a:gd name="T6" fmla="*/ 1728 w 1728"/>
              <a:gd name="T7" fmla="*/ 0 h 1308"/>
            </a:gdLst>
            <a:ahLst/>
            <a:cxnLst>
              <a:cxn ang="0">
                <a:pos x="T0" y="T1"/>
              </a:cxn>
              <a:cxn ang="0">
                <a:pos x="T2" y="T3"/>
              </a:cxn>
              <a:cxn ang="0">
                <a:pos x="T4" y="T5"/>
              </a:cxn>
              <a:cxn ang="0">
                <a:pos x="T6" y="T7"/>
              </a:cxn>
            </a:cxnLst>
            <a:rect l="0" t="0" r="r" b="b"/>
            <a:pathLst>
              <a:path w="1728" h="1308">
                <a:moveTo>
                  <a:pt x="0" y="1308"/>
                </a:moveTo>
                <a:cubicBezTo>
                  <a:pt x="116" y="1280"/>
                  <a:pt x="467" y="1243"/>
                  <a:pt x="696" y="1140"/>
                </a:cubicBezTo>
                <a:cubicBezTo>
                  <a:pt x="925" y="1037"/>
                  <a:pt x="1202" y="880"/>
                  <a:pt x="1374" y="690"/>
                </a:cubicBezTo>
                <a:cubicBezTo>
                  <a:pt x="1546" y="500"/>
                  <a:pt x="1654" y="144"/>
                  <a:pt x="1728" y="0"/>
                </a:cubicBezTo>
              </a:path>
            </a:pathLst>
          </a:custGeom>
          <a:noFill/>
          <a:ln w="19050" cap="flat" cmpd="sng">
            <a:solidFill>
              <a:srgbClr val="FF33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35" name="Object 23"/>
          <p:cNvGraphicFramePr>
            <a:graphicFrameLocks noChangeAspect="1"/>
          </p:cNvGraphicFramePr>
          <p:nvPr/>
        </p:nvGraphicFramePr>
        <p:xfrm>
          <a:off x="3798888" y="4141788"/>
          <a:ext cx="295275" cy="295275"/>
        </p:xfrm>
        <a:graphic>
          <a:graphicData uri="http://schemas.openxmlformats.org/presentationml/2006/ole">
            <mc:AlternateContent xmlns:mc="http://schemas.openxmlformats.org/markup-compatibility/2006">
              <mc:Choice xmlns:v="urn:schemas-microsoft-com:vml" Requires="v">
                <p:oleObj spid="_x0000_s206503" name="Equation" r:id="rId13" imgW="139680" imgH="139680" progId="Equation.DSMT4">
                  <p:embed/>
                </p:oleObj>
              </mc:Choice>
              <mc:Fallback>
                <p:oleObj name="Equation" r:id="rId13" imgW="139680" imgH="13968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8888" y="4141788"/>
                        <a:ext cx="295275"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3" name="Object 31"/>
          <p:cNvGraphicFramePr>
            <a:graphicFrameLocks noChangeAspect="1"/>
          </p:cNvGraphicFramePr>
          <p:nvPr/>
        </p:nvGraphicFramePr>
        <p:xfrm>
          <a:off x="4384675" y="2071688"/>
          <a:ext cx="258763" cy="287337"/>
        </p:xfrm>
        <a:graphic>
          <a:graphicData uri="http://schemas.openxmlformats.org/presentationml/2006/ole">
            <mc:AlternateContent xmlns:mc="http://schemas.openxmlformats.org/markup-compatibility/2006">
              <mc:Choice xmlns:v="urn:schemas-microsoft-com:vml" Requires="v">
                <p:oleObj spid="_x0000_s206504" name="Equation" r:id="rId15" imgW="114120" imgH="126720" progId="Equation.DSMT4">
                  <p:embed/>
                </p:oleObj>
              </mc:Choice>
              <mc:Fallback>
                <p:oleObj name="Equation" r:id="rId15"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384675" y="2071688"/>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4" name="Object 32"/>
          <p:cNvGraphicFramePr>
            <a:graphicFrameLocks noChangeAspect="1"/>
          </p:cNvGraphicFramePr>
          <p:nvPr/>
        </p:nvGraphicFramePr>
        <p:xfrm>
          <a:off x="4083050" y="2546350"/>
          <a:ext cx="258763" cy="287338"/>
        </p:xfrm>
        <a:graphic>
          <a:graphicData uri="http://schemas.openxmlformats.org/presentationml/2006/ole">
            <mc:AlternateContent xmlns:mc="http://schemas.openxmlformats.org/markup-compatibility/2006">
              <mc:Choice xmlns:v="urn:schemas-microsoft-com:vml" Requires="v">
                <p:oleObj spid="_x0000_s206505" name="Equation" r:id="rId17" imgW="114120" imgH="126720" progId="Equation.DSMT4">
                  <p:embed/>
                </p:oleObj>
              </mc:Choice>
              <mc:Fallback>
                <p:oleObj name="Equation" r:id="rId17"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083050" y="2546350"/>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6" name="Object 34"/>
          <p:cNvGraphicFramePr>
            <a:graphicFrameLocks noChangeAspect="1"/>
          </p:cNvGraphicFramePr>
          <p:nvPr/>
        </p:nvGraphicFramePr>
        <p:xfrm>
          <a:off x="3495675" y="2987675"/>
          <a:ext cx="258763" cy="287338"/>
        </p:xfrm>
        <a:graphic>
          <a:graphicData uri="http://schemas.openxmlformats.org/presentationml/2006/ole">
            <mc:AlternateContent xmlns:mc="http://schemas.openxmlformats.org/markup-compatibility/2006">
              <mc:Choice xmlns:v="urn:schemas-microsoft-com:vml" Requires="v">
                <p:oleObj spid="_x0000_s206506" name="Equation" r:id="rId18" imgW="114120" imgH="126720" progId="Equation.DSMT4">
                  <p:embed/>
                </p:oleObj>
              </mc:Choice>
              <mc:Fallback>
                <p:oleObj name="Equation" r:id="rId18"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495675" y="2987675"/>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7" name="Object 35"/>
          <p:cNvGraphicFramePr>
            <a:graphicFrameLocks noChangeAspect="1"/>
          </p:cNvGraphicFramePr>
          <p:nvPr/>
        </p:nvGraphicFramePr>
        <p:xfrm>
          <a:off x="3194050" y="3160713"/>
          <a:ext cx="258763" cy="287337"/>
        </p:xfrm>
        <a:graphic>
          <a:graphicData uri="http://schemas.openxmlformats.org/presentationml/2006/ole">
            <mc:AlternateContent xmlns:mc="http://schemas.openxmlformats.org/markup-compatibility/2006">
              <mc:Choice xmlns:v="urn:schemas-microsoft-com:vml" Requires="v">
                <p:oleObj spid="_x0000_s206507" name="Equation" r:id="rId19" imgW="114120" imgH="126720" progId="Equation.DSMT4">
                  <p:embed/>
                </p:oleObj>
              </mc:Choice>
              <mc:Fallback>
                <p:oleObj name="Equation" r:id="rId19"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194050" y="3160713"/>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8" name="Object 36"/>
          <p:cNvGraphicFramePr>
            <a:graphicFrameLocks noChangeAspect="1"/>
          </p:cNvGraphicFramePr>
          <p:nvPr/>
        </p:nvGraphicFramePr>
        <p:xfrm>
          <a:off x="2873375" y="3284538"/>
          <a:ext cx="258763" cy="287337"/>
        </p:xfrm>
        <a:graphic>
          <a:graphicData uri="http://schemas.openxmlformats.org/presentationml/2006/ole">
            <mc:AlternateContent xmlns:mc="http://schemas.openxmlformats.org/markup-compatibility/2006">
              <mc:Choice xmlns:v="urn:schemas-microsoft-com:vml" Requires="v">
                <p:oleObj spid="_x0000_s206508" name="Equation" r:id="rId20" imgW="114120" imgH="126720" progId="Equation.DSMT4">
                  <p:embed/>
                </p:oleObj>
              </mc:Choice>
              <mc:Fallback>
                <p:oleObj name="Equation" r:id="rId20"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873375" y="3284538"/>
                        <a:ext cx="258763" cy="287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49" name="Object 37"/>
          <p:cNvGraphicFramePr>
            <a:graphicFrameLocks noChangeAspect="1"/>
          </p:cNvGraphicFramePr>
          <p:nvPr/>
        </p:nvGraphicFramePr>
        <p:xfrm>
          <a:off x="2555875" y="3381375"/>
          <a:ext cx="258763" cy="287338"/>
        </p:xfrm>
        <a:graphic>
          <a:graphicData uri="http://schemas.openxmlformats.org/presentationml/2006/ole">
            <mc:AlternateContent xmlns:mc="http://schemas.openxmlformats.org/markup-compatibility/2006">
              <mc:Choice xmlns:v="urn:schemas-microsoft-com:vml" Requires="v">
                <p:oleObj spid="_x0000_s206509" name="Equation" r:id="rId21" imgW="114120" imgH="126720" progId="Equation.DSMT4">
                  <p:embed/>
                </p:oleObj>
              </mc:Choice>
              <mc:Fallback>
                <p:oleObj name="Equation" r:id="rId21"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55875" y="3381375"/>
                        <a:ext cx="258763"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1350" name="Object 38"/>
          <p:cNvGraphicFramePr>
            <a:graphicFrameLocks noChangeAspect="1"/>
          </p:cNvGraphicFramePr>
          <p:nvPr/>
        </p:nvGraphicFramePr>
        <p:xfrm>
          <a:off x="2243138" y="3438525"/>
          <a:ext cx="258762" cy="287338"/>
        </p:xfrm>
        <a:graphic>
          <a:graphicData uri="http://schemas.openxmlformats.org/presentationml/2006/ole">
            <mc:AlternateContent xmlns:mc="http://schemas.openxmlformats.org/markup-compatibility/2006">
              <mc:Choice xmlns:v="urn:schemas-microsoft-com:vml" Requires="v">
                <p:oleObj spid="_x0000_s206510" name="Equation" r:id="rId22" imgW="114120" imgH="126720" progId="Equation.DSMT4">
                  <p:embed/>
                </p:oleObj>
              </mc:Choice>
              <mc:Fallback>
                <p:oleObj name="Equation" r:id="rId22"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3138" y="3438525"/>
                        <a:ext cx="25876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51" name="Text Box 39"/>
          <p:cNvSpPr txBox="1">
            <a:spLocks noChangeArrowheads="1"/>
          </p:cNvSpPr>
          <p:nvPr/>
        </p:nvSpPr>
        <p:spPr bwMode="auto">
          <a:xfrm>
            <a:off x="2305050" y="1692275"/>
            <a:ext cx="1871663"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ea typeface="黑体" pitchFamily="2" charset="-122"/>
              </a:rPr>
              <a:t>插值直线</a:t>
            </a:r>
            <a:r>
              <a:rPr lang="en-US" altLang="zh-CN">
                <a:ea typeface="黑体" pitchFamily="2" charset="-122"/>
              </a:rPr>
              <a:t>(</a:t>
            </a:r>
            <a:r>
              <a:rPr lang="zh-CN" altLang="en-US">
                <a:ea typeface="黑体" pitchFamily="2" charset="-122"/>
              </a:rPr>
              <a:t>构造</a:t>
            </a:r>
            <a:r>
              <a:rPr lang="en-US" altLang="zh-CN">
                <a:ea typeface="黑体" pitchFamily="2" charset="-122"/>
              </a:rPr>
              <a:t>)</a:t>
            </a:r>
          </a:p>
        </p:txBody>
      </p:sp>
      <p:sp>
        <p:nvSpPr>
          <p:cNvPr id="141352" name="Text Box 40"/>
          <p:cNvSpPr txBox="1">
            <a:spLocks noChangeArrowheads="1"/>
          </p:cNvSpPr>
          <p:nvPr/>
        </p:nvSpPr>
        <p:spPr bwMode="auto">
          <a:xfrm>
            <a:off x="2062163" y="3592513"/>
            <a:ext cx="1933575" cy="41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a:solidFill>
                  <a:srgbClr val="FF3300"/>
                </a:solidFill>
                <a:effectLst>
                  <a:outerShdw blurRad="38100" dist="38100" dir="2700000" algn="tl">
                    <a:srgbClr val="C0C0C0"/>
                  </a:outerShdw>
                </a:effectLst>
                <a:ea typeface="黑体" pitchFamily="2" charset="-122"/>
              </a:rPr>
              <a:t>真实曲线</a:t>
            </a:r>
            <a:r>
              <a:rPr lang="en-US" altLang="zh-CN">
                <a:solidFill>
                  <a:srgbClr val="FF3300"/>
                </a:solidFill>
                <a:effectLst>
                  <a:outerShdw blurRad="38100" dist="38100" dir="2700000" algn="tl">
                    <a:srgbClr val="C0C0C0"/>
                  </a:outerShdw>
                </a:effectLst>
                <a:ea typeface="黑体" pitchFamily="2" charset="-122"/>
              </a:rPr>
              <a:t>(</a:t>
            </a:r>
            <a:r>
              <a:rPr lang="zh-CN" altLang="en-US">
                <a:solidFill>
                  <a:srgbClr val="FF3300"/>
                </a:solidFill>
                <a:effectLst>
                  <a:outerShdw blurRad="38100" dist="38100" dir="2700000" algn="tl">
                    <a:srgbClr val="C0C0C0"/>
                  </a:outerShdw>
                </a:effectLst>
                <a:ea typeface="黑体" pitchFamily="2" charset="-122"/>
              </a:rPr>
              <a:t>未知</a:t>
            </a:r>
            <a:r>
              <a:rPr lang="en-US" altLang="zh-CN">
                <a:solidFill>
                  <a:srgbClr val="FF3300"/>
                </a:solidFill>
                <a:effectLst>
                  <a:outerShdw blurRad="38100" dist="38100" dir="2700000" algn="tl">
                    <a:srgbClr val="C0C0C0"/>
                  </a:outerShdw>
                </a:effectLst>
                <a:ea typeface="黑体" pitchFamily="2" charset="-122"/>
              </a:rPr>
              <a:t>)</a:t>
            </a:r>
          </a:p>
        </p:txBody>
      </p:sp>
      <p:sp>
        <p:nvSpPr>
          <p:cNvPr id="141354" name="Line 42"/>
          <p:cNvSpPr>
            <a:spLocks noChangeShapeType="1"/>
          </p:cNvSpPr>
          <p:nvPr/>
        </p:nvSpPr>
        <p:spPr bwMode="auto">
          <a:xfrm flipH="1">
            <a:off x="1403350" y="2911475"/>
            <a:ext cx="2520950" cy="0"/>
          </a:xfrm>
          <a:prstGeom prst="line">
            <a:avLst/>
          </a:prstGeom>
          <a:noFill/>
          <a:ln w="1270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55" name="Line 43"/>
          <p:cNvSpPr>
            <a:spLocks noChangeShapeType="1"/>
          </p:cNvSpPr>
          <p:nvPr/>
        </p:nvSpPr>
        <p:spPr bwMode="auto">
          <a:xfrm flipV="1">
            <a:off x="3937000" y="2911475"/>
            <a:ext cx="0" cy="1152525"/>
          </a:xfrm>
          <a:prstGeom prst="line">
            <a:avLst/>
          </a:prstGeom>
          <a:noFill/>
          <a:ln w="19050">
            <a:solidFill>
              <a:srgbClr val="FF33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33" name="Line 21"/>
          <p:cNvSpPr>
            <a:spLocks noChangeShapeType="1"/>
          </p:cNvSpPr>
          <p:nvPr/>
        </p:nvSpPr>
        <p:spPr bwMode="auto">
          <a:xfrm>
            <a:off x="3937000" y="2205038"/>
            <a:ext cx="0" cy="1871662"/>
          </a:xfrm>
          <a:prstGeom prst="line">
            <a:avLst/>
          </a:prstGeom>
          <a:noFill/>
          <a:ln w="12700">
            <a:solidFill>
              <a:schemeClr val="tx1"/>
            </a:solidFill>
            <a:round/>
            <a:headEnd type="none" w="sm" len="sm"/>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56" name="Object 44"/>
          <p:cNvGraphicFramePr>
            <a:graphicFrameLocks noChangeAspect="1"/>
          </p:cNvGraphicFramePr>
          <p:nvPr/>
        </p:nvGraphicFramePr>
        <p:xfrm>
          <a:off x="604838" y="2681288"/>
          <a:ext cx="803275" cy="482600"/>
        </p:xfrm>
        <a:graphic>
          <a:graphicData uri="http://schemas.openxmlformats.org/presentationml/2006/ole">
            <mc:AlternateContent xmlns:mc="http://schemas.openxmlformats.org/markup-compatibility/2006">
              <mc:Choice xmlns:v="urn:schemas-microsoft-com:vml" Requires="v">
                <p:oleObj spid="_x0000_s206511" name="Equation" r:id="rId23" imgW="380880" imgH="228600" progId="Equation.DSMT4">
                  <p:embed/>
                </p:oleObj>
              </mc:Choice>
              <mc:Fallback>
                <p:oleObj name="Equation" r:id="rId23" imgW="380880" imgH="228600" progId="Equation.DSMT4">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04838" y="2681288"/>
                        <a:ext cx="803275"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19" name="Line 7"/>
          <p:cNvSpPr>
            <a:spLocks noChangeShapeType="1"/>
          </p:cNvSpPr>
          <p:nvPr/>
        </p:nvSpPr>
        <p:spPr bwMode="auto">
          <a:xfrm flipV="1">
            <a:off x="2051050" y="1557338"/>
            <a:ext cx="2736850" cy="2085975"/>
          </a:xfrm>
          <a:prstGeom prst="line">
            <a:avLst/>
          </a:prstGeom>
          <a:noFill/>
          <a:ln w="28575">
            <a:solidFill>
              <a:schemeClr val="tx1"/>
            </a:solidFill>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aphicFrame>
        <p:nvGraphicFramePr>
          <p:cNvPr id="141359" name="Object 47"/>
          <p:cNvGraphicFramePr>
            <a:graphicFrameLocks noChangeAspect="1"/>
          </p:cNvGraphicFramePr>
          <p:nvPr>
            <p:extLst/>
          </p:nvPr>
        </p:nvGraphicFramePr>
        <p:xfrm>
          <a:off x="3925019" y="692175"/>
          <a:ext cx="3743325" cy="936625"/>
        </p:xfrm>
        <a:graphic>
          <a:graphicData uri="http://schemas.openxmlformats.org/presentationml/2006/ole">
            <mc:AlternateContent xmlns:mc="http://schemas.openxmlformats.org/markup-compatibility/2006">
              <mc:Choice xmlns:v="urn:schemas-microsoft-com:vml" Requires="v">
                <p:oleObj spid="_x0000_s206512" name="Equation" r:id="rId25" imgW="1828800" imgH="457200" progId="Equation.DSMT4">
                  <p:embed/>
                </p:oleObj>
              </mc:Choice>
              <mc:Fallback>
                <p:oleObj name="Equation" r:id="rId25" imgW="1828800" imgH="457200" progId="Equation.DSMT4">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925019" y="692175"/>
                        <a:ext cx="3743325"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1362" name="Line 50"/>
          <p:cNvSpPr>
            <a:spLocks noChangeShapeType="1"/>
          </p:cNvSpPr>
          <p:nvPr/>
        </p:nvSpPr>
        <p:spPr bwMode="auto">
          <a:xfrm>
            <a:off x="2124075" y="4292600"/>
            <a:ext cx="1655763" cy="0"/>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3" name="Line 51"/>
          <p:cNvSpPr>
            <a:spLocks noChangeShapeType="1"/>
          </p:cNvSpPr>
          <p:nvPr/>
        </p:nvSpPr>
        <p:spPr bwMode="auto">
          <a:xfrm>
            <a:off x="4068763" y="4292600"/>
            <a:ext cx="647700" cy="0"/>
          </a:xfrm>
          <a:prstGeom prst="line">
            <a:avLst/>
          </a:prstGeom>
          <a:noFill/>
          <a:ln w="19050">
            <a:solidFill>
              <a:schemeClr val="tx1"/>
            </a:solidFill>
            <a:round/>
            <a:headEnd type="stealth" w="lg" len="lg"/>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4" name="Text Box 52"/>
          <p:cNvSpPr txBox="1">
            <a:spLocks noChangeArrowheads="1"/>
          </p:cNvSpPr>
          <p:nvPr/>
        </p:nvSpPr>
        <p:spPr bwMode="auto">
          <a:xfrm>
            <a:off x="5220146" y="1675755"/>
            <a:ext cx="3816350" cy="247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30000"/>
              </a:lnSpc>
            </a:pPr>
            <a:r>
              <a:rPr lang="zh-CN" altLang="en-US" dirty="0"/>
              <a:t>因为</a:t>
            </a:r>
            <a:r>
              <a:rPr lang="en-US" altLang="zh-CN" dirty="0"/>
              <a:t>A[x]</a:t>
            </a:r>
            <a:r>
              <a:rPr lang="en-US" altLang="zh-CN" baseline="-25000" dirty="0"/>
              <a:t>t</a:t>
            </a:r>
            <a:r>
              <a:rPr lang="en-US" altLang="zh-CN" dirty="0"/>
              <a:t>&lt;A[x]</a:t>
            </a:r>
            <a:r>
              <a:rPr lang="zh-CN" altLang="en-US" dirty="0"/>
              <a:t>，所以应在</a:t>
            </a:r>
            <a:r>
              <a:rPr lang="en-US" altLang="zh-CN" dirty="0">
                <a:solidFill>
                  <a:srgbClr val="FF3300"/>
                </a:solidFill>
                <a:effectLst>
                  <a:outerShdw blurRad="38100" dist="38100" dir="2700000" algn="tl">
                    <a:srgbClr val="C0C0C0"/>
                  </a:outerShdw>
                </a:effectLst>
              </a:rPr>
              <a:t>[x, r]</a:t>
            </a:r>
          </a:p>
          <a:p>
            <a:pPr algn="l">
              <a:lnSpc>
                <a:spcPct val="130000"/>
              </a:lnSpc>
            </a:pPr>
            <a:r>
              <a:rPr lang="zh-CN" altLang="en-US" dirty="0"/>
              <a:t>区间查找</a:t>
            </a:r>
            <a:r>
              <a:rPr lang="en-US" altLang="zh-CN" dirty="0"/>
              <a:t>A[x]</a:t>
            </a:r>
            <a:r>
              <a:rPr lang="zh-CN" altLang="en-US" dirty="0"/>
              <a:t>，</a:t>
            </a:r>
            <a:r>
              <a:rPr lang="en-US" altLang="zh-CN" dirty="0"/>
              <a:t>[</a:t>
            </a:r>
            <a:r>
              <a:rPr lang="en-US" altLang="zh-CN" i="1" dirty="0">
                <a:latin typeface="Times New Roman" pitchFamily="18" charset="0"/>
              </a:rPr>
              <a:t>l</a:t>
            </a:r>
            <a:r>
              <a:rPr lang="en-US" altLang="zh-CN" dirty="0"/>
              <a:t>, </a:t>
            </a:r>
            <a:r>
              <a:rPr lang="en-US" altLang="zh-CN" i="1" dirty="0">
                <a:latin typeface="Times New Roman" pitchFamily="18" charset="0"/>
              </a:rPr>
              <a:t>x</a:t>
            </a:r>
            <a:r>
              <a:rPr lang="en-US" altLang="zh-CN" dirty="0"/>
              <a:t>]</a:t>
            </a:r>
            <a:r>
              <a:rPr lang="zh-CN" altLang="en-US" dirty="0"/>
              <a:t>区域被丢弃</a:t>
            </a:r>
          </a:p>
          <a:p>
            <a:pPr algn="l">
              <a:lnSpc>
                <a:spcPct val="130000"/>
              </a:lnSpc>
            </a:pPr>
            <a:r>
              <a:rPr lang="zh-CN" altLang="en-US" dirty="0"/>
              <a:t>（无解）。为此左端点移位</a:t>
            </a:r>
            <a:r>
              <a:rPr lang="zh-CN" altLang="en-US" dirty="0">
                <a:effectLst>
                  <a:outerShdw blurRad="38100" dist="38100" dir="2700000" algn="tl">
                    <a:srgbClr val="C0C0C0"/>
                  </a:outerShdw>
                </a:effectLst>
              </a:rPr>
              <a:t> </a:t>
            </a:r>
            <a:r>
              <a:rPr lang="en-US" altLang="zh-CN" i="1" dirty="0" err="1">
                <a:solidFill>
                  <a:srgbClr val="FF3300"/>
                </a:solidFill>
                <a:effectLst>
                  <a:outerShdw blurRad="38100" dist="38100" dir="2700000" algn="tl">
                    <a:srgbClr val="C0C0C0"/>
                  </a:outerShdw>
                </a:effectLst>
                <a:latin typeface="Times New Roman" pitchFamily="18" charset="0"/>
              </a:rPr>
              <a:t>l</a:t>
            </a:r>
            <a:r>
              <a:rPr lang="en-US" altLang="zh-CN" dirty="0" err="1">
                <a:solidFill>
                  <a:srgbClr val="FF3300"/>
                </a:solidFill>
                <a:effectLst>
                  <a:outerShdw blurRad="38100" dist="38100" dir="2700000" algn="tl">
                    <a:srgbClr val="C0C0C0"/>
                  </a:outerShdw>
                </a:effectLst>
              </a:rPr>
              <a:t>←</a:t>
            </a:r>
            <a:r>
              <a:rPr lang="en-US" altLang="zh-CN" i="1" dirty="0" err="1">
                <a:solidFill>
                  <a:srgbClr val="FF3300"/>
                </a:solidFill>
                <a:effectLst>
                  <a:outerShdw blurRad="38100" dist="38100" dir="2700000" algn="tl">
                    <a:srgbClr val="C0C0C0"/>
                  </a:outerShdw>
                </a:effectLst>
                <a:latin typeface="Times New Roman" pitchFamily="18" charset="0"/>
              </a:rPr>
              <a:t>x</a:t>
            </a:r>
            <a:endParaRPr lang="en-US" altLang="zh-CN" i="1" dirty="0">
              <a:solidFill>
                <a:srgbClr val="FF3300"/>
              </a:solidFill>
              <a:effectLst>
                <a:outerShdw blurRad="38100" dist="38100" dir="2700000" algn="tl">
                  <a:srgbClr val="C0C0C0"/>
                </a:outerShdw>
              </a:effectLst>
              <a:latin typeface="Times New Roman" pitchFamily="18" charset="0"/>
            </a:endParaRPr>
          </a:p>
          <a:p>
            <a:pPr algn="l">
              <a:lnSpc>
                <a:spcPct val="130000"/>
              </a:lnSpc>
            </a:pPr>
            <a:r>
              <a:rPr lang="zh-CN" altLang="en-US" dirty="0"/>
              <a:t>重新构造插值曲线（蓝色线），</a:t>
            </a:r>
          </a:p>
          <a:p>
            <a:pPr algn="l">
              <a:lnSpc>
                <a:spcPct val="130000"/>
              </a:lnSpc>
            </a:pPr>
            <a:r>
              <a:rPr lang="zh-CN" altLang="en-US" dirty="0"/>
              <a:t>继续迭代过程。直到</a:t>
            </a:r>
            <a:r>
              <a:rPr lang="en-US" altLang="zh-CN" dirty="0"/>
              <a:t>A[x]</a:t>
            </a:r>
            <a:r>
              <a:rPr lang="en-US" altLang="zh-CN" baseline="-25000" dirty="0"/>
              <a:t>t</a:t>
            </a:r>
            <a:r>
              <a:rPr lang="en-US" altLang="zh-CN" dirty="0"/>
              <a:t>=A[x]</a:t>
            </a:r>
          </a:p>
          <a:p>
            <a:pPr algn="l">
              <a:lnSpc>
                <a:spcPct val="130000"/>
              </a:lnSpc>
            </a:pPr>
            <a:r>
              <a:rPr lang="zh-CN" altLang="en-US" dirty="0"/>
              <a:t>为止，输出查找结果</a:t>
            </a:r>
            <a:r>
              <a:rPr lang="en-US" altLang="zh-CN" dirty="0"/>
              <a:t>x</a:t>
            </a:r>
            <a:r>
              <a:rPr lang="zh-CN" altLang="en-US" dirty="0"/>
              <a:t>。</a:t>
            </a:r>
          </a:p>
        </p:txBody>
      </p:sp>
      <p:graphicFrame>
        <p:nvGraphicFramePr>
          <p:cNvPr id="141366" name="Object 54"/>
          <p:cNvGraphicFramePr>
            <a:graphicFrameLocks noChangeAspect="1"/>
          </p:cNvGraphicFramePr>
          <p:nvPr/>
        </p:nvGraphicFramePr>
        <p:xfrm>
          <a:off x="3814763" y="2781300"/>
          <a:ext cx="258762" cy="287338"/>
        </p:xfrm>
        <a:graphic>
          <a:graphicData uri="http://schemas.openxmlformats.org/presentationml/2006/ole">
            <mc:AlternateContent xmlns:mc="http://schemas.openxmlformats.org/markup-compatibility/2006">
              <mc:Choice xmlns:v="urn:schemas-microsoft-com:vml" Requires="v">
                <p:oleObj spid="_x0000_s206513" name="Equation" r:id="rId27" imgW="114120" imgH="126720" progId="Equation.DSMT4">
                  <p:embed/>
                </p:oleObj>
              </mc:Choice>
              <mc:Fallback>
                <p:oleObj name="Equation" r:id="rId27" imgW="114120" imgH="12672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14763" y="2781300"/>
                        <a:ext cx="25876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41365" name="Group 53"/>
          <p:cNvGrpSpPr>
            <a:grpSpLocks/>
          </p:cNvGrpSpPr>
          <p:nvPr/>
        </p:nvGrpSpPr>
        <p:grpSpPr bwMode="auto">
          <a:xfrm>
            <a:off x="3924300" y="1557338"/>
            <a:ext cx="844550" cy="2519362"/>
            <a:chOff x="2484" y="981"/>
            <a:chExt cx="532" cy="1587"/>
          </a:xfrm>
        </p:grpSpPr>
        <p:sp>
          <p:nvSpPr>
            <p:cNvPr id="141357" name="Line 45"/>
            <p:cNvSpPr>
              <a:spLocks noChangeShapeType="1"/>
            </p:cNvSpPr>
            <p:nvPr/>
          </p:nvSpPr>
          <p:spPr bwMode="auto">
            <a:xfrm flipV="1">
              <a:off x="2484" y="981"/>
              <a:ext cx="532" cy="854"/>
            </a:xfrm>
            <a:prstGeom prst="line">
              <a:avLst/>
            </a:prstGeom>
            <a:noFill/>
            <a:ln w="28575">
              <a:solidFill>
                <a:schemeClr val="hlink"/>
              </a:solidFill>
              <a:round/>
              <a:headEnd type="oval" w="lg" len="lg"/>
              <a:tailEnd type="oval"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58" name="Line 46"/>
            <p:cNvSpPr>
              <a:spLocks noChangeShapeType="1"/>
            </p:cNvSpPr>
            <p:nvPr/>
          </p:nvSpPr>
          <p:spPr bwMode="auto">
            <a:xfrm>
              <a:off x="2488" y="1389"/>
              <a:ext cx="272" cy="0"/>
            </a:xfrm>
            <a:prstGeom prst="line">
              <a:avLst/>
            </a:prstGeom>
            <a:noFill/>
            <a:ln w="127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sp>
          <p:nvSpPr>
            <p:cNvPr id="141360" name="Line 48"/>
            <p:cNvSpPr>
              <a:spLocks noChangeShapeType="1"/>
            </p:cNvSpPr>
            <p:nvPr/>
          </p:nvSpPr>
          <p:spPr bwMode="auto">
            <a:xfrm>
              <a:off x="2768" y="1389"/>
              <a:ext cx="0" cy="1179"/>
            </a:xfrm>
            <a:prstGeom prst="line">
              <a:avLst/>
            </a:prstGeom>
            <a:noFill/>
            <a:ln w="12700">
              <a:solidFill>
                <a:schemeClr val="hlink"/>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a:p>
          </p:txBody>
        </p:sp>
      </p:grpSp>
      <p:sp>
        <p:nvSpPr>
          <p:cNvPr id="141367" name="Text Box 55"/>
          <p:cNvSpPr txBox="1">
            <a:spLocks noChangeArrowheads="1"/>
          </p:cNvSpPr>
          <p:nvPr/>
        </p:nvSpPr>
        <p:spPr bwMode="auto">
          <a:xfrm>
            <a:off x="611188" y="4437063"/>
            <a:ext cx="820896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5000"/>
              </a:lnSpc>
            </a:pPr>
            <a:r>
              <a:rPr lang="zh-CN" altLang="en-US" dirty="0">
                <a:ea typeface="黑体" pitchFamily="2" charset="-122"/>
              </a:rPr>
              <a:t>元素值</a:t>
            </a:r>
            <a:r>
              <a:rPr lang="en-US" altLang="zh-CN" dirty="0"/>
              <a:t>A[x]</a:t>
            </a:r>
            <a:r>
              <a:rPr lang="zh-CN" altLang="en-US" dirty="0"/>
              <a:t>：全部单词首字母的</a:t>
            </a:r>
            <a:r>
              <a:rPr lang="en-US" altLang="zh-CN" dirty="0"/>
              <a:t>ASCII</a:t>
            </a:r>
            <a:r>
              <a:rPr lang="zh-CN" altLang="en-US" dirty="0"/>
              <a:t>码值，字典中为非降序安排。</a:t>
            </a:r>
          </a:p>
          <a:p>
            <a:pPr algn="l">
              <a:lnSpc>
                <a:spcPct val="125000"/>
              </a:lnSpc>
            </a:pPr>
            <a:r>
              <a:rPr lang="zh-CN" altLang="en-US" dirty="0">
                <a:ea typeface="黑体" pitchFamily="2" charset="-122"/>
              </a:rPr>
              <a:t>元素下标</a:t>
            </a:r>
            <a:r>
              <a:rPr lang="zh-CN" altLang="en-US" dirty="0"/>
              <a:t> </a:t>
            </a:r>
            <a:r>
              <a:rPr lang="en-US" altLang="zh-CN" dirty="0"/>
              <a:t>x</a:t>
            </a:r>
            <a:r>
              <a:rPr lang="zh-CN" altLang="en-US" dirty="0"/>
              <a:t>：待查单词首字母在字典</a:t>
            </a:r>
            <a:r>
              <a:rPr lang="en-US" altLang="zh-CN" dirty="0"/>
              <a:t>A</a:t>
            </a:r>
            <a:r>
              <a:rPr lang="zh-CN" altLang="en-US" dirty="0"/>
              <a:t>中的位置（页码）。</a:t>
            </a:r>
          </a:p>
          <a:p>
            <a:pPr algn="l">
              <a:lnSpc>
                <a:spcPct val="125000"/>
              </a:lnSpc>
            </a:pPr>
            <a:r>
              <a:rPr lang="zh-CN" altLang="en-US" dirty="0">
                <a:ea typeface="黑体" pitchFamily="2" charset="-122"/>
              </a:rPr>
              <a:t>简评</a:t>
            </a:r>
            <a:r>
              <a:rPr lang="zh-CN" altLang="en-US" dirty="0"/>
              <a:t>：</a:t>
            </a:r>
          </a:p>
          <a:p>
            <a:pPr algn="l">
              <a:lnSpc>
                <a:spcPct val="125000"/>
              </a:lnSpc>
            </a:pPr>
            <a:r>
              <a:rPr lang="en-US" altLang="zh-CN" dirty="0"/>
              <a:t>1. </a:t>
            </a:r>
            <a:r>
              <a:rPr lang="zh-CN" altLang="en-US" dirty="0"/>
              <a:t>平均键值比较次数 </a:t>
            </a:r>
            <a:r>
              <a:rPr lang="en-US" altLang="zh-CN" dirty="0"/>
              <a:t>log</a:t>
            </a:r>
            <a:r>
              <a:rPr lang="en-US" altLang="zh-CN" baseline="-25000" dirty="0"/>
              <a:t>2</a:t>
            </a:r>
            <a:r>
              <a:rPr lang="en-US" altLang="zh-CN" dirty="0"/>
              <a:t>log</a:t>
            </a:r>
            <a:r>
              <a:rPr lang="en-US" altLang="zh-CN" baseline="-25000" dirty="0"/>
              <a:t>2</a:t>
            </a:r>
            <a:r>
              <a:rPr lang="en-US" altLang="zh-CN" dirty="0"/>
              <a:t>n+1</a:t>
            </a:r>
            <a:r>
              <a:rPr lang="zh-CN" altLang="en-US" dirty="0"/>
              <a:t>，最差效率为线性（比折半法差）。</a:t>
            </a:r>
          </a:p>
          <a:p>
            <a:pPr algn="l">
              <a:lnSpc>
                <a:spcPct val="125000"/>
              </a:lnSpc>
            </a:pPr>
            <a:r>
              <a:rPr lang="en-US" altLang="zh-CN" dirty="0"/>
              <a:t>2. </a:t>
            </a:r>
            <a:r>
              <a:rPr lang="zh-CN" altLang="en-US" dirty="0"/>
              <a:t>规模不大用折半查找，大规模可考虑插值查找（视具体情况定）。</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133</a:t>
            </a:fld>
            <a:endParaRPr lang="en-US" altLang="zh-CN" dirty="0"/>
          </a:p>
        </p:txBody>
      </p:sp>
    </p:spTree>
    <p:extLst>
      <p:ext uri="{BB962C8B-B14F-4D97-AF65-F5344CB8AC3E}">
        <p14:creationId xmlns:p14="http://schemas.microsoft.com/office/powerpoint/2010/main" val="35796127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1364"/>
                                        </p:tgtEl>
                                        <p:attrNameLst>
                                          <p:attrName>style.visibility</p:attrName>
                                        </p:attrNameLst>
                                      </p:cBhvr>
                                      <p:to>
                                        <p:strVal val="visible"/>
                                      </p:to>
                                    </p:set>
                                    <p:animEffect transition="in" filter="wipe(left)">
                                      <p:cBhvr>
                                        <p:cTn id="7" dur="500"/>
                                        <p:tgtEl>
                                          <p:spTgt spid="141364"/>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141365"/>
                                        </p:tgtEl>
                                        <p:attrNameLst>
                                          <p:attrName>style.visibility</p:attrName>
                                        </p:attrNameLst>
                                      </p:cBhvr>
                                      <p:to>
                                        <p:strVal val="visible"/>
                                      </p:to>
                                    </p:set>
                                    <p:animEffect transition="in" filter="wipe(left)">
                                      <p:cBhvr>
                                        <p:cTn id="11" dur="500"/>
                                        <p:tgtEl>
                                          <p:spTgt spid="141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4" grpId="0"/>
    </p:bldLst>
  </p:timing>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3426" name="Picture 4" descr="Fig 5"/>
          <p:cNvPicPr>
            <a:picLocks noGrp="1" noChangeAspect="1" noChangeArrowheads="1"/>
          </p:cNvPicPr>
          <p:nvPr>
            <p:ph sz="half" idx="2"/>
          </p:nvPr>
        </p:nvPicPr>
        <p:blipFill>
          <a:blip r:embed="rId3" cstate="print"/>
          <a:srcRect/>
          <a:stretch>
            <a:fillRect/>
          </a:stretch>
        </p:blipFill>
        <p:spPr>
          <a:xfrm>
            <a:off x="-400050" y="2857500"/>
            <a:ext cx="5257800" cy="3373438"/>
          </a:xfrm>
        </p:spPr>
      </p:pic>
      <p:sp>
        <p:nvSpPr>
          <p:cNvPr id="103427" name="Rectangle 2"/>
          <p:cNvSpPr>
            <a:spLocks noGrp="1" noChangeArrowheads="1"/>
          </p:cNvSpPr>
          <p:nvPr>
            <p:ph type="title"/>
          </p:nvPr>
        </p:nvSpPr>
        <p:spPr>
          <a:xfrm>
            <a:off x="685800" y="314325"/>
            <a:ext cx="7588250" cy="685800"/>
          </a:xfrm>
        </p:spPr>
        <p:txBody>
          <a:bodyPr/>
          <a:lstStyle/>
          <a:p>
            <a:pPr marL="838200" indent="-838200"/>
            <a:r>
              <a:rPr lang="en-US" altLang="zh-CN" dirty="0" smtClean="0">
                <a:ea typeface="宋体" charset="-122"/>
              </a:rPr>
              <a:t>Interpolation Search</a:t>
            </a:r>
          </a:p>
        </p:txBody>
      </p:sp>
      <p:sp>
        <p:nvSpPr>
          <p:cNvPr id="103428" name="Rectangle 3"/>
          <p:cNvSpPr>
            <a:spLocks noGrp="1" noChangeArrowheads="1"/>
          </p:cNvSpPr>
          <p:nvPr>
            <p:ph type="body" sz="half" idx="1"/>
          </p:nvPr>
        </p:nvSpPr>
        <p:spPr>
          <a:xfrm>
            <a:off x="762000" y="1143000"/>
            <a:ext cx="8382000" cy="5486400"/>
          </a:xfrm>
        </p:spPr>
        <p:txBody>
          <a:bodyPr/>
          <a:lstStyle/>
          <a:p>
            <a:pPr marL="0" indent="0">
              <a:lnSpc>
                <a:spcPct val="90000"/>
              </a:lnSpc>
              <a:buFont typeface="Monotype Sorts"/>
              <a:buNone/>
            </a:pPr>
            <a:r>
              <a:rPr lang="en-US" altLang="zh-CN" sz="2400" smtClean="0"/>
              <a:t>Searches a sorted array similar to binary search but estimates location of the search key in </a:t>
            </a:r>
            <a:r>
              <a:rPr lang="en-US" altLang="zh-CN" sz="2400" i="1" smtClean="0"/>
              <a:t>A</a:t>
            </a:r>
            <a:r>
              <a:rPr lang="en-US" altLang="zh-CN" sz="2400" smtClean="0"/>
              <a:t>[</a:t>
            </a:r>
            <a:r>
              <a:rPr lang="en-US" altLang="zh-CN" sz="2400" i="1" smtClean="0"/>
              <a:t>l..r</a:t>
            </a:r>
            <a:r>
              <a:rPr lang="en-US" altLang="zh-CN" sz="2400" smtClean="0"/>
              <a:t>] by using its value </a:t>
            </a:r>
            <a:r>
              <a:rPr lang="en-US" altLang="zh-CN" sz="2400" i="1" smtClean="0"/>
              <a:t>v.</a:t>
            </a:r>
            <a:r>
              <a:rPr lang="en-US" altLang="zh-CN" sz="2400" smtClean="0"/>
              <a:t> Specifically, the values of the array’s elements are assumed to grow linearly from </a:t>
            </a:r>
            <a:r>
              <a:rPr lang="en-US" altLang="zh-CN" sz="2400" i="1" smtClean="0"/>
              <a:t>A</a:t>
            </a:r>
            <a:r>
              <a:rPr lang="en-US" altLang="zh-CN" sz="2400" smtClean="0"/>
              <a:t>[</a:t>
            </a:r>
            <a:r>
              <a:rPr lang="en-US" altLang="zh-CN" sz="2400" i="1" smtClean="0"/>
              <a:t>l</a:t>
            </a:r>
            <a:r>
              <a:rPr lang="en-US" altLang="zh-CN" sz="2400" smtClean="0"/>
              <a:t>] to </a:t>
            </a:r>
            <a:r>
              <a:rPr lang="en-US" altLang="zh-CN" sz="2400" i="1" smtClean="0"/>
              <a:t>A</a:t>
            </a:r>
            <a:r>
              <a:rPr lang="en-US" altLang="zh-CN" sz="2400" smtClean="0"/>
              <a:t>[</a:t>
            </a:r>
            <a:r>
              <a:rPr lang="en-US" altLang="zh-CN" sz="2400" i="1" smtClean="0"/>
              <a:t>r</a:t>
            </a:r>
            <a:r>
              <a:rPr lang="en-US" altLang="zh-CN" sz="2400" smtClean="0"/>
              <a:t>] and the location of </a:t>
            </a:r>
            <a:r>
              <a:rPr lang="en-US" altLang="zh-CN" sz="2400" i="1" smtClean="0"/>
              <a:t>v </a:t>
            </a:r>
            <a:r>
              <a:rPr lang="en-US" altLang="zh-CN" sz="2400" smtClean="0"/>
              <a:t>is estimated as the </a:t>
            </a:r>
            <a:r>
              <a:rPr lang="en-US" altLang="zh-CN" sz="2400" i="1" smtClean="0"/>
              <a:t>x</a:t>
            </a:r>
            <a:r>
              <a:rPr lang="en-US" altLang="zh-CN" sz="2400" smtClean="0"/>
              <a:t>-coordinate of the point on the straight line through (</a:t>
            </a:r>
            <a:r>
              <a:rPr lang="en-US" altLang="zh-CN" sz="2400" i="1" smtClean="0"/>
              <a:t>l, </a:t>
            </a:r>
            <a:r>
              <a:rPr lang="en-US" altLang="zh-CN" sz="2400" smtClean="0"/>
              <a:t>A[</a:t>
            </a:r>
            <a:r>
              <a:rPr lang="en-US" altLang="zh-CN" sz="2400" i="1" smtClean="0"/>
              <a:t>l</a:t>
            </a:r>
            <a:r>
              <a:rPr lang="en-US" altLang="zh-CN" sz="2400" smtClean="0"/>
              <a:t>]) and (</a:t>
            </a:r>
            <a:r>
              <a:rPr lang="en-US" altLang="zh-CN" sz="2400" i="1" smtClean="0"/>
              <a:t>r, </a:t>
            </a:r>
            <a:r>
              <a:rPr lang="en-US" altLang="zh-CN" sz="2400" smtClean="0"/>
              <a:t>A[</a:t>
            </a:r>
            <a:r>
              <a:rPr lang="en-US" altLang="zh-CN" sz="2400" i="1" smtClean="0"/>
              <a:t>r</a:t>
            </a:r>
            <a:r>
              <a:rPr lang="en-US" altLang="zh-CN" sz="2400" smtClean="0"/>
              <a:t>]) whose </a:t>
            </a:r>
            <a:r>
              <a:rPr lang="en-US" altLang="zh-CN" sz="2400" i="1" smtClean="0"/>
              <a:t>y</a:t>
            </a:r>
            <a:r>
              <a:rPr lang="en-US" altLang="zh-CN" sz="2400" smtClean="0"/>
              <a:t>-coordinate is </a:t>
            </a:r>
            <a:r>
              <a:rPr lang="en-US" altLang="zh-CN" sz="2400" i="1" smtClean="0"/>
              <a:t>v</a:t>
            </a:r>
            <a:r>
              <a:rPr lang="en-US" altLang="zh-CN" sz="2400" smtClean="0"/>
              <a:t>:</a:t>
            </a:r>
            <a:br>
              <a:rPr lang="en-US" altLang="zh-CN" sz="2400" smtClean="0"/>
            </a:br>
            <a:endParaRPr lang="en-US" altLang="zh-CN" sz="24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a:p>
            <a:pPr marL="0" indent="0">
              <a:buFont typeface="Monotype Sorts"/>
              <a:buNone/>
            </a:pPr>
            <a:endParaRPr lang="en-US" altLang="zh-CN" sz="1600" smtClean="0"/>
          </a:p>
        </p:txBody>
      </p:sp>
      <p:sp>
        <p:nvSpPr>
          <p:cNvPr id="397317" name="Text Box 5"/>
          <p:cNvSpPr txBox="1">
            <a:spLocks noChangeArrowheads="1"/>
          </p:cNvSpPr>
          <p:nvPr/>
        </p:nvSpPr>
        <p:spPr bwMode="auto">
          <a:xfrm>
            <a:off x="4429125" y="4800600"/>
            <a:ext cx="4714875" cy="396875"/>
          </a:xfrm>
          <a:prstGeom prst="rect">
            <a:avLst/>
          </a:prstGeom>
          <a:noFill/>
          <a:ln w="12700">
            <a:noFill/>
            <a:miter lim="800000"/>
            <a:headEnd type="none" w="sm" len="sm"/>
            <a:tailEnd type="none" w="sm" len="sm"/>
          </a:ln>
          <a:effectLst/>
        </p:spPr>
        <p:txBody>
          <a:bodyPr>
            <a:spAutoFit/>
          </a:bodyPr>
          <a:lstStyle/>
          <a:p>
            <a:pPr>
              <a:spcBef>
                <a:spcPct val="50000"/>
              </a:spcBef>
              <a:defRPr/>
            </a:pPr>
            <a:r>
              <a:rPr kumimoji="1" lang="en-US" altLang="zh-CN" sz="2000" b="1" i="1" dirty="0">
                <a:solidFill>
                  <a:srgbClr val="00B050"/>
                </a:solidFill>
                <a:effectLst>
                  <a:outerShdw blurRad="38100" dist="38100" dir="2700000" algn="tl">
                    <a:srgbClr val="000000"/>
                  </a:outerShdw>
                </a:effectLst>
              </a:rPr>
              <a:t>x</a:t>
            </a:r>
            <a:r>
              <a:rPr kumimoji="1" lang="en-US" altLang="zh-CN" sz="2000" b="1" dirty="0">
                <a:solidFill>
                  <a:srgbClr val="00B050"/>
                </a:solidFill>
                <a:effectLst>
                  <a:outerShdw blurRad="38100" dist="38100" dir="2700000" algn="tl">
                    <a:srgbClr val="000000"/>
                  </a:outerShdw>
                </a:effectLst>
              </a:rPr>
              <a:t> = </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 + </a:t>
            </a:r>
            <a:r>
              <a:rPr kumimoji="1" lang="en-US" altLang="zh-CN" sz="2000" b="1" dirty="0">
                <a:solidFill>
                  <a:srgbClr val="00B050"/>
                </a:solidFill>
                <a:effectLst>
                  <a:outerShdw blurRad="38100" dist="38100" dir="2700000" algn="tl">
                    <a:srgbClr val="000000"/>
                  </a:outerShdw>
                </a:effectLst>
                <a:sym typeface="Symbol" pitchFamily="18" charset="2"/>
              </a:rPr>
              <a:t></a:t>
            </a:r>
            <a:r>
              <a:rPr kumimoji="1" lang="en-US" altLang="zh-CN" sz="2000" b="1" dirty="0">
                <a:solidFill>
                  <a:srgbClr val="00B050"/>
                </a:solidFill>
                <a:effectLst>
                  <a:outerShdw blurRad="38100" dist="38100" dir="2700000" algn="tl">
                    <a:srgbClr val="000000"/>
                  </a:outerShdw>
                </a:effectLst>
              </a:rPr>
              <a:t>(</a:t>
            </a:r>
            <a:r>
              <a:rPr kumimoji="1" lang="en-US" altLang="zh-CN" sz="2000" b="1" i="1" dirty="0">
                <a:solidFill>
                  <a:srgbClr val="00B050"/>
                </a:solidFill>
                <a:effectLst>
                  <a:outerShdw blurRad="38100" dist="38100" dir="2700000" algn="tl">
                    <a:srgbClr val="000000"/>
                  </a:outerShdw>
                </a:effectLst>
              </a:rPr>
              <a:t>v </a:t>
            </a:r>
            <a:r>
              <a:rPr kumimoji="1" lang="en-US" altLang="zh-CN" sz="2000" b="1" dirty="0">
                <a:solidFill>
                  <a:srgbClr val="00B050"/>
                </a:solidFill>
                <a:effectLst>
                  <a:outerShdw blurRad="38100" dist="38100" dir="2700000" algn="tl">
                    <a:srgbClr val="000000"/>
                  </a:outerShdw>
                </a:effectLst>
              </a:rPr>
              <a:t>- A[</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a:t>
            </a:r>
            <a:r>
              <a:rPr kumimoji="1" lang="en-US" altLang="zh-CN" sz="2000" b="1" i="1" dirty="0">
                <a:solidFill>
                  <a:srgbClr val="00B050"/>
                </a:solidFill>
                <a:effectLst>
                  <a:outerShdw blurRad="38100" dist="38100" dir="2700000" algn="tl">
                    <a:srgbClr val="000000"/>
                  </a:outerShdw>
                </a:effectLst>
              </a:rPr>
              <a:t>r</a:t>
            </a:r>
            <a:r>
              <a:rPr kumimoji="1" lang="en-US" altLang="zh-CN" sz="2000" b="1" dirty="0">
                <a:solidFill>
                  <a:srgbClr val="00B050"/>
                </a:solidFill>
                <a:effectLst>
                  <a:outerShdw blurRad="38100" dist="38100" dir="2700000" algn="tl">
                    <a:srgbClr val="000000"/>
                  </a:outerShdw>
                </a:effectLst>
              </a:rPr>
              <a:t> - </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)/(A[</a:t>
            </a:r>
            <a:r>
              <a:rPr kumimoji="1" lang="en-US" altLang="zh-CN" sz="2000" b="1" i="1" dirty="0">
                <a:solidFill>
                  <a:srgbClr val="00B050"/>
                </a:solidFill>
                <a:effectLst>
                  <a:outerShdw blurRad="38100" dist="38100" dir="2700000" algn="tl">
                    <a:srgbClr val="000000"/>
                  </a:outerShdw>
                </a:effectLst>
              </a:rPr>
              <a:t>r</a:t>
            </a:r>
            <a:r>
              <a:rPr kumimoji="1" lang="en-US" altLang="zh-CN" sz="2000" b="1" dirty="0">
                <a:solidFill>
                  <a:srgbClr val="00B050"/>
                </a:solidFill>
                <a:effectLst>
                  <a:outerShdw blurRad="38100" dist="38100" dir="2700000" algn="tl">
                    <a:srgbClr val="000000"/>
                  </a:outerShdw>
                </a:effectLst>
              </a:rPr>
              <a:t>] – A[</a:t>
            </a:r>
            <a:r>
              <a:rPr kumimoji="1" lang="en-US" altLang="zh-CN" sz="2000" b="1" i="1" dirty="0">
                <a:solidFill>
                  <a:srgbClr val="00B050"/>
                </a:solidFill>
                <a:effectLst>
                  <a:outerShdw blurRad="38100" dist="38100" dir="2700000" algn="tl">
                    <a:srgbClr val="000000"/>
                  </a:outerShdw>
                </a:effectLst>
              </a:rPr>
              <a:t>l</a:t>
            </a:r>
            <a:r>
              <a:rPr kumimoji="1" lang="en-US" altLang="zh-CN" sz="2000" b="1" dirty="0">
                <a:solidFill>
                  <a:srgbClr val="00B050"/>
                </a:solidFill>
                <a:effectLst>
                  <a:outerShdw blurRad="38100" dist="38100" dir="2700000" algn="tl">
                    <a:srgbClr val="000000"/>
                  </a:outerShdw>
                </a:effectLst>
              </a:rPr>
              <a:t>] )</a:t>
            </a:r>
            <a:r>
              <a:rPr kumimoji="1" lang="en-US" altLang="zh-CN" sz="2000" b="1" dirty="0">
                <a:solidFill>
                  <a:srgbClr val="00B050"/>
                </a:solidFill>
                <a:effectLst>
                  <a:outerShdw blurRad="38100" dist="38100" dir="2700000" algn="tl">
                    <a:srgbClr val="000000"/>
                  </a:outerShdw>
                </a:effectLst>
                <a:sym typeface="Symbol" pitchFamily="18"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marL="838200" indent="-838200"/>
            <a:r>
              <a:rPr lang="en-US" altLang="zh-CN" smtClean="0">
                <a:ea typeface="宋体" charset="-122"/>
              </a:rPr>
              <a:t>Analysis of Interpolation Search</a:t>
            </a:r>
          </a:p>
        </p:txBody>
      </p:sp>
      <p:sp>
        <p:nvSpPr>
          <p:cNvPr id="105475" name="Rectangle 3"/>
          <p:cNvSpPr>
            <a:spLocks noGrp="1" noChangeArrowheads="1"/>
          </p:cNvSpPr>
          <p:nvPr>
            <p:ph type="body" idx="1"/>
          </p:nvPr>
        </p:nvSpPr>
        <p:spPr>
          <a:xfrm>
            <a:off x="457200" y="1066800"/>
            <a:ext cx="8686800" cy="5591175"/>
          </a:xfrm>
        </p:spPr>
        <p:txBody>
          <a:bodyPr/>
          <a:lstStyle/>
          <a:p>
            <a:pPr>
              <a:spcBef>
                <a:spcPct val="40000"/>
              </a:spcBef>
            </a:pPr>
            <a:r>
              <a:rPr lang="en-US" altLang="zh-CN" sz="2400" smtClean="0">
                <a:cs typeface="Arial" charset="0"/>
              </a:rPr>
              <a:t>Efficiency</a:t>
            </a:r>
            <a:endParaRPr lang="en-US" altLang="zh-CN" sz="1100" smtClean="0">
              <a:cs typeface="Arial" charset="0"/>
            </a:endParaRPr>
          </a:p>
          <a:p>
            <a:pPr>
              <a:spcBef>
                <a:spcPct val="40000"/>
              </a:spcBef>
              <a:spcAft>
                <a:spcPct val="50000"/>
              </a:spcAft>
              <a:buFont typeface="Monotype Sorts"/>
              <a:buNone/>
            </a:pPr>
            <a:r>
              <a:rPr lang="en-US" altLang="zh-CN" sz="1200" smtClean="0">
                <a:cs typeface="Arial" charset="0"/>
              </a:rPr>
              <a:t> </a:t>
            </a:r>
            <a:r>
              <a:rPr lang="en-US" altLang="zh-CN" sz="1400" smtClean="0">
                <a:cs typeface="Arial" charset="0"/>
              </a:rPr>
              <a:t>     </a:t>
            </a:r>
            <a:r>
              <a:rPr lang="en-US" altLang="zh-CN" sz="2400" smtClean="0">
                <a:cs typeface="Arial" charset="0"/>
              </a:rPr>
              <a:t>average case: C(</a:t>
            </a:r>
            <a:r>
              <a:rPr lang="en-US" altLang="zh-CN" sz="2400" i="1" smtClean="0">
                <a:cs typeface="Arial" charset="0"/>
              </a:rPr>
              <a:t>n</a:t>
            </a:r>
            <a:r>
              <a:rPr lang="en-US" altLang="zh-CN" sz="2400" smtClean="0">
                <a:cs typeface="Arial" charset="0"/>
              </a:rPr>
              <a:t>)</a:t>
            </a:r>
            <a:r>
              <a:rPr lang="en-US" altLang="zh-CN" sz="2400" smtClean="0"/>
              <a:t> &lt; log</a:t>
            </a:r>
            <a:r>
              <a:rPr lang="en-US" altLang="zh-CN" sz="2400" baseline="-25000" smtClean="0"/>
              <a:t>2</a:t>
            </a:r>
            <a:r>
              <a:rPr lang="en-US" altLang="zh-CN" sz="2400" smtClean="0"/>
              <a:t> log</a:t>
            </a:r>
            <a:r>
              <a:rPr lang="en-US" altLang="zh-CN" sz="2400" baseline="-25000" smtClean="0"/>
              <a:t>2</a:t>
            </a:r>
            <a:r>
              <a:rPr lang="en-US" altLang="zh-CN" sz="2400" smtClean="0"/>
              <a:t> </a:t>
            </a:r>
            <a:r>
              <a:rPr lang="en-US" altLang="zh-CN" sz="2400" i="1" smtClean="0"/>
              <a:t>n</a:t>
            </a:r>
            <a:r>
              <a:rPr lang="en-US" altLang="zh-CN" sz="2400" smtClean="0"/>
              <a:t> + 1</a:t>
            </a:r>
          </a:p>
          <a:p>
            <a:pPr>
              <a:spcBef>
                <a:spcPct val="40000"/>
              </a:spcBef>
              <a:spcAft>
                <a:spcPct val="50000"/>
              </a:spcAft>
              <a:buFont typeface="Monotype Sorts"/>
              <a:buNone/>
            </a:pPr>
            <a:r>
              <a:rPr lang="en-US" altLang="zh-CN" sz="2400" smtClean="0"/>
              <a:t>     </a:t>
            </a:r>
            <a:r>
              <a:rPr lang="en-US" altLang="zh-CN" sz="2400" smtClean="0">
                <a:cs typeface="Arial" charset="0"/>
              </a:rPr>
              <a:t>worst case: C(</a:t>
            </a:r>
            <a:r>
              <a:rPr lang="en-US" altLang="zh-CN" sz="2400" i="1" smtClean="0">
                <a:cs typeface="Arial" charset="0"/>
              </a:rPr>
              <a:t>n</a:t>
            </a:r>
            <a:r>
              <a:rPr lang="en-US" altLang="zh-CN" sz="2400" smtClean="0">
                <a:cs typeface="Arial" charset="0"/>
              </a:rPr>
              <a:t>) = </a:t>
            </a:r>
            <a:r>
              <a:rPr lang="en-US" altLang="zh-CN" sz="2400" i="1" smtClean="0">
                <a:cs typeface="Arial" charset="0"/>
              </a:rPr>
              <a:t>n</a:t>
            </a:r>
            <a:br>
              <a:rPr lang="en-US" altLang="zh-CN" sz="2400" i="1" smtClean="0">
                <a:cs typeface="Arial" charset="0"/>
              </a:rPr>
            </a:br>
            <a:endParaRPr lang="en-US" altLang="zh-CN" sz="2400" smtClean="0"/>
          </a:p>
          <a:p>
            <a:pPr>
              <a:spcBef>
                <a:spcPct val="40000"/>
              </a:spcBef>
            </a:pPr>
            <a:r>
              <a:rPr lang="en-US" altLang="zh-CN" sz="2400" smtClean="0"/>
              <a:t>Preferable to binary search only for VERY large arrays and/or expensive comparisons</a:t>
            </a:r>
            <a:br>
              <a:rPr lang="en-US" altLang="zh-CN" sz="2400" smtClean="0"/>
            </a:br>
            <a:endParaRPr lang="en-US" altLang="zh-CN" sz="2400" smtClean="0"/>
          </a:p>
          <a:p>
            <a:pPr>
              <a:spcBef>
                <a:spcPct val="40000"/>
              </a:spcBef>
            </a:pPr>
            <a:r>
              <a:rPr lang="en-US" altLang="zh-CN" sz="2400" smtClean="0"/>
              <a:t>Has a counterpart, the </a:t>
            </a:r>
            <a:r>
              <a:rPr lang="en-US" altLang="zh-CN" sz="2400" i="1" u="sng" smtClean="0"/>
              <a:t>method of false position</a:t>
            </a:r>
            <a:r>
              <a:rPr lang="en-US" altLang="zh-CN" sz="2400" smtClean="0"/>
              <a:t> (</a:t>
            </a:r>
            <a:r>
              <a:rPr lang="en-US" altLang="zh-CN" sz="2400" i="1" u="sng" smtClean="0"/>
              <a:t>regula falsi</a:t>
            </a:r>
            <a:r>
              <a:rPr lang="en-US" altLang="zh-CN" sz="2400" smtClean="0"/>
              <a:t>), for solving equations in one unknown</a:t>
            </a:r>
            <a:endParaRPr lang="en-US" altLang="zh-CN" sz="2400" i="1" smtClean="0"/>
          </a:p>
          <a:p>
            <a:pPr>
              <a:spcBef>
                <a:spcPct val="40000"/>
              </a:spcBef>
              <a:buFont typeface="Monotype Sorts"/>
              <a:buNone/>
            </a:pPr>
            <a:endParaRPr lang="en-US" altLang="zh-CN" sz="2400" i="1" smtClean="0">
              <a:solidFill>
                <a:srgbClr val="3333FF"/>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135</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CN" smtClean="0">
                <a:ea typeface="宋体" charset="-122"/>
              </a:rPr>
              <a:t>Binary Search Tree Algorithms</a:t>
            </a:r>
          </a:p>
        </p:txBody>
      </p:sp>
      <p:sp>
        <p:nvSpPr>
          <p:cNvPr id="107523" name="Rectangle 3"/>
          <p:cNvSpPr>
            <a:spLocks noGrp="1" noChangeArrowheads="1"/>
          </p:cNvSpPr>
          <p:nvPr>
            <p:ph type="body" idx="1"/>
          </p:nvPr>
        </p:nvSpPr>
        <p:spPr/>
        <p:txBody>
          <a:bodyPr/>
          <a:lstStyle/>
          <a:p>
            <a:pPr marL="0" indent="0">
              <a:spcBef>
                <a:spcPct val="50000"/>
              </a:spcBef>
              <a:buFont typeface="Monotype Sorts"/>
              <a:buNone/>
            </a:pPr>
            <a:r>
              <a:rPr lang="en-US" altLang="zh-CN" sz="2400" smtClean="0"/>
              <a:t>Several algorithms on BST requires recursive processing of just one of its subtrees, e.g.,</a:t>
            </a:r>
          </a:p>
          <a:p>
            <a:pPr marL="0" indent="0">
              <a:spcBef>
                <a:spcPct val="50000"/>
              </a:spcBef>
            </a:pPr>
            <a:r>
              <a:rPr lang="en-US" altLang="zh-CN" sz="2400" smtClean="0"/>
              <a:t>  Searching</a:t>
            </a:r>
          </a:p>
          <a:p>
            <a:pPr marL="0" indent="0">
              <a:spcBef>
                <a:spcPct val="50000"/>
              </a:spcBef>
            </a:pPr>
            <a:r>
              <a:rPr lang="en-US" altLang="zh-CN" sz="2400" smtClean="0"/>
              <a:t>  Insertion of a new key</a:t>
            </a:r>
          </a:p>
          <a:p>
            <a:pPr marL="0" indent="0">
              <a:spcBef>
                <a:spcPct val="50000"/>
              </a:spcBef>
            </a:pPr>
            <a:r>
              <a:rPr lang="en-US" altLang="zh-CN" sz="2400" smtClean="0"/>
              <a:t>  Finding the smallest (or the largest) key</a:t>
            </a:r>
          </a:p>
          <a:p>
            <a:pPr marL="0" indent="0">
              <a:spcBef>
                <a:spcPct val="50000"/>
              </a:spcBef>
              <a:buFont typeface="Monotype Sorts"/>
              <a:buNone/>
            </a:pPr>
            <a:endParaRPr lang="en-US" altLang="zh-CN" sz="2400" smtClean="0"/>
          </a:p>
        </p:txBody>
      </p:sp>
      <p:sp>
        <p:nvSpPr>
          <p:cNvPr id="107524" name="Oval 4"/>
          <p:cNvSpPr>
            <a:spLocks noChangeArrowheads="1"/>
          </p:cNvSpPr>
          <p:nvPr/>
        </p:nvSpPr>
        <p:spPr bwMode="auto">
          <a:xfrm>
            <a:off x="7391400" y="2362200"/>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k</a:t>
            </a:r>
          </a:p>
        </p:txBody>
      </p:sp>
      <p:sp>
        <p:nvSpPr>
          <p:cNvPr id="107525" name="Line 5"/>
          <p:cNvSpPr>
            <a:spLocks noChangeShapeType="1"/>
          </p:cNvSpPr>
          <p:nvPr/>
        </p:nvSpPr>
        <p:spPr bwMode="auto">
          <a:xfrm>
            <a:off x="7772400" y="2895600"/>
            <a:ext cx="457200" cy="8382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07526" name="Line 6"/>
          <p:cNvSpPr>
            <a:spLocks noChangeShapeType="1"/>
          </p:cNvSpPr>
          <p:nvPr/>
        </p:nvSpPr>
        <p:spPr bwMode="auto">
          <a:xfrm flipH="1">
            <a:off x="6934200" y="2895600"/>
            <a:ext cx="609600" cy="83820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07527" name="Text Box 7"/>
          <p:cNvSpPr txBox="1">
            <a:spLocks noChangeArrowheads="1"/>
          </p:cNvSpPr>
          <p:nvPr/>
        </p:nvSpPr>
        <p:spPr bwMode="auto">
          <a:xfrm>
            <a:off x="8286750" y="22860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28" name="Text Box 8"/>
          <p:cNvSpPr txBox="1">
            <a:spLocks noChangeArrowheads="1"/>
          </p:cNvSpPr>
          <p:nvPr/>
        </p:nvSpPr>
        <p:spPr bwMode="auto">
          <a:xfrm>
            <a:off x="8286750" y="40386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29" name="Text Box 9"/>
          <p:cNvSpPr txBox="1">
            <a:spLocks noChangeArrowheads="1"/>
          </p:cNvSpPr>
          <p:nvPr/>
        </p:nvSpPr>
        <p:spPr bwMode="auto">
          <a:xfrm>
            <a:off x="8058150" y="2895600"/>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107530" name="AutoShape 10"/>
          <p:cNvSpPr>
            <a:spLocks noChangeArrowheads="1"/>
          </p:cNvSpPr>
          <p:nvPr/>
        </p:nvSpPr>
        <p:spPr bwMode="auto">
          <a:xfrm>
            <a:off x="64008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p>
            <a:r>
              <a:rPr lang="en-US" altLang="zh-CN">
                <a:solidFill>
                  <a:schemeClr val="bg2"/>
                </a:solidFill>
              </a:rPr>
              <a:t>&lt;k</a:t>
            </a:r>
          </a:p>
        </p:txBody>
      </p:sp>
      <p:sp>
        <p:nvSpPr>
          <p:cNvPr id="107531" name="AutoShape 11"/>
          <p:cNvSpPr>
            <a:spLocks noChangeArrowheads="1"/>
          </p:cNvSpPr>
          <p:nvPr/>
        </p:nvSpPr>
        <p:spPr bwMode="auto">
          <a:xfrm>
            <a:off x="7696200" y="3733800"/>
            <a:ext cx="1066800" cy="1371600"/>
          </a:xfrm>
          <a:prstGeom prst="triangle">
            <a:avLst>
              <a:gd name="adj" fmla="val 50000"/>
            </a:avLst>
          </a:prstGeom>
          <a:solidFill>
            <a:schemeClr val="accent1"/>
          </a:solidFill>
          <a:ln w="12700">
            <a:solidFill>
              <a:srgbClr val="FF0000"/>
            </a:solidFill>
            <a:miter lim="800000"/>
            <a:headEnd type="none" w="sm" len="sm"/>
            <a:tailEnd type="none" w="sm" len="sm"/>
          </a:ln>
        </p:spPr>
        <p:txBody>
          <a:bodyPr wrap="none" anchor="ctr"/>
          <a:lstStyle/>
          <a:p>
            <a:r>
              <a:rPr lang="en-US" altLang="zh-CN">
                <a:solidFill>
                  <a:schemeClr val="bg2"/>
                </a:solidFill>
              </a:rPr>
              <a:t>&gt;k</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136</a:t>
            </a:fld>
            <a:endParaRPr lang="en-US" altLang="zh-CN" dirty="0"/>
          </a:p>
        </p:txBody>
      </p:sp>
    </p:spTree>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US" altLang="zh-CN" sz="3600" smtClean="0">
                <a:ea typeface="宋体" charset="-122"/>
              </a:rPr>
              <a:t>Searching in Binary Search Tree</a:t>
            </a:r>
          </a:p>
        </p:txBody>
      </p:sp>
      <p:sp>
        <p:nvSpPr>
          <p:cNvPr id="109571" name="Rectangle 3"/>
          <p:cNvSpPr>
            <a:spLocks noGrp="1" noChangeArrowheads="1"/>
          </p:cNvSpPr>
          <p:nvPr>
            <p:ph type="body" idx="1"/>
          </p:nvPr>
        </p:nvSpPr>
        <p:spPr/>
        <p:txBody>
          <a:bodyPr/>
          <a:lstStyle/>
          <a:p>
            <a:pPr>
              <a:lnSpc>
                <a:spcPct val="90000"/>
              </a:lnSpc>
              <a:buFont typeface="Monotype Sorts"/>
              <a:buNone/>
            </a:pPr>
            <a:r>
              <a:rPr lang="en-US" altLang="zh-CN" sz="2400" dirty="0" smtClean="0"/>
              <a:t>Algorithm </a:t>
            </a:r>
            <a:r>
              <a:rPr lang="en-US" altLang="zh-CN" sz="2400" i="1" dirty="0" smtClean="0"/>
              <a:t>BTS</a:t>
            </a:r>
            <a:r>
              <a:rPr lang="en-US" altLang="zh-CN" sz="2400" dirty="0" smtClean="0"/>
              <a:t>(</a:t>
            </a:r>
            <a:r>
              <a:rPr lang="en-US" altLang="zh-CN" sz="2400" i="1" dirty="0" smtClean="0"/>
              <a:t>x</a:t>
            </a:r>
            <a:r>
              <a:rPr lang="en-US" altLang="zh-CN" sz="2400" dirty="0" smtClean="0"/>
              <a:t>, </a:t>
            </a:r>
            <a:r>
              <a:rPr lang="en-US" altLang="zh-CN" sz="2400" i="1" dirty="0" smtClean="0"/>
              <a:t>v</a:t>
            </a:r>
            <a:r>
              <a:rPr lang="en-US" altLang="zh-CN" sz="2400" dirty="0" smtClean="0"/>
              <a:t>)</a:t>
            </a:r>
          </a:p>
          <a:p>
            <a:pPr>
              <a:lnSpc>
                <a:spcPct val="90000"/>
              </a:lnSpc>
              <a:buFont typeface="Monotype Sorts"/>
              <a:buNone/>
            </a:pPr>
            <a:r>
              <a:rPr lang="en-US" altLang="zh-CN" sz="2400" dirty="0" smtClean="0"/>
              <a:t>//Search for node with key equal to </a:t>
            </a:r>
            <a:r>
              <a:rPr lang="en-US" altLang="zh-CN" sz="2400" i="1" dirty="0" smtClean="0"/>
              <a:t>v </a:t>
            </a:r>
            <a:r>
              <a:rPr lang="en-US" altLang="zh-CN" sz="2400" dirty="0" smtClean="0"/>
              <a:t>in BST rooted at node </a:t>
            </a:r>
            <a:r>
              <a:rPr lang="en-US" altLang="zh-CN" sz="2400" i="1" dirty="0" smtClean="0"/>
              <a:t>x</a:t>
            </a:r>
            <a:endParaRPr lang="en-US" altLang="zh-CN" sz="2400" dirty="0" smtClean="0"/>
          </a:p>
          <a:p>
            <a:pPr>
              <a:lnSpc>
                <a:spcPct val="90000"/>
              </a:lnSpc>
              <a:buFont typeface="Monotype Sorts"/>
              <a:buNone/>
            </a:pPr>
            <a:r>
              <a:rPr lang="en-US" altLang="zh-CN" sz="2400" dirty="0" smtClean="0"/>
              <a:t>      if </a:t>
            </a:r>
            <a:r>
              <a:rPr lang="en-US" altLang="zh-CN" sz="2400" i="1" dirty="0" smtClean="0"/>
              <a:t>x</a:t>
            </a:r>
            <a:r>
              <a:rPr lang="en-US" altLang="zh-CN" sz="2400" dirty="0" smtClean="0"/>
              <a:t> = NIL  return -1</a:t>
            </a:r>
          </a:p>
          <a:p>
            <a:pPr>
              <a:lnSpc>
                <a:spcPct val="90000"/>
              </a:lnSpc>
              <a:buFont typeface="Monotype Sorts"/>
              <a:buNone/>
            </a:pPr>
            <a:r>
              <a:rPr lang="en-US" altLang="zh-CN" sz="2400" dirty="0" smtClean="0"/>
              <a:t>      else if  </a:t>
            </a:r>
            <a:r>
              <a:rPr lang="en-US" altLang="zh-CN" sz="2400" i="1" dirty="0" smtClean="0"/>
              <a:t>v</a:t>
            </a:r>
            <a:r>
              <a:rPr lang="en-US" altLang="zh-CN" sz="2400" dirty="0" smtClean="0"/>
              <a:t> = </a:t>
            </a:r>
            <a:r>
              <a:rPr lang="en-US" altLang="zh-CN" sz="2400" i="1" dirty="0" smtClean="0"/>
              <a:t>K</a:t>
            </a:r>
            <a:r>
              <a:rPr lang="en-US" altLang="zh-CN" sz="2400" dirty="0" smtClean="0"/>
              <a:t>(</a:t>
            </a:r>
            <a:r>
              <a:rPr lang="en-US" altLang="zh-CN" sz="2400" i="1" dirty="0" smtClean="0"/>
              <a:t>x</a:t>
            </a:r>
            <a:r>
              <a:rPr lang="en-US" altLang="zh-CN" sz="2400" dirty="0" smtClean="0"/>
              <a:t>)  return </a:t>
            </a:r>
            <a:r>
              <a:rPr lang="en-US" altLang="zh-CN" sz="2400" i="1" dirty="0" smtClean="0"/>
              <a:t>x</a:t>
            </a:r>
          </a:p>
          <a:p>
            <a:pPr>
              <a:lnSpc>
                <a:spcPct val="90000"/>
              </a:lnSpc>
              <a:buFont typeface="Monotype Sorts"/>
              <a:buNone/>
            </a:pPr>
            <a:r>
              <a:rPr lang="en-US" altLang="zh-CN" sz="2400" dirty="0" smtClean="0"/>
              <a:t>      else if  </a:t>
            </a:r>
            <a:r>
              <a:rPr lang="en-US" altLang="zh-CN" sz="2400" i="1" dirty="0" smtClean="0"/>
              <a:t>v &lt; K</a:t>
            </a:r>
            <a:r>
              <a:rPr lang="en-US" altLang="zh-CN" sz="2400" dirty="0" smtClean="0"/>
              <a:t>(</a:t>
            </a:r>
            <a:r>
              <a:rPr lang="en-US" altLang="zh-CN" sz="2400" i="1" dirty="0" smtClean="0"/>
              <a:t>x</a:t>
            </a:r>
            <a:r>
              <a:rPr lang="en-US" altLang="zh-CN" sz="2400" dirty="0" smtClean="0"/>
              <a:t>)  return </a:t>
            </a:r>
            <a:r>
              <a:rPr lang="en-US" altLang="zh-CN" sz="2400" i="1" dirty="0" smtClean="0"/>
              <a:t>BTS</a:t>
            </a:r>
            <a:r>
              <a:rPr lang="en-US" altLang="zh-CN" sz="2400" dirty="0" smtClean="0"/>
              <a:t>(</a:t>
            </a:r>
            <a:r>
              <a:rPr lang="en-US" altLang="zh-CN" sz="2400" i="1" dirty="0" smtClean="0"/>
              <a:t>left</a:t>
            </a:r>
            <a:r>
              <a:rPr lang="en-US" altLang="zh-CN" sz="2400" dirty="0" smtClean="0"/>
              <a:t>(</a:t>
            </a:r>
            <a:r>
              <a:rPr lang="en-US" altLang="zh-CN" sz="2400" i="1" dirty="0" smtClean="0"/>
              <a:t>x</a:t>
            </a:r>
            <a:r>
              <a:rPr lang="en-US" altLang="zh-CN" sz="2400" dirty="0" smtClean="0"/>
              <a:t>)</a:t>
            </a:r>
            <a:r>
              <a:rPr lang="en-US" altLang="zh-CN" sz="2400" i="1" dirty="0" smtClean="0"/>
              <a:t>, v</a:t>
            </a:r>
            <a:r>
              <a:rPr lang="en-US" altLang="zh-CN" sz="2400" dirty="0" smtClean="0"/>
              <a:t>)</a:t>
            </a:r>
          </a:p>
          <a:p>
            <a:pPr>
              <a:lnSpc>
                <a:spcPct val="90000"/>
              </a:lnSpc>
              <a:buFont typeface="Monotype Sorts"/>
              <a:buNone/>
            </a:pPr>
            <a:r>
              <a:rPr lang="en-US" altLang="zh-CN" sz="2400" dirty="0" smtClean="0"/>
              <a:t>      else return </a:t>
            </a:r>
            <a:r>
              <a:rPr lang="en-US" altLang="zh-CN" sz="2400" i="1" dirty="0" smtClean="0"/>
              <a:t>BTS</a:t>
            </a:r>
            <a:r>
              <a:rPr lang="en-US" altLang="zh-CN" sz="2400" dirty="0" smtClean="0"/>
              <a:t>(</a:t>
            </a:r>
            <a:r>
              <a:rPr lang="en-US" altLang="zh-CN" sz="2400" i="1" dirty="0" smtClean="0"/>
              <a:t>right</a:t>
            </a:r>
            <a:r>
              <a:rPr lang="en-US" altLang="zh-CN" sz="2400" dirty="0" smtClean="0"/>
              <a:t>(</a:t>
            </a:r>
            <a:r>
              <a:rPr lang="en-US" altLang="zh-CN" sz="2400" i="1" dirty="0" smtClean="0"/>
              <a:t>x</a:t>
            </a:r>
            <a:r>
              <a:rPr lang="en-US" altLang="zh-CN" sz="2400" dirty="0" smtClean="0"/>
              <a:t>)</a:t>
            </a:r>
            <a:r>
              <a:rPr lang="en-US" altLang="zh-CN" sz="2400" i="1" dirty="0" smtClean="0"/>
              <a:t>, v</a:t>
            </a:r>
            <a:r>
              <a:rPr lang="en-US" altLang="zh-CN" sz="2400" dirty="0" smtClean="0"/>
              <a:t>)</a:t>
            </a:r>
          </a:p>
          <a:p>
            <a:pPr>
              <a:lnSpc>
                <a:spcPct val="90000"/>
              </a:lnSpc>
              <a:buFont typeface="Monotype Sorts"/>
              <a:buNone/>
            </a:pPr>
            <a:endParaRPr lang="en-US" altLang="zh-CN" sz="2400" dirty="0" smtClean="0"/>
          </a:p>
          <a:p>
            <a:pPr>
              <a:lnSpc>
                <a:spcPct val="90000"/>
              </a:lnSpc>
              <a:spcBef>
                <a:spcPct val="50000"/>
              </a:spcBef>
              <a:buFont typeface="Monotype Sorts"/>
              <a:buNone/>
            </a:pPr>
            <a:r>
              <a:rPr lang="en-US" altLang="zh-CN" sz="2400" dirty="0" smtClean="0">
                <a:cs typeface="Arial" charset="0"/>
              </a:rPr>
              <a:t>Efficiency</a:t>
            </a:r>
            <a:endParaRPr lang="en-US" altLang="zh-CN" sz="2400" dirty="0" smtClean="0"/>
          </a:p>
          <a:p>
            <a:pPr>
              <a:lnSpc>
                <a:spcPct val="90000"/>
              </a:lnSpc>
              <a:spcBef>
                <a:spcPct val="50000"/>
              </a:spcBef>
              <a:buFont typeface="Monotype Sorts"/>
              <a:buNone/>
            </a:pPr>
            <a:r>
              <a:rPr lang="en-US" altLang="zh-CN" sz="2400" dirty="0" smtClean="0"/>
              <a:t>     worst case:    </a:t>
            </a:r>
            <a:r>
              <a:rPr lang="en-US" altLang="zh-CN" sz="2400" dirty="0" smtClean="0">
                <a:cs typeface="Arial" charset="0"/>
              </a:rPr>
              <a:t>C(</a:t>
            </a:r>
            <a:r>
              <a:rPr lang="en-US" altLang="zh-CN" sz="2400" i="1" dirty="0" smtClean="0">
                <a:cs typeface="Arial" charset="0"/>
              </a:rPr>
              <a:t>n</a:t>
            </a:r>
            <a:r>
              <a:rPr lang="en-US" altLang="zh-CN" sz="2400" dirty="0" smtClean="0">
                <a:cs typeface="Arial" charset="0"/>
              </a:rPr>
              <a:t>) = </a:t>
            </a:r>
            <a:r>
              <a:rPr lang="en-US" altLang="zh-CN" sz="2400" i="1" dirty="0" smtClean="0">
                <a:cs typeface="Arial" charset="0"/>
              </a:rPr>
              <a:t>n</a:t>
            </a:r>
            <a:endParaRPr lang="en-US" altLang="zh-CN" sz="2400" dirty="0" smtClean="0">
              <a:cs typeface="Arial" charset="0"/>
            </a:endParaRPr>
          </a:p>
          <a:p>
            <a:pPr>
              <a:lnSpc>
                <a:spcPct val="90000"/>
              </a:lnSpc>
              <a:buFont typeface="Monotype Sorts"/>
              <a:buNone/>
            </a:pPr>
            <a:r>
              <a:rPr lang="en-US" altLang="zh-CN" sz="2400" dirty="0" smtClean="0"/>
              <a:t>	average case: </a:t>
            </a:r>
            <a:r>
              <a:rPr lang="en-US" altLang="zh-CN" sz="2400" dirty="0" smtClean="0">
                <a:cs typeface="Arial" charset="0"/>
              </a:rPr>
              <a:t>C(</a:t>
            </a:r>
            <a:r>
              <a:rPr lang="en-US" altLang="zh-CN" sz="2400" i="1" dirty="0" smtClean="0">
                <a:cs typeface="Arial" charset="0"/>
              </a:rPr>
              <a:t>n</a:t>
            </a:r>
            <a:r>
              <a:rPr lang="en-US" altLang="zh-CN" sz="2400" dirty="0" smtClean="0">
                <a:cs typeface="Arial" charset="0"/>
              </a:rPr>
              <a:t>) ≈ 2ln </a:t>
            </a:r>
            <a:r>
              <a:rPr lang="en-US" altLang="zh-CN" sz="2400" i="1" dirty="0" smtClean="0">
                <a:cs typeface="Arial" charset="0"/>
              </a:rPr>
              <a:t>n </a:t>
            </a:r>
            <a:r>
              <a:rPr lang="en-US" altLang="zh-CN" sz="2400" dirty="0" smtClean="0">
                <a:cs typeface="Arial" charset="0"/>
              </a:rPr>
              <a:t>≈ 1.39</a:t>
            </a:r>
            <a:r>
              <a:rPr lang="en-US" altLang="zh-CN" sz="2400" dirty="0" smtClean="0"/>
              <a:t>log</a:t>
            </a:r>
            <a:r>
              <a:rPr lang="en-US" altLang="zh-CN" sz="2400" baseline="-25000" dirty="0" smtClean="0"/>
              <a:t>2</a:t>
            </a:r>
            <a:r>
              <a:rPr lang="en-US" altLang="zh-CN" sz="2400" dirty="0" smtClean="0"/>
              <a:t> </a:t>
            </a:r>
            <a:r>
              <a:rPr lang="en-US" altLang="zh-CN" sz="2400" i="1" dirty="0" smtClean="0"/>
              <a:t>n</a:t>
            </a:r>
            <a:endParaRPr lang="en-US" altLang="zh-CN" sz="2400" dirty="0" smtClean="0"/>
          </a:p>
          <a:p>
            <a:pPr>
              <a:lnSpc>
                <a:spcPct val="90000"/>
              </a:lnSpc>
              <a:buFont typeface="Monotype Sorts"/>
              <a:buNone/>
            </a:pPr>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137</a:t>
            </a:fld>
            <a:endParaRPr lang="en-US" altLang="zh-CN" dirty="0"/>
          </a:p>
        </p:txBody>
      </p:sp>
    </p:spTree>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2"/>
          <p:cNvSpPr>
            <a:spLocks noGrp="1" noChangeArrowheads="1"/>
          </p:cNvSpPr>
          <p:nvPr>
            <p:ph type="title"/>
          </p:nvPr>
        </p:nvSpPr>
        <p:spPr/>
        <p:txBody>
          <a:bodyPr/>
          <a:lstStyle/>
          <a:p>
            <a:pPr eaLnBrk="1" hangingPunct="1"/>
            <a:r>
              <a:rPr lang="zh-CN" altLang="en-US" dirty="0" smtClean="0"/>
              <a:t>拈游戏</a:t>
            </a:r>
            <a:r>
              <a:rPr lang="en-US" altLang="zh-CN" dirty="0" smtClean="0"/>
              <a:t>(</a:t>
            </a:r>
            <a:r>
              <a:rPr lang="en-US" altLang="zh-CN" dirty="0" err="1" smtClean="0"/>
              <a:t>Nim</a:t>
            </a:r>
            <a:r>
              <a:rPr lang="en-US" altLang="zh-CN" dirty="0" smtClean="0"/>
              <a:t> Game)</a:t>
            </a:r>
          </a:p>
        </p:txBody>
      </p:sp>
      <p:pic>
        <p:nvPicPr>
          <p:cNvPr id="79876" name="Picture 4" descr="Pink tissue pa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3789363"/>
            <a:ext cx="5087938"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67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1341438"/>
            <a:ext cx="2447925" cy="2303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80" name="Text Box 7"/>
          <p:cNvSpPr txBox="1">
            <a:spLocks noChangeArrowheads="1"/>
          </p:cNvSpPr>
          <p:nvPr/>
        </p:nvSpPr>
        <p:spPr bwMode="auto">
          <a:xfrm>
            <a:off x="2934921" y="1380014"/>
            <a:ext cx="5751879"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800"/>
              <a:t>有</a:t>
            </a:r>
            <a:r>
              <a:rPr lang="en-US" altLang="zh-CN" sz="2800"/>
              <a:t>13</a:t>
            </a:r>
            <a:r>
              <a:rPr lang="zh-CN" altLang="en-US" sz="2800"/>
              <a:t>根火柴棍，每次最少拿走</a:t>
            </a:r>
            <a:r>
              <a:rPr lang="en-US" altLang="zh-CN" sz="2800"/>
              <a:t>1</a:t>
            </a:r>
            <a:r>
              <a:rPr lang="zh-CN" altLang="en-US" sz="2800"/>
              <a:t>根，</a:t>
            </a:r>
          </a:p>
          <a:p>
            <a:pPr eaLnBrk="1" hangingPunct="1"/>
            <a:r>
              <a:rPr lang="zh-CN" altLang="en-US" sz="2800"/>
              <a:t>最多能拿走</a:t>
            </a:r>
            <a:r>
              <a:rPr lang="en-US" altLang="zh-CN" sz="2800"/>
              <a:t>4</a:t>
            </a:r>
            <a:r>
              <a:rPr lang="zh-CN" altLang="en-US" sz="2800"/>
              <a:t>根，拿走最后一根火</a:t>
            </a:r>
          </a:p>
          <a:p>
            <a:pPr eaLnBrk="1" hangingPunct="1"/>
            <a:r>
              <a:rPr lang="zh-CN" altLang="en-US" sz="2800"/>
              <a:t>柴的就是赢家。该如何拿走火柴？</a:t>
            </a:r>
          </a:p>
        </p:txBody>
      </p:sp>
      <p:sp>
        <p:nvSpPr>
          <p:cNvPr id="79880" name="Text Box 8"/>
          <p:cNvSpPr txBox="1">
            <a:spLocks noChangeArrowheads="1"/>
          </p:cNvSpPr>
          <p:nvPr/>
        </p:nvSpPr>
        <p:spPr bwMode="auto">
          <a:xfrm>
            <a:off x="5485367" y="3054231"/>
            <a:ext cx="3736177"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dirty="0"/>
              <a:t>n=m+1</a:t>
            </a:r>
            <a:r>
              <a:rPr lang="zh-CN" altLang="en-US" dirty="0"/>
              <a:t>实例是败局</a:t>
            </a:r>
          </a:p>
          <a:p>
            <a:pPr eaLnBrk="1" hangingPunct="1">
              <a:spcBef>
                <a:spcPct val="50000"/>
              </a:spcBef>
            </a:pPr>
            <a:r>
              <a:rPr lang="en-US" altLang="zh-CN" dirty="0"/>
              <a:t>m+2</a:t>
            </a:r>
            <a:r>
              <a:rPr lang="en-US" altLang="zh-CN" dirty="0">
                <a:cs typeface="Arial" charset="0"/>
              </a:rPr>
              <a:t>≤n </a:t>
            </a:r>
            <a:r>
              <a:rPr lang="en-US" altLang="zh-CN" dirty="0"/>
              <a:t>≤2m+1</a:t>
            </a:r>
            <a:r>
              <a:rPr lang="zh-CN" altLang="en-US" dirty="0"/>
              <a:t>是胜局</a:t>
            </a:r>
          </a:p>
          <a:p>
            <a:pPr eaLnBrk="1" hangingPunct="1">
              <a:spcBef>
                <a:spcPct val="50000"/>
              </a:spcBef>
            </a:pPr>
            <a:r>
              <a:rPr lang="en-US" altLang="zh-CN" dirty="0"/>
              <a:t>2m+2=2(m+1)</a:t>
            </a:r>
            <a:r>
              <a:rPr lang="zh-CN" altLang="en-US" dirty="0"/>
              <a:t>另一个</a:t>
            </a:r>
            <a:r>
              <a:rPr lang="zh-CN" altLang="en-US" dirty="0" smtClean="0"/>
              <a:t>败局</a:t>
            </a:r>
            <a:endParaRPr lang="en-US" altLang="zh-CN" dirty="0" smtClean="0"/>
          </a:p>
          <a:p>
            <a:pPr eaLnBrk="1" hangingPunct="1">
              <a:spcBef>
                <a:spcPct val="50000"/>
              </a:spcBef>
            </a:pPr>
            <a:r>
              <a:rPr lang="en-US" altLang="zh-CN" dirty="0"/>
              <a:t>2(m+1)+1 ≤ n ≤ 3(m+1)-1</a:t>
            </a:r>
            <a:r>
              <a:rPr lang="zh-CN" altLang="en-US" dirty="0"/>
              <a:t>时：胜</a:t>
            </a:r>
            <a:r>
              <a:rPr lang="zh-CN" altLang="en-US" dirty="0" smtClean="0"/>
              <a:t>局</a:t>
            </a:r>
            <a:endParaRPr lang="en-US" altLang="zh-CN" dirty="0" smtClean="0"/>
          </a:p>
          <a:p>
            <a:pPr eaLnBrk="1" hangingPunct="1">
              <a:spcBef>
                <a:spcPct val="50000"/>
              </a:spcBef>
            </a:pPr>
            <a:r>
              <a:rPr lang="en-US" altLang="zh-CN" dirty="0" smtClean="0"/>
              <a:t>……</a:t>
            </a:r>
            <a:endParaRPr lang="zh-CN" altLang="en-US" dirty="0"/>
          </a:p>
        </p:txBody>
      </p:sp>
      <p:sp>
        <p:nvSpPr>
          <p:cNvPr id="79881" name="Text Box 9"/>
          <p:cNvSpPr txBox="1">
            <a:spLocks noChangeArrowheads="1"/>
          </p:cNvSpPr>
          <p:nvPr/>
        </p:nvSpPr>
        <p:spPr bwMode="auto">
          <a:xfrm>
            <a:off x="5795963" y="5157788"/>
            <a:ext cx="3097212"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zh-CN" altLang="en-US" sz="2400" b="1">
                <a:solidFill>
                  <a:srgbClr val="FF3300"/>
                </a:solidFill>
              </a:rPr>
              <a:t>获胜策略每次拿走</a:t>
            </a:r>
            <a:r>
              <a:rPr lang="en-US" altLang="zh-CN" sz="2400" b="1">
                <a:solidFill>
                  <a:srgbClr val="FF3300"/>
                </a:solidFill>
              </a:rPr>
              <a:t>n mod (m+1)</a:t>
            </a:r>
            <a:r>
              <a:rPr lang="zh-CN" altLang="en-US" sz="2400" b="1">
                <a:solidFill>
                  <a:srgbClr val="FF3300"/>
                </a:solidFill>
              </a:rPr>
              <a:t>根火柴棍</a:t>
            </a:r>
            <a:endParaRPr lang="zh-CN" altLang="en-US" sz="240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138</a:t>
            </a:fld>
            <a:endParaRPr lang="en-US" altLang="zh-CN" dirty="0"/>
          </a:p>
        </p:txBody>
      </p:sp>
    </p:spTree>
    <p:extLst>
      <p:ext uri="{BB962C8B-B14F-4D97-AF65-F5344CB8AC3E}">
        <p14:creationId xmlns:p14="http://schemas.microsoft.com/office/powerpoint/2010/main" val="351019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98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988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98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0" grpId="0"/>
      <p:bldP spid="79881" grpId="0"/>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8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052378"/>
            <a:ext cx="9036496" cy="495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139</a:t>
            </a:fld>
            <a:endParaRPr lang="en-US" altLang="zh-CN" dirty="0"/>
          </a:p>
        </p:txBody>
      </p:sp>
    </p:spTree>
    <p:extLst>
      <p:ext uri="{BB962C8B-B14F-4D97-AF65-F5344CB8AC3E}">
        <p14:creationId xmlns:p14="http://schemas.microsoft.com/office/powerpoint/2010/main" val="41150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zh-CN" smtClean="0">
                <a:ea typeface="宋体" charset="-122"/>
              </a:rPr>
              <a:t>Insertion Sort</a:t>
            </a:r>
          </a:p>
        </p:txBody>
      </p:sp>
      <p:sp>
        <p:nvSpPr>
          <p:cNvPr id="22531" name="Rectangle 3"/>
          <p:cNvSpPr>
            <a:spLocks noGrp="1" noChangeArrowheads="1"/>
          </p:cNvSpPr>
          <p:nvPr>
            <p:ph type="body" idx="1"/>
          </p:nvPr>
        </p:nvSpPr>
        <p:spPr>
          <a:xfrm>
            <a:off x="609600" y="1066800"/>
            <a:ext cx="8534400" cy="5591175"/>
          </a:xfrm>
        </p:spPr>
        <p:txBody>
          <a:bodyPr/>
          <a:lstStyle/>
          <a:p>
            <a:pPr>
              <a:buFont typeface="Monotype Sorts"/>
              <a:buNone/>
            </a:pPr>
            <a:r>
              <a:rPr lang="en-US" altLang="zh-CN" sz="2000" smtClean="0"/>
              <a:t>To sort array A[0..</a:t>
            </a:r>
            <a:r>
              <a:rPr lang="en-US" altLang="zh-CN" sz="2000" i="1" smtClean="0"/>
              <a:t>n</a:t>
            </a:r>
            <a:r>
              <a:rPr lang="en-US" altLang="zh-CN" sz="2000" smtClean="0"/>
              <a:t>-1], sort A[0..</a:t>
            </a:r>
            <a:r>
              <a:rPr lang="en-US" altLang="zh-CN" sz="2000" i="1" smtClean="0"/>
              <a:t>n</a:t>
            </a:r>
            <a:r>
              <a:rPr lang="en-US" altLang="zh-CN" sz="2000" smtClean="0"/>
              <a:t>-2] recursively and</a:t>
            </a:r>
          </a:p>
          <a:p>
            <a:pPr>
              <a:buFont typeface="Monotype Sorts"/>
              <a:buNone/>
            </a:pPr>
            <a:r>
              <a:rPr lang="en-US" altLang="zh-CN" sz="2000" smtClean="0"/>
              <a:t>then insert A[</a:t>
            </a:r>
            <a:r>
              <a:rPr lang="en-US" altLang="zh-CN" sz="2000" i="1" smtClean="0"/>
              <a:t>n</a:t>
            </a:r>
            <a:r>
              <a:rPr lang="en-US" altLang="zh-CN" sz="2000" smtClean="0"/>
              <a:t>-1] in its proper place among the sorted</a:t>
            </a:r>
          </a:p>
          <a:p>
            <a:pPr>
              <a:buFont typeface="Monotype Sorts"/>
              <a:buNone/>
            </a:pPr>
            <a:r>
              <a:rPr lang="en-US" altLang="zh-CN" sz="2000" smtClean="0"/>
              <a:t> A[0..</a:t>
            </a:r>
            <a:r>
              <a:rPr lang="en-US" altLang="zh-CN" sz="2000" i="1" smtClean="0"/>
              <a:t>n</a:t>
            </a:r>
            <a:r>
              <a:rPr lang="en-US" altLang="zh-CN" sz="2000" smtClean="0"/>
              <a:t>-2]</a:t>
            </a:r>
            <a:br>
              <a:rPr lang="en-US" altLang="zh-CN" sz="2000" smtClean="0"/>
            </a:br>
            <a:r>
              <a:rPr lang="en-US" altLang="zh-CN" sz="2400" smtClean="0"/>
              <a:t> </a:t>
            </a:r>
          </a:p>
          <a:p>
            <a:r>
              <a:rPr lang="en-US" altLang="zh-CN" sz="2400" smtClean="0"/>
              <a:t>Usually implemented bottom up (nonrecursively)</a:t>
            </a:r>
            <a:br>
              <a:rPr lang="en-US" altLang="zh-CN" sz="2400" smtClean="0"/>
            </a:br>
            <a:endParaRPr lang="en-US" altLang="zh-CN" sz="2400" smtClean="0"/>
          </a:p>
          <a:p>
            <a:pPr>
              <a:spcBef>
                <a:spcPct val="0"/>
              </a:spcBef>
              <a:buClrTx/>
              <a:buFontTx/>
              <a:buNone/>
            </a:pPr>
            <a:r>
              <a:rPr lang="en-US" altLang="zh-CN" sz="2400" smtClean="0"/>
              <a:t>Example:   Sort  6,  4,  1,  8,  5</a:t>
            </a:r>
            <a:br>
              <a:rPr lang="en-US" altLang="zh-CN" sz="2400" smtClean="0"/>
            </a:br>
            <a:r>
              <a:rPr lang="en-US" altLang="zh-CN" sz="2400" smtClean="0"/>
              <a:t/>
            </a:r>
            <a:br>
              <a:rPr lang="en-US" altLang="zh-CN" sz="2400" smtClean="0"/>
            </a:br>
            <a:r>
              <a:rPr lang="en-US" altLang="zh-CN" sz="2400" smtClean="0"/>
              <a:t> 6 | </a:t>
            </a:r>
            <a:r>
              <a:rPr lang="en-US" altLang="zh-CN" sz="2400" u="sng" smtClean="0"/>
              <a:t>4</a:t>
            </a:r>
            <a:r>
              <a:rPr lang="en-US" altLang="zh-CN" sz="2400" smtClean="0"/>
              <a:t>   1   8   5</a:t>
            </a:r>
          </a:p>
          <a:p>
            <a:pPr>
              <a:spcBef>
                <a:spcPct val="0"/>
              </a:spcBef>
              <a:buClrTx/>
              <a:buFontTx/>
              <a:buNone/>
            </a:pPr>
            <a:r>
              <a:rPr lang="en-US" altLang="zh-CN" sz="2400" smtClean="0"/>
              <a:t>	 4   6 | </a:t>
            </a:r>
            <a:r>
              <a:rPr lang="en-US" altLang="zh-CN" sz="2400" u="sng" smtClean="0"/>
              <a:t>1</a:t>
            </a:r>
            <a:r>
              <a:rPr lang="en-US" altLang="zh-CN" sz="2400" smtClean="0"/>
              <a:t>   8   5</a:t>
            </a:r>
          </a:p>
          <a:p>
            <a:pPr>
              <a:spcBef>
                <a:spcPct val="0"/>
              </a:spcBef>
              <a:buClrTx/>
              <a:buFontTx/>
              <a:buNone/>
            </a:pPr>
            <a:r>
              <a:rPr lang="en-US" altLang="zh-CN" sz="2400" smtClean="0"/>
              <a:t>	 1   4   6 | </a:t>
            </a:r>
            <a:r>
              <a:rPr lang="en-US" altLang="zh-CN" sz="2400" u="sng" smtClean="0"/>
              <a:t>8</a:t>
            </a:r>
            <a:r>
              <a:rPr lang="en-US" altLang="zh-CN" sz="2400" smtClean="0"/>
              <a:t>   5</a:t>
            </a:r>
          </a:p>
          <a:p>
            <a:pPr>
              <a:spcBef>
                <a:spcPct val="0"/>
              </a:spcBef>
              <a:buClrTx/>
              <a:buFontTx/>
              <a:buNone/>
            </a:pPr>
            <a:r>
              <a:rPr lang="en-US" altLang="zh-CN" sz="2400" smtClean="0"/>
              <a:t>	 1   4   6   8 | </a:t>
            </a:r>
            <a:r>
              <a:rPr lang="en-US" altLang="zh-CN" sz="2400" u="sng" smtClean="0"/>
              <a:t>5</a:t>
            </a:r>
          </a:p>
          <a:p>
            <a:pPr>
              <a:spcBef>
                <a:spcPct val="0"/>
              </a:spcBef>
              <a:buClrTx/>
              <a:buFontTx/>
              <a:buNone/>
            </a:pPr>
            <a:r>
              <a:rPr lang="en-US" altLang="zh-CN" sz="2400" smtClean="0"/>
              <a:t>	 1   4   5   6   8</a:t>
            </a:r>
          </a:p>
          <a:p>
            <a:pPr>
              <a:spcBef>
                <a:spcPct val="0"/>
              </a:spcBef>
              <a:buClrTx/>
              <a:buFontTx/>
              <a:buNone/>
            </a:pPr>
            <a:endParaRPr lang="en-US" altLang="zh-CN" sz="24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a:t>
            </a:fld>
            <a:endParaRPr lang="en-US" altLang="zh-CN" dirty="0"/>
          </a:p>
        </p:txBody>
      </p:sp>
      <p:sp>
        <p:nvSpPr>
          <p:cNvPr id="4" name="文本框 3"/>
          <p:cNvSpPr txBox="1"/>
          <p:nvPr/>
        </p:nvSpPr>
        <p:spPr>
          <a:xfrm>
            <a:off x="5724128" y="4005064"/>
            <a:ext cx="3486852" cy="1200329"/>
          </a:xfrm>
          <a:prstGeom prst="rect">
            <a:avLst/>
          </a:prstGeom>
          <a:noFill/>
        </p:spPr>
        <p:txBody>
          <a:bodyPr wrap="none" rtlCol="0">
            <a:spAutoFit/>
          </a:bodyPr>
          <a:lstStyle/>
          <a:p>
            <a:r>
              <a:rPr lang="en-US" altLang="zh-CN" sz="2400" b="1" dirty="0" smtClean="0">
                <a:solidFill>
                  <a:srgbClr val="C00000"/>
                </a:solidFill>
              </a:rPr>
              <a:t>Discussion </a:t>
            </a:r>
          </a:p>
          <a:p>
            <a:pPr marL="342900" indent="-342900">
              <a:buAutoNum type="arabicPeriod"/>
            </a:pPr>
            <a:r>
              <a:rPr lang="en-US" altLang="zh-CN" sz="2400" b="1" dirty="0" err="1" smtClean="0">
                <a:solidFill>
                  <a:srgbClr val="00B0F0"/>
                </a:solidFill>
              </a:rPr>
              <a:t>Charactertics</a:t>
            </a:r>
            <a:r>
              <a:rPr lang="en-US" altLang="zh-CN" sz="2400" b="1" dirty="0" smtClean="0">
                <a:solidFill>
                  <a:srgbClr val="00B0F0"/>
                </a:solidFill>
              </a:rPr>
              <a:t> </a:t>
            </a:r>
          </a:p>
          <a:p>
            <a:pPr marL="342900" indent="-342900">
              <a:buAutoNum type="arabicPeriod"/>
            </a:pPr>
            <a:r>
              <a:rPr lang="en-US" altLang="zh-CN" sz="2400" b="1" dirty="0" err="1" smtClean="0">
                <a:solidFill>
                  <a:srgbClr val="00B0F0"/>
                </a:solidFill>
              </a:rPr>
              <a:t>Implentation</a:t>
            </a:r>
            <a:r>
              <a:rPr lang="en-US" altLang="zh-CN" sz="2400" b="1" dirty="0" smtClean="0">
                <a:solidFill>
                  <a:srgbClr val="00B0F0"/>
                </a:solidFill>
              </a:rPr>
              <a:t> issues </a:t>
            </a:r>
            <a:endParaRPr lang="zh-CN" altLang="en-US" sz="24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1996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827" y="980728"/>
            <a:ext cx="8690173" cy="232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96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708" y="3405979"/>
            <a:ext cx="8915400"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140</a:t>
            </a:fld>
            <a:endParaRPr lang="en-US" altLang="zh-CN" dirty="0"/>
          </a:p>
        </p:txBody>
      </p:sp>
    </p:spTree>
    <p:extLst>
      <p:ext uri="{BB962C8B-B14F-4D97-AF65-F5344CB8AC3E}">
        <p14:creationId xmlns:p14="http://schemas.microsoft.com/office/powerpoint/2010/main" val="5545461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p:nvPr>
        </p:nvSpPr>
        <p:spPr/>
        <p:txBody>
          <a:bodyPr/>
          <a:lstStyle/>
          <a:p>
            <a:pPr eaLnBrk="1" hangingPunct="1"/>
            <a:r>
              <a:rPr lang="zh-CN" altLang="en-US" smtClean="0"/>
              <a:t>拈游戏</a:t>
            </a:r>
            <a:r>
              <a:rPr lang="en-US" altLang="zh-CN" smtClean="0"/>
              <a:t>(Nim Game)</a:t>
            </a:r>
          </a:p>
        </p:txBody>
      </p:sp>
      <p:sp>
        <p:nvSpPr>
          <p:cNvPr id="29702" name="Rectangle 3"/>
          <p:cNvSpPr>
            <a:spLocks noGrp="1" noChangeArrowheads="1"/>
          </p:cNvSpPr>
          <p:nvPr>
            <p:ph type="body" idx="1"/>
          </p:nvPr>
        </p:nvSpPr>
        <p:spPr>
          <a:xfrm>
            <a:off x="252413" y="1223962"/>
            <a:ext cx="7343775" cy="4530725"/>
          </a:xfrm>
        </p:spPr>
        <p:txBody>
          <a:bodyPr/>
          <a:lstStyle/>
          <a:p>
            <a:pPr eaLnBrk="1" hangingPunct="1"/>
            <a:r>
              <a:rPr lang="zh-CN" altLang="en-US" sz="2600" dirty="0" smtClean="0">
                <a:solidFill>
                  <a:srgbClr val="FF0000"/>
                </a:solidFill>
              </a:rPr>
              <a:t>多堆拈游戏</a:t>
            </a:r>
          </a:p>
          <a:p>
            <a:pPr lvl="1" eaLnBrk="1" hangingPunct="1"/>
            <a:r>
              <a:rPr lang="zh-CN" altLang="en-US" sz="2200" dirty="0" smtClean="0"/>
              <a:t>每堆火柴棍的数量不一致，每次拿走火柴棍时可以从任意一堆中拿走任意允许数量的火柴棍，甚至可以把一堆都拿光。拿走最后一根火柴的是赢家。</a:t>
            </a:r>
          </a:p>
          <a:p>
            <a:pPr lvl="1" eaLnBrk="1" hangingPunct="1"/>
            <a:r>
              <a:rPr lang="en-US" altLang="zh-CN" sz="2200" dirty="0" smtClean="0"/>
              <a:t>1901</a:t>
            </a:r>
            <a:r>
              <a:rPr lang="zh-CN" altLang="en-US" sz="2200" dirty="0" smtClean="0"/>
              <a:t>年，哈佛大学数学教授</a:t>
            </a:r>
            <a:r>
              <a:rPr lang="en-US" altLang="zh-CN" sz="2200" dirty="0" smtClean="0"/>
              <a:t>C.L. </a:t>
            </a:r>
            <a:r>
              <a:rPr lang="en-US" altLang="zh-CN" sz="2200" dirty="0" err="1" smtClean="0"/>
              <a:t>Bouton</a:t>
            </a:r>
            <a:r>
              <a:rPr lang="zh-CN" altLang="en-US" sz="2200" dirty="0" smtClean="0"/>
              <a:t>发现了一个精巧解法：</a:t>
            </a:r>
          </a:p>
          <a:p>
            <a:pPr lvl="2" eaLnBrk="1" hangingPunct="1"/>
            <a:r>
              <a:rPr lang="zh-CN" altLang="en-US" sz="2000" dirty="0" smtClean="0"/>
              <a:t>解是基于堆中数量的二进制表示的。</a:t>
            </a:r>
          </a:p>
          <a:p>
            <a:pPr lvl="2" eaLnBrk="1" hangingPunct="1"/>
            <a:r>
              <a:rPr lang="en-US" altLang="zh-CN" sz="2000" dirty="0" smtClean="0"/>
              <a:t>b1,b2,...,bi</a:t>
            </a:r>
            <a:r>
              <a:rPr lang="zh-CN" altLang="en-US" sz="2000" dirty="0" smtClean="0"/>
              <a:t>分别是各堆数量的二进制表示；计算它们的</a:t>
            </a:r>
            <a:r>
              <a:rPr lang="zh-CN" altLang="en-US" sz="2000" b="1" dirty="0" smtClean="0">
                <a:solidFill>
                  <a:srgbClr val="FF3300"/>
                </a:solidFill>
              </a:rPr>
              <a:t>二进制数位和</a:t>
            </a:r>
            <a:r>
              <a:rPr lang="zh-CN" altLang="en-US" sz="2000" dirty="0" smtClean="0"/>
              <a:t>（忽略进位）。</a:t>
            </a:r>
          </a:p>
          <a:p>
            <a:pPr lvl="2" eaLnBrk="1" hangingPunct="1"/>
            <a:r>
              <a:rPr lang="zh-CN" altLang="en-US" sz="2000" dirty="0" smtClean="0"/>
              <a:t>当且仅当二进制数位和中包含至少一个</a:t>
            </a:r>
            <a:r>
              <a:rPr lang="en-US" altLang="zh-CN" sz="2000" dirty="0" smtClean="0"/>
              <a:t>1</a:t>
            </a:r>
            <a:r>
              <a:rPr lang="zh-CN" altLang="en-US" sz="2000" dirty="0" smtClean="0"/>
              <a:t>时，为胜局；只包含</a:t>
            </a:r>
            <a:r>
              <a:rPr lang="en-US" altLang="zh-CN" sz="2000" dirty="0" smtClean="0"/>
              <a:t>0</a:t>
            </a:r>
            <a:r>
              <a:rPr lang="zh-CN" altLang="en-US" sz="2000" dirty="0" smtClean="0"/>
              <a:t>时，为败局。</a:t>
            </a:r>
          </a:p>
        </p:txBody>
      </p:sp>
      <p:pic>
        <p:nvPicPr>
          <p:cNvPr id="297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6188" y="2060575"/>
            <a:ext cx="13525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141</a:t>
            </a:fld>
            <a:endParaRPr lang="en-US" altLang="zh-CN" dirty="0"/>
          </a:p>
        </p:txBody>
      </p:sp>
    </p:spTree>
    <p:extLst>
      <p:ext uri="{BB962C8B-B14F-4D97-AF65-F5344CB8AC3E}">
        <p14:creationId xmlns:p14="http://schemas.microsoft.com/office/powerpoint/2010/main" val="820761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pic>
        <p:nvPicPr>
          <p:cNvPr id="2007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5" y="1624175"/>
            <a:ext cx="7880380" cy="3805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699792" y="5446184"/>
            <a:ext cx="4512542" cy="646331"/>
          </a:xfrm>
          <a:prstGeom prst="rect">
            <a:avLst/>
          </a:prstGeom>
        </p:spPr>
        <p:txBody>
          <a:bodyPr wrap="square">
            <a:spAutoFit/>
          </a:bodyPr>
          <a:lstStyle/>
          <a:p>
            <a:r>
              <a:rPr lang="zh-CN" altLang="en-US" dirty="0">
                <a:solidFill>
                  <a:srgbClr val="FF0000"/>
                </a:solidFill>
                <a:latin typeface="-apple-system"/>
              </a:rPr>
              <a:t>游戏人</a:t>
            </a:r>
            <a:r>
              <a:rPr lang="en-US" altLang="zh-CN" dirty="0">
                <a:solidFill>
                  <a:srgbClr val="FF0000"/>
                </a:solidFill>
                <a:latin typeface="-apple-system"/>
              </a:rPr>
              <a:t>I</a:t>
            </a:r>
            <a:r>
              <a:rPr lang="zh-CN" altLang="en-US" dirty="0">
                <a:solidFill>
                  <a:srgbClr val="FF0000"/>
                </a:solidFill>
                <a:latin typeface="-apple-system"/>
              </a:rPr>
              <a:t>能够在非平衡取子游戏中取胜，而游戏人</a:t>
            </a:r>
            <a:r>
              <a:rPr lang="en-US" altLang="zh-CN" dirty="0">
                <a:solidFill>
                  <a:srgbClr val="FF0000"/>
                </a:solidFill>
                <a:latin typeface="-apple-system"/>
              </a:rPr>
              <a:t>II</a:t>
            </a:r>
            <a:r>
              <a:rPr lang="zh-CN" altLang="en-US" dirty="0">
                <a:solidFill>
                  <a:srgbClr val="FF0000"/>
                </a:solidFill>
                <a:latin typeface="-apple-system"/>
              </a:rPr>
              <a:t>能够在平衡的取子游戏中取胜</a:t>
            </a:r>
            <a:endParaRPr lang="zh-CN" altLang="en-US" dirty="0">
              <a:solidFill>
                <a:srgbClr val="FF0000"/>
              </a:solidFill>
            </a:endParaRPr>
          </a:p>
        </p:txBody>
      </p:sp>
      <p:sp>
        <p:nvSpPr>
          <p:cNvPr id="7" name="灯片编号占位符 6"/>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142</a:t>
            </a:fld>
            <a:endParaRPr lang="en-US" altLang="zh-CN" dirty="0"/>
          </a:p>
        </p:txBody>
      </p:sp>
    </p:spTree>
    <p:extLst>
      <p:ext uri="{BB962C8B-B14F-4D97-AF65-F5344CB8AC3E}">
        <p14:creationId xmlns:p14="http://schemas.microsoft.com/office/powerpoint/2010/main" val="3182018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0706"/>
                                        </p:tgtEl>
                                        <p:attrNameLst>
                                          <p:attrName>style.visibility</p:attrName>
                                        </p:attrNameLst>
                                      </p:cBhvr>
                                      <p:to>
                                        <p:strVal val="visible"/>
                                      </p:to>
                                    </p:set>
                                    <p:anim calcmode="lin" valueType="num">
                                      <p:cBhvr additive="base">
                                        <p:cTn id="7" dur="500" fill="hold"/>
                                        <p:tgtEl>
                                          <p:spTgt spid="200706"/>
                                        </p:tgtEl>
                                        <p:attrNameLst>
                                          <p:attrName>ppt_x</p:attrName>
                                        </p:attrNameLst>
                                      </p:cBhvr>
                                      <p:tavLst>
                                        <p:tav tm="0">
                                          <p:val>
                                            <p:strVal val="#ppt_x"/>
                                          </p:val>
                                        </p:tav>
                                        <p:tav tm="100000">
                                          <p:val>
                                            <p:strVal val="#ppt_x"/>
                                          </p:val>
                                        </p:tav>
                                      </p:tavLst>
                                    </p:anim>
                                    <p:anim calcmode="lin" valueType="num">
                                      <p:cBhvr additive="base">
                                        <p:cTn id="8" dur="500" fill="hold"/>
                                        <p:tgtEl>
                                          <p:spTgt spid="20070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r>
              <a:rPr lang="zh-CN" altLang="en-US" smtClean="0"/>
              <a:t>减治法小结</a:t>
            </a:r>
          </a:p>
        </p:txBody>
      </p:sp>
      <p:sp>
        <p:nvSpPr>
          <p:cNvPr id="30726" name="Rectangle 3"/>
          <p:cNvSpPr>
            <a:spLocks noGrp="1" noChangeArrowheads="1"/>
          </p:cNvSpPr>
          <p:nvPr>
            <p:ph type="body" idx="1"/>
          </p:nvPr>
        </p:nvSpPr>
        <p:spPr/>
        <p:txBody>
          <a:bodyPr/>
          <a:lstStyle/>
          <a:p>
            <a:pPr eaLnBrk="1" hangingPunct="1">
              <a:lnSpc>
                <a:spcPct val="90000"/>
              </a:lnSpc>
            </a:pPr>
            <a:r>
              <a:rPr lang="zh-CN" altLang="en-US" smtClean="0"/>
              <a:t>减治技术利用了一种关系：一个问题给定实例的解和同样的问题较小实例的解之间的关系。一旦建立了这种关系，就可以从顶至下（递归），也可以从底至上（非递归）的来运用。</a:t>
            </a:r>
          </a:p>
          <a:p>
            <a:pPr eaLnBrk="1" hangingPunct="1">
              <a:lnSpc>
                <a:spcPct val="90000"/>
              </a:lnSpc>
            </a:pPr>
            <a:r>
              <a:rPr lang="zh-CN" altLang="en-US" smtClean="0"/>
              <a:t>减治法有三种变种：</a:t>
            </a:r>
          </a:p>
          <a:p>
            <a:pPr lvl="1" eaLnBrk="1" hangingPunct="1">
              <a:lnSpc>
                <a:spcPct val="90000"/>
              </a:lnSpc>
            </a:pPr>
            <a:r>
              <a:rPr lang="en-US" altLang="zh-CN" smtClean="0"/>
              <a:t>1)</a:t>
            </a:r>
            <a:r>
              <a:rPr lang="zh-CN" altLang="en-US" smtClean="0"/>
              <a:t>减去一个常量</a:t>
            </a:r>
          </a:p>
          <a:p>
            <a:pPr lvl="1" eaLnBrk="1" hangingPunct="1">
              <a:lnSpc>
                <a:spcPct val="90000"/>
              </a:lnSpc>
            </a:pPr>
            <a:r>
              <a:rPr lang="en-US" altLang="zh-CN" smtClean="0"/>
              <a:t>2)</a:t>
            </a:r>
            <a:r>
              <a:rPr lang="zh-CN" altLang="en-US" smtClean="0"/>
              <a:t>减去一个常数因子</a:t>
            </a:r>
          </a:p>
          <a:p>
            <a:pPr lvl="1" eaLnBrk="1" hangingPunct="1">
              <a:lnSpc>
                <a:spcPct val="90000"/>
              </a:lnSpc>
            </a:pPr>
            <a:r>
              <a:rPr lang="en-US" altLang="zh-CN" smtClean="0"/>
              <a:t>3)</a:t>
            </a:r>
            <a:r>
              <a:rPr lang="zh-CN" altLang="en-US" smtClean="0"/>
              <a:t>减去的规模是可变的</a:t>
            </a:r>
          </a:p>
          <a:p>
            <a:pPr eaLnBrk="1" hangingPunct="1">
              <a:lnSpc>
                <a:spcPct val="90000"/>
              </a:lnSpc>
            </a:pPr>
            <a:r>
              <a:rPr lang="zh-CN" altLang="en-US" smtClean="0"/>
              <a:t>用减治法解决的问题有：插入排序，</a:t>
            </a:r>
            <a:r>
              <a:rPr lang="en-US" altLang="zh-CN" smtClean="0"/>
              <a:t>DFS</a:t>
            </a:r>
            <a:r>
              <a:rPr lang="zh-CN" altLang="en-US" smtClean="0"/>
              <a:t>，</a:t>
            </a:r>
            <a:r>
              <a:rPr lang="en-US" altLang="zh-CN" smtClean="0"/>
              <a:t>BFS</a:t>
            </a:r>
            <a:r>
              <a:rPr lang="zh-CN" altLang="en-US" smtClean="0"/>
              <a:t>，俄式乘法，选择问题</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143</a:t>
            </a:fld>
            <a:endParaRPr lang="en-US" altLang="zh-CN" dirty="0"/>
          </a:p>
        </p:txBody>
      </p:sp>
    </p:spTree>
    <p:extLst>
      <p:ext uri="{BB962C8B-B14F-4D97-AF65-F5344CB8AC3E}">
        <p14:creationId xmlns:p14="http://schemas.microsoft.com/office/powerpoint/2010/main" val="34001906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571500" y="314325"/>
            <a:ext cx="7588250" cy="685800"/>
          </a:xfrm>
        </p:spPr>
        <p:txBody>
          <a:bodyPr/>
          <a:lstStyle/>
          <a:p>
            <a:r>
              <a:rPr lang="en-US" altLang="zh-CN" smtClean="0">
                <a:ea typeface="宋体" charset="-122"/>
              </a:rPr>
              <a:t>Pseudocode of Insertion Sort </a:t>
            </a:r>
          </a:p>
        </p:txBody>
      </p:sp>
      <p:sp>
        <p:nvSpPr>
          <p:cNvPr id="24579" name="Rectangle 3"/>
          <p:cNvSpPr>
            <a:spLocks noGrp="1" noChangeArrowheads="1"/>
          </p:cNvSpPr>
          <p:nvPr>
            <p:ph type="body" sz="half" idx="1"/>
          </p:nvPr>
        </p:nvSpPr>
        <p:spPr>
          <a:xfrm>
            <a:off x="609600" y="1219200"/>
            <a:ext cx="8534400" cy="5334000"/>
          </a:xfrm>
        </p:spPr>
        <p:txBody>
          <a:bodyPr/>
          <a:lstStyle/>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a:p>
            <a:pPr>
              <a:buFont typeface="Monotype Sorts"/>
              <a:buNone/>
            </a:pPr>
            <a:endParaRPr lang="en-US" altLang="zh-CN" sz="2000" i="1" smtClean="0">
              <a:cs typeface="Times New Roman" pitchFamily="18" charset="0"/>
            </a:endParaRPr>
          </a:p>
        </p:txBody>
      </p:sp>
      <p:sp>
        <p:nvSpPr>
          <p:cNvPr id="7" name="Text Box 4"/>
          <p:cNvSpPr txBox="1">
            <a:spLocks noChangeArrowheads="1"/>
          </p:cNvSpPr>
          <p:nvPr/>
        </p:nvSpPr>
        <p:spPr bwMode="auto">
          <a:xfrm>
            <a:off x="1071563" y="1571625"/>
            <a:ext cx="6286500" cy="3600450"/>
          </a:xfrm>
          <a:prstGeom prst="rect">
            <a:avLst/>
          </a:prstGeom>
          <a:noFill/>
          <a:ln w="9525">
            <a:noFill/>
            <a:miter lim="800000"/>
            <a:headEnd/>
            <a:tailEnd/>
          </a:ln>
        </p:spPr>
        <p:txBody>
          <a:bodyPr>
            <a:spAutoFit/>
          </a:bodyPr>
          <a:lstStyle/>
          <a:p>
            <a:r>
              <a:rPr lang="en-US" altLang="zh-CN"/>
              <a:t>algorithm</a:t>
            </a:r>
            <a:r>
              <a:rPr lang="zh-CN" altLang="en-US"/>
              <a:t> </a:t>
            </a:r>
            <a:r>
              <a:rPr lang="en-US" altLang="zh-CN"/>
              <a:t>InsertionSort(A[0..n-1])</a:t>
            </a:r>
          </a:p>
          <a:p>
            <a:r>
              <a:rPr lang="en-US" altLang="zh-CN" sz="1600">
                <a:solidFill>
                  <a:schemeClr val="bg2"/>
                </a:solidFill>
              </a:rPr>
              <a:t>//Sorts a given array by insertion sort</a:t>
            </a:r>
            <a:endParaRPr lang="zh-CN" altLang="en-US" sz="1600">
              <a:solidFill>
                <a:schemeClr val="bg2"/>
              </a:solidFill>
            </a:endParaRPr>
          </a:p>
          <a:p>
            <a:r>
              <a:rPr lang="en-US" altLang="zh-CN" sz="1600">
                <a:solidFill>
                  <a:schemeClr val="bg2"/>
                </a:solidFill>
              </a:rPr>
              <a:t>//Input:An array A[0..n-1] of n orderable elements</a:t>
            </a:r>
            <a:endParaRPr lang="zh-CN" altLang="en-US" sz="1600">
              <a:solidFill>
                <a:schemeClr val="bg2"/>
              </a:solidFill>
            </a:endParaRPr>
          </a:p>
          <a:p>
            <a:r>
              <a:rPr lang="en-US" altLang="zh-CN" sz="1600">
                <a:solidFill>
                  <a:schemeClr val="bg2"/>
                </a:solidFill>
              </a:rPr>
              <a:t>//Output: Array A[0..n-1] sorted in nondecreasing order</a:t>
            </a:r>
          </a:p>
          <a:p>
            <a:r>
              <a:rPr lang="en-US" altLang="zh-CN"/>
              <a:t>for i</a:t>
            </a:r>
            <a:r>
              <a:rPr lang="en-US" altLang="zh-CN">
                <a:sym typeface="Wingdings" pitchFamily="2" charset="2"/>
              </a:rPr>
              <a:t>1 to n-1 do{</a:t>
            </a:r>
          </a:p>
          <a:p>
            <a:r>
              <a:rPr lang="en-US" altLang="zh-CN">
                <a:sym typeface="Wingdings" pitchFamily="2" charset="2"/>
              </a:rPr>
              <a:t>      vA[i];</a:t>
            </a:r>
          </a:p>
          <a:p>
            <a:r>
              <a:rPr lang="en-US" altLang="zh-CN">
                <a:sym typeface="Wingdings" pitchFamily="2" charset="2"/>
              </a:rPr>
              <a:t>       ji-1;</a:t>
            </a:r>
          </a:p>
          <a:p>
            <a:r>
              <a:rPr lang="en-US" altLang="zh-CN">
                <a:sym typeface="Wingdings" pitchFamily="2" charset="2"/>
              </a:rPr>
              <a:t>      while (j≥0 and A[j]&gt;v){</a:t>
            </a:r>
          </a:p>
          <a:p>
            <a:r>
              <a:rPr lang="en-US" altLang="zh-CN">
                <a:sym typeface="Wingdings" pitchFamily="2" charset="2"/>
              </a:rPr>
              <a:t>            A[j+1}A[j];</a:t>
            </a:r>
          </a:p>
          <a:p>
            <a:r>
              <a:rPr lang="en-US" altLang="zh-CN">
                <a:sym typeface="Wingdings" pitchFamily="2" charset="2"/>
              </a:rPr>
              <a:t>            jj-1;</a:t>
            </a:r>
          </a:p>
          <a:p>
            <a:r>
              <a:rPr lang="en-US" altLang="zh-CN">
                <a:sym typeface="Wingdings" pitchFamily="2" charset="2"/>
              </a:rPr>
              <a:t>           }</a:t>
            </a:r>
          </a:p>
          <a:p>
            <a:r>
              <a:rPr lang="en-US" altLang="zh-CN">
                <a:sym typeface="Wingdings" pitchFamily="2" charset="2"/>
              </a:rPr>
              <a:t>     A[j+1]v;</a:t>
            </a:r>
          </a:p>
          <a:p>
            <a:r>
              <a:rPr lang="en-US" altLang="zh-CN">
                <a:sym typeface="Wingdings" pitchFamily="2"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zh-CN" smtClean="0">
                <a:ea typeface="宋体" charset="-122"/>
              </a:rPr>
              <a:t>Analysis of Insertion Sort</a:t>
            </a:r>
          </a:p>
        </p:txBody>
      </p:sp>
      <p:sp>
        <p:nvSpPr>
          <p:cNvPr id="26627" name="Rectangle 3"/>
          <p:cNvSpPr>
            <a:spLocks noGrp="1" noChangeArrowheads="1"/>
          </p:cNvSpPr>
          <p:nvPr>
            <p:ph type="body" idx="1"/>
          </p:nvPr>
        </p:nvSpPr>
        <p:spPr>
          <a:xfrm>
            <a:off x="609600" y="1066800"/>
            <a:ext cx="8534400" cy="5591175"/>
          </a:xfrm>
        </p:spPr>
        <p:txBody>
          <a:bodyPr/>
          <a:lstStyle/>
          <a:p>
            <a:r>
              <a:rPr lang="en-US" altLang="zh-CN" sz="2400" smtClean="0"/>
              <a:t>Time efficiency</a:t>
            </a:r>
          </a:p>
          <a:p>
            <a:pPr>
              <a:buFont typeface="Monotype Sorts"/>
              <a:buNone/>
            </a:pPr>
            <a:r>
              <a:rPr lang="en-US" altLang="zh-CN" sz="2400" i="1" smtClean="0">
                <a:cs typeface="Times New Roman" pitchFamily="18" charset="0"/>
              </a:rPr>
              <a:t>	C</a:t>
            </a:r>
            <a:r>
              <a:rPr lang="en-US" altLang="zh-CN" sz="2400" i="1" baseline="-25000" smtClean="0">
                <a:cs typeface="Times New Roman" pitchFamily="18" charset="0"/>
              </a:rPr>
              <a:t>worst</a:t>
            </a:r>
            <a:r>
              <a:rPr lang="en-US" altLang="zh-CN" sz="2400" smtClean="0">
                <a:cs typeface="Times New Roman" pitchFamily="18" charset="0"/>
              </a:rPr>
              <a:t>(</a:t>
            </a:r>
            <a:r>
              <a:rPr lang="en-US" altLang="zh-CN" sz="2400" i="1" smtClean="0">
                <a:cs typeface="Times New Roman" pitchFamily="18" charset="0"/>
              </a:rPr>
              <a:t>n</a:t>
            </a:r>
            <a:r>
              <a:rPr lang="en-US" altLang="zh-CN" sz="2400" smtClean="0">
                <a:cs typeface="Times New Roman" pitchFamily="18" charset="0"/>
              </a:rPr>
              <a:t>) = </a:t>
            </a:r>
            <a:r>
              <a:rPr lang="en-US" altLang="zh-CN" sz="2400" i="1" smtClean="0">
                <a:cs typeface="Times New Roman" pitchFamily="18" charset="0"/>
              </a:rPr>
              <a:t>n</a:t>
            </a:r>
            <a:r>
              <a:rPr lang="en-US" altLang="zh-CN" sz="2400" smtClean="0">
                <a:cs typeface="Times New Roman" pitchFamily="18" charset="0"/>
              </a:rPr>
              <a:t>(</a:t>
            </a:r>
            <a:r>
              <a:rPr lang="en-US" altLang="zh-CN" sz="2400" i="1" smtClean="0">
                <a:cs typeface="Times New Roman" pitchFamily="18" charset="0"/>
              </a:rPr>
              <a:t>n</a:t>
            </a:r>
            <a:r>
              <a:rPr lang="en-US" altLang="zh-CN" sz="2400" smtClean="0">
                <a:cs typeface="Times New Roman" pitchFamily="18" charset="0"/>
              </a:rPr>
              <a:t>-1)/2 </a:t>
            </a:r>
            <a:r>
              <a:rPr lang="en-US" altLang="zh-CN" sz="2400" smtClean="0">
                <a:sym typeface="Symbol" pitchFamily="18" charset="2"/>
              </a:rPr>
              <a:t></a:t>
            </a:r>
            <a:r>
              <a:rPr lang="en-US" altLang="zh-CN" sz="2400" smtClean="0">
                <a:cs typeface="Times New Roman" pitchFamily="18" charset="0"/>
              </a:rPr>
              <a:t> </a:t>
            </a:r>
            <a:r>
              <a:rPr lang="el-GR" altLang="zh-CN" sz="2400" smtClean="0">
                <a:cs typeface="Times New Roman" pitchFamily="18" charset="0"/>
                <a:sym typeface="Symbol" pitchFamily="18" charset="2"/>
              </a:rPr>
              <a:t>Θ</a:t>
            </a:r>
            <a:r>
              <a:rPr lang="en-US" altLang="zh-CN" sz="2400" smtClean="0">
                <a:cs typeface="Times New Roman" pitchFamily="18" charset="0"/>
                <a:sym typeface="Symbol" pitchFamily="18" charset="2"/>
              </a:rPr>
              <a:t>(</a:t>
            </a:r>
            <a:r>
              <a:rPr lang="en-US" altLang="zh-CN" sz="2400" i="1" smtClean="0">
                <a:cs typeface="Times New Roman" pitchFamily="18" charset="0"/>
                <a:sym typeface="Symbol" pitchFamily="18" charset="2"/>
              </a:rPr>
              <a:t>n</a:t>
            </a:r>
            <a:r>
              <a:rPr lang="en-US" altLang="zh-CN" sz="2400" baseline="30000" smtClean="0">
                <a:cs typeface="Times New Roman" pitchFamily="18" charset="0"/>
                <a:sym typeface="Symbol" pitchFamily="18" charset="2"/>
              </a:rPr>
              <a:t>2</a:t>
            </a:r>
            <a:r>
              <a:rPr lang="en-US" altLang="zh-CN" sz="2400" smtClean="0">
                <a:cs typeface="Times New Roman" pitchFamily="18" charset="0"/>
                <a:sym typeface="Symbol" pitchFamily="18" charset="2"/>
              </a:rPr>
              <a:t>)</a:t>
            </a:r>
            <a:endParaRPr lang="en-US" altLang="zh-CN" sz="2400" smtClean="0"/>
          </a:p>
          <a:p>
            <a:pPr>
              <a:buFont typeface="Monotype Sorts"/>
              <a:buNone/>
            </a:pPr>
            <a:r>
              <a:rPr lang="en-US" altLang="zh-CN" sz="2400" smtClean="0"/>
              <a:t>	C</a:t>
            </a:r>
            <a:r>
              <a:rPr lang="en-US" altLang="zh-CN" sz="2400" baseline="-25000" smtClean="0"/>
              <a:t>avg</a:t>
            </a:r>
            <a:r>
              <a:rPr lang="en-US" altLang="zh-CN" sz="2400" smtClean="0"/>
              <a:t>(</a:t>
            </a:r>
            <a:r>
              <a:rPr lang="en-US" altLang="zh-CN" sz="2400" i="1" smtClean="0"/>
              <a:t>n</a:t>
            </a:r>
            <a:r>
              <a:rPr lang="en-US" altLang="zh-CN" sz="2400" smtClean="0"/>
              <a:t>) </a:t>
            </a:r>
            <a:r>
              <a:rPr lang="en-US" altLang="zh-CN" sz="2400" smtClean="0">
                <a:cs typeface="Times New Roman" pitchFamily="18" charset="0"/>
              </a:rPr>
              <a:t>≈</a:t>
            </a:r>
            <a:r>
              <a:rPr lang="en-US" altLang="zh-CN" sz="2400" smtClean="0"/>
              <a:t> </a:t>
            </a:r>
            <a:r>
              <a:rPr lang="en-US" altLang="zh-CN" sz="2400" i="1" smtClean="0">
                <a:cs typeface="Times New Roman" pitchFamily="18" charset="0"/>
                <a:sym typeface="Symbol" pitchFamily="18" charset="2"/>
              </a:rPr>
              <a:t>n</a:t>
            </a:r>
            <a:r>
              <a:rPr lang="en-US" altLang="zh-CN" sz="2400" baseline="30000" smtClean="0">
                <a:cs typeface="Times New Roman" pitchFamily="18" charset="0"/>
                <a:sym typeface="Symbol" pitchFamily="18" charset="2"/>
              </a:rPr>
              <a:t>2</a:t>
            </a:r>
            <a:r>
              <a:rPr lang="en-US" altLang="zh-CN" sz="2400" smtClean="0"/>
              <a:t>/4 </a:t>
            </a:r>
            <a:r>
              <a:rPr lang="en-US" altLang="zh-CN" sz="2400" smtClean="0">
                <a:sym typeface="Symbol" pitchFamily="18" charset="2"/>
              </a:rPr>
              <a:t> </a:t>
            </a:r>
            <a:r>
              <a:rPr lang="el-GR" altLang="zh-CN" sz="2400" smtClean="0">
                <a:cs typeface="Times New Roman" pitchFamily="18" charset="0"/>
                <a:sym typeface="Symbol" pitchFamily="18" charset="2"/>
              </a:rPr>
              <a:t>Θ</a:t>
            </a:r>
            <a:r>
              <a:rPr lang="en-US" altLang="zh-CN" sz="2400" smtClean="0">
                <a:cs typeface="Times New Roman" pitchFamily="18" charset="0"/>
                <a:sym typeface="Symbol" pitchFamily="18" charset="2"/>
              </a:rPr>
              <a:t>(</a:t>
            </a:r>
            <a:r>
              <a:rPr lang="en-US" altLang="zh-CN" sz="2400" i="1" smtClean="0">
                <a:cs typeface="Times New Roman" pitchFamily="18" charset="0"/>
                <a:sym typeface="Symbol" pitchFamily="18" charset="2"/>
              </a:rPr>
              <a:t>n</a:t>
            </a:r>
            <a:r>
              <a:rPr lang="en-US" altLang="zh-CN" sz="2400" baseline="30000" smtClean="0">
                <a:cs typeface="Times New Roman" pitchFamily="18" charset="0"/>
                <a:sym typeface="Symbol" pitchFamily="18" charset="2"/>
              </a:rPr>
              <a:t>2</a:t>
            </a:r>
            <a:r>
              <a:rPr lang="en-US" altLang="zh-CN" sz="2400" smtClean="0">
                <a:cs typeface="Times New Roman" pitchFamily="18" charset="0"/>
                <a:sym typeface="Symbol" pitchFamily="18" charset="2"/>
              </a:rPr>
              <a:t>)</a:t>
            </a:r>
          </a:p>
          <a:p>
            <a:pPr>
              <a:buFont typeface="Monotype Sorts"/>
              <a:buNone/>
            </a:pPr>
            <a:r>
              <a:rPr lang="en-US" altLang="zh-CN" sz="2400" i="1" smtClean="0">
                <a:cs typeface="Times New Roman" pitchFamily="18" charset="0"/>
              </a:rPr>
              <a:t>	C</a:t>
            </a:r>
            <a:r>
              <a:rPr lang="en-US" altLang="zh-CN" sz="2400" i="1" baseline="-25000" smtClean="0">
                <a:cs typeface="Times New Roman" pitchFamily="18" charset="0"/>
              </a:rPr>
              <a:t>best</a:t>
            </a:r>
            <a:r>
              <a:rPr lang="en-US" altLang="zh-CN" sz="2400" smtClean="0">
                <a:cs typeface="Times New Roman" pitchFamily="18" charset="0"/>
              </a:rPr>
              <a:t>(</a:t>
            </a:r>
            <a:r>
              <a:rPr lang="en-US" altLang="zh-CN" sz="2400" i="1" smtClean="0">
                <a:cs typeface="Times New Roman" pitchFamily="18" charset="0"/>
              </a:rPr>
              <a:t>n</a:t>
            </a:r>
            <a:r>
              <a:rPr lang="en-US" altLang="zh-CN" sz="2400" smtClean="0">
                <a:cs typeface="Times New Roman" pitchFamily="18" charset="0"/>
              </a:rPr>
              <a:t>) = </a:t>
            </a:r>
            <a:r>
              <a:rPr lang="en-US" altLang="zh-CN" sz="2400" i="1" smtClean="0">
                <a:cs typeface="Times New Roman" pitchFamily="18" charset="0"/>
              </a:rPr>
              <a:t>n</a:t>
            </a:r>
            <a:r>
              <a:rPr lang="en-US" altLang="zh-CN" sz="2400" smtClean="0">
                <a:cs typeface="Times New Roman" pitchFamily="18" charset="0"/>
              </a:rPr>
              <a:t> - 1 </a:t>
            </a:r>
            <a:r>
              <a:rPr lang="en-US" altLang="zh-CN" sz="2400" smtClean="0">
                <a:sym typeface="Symbol" pitchFamily="18" charset="2"/>
              </a:rPr>
              <a:t> </a:t>
            </a:r>
            <a:r>
              <a:rPr lang="el-GR" altLang="zh-CN" sz="2400" smtClean="0">
                <a:cs typeface="Times New Roman" pitchFamily="18" charset="0"/>
                <a:sym typeface="Symbol" pitchFamily="18" charset="2"/>
              </a:rPr>
              <a:t>Θ</a:t>
            </a:r>
            <a:r>
              <a:rPr lang="en-US" altLang="zh-CN" sz="2400" smtClean="0">
                <a:cs typeface="Times New Roman" pitchFamily="18" charset="0"/>
                <a:sym typeface="Symbol" pitchFamily="18" charset="2"/>
              </a:rPr>
              <a:t>(</a:t>
            </a:r>
            <a:r>
              <a:rPr lang="en-US" altLang="zh-CN" sz="2400" i="1" smtClean="0">
                <a:cs typeface="Times New Roman" pitchFamily="18" charset="0"/>
                <a:sym typeface="Symbol" pitchFamily="18" charset="2"/>
              </a:rPr>
              <a:t>n</a:t>
            </a:r>
            <a:r>
              <a:rPr lang="en-US" altLang="zh-CN" sz="2400" smtClean="0">
                <a:cs typeface="Times New Roman" pitchFamily="18" charset="0"/>
                <a:sym typeface="Symbol" pitchFamily="18" charset="2"/>
              </a:rPr>
              <a:t>)</a:t>
            </a:r>
            <a:r>
              <a:rPr lang="en-US" altLang="zh-CN" sz="2400" smtClean="0">
                <a:cs typeface="Times New Roman" pitchFamily="18" charset="0"/>
              </a:rPr>
              <a:t>  (also fast on almost sorted arrays)</a:t>
            </a:r>
            <a:r>
              <a:rPr lang="en-US" altLang="zh-CN" sz="2400" smtClean="0"/>
              <a:t/>
            </a:r>
            <a:br>
              <a:rPr lang="en-US" altLang="zh-CN" sz="2400" smtClean="0"/>
            </a:br>
            <a:endParaRPr lang="en-US" altLang="zh-CN" sz="2400" smtClean="0"/>
          </a:p>
          <a:p>
            <a:r>
              <a:rPr lang="en-US" altLang="zh-CN" sz="2400" smtClean="0"/>
              <a:t>Space efficiency: in-place</a:t>
            </a:r>
            <a:br>
              <a:rPr lang="en-US" altLang="zh-CN" sz="2400" smtClean="0"/>
            </a:br>
            <a:endParaRPr lang="en-US" altLang="zh-CN" sz="2400" smtClean="0"/>
          </a:p>
          <a:p>
            <a:r>
              <a:rPr lang="en-US" altLang="zh-CN" sz="2400" smtClean="0"/>
              <a:t>Stability: yes</a:t>
            </a:r>
            <a:br>
              <a:rPr lang="en-US" altLang="zh-CN" sz="2400" smtClean="0"/>
            </a:br>
            <a:endParaRPr lang="en-US" altLang="zh-CN" sz="2400" smtClean="0"/>
          </a:p>
          <a:p>
            <a:r>
              <a:rPr lang="en-US" altLang="zh-CN" sz="2400" smtClean="0"/>
              <a:t>Best elementary sorting algorithm overall</a:t>
            </a:r>
            <a:br>
              <a:rPr lang="en-US" altLang="zh-CN" sz="2400" smtClean="0"/>
            </a:br>
            <a:endParaRPr lang="en-US" altLang="zh-CN" sz="2400" smtClean="0"/>
          </a:p>
          <a:p>
            <a:r>
              <a:rPr lang="en-US" altLang="zh-CN" sz="2400" smtClean="0"/>
              <a:t>Binary insertion sort</a:t>
            </a:r>
          </a:p>
          <a:p>
            <a:endParaRPr lang="en-US" altLang="zh-CN" sz="24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16</a:t>
            </a:fld>
            <a:endParaRPr lang="en-US" alt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en-US" sz="3600" dirty="0" smtClean="0">
                <a:effectLst>
                  <a:outerShdw blurRad="38100" dist="38100" dir="2700000" algn="tl">
                    <a:srgbClr val="FFFFFF"/>
                  </a:outerShdw>
                </a:effectLst>
              </a:rPr>
              <a:t>深度</a:t>
            </a:r>
            <a:r>
              <a:rPr lang="zh-CN" altLang="en-US" sz="3600" dirty="0">
                <a:effectLst>
                  <a:outerShdw blurRad="38100" dist="38100" dir="2700000" algn="tl">
                    <a:srgbClr val="FFFFFF"/>
                  </a:outerShdw>
                </a:effectLst>
              </a:rPr>
              <a:t>优先和广度优先查找</a:t>
            </a:r>
          </a:p>
        </p:txBody>
      </p:sp>
      <p:sp>
        <p:nvSpPr>
          <p:cNvPr id="460803" name="Rectangle 3"/>
          <p:cNvSpPr>
            <a:spLocks noGrp="1" noChangeArrowheads="1"/>
          </p:cNvSpPr>
          <p:nvPr>
            <p:ph type="body" idx="1"/>
          </p:nvPr>
        </p:nvSpPr>
        <p:spPr/>
        <p:txBody>
          <a:bodyPr/>
          <a:lstStyle/>
          <a:p>
            <a:r>
              <a:rPr lang="en-US" altLang="zh-CN" sz="3600" dirty="0">
                <a:solidFill>
                  <a:srgbClr val="000000"/>
                </a:solidFill>
                <a:effectLst>
                  <a:outerShdw blurRad="38100" dist="38100" dir="2700000" algn="tl">
                    <a:srgbClr val="FFFFFF"/>
                  </a:outerShdw>
                </a:effectLst>
              </a:rPr>
              <a:t>1</a:t>
            </a:r>
            <a:r>
              <a:rPr lang="zh-CN" altLang="en-US" sz="3600" dirty="0">
                <a:solidFill>
                  <a:srgbClr val="000000"/>
                </a:solidFill>
                <a:effectLst>
                  <a:outerShdw blurRad="38100" dist="38100" dir="2700000" algn="tl">
                    <a:srgbClr val="FFFFFF"/>
                  </a:outerShdw>
                </a:effectLst>
              </a:rPr>
              <a:t>、深度优先查找</a:t>
            </a:r>
          </a:p>
          <a:p>
            <a:endParaRPr lang="zh-CN" altLang="en-US" dirty="0">
              <a:solidFill>
                <a:srgbClr val="000000"/>
              </a:solidFill>
              <a:effectLst>
                <a:outerShdw blurRad="38100" dist="38100" dir="2700000" algn="tl">
                  <a:srgbClr val="FFFFFF"/>
                </a:outerShdw>
              </a:effectLst>
            </a:endParaRPr>
          </a:p>
          <a:p>
            <a:pPr>
              <a:buFontTx/>
              <a:buNone/>
            </a:pPr>
            <a:r>
              <a:rPr lang="zh-CN" altLang="en-US" dirty="0">
                <a:solidFill>
                  <a:srgbClr val="000000"/>
                </a:solidFill>
                <a:effectLst>
                  <a:outerShdw blurRad="38100" dist="38100" dir="2700000" algn="tl">
                    <a:srgbClr val="FFFFFF"/>
                  </a:outerShdw>
                </a:effectLst>
              </a:rPr>
              <a:t>      可以从</a:t>
            </a:r>
            <a:r>
              <a:rPr lang="zh-CN" altLang="en-US" b="1" dirty="0">
                <a:solidFill>
                  <a:srgbClr val="00B050"/>
                </a:solidFill>
                <a:effectLst>
                  <a:outerShdw blurRad="38100" dist="38100" dir="2700000" algn="tl">
                    <a:srgbClr val="FFFFFF"/>
                  </a:outerShdw>
                </a:effectLst>
              </a:rPr>
              <a:t>任何顶点</a:t>
            </a:r>
            <a:r>
              <a:rPr lang="zh-CN" altLang="en-US" dirty="0">
                <a:solidFill>
                  <a:srgbClr val="000000"/>
                </a:solidFill>
                <a:effectLst>
                  <a:outerShdw blurRad="38100" dist="38100" dir="2700000" algn="tl">
                    <a:srgbClr val="FFFFFF"/>
                  </a:outerShdw>
                </a:effectLst>
              </a:rPr>
              <a:t>开始访问图的顶点，每次迭代时，处理与当前顶点相邻的未访问顶点。</a:t>
            </a:r>
          </a:p>
          <a:p>
            <a:pPr>
              <a:buFontTx/>
              <a:buNone/>
            </a:pPr>
            <a:r>
              <a:rPr lang="zh-CN" altLang="en-US" dirty="0">
                <a:solidFill>
                  <a:srgbClr val="000000"/>
                </a:solidFill>
                <a:effectLst>
                  <a:outerShdw blurRad="38100" dist="38100" dir="2700000" algn="tl">
                    <a:srgbClr val="FFFFFF"/>
                  </a:outerShdw>
                </a:effectLst>
              </a:rPr>
              <a:t>       用</a:t>
            </a:r>
            <a:r>
              <a:rPr lang="zh-CN" altLang="en-US" b="1" dirty="0">
                <a:solidFill>
                  <a:srgbClr val="000000"/>
                </a:solidFill>
                <a:effectLst>
                  <a:outerShdw blurRad="38100" dist="38100" dir="2700000" algn="tl">
                    <a:srgbClr val="FFFFFF"/>
                  </a:outerShdw>
                </a:effectLst>
              </a:rPr>
              <a:t>栈</a:t>
            </a:r>
            <a:r>
              <a:rPr lang="zh-CN" altLang="en-US" dirty="0">
                <a:solidFill>
                  <a:srgbClr val="000000"/>
                </a:solidFill>
                <a:effectLst>
                  <a:outerShdw blurRad="38100" dist="38100" dir="2700000" algn="tl">
                    <a:srgbClr val="FFFFFF"/>
                  </a:outerShdw>
                </a:effectLst>
              </a:rPr>
              <a:t>来跟踪深度优先查找的操作最方便。</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17</a:t>
            </a:fld>
            <a:endParaRPr lang="en-US" alt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ChangeArrowheads="1"/>
          </p:cNvSpPr>
          <p:nvPr>
            <p:ph type="title"/>
          </p:nvPr>
        </p:nvSpPr>
        <p:spPr>
          <a:xfrm>
            <a:off x="468313" y="260350"/>
            <a:ext cx="8229600" cy="936402"/>
          </a:xfrm>
        </p:spPr>
        <p:txBody>
          <a:bodyPr/>
          <a:lstStyle/>
          <a:p>
            <a:r>
              <a:rPr lang="en-US" altLang="zh-CN" sz="3600" dirty="0">
                <a:effectLst>
                  <a:outerShdw blurRad="38100" dist="38100" dir="2700000" algn="tl">
                    <a:srgbClr val="FFFFFF"/>
                  </a:outerShdw>
                </a:effectLst>
              </a:rPr>
              <a:t>DFS</a:t>
            </a:r>
            <a:r>
              <a:rPr lang="zh-CN" altLang="en-US" sz="3600" dirty="0">
                <a:effectLst>
                  <a:outerShdw blurRad="38100" dist="38100" dir="2700000" algn="tl">
                    <a:srgbClr val="FFFFFF"/>
                  </a:outerShdw>
                </a:effectLst>
              </a:rPr>
              <a:t>的伪代码（</a:t>
            </a:r>
            <a:r>
              <a:rPr lang="en-US" altLang="zh-CN" sz="3600" dirty="0">
                <a:effectLst>
                  <a:outerShdw blurRad="38100" dist="38100" dir="2700000" algn="tl">
                    <a:srgbClr val="FFFFFF"/>
                  </a:outerShdw>
                </a:effectLst>
              </a:rPr>
              <a:t>1</a:t>
            </a:r>
            <a:r>
              <a:rPr lang="zh-CN" altLang="en-US" sz="3600" dirty="0">
                <a:effectLst>
                  <a:outerShdw blurRad="38100" dist="38100" dir="2700000" algn="tl">
                    <a:srgbClr val="FFFFFF"/>
                  </a:outerShdw>
                </a:effectLst>
              </a:rPr>
              <a:t>）</a:t>
            </a:r>
          </a:p>
        </p:txBody>
      </p:sp>
      <p:sp>
        <p:nvSpPr>
          <p:cNvPr id="453639" name="Rectangle 7"/>
          <p:cNvSpPr>
            <a:spLocks noGrp="1" noChangeArrowheads="1"/>
          </p:cNvSpPr>
          <p:nvPr>
            <p:ph type="body" idx="1"/>
          </p:nvPr>
        </p:nvSpPr>
        <p:spPr>
          <a:xfrm>
            <a:off x="335731" y="1196752"/>
            <a:ext cx="8520112" cy="4824412"/>
          </a:xfrm>
          <a:noFill/>
          <a:ln/>
        </p:spPr>
        <p:txBody>
          <a:bodyPr/>
          <a:lstStyle/>
          <a:p>
            <a:pPr>
              <a:lnSpc>
                <a:spcPct val="80000"/>
              </a:lnSpc>
              <a:buFontTx/>
              <a:buNone/>
            </a:pPr>
            <a:r>
              <a:rPr lang="en-US" altLang="zh-CN" sz="2400" dirty="0" err="1">
                <a:solidFill>
                  <a:srgbClr val="000000"/>
                </a:solidFill>
                <a:effectLst>
                  <a:outerShdw blurRad="38100" dist="38100" dir="2700000" algn="tl">
                    <a:srgbClr val="FFFFFF"/>
                  </a:outerShdw>
                </a:effectLst>
              </a:rPr>
              <a:t>Pseudocode</a:t>
            </a:r>
            <a:r>
              <a:rPr lang="en-US" altLang="zh-CN" sz="2400" dirty="0">
                <a:solidFill>
                  <a:srgbClr val="000000"/>
                </a:solidFill>
                <a:effectLst>
                  <a:outerShdw blurRad="38100" dist="38100" dir="2700000" algn="tl">
                    <a:srgbClr val="FFFFFF"/>
                  </a:outerShdw>
                </a:effectLst>
              </a:rPr>
              <a:t> for Depth-first-search of graph G=(V,E)</a:t>
            </a:r>
            <a:r>
              <a:rPr lang="zh-CN" altLang="en-US" sz="2400" dirty="0">
                <a:solidFill>
                  <a:srgbClr val="000000"/>
                </a:solidFill>
                <a:effectLst>
                  <a:outerShdw blurRad="38100" dist="38100" dir="2700000" algn="tl">
                    <a:srgbClr val="FFFFFF"/>
                  </a:outerShdw>
                </a:effectLst>
              </a:rPr>
              <a:t>：</a:t>
            </a:r>
          </a:p>
          <a:p>
            <a:pPr>
              <a:lnSpc>
                <a:spcPct val="80000"/>
              </a:lnSpc>
              <a:buFontTx/>
              <a:buNone/>
            </a:pPr>
            <a:endParaRPr lang="zh-CN" altLang="en-US" sz="2400" dirty="0">
              <a:solidFill>
                <a:srgbClr val="000000"/>
              </a:solidFill>
              <a:effectLst>
                <a:outerShdw blurRad="38100" dist="38100" dir="2700000" algn="tl">
                  <a:srgbClr val="FFFFFF"/>
                </a:outerShdw>
              </a:effectLst>
            </a:endParaRP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DFS(G)</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count :=0</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未访问的顶点标记为 </a:t>
            </a:r>
            <a:r>
              <a:rPr lang="en-US" altLang="zh-CN" sz="2400" dirty="0">
                <a:solidFill>
                  <a:srgbClr val="000000"/>
                </a:solidFill>
                <a:effectLst>
                  <a:outerShdw blurRad="38100" dist="38100" dir="2700000" algn="tl">
                    <a:srgbClr val="FFFFFF"/>
                  </a:outerShdw>
                </a:effectLst>
              </a:rPr>
              <a:t>0</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for each vertex v∈ V do</a:t>
            </a:r>
          </a:p>
          <a:p>
            <a:pPr lvl="2">
              <a:lnSpc>
                <a:spcPct val="80000"/>
              </a:lnSpc>
              <a:buFontTx/>
              <a:buNone/>
            </a:pPr>
            <a:r>
              <a:rPr lang="en-US" altLang="zh-CN" dirty="0">
                <a:solidFill>
                  <a:srgbClr val="000000"/>
                </a:solidFill>
                <a:effectLst>
                  <a:outerShdw blurRad="38100" dist="38100" dir="2700000" algn="tl">
                    <a:srgbClr val="FFFFFF"/>
                  </a:outerShdw>
                </a:effectLst>
              </a:rPr>
              <a:t>  if v </a:t>
            </a:r>
            <a:r>
              <a:rPr lang="zh-CN" altLang="en-US" dirty="0">
                <a:solidFill>
                  <a:srgbClr val="000000"/>
                </a:solidFill>
                <a:effectLst>
                  <a:outerShdw blurRad="38100" dist="38100" dir="2700000" algn="tl">
                    <a:srgbClr val="FFFFFF"/>
                  </a:outerShdw>
                </a:effectLst>
              </a:rPr>
              <a:t>的标记为 </a:t>
            </a:r>
            <a:r>
              <a:rPr lang="en-US" altLang="zh-CN" dirty="0">
                <a:solidFill>
                  <a:srgbClr val="000000"/>
                </a:solidFill>
                <a:effectLst>
                  <a:outerShdw blurRad="38100" dist="38100" dir="2700000" algn="tl">
                    <a:srgbClr val="FFFFFF"/>
                  </a:outerShdw>
                </a:effectLst>
              </a:rPr>
              <a:t>0 </a:t>
            </a:r>
          </a:p>
          <a:p>
            <a:pPr lvl="3">
              <a:lnSpc>
                <a:spcPct val="80000"/>
              </a:lnSpc>
              <a:buFont typeface="Tahoma" pitchFamily="34" charset="0"/>
              <a:buNone/>
            </a:pP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(v)</a:t>
            </a:r>
          </a:p>
          <a:p>
            <a:pPr lvl="1">
              <a:lnSpc>
                <a:spcPct val="80000"/>
              </a:lnSpc>
              <a:buFont typeface="Tahoma" pitchFamily="34" charset="0"/>
              <a:buNone/>
            </a:pP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count := count + 1</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顶点 </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 </a:t>
            </a:r>
            <a:r>
              <a:rPr lang="zh-CN" altLang="en-US" sz="2400" dirty="0">
                <a:solidFill>
                  <a:srgbClr val="000000"/>
                </a:solidFill>
                <a:effectLst>
                  <a:outerShdw blurRad="38100" dist="38100" dir="2700000" algn="tl">
                    <a:srgbClr val="FFFFFF"/>
                  </a:outerShdw>
                </a:effectLst>
              </a:rPr>
              <a:t>标记为 </a:t>
            </a:r>
            <a:r>
              <a:rPr lang="en-US" altLang="zh-CN" sz="2400" dirty="0">
                <a:solidFill>
                  <a:srgbClr val="000000"/>
                </a:solidFill>
                <a:effectLst>
                  <a:outerShdw blurRad="38100" dist="38100" dir="2700000" algn="tl">
                    <a:srgbClr val="FFFFFF"/>
                  </a:outerShdw>
                </a:effectLst>
              </a:rPr>
              <a:t>count</a:t>
            </a:r>
          </a:p>
          <a:p>
            <a:pPr lvl="1">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for each vertex </a:t>
            </a:r>
            <a:r>
              <a:rPr lang="en-US" altLang="zh-CN" sz="2400" i="1" dirty="0">
                <a:solidFill>
                  <a:srgbClr val="000000"/>
                </a:solidFill>
                <a:effectLst>
                  <a:outerShdw blurRad="38100" dist="38100" dir="2700000" algn="tl">
                    <a:srgbClr val="FFFFFF"/>
                  </a:outerShdw>
                </a:effectLst>
              </a:rPr>
              <a:t>w</a:t>
            </a:r>
            <a:r>
              <a:rPr lang="en-US" altLang="zh-CN" sz="2400" dirty="0">
                <a:solidFill>
                  <a:srgbClr val="000000"/>
                </a:solidFill>
                <a:effectLst>
                  <a:outerShdw blurRad="38100" dist="38100" dir="2700000" algn="tl">
                    <a:srgbClr val="FFFFFF"/>
                  </a:outerShdw>
                </a:effectLst>
              </a:rPr>
              <a:t> adjacent to </a:t>
            </a:r>
            <a:r>
              <a:rPr lang="en-US" altLang="zh-CN" sz="2400" i="1" dirty="0">
                <a:solidFill>
                  <a:srgbClr val="000000"/>
                </a:solidFill>
                <a:effectLst>
                  <a:outerShdw blurRad="38100" dist="38100" dir="2700000" algn="tl">
                    <a:srgbClr val="FFFFFF"/>
                  </a:outerShdw>
                </a:effectLst>
              </a:rPr>
              <a:t>v</a:t>
            </a:r>
            <a:r>
              <a:rPr lang="en-US" altLang="zh-CN" sz="2400" dirty="0">
                <a:solidFill>
                  <a:srgbClr val="000000"/>
                </a:solidFill>
                <a:effectLst>
                  <a:outerShdw blurRad="38100" dist="38100" dir="2700000" algn="tl">
                    <a:srgbClr val="FFFFFF"/>
                  </a:outerShdw>
                </a:effectLst>
              </a:rPr>
              <a:t> do</a:t>
            </a:r>
          </a:p>
          <a:p>
            <a:pPr lvl="2">
              <a:lnSpc>
                <a:spcPct val="80000"/>
              </a:lnSpc>
              <a:buFontTx/>
              <a:buNone/>
            </a:pPr>
            <a:r>
              <a:rPr lang="en-US" altLang="zh-CN" dirty="0">
                <a:solidFill>
                  <a:srgbClr val="000000"/>
                </a:solidFill>
                <a:effectLst>
                  <a:outerShdw blurRad="38100" dist="38100" dir="2700000" algn="tl">
                    <a:srgbClr val="FFFFFF"/>
                  </a:outerShdw>
                </a:effectLst>
              </a:rPr>
              <a:t>  if </a:t>
            </a:r>
            <a:r>
              <a:rPr lang="en-US" altLang="zh-CN" i="1" dirty="0">
                <a:solidFill>
                  <a:srgbClr val="000000"/>
                </a:solidFill>
                <a:effectLst>
                  <a:outerShdw blurRad="38100" dist="38100" dir="2700000" algn="tl">
                    <a:srgbClr val="FFFFFF"/>
                  </a:outerShdw>
                </a:effectLst>
              </a:rPr>
              <a:t>w</a:t>
            </a:r>
            <a:r>
              <a:rPr lang="en-US" altLang="zh-CN" dirty="0">
                <a:solidFill>
                  <a:srgbClr val="000000"/>
                </a:solidFill>
                <a:effectLst>
                  <a:outerShdw blurRad="38100" dist="38100" dir="2700000" algn="tl">
                    <a:srgbClr val="FFFFFF"/>
                  </a:outerShdw>
                </a:effectLst>
              </a:rPr>
              <a:t> is marked with 0 </a:t>
            </a:r>
          </a:p>
          <a:p>
            <a:pPr lvl="3">
              <a:lnSpc>
                <a:spcPct val="80000"/>
              </a:lnSpc>
              <a:buFont typeface="Tahoma" pitchFamily="34" charset="0"/>
              <a:buNone/>
            </a:pPr>
            <a:r>
              <a:rPr lang="en-US" altLang="zh-CN" sz="2400" dirty="0">
                <a:solidFill>
                  <a:srgbClr val="000000"/>
                </a:solidFill>
                <a:effectLst>
                  <a:outerShdw blurRad="38100" dist="38100" dir="2700000" algn="tl">
                    <a:srgbClr val="FFFFFF"/>
                  </a:outerShdw>
                </a:effectLst>
              </a:rPr>
              <a:t> </a:t>
            </a:r>
            <a:r>
              <a:rPr lang="en-US" altLang="zh-CN" sz="2400" dirty="0" err="1">
                <a:solidFill>
                  <a:srgbClr val="000000"/>
                </a:solidFill>
                <a:effectLst>
                  <a:outerShdw blurRad="38100" dist="38100" dir="2700000" algn="tl">
                    <a:srgbClr val="FFFFFF"/>
                  </a:outerShdw>
                </a:effectLst>
              </a:rPr>
              <a:t>dfs</a:t>
            </a:r>
            <a:r>
              <a:rPr lang="en-US" altLang="zh-CN" sz="2400" dirty="0">
                <a:solidFill>
                  <a:srgbClr val="000000"/>
                </a:solidFill>
                <a:effectLst>
                  <a:outerShdw blurRad="38100" dist="38100" dir="2700000" algn="tl">
                    <a:srgbClr val="FFFFFF"/>
                  </a:outerShdw>
                </a:effectLst>
              </a:rPr>
              <a:t>(</a:t>
            </a:r>
            <a:r>
              <a:rPr lang="en-US" altLang="zh-CN" sz="2400" i="1" dirty="0">
                <a:solidFill>
                  <a:srgbClr val="000000"/>
                </a:solidFill>
                <a:effectLst>
                  <a:outerShdw blurRad="38100" dist="38100" dir="2700000" algn="tl">
                    <a:srgbClr val="FFFFFF"/>
                  </a:outerShdw>
                </a:effectLst>
              </a:rPr>
              <a:t>w</a:t>
            </a:r>
            <a:r>
              <a:rPr lang="en-US" altLang="zh-CN" sz="2400" dirty="0">
                <a:solidFill>
                  <a:srgbClr val="000000"/>
                </a:solidFill>
                <a:effectLst>
                  <a:outerShdw blurRad="38100" dist="38100" dir="2700000" algn="tl">
                    <a:srgbClr val="FFFFFF"/>
                  </a:outerShdw>
                </a:effectLst>
              </a:rPr>
              <a:t>)</a:t>
            </a:r>
            <a:endParaRPr lang="zh-CN" altLang="en-US" sz="2400" dirty="0">
              <a:solidFill>
                <a:srgbClr val="000000"/>
              </a:solidFill>
              <a:effectLst>
                <a:outerShdw blurRad="38100" dist="38100" dir="2700000" algn="tl">
                  <a:srgbClr val="FFFFFF"/>
                </a:outerShdw>
              </a:effectLst>
              <a:ea typeface="Arial Unicode MS" pitchFamily="34" charset="-122"/>
              <a:cs typeface="Arial Unicode MS" pitchFamily="34"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18</a:t>
            </a:fld>
            <a:endParaRPr lang="en-US" alt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a:xfrm>
            <a:off x="468313" y="404664"/>
            <a:ext cx="5410200" cy="649288"/>
          </a:xfrm>
        </p:spPr>
        <p:txBody>
          <a:bodyPr/>
          <a:lstStyle/>
          <a:p>
            <a:r>
              <a:rPr lang="en-US" altLang="zh-CN" sz="3600" dirty="0">
                <a:effectLst>
                  <a:outerShdw blurRad="38100" dist="38100" dir="2700000" algn="tl">
                    <a:srgbClr val="FFFFFF"/>
                  </a:outerShdw>
                </a:effectLst>
              </a:rPr>
              <a:t>DFS</a:t>
            </a:r>
            <a:r>
              <a:rPr lang="zh-CN" altLang="en-US" sz="3600" dirty="0">
                <a:effectLst>
                  <a:outerShdw blurRad="38100" dist="38100" dir="2700000" algn="tl">
                    <a:srgbClr val="FFFFFF"/>
                  </a:outerShdw>
                </a:effectLst>
              </a:rPr>
              <a:t>的伪代码（</a:t>
            </a:r>
            <a:r>
              <a:rPr lang="en-US" altLang="zh-CN" sz="3600" dirty="0">
                <a:effectLst>
                  <a:outerShdw blurRad="38100" dist="38100" dir="2700000" algn="tl">
                    <a:srgbClr val="FFFFFF"/>
                  </a:outerShdw>
                </a:effectLst>
              </a:rPr>
              <a:t>2</a:t>
            </a:r>
            <a:r>
              <a:rPr lang="zh-CN" altLang="en-US" sz="3600" dirty="0">
                <a:effectLst>
                  <a:outerShdw blurRad="38100" dist="38100" dir="2700000" algn="tl">
                    <a:srgbClr val="FFFFFF"/>
                  </a:outerShdw>
                </a:effectLst>
              </a:rPr>
              <a:t>）</a:t>
            </a:r>
          </a:p>
        </p:txBody>
      </p:sp>
      <p:sp>
        <p:nvSpPr>
          <p:cNvPr id="454659" name="Rectangle 3"/>
          <p:cNvSpPr>
            <a:spLocks noGrp="1" noChangeArrowheads="1"/>
          </p:cNvSpPr>
          <p:nvPr>
            <p:ph type="body" idx="1"/>
          </p:nvPr>
        </p:nvSpPr>
        <p:spPr>
          <a:xfrm>
            <a:off x="457200" y="1125538"/>
            <a:ext cx="8435975" cy="5183187"/>
          </a:xfrm>
        </p:spPr>
        <p:txBody>
          <a:bodyPr/>
          <a:lstStyle/>
          <a:p>
            <a:pPr marL="0" indent="0" algn="just">
              <a:lnSpc>
                <a:spcPct val="80000"/>
              </a:lnSpc>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ALGORITHM DFS( G )</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   //</a:t>
            </a:r>
            <a:r>
              <a:rPr lang="zh-CN" altLang="en-US" sz="1800" b="1" dirty="0">
                <a:solidFill>
                  <a:srgbClr val="002060"/>
                </a:solidFill>
                <a:effectLst>
                  <a:outerShdw blurRad="38100" dist="38100" dir="2700000" algn="tl">
                    <a:srgbClr val="FFFFFF"/>
                  </a:outerShdw>
                </a:effectLst>
                <a:latin typeface="Arial" pitchFamily="34" charset="0"/>
                <a:cs typeface="Courier New" pitchFamily="49" charset="0"/>
              </a:rPr>
              <a:t>对给定图使用深度优先搜索进行遍历</a:t>
            </a: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   //</a:t>
            </a:r>
            <a:r>
              <a:rPr lang="zh-CN" altLang="en-US" sz="1800" b="1" dirty="0">
                <a:solidFill>
                  <a:srgbClr val="002060"/>
                </a:solidFill>
                <a:effectLst>
                  <a:outerShdw blurRad="38100" dist="38100" dir="2700000" algn="tl">
                    <a:srgbClr val="FFFFFF"/>
                  </a:outerShdw>
                </a:effectLst>
                <a:latin typeface="Arial" pitchFamily="34" charset="0"/>
                <a:cs typeface="Courier New" pitchFamily="49" charset="0"/>
              </a:rPr>
              <a:t>输入：图的邻接表表示结点个数为</a:t>
            </a:r>
            <a:r>
              <a:rPr lang="en-US" altLang="zh-CN" sz="1800" b="1" dirty="0">
                <a:solidFill>
                  <a:srgbClr val="002060"/>
                </a:solidFill>
                <a:effectLst>
                  <a:outerShdw blurRad="38100" dist="38100" dir="2700000" algn="tl">
                    <a:srgbClr val="FFFFFF"/>
                  </a:outerShdw>
                </a:effectLst>
                <a:latin typeface="Arial" pitchFamily="34" charset="0"/>
                <a:cs typeface="Courier New" pitchFamily="49" charset="0"/>
              </a:rPr>
              <a:t>N; //</a:t>
            </a:r>
            <a:r>
              <a:rPr lang="zh-CN" altLang="en-US" sz="1800" b="1" dirty="0">
                <a:solidFill>
                  <a:srgbClr val="002060"/>
                </a:solidFill>
                <a:effectLst>
                  <a:outerShdw blurRad="38100" dist="38100" dir="2700000" algn="tl">
                    <a:srgbClr val="FFFFFF"/>
                  </a:outerShdw>
                </a:effectLst>
                <a:latin typeface="Arial" pitchFamily="34" charset="0"/>
              </a:rPr>
              <a:t>输出：各个结点输出顺序数组</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for </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to N-1 do	</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a:t>
            </a:r>
            <a:r>
              <a:rPr lang="en-US" altLang="zh-CN" sz="1800" b="1" dirty="0" err="1">
                <a:solidFill>
                  <a:srgbClr val="002060"/>
                </a:solidFill>
                <a:effectLst>
                  <a:outerShdw blurRad="38100" dist="38100" dir="2700000" algn="tl">
                    <a:srgbClr val="FFFFFF"/>
                  </a:outerShdw>
                </a:effectLst>
                <a:latin typeface="Arial" pitchFamily="34" charset="0"/>
              </a:rPr>
              <a:t>VisitArray</a:t>
            </a:r>
            <a:r>
              <a:rPr lang="en-US" altLang="zh-CN" sz="1800" b="1" dirty="0">
                <a:solidFill>
                  <a:srgbClr val="002060"/>
                </a:solidFill>
                <a:effectLst>
                  <a:outerShdw blurRad="38100" dist="38100" dir="2700000" algn="tl">
                    <a:srgbClr val="FFFFFF"/>
                  </a:outerShdw>
                </a:effectLst>
                <a:latin typeface="Arial" pitchFamily="34" charset="0"/>
              </a:rPr>
              <a:t>[</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 </a:t>
            </a:r>
            <a:r>
              <a:rPr lang="zh-CN" altLang="en-US" sz="1800" b="1" dirty="0">
                <a:solidFill>
                  <a:srgbClr val="002060"/>
                </a:solidFill>
                <a:effectLst>
                  <a:outerShdw blurRad="38100" dist="38100" dir="2700000" algn="tl">
                    <a:srgbClr val="FFFFFF"/>
                  </a:outerShdw>
                </a:effectLst>
                <a:latin typeface="Arial" pitchFamily="34" charset="0"/>
              </a:rPr>
              <a:t>访问数组初始为</a:t>
            </a:r>
            <a:r>
              <a:rPr lang="en-US" altLang="zh-CN" sz="1800" b="1" dirty="0">
                <a:solidFill>
                  <a:srgbClr val="002060"/>
                </a:solidFill>
                <a:effectLst>
                  <a:outerShdw blurRad="38100" dist="38100" dir="2700000" algn="tl">
                    <a:srgbClr val="FFFFFF"/>
                  </a:outerShdw>
                </a:effectLst>
                <a:latin typeface="Arial" pitchFamily="34" charset="0"/>
              </a:rPr>
              <a:t>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count ← 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for </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 to N-1 do</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if </a:t>
            </a:r>
            <a:r>
              <a:rPr lang="en-US" altLang="zh-CN" sz="1800" b="1" dirty="0" err="1">
                <a:solidFill>
                  <a:srgbClr val="002060"/>
                </a:solidFill>
                <a:effectLst>
                  <a:outerShdw blurRad="38100" dist="38100" dir="2700000" algn="tl">
                    <a:srgbClr val="FFFFFF"/>
                  </a:outerShdw>
                </a:effectLst>
                <a:latin typeface="Arial" pitchFamily="34" charset="0"/>
              </a:rPr>
              <a:t>VisitArray</a:t>
            </a:r>
            <a:r>
              <a:rPr lang="en-US" altLang="zh-CN" sz="1800" b="1" dirty="0">
                <a:solidFill>
                  <a:srgbClr val="002060"/>
                </a:solidFill>
                <a:effectLst>
                  <a:outerShdw blurRad="38100" dist="38100" dir="2700000" algn="tl">
                    <a:srgbClr val="FFFFFF"/>
                  </a:outerShdw>
                </a:effectLst>
                <a:latin typeface="Arial" pitchFamily="34" charset="0"/>
              </a:rPr>
              <a:t>[</a:t>
            </a:r>
            <a:r>
              <a:rPr lang="en-US" altLang="zh-CN" sz="1800" b="1" dirty="0" err="1">
                <a:solidFill>
                  <a:srgbClr val="002060"/>
                </a:solidFill>
                <a:effectLst>
                  <a:outerShdw blurRad="38100" dist="38100" dir="2700000" algn="tl">
                    <a:srgbClr val="FFFFFF"/>
                  </a:outerShdw>
                </a:effectLst>
                <a:latin typeface="Arial" pitchFamily="34" charset="0"/>
              </a:rPr>
              <a:t>i</a:t>
            </a:r>
            <a:r>
              <a:rPr lang="en-US" altLang="zh-CN" sz="1800" b="1" dirty="0">
                <a:solidFill>
                  <a:srgbClr val="002060"/>
                </a:solidFill>
                <a:effectLst>
                  <a:outerShdw blurRad="38100" dist="38100" dir="2700000" algn="tl">
                    <a:srgbClr val="FFFFFF"/>
                  </a:outerShdw>
                </a:effectLst>
                <a:latin typeface="Arial" pitchFamily="34" charset="0"/>
              </a:rPr>
              <a:t>] = 0</a:t>
            </a:r>
          </a:p>
          <a:p>
            <a:pPr algn="just">
              <a:lnSpc>
                <a:spcPct val="80000"/>
              </a:lnSpc>
              <a:buFontTx/>
              <a:buNone/>
            </a:pPr>
            <a:r>
              <a:rPr lang="en-US" altLang="zh-CN" sz="1800" b="1" dirty="0">
                <a:solidFill>
                  <a:srgbClr val="002060"/>
                </a:solidFill>
                <a:effectLst>
                  <a:outerShdw blurRad="38100" dist="38100" dir="2700000" algn="tl">
                    <a:srgbClr val="FFFFFF"/>
                  </a:outerShdw>
                </a:effectLst>
                <a:latin typeface="Arial" pitchFamily="34" charset="0"/>
              </a:rPr>
              <a:t>   		</a:t>
            </a:r>
            <a:r>
              <a:rPr lang="en-US" altLang="zh-CN" sz="1800" b="1" dirty="0" err="1">
                <a:solidFill>
                  <a:srgbClr val="002060"/>
                </a:solidFill>
                <a:effectLst>
                  <a:outerShdw blurRad="38100" dist="38100" dir="2700000" algn="tl">
                    <a:srgbClr val="FFFFFF"/>
                  </a:outerShdw>
                </a:effectLst>
                <a:latin typeface="Arial" pitchFamily="34" charset="0"/>
              </a:rPr>
              <a:t>dfs</a:t>
            </a:r>
            <a:r>
              <a:rPr lang="en-US" altLang="zh-CN" sz="1800" b="1" dirty="0">
                <a:solidFill>
                  <a:srgbClr val="002060"/>
                </a:solidFill>
                <a:effectLst>
                  <a:outerShdw blurRad="38100" dist="38100" dir="2700000" algn="tl">
                    <a:srgbClr val="FFFFFF"/>
                  </a:outerShdw>
                </a:effectLst>
                <a:latin typeface="Arial" pitchFamily="34" charset="0"/>
              </a:rPr>
              <a:t> (V)           </a:t>
            </a:r>
            <a:r>
              <a:rPr lang="en-US" altLang="zh-CN" sz="1800" dirty="0">
                <a:solidFill>
                  <a:srgbClr val="000000"/>
                </a:solidFill>
                <a:effectLst>
                  <a:outerShdw blurRad="38100" dist="38100" dir="2700000" algn="tl">
                    <a:srgbClr val="FFFFFF"/>
                  </a:outerShdw>
                </a:effectLst>
                <a:latin typeface="Arial" pitchFamily="34" charset="0"/>
              </a:rPr>
              <a:t>//</a:t>
            </a:r>
            <a:r>
              <a:rPr lang="zh-CN" altLang="en-US" sz="1800" dirty="0">
                <a:solidFill>
                  <a:srgbClr val="000000"/>
                </a:solidFill>
                <a:effectLst>
                  <a:outerShdw blurRad="38100" dist="38100" dir="2700000" algn="tl">
                    <a:srgbClr val="FFFFFF"/>
                  </a:outerShdw>
                </a:effectLst>
                <a:latin typeface="Arial" pitchFamily="34" charset="0"/>
              </a:rPr>
              <a:t>调用子函数</a:t>
            </a:r>
            <a:r>
              <a:rPr lang="en-US" altLang="zh-CN" sz="1800" dirty="0" err="1">
                <a:solidFill>
                  <a:srgbClr val="000000"/>
                </a:solidFill>
                <a:effectLst>
                  <a:outerShdw blurRad="38100" dist="38100" dir="2700000" algn="tl">
                    <a:srgbClr val="FFFFFF"/>
                  </a:outerShdw>
                </a:effectLst>
                <a:latin typeface="Arial" pitchFamily="34" charset="0"/>
              </a:rPr>
              <a:t>dfs</a:t>
            </a:r>
            <a:r>
              <a:rPr lang="zh-CN" altLang="en-US" sz="1800" dirty="0">
                <a:solidFill>
                  <a:srgbClr val="000000"/>
                </a:solidFill>
                <a:effectLst>
                  <a:outerShdw blurRad="38100" dist="38100" dir="2700000" algn="tl">
                    <a:srgbClr val="FFFFFF"/>
                  </a:outerShdw>
                </a:effectLst>
                <a:latin typeface="Arial" pitchFamily="34" charset="0"/>
              </a:rPr>
              <a:t>进行深度优先遍历</a:t>
            </a:r>
            <a:endParaRPr lang="en-US" altLang="zh-CN" sz="1800" dirty="0">
              <a:solidFill>
                <a:srgbClr val="000000"/>
              </a:solidFill>
              <a:effectLst>
                <a:outerShdw blurRad="38100" dist="38100" dir="2700000" algn="tl">
                  <a:srgbClr val="FFFFFF"/>
                </a:outerShdw>
              </a:effectLst>
              <a:latin typeface="Arial" pitchFamily="34" charset="0"/>
            </a:endParaRPr>
          </a:p>
          <a:p>
            <a:pPr algn="just">
              <a:lnSpc>
                <a:spcPct val="80000"/>
              </a:lnSpc>
              <a:buNone/>
            </a:pPr>
            <a:r>
              <a:rPr lang="en-US" altLang="zh-CN" sz="1800" dirty="0" smtClean="0">
                <a:solidFill>
                  <a:srgbClr val="00B0F0"/>
                </a:solidFill>
                <a:effectLst>
                  <a:outerShdw blurRad="38100" dist="38100" dir="2700000" algn="tl">
                    <a:srgbClr val="FFFFFF"/>
                  </a:outerShdw>
                </a:effectLst>
                <a:latin typeface="Arial" pitchFamily="34" charset="0"/>
              </a:rPr>
              <a:t> </a:t>
            </a:r>
            <a:r>
              <a:rPr lang="en-US" altLang="zh-CN" sz="1800" b="1" dirty="0">
                <a:solidFill>
                  <a:srgbClr val="00B0F0"/>
                </a:solidFill>
                <a:effectLst>
                  <a:outerShdw blurRad="38100" dist="38100" dir="2700000" algn="tl">
                    <a:srgbClr val="FFFFFF"/>
                  </a:outerShdw>
                </a:effectLst>
                <a:latin typeface="Arial" pitchFamily="34" charset="0"/>
              </a:rPr>
              <a:t>ALGORITHM </a:t>
            </a:r>
            <a:r>
              <a:rPr lang="en-US" altLang="zh-CN" sz="1800" b="1" dirty="0" err="1">
                <a:solidFill>
                  <a:srgbClr val="00B0F0"/>
                </a:solidFill>
                <a:effectLst>
                  <a:outerShdw blurRad="38100" dist="38100" dir="2700000" algn="tl">
                    <a:srgbClr val="FFFFFF"/>
                  </a:outerShdw>
                </a:effectLst>
                <a:latin typeface="Arial" pitchFamily="34" charset="0"/>
              </a:rPr>
              <a:t>dfs</a:t>
            </a:r>
            <a:r>
              <a:rPr lang="en-US" altLang="zh-CN" sz="1800" b="1" dirty="0">
                <a:solidFill>
                  <a:srgbClr val="00B0F0"/>
                </a:solidFill>
                <a:effectLst>
                  <a:outerShdw blurRad="38100" dist="38100" dir="2700000" algn="tl">
                    <a:srgbClr val="FFFFFF"/>
                  </a:outerShdw>
                </a:effectLst>
                <a:latin typeface="Arial" pitchFamily="34" charset="0"/>
              </a:rPr>
              <a:t>( V )</a:t>
            </a:r>
          </a:p>
          <a:p>
            <a:pPr algn="just">
              <a:lnSpc>
                <a:spcPct val="80000"/>
              </a:lnSpc>
              <a:buNone/>
            </a:pPr>
            <a:r>
              <a:rPr lang="en-US" altLang="zh-CN" sz="1800" b="1" dirty="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使用深度优先搜索对邻接表进行遍历</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smtClean="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输入：结点</a:t>
            </a:r>
            <a:r>
              <a:rPr lang="en-US" altLang="zh-CN" sz="1800" b="1" dirty="0">
                <a:solidFill>
                  <a:srgbClr val="00B0F0"/>
                </a:solidFill>
                <a:effectLst>
                  <a:outerShdw blurRad="38100" dist="38100" dir="2700000" algn="tl">
                    <a:srgbClr val="FFFFFF"/>
                  </a:outerShdw>
                </a:effectLst>
                <a:latin typeface="Arial" pitchFamily="34" charset="0"/>
              </a:rPr>
              <a:t>V</a:t>
            </a:r>
            <a:r>
              <a:rPr lang="zh-CN" altLang="en-US" sz="1800" b="1" dirty="0">
                <a:solidFill>
                  <a:srgbClr val="00B0F0"/>
                </a:solidFill>
                <a:effectLst>
                  <a:outerShdw blurRad="38100" dist="38100" dir="2700000" algn="tl">
                    <a:srgbClr val="FFFFFF"/>
                  </a:outerShdw>
                </a:effectLst>
                <a:latin typeface="Arial" pitchFamily="34" charset="0"/>
              </a:rPr>
              <a:t>的邻接表</a:t>
            </a:r>
            <a:r>
              <a:rPr lang="en-US" altLang="zh-CN" sz="1800" b="1" dirty="0">
                <a:solidFill>
                  <a:srgbClr val="00B0F0"/>
                </a:solidFill>
                <a:effectLst>
                  <a:outerShdw blurRad="38100" dist="38100" dir="2700000" algn="tl">
                    <a:srgbClr val="FFFFFF"/>
                  </a:outerShdw>
                </a:effectLst>
                <a:latin typeface="Arial" pitchFamily="34" charset="0"/>
              </a:rPr>
              <a:t>;  //</a:t>
            </a:r>
            <a:r>
              <a:rPr lang="zh-CN" altLang="en-US" sz="1800" b="1" dirty="0">
                <a:solidFill>
                  <a:srgbClr val="00B0F0"/>
                </a:solidFill>
                <a:effectLst>
                  <a:outerShdw blurRad="38100" dist="38100" dir="2700000" algn="tl">
                    <a:srgbClr val="FFFFFF"/>
                  </a:outerShdw>
                </a:effectLst>
                <a:latin typeface="Arial" pitchFamily="34" charset="0"/>
              </a:rPr>
              <a:t>输出：各个结点输出顺序数组</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count ← count + 1;</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VisitArray</a:t>
            </a:r>
            <a:r>
              <a:rPr lang="en-US" altLang="zh-CN" sz="1800" b="1" dirty="0">
                <a:solidFill>
                  <a:srgbClr val="00B0F0"/>
                </a:solidFill>
                <a:effectLst>
                  <a:outerShdw blurRad="38100" dist="38100" dir="2700000" algn="tl">
                    <a:srgbClr val="FFFFFF"/>
                  </a:outerShdw>
                </a:effectLst>
                <a:latin typeface="Arial" pitchFamily="34" charset="0"/>
              </a:rPr>
              <a:t>[V] ← count    //</a:t>
            </a:r>
            <a:r>
              <a:rPr lang="zh-CN" altLang="en-US" sz="1800" b="1" dirty="0">
                <a:solidFill>
                  <a:srgbClr val="00B0F0"/>
                </a:solidFill>
                <a:effectLst>
                  <a:outerShdw blurRad="38100" dist="38100" dir="2700000" algn="tl">
                    <a:srgbClr val="FFFFFF"/>
                  </a:outerShdw>
                </a:effectLst>
                <a:latin typeface="Arial" pitchFamily="34" charset="0"/>
              </a:rPr>
              <a:t>记录访问的次序</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tmp</a:t>
            </a:r>
            <a:r>
              <a:rPr lang="en-US" altLang="zh-CN" sz="1800" b="1" dirty="0">
                <a:solidFill>
                  <a:srgbClr val="00B0F0"/>
                </a:solidFill>
                <a:effectLst>
                  <a:outerShdw blurRad="38100" dist="38100" dir="2700000" algn="tl">
                    <a:srgbClr val="FFFFFF"/>
                  </a:outerShdw>
                </a:effectLst>
                <a:latin typeface="Arial" pitchFamily="34" charset="0"/>
              </a:rPr>
              <a:t> ← </a:t>
            </a:r>
            <a:r>
              <a:rPr lang="en-US" altLang="zh-CN" sz="1800" b="1" dirty="0" err="1">
                <a:solidFill>
                  <a:srgbClr val="00B0F0"/>
                </a:solidFill>
                <a:effectLst>
                  <a:outerShdw blurRad="38100" dist="38100" dir="2700000" algn="tl">
                    <a:srgbClr val="FFFFFF"/>
                  </a:outerShdw>
                </a:effectLst>
                <a:latin typeface="Arial" pitchFamily="34" charset="0"/>
              </a:rPr>
              <a:t>V.link</a:t>
            </a:r>
            <a:endParaRPr lang="en-US" altLang="zh-CN" sz="1800" b="1" dirty="0">
              <a:solidFill>
                <a:srgbClr val="00B0F0"/>
              </a:solidFill>
              <a:effectLst>
                <a:outerShdw blurRad="38100" dist="38100" dir="2700000" algn="tl">
                  <a:srgbClr val="FFFFFF"/>
                </a:outerShdw>
              </a:effectLst>
              <a:latin typeface="Arial" pitchFamily="34" charset="0"/>
            </a:endParaRP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while </a:t>
            </a:r>
            <a:r>
              <a:rPr lang="en-US" altLang="zh-CN" sz="1800" b="1" dirty="0" err="1">
                <a:solidFill>
                  <a:srgbClr val="00B0F0"/>
                </a:solidFill>
                <a:effectLst>
                  <a:outerShdw blurRad="38100" dist="38100" dir="2700000" algn="tl">
                    <a:srgbClr val="FFFFFF"/>
                  </a:outerShdw>
                </a:effectLst>
                <a:latin typeface="Arial" pitchFamily="34" charset="0"/>
              </a:rPr>
              <a:t>tmp</a:t>
            </a:r>
            <a:r>
              <a:rPr lang="en-US" altLang="zh-CN" sz="1800" b="1" dirty="0">
                <a:solidFill>
                  <a:srgbClr val="00B0F0"/>
                </a:solidFill>
                <a:effectLst>
                  <a:outerShdw blurRad="38100" dist="38100" dir="2700000" algn="tl">
                    <a:srgbClr val="FFFFFF"/>
                  </a:outerShdw>
                </a:effectLst>
                <a:latin typeface="Arial" pitchFamily="34" charset="0"/>
              </a:rPr>
              <a:t> ≠ Null do</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if </a:t>
            </a:r>
            <a:r>
              <a:rPr lang="en-US" altLang="zh-CN" sz="1800" b="1" dirty="0" err="1">
                <a:solidFill>
                  <a:srgbClr val="00B0F0"/>
                </a:solidFill>
                <a:effectLst>
                  <a:outerShdw blurRad="38100" dist="38100" dir="2700000" algn="tl">
                    <a:srgbClr val="FFFFFF"/>
                  </a:outerShdw>
                </a:effectLst>
                <a:latin typeface="Arial" pitchFamily="34" charset="0"/>
              </a:rPr>
              <a:t>VisitArray</a:t>
            </a:r>
            <a:r>
              <a:rPr lang="en-US" altLang="zh-CN" sz="1800" b="1" dirty="0">
                <a:solidFill>
                  <a:srgbClr val="00B0F0"/>
                </a:solidFill>
                <a:effectLst>
                  <a:outerShdw blurRad="38100" dist="38100" dir="2700000" algn="tl">
                    <a:srgbClr val="FFFFFF"/>
                  </a:outerShdw>
                </a:effectLst>
                <a:latin typeface="Arial" pitchFamily="34" charset="0"/>
              </a:rPr>
              <a:t>[</a:t>
            </a:r>
            <a:r>
              <a:rPr lang="en-US" altLang="zh-CN" sz="1800" b="1" dirty="0" err="1">
                <a:solidFill>
                  <a:srgbClr val="00B0F0"/>
                </a:solidFill>
                <a:effectLst>
                  <a:outerShdw blurRad="38100" dist="38100" dir="2700000" algn="tl">
                    <a:srgbClr val="FFFFFF"/>
                  </a:outerShdw>
                </a:effectLst>
                <a:latin typeface="Arial" pitchFamily="34" charset="0"/>
              </a:rPr>
              <a:t>tmp.vertex</a:t>
            </a:r>
            <a:r>
              <a:rPr lang="en-US" altLang="zh-CN" sz="1800" b="1" dirty="0">
                <a:solidFill>
                  <a:srgbClr val="00B0F0"/>
                </a:solidFill>
                <a:effectLst>
                  <a:outerShdw blurRad="38100" dist="38100" dir="2700000" algn="tl">
                    <a:srgbClr val="FFFFFF"/>
                  </a:outerShdw>
                </a:effectLst>
                <a:latin typeface="Arial" pitchFamily="34" charset="0"/>
              </a:rPr>
              <a:t>] ≠ 0</a:t>
            </a:r>
          </a:p>
          <a:p>
            <a:pPr algn="just">
              <a:lnSpc>
                <a:spcPct val="80000"/>
              </a:lnSpc>
              <a:buFontTx/>
              <a:buNone/>
            </a:pP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dfs</a:t>
            </a:r>
            <a:r>
              <a:rPr lang="en-US" altLang="zh-CN" sz="1800" b="1" dirty="0">
                <a:solidFill>
                  <a:srgbClr val="00B0F0"/>
                </a:solidFill>
                <a:effectLst>
                  <a:outerShdw blurRad="38100" dist="38100" dir="2700000" algn="tl">
                    <a:srgbClr val="FFFFFF"/>
                  </a:outerShdw>
                </a:effectLst>
                <a:latin typeface="Arial" pitchFamily="34" charset="0"/>
              </a:rPr>
              <a:t>( </a:t>
            </a:r>
            <a:r>
              <a:rPr lang="en-US" altLang="zh-CN" sz="1800" b="1" dirty="0" err="1">
                <a:solidFill>
                  <a:srgbClr val="00B0F0"/>
                </a:solidFill>
                <a:effectLst>
                  <a:outerShdw blurRad="38100" dist="38100" dir="2700000" algn="tl">
                    <a:srgbClr val="FFFFFF"/>
                  </a:outerShdw>
                </a:effectLst>
                <a:latin typeface="Arial" pitchFamily="34" charset="0"/>
              </a:rPr>
              <a:t>tmp.vertex</a:t>
            </a:r>
            <a:r>
              <a:rPr lang="en-US" altLang="zh-CN" sz="1800" b="1" dirty="0">
                <a:solidFill>
                  <a:srgbClr val="00B0F0"/>
                </a:solidFill>
                <a:effectLst>
                  <a:outerShdw blurRad="38100" dist="38100" dir="2700000" algn="tl">
                    <a:srgbClr val="FFFFFF"/>
                  </a:outerShdw>
                </a:effectLst>
                <a:latin typeface="Arial" pitchFamily="34" charset="0"/>
              </a:rPr>
              <a:t> )</a:t>
            </a:r>
            <a:endParaRPr lang="zh-CN" altLang="en-US" sz="1800" b="1" dirty="0">
              <a:solidFill>
                <a:srgbClr val="00B0F0"/>
              </a:solidFill>
              <a:effectLst>
                <a:outerShdw blurRad="38100" dist="38100" dir="2700000" algn="tl">
                  <a:srgbClr val="FFFFFF"/>
                </a:outerShdw>
              </a:effectLst>
              <a:latin typeface="Arial" pitchFamily="34" charset="0"/>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19</a:t>
            </a:fld>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zh-CN" smtClean="0">
                <a:ea typeface="宋体" charset="-122"/>
              </a:rPr>
              <a:t>Decrease-and-Conquer</a:t>
            </a:r>
          </a:p>
        </p:txBody>
      </p:sp>
      <p:sp>
        <p:nvSpPr>
          <p:cNvPr id="10243" name="Rectangle 3"/>
          <p:cNvSpPr>
            <a:spLocks noGrp="1" noChangeArrowheads="1"/>
          </p:cNvSpPr>
          <p:nvPr>
            <p:ph type="body" idx="1"/>
          </p:nvPr>
        </p:nvSpPr>
        <p:spPr/>
        <p:txBody>
          <a:bodyPr/>
          <a:lstStyle/>
          <a:p>
            <a:pPr>
              <a:buFont typeface="Arial" panose="020B0604020202020204" pitchFamily="34" charset="0"/>
              <a:buChar char="•"/>
            </a:pPr>
            <a:r>
              <a:rPr lang="en-US" altLang="zh-CN" sz="2400" dirty="0" smtClean="0">
                <a:solidFill>
                  <a:srgbClr val="FF0000"/>
                </a:solidFill>
              </a:rPr>
              <a:t>Reduce</a:t>
            </a:r>
            <a:r>
              <a:rPr lang="en-US" altLang="zh-CN" sz="2400" dirty="0" smtClean="0"/>
              <a:t> problem instance to </a:t>
            </a:r>
            <a:r>
              <a:rPr lang="en-US" altLang="zh-CN" sz="2400" dirty="0" smtClean="0">
                <a:solidFill>
                  <a:srgbClr val="FF0000"/>
                </a:solidFill>
              </a:rPr>
              <a:t>smaller instance </a:t>
            </a:r>
            <a:r>
              <a:rPr lang="en-US" altLang="zh-CN" sz="2400" dirty="0" smtClean="0"/>
              <a:t>of the same problem</a:t>
            </a:r>
          </a:p>
          <a:p>
            <a:pPr>
              <a:buFont typeface="Arial" panose="020B0604020202020204" pitchFamily="34" charset="0"/>
              <a:buChar char="•"/>
            </a:pPr>
            <a:r>
              <a:rPr lang="en-US" altLang="zh-CN" sz="2400" dirty="0" smtClean="0">
                <a:solidFill>
                  <a:srgbClr val="FF0000"/>
                </a:solidFill>
              </a:rPr>
              <a:t>Solve</a:t>
            </a:r>
            <a:r>
              <a:rPr lang="en-US" altLang="zh-CN" sz="2400" dirty="0" smtClean="0"/>
              <a:t> smaller instance</a:t>
            </a:r>
          </a:p>
          <a:p>
            <a:pPr>
              <a:buFont typeface="Arial" panose="020B0604020202020204" pitchFamily="34" charset="0"/>
              <a:buChar char="•"/>
            </a:pPr>
            <a:r>
              <a:rPr lang="en-US" altLang="zh-CN" sz="2400" dirty="0" smtClean="0">
                <a:solidFill>
                  <a:srgbClr val="FF0000"/>
                </a:solidFill>
              </a:rPr>
              <a:t>Extend solution of smaller instance </a:t>
            </a:r>
            <a:r>
              <a:rPr lang="en-US" altLang="zh-CN" sz="2400" dirty="0" smtClean="0"/>
              <a:t>to obtain solution to original instance</a:t>
            </a:r>
          </a:p>
          <a:p>
            <a:pPr marL="457200" indent="-457200">
              <a:buFont typeface="Monotype Sorts"/>
              <a:buAutoNum type="arabicPeriod"/>
            </a:pPr>
            <a:endParaRPr lang="en-US" altLang="zh-CN" sz="2400" dirty="0" smtClean="0"/>
          </a:p>
          <a:p>
            <a:pPr marL="457200" indent="-457200">
              <a:buFont typeface="Monotype Sorts"/>
              <a:buAutoNum type="arabicPeriod"/>
            </a:pPr>
            <a:endParaRPr lang="en-US" altLang="zh-CN" sz="2800" dirty="0" smtClean="0"/>
          </a:p>
          <a:p>
            <a:pPr marL="457200" indent="-457200"/>
            <a:r>
              <a:rPr lang="en-US" altLang="zh-CN" sz="2800" dirty="0" smtClean="0"/>
              <a:t>Can be implemented either </a:t>
            </a:r>
            <a:r>
              <a:rPr lang="en-US" altLang="zh-CN" sz="2800" dirty="0" smtClean="0">
                <a:solidFill>
                  <a:srgbClr val="00B0F0"/>
                </a:solidFill>
              </a:rPr>
              <a:t>top-down</a:t>
            </a:r>
            <a:r>
              <a:rPr lang="en-US" altLang="zh-CN" sz="2800" dirty="0" smtClean="0"/>
              <a:t> or </a:t>
            </a:r>
            <a:r>
              <a:rPr lang="en-US" altLang="zh-CN" sz="2800" dirty="0" smtClean="0">
                <a:solidFill>
                  <a:srgbClr val="002060"/>
                </a:solidFill>
              </a:rPr>
              <a:t>bottom-up</a:t>
            </a:r>
          </a:p>
          <a:p>
            <a:pPr marL="457200" indent="-457200"/>
            <a:r>
              <a:rPr lang="en-US" altLang="zh-CN" sz="2800" dirty="0" smtClean="0"/>
              <a:t>Also referred to as </a:t>
            </a:r>
            <a:r>
              <a:rPr lang="en-US" altLang="zh-CN" sz="2800" i="1" dirty="0" smtClean="0">
                <a:solidFill>
                  <a:srgbClr val="00B0F0"/>
                </a:solidFill>
              </a:rPr>
              <a:t>inductive</a:t>
            </a:r>
            <a:r>
              <a:rPr lang="en-US" altLang="zh-CN" sz="2800" dirty="0" smtClean="0">
                <a:solidFill>
                  <a:srgbClr val="00B0F0"/>
                </a:solidFill>
              </a:rPr>
              <a:t> </a:t>
            </a:r>
            <a:r>
              <a:rPr lang="en-US" altLang="zh-CN" sz="2800" dirty="0" smtClean="0"/>
              <a:t>or</a:t>
            </a:r>
            <a:r>
              <a:rPr lang="en-US" altLang="zh-CN" sz="2800" i="1" dirty="0" smtClean="0"/>
              <a:t> </a:t>
            </a:r>
            <a:r>
              <a:rPr lang="en-US" altLang="zh-CN" sz="2800" i="1" dirty="0" smtClean="0">
                <a:solidFill>
                  <a:srgbClr val="002060"/>
                </a:solidFill>
              </a:rPr>
              <a:t>incremental</a:t>
            </a:r>
            <a:r>
              <a:rPr lang="en-US" altLang="zh-CN" sz="2800" dirty="0" smtClean="0"/>
              <a:t> approach</a:t>
            </a:r>
          </a:p>
          <a:p>
            <a:pPr marL="457200" indent="-457200">
              <a:buFont typeface="Monotype Sorts"/>
              <a:buNone/>
            </a:pPr>
            <a:endParaRPr lang="en-US" altLang="zh-CN" sz="28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43">
                                            <p:txEl>
                                              <p:pRg st="5" end="5"/>
                                            </p:txEl>
                                          </p:spTgt>
                                        </p:tgtEl>
                                        <p:attrNameLst>
                                          <p:attrName>style.visibility</p:attrName>
                                        </p:attrNameLst>
                                      </p:cBhvr>
                                      <p:to>
                                        <p:strVal val="visible"/>
                                      </p:to>
                                    </p:set>
                                    <p:anim calcmode="lin" valueType="num">
                                      <p:cBhvr additive="base">
                                        <p:cTn id="7" dur="500" fill="hold"/>
                                        <p:tgtEl>
                                          <p:spTgt spid="10243">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3">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3">
                                            <p:txEl>
                                              <p:pRg st="6" end="6"/>
                                            </p:txEl>
                                          </p:spTgt>
                                        </p:tgtEl>
                                        <p:attrNameLst>
                                          <p:attrName>style.visibility</p:attrName>
                                        </p:attrNameLst>
                                      </p:cBhvr>
                                      <p:to>
                                        <p:strVal val="visible"/>
                                      </p:to>
                                    </p:set>
                                    <p:anim calcmode="lin" valueType="num">
                                      <p:cBhvr additive="base">
                                        <p:cTn id="11" dur="500" fill="hold"/>
                                        <p:tgtEl>
                                          <p:spTgt spid="10243">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Rectangle 2"/>
          <p:cNvSpPr>
            <a:spLocks noGrp="1" noChangeArrowheads="1"/>
          </p:cNvSpPr>
          <p:nvPr>
            <p:ph type="title"/>
          </p:nvPr>
        </p:nvSpPr>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
        <p:nvSpPr>
          <p:cNvPr id="460835" name="Text Box 35"/>
          <p:cNvSpPr txBox="1">
            <a:spLocks noChangeArrowheads="1"/>
          </p:cNvSpPr>
          <p:nvPr/>
        </p:nvSpPr>
        <p:spPr bwMode="auto">
          <a:xfrm>
            <a:off x="323850" y="3500438"/>
            <a:ext cx="7561263" cy="244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ahoma" pitchFamily="34" charset="0"/>
              </a:rPr>
              <a:t>一个</a:t>
            </a:r>
            <a:r>
              <a:rPr lang="en-US" altLang="zh-CN" sz="2800" b="1">
                <a:latin typeface="Tahoma" pitchFamily="34" charset="0"/>
              </a:rPr>
              <a:t>DFS</a:t>
            </a:r>
            <a:r>
              <a:rPr lang="zh-CN" altLang="en-US" sz="2800" b="1">
                <a:latin typeface="Tahoma" pitchFamily="34" charset="0"/>
              </a:rPr>
              <a:t>输出序列是？</a:t>
            </a:r>
          </a:p>
          <a:p>
            <a:pPr>
              <a:spcBef>
                <a:spcPct val="50000"/>
              </a:spcBef>
            </a:pPr>
            <a:r>
              <a:rPr lang="zh-CN" altLang="en-US" sz="2800">
                <a:latin typeface="Tahoma" pitchFamily="34" charset="0"/>
              </a:rPr>
              <a:t>         </a:t>
            </a:r>
            <a:r>
              <a:rPr lang="en-US" altLang="zh-CN" sz="2800">
                <a:latin typeface="Tahoma" pitchFamily="34" charset="0"/>
              </a:rPr>
              <a:t>a-c-d-f-b-e-g-h-i-j</a:t>
            </a:r>
          </a:p>
          <a:p>
            <a:pPr>
              <a:spcBef>
                <a:spcPct val="50000"/>
              </a:spcBef>
            </a:pPr>
            <a:endParaRPr lang="zh-CN" altLang="en-US" sz="2800" b="1"/>
          </a:p>
          <a:p>
            <a:pPr>
              <a:spcBef>
                <a:spcPct val="50000"/>
              </a:spcBef>
            </a:pPr>
            <a:endParaRPr lang="zh-CN" altLang="en-US" sz="2800" b="1">
              <a:latin typeface="Tahoma" pitchFamily="34" charset="0"/>
            </a:endParaRPr>
          </a:p>
        </p:txBody>
      </p:sp>
      <p:graphicFrame>
        <p:nvGraphicFramePr>
          <p:cNvPr id="460836" name="Object 36"/>
          <p:cNvGraphicFramePr>
            <a:graphicFrameLocks noGrp="1" noChangeAspect="1"/>
          </p:cNvGraphicFramePr>
          <p:nvPr>
            <p:ph idx="1"/>
          </p:nvPr>
        </p:nvGraphicFramePr>
        <p:xfrm>
          <a:off x="1979613" y="1125538"/>
          <a:ext cx="4351337" cy="2298700"/>
        </p:xfrm>
        <a:graphic>
          <a:graphicData uri="http://schemas.openxmlformats.org/presentationml/2006/ole">
            <mc:AlternateContent xmlns:mc="http://schemas.openxmlformats.org/markup-compatibility/2006">
              <mc:Choice xmlns:v="urn:schemas-microsoft-com:vml" Requires="v">
                <p:oleObj spid="_x0000_s192590"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125538"/>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20</a:t>
            </a:fld>
            <a:endParaRPr lang="en-US" altLang="zh-CN" dirty="0"/>
          </a:p>
        </p:txBody>
      </p:sp>
    </p:spTree>
    <p:extLst>
      <p:ext uri="{BB962C8B-B14F-4D97-AF65-F5344CB8AC3E}">
        <p14:creationId xmlns:p14="http://schemas.microsoft.com/office/powerpoint/2010/main" val="23013861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5">
                                            <p:txEl>
                                              <p:pRg st="1" end="1"/>
                                            </p:txEl>
                                          </p:spTgt>
                                        </p:tgtEl>
                                        <p:attrNameLst>
                                          <p:attrName>style.visibility</p:attrName>
                                        </p:attrNameLst>
                                      </p:cBhvr>
                                      <p:to>
                                        <p:strVal val="visible"/>
                                      </p:to>
                                    </p:set>
                                    <p:animEffect transition="in" filter="blinds(horizontal)">
                                      <p:cBhvr>
                                        <p:cTn id="7" dur="500"/>
                                        <p:tgtEl>
                                          <p:spTgt spid="46083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004" name="Object 4"/>
          <p:cNvGraphicFramePr>
            <a:graphicFrameLocks noGrp="1" noChangeAspect="1"/>
          </p:cNvGraphicFramePr>
          <p:nvPr>
            <p:ph sz="half" idx="1"/>
            <p:extLst>
              <p:ext uri="{D42A27DB-BD31-4B8C-83A1-F6EECF244321}">
                <p14:modId xmlns:p14="http://schemas.microsoft.com/office/powerpoint/2010/main" val="1256893910"/>
              </p:ext>
            </p:extLst>
          </p:nvPr>
        </p:nvGraphicFramePr>
        <p:xfrm>
          <a:off x="876886" y="940663"/>
          <a:ext cx="3127201" cy="1652020"/>
        </p:xfrm>
        <a:graphic>
          <a:graphicData uri="http://schemas.openxmlformats.org/presentationml/2006/ole">
            <mc:AlternateContent xmlns:mc="http://schemas.openxmlformats.org/markup-compatibility/2006">
              <mc:Choice xmlns:v="urn:schemas-microsoft-com:vml" Requires="v">
                <p:oleObj spid="_x0000_s193766"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886" y="940663"/>
                        <a:ext cx="3127201" cy="1652020"/>
                      </a:xfrm>
                      <a:prstGeom prst="rect">
                        <a:avLst/>
                      </a:prstGeom>
                      <a:noFill/>
                      <a:ln>
                        <a:noFill/>
                      </a:ln>
                      <a:effectLst/>
                      <a:extLst/>
                    </p:spPr>
                  </p:pic>
                </p:oleObj>
              </mc:Fallback>
            </mc:AlternateContent>
          </a:graphicData>
        </a:graphic>
      </p:graphicFrame>
      <p:graphicFrame>
        <p:nvGraphicFramePr>
          <p:cNvPr id="512008" name="Object 8"/>
          <p:cNvGraphicFramePr>
            <a:graphicFrameLocks noGrp="1" noChangeAspect="1"/>
          </p:cNvGraphicFramePr>
          <p:nvPr>
            <p:ph sz="quarter" idx="2"/>
          </p:nvPr>
        </p:nvGraphicFramePr>
        <p:xfrm>
          <a:off x="468313" y="3141663"/>
          <a:ext cx="3402012" cy="3527425"/>
        </p:xfrm>
        <a:graphic>
          <a:graphicData uri="http://schemas.openxmlformats.org/presentationml/2006/ole">
            <mc:AlternateContent xmlns:mc="http://schemas.openxmlformats.org/markup-compatibility/2006">
              <mc:Choice xmlns:v="urn:schemas-microsoft-com:vml" Requires="v">
                <p:oleObj spid="_x0000_s193767" name="公式" r:id="rId6" imgW="2400120" imgH="2489040" progId="Equation.3">
                  <p:embed/>
                </p:oleObj>
              </mc:Choice>
              <mc:Fallback>
                <p:oleObj name="公式" r:id="rId6" imgW="2400120" imgH="248904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313" y="3141663"/>
                        <a:ext cx="3402012"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07" name="Rectangle 7"/>
          <p:cNvSpPr>
            <a:spLocks noChangeArrowheads="1"/>
          </p:cNvSpPr>
          <p:nvPr/>
        </p:nvSpPr>
        <p:spPr bwMode="auto">
          <a:xfrm>
            <a:off x="323850" y="2565400"/>
            <a:ext cx="73437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t>在数据结构中如何表示图？</a:t>
            </a:r>
          </a:p>
        </p:txBody>
      </p:sp>
      <p:graphicFrame>
        <p:nvGraphicFramePr>
          <p:cNvPr id="512011" name="Object 11"/>
          <p:cNvGraphicFramePr>
            <a:graphicFrameLocks noGrp="1" noChangeAspect="1"/>
          </p:cNvGraphicFramePr>
          <p:nvPr>
            <p:ph sz="quarter" idx="3"/>
            <p:extLst>
              <p:ext uri="{D42A27DB-BD31-4B8C-83A1-F6EECF244321}">
                <p14:modId xmlns:p14="http://schemas.microsoft.com/office/powerpoint/2010/main" val="2658908987"/>
              </p:ext>
            </p:extLst>
          </p:nvPr>
        </p:nvGraphicFramePr>
        <p:xfrm>
          <a:off x="5940425" y="907752"/>
          <a:ext cx="2481263" cy="5689600"/>
        </p:xfrm>
        <a:graphic>
          <a:graphicData uri="http://schemas.openxmlformats.org/presentationml/2006/ole">
            <mc:AlternateContent xmlns:mc="http://schemas.openxmlformats.org/markup-compatibility/2006">
              <mc:Choice xmlns:v="urn:schemas-microsoft-com:vml" Requires="v">
                <p:oleObj spid="_x0000_s193768" name="公式" r:id="rId8" imgW="1041120" imgH="2387520" progId="Equation.3">
                  <p:embed/>
                </p:oleObj>
              </mc:Choice>
              <mc:Fallback>
                <p:oleObj name="公式" r:id="rId8" imgW="1041120" imgH="238752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40425" y="907752"/>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21</a:t>
            </a:fld>
            <a:endParaRPr lang="en-US" altLang="zh-CN" dirty="0"/>
          </a:p>
        </p:txBody>
      </p:sp>
      <p:sp>
        <p:nvSpPr>
          <p:cNvPr id="7"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354620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07"/>
                                        </p:tgtEl>
                                        <p:attrNameLst>
                                          <p:attrName>style.visibility</p:attrName>
                                        </p:attrNameLst>
                                      </p:cBhvr>
                                      <p:to>
                                        <p:strVal val="visible"/>
                                      </p:to>
                                    </p:set>
                                    <p:animEffect transition="in" filter="blinds(horizontal)">
                                      <p:cBhvr>
                                        <p:cTn id="7" dur="500"/>
                                        <p:tgtEl>
                                          <p:spTgt spid="5120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08"/>
                                        </p:tgtEl>
                                        <p:attrNameLst>
                                          <p:attrName>style.visibility</p:attrName>
                                        </p:attrNameLst>
                                      </p:cBhvr>
                                      <p:to>
                                        <p:strVal val="visible"/>
                                      </p:to>
                                    </p:set>
                                    <p:animEffect transition="in" filter="blinds(horizontal)">
                                      <p:cBhvr>
                                        <p:cTn id="12" dur="500"/>
                                        <p:tgtEl>
                                          <p:spTgt spid="5120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11"/>
                                        </p:tgtEl>
                                        <p:attrNameLst>
                                          <p:attrName>style.visibility</p:attrName>
                                        </p:attrNameLst>
                                      </p:cBhvr>
                                      <p:to>
                                        <p:strVal val="visible"/>
                                      </p:to>
                                    </p:set>
                                    <p:animEffect transition="in" filter="blinds(horizontal)">
                                      <p:cBhvr>
                                        <p:cTn id="17" dur="500"/>
                                        <p:tgtEl>
                                          <p:spTgt spid="5120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5" name="Rectangle 3"/>
          <p:cNvSpPr>
            <a:spLocks noGrp="1" noChangeArrowheads="1"/>
          </p:cNvSpPr>
          <p:nvPr>
            <p:ph type="body" sz="half" idx="1"/>
          </p:nvPr>
        </p:nvSpPr>
        <p:spPr>
          <a:xfrm>
            <a:off x="107950" y="3284934"/>
            <a:ext cx="8459788" cy="3600450"/>
          </a:xfrm>
        </p:spPr>
        <p:txBody>
          <a:bodyPr/>
          <a:lstStyle/>
          <a:p>
            <a:r>
              <a:rPr lang="zh-CN" altLang="en-US" sz="2800" dirty="0"/>
              <a:t>在深度优先遍历时需要使用到什么辅助结构？</a:t>
            </a:r>
          </a:p>
          <a:p>
            <a:r>
              <a:rPr lang="zh-CN" altLang="en-US" sz="2800" dirty="0"/>
              <a:t>写出出栈和入栈的过程</a:t>
            </a:r>
          </a:p>
          <a:p>
            <a:endParaRPr lang="zh-CN" altLang="en-US" sz="2800" dirty="0"/>
          </a:p>
          <a:p>
            <a:endParaRPr lang="zh-CN" altLang="en-US" sz="2800" dirty="0"/>
          </a:p>
          <a:p>
            <a:endParaRPr lang="zh-CN" altLang="en-US" sz="2800" dirty="0"/>
          </a:p>
          <a:p>
            <a:endParaRPr lang="zh-CN" altLang="en-US" sz="2800" dirty="0"/>
          </a:p>
        </p:txBody>
      </p:sp>
      <p:graphicFrame>
        <p:nvGraphicFramePr>
          <p:cNvPr id="509956" name="Object 4"/>
          <p:cNvGraphicFramePr>
            <a:graphicFrameLocks noGrp="1" noChangeAspect="1"/>
          </p:cNvGraphicFramePr>
          <p:nvPr>
            <p:ph sz="half" idx="2"/>
            <p:extLst>
              <p:ext uri="{D42A27DB-BD31-4B8C-83A1-F6EECF244321}">
                <p14:modId xmlns:p14="http://schemas.microsoft.com/office/powerpoint/2010/main" val="3043395566"/>
              </p:ext>
            </p:extLst>
          </p:nvPr>
        </p:nvGraphicFramePr>
        <p:xfrm>
          <a:off x="1475656" y="986284"/>
          <a:ext cx="4351337" cy="2298700"/>
        </p:xfrm>
        <a:graphic>
          <a:graphicData uri="http://schemas.openxmlformats.org/presentationml/2006/ole">
            <mc:AlternateContent xmlns:mc="http://schemas.openxmlformats.org/markup-compatibility/2006">
              <mc:Choice xmlns:v="urn:schemas-microsoft-com:vml" Requires="v">
                <p:oleObj spid="_x0000_s194638"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5656" y="986284"/>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22</a:t>
            </a:fld>
            <a:endParaRPr lang="en-US" altLang="zh-CN" dirty="0"/>
          </a:p>
        </p:txBody>
      </p:sp>
      <p:sp>
        <p:nvSpPr>
          <p:cNvPr id="5"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37150754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9955">
                                            <p:txEl>
                                              <p:pRg st="0" end="0"/>
                                            </p:txEl>
                                          </p:spTgt>
                                        </p:tgtEl>
                                        <p:attrNameLst>
                                          <p:attrName>style.visibility</p:attrName>
                                        </p:attrNameLst>
                                      </p:cBhvr>
                                      <p:to>
                                        <p:strVal val="visible"/>
                                      </p:to>
                                    </p:set>
                                    <p:animEffect transition="in" filter="blinds(horizontal)">
                                      <p:cBhvr>
                                        <p:cTn id="7" dur="500"/>
                                        <p:tgtEl>
                                          <p:spTgt spid="5099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9955">
                                            <p:txEl>
                                              <p:pRg st="1" end="1"/>
                                            </p:txEl>
                                          </p:spTgt>
                                        </p:tgtEl>
                                        <p:attrNameLst>
                                          <p:attrName>style.visibility</p:attrName>
                                        </p:attrNameLst>
                                      </p:cBhvr>
                                      <p:to>
                                        <p:strVal val="visible"/>
                                      </p:to>
                                    </p:set>
                                    <p:animEffect transition="in" filter="blinds(horizontal)">
                                      <p:cBhvr>
                                        <p:cTn id="12" dur="500"/>
                                        <p:tgtEl>
                                          <p:spTgt spid="50995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a:xfrm>
            <a:off x="179388" y="3789363"/>
            <a:ext cx="8229600" cy="2808287"/>
          </a:xfrm>
        </p:spPr>
        <p:txBody>
          <a:bodyPr/>
          <a:lstStyle/>
          <a:p>
            <a:r>
              <a:rPr lang="zh-CN" altLang="en-US" sz="2400">
                <a:solidFill>
                  <a:srgbClr val="FF0066"/>
                </a:solidFill>
              </a:rPr>
              <a:t>深度优先搜索的效率与图的表示有关吗？</a:t>
            </a:r>
          </a:p>
          <a:p>
            <a:r>
              <a:rPr lang="zh-CN" altLang="en-US" sz="2400"/>
              <a:t>对邻接矩阵表示的图：遍历的效率为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2</a:t>
            </a:r>
            <a:r>
              <a:rPr lang="en-US" altLang="zh-CN" sz="2400">
                <a:sym typeface="Symbol" pitchFamily="18" charset="2"/>
              </a:rPr>
              <a:t>)</a:t>
            </a:r>
          </a:p>
          <a:p>
            <a:pPr>
              <a:buFontTx/>
              <a:buNone/>
            </a:pPr>
            <a:r>
              <a:rPr lang="zh-CN" altLang="en-US" sz="2400">
                <a:solidFill>
                  <a:schemeClr val="hlink"/>
                </a:solidFill>
                <a:latin typeface="宋体" pitchFamily="2" charset="-122"/>
                <a:sym typeface="Symbol" pitchFamily="18" charset="2"/>
              </a:rPr>
              <a:t></a:t>
            </a:r>
            <a:r>
              <a:rPr lang="zh-CN" altLang="en-US" sz="2400">
                <a:latin typeface="宋体" pitchFamily="2" charset="-122"/>
                <a:sym typeface="Symbol" pitchFamily="18" charset="2"/>
              </a:rPr>
              <a:t> </a:t>
            </a:r>
            <a:r>
              <a:rPr lang="zh-CN" altLang="en-US" sz="2400"/>
              <a:t>对邻接链表表示的图：遍历的效率为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a:t>
            </a:r>
            <a:r>
              <a:rPr lang="en-US" altLang="zh-CN" sz="2400">
                <a:sym typeface="Symbol" pitchFamily="18" charset="2"/>
              </a:rPr>
              <a:t> E )</a:t>
            </a:r>
            <a:endParaRPr lang="zh-CN" altLang="en-US" sz="2400"/>
          </a:p>
          <a:p>
            <a:pPr>
              <a:buFontTx/>
              <a:buNone/>
            </a:pPr>
            <a:endParaRPr lang="zh-CN" altLang="en-US" sz="2400"/>
          </a:p>
        </p:txBody>
      </p:sp>
      <p:graphicFrame>
        <p:nvGraphicFramePr>
          <p:cNvPr id="463876" name="Object 4"/>
          <p:cNvGraphicFramePr>
            <a:graphicFrameLocks noChangeAspect="1"/>
          </p:cNvGraphicFramePr>
          <p:nvPr>
            <p:extLst>
              <p:ext uri="{D42A27DB-BD31-4B8C-83A1-F6EECF244321}">
                <p14:modId xmlns:p14="http://schemas.microsoft.com/office/powerpoint/2010/main" val="2963576267"/>
              </p:ext>
            </p:extLst>
          </p:nvPr>
        </p:nvGraphicFramePr>
        <p:xfrm>
          <a:off x="899592" y="1072164"/>
          <a:ext cx="2682255" cy="2781134"/>
        </p:xfrm>
        <a:graphic>
          <a:graphicData uri="http://schemas.openxmlformats.org/presentationml/2006/ole">
            <mc:AlternateContent xmlns:mc="http://schemas.openxmlformats.org/markup-compatibility/2006">
              <mc:Choice xmlns:v="urn:schemas-microsoft-com:vml" Requires="v">
                <p:oleObj spid="_x0000_s195738" name="公式" r:id="rId4" imgW="2400120" imgH="2489040" progId="Equation.3">
                  <p:embed/>
                </p:oleObj>
              </mc:Choice>
              <mc:Fallback>
                <p:oleObj name="公式" r:id="rId4" imgW="2400120" imgH="248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9592" y="1072164"/>
                        <a:ext cx="2682255" cy="2781134"/>
                      </a:xfrm>
                      <a:prstGeom prst="rect">
                        <a:avLst/>
                      </a:prstGeom>
                      <a:noFill/>
                      <a:ln>
                        <a:noFill/>
                      </a:ln>
                      <a:effectLst/>
                      <a:extLst/>
                    </p:spPr>
                  </p:pic>
                </p:oleObj>
              </mc:Fallback>
            </mc:AlternateContent>
          </a:graphicData>
        </a:graphic>
      </p:graphicFrame>
      <p:graphicFrame>
        <p:nvGraphicFramePr>
          <p:cNvPr id="463877" name="Object 5"/>
          <p:cNvGraphicFramePr>
            <a:graphicFrameLocks noChangeAspect="1"/>
          </p:cNvGraphicFramePr>
          <p:nvPr>
            <p:extLst>
              <p:ext uri="{D42A27DB-BD31-4B8C-83A1-F6EECF244321}">
                <p14:modId xmlns:p14="http://schemas.microsoft.com/office/powerpoint/2010/main" val="417977738"/>
              </p:ext>
            </p:extLst>
          </p:nvPr>
        </p:nvGraphicFramePr>
        <p:xfrm>
          <a:off x="6156325" y="979760"/>
          <a:ext cx="2481263" cy="5689600"/>
        </p:xfrm>
        <a:graphic>
          <a:graphicData uri="http://schemas.openxmlformats.org/presentationml/2006/ole">
            <mc:AlternateContent xmlns:mc="http://schemas.openxmlformats.org/markup-compatibility/2006">
              <mc:Choice xmlns:v="urn:schemas-microsoft-com:vml" Requires="v">
                <p:oleObj spid="_x0000_s195739" name="公式" r:id="rId6" imgW="1041120" imgH="2387520" progId="Equation.3">
                  <p:embed/>
                </p:oleObj>
              </mc:Choice>
              <mc:Fallback>
                <p:oleObj name="公式" r:id="rId6" imgW="1041120" imgH="2387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979760"/>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23</a:t>
            </a:fld>
            <a:endParaRPr lang="en-US" altLang="zh-CN" dirty="0"/>
          </a:p>
        </p:txBody>
      </p:sp>
      <p:sp>
        <p:nvSpPr>
          <p:cNvPr id="6"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example</a:t>
            </a:r>
            <a:endParaRPr lang="en-US" altLang="zh-CN" sz="3600" b="1" dirty="0"/>
          </a:p>
        </p:txBody>
      </p:sp>
    </p:spTree>
    <p:extLst>
      <p:ext uri="{BB962C8B-B14F-4D97-AF65-F5344CB8AC3E}">
        <p14:creationId xmlns:p14="http://schemas.microsoft.com/office/powerpoint/2010/main" val="8681512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3876"/>
                                        </p:tgtEl>
                                        <p:attrNameLst>
                                          <p:attrName>style.visibility</p:attrName>
                                        </p:attrNameLst>
                                      </p:cBhvr>
                                      <p:to>
                                        <p:strVal val="visible"/>
                                      </p:to>
                                    </p:set>
                                    <p:animEffect transition="in" filter="blinds(horizontal)">
                                      <p:cBhvr>
                                        <p:cTn id="7" dur="500"/>
                                        <p:tgtEl>
                                          <p:spTgt spid="4638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3877"/>
                                        </p:tgtEl>
                                        <p:attrNameLst>
                                          <p:attrName>style.visibility</p:attrName>
                                        </p:attrNameLst>
                                      </p:cBhvr>
                                      <p:to>
                                        <p:strVal val="visible"/>
                                      </p:to>
                                    </p:set>
                                    <p:animEffect transition="in" filter="blinds(horizontal)">
                                      <p:cBhvr>
                                        <p:cTn id="12" dur="500"/>
                                        <p:tgtEl>
                                          <p:spTgt spid="4638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3875">
                                            <p:txEl>
                                              <p:pRg st="0" end="0"/>
                                            </p:txEl>
                                          </p:spTgt>
                                        </p:tgtEl>
                                        <p:attrNameLst>
                                          <p:attrName>style.visibility</p:attrName>
                                        </p:attrNameLst>
                                      </p:cBhvr>
                                      <p:to>
                                        <p:strVal val="visible"/>
                                      </p:to>
                                    </p:set>
                                    <p:animEffect transition="in" filter="blinds(horizontal)">
                                      <p:cBhvr>
                                        <p:cTn id="17" dur="500"/>
                                        <p:tgtEl>
                                          <p:spTgt spid="463875">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3875">
                                            <p:txEl>
                                              <p:pRg st="1" end="1"/>
                                            </p:txEl>
                                          </p:spTgt>
                                        </p:tgtEl>
                                        <p:attrNameLst>
                                          <p:attrName>style.visibility</p:attrName>
                                        </p:attrNameLst>
                                      </p:cBhvr>
                                      <p:to>
                                        <p:strVal val="visible"/>
                                      </p:to>
                                    </p:set>
                                    <p:animEffect transition="in" filter="blinds(horizontal)">
                                      <p:cBhvr>
                                        <p:cTn id="22" dur="500"/>
                                        <p:tgtEl>
                                          <p:spTgt spid="463875">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3875">
                                            <p:txEl>
                                              <p:pRg st="2" end="2"/>
                                            </p:txEl>
                                          </p:spTgt>
                                        </p:tgtEl>
                                        <p:attrNameLst>
                                          <p:attrName>style.visibility</p:attrName>
                                        </p:attrNameLst>
                                      </p:cBhvr>
                                      <p:to>
                                        <p:strVal val="visible"/>
                                      </p:to>
                                    </p:set>
                                    <p:animEffect transition="in" filter="blinds(horizontal)">
                                      <p:cBhvr>
                                        <p:cTn id="27" dur="500"/>
                                        <p:tgtEl>
                                          <p:spTgt spid="463875">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3875">
                                            <p:txEl>
                                              <p:pRg st="3" end="3"/>
                                            </p:txEl>
                                          </p:spTgt>
                                        </p:tgtEl>
                                        <p:attrNameLst>
                                          <p:attrName>style.visibility</p:attrName>
                                        </p:attrNameLst>
                                      </p:cBhvr>
                                      <p:to>
                                        <p:strVal val="visible"/>
                                      </p:to>
                                    </p:set>
                                    <p:animEffect transition="in" filter="blinds(horizontal)">
                                      <p:cBhvr>
                                        <p:cTn id="32" dur="500"/>
                                        <p:tgtEl>
                                          <p:spTgt spid="463875">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463875">
                                            <p:txEl>
                                              <p:pRg st="4" end="4"/>
                                            </p:txEl>
                                          </p:spTgt>
                                        </p:tgtEl>
                                        <p:attrNameLst>
                                          <p:attrName>style.visibility</p:attrName>
                                        </p:attrNameLst>
                                      </p:cBhvr>
                                      <p:to>
                                        <p:strVal val="visible"/>
                                      </p:to>
                                    </p:set>
                                    <p:animEffect transition="in" filter="blinds(horizontal)">
                                      <p:cBhvr>
                                        <p:cTn id="37" dur="500"/>
                                        <p:tgtEl>
                                          <p:spTgt spid="4638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5" name="Rectangle 3"/>
          <p:cNvSpPr>
            <a:spLocks noGrp="1" noChangeArrowheads="1"/>
          </p:cNvSpPr>
          <p:nvPr>
            <p:ph type="body" idx="1"/>
          </p:nvPr>
        </p:nvSpPr>
        <p:spPr>
          <a:xfrm>
            <a:off x="457200" y="1125538"/>
            <a:ext cx="8229600" cy="4894262"/>
          </a:xfrm>
        </p:spPr>
        <p:txBody>
          <a:bodyPr/>
          <a:lstStyle/>
          <a:p>
            <a:r>
              <a:rPr lang="zh-CN" altLang="en-US" sz="2800">
                <a:solidFill>
                  <a:srgbClr val="000000"/>
                </a:solidFill>
                <a:effectLst>
                  <a:outerShdw blurRad="38100" dist="38100" dir="2700000" algn="tl">
                    <a:srgbClr val="FFFFFF"/>
                  </a:outerShdw>
                </a:effectLst>
              </a:rPr>
              <a:t>深度优先搜索的效率与图的表示有关</a:t>
            </a:r>
          </a:p>
          <a:p>
            <a:pPr>
              <a:buFontTx/>
              <a:buNone/>
            </a:pPr>
            <a:endParaRPr lang="zh-CN" altLang="en-US" sz="2800">
              <a:solidFill>
                <a:srgbClr val="000000"/>
              </a:solidFill>
              <a:effectLst>
                <a:outerShdw blurRad="38100" dist="38100" dir="2700000" algn="tl">
                  <a:srgbClr val="FFFFFF"/>
                </a:outerShdw>
              </a:effectLst>
            </a:endParaRPr>
          </a:p>
          <a:p>
            <a:r>
              <a:rPr lang="zh-CN" altLang="en-US" sz="2800">
                <a:solidFill>
                  <a:srgbClr val="000000"/>
                </a:solidFill>
                <a:effectLst>
                  <a:outerShdw blurRad="38100" dist="38100" dir="2700000" algn="tl">
                    <a:srgbClr val="FFFFFF"/>
                  </a:outerShdw>
                </a:effectLst>
              </a:rPr>
              <a:t>对邻接矩阵表示的图：</a:t>
            </a:r>
          </a:p>
          <a:p>
            <a:pPr>
              <a:buFontTx/>
              <a:buNone/>
            </a:pPr>
            <a:r>
              <a:rPr lang="zh-CN" altLang="en-US" sz="2800">
                <a:solidFill>
                  <a:srgbClr val="000000"/>
                </a:solidFill>
                <a:effectLst>
                  <a:outerShdw blurRad="38100" dist="38100" dir="2700000" algn="tl">
                    <a:srgbClr val="FFFFFF"/>
                  </a:outerShdw>
                </a:effectLst>
              </a:rPr>
              <a:t>        遍历的效率为</a:t>
            </a:r>
          </a:p>
          <a:p>
            <a:pPr>
              <a:buFontTx/>
              <a:buNone/>
            </a:pPr>
            <a:r>
              <a:rPr lang="zh-CN" altLang="en-US" sz="2800">
                <a:solidFill>
                  <a:srgbClr val="000000"/>
                </a:solidFill>
                <a:effectLst>
                  <a:outerShdw blurRad="38100" dist="38100" dir="2700000" algn="tl">
                    <a:srgbClr val="FFFFFF"/>
                  </a:outerShdw>
                </a:effectLst>
              </a:rPr>
              <a:t>               </a:t>
            </a:r>
            <a:r>
              <a:rPr lang="en-US" altLang="zh-CN" sz="2800">
                <a:solidFill>
                  <a:srgbClr val="000000"/>
                </a:solidFill>
                <a:effectLst>
                  <a:outerShdw blurRad="38100" dist="38100" dir="2700000" algn="tl">
                    <a:srgbClr val="FFFFFF"/>
                  </a:outerShdw>
                </a:effectLst>
              </a:rPr>
              <a:t>Θ(</a:t>
            </a:r>
            <a:r>
              <a:rPr lang="en-US" altLang="zh-CN" sz="2800">
                <a:solidFill>
                  <a:srgbClr val="000000"/>
                </a:solidFill>
                <a:effectLst>
                  <a:outerShdw blurRad="38100" dist="38100" dir="2700000" algn="tl">
                    <a:srgbClr val="FFFFFF"/>
                  </a:outerShdw>
                </a:effectLst>
                <a:sym typeface="Symbol" pitchFamily="18" charset="2"/>
              </a:rPr>
              <a:t> V </a:t>
            </a:r>
            <a:r>
              <a:rPr lang="en-US" altLang="zh-CN" sz="2800" baseline="30000">
                <a:solidFill>
                  <a:srgbClr val="000000"/>
                </a:solidFill>
                <a:effectLst>
                  <a:outerShdw blurRad="38100" dist="38100" dir="2700000" algn="tl">
                    <a:srgbClr val="FFFFFF"/>
                  </a:outerShdw>
                </a:effectLst>
                <a:sym typeface="Symbol" pitchFamily="18" charset="2"/>
              </a:rPr>
              <a:t>2</a:t>
            </a:r>
            <a:r>
              <a:rPr lang="en-US" altLang="zh-CN" sz="2800">
                <a:solidFill>
                  <a:srgbClr val="000000"/>
                </a:solidFill>
                <a:effectLst>
                  <a:outerShdw blurRad="38100" dist="38100" dir="2700000" algn="tl">
                    <a:srgbClr val="FFFFFF"/>
                  </a:outerShdw>
                </a:effectLst>
                <a:sym typeface="Symbol" pitchFamily="18" charset="2"/>
              </a:rPr>
              <a:t>)</a:t>
            </a:r>
          </a:p>
          <a:p>
            <a:pPr>
              <a:buFontTx/>
              <a:buNone/>
            </a:pPr>
            <a:r>
              <a:rPr lang="zh-CN" altLang="en-US" sz="2800">
                <a:solidFill>
                  <a:srgbClr val="000000"/>
                </a:solidFill>
                <a:effectLst>
                  <a:outerShdw blurRad="38100" dist="38100" dir="2700000" algn="tl">
                    <a:srgbClr val="FFFFFF"/>
                  </a:outerShdw>
                </a:effectLst>
                <a:latin typeface="宋体" pitchFamily="2" charset="-122"/>
                <a:sym typeface="Symbol" pitchFamily="18" charset="2"/>
              </a:rPr>
              <a:t> </a:t>
            </a:r>
            <a:r>
              <a:rPr lang="zh-CN" altLang="en-US" sz="2800">
                <a:solidFill>
                  <a:srgbClr val="000000"/>
                </a:solidFill>
                <a:effectLst>
                  <a:outerShdw blurRad="38100" dist="38100" dir="2700000" algn="tl">
                    <a:srgbClr val="FFFFFF"/>
                  </a:outerShdw>
                </a:effectLst>
              </a:rPr>
              <a:t>对邻接链表表示的图：</a:t>
            </a:r>
          </a:p>
          <a:p>
            <a:pPr>
              <a:buFontTx/>
              <a:buNone/>
            </a:pPr>
            <a:r>
              <a:rPr lang="zh-CN" altLang="en-US" sz="2800">
                <a:solidFill>
                  <a:srgbClr val="000000"/>
                </a:solidFill>
                <a:effectLst>
                  <a:outerShdw blurRad="38100" dist="38100" dir="2700000" algn="tl">
                    <a:srgbClr val="FFFFFF"/>
                  </a:outerShdw>
                </a:effectLst>
              </a:rPr>
              <a:t>         遍历的效率为</a:t>
            </a:r>
          </a:p>
          <a:p>
            <a:pPr>
              <a:buFontTx/>
              <a:buNone/>
            </a:pPr>
            <a:r>
              <a:rPr lang="zh-CN" altLang="en-US" sz="2800">
                <a:solidFill>
                  <a:srgbClr val="000000"/>
                </a:solidFill>
                <a:effectLst>
                  <a:outerShdw blurRad="38100" dist="38100" dir="2700000" algn="tl">
                    <a:srgbClr val="FFFFFF"/>
                  </a:outerShdw>
                </a:effectLst>
              </a:rPr>
              <a:t>               </a:t>
            </a:r>
            <a:r>
              <a:rPr lang="en-US" altLang="zh-CN" sz="2800">
                <a:solidFill>
                  <a:srgbClr val="000000"/>
                </a:solidFill>
                <a:effectLst>
                  <a:outerShdw blurRad="38100" dist="38100" dir="2700000" algn="tl">
                    <a:srgbClr val="FFFFFF"/>
                  </a:outerShdw>
                </a:effectLst>
              </a:rPr>
              <a:t>Θ(</a:t>
            </a:r>
            <a:r>
              <a:rPr lang="en-US" altLang="zh-CN" sz="2800">
                <a:solidFill>
                  <a:srgbClr val="000000"/>
                </a:solidFill>
                <a:effectLst>
                  <a:outerShdw blurRad="38100" dist="38100" dir="2700000" algn="tl">
                    <a:srgbClr val="FFFFFF"/>
                  </a:outerShdw>
                </a:effectLst>
                <a:sym typeface="Symbol" pitchFamily="18" charset="2"/>
              </a:rPr>
              <a:t> V </a:t>
            </a:r>
            <a:r>
              <a:rPr lang="en-US" altLang="zh-CN" sz="2800" baseline="30000">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E )</a:t>
            </a:r>
            <a:endParaRPr lang="zh-CN" altLang="en-US" sz="2800">
              <a:solidFill>
                <a:srgbClr val="000000"/>
              </a:solidFill>
              <a:effectLst>
                <a:outerShdw blurRad="38100" dist="38100" dir="2700000" algn="tl">
                  <a:srgbClr val="FFFFFF"/>
                </a:outerShdw>
              </a:effectLst>
            </a:endParaRPr>
          </a:p>
          <a:p>
            <a:pPr>
              <a:buFontTx/>
              <a:buNone/>
            </a:pPr>
            <a:endParaRPr lang="zh-CN" altLang="en-US" sz="2800">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24</a:t>
            </a:fld>
            <a:endParaRPr lang="en-US" altLang="zh-CN" dirty="0"/>
          </a:p>
        </p:txBody>
      </p:sp>
      <p:sp>
        <p:nvSpPr>
          <p:cNvPr id="4" name="Rectangle 2"/>
          <p:cNvSpPr>
            <a:spLocks noGrp="1" noChangeArrowheads="1"/>
          </p:cNvSpPr>
          <p:nvPr>
            <p:ph type="title"/>
          </p:nvPr>
        </p:nvSpPr>
        <p:spPr>
          <a:xfrm>
            <a:off x="428625" y="357188"/>
            <a:ext cx="7143750" cy="623887"/>
          </a:xfrm>
        </p:spPr>
        <p:txBody>
          <a:bodyPr/>
          <a:lstStyle/>
          <a:p>
            <a:r>
              <a:rPr lang="zh-CN" altLang="en-US" sz="3600" b="1" dirty="0" smtClean="0"/>
              <a:t>深度</a:t>
            </a:r>
            <a:r>
              <a:rPr lang="zh-CN" altLang="en-US" sz="3600" b="1" dirty="0"/>
              <a:t>优先</a:t>
            </a:r>
            <a:r>
              <a:rPr lang="zh-CN" altLang="en-US" sz="3600" b="1" dirty="0" smtClean="0"/>
              <a:t>查找</a:t>
            </a:r>
            <a:r>
              <a:rPr lang="en-US" altLang="zh-CN" sz="3600" b="1" dirty="0" smtClean="0"/>
              <a:t> </a:t>
            </a:r>
            <a:endParaRPr lang="en-US" altLang="zh-CN" sz="36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body" idx="1"/>
          </p:nvPr>
        </p:nvSpPr>
        <p:spPr>
          <a:xfrm>
            <a:off x="323850" y="1341438"/>
            <a:ext cx="8229600" cy="4608512"/>
          </a:xfrm>
        </p:spPr>
        <p:txBody>
          <a:bodyPr/>
          <a:lstStyle/>
          <a:p>
            <a:r>
              <a:rPr lang="en-US" altLang="zh-CN" sz="3600">
                <a:solidFill>
                  <a:srgbClr val="000000"/>
                </a:solidFill>
                <a:effectLst>
                  <a:outerShdw blurRad="38100" dist="38100" dir="2700000" algn="tl">
                    <a:srgbClr val="FFFFFF"/>
                  </a:outerShdw>
                </a:effectLst>
              </a:rPr>
              <a:t>2</a:t>
            </a:r>
            <a:r>
              <a:rPr lang="zh-CN" altLang="en-US" sz="3600">
                <a:solidFill>
                  <a:srgbClr val="000000"/>
                </a:solidFill>
                <a:effectLst>
                  <a:outerShdw blurRad="38100" dist="38100" dir="2700000" algn="tl">
                    <a:srgbClr val="FFFFFF"/>
                  </a:outerShdw>
                </a:effectLst>
              </a:rPr>
              <a:t>、广度优先查找</a:t>
            </a:r>
          </a:p>
          <a:p>
            <a:endParaRPr lang="zh-CN" altLang="en-US" sz="3600">
              <a:solidFill>
                <a:srgbClr val="000000"/>
              </a:solidFill>
              <a:effectLst>
                <a:outerShdw blurRad="38100" dist="38100" dir="2700000" algn="tl">
                  <a:srgbClr val="FFFFFF"/>
                </a:outerShdw>
              </a:effectLst>
            </a:endParaRPr>
          </a:p>
          <a:p>
            <a:pPr>
              <a:buFontTx/>
              <a:buNone/>
            </a:pPr>
            <a:r>
              <a:rPr lang="zh-CN" altLang="en-US">
                <a:solidFill>
                  <a:srgbClr val="000000"/>
                </a:solidFill>
                <a:effectLst>
                  <a:outerShdw blurRad="38100" dist="38100" dir="2700000" algn="tl">
                    <a:srgbClr val="FFFFFF"/>
                  </a:outerShdw>
                </a:effectLst>
              </a:rPr>
              <a:t>      可以从任何顶点开始访问图的顶点，每次迭代时，处理</a:t>
            </a:r>
            <a:r>
              <a:rPr lang="zh-CN" altLang="en-US" b="1">
                <a:solidFill>
                  <a:srgbClr val="000000"/>
                </a:solidFill>
                <a:effectLst>
                  <a:outerShdw blurRad="38100" dist="38100" dir="2700000" algn="tl">
                    <a:srgbClr val="FFFFFF"/>
                  </a:outerShdw>
                </a:effectLst>
              </a:rPr>
              <a:t>所有</a:t>
            </a:r>
            <a:r>
              <a:rPr lang="zh-CN" altLang="en-US">
                <a:solidFill>
                  <a:srgbClr val="000000"/>
                </a:solidFill>
                <a:effectLst>
                  <a:outerShdw blurRad="38100" dist="38100" dir="2700000" algn="tl">
                    <a:srgbClr val="FFFFFF"/>
                  </a:outerShdw>
                </a:effectLst>
              </a:rPr>
              <a:t>与当前顶点相邻的未访问顶点。</a:t>
            </a:r>
          </a:p>
          <a:p>
            <a:pPr>
              <a:buFontTx/>
              <a:buNone/>
            </a:pPr>
            <a:r>
              <a:rPr lang="zh-CN" altLang="en-US">
                <a:solidFill>
                  <a:srgbClr val="000000"/>
                </a:solidFill>
                <a:effectLst>
                  <a:outerShdw blurRad="38100" dist="38100" dir="2700000" algn="tl">
                    <a:srgbClr val="FFFFFF"/>
                  </a:outerShdw>
                </a:effectLst>
              </a:rPr>
              <a:t>       用</a:t>
            </a:r>
            <a:r>
              <a:rPr lang="zh-CN" altLang="en-US" b="1">
                <a:solidFill>
                  <a:srgbClr val="000000"/>
                </a:solidFill>
                <a:effectLst>
                  <a:outerShdw blurRad="38100" dist="38100" dir="2700000" algn="tl">
                    <a:srgbClr val="FFFFFF"/>
                  </a:outerShdw>
                </a:effectLst>
              </a:rPr>
              <a:t>队列</a:t>
            </a:r>
            <a:r>
              <a:rPr lang="zh-CN" altLang="en-US">
                <a:solidFill>
                  <a:srgbClr val="000000"/>
                </a:solidFill>
                <a:effectLst>
                  <a:outerShdw blurRad="38100" dist="38100" dir="2700000" algn="tl">
                    <a:srgbClr val="FFFFFF"/>
                  </a:outerShdw>
                </a:effectLst>
              </a:rPr>
              <a:t>来跟踪广度优先查找的操作较方便。</a:t>
            </a:r>
          </a:p>
          <a:p>
            <a:endParaRPr lang="zh-CN" altLang="en-US">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25</a:t>
            </a:fld>
            <a:endParaRPr lang="en-US" altLang="zh-CN" dirty="0"/>
          </a:p>
        </p:txBody>
      </p:sp>
      <p:sp>
        <p:nvSpPr>
          <p:cNvPr id="4" name="Rectangle 2"/>
          <p:cNvSpPr>
            <a:spLocks noGrp="1" noChangeArrowheads="1"/>
          </p:cNvSpPr>
          <p:nvPr>
            <p:ph type="title"/>
          </p:nvPr>
        </p:nvSpPr>
        <p:spPr>
          <a:xfrm>
            <a:off x="428625" y="357188"/>
            <a:ext cx="7143750" cy="623887"/>
          </a:xfrm>
        </p:spPr>
        <p:txBody>
          <a:bodyPr/>
          <a:lstStyle/>
          <a:p>
            <a:r>
              <a:rPr lang="zh-CN" altLang="en-US" sz="3600" dirty="0" smtClean="0">
                <a:effectLst>
                  <a:outerShdw blurRad="38100" dist="38100" dir="2700000" algn="tl">
                    <a:srgbClr val="FFFFFF"/>
                  </a:outerShdw>
                </a:effectLst>
              </a:rPr>
              <a:t>深度</a:t>
            </a:r>
            <a:r>
              <a:rPr lang="zh-CN" altLang="en-US" sz="3600" dirty="0">
                <a:effectLst>
                  <a:outerShdw blurRad="38100" dist="38100" dir="2700000" algn="tl">
                    <a:srgbClr val="FFFFFF"/>
                  </a:outerShdw>
                </a:effectLst>
              </a:rPr>
              <a:t>优先和广度优先查找</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Rectangle 2"/>
          <p:cNvSpPr>
            <a:spLocks noGrp="1" noChangeArrowheads="1"/>
          </p:cNvSpPr>
          <p:nvPr>
            <p:ph type="title"/>
          </p:nvPr>
        </p:nvSpPr>
        <p:spPr>
          <a:xfrm>
            <a:off x="457200" y="332656"/>
            <a:ext cx="8229600" cy="647477"/>
          </a:xfrm>
        </p:spPr>
        <p:txBody>
          <a:bodyPr/>
          <a:lstStyle/>
          <a:p>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的伪代码（</a:t>
            </a:r>
            <a:r>
              <a:rPr lang="en-US" altLang="zh-CN" sz="3600" dirty="0">
                <a:solidFill>
                  <a:srgbClr val="000000"/>
                </a:solidFill>
                <a:effectLst>
                  <a:outerShdw blurRad="38100" dist="38100" dir="2700000" algn="tl">
                    <a:srgbClr val="FFFFFF"/>
                  </a:outerShdw>
                </a:effectLst>
              </a:rPr>
              <a:t>1</a:t>
            </a:r>
            <a:r>
              <a:rPr lang="zh-CN" altLang="en-US" sz="3600" dirty="0">
                <a:solidFill>
                  <a:srgbClr val="000000"/>
                </a:solidFill>
                <a:effectLst>
                  <a:outerShdw blurRad="38100" dist="38100" dir="2700000" algn="tl">
                    <a:srgbClr val="FFFFFF"/>
                  </a:outerShdw>
                </a:effectLst>
              </a:rPr>
              <a:t>）</a:t>
            </a:r>
          </a:p>
        </p:txBody>
      </p:sp>
      <p:sp>
        <p:nvSpPr>
          <p:cNvPr id="465924" name="Text Box 4"/>
          <p:cNvSpPr txBox="1">
            <a:spLocks noChangeArrowheads="1"/>
          </p:cNvSpPr>
          <p:nvPr/>
        </p:nvSpPr>
        <p:spPr bwMode="auto">
          <a:xfrm>
            <a:off x="179388" y="1773238"/>
            <a:ext cx="3502025" cy="1920875"/>
          </a:xfrm>
          <a:prstGeom prst="rect">
            <a:avLst/>
          </a:prstGeom>
          <a:noFill/>
          <a:ln w="12700">
            <a:noFill/>
            <a:miter lim="800000"/>
            <a:headEnd type="none" w="sm" len="sm"/>
            <a:tailEnd type="none" w="sm" len="sm"/>
          </a:ln>
          <a:effectLst/>
        </p:spPr>
        <p:txBody>
          <a:bodyPr>
            <a:spAutoFit/>
          </a:bodyPr>
          <a:lstStyle/>
          <a:p>
            <a:pPr lvl="1" eaLnBrk="0" hangingPunct="0"/>
            <a:r>
              <a:rPr kumimoji="1" lang="en-US" altLang="zh-CN" sz="2000" u="sng">
                <a:effectLst>
                  <a:outerShdw blurRad="38100" dist="38100" dir="2700000" algn="tl">
                    <a:srgbClr val="FFFFFF"/>
                  </a:outerShdw>
                </a:effectLst>
              </a:rPr>
              <a:t>BFS(G)</a:t>
            </a:r>
          </a:p>
          <a:p>
            <a:pPr lvl="1" eaLnBrk="0" hangingPunct="0"/>
            <a:r>
              <a:rPr kumimoji="1" lang="en-US" altLang="zh-CN" sz="2000">
                <a:effectLst>
                  <a:outerShdw blurRad="38100" dist="38100" dir="2700000" algn="tl">
                    <a:srgbClr val="FFFFFF"/>
                  </a:outerShdw>
                </a:effectLst>
              </a:rPr>
              <a:t>count :=0</a:t>
            </a:r>
          </a:p>
          <a:p>
            <a:pPr lvl="1" eaLnBrk="0" hangingPunct="0"/>
            <a:r>
              <a:rPr kumimoji="1" lang="zh-CN" altLang="en-US" sz="2000">
                <a:effectLst>
                  <a:outerShdw blurRad="38100" dist="38100" dir="2700000" algn="tl">
                    <a:srgbClr val="FFFFFF"/>
                  </a:outerShdw>
                </a:effectLst>
              </a:rPr>
              <a:t>标记每个顶点 </a:t>
            </a:r>
            <a:r>
              <a:rPr kumimoji="1" lang="en-US" altLang="zh-CN" sz="2000">
                <a:effectLst>
                  <a:outerShdw blurRad="38100" dist="38100" dir="2700000" algn="tl">
                    <a:srgbClr val="FFFFFF"/>
                  </a:outerShdw>
                </a:effectLst>
              </a:rPr>
              <a:t>v=0</a:t>
            </a:r>
          </a:p>
          <a:p>
            <a:pPr lvl="1" eaLnBrk="0" hangingPunct="0"/>
            <a:r>
              <a:rPr kumimoji="1" lang="en-US" altLang="zh-CN" sz="2000">
                <a:effectLst>
                  <a:outerShdw blurRad="38100" dist="38100" dir="2700000" algn="tl">
                    <a:srgbClr val="FFFFFF"/>
                  </a:outerShdw>
                </a:effectLst>
              </a:rPr>
              <a:t>for each vertex v∈ V do  bfs(v)</a:t>
            </a:r>
          </a:p>
          <a:p>
            <a:pPr eaLnBrk="0" hangingPunct="0"/>
            <a:endParaRPr lang="zh-CN" altLang="en-US" sz="2000"/>
          </a:p>
        </p:txBody>
      </p:sp>
      <p:sp>
        <p:nvSpPr>
          <p:cNvPr id="465925" name="Text Box 5"/>
          <p:cNvSpPr txBox="1">
            <a:spLocks noChangeArrowheads="1"/>
          </p:cNvSpPr>
          <p:nvPr/>
        </p:nvSpPr>
        <p:spPr bwMode="auto">
          <a:xfrm>
            <a:off x="3419475" y="1557338"/>
            <a:ext cx="5486400" cy="4719637"/>
          </a:xfrm>
          <a:prstGeom prst="rect">
            <a:avLst/>
          </a:prstGeom>
          <a:noFill/>
          <a:ln w="12700">
            <a:noFill/>
            <a:miter lim="800000"/>
            <a:headEnd type="none" w="sm" len="sm"/>
            <a:tailEnd type="none" w="sm" len="sm"/>
          </a:ln>
          <a:effectLst/>
        </p:spPr>
        <p:txBody>
          <a:bodyPr/>
          <a:lstStyle/>
          <a:p>
            <a:pPr marL="742950" lvl="1" indent="-285750">
              <a:spcBef>
                <a:spcPct val="20000"/>
              </a:spcBef>
              <a:buFont typeface="Tahoma" pitchFamily="34" charset="0"/>
              <a:buNone/>
            </a:pPr>
            <a:r>
              <a:rPr lang="en-US" altLang="zh-CN" sz="2000" u="sng">
                <a:effectLst>
                  <a:outerShdw blurRad="38100" dist="38100" dir="2700000" algn="tl">
                    <a:srgbClr val="FFFFFF"/>
                  </a:outerShdw>
                </a:effectLst>
              </a:rPr>
              <a:t>bfs(</a:t>
            </a:r>
            <a:r>
              <a:rPr lang="en-US" altLang="zh-CN" sz="2000" i="1" u="sng">
                <a:effectLst>
                  <a:outerShdw blurRad="38100" dist="38100" dir="2700000" algn="tl">
                    <a:srgbClr val="FFFFFF"/>
                  </a:outerShdw>
                </a:effectLst>
              </a:rPr>
              <a:t>v</a:t>
            </a:r>
            <a:r>
              <a:rPr lang="en-US" altLang="zh-CN" sz="2000" u="sng">
                <a:effectLst>
                  <a:outerShdw blurRad="38100" dist="38100" dir="2700000" algn="tl">
                    <a:srgbClr val="FFFFFF"/>
                  </a:outerShdw>
                </a:effectLst>
              </a:rPr>
              <a:t>)</a:t>
            </a:r>
          </a:p>
          <a:p>
            <a:pPr marL="742950" lvl="1" indent="-285750">
              <a:spcBef>
                <a:spcPct val="20000"/>
              </a:spcBef>
              <a:buFont typeface="Tahoma" pitchFamily="34" charset="0"/>
              <a:buNone/>
            </a:pPr>
            <a:r>
              <a:rPr lang="en-US" altLang="zh-CN" sz="2000">
                <a:effectLst>
                  <a:outerShdw blurRad="38100" dist="38100" dir="2700000" algn="tl">
                    <a:srgbClr val="FFFFFF"/>
                  </a:outerShdw>
                </a:effectLst>
              </a:rPr>
              <a:t>count := count + 1</a:t>
            </a:r>
          </a:p>
          <a:p>
            <a:pPr marL="742950" lvl="1" indent="-285750">
              <a:spcBef>
                <a:spcPct val="20000"/>
              </a:spcBef>
              <a:buFont typeface="Tahoma" pitchFamily="34" charset="0"/>
              <a:buNone/>
            </a:pPr>
            <a:r>
              <a:rPr lang="zh-CN" altLang="en-US" sz="2000">
                <a:effectLst>
                  <a:outerShdw blurRad="38100" dist="38100" dir="2700000" algn="tl">
                    <a:srgbClr val="FFFFFF"/>
                  </a:outerShdw>
                </a:effectLst>
              </a:rPr>
              <a:t>标记 </a:t>
            </a:r>
            <a:r>
              <a:rPr lang="en-US" altLang="zh-CN" sz="2000" i="1">
                <a:effectLst>
                  <a:outerShdw blurRad="38100" dist="38100" dir="2700000" algn="tl">
                    <a:srgbClr val="FFFFFF"/>
                  </a:outerShdw>
                </a:effectLst>
              </a:rPr>
              <a:t>v= </a:t>
            </a:r>
            <a:r>
              <a:rPr lang="en-US" altLang="zh-CN" sz="2000">
                <a:effectLst>
                  <a:outerShdw blurRad="38100" dist="38100" dir="2700000" algn="tl">
                    <a:srgbClr val="FFFFFF"/>
                  </a:outerShdw>
                </a:effectLst>
              </a:rPr>
              <a:t>count</a:t>
            </a:r>
          </a:p>
          <a:p>
            <a:pPr marL="742950" lvl="1" indent="-285750">
              <a:spcBef>
                <a:spcPct val="20000"/>
              </a:spcBef>
              <a:buFont typeface="Tahoma" pitchFamily="34" charset="0"/>
              <a:buNone/>
            </a:pPr>
            <a:r>
              <a:rPr lang="zh-CN" altLang="en-US" sz="2000">
                <a:effectLst>
                  <a:outerShdw blurRad="38100" dist="38100" dir="2700000" algn="tl">
                    <a:srgbClr val="FFFFFF"/>
                  </a:outerShdw>
                </a:effectLst>
              </a:rPr>
              <a:t>初始化顶点序列 </a:t>
            </a:r>
            <a:r>
              <a:rPr lang="en-US" altLang="zh-CN" sz="2000" i="1">
                <a:effectLst>
                  <a:outerShdw blurRad="38100" dist="38100" dir="2700000" algn="tl">
                    <a:srgbClr val="FFFFFF"/>
                  </a:outerShdw>
                </a:effectLst>
              </a:rPr>
              <a:t>v</a:t>
            </a:r>
            <a:endParaRPr lang="en-US" altLang="zh-CN" sz="2000">
              <a:effectLst>
                <a:outerShdw blurRad="38100" dist="38100" dir="2700000" algn="tl">
                  <a:srgbClr val="FFFFFF"/>
                </a:outerShdw>
              </a:effectLst>
            </a:endParaRPr>
          </a:p>
          <a:p>
            <a:pPr marL="742950" lvl="1" indent="-285750">
              <a:spcBef>
                <a:spcPct val="20000"/>
              </a:spcBef>
              <a:buFont typeface="Tahoma" pitchFamily="34" charset="0"/>
              <a:buNone/>
            </a:pPr>
            <a:r>
              <a:rPr lang="en-US" altLang="zh-CN" sz="2000">
                <a:effectLst>
                  <a:outerShdw blurRad="38100" dist="38100" dir="2700000" algn="tl">
                    <a:srgbClr val="FFFFFF"/>
                  </a:outerShdw>
                </a:effectLst>
              </a:rPr>
              <a:t>while </a:t>
            </a:r>
            <a:r>
              <a:rPr lang="zh-CN" altLang="en-US" sz="2000">
                <a:effectLst>
                  <a:outerShdw blurRad="38100" dist="38100" dir="2700000" algn="tl">
                    <a:srgbClr val="FFFFFF"/>
                  </a:outerShdw>
                </a:effectLst>
              </a:rPr>
              <a:t>序列非空 </a:t>
            </a:r>
            <a:r>
              <a:rPr lang="en-US" altLang="zh-CN" sz="2000">
                <a:effectLst>
                  <a:outerShdw blurRad="38100" dist="38100" dir="2700000" algn="tl">
                    <a:srgbClr val="FFFFFF"/>
                  </a:outerShdw>
                </a:effectLst>
              </a:rPr>
              <a:t>do</a:t>
            </a:r>
          </a:p>
          <a:p>
            <a:pPr marL="1143000" lvl="2" indent="-228600">
              <a:spcBef>
                <a:spcPct val="20000"/>
              </a:spcBef>
              <a:buClr>
                <a:schemeClr val="hlink"/>
              </a:buClr>
              <a:buSzPct val="120000"/>
            </a:pPr>
            <a:r>
              <a:rPr lang="en-US" altLang="zh-CN" sz="2000" i="1">
                <a:effectLst>
                  <a:outerShdw blurRad="38100" dist="38100" dir="2700000" algn="tl">
                    <a:srgbClr val="FFFFFF"/>
                  </a:outerShdw>
                </a:effectLst>
              </a:rPr>
              <a:t>a</a:t>
            </a:r>
            <a:r>
              <a:rPr lang="en-US" altLang="zh-CN" sz="2000">
                <a:effectLst>
                  <a:outerShdw blurRad="38100" dist="38100" dir="2700000" algn="tl">
                    <a:srgbClr val="FFFFFF"/>
                  </a:outerShdw>
                </a:effectLst>
              </a:rPr>
              <a:t> := front of queue</a:t>
            </a:r>
          </a:p>
          <a:p>
            <a:pPr marL="1143000" lvl="2" indent="-228600">
              <a:spcBef>
                <a:spcPct val="20000"/>
              </a:spcBef>
              <a:buClr>
                <a:schemeClr val="hlink"/>
              </a:buClr>
              <a:buSzPct val="120000"/>
            </a:pPr>
            <a:r>
              <a:rPr lang="en-US" altLang="zh-CN" sz="2000">
                <a:effectLst>
                  <a:outerShdw blurRad="38100" dist="38100" dir="2700000" algn="tl">
                    <a:srgbClr val="FFFFFF"/>
                  </a:outerShdw>
                </a:effectLst>
              </a:rPr>
              <a:t>for each vertex </a:t>
            </a:r>
            <a:r>
              <a:rPr lang="en-US" altLang="zh-CN" sz="2000" i="1">
                <a:effectLst>
                  <a:outerShdw blurRad="38100" dist="38100" dir="2700000" algn="tl">
                    <a:srgbClr val="FFFFFF"/>
                  </a:outerShdw>
                </a:effectLst>
              </a:rPr>
              <a:t>w</a:t>
            </a:r>
            <a:r>
              <a:rPr lang="en-US" altLang="zh-CN" sz="2000">
                <a:effectLst>
                  <a:outerShdw blurRad="38100" dist="38100" dir="2700000" algn="tl">
                    <a:srgbClr val="FFFFFF"/>
                  </a:outerShdw>
                </a:effectLst>
              </a:rPr>
              <a:t> adjacent to </a:t>
            </a:r>
            <a:r>
              <a:rPr lang="en-US" altLang="zh-CN" sz="2000" i="1">
                <a:effectLst>
                  <a:outerShdw blurRad="38100" dist="38100" dir="2700000" algn="tl">
                    <a:srgbClr val="FFFFFF"/>
                  </a:outerShdw>
                </a:effectLst>
              </a:rPr>
              <a:t>a</a:t>
            </a:r>
            <a:r>
              <a:rPr lang="en-US" altLang="zh-CN" sz="2000">
                <a:effectLst>
                  <a:outerShdw blurRad="38100" dist="38100" dir="2700000" algn="tl">
                    <a:srgbClr val="FFFFFF"/>
                  </a:outerShdw>
                </a:effectLst>
              </a:rPr>
              <a:t> do</a:t>
            </a:r>
          </a:p>
          <a:p>
            <a:pPr marL="1600200" lvl="3" indent="-228600">
              <a:spcBef>
                <a:spcPct val="20000"/>
              </a:spcBef>
              <a:buFont typeface="Tahoma" pitchFamily="34" charset="0"/>
              <a:buNone/>
            </a:pPr>
            <a:r>
              <a:rPr lang="en-US" altLang="zh-CN" sz="2000">
                <a:effectLst>
                  <a:outerShdw blurRad="38100" dist="38100" dir="2700000" algn="tl">
                    <a:srgbClr val="FFFFFF"/>
                  </a:outerShdw>
                </a:effectLst>
              </a:rPr>
              <a:t>if </a:t>
            </a:r>
            <a:r>
              <a:rPr lang="en-US" altLang="zh-CN" sz="2000" i="1">
                <a:effectLst>
                  <a:outerShdw blurRad="38100" dist="38100" dir="2700000" algn="tl">
                    <a:srgbClr val="FFFFFF"/>
                  </a:outerShdw>
                </a:effectLst>
              </a:rPr>
              <a:t>w</a:t>
            </a:r>
            <a:r>
              <a:rPr lang="en-US" altLang="zh-CN" sz="2000">
                <a:effectLst>
                  <a:outerShdw blurRad="38100" dist="38100" dir="2700000" algn="tl">
                    <a:srgbClr val="FFFFFF"/>
                  </a:outerShdw>
                </a:effectLst>
              </a:rPr>
              <a:t> is marked with 0 </a:t>
            </a:r>
          </a:p>
          <a:p>
            <a:pPr marL="2057400" lvl="4" indent="-228600">
              <a:spcBef>
                <a:spcPct val="20000"/>
              </a:spcBef>
              <a:buClr>
                <a:schemeClr val="hlink"/>
              </a:buClr>
              <a:buSzPct val="80000"/>
              <a:buFont typeface="Wingdings" pitchFamily="2" charset="2"/>
              <a:buNone/>
            </a:pPr>
            <a:r>
              <a:rPr lang="en-US" altLang="zh-CN" sz="2000">
                <a:effectLst>
                  <a:outerShdw blurRad="38100" dist="38100" dir="2700000" algn="tl">
                    <a:srgbClr val="FFFFFF"/>
                  </a:outerShdw>
                </a:effectLst>
              </a:rPr>
              <a:t>count := count + 1</a:t>
            </a:r>
          </a:p>
          <a:p>
            <a:pPr marL="2057400" lvl="4" indent="-228600">
              <a:spcBef>
                <a:spcPct val="20000"/>
              </a:spcBef>
              <a:buClr>
                <a:schemeClr val="hlink"/>
              </a:buClr>
              <a:buSzPct val="80000"/>
              <a:buFont typeface="Wingdings" pitchFamily="2" charset="2"/>
              <a:buNone/>
            </a:pPr>
            <a:r>
              <a:rPr lang="en-US" altLang="zh-CN" sz="2000">
                <a:effectLst>
                  <a:outerShdw blurRad="38100" dist="38100" dir="2700000" algn="tl">
                    <a:srgbClr val="FFFFFF"/>
                  </a:outerShdw>
                </a:effectLst>
              </a:rPr>
              <a:t>mark </a:t>
            </a:r>
            <a:r>
              <a:rPr lang="en-US" altLang="zh-CN" sz="2000" i="1">
                <a:effectLst>
                  <a:outerShdw blurRad="38100" dist="38100" dir="2700000" algn="tl">
                    <a:srgbClr val="FFFFFF"/>
                  </a:outerShdw>
                </a:effectLst>
              </a:rPr>
              <a:t>w</a:t>
            </a:r>
            <a:r>
              <a:rPr lang="en-US" altLang="zh-CN" sz="2000">
                <a:effectLst>
                  <a:outerShdw blurRad="38100" dist="38100" dir="2700000" algn="tl">
                    <a:srgbClr val="FFFFFF"/>
                  </a:outerShdw>
                </a:effectLst>
              </a:rPr>
              <a:t> with count</a:t>
            </a:r>
          </a:p>
          <a:p>
            <a:pPr marL="2057400" lvl="4" indent="-228600">
              <a:spcBef>
                <a:spcPct val="20000"/>
              </a:spcBef>
              <a:buClr>
                <a:schemeClr val="hlink"/>
              </a:buClr>
              <a:buSzPct val="80000"/>
              <a:buFont typeface="Wingdings" pitchFamily="2" charset="2"/>
              <a:buNone/>
            </a:pPr>
            <a:r>
              <a:rPr lang="en-US" altLang="zh-CN" sz="2000">
                <a:effectLst>
                  <a:outerShdw blurRad="38100" dist="38100" dir="2700000" algn="tl">
                    <a:srgbClr val="FFFFFF"/>
                  </a:outerShdw>
                </a:effectLst>
              </a:rPr>
              <a:t>add </a:t>
            </a:r>
            <a:r>
              <a:rPr lang="en-US" altLang="zh-CN" sz="2000" i="1">
                <a:effectLst>
                  <a:outerShdw blurRad="38100" dist="38100" dir="2700000" algn="tl">
                    <a:srgbClr val="FFFFFF"/>
                  </a:outerShdw>
                </a:effectLst>
              </a:rPr>
              <a:t>w</a:t>
            </a:r>
            <a:r>
              <a:rPr lang="en-US" altLang="zh-CN" sz="2000">
                <a:effectLst>
                  <a:outerShdw blurRad="38100" dist="38100" dir="2700000" algn="tl">
                    <a:srgbClr val="FFFFFF"/>
                  </a:outerShdw>
                </a:effectLst>
              </a:rPr>
              <a:t> to the end of the queue</a:t>
            </a:r>
          </a:p>
          <a:p>
            <a:pPr marL="1143000" lvl="2" indent="-228600">
              <a:spcBef>
                <a:spcPct val="20000"/>
              </a:spcBef>
              <a:buClr>
                <a:schemeClr val="hlink"/>
              </a:buClr>
              <a:buSzPct val="120000"/>
            </a:pPr>
            <a:r>
              <a:rPr lang="en-US" altLang="zh-CN" sz="2000">
                <a:effectLst>
                  <a:outerShdw blurRad="38100" dist="38100" dir="2700000" algn="tl">
                    <a:srgbClr val="FFFFFF"/>
                  </a:outerShdw>
                </a:effectLst>
              </a:rPr>
              <a:t>remove </a:t>
            </a:r>
            <a:r>
              <a:rPr lang="en-US" altLang="zh-CN" sz="2000" i="1">
                <a:effectLst>
                  <a:outerShdw blurRad="38100" dist="38100" dir="2700000" algn="tl">
                    <a:srgbClr val="FFFFFF"/>
                  </a:outerShdw>
                </a:effectLst>
              </a:rPr>
              <a:t>a </a:t>
            </a:r>
            <a:r>
              <a:rPr lang="en-US" altLang="zh-CN" sz="2000">
                <a:effectLst>
                  <a:outerShdw blurRad="38100" dist="38100" dir="2700000" algn="tl">
                    <a:srgbClr val="FFFFFF"/>
                  </a:outerShdw>
                </a:effectLst>
              </a:rPr>
              <a:t>from the front of the queue</a:t>
            </a:r>
            <a:endParaRPr lang="en-US" altLang="zh-CN" sz="2000" b="1"/>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26</a:t>
            </a:fld>
            <a:endParaRPr lang="en-US" altLang="zh-CN"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Rectangle 2"/>
          <p:cNvSpPr>
            <a:spLocks noGrp="1" noChangeArrowheads="1"/>
          </p:cNvSpPr>
          <p:nvPr>
            <p:ph type="title"/>
          </p:nvPr>
        </p:nvSpPr>
        <p:spPr>
          <a:xfrm>
            <a:off x="457200" y="332656"/>
            <a:ext cx="8229600" cy="792162"/>
          </a:xfrm>
        </p:spPr>
        <p:txBody>
          <a:bodyPr/>
          <a:lstStyle/>
          <a:p>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的伪代码（</a:t>
            </a:r>
            <a:r>
              <a:rPr lang="en-US" altLang="zh-CN" sz="3600" dirty="0">
                <a:solidFill>
                  <a:srgbClr val="000000"/>
                </a:solidFill>
                <a:effectLst>
                  <a:outerShdw blurRad="38100" dist="38100" dir="2700000" algn="tl">
                    <a:srgbClr val="FFFFFF"/>
                  </a:outerShdw>
                </a:effectLst>
              </a:rPr>
              <a:t>2</a:t>
            </a:r>
            <a:r>
              <a:rPr lang="zh-CN" altLang="en-US" sz="3600" dirty="0">
                <a:solidFill>
                  <a:srgbClr val="000000"/>
                </a:solidFill>
                <a:effectLst>
                  <a:outerShdw blurRad="38100" dist="38100" dir="2700000" algn="tl">
                    <a:srgbClr val="FFFFFF"/>
                  </a:outerShdw>
                </a:effectLst>
              </a:rPr>
              <a:t>）</a:t>
            </a:r>
          </a:p>
        </p:txBody>
      </p:sp>
      <p:sp>
        <p:nvSpPr>
          <p:cNvPr id="456707" name="Rectangle 3"/>
          <p:cNvSpPr>
            <a:spLocks noGrp="1" noChangeArrowheads="1"/>
          </p:cNvSpPr>
          <p:nvPr>
            <p:ph type="body" idx="1"/>
          </p:nvPr>
        </p:nvSpPr>
        <p:spPr>
          <a:xfrm>
            <a:off x="468313" y="1052736"/>
            <a:ext cx="8229600" cy="5041900"/>
          </a:xfrm>
        </p:spPr>
        <p:txBody>
          <a:bodyPr/>
          <a:lstStyle/>
          <a:p>
            <a:pPr algn="just">
              <a:lnSpc>
                <a:spcPct val="80000"/>
              </a:lnSpc>
            </a:pPr>
            <a:r>
              <a:rPr lang="en-US" altLang="zh-CN" sz="1600" dirty="0">
                <a:solidFill>
                  <a:srgbClr val="000000"/>
                </a:solidFill>
                <a:effectLst/>
                <a:latin typeface="Courier New" pitchFamily="49" charset="0"/>
                <a:cs typeface="Courier New" pitchFamily="49" charset="0"/>
              </a:rPr>
              <a:t>ALGORITHM BFS( G )</a:t>
            </a:r>
          </a:p>
          <a:p>
            <a:pPr algn="just">
              <a:lnSpc>
                <a:spcPct val="80000"/>
              </a:lnSpc>
              <a:buFontTx/>
              <a:buNone/>
            </a:pPr>
            <a:r>
              <a:rPr lang="en-US" altLang="zh-CN" sz="1600" dirty="0">
                <a:solidFill>
                  <a:srgbClr val="000000"/>
                </a:solidFill>
                <a:effectLst/>
                <a:latin typeface="Courier New" pitchFamily="49" charset="0"/>
                <a:cs typeface="Courier New" pitchFamily="49" charset="0"/>
              </a:rPr>
              <a:t>     // </a:t>
            </a:r>
            <a:r>
              <a:rPr lang="zh-CN" altLang="en-US" sz="1600" dirty="0">
                <a:solidFill>
                  <a:srgbClr val="000000"/>
                </a:solidFill>
                <a:effectLst/>
                <a:latin typeface="Courier New" pitchFamily="49" charset="0"/>
                <a:ea typeface="方正书宋简体" charset="-122"/>
                <a:cs typeface="Courier New" pitchFamily="49" charset="0"/>
              </a:rPr>
              <a:t>输入：图的邻接表表示结点个数为</a:t>
            </a:r>
            <a:r>
              <a:rPr lang="en-US" altLang="zh-CN" sz="1600" dirty="0">
                <a:solidFill>
                  <a:srgbClr val="000000"/>
                </a:solidFill>
                <a:effectLst/>
                <a:latin typeface="Courier New" pitchFamily="49" charset="0"/>
                <a:cs typeface="Courier New" pitchFamily="49" charset="0"/>
              </a:rPr>
              <a:t>N</a:t>
            </a:r>
            <a:r>
              <a:rPr lang="zh-CN" altLang="en-US" sz="1600" dirty="0">
                <a:solidFill>
                  <a:srgbClr val="000000"/>
                </a:solidFill>
                <a:effectLst/>
                <a:latin typeface="Courier New" pitchFamily="49" charset="0"/>
                <a:cs typeface="Courier New" pitchFamily="49" charset="0"/>
              </a:rPr>
              <a:t>； </a:t>
            </a:r>
            <a:r>
              <a:rPr lang="en-US" altLang="zh-CN" sz="1600" dirty="0">
                <a:solidFill>
                  <a:srgbClr val="000000"/>
                </a:solidFill>
                <a:effectLst/>
                <a:latin typeface="Courier New" pitchFamily="49" charset="0"/>
                <a:cs typeface="Courier New" pitchFamily="49" charset="0"/>
              </a:rPr>
              <a:t>// </a:t>
            </a:r>
            <a:r>
              <a:rPr lang="zh-CN" altLang="en-US" sz="1600" dirty="0">
                <a:solidFill>
                  <a:srgbClr val="000000"/>
                </a:solidFill>
                <a:effectLst/>
                <a:latin typeface="Courier New" pitchFamily="49" charset="0"/>
                <a:ea typeface="方正书宋简体" charset="-122"/>
              </a:rPr>
              <a:t>输出：各个结点输出顺序数组</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for </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to N-1 do </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 </a:t>
            </a:r>
            <a:r>
              <a:rPr lang="zh-CN" altLang="en-US" sz="1600" dirty="0">
                <a:solidFill>
                  <a:srgbClr val="000000"/>
                </a:solidFill>
                <a:effectLst/>
                <a:latin typeface="Courier New" pitchFamily="49" charset="0"/>
                <a:ea typeface="方正书宋简体" charset="-122"/>
              </a:rPr>
              <a:t>访问数组初始为</a:t>
            </a:r>
            <a:r>
              <a:rPr lang="en-US" altLang="zh-CN" sz="1600" dirty="0">
                <a:solidFill>
                  <a:srgbClr val="000000"/>
                </a:solidFill>
                <a:effectLst/>
                <a:latin typeface="Courier New" pitchFamily="49" charset="0"/>
              </a:rPr>
              <a:t>0</a:t>
            </a:r>
          </a:p>
          <a:p>
            <a:pPr algn="just">
              <a:lnSpc>
                <a:spcPct val="80000"/>
              </a:lnSpc>
              <a:buFontTx/>
              <a:buNone/>
            </a:pPr>
            <a:r>
              <a:rPr lang="en-US" altLang="zh-CN" sz="1600" dirty="0">
                <a:solidFill>
                  <a:srgbClr val="000000"/>
                </a:solidFill>
                <a:effectLst/>
                <a:latin typeface="Courier New" pitchFamily="49" charset="0"/>
              </a:rPr>
              <a:t>   count ← 0 for </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to N-1 do</a:t>
            </a:r>
          </a:p>
          <a:p>
            <a:pPr algn="just">
              <a:lnSpc>
                <a:spcPct val="80000"/>
              </a:lnSpc>
              <a:buFontTx/>
              <a:buNone/>
            </a:pPr>
            <a:r>
              <a:rPr lang="en-US" altLang="zh-CN" sz="1600" dirty="0">
                <a:solidFill>
                  <a:srgbClr val="000000"/>
                </a:solidFill>
                <a:effectLst/>
                <a:latin typeface="Courier New" pitchFamily="49" charset="0"/>
              </a:rPr>
              <a:t>   if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i</a:t>
            </a:r>
            <a:r>
              <a:rPr lang="en-US" altLang="zh-CN" sz="1600" dirty="0">
                <a:solidFill>
                  <a:srgbClr val="000000"/>
                </a:solidFill>
                <a:effectLst/>
                <a:latin typeface="Courier New" pitchFamily="49" charset="0"/>
              </a:rPr>
              <a:t>] = 0 </a:t>
            </a:r>
            <a:r>
              <a:rPr lang="en-US" altLang="zh-CN" sz="1600" dirty="0" err="1">
                <a:solidFill>
                  <a:srgbClr val="000000"/>
                </a:solidFill>
                <a:effectLst/>
                <a:latin typeface="Courier New" pitchFamily="49" charset="0"/>
              </a:rPr>
              <a:t>bfs</a:t>
            </a:r>
            <a:r>
              <a:rPr lang="en-US" altLang="zh-CN" sz="1600" dirty="0">
                <a:solidFill>
                  <a:srgbClr val="000000"/>
                </a:solidFill>
                <a:effectLst/>
                <a:latin typeface="Courier New" pitchFamily="49" charset="0"/>
              </a:rPr>
              <a:t> (V) // </a:t>
            </a:r>
            <a:r>
              <a:rPr lang="zh-CN" altLang="en-US" sz="1600" dirty="0">
                <a:solidFill>
                  <a:srgbClr val="000000"/>
                </a:solidFill>
                <a:effectLst/>
                <a:latin typeface="Courier New" pitchFamily="49" charset="0"/>
                <a:ea typeface="方正书宋简体" charset="-122"/>
              </a:rPr>
              <a:t>调用子函数</a:t>
            </a:r>
            <a:r>
              <a:rPr lang="en-US" altLang="zh-CN" sz="1600" dirty="0" err="1">
                <a:solidFill>
                  <a:srgbClr val="000000"/>
                </a:solidFill>
                <a:effectLst/>
                <a:latin typeface="Courier New" pitchFamily="49" charset="0"/>
              </a:rPr>
              <a:t>bfs</a:t>
            </a:r>
            <a:r>
              <a:rPr lang="zh-CN" altLang="en-US" sz="1600" dirty="0">
                <a:solidFill>
                  <a:srgbClr val="000000"/>
                </a:solidFill>
                <a:effectLst/>
                <a:latin typeface="Courier New" pitchFamily="49" charset="0"/>
                <a:ea typeface="方正书宋简体" charset="-122"/>
              </a:rPr>
              <a:t>进行广度优先遍历</a:t>
            </a:r>
          </a:p>
          <a:p>
            <a:pPr algn="just">
              <a:lnSpc>
                <a:spcPct val="80000"/>
              </a:lnSpc>
              <a:buFontTx/>
              <a:buNone/>
            </a:pPr>
            <a:r>
              <a:rPr lang="zh-CN" altLang="en-US" sz="1600" dirty="0">
                <a:solidFill>
                  <a:srgbClr val="000000"/>
                </a:solidFill>
                <a:effectLst/>
                <a:latin typeface="Courier New" pitchFamily="49" charset="0"/>
              </a:rPr>
              <a:t> </a:t>
            </a:r>
          </a:p>
          <a:p>
            <a:pPr algn="just">
              <a:lnSpc>
                <a:spcPct val="80000"/>
              </a:lnSpc>
            </a:pPr>
            <a:r>
              <a:rPr lang="en-US" altLang="zh-CN" sz="1600" dirty="0">
                <a:solidFill>
                  <a:srgbClr val="000000"/>
                </a:solidFill>
                <a:effectLst/>
                <a:latin typeface="Courier New" pitchFamily="49" charset="0"/>
              </a:rPr>
              <a:t>ALGORITHM </a:t>
            </a:r>
            <a:r>
              <a:rPr lang="en-US" altLang="zh-CN" sz="1600" dirty="0" err="1">
                <a:solidFill>
                  <a:srgbClr val="000000"/>
                </a:solidFill>
                <a:effectLst/>
                <a:latin typeface="Courier New" pitchFamily="49" charset="0"/>
              </a:rPr>
              <a:t>bfs</a:t>
            </a:r>
            <a:r>
              <a:rPr lang="en-US" altLang="zh-CN" sz="1600" dirty="0">
                <a:solidFill>
                  <a:srgbClr val="000000"/>
                </a:solidFill>
                <a:effectLst/>
                <a:latin typeface="Courier New" pitchFamily="49" charset="0"/>
              </a:rPr>
              <a:t>( V )</a:t>
            </a:r>
          </a:p>
          <a:p>
            <a:pPr algn="just">
              <a:lnSpc>
                <a:spcPct val="80000"/>
              </a:lnSpc>
              <a:buFontTx/>
              <a:buNone/>
            </a:pP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使用广度优先搜索对邻接表进行遍历</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输入：结点</a:t>
            </a:r>
            <a:r>
              <a:rPr lang="en-US" altLang="zh-CN" sz="1600" dirty="0">
                <a:solidFill>
                  <a:srgbClr val="000000"/>
                </a:solidFill>
                <a:effectLst/>
                <a:latin typeface="Courier New" pitchFamily="49" charset="0"/>
              </a:rPr>
              <a:t>V</a:t>
            </a:r>
            <a:r>
              <a:rPr lang="zh-CN" altLang="en-US" sz="1600" dirty="0">
                <a:solidFill>
                  <a:srgbClr val="000000"/>
                </a:solidFill>
                <a:effectLst/>
                <a:latin typeface="Courier New" pitchFamily="49" charset="0"/>
                <a:ea typeface="方正书宋简体" charset="-122"/>
              </a:rPr>
              <a:t>的邻接表； </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输出：各个结点输出顺序数组</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count ← count + 1; </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[V] ← count	        //</a:t>
            </a:r>
            <a:r>
              <a:rPr lang="zh-CN" altLang="en-US" sz="1600" dirty="0">
                <a:solidFill>
                  <a:srgbClr val="000000"/>
                </a:solidFill>
                <a:effectLst/>
                <a:latin typeface="Courier New" pitchFamily="49" charset="0"/>
                <a:ea typeface="方正书宋简体" charset="-122"/>
              </a:rPr>
              <a:t>记录访问的次序</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Queue.Enqueue</a:t>
            </a:r>
            <a:r>
              <a:rPr lang="en-US" altLang="zh-CN" sz="1600" dirty="0">
                <a:solidFill>
                  <a:srgbClr val="000000"/>
                </a:solidFill>
                <a:effectLst/>
                <a:latin typeface="Courier New" pitchFamily="49" charset="0"/>
              </a:rPr>
              <a:t>( V )	        //</a:t>
            </a:r>
            <a:r>
              <a:rPr lang="zh-CN" altLang="en-US" sz="1600" dirty="0">
                <a:solidFill>
                  <a:srgbClr val="000000"/>
                </a:solidFill>
                <a:effectLst/>
                <a:latin typeface="Courier New" pitchFamily="49" charset="0"/>
                <a:ea typeface="方正书宋简体" charset="-122"/>
              </a:rPr>
              <a:t>把源结点加入到队列中</a:t>
            </a:r>
            <a:endParaRPr lang="zh-CN" altLang="en-US" sz="1600" dirty="0">
              <a:solidFill>
                <a:srgbClr val="000000"/>
              </a:solidFill>
              <a:effectLst/>
              <a:latin typeface="Courier New" pitchFamily="49" charset="0"/>
            </a:endParaRPr>
          </a:p>
          <a:p>
            <a:pPr algn="just">
              <a:lnSpc>
                <a:spcPct val="80000"/>
              </a:lnSpc>
              <a:buFontTx/>
              <a:buNone/>
            </a:pPr>
            <a:r>
              <a:rPr lang="en-US" altLang="zh-CN" sz="1600" dirty="0">
                <a:solidFill>
                  <a:srgbClr val="000000"/>
                </a:solidFill>
                <a:effectLst/>
                <a:latin typeface="Courier New" pitchFamily="49" charset="0"/>
              </a:rPr>
              <a:t>     while not </a:t>
            </a:r>
            <a:r>
              <a:rPr lang="en-US" altLang="zh-CN" sz="1600" dirty="0" err="1">
                <a:solidFill>
                  <a:srgbClr val="000000"/>
                </a:solidFill>
                <a:effectLst/>
                <a:latin typeface="Courier New" pitchFamily="49" charset="0"/>
              </a:rPr>
              <a:t>Queue.Empty</a:t>
            </a:r>
            <a:r>
              <a:rPr lang="en-US" altLang="zh-CN" sz="1600" dirty="0">
                <a:solidFill>
                  <a:srgbClr val="000000"/>
                </a:solidFill>
                <a:effectLst/>
                <a:latin typeface="Courier New" pitchFamily="49" charset="0"/>
              </a:rPr>
              <a:t> do</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 </a:t>
            </a:r>
            <a:r>
              <a:rPr lang="en-US" altLang="zh-CN" sz="1600" dirty="0" err="1">
                <a:solidFill>
                  <a:srgbClr val="000000"/>
                </a:solidFill>
                <a:effectLst/>
                <a:latin typeface="Courier New" pitchFamily="49" charset="0"/>
              </a:rPr>
              <a:t>Queue.Dequeue</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取队头结点扫描判断</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en-US" altLang="zh-CN" sz="1600" dirty="0">
                <a:solidFill>
                  <a:srgbClr val="000000"/>
                </a:solidFill>
                <a:effectLst/>
                <a:latin typeface="Courier New" pitchFamily="49" charset="0"/>
              </a:rPr>
              <a:t>while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a:t>
            </a:r>
            <a:r>
              <a:rPr lang="en-US" altLang="zh-CN" sz="1600" dirty="0">
                <a:solidFill>
                  <a:srgbClr val="000000"/>
                </a:solidFill>
                <a:effectLst/>
                <a:latin typeface="Courier New" pitchFamily="49" charset="0"/>
                <a:ea typeface="方正书宋简体" charset="-122"/>
              </a:rPr>
              <a:t>≠</a:t>
            </a:r>
            <a:r>
              <a:rPr lang="en-US" altLang="zh-CN" sz="1600" dirty="0">
                <a:solidFill>
                  <a:srgbClr val="000000"/>
                </a:solidFill>
                <a:effectLst/>
                <a:latin typeface="Courier New" pitchFamily="49" charset="0"/>
              </a:rPr>
              <a:t> Null  do</a:t>
            </a:r>
          </a:p>
          <a:p>
            <a:pPr algn="just">
              <a:lnSpc>
                <a:spcPct val="80000"/>
              </a:lnSpc>
              <a:buFontTx/>
              <a:buNone/>
            </a:pPr>
            <a:r>
              <a:rPr lang="en-US" altLang="zh-CN" sz="1600" dirty="0">
                <a:solidFill>
                  <a:srgbClr val="000000"/>
                </a:solidFill>
                <a:effectLst/>
                <a:latin typeface="Courier New" pitchFamily="49" charset="0"/>
              </a:rPr>
              <a:t>   	    if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tmp.vertex</a:t>
            </a:r>
            <a:r>
              <a:rPr lang="en-US" altLang="zh-CN" sz="1600" dirty="0">
                <a:solidFill>
                  <a:srgbClr val="000000"/>
                </a:solidFill>
                <a:effectLst/>
                <a:latin typeface="Courier New" pitchFamily="49" charset="0"/>
              </a:rPr>
              <a:t>] = 0		</a:t>
            </a:r>
          </a:p>
          <a:p>
            <a:pPr algn="just">
              <a:lnSpc>
                <a:spcPct val="80000"/>
              </a:lnSpc>
              <a:buFontTx/>
              <a:buNone/>
            </a:pPr>
            <a:r>
              <a:rPr lang="en-US" altLang="zh-CN" sz="1600" dirty="0">
                <a:solidFill>
                  <a:srgbClr val="000000"/>
                </a:solidFill>
                <a:effectLst/>
                <a:latin typeface="Courier New" pitchFamily="49" charset="0"/>
              </a:rPr>
              <a:t>			count ← count + 1</a:t>
            </a:r>
          </a:p>
          <a:p>
            <a:pPr algn="just">
              <a:lnSpc>
                <a:spcPct val="80000"/>
              </a:lnSpc>
              <a:buFontTx/>
              <a:buNone/>
            </a:pP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Queue.Enqueue</a:t>
            </a:r>
            <a:r>
              <a:rPr lang="en-US" altLang="zh-CN"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          //</a:t>
            </a:r>
            <a:r>
              <a:rPr lang="zh-CN" altLang="en-US" sz="1600" dirty="0">
                <a:solidFill>
                  <a:srgbClr val="000000"/>
                </a:solidFill>
                <a:effectLst/>
                <a:latin typeface="Courier New" pitchFamily="49" charset="0"/>
                <a:ea typeface="方正书宋简体" charset="-122"/>
              </a:rPr>
              <a:t>把未访问的结点加入到</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VisitArray</a:t>
            </a:r>
            <a:r>
              <a:rPr lang="en-US" altLang="zh-CN" sz="1600" dirty="0">
                <a:solidFill>
                  <a:srgbClr val="000000"/>
                </a:solidFill>
                <a:effectLst/>
                <a:latin typeface="Courier New" pitchFamily="49" charset="0"/>
              </a:rPr>
              <a:t>[</a:t>
            </a:r>
            <a:r>
              <a:rPr lang="en-US" altLang="zh-CN" sz="1600" dirty="0" err="1">
                <a:solidFill>
                  <a:srgbClr val="000000"/>
                </a:solidFill>
                <a:effectLst/>
                <a:latin typeface="Courier New" pitchFamily="49" charset="0"/>
              </a:rPr>
              <a:t>tmp.vertex</a:t>
            </a:r>
            <a:r>
              <a:rPr lang="en-US" altLang="zh-CN" sz="1600" dirty="0">
                <a:solidFill>
                  <a:srgbClr val="000000"/>
                </a:solidFill>
                <a:effectLst/>
                <a:latin typeface="Courier New" pitchFamily="49" charset="0"/>
              </a:rPr>
              <a:t>] ← count    //</a:t>
            </a:r>
            <a:r>
              <a:rPr lang="zh-CN" altLang="en-US" sz="1600" dirty="0">
                <a:solidFill>
                  <a:srgbClr val="000000"/>
                </a:solidFill>
                <a:effectLst/>
                <a:latin typeface="Courier New" pitchFamily="49" charset="0"/>
                <a:ea typeface="方正书宋简体" charset="-122"/>
              </a:rPr>
              <a:t>记录访问次序</a:t>
            </a:r>
            <a:endParaRPr lang="zh-CN" altLang="en-US" sz="1600" dirty="0">
              <a:solidFill>
                <a:srgbClr val="000000"/>
              </a:solidFill>
              <a:effectLst/>
              <a:latin typeface="Courier New" pitchFamily="49" charset="0"/>
            </a:endParaRPr>
          </a:p>
          <a:p>
            <a:pPr algn="just">
              <a:lnSpc>
                <a:spcPct val="80000"/>
              </a:lnSpc>
              <a:buFontTx/>
              <a:buNone/>
            </a:pPr>
            <a:r>
              <a:rPr lang="zh-CN" altLang="en-US" sz="1600" dirty="0">
                <a:solidFill>
                  <a:srgbClr val="000000"/>
                </a:solidFill>
                <a:effectLst/>
                <a:latin typeface="Courier New" pitchFamily="49" charset="0"/>
              </a:rPr>
              <a:t>   		</a:t>
            </a:r>
            <a:r>
              <a:rPr lang="en-US" altLang="zh-CN" sz="1600" dirty="0" err="1">
                <a:solidFill>
                  <a:srgbClr val="000000"/>
                </a:solidFill>
                <a:effectLst/>
                <a:latin typeface="Courier New" pitchFamily="49" charset="0"/>
              </a:rPr>
              <a:t>tmp</a:t>
            </a:r>
            <a:r>
              <a:rPr lang="en-US" altLang="zh-CN" sz="1600" dirty="0">
                <a:solidFill>
                  <a:srgbClr val="000000"/>
                </a:solidFill>
                <a:effectLst/>
                <a:latin typeface="Courier New" pitchFamily="49" charset="0"/>
              </a:rPr>
              <a:t> ← </a:t>
            </a:r>
            <a:r>
              <a:rPr lang="en-US" altLang="zh-CN" sz="1600" dirty="0" err="1">
                <a:solidFill>
                  <a:srgbClr val="000000"/>
                </a:solidFill>
                <a:effectLst/>
                <a:latin typeface="Courier New" pitchFamily="49" charset="0"/>
              </a:rPr>
              <a:t>tmp.link</a:t>
            </a:r>
            <a:r>
              <a:rPr lang="en-US" altLang="zh-CN" sz="1600" dirty="0">
                <a:solidFill>
                  <a:srgbClr val="000000"/>
                </a:solidFill>
                <a:effectLst/>
                <a:latin typeface="Courier New" pitchFamily="49" charset="0"/>
              </a:rPr>
              <a:t>	               //</a:t>
            </a:r>
            <a:r>
              <a:rPr lang="zh-CN" altLang="en-US" sz="1600" dirty="0">
                <a:solidFill>
                  <a:srgbClr val="000000"/>
                </a:solidFill>
                <a:effectLst/>
                <a:latin typeface="Courier New" pitchFamily="49" charset="0"/>
                <a:ea typeface="方正书宋简体" charset="-122"/>
              </a:rPr>
              <a:t>访问邻接表下一个结点</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27</a:t>
            </a:fld>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3"/>
          <p:cNvSpPr>
            <a:spLocks noGrp="1" noChangeArrowheads="1"/>
          </p:cNvSpPr>
          <p:nvPr>
            <p:ph type="body" idx="1"/>
          </p:nvPr>
        </p:nvSpPr>
        <p:spPr>
          <a:xfrm>
            <a:off x="179388" y="260350"/>
            <a:ext cx="8229600" cy="4608513"/>
          </a:xfrm>
        </p:spPr>
        <p:txBody>
          <a:bodyPr/>
          <a:lstStyle/>
          <a:p>
            <a:endParaRPr lang="zh-CN" altLang="en-US" sz="3600"/>
          </a:p>
          <a:p>
            <a:endParaRPr lang="zh-CN" altLang="en-US" sz="3600"/>
          </a:p>
          <a:p>
            <a:endParaRPr lang="zh-CN" altLang="en-US"/>
          </a:p>
        </p:txBody>
      </p:sp>
      <p:sp>
        <p:nvSpPr>
          <p:cNvPr id="461828" name="Rectangle 4"/>
          <p:cNvSpPr>
            <a:spLocks noGrp="1" noChangeArrowheads="1"/>
          </p:cNvSpPr>
          <p:nvPr>
            <p:ph type="title"/>
          </p:nvPr>
        </p:nvSpPr>
        <p:spPr>
          <a:xfrm>
            <a:off x="179388" y="188913"/>
            <a:ext cx="9144000" cy="1143000"/>
          </a:xfrm>
          <a:noFill/>
          <a:ln/>
        </p:spPr>
        <p:txBody>
          <a:bodyPr/>
          <a:lstStyle/>
          <a:p>
            <a:r>
              <a:rPr lang="zh-CN" altLang="en-US" dirty="0" smtClean="0"/>
              <a:t>广度</a:t>
            </a:r>
            <a:r>
              <a:rPr lang="zh-CN" altLang="en-US" dirty="0"/>
              <a:t>优先</a:t>
            </a:r>
            <a:r>
              <a:rPr lang="zh-CN" altLang="en-US" dirty="0" smtClean="0"/>
              <a:t>查找</a:t>
            </a:r>
            <a:r>
              <a:rPr lang="en-US" altLang="zh-CN" dirty="0" smtClean="0"/>
              <a:t>example</a:t>
            </a:r>
            <a:endParaRPr lang="zh-CN" altLang="en-US" dirty="0"/>
          </a:p>
        </p:txBody>
      </p:sp>
      <p:sp>
        <p:nvSpPr>
          <p:cNvPr id="461829" name="Text Box 5"/>
          <p:cNvSpPr txBox="1">
            <a:spLocks noChangeArrowheads="1"/>
          </p:cNvSpPr>
          <p:nvPr/>
        </p:nvSpPr>
        <p:spPr bwMode="auto">
          <a:xfrm>
            <a:off x="323850" y="3500438"/>
            <a:ext cx="7561263" cy="295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a:latin typeface="Tahoma" pitchFamily="34" charset="0"/>
              </a:rPr>
              <a:t>一个</a:t>
            </a:r>
            <a:r>
              <a:rPr lang="en-US" altLang="zh-CN" sz="2800" b="1">
                <a:latin typeface="Tahoma" pitchFamily="34" charset="0"/>
              </a:rPr>
              <a:t>BFS</a:t>
            </a:r>
            <a:r>
              <a:rPr lang="zh-CN" altLang="en-US" sz="2800" b="1">
                <a:latin typeface="Tahoma" pitchFamily="34" charset="0"/>
              </a:rPr>
              <a:t>输出序列是？</a:t>
            </a:r>
          </a:p>
          <a:p>
            <a:pPr>
              <a:spcBef>
                <a:spcPct val="50000"/>
              </a:spcBef>
            </a:pPr>
            <a:r>
              <a:rPr lang="zh-CN" altLang="en-US" sz="2800">
                <a:latin typeface="Tahoma" pitchFamily="34" charset="0"/>
              </a:rPr>
              <a:t>         </a:t>
            </a:r>
            <a:r>
              <a:rPr lang="en-US" altLang="zh-CN" sz="2800">
                <a:latin typeface="Tahoma" pitchFamily="34" charset="0"/>
              </a:rPr>
              <a:t>a-c-d-e-f-b-g-h-j-i</a:t>
            </a:r>
          </a:p>
          <a:p>
            <a:pPr>
              <a:spcBef>
                <a:spcPct val="20000"/>
              </a:spcBef>
              <a:buFontTx/>
              <a:buChar char="•"/>
            </a:pPr>
            <a:r>
              <a:rPr lang="zh-CN" altLang="en-US" sz="2800" b="1"/>
              <a:t>在广度优先遍历时需要使用到什么辅助结构？</a:t>
            </a:r>
          </a:p>
          <a:p>
            <a:pPr>
              <a:spcBef>
                <a:spcPct val="50000"/>
              </a:spcBef>
            </a:pPr>
            <a:endParaRPr lang="zh-CN" altLang="en-US" sz="2800" b="1"/>
          </a:p>
          <a:p>
            <a:pPr>
              <a:spcBef>
                <a:spcPct val="50000"/>
              </a:spcBef>
            </a:pPr>
            <a:endParaRPr lang="zh-CN" altLang="en-US" sz="2800" b="1">
              <a:latin typeface="Tahoma" pitchFamily="34" charset="0"/>
            </a:endParaRPr>
          </a:p>
        </p:txBody>
      </p:sp>
      <p:graphicFrame>
        <p:nvGraphicFramePr>
          <p:cNvPr id="461830" name="Object 6"/>
          <p:cNvGraphicFramePr>
            <a:graphicFrameLocks noChangeAspect="1"/>
          </p:cNvGraphicFramePr>
          <p:nvPr/>
        </p:nvGraphicFramePr>
        <p:xfrm>
          <a:off x="1979613" y="1125538"/>
          <a:ext cx="4351337" cy="2298700"/>
        </p:xfrm>
        <a:graphic>
          <a:graphicData uri="http://schemas.openxmlformats.org/presentationml/2006/ole">
            <mc:AlternateContent xmlns:mc="http://schemas.openxmlformats.org/markup-compatibility/2006">
              <mc:Choice xmlns:v="urn:schemas-microsoft-com:vml" Requires="v">
                <p:oleObj spid="_x0000_s196686" name="Visio" r:id="rId4" imgW="4351794" imgH="2299454" progId="Visio.Drawing.11">
                  <p:embed/>
                </p:oleObj>
              </mc:Choice>
              <mc:Fallback>
                <p:oleObj name="Visio" r:id="rId4" imgW="4351794" imgH="2299454"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79613" y="1125538"/>
                        <a:ext cx="4351337" cy="229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28</a:t>
            </a:fld>
            <a:endParaRPr lang="en-US" altLang="zh-CN" dirty="0"/>
          </a:p>
        </p:txBody>
      </p:sp>
    </p:spTree>
    <p:extLst>
      <p:ext uri="{BB962C8B-B14F-4D97-AF65-F5344CB8AC3E}">
        <p14:creationId xmlns:p14="http://schemas.microsoft.com/office/powerpoint/2010/main" val="5891056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1829">
                                            <p:txEl>
                                              <p:pRg st="1" end="1"/>
                                            </p:txEl>
                                          </p:spTgt>
                                        </p:tgtEl>
                                        <p:attrNameLst>
                                          <p:attrName>style.visibility</p:attrName>
                                        </p:attrNameLst>
                                      </p:cBhvr>
                                      <p:to>
                                        <p:strVal val="visible"/>
                                      </p:to>
                                    </p:set>
                                    <p:animEffect transition="in" filter="blinds(horizontal)">
                                      <p:cBhvr>
                                        <p:cTn id="7" dur="500"/>
                                        <p:tgtEl>
                                          <p:spTgt spid="46182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1829">
                                            <p:txEl>
                                              <p:pRg st="2" end="2"/>
                                            </p:txEl>
                                          </p:spTgt>
                                        </p:tgtEl>
                                        <p:attrNameLst>
                                          <p:attrName>style.visibility</p:attrName>
                                        </p:attrNameLst>
                                      </p:cBhvr>
                                      <p:to>
                                        <p:strVal val="visible"/>
                                      </p:to>
                                    </p:set>
                                    <p:animEffect transition="in" filter="blinds(horizontal)">
                                      <p:cBhvr>
                                        <p:cTn id="12" dur="500"/>
                                        <p:tgtEl>
                                          <p:spTgt spid="4618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type="body" idx="1"/>
          </p:nvPr>
        </p:nvSpPr>
        <p:spPr>
          <a:xfrm>
            <a:off x="179388" y="3789363"/>
            <a:ext cx="8229600" cy="2808287"/>
          </a:xfrm>
        </p:spPr>
        <p:txBody>
          <a:bodyPr/>
          <a:lstStyle/>
          <a:p>
            <a:r>
              <a:rPr lang="zh-CN" altLang="en-US" sz="2400">
                <a:solidFill>
                  <a:srgbClr val="FF0066"/>
                </a:solidFill>
              </a:rPr>
              <a:t>广度优先搜索的效率与图的表示有关吗？</a:t>
            </a:r>
          </a:p>
          <a:p>
            <a:r>
              <a:rPr lang="zh-CN" altLang="en-US" sz="2400"/>
              <a:t>对邻接矩阵表示的图：遍历的效率为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2</a:t>
            </a:r>
            <a:r>
              <a:rPr lang="en-US" altLang="zh-CN" sz="2400">
                <a:sym typeface="Symbol" pitchFamily="18" charset="2"/>
              </a:rPr>
              <a:t>)</a:t>
            </a:r>
          </a:p>
          <a:p>
            <a:pPr>
              <a:buFontTx/>
              <a:buNone/>
            </a:pPr>
            <a:r>
              <a:rPr lang="zh-CN" altLang="en-US" sz="2400">
                <a:solidFill>
                  <a:schemeClr val="hlink"/>
                </a:solidFill>
                <a:latin typeface="宋体" pitchFamily="2" charset="-122"/>
                <a:sym typeface="Symbol" pitchFamily="18" charset="2"/>
              </a:rPr>
              <a:t></a:t>
            </a:r>
            <a:r>
              <a:rPr lang="zh-CN" altLang="en-US" sz="2400">
                <a:latin typeface="宋体" pitchFamily="2" charset="-122"/>
                <a:sym typeface="Symbol" pitchFamily="18" charset="2"/>
              </a:rPr>
              <a:t> </a:t>
            </a:r>
            <a:r>
              <a:rPr lang="zh-CN" altLang="en-US" sz="2400"/>
              <a:t>对邻接链表表示的图：遍历的效率为</a:t>
            </a:r>
          </a:p>
          <a:p>
            <a:pPr>
              <a:buFontTx/>
              <a:buNone/>
            </a:pPr>
            <a:r>
              <a:rPr lang="zh-CN" altLang="en-US" sz="2400"/>
              <a:t>               </a:t>
            </a:r>
            <a:r>
              <a:rPr lang="en-US" altLang="zh-CN" sz="2400"/>
              <a:t>Θ(</a:t>
            </a:r>
            <a:r>
              <a:rPr lang="en-US" altLang="zh-CN" sz="2400">
                <a:sym typeface="Symbol" pitchFamily="18" charset="2"/>
              </a:rPr>
              <a:t> V </a:t>
            </a:r>
            <a:r>
              <a:rPr lang="en-US" altLang="zh-CN" sz="2400" baseline="30000">
                <a:sym typeface="Symbol" pitchFamily="18" charset="2"/>
              </a:rPr>
              <a:t>+</a:t>
            </a:r>
            <a:r>
              <a:rPr lang="en-US" altLang="zh-CN" sz="2400">
                <a:sym typeface="Symbol" pitchFamily="18" charset="2"/>
              </a:rPr>
              <a:t> E )</a:t>
            </a:r>
            <a:endParaRPr lang="zh-CN" altLang="en-US" sz="2400"/>
          </a:p>
          <a:p>
            <a:pPr>
              <a:buFontTx/>
              <a:buNone/>
            </a:pPr>
            <a:endParaRPr lang="zh-CN" altLang="en-US" sz="2400"/>
          </a:p>
        </p:txBody>
      </p:sp>
      <p:graphicFrame>
        <p:nvGraphicFramePr>
          <p:cNvPr id="518147" name="Object 3"/>
          <p:cNvGraphicFramePr>
            <a:graphicFrameLocks noChangeAspect="1"/>
          </p:cNvGraphicFramePr>
          <p:nvPr/>
        </p:nvGraphicFramePr>
        <p:xfrm>
          <a:off x="323850" y="188913"/>
          <a:ext cx="3402013" cy="3527425"/>
        </p:xfrm>
        <a:graphic>
          <a:graphicData uri="http://schemas.openxmlformats.org/presentationml/2006/ole">
            <mc:AlternateContent xmlns:mc="http://schemas.openxmlformats.org/markup-compatibility/2006">
              <mc:Choice xmlns:v="urn:schemas-microsoft-com:vml" Requires="v">
                <p:oleObj spid="_x0000_s197786" name="公式" r:id="rId4" imgW="2400120" imgH="2489040" progId="Equation.3">
                  <p:embed/>
                </p:oleObj>
              </mc:Choice>
              <mc:Fallback>
                <p:oleObj name="公式" r:id="rId4" imgW="2400120" imgH="248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88913"/>
                        <a:ext cx="3402013" cy="3527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8148" name="Object 4"/>
          <p:cNvGraphicFramePr>
            <a:graphicFrameLocks noChangeAspect="1"/>
          </p:cNvGraphicFramePr>
          <p:nvPr>
            <p:extLst>
              <p:ext uri="{D42A27DB-BD31-4B8C-83A1-F6EECF244321}">
                <p14:modId xmlns:p14="http://schemas.microsoft.com/office/powerpoint/2010/main" val="3095402112"/>
              </p:ext>
            </p:extLst>
          </p:nvPr>
        </p:nvGraphicFramePr>
        <p:xfrm>
          <a:off x="6156325" y="835744"/>
          <a:ext cx="2481263" cy="5689600"/>
        </p:xfrm>
        <a:graphic>
          <a:graphicData uri="http://schemas.openxmlformats.org/presentationml/2006/ole">
            <mc:AlternateContent xmlns:mc="http://schemas.openxmlformats.org/markup-compatibility/2006">
              <mc:Choice xmlns:v="urn:schemas-microsoft-com:vml" Requires="v">
                <p:oleObj spid="_x0000_s197787" name="公式" r:id="rId6" imgW="1041120" imgH="2387520" progId="Equation.3">
                  <p:embed/>
                </p:oleObj>
              </mc:Choice>
              <mc:Fallback>
                <p:oleObj name="公式" r:id="rId6" imgW="1041120" imgH="23875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56325" y="835744"/>
                        <a:ext cx="2481263" cy="568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29</a:t>
            </a:fld>
            <a:endParaRPr lang="en-US" altLang="zh-CN" dirty="0"/>
          </a:p>
        </p:txBody>
      </p:sp>
    </p:spTree>
    <p:extLst>
      <p:ext uri="{BB962C8B-B14F-4D97-AF65-F5344CB8AC3E}">
        <p14:creationId xmlns:p14="http://schemas.microsoft.com/office/powerpoint/2010/main" val="21623928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8147"/>
                                        </p:tgtEl>
                                        <p:attrNameLst>
                                          <p:attrName>style.visibility</p:attrName>
                                        </p:attrNameLst>
                                      </p:cBhvr>
                                      <p:to>
                                        <p:strVal val="visible"/>
                                      </p:to>
                                    </p:set>
                                    <p:animEffect transition="in" filter="blinds(horizontal)">
                                      <p:cBhvr>
                                        <p:cTn id="7" dur="500"/>
                                        <p:tgtEl>
                                          <p:spTgt spid="518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8148"/>
                                        </p:tgtEl>
                                        <p:attrNameLst>
                                          <p:attrName>style.visibility</p:attrName>
                                        </p:attrNameLst>
                                      </p:cBhvr>
                                      <p:to>
                                        <p:strVal val="visible"/>
                                      </p:to>
                                    </p:set>
                                    <p:animEffect transition="in" filter="blinds(horizontal)">
                                      <p:cBhvr>
                                        <p:cTn id="12" dur="500"/>
                                        <p:tgtEl>
                                          <p:spTgt spid="518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8146">
                                            <p:txEl>
                                              <p:pRg st="0" end="0"/>
                                            </p:txEl>
                                          </p:spTgt>
                                        </p:tgtEl>
                                        <p:attrNameLst>
                                          <p:attrName>style.visibility</p:attrName>
                                        </p:attrNameLst>
                                      </p:cBhvr>
                                      <p:to>
                                        <p:strVal val="visible"/>
                                      </p:to>
                                    </p:set>
                                    <p:animEffect transition="in" filter="blinds(horizontal)">
                                      <p:cBhvr>
                                        <p:cTn id="17" dur="500"/>
                                        <p:tgtEl>
                                          <p:spTgt spid="518146">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8146">
                                            <p:txEl>
                                              <p:pRg st="1" end="1"/>
                                            </p:txEl>
                                          </p:spTgt>
                                        </p:tgtEl>
                                        <p:attrNameLst>
                                          <p:attrName>style.visibility</p:attrName>
                                        </p:attrNameLst>
                                      </p:cBhvr>
                                      <p:to>
                                        <p:strVal val="visible"/>
                                      </p:to>
                                    </p:set>
                                    <p:animEffect transition="in" filter="blinds(horizontal)">
                                      <p:cBhvr>
                                        <p:cTn id="22" dur="500"/>
                                        <p:tgtEl>
                                          <p:spTgt spid="518146">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8146">
                                            <p:txEl>
                                              <p:pRg st="2" end="2"/>
                                            </p:txEl>
                                          </p:spTgt>
                                        </p:tgtEl>
                                        <p:attrNameLst>
                                          <p:attrName>style.visibility</p:attrName>
                                        </p:attrNameLst>
                                      </p:cBhvr>
                                      <p:to>
                                        <p:strVal val="visible"/>
                                      </p:to>
                                    </p:set>
                                    <p:animEffect transition="in" filter="blinds(horizontal)">
                                      <p:cBhvr>
                                        <p:cTn id="27" dur="500"/>
                                        <p:tgtEl>
                                          <p:spTgt spid="518146">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18146">
                                            <p:txEl>
                                              <p:pRg st="3" end="3"/>
                                            </p:txEl>
                                          </p:spTgt>
                                        </p:tgtEl>
                                        <p:attrNameLst>
                                          <p:attrName>style.visibility</p:attrName>
                                        </p:attrNameLst>
                                      </p:cBhvr>
                                      <p:to>
                                        <p:strVal val="visible"/>
                                      </p:to>
                                    </p:set>
                                    <p:animEffect transition="in" filter="blinds(horizontal)">
                                      <p:cBhvr>
                                        <p:cTn id="32" dur="500"/>
                                        <p:tgtEl>
                                          <p:spTgt spid="518146">
                                            <p:txEl>
                                              <p:pRg st="3" end="3"/>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518146">
                                            <p:txEl>
                                              <p:pRg st="4" end="4"/>
                                            </p:txEl>
                                          </p:spTgt>
                                        </p:tgtEl>
                                        <p:attrNameLst>
                                          <p:attrName>style.visibility</p:attrName>
                                        </p:attrNameLst>
                                      </p:cBhvr>
                                      <p:to>
                                        <p:strVal val="visible"/>
                                      </p:to>
                                    </p:set>
                                    <p:animEffect transition="in" filter="blinds(horizontal)">
                                      <p:cBhvr>
                                        <p:cTn id="37" dur="500"/>
                                        <p:tgtEl>
                                          <p:spTgt spid="5181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zh-CN" sz="3200" smtClean="0">
                <a:ea typeface="宋体" charset="-122"/>
              </a:rPr>
              <a:t>Types of Decrease and Conquer</a:t>
            </a:r>
          </a:p>
        </p:txBody>
      </p:sp>
      <p:sp>
        <p:nvSpPr>
          <p:cNvPr id="12291" name="Rectangle 3"/>
          <p:cNvSpPr>
            <a:spLocks noGrp="1" noChangeArrowheads="1"/>
          </p:cNvSpPr>
          <p:nvPr>
            <p:ph type="body" idx="1"/>
          </p:nvPr>
        </p:nvSpPr>
        <p:spPr>
          <a:xfrm>
            <a:off x="609600" y="1266825"/>
            <a:ext cx="8534400" cy="5591175"/>
          </a:xfrm>
        </p:spPr>
        <p:txBody>
          <a:bodyPr/>
          <a:lstStyle/>
          <a:p>
            <a:pPr>
              <a:lnSpc>
                <a:spcPct val="90000"/>
              </a:lnSpc>
            </a:pPr>
            <a:r>
              <a:rPr lang="en-US" altLang="zh-CN" sz="2400" i="1" u="sng" dirty="0" smtClean="0">
                <a:solidFill>
                  <a:srgbClr val="00B0F0"/>
                </a:solidFill>
              </a:rPr>
              <a:t>Decrease by a constant </a:t>
            </a:r>
            <a:r>
              <a:rPr lang="en-US" altLang="zh-CN" sz="2400" dirty="0" smtClean="0">
                <a:solidFill>
                  <a:srgbClr val="00B0F0"/>
                </a:solidFill>
              </a:rPr>
              <a:t>(usually by 1):</a:t>
            </a:r>
          </a:p>
          <a:p>
            <a:pPr lvl="1">
              <a:lnSpc>
                <a:spcPct val="90000"/>
              </a:lnSpc>
            </a:pPr>
            <a:r>
              <a:rPr lang="en-US" altLang="zh-CN" sz="1800" dirty="0" smtClean="0"/>
              <a:t>insertion sort</a:t>
            </a:r>
          </a:p>
          <a:p>
            <a:pPr lvl="1">
              <a:lnSpc>
                <a:spcPct val="90000"/>
              </a:lnSpc>
            </a:pPr>
            <a:r>
              <a:rPr lang="en-US" altLang="zh-CN" sz="1800" dirty="0" smtClean="0"/>
              <a:t>topological sorting</a:t>
            </a:r>
          </a:p>
          <a:p>
            <a:pPr lvl="1">
              <a:lnSpc>
                <a:spcPct val="90000"/>
              </a:lnSpc>
            </a:pPr>
            <a:r>
              <a:rPr lang="en-US" altLang="zh-CN" sz="1800" dirty="0" smtClean="0"/>
              <a:t>algorithms for generating permutations, subsets</a:t>
            </a:r>
            <a:r>
              <a:rPr lang="en-US" altLang="zh-CN" sz="2000" dirty="0" smtClean="0"/>
              <a:t>	</a:t>
            </a:r>
          </a:p>
          <a:p>
            <a:pPr>
              <a:lnSpc>
                <a:spcPct val="90000"/>
              </a:lnSpc>
            </a:pPr>
            <a:endParaRPr lang="en-US" altLang="zh-CN" sz="1600" dirty="0" smtClean="0"/>
          </a:p>
          <a:p>
            <a:pPr>
              <a:lnSpc>
                <a:spcPct val="90000"/>
              </a:lnSpc>
            </a:pPr>
            <a:r>
              <a:rPr lang="en-US" altLang="zh-CN" sz="2400" i="1" u="sng" dirty="0" smtClean="0">
                <a:solidFill>
                  <a:srgbClr val="0070C0"/>
                </a:solidFill>
              </a:rPr>
              <a:t>Decrease by a constant factor</a:t>
            </a:r>
            <a:r>
              <a:rPr lang="en-US" altLang="zh-CN" sz="2400" dirty="0" smtClean="0">
                <a:solidFill>
                  <a:srgbClr val="0070C0"/>
                </a:solidFill>
              </a:rPr>
              <a:t> (usually by half)</a:t>
            </a:r>
            <a:endParaRPr lang="en-US" altLang="zh-CN" sz="2400" i="1" u="sng" dirty="0" smtClean="0">
              <a:solidFill>
                <a:srgbClr val="0070C0"/>
              </a:solidFill>
            </a:endParaRPr>
          </a:p>
          <a:p>
            <a:pPr lvl="1">
              <a:lnSpc>
                <a:spcPct val="90000"/>
              </a:lnSpc>
            </a:pPr>
            <a:r>
              <a:rPr lang="en-US" altLang="zh-CN" sz="1800" dirty="0" smtClean="0"/>
              <a:t>binary search and bisection method</a:t>
            </a:r>
          </a:p>
          <a:p>
            <a:pPr lvl="1">
              <a:lnSpc>
                <a:spcPct val="90000"/>
              </a:lnSpc>
            </a:pPr>
            <a:r>
              <a:rPr lang="en-US" altLang="zh-CN" sz="1800" dirty="0" smtClean="0"/>
              <a:t>exponentiation by squaring</a:t>
            </a:r>
          </a:p>
          <a:p>
            <a:pPr lvl="1">
              <a:lnSpc>
                <a:spcPct val="90000"/>
              </a:lnSpc>
            </a:pPr>
            <a:r>
              <a:rPr lang="en-US" altLang="zh-CN" sz="1800" dirty="0" smtClean="0"/>
              <a:t>multiplication </a:t>
            </a:r>
            <a:r>
              <a:rPr lang="en-US" altLang="zh-CN" sz="1800" dirty="0" smtClean="0">
                <a:cs typeface="Times New Roman" pitchFamily="18" charset="0"/>
              </a:rPr>
              <a:t>à la </a:t>
            </a:r>
            <a:r>
              <a:rPr lang="en-US" altLang="zh-CN" sz="1800" dirty="0" err="1" smtClean="0">
                <a:cs typeface="Times New Roman" pitchFamily="18" charset="0"/>
              </a:rPr>
              <a:t>russe</a:t>
            </a:r>
            <a:r>
              <a:rPr lang="en-US" altLang="zh-CN" sz="1800" dirty="0" smtClean="0">
                <a:cs typeface="Times New Roman" pitchFamily="18" charset="0"/>
              </a:rPr>
              <a:t/>
            </a:r>
            <a:br>
              <a:rPr lang="en-US" altLang="zh-CN" sz="1800" dirty="0" smtClean="0">
                <a:cs typeface="Times New Roman" pitchFamily="18" charset="0"/>
              </a:rPr>
            </a:br>
            <a:endParaRPr lang="en-US" altLang="zh-CN" sz="1400" dirty="0" smtClean="0"/>
          </a:p>
          <a:p>
            <a:pPr>
              <a:lnSpc>
                <a:spcPct val="90000"/>
              </a:lnSpc>
            </a:pPr>
            <a:r>
              <a:rPr lang="en-US" altLang="zh-CN" sz="2400" i="1" u="sng" dirty="0" smtClean="0">
                <a:solidFill>
                  <a:srgbClr val="002060"/>
                </a:solidFill>
              </a:rPr>
              <a:t>Variable-size decrease</a:t>
            </a:r>
          </a:p>
          <a:p>
            <a:pPr lvl="1">
              <a:lnSpc>
                <a:spcPct val="90000"/>
              </a:lnSpc>
            </a:pPr>
            <a:r>
              <a:rPr lang="en-US" altLang="zh-CN" sz="1800" dirty="0" smtClean="0"/>
              <a:t>Euclid’s algorithm</a:t>
            </a:r>
          </a:p>
          <a:p>
            <a:pPr lvl="1">
              <a:lnSpc>
                <a:spcPct val="90000"/>
              </a:lnSpc>
            </a:pPr>
            <a:r>
              <a:rPr lang="en-US" altLang="zh-CN" sz="1800" dirty="0" smtClean="0"/>
              <a:t>selection by partition</a:t>
            </a:r>
          </a:p>
          <a:p>
            <a:pPr lvl="1">
              <a:lnSpc>
                <a:spcPct val="90000"/>
              </a:lnSpc>
            </a:pPr>
            <a:r>
              <a:rPr lang="en-US" altLang="zh-CN" sz="1800" dirty="0" err="1" smtClean="0"/>
              <a:t>Nim</a:t>
            </a:r>
            <a:r>
              <a:rPr lang="en-US" altLang="zh-CN" sz="1800" dirty="0" smtClean="0"/>
              <a:t>-like games</a:t>
            </a:r>
            <a:endParaRPr lang="en-US" altLang="zh-CN" sz="2000" dirty="0" smtClean="0"/>
          </a:p>
          <a:p>
            <a:pPr>
              <a:lnSpc>
                <a:spcPct val="90000"/>
              </a:lnSpc>
              <a:buFont typeface="Monotype Sorts"/>
              <a:buNone/>
            </a:pPr>
            <a:endParaRPr lang="en-US" altLang="zh-CN" sz="1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a:xfrm>
            <a:off x="457200" y="188640"/>
            <a:ext cx="4186238" cy="865188"/>
          </a:xfrm>
        </p:spPr>
        <p:txBody>
          <a:bodyPr/>
          <a:lstStyle/>
          <a:p>
            <a:r>
              <a:rPr lang="en-US" altLang="zh-CN" sz="3600" dirty="0">
                <a:solidFill>
                  <a:srgbClr val="000000"/>
                </a:solidFill>
                <a:effectLst>
                  <a:outerShdw blurRad="38100" dist="38100" dir="2700000" algn="tl">
                    <a:srgbClr val="FFFFFF"/>
                  </a:outerShdw>
                </a:effectLst>
              </a:rPr>
              <a:t>DFS</a:t>
            </a:r>
            <a:r>
              <a:rPr lang="zh-CN" altLang="en-US" sz="3600" dirty="0">
                <a:solidFill>
                  <a:srgbClr val="000000"/>
                </a:solidFill>
                <a:effectLst>
                  <a:outerShdw blurRad="38100" dist="38100" dir="2700000" algn="tl">
                    <a:srgbClr val="FFFFFF"/>
                  </a:outerShdw>
                </a:effectLst>
              </a:rPr>
              <a:t>与</a:t>
            </a:r>
            <a:r>
              <a:rPr lang="en-US" altLang="zh-CN" sz="3600" dirty="0">
                <a:solidFill>
                  <a:srgbClr val="000000"/>
                </a:solidFill>
                <a:effectLst>
                  <a:outerShdw blurRad="38100" dist="38100" dir="2700000" algn="tl">
                    <a:srgbClr val="FFFFFF"/>
                  </a:outerShdw>
                </a:effectLst>
              </a:rPr>
              <a:t>BFS</a:t>
            </a:r>
            <a:r>
              <a:rPr lang="zh-CN" altLang="en-US" sz="3600" dirty="0">
                <a:solidFill>
                  <a:srgbClr val="000000"/>
                </a:solidFill>
                <a:effectLst>
                  <a:outerShdw blurRad="38100" dist="38100" dir="2700000" algn="tl">
                    <a:srgbClr val="FFFFFF"/>
                  </a:outerShdw>
                </a:effectLst>
              </a:rPr>
              <a:t>的比较</a:t>
            </a:r>
          </a:p>
        </p:txBody>
      </p:sp>
      <p:grpSp>
        <p:nvGrpSpPr>
          <p:cNvPr id="2" name="Group 4"/>
          <p:cNvGrpSpPr>
            <a:grpSpLocks/>
          </p:cNvGrpSpPr>
          <p:nvPr/>
        </p:nvGrpSpPr>
        <p:grpSpPr bwMode="auto">
          <a:xfrm>
            <a:off x="611188" y="1268760"/>
            <a:ext cx="7848600" cy="4895850"/>
            <a:chOff x="-3" y="-3"/>
            <a:chExt cx="2559" cy="3229"/>
          </a:xfrm>
        </p:grpSpPr>
        <p:grpSp>
          <p:nvGrpSpPr>
            <p:cNvPr id="3" name="Group 5"/>
            <p:cNvGrpSpPr>
              <a:grpSpLocks/>
            </p:cNvGrpSpPr>
            <p:nvPr/>
          </p:nvGrpSpPr>
          <p:grpSpPr bwMode="auto">
            <a:xfrm>
              <a:off x="0" y="0"/>
              <a:ext cx="2553" cy="3223"/>
              <a:chOff x="0" y="0"/>
              <a:chExt cx="2553" cy="3223"/>
            </a:xfrm>
          </p:grpSpPr>
          <p:grpSp>
            <p:nvGrpSpPr>
              <p:cNvPr id="4" name="Group 6"/>
              <p:cNvGrpSpPr>
                <a:grpSpLocks/>
              </p:cNvGrpSpPr>
              <p:nvPr/>
            </p:nvGrpSpPr>
            <p:grpSpPr bwMode="auto">
              <a:xfrm>
                <a:off x="0" y="0"/>
                <a:ext cx="771" cy="403"/>
                <a:chOff x="0" y="0"/>
                <a:chExt cx="771" cy="403"/>
              </a:xfrm>
            </p:grpSpPr>
            <p:sp>
              <p:nvSpPr>
                <p:cNvPr id="457735" name="Rectangle 7"/>
                <p:cNvSpPr>
                  <a:spLocks noChangeArrowheads="1"/>
                </p:cNvSpPr>
                <p:nvPr/>
              </p:nvSpPr>
              <p:spPr bwMode="auto">
                <a:xfrm>
                  <a:off x="43" y="0"/>
                  <a:ext cx="685" cy="403"/>
                </a:xfrm>
                <a:prstGeom prst="rect">
                  <a:avLst/>
                </a:prstGeom>
                <a:noFill/>
                <a:ln w="12700">
                  <a:noFill/>
                  <a:miter lim="800000"/>
                  <a:headEnd type="none" w="sm" len="sm"/>
                  <a:tailEnd type="none" w="sm" len="sm"/>
                </a:ln>
                <a:effectLst/>
              </p:spPr>
              <p:txBody>
                <a:bodyPr/>
                <a:lstStyle/>
                <a:p>
                  <a:pPr algn="ctr"/>
                  <a:r>
                    <a:rPr kumimoji="1" lang="zh-CN" altLang="en-US" sz="1000">
                      <a:latin typeface="Times New Roman" pitchFamily="18" charset="0"/>
                      <a:ea typeface="方正书宋简体" charset="-122"/>
                    </a:rPr>
                    <a:t> </a:t>
                  </a:r>
                </a:p>
                <a:p>
                  <a:pPr algn="ctr" eaLnBrk="0" hangingPunct="0"/>
                  <a:endParaRPr kumimoji="1" lang="zh-CN" altLang="en-US" sz="2400">
                    <a:latin typeface="Times New Roman" pitchFamily="18" charset="0"/>
                  </a:endParaRPr>
                </a:p>
              </p:txBody>
            </p:sp>
            <p:sp>
              <p:nvSpPr>
                <p:cNvPr id="457736" name="Rectangle 8"/>
                <p:cNvSpPr>
                  <a:spLocks noChangeArrowheads="1"/>
                </p:cNvSpPr>
                <p:nvPr/>
              </p:nvSpPr>
              <p:spPr bwMode="auto">
                <a:xfrm>
                  <a:off x="0" y="0"/>
                  <a:ext cx="771"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5" name="Group 9"/>
              <p:cNvGrpSpPr>
                <a:grpSpLocks/>
              </p:cNvGrpSpPr>
              <p:nvPr/>
            </p:nvGrpSpPr>
            <p:grpSpPr bwMode="auto">
              <a:xfrm>
                <a:off x="771" y="0"/>
                <a:ext cx="884" cy="403"/>
                <a:chOff x="771" y="0"/>
                <a:chExt cx="884" cy="403"/>
              </a:xfrm>
            </p:grpSpPr>
            <p:sp>
              <p:nvSpPr>
                <p:cNvPr id="457738" name="Rectangle 10"/>
                <p:cNvSpPr>
                  <a:spLocks noChangeArrowheads="1"/>
                </p:cNvSpPr>
                <p:nvPr/>
              </p:nvSpPr>
              <p:spPr bwMode="auto">
                <a:xfrm>
                  <a:off x="814" y="0"/>
                  <a:ext cx="798" cy="403"/>
                </a:xfrm>
                <a:prstGeom prst="rect">
                  <a:avLst/>
                </a:prstGeom>
                <a:noFill/>
                <a:ln w="12700">
                  <a:noFill/>
                  <a:miter lim="800000"/>
                  <a:headEnd type="none" w="sm" len="sm"/>
                  <a:tailEnd type="none" w="sm" len="sm"/>
                </a:ln>
                <a:effectLst/>
              </p:spPr>
              <p:txBody>
                <a:bodyPr/>
                <a:lstStyle/>
                <a:p>
                  <a:pPr algn="ctr"/>
                  <a:r>
                    <a:rPr kumimoji="1" lang="en-US" altLang="zh-CN" sz="2400">
                      <a:latin typeface="Times New Roman" pitchFamily="18" charset="0"/>
                      <a:ea typeface="方正书宋简体" charset="-122"/>
                    </a:rPr>
                    <a:t>DFS</a:t>
                  </a:r>
                </a:p>
                <a:p>
                  <a:pPr algn="ctr" eaLnBrk="0" hangingPunct="0"/>
                  <a:endParaRPr kumimoji="1" lang="zh-CN" altLang="en-US" sz="2400">
                    <a:latin typeface="Times New Roman" pitchFamily="18" charset="0"/>
                  </a:endParaRPr>
                </a:p>
              </p:txBody>
            </p:sp>
            <p:sp>
              <p:nvSpPr>
                <p:cNvPr id="457739" name="Rectangle 11"/>
                <p:cNvSpPr>
                  <a:spLocks noChangeArrowheads="1"/>
                </p:cNvSpPr>
                <p:nvPr/>
              </p:nvSpPr>
              <p:spPr bwMode="auto">
                <a:xfrm>
                  <a:off x="771" y="0"/>
                  <a:ext cx="884"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6" name="Group 12"/>
              <p:cNvGrpSpPr>
                <a:grpSpLocks/>
              </p:cNvGrpSpPr>
              <p:nvPr/>
            </p:nvGrpSpPr>
            <p:grpSpPr bwMode="auto">
              <a:xfrm>
                <a:off x="1655" y="0"/>
                <a:ext cx="898" cy="403"/>
                <a:chOff x="1655" y="0"/>
                <a:chExt cx="898" cy="403"/>
              </a:xfrm>
            </p:grpSpPr>
            <p:sp>
              <p:nvSpPr>
                <p:cNvPr id="457741" name="Rectangle 13"/>
                <p:cNvSpPr>
                  <a:spLocks noChangeArrowheads="1"/>
                </p:cNvSpPr>
                <p:nvPr/>
              </p:nvSpPr>
              <p:spPr bwMode="auto">
                <a:xfrm>
                  <a:off x="1698" y="0"/>
                  <a:ext cx="812" cy="403"/>
                </a:xfrm>
                <a:prstGeom prst="rect">
                  <a:avLst/>
                </a:prstGeom>
                <a:noFill/>
                <a:ln w="12700">
                  <a:noFill/>
                  <a:miter lim="800000"/>
                  <a:headEnd type="none" w="sm" len="sm"/>
                  <a:tailEnd type="none" w="sm" len="sm"/>
                </a:ln>
                <a:effectLst/>
              </p:spPr>
              <p:txBody>
                <a:bodyPr/>
                <a:lstStyle/>
                <a:p>
                  <a:pPr algn="ctr"/>
                  <a:r>
                    <a:rPr kumimoji="1" lang="en-US" altLang="zh-CN" sz="2400">
                      <a:latin typeface="Times New Roman" pitchFamily="18" charset="0"/>
                      <a:ea typeface="方正书宋简体" charset="-122"/>
                    </a:rPr>
                    <a:t>BFS</a:t>
                  </a:r>
                </a:p>
                <a:p>
                  <a:pPr algn="ctr" eaLnBrk="0" hangingPunct="0"/>
                  <a:endParaRPr kumimoji="1" lang="zh-CN" altLang="en-US" sz="2400">
                    <a:latin typeface="Times New Roman" pitchFamily="18" charset="0"/>
                  </a:endParaRPr>
                </a:p>
              </p:txBody>
            </p:sp>
            <p:sp>
              <p:nvSpPr>
                <p:cNvPr id="457742" name="Rectangle 14"/>
                <p:cNvSpPr>
                  <a:spLocks noChangeArrowheads="1"/>
                </p:cNvSpPr>
                <p:nvPr/>
              </p:nvSpPr>
              <p:spPr bwMode="auto">
                <a:xfrm>
                  <a:off x="1655" y="0"/>
                  <a:ext cx="898"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7" name="Group 15"/>
              <p:cNvGrpSpPr>
                <a:grpSpLocks/>
              </p:cNvGrpSpPr>
              <p:nvPr/>
            </p:nvGrpSpPr>
            <p:grpSpPr bwMode="auto">
              <a:xfrm>
                <a:off x="0" y="403"/>
                <a:ext cx="771" cy="403"/>
                <a:chOff x="0" y="403"/>
                <a:chExt cx="771" cy="403"/>
              </a:xfrm>
            </p:grpSpPr>
            <p:sp>
              <p:nvSpPr>
                <p:cNvPr id="457744" name="Rectangle 16"/>
                <p:cNvSpPr>
                  <a:spLocks noChangeArrowheads="1"/>
                </p:cNvSpPr>
                <p:nvPr/>
              </p:nvSpPr>
              <p:spPr bwMode="auto">
                <a:xfrm>
                  <a:off x="43" y="403"/>
                  <a:ext cx="685"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数据结构</a:t>
                  </a:r>
                </a:p>
                <a:p>
                  <a:pPr algn="just" eaLnBrk="0" hangingPunct="0"/>
                  <a:endParaRPr kumimoji="1" lang="zh-CN" altLang="en-US">
                    <a:latin typeface="Times New Roman" pitchFamily="18" charset="0"/>
                  </a:endParaRPr>
                </a:p>
              </p:txBody>
            </p:sp>
            <p:sp>
              <p:nvSpPr>
                <p:cNvPr id="457745" name="Rectangle 17"/>
                <p:cNvSpPr>
                  <a:spLocks noChangeArrowheads="1"/>
                </p:cNvSpPr>
                <p:nvPr/>
              </p:nvSpPr>
              <p:spPr bwMode="auto">
                <a:xfrm>
                  <a:off x="0" y="403"/>
                  <a:ext cx="771"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8" name="Group 18"/>
              <p:cNvGrpSpPr>
                <a:grpSpLocks/>
              </p:cNvGrpSpPr>
              <p:nvPr/>
            </p:nvGrpSpPr>
            <p:grpSpPr bwMode="auto">
              <a:xfrm>
                <a:off x="771" y="403"/>
                <a:ext cx="884" cy="403"/>
                <a:chOff x="771" y="403"/>
                <a:chExt cx="884" cy="403"/>
              </a:xfrm>
            </p:grpSpPr>
            <p:sp>
              <p:nvSpPr>
                <p:cNvPr id="457747" name="Rectangle 19"/>
                <p:cNvSpPr>
                  <a:spLocks noChangeArrowheads="1"/>
                </p:cNvSpPr>
                <p:nvPr/>
              </p:nvSpPr>
              <p:spPr bwMode="auto">
                <a:xfrm>
                  <a:off x="814" y="403"/>
                  <a:ext cx="798"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临时栈</a:t>
                  </a:r>
                  <a:r>
                    <a:rPr kumimoji="1" lang="en-US" altLang="zh-CN">
                      <a:latin typeface="Times New Roman" pitchFamily="18" charset="0"/>
                      <a:ea typeface="方正书宋简体" charset="-122"/>
                    </a:rPr>
                    <a:t>(stack)</a:t>
                  </a:r>
                </a:p>
                <a:p>
                  <a:pPr algn="just" eaLnBrk="0" hangingPunct="0"/>
                  <a:endParaRPr kumimoji="1" lang="zh-CN" altLang="en-US">
                    <a:latin typeface="Times New Roman" pitchFamily="18" charset="0"/>
                  </a:endParaRPr>
                </a:p>
              </p:txBody>
            </p:sp>
            <p:sp>
              <p:nvSpPr>
                <p:cNvPr id="457748" name="Rectangle 20"/>
                <p:cNvSpPr>
                  <a:spLocks noChangeArrowheads="1"/>
                </p:cNvSpPr>
                <p:nvPr/>
              </p:nvSpPr>
              <p:spPr bwMode="auto">
                <a:xfrm>
                  <a:off x="771" y="403"/>
                  <a:ext cx="884"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9" name="Group 21"/>
              <p:cNvGrpSpPr>
                <a:grpSpLocks/>
              </p:cNvGrpSpPr>
              <p:nvPr/>
            </p:nvGrpSpPr>
            <p:grpSpPr bwMode="auto">
              <a:xfrm>
                <a:off x="1655" y="403"/>
                <a:ext cx="898" cy="403"/>
                <a:chOff x="1655" y="403"/>
                <a:chExt cx="898" cy="403"/>
              </a:xfrm>
            </p:grpSpPr>
            <p:sp>
              <p:nvSpPr>
                <p:cNvPr id="457750" name="Rectangle 22"/>
                <p:cNvSpPr>
                  <a:spLocks noChangeArrowheads="1"/>
                </p:cNvSpPr>
                <p:nvPr/>
              </p:nvSpPr>
              <p:spPr bwMode="auto">
                <a:xfrm>
                  <a:off x="1698" y="403"/>
                  <a:ext cx="812" cy="40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队列</a:t>
                  </a:r>
                  <a:r>
                    <a:rPr kumimoji="1" lang="en-US" altLang="zh-CN">
                      <a:latin typeface="Times New Roman" pitchFamily="18" charset="0"/>
                      <a:ea typeface="方正书宋简体" charset="-122"/>
                    </a:rPr>
                    <a:t>(queue)</a:t>
                  </a:r>
                </a:p>
                <a:p>
                  <a:pPr algn="just" eaLnBrk="0" hangingPunct="0"/>
                  <a:endParaRPr kumimoji="1" lang="zh-CN" altLang="en-US">
                    <a:latin typeface="Times New Roman" pitchFamily="18" charset="0"/>
                  </a:endParaRPr>
                </a:p>
              </p:txBody>
            </p:sp>
            <p:sp>
              <p:nvSpPr>
                <p:cNvPr id="457751" name="Rectangle 23"/>
                <p:cNvSpPr>
                  <a:spLocks noChangeArrowheads="1"/>
                </p:cNvSpPr>
                <p:nvPr/>
              </p:nvSpPr>
              <p:spPr bwMode="auto">
                <a:xfrm>
                  <a:off x="1655" y="403"/>
                  <a:ext cx="898" cy="40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0" name="Group 24"/>
              <p:cNvGrpSpPr>
                <a:grpSpLocks/>
              </p:cNvGrpSpPr>
              <p:nvPr/>
            </p:nvGrpSpPr>
            <p:grpSpPr bwMode="auto">
              <a:xfrm>
                <a:off x="0" y="806"/>
                <a:ext cx="771" cy="518"/>
                <a:chOff x="0" y="806"/>
                <a:chExt cx="771" cy="518"/>
              </a:xfrm>
            </p:grpSpPr>
            <p:sp>
              <p:nvSpPr>
                <p:cNvPr id="457753" name="Rectangle 25"/>
                <p:cNvSpPr>
                  <a:spLocks noChangeArrowheads="1"/>
                </p:cNvSpPr>
                <p:nvPr/>
              </p:nvSpPr>
              <p:spPr bwMode="auto">
                <a:xfrm>
                  <a:off x="43" y="806"/>
                  <a:ext cx="685" cy="518"/>
                </a:xfrm>
                <a:prstGeom prst="rect">
                  <a:avLst/>
                </a:prstGeom>
                <a:noFill/>
                <a:ln w="12700">
                  <a:noFill/>
                  <a:miter lim="800000"/>
                  <a:headEnd type="none" w="sm" len="sm"/>
                  <a:tailEnd type="none" w="sm" len="sm"/>
                </a:ln>
                <a:effectLst/>
              </p:spPr>
              <p:txBody>
                <a:bodyPr/>
                <a:lstStyle/>
                <a:p>
                  <a:pPr algn="just"/>
                  <a:r>
                    <a:rPr kumimoji="1" lang="zh-CN" altLang="en-US" sz="2000">
                      <a:latin typeface="Times New Roman" pitchFamily="18" charset="0"/>
                      <a:ea typeface="方正书宋简体" charset="-122"/>
                    </a:rPr>
                    <a:t>边类型</a:t>
                  </a:r>
                </a:p>
                <a:p>
                  <a:pPr algn="just" eaLnBrk="0" hangingPunct="0"/>
                  <a:endParaRPr kumimoji="1" lang="zh-CN" altLang="en-US" sz="2000">
                    <a:latin typeface="Times New Roman" pitchFamily="18" charset="0"/>
                  </a:endParaRPr>
                </a:p>
              </p:txBody>
            </p:sp>
            <p:sp>
              <p:nvSpPr>
                <p:cNvPr id="457754" name="Rectangle 26"/>
                <p:cNvSpPr>
                  <a:spLocks noChangeArrowheads="1"/>
                </p:cNvSpPr>
                <p:nvPr/>
              </p:nvSpPr>
              <p:spPr bwMode="auto">
                <a:xfrm>
                  <a:off x="0" y="806"/>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1" name="Group 27"/>
              <p:cNvGrpSpPr>
                <a:grpSpLocks/>
              </p:cNvGrpSpPr>
              <p:nvPr/>
            </p:nvGrpSpPr>
            <p:grpSpPr bwMode="auto">
              <a:xfrm>
                <a:off x="771" y="806"/>
                <a:ext cx="884" cy="518"/>
                <a:chOff x="771" y="806"/>
                <a:chExt cx="884" cy="518"/>
              </a:xfrm>
            </p:grpSpPr>
            <p:sp>
              <p:nvSpPr>
                <p:cNvPr id="457756" name="Rectangle 28"/>
                <p:cNvSpPr>
                  <a:spLocks noChangeArrowheads="1"/>
                </p:cNvSpPr>
                <p:nvPr/>
              </p:nvSpPr>
              <p:spPr bwMode="auto">
                <a:xfrm>
                  <a:off x="814" y="806"/>
                  <a:ext cx="798" cy="518"/>
                </a:xfrm>
                <a:prstGeom prst="rect">
                  <a:avLst/>
                </a:prstGeom>
                <a:noFill/>
                <a:ln w="12700">
                  <a:noFill/>
                  <a:miter lim="800000"/>
                  <a:headEnd type="none" w="sm" len="sm"/>
                  <a:tailEnd type="none" w="sm" len="sm"/>
                </a:ln>
                <a:effectLst/>
              </p:spPr>
              <p:txBody>
                <a:bodyPr/>
                <a:lstStyle/>
                <a:p>
                  <a:pPr algn="just"/>
                  <a:r>
                    <a:rPr kumimoji="1" lang="zh-CN" altLang="en-US" sz="1600">
                      <a:latin typeface="Times New Roman" pitchFamily="18" charset="0"/>
                      <a:ea typeface="方正书宋简体" charset="-122"/>
                    </a:rPr>
                    <a:t>树与回边</a:t>
                  </a:r>
                  <a:r>
                    <a:rPr kumimoji="1" lang="en-US" altLang="zh-CN" sz="1600">
                      <a:latin typeface="Times New Roman" pitchFamily="18" charset="0"/>
                      <a:ea typeface="方正书宋简体" charset="-122"/>
                    </a:rPr>
                    <a:t>(back edges)</a:t>
                  </a:r>
                </a:p>
                <a:p>
                  <a:pPr algn="just" eaLnBrk="0" hangingPunct="0"/>
                  <a:endParaRPr kumimoji="1" lang="zh-CN" altLang="en-US" sz="1600">
                    <a:latin typeface="Times New Roman" pitchFamily="18" charset="0"/>
                  </a:endParaRPr>
                </a:p>
              </p:txBody>
            </p:sp>
            <p:sp>
              <p:nvSpPr>
                <p:cNvPr id="457757" name="Rectangle 29"/>
                <p:cNvSpPr>
                  <a:spLocks noChangeArrowheads="1"/>
                </p:cNvSpPr>
                <p:nvPr/>
              </p:nvSpPr>
              <p:spPr bwMode="auto">
                <a:xfrm>
                  <a:off x="771" y="806"/>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2" name="Group 30"/>
              <p:cNvGrpSpPr>
                <a:grpSpLocks/>
              </p:cNvGrpSpPr>
              <p:nvPr/>
            </p:nvGrpSpPr>
            <p:grpSpPr bwMode="auto">
              <a:xfrm>
                <a:off x="1655" y="806"/>
                <a:ext cx="898" cy="518"/>
                <a:chOff x="1655" y="806"/>
                <a:chExt cx="898" cy="518"/>
              </a:xfrm>
            </p:grpSpPr>
            <p:sp>
              <p:nvSpPr>
                <p:cNvPr id="457759" name="Rectangle 31"/>
                <p:cNvSpPr>
                  <a:spLocks noChangeArrowheads="1"/>
                </p:cNvSpPr>
                <p:nvPr/>
              </p:nvSpPr>
              <p:spPr bwMode="auto">
                <a:xfrm>
                  <a:off x="1698" y="806"/>
                  <a:ext cx="812" cy="518"/>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树与交叉边</a:t>
                  </a:r>
                  <a:r>
                    <a:rPr kumimoji="1" lang="en-US" altLang="zh-CN">
                      <a:latin typeface="Times New Roman" pitchFamily="18" charset="0"/>
                      <a:ea typeface="方正书宋简体" charset="-122"/>
                    </a:rPr>
                    <a:t>(cross edges)</a:t>
                  </a:r>
                </a:p>
                <a:p>
                  <a:pPr algn="just" eaLnBrk="0" hangingPunct="0"/>
                  <a:endParaRPr kumimoji="1" lang="zh-CN" altLang="en-US" sz="2400">
                    <a:latin typeface="Times New Roman" pitchFamily="18" charset="0"/>
                  </a:endParaRPr>
                </a:p>
              </p:txBody>
            </p:sp>
            <p:sp>
              <p:nvSpPr>
                <p:cNvPr id="457760" name="Rectangle 32"/>
                <p:cNvSpPr>
                  <a:spLocks noChangeArrowheads="1"/>
                </p:cNvSpPr>
                <p:nvPr/>
              </p:nvSpPr>
              <p:spPr bwMode="auto">
                <a:xfrm>
                  <a:off x="1655" y="806"/>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3" name="Group 33"/>
              <p:cNvGrpSpPr>
                <a:grpSpLocks/>
              </p:cNvGrpSpPr>
              <p:nvPr/>
            </p:nvGrpSpPr>
            <p:grpSpPr bwMode="auto">
              <a:xfrm>
                <a:off x="0" y="1324"/>
                <a:ext cx="771" cy="518"/>
                <a:chOff x="0" y="1324"/>
                <a:chExt cx="771" cy="518"/>
              </a:xfrm>
            </p:grpSpPr>
            <p:sp>
              <p:nvSpPr>
                <p:cNvPr id="457762" name="Rectangle 34"/>
                <p:cNvSpPr>
                  <a:spLocks noChangeArrowheads="1"/>
                </p:cNvSpPr>
                <p:nvPr/>
              </p:nvSpPr>
              <p:spPr bwMode="auto">
                <a:xfrm>
                  <a:off x="43" y="1324"/>
                  <a:ext cx="685" cy="518"/>
                </a:xfrm>
                <a:prstGeom prst="rect">
                  <a:avLst/>
                </a:prstGeom>
                <a:noFill/>
                <a:ln w="12700">
                  <a:noFill/>
                  <a:miter lim="800000"/>
                  <a:headEnd type="none" w="sm" len="sm"/>
                  <a:tailEnd type="none" w="sm" len="sm"/>
                </a:ln>
                <a:effectLst/>
              </p:spPr>
              <p:txBody>
                <a:bodyPr anchor="ctr"/>
                <a:lstStyle/>
                <a:p>
                  <a:pPr algn="just"/>
                  <a:r>
                    <a:rPr kumimoji="1" lang="zh-CN" altLang="en-US">
                      <a:latin typeface="Times New Roman" pitchFamily="18" charset="0"/>
                      <a:ea typeface="方正书宋简体" charset="-122"/>
                    </a:rPr>
                    <a:t>邻接链表的效率</a:t>
                  </a:r>
                </a:p>
                <a:p>
                  <a:pPr algn="just" eaLnBrk="0" hangingPunct="0"/>
                  <a:endParaRPr kumimoji="1" lang="zh-CN" altLang="en-US">
                    <a:latin typeface="Times New Roman" pitchFamily="18" charset="0"/>
                  </a:endParaRPr>
                </a:p>
              </p:txBody>
            </p:sp>
            <p:sp>
              <p:nvSpPr>
                <p:cNvPr id="457763" name="Rectangle 35"/>
                <p:cNvSpPr>
                  <a:spLocks noChangeArrowheads="1"/>
                </p:cNvSpPr>
                <p:nvPr/>
              </p:nvSpPr>
              <p:spPr bwMode="auto">
                <a:xfrm>
                  <a:off x="0" y="1324"/>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4" name="Group 36"/>
              <p:cNvGrpSpPr>
                <a:grpSpLocks/>
              </p:cNvGrpSpPr>
              <p:nvPr/>
            </p:nvGrpSpPr>
            <p:grpSpPr bwMode="auto">
              <a:xfrm>
                <a:off x="771" y="1324"/>
                <a:ext cx="884" cy="518"/>
                <a:chOff x="771" y="1324"/>
                <a:chExt cx="884" cy="518"/>
              </a:xfrm>
            </p:grpSpPr>
            <p:sp>
              <p:nvSpPr>
                <p:cNvPr id="457765" name="Rectangle 37"/>
                <p:cNvSpPr>
                  <a:spLocks noChangeArrowheads="1" noTextEdit="1"/>
                </p:cNvSpPr>
                <p:nvPr/>
              </p:nvSpPr>
              <p:spPr bwMode="auto">
                <a:xfrm>
                  <a:off x="814" y="1324"/>
                  <a:ext cx="798"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66" name="Rectangle 38"/>
                <p:cNvSpPr>
                  <a:spLocks noChangeArrowheads="1"/>
                </p:cNvSpPr>
                <p:nvPr/>
              </p:nvSpPr>
              <p:spPr bwMode="auto">
                <a:xfrm>
                  <a:off x="771" y="1324"/>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5" name="Group 39"/>
              <p:cNvGrpSpPr>
                <a:grpSpLocks/>
              </p:cNvGrpSpPr>
              <p:nvPr/>
            </p:nvGrpSpPr>
            <p:grpSpPr bwMode="auto">
              <a:xfrm>
                <a:off x="1655" y="1324"/>
                <a:ext cx="898" cy="518"/>
                <a:chOff x="1655" y="1324"/>
                <a:chExt cx="898" cy="518"/>
              </a:xfrm>
            </p:grpSpPr>
            <p:sp>
              <p:nvSpPr>
                <p:cNvPr id="457768" name="Rectangle 40"/>
                <p:cNvSpPr>
                  <a:spLocks noChangeArrowheads="1" noTextEdit="1"/>
                </p:cNvSpPr>
                <p:nvPr/>
              </p:nvSpPr>
              <p:spPr bwMode="auto">
                <a:xfrm>
                  <a:off x="1698" y="1324"/>
                  <a:ext cx="812"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69" name="Rectangle 41"/>
                <p:cNvSpPr>
                  <a:spLocks noChangeArrowheads="1"/>
                </p:cNvSpPr>
                <p:nvPr/>
              </p:nvSpPr>
              <p:spPr bwMode="auto">
                <a:xfrm>
                  <a:off x="1655" y="1324"/>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6" name="Group 42"/>
              <p:cNvGrpSpPr>
                <a:grpSpLocks/>
              </p:cNvGrpSpPr>
              <p:nvPr/>
            </p:nvGrpSpPr>
            <p:grpSpPr bwMode="auto">
              <a:xfrm>
                <a:off x="0" y="1842"/>
                <a:ext cx="771" cy="518"/>
                <a:chOff x="0" y="1842"/>
                <a:chExt cx="771" cy="518"/>
              </a:xfrm>
            </p:grpSpPr>
            <p:sp>
              <p:nvSpPr>
                <p:cNvPr id="457771" name="Rectangle 43"/>
                <p:cNvSpPr>
                  <a:spLocks noChangeArrowheads="1"/>
                </p:cNvSpPr>
                <p:nvPr/>
              </p:nvSpPr>
              <p:spPr bwMode="auto">
                <a:xfrm>
                  <a:off x="43" y="1842"/>
                  <a:ext cx="685" cy="518"/>
                </a:xfrm>
                <a:prstGeom prst="rect">
                  <a:avLst/>
                </a:prstGeom>
                <a:noFill/>
                <a:ln w="12700">
                  <a:noFill/>
                  <a:miter lim="800000"/>
                  <a:headEnd type="none" w="sm" len="sm"/>
                  <a:tailEnd type="none" w="sm" len="sm"/>
                </a:ln>
                <a:effectLst/>
              </p:spPr>
              <p:txBody>
                <a:bodyPr anchor="ctr"/>
                <a:lstStyle/>
                <a:p>
                  <a:pPr algn="just"/>
                  <a:r>
                    <a:rPr kumimoji="1" lang="zh-CN" altLang="en-US">
                      <a:latin typeface="Times New Roman" pitchFamily="18" charset="0"/>
                      <a:ea typeface="方正书宋简体" charset="-122"/>
                    </a:rPr>
                    <a:t>邻接矩阵的效率</a:t>
                  </a:r>
                </a:p>
                <a:p>
                  <a:pPr algn="just" eaLnBrk="0" hangingPunct="0"/>
                  <a:endParaRPr kumimoji="1" lang="zh-CN" altLang="en-US" sz="2400">
                    <a:latin typeface="Times New Roman" pitchFamily="18" charset="0"/>
                  </a:endParaRPr>
                </a:p>
              </p:txBody>
            </p:sp>
            <p:sp>
              <p:nvSpPr>
                <p:cNvPr id="457772" name="Rectangle 44"/>
                <p:cNvSpPr>
                  <a:spLocks noChangeArrowheads="1"/>
                </p:cNvSpPr>
                <p:nvPr/>
              </p:nvSpPr>
              <p:spPr bwMode="auto">
                <a:xfrm>
                  <a:off x="0" y="1842"/>
                  <a:ext cx="771"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7" name="Group 45"/>
              <p:cNvGrpSpPr>
                <a:grpSpLocks/>
              </p:cNvGrpSpPr>
              <p:nvPr/>
            </p:nvGrpSpPr>
            <p:grpSpPr bwMode="auto">
              <a:xfrm>
                <a:off x="771" y="1842"/>
                <a:ext cx="884" cy="518"/>
                <a:chOff x="771" y="1842"/>
                <a:chExt cx="884" cy="518"/>
              </a:xfrm>
            </p:grpSpPr>
            <p:sp>
              <p:nvSpPr>
                <p:cNvPr id="457774" name="Rectangle 46"/>
                <p:cNvSpPr>
                  <a:spLocks noChangeArrowheads="1" noTextEdit="1"/>
                </p:cNvSpPr>
                <p:nvPr/>
              </p:nvSpPr>
              <p:spPr bwMode="auto">
                <a:xfrm>
                  <a:off x="814" y="1842"/>
                  <a:ext cx="798"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75" name="Rectangle 47"/>
                <p:cNvSpPr>
                  <a:spLocks noChangeArrowheads="1"/>
                </p:cNvSpPr>
                <p:nvPr/>
              </p:nvSpPr>
              <p:spPr bwMode="auto">
                <a:xfrm>
                  <a:off x="771" y="1842"/>
                  <a:ext cx="884"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8" name="Group 48"/>
              <p:cNvGrpSpPr>
                <a:grpSpLocks/>
              </p:cNvGrpSpPr>
              <p:nvPr/>
            </p:nvGrpSpPr>
            <p:grpSpPr bwMode="auto">
              <a:xfrm>
                <a:off x="1655" y="1842"/>
                <a:ext cx="898" cy="518"/>
                <a:chOff x="1655" y="1842"/>
                <a:chExt cx="898" cy="518"/>
              </a:xfrm>
            </p:grpSpPr>
            <p:sp>
              <p:nvSpPr>
                <p:cNvPr id="457777" name="Rectangle 49"/>
                <p:cNvSpPr>
                  <a:spLocks noChangeArrowheads="1" noTextEdit="1"/>
                </p:cNvSpPr>
                <p:nvPr/>
              </p:nvSpPr>
              <p:spPr bwMode="auto">
                <a:xfrm>
                  <a:off x="1698" y="1842"/>
                  <a:ext cx="812" cy="518"/>
                </a:xfrm>
                <a:prstGeom prst="rect">
                  <a:avLst/>
                </a:prstGeom>
                <a:noFill/>
                <a:ln w="12700">
                  <a:noFill/>
                  <a:miter lim="800000"/>
                  <a:headEnd type="none" w="sm" len="sm"/>
                  <a:tailEnd type="none" w="sm" len="sm"/>
                </a:ln>
                <a:effectLst/>
              </p:spPr>
              <p:txBody>
                <a:bodyPr>
                  <a:spAutoFit/>
                </a:bodyPr>
                <a:lstStyle/>
                <a:p>
                  <a:endParaRPr lang="zh-CN" altLang="en-US"/>
                </a:p>
              </p:txBody>
            </p:sp>
            <p:sp>
              <p:nvSpPr>
                <p:cNvPr id="457778" name="Rectangle 50"/>
                <p:cNvSpPr>
                  <a:spLocks noChangeArrowheads="1"/>
                </p:cNvSpPr>
                <p:nvPr/>
              </p:nvSpPr>
              <p:spPr bwMode="auto">
                <a:xfrm>
                  <a:off x="1655" y="1842"/>
                  <a:ext cx="898" cy="518"/>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19" name="Group 51"/>
              <p:cNvGrpSpPr>
                <a:grpSpLocks/>
              </p:cNvGrpSpPr>
              <p:nvPr/>
            </p:nvGrpSpPr>
            <p:grpSpPr bwMode="auto">
              <a:xfrm>
                <a:off x="0" y="2360"/>
                <a:ext cx="771" cy="863"/>
                <a:chOff x="0" y="2360"/>
                <a:chExt cx="771" cy="863"/>
              </a:xfrm>
            </p:grpSpPr>
            <p:sp>
              <p:nvSpPr>
                <p:cNvPr id="457780" name="Rectangle 52"/>
                <p:cNvSpPr>
                  <a:spLocks noChangeArrowheads="1"/>
                </p:cNvSpPr>
                <p:nvPr/>
              </p:nvSpPr>
              <p:spPr bwMode="auto">
                <a:xfrm>
                  <a:off x="43" y="2360"/>
                  <a:ext cx="685" cy="863"/>
                </a:xfrm>
                <a:prstGeom prst="rect">
                  <a:avLst/>
                </a:prstGeom>
                <a:noFill/>
                <a:ln w="12700">
                  <a:noFill/>
                  <a:miter lim="800000"/>
                  <a:headEnd type="none" w="sm" len="sm"/>
                  <a:tailEnd type="none" w="sm" len="sm"/>
                </a:ln>
                <a:effectLst/>
              </p:spPr>
              <p:txBody>
                <a:bodyPr/>
                <a:lstStyle/>
                <a:p>
                  <a:r>
                    <a:rPr kumimoji="1" lang="zh-CN" altLang="en-US">
                      <a:latin typeface="Times New Roman" pitchFamily="18" charset="0"/>
                      <a:ea typeface="方正书宋简体" charset="-122"/>
                    </a:rPr>
                    <a:t>应用</a:t>
                  </a:r>
                </a:p>
                <a:p>
                  <a:pPr algn="just" eaLnBrk="0" hangingPunct="0"/>
                  <a:endParaRPr kumimoji="1" lang="zh-CN" altLang="en-US" sz="2400">
                    <a:latin typeface="Times New Roman" pitchFamily="18" charset="0"/>
                  </a:endParaRPr>
                </a:p>
              </p:txBody>
            </p:sp>
            <p:sp>
              <p:nvSpPr>
                <p:cNvPr id="457781" name="Rectangle 53"/>
                <p:cNvSpPr>
                  <a:spLocks noChangeArrowheads="1"/>
                </p:cNvSpPr>
                <p:nvPr/>
              </p:nvSpPr>
              <p:spPr bwMode="auto">
                <a:xfrm>
                  <a:off x="0" y="2360"/>
                  <a:ext cx="771"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0" name="Group 54"/>
              <p:cNvGrpSpPr>
                <a:grpSpLocks/>
              </p:cNvGrpSpPr>
              <p:nvPr/>
            </p:nvGrpSpPr>
            <p:grpSpPr bwMode="auto">
              <a:xfrm>
                <a:off x="771" y="2360"/>
                <a:ext cx="884" cy="863"/>
                <a:chOff x="771" y="2360"/>
                <a:chExt cx="884" cy="863"/>
              </a:xfrm>
            </p:grpSpPr>
            <p:sp>
              <p:nvSpPr>
                <p:cNvPr id="457783" name="Rectangle 55"/>
                <p:cNvSpPr>
                  <a:spLocks noChangeArrowheads="1"/>
                </p:cNvSpPr>
                <p:nvPr/>
              </p:nvSpPr>
              <p:spPr bwMode="auto">
                <a:xfrm>
                  <a:off x="814" y="2360"/>
                  <a:ext cx="798" cy="86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判断是否有环</a:t>
                  </a:r>
                </a:p>
                <a:p>
                  <a:pPr algn="just" eaLnBrk="0" hangingPunct="0"/>
                  <a:r>
                    <a:rPr kumimoji="1" lang="zh-CN" altLang="en-US">
                      <a:latin typeface="Times New Roman" pitchFamily="18" charset="0"/>
                      <a:ea typeface="方正书宋简体" charset="-122"/>
                    </a:rPr>
                    <a:t>判断是否连通</a:t>
                  </a:r>
                </a:p>
                <a:p>
                  <a:pPr algn="just" eaLnBrk="0" hangingPunct="0"/>
                  <a:r>
                    <a:rPr kumimoji="1" lang="zh-CN" altLang="en-US">
                      <a:latin typeface="Times New Roman" pitchFamily="18" charset="0"/>
                      <a:ea typeface="方正书宋简体" charset="-122"/>
                    </a:rPr>
                    <a:t>求关节点</a:t>
                  </a:r>
                </a:p>
                <a:p>
                  <a:pPr algn="just" eaLnBrk="0" hangingPunct="0"/>
                  <a:r>
                    <a:rPr kumimoji="1" lang="en-US" altLang="zh-CN">
                      <a:latin typeface="Times New Roman" pitchFamily="18" charset="0"/>
                      <a:ea typeface="方正书宋简体" charset="-122"/>
                    </a:rPr>
                    <a:t>(articulation points)</a:t>
                  </a:r>
                </a:p>
                <a:p>
                  <a:pPr algn="just" eaLnBrk="0" hangingPunct="0"/>
                  <a:endParaRPr kumimoji="1" lang="zh-CN" altLang="en-US">
                    <a:latin typeface="Times New Roman" pitchFamily="18" charset="0"/>
                  </a:endParaRPr>
                </a:p>
              </p:txBody>
            </p:sp>
            <p:sp>
              <p:nvSpPr>
                <p:cNvPr id="457784" name="Rectangle 56"/>
                <p:cNvSpPr>
                  <a:spLocks noChangeArrowheads="1"/>
                </p:cNvSpPr>
                <p:nvPr/>
              </p:nvSpPr>
              <p:spPr bwMode="auto">
                <a:xfrm>
                  <a:off x="771" y="2360"/>
                  <a:ext cx="884"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nvGrpSpPr>
              <p:cNvPr id="21" name="Group 57"/>
              <p:cNvGrpSpPr>
                <a:grpSpLocks/>
              </p:cNvGrpSpPr>
              <p:nvPr/>
            </p:nvGrpSpPr>
            <p:grpSpPr bwMode="auto">
              <a:xfrm>
                <a:off x="1655" y="2360"/>
                <a:ext cx="898" cy="863"/>
                <a:chOff x="1655" y="2360"/>
                <a:chExt cx="898" cy="863"/>
              </a:xfrm>
            </p:grpSpPr>
            <p:sp>
              <p:nvSpPr>
                <p:cNvPr id="457786" name="Rectangle 58"/>
                <p:cNvSpPr>
                  <a:spLocks noChangeArrowheads="1"/>
                </p:cNvSpPr>
                <p:nvPr/>
              </p:nvSpPr>
              <p:spPr bwMode="auto">
                <a:xfrm>
                  <a:off x="1698" y="2360"/>
                  <a:ext cx="812" cy="863"/>
                </a:xfrm>
                <a:prstGeom prst="rect">
                  <a:avLst/>
                </a:prstGeom>
                <a:noFill/>
                <a:ln w="12700">
                  <a:noFill/>
                  <a:miter lim="800000"/>
                  <a:headEnd type="none" w="sm" len="sm"/>
                  <a:tailEnd type="none" w="sm" len="sm"/>
                </a:ln>
                <a:effectLst/>
              </p:spPr>
              <p:txBody>
                <a:bodyPr/>
                <a:lstStyle/>
                <a:p>
                  <a:pPr algn="just"/>
                  <a:r>
                    <a:rPr kumimoji="1" lang="zh-CN" altLang="en-US">
                      <a:latin typeface="Times New Roman" pitchFamily="18" charset="0"/>
                      <a:ea typeface="方正书宋简体" charset="-122"/>
                    </a:rPr>
                    <a:t>判断是否有环</a:t>
                  </a:r>
                </a:p>
                <a:p>
                  <a:pPr algn="just" eaLnBrk="0" hangingPunct="0"/>
                  <a:r>
                    <a:rPr kumimoji="1" lang="zh-CN" altLang="en-US">
                      <a:latin typeface="Times New Roman" pitchFamily="18" charset="0"/>
                      <a:ea typeface="方正书宋简体" charset="-122"/>
                    </a:rPr>
                    <a:t>判断是否连通</a:t>
                  </a:r>
                </a:p>
                <a:p>
                  <a:pPr algn="just" eaLnBrk="0" hangingPunct="0"/>
                  <a:r>
                    <a:rPr kumimoji="1" lang="zh-CN" altLang="en-US">
                      <a:latin typeface="Times New Roman" pitchFamily="18" charset="0"/>
                      <a:ea typeface="方正书宋简体" charset="-122"/>
                    </a:rPr>
                    <a:t>求最短路径</a:t>
                  </a:r>
                </a:p>
                <a:p>
                  <a:pPr algn="just" eaLnBrk="0" hangingPunct="0"/>
                  <a:r>
                    <a:rPr kumimoji="1" lang="en-US" altLang="zh-CN">
                      <a:latin typeface="Times New Roman" pitchFamily="18" charset="0"/>
                      <a:ea typeface="方正书宋简体" charset="-122"/>
                    </a:rPr>
                    <a:t>(minimum-edge paths)</a:t>
                  </a:r>
                </a:p>
                <a:p>
                  <a:pPr algn="just" eaLnBrk="0" hangingPunct="0"/>
                  <a:endParaRPr kumimoji="1" lang="zh-CN" altLang="en-US">
                    <a:latin typeface="Times New Roman" pitchFamily="18" charset="0"/>
                  </a:endParaRPr>
                </a:p>
              </p:txBody>
            </p:sp>
            <p:sp>
              <p:nvSpPr>
                <p:cNvPr id="457787" name="Rectangle 59"/>
                <p:cNvSpPr>
                  <a:spLocks noChangeArrowheads="1"/>
                </p:cNvSpPr>
                <p:nvPr/>
              </p:nvSpPr>
              <p:spPr bwMode="auto">
                <a:xfrm>
                  <a:off x="1655" y="2360"/>
                  <a:ext cx="898" cy="863"/>
                </a:xfrm>
                <a:prstGeom prst="rect">
                  <a:avLst/>
                </a:prstGeom>
                <a:noFill/>
                <a:ln w="7">
                  <a:solidFill>
                    <a:srgbClr val="A0A0A0"/>
                  </a:solidFill>
                  <a:miter lim="800000"/>
                  <a:headEnd type="none" w="sm" len="sm"/>
                  <a:tailEnd type="none" w="sm" len="sm"/>
                </a:ln>
                <a:effectLst/>
              </p:spPr>
              <p:txBody>
                <a:bodyPr/>
                <a:lstStyle/>
                <a:p>
                  <a:endParaRPr lang="zh-CN" altLang="en-US"/>
                </a:p>
              </p:txBody>
            </p:sp>
          </p:grpSp>
        </p:grpSp>
        <p:sp>
          <p:nvSpPr>
            <p:cNvPr id="457788" name="Rectangle 60"/>
            <p:cNvSpPr>
              <a:spLocks noChangeArrowheads="1"/>
            </p:cNvSpPr>
            <p:nvPr/>
          </p:nvSpPr>
          <p:spPr bwMode="auto">
            <a:xfrm>
              <a:off x="-3" y="-3"/>
              <a:ext cx="2559" cy="3229"/>
            </a:xfrm>
            <a:prstGeom prst="rect">
              <a:avLst/>
            </a:prstGeom>
            <a:noFill/>
            <a:ln w="9525">
              <a:solidFill>
                <a:srgbClr val="A0A0A0"/>
              </a:solidFill>
              <a:miter lim="800000"/>
              <a:headEnd type="none" w="sm" len="sm"/>
              <a:tailEnd type="none" w="sm" len="sm"/>
            </a:ln>
            <a:effectLst/>
          </p:spPr>
          <p:txBody>
            <a:bodyPr/>
            <a:lstStyle/>
            <a:p>
              <a:endParaRPr lang="zh-CN" altLang="en-US"/>
            </a:p>
          </p:txBody>
        </p:sp>
      </p:grpSp>
      <p:sp>
        <p:nvSpPr>
          <p:cNvPr id="457789" name="Text Box 61"/>
          <p:cNvSpPr txBox="1">
            <a:spLocks noChangeArrowheads="1"/>
          </p:cNvSpPr>
          <p:nvPr/>
        </p:nvSpPr>
        <p:spPr bwMode="auto">
          <a:xfrm>
            <a:off x="3203575" y="3716338"/>
            <a:ext cx="2519363"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 E )</a:t>
            </a:r>
            <a:endParaRPr lang="zh-CN" altLang="en-US">
              <a:solidFill>
                <a:schemeClr val="tx1"/>
              </a:solidFill>
              <a:effectLst>
                <a:outerShdw blurRad="38100" dist="38100" dir="2700000" algn="tl">
                  <a:srgbClr val="000000"/>
                </a:outerShdw>
              </a:effectLst>
              <a:sym typeface="Symbol" pitchFamily="18" charset="2"/>
            </a:endParaRPr>
          </a:p>
        </p:txBody>
      </p:sp>
      <p:sp>
        <p:nvSpPr>
          <p:cNvPr id="457790" name="Text Box 62"/>
          <p:cNvSpPr txBox="1">
            <a:spLocks noChangeArrowheads="1"/>
          </p:cNvSpPr>
          <p:nvPr/>
        </p:nvSpPr>
        <p:spPr bwMode="auto">
          <a:xfrm>
            <a:off x="6084888" y="3716338"/>
            <a:ext cx="2089150"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 E )</a:t>
            </a:r>
            <a:endParaRPr lang="zh-CN" altLang="en-US">
              <a:solidFill>
                <a:schemeClr val="tx1"/>
              </a:solidFill>
              <a:effectLst>
                <a:outerShdw blurRad="38100" dist="38100" dir="2700000" algn="tl">
                  <a:srgbClr val="000000"/>
                </a:outerShdw>
              </a:effectLst>
              <a:sym typeface="Symbol" pitchFamily="18" charset="2"/>
            </a:endParaRPr>
          </a:p>
        </p:txBody>
      </p:sp>
      <p:sp>
        <p:nvSpPr>
          <p:cNvPr id="457791" name="Text Box 63"/>
          <p:cNvSpPr txBox="1">
            <a:spLocks noChangeArrowheads="1"/>
          </p:cNvSpPr>
          <p:nvPr/>
        </p:nvSpPr>
        <p:spPr bwMode="auto">
          <a:xfrm>
            <a:off x="3203575" y="4502150"/>
            <a:ext cx="2519363" cy="366713"/>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a:t>
            </a:r>
            <a:r>
              <a:rPr lang="en-US" altLang="zh-CN" baseline="30000">
                <a:solidFill>
                  <a:schemeClr val="tx1"/>
                </a:solidFill>
                <a:effectLst>
                  <a:outerShdw blurRad="38100" dist="38100" dir="2700000" algn="tl">
                    <a:srgbClr val="000000"/>
                  </a:outerShdw>
                </a:effectLst>
                <a:sym typeface="Symbol" pitchFamily="18" charset="2"/>
              </a:rPr>
              <a:t>2</a:t>
            </a:r>
            <a:r>
              <a:rPr lang="en-US" altLang="zh-CN">
                <a:solidFill>
                  <a:schemeClr val="tx1"/>
                </a:solidFill>
                <a:effectLst>
                  <a:outerShdw blurRad="38100" dist="38100" dir="2700000" algn="tl">
                    <a:srgbClr val="000000"/>
                  </a:outerShdw>
                </a:effectLst>
                <a:sym typeface="Symbol" pitchFamily="18" charset="2"/>
              </a:rPr>
              <a:t>)</a:t>
            </a:r>
            <a:endParaRPr lang="zh-CN" altLang="en-US">
              <a:solidFill>
                <a:schemeClr val="tx1"/>
              </a:solidFill>
              <a:effectLst>
                <a:outerShdw blurRad="38100" dist="38100" dir="2700000" algn="tl">
                  <a:srgbClr val="000000"/>
                </a:outerShdw>
              </a:effectLst>
              <a:sym typeface="Symbol" pitchFamily="18" charset="2"/>
            </a:endParaRPr>
          </a:p>
        </p:txBody>
      </p:sp>
      <p:sp>
        <p:nvSpPr>
          <p:cNvPr id="457792" name="Text Box 64"/>
          <p:cNvSpPr txBox="1">
            <a:spLocks noChangeArrowheads="1"/>
          </p:cNvSpPr>
          <p:nvPr/>
        </p:nvSpPr>
        <p:spPr bwMode="auto">
          <a:xfrm>
            <a:off x="6156325" y="4430713"/>
            <a:ext cx="2519363" cy="366712"/>
          </a:xfrm>
          <a:prstGeom prst="rect">
            <a:avLst/>
          </a:prstGeom>
          <a:noFill/>
          <a:ln w="9525">
            <a:noFill/>
            <a:miter lim="800000"/>
            <a:headEnd/>
            <a:tailEnd/>
          </a:ln>
          <a:effectLst/>
        </p:spPr>
        <p:txBody>
          <a:bodyPr>
            <a:spAutoFit/>
          </a:bodyPr>
          <a:lstStyle/>
          <a:p>
            <a:pPr>
              <a:spcBef>
                <a:spcPct val="50000"/>
              </a:spcBef>
            </a:pPr>
            <a:r>
              <a:rPr lang="en-US" altLang="zh-CN">
                <a:solidFill>
                  <a:schemeClr val="tx1"/>
                </a:solidFill>
                <a:effectLst>
                  <a:outerShdw blurRad="38100" dist="38100" dir="2700000" algn="tl">
                    <a:srgbClr val="000000"/>
                  </a:outerShdw>
                </a:effectLst>
              </a:rPr>
              <a:t>Θ(</a:t>
            </a:r>
            <a:r>
              <a:rPr lang="en-US" altLang="zh-CN">
                <a:solidFill>
                  <a:schemeClr val="tx1"/>
                </a:solidFill>
                <a:effectLst>
                  <a:outerShdw blurRad="38100" dist="38100" dir="2700000" algn="tl">
                    <a:srgbClr val="000000"/>
                  </a:outerShdw>
                </a:effectLst>
                <a:sym typeface="Symbol" pitchFamily="18" charset="2"/>
              </a:rPr>
              <a:t> V </a:t>
            </a:r>
            <a:r>
              <a:rPr lang="en-US" altLang="zh-CN" baseline="30000">
                <a:solidFill>
                  <a:schemeClr val="tx1"/>
                </a:solidFill>
                <a:effectLst>
                  <a:outerShdw blurRad="38100" dist="38100" dir="2700000" algn="tl">
                    <a:srgbClr val="000000"/>
                  </a:outerShdw>
                </a:effectLst>
                <a:sym typeface="Symbol" pitchFamily="18" charset="2"/>
              </a:rPr>
              <a:t>2</a:t>
            </a:r>
            <a:r>
              <a:rPr lang="en-US" altLang="zh-CN">
                <a:solidFill>
                  <a:schemeClr val="tx1"/>
                </a:solidFill>
                <a:effectLst>
                  <a:outerShdw blurRad="38100" dist="38100" dir="2700000" algn="tl">
                    <a:srgbClr val="000000"/>
                  </a:outerShdw>
                </a:effectLst>
                <a:sym typeface="Symbol" pitchFamily="18" charset="2"/>
              </a:rPr>
              <a:t>)</a:t>
            </a:r>
            <a:endParaRPr lang="zh-CN" altLang="en-US">
              <a:solidFill>
                <a:schemeClr val="tx1"/>
              </a:solidFill>
              <a:effectLst>
                <a:outerShdw blurRad="38100" dist="38100" dir="2700000" algn="tl">
                  <a:srgbClr val="000000"/>
                </a:outerShdw>
              </a:effectLst>
              <a:sym typeface="Symbol" pitchFamily="18" charset="2"/>
            </a:endParaRPr>
          </a:p>
        </p:txBody>
      </p:sp>
      <p:sp>
        <p:nvSpPr>
          <p:cNvPr id="23" name="灯片编号占位符 2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30</a:t>
            </a:fld>
            <a:endParaRPr lang="en-US" altLang="zh-CN"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zh-CN" smtClean="0">
                <a:ea typeface="宋体" charset="-122"/>
              </a:rPr>
              <a:t>Dags and Topological Sorting</a:t>
            </a:r>
          </a:p>
        </p:txBody>
      </p:sp>
      <p:sp>
        <p:nvSpPr>
          <p:cNvPr id="28675" name="Rectangle 3"/>
          <p:cNvSpPr>
            <a:spLocks noGrp="1" noChangeArrowheads="1"/>
          </p:cNvSpPr>
          <p:nvPr>
            <p:ph type="body" idx="1"/>
          </p:nvPr>
        </p:nvSpPr>
        <p:spPr>
          <a:xfrm>
            <a:off x="609600" y="1143000"/>
            <a:ext cx="8382000" cy="5591175"/>
          </a:xfrm>
        </p:spPr>
        <p:txBody>
          <a:bodyPr/>
          <a:lstStyle/>
          <a:p>
            <a:pPr marL="0" indent="0">
              <a:lnSpc>
                <a:spcPct val="80000"/>
              </a:lnSpc>
              <a:buFont typeface="Monotype Sorts"/>
              <a:buNone/>
            </a:pPr>
            <a:r>
              <a:rPr lang="en-US" altLang="zh-CN" sz="2000" smtClean="0"/>
              <a:t>A </a:t>
            </a:r>
            <a:r>
              <a:rPr lang="en-US" altLang="zh-CN" sz="2000" i="1" u="sng" smtClean="0"/>
              <a:t>dag</a:t>
            </a:r>
            <a:r>
              <a:rPr lang="en-US" altLang="zh-CN" sz="2000" smtClean="0"/>
              <a:t>: a directed acyclic graph, i.e. a directed graph with no (directed) cycles</a:t>
            </a:r>
            <a:br>
              <a:rPr lang="en-US" altLang="zh-CN" sz="20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r>
              <a:rPr lang="en-US" altLang="zh-CN" sz="1400" smtClean="0"/>
              <a:t/>
            </a:r>
            <a:br>
              <a:rPr lang="en-US" altLang="zh-CN" sz="1400" smtClean="0"/>
            </a:br>
            <a:endParaRPr lang="en-US" altLang="zh-CN" sz="1400" smtClean="0"/>
          </a:p>
          <a:p>
            <a:pPr marL="0" indent="0">
              <a:lnSpc>
                <a:spcPct val="80000"/>
              </a:lnSpc>
              <a:buFont typeface="Monotype Sorts"/>
              <a:buNone/>
            </a:pPr>
            <a:r>
              <a:rPr lang="en-US" altLang="zh-CN" sz="2000" smtClean="0"/>
              <a:t/>
            </a:r>
            <a:br>
              <a:rPr lang="en-US" altLang="zh-CN" sz="2000" smtClean="0"/>
            </a:br>
            <a:r>
              <a:rPr lang="en-US" altLang="zh-CN" sz="2000" smtClean="0"/>
              <a:t/>
            </a:r>
            <a:br>
              <a:rPr lang="en-US" altLang="zh-CN" sz="2000" smtClean="0"/>
            </a:br>
            <a:endParaRPr lang="en-US" altLang="zh-CN" sz="2000" smtClean="0"/>
          </a:p>
          <a:p>
            <a:pPr marL="0" indent="0">
              <a:lnSpc>
                <a:spcPct val="80000"/>
              </a:lnSpc>
              <a:buFont typeface="Monotype Sorts"/>
              <a:buNone/>
            </a:pPr>
            <a:r>
              <a:rPr lang="en-US" altLang="zh-CN" sz="2000" smtClean="0"/>
              <a:t>Arise in modeling many problems that involve prerequisite</a:t>
            </a:r>
          </a:p>
          <a:p>
            <a:pPr marL="0" indent="0">
              <a:lnSpc>
                <a:spcPct val="80000"/>
              </a:lnSpc>
              <a:buFont typeface="Monotype Sorts"/>
              <a:buNone/>
            </a:pPr>
            <a:r>
              <a:rPr lang="en-US" altLang="zh-CN" sz="2000" smtClean="0"/>
              <a:t>constraints (construction projects, document version control)</a:t>
            </a:r>
          </a:p>
          <a:p>
            <a:pPr marL="0" indent="0">
              <a:lnSpc>
                <a:spcPct val="80000"/>
              </a:lnSpc>
            </a:pPr>
            <a:endParaRPr lang="en-US" altLang="zh-CN" sz="1400" smtClean="0"/>
          </a:p>
          <a:p>
            <a:pPr marL="0" indent="0">
              <a:lnSpc>
                <a:spcPct val="80000"/>
              </a:lnSpc>
              <a:buFont typeface="Monotype Sorts"/>
              <a:buNone/>
            </a:pPr>
            <a:r>
              <a:rPr lang="en-US" altLang="zh-CN" sz="2000" smtClean="0"/>
              <a:t>Vertices of a dag can be linearly ordered so that for every edge</a:t>
            </a:r>
            <a:br>
              <a:rPr lang="en-US" altLang="zh-CN" sz="2000" smtClean="0"/>
            </a:br>
            <a:r>
              <a:rPr lang="en-US" altLang="zh-CN" sz="2000" smtClean="0"/>
              <a:t>its starting vertex is listed before its ending vertex (</a:t>
            </a:r>
            <a:r>
              <a:rPr lang="en-US" altLang="zh-CN" sz="2000" i="1" u="sng" smtClean="0"/>
              <a:t>topological   sorting</a:t>
            </a:r>
            <a:r>
              <a:rPr lang="en-US" altLang="zh-CN" sz="2000" smtClean="0"/>
              <a:t>).  Being a dag is also a necessary condition for topological sorting be possible. </a:t>
            </a:r>
            <a:endParaRPr lang="en-US" altLang="zh-CN" sz="1400" smtClean="0"/>
          </a:p>
        </p:txBody>
      </p:sp>
      <p:sp>
        <p:nvSpPr>
          <p:cNvPr id="28676" name="Oval 4"/>
          <p:cNvSpPr>
            <a:spLocks noChangeArrowheads="1"/>
          </p:cNvSpPr>
          <p:nvPr/>
        </p:nvSpPr>
        <p:spPr bwMode="auto">
          <a:xfrm>
            <a:off x="19050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28677" name="Oval 5"/>
          <p:cNvSpPr>
            <a:spLocks noChangeArrowheads="1"/>
          </p:cNvSpPr>
          <p:nvPr/>
        </p:nvSpPr>
        <p:spPr bwMode="auto">
          <a:xfrm>
            <a:off x="35052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28678" name="Oval 6"/>
          <p:cNvSpPr>
            <a:spLocks noChangeArrowheads="1"/>
          </p:cNvSpPr>
          <p:nvPr/>
        </p:nvSpPr>
        <p:spPr bwMode="auto">
          <a:xfrm>
            <a:off x="19050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28679" name="Oval 7"/>
          <p:cNvSpPr>
            <a:spLocks noChangeArrowheads="1"/>
          </p:cNvSpPr>
          <p:nvPr/>
        </p:nvSpPr>
        <p:spPr bwMode="auto">
          <a:xfrm>
            <a:off x="35052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28680" name="Line 8"/>
          <p:cNvSpPr>
            <a:spLocks noChangeShapeType="1"/>
          </p:cNvSpPr>
          <p:nvPr/>
        </p:nvSpPr>
        <p:spPr bwMode="auto">
          <a:xfrm>
            <a:off x="2438400" y="1800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1" name="Line 9"/>
          <p:cNvSpPr>
            <a:spLocks noChangeShapeType="1"/>
          </p:cNvSpPr>
          <p:nvPr/>
        </p:nvSpPr>
        <p:spPr bwMode="auto">
          <a:xfrm>
            <a:off x="21336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2" name="Line 10"/>
          <p:cNvSpPr>
            <a:spLocks noChangeShapeType="1"/>
          </p:cNvSpPr>
          <p:nvPr/>
        </p:nvSpPr>
        <p:spPr bwMode="auto">
          <a:xfrm>
            <a:off x="2438400" y="31718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3" name="Line 11"/>
          <p:cNvSpPr>
            <a:spLocks noChangeShapeType="1"/>
          </p:cNvSpPr>
          <p:nvPr/>
        </p:nvSpPr>
        <p:spPr bwMode="auto">
          <a:xfrm>
            <a:off x="37338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4" name="Line 12"/>
          <p:cNvSpPr>
            <a:spLocks noChangeShapeType="1"/>
          </p:cNvSpPr>
          <p:nvPr/>
        </p:nvSpPr>
        <p:spPr bwMode="auto">
          <a:xfrm>
            <a:off x="2362200" y="2028825"/>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85" name="Text Box 13"/>
          <p:cNvSpPr txBox="1">
            <a:spLocks noChangeArrowheads="1"/>
          </p:cNvSpPr>
          <p:nvPr/>
        </p:nvSpPr>
        <p:spPr bwMode="auto">
          <a:xfrm>
            <a:off x="1965325" y="22955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6" name="Text Box 14"/>
          <p:cNvSpPr txBox="1">
            <a:spLocks noChangeArrowheads="1"/>
          </p:cNvSpPr>
          <p:nvPr/>
        </p:nvSpPr>
        <p:spPr bwMode="auto">
          <a:xfrm>
            <a:off x="2800350" y="3171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7" name="Text Box 15"/>
          <p:cNvSpPr txBox="1">
            <a:spLocks noChangeArrowheads="1"/>
          </p:cNvSpPr>
          <p:nvPr/>
        </p:nvSpPr>
        <p:spPr bwMode="auto">
          <a:xfrm>
            <a:off x="25717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8" name="Text Box 16"/>
          <p:cNvSpPr txBox="1">
            <a:spLocks noChangeArrowheads="1"/>
          </p:cNvSpPr>
          <p:nvPr/>
        </p:nvSpPr>
        <p:spPr bwMode="auto">
          <a:xfrm>
            <a:off x="3790950" y="22574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89" name="Oval 17"/>
          <p:cNvSpPr>
            <a:spLocks noChangeArrowheads="1"/>
          </p:cNvSpPr>
          <p:nvPr/>
        </p:nvSpPr>
        <p:spPr bwMode="auto">
          <a:xfrm>
            <a:off x="51816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28690" name="Oval 18"/>
          <p:cNvSpPr>
            <a:spLocks noChangeArrowheads="1"/>
          </p:cNvSpPr>
          <p:nvPr/>
        </p:nvSpPr>
        <p:spPr bwMode="auto">
          <a:xfrm>
            <a:off x="6781800" y="1571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28691" name="Oval 19"/>
          <p:cNvSpPr>
            <a:spLocks noChangeArrowheads="1"/>
          </p:cNvSpPr>
          <p:nvPr/>
        </p:nvSpPr>
        <p:spPr bwMode="auto">
          <a:xfrm>
            <a:off x="51816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28692" name="Oval 20"/>
          <p:cNvSpPr>
            <a:spLocks noChangeArrowheads="1"/>
          </p:cNvSpPr>
          <p:nvPr/>
        </p:nvSpPr>
        <p:spPr bwMode="auto">
          <a:xfrm>
            <a:off x="6781800" y="29432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28693" name="Line 21"/>
          <p:cNvSpPr>
            <a:spLocks noChangeShapeType="1"/>
          </p:cNvSpPr>
          <p:nvPr/>
        </p:nvSpPr>
        <p:spPr bwMode="auto">
          <a:xfrm>
            <a:off x="5410200" y="2105025"/>
            <a:ext cx="0" cy="838200"/>
          </a:xfrm>
          <a:prstGeom prst="line">
            <a:avLst/>
          </a:prstGeom>
          <a:noFill/>
          <a:ln w="12700">
            <a:solidFill>
              <a:srgbClr val="FF0000"/>
            </a:solidFill>
            <a:round/>
            <a:headEnd type="triangle" w="med" len="med"/>
            <a:tailEnd/>
          </a:ln>
        </p:spPr>
        <p:txBody>
          <a:bodyPr wrap="none" anchor="ctr"/>
          <a:lstStyle/>
          <a:p>
            <a:endParaRPr lang="zh-CN" altLang="en-US"/>
          </a:p>
        </p:txBody>
      </p:sp>
      <p:sp>
        <p:nvSpPr>
          <p:cNvPr id="28694" name="Line 22"/>
          <p:cNvSpPr>
            <a:spLocks noChangeShapeType="1"/>
          </p:cNvSpPr>
          <p:nvPr/>
        </p:nvSpPr>
        <p:spPr bwMode="auto">
          <a:xfrm>
            <a:off x="5715000" y="3171825"/>
            <a:ext cx="1066800" cy="0"/>
          </a:xfrm>
          <a:prstGeom prst="line">
            <a:avLst/>
          </a:prstGeom>
          <a:noFill/>
          <a:ln w="12700">
            <a:solidFill>
              <a:srgbClr val="FF0000"/>
            </a:solidFill>
            <a:round/>
            <a:headEnd type="triangle" w="med" len="med"/>
            <a:tailEnd/>
          </a:ln>
        </p:spPr>
        <p:txBody>
          <a:bodyPr wrap="none" anchor="ctr"/>
          <a:lstStyle/>
          <a:p>
            <a:endParaRPr lang="zh-CN" altLang="en-US"/>
          </a:p>
        </p:txBody>
      </p:sp>
      <p:sp>
        <p:nvSpPr>
          <p:cNvPr id="28695" name="Line 23"/>
          <p:cNvSpPr>
            <a:spLocks noChangeShapeType="1"/>
          </p:cNvSpPr>
          <p:nvPr/>
        </p:nvSpPr>
        <p:spPr bwMode="auto">
          <a:xfrm>
            <a:off x="7010400" y="21050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96" name="Line 24"/>
          <p:cNvSpPr>
            <a:spLocks noChangeShapeType="1"/>
          </p:cNvSpPr>
          <p:nvPr/>
        </p:nvSpPr>
        <p:spPr bwMode="auto">
          <a:xfrm flipV="1">
            <a:off x="5715000" y="18764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28697" name="Text Box 25"/>
          <p:cNvSpPr txBox="1">
            <a:spLocks noChangeArrowheads="1"/>
          </p:cNvSpPr>
          <p:nvPr/>
        </p:nvSpPr>
        <p:spPr bwMode="auto">
          <a:xfrm>
            <a:off x="5241925" y="22955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98" name="Text Box 26"/>
          <p:cNvSpPr txBox="1">
            <a:spLocks noChangeArrowheads="1"/>
          </p:cNvSpPr>
          <p:nvPr/>
        </p:nvSpPr>
        <p:spPr bwMode="auto">
          <a:xfrm>
            <a:off x="6076950" y="3171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699" name="Text Box 27"/>
          <p:cNvSpPr txBox="1">
            <a:spLocks noChangeArrowheads="1"/>
          </p:cNvSpPr>
          <p:nvPr/>
        </p:nvSpPr>
        <p:spPr bwMode="auto">
          <a:xfrm>
            <a:off x="58483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0" name="Text Box 28"/>
          <p:cNvSpPr txBox="1">
            <a:spLocks noChangeArrowheads="1"/>
          </p:cNvSpPr>
          <p:nvPr/>
        </p:nvSpPr>
        <p:spPr bwMode="auto">
          <a:xfrm>
            <a:off x="6305550" y="2028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1" name="Text Box 29"/>
          <p:cNvSpPr txBox="1">
            <a:spLocks noChangeArrowheads="1"/>
          </p:cNvSpPr>
          <p:nvPr/>
        </p:nvSpPr>
        <p:spPr bwMode="auto">
          <a:xfrm>
            <a:off x="7067550" y="22574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28702" name="Line 30"/>
          <p:cNvSpPr>
            <a:spLocks noChangeShapeType="1"/>
          </p:cNvSpPr>
          <p:nvPr/>
        </p:nvSpPr>
        <p:spPr bwMode="auto">
          <a:xfrm>
            <a:off x="5638800" y="2028825"/>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75839" name="Text Box 31"/>
          <p:cNvSpPr txBox="1">
            <a:spLocks noChangeArrowheads="1"/>
          </p:cNvSpPr>
          <p:nvPr/>
        </p:nvSpPr>
        <p:spPr bwMode="auto">
          <a:xfrm>
            <a:off x="838200" y="2181225"/>
            <a:ext cx="9906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a dag</a:t>
            </a:r>
          </a:p>
        </p:txBody>
      </p:sp>
      <p:sp>
        <p:nvSpPr>
          <p:cNvPr id="375840" name="Text Box 32"/>
          <p:cNvSpPr txBox="1">
            <a:spLocks noChangeArrowheads="1"/>
          </p:cNvSpPr>
          <p:nvPr/>
        </p:nvSpPr>
        <p:spPr bwMode="auto">
          <a:xfrm>
            <a:off x="7391400" y="2181225"/>
            <a:ext cx="1524000" cy="457200"/>
          </a:xfrm>
          <a:prstGeom prst="rect">
            <a:avLst/>
          </a:prstGeom>
          <a:noFill/>
          <a:ln w="12700">
            <a:noFill/>
            <a:miter lim="800000"/>
            <a:headEnd type="none" w="sm" len="sm"/>
            <a:tailEnd type="none" w="sm" len="sm"/>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not a dag</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31</a:t>
            </a:fld>
            <a:endParaRPr lang="en-US" altLang="zh-C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zh-CN" smtClean="0">
                <a:ea typeface="宋体" charset="-122"/>
              </a:rPr>
              <a:t>Topological Sorting Example</a:t>
            </a:r>
          </a:p>
        </p:txBody>
      </p:sp>
      <p:sp>
        <p:nvSpPr>
          <p:cNvPr id="30723" name="Rectangle 3"/>
          <p:cNvSpPr>
            <a:spLocks noGrp="1" noChangeArrowheads="1"/>
          </p:cNvSpPr>
          <p:nvPr>
            <p:ph type="body" idx="1"/>
          </p:nvPr>
        </p:nvSpPr>
        <p:spPr>
          <a:xfrm>
            <a:off x="609600" y="1143000"/>
            <a:ext cx="8305800" cy="5057775"/>
          </a:xfrm>
        </p:spPr>
        <p:txBody>
          <a:bodyPr/>
          <a:lstStyle/>
          <a:p>
            <a:pPr>
              <a:buFont typeface="Monotype Sorts"/>
              <a:buNone/>
            </a:pPr>
            <a:r>
              <a:rPr lang="en-US" altLang="zh-CN" smtClean="0"/>
              <a:t>Order the following items in a food chain</a:t>
            </a:r>
          </a:p>
          <a:p>
            <a:pPr>
              <a:buFont typeface="Monotype Sorts"/>
              <a:buNone/>
            </a:pPr>
            <a:endParaRPr lang="en-US" altLang="zh-CN" smtClean="0"/>
          </a:p>
        </p:txBody>
      </p:sp>
      <p:sp>
        <p:nvSpPr>
          <p:cNvPr id="30724" name="Oval 4"/>
          <p:cNvSpPr>
            <a:spLocks noChangeArrowheads="1"/>
          </p:cNvSpPr>
          <p:nvPr/>
        </p:nvSpPr>
        <p:spPr bwMode="auto">
          <a:xfrm>
            <a:off x="1066800" y="34290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fish</a:t>
            </a:r>
          </a:p>
        </p:txBody>
      </p:sp>
      <p:sp>
        <p:nvSpPr>
          <p:cNvPr id="30725" name="Oval 5"/>
          <p:cNvSpPr>
            <a:spLocks noChangeArrowheads="1"/>
          </p:cNvSpPr>
          <p:nvPr/>
        </p:nvSpPr>
        <p:spPr bwMode="auto">
          <a:xfrm>
            <a:off x="2590800" y="28194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human</a:t>
            </a:r>
          </a:p>
        </p:txBody>
      </p:sp>
      <p:sp>
        <p:nvSpPr>
          <p:cNvPr id="30726" name="Oval 6"/>
          <p:cNvSpPr>
            <a:spLocks noChangeArrowheads="1"/>
          </p:cNvSpPr>
          <p:nvPr/>
        </p:nvSpPr>
        <p:spPr bwMode="auto">
          <a:xfrm>
            <a:off x="2133600" y="43434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shrimp</a:t>
            </a:r>
          </a:p>
        </p:txBody>
      </p:sp>
      <p:sp>
        <p:nvSpPr>
          <p:cNvPr id="30727" name="Oval 7"/>
          <p:cNvSpPr>
            <a:spLocks noChangeArrowheads="1"/>
          </p:cNvSpPr>
          <p:nvPr/>
        </p:nvSpPr>
        <p:spPr bwMode="auto">
          <a:xfrm>
            <a:off x="4267200" y="38100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sheep</a:t>
            </a:r>
          </a:p>
        </p:txBody>
      </p:sp>
      <p:sp>
        <p:nvSpPr>
          <p:cNvPr id="30728" name="Oval 8"/>
          <p:cNvSpPr>
            <a:spLocks noChangeArrowheads="1"/>
          </p:cNvSpPr>
          <p:nvPr/>
        </p:nvSpPr>
        <p:spPr bwMode="auto">
          <a:xfrm>
            <a:off x="2971800" y="54102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wheat</a:t>
            </a:r>
          </a:p>
        </p:txBody>
      </p:sp>
      <p:sp>
        <p:nvSpPr>
          <p:cNvPr id="30729" name="Oval 9"/>
          <p:cNvSpPr>
            <a:spLocks noChangeArrowheads="1"/>
          </p:cNvSpPr>
          <p:nvPr/>
        </p:nvSpPr>
        <p:spPr bwMode="auto">
          <a:xfrm>
            <a:off x="1524000" y="54102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plankton</a:t>
            </a:r>
          </a:p>
        </p:txBody>
      </p:sp>
      <p:sp>
        <p:nvSpPr>
          <p:cNvPr id="30730" name="Oval 10"/>
          <p:cNvSpPr>
            <a:spLocks noChangeArrowheads="1"/>
          </p:cNvSpPr>
          <p:nvPr/>
        </p:nvSpPr>
        <p:spPr bwMode="auto">
          <a:xfrm>
            <a:off x="3429000" y="1752600"/>
            <a:ext cx="1143000" cy="609600"/>
          </a:xfrm>
          <a:prstGeom prst="ellipse">
            <a:avLst/>
          </a:prstGeom>
          <a:solidFill>
            <a:schemeClr val="accent1"/>
          </a:solidFill>
          <a:ln w="12700">
            <a:solidFill>
              <a:srgbClr val="FF0000"/>
            </a:solidFill>
            <a:round/>
            <a:headEnd type="none" w="sm" len="sm"/>
            <a:tailEnd type="none" w="sm" len="sm"/>
          </a:ln>
        </p:spPr>
        <p:txBody>
          <a:bodyPr wrap="none" anchor="ctr"/>
          <a:lstStyle/>
          <a:p>
            <a:r>
              <a:rPr lang="en-US" altLang="zh-CN">
                <a:solidFill>
                  <a:schemeClr val="bg2"/>
                </a:solidFill>
              </a:rPr>
              <a:t>tiger</a:t>
            </a:r>
          </a:p>
        </p:txBody>
      </p:sp>
      <p:sp>
        <p:nvSpPr>
          <p:cNvPr id="30731" name="Line 11"/>
          <p:cNvSpPr>
            <a:spLocks noChangeShapeType="1"/>
          </p:cNvSpPr>
          <p:nvPr/>
        </p:nvSpPr>
        <p:spPr bwMode="auto">
          <a:xfrm flipH="1">
            <a:off x="3429000" y="2362200"/>
            <a:ext cx="3810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2" name="Line 12"/>
          <p:cNvSpPr>
            <a:spLocks noChangeShapeType="1"/>
          </p:cNvSpPr>
          <p:nvPr/>
        </p:nvSpPr>
        <p:spPr bwMode="auto">
          <a:xfrm flipH="1">
            <a:off x="2133600" y="3429000"/>
            <a:ext cx="685800" cy="1524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3" name="Line 13"/>
          <p:cNvSpPr>
            <a:spLocks noChangeShapeType="1"/>
          </p:cNvSpPr>
          <p:nvPr/>
        </p:nvSpPr>
        <p:spPr bwMode="auto">
          <a:xfrm>
            <a:off x="3657600" y="3276600"/>
            <a:ext cx="914400" cy="6096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4" name="Line 14"/>
          <p:cNvSpPr>
            <a:spLocks noChangeShapeType="1"/>
          </p:cNvSpPr>
          <p:nvPr/>
        </p:nvSpPr>
        <p:spPr bwMode="auto">
          <a:xfrm flipH="1">
            <a:off x="2895600" y="3429000"/>
            <a:ext cx="304800" cy="9144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5" name="Line 15"/>
          <p:cNvSpPr>
            <a:spLocks noChangeShapeType="1"/>
          </p:cNvSpPr>
          <p:nvPr/>
        </p:nvSpPr>
        <p:spPr bwMode="auto">
          <a:xfrm>
            <a:off x="1981200" y="3962400"/>
            <a:ext cx="3810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6" name="Line 16"/>
          <p:cNvSpPr>
            <a:spLocks noChangeShapeType="1"/>
          </p:cNvSpPr>
          <p:nvPr/>
        </p:nvSpPr>
        <p:spPr bwMode="auto">
          <a:xfrm>
            <a:off x="1676400" y="4038600"/>
            <a:ext cx="228600" cy="13716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7" name="Line 17"/>
          <p:cNvSpPr>
            <a:spLocks noChangeShapeType="1"/>
          </p:cNvSpPr>
          <p:nvPr/>
        </p:nvSpPr>
        <p:spPr bwMode="auto">
          <a:xfrm>
            <a:off x="3429000" y="3429000"/>
            <a:ext cx="152400" cy="1981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8" name="Line 18"/>
          <p:cNvSpPr>
            <a:spLocks noChangeShapeType="1"/>
          </p:cNvSpPr>
          <p:nvPr/>
        </p:nvSpPr>
        <p:spPr bwMode="auto">
          <a:xfrm flipH="1">
            <a:off x="3886200" y="4419600"/>
            <a:ext cx="685800" cy="10668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39" name="Text Box 19"/>
          <p:cNvSpPr txBox="1">
            <a:spLocks noChangeArrowheads="1"/>
          </p:cNvSpPr>
          <p:nvPr/>
        </p:nvSpPr>
        <p:spPr bwMode="auto">
          <a:xfrm>
            <a:off x="6538913" y="1870075"/>
            <a:ext cx="184150" cy="457200"/>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0740" name="Line 20"/>
          <p:cNvSpPr>
            <a:spLocks noChangeShapeType="1"/>
          </p:cNvSpPr>
          <p:nvPr/>
        </p:nvSpPr>
        <p:spPr bwMode="auto">
          <a:xfrm flipH="1">
            <a:off x="1828800" y="2209800"/>
            <a:ext cx="1676400" cy="1219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41" name="Line 21"/>
          <p:cNvSpPr>
            <a:spLocks noChangeShapeType="1"/>
          </p:cNvSpPr>
          <p:nvPr/>
        </p:nvSpPr>
        <p:spPr bwMode="auto">
          <a:xfrm>
            <a:off x="4267200" y="2362200"/>
            <a:ext cx="457200" cy="14478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0742" name="Line 22"/>
          <p:cNvSpPr>
            <a:spLocks noChangeShapeType="1"/>
          </p:cNvSpPr>
          <p:nvPr/>
        </p:nvSpPr>
        <p:spPr bwMode="auto">
          <a:xfrm flipH="1">
            <a:off x="2362200" y="4953000"/>
            <a:ext cx="228600" cy="457200"/>
          </a:xfrm>
          <a:prstGeom prst="line">
            <a:avLst/>
          </a:prstGeom>
          <a:noFill/>
          <a:ln w="12700">
            <a:solidFill>
              <a:srgbClr val="FF0000"/>
            </a:solidFill>
            <a:round/>
            <a:headEnd type="triangle" w="med" len="med"/>
            <a:tailEnd type="none" w="sm" len="sm"/>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32</a:t>
            </a:fld>
            <a:endParaRPr lang="en-US" altLang="zh-CN"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09600" y="319088"/>
            <a:ext cx="8153400" cy="609600"/>
          </a:xfrm>
        </p:spPr>
        <p:txBody>
          <a:bodyPr/>
          <a:lstStyle/>
          <a:p>
            <a:r>
              <a:rPr lang="en-US" altLang="zh-CN" smtClean="0">
                <a:ea typeface="宋体" charset="-122"/>
              </a:rPr>
              <a:t>DFS-based Algorithm</a:t>
            </a:r>
          </a:p>
        </p:txBody>
      </p:sp>
      <p:sp>
        <p:nvSpPr>
          <p:cNvPr id="32771" name="Rectangle 3"/>
          <p:cNvSpPr>
            <a:spLocks noGrp="1" noChangeArrowheads="1"/>
          </p:cNvSpPr>
          <p:nvPr>
            <p:ph type="body" idx="1"/>
          </p:nvPr>
        </p:nvSpPr>
        <p:spPr>
          <a:xfrm>
            <a:off x="609600" y="1066800"/>
            <a:ext cx="8305800" cy="5591175"/>
          </a:xfrm>
        </p:spPr>
        <p:txBody>
          <a:bodyPr/>
          <a:lstStyle/>
          <a:p>
            <a:pPr marL="457200" indent="-457200">
              <a:lnSpc>
                <a:spcPct val="90000"/>
              </a:lnSpc>
              <a:buFont typeface="Monotype Sorts"/>
              <a:buNone/>
            </a:pPr>
            <a:r>
              <a:rPr lang="en-US" altLang="zh-CN" sz="2400" u="sng" smtClean="0"/>
              <a:t>DFS-based</a:t>
            </a:r>
            <a:r>
              <a:rPr lang="en-US" altLang="zh-CN" sz="2800" u="sng" smtClean="0"/>
              <a:t> algorithm for topological sorting</a:t>
            </a:r>
          </a:p>
          <a:p>
            <a:pPr marL="838200" lvl="1" indent="-381000">
              <a:lnSpc>
                <a:spcPct val="90000"/>
              </a:lnSpc>
            </a:pPr>
            <a:r>
              <a:rPr lang="en-US" altLang="zh-CN" sz="2000" smtClean="0"/>
              <a:t>Perform DFS traversal, noting the order vertices are popped off the traversal stack</a:t>
            </a:r>
          </a:p>
          <a:p>
            <a:pPr marL="838200" lvl="1" indent="-381000">
              <a:lnSpc>
                <a:spcPct val="90000"/>
              </a:lnSpc>
            </a:pPr>
            <a:r>
              <a:rPr lang="en-US" altLang="zh-CN" sz="2000" smtClean="0"/>
              <a:t>Reverse order solves topological sorting problem</a:t>
            </a:r>
          </a:p>
          <a:p>
            <a:pPr marL="838200" lvl="1" indent="-381000">
              <a:lnSpc>
                <a:spcPct val="90000"/>
              </a:lnSpc>
            </a:pPr>
            <a:r>
              <a:rPr lang="en-US" altLang="zh-CN" sz="2000" smtClean="0"/>
              <a:t>Back edges encountered?</a:t>
            </a:r>
            <a:r>
              <a:rPr lang="en-US" altLang="zh-CN" sz="2000" smtClean="0">
                <a:cs typeface="Times New Roman" pitchFamily="18" charset="0"/>
              </a:rPr>
              <a:t>→</a:t>
            </a:r>
            <a:r>
              <a:rPr lang="en-US" altLang="zh-CN" sz="2000" smtClean="0"/>
              <a:t> NOT a dag!</a:t>
            </a:r>
          </a:p>
          <a:p>
            <a:pPr marL="838200" lvl="1" indent="-381000">
              <a:lnSpc>
                <a:spcPct val="90000"/>
              </a:lnSpc>
              <a:buFontTx/>
              <a:buAutoNum type="arabicPeriod"/>
            </a:pPr>
            <a:endParaRPr lang="en-US" altLang="zh-CN" sz="2000" smtClean="0"/>
          </a:p>
          <a:p>
            <a:pPr marL="457200" indent="-457200">
              <a:lnSpc>
                <a:spcPct val="90000"/>
              </a:lnSpc>
              <a:buFont typeface="Monotype Sorts"/>
              <a:buNone/>
            </a:pPr>
            <a:r>
              <a:rPr lang="en-US" altLang="zh-CN" sz="2800" smtClean="0"/>
              <a:t>Example:</a:t>
            </a:r>
            <a:endParaRPr lang="en-US" altLang="zh-CN" sz="2400" smtClean="0"/>
          </a:p>
          <a:p>
            <a:pPr marL="838200" lvl="1" indent="-381000">
              <a:lnSpc>
                <a:spcPct val="90000"/>
              </a:lnSpc>
              <a:buFontTx/>
              <a:buNone/>
            </a:pPr>
            <a:endParaRPr lang="en-US" altLang="zh-CN" sz="2000" smtClean="0"/>
          </a:p>
          <a:p>
            <a:pPr marL="838200" lvl="1" indent="-381000">
              <a:lnSpc>
                <a:spcPct val="90000"/>
              </a:lnSpc>
              <a:buFontTx/>
              <a:buNone/>
            </a:pPr>
            <a:endParaRPr lang="en-US" altLang="zh-CN" sz="2000" smtClean="0"/>
          </a:p>
          <a:p>
            <a:pPr marL="838200" lvl="1" indent="-381000">
              <a:lnSpc>
                <a:spcPct val="90000"/>
              </a:lnSpc>
              <a:buFontTx/>
              <a:buNone/>
            </a:pPr>
            <a:endParaRPr lang="en-US" altLang="zh-CN" sz="2000" smtClean="0"/>
          </a:p>
          <a:p>
            <a:pPr marL="838200" lvl="1" indent="-381000">
              <a:lnSpc>
                <a:spcPct val="90000"/>
              </a:lnSpc>
              <a:buFontTx/>
              <a:buNone/>
            </a:pPr>
            <a:endParaRPr lang="en-US" altLang="zh-CN" sz="2000" smtClean="0"/>
          </a:p>
          <a:p>
            <a:pPr marL="838200" lvl="1" indent="-381000">
              <a:lnSpc>
                <a:spcPct val="90000"/>
              </a:lnSpc>
              <a:buFontTx/>
              <a:buNone/>
            </a:pPr>
            <a:endParaRPr lang="en-US" altLang="zh-CN" sz="2000" smtClean="0"/>
          </a:p>
          <a:p>
            <a:pPr marL="838200" lvl="1" indent="-381000">
              <a:lnSpc>
                <a:spcPct val="90000"/>
              </a:lnSpc>
              <a:buFontTx/>
              <a:buNone/>
            </a:pPr>
            <a:endParaRPr lang="en-US" altLang="zh-CN" sz="2000" smtClean="0"/>
          </a:p>
          <a:p>
            <a:pPr marL="457200" indent="-457200">
              <a:lnSpc>
                <a:spcPct val="90000"/>
              </a:lnSpc>
              <a:buFont typeface="Monotype Sorts"/>
              <a:buNone/>
            </a:pPr>
            <a:r>
              <a:rPr lang="en-US" altLang="zh-CN" sz="2800" smtClean="0"/>
              <a:t>Efficiency: </a:t>
            </a:r>
          </a:p>
        </p:txBody>
      </p:sp>
      <p:sp>
        <p:nvSpPr>
          <p:cNvPr id="32772" name="Oval 4"/>
          <p:cNvSpPr>
            <a:spLocks noChangeArrowheads="1"/>
          </p:cNvSpPr>
          <p:nvPr/>
        </p:nvSpPr>
        <p:spPr bwMode="auto">
          <a:xfrm>
            <a:off x="7620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32773" name="Oval 5"/>
          <p:cNvSpPr>
            <a:spLocks noChangeArrowheads="1"/>
          </p:cNvSpPr>
          <p:nvPr/>
        </p:nvSpPr>
        <p:spPr bwMode="auto">
          <a:xfrm>
            <a:off x="23622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32774" name="Oval 6"/>
          <p:cNvSpPr>
            <a:spLocks noChangeArrowheads="1"/>
          </p:cNvSpPr>
          <p:nvPr/>
        </p:nvSpPr>
        <p:spPr bwMode="auto">
          <a:xfrm>
            <a:off x="7620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e</a:t>
            </a:r>
          </a:p>
        </p:txBody>
      </p:sp>
      <p:sp>
        <p:nvSpPr>
          <p:cNvPr id="32775" name="Oval 7"/>
          <p:cNvSpPr>
            <a:spLocks noChangeArrowheads="1"/>
          </p:cNvSpPr>
          <p:nvPr/>
        </p:nvSpPr>
        <p:spPr bwMode="auto">
          <a:xfrm>
            <a:off x="23622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f</a:t>
            </a:r>
          </a:p>
        </p:txBody>
      </p:sp>
      <p:sp>
        <p:nvSpPr>
          <p:cNvPr id="32776" name="Line 8"/>
          <p:cNvSpPr>
            <a:spLocks noChangeShapeType="1"/>
          </p:cNvSpPr>
          <p:nvPr/>
        </p:nvSpPr>
        <p:spPr bwMode="auto">
          <a:xfrm>
            <a:off x="1295400" y="38338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7" name="Line 9"/>
          <p:cNvSpPr>
            <a:spLocks noChangeShapeType="1"/>
          </p:cNvSpPr>
          <p:nvPr/>
        </p:nvSpPr>
        <p:spPr bwMode="auto">
          <a:xfrm>
            <a:off x="9906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8" name="Line 10"/>
          <p:cNvSpPr>
            <a:spLocks noChangeShapeType="1"/>
          </p:cNvSpPr>
          <p:nvPr/>
        </p:nvSpPr>
        <p:spPr bwMode="auto">
          <a:xfrm>
            <a:off x="1295400" y="52054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79" name="Line 11"/>
          <p:cNvSpPr>
            <a:spLocks noChangeShapeType="1"/>
          </p:cNvSpPr>
          <p:nvPr/>
        </p:nvSpPr>
        <p:spPr bwMode="auto">
          <a:xfrm>
            <a:off x="25908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80" name="Line 12"/>
          <p:cNvSpPr>
            <a:spLocks noChangeShapeType="1"/>
          </p:cNvSpPr>
          <p:nvPr/>
        </p:nvSpPr>
        <p:spPr bwMode="auto">
          <a:xfrm>
            <a:off x="1219200" y="4062413"/>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81" name="Text Box 13"/>
          <p:cNvSpPr txBox="1">
            <a:spLocks noChangeArrowheads="1"/>
          </p:cNvSpPr>
          <p:nvPr/>
        </p:nvSpPr>
        <p:spPr bwMode="auto">
          <a:xfrm>
            <a:off x="822325" y="43291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2" name="Text Box 14"/>
          <p:cNvSpPr txBox="1">
            <a:spLocks noChangeArrowheads="1"/>
          </p:cNvSpPr>
          <p:nvPr/>
        </p:nvSpPr>
        <p:spPr bwMode="auto">
          <a:xfrm>
            <a:off x="1657350" y="34528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3" name="Text Box 15"/>
          <p:cNvSpPr txBox="1">
            <a:spLocks noChangeArrowheads="1"/>
          </p:cNvSpPr>
          <p:nvPr/>
        </p:nvSpPr>
        <p:spPr bwMode="auto">
          <a:xfrm>
            <a:off x="1657350" y="5205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4" name="Text Box 16"/>
          <p:cNvSpPr txBox="1">
            <a:spLocks noChangeArrowheads="1"/>
          </p:cNvSpPr>
          <p:nvPr/>
        </p:nvSpPr>
        <p:spPr bwMode="auto">
          <a:xfrm>
            <a:off x="14287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5" name="Text Box 17"/>
          <p:cNvSpPr txBox="1">
            <a:spLocks noChangeArrowheads="1"/>
          </p:cNvSpPr>
          <p:nvPr/>
        </p:nvSpPr>
        <p:spPr bwMode="auto">
          <a:xfrm>
            <a:off x="2647950" y="42910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86" name="Oval 18"/>
          <p:cNvSpPr>
            <a:spLocks noChangeArrowheads="1"/>
          </p:cNvSpPr>
          <p:nvPr/>
        </p:nvSpPr>
        <p:spPr bwMode="auto">
          <a:xfrm>
            <a:off x="40386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32787" name="Oval 19"/>
          <p:cNvSpPr>
            <a:spLocks noChangeArrowheads="1"/>
          </p:cNvSpPr>
          <p:nvPr/>
        </p:nvSpPr>
        <p:spPr bwMode="auto">
          <a:xfrm>
            <a:off x="5638800" y="36052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32788" name="Oval 20"/>
          <p:cNvSpPr>
            <a:spLocks noChangeArrowheads="1"/>
          </p:cNvSpPr>
          <p:nvPr/>
        </p:nvSpPr>
        <p:spPr bwMode="auto">
          <a:xfrm>
            <a:off x="40386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g</a:t>
            </a:r>
          </a:p>
        </p:txBody>
      </p:sp>
      <p:sp>
        <p:nvSpPr>
          <p:cNvPr id="32789" name="Oval 21"/>
          <p:cNvSpPr>
            <a:spLocks noChangeArrowheads="1"/>
          </p:cNvSpPr>
          <p:nvPr/>
        </p:nvSpPr>
        <p:spPr bwMode="auto">
          <a:xfrm>
            <a:off x="5638800" y="4976813"/>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h</a:t>
            </a:r>
          </a:p>
        </p:txBody>
      </p:sp>
      <p:sp>
        <p:nvSpPr>
          <p:cNvPr id="32790" name="Line 22"/>
          <p:cNvSpPr>
            <a:spLocks noChangeShapeType="1"/>
          </p:cNvSpPr>
          <p:nvPr/>
        </p:nvSpPr>
        <p:spPr bwMode="auto">
          <a:xfrm>
            <a:off x="42672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1" name="Line 23"/>
          <p:cNvSpPr>
            <a:spLocks noChangeShapeType="1"/>
          </p:cNvSpPr>
          <p:nvPr/>
        </p:nvSpPr>
        <p:spPr bwMode="auto">
          <a:xfrm>
            <a:off x="4572000" y="52054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2" name="Line 24"/>
          <p:cNvSpPr>
            <a:spLocks noChangeShapeType="1"/>
          </p:cNvSpPr>
          <p:nvPr/>
        </p:nvSpPr>
        <p:spPr bwMode="auto">
          <a:xfrm>
            <a:off x="5867400" y="4138613"/>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3" name="Line 25"/>
          <p:cNvSpPr>
            <a:spLocks noChangeShapeType="1"/>
          </p:cNvSpPr>
          <p:nvPr/>
        </p:nvSpPr>
        <p:spPr bwMode="auto">
          <a:xfrm flipV="1">
            <a:off x="4572000" y="3910013"/>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2794" name="Text Box 26"/>
          <p:cNvSpPr txBox="1">
            <a:spLocks noChangeArrowheads="1"/>
          </p:cNvSpPr>
          <p:nvPr/>
        </p:nvSpPr>
        <p:spPr bwMode="auto">
          <a:xfrm>
            <a:off x="4098925" y="43291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5" name="Text Box 27"/>
          <p:cNvSpPr txBox="1">
            <a:spLocks noChangeArrowheads="1"/>
          </p:cNvSpPr>
          <p:nvPr/>
        </p:nvSpPr>
        <p:spPr bwMode="auto">
          <a:xfrm>
            <a:off x="4933950" y="34528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6" name="Text Box 28"/>
          <p:cNvSpPr txBox="1">
            <a:spLocks noChangeArrowheads="1"/>
          </p:cNvSpPr>
          <p:nvPr/>
        </p:nvSpPr>
        <p:spPr bwMode="auto">
          <a:xfrm>
            <a:off x="4933950" y="5205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7" name="Text Box 29"/>
          <p:cNvSpPr txBox="1">
            <a:spLocks noChangeArrowheads="1"/>
          </p:cNvSpPr>
          <p:nvPr/>
        </p:nvSpPr>
        <p:spPr bwMode="auto">
          <a:xfrm>
            <a:off x="47053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8" name="Text Box 30"/>
          <p:cNvSpPr txBox="1">
            <a:spLocks noChangeArrowheads="1"/>
          </p:cNvSpPr>
          <p:nvPr/>
        </p:nvSpPr>
        <p:spPr bwMode="auto">
          <a:xfrm>
            <a:off x="5162550" y="40624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799" name="Text Box 31"/>
          <p:cNvSpPr txBox="1">
            <a:spLocks noChangeArrowheads="1"/>
          </p:cNvSpPr>
          <p:nvPr/>
        </p:nvSpPr>
        <p:spPr bwMode="auto">
          <a:xfrm>
            <a:off x="5924550" y="4291013"/>
            <a:ext cx="184150" cy="366712"/>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2800" name="Line 32"/>
          <p:cNvSpPr>
            <a:spLocks noChangeShapeType="1"/>
          </p:cNvSpPr>
          <p:nvPr/>
        </p:nvSpPr>
        <p:spPr bwMode="auto">
          <a:xfrm>
            <a:off x="2895600" y="3986213"/>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33</a:t>
            </a:fld>
            <a:endParaRPr lang="en-US" altLang="zh-CN"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p:cNvSpPr>
            <a:spLocks noGrp="1" noChangeArrowheads="1"/>
          </p:cNvSpPr>
          <p:nvPr>
            <p:ph type="title"/>
          </p:nvPr>
        </p:nvSpPr>
        <p:spPr/>
        <p:txBody>
          <a:bodyPr/>
          <a:lstStyle/>
          <a:p>
            <a:r>
              <a:rPr lang="zh-CN" altLang="en-US" sz="3600"/>
              <a:t>求拓扑序列的方法</a:t>
            </a:r>
            <a:r>
              <a:rPr lang="en-US" altLang="zh-CN" sz="3600"/>
              <a:t>1</a:t>
            </a:r>
          </a:p>
        </p:txBody>
      </p:sp>
      <p:sp>
        <p:nvSpPr>
          <p:cNvPr id="466947" name="Rectangle 3"/>
          <p:cNvSpPr>
            <a:spLocks noGrp="1" noChangeArrowheads="1"/>
          </p:cNvSpPr>
          <p:nvPr>
            <p:ph type="body" idx="1"/>
          </p:nvPr>
        </p:nvSpPr>
        <p:spPr>
          <a:xfrm>
            <a:off x="457200" y="1557338"/>
            <a:ext cx="8229600" cy="4751387"/>
          </a:xfrm>
        </p:spPr>
        <p:txBody>
          <a:bodyPr/>
          <a:lstStyle/>
          <a:p>
            <a:r>
              <a:rPr lang="zh-CN" altLang="en-US" sz="2800" dirty="0"/>
              <a:t>方法</a:t>
            </a:r>
            <a:r>
              <a:rPr lang="en-US" altLang="zh-CN" sz="2800" dirty="0"/>
              <a:t>1</a:t>
            </a:r>
            <a:r>
              <a:rPr lang="zh-CN" altLang="en-US" sz="2800" dirty="0"/>
              <a:t>、应用</a:t>
            </a:r>
            <a:r>
              <a:rPr lang="en-US" altLang="zh-CN" sz="2800" dirty="0"/>
              <a:t>DFS</a:t>
            </a:r>
            <a:r>
              <a:rPr lang="zh-CN" altLang="en-US" sz="2800" dirty="0"/>
              <a:t>的出栈次序。</a:t>
            </a:r>
          </a:p>
          <a:p>
            <a:pPr>
              <a:buFontTx/>
              <a:buNone/>
            </a:pPr>
            <a:r>
              <a:rPr lang="en-US" altLang="zh-CN" sz="2800" dirty="0"/>
              <a:t>   DFS</a:t>
            </a:r>
            <a:r>
              <a:rPr lang="zh-CN" altLang="en-US" sz="2800" dirty="0"/>
              <a:t>序列：</a:t>
            </a:r>
          </a:p>
          <a:p>
            <a:pPr>
              <a:buFontTx/>
              <a:buNone/>
            </a:pPr>
            <a:r>
              <a:rPr lang="zh-CN" altLang="en-US" sz="2800" dirty="0"/>
              <a:t>       </a:t>
            </a:r>
            <a:r>
              <a:rPr lang="en-US" altLang="zh-CN" sz="2800" dirty="0"/>
              <a:t>C1-C3-C4-C5- -C2</a:t>
            </a:r>
          </a:p>
          <a:p>
            <a:pPr>
              <a:buFontTx/>
              <a:buNone/>
            </a:pPr>
            <a:r>
              <a:rPr lang="en-US" altLang="zh-CN" sz="2800" dirty="0"/>
              <a:t>    </a:t>
            </a:r>
            <a:r>
              <a:rPr lang="zh-CN" altLang="en-US" sz="2800" dirty="0"/>
              <a:t>出栈序列：</a:t>
            </a:r>
          </a:p>
          <a:p>
            <a:pPr>
              <a:buFontTx/>
              <a:buNone/>
            </a:pPr>
            <a:r>
              <a:rPr lang="zh-CN" altLang="en-US" sz="2800" dirty="0"/>
              <a:t>       </a:t>
            </a:r>
            <a:r>
              <a:rPr lang="en-US" altLang="zh-CN" sz="2800" dirty="0"/>
              <a:t>C5-C4-C3-C1-C2</a:t>
            </a:r>
          </a:p>
          <a:p>
            <a:pPr>
              <a:buFontTx/>
              <a:buNone/>
            </a:pPr>
            <a:r>
              <a:rPr lang="zh-CN" altLang="en-US" sz="2800" dirty="0"/>
              <a:t>    拓扑排序：</a:t>
            </a:r>
          </a:p>
          <a:p>
            <a:pPr>
              <a:buFontTx/>
              <a:buNone/>
            </a:pPr>
            <a:r>
              <a:rPr lang="zh-CN" altLang="en-US" sz="2800" dirty="0"/>
              <a:t>       </a:t>
            </a:r>
            <a:r>
              <a:rPr lang="en-US" altLang="zh-CN" sz="2800" dirty="0"/>
              <a:t>C2-C1-C3-C4-C5</a:t>
            </a:r>
          </a:p>
          <a:p>
            <a:pPr>
              <a:buFontTx/>
              <a:buNone/>
            </a:pPr>
            <a:endParaRPr lang="zh-CN" altLang="en-US" sz="2800" dirty="0"/>
          </a:p>
          <a:p>
            <a:pPr>
              <a:buFontTx/>
              <a:buNone/>
            </a:pPr>
            <a:r>
              <a:rPr lang="zh-CN" altLang="en-US" sz="2800" dirty="0">
                <a:solidFill>
                  <a:srgbClr val="FF0066"/>
                </a:solidFill>
              </a:rPr>
              <a:t>思考为什么这个算法是有效的？</a:t>
            </a:r>
          </a:p>
        </p:txBody>
      </p:sp>
      <p:grpSp>
        <p:nvGrpSpPr>
          <p:cNvPr id="466967" name="Group 23"/>
          <p:cNvGrpSpPr>
            <a:grpSpLocks/>
          </p:cNvGrpSpPr>
          <p:nvPr/>
        </p:nvGrpSpPr>
        <p:grpSpPr bwMode="auto">
          <a:xfrm>
            <a:off x="4787900" y="2060575"/>
            <a:ext cx="3641725" cy="2809875"/>
            <a:chOff x="2835" y="1616"/>
            <a:chExt cx="2294" cy="1770"/>
          </a:xfrm>
        </p:grpSpPr>
        <p:grpSp>
          <p:nvGrpSpPr>
            <p:cNvPr id="466966" name="Group 22"/>
            <p:cNvGrpSpPr>
              <a:grpSpLocks/>
            </p:cNvGrpSpPr>
            <p:nvPr/>
          </p:nvGrpSpPr>
          <p:grpSpPr bwMode="auto">
            <a:xfrm>
              <a:off x="2835" y="1616"/>
              <a:ext cx="2294" cy="1770"/>
              <a:chOff x="2109" y="1389"/>
              <a:chExt cx="2294" cy="1770"/>
            </a:xfrm>
          </p:grpSpPr>
          <p:sp>
            <p:nvSpPr>
              <p:cNvPr id="466949" name="Oval 5"/>
              <p:cNvSpPr>
                <a:spLocks noChangeArrowheads="1"/>
              </p:cNvSpPr>
              <p:nvPr/>
            </p:nvSpPr>
            <p:spPr bwMode="auto">
              <a:xfrm>
                <a:off x="2109" y="2069"/>
                <a:ext cx="454" cy="396"/>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C1</a:t>
                </a:r>
                <a:endParaRPr lang="zh-CN" altLang="en-US" sz="2400">
                  <a:solidFill>
                    <a:schemeClr val="bg2"/>
                  </a:solidFill>
                  <a:latin typeface="Times New Roman" pitchFamily="18" charset="0"/>
                </a:endParaRPr>
              </a:p>
            </p:txBody>
          </p:sp>
          <p:sp>
            <p:nvSpPr>
              <p:cNvPr id="466950" name="Oval 6"/>
              <p:cNvSpPr>
                <a:spLocks noChangeArrowheads="1"/>
              </p:cNvSpPr>
              <p:nvPr/>
            </p:nvSpPr>
            <p:spPr bwMode="auto">
              <a:xfrm>
                <a:off x="3061" y="1842"/>
                <a:ext cx="455" cy="375"/>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C3</a:t>
                </a:r>
                <a:endParaRPr lang="zh-CN" altLang="en-US" sz="2400">
                  <a:solidFill>
                    <a:schemeClr val="bg2"/>
                  </a:solidFill>
                  <a:latin typeface="Times New Roman" pitchFamily="18" charset="0"/>
                </a:endParaRPr>
              </a:p>
            </p:txBody>
          </p:sp>
          <p:sp>
            <p:nvSpPr>
              <p:cNvPr id="466951" name="Oval 7"/>
              <p:cNvSpPr>
                <a:spLocks noChangeArrowheads="1"/>
              </p:cNvSpPr>
              <p:nvPr/>
            </p:nvSpPr>
            <p:spPr bwMode="auto">
              <a:xfrm>
                <a:off x="2789" y="2795"/>
                <a:ext cx="454" cy="36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C2</a:t>
                </a:r>
                <a:endParaRPr lang="zh-CN" altLang="en-US" sz="2400">
                  <a:solidFill>
                    <a:schemeClr val="bg2"/>
                  </a:solidFill>
                  <a:latin typeface="Times New Roman" pitchFamily="18" charset="0"/>
                </a:endParaRPr>
              </a:p>
            </p:txBody>
          </p:sp>
          <p:sp>
            <p:nvSpPr>
              <p:cNvPr id="466952" name="Oval 8"/>
              <p:cNvSpPr>
                <a:spLocks noChangeArrowheads="1"/>
              </p:cNvSpPr>
              <p:nvPr/>
            </p:nvSpPr>
            <p:spPr bwMode="auto">
              <a:xfrm>
                <a:off x="3969" y="2432"/>
                <a:ext cx="434" cy="363"/>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C5</a:t>
                </a:r>
                <a:endParaRPr lang="zh-CN" altLang="en-US" sz="2400">
                  <a:solidFill>
                    <a:schemeClr val="bg2"/>
                  </a:solidFill>
                  <a:latin typeface="Times New Roman" pitchFamily="18" charset="0"/>
                </a:endParaRPr>
              </a:p>
            </p:txBody>
          </p:sp>
          <p:sp>
            <p:nvSpPr>
              <p:cNvPr id="466955" name="Oval 11"/>
              <p:cNvSpPr>
                <a:spLocks noChangeArrowheads="1"/>
              </p:cNvSpPr>
              <p:nvPr/>
            </p:nvSpPr>
            <p:spPr bwMode="auto">
              <a:xfrm>
                <a:off x="3696" y="1389"/>
                <a:ext cx="417" cy="338"/>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C4</a:t>
                </a:r>
                <a:endParaRPr lang="zh-CN" altLang="en-US" sz="2400">
                  <a:solidFill>
                    <a:schemeClr val="bg2"/>
                  </a:solidFill>
                  <a:latin typeface="Times New Roman" pitchFamily="18" charset="0"/>
                </a:endParaRPr>
              </a:p>
            </p:txBody>
          </p:sp>
          <p:sp>
            <p:nvSpPr>
              <p:cNvPr id="466956" name="Line 12"/>
              <p:cNvSpPr>
                <a:spLocks noChangeShapeType="1"/>
              </p:cNvSpPr>
              <p:nvPr/>
            </p:nvSpPr>
            <p:spPr bwMode="auto">
              <a:xfrm flipH="1">
                <a:off x="3470" y="1616"/>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7" name="Line 13"/>
              <p:cNvSpPr>
                <a:spLocks noChangeShapeType="1"/>
              </p:cNvSpPr>
              <p:nvPr/>
            </p:nvSpPr>
            <p:spPr bwMode="auto">
              <a:xfrm flipH="1">
                <a:off x="2608" y="2115"/>
                <a:ext cx="432" cy="9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8" name="Line 14"/>
              <p:cNvSpPr>
                <a:spLocks noChangeShapeType="1"/>
              </p:cNvSpPr>
              <p:nvPr/>
            </p:nvSpPr>
            <p:spPr bwMode="auto">
              <a:xfrm>
                <a:off x="3514" y="2167"/>
                <a:ext cx="455" cy="311"/>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6959" name="Line 15"/>
              <p:cNvSpPr>
                <a:spLocks noChangeShapeType="1"/>
              </p:cNvSpPr>
              <p:nvPr/>
            </p:nvSpPr>
            <p:spPr bwMode="auto">
              <a:xfrm flipH="1">
                <a:off x="3061" y="2263"/>
                <a:ext cx="165" cy="53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66965" name="Line 21"/>
            <p:cNvSpPr>
              <a:spLocks noChangeShapeType="1"/>
            </p:cNvSpPr>
            <p:nvPr/>
          </p:nvSpPr>
          <p:spPr bwMode="auto">
            <a:xfrm>
              <a:off x="4694" y="1933"/>
              <a:ext cx="172" cy="706"/>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34</a:t>
            </a:fld>
            <a:endParaRPr lang="en-US" altLang="zh-CN" dirty="0"/>
          </a:p>
        </p:txBody>
      </p:sp>
    </p:spTree>
    <p:extLst>
      <p:ext uri="{BB962C8B-B14F-4D97-AF65-F5344CB8AC3E}">
        <p14:creationId xmlns:p14="http://schemas.microsoft.com/office/powerpoint/2010/main" val="24366900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6947">
                                            <p:txEl>
                                              <p:pRg st="2" end="2"/>
                                            </p:txEl>
                                          </p:spTgt>
                                        </p:tgtEl>
                                        <p:attrNameLst>
                                          <p:attrName>style.visibility</p:attrName>
                                        </p:attrNameLst>
                                      </p:cBhvr>
                                      <p:to>
                                        <p:strVal val="visible"/>
                                      </p:to>
                                    </p:set>
                                    <p:animEffect transition="in" filter="blinds(horizontal)">
                                      <p:cBhvr>
                                        <p:cTn id="7" dur="500"/>
                                        <p:tgtEl>
                                          <p:spTgt spid="46694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6947">
                                            <p:txEl>
                                              <p:pRg st="3" end="3"/>
                                            </p:txEl>
                                          </p:spTgt>
                                        </p:tgtEl>
                                        <p:attrNameLst>
                                          <p:attrName>style.visibility</p:attrName>
                                        </p:attrNameLst>
                                      </p:cBhvr>
                                      <p:to>
                                        <p:strVal val="visible"/>
                                      </p:to>
                                    </p:set>
                                    <p:animEffect transition="in" filter="blinds(horizontal)">
                                      <p:cBhvr>
                                        <p:cTn id="12" dur="500"/>
                                        <p:tgtEl>
                                          <p:spTgt spid="46694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6947">
                                            <p:txEl>
                                              <p:pRg st="4" end="4"/>
                                            </p:txEl>
                                          </p:spTgt>
                                        </p:tgtEl>
                                        <p:attrNameLst>
                                          <p:attrName>style.visibility</p:attrName>
                                        </p:attrNameLst>
                                      </p:cBhvr>
                                      <p:to>
                                        <p:strVal val="visible"/>
                                      </p:to>
                                    </p:set>
                                    <p:animEffect transition="in" filter="blinds(horizontal)">
                                      <p:cBhvr>
                                        <p:cTn id="17" dur="500"/>
                                        <p:tgtEl>
                                          <p:spTgt spid="466947">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6947">
                                            <p:txEl>
                                              <p:pRg st="5" end="5"/>
                                            </p:txEl>
                                          </p:spTgt>
                                        </p:tgtEl>
                                        <p:attrNameLst>
                                          <p:attrName>style.visibility</p:attrName>
                                        </p:attrNameLst>
                                      </p:cBhvr>
                                      <p:to>
                                        <p:strVal val="visible"/>
                                      </p:to>
                                    </p:set>
                                    <p:animEffect transition="in" filter="blinds(horizontal)">
                                      <p:cBhvr>
                                        <p:cTn id="22" dur="500"/>
                                        <p:tgtEl>
                                          <p:spTgt spid="466947">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6947">
                                            <p:txEl>
                                              <p:pRg st="6" end="6"/>
                                            </p:txEl>
                                          </p:spTgt>
                                        </p:tgtEl>
                                        <p:attrNameLst>
                                          <p:attrName>style.visibility</p:attrName>
                                        </p:attrNameLst>
                                      </p:cBhvr>
                                      <p:to>
                                        <p:strVal val="visible"/>
                                      </p:to>
                                    </p:set>
                                    <p:animEffect transition="in" filter="blinds(horizontal)">
                                      <p:cBhvr>
                                        <p:cTn id="27" dur="500"/>
                                        <p:tgtEl>
                                          <p:spTgt spid="46694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466947">
                                            <p:txEl>
                                              <p:pRg st="8" end="8"/>
                                            </p:txEl>
                                          </p:spTgt>
                                        </p:tgtEl>
                                        <p:attrNameLst>
                                          <p:attrName>style.visibility</p:attrName>
                                        </p:attrNameLst>
                                      </p:cBhvr>
                                      <p:to>
                                        <p:strVal val="visible"/>
                                      </p:to>
                                    </p:set>
                                    <p:animEffect transition="in" filter="blinds(horizontal)">
                                      <p:cBhvr>
                                        <p:cTn id="32" dur="500"/>
                                        <p:tgtEl>
                                          <p:spTgt spid="46694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Rectangle 2"/>
          <p:cNvSpPr>
            <a:spLocks noGrp="1" noChangeArrowheads="1"/>
          </p:cNvSpPr>
          <p:nvPr>
            <p:ph type="title"/>
          </p:nvPr>
        </p:nvSpPr>
        <p:spPr/>
        <p:txBody>
          <a:bodyPr/>
          <a:lstStyle/>
          <a:p>
            <a:r>
              <a:rPr lang="zh-CN" altLang="en-US" sz="3600"/>
              <a:t>求拓扑序列的方法</a:t>
            </a:r>
            <a:r>
              <a:rPr lang="en-US" altLang="zh-CN" sz="3600"/>
              <a:t>2</a:t>
            </a:r>
          </a:p>
        </p:txBody>
      </p:sp>
      <p:sp>
        <p:nvSpPr>
          <p:cNvPr id="467971" name="Rectangle 3"/>
          <p:cNvSpPr>
            <a:spLocks noGrp="1" noChangeArrowheads="1"/>
          </p:cNvSpPr>
          <p:nvPr>
            <p:ph type="body" idx="1"/>
          </p:nvPr>
        </p:nvSpPr>
        <p:spPr>
          <a:xfrm>
            <a:off x="179388" y="1125538"/>
            <a:ext cx="8229600" cy="4391025"/>
          </a:xfrm>
        </p:spPr>
        <p:txBody>
          <a:bodyPr/>
          <a:lstStyle/>
          <a:p>
            <a:pPr>
              <a:lnSpc>
                <a:spcPct val="90000"/>
              </a:lnSpc>
            </a:pPr>
            <a:r>
              <a:rPr lang="zh-CN" altLang="en-US" sz="2800" dirty="0"/>
              <a:t>方法</a:t>
            </a:r>
            <a:r>
              <a:rPr lang="en-US" altLang="zh-CN" sz="2800" dirty="0"/>
              <a:t>2</a:t>
            </a:r>
            <a:r>
              <a:rPr lang="zh-CN" altLang="en-US" sz="2800" dirty="0"/>
              <a:t>、如何用减一</a:t>
            </a:r>
            <a:r>
              <a:rPr lang="zh-CN" altLang="en-US" sz="2800" dirty="0" smtClean="0"/>
              <a:t>法</a:t>
            </a:r>
            <a:r>
              <a:rPr lang="en-US" altLang="zh-CN" sz="2800" dirty="0" smtClean="0"/>
              <a:t>(</a:t>
            </a:r>
            <a:r>
              <a:rPr lang="en-US" altLang="zh-CN" sz="2800" b="1" i="1" dirty="0"/>
              <a:t>Kahn</a:t>
            </a:r>
            <a:r>
              <a:rPr lang="zh-CN" altLang="zh-CN" sz="2800" b="1" i="1" dirty="0" smtClean="0"/>
              <a:t>算法</a:t>
            </a:r>
            <a:r>
              <a:rPr lang="en-US" altLang="zh-CN" sz="2800" b="1" i="1" dirty="0" smtClean="0"/>
              <a:t>)</a:t>
            </a:r>
            <a:r>
              <a:rPr lang="zh-CN" altLang="en-US" sz="2800" dirty="0" smtClean="0"/>
              <a:t>？</a:t>
            </a:r>
            <a:endParaRPr lang="zh-CN" altLang="en-US" sz="2800" dirty="0"/>
          </a:p>
          <a:p>
            <a:pPr>
              <a:lnSpc>
                <a:spcPct val="90000"/>
              </a:lnSpc>
            </a:pPr>
            <a:r>
              <a:rPr lang="en-US" altLang="zh-CN" sz="2800" dirty="0"/>
              <a:t>N</a:t>
            </a:r>
            <a:r>
              <a:rPr lang="zh-CN" altLang="en-US" sz="2800" dirty="0"/>
              <a:t>规模和</a:t>
            </a:r>
            <a:r>
              <a:rPr lang="en-US" altLang="zh-CN" sz="2800" dirty="0"/>
              <a:t>n-1</a:t>
            </a:r>
            <a:r>
              <a:rPr lang="zh-CN" altLang="en-US" sz="2800" dirty="0"/>
              <a:t>规模如何建立联系？</a:t>
            </a:r>
          </a:p>
          <a:p>
            <a:pPr>
              <a:lnSpc>
                <a:spcPct val="90000"/>
              </a:lnSpc>
              <a:buFontTx/>
              <a:buNone/>
            </a:pPr>
            <a:r>
              <a:rPr lang="en-US" altLang="zh-CN" dirty="0" smtClean="0"/>
              <a:t>  </a:t>
            </a:r>
            <a:r>
              <a:rPr lang="zh-CN" altLang="en-US" dirty="0" smtClean="0"/>
              <a:t>源点删除法</a:t>
            </a:r>
            <a:endParaRPr lang="zh-CN" altLang="en-US" dirty="0"/>
          </a:p>
          <a:p>
            <a:pPr>
              <a:lnSpc>
                <a:spcPct val="90000"/>
              </a:lnSpc>
              <a:buFontTx/>
              <a:buNone/>
            </a:pPr>
            <a:r>
              <a:rPr lang="zh-CN" altLang="en-US" dirty="0"/>
              <a:t>容易得到一个拓扑序列：</a:t>
            </a:r>
          </a:p>
          <a:p>
            <a:pPr>
              <a:lnSpc>
                <a:spcPct val="90000"/>
              </a:lnSpc>
              <a:buFontTx/>
              <a:buNone/>
            </a:pPr>
            <a:r>
              <a:rPr lang="en-US" altLang="zh-CN" dirty="0"/>
              <a:t>    P-W-S-M-F-H-T</a:t>
            </a:r>
          </a:p>
          <a:p>
            <a:pPr>
              <a:lnSpc>
                <a:spcPct val="90000"/>
              </a:lnSpc>
              <a:buFontTx/>
              <a:buNone/>
            </a:pPr>
            <a:r>
              <a:rPr lang="zh-CN" altLang="en-US" dirty="0"/>
              <a:t>即：</a:t>
            </a:r>
          </a:p>
          <a:p>
            <a:pPr>
              <a:lnSpc>
                <a:spcPct val="90000"/>
              </a:lnSpc>
              <a:buFontTx/>
              <a:buNone/>
            </a:pPr>
            <a:r>
              <a:rPr lang="zh-CN" altLang="en-US" dirty="0"/>
              <a:t>    微生物</a:t>
            </a:r>
            <a:r>
              <a:rPr lang="en-US" altLang="zh-CN" dirty="0"/>
              <a:t>-</a:t>
            </a:r>
            <a:r>
              <a:rPr lang="zh-CN" altLang="en-US" dirty="0"/>
              <a:t>小麦</a:t>
            </a:r>
            <a:r>
              <a:rPr lang="en-US" altLang="zh-CN" dirty="0"/>
              <a:t>-</a:t>
            </a:r>
            <a:r>
              <a:rPr lang="zh-CN" altLang="en-US" dirty="0"/>
              <a:t>羊</a:t>
            </a:r>
            <a:r>
              <a:rPr lang="en-US" altLang="zh-CN" dirty="0"/>
              <a:t>-</a:t>
            </a:r>
          </a:p>
          <a:p>
            <a:pPr>
              <a:lnSpc>
                <a:spcPct val="90000"/>
              </a:lnSpc>
              <a:buFontTx/>
              <a:buNone/>
            </a:pPr>
            <a:r>
              <a:rPr lang="zh-CN" altLang="en-US" dirty="0"/>
              <a:t>          </a:t>
            </a:r>
            <a:r>
              <a:rPr lang="en-US" altLang="zh-CN" dirty="0"/>
              <a:t>-</a:t>
            </a:r>
            <a:r>
              <a:rPr lang="zh-CN" altLang="en-US" dirty="0"/>
              <a:t>小虾</a:t>
            </a:r>
            <a:r>
              <a:rPr lang="en-US" altLang="zh-CN" dirty="0"/>
              <a:t>-</a:t>
            </a:r>
            <a:r>
              <a:rPr lang="zh-CN" altLang="en-US" dirty="0"/>
              <a:t>鱼</a:t>
            </a:r>
            <a:r>
              <a:rPr lang="en-US" altLang="zh-CN" dirty="0"/>
              <a:t>-</a:t>
            </a:r>
            <a:r>
              <a:rPr lang="zh-CN" altLang="en-US" dirty="0"/>
              <a:t>人</a:t>
            </a:r>
            <a:r>
              <a:rPr lang="en-US" altLang="zh-CN" dirty="0"/>
              <a:t>-</a:t>
            </a:r>
            <a:r>
              <a:rPr lang="zh-CN" altLang="en-US" dirty="0"/>
              <a:t>虎</a:t>
            </a:r>
          </a:p>
        </p:txBody>
      </p:sp>
      <p:grpSp>
        <p:nvGrpSpPr>
          <p:cNvPr id="467972" name="Group 4"/>
          <p:cNvGrpSpPr>
            <a:grpSpLocks/>
          </p:cNvGrpSpPr>
          <p:nvPr/>
        </p:nvGrpSpPr>
        <p:grpSpPr bwMode="auto">
          <a:xfrm>
            <a:off x="4800600" y="2276475"/>
            <a:ext cx="4343400" cy="4267200"/>
            <a:chOff x="672" y="1104"/>
            <a:chExt cx="2736" cy="2688"/>
          </a:xfrm>
        </p:grpSpPr>
        <p:sp>
          <p:nvSpPr>
            <p:cNvPr id="467973" name="Oval 5"/>
            <p:cNvSpPr>
              <a:spLocks noChangeArrowheads="1"/>
            </p:cNvSpPr>
            <p:nvPr/>
          </p:nvSpPr>
          <p:spPr bwMode="auto">
            <a:xfrm>
              <a:off x="672" y="2160"/>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F</a:t>
              </a:r>
              <a:r>
                <a:rPr lang="zh-CN" altLang="en-US" sz="2400">
                  <a:solidFill>
                    <a:schemeClr val="bg2"/>
                  </a:solidFill>
                  <a:latin typeface="Times New Roman" pitchFamily="18" charset="0"/>
                </a:rPr>
                <a:t>鱼</a:t>
              </a:r>
            </a:p>
          </p:txBody>
        </p:sp>
        <p:sp>
          <p:nvSpPr>
            <p:cNvPr id="467974" name="Oval 6"/>
            <p:cNvSpPr>
              <a:spLocks noChangeArrowheads="1"/>
            </p:cNvSpPr>
            <p:nvPr/>
          </p:nvSpPr>
          <p:spPr bwMode="auto">
            <a:xfrm>
              <a:off x="1632" y="1776"/>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H</a:t>
              </a:r>
              <a:r>
                <a:rPr lang="zh-CN" altLang="en-US" sz="2400">
                  <a:solidFill>
                    <a:schemeClr val="bg2"/>
                  </a:solidFill>
                  <a:latin typeface="Times New Roman" pitchFamily="18" charset="0"/>
                </a:rPr>
                <a:t>人</a:t>
              </a:r>
            </a:p>
          </p:txBody>
        </p:sp>
        <p:sp>
          <p:nvSpPr>
            <p:cNvPr id="467975" name="Oval 7"/>
            <p:cNvSpPr>
              <a:spLocks noChangeArrowheads="1"/>
            </p:cNvSpPr>
            <p:nvPr/>
          </p:nvSpPr>
          <p:spPr bwMode="auto">
            <a:xfrm>
              <a:off x="1344" y="2736"/>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M</a:t>
              </a:r>
              <a:r>
                <a:rPr lang="zh-CN" altLang="en-US" sz="2400">
                  <a:solidFill>
                    <a:schemeClr val="bg2"/>
                  </a:solidFill>
                  <a:latin typeface="Times New Roman" pitchFamily="18" charset="0"/>
                </a:rPr>
                <a:t>小虾</a:t>
              </a:r>
            </a:p>
          </p:txBody>
        </p:sp>
        <p:sp>
          <p:nvSpPr>
            <p:cNvPr id="467976" name="Oval 8"/>
            <p:cNvSpPr>
              <a:spLocks noChangeArrowheads="1"/>
            </p:cNvSpPr>
            <p:nvPr/>
          </p:nvSpPr>
          <p:spPr bwMode="auto">
            <a:xfrm>
              <a:off x="2688" y="2400"/>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S</a:t>
              </a:r>
              <a:r>
                <a:rPr lang="zh-CN" altLang="en-US" sz="2400">
                  <a:solidFill>
                    <a:schemeClr val="bg2"/>
                  </a:solidFill>
                  <a:latin typeface="Times New Roman" pitchFamily="18" charset="0"/>
                </a:rPr>
                <a:t>羊</a:t>
              </a:r>
            </a:p>
          </p:txBody>
        </p:sp>
        <p:sp>
          <p:nvSpPr>
            <p:cNvPr id="467977" name="Oval 9"/>
            <p:cNvSpPr>
              <a:spLocks noChangeArrowheads="1"/>
            </p:cNvSpPr>
            <p:nvPr/>
          </p:nvSpPr>
          <p:spPr bwMode="auto">
            <a:xfrm>
              <a:off x="1872" y="3408"/>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W</a:t>
              </a:r>
              <a:r>
                <a:rPr lang="zh-CN" altLang="en-US" sz="2400">
                  <a:solidFill>
                    <a:schemeClr val="bg2"/>
                  </a:solidFill>
                  <a:latin typeface="Times New Roman" pitchFamily="18" charset="0"/>
                </a:rPr>
                <a:t>小麦</a:t>
              </a:r>
            </a:p>
          </p:txBody>
        </p:sp>
        <p:sp>
          <p:nvSpPr>
            <p:cNvPr id="467978" name="Oval 10"/>
            <p:cNvSpPr>
              <a:spLocks noChangeArrowheads="1"/>
            </p:cNvSpPr>
            <p:nvPr/>
          </p:nvSpPr>
          <p:spPr bwMode="auto">
            <a:xfrm>
              <a:off x="960" y="3408"/>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P</a:t>
              </a:r>
              <a:r>
                <a:rPr lang="zh-CN" altLang="en-US" sz="2400">
                  <a:solidFill>
                    <a:schemeClr val="bg2"/>
                  </a:solidFill>
                  <a:latin typeface="Times New Roman" pitchFamily="18" charset="0"/>
                </a:rPr>
                <a:t>微生物</a:t>
              </a:r>
            </a:p>
          </p:txBody>
        </p:sp>
        <p:sp>
          <p:nvSpPr>
            <p:cNvPr id="467979" name="Oval 11"/>
            <p:cNvSpPr>
              <a:spLocks noChangeArrowheads="1"/>
            </p:cNvSpPr>
            <p:nvPr/>
          </p:nvSpPr>
          <p:spPr bwMode="auto">
            <a:xfrm>
              <a:off x="2160" y="1104"/>
              <a:ext cx="720" cy="384"/>
            </a:xfrm>
            <a:prstGeom prst="ellipse">
              <a:avLst/>
            </a:prstGeom>
            <a:solidFill>
              <a:schemeClr val="accent1"/>
            </a:solidFill>
            <a:ln w="12700">
              <a:solidFill>
                <a:srgbClr val="FF0000"/>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zh-CN" sz="2400">
                  <a:solidFill>
                    <a:schemeClr val="bg2"/>
                  </a:solidFill>
                  <a:latin typeface="Times New Roman" pitchFamily="18" charset="0"/>
                </a:rPr>
                <a:t>T</a:t>
              </a:r>
              <a:r>
                <a:rPr lang="zh-CN" altLang="en-US" sz="2400">
                  <a:solidFill>
                    <a:schemeClr val="bg2"/>
                  </a:solidFill>
                  <a:latin typeface="Times New Roman" pitchFamily="18" charset="0"/>
                </a:rPr>
                <a:t>虎</a:t>
              </a:r>
            </a:p>
          </p:txBody>
        </p:sp>
        <p:sp>
          <p:nvSpPr>
            <p:cNvPr id="467980" name="Line 12"/>
            <p:cNvSpPr>
              <a:spLocks noChangeShapeType="1"/>
            </p:cNvSpPr>
            <p:nvPr/>
          </p:nvSpPr>
          <p:spPr bwMode="auto">
            <a:xfrm flipH="1">
              <a:off x="2160" y="1488"/>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1" name="Line 13"/>
            <p:cNvSpPr>
              <a:spLocks noChangeShapeType="1"/>
            </p:cNvSpPr>
            <p:nvPr/>
          </p:nvSpPr>
          <p:spPr bwMode="auto">
            <a:xfrm flipH="1">
              <a:off x="1344" y="2160"/>
              <a:ext cx="432" cy="9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2" name="Line 14"/>
            <p:cNvSpPr>
              <a:spLocks noChangeShapeType="1"/>
            </p:cNvSpPr>
            <p:nvPr/>
          </p:nvSpPr>
          <p:spPr bwMode="auto">
            <a:xfrm>
              <a:off x="2304" y="2064"/>
              <a:ext cx="576" cy="384"/>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3" name="Line 15"/>
            <p:cNvSpPr>
              <a:spLocks noChangeShapeType="1"/>
            </p:cNvSpPr>
            <p:nvPr/>
          </p:nvSpPr>
          <p:spPr bwMode="auto">
            <a:xfrm flipH="1">
              <a:off x="1824" y="2160"/>
              <a:ext cx="192" cy="576"/>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4" name="Line 16"/>
            <p:cNvSpPr>
              <a:spLocks noChangeShapeType="1"/>
            </p:cNvSpPr>
            <p:nvPr/>
          </p:nvSpPr>
          <p:spPr bwMode="auto">
            <a:xfrm>
              <a:off x="1248" y="2496"/>
              <a:ext cx="240" cy="28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5" name="Line 17"/>
            <p:cNvSpPr>
              <a:spLocks noChangeShapeType="1"/>
            </p:cNvSpPr>
            <p:nvPr/>
          </p:nvSpPr>
          <p:spPr bwMode="auto">
            <a:xfrm>
              <a:off x="1056" y="2544"/>
              <a:ext cx="144" cy="864"/>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6" name="Line 18"/>
            <p:cNvSpPr>
              <a:spLocks noChangeShapeType="1"/>
            </p:cNvSpPr>
            <p:nvPr/>
          </p:nvSpPr>
          <p:spPr bwMode="auto">
            <a:xfrm>
              <a:off x="2160" y="2160"/>
              <a:ext cx="96" cy="124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7" name="Line 19"/>
            <p:cNvSpPr>
              <a:spLocks noChangeShapeType="1"/>
            </p:cNvSpPr>
            <p:nvPr/>
          </p:nvSpPr>
          <p:spPr bwMode="auto">
            <a:xfrm flipH="1">
              <a:off x="2448" y="2784"/>
              <a:ext cx="432" cy="67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8" name="Line 20"/>
            <p:cNvSpPr>
              <a:spLocks noChangeShapeType="1"/>
            </p:cNvSpPr>
            <p:nvPr/>
          </p:nvSpPr>
          <p:spPr bwMode="auto">
            <a:xfrm flipH="1">
              <a:off x="1152" y="1392"/>
              <a:ext cx="1056" cy="768"/>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7989" name="Line 21"/>
            <p:cNvSpPr>
              <a:spLocks noChangeShapeType="1"/>
            </p:cNvSpPr>
            <p:nvPr/>
          </p:nvSpPr>
          <p:spPr bwMode="auto">
            <a:xfrm>
              <a:off x="2688" y="1488"/>
              <a:ext cx="288" cy="912"/>
            </a:xfrm>
            <a:prstGeom prst="line">
              <a:avLst/>
            </a:prstGeom>
            <a:noFill/>
            <a:ln w="12700">
              <a:solidFill>
                <a:srgbClr val="FF0000"/>
              </a:solidFill>
              <a:round/>
              <a:headEnd type="triangle"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35</a:t>
            </a:fld>
            <a:endParaRPr lang="en-US" altLang="zh-CN" dirty="0"/>
          </a:p>
        </p:txBody>
      </p:sp>
    </p:spTree>
    <p:extLst>
      <p:ext uri="{BB962C8B-B14F-4D97-AF65-F5344CB8AC3E}">
        <p14:creationId xmlns:p14="http://schemas.microsoft.com/office/powerpoint/2010/main" val="2321996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7971">
                                            <p:txEl>
                                              <p:pRg st="1" end="1"/>
                                            </p:txEl>
                                          </p:spTgt>
                                        </p:tgtEl>
                                        <p:attrNameLst>
                                          <p:attrName>style.visibility</p:attrName>
                                        </p:attrNameLst>
                                      </p:cBhvr>
                                      <p:to>
                                        <p:strVal val="visible"/>
                                      </p:to>
                                    </p:set>
                                    <p:animEffect transition="in" filter="blinds(horizontal)">
                                      <p:cBhvr>
                                        <p:cTn id="7" dur="500"/>
                                        <p:tgtEl>
                                          <p:spTgt spid="467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67971">
                                            <p:txEl>
                                              <p:pRg st="2" end="2"/>
                                            </p:txEl>
                                          </p:spTgt>
                                        </p:tgtEl>
                                        <p:attrNameLst>
                                          <p:attrName>style.visibility</p:attrName>
                                        </p:attrNameLst>
                                      </p:cBhvr>
                                      <p:to>
                                        <p:strVal val="visible"/>
                                      </p:to>
                                    </p:set>
                                    <p:animEffect transition="in" filter="blinds(horizontal)">
                                      <p:cBhvr>
                                        <p:cTn id="12" dur="500"/>
                                        <p:tgtEl>
                                          <p:spTgt spid="467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7971">
                                            <p:txEl>
                                              <p:pRg st="3" end="3"/>
                                            </p:txEl>
                                          </p:spTgt>
                                        </p:tgtEl>
                                        <p:attrNameLst>
                                          <p:attrName>style.visibility</p:attrName>
                                        </p:attrNameLst>
                                      </p:cBhvr>
                                      <p:to>
                                        <p:strVal val="visible"/>
                                      </p:to>
                                    </p:set>
                                    <p:animEffect transition="in" filter="blinds(horizontal)">
                                      <p:cBhvr>
                                        <p:cTn id="17" dur="500"/>
                                        <p:tgtEl>
                                          <p:spTgt spid="46797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467971">
                                            <p:txEl>
                                              <p:pRg st="4" end="4"/>
                                            </p:txEl>
                                          </p:spTgt>
                                        </p:tgtEl>
                                        <p:attrNameLst>
                                          <p:attrName>style.visibility</p:attrName>
                                        </p:attrNameLst>
                                      </p:cBhvr>
                                      <p:to>
                                        <p:strVal val="visible"/>
                                      </p:to>
                                    </p:set>
                                    <p:animEffect transition="in" filter="blinds(horizontal)">
                                      <p:cBhvr>
                                        <p:cTn id="20" dur="500"/>
                                        <p:tgtEl>
                                          <p:spTgt spid="467971">
                                            <p:txEl>
                                              <p:pRg st="4" end="4"/>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67971">
                                            <p:txEl>
                                              <p:pRg st="5" end="5"/>
                                            </p:txEl>
                                          </p:spTgt>
                                        </p:tgtEl>
                                        <p:attrNameLst>
                                          <p:attrName>style.visibility</p:attrName>
                                        </p:attrNameLst>
                                      </p:cBhvr>
                                      <p:to>
                                        <p:strVal val="visible"/>
                                      </p:to>
                                    </p:set>
                                    <p:animEffect transition="in" filter="blinds(horizontal)">
                                      <p:cBhvr>
                                        <p:cTn id="25" dur="500"/>
                                        <p:tgtEl>
                                          <p:spTgt spid="467971">
                                            <p:txEl>
                                              <p:pRg st="5" end="5"/>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67971">
                                            <p:txEl>
                                              <p:pRg st="6" end="6"/>
                                            </p:txEl>
                                          </p:spTgt>
                                        </p:tgtEl>
                                        <p:attrNameLst>
                                          <p:attrName>style.visibility</p:attrName>
                                        </p:attrNameLst>
                                      </p:cBhvr>
                                      <p:to>
                                        <p:strVal val="visible"/>
                                      </p:to>
                                    </p:set>
                                    <p:animEffect transition="in" filter="blinds(horizontal)">
                                      <p:cBhvr>
                                        <p:cTn id="28" dur="500"/>
                                        <p:tgtEl>
                                          <p:spTgt spid="467971">
                                            <p:txEl>
                                              <p:pRg st="6" end="6"/>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67971">
                                            <p:txEl>
                                              <p:pRg st="7" end="7"/>
                                            </p:txEl>
                                          </p:spTgt>
                                        </p:tgtEl>
                                        <p:attrNameLst>
                                          <p:attrName>style.visibility</p:attrName>
                                        </p:attrNameLst>
                                      </p:cBhvr>
                                      <p:to>
                                        <p:strVal val="visible"/>
                                      </p:to>
                                    </p:set>
                                    <p:animEffect transition="in" filter="blinds(horizontal)">
                                      <p:cBhvr>
                                        <p:cTn id="31" dur="500"/>
                                        <p:tgtEl>
                                          <p:spTgt spid="46797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539750" y="295275"/>
            <a:ext cx="6985000" cy="685800"/>
          </a:xfrm>
        </p:spPr>
        <p:txBody>
          <a:bodyPr/>
          <a:lstStyle/>
          <a:p>
            <a:r>
              <a:rPr lang="en-US" altLang="zh-CN" smtClean="0">
                <a:ea typeface="宋体" charset="-122"/>
              </a:rPr>
              <a:t>Source Removal Algorithm</a:t>
            </a:r>
          </a:p>
        </p:txBody>
      </p:sp>
      <p:sp>
        <p:nvSpPr>
          <p:cNvPr id="34819" name="Rectangle 3"/>
          <p:cNvSpPr>
            <a:spLocks noGrp="1" noChangeArrowheads="1"/>
          </p:cNvSpPr>
          <p:nvPr>
            <p:ph type="body" idx="1"/>
          </p:nvPr>
        </p:nvSpPr>
        <p:spPr>
          <a:xfrm>
            <a:off x="533400" y="1143000"/>
            <a:ext cx="8610600" cy="5715000"/>
          </a:xfrm>
        </p:spPr>
        <p:txBody>
          <a:bodyPr/>
          <a:lstStyle/>
          <a:p>
            <a:pPr marL="457200" indent="-457200">
              <a:lnSpc>
                <a:spcPct val="90000"/>
              </a:lnSpc>
              <a:buFont typeface="Monotype Sorts"/>
              <a:buNone/>
            </a:pPr>
            <a:r>
              <a:rPr lang="en-US" altLang="zh-CN" sz="2400" u="sng" smtClean="0"/>
              <a:t>Source removal algorithm</a:t>
            </a:r>
          </a:p>
          <a:p>
            <a:pPr marL="577850" lvl="1" indent="-120650">
              <a:lnSpc>
                <a:spcPct val="90000"/>
              </a:lnSpc>
              <a:buFontTx/>
              <a:buNone/>
            </a:pPr>
            <a:r>
              <a:rPr lang="en-US" altLang="zh-CN" sz="1800" smtClean="0"/>
              <a:t> Repeatedly identify and remove a </a:t>
            </a:r>
            <a:r>
              <a:rPr lang="en-US" altLang="zh-CN" sz="1800" i="1" smtClean="0"/>
              <a:t>source</a:t>
            </a:r>
            <a:r>
              <a:rPr lang="en-US" altLang="zh-CN" sz="1800" smtClean="0"/>
              <a:t> (a vertex with no incoming edges) and all the edges incident to it until either no vertex is left (problem is solved) or there is no source among remaining vertices (not a dag)</a:t>
            </a:r>
          </a:p>
          <a:p>
            <a:pPr marL="457200" indent="-457200">
              <a:lnSpc>
                <a:spcPct val="90000"/>
              </a:lnSpc>
              <a:buFont typeface="Monotype Sorts"/>
              <a:buNone/>
            </a:pPr>
            <a:r>
              <a:rPr lang="en-US" altLang="zh-CN" sz="2400" smtClean="0"/>
              <a:t>Example:</a:t>
            </a:r>
            <a:endParaRPr lang="en-US" altLang="zh-CN" sz="2000" smtClean="0"/>
          </a:p>
          <a:p>
            <a:pPr marL="577850" lvl="1" indent="-120650">
              <a:lnSpc>
                <a:spcPct val="90000"/>
              </a:lnSpc>
              <a:buFontTx/>
              <a:buNone/>
            </a:pPr>
            <a:endParaRPr lang="en-US" altLang="zh-CN" sz="1800" smtClean="0"/>
          </a:p>
          <a:p>
            <a:pPr marL="577850" lvl="1" indent="-120650">
              <a:lnSpc>
                <a:spcPct val="90000"/>
              </a:lnSpc>
              <a:buFontTx/>
              <a:buNone/>
            </a:pPr>
            <a:endParaRPr lang="en-US" altLang="zh-CN" sz="1800" smtClean="0"/>
          </a:p>
          <a:p>
            <a:pPr marL="577850" lvl="1" indent="-120650">
              <a:lnSpc>
                <a:spcPct val="90000"/>
              </a:lnSpc>
              <a:buFontTx/>
              <a:buNone/>
            </a:pPr>
            <a:endParaRPr lang="en-US" altLang="zh-CN" sz="1800" smtClean="0"/>
          </a:p>
          <a:p>
            <a:pPr marL="577850" lvl="1" indent="-120650">
              <a:lnSpc>
                <a:spcPct val="90000"/>
              </a:lnSpc>
              <a:buFontTx/>
              <a:buNone/>
            </a:pPr>
            <a:endParaRPr lang="en-US" altLang="zh-CN" sz="1800" smtClean="0"/>
          </a:p>
          <a:p>
            <a:pPr marL="577850" lvl="1" indent="-120650">
              <a:lnSpc>
                <a:spcPct val="90000"/>
              </a:lnSpc>
              <a:buFontTx/>
              <a:buNone/>
            </a:pPr>
            <a:endParaRPr lang="en-US" altLang="zh-CN" sz="1800" smtClean="0"/>
          </a:p>
          <a:p>
            <a:pPr marL="577850" lvl="1" indent="-120650">
              <a:lnSpc>
                <a:spcPct val="90000"/>
              </a:lnSpc>
              <a:buFontTx/>
              <a:buNone/>
            </a:pPr>
            <a:endParaRPr lang="en-US" altLang="zh-CN" sz="1800" smtClean="0"/>
          </a:p>
          <a:p>
            <a:pPr marL="457200" indent="-457200">
              <a:lnSpc>
                <a:spcPct val="90000"/>
              </a:lnSpc>
              <a:buFont typeface="Monotype Sorts"/>
              <a:buNone/>
            </a:pPr>
            <a:endParaRPr lang="en-US" altLang="zh-CN" sz="2400" smtClean="0"/>
          </a:p>
          <a:p>
            <a:pPr marL="457200" indent="-457200">
              <a:lnSpc>
                <a:spcPct val="90000"/>
              </a:lnSpc>
              <a:buFont typeface="Monotype Sorts"/>
              <a:buNone/>
            </a:pPr>
            <a:r>
              <a:rPr lang="en-US" altLang="zh-CN" sz="2400" smtClean="0"/>
              <a:t>Efficiency: same as efficiency of the DFS-based algorithm</a:t>
            </a:r>
          </a:p>
        </p:txBody>
      </p:sp>
      <p:sp>
        <p:nvSpPr>
          <p:cNvPr id="34820" name="Oval 4"/>
          <p:cNvSpPr>
            <a:spLocks noChangeArrowheads="1"/>
          </p:cNvSpPr>
          <p:nvPr/>
        </p:nvSpPr>
        <p:spPr bwMode="auto">
          <a:xfrm>
            <a:off x="13049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a</a:t>
            </a:r>
          </a:p>
        </p:txBody>
      </p:sp>
      <p:sp>
        <p:nvSpPr>
          <p:cNvPr id="34821" name="Oval 5"/>
          <p:cNvSpPr>
            <a:spLocks noChangeArrowheads="1"/>
          </p:cNvSpPr>
          <p:nvPr/>
        </p:nvSpPr>
        <p:spPr bwMode="auto">
          <a:xfrm>
            <a:off x="29051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b</a:t>
            </a:r>
          </a:p>
        </p:txBody>
      </p:sp>
      <p:sp>
        <p:nvSpPr>
          <p:cNvPr id="34822" name="Oval 6"/>
          <p:cNvSpPr>
            <a:spLocks noChangeArrowheads="1"/>
          </p:cNvSpPr>
          <p:nvPr/>
        </p:nvSpPr>
        <p:spPr bwMode="auto">
          <a:xfrm>
            <a:off x="13049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e</a:t>
            </a:r>
          </a:p>
        </p:txBody>
      </p:sp>
      <p:sp>
        <p:nvSpPr>
          <p:cNvPr id="34823" name="Oval 7"/>
          <p:cNvSpPr>
            <a:spLocks noChangeArrowheads="1"/>
          </p:cNvSpPr>
          <p:nvPr/>
        </p:nvSpPr>
        <p:spPr bwMode="auto">
          <a:xfrm>
            <a:off x="29051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f</a:t>
            </a:r>
          </a:p>
        </p:txBody>
      </p:sp>
      <p:sp>
        <p:nvSpPr>
          <p:cNvPr id="34824" name="Line 8"/>
          <p:cNvSpPr>
            <a:spLocks noChangeShapeType="1"/>
          </p:cNvSpPr>
          <p:nvPr/>
        </p:nvSpPr>
        <p:spPr bwMode="auto">
          <a:xfrm>
            <a:off x="1838325" y="30956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5" name="Line 9"/>
          <p:cNvSpPr>
            <a:spLocks noChangeShapeType="1"/>
          </p:cNvSpPr>
          <p:nvPr/>
        </p:nvSpPr>
        <p:spPr bwMode="auto">
          <a:xfrm>
            <a:off x="15335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6" name="Line 10"/>
          <p:cNvSpPr>
            <a:spLocks noChangeShapeType="1"/>
          </p:cNvSpPr>
          <p:nvPr/>
        </p:nvSpPr>
        <p:spPr bwMode="auto">
          <a:xfrm>
            <a:off x="1838325" y="4467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7" name="Line 11"/>
          <p:cNvSpPr>
            <a:spLocks noChangeShapeType="1"/>
          </p:cNvSpPr>
          <p:nvPr/>
        </p:nvSpPr>
        <p:spPr bwMode="auto">
          <a:xfrm>
            <a:off x="31337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8" name="Line 12"/>
          <p:cNvSpPr>
            <a:spLocks noChangeShapeType="1"/>
          </p:cNvSpPr>
          <p:nvPr/>
        </p:nvSpPr>
        <p:spPr bwMode="auto">
          <a:xfrm>
            <a:off x="1762125" y="3324225"/>
            <a:ext cx="1143000" cy="9906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29" name="Text Box 13"/>
          <p:cNvSpPr txBox="1">
            <a:spLocks noChangeArrowheads="1"/>
          </p:cNvSpPr>
          <p:nvPr/>
        </p:nvSpPr>
        <p:spPr bwMode="auto">
          <a:xfrm>
            <a:off x="138112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0" name="Text Box 14"/>
          <p:cNvSpPr txBox="1">
            <a:spLocks noChangeArrowheads="1"/>
          </p:cNvSpPr>
          <p:nvPr/>
        </p:nvSpPr>
        <p:spPr bwMode="auto">
          <a:xfrm>
            <a:off x="2200275" y="27146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1" name="Text Box 15"/>
          <p:cNvSpPr txBox="1">
            <a:spLocks noChangeArrowheads="1"/>
          </p:cNvSpPr>
          <p:nvPr/>
        </p:nvSpPr>
        <p:spPr bwMode="auto">
          <a:xfrm>
            <a:off x="2200275" y="4467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2" name="Text Box 16"/>
          <p:cNvSpPr txBox="1">
            <a:spLocks noChangeArrowheads="1"/>
          </p:cNvSpPr>
          <p:nvPr/>
        </p:nvSpPr>
        <p:spPr bwMode="auto">
          <a:xfrm>
            <a:off x="19716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3" name="Text Box 17"/>
          <p:cNvSpPr txBox="1">
            <a:spLocks noChangeArrowheads="1"/>
          </p:cNvSpPr>
          <p:nvPr/>
        </p:nvSpPr>
        <p:spPr bwMode="auto">
          <a:xfrm>
            <a:off x="319087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34" name="Oval 18"/>
          <p:cNvSpPr>
            <a:spLocks noChangeArrowheads="1"/>
          </p:cNvSpPr>
          <p:nvPr/>
        </p:nvSpPr>
        <p:spPr bwMode="auto">
          <a:xfrm>
            <a:off x="45815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c</a:t>
            </a:r>
          </a:p>
        </p:txBody>
      </p:sp>
      <p:sp>
        <p:nvSpPr>
          <p:cNvPr id="34835" name="Oval 19"/>
          <p:cNvSpPr>
            <a:spLocks noChangeArrowheads="1"/>
          </p:cNvSpPr>
          <p:nvPr/>
        </p:nvSpPr>
        <p:spPr bwMode="auto">
          <a:xfrm>
            <a:off x="6181725" y="28670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d</a:t>
            </a:r>
          </a:p>
        </p:txBody>
      </p:sp>
      <p:sp>
        <p:nvSpPr>
          <p:cNvPr id="34836" name="Oval 20"/>
          <p:cNvSpPr>
            <a:spLocks noChangeArrowheads="1"/>
          </p:cNvSpPr>
          <p:nvPr/>
        </p:nvSpPr>
        <p:spPr bwMode="auto">
          <a:xfrm>
            <a:off x="45815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g</a:t>
            </a:r>
          </a:p>
        </p:txBody>
      </p:sp>
      <p:sp>
        <p:nvSpPr>
          <p:cNvPr id="34837" name="Oval 21"/>
          <p:cNvSpPr>
            <a:spLocks noChangeArrowheads="1"/>
          </p:cNvSpPr>
          <p:nvPr/>
        </p:nvSpPr>
        <p:spPr bwMode="auto">
          <a:xfrm>
            <a:off x="6181725" y="4238625"/>
            <a:ext cx="533400" cy="533400"/>
          </a:xfrm>
          <a:prstGeom prst="ellipse">
            <a:avLst/>
          </a:prstGeom>
          <a:solidFill>
            <a:schemeClr val="accent1"/>
          </a:solidFill>
          <a:ln w="12700">
            <a:solidFill>
              <a:schemeClr val="bg2"/>
            </a:solidFill>
            <a:round/>
            <a:headEnd type="none" w="sm" len="sm"/>
            <a:tailEnd type="none" w="sm" len="sm"/>
          </a:ln>
        </p:spPr>
        <p:txBody>
          <a:bodyPr wrap="none" anchor="ctr"/>
          <a:lstStyle/>
          <a:p>
            <a:r>
              <a:rPr lang="en-US" altLang="zh-CN">
                <a:solidFill>
                  <a:schemeClr val="bg2"/>
                </a:solidFill>
              </a:rPr>
              <a:t>h</a:t>
            </a:r>
          </a:p>
        </p:txBody>
      </p:sp>
      <p:sp>
        <p:nvSpPr>
          <p:cNvPr id="34838" name="Line 22"/>
          <p:cNvSpPr>
            <a:spLocks noChangeShapeType="1"/>
          </p:cNvSpPr>
          <p:nvPr/>
        </p:nvSpPr>
        <p:spPr bwMode="auto">
          <a:xfrm>
            <a:off x="48101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39" name="Line 23"/>
          <p:cNvSpPr>
            <a:spLocks noChangeShapeType="1"/>
          </p:cNvSpPr>
          <p:nvPr/>
        </p:nvSpPr>
        <p:spPr bwMode="auto">
          <a:xfrm>
            <a:off x="5114925" y="44672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0" name="Line 24"/>
          <p:cNvSpPr>
            <a:spLocks noChangeShapeType="1"/>
          </p:cNvSpPr>
          <p:nvPr/>
        </p:nvSpPr>
        <p:spPr bwMode="auto">
          <a:xfrm>
            <a:off x="6410325" y="3400425"/>
            <a:ext cx="0" cy="8382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1" name="Line 25"/>
          <p:cNvSpPr>
            <a:spLocks noChangeShapeType="1"/>
          </p:cNvSpPr>
          <p:nvPr/>
        </p:nvSpPr>
        <p:spPr bwMode="auto">
          <a:xfrm flipV="1">
            <a:off x="5114925" y="3171825"/>
            <a:ext cx="1066800" cy="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4842" name="Text Box 26"/>
          <p:cNvSpPr txBox="1">
            <a:spLocks noChangeArrowheads="1"/>
          </p:cNvSpPr>
          <p:nvPr/>
        </p:nvSpPr>
        <p:spPr bwMode="auto">
          <a:xfrm>
            <a:off x="4641850" y="35909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3" name="Text Box 27"/>
          <p:cNvSpPr txBox="1">
            <a:spLocks noChangeArrowheads="1"/>
          </p:cNvSpPr>
          <p:nvPr/>
        </p:nvSpPr>
        <p:spPr bwMode="auto">
          <a:xfrm>
            <a:off x="5476875" y="27146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4" name="Text Box 28"/>
          <p:cNvSpPr txBox="1">
            <a:spLocks noChangeArrowheads="1"/>
          </p:cNvSpPr>
          <p:nvPr/>
        </p:nvSpPr>
        <p:spPr bwMode="auto">
          <a:xfrm>
            <a:off x="5476875" y="4467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5" name="Text Box 29"/>
          <p:cNvSpPr txBox="1">
            <a:spLocks noChangeArrowheads="1"/>
          </p:cNvSpPr>
          <p:nvPr/>
        </p:nvSpPr>
        <p:spPr bwMode="auto">
          <a:xfrm>
            <a:off x="52482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6" name="Text Box 30"/>
          <p:cNvSpPr txBox="1">
            <a:spLocks noChangeArrowheads="1"/>
          </p:cNvSpPr>
          <p:nvPr/>
        </p:nvSpPr>
        <p:spPr bwMode="auto">
          <a:xfrm>
            <a:off x="5705475" y="33242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7" name="Text Box 31"/>
          <p:cNvSpPr txBox="1">
            <a:spLocks noChangeArrowheads="1"/>
          </p:cNvSpPr>
          <p:nvPr/>
        </p:nvSpPr>
        <p:spPr bwMode="auto">
          <a:xfrm>
            <a:off x="6467475" y="3552825"/>
            <a:ext cx="184150" cy="366713"/>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4848" name="Line 32"/>
          <p:cNvSpPr>
            <a:spLocks noChangeShapeType="1"/>
          </p:cNvSpPr>
          <p:nvPr/>
        </p:nvSpPr>
        <p:spPr bwMode="auto">
          <a:xfrm>
            <a:off x="3438525" y="3248025"/>
            <a:ext cx="1219200" cy="1066800"/>
          </a:xfrm>
          <a:prstGeom prst="line">
            <a:avLst/>
          </a:prstGeom>
          <a:noFill/>
          <a:ln w="12700">
            <a:solidFill>
              <a:srgbClr val="FF0000"/>
            </a:solidFill>
            <a:round/>
            <a:headEnd type="none" w="sm" len="sm"/>
            <a:tailEnd type="triangle" w="med" len="med"/>
          </a:ln>
        </p:spPr>
        <p:txBody>
          <a:bodyPr wrap="none" anchor="ctr"/>
          <a:lstStyle/>
          <a:p>
            <a:endParaRPr lang="zh-CN" altLang="en-US"/>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36</a:t>
            </a:fld>
            <a:endParaRPr lang="en-US" altLang="zh-C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p:cNvSpPr>
            <a:spLocks noGrp="1" noChangeArrowheads="1"/>
          </p:cNvSpPr>
          <p:nvPr>
            <p:ph type="title"/>
          </p:nvPr>
        </p:nvSpPr>
        <p:spPr/>
        <p:txBody>
          <a:bodyPr/>
          <a:lstStyle/>
          <a:p>
            <a:r>
              <a:rPr lang="zh-CN" altLang="en-US" sz="3600" dirty="0" smtClean="0">
                <a:solidFill>
                  <a:srgbClr val="000000"/>
                </a:solidFill>
                <a:effectLst>
                  <a:outerShdw blurRad="38100" dist="38100" dir="2700000" algn="tl">
                    <a:srgbClr val="FFFFFF"/>
                  </a:outerShdw>
                </a:effectLst>
              </a:rPr>
              <a:t>生成</a:t>
            </a:r>
            <a:r>
              <a:rPr lang="zh-CN" altLang="en-US" sz="3600" dirty="0">
                <a:solidFill>
                  <a:srgbClr val="000000"/>
                </a:solidFill>
                <a:effectLst>
                  <a:outerShdw blurRad="38100" dist="38100" dir="2700000" algn="tl">
                    <a:srgbClr val="FFFFFF"/>
                  </a:outerShdw>
                </a:effectLst>
              </a:rPr>
              <a:t>组合对象的算法</a:t>
            </a:r>
          </a:p>
        </p:txBody>
      </p:sp>
      <p:sp>
        <p:nvSpPr>
          <p:cNvPr id="468995" name="Rectangle 3"/>
          <p:cNvSpPr>
            <a:spLocks noGrp="1" noChangeArrowheads="1"/>
          </p:cNvSpPr>
          <p:nvPr>
            <p:ph type="body" idx="1"/>
          </p:nvPr>
        </p:nvSpPr>
        <p:spPr>
          <a:xfrm>
            <a:off x="457200" y="1628775"/>
            <a:ext cx="8229600" cy="4537075"/>
          </a:xfrm>
        </p:spPr>
        <p:txBody>
          <a:bodyPr/>
          <a:lstStyle/>
          <a:p>
            <a:pPr>
              <a:buFontTx/>
              <a:buNone/>
            </a:pPr>
            <a:r>
              <a:rPr lang="en-US" altLang="zh-CN" sz="3600">
                <a:solidFill>
                  <a:srgbClr val="000000"/>
                </a:solidFill>
                <a:effectLst>
                  <a:outerShdw blurRad="38100" dist="38100" dir="2700000" algn="tl">
                    <a:srgbClr val="FFFFFF"/>
                  </a:outerShdw>
                </a:effectLst>
              </a:rPr>
              <a:t>1</a:t>
            </a:r>
            <a:r>
              <a:rPr lang="zh-CN" altLang="en-US" sz="3600">
                <a:solidFill>
                  <a:srgbClr val="000000"/>
                </a:solidFill>
                <a:effectLst>
                  <a:outerShdw blurRad="38100" dist="38100" dir="2700000" algn="tl">
                    <a:srgbClr val="FFFFFF"/>
                  </a:outerShdw>
                </a:effectLst>
              </a:rPr>
              <a:t>、生成排列</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排列问题指的是对于给定的多个元素求其中各种可能的序列。为了简单起见，这里仅仅考虑</a:t>
            </a:r>
            <a:r>
              <a:rPr lang="en-US" altLang="zh-CN">
                <a:solidFill>
                  <a:srgbClr val="000000"/>
                </a:solidFill>
                <a:effectLst>
                  <a:outerShdw blurRad="38100" dist="38100" dir="2700000" algn="tl">
                    <a:srgbClr val="FFFFFF"/>
                  </a:outerShdw>
                </a:effectLst>
                <a:latin typeface="Times New Roman" pitchFamily="18" charset="0"/>
                <a:cs typeface="Times New Roman" pitchFamily="18" charset="0"/>
              </a:rPr>
              <a:t>1</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到</a:t>
            </a:r>
            <a:r>
              <a:rPr lang="en-US" altLang="zh-CN">
                <a:solidFill>
                  <a:srgbClr val="000000"/>
                </a:solidFill>
                <a:effectLst>
                  <a:outerShdw blurRad="38100" dist="38100" dir="2700000" algn="tl">
                    <a:srgbClr val="FFFFFF"/>
                  </a:outerShdw>
                </a:effectLst>
                <a:latin typeface="Times New Roman" pitchFamily="18" charset="0"/>
              </a:rPr>
              <a:t>n</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之间的整数的排列问题。</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下面介绍三种生成方法：</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1</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）插入法 </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2</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Johnson-Trotter </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法</a:t>
            </a:r>
          </a:p>
          <a:p>
            <a:pPr>
              <a:buFontTx/>
              <a:buNone/>
            </a:pPr>
            <a:r>
              <a:rPr lang="zh-CN" altLang="en-US">
                <a:solidFill>
                  <a:srgbClr val="000000"/>
                </a:solidFill>
                <a:effectLst>
                  <a:outerShdw blurRad="38100" dist="38100" dir="2700000" algn="tl">
                    <a:srgbClr val="FFFFFF"/>
                  </a:outerShdw>
                </a:effectLst>
                <a:latin typeface="Times New Roman" pitchFamily="18" charset="0"/>
                <a:ea typeface="方正书宋简体" charset="-122"/>
              </a:rPr>
              <a:t>    （</a:t>
            </a:r>
            <a:r>
              <a:rPr lang="en-US" altLang="zh-CN">
                <a:solidFill>
                  <a:srgbClr val="000000"/>
                </a:solidFill>
                <a:effectLst>
                  <a:outerShdw blurRad="38100" dist="38100" dir="2700000" algn="tl">
                    <a:srgbClr val="FFFFFF"/>
                  </a:outerShdw>
                </a:effectLst>
                <a:latin typeface="Times New Roman" pitchFamily="18" charset="0"/>
                <a:ea typeface="方正书宋简体" charset="-122"/>
              </a:rPr>
              <a:t>3</a:t>
            </a:r>
            <a:r>
              <a:rPr lang="zh-CN" altLang="en-US">
                <a:solidFill>
                  <a:srgbClr val="000000"/>
                </a:solidFill>
                <a:effectLst>
                  <a:outerShdw blurRad="38100" dist="38100" dir="2700000" algn="tl">
                    <a:srgbClr val="FFFFFF"/>
                  </a:outerShdw>
                </a:effectLst>
                <a:latin typeface="Times New Roman" pitchFamily="18" charset="0"/>
                <a:ea typeface="方正书宋简体" charset="-122"/>
              </a:rPr>
              <a:t>）字典顺序法</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37</a:t>
            </a:fld>
            <a:endParaRPr lang="en-US" altLang="zh-CN"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altLang="zh-CN" smtClean="0">
                <a:ea typeface="宋体" charset="-122"/>
              </a:rPr>
              <a:t>Generating Permutations </a:t>
            </a:r>
          </a:p>
        </p:txBody>
      </p:sp>
      <p:sp>
        <p:nvSpPr>
          <p:cNvPr id="36867" name="Rectangle 3"/>
          <p:cNvSpPr>
            <a:spLocks noGrp="1" noChangeArrowheads="1"/>
          </p:cNvSpPr>
          <p:nvPr>
            <p:ph type="body" idx="1"/>
          </p:nvPr>
        </p:nvSpPr>
        <p:spPr/>
        <p:txBody>
          <a:bodyPr/>
          <a:lstStyle/>
          <a:p>
            <a:pPr>
              <a:lnSpc>
                <a:spcPct val="90000"/>
              </a:lnSpc>
              <a:buFont typeface="Monotype Sorts"/>
              <a:buNone/>
            </a:pPr>
            <a:r>
              <a:rPr lang="en-US" altLang="zh-CN" sz="2400" i="1" u="sng" dirty="0" smtClean="0"/>
              <a:t>Minimal-change</a:t>
            </a:r>
            <a:r>
              <a:rPr lang="en-US" altLang="zh-CN" sz="2400" dirty="0" smtClean="0"/>
              <a:t> decrease-by-one algorithm</a:t>
            </a:r>
          </a:p>
          <a:p>
            <a:pPr>
              <a:lnSpc>
                <a:spcPct val="90000"/>
              </a:lnSpc>
              <a:buFont typeface="Monotype Sorts"/>
              <a:buNone/>
            </a:pPr>
            <a:r>
              <a:rPr lang="en-US" altLang="zh-CN" sz="2400" dirty="0" smtClean="0"/>
              <a:t>If </a:t>
            </a:r>
            <a:r>
              <a:rPr lang="en-US" altLang="zh-CN" sz="2400" i="1" dirty="0" smtClean="0"/>
              <a:t>n = </a:t>
            </a:r>
            <a:r>
              <a:rPr lang="en-US" altLang="zh-CN" sz="2400" dirty="0" smtClean="0"/>
              <a:t>1 return 1; otherwise, generate recursively the list of all permutations of 12…</a:t>
            </a:r>
            <a:r>
              <a:rPr lang="en-US" altLang="zh-CN" sz="2400" i="1" dirty="0" smtClean="0"/>
              <a:t>n-</a:t>
            </a:r>
            <a:r>
              <a:rPr lang="en-US" altLang="zh-CN" sz="2400" dirty="0" smtClean="0"/>
              <a:t>1 and then insert </a:t>
            </a:r>
            <a:r>
              <a:rPr lang="en-US" altLang="zh-CN" sz="2400" i="1" dirty="0" smtClean="0"/>
              <a:t>n </a:t>
            </a:r>
            <a:r>
              <a:rPr lang="en-US" altLang="zh-CN" sz="2400" dirty="0" smtClean="0"/>
              <a:t>into each of those permutations by starting with inserting </a:t>
            </a:r>
            <a:r>
              <a:rPr lang="en-US" altLang="zh-CN" sz="2400" i="1" dirty="0" smtClean="0"/>
              <a:t>n</a:t>
            </a:r>
            <a:r>
              <a:rPr lang="en-US" altLang="zh-CN" sz="2400" dirty="0" smtClean="0"/>
              <a:t> into 12...</a:t>
            </a:r>
            <a:r>
              <a:rPr lang="en-US" altLang="zh-CN" sz="2400" i="1" dirty="0" smtClean="0"/>
              <a:t>n</a:t>
            </a:r>
            <a:r>
              <a:rPr lang="en-US" altLang="zh-CN" sz="2400" dirty="0" smtClean="0"/>
              <a:t>-1 by moving right to left and then switching direction for each new permutation</a:t>
            </a:r>
            <a:br>
              <a:rPr lang="en-US" altLang="zh-CN" sz="2400" dirty="0" smtClean="0"/>
            </a:br>
            <a:endParaRPr lang="en-US" altLang="zh-CN" sz="2400" dirty="0" smtClean="0"/>
          </a:p>
          <a:p>
            <a:pPr eaLnBrk="1" hangingPunct="1"/>
            <a:r>
              <a:rPr lang="zh-CN" altLang="en-US" sz="2800" dirty="0">
                <a:ea typeface="宋体" charset="-122"/>
              </a:rPr>
              <a:t>如何用减一法构造</a:t>
            </a:r>
            <a:r>
              <a:rPr lang="en-US" altLang="zh-CN" sz="2800" dirty="0">
                <a:ea typeface="宋体" charset="-122"/>
              </a:rPr>
              <a:t>n</a:t>
            </a:r>
            <a:r>
              <a:rPr lang="zh-CN" altLang="en-US" sz="2800" dirty="0">
                <a:ea typeface="宋体" charset="-122"/>
              </a:rPr>
              <a:t>规模与</a:t>
            </a:r>
            <a:r>
              <a:rPr lang="en-US" altLang="zh-CN" sz="2800" dirty="0">
                <a:ea typeface="宋体" charset="-122"/>
              </a:rPr>
              <a:t>n-1</a:t>
            </a:r>
            <a:r>
              <a:rPr lang="zh-CN" altLang="en-US" sz="2800" dirty="0">
                <a:ea typeface="宋体" charset="-122"/>
              </a:rPr>
              <a:t>规模问题之间的关系？</a:t>
            </a:r>
          </a:p>
          <a:p>
            <a:pPr lvl="1" eaLnBrk="1" hangingPunct="1"/>
            <a:r>
              <a:rPr lang="zh-CN" altLang="en-US" sz="2400" dirty="0">
                <a:ea typeface="宋体" charset="-122"/>
              </a:rPr>
              <a:t>将第</a:t>
            </a:r>
            <a:r>
              <a:rPr lang="en-US" altLang="zh-CN" sz="2400" dirty="0">
                <a:ea typeface="宋体" charset="-122"/>
              </a:rPr>
              <a:t>n</a:t>
            </a:r>
            <a:r>
              <a:rPr lang="zh-CN" altLang="en-US" sz="2400" dirty="0">
                <a:ea typeface="宋体" charset="-122"/>
              </a:rPr>
              <a:t>个数插入到</a:t>
            </a:r>
            <a:r>
              <a:rPr lang="en-US" altLang="zh-CN" sz="2400" dirty="0">
                <a:ea typeface="宋体" charset="-122"/>
              </a:rPr>
              <a:t>(n-1)!</a:t>
            </a:r>
            <a:r>
              <a:rPr lang="zh-CN" altLang="en-US" sz="2400" dirty="0">
                <a:ea typeface="宋体" charset="-122"/>
              </a:rPr>
              <a:t>个排列的</a:t>
            </a:r>
            <a:r>
              <a:rPr lang="en-US" altLang="zh-CN" sz="2400" dirty="0">
                <a:ea typeface="宋体" charset="-122"/>
              </a:rPr>
              <a:t>n</a:t>
            </a:r>
            <a:r>
              <a:rPr lang="zh-CN" altLang="en-US" sz="2400" dirty="0">
                <a:ea typeface="宋体" charset="-122"/>
              </a:rPr>
              <a:t>个可能位置中去。</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38</a:t>
            </a:fld>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插入法生列排列</a:t>
            </a:r>
          </a:p>
        </p:txBody>
      </p:sp>
      <p:sp>
        <p:nvSpPr>
          <p:cNvPr id="470019" name="Rectangle 3"/>
          <p:cNvSpPr>
            <a:spLocks noGrp="1" noChangeArrowheads="1"/>
          </p:cNvSpPr>
          <p:nvPr>
            <p:ph type="body" idx="1"/>
          </p:nvPr>
        </p:nvSpPr>
        <p:spPr>
          <a:xfrm>
            <a:off x="457200" y="980728"/>
            <a:ext cx="8229600" cy="4752975"/>
          </a:xfrm>
        </p:spPr>
        <p:txBody>
          <a:bodyPr/>
          <a:lstStyle/>
          <a:p>
            <a:r>
              <a:rPr lang="zh-CN" altLang="en-US" sz="2800" dirty="0">
                <a:solidFill>
                  <a:srgbClr val="000000"/>
                </a:solidFill>
                <a:effectLst>
                  <a:outerShdw blurRad="38100" dist="38100" dir="2700000" algn="tl">
                    <a:srgbClr val="FFFFFF"/>
                  </a:outerShdw>
                </a:effectLst>
              </a:rPr>
              <a:t>举例：求</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的排列</a:t>
            </a:r>
          </a:p>
          <a:p>
            <a:pPr>
              <a:buFontTx/>
              <a:buNone/>
            </a:pPr>
            <a:r>
              <a:rPr lang="zh-CN" altLang="en-US" sz="2800" dirty="0">
                <a:solidFill>
                  <a:srgbClr val="000000"/>
                </a:solidFill>
                <a:effectLst>
                  <a:outerShdw blurRad="38100" dist="38100" dir="2700000" algn="tl">
                    <a:srgbClr val="FFFFFF"/>
                  </a:outerShdw>
                </a:effectLst>
              </a:rPr>
              <a:t>  方法：</a:t>
            </a:r>
            <a:r>
              <a:rPr lang="zh-CN" altLang="en-US" sz="2400" dirty="0">
                <a:solidFill>
                  <a:srgbClr val="000000"/>
                </a:solidFill>
                <a:effectLst>
                  <a:outerShdw blurRad="38100" dist="38100" dir="2700000" algn="tl">
                    <a:srgbClr val="FFFFFF"/>
                  </a:outerShdw>
                </a:effectLst>
              </a:rPr>
              <a:t>在</a:t>
            </a:r>
            <a:r>
              <a:rPr lang="en-US" altLang="zh-CN" sz="2400" dirty="0">
                <a:solidFill>
                  <a:srgbClr val="000000"/>
                </a:solidFill>
                <a:effectLst>
                  <a:outerShdw blurRad="38100" dist="38100" dir="2700000" algn="tl">
                    <a:srgbClr val="FFFFFF"/>
                  </a:outerShdw>
                </a:effectLst>
              </a:rPr>
              <a:t>n=2</a:t>
            </a:r>
            <a:r>
              <a:rPr lang="zh-CN" altLang="en-US" sz="2400" dirty="0">
                <a:solidFill>
                  <a:srgbClr val="000000"/>
                </a:solidFill>
                <a:effectLst>
                  <a:outerShdw blurRad="38100" dist="38100" dir="2700000" algn="tl">
                    <a:srgbClr val="FFFFFF"/>
                  </a:outerShdw>
                </a:effectLst>
              </a:rPr>
              <a:t>的排列中插入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a:t>
            </a:r>
          </a:p>
          <a:p>
            <a:pPr>
              <a:buFontTx/>
              <a:buNone/>
            </a:pPr>
            <a:r>
              <a:rPr lang="zh-CN" altLang="en-US" sz="2400" dirty="0">
                <a:solidFill>
                  <a:srgbClr val="000000"/>
                </a:solidFill>
                <a:effectLst>
                  <a:outerShdw blurRad="38100" dist="38100" dir="2700000" algn="tl">
                    <a:srgbClr val="FFFFFF"/>
                  </a:outerShdw>
                </a:effectLst>
              </a:rPr>
              <a:t>             在</a:t>
            </a:r>
            <a:r>
              <a:rPr lang="en-US" altLang="zh-CN" sz="2400" dirty="0">
                <a:solidFill>
                  <a:srgbClr val="000000"/>
                </a:solidFill>
                <a:effectLst>
                  <a:outerShdw blurRad="38100" dist="38100" dir="2700000" algn="tl">
                    <a:srgbClr val="FFFFFF"/>
                  </a:outerShdw>
                </a:effectLst>
              </a:rPr>
              <a:t>n=1</a:t>
            </a:r>
            <a:r>
              <a:rPr lang="zh-CN" altLang="en-US" sz="2400" dirty="0">
                <a:solidFill>
                  <a:srgbClr val="000000"/>
                </a:solidFill>
                <a:effectLst>
                  <a:outerShdw blurRad="38100" dist="38100" dir="2700000" algn="tl">
                    <a:srgbClr val="FFFFFF"/>
                  </a:outerShdw>
                </a:effectLst>
              </a:rPr>
              <a:t>的排列中插入</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a:t>
            </a:r>
          </a:p>
          <a:p>
            <a:pPr>
              <a:buFontTx/>
              <a:buNone/>
            </a:pPr>
            <a:r>
              <a:rPr lang="zh-CN" altLang="en-US" sz="2400" dirty="0">
                <a:solidFill>
                  <a:srgbClr val="000000"/>
                </a:solidFill>
                <a:effectLst>
                  <a:outerShdw blurRad="38100" dist="38100" dir="2700000" algn="tl">
                    <a:srgbClr val="FFFFFF"/>
                  </a:outerShdw>
                </a:effectLst>
              </a:rPr>
              <a:t>   过程：</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1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12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21</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12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123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132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312</a:t>
            </a:r>
          </a:p>
          <a:p>
            <a:pPr>
              <a:buFontTx/>
              <a:buNone/>
            </a:pPr>
            <a:r>
              <a:rPr lang="zh-CN" altLang="en-US" sz="2400" dirty="0">
                <a:solidFill>
                  <a:srgbClr val="000000"/>
                </a:solidFill>
                <a:effectLst>
                  <a:outerShdw blurRad="38100" dist="38100" dir="2700000" algn="tl">
                    <a:srgbClr val="FFFFFF"/>
                  </a:outerShdw>
                </a:effectLst>
              </a:rPr>
              <a:t>      在  </a:t>
            </a:r>
            <a:r>
              <a:rPr lang="en-US" altLang="zh-CN" sz="2400" dirty="0">
                <a:solidFill>
                  <a:srgbClr val="000000"/>
                </a:solidFill>
                <a:effectLst>
                  <a:outerShdw blurRad="38100" dist="38100" dir="2700000" algn="tl">
                    <a:srgbClr val="FFFFFF"/>
                  </a:outerShdw>
                </a:effectLst>
              </a:rPr>
              <a:t>21  </a:t>
            </a:r>
            <a:r>
              <a:rPr lang="zh-CN" altLang="en-US" sz="2400" dirty="0">
                <a:solidFill>
                  <a:srgbClr val="000000"/>
                </a:solidFill>
                <a:effectLst>
                  <a:outerShdw blurRad="38100" dist="38100" dir="2700000" algn="tl">
                    <a:srgbClr val="FFFFFF"/>
                  </a:outerShdw>
                </a:effectLst>
              </a:rPr>
              <a:t>中从右到左插入</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得到 </a:t>
            </a:r>
            <a:r>
              <a:rPr lang="en-US" altLang="zh-CN" sz="2400" dirty="0">
                <a:solidFill>
                  <a:srgbClr val="000000"/>
                </a:solidFill>
                <a:effectLst>
                  <a:outerShdw blurRad="38100" dist="38100" dir="2700000" algn="tl">
                    <a:srgbClr val="FFFFFF"/>
                  </a:outerShdw>
                </a:effectLst>
              </a:rPr>
              <a:t>213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231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321</a:t>
            </a:r>
          </a:p>
          <a:p>
            <a:pPr>
              <a:buFontTx/>
              <a:buNone/>
            </a:pPr>
            <a:r>
              <a:rPr lang="zh-CN" altLang="en-US" sz="2400" dirty="0">
                <a:solidFill>
                  <a:srgbClr val="000000"/>
                </a:solidFill>
                <a:effectLst>
                  <a:outerShdw blurRad="38100" dist="38100" dir="2700000" algn="tl">
                    <a:srgbClr val="FFFFFF"/>
                  </a:outerShdw>
                </a:effectLst>
              </a:rPr>
              <a:t> </a:t>
            </a:r>
          </a:p>
          <a:p>
            <a:pPr>
              <a:buFontTx/>
              <a:buNone/>
            </a:pPr>
            <a:r>
              <a:rPr lang="zh-CN" altLang="en-US" sz="2400" dirty="0">
                <a:solidFill>
                  <a:srgbClr val="000000"/>
                </a:solidFill>
                <a:effectLst>
                  <a:outerShdw blurRad="38100" dist="38100" dir="2700000" algn="tl">
                    <a:srgbClr val="FFFFFF"/>
                  </a:outerShdw>
                </a:effectLst>
              </a:rPr>
              <a:t> 于是得   </a:t>
            </a:r>
            <a:r>
              <a:rPr lang="en-US" altLang="zh-CN" sz="2400" dirty="0">
                <a:solidFill>
                  <a:srgbClr val="000000"/>
                </a:solidFill>
                <a:effectLst>
                  <a:outerShdw blurRad="38100" dist="38100" dir="2700000" algn="tl">
                    <a:srgbClr val="FFFFFF"/>
                  </a:outerShdw>
                </a:effectLst>
              </a:rPr>
              <a:t>{123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132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312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213</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231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321}</a:t>
            </a:r>
          </a:p>
        </p:txBody>
      </p:sp>
      <p:pic>
        <p:nvPicPr>
          <p:cNvPr id="1986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013" y="5214714"/>
            <a:ext cx="7419975" cy="59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39</a:t>
            </a:fld>
            <a:endParaRPr lang="en-US" altLang="zh-C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900113" y="228600"/>
            <a:ext cx="7793037" cy="968375"/>
          </a:xfrm>
        </p:spPr>
        <p:txBody>
          <a:bodyPr/>
          <a:lstStyle/>
          <a:p>
            <a:pPr eaLnBrk="1" hangingPunct="1"/>
            <a:r>
              <a:rPr lang="en-US" altLang="zh-CN" sz="2900" smtClean="0">
                <a:latin typeface="Times New Roman" pitchFamily="18" charset="0"/>
              </a:rPr>
              <a:t>A Typical </a:t>
            </a:r>
            <a:r>
              <a:rPr lang="en-US" altLang="zh-CN" sz="2900" b="1" smtClean="0">
                <a:latin typeface="Times New Roman" pitchFamily="18" charset="0"/>
              </a:rPr>
              <a:t>Decrease by One</a:t>
            </a:r>
            <a:r>
              <a:rPr lang="en-US" altLang="zh-CN" sz="2900" smtClean="0">
                <a:latin typeface="Times New Roman" pitchFamily="18" charset="0"/>
              </a:rPr>
              <a:t> Technique</a:t>
            </a:r>
          </a:p>
        </p:txBody>
      </p:sp>
      <p:grpSp>
        <p:nvGrpSpPr>
          <p:cNvPr id="4" name="组合 3"/>
          <p:cNvGrpSpPr/>
          <p:nvPr/>
        </p:nvGrpSpPr>
        <p:grpSpPr>
          <a:xfrm>
            <a:off x="1905000" y="1773238"/>
            <a:ext cx="4611174" cy="3713162"/>
            <a:chOff x="1905000" y="1773238"/>
            <a:chExt cx="4611174" cy="3713162"/>
          </a:xfrm>
        </p:grpSpPr>
        <p:sp>
          <p:nvSpPr>
            <p:cNvPr id="14340" name="Oval 4"/>
            <p:cNvSpPr>
              <a:spLocks noChangeArrowheads="1"/>
            </p:cNvSpPr>
            <p:nvPr/>
          </p:nvSpPr>
          <p:spPr bwMode="auto">
            <a:xfrm>
              <a:off x="1905000" y="2641658"/>
              <a:ext cx="1921322" cy="638615"/>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sz="2000" b="1">
                  <a:latin typeface="Times New Roman" pitchFamily="18" charset="0"/>
                </a:rPr>
                <a:t>subproblem  </a:t>
              </a:r>
            </a:p>
            <a:p>
              <a:pPr algn="ctr" eaLnBrk="0" hangingPunct="0"/>
              <a:r>
                <a:rPr lang="en-US" altLang="zh-CN" sz="2000" b="1">
                  <a:latin typeface="Times New Roman" pitchFamily="18" charset="0"/>
                </a:rPr>
                <a:t>of size </a:t>
              </a:r>
              <a:r>
                <a:rPr lang="en-US" altLang="zh-CN" sz="2000" b="1" i="1">
                  <a:latin typeface="Times New Roman" pitchFamily="18" charset="0"/>
                </a:rPr>
                <a:t>n</a:t>
              </a:r>
              <a:r>
                <a:rPr lang="en-US" altLang="zh-CN" sz="2000" b="1">
                  <a:latin typeface="Times New Roman" pitchFamily="18" charset="0"/>
                </a:rPr>
                <a:t>-1</a:t>
              </a:r>
            </a:p>
          </p:txBody>
        </p:sp>
        <p:sp>
          <p:nvSpPr>
            <p:cNvPr id="14341" name="Rectangle 5"/>
            <p:cNvSpPr>
              <a:spLocks noChangeArrowheads="1"/>
            </p:cNvSpPr>
            <p:nvPr/>
          </p:nvSpPr>
          <p:spPr bwMode="auto">
            <a:xfrm>
              <a:off x="1905000" y="3628610"/>
              <a:ext cx="1921322" cy="522504"/>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2000" b="1">
                  <a:latin typeface="Times New Roman" pitchFamily="18" charset="0"/>
                </a:rPr>
                <a:t>a solution to the</a:t>
              </a:r>
            </a:p>
            <a:p>
              <a:pPr algn="ctr" eaLnBrk="0" hangingPunct="0"/>
              <a:r>
                <a:rPr lang="en-US" altLang="zh-CN" sz="2000" b="1">
                  <a:latin typeface="Times New Roman" pitchFamily="18" charset="0"/>
                </a:rPr>
                <a:t>subproblem  </a:t>
              </a:r>
              <a:endParaRPr lang="en-US" altLang="zh-CN" sz="2000">
                <a:latin typeface="Times New Roman" pitchFamily="18" charset="0"/>
              </a:endParaRPr>
            </a:p>
          </p:txBody>
        </p:sp>
        <p:sp>
          <p:nvSpPr>
            <p:cNvPr id="14342" name="Rectangle 6"/>
            <p:cNvSpPr>
              <a:spLocks noChangeArrowheads="1"/>
            </p:cNvSpPr>
            <p:nvPr/>
          </p:nvSpPr>
          <p:spPr bwMode="auto">
            <a:xfrm>
              <a:off x="3762278" y="4963896"/>
              <a:ext cx="1921322" cy="522504"/>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b="1">
                  <a:latin typeface="Times New Roman" pitchFamily="18" charset="0"/>
                </a:rPr>
                <a:t>a solution to</a:t>
              </a:r>
            </a:p>
            <a:p>
              <a:pPr algn="ctr" eaLnBrk="0" hangingPunct="0"/>
              <a:r>
                <a:rPr lang="en-US" altLang="zh-CN" b="1">
                  <a:latin typeface="Times New Roman" pitchFamily="18" charset="0"/>
                </a:rPr>
                <a:t>the original problem</a:t>
              </a:r>
              <a:endParaRPr lang="en-US" altLang="zh-CN">
                <a:latin typeface="Times New Roman" pitchFamily="18" charset="0"/>
              </a:endParaRPr>
            </a:p>
          </p:txBody>
        </p:sp>
        <p:sp>
          <p:nvSpPr>
            <p:cNvPr id="14343" name="Line 8"/>
            <p:cNvSpPr>
              <a:spLocks noChangeShapeType="1"/>
            </p:cNvSpPr>
            <p:nvPr/>
          </p:nvSpPr>
          <p:spPr bwMode="auto">
            <a:xfrm flipH="1">
              <a:off x="3121838" y="2409434"/>
              <a:ext cx="1216838" cy="232224"/>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44" name="Line 9"/>
            <p:cNvSpPr>
              <a:spLocks noChangeShapeType="1"/>
            </p:cNvSpPr>
            <p:nvPr/>
          </p:nvSpPr>
          <p:spPr bwMode="auto">
            <a:xfrm>
              <a:off x="5043160" y="2409434"/>
              <a:ext cx="1408970" cy="232224"/>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5" name="Oval 10"/>
            <p:cNvSpPr>
              <a:spLocks noChangeArrowheads="1"/>
            </p:cNvSpPr>
            <p:nvPr/>
          </p:nvSpPr>
          <p:spPr bwMode="auto">
            <a:xfrm>
              <a:off x="3707574" y="1773238"/>
              <a:ext cx="2177499" cy="638615"/>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sz="2000" b="1">
                  <a:latin typeface="Times New Roman" pitchFamily="18" charset="0"/>
                </a:rPr>
                <a:t>a problem of size </a:t>
              </a:r>
              <a:r>
                <a:rPr lang="en-US" altLang="zh-CN" sz="2000" b="1" i="1">
                  <a:latin typeface="Times New Roman" pitchFamily="18" charset="0"/>
                </a:rPr>
                <a:t>n</a:t>
              </a:r>
              <a:endParaRPr lang="en-US" altLang="zh-CN" sz="2000" b="1">
                <a:latin typeface="Times New Roman" pitchFamily="18" charset="0"/>
              </a:endParaRPr>
            </a:p>
          </p:txBody>
        </p:sp>
        <p:sp>
          <p:nvSpPr>
            <p:cNvPr id="14346" name="Line 11"/>
            <p:cNvSpPr>
              <a:spLocks noChangeShapeType="1"/>
            </p:cNvSpPr>
            <p:nvPr/>
          </p:nvSpPr>
          <p:spPr bwMode="auto">
            <a:xfrm>
              <a:off x="2801617" y="3280274"/>
              <a:ext cx="0" cy="34833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47" name="Line 13"/>
            <p:cNvSpPr>
              <a:spLocks noChangeShapeType="1"/>
            </p:cNvSpPr>
            <p:nvPr/>
          </p:nvSpPr>
          <p:spPr bwMode="auto">
            <a:xfrm>
              <a:off x="2801617" y="4151113"/>
              <a:ext cx="0" cy="406392"/>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8" name="Line 14"/>
            <p:cNvSpPr>
              <a:spLocks noChangeShapeType="1"/>
            </p:cNvSpPr>
            <p:nvPr/>
          </p:nvSpPr>
          <p:spPr bwMode="auto">
            <a:xfrm>
              <a:off x="6452130" y="2641658"/>
              <a:ext cx="64044" cy="1915846"/>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49" name="Line 15"/>
            <p:cNvSpPr>
              <a:spLocks noChangeShapeType="1"/>
            </p:cNvSpPr>
            <p:nvPr/>
          </p:nvSpPr>
          <p:spPr bwMode="auto">
            <a:xfrm>
              <a:off x="2801617" y="4557505"/>
              <a:ext cx="3714557"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4350" name="Line 16"/>
            <p:cNvSpPr>
              <a:spLocks noChangeShapeType="1"/>
            </p:cNvSpPr>
            <p:nvPr/>
          </p:nvSpPr>
          <p:spPr bwMode="auto">
            <a:xfrm>
              <a:off x="4722940" y="4557505"/>
              <a:ext cx="0" cy="406392"/>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4351" name="Line 17"/>
            <p:cNvSpPr>
              <a:spLocks noChangeShapeType="1"/>
            </p:cNvSpPr>
            <p:nvPr/>
          </p:nvSpPr>
          <p:spPr bwMode="auto">
            <a:xfrm>
              <a:off x="5491469" y="1944987"/>
              <a:ext cx="0" cy="406392"/>
            </a:xfrm>
            <a:prstGeom prst="line">
              <a:avLst/>
            </a:prstGeom>
            <a:noFill/>
            <a:ln w="9525">
              <a:solidFill>
                <a:schemeClr val="folHlink"/>
              </a:solidFill>
              <a:prstDash val="dash"/>
              <a:miter lim="800000"/>
              <a:headEnd/>
              <a:tailEnd/>
            </a:ln>
          </p:spPr>
          <p:txBody>
            <a:bodyPr wrap="none"/>
            <a:lstStyle/>
            <a:p>
              <a:endParaRPr lang="zh-CN" altLang="en-US"/>
            </a:p>
          </p:txBody>
        </p:sp>
      </p:grpSp>
      <p:sp>
        <p:nvSpPr>
          <p:cNvPr id="14352" name="Rectangle 18"/>
          <p:cNvSpPr>
            <a:spLocks noChangeArrowheads="1"/>
          </p:cNvSpPr>
          <p:nvPr/>
        </p:nvSpPr>
        <p:spPr bwMode="auto">
          <a:xfrm>
            <a:off x="6628251" y="4824804"/>
            <a:ext cx="1754541" cy="436629"/>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800" b="1" dirty="0">
                <a:solidFill>
                  <a:schemeClr val="folHlink"/>
                </a:solidFill>
                <a:latin typeface="Times New Roman" pitchFamily="18" charset="0"/>
              </a:rPr>
              <a:t>e.g., n!</a:t>
            </a:r>
            <a:r>
              <a:rPr lang="en-US" altLang="zh-CN" sz="2800" dirty="0">
                <a:latin typeface="Times New Roman" pitchFamily="18" charset="0"/>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352"/>
                                        </p:tgtEl>
                                        <p:attrNameLst>
                                          <p:attrName>style.visibility</p:attrName>
                                        </p:attrNameLst>
                                      </p:cBhvr>
                                      <p:to>
                                        <p:strVal val="visible"/>
                                      </p:to>
                                    </p:set>
                                    <p:anim calcmode="lin" valueType="num">
                                      <p:cBhvr additive="base">
                                        <p:cTn id="7" dur="500" fill="hold"/>
                                        <p:tgtEl>
                                          <p:spTgt spid="14352"/>
                                        </p:tgtEl>
                                        <p:attrNameLst>
                                          <p:attrName>ppt_x</p:attrName>
                                        </p:attrNameLst>
                                      </p:cBhvr>
                                      <p:tavLst>
                                        <p:tav tm="0">
                                          <p:val>
                                            <p:strVal val="#ppt_x"/>
                                          </p:val>
                                        </p:tav>
                                        <p:tav tm="100000">
                                          <p:val>
                                            <p:strVal val="#ppt_x"/>
                                          </p:val>
                                        </p:tav>
                                      </p:tavLst>
                                    </p:anim>
                                    <p:anim calcmode="lin" valueType="num">
                                      <p:cBhvr additive="base">
                                        <p:cTn id="8" dur="500" fill="hold"/>
                                        <p:tgtEl>
                                          <p:spTgt spid="14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5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p:cNvSpPr>
            <a:spLocks noGrp="1" noChangeArrowheads="1"/>
          </p:cNvSpPr>
          <p:nvPr>
            <p:ph type="title"/>
          </p:nvPr>
        </p:nvSpPr>
        <p:spPr/>
        <p:txBody>
          <a:bodyPr/>
          <a:lstStyle/>
          <a:p>
            <a:r>
              <a:rPr lang="en-US" altLang="zh-CN" sz="3600">
                <a:solidFill>
                  <a:srgbClr val="000000"/>
                </a:solidFill>
                <a:effectLst>
                  <a:outerShdw blurRad="38100" dist="38100" dir="2700000" algn="tl">
                    <a:srgbClr val="FFFFFF"/>
                  </a:outerShdw>
                </a:effectLst>
                <a:latin typeface="Times New Roman" pitchFamily="18" charset="0"/>
                <a:ea typeface="方正书宋简体" charset="-122"/>
              </a:rPr>
              <a:t>Johnson-Trotter </a:t>
            </a:r>
            <a:r>
              <a:rPr lang="zh-CN" altLang="en-US" sz="3600">
                <a:solidFill>
                  <a:srgbClr val="000000"/>
                </a:solidFill>
                <a:effectLst>
                  <a:outerShdw blurRad="38100" dist="38100" dir="2700000" algn="tl">
                    <a:srgbClr val="FFFFFF"/>
                  </a:outerShdw>
                </a:effectLst>
                <a:latin typeface="Times New Roman" pitchFamily="18" charset="0"/>
                <a:ea typeface="方正书宋简体" charset="-122"/>
              </a:rPr>
              <a:t>法生成排列</a:t>
            </a:r>
          </a:p>
        </p:txBody>
      </p:sp>
      <p:sp>
        <p:nvSpPr>
          <p:cNvPr id="471043" name="Rectangle 3"/>
          <p:cNvSpPr>
            <a:spLocks noGrp="1" noChangeArrowheads="1"/>
          </p:cNvSpPr>
          <p:nvPr>
            <p:ph type="body" idx="1"/>
          </p:nvPr>
        </p:nvSpPr>
        <p:spPr/>
        <p:txBody>
          <a:bodyPr/>
          <a:lstStyle/>
          <a:p>
            <a:pPr>
              <a:lnSpc>
                <a:spcPct val="140000"/>
              </a:lnSpc>
            </a:pP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        其实有的算法并不需要知道规模</a:t>
            </a:r>
            <a:r>
              <a:rPr lang="en-US" altLang="zh-CN" sz="2800" dirty="0">
                <a:solidFill>
                  <a:srgbClr val="000000"/>
                </a:solidFill>
                <a:effectLst>
                  <a:outerShdw blurRad="38100" dist="38100" dir="2700000" algn="tl">
                    <a:srgbClr val="FFFFFF"/>
                  </a:outerShdw>
                </a:effectLst>
                <a:latin typeface="Times New Roman" pitchFamily="18" charset="0"/>
                <a:ea typeface="方正书宋简体" charset="-122"/>
              </a:rPr>
              <a:t>n-</a:t>
            </a:r>
            <a:r>
              <a:rPr lang="en-US" altLang="zh-CN" sz="2800" dirty="0">
                <a:solidFill>
                  <a:srgbClr val="000000"/>
                </a:solidFill>
                <a:effectLst>
                  <a:outerShdw blurRad="38100" dist="38100" dir="2700000" algn="tl">
                    <a:srgbClr val="FFFFFF"/>
                  </a:outerShdw>
                </a:effectLst>
                <a:latin typeface="Times New Roman" pitchFamily="18" charset="0"/>
              </a:rPr>
              <a:t>1</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的排列就可以直接得到规模</a:t>
            </a:r>
            <a:r>
              <a:rPr lang="en-US" altLang="zh-CN" sz="2800" dirty="0">
                <a:solidFill>
                  <a:srgbClr val="000000"/>
                </a:solidFill>
                <a:effectLst>
                  <a:outerShdw blurRad="38100" dist="38100" dir="2700000" algn="tl">
                    <a:srgbClr val="FFFFFF"/>
                  </a:outerShdw>
                </a:effectLst>
                <a:latin typeface="Times New Roman" pitchFamily="18" charset="0"/>
                <a:ea typeface="方正书宋简体" charset="-122"/>
              </a:rPr>
              <a:t>n</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的排列结果，</a:t>
            </a:r>
            <a:r>
              <a:rPr lang="en-US" altLang="zh-CN" sz="2800" dirty="0">
                <a:solidFill>
                  <a:srgbClr val="000000"/>
                </a:solidFill>
                <a:effectLst>
                  <a:outerShdw blurRad="38100" dist="38100" dir="2700000" algn="tl">
                    <a:srgbClr val="FFFFFF"/>
                  </a:outerShdw>
                </a:effectLst>
                <a:latin typeface="Times New Roman" pitchFamily="18" charset="0"/>
              </a:rPr>
              <a:t>Johnson-Trotter</a:t>
            </a:r>
            <a:r>
              <a:rPr lang="zh-CN" altLang="en-US" sz="2800" dirty="0">
                <a:solidFill>
                  <a:srgbClr val="000000"/>
                </a:solidFill>
                <a:effectLst>
                  <a:outerShdw blurRad="38100" dist="38100" dir="2700000" algn="tl">
                    <a:srgbClr val="FFFFFF"/>
                  </a:outerShdw>
                </a:effectLst>
                <a:latin typeface="Times New Roman" pitchFamily="18" charset="0"/>
                <a:ea typeface="方正书宋简体" charset="-122"/>
              </a:rPr>
              <a:t>算法就是其中一种。利用这一算法求得的排列序列还是相邻序列变化最小的一个序列集合，也就是说下一个序列与上一个序列仅仅交换了两个元素的位置</a:t>
            </a:r>
            <a:r>
              <a:rPr lang="zh-CN" altLang="en-US" sz="2800" dirty="0">
                <a:solidFill>
                  <a:srgbClr val="000000"/>
                </a:solidFill>
                <a:effectLst>
                  <a:outerShdw blurRad="38100" dist="38100" dir="2700000" algn="tl">
                    <a:srgbClr val="FFFFFF"/>
                  </a:outerShdw>
                </a:effectLst>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40</a:t>
            </a:fld>
            <a:endParaRPr lang="en-US" altLang="zh-C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Rectangle 2"/>
          <p:cNvSpPr>
            <a:spLocks noGrp="1" noChangeArrowheads="1"/>
          </p:cNvSpPr>
          <p:nvPr>
            <p:ph type="title"/>
          </p:nvPr>
        </p:nvSpPr>
        <p:spPr>
          <a:xfrm>
            <a:off x="685800" y="294928"/>
            <a:ext cx="7588250" cy="685800"/>
          </a:xfrm>
        </p:spPr>
        <p:txBody>
          <a:bodyPr/>
          <a:lstStyle/>
          <a:p>
            <a:r>
              <a:rPr lang="en-US" altLang="zh-CN" sz="3600" dirty="0">
                <a:solidFill>
                  <a:srgbClr val="000000"/>
                </a:solidFill>
                <a:effectLst>
                  <a:outerShdw blurRad="38100" dist="38100" dir="2700000" algn="tl">
                    <a:srgbClr val="FFFFFF"/>
                  </a:outerShdw>
                </a:effectLst>
              </a:rPr>
              <a:t>J-T</a:t>
            </a:r>
            <a:r>
              <a:rPr lang="zh-CN" altLang="en-US" sz="3600" dirty="0">
                <a:solidFill>
                  <a:srgbClr val="000000"/>
                </a:solidFill>
                <a:effectLst>
                  <a:outerShdw blurRad="38100" dist="38100" dir="2700000" algn="tl">
                    <a:srgbClr val="FFFFFF"/>
                  </a:outerShdw>
                </a:effectLst>
              </a:rPr>
              <a:t>方法举例</a:t>
            </a:r>
          </a:p>
        </p:txBody>
      </p:sp>
      <p:sp>
        <p:nvSpPr>
          <p:cNvPr id="472067" name="Rectangle 3"/>
          <p:cNvSpPr>
            <a:spLocks noGrp="1" noChangeArrowheads="1"/>
          </p:cNvSpPr>
          <p:nvPr>
            <p:ph type="body" sz="half" idx="1"/>
          </p:nvPr>
        </p:nvSpPr>
        <p:spPr>
          <a:xfrm>
            <a:off x="250825" y="1484313"/>
            <a:ext cx="7993063" cy="3673475"/>
          </a:xfrm>
        </p:spPr>
        <p:txBody>
          <a:bodyPr/>
          <a:lstStyle/>
          <a:p>
            <a:pPr eaLnBrk="1" hangingPunct="1"/>
            <a:r>
              <a:rPr lang="zh-CN" altLang="en-US" sz="2800" dirty="0">
                <a:ea typeface="宋体" pitchFamily="2" charset="-122"/>
              </a:rPr>
              <a:t>在排列的每一分量上画一个箭头。</a:t>
            </a:r>
          </a:p>
          <a:p>
            <a:pPr eaLnBrk="1" hangingPunct="1"/>
            <a:r>
              <a:rPr lang="zh-CN" altLang="en-US" sz="2800" dirty="0">
                <a:solidFill>
                  <a:srgbClr val="FF0066"/>
                </a:solidFill>
                <a:ea typeface="宋体" pitchFamily="2" charset="-122"/>
              </a:rPr>
              <a:t>移动元素</a:t>
            </a:r>
            <a:r>
              <a:rPr lang="zh-CN" altLang="en-US" sz="2800" dirty="0">
                <a:ea typeface="宋体" pitchFamily="2" charset="-122"/>
              </a:rPr>
              <a:t>：如果分量</a:t>
            </a:r>
            <a:r>
              <a:rPr lang="en-US" altLang="zh-CN" sz="2800" dirty="0">
                <a:ea typeface="宋体" pitchFamily="2" charset="-122"/>
              </a:rPr>
              <a:t>k </a:t>
            </a:r>
            <a:r>
              <a:rPr lang="zh-CN" altLang="en-US" sz="2800" dirty="0">
                <a:ea typeface="宋体" pitchFamily="2" charset="-122"/>
              </a:rPr>
              <a:t>的箭头指向一个相邻的较小元素，则该分量在排列中是移动的。</a:t>
            </a:r>
          </a:p>
          <a:p>
            <a:pPr eaLnBrk="1" hangingPunct="1"/>
            <a:r>
              <a:rPr lang="en-US" altLang="zh-CN" sz="2800" dirty="0">
                <a:ea typeface="宋体" pitchFamily="2" charset="-122"/>
              </a:rPr>
              <a:t>While </a:t>
            </a:r>
            <a:r>
              <a:rPr lang="zh-CN" altLang="en-US" sz="2800" dirty="0">
                <a:ea typeface="宋体" pitchFamily="2" charset="-122"/>
              </a:rPr>
              <a:t>存在可移动元素</a:t>
            </a:r>
          </a:p>
          <a:p>
            <a:pPr lvl="1" eaLnBrk="1" hangingPunct="1"/>
            <a:r>
              <a:rPr lang="zh-CN" altLang="en-US" sz="2400" dirty="0">
                <a:ea typeface="宋体" pitchFamily="2" charset="-122"/>
              </a:rPr>
              <a:t>求最大的移动整数</a:t>
            </a:r>
            <a:r>
              <a:rPr lang="en-US" altLang="zh-CN" sz="2400" dirty="0">
                <a:ea typeface="宋体" pitchFamily="2" charset="-122"/>
              </a:rPr>
              <a:t>k</a:t>
            </a:r>
            <a:r>
              <a:rPr lang="zh-CN" altLang="en-US" sz="2400" dirty="0">
                <a:ea typeface="宋体" pitchFamily="2" charset="-122"/>
              </a:rPr>
              <a:t>，不断移动元素，直到没有元素可移动为止，掉转所有大于</a:t>
            </a:r>
            <a:r>
              <a:rPr lang="en-US" altLang="zh-CN" sz="2400" dirty="0">
                <a:ea typeface="宋体" pitchFamily="2" charset="-122"/>
              </a:rPr>
              <a:t>k </a:t>
            </a:r>
            <a:r>
              <a:rPr lang="zh-CN" altLang="en-US" sz="2400" dirty="0">
                <a:ea typeface="宋体" pitchFamily="2" charset="-122"/>
              </a:rPr>
              <a:t>的整数方向。</a:t>
            </a:r>
          </a:p>
          <a:p>
            <a:r>
              <a:rPr lang="zh-CN" altLang="en-US" sz="2800" dirty="0" smtClean="0">
                <a:solidFill>
                  <a:srgbClr val="000000"/>
                </a:solidFill>
                <a:effectLst>
                  <a:outerShdw blurRad="38100" dist="38100" dir="2700000" algn="tl">
                    <a:srgbClr val="FFFFFF"/>
                  </a:outerShdw>
                </a:effectLst>
              </a:rPr>
              <a:t>例</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从</a:t>
            </a:r>
            <a:r>
              <a:rPr lang="en-US" altLang="zh-CN" sz="2800" dirty="0">
                <a:solidFill>
                  <a:srgbClr val="000000"/>
                </a:solidFill>
                <a:effectLst>
                  <a:outerShdw blurRad="38100" dist="38100" dir="2700000" algn="tl">
                    <a:srgbClr val="FFFFFF"/>
                  </a:outerShdw>
                </a:effectLst>
              </a:rPr>
              <a:t>123</a:t>
            </a:r>
            <a:r>
              <a:rPr lang="zh-CN" altLang="en-US" sz="2800" dirty="0">
                <a:solidFill>
                  <a:srgbClr val="000000"/>
                </a:solidFill>
                <a:effectLst>
                  <a:outerShdw blurRad="38100" dist="38100" dir="2700000" algn="tl">
                    <a:srgbClr val="FFFFFF"/>
                  </a:outerShdw>
                </a:effectLst>
              </a:rPr>
              <a:t>开始：</a:t>
            </a:r>
          </a:p>
          <a:p>
            <a:pPr>
              <a:buFontTx/>
              <a:buNone/>
            </a:pPr>
            <a:endParaRPr lang="zh-CN" altLang="en-US" sz="2800" dirty="0">
              <a:solidFill>
                <a:srgbClr val="000000"/>
              </a:solidFill>
              <a:effectLst>
                <a:outerShdw blurRad="38100" dist="38100" dir="2700000" algn="tl">
                  <a:srgbClr val="FFFFFF"/>
                </a:outerShdw>
              </a:effectLst>
            </a:endParaRPr>
          </a:p>
        </p:txBody>
      </p:sp>
      <p:sp>
        <p:nvSpPr>
          <p:cNvPr id="2" name="内容占位符 1"/>
          <p:cNvSpPr>
            <a:spLocks noGrp="1"/>
          </p:cNvSpPr>
          <p:nvPr>
            <p:ph sz="half" idx="2"/>
          </p:nvPr>
        </p:nvSpPr>
        <p:spPr/>
        <p:txBody>
          <a:bodyPr/>
          <a:lstStyle/>
          <a:p>
            <a:endParaRPr lang="zh-CN" altLang="en-US"/>
          </a:p>
        </p:txBody>
      </p:sp>
      <p:pic>
        <p:nvPicPr>
          <p:cNvPr id="191522" name="Picture 34" descr="å¾çæè¿°"/>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5087450"/>
            <a:ext cx="6000750" cy="962025"/>
          </a:xfrm>
          <a:prstGeom prst="rect">
            <a:avLst/>
          </a:prstGeom>
          <a:noFill/>
          <a:extLst>
            <a:ext uri="{909E8E84-426E-40DD-AFC4-6F175D3DCCD1}">
              <a14:hiddenFill xmlns:a14="http://schemas.microsoft.com/office/drawing/2010/main">
                <a:solidFill>
                  <a:srgbClr val="FFFFFF"/>
                </a:solidFill>
              </a14:hiddenFill>
            </a:ext>
          </a:extLst>
        </p:spPr>
      </p:pic>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41</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1522"/>
                                        </p:tgtEl>
                                        <p:attrNameLst>
                                          <p:attrName>style.visibility</p:attrName>
                                        </p:attrNameLst>
                                      </p:cBhvr>
                                      <p:to>
                                        <p:strVal val="visible"/>
                                      </p:to>
                                    </p:set>
                                    <p:anim calcmode="lin" valueType="num">
                                      <p:cBhvr additive="base">
                                        <p:cTn id="7" dur="500" fill="hold"/>
                                        <p:tgtEl>
                                          <p:spTgt spid="191522"/>
                                        </p:tgtEl>
                                        <p:attrNameLst>
                                          <p:attrName>ppt_x</p:attrName>
                                        </p:attrNameLst>
                                      </p:cBhvr>
                                      <p:tavLst>
                                        <p:tav tm="0">
                                          <p:val>
                                            <p:strVal val="#ppt_x"/>
                                          </p:val>
                                        </p:tav>
                                        <p:tav tm="100000">
                                          <p:val>
                                            <p:strVal val="#ppt_x"/>
                                          </p:val>
                                        </p:tav>
                                      </p:tavLst>
                                    </p:anim>
                                    <p:anim calcmode="lin" valueType="num">
                                      <p:cBhvr additive="base">
                                        <p:cTn id="8" dur="500" fill="hold"/>
                                        <p:tgtEl>
                                          <p:spTgt spid="1915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字典顺序生成排列</a:t>
            </a:r>
          </a:p>
        </p:txBody>
      </p:sp>
      <p:sp>
        <p:nvSpPr>
          <p:cNvPr id="473091" name="Rectangle 3"/>
          <p:cNvSpPr>
            <a:spLocks noGrp="1" noChangeArrowheads="1"/>
          </p:cNvSpPr>
          <p:nvPr>
            <p:ph type="body" idx="1"/>
          </p:nvPr>
        </p:nvSpPr>
        <p:spPr>
          <a:xfrm>
            <a:off x="214313" y="1052513"/>
            <a:ext cx="8929687" cy="5078412"/>
          </a:xfrm>
        </p:spPr>
        <p:txBody>
          <a:bodyPr/>
          <a:lstStyle/>
          <a:p>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尽管</a:t>
            </a:r>
            <a:r>
              <a:rPr lang="en-US" altLang="zh-CN" sz="2400" dirty="0">
                <a:solidFill>
                  <a:srgbClr val="000000"/>
                </a:solidFill>
                <a:effectLst>
                  <a:outerShdw blurRad="38100" dist="38100" dir="2700000" algn="tl">
                    <a:srgbClr val="FFFFFF"/>
                  </a:outerShdw>
                </a:effectLst>
                <a:latin typeface="Times New Roman" pitchFamily="18" charset="0"/>
                <a:cs typeface="Times New Roman" pitchFamily="18" charset="0"/>
              </a:rPr>
              <a:t>Johnson-Trotter</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算法非常高效，但是似乎不是那么直观，不太符合人们的思维习惯</a:t>
            </a:r>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a:t>
            </a:r>
            <a:endParaRPr lang="en-US" altLang="zh-CN" sz="2400" dirty="0" smtClean="0">
              <a:solidFill>
                <a:srgbClr val="000000"/>
              </a:solidFill>
              <a:effectLst>
                <a:outerShdw blurRad="38100" dist="38100" dir="2700000" algn="tl">
                  <a:srgbClr val="FFFFFF"/>
                </a:outerShdw>
              </a:effectLst>
              <a:latin typeface="Times New Roman" pitchFamily="18" charset="0"/>
              <a:ea typeface="方正书宋简体" charset="-122"/>
            </a:endParaRPr>
          </a:p>
          <a:p>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比较</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自然的算法称为“字典排序（</a:t>
            </a:r>
            <a:r>
              <a:rPr lang="en-US" altLang="zh-CN" sz="2400" dirty="0">
                <a:solidFill>
                  <a:srgbClr val="000000"/>
                </a:solidFill>
                <a:effectLst>
                  <a:outerShdw blurRad="38100" dist="38100" dir="2700000" algn="tl">
                    <a:srgbClr val="FFFFFF"/>
                  </a:outerShdw>
                </a:effectLst>
                <a:latin typeface="Times New Roman" pitchFamily="18" charset="0"/>
              </a:rPr>
              <a:t>lexicographic order</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）算法</a:t>
            </a:r>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a:t>
            </a:r>
            <a:r>
              <a:rPr lang="en-US" altLang="zh-CN" sz="2400" dirty="0" smtClean="0">
                <a:solidFill>
                  <a:srgbClr val="000000"/>
                </a:solidFill>
                <a:effectLst>
                  <a:outerShdw blurRad="38100" dist="38100" dir="2700000" algn="tl">
                    <a:srgbClr val="FFFFFF"/>
                  </a:outerShdw>
                </a:effectLst>
                <a:latin typeface="Times New Roman" pitchFamily="18" charset="0"/>
                <a:ea typeface="方正书宋简体" charset="-122"/>
              </a:rPr>
              <a:t>.</a:t>
            </a:r>
            <a:r>
              <a:rPr lang="zh-CN" altLang="en-US" sz="2400" dirty="0" smtClean="0">
                <a:solidFill>
                  <a:srgbClr val="000000"/>
                </a:solidFill>
                <a:effectLst>
                  <a:outerShdw blurRad="38100" dist="38100" dir="2700000" algn="tl">
                    <a:srgbClr val="FFFFFF"/>
                  </a:outerShdw>
                </a:effectLst>
                <a:latin typeface="Times New Roman" pitchFamily="18" charset="0"/>
                <a:ea typeface="方正书宋简体" charset="-122"/>
              </a:rPr>
              <a:t>它</a:t>
            </a:r>
            <a:r>
              <a:rPr lang="zh-CN" altLang="en-US" sz="2400" dirty="0">
                <a:solidFill>
                  <a:srgbClr val="000000"/>
                </a:solidFill>
                <a:effectLst>
                  <a:outerShdw blurRad="38100" dist="38100" dir="2700000" algn="tl">
                    <a:srgbClr val="FFFFFF"/>
                  </a:outerShdw>
                </a:effectLst>
                <a:latin typeface="Times New Roman" pitchFamily="18" charset="0"/>
                <a:ea typeface="方正书宋简体" charset="-122"/>
              </a:rPr>
              <a:t>是根据单词在字典中的排列顺序得到的算法。</a:t>
            </a:r>
          </a:p>
        </p:txBody>
      </p:sp>
      <p:sp>
        <p:nvSpPr>
          <p:cNvPr id="4" name="Rectangle 3"/>
          <p:cNvSpPr txBox="1">
            <a:spLocks noChangeArrowheads="1"/>
          </p:cNvSpPr>
          <p:nvPr/>
        </p:nvSpPr>
        <p:spPr bwMode="auto">
          <a:xfrm>
            <a:off x="611560" y="3068960"/>
            <a:ext cx="7704856" cy="288074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zh-CN" altLang="en-US" dirty="0" smtClean="0">
                <a:ea typeface="宋体" charset="-122"/>
              </a:rPr>
              <a:t>基本思想：</a:t>
            </a:r>
          </a:p>
          <a:p>
            <a:pPr lvl="1" eaLnBrk="1" hangingPunct="1">
              <a:lnSpc>
                <a:spcPct val="90000"/>
              </a:lnSpc>
            </a:pPr>
            <a:r>
              <a:rPr lang="zh-CN" altLang="en-US" dirty="0" smtClean="0">
                <a:ea typeface="宋体" charset="-122"/>
              </a:rPr>
              <a:t>从右到左扫描一个当前排列，寻找第一对连续的元素</a:t>
            </a:r>
            <a:r>
              <a:rPr lang="en-US" altLang="zh-CN" dirty="0" err="1" smtClean="0">
                <a:ea typeface="宋体" charset="-122"/>
              </a:rPr>
              <a:t>a</a:t>
            </a:r>
            <a:r>
              <a:rPr lang="en-US" altLang="zh-CN" baseline="-25000" dirty="0" err="1" smtClean="0">
                <a:ea typeface="宋体" charset="-122"/>
              </a:rPr>
              <a:t>i</a:t>
            </a:r>
            <a:r>
              <a:rPr lang="zh-CN" altLang="en-US" dirty="0" smtClean="0">
                <a:ea typeface="宋体" charset="-122"/>
              </a:rPr>
              <a:t>和</a:t>
            </a:r>
            <a:r>
              <a:rPr lang="en-US" altLang="zh-CN" dirty="0" smtClean="0">
                <a:ea typeface="宋体" charset="-122"/>
              </a:rPr>
              <a:t>a</a:t>
            </a:r>
            <a:r>
              <a:rPr lang="en-US" altLang="zh-CN" baseline="-25000" dirty="0" smtClean="0">
                <a:ea typeface="宋体" charset="-122"/>
              </a:rPr>
              <a:t>i+1</a:t>
            </a:r>
            <a:r>
              <a:rPr lang="zh-CN" altLang="en-US" dirty="0" smtClean="0">
                <a:ea typeface="宋体" charset="-122"/>
              </a:rPr>
              <a:t>，</a:t>
            </a:r>
            <a:r>
              <a:rPr lang="en-US" altLang="zh-CN" dirty="0" err="1" smtClean="0">
                <a:ea typeface="宋体" charset="-122"/>
              </a:rPr>
              <a:t>a</a:t>
            </a:r>
            <a:r>
              <a:rPr lang="en-US" altLang="zh-CN" baseline="-25000" dirty="0" err="1" smtClean="0">
                <a:ea typeface="宋体" charset="-122"/>
              </a:rPr>
              <a:t>i</a:t>
            </a:r>
            <a:r>
              <a:rPr lang="en-US" altLang="zh-CN" dirty="0" smtClean="0">
                <a:ea typeface="宋体" charset="-122"/>
              </a:rPr>
              <a:t>&lt;a</a:t>
            </a:r>
            <a:r>
              <a:rPr lang="en-US" altLang="zh-CN" baseline="-25000" dirty="0" smtClean="0">
                <a:ea typeface="宋体" charset="-122"/>
              </a:rPr>
              <a:t>i+1</a:t>
            </a:r>
          </a:p>
          <a:p>
            <a:pPr lvl="1" eaLnBrk="1" hangingPunct="1">
              <a:lnSpc>
                <a:spcPct val="90000"/>
              </a:lnSpc>
            </a:pPr>
            <a:r>
              <a:rPr lang="zh-CN" altLang="en-US" dirty="0" smtClean="0">
                <a:ea typeface="宋体" charset="-122"/>
              </a:rPr>
              <a:t>在</a:t>
            </a:r>
            <a:r>
              <a:rPr lang="en-US" altLang="zh-CN" dirty="0" smtClean="0">
                <a:ea typeface="宋体" charset="-122"/>
              </a:rPr>
              <a:t>a</a:t>
            </a:r>
            <a:r>
              <a:rPr lang="en-US" altLang="zh-CN" baseline="-25000" dirty="0" smtClean="0">
                <a:ea typeface="宋体" charset="-122"/>
              </a:rPr>
              <a:t>i+1</a:t>
            </a:r>
            <a:r>
              <a:rPr lang="zh-CN" altLang="en-US" dirty="0" smtClean="0">
                <a:ea typeface="宋体" charset="-122"/>
              </a:rPr>
              <a:t>及后面的元素中寻找大于</a:t>
            </a:r>
            <a:r>
              <a:rPr lang="en-US" altLang="zh-CN" dirty="0" err="1" smtClean="0">
                <a:ea typeface="宋体" charset="-122"/>
              </a:rPr>
              <a:t>a</a:t>
            </a:r>
            <a:r>
              <a:rPr lang="en-US" altLang="zh-CN" baseline="-25000" dirty="0" err="1" smtClean="0">
                <a:ea typeface="宋体" charset="-122"/>
              </a:rPr>
              <a:t>i</a:t>
            </a:r>
            <a:r>
              <a:rPr lang="zh-CN" altLang="en-US" dirty="0" smtClean="0">
                <a:ea typeface="宋体" charset="-122"/>
              </a:rPr>
              <a:t>的最小数字</a:t>
            </a:r>
          </a:p>
          <a:p>
            <a:pPr lvl="1" eaLnBrk="1" hangingPunct="1">
              <a:lnSpc>
                <a:spcPct val="90000"/>
              </a:lnSpc>
            </a:pPr>
            <a:r>
              <a:rPr lang="zh-CN" altLang="en-US" dirty="0" smtClean="0">
                <a:ea typeface="宋体" charset="-122"/>
              </a:rPr>
              <a:t>放到</a:t>
            </a:r>
            <a:r>
              <a:rPr lang="en-US" altLang="zh-CN" dirty="0" smtClean="0">
                <a:ea typeface="宋体" charset="-122"/>
              </a:rPr>
              <a:t>i</a:t>
            </a:r>
            <a:r>
              <a:rPr lang="zh-CN" altLang="en-US" dirty="0" smtClean="0">
                <a:ea typeface="宋体" charset="-122"/>
              </a:rPr>
              <a:t>的位置上</a:t>
            </a:r>
          </a:p>
          <a:p>
            <a:pPr lvl="1" eaLnBrk="1" hangingPunct="1">
              <a:lnSpc>
                <a:spcPct val="90000"/>
              </a:lnSpc>
            </a:pPr>
            <a:r>
              <a:rPr lang="en-US" altLang="zh-CN" dirty="0" err="1" smtClean="0">
                <a:ea typeface="宋体" charset="-122"/>
              </a:rPr>
              <a:t>a</a:t>
            </a:r>
            <a:r>
              <a:rPr lang="en-US" altLang="zh-CN" baseline="-25000" dirty="0" err="1" smtClean="0">
                <a:ea typeface="宋体" charset="-122"/>
              </a:rPr>
              <a:t>i</a:t>
            </a:r>
            <a:r>
              <a:rPr lang="en-US" altLang="zh-CN" baseline="-25000" dirty="0" smtClean="0">
                <a:ea typeface="宋体" charset="-122"/>
              </a:rPr>
              <a:t> </a:t>
            </a:r>
            <a:r>
              <a:rPr lang="zh-CN" altLang="en-US" dirty="0" smtClean="0">
                <a:ea typeface="宋体" charset="-122"/>
              </a:rPr>
              <a:t>，</a:t>
            </a:r>
            <a:r>
              <a:rPr lang="zh-CN" altLang="en-US" baseline="-25000" dirty="0" smtClean="0">
                <a:ea typeface="宋体" charset="-122"/>
              </a:rPr>
              <a:t> </a:t>
            </a:r>
            <a:r>
              <a:rPr lang="en-US" altLang="zh-CN" dirty="0" smtClean="0">
                <a:ea typeface="宋体" charset="-122"/>
              </a:rPr>
              <a:t>a</a:t>
            </a:r>
            <a:r>
              <a:rPr lang="en-US" altLang="zh-CN" baseline="-25000" dirty="0" smtClean="0">
                <a:ea typeface="宋体" charset="-122"/>
              </a:rPr>
              <a:t>i+1</a:t>
            </a:r>
            <a:r>
              <a:rPr lang="zh-CN" altLang="en-US" baseline="-25000" dirty="0" smtClean="0">
                <a:ea typeface="宋体" charset="-122"/>
              </a:rPr>
              <a:t> </a:t>
            </a:r>
            <a:r>
              <a:rPr lang="zh-CN" altLang="en-US" dirty="0" smtClean="0">
                <a:ea typeface="宋体" charset="-122"/>
              </a:rPr>
              <a:t>，</a:t>
            </a:r>
            <a:r>
              <a:rPr lang="en-US" altLang="zh-CN" dirty="0" err="1" smtClean="0">
                <a:ea typeface="宋体" charset="-122"/>
              </a:rPr>
              <a:t>a</a:t>
            </a:r>
            <a:r>
              <a:rPr lang="en-US" altLang="zh-CN" baseline="-25000" dirty="0" err="1" smtClean="0">
                <a:ea typeface="宋体" charset="-122"/>
              </a:rPr>
              <a:t>j</a:t>
            </a:r>
            <a:r>
              <a:rPr lang="zh-CN" altLang="en-US" dirty="0" smtClean="0">
                <a:ea typeface="宋体" charset="-122"/>
              </a:rPr>
              <a:t>按反序从</a:t>
            </a:r>
            <a:r>
              <a:rPr lang="en-US" altLang="zh-CN" dirty="0" smtClean="0">
                <a:ea typeface="宋体" charset="-122"/>
              </a:rPr>
              <a:t>i+1</a:t>
            </a:r>
            <a:r>
              <a:rPr lang="zh-CN" altLang="en-US" dirty="0" smtClean="0">
                <a:ea typeface="宋体" charset="-122"/>
              </a:rPr>
              <a:t>位置排到</a:t>
            </a:r>
            <a:r>
              <a:rPr lang="en-US" altLang="zh-CN" dirty="0" smtClean="0">
                <a:ea typeface="宋体" charset="-122"/>
              </a:rPr>
              <a:t>n</a:t>
            </a:r>
            <a:endParaRPr lang="zh-CN" altLang="en-US" dirty="0" smtClean="0">
              <a:ea typeface="宋体" charset="-122"/>
            </a:endParaRPr>
          </a:p>
          <a:p>
            <a:pPr eaLnBrk="1" hangingPunct="1">
              <a:lnSpc>
                <a:spcPct val="90000"/>
              </a:lnSpc>
            </a:pPr>
            <a:endParaRPr lang="en-US" altLang="zh-CN" dirty="0" smtClean="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42</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blinds(horizontal)">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a:xfrm>
            <a:off x="468313" y="260350"/>
            <a:ext cx="8229600" cy="792386"/>
          </a:xfrm>
        </p:spPr>
        <p:txBody>
          <a:bodyPr/>
          <a:lstStyle/>
          <a:p>
            <a:r>
              <a:rPr lang="zh-CN" altLang="en-US" sz="3600" dirty="0">
                <a:solidFill>
                  <a:srgbClr val="000000"/>
                </a:solidFill>
                <a:effectLst>
                  <a:outerShdw blurRad="38100" dist="38100" dir="2700000" algn="tl">
                    <a:srgbClr val="FFFFFF"/>
                  </a:outerShdw>
                </a:effectLst>
              </a:rPr>
              <a:t>字典生成顺序举例</a:t>
            </a:r>
          </a:p>
        </p:txBody>
      </p:sp>
      <p:sp>
        <p:nvSpPr>
          <p:cNvPr id="475139" name="Rectangle 3"/>
          <p:cNvSpPr>
            <a:spLocks noGrp="1" noChangeArrowheads="1"/>
          </p:cNvSpPr>
          <p:nvPr>
            <p:ph type="body" idx="1"/>
          </p:nvPr>
        </p:nvSpPr>
        <p:spPr>
          <a:xfrm>
            <a:off x="4499992" y="1039019"/>
            <a:ext cx="5292081" cy="5078412"/>
          </a:xfrm>
        </p:spPr>
        <p:txBody>
          <a:bodyPr/>
          <a:lstStyle/>
          <a:p>
            <a:r>
              <a:rPr lang="zh-CN" altLang="en-US" sz="2400" dirty="0">
                <a:solidFill>
                  <a:srgbClr val="000000"/>
                </a:solidFill>
                <a:effectLst>
                  <a:outerShdw blurRad="38100" dist="38100" dir="2700000" algn="tl">
                    <a:srgbClr val="FFFFFF"/>
                  </a:outerShdw>
                </a:effectLst>
              </a:rPr>
              <a:t>例</a:t>
            </a:r>
            <a:r>
              <a:rPr lang="en-US" altLang="zh-CN" sz="2400" dirty="0">
                <a:solidFill>
                  <a:srgbClr val="000000"/>
                </a:solidFill>
                <a:effectLst>
                  <a:outerShdw blurRad="38100" dist="38100" dir="2700000" algn="tl">
                    <a:srgbClr val="FFFFFF"/>
                  </a:outerShdw>
                </a:effectLst>
              </a:rPr>
              <a:t>n=3</a:t>
            </a:r>
          </a:p>
          <a:p>
            <a:pPr>
              <a:buFontTx/>
              <a:buNone/>
            </a:pPr>
            <a:r>
              <a:rPr lang="zh-CN" altLang="en-US" sz="2400" dirty="0">
                <a:solidFill>
                  <a:srgbClr val="000000"/>
                </a:solidFill>
                <a:effectLst>
                  <a:outerShdw blurRad="38100" dist="38100" dir="2700000" algn="tl">
                    <a:srgbClr val="FFFFFF"/>
                  </a:outerShdw>
                </a:effectLst>
              </a:rPr>
              <a:t>在</a:t>
            </a:r>
            <a:r>
              <a:rPr lang="en-US" altLang="zh-CN" sz="2400" dirty="0">
                <a:solidFill>
                  <a:srgbClr val="000000"/>
                </a:solidFill>
                <a:effectLst>
                  <a:outerShdw blurRad="38100" dist="38100" dir="2700000" algn="tl">
                    <a:srgbClr val="FFFFFF"/>
                  </a:outerShdw>
                </a:effectLst>
              </a:rPr>
              <a:t>{1</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2</a:t>
            </a:r>
            <a:r>
              <a:rPr lang="zh-CN" altLang="en-US" sz="2400" dirty="0">
                <a:solidFill>
                  <a:srgbClr val="000000"/>
                </a:solidFill>
                <a:effectLst>
                  <a:outerShdw blurRad="38100" dist="38100" dir="2700000" algn="tl">
                    <a:srgbClr val="FFFFFF"/>
                  </a:outerShdw>
                </a:effectLst>
              </a:rPr>
              <a:t>，</a:t>
            </a:r>
            <a:r>
              <a:rPr lang="en-US" altLang="zh-CN" sz="2400" dirty="0">
                <a:solidFill>
                  <a:srgbClr val="000000"/>
                </a:solidFill>
                <a:effectLst>
                  <a:outerShdw blurRad="38100" dist="38100" dir="2700000" algn="tl">
                    <a:srgbClr val="FFFFFF"/>
                  </a:outerShdw>
                </a:effectLst>
              </a:rPr>
              <a:t>3}</a:t>
            </a:r>
            <a:r>
              <a:rPr lang="zh-CN" altLang="en-US" sz="2400" dirty="0">
                <a:solidFill>
                  <a:srgbClr val="000000"/>
                </a:solidFill>
                <a:effectLst>
                  <a:outerShdw blurRad="38100" dist="38100" dir="2700000" algn="tl">
                    <a:srgbClr val="FFFFFF"/>
                  </a:outerShdw>
                </a:effectLst>
              </a:rPr>
              <a:t>中按字典顺序选择：</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1</a:t>
            </a:r>
            <a:r>
              <a:rPr lang="en-US" altLang="zh-CN" sz="2400" dirty="0">
                <a:solidFill>
                  <a:srgbClr val="000000"/>
                </a:solidFill>
                <a:effectLst>
                  <a:outerShdw blurRad="38100" dist="38100" dir="2700000" algn="tl">
                    <a:srgbClr val="FFFFFF"/>
                  </a:outerShdw>
                </a:effectLst>
              </a:rPr>
              <a:t>23</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1</a:t>
            </a:r>
            <a:r>
              <a:rPr lang="en-US" altLang="zh-CN" sz="2400" dirty="0">
                <a:solidFill>
                  <a:srgbClr val="000000"/>
                </a:solidFill>
                <a:effectLst>
                  <a:outerShdw blurRad="38100" dist="38100" dir="2700000" algn="tl">
                    <a:srgbClr val="FFFFFF"/>
                  </a:outerShdw>
                </a:effectLst>
              </a:rPr>
              <a:t>32</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2</a:t>
            </a:r>
            <a:r>
              <a:rPr lang="en-US" altLang="zh-CN" sz="2400" dirty="0">
                <a:solidFill>
                  <a:srgbClr val="000000"/>
                </a:solidFill>
                <a:effectLst>
                  <a:outerShdw blurRad="38100" dist="38100" dir="2700000" algn="tl">
                    <a:srgbClr val="FFFFFF"/>
                  </a:outerShdw>
                </a:effectLst>
              </a:rPr>
              <a:t>13</a:t>
            </a:r>
          </a:p>
          <a:p>
            <a:pPr>
              <a:buFontTx/>
              <a:buNone/>
            </a:pPr>
            <a:r>
              <a:rPr lang="en-US" altLang="zh-CN" sz="2400" dirty="0" smtClean="0">
                <a:solidFill>
                  <a:srgbClr val="000000"/>
                </a:solidFill>
                <a:effectLst>
                  <a:outerShdw blurRad="38100" dist="38100" dir="2700000" algn="tl">
                    <a:srgbClr val="FFFFFF"/>
                  </a:outerShdw>
                </a:effectLst>
              </a:rPr>
              <a:t>   </a:t>
            </a:r>
            <a:r>
              <a:rPr lang="en-US" altLang="zh-CN" sz="2400" dirty="0">
                <a:solidFill>
                  <a:schemeClr val="hlink"/>
                </a:solidFill>
              </a:rPr>
              <a:t>2</a:t>
            </a:r>
            <a:r>
              <a:rPr lang="en-US" altLang="zh-CN" sz="2400" dirty="0">
                <a:solidFill>
                  <a:srgbClr val="000000"/>
                </a:solidFill>
                <a:effectLst>
                  <a:outerShdw blurRad="38100" dist="38100" dir="2700000" algn="tl">
                    <a:srgbClr val="FFFFFF"/>
                  </a:outerShdw>
                </a:effectLst>
              </a:rPr>
              <a:t>31</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3</a:t>
            </a:r>
            <a:r>
              <a:rPr lang="en-US" altLang="zh-CN" sz="2400" dirty="0">
                <a:solidFill>
                  <a:srgbClr val="000000"/>
                </a:solidFill>
                <a:effectLst>
                  <a:outerShdw blurRad="38100" dist="38100" dir="2700000" algn="tl">
                    <a:srgbClr val="FFFFFF"/>
                  </a:outerShdw>
                </a:effectLst>
              </a:rPr>
              <a:t>12</a:t>
            </a:r>
          </a:p>
          <a:p>
            <a:pPr>
              <a:buFontTx/>
              <a:buNone/>
            </a:pPr>
            <a:r>
              <a:rPr lang="en-US" altLang="zh-CN" sz="2400" dirty="0">
                <a:solidFill>
                  <a:srgbClr val="000000"/>
                </a:solidFill>
                <a:effectLst>
                  <a:outerShdw blurRad="38100" dist="38100" dir="2700000" algn="tl">
                    <a:srgbClr val="FFFFFF"/>
                  </a:outerShdw>
                </a:effectLst>
              </a:rPr>
              <a:t>   </a:t>
            </a:r>
            <a:r>
              <a:rPr lang="en-US" altLang="zh-CN" sz="2400" dirty="0">
                <a:solidFill>
                  <a:schemeClr val="hlink"/>
                </a:solidFill>
              </a:rPr>
              <a:t>3</a:t>
            </a:r>
            <a:r>
              <a:rPr lang="en-US" altLang="zh-CN" sz="2400" dirty="0">
                <a:solidFill>
                  <a:srgbClr val="000000"/>
                </a:solidFill>
                <a:effectLst>
                  <a:outerShdw blurRad="38100" dist="38100" dir="2700000" algn="tl">
                    <a:srgbClr val="FFFFFF"/>
                  </a:outerShdw>
                </a:effectLst>
              </a:rPr>
              <a:t>21</a:t>
            </a:r>
          </a:p>
        </p:txBody>
      </p:sp>
      <p:sp>
        <p:nvSpPr>
          <p:cNvPr id="4" name="Rectangle 3"/>
          <p:cNvSpPr txBox="1">
            <a:spLocks noChangeArrowheads="1"/>
          </p:cNvSpPr>
          <p:nvPr/>
        </p:nvSpPr>
        <p:spPr bwMode="auto">
          <a:xfrm>
            <a:off x="-71437" y="1052513"/>
            <a:ext cx="4392613" cy="51831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Font typeface="Wingdings" pitchFamily="2" charset="2"/>
              <a:buChar char="l"/>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itchFamily="2" charset="2"/>
              <a:buChar char="¡"/>
              <a:defRPr sz="2700">
                <a:solidFill>
                  <a:schemeClr val="tx1"/>
                </a:solidFill>
                <a:latin typeface="+mn-lt"/>
                <a:ea typeface="+mn-ea"/>
              </a:defRPr>
            </a:lvl2pPr>
            <a:lvl3pPr marL="1143000" indent="-228600" algn="l" rtl="0" eaLnBrk="0" fontAlgn="base" hangingPunct="0">
              <a:spcBef>
                <a:spcPct val="20000"/>
              </a:spcBef>
              <a:spcAft>
                <a:spcPct val="0"/>
              </a:spcAft>
              <a:buClr>
                <a:schemeClr val="accent1"/>
              </a:buClr>
              <a:buFont typeface="Wingdings" pitchFamily="2" charset="2"/>
              <a:buChar char="l"/>
              <a:defRPr sz="2300">
                <a:solidFill>
                  <a:schemeClr val="tx1"/>
                </a:solidFill>
                <a:latin typeface="+mn-lt"/>
                <a:ea typeface="+mn-ea"/>
              </a:defRPr>
            </a:lvl3pPr>
            <a:lvl4pPr marL="1600200" indent="-228600" algn="l" rtl="0" eaLnBrk="0" fontAlgn="base" hangingPunct="0">
              <a:spcBef>
                <a:spcPct val="20000"/>
              </a:spcBef>
              <a:spcAft>
                <a:spcPct val="0"/>
              </a:spcAft>
              <a:buClr>
                <a:schemeClr val="accent1"/>
              </a:buClr>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ea typeface="+mn-ea"/>
              </a:defRPr>
            </a:lvl5pPr>
            <a:lvl6pPr marL="25146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6pPr>
            <a:lvl7pPr marL="29718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7pPr>
            <a:lvl8pPr marL="34290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8pPr>
            <a:lvl9pPr marL="3886200" indent="-228600" algn="l" rtl="0" fontAlgn="base">
              <a:spcBef>
                <a:spcPct val="20000"/>
              </a:spcBef>
              <a:spcAft>
                <a:spcPct val="0"/>
              </a:spcAft>
              <a:buClr>
                <a:schemeClr val="accent1"/>
              </a:buClr>
              <a:buFont typeface="Wingdings" pitchFamily="2" charset="2"/>
              <a:buChar char=""/>
              <a:defRPr sz="2000">
                <a:solidFill>
                  <a:schemeClr val="tx1"/>
                </a:solidFill>
                <a:latin typeface="+mn-lt"/>
                <a:ea typeface="+mn-ea"/>
              </a:defRPr>
            </a:lvl9pPr>
          </a:lstStyle>
          <a:p>
            <a:pPr eaLnBrk="1" hangingPunct="1">
              <a:lnSpc>
                <a:spcPct val="90000"/>
              </a:lnSpc>
            </a:pPr>
            <a:r>
              <a:rPr lang="zh-CN" altLang="en-US" sz="2400" dirty="0" smtClean="0">
                <a:ea typeface="宋体" pitchFamily="2" charset="-122"/>
              </a:rPr>
              <a:t>基本思想：</a:t>
            </a:r>
          </a:p>
          <a:p>
            <a:pPr lvl="1" eaLnBrk="1" hangingPunct="1">
              <a:lnSpc>
                <a:spcPct val="90000"/>
              </a:lnSpc>
            </a:pPr>
            <a:r>
              <a:rPr lang="zh-CN" altLang="en-US" sz="2000" dirty="0">
                <a:ea typeface="宋体" pitchFamily="2" charset="-122"/>
              </a:rPr>
              <a:t>求</a:t>
            </a:r>
            <a:r>
              <a:rPr lang="en-US" altLang="zh-CN" sz="2000" dirty="0">
                <a:ea typeface="宋体" pitchFamily="2" charset="-122"/>
              </a:rPr>
              <a:t>(p)=</a:t>
            </a:r>
            <a:r>
              <a:rPr lang="en-US" altLang="zh-CN" sz="2000"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…p</a:t>
            </a:r>
            <a:r>
              <a:rPr lang="en-US" altLang="zh-CN" sz="2000" baseline="-25000" dirty="0">
                <a:ea typeface="宋体" pitchFamily="2" charset="-122"/>
              </a:rPr>
              <a:t>i-1</a:t>
            </a:r>
            <a:r>
              <a:rPr lang="en-US" altLang="zh-CN" sz="2000" dirty="0" smtClean="0">
                <a:ea typeface="宋体" pitchFamily="2" charset="-122"/>
              </a:rPr>
              <a:t>p</a:t>
            </a:r>
            <a:r>
              <a:rPr lang="en-US" altLang="zh-CN" sz="2000" baseline="-25000" dirty="0">
                <a:ea typeface="宋体" pitchFamily="2" charset="-122"/>
              </a:rPr>
              <a:t>i</a:t>
            </a:r>
            <a:r>
              <a:rPr lang="en-US" altLang="zh-CN" sz="2000" dirty="0" smtClean="0">
                <a:ea typeface="宋体" pitchFamily="2" charset="-122"/>
              </a:rPr>
              <a:t>…</a:t>
            </a:r>
            <a:r>
              <a:rPr lang="en-US" altLang="zh-CN" sz="2000" dirty="0" err="1" smtClean="0">
                <a:ea typeface="宋体" pitchFamily="2" charset="-122"/>
              </a:rPr>
              <a:t>p</a:t>
            </a:r>
            <a:r>
              <a:rPr lang="en-US" altLang="zh-CN" sz="2000" baseline="-25000" dirty="0" err="1">
                <a:ea typeface="宋体" pitchFamily="2" charset="-122"/>
              </a:rPr>
              <a:t>n</a:t>
            </a:r>
            <a:r>
              <a:rPr lang="zh-CN" altLang="en-US" sz="2000" dirty="0">
                <a:ea typeface="宋体" pitchFamily="2" charset="-122"/>
              </a:rPr>
              <a:t>的下一个排列</a:t>
            </a:r>
            <a:r>
              <a:rPr lang="en-US" altLang="zh-CN" sz="2000" dirty="0">
                <a:ea typeface="宋体" pitchFamily="2" charset="-122"/>
              </a:rPr>
              <a:t>(q):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a:t>
            </a:r>
            <a:r>
              <a:rPr lang="en-US" altLang="zh-CN" sz="2000" dirty="0">
                <a:ea typeface="宋体" pitchFamily="2" charset="-122"/>
              </a:rPr>
              <a:t>1) </a:t>
            </a:r>
            <a:r>
              <a:rPr lang="zh-CN" altLang="en-US" sz="2000" dirty="0">
                <a:ea typeface="宋体" pitchFamily="2" charset="-122"/>
              </a:rPr>
              <a:t>求 </a:t>
            </a:r>
            <a:r>
              <a:rPr lang="en-US" altLang="zh-CN" sz="2000" dirty="0" smtClean="0">
                <a:ea typeface="宋体" pitchFamily="2" charset="-122"/>
              </a:rPr>
              <a:t>i=max{j|</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&lt;</a:t>
            </a:r>
            <a:r>
              <a:rPr lang="en-US" altLang="zh-CN" sz="2000" dirty="0" err="1" smtClean="0">
                <a:ea typeface="宋体" pitchFamily="2" charset="-122"/>
              </a:rPr>
              <a:t>p</a:t>
            </a:r>
            <a:r>
              <a:rPr lang="en-US" altLang="zh-CN" sz="2000" baseline="-25000" dirty="0" err="1" smtClean="0">
                <a:ea typeface="宋体" pitchFamily="2" charset="-122"/>
              </a:rPr>
              <a:t>j</a:t>
            </a:r>
            <a:r>
              <a:rPr lang="en-US" altLang="zh-CN" sz="2000" dirty="0">
                <a:ea typeface="宋体" pitchFamily="2" charset="-122"/>
              </a:rPr>
              <a:t> </a:t>
            </a:r>
            <a:r>
              <a:rPr lang="en-US" altLang="zh-CN" sz="2000" dirty="0" smtClean="0">
                <a:ea typeface="宋体" pitchFamily="2" charset="-122"/>
              </a:rPr>
              <a:t>}(</a:t>
            </a:r>
            <a:r>
              <a:rPr lang="zh-CN" altLang="en-US" sz="2000" dirty="0">
                <a:ea typeface="宋体" pitchFamily="2" charset="-122"/>
              </a:rPr>
              <a:t>找最后一个</a:t>
            </a:r>
            <a:r>
              <a:rPr lang="zh-CN" altLang="en-US" sz="2000" dirty="0" smtClean="0">
                <a:ea typeface="宋体" pitchFamily="2" charset="-122"/>
              </a:rPr>
              <a:t>正序</a:t>
            </a:r>
            <a:r>
              <a:rPr lang="en-US" altLang="zh-CN" sz="2000" dirty="0" smtClean="0">
                <a:ea typeface="宋体" pitchFamily="2" charset="-122"/>
              </a:rPr>
              <a:t>)</a:t>
            </a:r>
            <a:r>
              <a:rPr lang="en-US" altLang="zh-CN" sz="2000" dirty="0">
                <a:ea typeface="宋体" pitchFamily="2" charset="-122"/>
              </a:rPr>
              <a:t>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(2</a:t>
            </a:r>
            <a:r>
              <a:rPr lang="en-US" altLang="zh-CN" sz="2000" dirty="0">
                <a:ea typeface="宋体" pitchFamily="2" charset="-122"/>
              </a:rPr>
              <a:t>) </a:t>
            </a:r>
            <a:r>
              <a:rPr lang="zh-CN" altLang="en-US" sz="2000" dirty="0">
                <a:ea typeface="宋体" pitchFamily="2" charset="-122"/>
              </a:rPr>
              <a:t>求 </a:t>
            </a:r>
            <a:r>
              <a:rPr lang="en-US" altLang="zh-CN" sz="2000" dirty="0" smtClean="0">
                <a:ea typeface="宋体" pitchFamily="2" charset="-122"/>
              </a:rPr>
              <a:t>j=max{k|</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smtClean="0">
                <a:ea typeface="宋体" pitchFamily="2" charset="-122"/>
              </a:rPr>
              <a:t>&lt;</a:t>
            </a:r>
            <a:r>
              <a:rPr lang="en-US" altLang="zh-CN" sz="2000" dirty="0" err="1" smtClean="0">
                <a:ea typeface="宋体" pitchFamily="2" charset="-122"/>
              </a:rPr>
              <a:t>p</a:t>
            </a:r>
            <a:r>
              <a:rPr lang="en-US" altLang="zh-CN" sz="2000" baseline="-25000" dirty="0" err="1" smtClean="0">
                <a:ea typeface="宋体" pitchFamily="2" charset="-122"/>
              </a:rPr>
              <a:t>k</a:t>
            </a:r>
            <a:r>
              <a:rPr lang="en-US" altLang="zh-CN" sz="2000" dirty="0" smtClean="0">
                <a:ea typeface="宋体" pitchFamily="2" charset="-122"/>
              </a:rPr>
              <a:t>}(</a:t>
            </a:r>
            <a:r>
              <a:rPr lang="zh-CN" altLang="en-US" sz="2000" dirty="0">
                <a:ea typeface="宋体" pitchFamily="2" charset="-122"/>
              </a:rPr>
              <a:t>找最后大于</a:t>
            </a:r>
            <a:r>
              <a:rPr lang="en-US" altLang="zh-CN" sz="2000" dirty="0">
                <a:ea typeface="宋体" pitchFamily="2" charset="-122"/>
              </a:rPr>
              <a:t>p</a:t>
            </a:r>
            <a:r>
              <a:rPr lang="en-US" altLang="zh-CN" sz="2000" baseline="-25000" dirty="0">
                <a:ea typeface="宋体" pitchFamily="2" charset="-122"/>
              </a:rPr>
              <a:t>i-1</a:t>
            </a:r>
            <a:r>
              <a:rPr lang="zh-CN" altLang="en-US" sz="2000" dirty="0">
                <a:ea typeface="宋体" pitchFamily="2" charset="-122"/>
              </a:rPr>
              <a:t>者</a:t>
            </a:r>
            <a:r>
              <a:rPr lang="en-US" altLang="zh-CN" sz="2000" dirty="0">
                <a:ea typeface="宋体" pitchFamily="2" charset="-122"/>
              </a:rPr>
              <a:t>) </a:t>
            </a:r>
            <a:endParaRPr lang="en-US" altLang="zh-CN" sz="2000" dirty="0" smtClean="0">
              <a:ea typeface="宋体" pitchFamily="2" charset="-122"/>
            </a:endParaRPr>
          </a:p>
          <a:p>
            <a:pPr lvl="1" eaLnBrk="1" hangingPunct="1">
              <a:lnSpc>
                <a:spcPct val="90000"/>
              </a:lnSpc>
            </a:pPr>
            <a:r>
              <a:rPr lang="en-US" altLang="zh-CN" sz="2000" dirty="0" smtClean="0">
                <a:ea typeface="宋体" pitchFamily="2" charset="-122"/>
              </a:rPr>
              <a:t>(</a:t>
            </a:r>
            <a:r>
              <a:rPr lang="en-US" altLang="zh-CN" sz="2000" dirty="0">
                <a:ea typeface="宋体" pitchFamily="2" charset="-122"/>
              </a:rPr>
              <a:t>3) </a:t>
            </a:r>
            <a:r>
              <a:rPr lang="zh-CN" altLang="en-US" sz="2000" dirty="0">
                <a:ea typeface="宋体" pitchFamily="2" charset="-122"/>
              </a:rPr>
              <a:t>互换</a:t>
            </a:r>
            <a:r>
              <a:rPr lang="en-US" altLang="zh-CN" sz="2000" dirty="0">
                <a:ea typeface="宋体" pitchFamily="2" charset="-122"/>
              </a:rPr>
              <a:t>p</a:t>
            </a:r>
            <a:r>
              <a:rPr lang="en-US" altLang="zh-CN" sz="2000" baseline="-25000" dirty="0">
                <a:ea typeface="宋体" pitchFamily="2" charset="-122"/>
              </a:rPr>
              <a:t>i-1</a:t>
            </a:r>
            <a:r>
              <a:rPr lang="zh-CN" altLang="en-US" sz="2000" dirty="0">
                <a:ea typeface="宋体" pitchFamily="2" charset="-122"/>
              </a:rPr>
              <a:t>与</a:t>
            </a:r>
            <a:r>
              <a:rPr lang="en-US" altLang="zh-CN" sz="2000" dirty="0" err="1">
                <a:ea typeface="宋体" pitchFamily="2" charset="-122"/>
              </a:rPr>
              <a:t>p</a:t>
            </a:r>
            <a:r>
              <a:rPr lang="en-US" altLang="zh-CN" sz="2000" baseline="-25000" dirty="0" err="1">
                <a:ea typeface="宋体" pitchFamily="2" charset="-122"/>
              </a:rPr>
              <a:t>j</a:t>
            </a:r>
            <a:r>
              <a:rPr lang="zh-CN" altLang="en-US" sz="2000" dirty="0">
                <a:ea typeface="宋体" pitchFamily="2" charset="-122"/>
              </a:rPr>
              <a:t>得         </a:t>
            </a:r>
            <a:endParaRPr lang="en-US" altLang="zh-CN" sz="2000" dirty="0" smtClean="0">
              <a:ea typeface="宋体" pitchFamily="2" charset="-122"/>
            </a:endParaRPr>
          </a:p>
          <a:p>
            <a:pPr marL="457200" lvl="1" indent="0" eaLnBrk="1" hangingPunct="1">
              <a:lnSpc>
                <a:spcPct val="90000"/>
              </a:lnSpc>
              <a:buNone/>
            </a:pPr>
            <a:r>
              <a:rPr lang="en-US" altLang="zh-CN" sz="2000" dirty="0" smtClean="0">
                <a:ea typeface="宋体" pitchFamily="2" charset="-122"/>
              </a:rPr>
              <a:t>p</a:t>
            </a:r>
            <a:r>
              <a:rPr lang="en-US" altLang="zh-CN" sz="2000" baseline="-25000" dirty="0" smtClean="0">
                <a:ea typeface="宋体" pitchFamily="2" charset="-122"/>
              </a:rPr>
              <a:t>1</a:t>
            </a:r>
            <a:r>
              <a:rPr lang="en-US" altLang="zh-CN" sz="2000" dirty="0" smtClean="0">
                <a:ea typeface="宋体" pitchFamily="2" charset="-122"/>
              </a:rPr>
              <a:t>…p</a:t>
            </a:r>
            <a:r>
              <a:rPr lang="en-US" altLang="zh-CN" sz="2000" baseline="-25000" dirty="0" smtClean="0">
                <a:ea typeface="宋体" pitchFamily="2" charset="-122"/>
              </a:rPr>
              <a:t>i-2</a:t>
            </a:r>
            <a:r>
              <a:rPr lang="en-US" altLang="zh-CN" sz="2000" dirty="0">
                <a:ea typeface="宋体" pitchFamily="2" charset="-122"/>
              </a:rPr>
              <a:t> </a:t>
            </a:r>
            <a:r>
              <a:rPr lang="en-US" altLang="zh-CN" sz="2000" dirty="0" err="1">
                <a:ea typeface="宋体" pitchFamily="2" charset="-122"/>
              </a:rPr>
              <a:t>p</a:t>
            </a:r>
            <a:r>
              <a:rPr lang="en-US" altLang="zh-CN" sz="2000" baseline="-25000" dirty="0" err="1">
                <a:ea typeface="宋体" pitchFamily="2" charset="-122"/>
              </a:rPr>
              <a:t>j</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i</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a:ea typeface="宋体" pitchFamily="2" charset="-122"/>
              </a:rPr>
              <a:t>…</a:t>
            </a:r>
            <a:r>
              <a:rPr lang="en-US" altLang="zh-CN" sz="2000" dirty="0" smtClean="0">
                <a:ea typeface="宋体" pitchFamily="2" charset="-122"/>
              </a:rPr>
              <a:t>p</a:t>
            </a:r>
            <a:r>
              <a:rPr lang="en-US" altLang="zh-CN" sz="2000" baseline="-25000" dirty="0" smtClean="0">
                <a:ea typeface="宋体" pitchFamily="2" charset="-122"/>
              </a:rPr>
              <a:t>j-1</a:t>
            </a:r>
            <a:r>
              <a:rPr lang="en-US" altLang="zh-CN" sz="2000" baseline="-25000" dirty="0">
                <a:ea typeface="宋体" pitchFamily="2" charset="-122"/>
              </a:rPr>
              <a:t> </a:t>
            </a:r>
            <a:r>
              <a:rPr lang="en-US" altLang="zh-CN" sz="2000" dirty="0">
                <a:ea typeface="宋体" pitchFamily="2" charset="-122"/>
              </a:rPr>
              <a:t>p</a:t>
            </a:r>
            <a:r>
              <a:rPr lang="en-US" altLang="zh-CN" sz="2000" baseline="-25000" dirty="0">
                <a:ea typeface="宋体" pitchFamily="2" charset="-122"/>
              </a:rPr>
              <a:t>i-1</a:t>
            </a:r>
            <a:r>
              <a:rPr lang="en-US" altLang="zh-CN" sz="2000" dirty="0">
                <a:ea typeface="宋体" pitchFamily="2" charset="-122"/>
              </a:rPr>
              <a:t> </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a:t>
            </a:r>
            <a:r>
              <a:rPr lang="en-US" altLang="zh-CN" sz="2000" dirty="0" err="1" smtClean="0">
                <a:ea typeface="宋体" pitchFamily="2" charset="-122"/>
              </a:rPr>
              <a:t>p</a:t>
            </a:r>
            <a:r>
              <a:rPr lang="en-US" altLang="zh-CN" sz="2000" baseline="-25000" dirty="0" err="1" smtClean="0">
                <a:ea typeface="宋体" pitchFamily="2" charset="-122"/>
              </a:rPr>
              <a:t>n</a:t>
            </a:r>
            <a:endParaRPr lang="en-US" altLang="zh-CN" sz="2000" baseline="-25000" dirty="0" smtClean="0">
              <a:ea typeface="宋体" pitchFamily="2" charset="-122"/>
            </a:endParaRPr>
          </a:p>
          <a:p>
            <a:pPr lvl="1" eaLnBrk="1" hangingPunct="1">
              <a:lnSpc>
                <a:spcPct val="90000"/>
              </a:lnSpc>
            </a:pPr>
            <a:r>
              <a:rPr lang="en-US" altLang="zh-CN" sz="2000" dirty="0">
                <a:ea typeface="宋体" pitchFamily="2" charset="-122"/>
              </a:rPr>
              <a:t> (4) </a:t>
            </a:r>
            <a:r>
              <a:rPr lang="zh-CN" altLang="en-US" sz="2000" dirty="0">
                <a:ea typeface="宋体" pitchFamily="2" charset="-122"/>
              </a:rPr>
              <a:t>反排</a:t>
            </a:r>
            <a:r>
              <a:rPr lang="en-US" altLang="zh-CN" sz="2000" dirty="0" err="1">
                <a:ea typeface="宋体" pitchFamily="2" charset="-122"/>
              </a:rPr>
              <a:t>p</a:t>
            </a:r>
            <a:r>
              <a:rPr lang="en-US" altLang="zh-CN" sz="2000" baseline="-25000" dirty="0" err="1">
                <a:ea typeface="宋体" pitchFamily="2" charset="-122"/>
              </a:rPr>
              <a:t>j</a:t>
            </a:r>
            <a:r>
              <a:rPr lang="zh-CN" altLang="en-US" sz="2000" dirty="0">
                <a:ea typeface="宋体" pitchFamily="2" charset="-122"/>
              </a:rPr>
              <a:t>后面的数</a:t>
            </a:r>
            <a:r>
              <a:rPr lang="zh-CN" altLang="en-US" sz="2000" dirty="0" smtClean="0">
                <a:ea typeface="宋体" pitchFamily="2" charset="-122"/>
              </a:rPr>
              <a:t>得到</a:t>
            </a:r>
            <a:r>
              <a:rPr lang="en-US" altLang="zh-CN" sz="2000" dirty="0" smtClean="0">
                <a:ea typeface="宋体" pitchFamily="2" charset="-122"/>
              </a:rPr>
              <a:t>(</a:t>
            </a:r>
            <a:r>
              <a:rPr lang="en-US" altLang="zh-CN" sz="2000" dirty="0">
                <a:ea typeface="宋体" pitchFamily="2" charset="-122"/>
              </a:rPr>
              <a:t>q):      </a:t>
            </a:r>
            <a:endParaRPr lang="en-US" altLang="zh-CN" sz="2000" dirty="0" smtClean="0">
              <a:ea typeface="宋体" pitchFamily="2" charset="-122"/>
            </a:endParaRPr>
          </a:p>
          <a:p>
            <a:pPr marL="457200" lvl="1" indent="0" eaLnBrk="1" hangingPunct="1">
              <a:lnSpc>
                <a:spcPct val="90000"/>
              </a:lnSpc>
              <a:buNone/>
            </a:pPr>
            <a:r>
              <a:rPr lang="en-US" altLang="zh-CN" sz="2000" dirty="0">
                <a:ea typeface="宋体" pitchFamily="2" charset="-122"/>
              </a:rPr>
              <a:t> p</a:t>
            </a:r>
            <a:r>
              <a:rPr lang="en-US" altLang="zh-CN" sz="2000" baseline="-25000" dirty="0">
                <a:ea typeface="宋体" pitchFamily="2" charset="-122"/>
              </a:rPr>
              <a:t>1</a:t>
            </a:r>
            <a:r>
              <a:rPr lang="en-US" altLang="zh-CN" sz="2000" dirty="0">
                <a:ea typeface="宋体" pitchFamily="2" charset="-122"/>
              </a:rPr>
              <a:t>…p</a:t>
            </a:r>
            <a:r>
              <a:rPr lang="en-US" altLang="zh-CN" sz="2000" baseline="-25000" dirty="0">
                <a:ea typeface="宋体" pitchFamily="2" charset="-122"/>
              </a:rPr>
              <a:t>i-2</a:t>
            </a:r>
            <a:r>
              <a:rPr lang="en-US" altLang="zh-CN" sz="2000" dirty="0">
                <a:ea typeface="宋体" pitchFamily="2" charset="-122"/>
              </a:rPr>
              <a:t> </a:t>
            </a:r>
            <a:r>
              <a:rPr lang="en-US" altLang="zh-CN" sz="2000" dirty="0" err="1">
                <a:ea typeface="宋体" pitchFamily="2" charset="-122"/>
              </a:rPr>
              <a:t>p</a:t>
            </a:r>
            <a:r>
              <a:rPr lang="en-US" altLang="zh-CN" sz="2000" baseline="-25000" dirty="0" err="1">
                <a:ea typeface="宋体" pitchFamily="2" charset="-122"/>
              </a:rPr>
              <a:t>j</a:t>
            </a:r>
            <a:r>
              <a:rPr lang="en-US" altLang="zh-CN" sz="2000" dirty="0">
                <a:ea typeface="宋体" pitchFamily="2" charset="-122"/>
              </a:rPr>
              <a:t> </a:t>
            </a:r>
            <a:r>
              <a:rPr lang="en-US" altLang="zh-CN" sz="2000" dirty="0" err="1" smtClean="0">
                <a:ea typeface="宋体" pitchFamily="2" charset="-122"/>
              </a:rPr>
              <a:t>p</a:t>
            </a:r>
            <a:r>
              <a:rPr lang="en-US" altLang="zh-CN" sz="2000" baseline="-25000" dirty="0" err="1" smtClean="0">
                <a:ea typeface="宋体" pitchFamily="2" charset="-122"/>
              </a:rPr>
              <a:t>n</a:t>
            </a:r>
            <a:r>
              <a:rPr lang="en-US" altLang="zh-CN" sz="2000" dirty="0">
                <a:ea typeface="宋体" pitchFamily="2" charset="-122"/>
              </a:rPr>
              <a:t>…</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smtClean="0">
                <a:ea typeface="宋体" pitchFamily="2" charset="-122"/>
              </a:rPr>
              <a:t>p</a:t>
            </a:r>
            <a:r>
              <a:rPr lang="en-US" altLang="zh-CN" sz="2000" baseline="-25000" dirty="0" smtClean="0">
                <a:ea typeface="宋体" pitchFamily="2" charset="-122"/>
              </a:rPr>
              <a:t>i-1</a:t>
            </a:r>
            <a:r>
              <a:rPr lang="en-US" altLang="zh-CN" sz="2000" dirty="0" smtClean="0">
                <a:ea typeface="宋体" pitchFamily="2" charset="-122"/>
              </a:rPr>
              <a:t>p</a:t>
            </a:r>
            <a:r>
              <a:rPr lang="en-US" altLang="zh-CN" sz="2000" baseline="-25000" dirty="0" smtClean="0">
                <a:ea typeface="宋体" pitchFamily="2" charset="-122"/>
              </a:rPr>
              <a:t>j-1</a:t>
            </a:r>
            <a:r>
              <a:rPr lang="en-US" altLang="zh-CN" sz="2000" dirty="0">
                <a:ea typeface="宋体" pitchFamily="2" charset="-122"/>
              </a:rPr>
              <a:t> ….p</a:t>
            </a:r>
            <a:r>
              <a:rPr lang="en-US" altLang="zh-CN" sz="2000" baseline="-25000" dirty="0">
                <a:ea typeface="宋体" pitchFamily="2" charset="-122"/>
              </a:rPr>
              <a:t>i+1</a:t>
            </a:r>
            <a:r>
              <a:rPr lang="en-US" altLang="zh-CN" sz="2000" dirty="0">
                <a:ea typeface="宋体" pitchFamily="2" charset="-122"/>
              </a:rPr>
              <a:t> p</a:t>
            </a:r>
            <a:r>
              <a:rPr lang="en-US" altLang="zh-CN" sz="2000" baseline="-25000" dirty="0">
                <a:ea typeface="宋体" pitchFamily="2" charset="-122"/>
              </a:rPr>
              <a:t>i</a:t>
            </a:r>
          </a:p>
        </p:txBody>
      </p:sp>
      <p:sp>
        <p:nvSpPr>
          <p:cNvPr id="2" name="矩形 1"/>
          <p:cNvSpPr/>
          <p:nvPr/>
        </p:nvSpPr>
        <p:spPr>
          <a:xfrm>
            <a:off x="2704429" y="4745261"/>
            <a:ext cx="4716016" cy="1477328"/>
          </a:xfrm>
          <a:prstGeom prst="rect">
            <a:avLst/>
          </a:prstGeom>
        </p:spPr>
        <p:txBody>
          <a:bodyPr wrap="square">
            <a:spAutoFit/>
          </a:bodyPr>
          <a:lstStyle/>
          <a:p>
            <a:r>
              <a:rPr lang="zh-CN" altLang="en-US" dirty="0"/>
              <a:t>设</a:t>
            </a:r>
            <a:r>
              <a:rPr lang="en-US" altLang="zh-CN" dirty="0" smtClean="0"/>
              <a:t>S=1,2,3,4,</a:t>
            </a:r>
            <a:r>
              <a:rPr lang="en-US" altLang="zh-CN" dirty="0"/>
              <a:t> </a:t>
            </a:r>
            <a:r>
              <a:rPr lang="zh-CN" altLang="en-US" dirty="0"/>
              <a:t>用字典序法求出</a:t>
            </a:r>
            <a:r>
              <a:rPr lang="en-US" altLang="zh-CN" dirty="0"/>
              <a:t>S</a:t>
            </a:r>
            <a:r>
              <a:rPr lang="zh-CN" altLang="en-US" dirty="0"/>
              <a:t>的全部</a:t>
            </a:r>
            <a:r>
              <a:rPr lang="zh-CN" altLang="en-US" dirty="0" smtClean="0"/>
              <a:t>排列</a:t>
            </a:r>
            <a:r>
              <a:rPr lang="en-US" altLang="zh-CN" dirty="0" smtClean="0"/>
              <a:t>.</a:t>
            </a:r>
            <a:r>
              <a:rPr lang="en-US" altLang="zh-CN" dirty="0"/>
              <a:t>  </a:t>
            </a:r>
            <a:endParaRPr lang="en-US" altLang="zh-CN" dirty="0" smtClean="0"/>
          </a:p>
          <a:p>
            <a:r>
              <a:rPr lang="zh-CN" altLang="en-US" dirty="0" smtClean="0"/>
              <a:t>解</a:t>
            </a:r>
            <a:r>
              <a:rPr lang="zh-CN" altLang="en-US" dirty="0"/>
              <a:t>   </a:t>
            </a:r>
            <a:r>
              <a:rPr lang="en-US" altLang="zh-CN" dirty="0"/>
              <a:t>1234, 1243, 1324, 1342, 1423, 1432,      </a:t>
            </a:r>
            <a:r>
              <a:rPr lang="en-US" altLang="zh-CN" dirty="0" smtClean="0"/>
              <a:t>     </a:t>
            </a:r>
            <a:r>
              <a:rPr lang="en-US" altLang="zh-CN" dirty="0"/>
              <a:t> 2134, 2143, 2314, 2341, 2413, 2431</a:t>
            </a:r>
            <a:r>
              <a:rPr lang="en-US" altLang="zh-CN" dirty="0" smtClean="0"/>
              <a:t>,</a:t>
            </a:r>
          </a:p>
          <a:p>
            <a:r>
              <a:rPr lang="en-US" altLang="zh-CN" dirty="0" smtClean="0"/>
              <a:t>     3124</a:t>
            </a:r>
            <a:r>
              <a:rPr lang="en-US" altLang="zh-CN" dirty="0"/>
              <a:t>, 3142, 3214, 3241, 3412, 3421,       </a:t>
            </a:r>
            <a:endParaRPr lang="en-US" altLang="zh-CN" dirty="0" smtClean="0"/>
          </a:p>
          <a:p>
            <a:r>
              <a:rPr lang="en-US" altLang="zh-CN" dirty="0" smtClean="0"/>
              <a:t>      4123</a:t>
            </a:r>
            <a:r>
              <a:rPr lang="en-US" altLang="zh-CN" dirty="0"/>
              <a:t>, 4132, 4213, 4231, 4312, 4321.</a:t>
            </a:r>
            <a:endParaRPr lang="zh-CN" altLang="en-US" dirty="0"/>
          </a:p>
        </p:txBody>
      </p:sp>
      <p:sp>
        <p:nvSpPr>
          <p:cNvPr id="3" name="矩形 2"/>
          <p:cNvSpPr/>
          <p:nvPr/>
        </p:nvSpPr>
        <p:spPr>
          <a:xfrm>
            <a:off x="5436096" y="2521059"/>
            <a:ext cx="3740287" cy="1815882"/>
          </a:xfrm>
          <a:prstGeom prst="rect">
            <a:avLst/>
          </a:prstGeom>
        </p:spPr>
        <p:txBody>
          <a:bodyPr wrap="square">
            <a:spAutoFit/>
          </a:bodyPr>
          <a:lstStyle/>
          <a:p>
            <a:r>
              <a:rPr lang="zh-CN" altLang="en-US" sz="1400" b="1" dirty="0" smtClean="0">
                <a:solidFill>
                  <a:srgbClr val="00B050"/>
                </a:solidFill>
                <a:latin typeface="微软雅黑" panose="020B0503020204020204" pitchFamily="34" charset="-122"/>
                <a:ea typeface="微软雅黑" panose="020B0503020204020204" pitchFamily="34" charset="-122"/>
              </a:rPr>
              <a:t>练习：</a:t>
            </a:r>
            <a:endParaRPr lang="en-US" altLang="zh-CN" sz="1400" b="1" dirty="0" smtClean="0">
              <a:solidFill>
                <a:srgbClr val="00B050"/>
              </a:solidFill>
              <a:latin typeface="微软雅黑" panose="020B0503020204020204" pitchFamily="34" charset="-122"/>
              <a:ea typeface="微软雅黑" panose="020B0503020204020204" pitchFamily="34" charset="-122"/>
            </a:endParaRPr>
          </a:p>
          <a:p>
            <a:r>
              <a:rPr lang="zh-CN" altLang="en-US" sz="1400" b="1" dirty="0" smtClean="0">
                <a:latin typeface="微软雅黑" panose="020B0503020204020204" pitchFamily="34" charset="-122"/>
                <a:ea typeface="微软雅黑" panose="020B0503020204020204" pitchFamily="34" charset="-122"/>
              </a:rPr>
              <a:t>设有</a:t>
            </a:r>
            <a:r>
              <a:rPr lang="zh-CN" altLang="en-US" sz="1400" b="1" dirty="0">
                <a:latin typeface="微软雅黑" panose="020B0503020204020204" pitchFamily="34" charset="-122"/>
                <a:ea typeface="微软雅黑" panose="020B0503020204020204" pitchFamily="34" charset="-122"/>
              </a:rPr>
              <a:t>排列</a:t>
            </a:r>
            <a:r>
              <a:rPr lang="en-US" altLang="zh-CN" sz="1400" b="1" dirty="0">
                <a:latin typeface="微软雅黑" panose="020B0503020204020204" pitchFamily="34" charset="-122"/>
                <a:ea typeface="微软雅黑" panose="020B0503020204020204" pitchFamily="34" charset="-122"/>
              </a:rPr>
              <a:t>(p) =2763541, </a:t>
            </a:r>
            <a:r>
              <a:rPr lang="zh-CN" altLang="en-US" sz="1400" b="1" dirty="0">
                <a:latin typeface="微软雅黑" panose="020B0503020204020204" pitchFamily="34" charset="-122"/>
                <a:ea typeface="微软雅黑" panose="020B0503020204020204" pitchFamily="34" charset="-122"/>
              </a:rPr>
              <a:t>按照字典式排序</a:t>
            </a:r>
            <a:r>
              <a:rPr lang="en-US" altLang="zh-CN" sz="1400" b="1" dirty="0">
                <a:latin typeface="微软雅黑" panose="020B0503020204020204" pitchFamily="34" charset="-122"/>
                <a:ea typeface="微软雅黑" panose="020B0503020204020204" pitchFamily="34" charset="-122"/>
              </a:rPr>
              <a:t>, </a:t>
            </a:r>
            <a:r>
              <a:rPr lang="zh-CN" altLang="en-US" sz="1400" b="1" dirty="0">
                <a:latin typeface="微软雅黑" panose="020B0503020204020204" pitchFamily="34" charset="-122"/>
                <a:ea typeface="微软雅黑" panose="020B0503020204020204" pitchFamily="34" charset="-122"/>
              </a:rPr>
              <a:t>它的下一个排列是</a:t>
            </a:r>
            <a:r>
              <a:rPr lang="en-US" altLang="zh-CN" sz="1400" b="1" dirty="0">
                <a:latin typeface="微软雅黑" panose="020B0503020204020204" pitchFamily="34" charset="-122"/>
                <a:ea typeface="微软雅黑" panose="020B0503020204020204" pitchFamily="34" charset="-122"/>
              </a:rPr>
              <a:t>?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 (1) 2763541  [</a:t>
            </a:r>
            <a:r>
              <a:rPr lang="zh-CN" altLang="en-US" sz="1400" b="1" dirty="0">
                <a:latin typeface="微软雅黑" panose="020B0503020204020204" pitchFamily="34" charset="-122"/>
                <a:ea typeface="微软雅黑" panose="020B0503020204020204" pitchFamily="34" charset="-122"/>
              </a:rPr>
              <a:t>找最后一个正序</a:t>
            </a:r>
            <a:r>
              <a:rPr lang="en-US" altLang="zh-CN" sz="1400" b="1" dirty="0">
                <a:latin typeface="微软雅黑" panose="020B0503020204020204" pitchFamily="34" charset="-122"/>
                <a:ea typeface="微软雅黑" panose="020B0503020204020204" pitchFamily="34" charset="-122"/>
              </a:rPr>
              <a:t>35]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a:t>
            </a:r>
            <a:r>
              <a:rPr lang="en-US" altLang="zh-CN" sz="1400" b="1" dirty="0">
                <a:latin typeface="微软雅黑" panose="020B0503020204020204" pitchFamily="34" charset="-122"/>
                <a:ea typeface="微软雅黑" panose="020B0503020204020204" pitchFamily="34" charset="-122"/>
              </a:rPr>
              <a:t>2) 2763541 [</a:t>
            </a:r>
            <a:r>
              <a:rPr lang="zh-CN" altLang="en-US" sz="1400" b="1" dirty="0">
                <a:latin typeface="微软雅黑" panose="020B0503020204020204" pitchFamily="34" charset="-122"/>
                <a:ea typeface="微软雅黑" panose="020B0503020204020204" pitchFamily="34" charset="-122"/>
              </a:rPr>
              <a:t>找</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后面比</a:t>
            </a:r>
            <a:r>
              <a:rPr lang="en-US" altLang="zh-CN" sz="1400" b="1" dirty="0">
                <a:latin typeface="微软雅黑" panose="020B0503020204020204" pitchFamily="34" charset="-122"/>
                <a:ea typeface="微软雅黑" panose="020B0503020204020204" pitchFamily="34" charset="-122"/>
              </a:rPr>
              <a:t>3</a:t>
            </a:r>
            <a:r>
              <a:rPr lang="zh-CN" altLang="en-US" sz="1400" b="1" dirty="0">
                <a:latin typeface="微软雅黑" panose="020B0503020204020204" pitchFamily="34" charset="-122"/>
                <a:ea typeface="微软雅黑" panose="020B0503020204020204" pitchFamily="34" charset="-122"/>
              </a:rPr>
              <a:t>大的最后一个数</a:t>
            </a:r>
            <a:r>
              <a:rPr lang="en-US" altLang="zh-CN" sz="1400" b="1" dirty="0" smtClean="0">
                <a:latin typeface="微软雅黑" panose="020B0503020204020204" pitchFamily="34" charset="-122"/>
                <a:ea typeface="微软雅黑" panose="020B0503020204020204" pitchFamily="34" charset="-122"/>
              </a:rPr>
              <a:t>]</a:t>
            </a:r>
          </a:p>
          <a:p>
            <a:r>
              <a:rPr lang="en-US" altLang="zh-CN" sz="1400" b="1" dirty="0">
                <a:latin typeface="微软雅黑" panose="020B0503020204020204" pitchFamily="34" charset="-122"/>
                <a:ea typeface="微软雅黑" panose="020B0503020204020204" pitchFamily="34" charset="-122"/>
              </a:rPr>
              <a:t> (3) 2764531 [</a:t>
            </a:r>
            <a:r>
              <a:rPr lang="zh-CN" altLang="en-US" sz="1400" b="1" dirty="0">
                <a:latin typeface="微软雅黑" panose="020B0503020204020204" pitchFamily="34" charset="-122"/>
                <a:ea typeface="微软雅黑" panose="020B0503020204020204" pitchFamily="34" charset="-122"/>
              </a:rPr>
              <a:t>交换</a:t>
            </a:r>
            <a:r>
              <a:rPr lang="en-US" altLang="zh-CN" sz="1400" b="1" dirty="0">
                <a:latin typeface="微软雅黑" panose="020B0503020204020204" pitchFamily="34" charset="-122"/>
                <a:ea typeface="微软雅黑" panose="020B0503020204020204" pitchFamily="34" charset="-122"/>
              </a:rPr>
              <a:t>3,4</a:t>
            </a:r>
            <a:r>
              <a:rPr lang="zh-CN" altLang="en-US" sz="1400" b="1" dirty="0">
                <a:latin typeface="微软雅黑" panose="020B0503020204020204" pitchFamily="34" charset="-122"/>
                <a:ea typeface="微软雅黑" panose="020B0503020204020204" pitchFamily="34" charset="-122"/>
              </a:rPr>
              <a:t>的位置</a:t>
            </a:r>
            <a:r>
              <a:rPr lang="en-US" altLang="zh-CN" sz="1400" b="1" dirty="0">
                <a:latin typeface="微软雅黑" panose="020B0503020204020204" pitchFamily="34" charset="-122"/>
                <a:ea typeface="微软雅黑" panose="020B0503020204020204" pitchFamily="34" charset="-122"/>
              </a:rPr>
              <a:t>] </a:t>
            </a:r>
            <a:endParaRPr lang="en-US" altLang="zh-CN" sz="1400" b="1" dirty="0" smtClean="0">
              <a:latin typeface="微软雅黑" panose="020B0503020204020204" pitchFamily="34" charset="-122"/>
              <a:ea typeface="微软雅黑" panose="020B0503020204020204" pitchFamily="34" charset="-122"/>
            </a:endParaRPr>
          </a:p>
          <a:p>
            <a:r>
              <a:rPr lang="en-US" altLang="zh-CN" sz="1400" b="1" dirty="0" smtClean="0">
                <a:latin typeface="微软雅黑" panose="020B0503020204020204" pitchFamily="34" charset="-122"/>
                <a:ea typeface="微软雅黑" panose="020B0503020204020204" pitchFamily="34" charset="-122"/>
              </a:rPr>
              <a:t> </a:t>
            </a:r>
            <a:r>
              <a:rPr lang="en-US" altLang="zh-CN" sz="1400" b="1" dirty="0">
                <a:latin typeface="微软雅黑" panose="020B0503020204020204" pitchFamily="34" charset="-122"/>
                <a:ea typeface="微软雅黑" panose="020B0503020204020204" pitchFamily="34" charset="-122"/>
              </a:rPr>
              <a:t>(4) 2764135 [</a:t>
            </a:r>
            <a:r>
              <a:rPr lang="zh-CN" altLang="en-US" sz="1400" b="1" dirty="0">
                <a:latin typeface="微软雅黑" panose="020B0503020204020204" pitchFamily="34" charset="-122"/>
                <a:ea typeface="微软雅黑" panose="020B0503020204020204" pitchFamily="34" charset="-122"/>
              </a:rPr>
              <a:t>把</a:t>
            </a:r>
            <a:r>
              <a:rPr lang="en-US" altLang="zh-CN" sz="1400" b="1" dirty="0">
                <a:latin typeface="微软雅黑" panose="020B0503020204020204" pitchFamily="34" charset="-122"/>
                <a:ea typeface="微软雅黑" panose="020B0503020204020204" pitchFamily="34" charset="-122"/>
              </a:rPr>
              <a:t>4</a:t>
            </a:r>
            <a:r>
              <a:rPr lang="zh-CN" altLang="en-US" sz="1400" b="1" dirty="0">
                <a:latin typeface="微软雅黑" panose="020B0503020204020204" pitchFamily="34" charset="-122"/>
                <a:ea typeface="微软雅黑" panose="020B0503020204020204" pitchFamily="34" charset="-122"/>
              </a:rPr>
              <a:t>后面的</a:t>
            </a:r>
            <a:r>
              <a:rPr lang="en-US" altLang="zh-CN" sz="1400" b="1" dirty="0">
                <a:latin typeface="微软雅黑" panose="020B0503020204020204" pitchFamily="34" charset="-122"/>
                <a:ea typeface="微软雅黑" panose="020B0503020204020204" pitchFamily="34" charset="-122"/>
              </a:rPr>
              <a:t>531</a:t>
            </a:r>
            <a:r>
              <a:rPr lang="zh-CN" altLang="en-US" sz="1400" b="1" dirty="0">
                <a:latin typeface="微软雅黑" panose="020B0503020204020204" pitchFamily="34" charset="-122"/>
                <a:ea typeface="微软雅黑" panose="020B0503020204020204" pitchFamily="34" charset="-122"/>
              </a:rPr>
              <a:t>反序排列为       </a:t>
            </a:r>
            <a:r>
              <a:rPr lang="en-US" altLang="zh-CN" sz="1400" b="1" dirty="0">
                <a:latin typeface="微软雅黑" panose="020B0503020204020204" pitchFamily="34" charset="-122"/>
                <a:ea typeface="微软雅黑" panose="020B0503020204020204" pitchFamily="34" charset="-122"/>
              </a:rPr>
              <a:t>135</a:t>
            </a:r>
            <a:r>
              <a:rPr lang="zh-CN" altLang="en-US" sz="1400" b="1" dirty="0">
                <a:latin typeface="微软雅黑" panose="020B0503020204020204" pitchFamily="34" charset="-122"/>
                <a:ea typeface="微软雅黑" panose="020B0503020204020204" pitchFamily="34" charset="-122"/>
              </a:rPr>
              <a:t>即得到最后的排列</a:t>
            </a:r>
            <a:r>
              <a:rPr lang="en-US" altLang="zh-CN" sz="1400" b="1" dirty="0">
                <a:latin typeface="微软雅黑" panose="020B0503020204020204" pitchFamily="34" charset="-122"/>
                <a:ea typeface="微软雅黑" panose="020B0503020204020204" pitchFamily="34" charset="-122"/>
              </a:rPr>
              <a:t>(q)]</a:t>
            </a:r>
            <a:endParaRPr lang="zh-CN" altLang="en-US" sz="1400" b="1" dirty="0">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43</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75139">
                                            <p:txEl>
                                              <p:pRg st="0" end="0"/>
                                            </p:txEl>
                                          </p:spTgt>
                                        </p:tgtEl>
                                        <p:attrNameLst>
                                          <p:attrName>style.visibility</p:attrName>
                                        </p:attrNameLst>
                                      </p:cBhvr>
                                      <p:to>
                                        <p:strVal val="visible"/>
                                      </p:to>
                                    </p:set>
                                    <p:animEffect transition="in" filter="fade">
                                      <p:cBhvr>
                                        <p:cTn id="12" dur="1000"/>
                                        <p:tgtEl>
                                          <p:spTgt spid="475139">
                                            <p:txEl>
                                              <p:pRg st="0" end="0"/>
                                            </p:txEl>
                                          </p:spTgt>
                                        </p:tgtEl>
                                      </p:cBhvr>
                                    </p:animEffect>
                                    <p:anim calcmode="lin" valueType="num">
                                      <p:cBhvr>
                                        <p:cTn id="13" dur="1000" fill="hold"/>
                                        <p:tgtEl>
                                          <p:spTgt spid="47513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75139">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75139">
                                            <p:txEl>
                                              <p:pRg st="1" end="1"/>
                                            </p:txEl>
                                          </p:spTgt>
                                        </p:tgtEl>
                                        <p:attrNameLst>
                                          <p:attrName>style.visibility</p:attrName>
                                        </p:attrNameLst>
                                      </p:cBhvr>
                                      <p:to>
                                        <p:strVal val="visible"/>
                                      </p:to>
                                    </p:set>
                                    <p:animEffect transition="in" filter="fade">
                                      <p:cBhvr>
                                        <p:cTn id="17" dur="1000"/>
                                        <p:tgtEl>
                                          <p:spTgt spid="475139">
                                            <p:txEl>
                                              <p:pRg st="1" end="1"/>
                                            </p:txEl>
                                          </p:spTgt>
                                        </p:tgtEl>
                                      </p:cBhvr>
                                    </p:animEffect>
                                    <p:anim calcmode="lin" valueType="num">
                                      <p:cBhvr>
                                        <p:cTn id="18" dur="1000" fill="hold"/>
                                        <p:tgtEl>
                                          <p:spTgt spid="475139">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75139">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475139">
                                            <p:txEl>
                                              <p:pRg st="2" end="2"/>
                                            </p:txEl>
                                          </p:spTgt>
                                        </p:tgtEl>
                                        <p:attrNameLst>
                                          <p:attrName>style.visibility</p:attrName>
                                        </p:attrNameLst>
                                      </p:cBhvr>
                                      <p:to>
                                        <p:strVal val="visible"/>
                                      </p:to>
                                    </p:set>
                                    <p:animEffect transition="in" filter="fade">
                                      <p:cBhvr>
                                        <p:cTn id="22" dur="1000"/>
                                        <p:tgtEl>
                                          <p:spTgt spid="475139">
                                            <p:txEl>
                                              <p:pRg st="2" end="2"/>
                                            </p:txEl>
                                          </p:spTgt>
                                        </p:tgtEl>
                                      </p:cBhvr>
                                    </p:animEffect>
                                    <p:anim calcmode="lin" valueType="num">
                                      <p:cBhvr>
                                        <p:cTn id="23" dur="1000" fill="hold"/>
                                        <p:tgtEl>
                                          <p:spTgt spid="475139">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75139">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475139">
                                            <p:txEl>
                                              <p:pRg st="3" end="3"/>
                                            </p:txEl>
                                          </p:spTgt>
                                        </p:tgtEl>
                                        <p:attrNameLst>
                                          <p:attrName>style.visibility</p:attrName>
                                        </p:attrNameLst>
                                      </p:cBhvr>
                                      <p:to>
                                        <p:strVal val="visible"/>
                                      </p:to>
                                    </p:set>
                                    <p:animEffect transition="in" filter="fade">
                                      <p:cBhvr>
                                        <p:cTn id="27" dur="1000"/>
                                        <p:tgtEl>
                                          <p:spTgt spid="475139">
                                            <p:txEl>
                                              <p:pRg st="3" end="3"/>
                                            </p:txEl>
                                          </p:spTgt>
                                        </p:tgtEl>
                                      </p:cBhvr>
                                    </p:animEffect>
                                    <p:anim calcmode="lin" valueType="num">
                                      <p:cBhvr>
                                        <p:cTn id="28" dur="1000" fill="hold"/>
                                        <p:tgtEl>
                                          <p:spTgt spid="475139">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75139">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475139">
                                            <p:txEl>
                                              <p:pRg st="4" end="4"/>
                                            </p:txEl>
                                          </p:spTgt>
                                        </p:tgtEl>
                                        <p:attrNameLst>
                                          <p:attrName>style.visibility</p:attrName>
                                        </p:attrNameLst>
                                      </p:cBhvr>
                                      <p:to>
                                        <p:strVal val="visible"/>
                                      </p:to>
                                    </p:set>
                                    <p:animEffect transition="in" filter="fade">
                                      <p:cBhvr>
                                        <p:cTn id="32" dur="1000"/>
                                        <p:tgtEl>
                                          <p:spTgt spid="475139">
                                            <p:txEl>
                                              <p:pRg st="4" end="4"/>
                                            </p:txEl>
                                          </p:spTgt>
                                        </p:tgtEl>
                                      </p:cBhvr>
                                    </p:animEffect>
                                    <p:anim calcmode="lin" valueType="num">
                                      <p:cBhvr>
                                        <p:cTn id="33" dur="1000" fill="hold"/>
                                        <p:tgtEl>
                                          <p:spTgt spid="475139">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75139">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475139">
                                            <p:txEl>
                                              <p:pRg st="5" end="5"/>
                                            </p:txEl>
                                          </p:spTgt>
                                        </p:tgtEl>
                                        <p:attrNameLst>
                                          <p:attrName>style.visibility</p:attrName>
                                        </p:attrNameLst>
                                      </p:cBhvr>
                                      <p:to>
                                        <p:strVal val="visible"/>
                                      </p:to>
                                    </p:set>
                                    <p:animEffect transition="in" filter="fade">
                                      <p:cBhvr>
                                        <p:cTn id="37" dur="1000"/>
                                        <p:tgtEl>
                                          <p:spTgt spid="475139">
                                            <p:txEl>
                                              <p:pRg st="5" end="5"/>
                                            </p:txEl>
                                          </p:spTgt>
                                        </p:tgtEl>
                                      </p:cBhvr>
                                    </p:animEffect>
                                    <p:anim calcmode="lin" valueType="num">
                                      <p:cBhvr>
                                        <p:cTn id="38" dur="1000" fill="hold"/>
                                        <p:tgtEl>
                                          <p:spTgt spid="475139">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75139">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75139">
                                            <p:txEl>
                                              <p:pRg st="6" end="6"/>
                                            </p:txEl>
                                          </p:spTgt>
                                        </p:tgtEl>
                                        <p:attrNameLst>
                                          <p:attrName>style.visibility</p:attrName>
                                        </p:attrNameLst>
                                      </p:cBhvr>
                                      <p:to>
                                        <p:strVal val="visible"/>
                                      </p:to>
                                    </p:set>
                                    <p:animEffect transition="in" filter="fade">
                                      <p:cBhvr>
                                        <p:cTn id="42" dur="1000"/>
                                        <p:tgtEl>
                                          <p:spTgt spid="475139">
                                            <p:txEl>
                                              <p:pRg st="6" end="6"/>
                                            </p:txEl>
                                          </p:spTgt>
                                        </p:tgtEl>
                                      </p:cBhvr>
                                    </p:animEffect>
                                    <p:anim calcmode="lin" valueType="num">
                                      <p:cBhvr>
                                        <p:cTn id="43" dur="1000" fill="hold"/>
                                        <p:tgtEl>
                                          <p:spTgt spid="475139">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75139">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475139">
                                            <p:txEl>
                                              <p:pRg st="7" end="7"/>
                                            </p:txEl>
                                          </p:spTgt>
                                        </p:tgtEl>
                                        <p:attrNameLst>
                                          <p:attrName>style.visibility</p:attrName>
                                        </p:attrNameLst>
                                      </p:cBhvr>
                                      <p:to>
                                        <p:strVal val="visible"/>
                                      </p:to>
                                    </p:set>
                                    <p:animEffect transition="in" filter="fade">
                                      <p:cBhvr>
                                        <p:cTn id="47" dur="1000"/>
                                        <p:tgtEl>
                                          <p:spTgt spid="475139">
                                            <p:txEl>
                                              <p:pRg st="7" end="7"/>
                                            </p:txEl>
                                          </p:spTgt>
                                        </p:tgtEl>
                                      </p:cBhvr>
                                    </p:animEffect>
                                    <p:anim calcmode="lin" valueType="num">
                                      <p:cBhvr>
                                        <p:cTn id="48" dur="1000" fill="hold"/>
                                        <p:tgtEl>
                                          <p:spTgt spid="475139">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75139">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fade">
                                      <p:cBhvr>
                                        <p:cTn id="54" dur="500"/>
                                        <p:tgtEl>
                                          <p:spTgt spid="3"/>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21" fill="hold" grpId="0"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barn(inVertical)">
                                      <p:cBhvr>
                                        <p:cTn id="59" dur="500"/>
                                        <p:tgtEl>
                                          <p:spTgt spid="2"/>
                                        </p:tgtEl>
                                      </p:cBhvr>
                                    </p:animEffec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grpId="1" nodeType="clickEffect">
                                  <p:stCondLst>
                                    <p:cond delay="0"/>
                                  </p:stCondLst>
                                  <p:childTnLst>
                                    <p:set>
                                      <p:cBhvr>
                                        <p:cTn id="63" dur="1" fill="hold">
                                          <p:stCondLst>
                                            <p:cond delay="0"/>
                                          </p:stCondLst>
                                        </p:cTn>
                                        <p:tgtEl>
                                          <p:spTgt spid="475139">
                                            <p:txEl>
                                              <p:pRg st="0" end="0"/>
                                            </p:txEl>
                                          </p:spTgt>
                                        </p:tgtEl>
                                        <p:attrNameLst>
                                          <p:attrName>style.visibility</p:attrName>
                                        </p:attrNameLst>
                                      </p:cBhvr>
                                      <p:to>
                                        <p:strVal val="hidden"/>
                                      </p:to>
                                    </p:set>
                                  </p:childTnLst>
                                </p:cTn>
                              </p:par>
                            </p:childTnLst>
                          </p:cTn>
                        </p:par>
                      </p:childTnLst>
                    </p:cTn>
                  </p:par>
                  <p:par>
                    <p:cTn id="64" fill="hold">
                      <p:stCondLst>
                        <p:cond delay="indefinite"/>
                      </p:stCondLst>
                      <p:childTnLst>
                        <p:par>
                          <p:cTn id="65" fill="hold">
                            <p:stCondLst>
                              <p:cond delay="0"/>
                            </p:stCondLst>
                            <p:childTnLst>
                              <p:par>
                                <p:cTn id="66" presetID="1" presetClass="exit" presetSubtype="0" fill="hold" grpId="1" nodeType="clickEffect">
                                  <p:stCondLst>
                                    <p:cond delay="0"/>
                                  </p:stCondLst>
                                  <p:childTnLst>
                                    <p:set>
                                      <p:cBhvr>
                                        <p:cTn id="67" dur="1" fill="hold">
                                          <p:stCondLst>
                                            <p:cond delay="0"/>
                                          </p:stCondLst>
                                        </p:cTn>
                                        <p:tgtEl>
                                          <p:spTgt spid="475139">
                                            <p:txEl>
                                              <p:pRg st="1" end="1"/>
                                            </p:txEl>
                                          </p:spTgt>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 presetClass="exit" presetSubtype="0" fill="hold" grpId="1" nodeType="clickEffect">
                                  <p:stCondLst>
                                    <p:cond delay="0"/>
                                  </p:stCondLst>
                                  <p:childTnLst>
                                    <p:set>
                                      <p:cBhvr>
                                        <p:cTn id="71" dur="1" fill="hold">
                                          <p:stCondLst>
                                            <p:cond delay="0"/>
                                          </p:stCondLst>
                                        </p:cTn>
                                        <p:tgtEl>
                                          <p:spTgt spid="475139">
                                            <p:txEl>
                                              <p:pRg st="2" end="2"/>
                                            </p:txEl>
                                          </p:spTgt>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xit" presetSubtype="0" fill="hold" grpId="1" nodeType="clickEffect">
                                  <p:stCondLst>
                                    <p:cond delay="0"/>
                                  </p:stCondLst>
                                  <p:childTnLst>
                                    <p:set>
                                      <p:cBhvr>
                                        <p:cTn id="75" dur="1" fill="hold">
                                          <p:stCondLst>
                                            <p:cond delay="0"/>
                                          </p:stCondLst>
                                        </p:cTn>
                                        <p:tgtEl>
                                          <p:spTgt spid="475139">
                                            <p:txEl>
                                              <p:pRg st="3" end="3"/>
                                            </p:txEl>
                                          </p:spTgt>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1" presetClass="exit" presetSubtype="0" fill="hold" grpId="1" nodeType="clickEffect">
                                  <p:stCondLst>
                                    <p:cond delay="0"/>
                                  </p:stCondLst>
                                  <p:childTnLst>
                                    <p:set>
                                      <p:cBhvr>
                                        <p:cTn id="79" dur="1" fill="hold">
                                          <p:stCondLst>
                                            <p:cond delay="0"/>
                                          </p:stCondLst>
                                        </p:cTn>
                                        <p:tgtEl>
                                          <p:spTgt spid="475139">
                                            <p:txEl>
                                              <p:pRg st="4" end="4"/>
                                            </p:txEl>
                                          </p:spTgt>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1" presetClass="exit" presetSubtype="0" fill="hold" grpId="1" nodeType="clickEffect">
                                  <p:stCondLst>
                                    <p:cond delay="0"/>
                                  </p:stCondLst>
                                  <p:childTnLst>
                                    <p:set>
                                      <p:cBhvr>
                                        <p:cTn id="83" dur="1" fill="hold">
                                          <p:stCondLst>
                                            <p:cond delay="0"/>
                                          </p:stCondLst>
                                        </p:cTn>
                                        <p:tgtEl>
                                          <p:spTgt spid="475139">
                                            <p:txEl>
                                              <p:pRg st="5" end="5"/>
                                            </p:txEl>
                                          </p:spTgt>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grpId="1" nodeType="clickEffect">
                                  <p:stCondLst>
                                    <p:cond delay="0"/>
                                  </p:stCondLst>
                                  <p:childTnLst>
                                    <p:set>
                                      <p:cBhvr>
                                        <p:cTn id="87" dur="1" fill="hold">
                                          <p:stCondLst>
                                            <p:cond delay="0"/>
                                          </p:stCondLst>
                                        </p:cTn>
                                        <p:tgtEl>
                                          <p:spTgt spid="475139">
                                            <p:txEl>
                                              <p:pRg st="6" end="6"/>
                                            </p:txEl>
                                          </p:spTgt>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grpId="1" nodeType="clickEffect">
                                  <p:stCondLst>
                                    <p:cond delay="0"/>
                                  </p:stCondLst>
                                  <p:childTnLst>
                                    <p:set>
                                      <p:cBhvr>
                                        <p:cTn id="91" dur="1" fill="hold">
                                          <p:stCondLst>
                                            <p:cond delay="0"/>
                                          </p:stCondLst>
                                        </p:cTn>
                                        <p:tgtEl>
                                          <p:spTgt spid="475139">
                                            <p:txEl>
                                              <p:pRg st="7" end="7"/>
                                            </p:txEl>
                                          </p:spTgt>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 presetClass="exit" presetSubtype="0" fill="hold" nodeType="clickEffect">
                                  <p:stCondLst>
                                    <p:cond delay="0"/>
                                  </p:stCondLst>
                                  <p:childTnLst>
                                    <p:set>
                                      <p:cBhvr>
                                        <p:cTn id="95" dur="1" fill="hold">
                                          <p:stCondLst>
                                            <p:cond delay="0"/>
                                          </p:stCondLst>
                                        </p:cTn>
                                        <p:tgtEl>
                                          <p:spTgt spid="475139">
                                            <p:txEl>
                                              <p:pRg st="0" end="0"/>
                                            </p:txEl>
                                          </p:spTgt>
                                        </p:tgtEl>
                                        <p:attrNameLst>
                                          <p:attrName>style.visibility</p:attrName>
                                        </p:attrNameLst>
                                      </p:cBhvr>
                                      <p:to>
                                        <p:strVal val="hidden"/>
                                      </p:to>
                                    </p:set>
                                  </p:childTnLst>
                                </p:cTn>
                              </p:par>
                              <p:par>
                                <p:cTn id="96" presetID="1" presetClass="exit" presetSubtype="0" fill="hold" nodeType="withEffect">
                                  <p:stCondLst>
                                    <p:cond delay="0"/>
                                  </p:stCondLst>
                                  <p:childTnLst>
                                    <p:set>
                                      <p:cBhvr>
                                        <p:cTn id="97" dur="1" fill="hold">
                                          <p:stCondLst>
                                            <p:cond delay="0"/>
                                          </p:stCondLst>
                                        </p:cTn>
                                        <p:tgtEl>
                                          <p:spTgt spid="475139">
                                            <p:txEl>
                                              <p:pRg st="1" end="1"/>
                                            </p:txEl>
                                          </p:spTgt>
                                        </p:tgtEl>
                                        <p:attrNameLst>
                                          <p:attrName>style.visibility</p:attrName>
                                        </p:attrNameLst>
                                      </p:cBhvr>
                                      <p:to>
                                        <p:strVal val="hidden"/>
                                      </p:to>
                                    </p:set>
                                  </p:childTnLst>
                                </p:cTn>
                              </p:par>
                              <p:par>
                                <p:cTn id="98" presetID="1" presetClass="exit" presetSubtype="0" fill="hold" nodeType="withEffect">
                                  <p:stCondLst>
                                    <p:cond delay="0"/>
                                  </p:stCondLst>
                                  <p:childTnLst>
                                    <p:set>
                                      <p:cBhvr>
                                        <p:cTn id="99" dur="1" fill="hold">
                                          <p:stCondLst>
                                            <p:cond delay="0"/>
                                          </p:stCondLst>
                                        </p:cTn>
                                        <p:tgtEl>
                                          <p:spTgt spid="475139">
                                            <p:txEl>
                                              <p:pRg st="2" end="2"/>
                                            </p:txEl>
                                          </p:spTgt>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0"/>
                                          </p:stCondLst>
                                        </p:cTn>
                                        <p:tgtEl>
                                          <p:spTgt spid="475139">
                                            <p:txEl>
                                              <p:pRg st="3" end="3"/>
                                            </p:txEl>
                                          </p:spTgt>
                                        </p:tgtEl>
                                        <p:attrNameLst>
                                          <p:attrName>style.visibility</p:attrName>
                                        </p:attrNameLst>
                                      </p:cBhvr>
                                      <p:to>
                                        <p:strVal val="hidden"/>
                                      </p:to>
                                    </p:set>
                                  </p:childTnLst>
                                </p:cTn>
                              </p:par>
                              <p:par>
                                <p:cTn id="102" presetID="1" presetClass="exit" presetSubtype="0" fill="hold" nodeType="withEffect">
                                  <p:stCondLst>
                                    <p:cond delay="0"/>
                                  </p:stCondLst>
                                  <p:childTnLst>
                                    <p:set>
                                      <p:cBhvr>
                                        <p:cTn id="103" dur="1" fill="hold">
                                          <p:stCondLst>
                                            <p:cond delay="0"/>
                                          </p:stCondLst>
                                        </p:cTn>
                                        <p:tgtEl>
                                          <p:spTgt spid="475139">
                                            <p:txEl>
                                              <p:pRg st="4" end="4"/>
                                            </p:txEl>
                                          </p:spTgt>
                                        </p:tgtEl>
                                        <p:attrNameLst>
                                          <p:attrName>style.visibility</p:attrName>
                                        </p:attrNameLst>
                                      </p:cBhvr>
                                      <p:to>
                                        <p:strVal val="hidden"/>
                                      </p:to>
                                    </p:set>
                                  </p:childTnLst>
                                </p:cTn>
                              </p:par>
                              <p:par>
                                <p:cTn id="104" presetID="1" presetClass="exit" presetSubtype="0" fill="hold" nodeType="withEffect">
                                  <p:stCondLst>
                                    <p:cond delay="0"/>
                                  </p:stCondLst>
                                  <p:childTnLst>
                                    <p:set>
                                      <p:cBhvr>
                                        <p:cTn id="105" dur="1" fill="hold">
                                          <p:stCondLst>
                                            <p:cond delay="0"/>
                                          </p:stCondLst>
                                        </p:cTn>
                                        <p:tgtEl>
                                          <p:spTgt spid="475139">
                                            <p:txEl>
                                              <p:pRg st="5" end="5"/>
                                            </p:txEl>
                                          </p:spTgt>
                                        </p:tgtEl>
                                        <p:attrNameLst>
                                          <p:attrName>style.visibility</p:attrName>
                                        </p:attrNameLst>
                                      </p:cBhvr>
                                      <p:to>
                                        <p:strVal val="hidden"/>
                                      </p:to>
                                    </p:set>
                                  </p:childTnLst>
                                </p:cTn>
                              </p:par>
                              <p:par>
                                <p:cTn id="106" presetID="1" presetClass="exit" presetSubtype="0" fill="hold" nodeType="withEffect">
                                  <p:stCondLst>
                                    <p:cond delay="0"/>
                                  </p:stCondLst>
                                  <p:childTnLst>
                                    <p:set>
                                      <p:cBhvr>
                                        <p:cTn id="107" dur="1" fill="hold">
                                          <p:stCondLst>
                                            <p:cond delay="0"/>
                                          </p:stCondLst>
                                        </p:cTn>
                                        <p:tgtEl>
                                          <p:spTgt spid="475139">
                                            <p:txEl>
                                              <p:pRg st="6" end="6"/>
                                            </p:txEl>
                                          </p:spTgt>
                                        </p:tgtEl>
                                        <p:attrNameLst>
                                          <p:attrName>style.visibility</p:attrName>
                                        </p:attrNameLst>
                                      </p:cBhvr>
                                      <p:to>
                                        <p:strVal val="hidden"/>
                                      </p:to>
                                    </p:set>
                                  </p:childTnLst>
                                </p:cTn>
                              </p:par>
                              <p:par>
                                <p:cTn id="108" presetID="1" presetClass="exit" presetSubtype="0" fill="hold" nodeType="withEffect">
                                  <p:stCondLst>
                                    <p:cond delay="0"/>
                                  </p:stCondLst>
                                  <p:childTnLst>
                                    <p:set>
                                      <p:cBhvr>
                                        <p:cTn id="109" dur="1" fill="hold">
                                          <p:stCondLst>
                                            <p:cond delay="0"/>
                                          </p:stCondLst>
                                        </p:cTn>
                                        <p:tgtEl>
                                          <p:spTgt spid="475139">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5139" grpId="0" build="allAtOnce"/>
      <p:bldP spid="475139" grpId="1" build="p"/>
      <p:bldP spid="4" grpId="0"/>
      <p:bldP spid="2"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tLang="zh-CN" smtClean="0">
                <a:ea typeface="宋体" charset="-122"/>
              </a:rPr>
              <a:t>Generating Subsets</a:t>
            </a:r>
          </a:p>
        </p:txBody>
      </p:sp>
      <p:sp>
        <p:nvSpPr>
          <p:cNvPr id="37891" name="Rectangle 3"/>
          <p:cNvSpPr>
            <a:spLocks noGrp="1" noChangeArrowheads="1"/>
          </p:cNvSpPr>
          <p:nvPr>
            <p:ph type="body" idx="1"/>
          </p:nvPr>
        </p:nvSpPr>
        <p:spPr/>
        <p:txBody>
          <a:bodyPr/>
          <a:lstStyle/>
          <a:p>
            <a:pPr>
              <a:buFont typeface="Monotype Sorts"/>
              <a:buNone/>
            </a:pPr>
            <a:r>
              <a:rPr lang="en-US" altLang="zh-CN" sz="2400" i="1" u="sng" smtClean="0"/>
              <a:t>Binary reflected Gray code</a:t>
            </a:r>
            <a:r>
              <a:rPr lang="en-US" altLang="zh-CN" sz="2400" smtClean="0"/>
              <a:t>: minimal-change algorithm for generating 2</a:t>
            </a:r>
            <a:r>
              <a:rPr lang="en-US" altLang="zh-CN" sz="2400" i="1" baseline="30000" smtClean="0"/>
              <a:t>n </a:t>
            </a:r>
            <a:r>
              <a:rPr lang="en-US" altLang="zh-CN" sz="2400" smtClean="0"/>
              <a:t>bit strings corresponding to all the subsets of an </a:t>
            </a:r>
            <a:r>
              <a:rPr lang="en-US" altLang="zh-CN" sz="2400" i="1" smtClean="0"/>
              <a:t>n</a:t>
            </a:r>
            <a:r>
              <a:rPr lang="en-US" altLang="zh-CN" sz="2400" smtClean="0"/>
              <a:t>-element set where </a:t>
            </a:r>
            <a:r>
              <a:rPr lang="en-US" altLang="zh-CN" sz="2400" i="1" smtClean="0"/>
              <a:t>n</a:t>
            </a:r>
            <a:r>
              <a:rPr lang="en-US" altLang="zh-CN" sz="2400" smtClean="0"/>
              <a:t> &gt; 0</a:t>
            </a:r>
          </a:p>
          <a:p>
            <a:pPr>
              <a:buFont typeface="Monotype Sorts"/>
              <a:buNone/>
            </a:pPr>
            <a:r>
              <a:rPr lang="en-US" altLang="zh-CN" sz="2400" smtClean="0"/>
              <a:t>If </a:t>
            </a:r>
            <a:r>
              <a:rPr lang="en-US" altLang="zh-CN" sz="2400" i="1" smtClean="0"/>
              <a:t>n</a:t>
            </a:r>
            <a:r>
              <a:rPr lang="en-US" altLang="zh-CN" sz="2400" smtClean="0"/>
              <a:t>=1 make list </a:t>
            </a:r>
            <a:r>
              <a:rPr lang="en-US" altLang="zh-CN" sz="2400" i="1" smtClean="0"/>
              <a:t>L </a:t>
            </a:r>
            <a:r>
              <a:rPr lang="en-US" altLang="zh-CN" sz="2400" smtClean="0"/>
              <a:t>of two bit strings 0 and 1</a:t>
            </a:r>
          </a:p>
          <a:p>
            <a:pPr>
              <a:buFont typeface="Monotype Sorts"/>
              <a:buNone/>
            </a:pPr>
            <a:r>
              <a:rPr lang="en-US" altLang="zh-CN" sz="2400" smtClean="0"/>
              <a:t>else</a:t>
            </a:r>
          </a:p>
          <a:p>
            <a:pPr>
              <a:buFont typeface="Monotype Sorts"/>
              <a:buNone/>
            </a:pPr>
            <a:r>
              <a:rPr lang="en-US" altLang="zh-CN" sz="2400" smtClean="0"/>
              <a:t>	generate recursively list </a:t>
            </a:r>
            <a:r>
              <a:rPr lang="en-US" altLang="zh-CN" sz="2400" i="1" smtClean="0"/>
              <a:t>L</a:t>
            </a:r>
            <a:r>
              <a:rPr lang="en-US" altLang="zh-CN" sz="2400" smtClean="0"/>
              <a:t>1 of bit strings of length </a:t>
            </a:r>
            <a:r>
              <a:rPr lang="en-US" altLang="zh-CN" sz="2400" i="1" smtClean="0"/>
              <a:t>n</a:t>
            </a:r>
            <a:r>
              <a:rPr lang="en-US" altLang="zh-CN" sz="2400" smtClean="0"/>
              <a:t>-1</a:t>
            </a:r>
          </a:p>
          <a:p>
            <a:pPr>
              <a:buFont typeface="Monotype Sorts"/>
              <a:buNone/>
            </a:pPr>
            <a:r>
              <a:rPr lang="en-US" altLang="zh-CN" sz="2400" smtClean="0"/>
              <a:t>	copy list </a:t>
            </a:r>
            <a:r>
              <a:rPr lang="en-US" altLang="zh-CN" sz="2400" i="1" smtClean="0"/>
              <a:t>L</a:t>
            </a:r>
            <a:r>
              <a:rPr lang="en-US" altLang="zh-CN" sz="2400" smtClean="0"/>
              <a:t>1 in reverse order to get list </a:t>
            </a:r>
            <a:r>
              <a:rPr lang="en-US" altLang="zh-CN" sz="2400" i="1" smtClean="0"/>
              <a:t>L</a:t>
            </a:r>
            <a:r>
              <a:rPr lang="en-US" altLang="zh-CN" sz="2400" smtClean="0"/>
              <a:t>2 </a:t>
            </a:r>
          </a:p>
          <a:p>
            <a:pPr>
              <a:buFont typeface="Monotype Sorts"/>
              <a:buNone/>
            </a:pPr>
            <a:r>
              <a:rPr lang="en-US" altLang="zh-CN" sz="2400" smtClean="0"/>
              <a:t>	add 0 in front of each bit string in list </a:t>
            </a:r>
            <a:r>
              <a:rPr lang="en-US" altLang="zh-CN" sz="2400" i="1" smtClean="0"/>
              <a:t>L</a:t>
            </a:r>
            <a:r>
              <a:rPr lang="en-US" altLang="zh-CN" sz="2400" smtClean="0"/>
              <a:t>1</a:t>
            </a:r>
          </a:p>
          <a:p>
            <a:pPr>
              <a:buFont typeface="Monotype Sorts"/>
              <a:buNone/>
            </a:pPr>
            <a:r>
              <a:rPr lang="en-US" altLang="zh-CN" sz="2400" smtClean="0"/>
              <a:t>	add 1 in front of each bit string in list </a:t>
            </a:r>
            <a:r>
              <a:rPr lang="en-US" altLang="zh-CN" sz="2400" i="1" smtClean="0"/>
              <a:t>L</a:t>
            </a:r>
            <a:r>
              <a:rPr lang="en-US" altLang="zh-CN" sz="2400" smtClean="0"/>
              <a:t>2</a:t>
            </a:r>
          </a:p>
          <a:p>
            <a:pPr>
              <a:buFont typeface="Monotype Sorts"/>
              <a:buNone/>
            </a:pPr>
            <a:r>
              <a:rPr lang="en-US" altLang="zh-CN" sz="2400" smtClean="0"/>
              <a:t>	append </a:t>
            </a:r>
            <a:r>
              <a:rPr lang="en-US" altLang="zh-CN" sz="2400" i="1" smtClean="0"/>
              <a:t>L</a:t>
            </a:r>
            <a:r>
              <a:rPr lang="en-US" altLang="zh-CN" sz="2400" smtClean="0"/>
              <a:t>2 to </a:t>
            </a:r>
            <a:r>
              <a:rPr lang="en-US" altLang="zh-CN" sz="2400" i="1" smtClean="0"/>
              <a:t>L</a:t>
            </a:r>
            <a:r>
              <a:rPr lang="en-US" altLang="zh-CN" sz="2400" smtClean="0"/>
              <a:t>1 to get </a:t>
            </a:r>
            <a:r>
              <a:rPr lang="en-US" altLang="zh-CN" sz="2400" i="1" smtClean="0"/>
              <a:t>L</a:t>
            </a:r>
          </a:p>
          <a:p>
            <a:pPr>
              <a:buFont typeface="Monotype Sorts"/>
              <a:buNone/>
            </a:pPr>
            <a:r>
              <a:rPr lang="en-US" altLang="zh-CN" sz="2400" smtClean="0"/>
              <a:t>return </a:t>
            </a:r>
            <a:r>
              <a:rPr lang="en-US" altLang="zh-CN" sz="2400" i="1" smtClean="0"/>
              <a:t>L</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44</a:t>
            </a:fld>
            <a:endParaRPr lang="en-US" altLang="zh-CN"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zh-CN" altLang="en-US" dirty="0" smtClean="0"/>
              <a:t>生成子集</a:t>
            </a:r>
            <a:r>
              <a:rPr lang="en-US" altLang="zh-CN" dirty="0" smtClean="0"/>
              <a:t>-</a:t>
            </a:r>
            <a:r>
              <a:rPr lang="zh-CN" altLang="en-US" dirty="0" smtClean="0"/>
              <a:t>减一法</a:t>
            </a:r>
            <a:endParaRPr lang="en-US" altLang="zh-CN" dirty="0" smtClean="0"/>
          </a:p>
        </p:txBody>
      </p:sp>
      <p:sp>
        <p:nvSpPr>
          <p:cNvPr id="36869" name="Rectangle 3"/>
          <p:cNvSpPr>
            <a:spLocks noGrp="1" noChangeArrowheads="1"/>
          </p:cNvSpPr>
          <p:nvPr>
            <p:ph type="body" idx="1"/>
          </p:nvPr>
        </p:nvSpPr>
        <p:spPr/>
        <p:txBody>
          <a:bodyPr/>
          <a:lstStyle/>
          <a:p>
            <a:pPr eaLnBrk="1" hangingPunct="1"/>
            <a:r>
              <a:rPr kumimoji="1" lang="zh-CN" altLang="en-US" b="1" dirty="0" smtClean="0">
                <a:solidFill>
                  <a:schemeClr val="tx1"/>
                </a:solidFill>
                <a:ea typeface="宋体" charset="-122"/>
              </a:rPr>
              <a:t>考虑如何用减一法生成规模为</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的集合的所有子集？</a:t>
            </a:r>
          </a:p>
          <a:p>
            <a:pPr eaLnBrk="1" hangingPunct="1"/>
            <a:r>
              <a:rPr kumimoji="1" lang="zh-CN" altLang="en-US" b="1" dirty="0" smtClean="0">
                <a:solidFill>
                  <a:schemeClr val="tx1"/>
                </a:solidFill>
                <a:ea typeface="宋体" charset="-122"/>
              </a:rPr>
              <a:t>如何建立</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规模和</a:t>
            </a:r>
            <a:r>
              <a:rPr kumimoji="1" lang="en-US" altLang="zh-CN" b="1" dirty="0" smtClean="0">
                <a:solidFill>
                  <a:schemeClr val="tx1"/>
                </a:solidFill>
                <a:ea typeface="宋体" charset="-122"/>
              </a:rPr>
              <a:t>n-1</a:t>
            </a:r>
            <a:r>
              <a:rPr kumimoji="1" lang="zh-CN" altLang="en-US" b="1" dirty="0" smtClean="0">
                <a:solidFill>
                  <a:schemeClr val="tx1"/>
                </a:solidFill>
                <a:ea typeface="宋体" charset="-122"/>
              </a:rPr>
              <a:t>规模的关系</a:t>
            </a:r>
          </a:p>
          <a:p>
            <a:pPr lvl="1" eaLnBrk="1" hangingPunct="1"/>
            <a:r>
              <a:rPr kumimoji="1" lang="zh-CN" altLang="en-US" b="1" dirty="0" smtClean="0">
                <a:solidFill>
                  <a:schemeClr val="tx1"/>
                </a:solidFill>
                <a:ea typeface="宋体" charset="-122"/>
              </a:rPr>
              <a:t>在</a:t>
            </a:r>
            <a:r>
              <a:rPr kumimoji="1" lang="en-US" altLang="zh-CN" b="1" dirty="0" smtClean="0">
                <a:solidFill>
                  <a:schemeClr val="tx1"/>
                </a:solidFill>
                <a:ea typeface="宋体" charset="-122"/>
              </a:rPr>
              <a:t>n-1</a:t>
            </a:r>
            <a:r>
              <a:rPr kumimoji="1" lang="zh-CN" altLang="en-US" b="1" dirty="0" smtClean="0">
                <a:solidFill>
                  <a:schemeClr val="tx1"/>
                </a:solidFill>
                <a:ea typeface="宋体" charset="-122"/>
              </a:rPr>
              <a:t>规模集合的所有子集中添加第</a:t>
            </a:r>
            <a:r>
              <a:rPr kumimoji="1" lang="en-US" altLang="zh-CN" b="1" dirty="0" smtClean="0">
                <a:solidFill>
                  <a:schemeClr val="tx1"/>
                </a:solidFill>
                <a:ea typeface="宋体" charset="-122"/>
              </a:rPr>
              <a:t>n</a:t>
            </a:r>
            <a:r>
              <a:rPr kumimoji="1" lang="zh-CN" altLang="en-US" b="1" dirty="0" smtClean="0">
                <a:solidFill>
                  <a:schemeClr val="tx1"/>
                </a:solidFill>
                <a:ea typeface="宋体" charset="-122"/>
              </a:rPr>
              <a:t>个元素</a:t>
            </a:r>
          </a:p>
          <a:p>
            <a:pPr eaLnBrk="1" hangingPunct="1"/>
            <a:endParaRPr lang="zh-CN" altLang="en-US" dirty="0" smtClean="0">
              <a:ea typeface="宋体" charset="-122"/>
            </a:endParaRPr>
          </a:p>
        </p:txBody>
      </p:sp>
      <p:sp>
        <p:nvSpPr>
          <p:cNvPr id="2" name="矩形 1"/>
          <p:cNvSpPr/>
          <p:nvPr/>
        </p:nvSpPr>
        <p:spPr>
          <a:xfrm>
            <a:off x="1835696" y="3645024"/>
            <a:ext cx="4572000" cy="1631216"/>
          </a:xfrm>
          <a:prstGeom prst="rect">
            <a:avLst/>
          </a:prstGeom>
        </p:spPr>
        <p:txBody>
          <a:bodyPr>
            <a:spAutoFit/>
          </a:bodyPr>
          <a:lstStyle/>
          <a:p>
            <a:pPr eaLnBrk="1" hangingPunct="1"/>
            <a:r>
              <a:rPr lang="zh-CN" altLang="en-US" sz="2800" dirty="0"/>
              <a:t>例</a:t>
            </a:r>
            <a:r>
              <a:rPr lang="en-US" altLang="zh-CN" sz="2800" dirty="0"/>
              <a:t>n=3</a:t>
            </a:r>
            <a:r>
              <a:rPr lang="zh-CN" altLang="en-US" sz="2800" dirty="0"/>
              <a:t>，方法：</a:t>
            </a:r>
          </a:p>
          <a:p>
            <a:pPr lvl="1" eaLnBrk="1" hangingPunct="1"/>
            <a:r>
              <a:rPr lang="zh-CN" altLang="en-US" sz="2400" dirty="0"/>
              <a:t>在</a:t>
            </a:r>
            <a:r>
              <a:rPr lang="en-US" altLang="zh-CN" sz="2400" dirty="0"/>
              <a:t>n=2</a:t>
            </a:r>
            <a:r>
              <a:rPr lang="zh-CN" altLang="en-US" sz="2400" dirty="0"/>
              <a:t>的幂集中加入元素</a:t>
            </a:r>
            <a:r>
              <a:rPr lang="en-US" altLang="zh-CN" sz="2400" dirty="0"/>
              <a:t>3</a:t>
            </a:r>
            <a:r>
              <a:rPr lang="zh-CN" altLang="en-US" sz="2400" dirty="0"/>
              <a:t>，</a:t>
            </a:r>
          </a:p>
          <a:p>
            <a:pPr lvl="1" eaLnBrk="1" hangingPunct="1"/>
            <a:r>
              <a:rPr lang="zh-CN" altLang="en-US" sz="2400" dirty="0"/>
              <a:t>在</a:t>
            </a:r>
            <a:r>
              <a:rPr lang="en-US" altLang="zh-CN" sz="2400" dirty="0"/>
              <a:t>n=1</a:t>
            </a:r>
            <a:r>
              <a:rPr lang="zh-CN" altLang="en-US" sz="2400" dirty="0"/>
              <a:t>的幂集中加入元素</a:t>
            </a:r>
            <a:r>
              <a:rPr lang="en-US" altLang="zh-CN" sz="2400" dirty="0"/>
              <a:t>2</a:t>
            </a:r>
          </a:p>
          <a:p>
            <a:pPr lvl="1" eaLnBrk="1" hangingPunct="1"/>
            <a:r>
              <a:rPr lang="zh-CN" altLang="en-US" sz="2400" dirty="0"/>
              <a:t>在</a:t>
            </a:r>
            <a:r>
              <a:rPr lang="en-US" altLang="zh-CN" sz="2400" dirty="0"/>
              <a:t>n=0</a:t>
            </a:r>
            <a:r>
              <a:rPr lang="zh-CN" altLang="en-US" sz="2400" dirty="0"/>
              <a:t>的幂集中加入元素</a:t>
            </a:r>
            <a:r>
              <a:rPr lang="en-US" altLang="zh-CN" sz="2400" dirty="0"/>
              <a:t>1</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45</a:t>
            </a:fld>
            <a:endParaRPr lang="en-US" altLang="zh-CN" dirty="0"/>
          </a:p>
        </p:txBody>
      </p:sp>
    </p:spTree>
    <p:extLst>
      <p:ext uri="{BB962C8B-B14F-4D97-AF65-F5344CB8AC3E}">
        <p14:creationId xmlns:p14="http://schemas.microsoft.com/office/powerpoint/2010/main" val="2633187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减治法生成幂集</a:t>
            </a:r>
          </a:p>
        </p:txBody>
      </p:sp>
      <p:sp>
        <p:nvSpPr>
          <p:cNvPr id="478211" name="Rectangle 3"/>
          <p:cNvSpPr>
            <a:spLocks noGrp="1" noChangeArrowheads="1"/>
          </p:cNvSpPr>
          <p:nvPr>
            <p:ph type="body" idx="1"/>
          </p:nvPr>
        </p:nvSpPr>
        <p:spPr>
          <a:xfrm>
            <a:off x="457200" y="1628775"/>
            <a:ext cx="8229600" cy="4464050"/>
          </a:xfrm>
        </p:spPr>
        <p:txBody>
          <a:bodyPr/>
          <a:lstStyle/>
          <a:p>
            <a:r>
              <a:rPr lang="zh-CN" altLang="en-US" sz="2800">
                <a:solidFill>
                  <a:srgbClr val="000000"/>
                </a:solidFill>
                <a:effectLst>
                  <a:outerShdw blurRad="38100" dist="38100" dir="2700000" algn="tl">
                    <a:srgbClr val="FFFFFF"/>
                  </a:outerShdw>
                </a:effectLst>
              </a:rPr>
              <a:t>例</a:t>
            </a:r>
            <a:r>
              <a:rPr lang="en-US" altLang="zh-CN" sz="2800">
                <a:solidFill>
                  <a:srgbClr val="000000"/>
                </a:solidFill>
                <a:effectLst>
                  <a:outerShdw blurRad="38100" dist="38100" dir="2700000" algn="tl">
                    <a:srgbClr val="FFFFFF"/>
                  </a:outerShdw>
                </a:effectLst>
              </a:rPr>
              <a:t>n=3</a:t>
            </a:r>
          </a:p>
          <a:p>
            <a:pPr>
              <a:buFontTx/>
              <a:buNone/>
            </a:pPr>
            <a:r>
              <a:rPr lang="zh-CN" altLang="en-US" sz="2800">
                <a:solidFill>
                  <a:srgbClr val="000000"/>
                </a:solidFill>
                <a:effectLst>
                  <a:outerShdw blurRad="38100" dist="38100" dir="2700000" algn="tl">
                    <a:srgbClr val="FFFFFF"/>
                  </a:outerShdw>
                </a:effectLst>
              </a:rPr>
              <a:t>      方法：在</a:t>
            </a:r>
            <a:r>
              <a:rPr lang="en-US" altLang="zh-CN" sz="2800">
                <a:solidFill>
                  <a:srgbClr val="000000"/>
                </a:solidFill>
                <a:effectLst>
                  <a:outerShdw blurRad="38100" dist="38100" dir="2700000" algn="tl">
                    <a:srgbClr val="FFFFFF"/>
                  </a:outerShdw>
                </a:effectLst>
              </a:rPr>
              <a:t>n=2</a:t>
            </a:r>
            <a:r>
              <a:rPr lang="zh-CN" altLang="en-US" sz="2800">
                <a:solidFill>
                  <a:srgbClr val="000000"/>
                </a:solidFill>
                <a:effectLst>
                  <a:outerShdw blurRad="38100" dist="38100" dir="2700000" algn="tl">
                    <a:srgbClr val="FFFFFF"/>
                  </a:outerShdw>
                </a:effectLst>
              </a:rPr>
              <a:t>的幂集中加入元素</a:t>
            </a:r>
            <a:r>
              <a:rPr lang="en-US" altLang="zh-CN" sz="2800">
                <a:solidFill>
                  <a:srgbClr val="000000"/>
                </a:solidFill>
                <a:effectLst>
                  <a:outerShdw blurRad="38100" dist="38100" dir="2700000" algn="tl">
                    <a:srgbClr val="FFFFFF"/>
                  </a:outerShdw>
                </a:effectLst>
              </a:rPr>
              <a:t>3</a:t>
            </a:r>
            <a:r>
              <a:rPr lang="zh-CN" altLang="en-US" sz="2800">
                <a:solidFill>
                  <a:srgbClr val="000000"/>
                </a:solidFill>
                <a:effectLst>
                  <a:outerShdw blurRad="38100" dist="38100" dir="2700000" algn="tl">
                    <a:srgbClr val="FFFFFF"/>
                  </a:outerShdw>
                </a:effectLst>
              </a:rPr>
              <a:t>，在</a:t>
            </a:r>
            <a:r>
              <a:rPr lang="en-US" altLang="zh-CN" sz="2800">
                <a:solidFill>
                  <a:srgbClr val="000000"/>
                </a:solidFill>
                <a:effectLst>
                  <a:outerShdw blurRad="38100" dist="38100" dir="2700000" algn="tl">
                    <a:srgbClr val="FFFFFF"/>
                  </a:outerShdw>
                </a:effectLst>
              </a:rPr>
              <a:t>n=1</a:t>
            </a:r>
            <a:r>
              <a:rPr lang="zh-CN" altLang="en-US" sz="2800">
                <a:solidFill>
                  <a:srgbClr val="000000"/>
                </a:solidFill>
                <a:effectLst>
                  <a:outerShdw blurRad="38100" dist="38100" dir="2700000" algn="tl">
                    <a:srgbClr val="FFFFFF"/>
                  </a:outerShdw>
                </a:effectLst>
              </a:rPr>
              <a:t>的幂集中加入元素</a:t>
            </a:r>
            <a:r>
              <a:rPr lang="en-US" altLang="zh-CN" sz="2800">
                <a:solidFill>
                  <a:srgbClr val="000000"/>
                </a:solidFill>
                <a:effectLst>
                  <a:outerShdw blurRad="38100" dist="38100" dir="2700000" algn="tl">
                    <a:srgbClr val="FFFFFF"/>
                  </a:outerShdw>
                </a:effectLst>
              </a:rPr>
              <a:t>2</a:t>
            </a:r>
          </a:p>
          <a:p>
            <a:r>
              <a:rPr lang="en-US" altLang="zh-CN" sz="2800" i="1">
                <a:solidFill>
                  <a:srgbClr val="000000"/>
                </a:solidFill>
                <a:effectLst>
                  <a:outerShdw blurRad="38100" dist="38100" dir="2700000" algn="tl">
                    <a:srgbClr val="FFFFFF"/>
                  </a:outerShdw>
                </a:effectLst>
                <a:sym typeface="Symbol" pitchFamily="18" charset="2"/>
              </a:rPr>
              <a:t>  </a:t>
            </a:r>
          </a:p>
          <a:p>
            <a:r>
              <a:rPr lang="en-US" altLang="zh-CN" sz="2800">
                <a:solidFill>
                  <a:srgbClr val="000000"/>
                </a:solidFill>
                <a:effectLst>
                  <a:outerShdw blurRad="38100" dist="38100" dir="2700000" algn="tl">
                    <a:srgbClr val="FFFFFF"/>
                  </a:outerShdw>
                </a:effectLst>
                <a:sym typeface="Symbol" pitchFamily="18" charset="2"/>
              </a:rPr>
              <a:t> </a:t>
            </a:r>
            <a:r>
              <a:rPr lang="en-US" altLang="zh-CN" sz="2800" i="1">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 {1}                       //n=1</a:t>
            </a:r>
          </a:p>
          <a:p>
            <a:r>
              <a:rPr lang="en-US" altLang="zh-CN" sz="2800">
                <a:solidFill>
                  <a:srgbClr val="000000"/>
                </a:solidFill>
                <a:effectLst>
                  <a:outerShdw blurRad="38100" dist="38100" dir="2700000" algn="tl">
                    <a:srgbClr val="FFFFFF"/>
                  </a:outerShdw>
                </a:effectLst>
                <a:sym typeface="Symbol" pitchFamily="18" charset="2"/>
              </a:rPr>
              <a:t> </a:t>
            </a:r>
            <a:r>
              <a:rPr lang="en-US" altLang="zh-CN" sz="2800" i="1">
                <a:solidFill>
                  <a:srgbClr val="000000"/>
                </a:solidFill>
                <a:effectLst>
                  <a:outerShdw blurRad="38100" dist="38100" dir="2700000" algn="tl">
                    <a:srgbClr val="FFFFFF"/>
                  </a:outerShdw>
                </a:effectLst>
                <a:sym typeface="Symbol" pitchFamily="18" charset="2"/>
              </a:rPr>
              <a:t></a:t>
            </a:r>
            <a:r>
              <a:rPr lang="en-US" altLang="zh-CN" sz="2800">
                <a:solidFill>
                  <a:srgbClr val="000000"/>
                </a:solidFill>
                <a:effectLst>
                  <a:outerShdw blurRad="38100" dist="38100" dir="2700000" algn="tl">
                    <a:srgbClr val="FFFFFF"/>
                  </a:outerShdw>
                </a:effectLst>
                <a:sym typeface="Symbol" pitchFamily="18" charset="2"/>
              </a:rPr>
              <a:t> , {1}, {2}, {1,2}       //</a:t>
            </a:r>
            <a:r>
              <a:rPr lang="zh-CN" altLang="en-US" sz="2800">
                <a:solidFill>
                  <a:srgbClr val="000000"/>
                </a:solidFill>
                <a:effectLst>
                  <a:outerShdw blurRad="38100" dist="38100" dir="2700000" algn="tl">
                    <a:srgbClr val="FFFFFF"/>
                  </a:outerShdw>
                </a:effectLst>
                <a:sym typeface="Symbol" pitchFamily="18" charset="2"/>
              </a:rPr>
              <a:t>加入元素</a:t>
            </a:r>
            <a:r>
              <a:rPr lang="en-US" altLang="zh-CN" sz="2800">
                <a:solidFill>
                  <a:srgbClr val="000000"/>
                </a:solidFill>
                <a:effectLst>
                  <a:outerShdw blurRad="38100" dist="38100" dir="2700000" algn="tl">
                    <a:srgbClr val="FFFFFF"/>
                  </a:outerShdw>
                </a:effectLst>
                <a:sym typeface="Symbol" pitchFamily="18" charset="2"/>
              </a:rPr>
              <a:t>2</a:t>
            </a:r>
          </a:p>
          <a:p>
            <a:r>
              <a:rPr lang="en-US" altLang="zh-CN" sz="2800" i="1">
                <a:solidFill>
                  <a:srgbClr val="000000"/>
                </a:solidFill>
                <a:effectLst>
                  <a:outerShdw blurRad="38100" dist="38100" dir="2700000" algn="tl">
                    <a:srgbClr val="FFFFFF"/>
                  </a:outerShdw>
                </a:effectLst>
                <a:sym typeface="Symbol" pitchFamily="18" charset="2"/>
              </a:rPr>
              <a:t>  , </a:t>
            </a:r>
            <a:r>
              <a:rPr lang="en-US" altLang="zh-CN" sz="2800">
                <a:solidFill>
                  <a:srgbClr val="000000"/>
                </a:solidFill>
                <a:effectLst>
                  <a:outerShdw blurRad="38100" dist="38100" dir="2700000" algn="tl">
                    <a:srgbClr val="FFFFFF"/>
                  </a:outerShdw>
                </a:effectLst>
                <a:sym typeface="Symbol" pitchFamily="18" charset="2"/>
              </a:rPr>
              <a:t>{1}, {2}, {1,2}, {3}, {1,3}, {2,3}, {1,2,3}</a:t>
            </a:r>
          </a:p>
          <a:p>
            <a:pPr>
              <a:buFontTx/>
              <a:buNone/>
            </a:pPr>
            <a:r>
              <a:rPr lang="en-US" altLang="zh-CN" sz="2800">
                <a:solidFill>
                  <a:srgbClr val="000000"/>
                </a:solidFill>
                <a:effectLst>
                  <a:outerShdw blurRad="38100" dist="38100" dir="2700000" algn="tl">
                    <a:srgbClr val="FFFFFF"/>
                  </a:outerShdw>
                </a:effectLst>
                <a:sym typeface="Symbol" pitchFamily="18" charset="2"/>
              </a:rPr>
              <a:t>                                    //</a:t>
            </a:r>
            <a:r>
              <a:rPr lang="zh-CN" altLang="en-US" sz="2800">
                <a:solidFill>
                  <a:srgbClr val="000000"/>
                </a:solidFill>
                <a:effectLst>
                  <a:outerShdw blurRad="38100" dist="38100" dir="2700000" algn="tl">
                    <a:srgbClr val="FFFFFF"/>
                  </a:outerShdw>
                </a:effectLst>
                <a:sym typeface="Symbol" pitchFamily="18" charset="2"/>
              </a:rPr>
              <a:t>加入元素</a:t>
            </a:r>
            <a:r>
              <a:rPr lang="en-US" altLang="zh-CN" sz="2800">
                <a:solidFill>
                  <a:srgbClr val="000000"/>
                </a:solidFill>
                <a:effectLst>
                  <a:outerShdw blurRad="38100" dist="38100" dir="2700000" algn="tl">
                    <a:srgbClr val="FFFFFF"/>
                  </a:outerShdw>
                </a:effectLst>
                <a:sym typeface="Symbol" pitchFamily="18" charset="2"/>
              </a:rPr>
              <a:t>3</a:t>
            </a:r>
          </a:p>
          <a:p>
            <a:endParaRPr lang="en-US" altLang="zh-CN" sz="2800">
              <a:solidFill>
                <a:srgbClr val="000000"/>
              </a:solidFill>
              <a:effectLst>
                <a:outerShdw blurRad="38100" dist="38100" dir="2700000" algn="tl">
                  <a:srgbClr val="FFFFFF"/>
                </a:outerShdw>
              </a:effectLst>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46</a:t>
            </a:fld>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p:cNvSpPr>
            <a:spLocks noGrp="1" noChangeArrowheads="1"/>
          </p:cNvSpPr>
          <p:nvPr>
            <p:ph type="title"/>
          </p:nvPr>
        </p:nvSpPr>
        <p:spPr/>
        <p:txBody>
          <a:bodyPr/>
          <a:lstStyle/>
          <a:p>
            <a:r>
              <a:rPr lang="zh-CN" altLang="en-US" sz="3600">
                <a:solidFill>
                  <a:srgbClr val="000000"/>
                </a:solidFill>
                <a:effectLst>
                  <a:outerShdw blurRad="38100" dist="38100" dir="2700000" algn="tl">
                    <a:srgbClr val="FFFFFF"/>
                  </a:outerShdw>
                </a:effectLst>
              </a:rPr>
              <a:t>位串法生成幂集</a:t>
            </a:r>
          </a:p>
        </p:txBody>
      </p:sp>
      <p:sp>
        <p:nvSpPr>
          <p:cNvPr id="479235" name="Rectangle 3"/>
          <p:cNvSpPr>
            <a:spLocks noGrp="1" noChangeArrowheads="1"/>
          </p:cNvSpPr>
          <p:nvPr>
            <p:ph type="body" idx="1"/>
          </p:nvPr>
        </p:nvSpPr>
        <p:spPr>
          <a:xfrm>
            <a:off x="457200" y="1700213"/>
            <a:ext cx="8435975" cy="4319587"/>
          </a:xfrm>
        </p:spPr>
        <p:txBody>
          <a:bodyPr/>
          <a:lstStyle/>
          <a:p>
            <a:r>
              <a:rPr lang="zh-CN" altLang="en-US" sz="2800" dirty="0">
                <a:solidFill>
                  <a:srgbClr val="000000"/>
                </a:solidFill>
                <a:effectLst>
                  <a:outerShdw blurRad="38100" dist="38100" dir="2700000" algn="tl">
                    <a:srgbClr val="FFFFFF"/>
                  </a:outerShdw>
                </a:effectLst>
              </a:rPr>
              <a:t>例</a:t>
            </a:r>
            <a:r>
              <a:rPr lang="en-US" altLang="zh-CN" sz="2800" dirty="0">
                <a:solidFill>
                  <a:srgbClr val="000000"/>
                </a:solidFill>
                <a:effectLst>
                  <a:outerShdw blurRad="38100" dist="38100" dir="2700000" algn="tl">
                    <a:srgbClr val="FFFFFF"/>
                  </a:outerShdw>
                </a:effectLst>
              </a:rPr>
              <a:t>n=3,</a:t>
            </a:r>
            <a:r>
              <a:rPr lang="zh-CN" altLang="en-US" sz="2800" dirty="0">
                <a:solidFill>
                  <a:srgbClr val="000000"/>
                </a:solidFill>
                <a:effectLst>
                  <a:outerShdw blurRad="38100" dist="38100" dir="2700000" algn="tl">
                    <a:srgbClr val="FFFFFF"/>
                  </a:outerShdw>
                </a:effectLst>
              </a:rPr>
              <a:t>元素为</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1</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,a</a:t>
            </a:r>
            <a:r>
              <a:rPr lang="en-US" altLang="zh-CN" sz="2800" baseline="-25000" dirty="0">
                <a:solidFill>
                  <a:srgbClr val="000000"/>
                </a:solidFill>
                <a:effectLst>
                  <a:outerShdw blurRad="38100" dist="38100" dir="2700000" algn="tl">
                    <a:srgbClr val="FFFFFF"/>
                  </a:outerShdw>
                </a:effectLst>
              </a:rPr>
              <a:t>3</a:t>
            </a:r>
            <a:r>
              <a:rPr lang="en-US" altLang="zh-CN" sz="2800" dirty="0">
                <a:solidFill>
                  <a:srgbClr val="000000"/>
                </a:solidFill>
                <a:effectLst>
                  <a:outerShdw blurRad="38100" dist="38100" dir="2700000" algn="tl">
                    <a:srgbClr val="FFFFFF"/>
                  </a:outerShdw>
                </a:effectLst>
              </a:rPr>
              <a:t>}</a:t>
            </a:r>
          </a:p>
          <a:p>
            <a:pPr>
              <a:buFontTx/>
              <a:buNone/>
            </a:pPr>
            <a:r>
              <a:rPr lang="zh-CN" altLang="en-US" sz="2800" dirty="0">
                <a:solidFill>
                  <a:srgbClr val="000000"/>
                </a:solidFill>
                <a:effectLst>
                  <a:outerShdw blurRad="38100" dist="38100" dir="2700000" algn="tl">
                    <a:srgbClr val="FFFFFF"/>
                  </a:outerShdw>
                </a:effectLst>
              </a:rPr>
              <a:t>  方法：  每一个子集与一个</a:t>
            </a:r>
            <a:r>
              <a:rPr lang="en-US" altLang="zh-CN" sz="2800" dirty="0">
                <a:solidFill>
                  <a:srgbClr val="000000"/>
                </a:solidFill>
                <a:effectLst>
                  <a:outerShdw blurRad="38100" dist="38100" dir="2700000" algn="tl">
                    <a:srgbClr val="FFFFFF"/>
                  </a:outerShdw>
                </a:effectLst>
              </a:rPr>
              <a:t>3</a:t>
            </a:r>
            <a:r>
              <a:rPr lang="zh-CN" altLang="en-US" sz="2800" dirty="0">
                <a:solidFill>
                  <a:srgbClr val="000000"/>
                </a:solidFill>
                <a:effectLst>
                  <a:outerShdw blurRad="38100" dist="38100" dir="2700000" algn="tl">
                    <a:srgbClr val="FFFFFF"/>
                  </a:outerShdw>
                </a:effectLst>
              </a:rPr>
              <a:t>位二进制串</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1</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2</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3</a:t>
            </a:r>
            <a:r>
              <a:rPr lang="zh-CN" altLang="en-US" sz="2800" dirty="0">
                <a:solidFill>
                  <a:srgbClr val="000000"/>
                </a:solidFill>
                <a:effectLst>
                  <a:outerShdw blurRad="38100" dist="38100" dir="2700000" algn="tl">
                    <a:srgbClr val="FFFFFF"/>
                  </a:outerShdw>
                </a:effectLst>
              </a:rPr>
              <a:t>对应，</a:t>
            </a:r>
            <a:r>
              <a:rPr lang="en-US" altLang="zh-CN" sz="2800" dirty="0" err="1">
                <a:solidFill>
                  <a:srgbClr val="000000"/>
                </a:solidFill>
                <a:effectLst>
                  <a:outerShdw blurRad="38100" dist="38100" dir="2700000" algn="tl">
                    <a:srgbClr val="FFFFFF"/>
                  </a:outerShdw>
                </a:effectLst>
              </a:rPr>
              <a:t>a</a:t>
            </a:r>
            <a:r>
              <a:rPr lang="en-US" altLang="zh-CN" sz="2800" baseline="-25000" dirty="0" err="1">
                <a:solidFill>
                  <a:srgbClr val="000000"/>
                </a:solidFill>
                <a:effectLst>
                  <a:outerShdw blurRad="38100" dist="38100" dir="2700000" algn="tl">
                    <a:srgbClr val="FFFFFF"/>
                  </a:outerShdw>
                </a:effectLst>
              </a:rPr>
              <a:t>i</a:t>
            </a:r>
            <a:r>
              <a:rPr lang="zh-CN" altLang="en-US" sz="2800" dirty="0">
                <a:solidFill>
                  <a:srgbClr val="000000"/>
                </a:solidFill>
                <a:effectLst>
                  <a:outerShdw blurRad="38100" dist="38100" dir="2700000" algn="tl">
                    <a:srgbClr val="FFFFFF"/>
                  </a:outerShdw>
                </a:effectLst>
              </a:rPr>
              <a:t>属于该子集时，</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i</a:t>
            </a:r>
            <a:r>
              <a:rPr lang="en-US" altLang="zh-CN" sz="2800" dirty="0">
                <a:solidFill>
                  <a:srgbClr val="000000"/>
                </a:solidFill>
                <a:effectLst>
                  <a:outerShdw blurRad="38100" dist="38100" dir="2700000" algn="tl">
                    <a:srgbClr val="FFFFFF"/>
                  </a:outerShdw>
                </a:effectLst>
              </a:rPr>
              <a:t>=1,</a:t>
            </a:r>
            <a:r>
              <a:rPr lang="zh-CN" altLang="en-US" sz="2800" dirty="0">
                <a:solidFill>
                  <a:srgbClr val="000000"/>
                </a:solidFill>
                <a:effectLst>
                  <a:outerShdw blurRad="38100" dist="38100" dir="2700000" algn="tl">
                    <a:srgbClr val="FFFFFF"/>
                  </a:outerShdw>
                </a:effectLst>
              </a:rPr>
              <a:t>否则 </a:t>
            </a:r>
            <a:r>
              <a:rPr lang="en-US" altLang="zh-CN" sz="2800" dirty="0">
                <a:solidFill>
                  <a:srgbClr val="000000"/>
                </a:solidFill>
                <a:effectLst>
                  <a:outerShdw blurRad="38100" dist="38100" dir="2700000" algn="tl">
                    <a:srgbClr val="FFFFFF"/>
                  </a:outerShdw>
                </a:effectLst>
              </a:rPr>
              <a:t>b</a:t>
            </a:r>
            <a:r>
              <a:rPr lang="en-US" altLang="zh-CN" sz="2800" baseline="-25000" dirty="0">
                <a:solidFill>
                  <a:srgbClr val="000000"/>
                </a:solidFill>
                <a:effectLst>
                  <a:outerShdw blurRad="38100" dist="38100" dir="2700000" algn="tl">
                    <a:srgbClr val="FFFFFF"/>
                  </a:outerShdw>
                </a:effectLst>
              </a:rPr>
              <a:t>i</a:t>
            </a:r>
            <a:r>
              <a:rPr lang="en-US" altLang="zh-CN" sz="2800" dirty="0">
                <a:solidFill>
                  <a:srgbClr val="000000"/>
                </a:solidFill>
                <a:effectLst>
                  <a:outerShdw blurRad="38100" dist="38100" dir="2700000" algn="tl">
                    <a:srgbClr val="FFFFFF"/>
                  </a:outerShdw>
                </a:effectLst>
              </a:rPr>
              <a:t>=0</a:t>
            </a:r>
          </a:p>
          <a:p>
            <a:pPr>
              <a:buFontTx/>
              <a:buNone/>
            </a:pPr>
            <a:endParaRPr lang="en-US" altLang="zh-CN" sz="2800" dirty="0">
              <a:solidFill>
                <a:srgbClr val="000000"/>
              </a:solidFill>
              <a:effectLst>
                <a:outerShdw blurRad="38100" dist="38100" dir="2700000" algn="tl">
                  <a:srgbClr val="FFFFFF"/>
                </a:outerShdw>
              </a:effectLst>
            </a:endParaRPr>
          </a:p>
          <a:p>
            <a:r>
              <a:rPr lang="zh-CN" altLang="en-US" sz="2800" dirty="0">
                <a:solidFill>
                  <a:srgbClr val="000000"/>
                </a:solidFill>
                <a:effectLst>
                  <a:outerShdw blurRad="38100" dist="38100" dir="2700000" algn="tl">
                    <a:srgbClr val="FFFFFF"/>
                  </a:outerShdw>
                </a:effectLst>
              </a:rPr>
              <a:t>二进制串：</a:t>
            </a:r>
          </a:p>
          <a:p>
            <a:pPr>
              <a:buFontTx/>
              <a:buNone/>
            </a:pPr>
            <a:r>
              <a:rPr lang="en-US" altLang="zh-CN" sz="2800" dirty="0">
                <a:solidFill>
                  <a:srgbClr val="000000"/>
                </a:solidFill>
                <a:effectLst>
                  <a:outerShdw blurRad="38100" dist="38100" dir="2700000" algn="tl">
                    <a:srgbClr val="FFFFFF"/>
                  </a:outerShdw>
                </a:effectLst>
              </a:rPr>
              <a:t>  000, 001, 010,  011,   100,  101,   110,    111</a:t>
            </a:r>
          </a:p>
          <a:p>
            <a:r>
              <a:rPr lang="zh-CN" altLang="en-US" sz="2800" dirty="0">
                <a:solidFill>
                  <a:srgbClr val="000000"/>
                </a:solidFill>
                <a:effectLst>
                  <a:outerShdw blurRad="38100" dist="38100" dir="2700000" algn="tl">
                    <a:srgbClr val="FFFFFF"/>
                  </a:outerShdw>
                </a:effectLst>
              </a:rPr>
              <a:t>对应子集：</a:t>
            </a:r>
          </a:p>
          <a:p>
            <a:pPr>
              <a:buFontTx/>
              <a:buNone/>
            </a:pPr>
            <a:r>
              <a:rPr lang="en-US" altLang="zh-CN" sz="2800" i="1" dirty="0">
                <a:solidFill>
                  <a:srgbClr val="000000"/>
                </a:solidFill>
                <a:effectLst>
                  <a:outerShdw blurRad="38100" dist="38100" dir="2700000" algn="tl">
                    <a:srgbClr val="FFFFFF"/>
                  </a:outerShdw>
                </a:effectLst>
                <a:sym typeface="Symbol" pitchFamily="18" charset="2"/>
              </a:rPr>
              <a:t>   </a:t>
            </a:r>
            <a:r>
              <a:rPr lang="en-US" altLang="zh-CN" sz="2400" i="1" dirty="0">
                <a:solidFill>
                  <a:srgbClr val="000000"/>
                </a:solidFill>
                <a:effectLst>
                  <a:outerShdw blurRad="38100" dist="38100" dir="2700000" algn="tl">
                    <a:srgbClr val="FFFFFF"/>
                  </a:outerShdw>
                </a:effectLst>
                <a:sym typeface="Symbol" pitchFamily="18" charset="2"/>
              </a:rPr>
              <a:t> ,   </a:t>
            </a:r>
            <a:r>
              <a:rPr lang="en-US" altLang="zh-CN" sz="2400" dirty="0">
                <a:solidFill>
                  <a:srgbClr val="000000"/>
                </a:solidFill>
                <a:effectLst>
                  <a:outerShdw blurRad="38100" dist="38100" dir="2700000" algn="tl">
                    <a:srgbClr val="FFFFFF"/>
                  </a:outerShdw>
                </a:effectLst>
                <a:sym typeface="Symbol" pitchFamily="18" charset="2"/>
              </a:rPr>
              <a:t>{</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sym typeface="Symbol" pitchFamily="18" charset="2"/>
              </a:rPr>
              <a:t>}, {</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1</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2</a:t>
            </a:r>
            <a:r>
              <a:rPr lang="en-US" altLang="zh-CN" sz="2400" dirty="0">
                <a:solidFill>
                  <a:srgbClr val="000000"/>
                </a:solidFill>
                <a:effectLst>
                  <a:outerShdw blurRad="38100" dist="38100" dir="2700000" algn="tl">
                    <a:srgbClr val="FFFFFF"/>
                  </a:outerShdw>
                </a:effectLst>
              </a:rPr>
              <a:t>,a</a:t>
            </a:r>
            <a:r>
              <a:rPr lang="en-US" altLang="zh-CN" sz="2400" baseline="-25000" dirty="0">
                <a:solidFill>
                  <a:srgbClr val="000000"/>
                </a:solidFill>
                <a:effectLst>
                  <a:outerShdw blurRad="38100" dist="38100" dir="2700000" algn="tl">
                    <a:srgbClr val="FFFFFF"/>
                  </a:outerShdw>
                </a:effectLst>
              </a:rPr>
              <a:t>3</a:t>
            </a:r>
            <a:r>
              <a:rPr lang="en-US" altLang="zh-CN" sz="2400" dirty="0">
                <a:solidFill>
                  <a:srgbClr val="000000"/>
                </a:solidFill>
                <a:effectLst>
                  <a:outerShdw blurRad="38100" dist="38100" dir="2700000" algn="tl">
                    <a:srgbClr val="FFFFFF"/>
                  </a:outerShdw>
                </a:effectLst>
                <a:sym typeface="Symbol" pitchFamily="18" charset="2"/>
              </a:rPr>
              <a:t>}</a:t>
            </a:r>
          </a:p>
        </p:txBody>
      </p:sp>
      <p:sp>
        <p:nvSpPr>
          <p:cNvPr id="2" name="矩形 1"/>
          <p:cNvSpPr/>
          <p:nvPr/>
        </p:nvSpPr>
        <p:spPr>
          <a:xfrm>
            <a:off x="539552" y="1124744"/>
            <a:ext cx="8424936" cy="461665"/>
          </a:xfrm>
          <a:prstGeom prst="rect">
            <a:avLst/>
          </a:prstGeom>
        </p:spPr>
        <p:txBody>
          <a:bodyPr wrap="square">
            <a:spAutoFit/>
          </a:bodyPr>
          <a:lstStyle/>
          <a:p>
            <a:pPr eaLnBrk="1" hangingPunct="1"/>
            <a:r>
              <a:rPr lang="zh-CN" altLang="en-US" sz="2400" dirty="0"/>
              <a:t>这是一个直接解决该问题的方法，可以对较小的集合生成幂集</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47</a:t>
            </a:fld>
            <a:endParaRPr lang="en-US" altLang="zh-CN"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9" name="Rectangle 7"/>
          <p:cNvSpPr>
            <a:spLocks noChangeArrowheads="1"/>
          </p:cNvSpPr>
          <p:nvPr/>
        </p:nvSpPr>
        <p:spPr bwMode="auto">
          <a:xfrm>
            <a:off x="381000" y="955611"/>
            <a:ext cx="8655050" cy="4819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lnSpc>
                <a:spcPct val="120000"/>
              </a:lnSpc>
              <a:buClr>
                <a:srgbClr val="FF0000"/>
              </a:buClr>
              <a:buFont typeface="Wingdings" pitchFamily="2" charset="2"/>
              <a:buChar char="q"/>
            </a:pPr>
            <a:r>
              <a:rPr lang="zh-CN" altLang="en-US" sz="3200" b="1" dirty="0"/>
              <a:t>堆的定义</a:t>
            </a:r>
            <a:endParaRPr lang="en-US" altLang="zh-CN" sz="3200" b="1" dirty="0"/>
          </a:p>
          <a:p>
            <a:pPr marL="628650" lvl="1" indent="-363538">
              <a:lnSpc>
                <a:spcPct val="120000"/>
              </a:lnSpc>
              <a:buClr>
                <a:srgbClr val="FF0000"/>
              </a:buClr>
              <a:buFont typeface="华文行楷" pitchFamily="2" charset="-122"/>
              <a:buAutoNum type="circleNumDbPlain"/>
            </a:pPr>
            <a:r>
              <a:rPr lang="en-US" altLang="zh-CN" sz="2800" b="1" dirty="0" smtClean="0"/>
              <a:t>n</a:t>
            </a:r>
            <a:r>
              <a:rPr lang="zh-CN" altLang="en-US" sz="2800" b="1" dirty="0"/>
              <a:t>个关键字序列</a:t>
            </a:r>
            <a:r>
              <a:rPr lang="en-US" altLang="zh-CN" sz="2800" b="1" dirty="0"/>
              <a:t>K</a:t>
            </a:r>
            <a:r>
              <a:rPr lang="en-US" altLang="zh-CN" sz="2800" b="1" baseline="-25000" dirty="0"/>
              <a:t>1</a:t>
            </a:r>
            <a:r>
              <a:rPr lang="en-US" altLang="zh-CN" sz="2800" b="1" dirty="0"/>
              <a:t>,K</a:t>
            </a:r>
            <a:r>
              <a:rPr lang="en-US" altLang="zh-CN" sz="2800" b="1" baseline="-25000" dirty="0"/>
              <a:t>2</a:t>
            </a:r>
            <a:r>
              <a:rPr lang="en-US" altLang="zh-CN" sz="2800" b="1" dirty="0"/>
              <a:t>,…,</a:t>
            </a:r>
            <a:r>
              <a:rPr lang="en-US" altLang="zh-CN" sz="2800" b="1" dirty="0" err="1"/>
              <a:t>K</a:t>
            </a:r>
            <a:r>
              <a:rPr lang="en-US" altLang="zh-CN" sz="2800" b="1" baseline="-25000" dirty="0" err="1"/>
              <a:t>n</a:t>
            </a:r>
            <a:r>
              <a:rPr lang="zh-CN" altLang="en-US" sz="2800" b="1" dirty="0"/>
              <a:t>称为堆，当且仅当该序列满足：</a:t>
            </a:r>
          </a:p>
          <a:p>
            <a:pPr>
              <a:lnSpc>
                <a:spcPct val="120000"/>
              </a:lnSpc>
            </a:pPr>
            <a:r>
              <a:rPr lang="en-US" altLang="zh-CN" sz="2800" b="1" dirty="0"/>
              <a:t>	K</a:t>
            </a:r>
            <a:r>
              <a:rPr lang="en-US" altLang="zh-CN" sz="2800" b="1" baseline="-25000" dirty="0"/>
              <a:t>i</a:t>
            </a:r>
            <a:r>
              <a:rPr lang="en-US" altLang="zh-CN" sz="2800" b="1" dirty="0"/>
              <a:t>≤K</a:t>
            </a:r>
            <a:r>
              <a:rPr lang="en-US" altLang="zh-CN" sz="2800" b="1" baseline="-25000" dirty="0"/>
              <a:t>2i</a:t>
            </a:r>
            <a:r>
              <a:rPr lang="zh-CN" altLang="en-US" sz="2800" b="1" dirty="0"/>
              <a:t>且</a:t>
            </a:r>
            <a:r>
              <a:rPr lang="en-US" altLang="zh-CN" sz="2800" b="1" dirty="0"/>
              <a:t>K</a:t>
            </a:r>
            <a:r>
              <a:rPr lang="en-US" altLang="zh-CN" sz="2800" b="1" baseline="-25000" dirty="0"/>
              <a:t>i</a:t>
            </a:r>
            <a:r>
              <a:rPr lang="en-US" altLang="zh-CN" sz="2800" b="1" dirty="0"/>
              <a:t>≤K</a:t>
            </a:r>
            <a:r>
              <a:rPr lang="en-US" altLang="zh-CN" sz="2800" b="1" baseline="-25000" dirty="0"/>
              <a:t>2i+1</a:t>
            </a:r>
            <a:r>
              <a:rPr lang="en-US" altLang="zh-CN" sz="2800" b="1" dirty="0"/>
              <a:t>  (1≤i≤</a:t>
            </a:r>
            <a:r>
              <a:rPr lang="en-US" altLang="zh-CN" sz="2800" b="1" dirty="0">
                <a:sym typeface="Symbol" pitchFamily="18" charset="2"/>
              </a:rPr>
              <a:t></a:t>
            </a:r>
            <a:r>
              <a:rPr lang="en-US" altLang="zh-CN" sz="2800" b="1" dirty="0"/>
              <a:t>n/2</a:t>
            </a:r>
            <a:r>
              <a:rPr lang="en-US" altLang="zh-CN" sz="2800" b="1" dirty="0">
                <a:sym typeface="Symbol" pitchFamily="18" charset="2"/>
              </a:rPr>
              <a:t></a:t>
            </a:r>
            <a:r>
              <a:rPr lang="en-US" altLang="zh-CN" sz="2800" b="1" dirty="0"/>
              <a:t>)</a:t>
            </a:r>
            <a:endParaRPr lang="en-US" altLang="zh-CN" sz="2800" b="1" dirty="0">
              <a:sym typeface="Symbol" pitchFamily="18" charset="2"/>
            </a:endParaRPr>
          </a:p>
          <a:p>
            <a:pPr>
              <a:lnSpc>
                <a:spcPct val="120000"/>
              </a:lnSpc>
            </a:pPr>
            <a:r>
              <a:rPr lang="en-US" altLang="zh-CN" sz="2800" b="1" dirty="0">
                <a:sym typeface="Symbol" pitchFamily="18" charset="2"/>
              </a:rPr>
              <a:t>	</a:t>
            </a:r>
            <a:r>
              <a:rPr lang="zh-CN" altLang="en-US" sz="2800" b="1" dirty="0">
                <a:sym typeface="Symbol" pitchFamily="18" charset="2"/>
              </a:rPr>
              <a:t>或者</a:t>
            </a:r>
          </a:p>
          <a:p>
            <a:pPr>
              <a:lnSpc>
                <a:spcPct val="120000"/>
              </a:lnSpc>
            </a:pPr>
            <a:r>
              <a:rPr lang="en-US" altLang="zh-CN" sz="2800" b="1" dirty="0">
                <a:sym typeface="Symbol" pitchFamily="18" charset="2"/>
              </a:rPr>
              <a:t>	K</a:t>
            </a:r>
            <a:r>
              <a:rPr lang="en-US" altLang="zh-CN" sz="2800" b="1" baseline="-25000" dirty="0">
                <a:sym typeface="Symbol" pitchFamily="18" charset="2"/>
              </a:rPr>
              <a:t>i</a:t>
            </a:r>
            <a:r>
              <a:rPr lang="en-US" altLang="zh-CN" sz="2800" b="1" dirty="0">
                <a:sym typeface="Symbol" pitchFamily="18" charset="2"/>
              </a:rPr>
              <a:t>≥K</a:t>
            </a:r>
            <a:r>
              <a:rPr lang="en-US" altLang="zh-CN" sz="2800" b="1" baseline="-25000" dirty="0">
                <a:sym typeface="Symbol" pitchFamily="18" charset="2"/>
              </a:rPr>
              <a:t>2i</a:t>
            </a:r>
            <a:r>
              <a:rPr lang="zh-CN" altLang="en-US" sz="2800" b="1" dirty="0">
                <a:sym typeface="Symbol" pitchFamily="18" charset="2"/>
              </a:rPr>
              <a:t>且</a:t>
            </a:r>
            <a:r>
              <a:rPr lang="en-US" altLang="zh-CN" sz="2800" b="1" dirty="0">
                <a:sym typeface="Symbol" pitchFamily="18" charset="2"/>
              </a:rPr>
              <a:t>K</a:t>
            </a:r>
            <a:r>
              <a:rPr lang="en-US" altLang="zh-CN" sz="2800" b="1" baseline="-25000" dirty="0">
                <a:sym typeface="Symbol" pitchFamily="18" charset="2"/>
              </a:rPr>
              <a:t>i</a:t>
            </a:r>
            <a:r>
              <a:rPr lang="en-US" altLang="zh-CN" sz="2800" b="1" dirty="0">
                <a:sym typeface="Symbol" pitchFamily="18" charset="2"/>
              </a:rPr>
              <a:t>≥K</a:t>
            </a:r>
            <a:r>
              <a:rPr lang="en-US" altLang="zh-CN" sz="2800" b="1" baseline="-25000" dirty="0">
                <a:sym typeface="Symbol" pitchFamily="18" charset="2"/>
              </a:rPr>
              <a:t>2i+1</a:t>
            </a:r>
            <a:r>
              <a:rPr lang="en-US" altLang="zh-CN" sz="2800" b="1" dirty="0">
                <a:sym typeface="Symbol" pitchFamily="18" charset="2"/>
              </a:rPr>
              <a:t>  (1≤i≤</a:t>
            </a:r>
            <a:r>
              <a:rPr lang="en-US" altLang="zh-CN" sz="2800" b="1" dirty="0"/>
              <a:t>n/2</a:t>
            </a:r>
            <a:r>
              <a:rPr lang="en-US" altLang="zh-CN" sz="2800" b="1" dirty="0">
                <a:sym typeface="Symbol" pitchFamily="18" charset="2"/>
              </a:rPr>
              <a:t></a:t>
            </a:r>
            <a:r>
              <a:rPr lang="en-US" altLang="zh-CN" sz="2800" b="1" dirty="0" smtClean="0"/>
              <a:t>)</a:t>
            </a:r>
          </a:p>
          <a:p>
            <a:pPr marL="514350" indent="-514350">
              <a:lnSpc>
                <a:spcPct val="120000"/>
              </a:lnSpc>
              <a:buFont typeface="+mj-ea"/>
              <a:buAutoNum type="circleNumDbPlain" startAt="2"/>
            </a:pPr>
            <a:r>
              <a:rPr lang="zh-CN" altLang="en-US" sz="2800" b="1" dirty="0"/>
              <a:t>堆可以用一棵完全二叉树表示，任一结点关键字小于等于（或大于等于）其孩子结点的关键字。</a:t>
            </a:r>
          </a:p>
          <a:p>
            <a:pPr>
              <a:lnSpc>
                <a:spcPct val="120000"/>
              </a:lnSpc>
            </a:pPr>
            <a:endParaRPr lang="en-US" altLang="zh-CN" sz="2800" b="1" dirty="0"/>
          </a:p>
        </p:txBody>
      </p:sp>
      <p:sp>
        <p:nvSpPr>
          <p:cNvPr id="187400" name="Rectangle 8"/>
          <p:cNvSpPr>
            <a:spLocks noChangeArrowheads="1"/>
          </p:cNvSpPr>
          <p:nvPr/>
        </p:nvSpPr>
        <p:spPr bwMode="auto">
          <a:xfrm>
            <a:off x="6228184" y="2492896"/>
            <a:ext cx="1981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Ø"/>
            </a:pPr>
            <a:r>
              <a:rPr lang="zh-CN" altLang="en-US" sz="3200" b="1" dirty="0">
                <a:latin typeface="Arial" charset="0"/>
              </a:rPr>
              <a:t>小根堆 </a:t>
            </a:r>
          </a:p>
        </p:txBody>
      </p:sp>
      <p:sp>
        <p:nvSpPr>
          <p:cNvPr id="10" name="Rectangle 8"/>
          <p:cNvSpPr>
            <a:spLocks noChangeArrowheads="1"/>
          </p:cNvSpPr>
          <p:nvPr/>
        </p:nvSpPr>
        <p:spPr bwMode="auto">
          <a:xfrm>
            <a:off x="6228184" y="3564458"/>
            <a:ext cx="1905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Ø"/>
            </a:pPr>
            <a:r>
              <a:rPr lang="zh-CN" altLang="en-US" sz="3200" b="1">
                <a:latin typeface="Arial" charset="0"/>
              </a:rPr>
              <a:t>大根堆 </a:t>
            </a:r>
          </a:p>
        </p:txBody>
      </p:sp>
      <p:sp>
        <p:nvSpPr>
          <p:cNvPr id="33800" name="Text Box 111"/>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48</a:t>
            </a:fld>
            <a:endParaRPr lang="en-US" altLang="zh-CN" dirty="0"/>
          </a:p>
        </p:txBody>
      </p:sp>
    </p:spTree>
    <p:extLst>
      <p:ext uri="{BB962C8B-B14F-4D97-AF65-F5344CB8AC3E}">
        <p14:creationId xmlns:p14="http://schemas.microsoft.com/office/powerpoint/2010/main" val="13055655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87399">
                                            <p:txEl>
                                              <p:pRg st="1" end="1"/>
                                            </p:txEl>
                                          </p:spTgt>
                                        </p:tgtEl>
                                        <p:attrNameLst>
                                          <p:attrName>style.visibility</p:attrName>
                                        </p:attrNameLst>
                                      </p:cBhvr>
                                      <p:to>
                                        <p:strVal val="visible"/>
                                      </p:to>
                                    </p:set>
                                    <p:anim calcmode="lin" valueType="num">
                                      <p:cBhvr>
                                        <p:cTn id="7" dur="1000" fill="hold"/>
                                        <p:tgtEl>
                                          <p:spTgt spid="187399">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8739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7399">
                                            <p:txEl>
                                              <p:pRg st="1" end="1"/>
                                            </p:txEl>
                                          </p:spTgt>
                                        </p:tgtEl>
                                      </p:cBhvr>
                                    </p:animEffect>
                                  </p:childTnLst>
                                </p:cTn>
                              </p:par>
                              <p:par>
                                <p:cTn id="10" presetID="29" presetClass="entr" presetSubtype="0" fill="hold" nodeType="withEffect">
                                  <p:stCondLst>
                                    <p:cond delay="0"/>
                                  </p:stCondLst>
                                  <p:childTnLst>
                                    <p:set>
                                      <p:cBhvr>
                                        <p:cTn id="11" dur="1" fill="hold">
                                          <p:stCondLst>
                                            <p:cond delay="0"/>
                                          </p:stCondLst>
                                        </p:cTn>
                                        <p:tgtEl>
                                          <p:spTgt spid="187399">
                                            <p:txEl>
                                              <p:pRg st="2" end="2"/>
                                            </p:txEl>
                                          </p:spTgt>
                                        </p:tgtEl>
                                        <p:attrNameLst>
                                          <p:attrName>style.visibility</p:attrName>
                                        </p:attrNameLst>
                                      </p:cBhvr>
                                      <p:to>
                                        <p:strVal val="visible"/>
                                      </p:to>
                                    </p:set>
                                    <p:anim calcmode="lin" valueType="num">
                                      <p:cBhvr>
                                        <p:cTn id="12" dur="1000" fill="hold"/>
                                        <p:tgtEl>
                                          <p:spTgt spid="187399">
                                            <p:txEl>
                                              <p:pRg st="2" end="2"/>
                                            </p:txEl>
                                          </p:spTgt>
                                        </p:tgtEl>
                                        <p:attrNameLst>
                                          <p:attrName>ppt_x</p:attrName>
                                        </p:attrNameLst>
                                      </p:cBhvr>
                                      <p:tavLst>
                                        <p:tav tm="0">
                                          <p:val>
                                            <p:strVal val="#ppt_x-.2"/>
                                          </p:val>
                                        </p:tav>
                                        <p:tav tm="100000">
                                          <p:val>
                                            <p:strVal val="#ppt_x"/>
                                          </p:val>
                                        </p:tav>
                                      </p:tavLst>
                                    </p:anim>
                                    <p:anim calcmode="lin" valueType="num">
                                      <p:cBhvr>
                                        <p:cTn id="13" dur="1000" fill="hold"/>
                                        <p:tgtEl>
                                          <p:spTgt spid="18739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87399">
                                            <p:txEl>
                                              <p:pRg st="2" end="2"/>
                                            </p:txEl>
                                          </p:spTgt>
                                        </p:tgtEl>
                                      </p:cBhvr>
                                    </p:animEffect>
                                  </p:childTnLst>
                                </p:cTn>
                              </p:par>
                              <p:par>
                                <p:cTn id="15" presetID="29" presetClass="entr" presetSubtype="0" fill="hold" nodeType="withEffect">
                                  <p:stCondLst>
                                    <p:cond delay="0"/>
                                  </p:stCondLst>
                                  <p:childTnLst>
                                    <p:set>
                                      <p:cBhvr>
                                        <p:cTn id="16" dur="1" fill="hold">
                                          <p:stCondLst>
                                            <p:cond delay="0"/>
                                          </p:stCondLst>
                                        </p:cTn>
                                        <p:tgtEl>
                                          <p:spTgt spid="187399">
                                            <p:txEl>
                                              <p:pRg st="3" end="3"/>
                                            </p:txEl>
                                          </p:spTgt>
                                        </p:tgtEl>
                                        <p:attrNameLst>
                                          <p:attrName>style.visibility</p:attrName>
                                        </p:attrNameLst>
                                      </p:cBhvr>
                                      <p:to>
                                        <p:strVal val="visible"/>
                                      </p:to>
                                    </p:set>
                                    <p:anim calcmode="lin" valueType="num">
                                      <p:cBhvr>
                                        <p:cTn id="17" dur="1000" fill="hold"/>
                                        <p:tgtEl>
                                          <p:spTgt spid="187399">
                                            <p:txEl>
                                              <p:pRg st="3" end="3"/>
                                            </p:txEl>
                                          </p:spTgt>
                                        </p:tgtEl>
                                        <p:attrNameLst>
                                          <p:attrName>ppt_x</p:attrName>
                                        </p:attrNameLst>
                                      </p:cBhvr>
                                      <p:tavLst>
                                        <p:tav tm="0">
                                          <p:val>
                                            <p:strVal val="#ppt_x-.2"/>
                                          </p:val>
                                        </p:tav>
                                        <p:tav tm="100000">
                                          <p:val>
                                            <p:strVal val="#ppt_x"/>
                                          </p:val>
                                        </p:tav>
                                      </p:tavLst>
                                    </p:anim>
                                    <p:anim calcmode="lin" valueType="num">
                                      <p:cBhvr>
                                        <p:cTn id="18" dur="1000" fill="hold"/>
                                        <p:tgtEl>
                                          <p:spTgt spid="18739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19" dur="1000"/>
                                        <p:tgtEl>
                                          <p:spTgt spid="187399">
                                            <p:txEl>
                                              <p:pRg st="3" end="3"/>
                                            </p:txEl>
                                          </p:spTgt>
                                        </p:tgtEl>
                                      </p:cBhvr>
                                    </p:animEffect>
                                  </p:childTnLst>
                                </p:cTn>
                              </p:par>
                              <p:par>
                                <p:cTn id="20" presetID="29" presetClass="entr" presetSubtype="0" fill="hold" nodeType="withEffect">
                                  <p:stCondLst>
                                    <p:cond delay="0"/>
                                  </p:stCondLst>
                                  <p:childTnLst>
                                    <p:set>
                                      <p:cBhvr>
                                        <p:cTn id="21" dur="1" fill="hold">
                                          <p:stCondLst>
                                            <p:cond delay="0"/>
                                          </p:stCondLst>
                                        </p:cTn>
                                        <p:tgtEl>
                                          <p:spTgt spid="187399">
                                            <p:txEl>
                                              <p:pRg st="4" end="4"/>
                                            </p:txEl>
                                          </p:spTgt>
                                        </p:tgtEl>
                                        <p:attrNameLst>
                                          <p:attrName>style.visibility</p:attrName>
                                        </p:attrNameLst>
                                      </p:cBhvr>
                                      <p:to>
                                        <p:strVal val="visible"/>
                                      </p:to>
                                    </p:set>
                                    <p:anim calcmode="lin" valueType="num">
                                      <p:cBhvr>
                                        <p:cTn id="22" dur="1000" fill="hold"/>
                                        <p:tgtEl>
                                          <p:spTgt spid="187399">
                                            <p:txEl>
                                              <p:pRg st="4" end="4"/>
                                            </p:txEl>
                                          </p:spTgt>
                                        </p:tgtEl>
                                        <p:attrNameLst>
                                          <p:attrName>ppt_x</p:attrName>
                                        </p:attrNameLst>
                                      </p:cBhvr>
                                      <p:tavLst>
                                        <p:tav tm="0">
                                          <p:val>
                                            <p:strVal val="#ppt_x-.2"/>
                                          </p:val>
                                        </p:tav>
                                        <p:tav tm="100000">
                                          <p:val>
                                            <p:strVal val="#ppt_x"/>
                                          </p:val>
                                        </p:tav>
                                      </p:tavLst>
                                    </p:anim>
                                    <p:anim calcmode="lin" valueType="num">
                                      <p:cBhvr>
                                        <p:cTn id="23" dur="1000" fill="hold"/>
                                        <p:tgtEl>
                                          <p:spTgt spid="18739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24" dur="1000"/>
                                        <p:tgtEl>
                                          <p:spTgt spid="187399">
                                            <p:txEl>
                                              <p:pRg st="4" end="4"/>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9" presetClass="entr" presetSubtype="0" fill="hold" grpId="0" nodeType="clickEffect">
                                  <p:stCondLst>
                                    <p:cond delay="0"/>
                                  </p:stCondLst>
                                  <p:childTnLst>
                                    <p:set>
                                      <p:cBhvr>
                                        <p:cTn id="28" dur="1" fill="hold">
                                          <p:stCondLst>
                                            <p:cond delay="0"/>
                                          </p:stCondLst>
                                        </p:cTn>
                                        <p:tgtEl>
                                          <p:spTgt spid="187400"/>
                                        </p:tgtEl>
                                        <p:attrNameLst>
                                          <p:attrName>style.visibility</p:attrName>
                                        </p:attrNameLst>
                                      </p:cBhvr>
                                      <p:to>
                                        <p:strVal val="visible"/>
                                      </p:to>
                                    </p:set>
                                    <p:anim calcmode="lin" valueType="num">
                                      <p:cBhvr>
                                        <p:cTn id="29" dur="1000" fill="hold"/>
                                        <p:tgtEl>
                                          <p:spTgt spid="187400"/>
                                        </p:tgtEl>
                                        <p:attrNameLst>
                                          <p:attrName>ppt_x</p:attrName>
                                        </p:attrNameLst>
                                      </p:cBhvr>
                                      <p:tavLst>
                                        <p:tav tm="0">
                                          <p:val>
                                            <p:strVal val="#ppt_x-.2"/>
                                          </p:val>
                                        </p:tav>
                                        <p:tav tm="100000">
                                          <p:val>
                                            <p:strVal val="#ppt_x"/>
                                          </p:val>
                                        </p:tav>
                                      </p:tavLst>
                                    </p:anim>
                                    <p:anim calcmode="lin" valueType="num">
                                      <p:cBhvr>
                                        <p:cTn id="30" dur="1000" fill="hold"/>
                                        <p:tgtEl>
                                          <p:spTgt spid="187400"/>
                                        </p:tgtEl>
                                        <p:attrNameLst>
                                          <p:attrName>ppt_y</p:attrName>
                                        </p:attrNameLst>
                                      </p:cBhvr>
                                      <p:tavLst>
                                        <p:tav tm="0">
                                          <p:val>
                                            <p:strVal val="#ppt_y"/>
                                          </p:val>
                                        </p:tav>
                                        <p:tav tm="100000">
                                          <p:val>
                                            <p:strVal val="#ppt_y"/>
                                          </p:val>
                                        </p:tav>
                                      </p:tavLst>
                                    </p:anim>
                                    <p:animEffect transition="in" filter="wipe(right)" prLst="gradientSize: 0.1">
                                      <p:cBhvr>
                                        <p:cTn id="31" dur="1000"/>
                                        <p:tgtEl>
                                          <p:spTgt spid="18740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9"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p:cTn id="36" dur="1000" fill="hold"/>
                                        <p:tgtEl>
                                          <p:spTgt spid="10"/>
                                        </p:tgtEl>
                                        <p:attrNameLst>
                                          <p:attrName>ppt_x</p:attrName>
                                        </p:attrNameLst>
                                      </p:cBhvr>
                                      <p:tavLst>
                                        <p:tav tm="0">
                                          <p:val>
                                            <p:strVal val="#ppt_x-.2"/>
                                          </p:val>
                                        </p:tav>
                                        <p:tav tm="100000">
                                          <p:val>
                                            <p:strVal val="#ppt_x"/>
                                          </p:val>
                                        </p:tav>
                                      </p:tavLst>
                                    </p:anim>
                                    <p:anim calcmode="lin" valueType="num">
                                      <p:cBhvr>
                                        <p:cTn id="37"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87399">
                                            <p:txEl>
                                              <p:pRg st="5" end="5"/>
                                            </p:txEl>
                                          </p:spTgt>
                                        </p:tgtEl>
                                        <p:attrNameLst>
                                          <p:attrName>style.visibility</p:attrName>
                                        </p:attrNameLst>
                                      </p:cBhvr>
                                      <p:to>
                                        <p:strVal val="visible"/>
                                      </p:to>
                                    </p:set>
                                    <p:anim calcmode="lin" valueType="num">
                                      <p:cBhvr additive="base">
                                        <p:cTn id="43" dur="500" fill="hold"/>
                                        <p:tgtEl>
                                          <p:spTgt spid="187399">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1873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400" grpId="0"/>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ChangeArrowheads="1"/>
          </p:cNvSpPr>
          <p:nvPr/>
        </p:nvSpPr>
        <p:spPr bwMode="auto">
          <a:xfrm>
            <a:off x="1236663" y="5400675"/>
            <a:ext cx="1979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小根堆</a:t>
            </a:r>
          </a:p>
        </p:txBody>
      </p:sp>
      <p:grpSp>
        <p:nvGrpSpPr>
          <p:cNvPr id="2" name="Group 3"/>
          <p:cNvGrpSpPr>
            <a:grpSpLocks/>
          </p:cNvGrpSpPr>
          <p:nvPr/>
        </p:nvGrpSpPr>
        <p:grpSpPr bwMode="auto">
          <a:xfrm>
            <a:off x="457200" y="0"/>
            <a:ext cx="4133850" cy="2265363"/>
            <a:chOff x="272" y="164"/>
            <a:chExt cx="2604" cy="1427"/>
          </a:xfrm>
        </p:grpSpPr>
        <p:grpSp>
          <p:nvGrpSpPr>
            <p:cNvPr id="34943" name="Group 4"/>
            <p:cNvGrpSpPr>
              <a:grpSpLocks/>
            </p:cNvGrpSpPr>
            <p:nvPr/>
          </p:nvGrpSpPr>
          <p:grpSpPr bwMode="auto">
            <a:xfrm>
              <a:off x="306" y="210"/>
              <a:ext cx="2570" cy="1381"/>
              <a:chOff x="306" y="210"/>
              <a:chExt cx="2570" cy="1381"/>
            </a:xfrm>
          </p:grpSpPr>
          <p:sp>
            <p:nvSpPr>
              <p:cNvPr id="125957" name="Oval 5"/>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55" name="Text Box 6"/>
              <p:cNvSpPr txBox="1">
                <a:spLocks noChangeArrowheads="1"/>
              </p:cNvSpPr>
              <p:nvPr/>
            </p:nvSpPr>
            <p:spPr bwMode="auto">
              <a:xfrm>
                <a:off x="2381" y="845"/>
                <a:ext cx="49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125959" name="Line 7"/>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0" name="Line 8"/>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1" name="Line 9"/>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2" name="Line 10"/>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3" name="Line 11"/>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4" name="Line 12"/>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5" name="Line 13"/>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6" name="Line 14"/>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7" name="Line 15"/>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8" name="Oval 16"/>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69" name="Oval 17"/>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0" name="Oval 18"/>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1" name="Oval 19"/>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2" name="Oval 20"/>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3" name="Oval 21"/>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4" name="Oval 22"/>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5" name="Oval 23"/>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76" name="Oval 24"/>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944" name="Group 25"/>
            <p:cNvGrpSpPr>
              <a:grpSpLocks/>
            </p:cNvGrpSpPr>
            <p:nvPr/>
          </p:nvGrpSpPr>
          <p:grpSpPr bwMode="auto">
            <a:xfrm>
              <a:off x="272" y="164"/>
              <a:ext cx="2313" cy="1423"/>
              <a:chOff x="367" y="210"/>
              <a:chExt cx="2313" cy="1423"/>
            </a:xfrm>
          </p:grpSpPr>
          <p:sp>
            <p:nvSpPr>
              <p:cNvPr id="34945" name="Text Box 26"/>
              <p:cNvSpPr txBox="1">
                <a:spLocks noChangeArrowheads="1"/>
              </p:cNvSpPr>
              <p:nvPr/>
            </p:nvSpPr>
            <p:spPr bwMode="auto">
              <a:xfrm>
                <a:off x="1657" y="210"/>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946" name="Text Box 27"/>
              <p:cNvSpPr txBox="1">
                <a:spLocks noChangeArrowheads="1"/>
              </p:cNvSpPr>
              <p:nvPr/>
            </p:nvSpPr>
            <p:spPr bwMode="auto">
              <a:xfrm>
                <a:off x="2184" y="49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947" name="Text Box 28"/>
              <p:cNvSpPr txBox="1">
                <a:spLocks noChangeArrowheads="1"/>
              </p:cNvSpPr>
              <p:nvPr/>
            </p:nvSpPr>
            <p:spPr bwMode="auto">
              <a:xfrm>
                <a:off x="367" y="1266"/>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948" name="Text Box 29"/>
              <p:cNvSpPr txBox="1">
                <a:spLocks noChangeArrowheads="1"/>
              </p:cNvSpPr>
              <p:nvPr/>
            </p:nvSpPr>
            <p:spPr bwMode="auto">
              <a:xfrm>
                <a:off x="1829" y="885"/>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949" name="Text Box 30"/>
              <p:cNvSpPr txBox="1">
                <a:spLocks noChangeArrowheads="1"/>
              </p:cNvSpPr>
              <p:nvPr/>
            </p:nvSpPr>
            <p:spPr bwMode="auto">
              <a:xfrm>
                <a:off x="810" y="1266"/>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950" name="Text Box 31"/>
              <p:cNvSpPr txBox="1">
                <a:spLocks noChangeArrowheads="1"/>
              </p:cNvSpPr>
              <p:nvPr/>
            </p:nvSpPr>
            <p:spPr bwMode="auto">
              <a:xfrm>
                <a:off x="1032" y="49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11</a:t>
                </a:r>
              </a:p>
            </p:txBody>
          </p:sp>
          <p:sp>
            <p:nvSpPr>
              <p:cNvPr id="34951" name="Text Box 32"/>
              <p:cNvSpPr txBox="1">
                <a:spLocks noChangeArrowheads="1"/>
              </p:cNvSpPr>
              <p:nvPr/>
            </p:nvSpPr>
            <p:spPr bwMode="auto">
              <a:xfrm>
                <a:off x="633" y="882"/>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sp>
            <p:nvSpPr>
              <p:cNvPr id="34952" name="Text Box 33"/>
              <p:cNvSpPr txBox="1">
                <a:spLocks noChangeArrowheads="1"/>
              </p:cNvSpPr>
              <p:nvPr/>
            </p:nvSpPr>
            <p:spPr bwMode="auto">
              <a:xfrm>
                <a:off x="1386" y="882"/>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sp>
            <p:nvSpPr>
              <p:cNvPr id="34953" name="Text Box 34"/>
              <p:cNvSpPr txBox="1">
                <a:spLocks noChangeArrowheads="1"/>
              </p:cNvSpPr>
              <p:nvPr/>
            </p:nvSpPr>
            <p:spPr bwMode="auto">
              <a:xfrm>
                <a:off x="1209" y="1268"/>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sp>
        <p:nvSpPr>
          <p:cNvPr id="125987" name="Rectangle 35"/>
          <p:cNvSpPr>
            <a:spLocks noChangeArrowheads="1"/>
          </p:cNvSpPr>
          <p:nvPr/>
        </p:nvSpPr>
        <p:spPr bwMode="auto">
          <a:xfrm>
            <a:off x="1549400" y="2376488"/>
            <a:ext cx="1978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大根堆</a:t>
            </a:r>
          </a:p>
        </p:txBody>
      </p:sp>
      <p:grpSp>
        <p:nvGrpSpPr>
          <p:cNvPr id="5" name="Group 36"/>
          <p:cNvGrpSpPr>
            <a:grpSpLocks/>
          </p:cNvGrpSpPr>
          <p:nvPr/>
        </p:nvGrpSpPr>
        <p:grpSpPr bwMode="auto">
          <a:xfrm>
            <a:off x="4416425" y="39688"/>
            <a:ext cx="4160838" cy="2263775"/>
            <a:chOff x="2789" y="280"/>
            <a:chExt cx="2621" cy="1426"/>
          </a:xfrm>
        </p:grpSpPr>
        <p:grpSp>
          <p:nvGrpSpPr>
            <p:cNvPr id="34892" name="Group 37"/>
            <p:cNvGrpSpPr>
              <a:grpSpLocks/>
            </p:cNvGrpSpPr>
            <p:nvPr/>
          </p:nvGrpSpPr>
          <p:grpSpPr bwMode="auto">
            <a:xfrm>
              <a:off x="2834" y="280"/>
              <a:ext cx="2478" cy="1381"/>
              <a:chOff x="306" y="210"/>
              <a:chExt cx="2478" cy="1381"/>
            </a:xfrm>
          </p:grpSpPr>
          <p:sp>
            <p:nvSpPr>
              <p:cNvPr id="125990" name="Line 38"/>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1" name="Line 39"/>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2" name="Line 40"/>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3" name="Line 41"/>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4" name="Line 42"/>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5" name="Line 43"/>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6" name="Line 44"/>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7" name="Line 45"/>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8" name="Line 46"/>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5999" name="Oval 47"/>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0" name="Oval 48"/>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1" name="Oval 49"/>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2" name="Oval 50"/>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3" name="Oval 51"/>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4" name="Oval 52"/>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5" name="Oval 53"/>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6" name="Oval 54"/>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7" name="Oval 55"/>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08" name="Oval 56"/>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93" name="Group 57"/>
            <p:cNvGrpSpPr>
              <a:grpSpLocks/>
            </p:cNvGrpSpPr>
            <p:nvPr/>
          </p:nvGrpSpPr>
          <p:grpSpPr bwMode="auto">
            <a:xfrm>
              <a:off x="2789" y="283"/>
              <a:ext cx="2621" cy="1423"/>
              <a:chOff x="2018" y="2659"/>
              <a:chExt cx="2621" cy="1423"/>
            </a:xfrm>
          </p:grpSpPr>
          <p:grpSp>
            <p:nvGrpSpPr>
              <p:cNvPr id="34894" name="Group 58"/>
              <p:cNvGrpSpPr>
                <a:grpSpLocks/>
              </p:cNvGrpSpPr>
              <p:nvPr/>
            </p:nvGrpSpPr>
            <p:grpSpPr bwMode="auto">
              <a:xfrm>
                <a:off x="3307" y="2659"/>
                <a:ext cx="494" cy="365"/>
                <a:chOff x="2304" y="480"/>
                <a:chExt cx="671" cy="486"/>
              </a:xfrm>
            </p:grpSpPr>
            <p:sp>
              <p:nvSpPr>
                <p:cNvPr id="126011" name="Oval 59"/>
                <p:cNvSpPr>
                  <a:spLocks noChangeArrowheads="1"/>
                </p:cNvSpPr>
                <p:nvPr/>
              </p:nvSpPr>
              <p:spPr bwMode="auto">
                <a:xfrm>
                  <a:off x="2354" y="480"/>
                  <a:ext cx="475"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23" name="Text Box 60"/>
                <p:cNvSpPr txBox="1">
                  <a:spLocks noChangeArrowheads="1"/>
                </p:cNvSpPr>
                <p:nvPr/>
              </p:nvSpPr>
              <p:spPr bwMode="auto">
                <a:xfrm>
                  <a:off x="2304" y="480"/>
                  <a:ext cx="671"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grpSp>
          <p:grpSp>
            <p:nvGrpSpPr>
              <p:cNvPr id="34895" name="Group 61"/>
              <p:cNvGrpSpPr>
                <a:grpSpLocks/>
              </p:cNvGrpSpPr>
              <p:nvPr/>
            </p:nvGrpSpPr>
            <p:grpSpPr bwMode="auto">
              <a:xfrm>
                <a:off x="3834" y="2947"/>
                <a:ext cx="496" cy="366"/>
                <a:chOff x="2975" y="960"/>
                <a:chExt cx="673" cy="486"/>
              </a:xfrm>
            </p:grpSpPr>
            <p:sp>
              <p:nvSpPr>
                <p:cNvPr id="126014" name="Oval 62"/>
                <p:cNvSpPr>
                  <a:spLocks noChangeArrowheads="1"/>
                </p:cNvSpPr>
                <p:nvPr/>
              </p:nvSpPr>
              <p:spPr bwMode="auto">
                <a:xfrm>
                  <a:off x="3027" y="960"/>
                  <a:ext cx="475"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21" name="Text Box 63"/>
                <p:cNvSpPr txBox="1">
                  <a:spLocks noChangeArrowheads="1"/>
                </p:cNvSpPr>
                <p:nvPr/>
              </p:nvSpPr>
              <p:spPr bwMode="auto">
                <a:xfrm>
                  <a:off x="2975" y="960"/>
                  <a:ext cx="673"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grpSp>
          <p:grpSp>
            <p:nvGrpSpPr>
              <p:cNvPr id="34896" name="Group 64"/>
              <p:cNvGrpSpPr>
                <a:grpSpLocks/>
              </p:cNvGrpSpPr>
              <p:nvPr/>
            </p:nvGrpSpPr>
            <p:grpSpPr bwMode="auto">
              <a:xfrm>
                <a:off x="4144" y="3331"/>
                <a:ext cx="495" cy="369"/>
                <a:chOff x="3456" y="1584"/>
                <a:chExt cx="673" cy="492"/>
              </a:xfrm>
            </p:grpSpPr>
            <p:sp>
              <p:nvSpPr>
                <p:cNvPr id="126017" name="Oval 65"/>
                <p:cNvSpPr>
                  <a:spLocks noChangeArrowheads="1"/>
                </p:cNvSpPr>
                <p:nvPr/>
              </p:nvSpPr>
              <p:spPr bwMode="auto">
                <a:xfrm>
                  <a:off x="3506" y="1584"/>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9" name="Text Box 66"/>
                <p:cNvSpPr txBox="1">
                  <a:spLocks noChangeArrowheads="1"/>
                </p:cNvSpPr>
                <p:nvPr/>
              </p:nvSpPr>
              <p:spPr bwMode="auto">
                <a:xfrm>
                  <a:off x="3456" y="1588"/>
                  <a:ext cx="673" cy="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grpSp>
          <p:grpSp>
            <p:nvGrpSpPr>
              <p:cNvPr id="34897" name="Group 67"/>
              <p:cNvGrpSpPr>
                <a:grpSpLocks/>
              </p:cNvGrpSpPr>
              <p:nvPr/>
            </p:nvGrpSpPr>
            <p:grpSpPr bwMode="auto">
              <a:xfrm>
                <a:off x="2018" y="3715"/>
                <a:ext cx="494" cy="365"/>
                <a:chOff x="2833" y="2206"/>
                <a:chExt cx="671" cy="487"/>
              </a:xfrm>
            </p:grpSpPr>
            <p:sp>
              <p:nvSpPr>
                <p:cNvPr id="126020" name="Oval 68"/>
                <p:cNvSpPr>
                  <a:spLocks noChangeArrowheads="1"/>
                </p:cNvSpPr>
                <p:nvPr/>
              </p:nvSpPr>
              <p:spPr bwMode="auto">
                <a:xfrm>
                  <a:off x="2882" y="2207"/>
                  <a:ext cx="477"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7" name="Text Box 69"/>
                <p:cNvSpPr txBox="1">
                  <a:spLocks noChangeArrowheads="1"/>
                </p:cNvSpPr>
                <p:nvPr/>
              </p:nvSpPr>
              <p:spPr bwMode="auto">
                <a:xfrm>
                  <a:off x="2833" y="2206"/>
                  <a:ext cx="671"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grpSp>
          <p:grpSp>
            <p:nvGrpSpPr>
              <p:cNvPr id="34898" name="Group 70"/>
              <p:cNvGrpSpPr>
                <a:grpSpLocks/>
              </p:cNvGrpSpPr>
              <p:nvPr/>
            </p:nvGrpSpPr>
            <p:grpSpPr bwMode="auto">
              <a:xfrm>
                <a:off x="3480" y="3331"/>
                <a:ext cx="493" cy="368"/>
                <a:chOff x="3554" y="2736"/>
                <a:chExt cx="670" cy="491"/>
              </a:xfrm>
            </p:grpSpPr>
            <p:sp>
              <p:nvSpPr>
                <p:cNvPr id="126023" name="Oval 71"/>
                <p:cNvSpPr>
                  <a:spLocks noChangeArrowheads="1"/>
                </p:cNvSpPr>
                <p:nvPr/>
              </p:nvSpPr>
              <p:spPr bwMode="auto">
                <a:xfrm>
                  <a:off x="3602" y="2736"/>
                  <a:ext cx="477"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5" name="Text Box 72"/>
                <p:cNvSpPr txBox="1">
                  <a:spLocks noChangeArrowheads="1"/>
                </p:cNvSpPr>
                <p:nvPr/>
              </p:nvSpPr>
              <p:spPr bwMode="auto">
                <a:xfrm>
                  <a:off x="3554" y="2740"/>
                  <a:ext cx="670"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grpSp>
          <p:grpSp>
            <p:nvGrpSpPr>
              <p:cNvPr id="34899" name="Group 73"/>
              <p:cNvGrpSpPr>
                <a:grpSpLocks/>
              </p:cNvGrpSpPr>
              <p:nvPr/>
            </p:nvGrpSpPr>
            <p:grpSpPr bwMode="auto">
              <a:xfrm>
                <a:off x="2461" y="3715"/>
                <a:ext cx="496" cy="365"/>
                <a:chOff x="2879" y="3214"/>
                <a:chExt cx="675" cy="487"/>
              </a:xfrm>
            </p:grpSpPr>
            <p:sp>
              <p:nvSpPr>
                <p:cNvPr id="126026" name="Oval 74"/>
                <p:cNvSpPr>
                  <a:spLocks noChangeArrowheads="1"/>
                </p:cNvSpPr>
                <p:nvPr/>
              </p:nvSpPr>
              <p:spPr bwMode="auto">
                <a:xfrm>
                  <a:off x="2929" y="3215"/>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3" name="Text Box 75"/>
                <p:cNvSpPr txBox="1">
                  <a:spLocks noChangeArrowheads="1"/>
                </p:cNvSpPr>
                <p:nvPr/>
              </p:nvSpPr>
              <p:spPr bwMode="auto">
                <a:xfrm>
                  <a:off x="2879" y="3214"/>
                  <a:ext cx="675"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grpSp>
          <p:grpSp>
            <p:nvGrpSpPr>
              <p:cNvPr id="34900" name="Group 76"/>
              <p:cNvGrpSpPr>
                <a:grpSpLocks/>
              </p:cNvGrpSpPr>
              <p:nvPr/>
            </p:nvGrpSpPr>
            <p:grpSpPr bwMode="auto">
              <a:xfrm>
                <a:off x="2682" y="2947"/>
                <a:ext cx="496" cy="365"/>
                <a:chOff x="1536" y="958"/>
                <a:chExt cx="673" cy="487"/>
              </a:xfrm>
            </p:grpSpPr>
            <p:sp>
              <p:nvSpPr>
                <p:cNvPr id="126029" name="Oval 77"/>
                <p:cNvSpPr>
                  <a:spLocks noChangeArrowheads="1"/>
                </p:cNvSpPr>
                <p:nvPr/>
              </p:nvSpPr>
              <p:spPr bwMode="auto">
                <a:xfrm>
                  <a:off x="1586" y="959"/>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11" name="Text Box 78"/>
                <p:cNvSpPr txBox="1">
                  <a:spLocks noChangeArrowheads="1"/>
                </p:cNvSpPr>
                <p:nvPr/>
              </p:nvSpPr>
              <p:spPr bwMode="auto">
                <a:xfrm>
                  <a:off x="1536" y="958"/>
                  <a:ext cx="673"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11</a:t>
                  </a:r>
                </a:p>
              </p:txBody>
            </p:sp>
          </p:grpSp>
          <p:grpSp>
            <p:nvGrpSpPr>
              <p:cNvPr id="34901" name="Group 79"/>
              <p:cNvGrpSpPr>
                <a:grpSpLocks/>
              </p:cNvGrpSpPr>
              <p:nvPr/>
            </p:nvGrpSpPr>
            <p:grpSpPr bwMode="auto">
              <a:xfrm>
                <a:off x="2284" y="3331"/>
                <a:ext cx="493" cy="365"/>
                <a:chOff x="1152" y="1584"/>
                <a:chExt cx="670" cy="486"/>
              </a:xfrm>
            </p:grpSpPr>
            <p:sp>
              <p:nvSpPr>
                <p:cNvPr id="126032" name="Oval 80"/>
                <p:cNvSpPr>
                  <a:spLocks noChangeArrowheads="1"/>
                </p:cNvSpPr>
                <p:nvPr/>
              </p:nvSpPr>
              <p:spPr bwMode="auto">
                <a:xfrm>
                  <a:off x="1202" y="1584"/>
                  <a:ext cx="476"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9" name="Text Box 81"/>
                <p:cNvSpPr txBox="1">
                  <a:spLocks noChangeArrowheads="1"/>
                </p:cNvSpPr>
                <p:nvPr/>
              </p:nvSpPr>
              <p:spPr bwMode="auto">
                <a:xfrm>
                  <a:off x="1152" y="1584"/>
                  <a:ext cx="670" cy="4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a:t>
                  </a:r>
                </a:p>
              </p:txBody>
            </p:sp>
          </p:grpSp>
          <p:grpSp>
            <p:nvGrpSpPr>
              <p:cNvPr id="34902" name="Group 82"/>
              <p:cNvGrpSpPr>
                <a:grpSpLocks/>
              </p:cNvGrpSpPr>
              <p:nvPr/>
            </p:nvGrpSpPr>
            <p:grpSpPr bwMode="auto">
              <a:xfrm>
                <a:off x="3037" y="3331"/>
                <a:ext cx="494" cy="366"/>
                <a:chOff x="1969" y="1583"/>
                <a:chExt cx="671" cy="487"/>
              </a:xfrm>
            </p:grpSpPr>
            <p:sp>
              <p:nvSpPr>
                <p:cNvPr id="126035" name="Oval 83"/>
                <p:cNvSpPr>
                  <a:spLocks noChangeArrowheads="1"/>
                </p:cNvSpPr>
                <p:nvPr/>
              </p:nvSpPr>
              <p:spPr bwMode="auto">
                <a:xfrm>
                  <a:off x="2018" y="1584"/>
                  <a:ext cx="477" cy="431"/>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7" name="Text Box 84"/>
                <p:cNvSpPr txBox="1">
                  <a:spLocks noChangeArrowheads="1"/>
                </p:cNvSpPr>
                <p:nvPr/>
              </p:nvSpPr>
              <p:spPr bwMode="auto">
                <a:xfrm>
                  <a:off x="1969" y="1583"/>
                  <a:ext cx="671" cy="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grpSp>
          <p:grpSp>
            <p:nvGrpSpPr>
              <p:cNvPr id="34903" name="Group 85"/>
              <p:cNvGrpSpPr>
                <a:grpSpLocks/>
              </p:cNvGrpSpPr>
              <p:nvPr/>
            </p:nvGrpSpPr>
            <p:grpSpPr bwMode="auto">
              <a:xfrm>
                <a:off x="2860" y="3715"/>
                <a:ext cx="497" cy="367"/>
                <a:chOff x="1582" y="2256"/>
                <a:chExt cx="676" cy="488"/>
              </a:xfrm>
            </p:grpSpPr>
            <p:sp>
              <p:nvSpPr>
                <p:cNvPr id="126038" name="Oval 86"/>
                <p:cNvSpPr>
                  <a:spLocks noChangeArrowheads="1"/>
                </p:cNvSpPr>
                <p:nvPr/>
              </p:nvSpPr>
              <p:spPr bwMode="auto">
                <a:xfrm>
                  <a:off x="1634" y="2256"/>
                  <a:ext cx="476" cy="432"/>
                </a:xfrm>
                <a:prstGeom prst="ellipse">
                  <a:avLst/>
                </a:prstGeom>
                <a:noFill/>
                <a:ln w="12700" cap="rnd">
                  <a:solidFill>
                    <a:srgbClr val="FFFFCC"/>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4905" name="Text Box 87"/>
                <p:cNvSpPr txBox="1">
                  <a:spLocks noChangeArrowheads="1"/>
                </p:cNvSpPr>
                <p:nvPr/>
              </p:nvSpPr>
              <p:spPr bwMode="auto">
                <a:xfrm>
                  <a:off x="1582" y="2259"/>
                  <a:ext cx="676" cy="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grpSp>
      <p:grpSp>
        <p:nvGrpSpPr>
          <p:cNvPr id="18" name="Group 88"/>
          <p:cNvGrpSpPr>
            <a:grpSpLocks/>
          </p:cNvGrpSpPr>
          <p:nvPr/>
        </p:nvGrpSpPr>
        <p:grpSpPr bwMode="auto">
          <a:xfrm>
            <a:off x="312738" y="3095625"/>
            <a:ext cx="4162425" cy="2262188"/>
            <a:chOff x="2517" y="799"/>
            <a:chExt cx="2622" cy="1425"/>
          </a:xfrm>
        </p:grpSpPr>
        <p:grpSp>
          <p:nvGrpSpPr>
            <p:cNvPr id="34861" name="Group 89"/>
            <p:cNvGrpSpPr>
              <a:grpSpLocks/>
            </p:cNvGrpSpPr>
            <p:nvPr/>
          </p:nvGrpSpPr>
          <p:grpSpPr bwMode="auto">
            <a:xfrm>
              <a:off x="2561" y="843"/>
              <a:ext cx="2478" cy="1381"/>
              <a:chOff x="306" y="210"/>
              <a:chExt cx="2478" cy="1381"/>
            </a:xfrm>
          </p:grpSpPr>
          <p:sp>
            <p:nvSpPr>
              <p:cNvPr id="126042" name="Line 90"/>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3" name="Line 91"/>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4" name="Line 92"/>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5" name="Line 93"/>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6" name="Line 94"/>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7" name="Line 95"/>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8" name="Line 96"/>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49" name="Line 97"/>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0" name="Line 98"/>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1" name="Oval 99"/>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2" name="Oval 100"/>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3" name="Oval 101"/>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4" name="Oval 102"/>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5" name="Oval 103"/>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6" name="Oval 104"/>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7" name="Oval 105"/>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8" name="Oval 106"/>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59" name="Oval 107"/>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60" name="Oval 108"/>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62" name="Group 109"/>
            <p:cNvGrpSpPr>
              <a:grpSpLocks/>
            </p:cNvGrpSpPr>
            <p:nvPr/>
          </p:nvGrpSpPr>
          <p:grpSpPr bwMode="auto">
            <a:xfrm>
              <a:off x="2517" y="799"/>
              <a:ext cx="2622" cy="1423"/>
              <a:chOff x="284" y="2160"/>
              <a:chExt cx="2622" cy="1423"/>
            </a:xfrm>
          </p:grpSpPr>
          <p:sp>
            <p:nvSpPr>
              <p:cNvPr id="34863" name="Text Box 110"/>
              <p:cNvSpPr txBox="1">
                <a:spLocks noChangeArrowheads="1"/>
              </p:cNvSpPr>
              <p:nvPr/>
            </p:nvSpPr>
            <p:spPr bwMode="auto">
              <a:xfrm>
                <a:off x="1574" y="2160"/>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864" name="Text Box 111"/>
              <p:cNvSpPr txBox="1">
                <a:spLocks noChangeArrowheads="1"/>
              </p:cNvSpPr>
              <p:nvPr/>
            </p:nvSpPr>
            <p:spPr bwMode="auto">
              <a:xfrm>
                <a:off x="2101" y="2448"/>
                <a:ext cx="49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865" name="Text Box 112"/>
              <p:cNvSpPr txBox="1">
                <a:spLocks noChangeArrowheads="1"/>
              </p:cNvSpPr>
              <p:nvPr/>
            </p:nvSpPr>
            <p:spPr bwMode="auto">
              <a:xfrm>
                <a:off x="2411" y="2835"/>
                <a:ext cx="4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34866" name="Text Box 113"/>
              <p:cNvSpPr txBox="1">
                <a:spLocks noChangeArrowheads="1"/>
              </p:cNvSpPr>
              <p:nvPr/>
            </p:nvSpPr>
            <p:spPr bwMode="auto">
              <a:xfrm>
                <a:off x="284" y="3216"/>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11</a:t>
                </a:r>
              </a:p>
            </p:txBody>
          </p:sp>
          <p:sp>
            <p:nvSpPr>
              <p:cNvPr id="34867" name="Text Box 114"/>
              <p:cNvSpPr txBox="1">
                <a:spLocks noChangeArrowheads="1"/>
              </p:cNvSpPr>
              <p:nvPr/>
            </p:nvSpPr>
            <p:spPr bwMode="auto">
              <a:xfrm>
                <a:off x="1746" y="2835"/>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868" name="Text Box 115"/>
              <p:cNvSpPr txBox="1">
                <a:spLocks noChangeArrowheads="1"/>
              </p:cNvSpPr>
              <p:nvPr/>
            </p:nvSpPr>
            <p:spPr bwMode="auto">
              <a:xfrm>
                <a:off x="727" y="3216"/>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869" name="Text Box 116"/>
              <p:cNvSpPr txBox="1">
                <a:spLocks noChangeArrowheads="1"/>
              </p:cNvSpPr>
              <p:nvPr/>
            </p:nvSpPr>
            <p:spPr bwMode="auto">
              <a:xfrm>
                <a:off x="949" y="2448"/>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870" name="Text Box 117"/>
              <p:cNvSpPr txBox="1">
                <a:spLocks noChangeArrowheads="1"/>
              </p:cNvSpPr>
              <p:nvPr/>
            </p:nvSpPr>
            <p:spPr bwMode="auto">
              <a:xfrm>
                <a:off x="550" y="2832"/>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10</a:t>
                </a:r>
              </a:p>
            </p:txBody>
          </p:sp>
          <p:sp>
            <p:nvSpPr>
              <p:cNvPr id="34871" name="Text Box 118"/>
              <p:cNvSpPr txBox="1">
                <a:spLocks noChangeArrowheads="1"/>
              </p:cNvSpPr>
              <p:nvPr/>
            </p:nvSpPr>
            <p:spPr bwMode="auto">
              <a:xfrm>
                <a:off x="1303" y="2832"/>
                <a:ext cx="4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dirty="0">
                    <a:solidFill>
                      <a:srgbClr val="008000"/>
                    </a:solidFill>
                    <a:latin typeface="隶书" pitchFamily="49" charset="-122"/>
                    <a:ea typeface="隶书" pitchFamily="49" charset="-122"/>
                  </a:rPr>
                  <a:t>  </a:t>
                </a:r>
                <a:r>
                  <a:rPr lang="en-US" altLang="zh-CN" sz="3200" dirty="0">
                    <a:solidFill>
                      <a:srgbClr val="008000"/>
                    </a:solidFill>
                    <a:latin typeface="黑体" pitchFamily="2" charset="-122"/>
                    <a:ea typeface="黑体" pitchFamily="2" charset="-122"/>
                  </a:rPr>
                  <a:t>4</a:t>
                </a:r>
              </a:p>
            </p:txBody>
          </p:sp>
          <p:sp>
            <p:nvSpPr>
              <p:cNvPr id="34872" name="Text Box 119"/>
              <p:cNvSpPr txBox="1">
                <a:spLocks noChangeArrowheads="1"/>
              </p:cNvSpPr>
              <p:nvPr/>
            </p:nvSpPr>
            <p:spPr bwMode="auto">
              <a:xfrm>
                <a:off x="1126" y="3218"/>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grpSp>
      </p:grpSp>
      <p:grpSp>
        <p:nvGrpSpPr>
          <p:cNvPr id="21" name="Group 120"/>
          <p:cNvGrpSpPr>
            <a:grpSpLocks/>
          </p:cNvGrpSpPr>
          <p:nvPr/>
        </p:nvGrpSpPr>
        <p:grpSpPr bwMode="auto">
          <a:xfrm>
            <a:off x="4416425" y="3168650"/>
            <a:ext cx="4162425" cy="2263775"/>
            <a:chOff x="2880" y="391"/>
            <a:chExt cx="2622" cy="1426"/>
          </a:xfrm>
        </p:grpSpPr>
        <p:grpSp>
          <p:nvGrpSpPr>
            <p:cNvPr id="34830" name="Group 121"/>
            <p:cNvGrpSpPr>
              <a:grpSpLocks/>
            </p:cNvGrpSpPr>
            <p:nvPr/>
          </p:nvGrpSpPr>
          <p:grpSpPr bwMode="auto">
            <a:xfrm>
              <a:off x="2926" y="436"/>
              <a:ext cx="2478" cy="1381"/>
              <a:chOff x="306" y="210"/>
              <a:chExt cx="2478" cy="1381"/>
            </a:xfrm>
          </p:grpSpPr>
          <p:sp>
            <p:nvSpPr>
              <p:cNvPr id="126074" name="Line 12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5" name="Line 12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6" name="Line 12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7" name="Line 12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8" name="Line 12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79" name="Line 12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0" name="Line 12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1" name="Line 12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2" name="Line 13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3" name="Oval 131"/>
              <p:cNvSpPr>
                <a:spLocks noChangeArrowheads="1"/>
              </p:cNvSpPr>
              <p:nvPr/>
            </p:nvSpPr>
            <p:spPr bwMode="auto">
              <a:xfrm>
                <a:off x="1597" y="210"/>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4" name="Oval 132"/>
              <p:cNvSpPr>
                <a:spLocks noChangeArrowheads="1"/>
              </p:cNvSpPr>
              <p:nvPr/>
            </p:nvSpPr>
            <p:spPr bwMode="auto">
              <a:xfrm>
                <a:off x="2125" y="498"/>
                <a:ext cx="350" cy="326"/>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5" name="Oval 133"/>
              <p:cNvSpPr>
                <a:spLocks noChangeArrowheads="1"/>
              </p:cNvSpPr>
              <p:nvPr/>
            </p:nvSpPr>
            <p:spPr bwMode="auto">
              <a:xfrm>
                <a:off x="2434"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6" name="Oval 134"/>
              <p:cNvSpPr>
                <a:spLocks noChangeArrowheads="1"/>
              </p:cNvSpPr>
              <p:nvPr/>
            </p:nvSpPr>
            <p:spPr bwMode="auto">
              <a:xfrm>
                <a:off x="306" y="1267"/>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7" name="Oval 135"/>
              <p:cNvSpPr>
                <a:spLocks noChangeArrowheads="1"/>
              </p:cNvSpPr>
              <p:nvPr/>
            </p:nvSpPr>
            <p:spPr bwMode="auto">
              <a:xfrm>
                <a:off x="1767" y="882"/>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8" name="Oval 136"/>
              <p:cNvSpPr>
                <a:spLocks noChangeArrowheads="1"/>
              </p:cNvSpPr>
              <p:nvPr/>
            </p:nvSpPr>
            <p:spPr bwMode="auto">
              <a:xfrm>
                <a:off x="751" y="1267"/>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89" name="Oval 137"/>
              <p:cNvSpPr>
                <a:spLocks noChangeArrowheads="1"/>
              </p:cNvSpPr>
              <p:nvPr/>
            </p:nvSpPr>
            <p:spPr bwMode="auto">
              <a:xfrm>
                <a:off x="972" y="499"/>
                <a:ext cx="351"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0" name="Oval 138"/>
              <p:cNvSpPr>
                <a:spLocks noChangeArrowheads="1"/>
              </p:cNvSpPr>
              <p:nvPr/>
            </p:nvSpPr>
            <p:spPr bwMode="auto">
              <a:xfrm>
                <a:off x="573" y="882"/>
                <a:ext cx="350" cy="324"/>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1" name="Oval 139"/>
              <p:cNvSpPr>
                <a:spLocks noChangeArrowheads="1"/>
              </p:cNvSpPr>
              <p:nvPr/>
            </p:nvSpPr>
            <p:spPr bwMode="auto">
              <a:xfrm>
                <a:off x="1325" y="883"/>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26092" name="Oval 140"/>
              <p:cNvSpPr>
                <a:spLocks noChangeArrowheads="1"/>
              </p:cNvSpPr>
              <p:nvPr/>
            </p:nvSpPr>
            <p:spPr bwMode="auto">
              <a:xfrm>
                <a:off x="1150" y="1266"/>
                <a:ext cx="351" cy="325"/>
              </a:xfrm>
              <a:prstGeom prst="ellipse">
                <a:avLst/>
              </a:prstGeom>
              <a:solidFill>
                <a:srgbClr val="FFFFCC"/>
              </a:solidFill>
              <a:ln w="12700" cap="rnd">
                <a:solidFill>
                  <a:schemeClr val="tx1"/>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grpSp>
          <p:nvGrpSpPr>
            <p:cNvPr id="34831" name="Group 141"/>
            <p:cNvGrpSpPr>
              <a:grpSpLocks/>
            </p:cNvGrpSpPr>
            <p:nvPr/>
          </p:nvGrpSpPr>
          <p:grpSpPr bwMode="auto">
            <a:xfrm>
              <a:off x="2880" y="391"/>
              <a:ext cx="2622" cy="1423"/>
              <a:chOff x="1202" y="2205"/>
              <a:chExt cx="2622" cy="1423"/>
            </a:xfrm>
          </p:grpSpPr>
          <p:sp>
            <p:nvSpPr>
              <p:cNvPr id="34832" name="Text Box 142"/>
              <p:cNvSpPr txBox="1">
                <a:spLocks noChangeArrowheads="1"/>
              </p:cNvSpPr>
              <p:nvPr/>
            </p:nvSpPr>
            <p:spPr bwMode="auto">
              <a:xfrm>
                <a:off x="2492" y="2205"/>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1</a:t>
                </a:r>
              </a:p>
            </p:txBody>
          </p:sp>
          <p:sp>
            <p:nvSpPr>
              <p:cNvPr id="34833" name="Text Box 143"/>
              <p:cNvSpPr txBox="1">
                <a:spLocks noChangeArrowheads="1"/>
              </p:cNvSpPr>
              <p:nvPr/>
            </p:nvSpPr>
            <p:spPr bwMode="auto">
              <a:xfrm>
                <a:off x="3019" y="2493"/>
                <a:ext cx="496"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9</a:t>
                </a:r>
              </a:p>
            </p:txBody>
          </p:sp>
          <p:sp>
            <p:nvSpPr>
              <p:cNvPr id="34834" name="Text Box 144"/>
              <p:cNvSpPr txBox="1">
                <a:spLocks noChangeArrowheads="1"/>
              </p:cNvSpPr>
              <p:nvPr/>
            </p:nvSpPr>
            <p:spPr bwMode="auto">
              <a:xfrm>
                <a:off x="3329" y="2880"/>
                <a:ext cx="495"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8</a:t>
                </a:r>
              </a:p>
            </p:txBody>
          </p:sp>
          <p:sp>
            <p:nvSpPr>
              <p:cNvPr id="34835" name="Text Box 145"/>
              <p:cNvSpPr txBox="1">
                <a:spLocks noChangeArrowheads="1"/>
              </p:cNvSpPr>
              <p:nvPr/>
            </p:nvSpPr>
            <p:spPr bwMode="auto">
              <a:xfrm>
                <a:off x="1202" y="3261"/>
                <a:ext cx="49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10</a:t>
                </a:r>
              </a:p>
            </p:txBody>
          </p:sp>
          <p:sp>
            <p:nvSpPr>
              <p:cNvPr id="34836" name="Text Box 146"/>
              <p:cNvSpPr txBox="1">
                <a:spLocks noChangeArrowheads="1"/>
              </p:cNvSpPr>
              <p:nvPr/>
            </p:nvSpPr>
            <p:spPr bwMode="auto">
              <a:xfrm>
                <a:off x="2664" y="2880"/>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6</a:t>
                </a:r>
              </a:p>
            </p:txBody>
          </p:sp>
          <p:sp>
            <p:nvSpPr>
              <p:cNvPr id="34837" name="Text Box 147"/>
              <p:cNvSpPr txBox="1">
                <a:spLocks noChangeArrowheads="1"/>
              </p:cNvSpPr>
              <p:nvPr/>
            </p:nvSpPr>
            <p:spPr bwMode="auto">
              <a:xfrm>
                <a:off x="1645" y="3261"/>
                <a:ext cx="497"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3200">
                    <a:solidFill>
                      <a:srgbClr val="008000"/>
                    </a:solidFill>
                    <a:latin typeface="黑体" pitchFamily="2" charset="-122"/>
                    <a:ea typeface="黑体" pitchFamily="2" charset="-122"/>
                  </a:rPr>
                  <a:t>16</a:t>
                </a:r>
              </a:p>
            </p:txBody>
          </p:sp>
          <p:sp>
            <p:nvSpPr>
              <p:cNvPr id="34838" name="Text Box 148"/>
              <p:cNvSpPr txBox="1">
                <a:spLocks noChangeArrowheads="1"/>
              </p:cNvSpPr>
              <p:nvPr/>
            </p:nvSpPr>
            <p:spPr bwMode="auto">
              <a:xfrm>
                <a:off x="1867" y="2493"/>
                <a:ext cx="49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2</a:t>
                </a:r>
              </a:p>
            </p:txBody>
          </p:sp>
          <p:sp>
            <p:nvSpPr>
              <p:cNvPr id="34839" name="Text Box 149"/>
              <p:cNvSpPr txBox="1">
                <a:spLocks noChangeArrowheads="1"/>
              </p:cNvSpPr>
              <p:nvPr/>
            </p:nvSpPr>
            <p:spPr bwMode="auto">
              <a:xfrm>
                <a:off x="1468" y="2877"/>
                <a:ext cx="49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200">
                    <a:solidFill>
                      <a:srgbClr val="008000"/>
                    </a:solidFill>
                    <a:latin typeface="黑体" pitchFamily="2" charset="-122"/>
                    <a:ea typeface="黑体" pitchFamily="2" charset="-122"/>
                  </a:rPr>
                  <a:t> </a:t>
                </a:r>
                <a:r>
                  <a:rPr lang="en-US" altLang="zh-CN" sz="3200">
                    <a:solidFill>
                      <a:srgbClr val="008000"/>
                    </a:solidFill>
                    <a:latin typeface="黑体" pitchFamily="2" charset="-122"/>
                    <a:ea typeface="黑体" pitchFamily="2" charset="-122"/>
                  </a:rPr>
                  <a:t>11</a:t>
                </a:r>
              </a:p>
            </p:txBody>
          </p:sp>
          <p:sp>
            <p:nvSpPr>
              <p:cNvPr id="34840" name="Text Box 150"/>
              <p:cNvSpPr txBox="1">
                <a:spLocks noChangeArrowheads="1"/>
              </p:cNvSpPr>
              <p:nvPr/>
            </p:nvSpPr>
            <p:spPr bwMode="auto">
              <a:xfrm>
                <a:off x="2221" y="2877"/>
                <a:ext cx="494"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5</a:t>
                </a:r>
              </a:p>
            </p:txBody>
          </p:sp>
          <p:sp>
            <p:nvSpPr>
              <p:cNvPr id="34841" name="Text Box 151"/>
              <p:cNvSpPr txBox="1">
                <a:spLocks noChangeArrowheads="1"/>
              </p:cNvSpPr>
              <p:nvPr/>
            </p:nvSpPr>
            <p:spPr bwMode="auto">
              <a:xfrm>
                <a:off x="2044" y="3263"/>
                <a:ext cx="49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r>
                  <a:rPr lang="en-US" altLang="zh-CN" sz="1000">
                    <a:solidFill>
                      <a:srgbClr val="008000"/>
                    </a:solidFill>
                    <a:latin typeface="隶书" pitchFamily="49" charset="-122"/>
                    <a:ea typeface="隶书" pitchFamily="49" charset="-122"/>
                  </a:rPr>
                  <a:t>  </a:t>
                </a:r>
                <a:r>
                  <a:rPr lang="en-US" altLang="zh-CN" sz="3200">
                    <a:solidFill>
                      <a:srgbClr val="008000"/>
                    </a:solidFill>
                    <a:latin typeface="黑体" pitchFamily="2" charset="-122"/>
                    <a:ea typeface="黑体" pitchFamily="2" charset="-122"/>
                  </a:rPr>
                  <a:t>4</a:t>
                </a:r>
              </a:p>
            </p:txBody>
          </p:sp>
        </p:grpSp>
      </p:grpSp>
      <p:sp>
        <p:nvSpPr>
          <p:cNvPr id="126104" name="Rectangle 152"/>
          <p:cNvSpPr>
            <a:spLocks noChangeArrowheads="1"/>
          </p:cNvSpPr>
          <p:nvPr/>
        </p:nvSpPr>
        <p:spPr bwMode="auto">
          <a:xfrm>
            <a:off x="5568950" y="2447925"/>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不是堆</a:t>
            </a:r>
          </a:p>
        </p:txBody>
      </p:sp>
      <p:sp>
        <p:nvSpPr>
          <p:cNvPr id="126105" name="Rectangle 153"/>
          <p:cNvSpPr>
            <a:spLocks noChangeArrowheads="1"/>
          </p:cNvSpPr>
          <p:nvPr/>
        </p:nvSpPr>
        <p:spPr bwMode="auto">
          <a:xfrm>
            <a:off x="5929313" y="5400675"/>
            <a:ext cx="19780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rnd">
                <a:solidFill>
                  <a:srgbClr val="000000"/>
                </a:solidFill>
                <a:miter lim="800000"/>
                <a:headEnd/>
                <a:tailEnd/>
              </a14:hiddenLine>
            </a:ext>
          </a:extLst>
        </p:spPr>
        <p:txBody>
          <a:bodyPr>
            <a:spAutoFit/>
          </a:bodyPr>
          <a:lstStyle/>
          <a:p>
            <a:pPr algn="ctr" eaLnBrk="0" hangingPunct="0"/>
            <a:r>
              <a:rPr kumimoji="1" lang="zh-CN" altLang="en-US" sz="2800">
                <a:solidFill>
                  <a:schemeClr val="hlink"/>
                </a:solidFill>
                <a:ea typeface="黑体" pitchFamily="2" charset="-122"/>
              </a:rPr>
              <a:t>不是堆</a:t>
            </a:r>
          </a:p>
        </p:txBody>
      </p:sp>
      <p:sp>
        <p:nvSpPr>
          <p:cNvPr id="126106" name="Rectangle 154"/>
          <p:cNvSpPr>
            <a:spLocks noChangeArrowheads="1"/>
          </p:cNvSpPr>
          <p:nvPr/>
        </p:nvSpPr>
        <p:spPr bwMode="auto">
          <a:xfrm>
            <a:off x="309563" y="5823210"/>
            <a:ext cx="3632200" cy="457200"/>
          </a:xfrm>
          <a:prstGeom prst="rect">
            <a:avLst/>
          </a:prstGeom>
          <a:noFill/>
          <a:ln w="9525">
            <a:noFill/>
            <a:miter lim="800000"/>
            <a:headEnd/>
            <a:tailEnd/>
          </a:ln>
          <a:effectLst/>
        </p:spPr>
        <p:txBody>
          <a:bodyPr wrap="none" anchor="ctr">
            <a:spAutoFit/>
          </a:bodyPr>
          <a:lstStyle/>
          <a:p>
            <a:pPr>
              <a:spcBef>
                <a:spcPct val="20000"/>
              </a:spcBef>
              <a:buClr>
                <a:srgbClr val="CC6600"/>
              </a:buClr>
              <a:buFont typeface="Wingdings 2" pitchFamily="18" charset="2"/>
              <a:buChar char="²"/>
              <a:defRPr/>
            </a:pPr>
            <a:r>
              <a:rPr lang="zh-CN" altLang="en-US" b="1" dirty="0">
                <a:solidFill>
                  <a:srgbClr val="FF3300"/>
                </a:solidFill>
                <a:effectLst>
                  <a:outerShdw blurRad="38100" dist="38100" dir="2700000" algn="tl">
                    <a:srgbClr val="C0C0C0"/>
                  </a:outerShdw>
                </a:effectLst>
                <a:latin typeface="Arial" charset="0"/>
                <a:ea typeface="宋体" pitchFamily="2" charset="-122"/>
              </a:rPr>
              <a:t>堆中任一棵子树也是堆 </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49</a:t>
            </a:fld>
            <a:endParaRPr lang="en-US" altLang="zh-CN" dirty="0"/>
          </a:p>
        </p:txBody>
      </p:sp>
    </p:spTree>
    <p:extLst>
      <p:ext uri="{BB962C8B-B14F-4D97-AF65-F5344CB8AC3E}">
        <p14:creationId xmlns:p14="http://schemas.microsoft.com/office/powerpoint/2010/main" val="27138079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25987"/>
                                        </p:tgtEl>
                                        <p:attrNameLst>
                                          <p:attrName>style.visibility</p:attrName>
                                        </p:attrNameLst>
                                      </p:cBhvr>
                                      <p:to>
                                        <p:strVal val="visible"/>
                                      </p:to>
                                    </p:set>
                                    <p:animEffect transition="in" filter="dissolve">
                                      <p:cBhvr>
                                        <p:cTn id="14" dur="500"/>
                                        <p:tgtEl>
                                          <p:spTgt spid="125987"/>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p:cTn id="19" dur="1000" fill="hold"/>
                                        <p:tgtEl>
                                          <p:spTgt spid="5"/>
                                        </p:tgtEl>
                                        <p:attrNameLst>
                                          <p:attrName>ppt_x</p:attrName>
                                        </p:attrNameLst>
                                      </p:cBhvr>
                                      <p:tavLst>
                                        <p:tav tm="0">
                                          <p:val>
                                            <p:strVal val="#ppt_x-.2"/>
                                          </p:val>
                                        </p:tav>
                                        <p:tav tm="100000">
                                          <p:val>
                                            <p:strVal val="#ppt_x"/>
                                          </p:val>
                                        </p:tav>
                                      </p:tavLst>
                                    </p:anim>
                                    <p:anim calcmode="lin" valueType="num">
                                      <p:cBhvr>
                                        <p:cTn id="20"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21" dur="1000"/>
                                        <p:tgtEl>
                                          <p:spTgt spid="5"/>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26104"/>
                                        </p:tgtEl>
                                        <p:attrNameLst>
                                          <p:attrName>style.visibility</p:attrName>
                                        </p:attrNameLst>
                                      </p:cBhvr>
                                      <p:to>
                                        <p:strVal val="visible"/>
                                      </p:to>
                                    </p:set>
                                    <p:animEffect transition="in" filter="dissolve">
                                      <p:cBhvr>
                                        <p:cTn id="26" dur="500"/>
                                        <p:tgtEl>
                                          <p:spTgt spid="1261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9" presetClass="entr" presetSubtype="0" fill="hold"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ppt_x</p:attrName>
                                        </p:attrNameLst>
                                      </p:cBhvr>
                                      <p:tavLst>
                                        <p:tav tm="0">
                                          <p:val>
                                            <p:strVal val="#ppt_x-.2"/>
                                          </p:val>
                                        </p:tav>
                                        <p:tav tm="100000">
                                          <p:val>
                                            <p:strVal val="#ppt_x"/>
                                          </p:val>
                                        </p:tav>
                                      </p:tavLst>
                                    </p:anim>
                                    <p:anim calcmode="lin" valueType="num">
                                      <p:cBhvr>
                                        <p:cTn id="32" dur="1000" fill="hold"/>
                                        <p:tgtEl>
                                          <p:spTgt spid="18"/>
                                        </p:tgtEl>
                                        <p:attrNameLst>
                                          <p:attrName>ppt_y</p:attrName>
                                        </p:attrNameLst>
                                      </p:cBhvr>
                                      <p:tavLst>
                                        <p:tav tm="0">
                                          <p:val>
                                            <p:strVal val="#ppt_y"/>
                                          </p:val>
                                        </p:tav>
                                        <p:tav tm="100000">
                                          <p:val>
                                            <p:strVal val="#ppt_y"/>
                                          </p:val>
                                        </p:tav>
                                      </p:tavLst>
                                    </p:anim>
                                    <p:animEffect transition="in" filter="wipe(right)" prLst="gradientSize: 0.1">
                                      <p:cBhvr>
                                        <p:cTn id="33" dur="1000"/>
                                        <p:tgtEl>
                                          <p:spTgt spid="1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9" presetClass="entr" presetSubtype="0" fill="hold" grpId="0" nodeType="clickEffect">
                                  <p:stCondLst>
                                    <p:cond delay="0"/>
                                  </p:stCondLst>
                                  <p:childTnLst>
                                    <p:set>
                                      <p:cBhvr>
                                        <p:cTn id="37" dur="1" fill="hold">
                                          <p:stCondLst>
                                            <p:cond delay="0"/>
                                          </p:stCondLst>
                                        </p:cTn>
                                        <p:tgtEl>
                                          <p:spTgt spid="125954"/>
                                        </p:tgtEl>
                                        <p:attrNameLst>
                                          <p:attrName>style.visibility</p:attrName>
                                        </p:attrNameLst>
                                      </p:cBhvr>
                                      <p:to>
                                        <p:strVal val="visible"/>
                                      </p:to>
                                    </p:set>
                                    <p:animEffect transition="in" filter="dissolve">
                                      <p:cBhvr>
                                        <p:cTn id="38" dur="500"/>
                                        <p:tgtEl>
                                          <p:spTgt spid="1259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9" presetClass="entr" presetSubtype="0" fill="hold" nodeType="clickEffect">
                                  <p:stCondLst>
                                    <p:cond delay="0"/>
                                  </p:stCondLst>
                                  <p:childTnLst>
                                    <p:set>
                                      <p:cBhvr>
                                        <p:cTn id="42" dur="1" fill="hold">
                                          <p:stCondLst>
                                            <p:cond delay="0"/>
                                          </p:stCondLst>
                                        </p:cTn>
                                        <p:tgtEl>
                                          <p:spTgt spid="21"/>
                                        </p:tgtEl>
                                        <p:attrNameLst>
                                          <p:attrName>style.visibility</p:attrName>
                                        </p:attrNameLst>
                                      </p:cBhvr>
                                      <p:to>
                                        <p:strVal val="visible"/>
                                      </p:to>
                                    </p:set>
                                    <p:anim calcmode="lin" valueType="num">
                                      <p:cBhvr>
                                        <p:cTn id="43" dur="1000" fill="hold"/>
                                        <p:tgtEl>
                                          <p:spTgt spid="21"/>
                                        </p:tgtEl>
                                        <p:attrNameLst>
                                          <p:attrName>ppt_x</p:attrName>
                                        </p:attrNameLst>
                                      </p:cBhvr>
                                      <p:tavLst>
                                        <p:tav tm="0">
                                          <p:val>
                                            <p:strVal val="#ppt_x-.2"/>
                                          </p:val>
                                        </p:tav>
                                        <p:tav tm="100000">
                                          <p:val>
                                            <p:strVal val="#ppt_x"/>
                                          </p:val>
                                        </p:tav>
                                      </p:tavLst>
                                    </p:anim>
                                    <p:anim calcmode="lin" valueType="num">
                                      <p:cBhvr>
                                        <p:cTn id="44" dur="1000" fill="hold"/>
                                        <p:tgtEl>
                                          <p:spTgt spid="21"/>
                                        </p:tgtEl>
                                        <p:attrNameLst>
                                          <p:attrName>ppt_y</p:attrName>
                                        </p:attrNameLst>
                                      </p:cBhvr>
                                      <p:tavLst>
                                        <p:tav tm="0">
                                          <p:val>
                                            <p:strVal val="#ppt_y"/>
                                          </p:val>
                                        </p:tav>
                                        <p:tav tm="100000">
                                          <p:val>
                                            <p:strVal val="#ppt_y"/>
                                          </p:val>
                                        </p:tav>
                                      </p:tavLst>
                                    </p:anim>
                                    <p:animEffect transition="in" filter="wipe(right)" prLst="gradientSize: 0.1">
                                      <p:cBhvr>
                                        <p:cTn id="45" dur="1000"/>
                                        <p:tgtEl>
                                          <p:spTgt spid="2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26105"/>
                                        </p:tgtEl>
                                        <p:attrNameLst>
                                          <p:attrName>style.visibility</p:attrName>
                                        </p:attrNameLst>
                                      </p:cBhvr>
                                      <p:to>
                                        <p:strVal val="visible"/>
                                      </p:to>
                                    </p:set>
                                    <p:animEffect transition="in" filter="dissolve">
                                      <p:cBhvr>
                                        <p:cTn id="50" dur="500"/>
                                        <p:tgtEl>
                                          <p:spTgt spid="126105"/>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9" presetClass="entr" presetSubtype="0" fill="hold" grpId="0" nodeType="clickEffect">
                                  <p:stCondLst>
                                    <p:cond delay="0"/>
                                  </p:stCondLst>
                                  <p:childTnLst>
                                    <p:set>
                                      <p:cBhvr>
                                        <p:cTn id="54" dur="1" fill="hold">
                                          <p:stCondLst>
                                            <p:cond delay="0"/>
                                          </p:stCondLst>
                                        </p:cTn>
                                        <p:tgtEl>
                                          <p:spTgt spid="126106"/>
                                        </p:tgtEl>
                                        <p:attrNameLst>
                                          <p:attrName>style.visibility</p:attrName>
                                        </p:attrNameLst>
                                      </p:cBhvr>
                                      <p:to>
                                        <p:strVal val="visible"/>
                                      </p:to>
                                    </p:set>
                                    <p:anim calcmode="lin" valueType="num">
                                      <p:cBhvr>
                                        <p:cTn id="55" dur="1000" fill="hold"/>
                                        <p:tgtEl>
                                          <p:spTgt spid="126106"/>
                                        </p:tgtEl>
                                        <p:attrNameLst>
                                          <p:attrName>ppt_x</p:attrName>
                                        </p:attrNameLst>
                                      </p:cBhvr>
                                      <p:tavLst>
                                        <p:tav tm="0">
                                          <p:val>
                                            <p:strVal val="#ppt_x-.2"/>
                                          </p:val>
                                        </p:tav>
                                        <p:tav tm="100000">
                                          <p:val>
                                            <p:strVal val="#ppt_x"/>
                                          </p:val>
                                        </p:tav>
                                      </p:tavLst>
                                    </p:anim>
                                    <p:anim calcmode="lin" valueType="num">
                                      <p:cBhvr>
                                        <p:cTn id="56" dur="1000" fill="hold"/>
                                        <p:tgtEl>
                                          <p:spTgt spid="126106"/>
                                        </p:tgtEl>
                                        <p:attrNameLst>
                                          <p:attrName>ppt_y</p:attrName>
                                        </p:attrNameLst>
                                      </p:cBhvr>
                                      <p:tavLst>
                                        <p:tav tm="0">
                                          <p:val>
                                            <p:strVal val="#ppt_y"/>
                                          </p:val>
                                        </p:tav>
                                        <p:tav tm="100000">
                                          <p:val>
                                            <p:strVal val="#ppt_y"/>
                                          </p:val>
                                        </p:tav>
                                      </p:tavLst>
                                    </p:anim>
                                    <p:animEffect transition="in" filter="wipe(right)" prLst="gradientSize: 0.1">
                                      <p:cBhvr>
                                        <p:cTn id="57" dur="1000"/>
                                        <p:tgtEl>
                                          <p:spTgt spid="126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p:bldP spid="125987" grpId="0"/>
      <p:bldP spid="126104" grpId="0"/>
      <p:bldP spid="126105" grpId="0"/>
      <p:bldP spid="12610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title"/>
          </p:nvPr>
        </p:nvSpPr>
        <p:spPr>
          <a:xfrm>
            <a:off x="34925" y="452438"/>
            <a:ext cx="7793038" cy="960437"/>
          </a:xfrm>
        </p:spPr>
        <p:txBody>
          <a:bodyPr/>
          <a:lstStyle/>
          <a:p>
            <a:pPr algn="ctr" eaLnBrk="1" hangingPunct="1"/>
            <a:r>
              <a:rPr lang="en-US" altLang="zh-CN" sz="2800" smtClean="0">
                <a:latin typeface="Times New Roman" pitchFamily="18" charset="0"/>
              </a:rPr>
              <a:t>A Typical Decrease by a Constant Factor (half) Technique</a:t>
            </a:r>
          </a:p>
        </p:txBody>
      </p:sp>
      <p:grpSp>
        <p:nvGrpSpPr>
          <p:cNvPr id="4" name="组合 3"/>
          <p:cNvGrpSpPr/>
          <p:nvPr/>
        </p:nvGrpSpPr>
        <p:grpSpPr>
          <a:xfrm>
            <a:off x="1447800" y="1828800"/>
            <a:ext cx="4847198" cy="3962400"/>
            <a:chOff x="1447800" y="1828800"/>
            <a:chExt cx="4847198" cy="3962400"/>
          </a:xfrm>
        </p:grpSpPr>
        <p:sp>
          <p:nvSpPr>
            <p:cNvPr id="15364" name="Oval 1028"/>
            <p:cNvSpPr>
              <a:spLocks noChangeArrowheads="1"/>
            </p:cNvSpPr>
            <p:nvPr/>
          </p:nvSpPr>
          <p:spPr bwMode="auto">
            <a:xfrm>
              <a:off x="1447800" y="2709333"/>
              <a:ext cx="2019666" cy="691848"/>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5365" name="Rectangle 1029"/>
            <p:cNvSpPr>
              <a:spLocks noChangeArrowheads="1"/>
            </p:cNvSpPr>
            <p:nvPr/>
          </p:nvSpPr>
          <p:spPr bwMode="auto">
            <a:xfrm>
              <a:off x="1447800" y="3778552"/>
              <a:ext cx="2019666" cy="566057"/>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the </a:t>
              </a:r>
            </a:p>
            <a:p>
              <a:pPr algn="ctr" eaLnBrk="0" hangingPunct="0"/>
              <a:r>
                <a:rPr lang="en-US" altLang="zh-CN" sz="1600" b="1">
                  <a:latin typeface="Times New Roman" pitchFamily="18" charset="0"/>
                </a:rPr>
                <a:t>subproblem  </a:t>
              </a:r>
              <a:endParaRPr lang="en-US" altLang="zh-CN" sz="2400">
                <a:latin typeface="Times New Roman" pitchFamily="18" charset="0"/>
              </a:endParaRPr>
            </a:p>
          </p:txBody>
        </p:sp>
        <p:sp>
          <p:nvSpPr>
            <p:cNvPr id="15366" name="Rectangle 1030"/>
            <p:cNvSpPr>
              <a:spLocks noChangeArrowheads="1"/>
            </p:cNvSpPr>
            <p:nvPr/>
          </p:nvSpPr>
          <p:spPr bwMode="auto">
            <a:xfrm>
              <a:off x="3400143" y="5225143"/>
              <a:ext cx="2019666" cy="566057"/>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a:t>
              </a:r>
            </a:p>
            <a:p>
              <a:pPr algn="ctr" eaLnBrk="0" hangingPunct="0"/>
              <a:r>
                <a:rPr lang="en-US" altLang="zh-CN" sz="1600" b="1">
                  <a:latin typeface="Times New Roman" pitchFamily="18" charset="0"/>
                </a:rPr>
                <a:t>the original problem</a:t>
              </a:r>
              <a:endParaRPr lang="en-US" altLang="zh-CN" sz="2400">
                <a:latin typeface="Times New Roman" pitchFamily="18" charset="0"/>
              </a:endParaRPr>
            </a:p>
          </p:txBody>
        </p:sp>
        <p:sp>
          <p:nvSpPr>
            <p:cNvPr id="15367" name="Line 1032"/>
            <p:cNvSpPr>
              <a:spLocks noChangeShapeType="1"/>
            </p:cNvSpPr>
            <p:nvPr/>
          </p:nvSpPr>
          <p:spPr bwMode="auto">
            <a:xfrm flipH="1">
              <a:off x="2726922" y="2457752"/>
              <a:ext cx="1279122" cy="25158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68" name="Line 1033"/>
            <p:cNvSpPr>
              <a:spLocks noChangeShapeType="1"/>
            </p:cNvSpPr>
            <p:nvPr/>
          </p:nvSpPr>
          <p:spPr bwMode="auto">
            <a:xfrm>
              <a:off x="4746587" y="2457752"/>
              <a:ext cx="1548410" cy="251581"/>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69" name="Oval 1034"/>
            <p:cNvSpPr>
              <a:spLocks noChangeArrowheads="1"/>
            </p:cNvSpPr>
            <p:nvPr/>
          </p:nvSpPr>
          <p:spPr bwMode="auto">
            <a:xfrm>
              <a:off x="3400143" y="1828800"/>
              <a:ext cx="2019666" cy="691848"/>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a problem of size </a:t>
              </a:r>
              <a:r>
                <a:rPr lang="en-US" altLang="zh-CN" b="1" i="1">
                  <a:latin typeface="Times New Roman" pitchFamily="18" charset="0"/>
                </a:rPr>
                <a:t>n</a:t>
              </a:r>
              <a:endParaRPr lang="en-US" altLang="zh-CN" b="1">
                <a:latin typeface="Times New Roman" pitchFamily="18" charset="0"/>
              </a:endParaRPr>
            </a:p>
          </p:txBody>
        </p:sp>
        <p:sp>
          <p:nvSpPr>
            <p:cNvPr id="15370" name="Line 1035"/>
            <p:cNvSpPr>
              <a:spLocks noChangeShapeType="1"/>
            </p:cNvSpPr>
            <p:nvPr/>
          </p:nvSpPr>
          <p:spPr bwMode="auto">
            <a:xfrm>
              <a:off x="2390311" y="3401181"/>
              <a:ext cx="0" cy="37737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71" name="Line 1037"/>
            <p:cNvSpPr>
              <a:spLocks noChangeShapeType="1"/>
            </p:cNvSpPr>
            <p:nvPr/>
          </p:nvSpPr>
          <p:spPr bwMode="auto">
            <a:xfrm>
              <a:off x="2390311" y="4344610"/>
              <a:ext cx="0" cy="440267"/>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2" name="Line 1038"/>
            <p:cNvSpPr>
              <a:spLocks noChangeShapeType="1"/>
            </p:cNvSpPr>
            <p:nvPr/>
          </p:nvSpPr>
          <p:spPr bwMode="auto">
            <a:xfrm>
              <a:off x="6294997" y="2709333"/>
              <a:ext cx="0" cy="207554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3" name="Line 1039"/>
            <p:cNvSpPr>
              <a:spLocks noChangeShapeType="1"/>
            </p:cNvSpPr>
            <p:nvPr/>
          </p:nvSpPr>
          <p:spPr bwMode="auto">
            <a:xfrm>
              <a:off x="2390311" y="4784876"/>
              <a:ext cx="3904687"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5374" name="Line 1040"/>
            <p:cNvSpPr>
              <a:spLocks noChangeShapeType="1"/>
            </p:cNvSpPr>
            <p:nvPr/>
          </p:nvSpPr>
          <p:spPr bwMode="auto">
            <a:xfrm>
              <a:off x="4409976" y="4784876"/>
              <a:ext cx="0" cy="440267"/>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5375" name="Line 1041"/>
            <p:cNvSpPr>
              <a:spLocks noChangeShapeType="1"/>
            </p:cNvSpPr>
            <p:nvPr/>
          </p:nvSpPr>
          <p:spPr bwMode="auto">
            <a:xfrm>
              <a:off x="4477298" y="1828800"/>
              <a:ext cx="0" cy="691848"/>
            </a:xfrm>
            <a:prstGeom prst="line">
              <a:avLst/>
            </a:prstGeom>
            <a:noFill/>
            <a:ln w="9525">
              <a:solidFill>
                <a:schemeClr val="folHlink"/>
              </a:solidFill>
              <a:prstDash val="dash"/>
              <a:miter lim="800000"/>
              <a:headEnd/>
              <a:tailEnd/>
            </a:ln>
          </p:spPr>
          <p:txBody>
            <a:bodyPr wrap="none"/>
            <a:lstStyle/>
            <a:p>
              <a:endParaRPr lang="zh-CN" altLang="en-US"/>
            </a:p>
          </p:txBody>
        </p:sp>
      </p:grpSp>
      <p:sp>
        <p:nvSpPr>
          <p:cNvPr id="15376" name="Rectangle 1042"/>
          <p:cNvSpPr>
            <a:spLocks noChangeArrowheads="1"/>
          </p:cNvSpPr>
          <p:nvPr/>
        </p:nvSpPr>
        <p:spPr bwMode="auto">
          <a:xfrm>
            <a:off x="5958387" y="5041698"/>
            <a:ext cx="3152922" cy="387854"/>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400" b="1" dirty="0">
                <a:latin typeface="Times New Roman" pitchFamily="18" charset="0"/>
              </a:rPr>
              <a:t>e.g., Binary search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376"/>
                                        </p:tgtEl>
                                        <p:attrNameLst>
                                          <p:attrName>style.visibility</p:attrName>
                                        </p:attrNameLst>
                                      </p:cBhvr>
                                      <p:to>
                                        <p:strVal val="visible"/>
                                      </p:to>
                                    </p:set>
                                    <p:anim calcmode="lin" valueType="num">
                                      <p:cBhvr additive="base">
                                        <p:cTn id="7" dur="500" fill="hold"/>
                                        <p:tgtEl>
                                          <p:spTgt spid="15376"/>
                                        </p:tgtEl>
                                        <p:attrNameLst>
                                          <p:attrName>ppt_x</p:attrName>
                                        </p:attrNameLst>
                                      </p:cBhvr>
                                      <p:tavLst>
                                        <p:tav tm="0">
                                          <p:val>
                                            <p:strVal val="#ppt_x"/>
                                          </p:val>
                                        </p:tav>
                                        <p:tav tm="100000">
                                          <p:val>
                                            <p:strVal val="#ppt_x"/>
                                          </p:val>
                                        </p:tav>
                                      </p:tavLst>
                                    </p:anim>
                                    <p:anim calcmode="lin" valueType="num">
                                      <p:cBhvr additive="base">
                                        <p:cTn id="8" dur="500" fill="hold"/>
                                        <p:tgtEl>
                                          <p:spTgt spid="153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5" name="Text Box 2"/>
          <p:cNvSpPr txBox="1">
            <a:spLocks noChangeArrowheads="1"/>
          </p:cNvSpPr>
          <p:nvPr/>
        </p:nvSpPr>
        <p:spPr bwMode="auto">
          <a:xfrm>
            <a:off x="142875" y="357188"/>
            <a:ext cx="36449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3200" b="1">
                <a:solidFill>
                  <a:srgbClr val="171CEF"/>
                </a:solidFill>
              </a:rPr>
              <a:t>堆和序列的关系</a:t>
            </a:r>
          </a:p>
        </p:txBody>
      </p:sp>
      <p:sp>
        <p:nvSpPr>
          <p:cNvPr id="124931" name="Rectangle 3"/>
          <p:cNvSpPr>
            <a:spLocks noChangeArrowheads="1"/>
          </p:cNvSpPr>
          <p:nvPr/>
        </p:nvSpPr>
        <p:spPr bwMode="auto">
          <a:xfrm>
            <a:off x="500063" y="5786438"/>
            <a:ext cx="8324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a:spAutoFit/>
          </a:bodyPr>
          <a:lstStyle/>
          <a:p>
            <a:r>
              <a:rPr kumimoji="1" lang="zh-CN" altLang="en-US" sz="2800" b="1">
                <a:solidFill>
                  <a:srgbClr val="FF0000"/>
                </a:solidFill>
                <a:latin typeface="Arial" charset="0"/>
              </a:rPr>
              <a:t>将堆用顺序存储结构来存储，则堆对应一组序列。</a:t>
            </a:r>
          </a:p>
        </p:txBody>
      </p:sp>
      <p:grpSp>
        <p:nvGrpSpPr>
          <p:cNvPr id="35847" name="Group 4"/>
          <p:cNvGrpSpPr>
            <a:grpSpLocks/>
          </p:cNvGrpSpPr>
          <p:nvPr/>
        </p:nvGrpSpPr>
        <p:grpSpPr bwMode="auto">
          <a:xfrm>
            <a:off x="357188" y="1214438"/>
            <a:ext cx="3875087" cy="2957512"/>
            <a:chOff x="517" y="1054"/>
            <a:chExt cx="2441" cy="1863"/>
          </a:xfrm>
        </p:grpSpPr>
        <p:sp>
          <p:nvSpPr>
            <p:cNvPr id="124933" name="Oval 5"/>
            <p:cNvSpPr>
              <a:spLocks noChangeArrowheads="1"/>
            </p:cNvSpPr>
            <p:nvPr/>
          </p:nvSpPr>
          <p:spPr bwMode="auto">
            <a:xfrm>
              <a:off x="1808" y="1054"/>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67" name="Text Box 6"/>
            <p:cNvSpPr txBox="1">
              <a:spLocks noChangeArrowheads="1"/>
            </p:cNvSpPr>
            <p:nvPr/>
          </p:nvSpPr>
          <p:spPr bwMode="auto">
            <a:xfrm>
              <a:off x="1783" y="1074"/>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50</a:t>
              </a:r>
            </a:p>
          </p:txBody>
        </p:sp>
        <p:sp>
          <p:nvSpPr>
            <p:cNvPr id="124935" name="Freeform 7"/>
            <p:cNvSpPr>
              <a:spLocks/>
            </p:cNvSpPr>
            <p:nvPr/>
          </p:nvSpPr>
          <p:spPr bwMode="auto">
            <a:xfrm>
              <a:off x="1499" y="1272"/>
              <a:ext cx="340" cy="269"/>
            </a:xfrm>
            <a:custGeom>
              <a:avLst/>
              <a:gdLst/>
              <a:ahLst/>
              <a:cxnLst>
                <a:cxn ang="0">
                  <a:pos x="406" y="0"/>
                </a:cxn>
                <a:cxn ang="0">
                  <a:pos x="0" y="302"/>
                </a:cxn>
              </a:cxnLst>
              <a:rect l="0" t="0" r="r" b="b"/>
              <a:pathLst>
                <a:path w="406" h="302">
                  <a:moveTo>
                    <a:pt x="406" y="0"/>
                  </a:moveTo>
                  <a:lnTo>
                    <a:pt x="0" y="302"/>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6" name="Freeform 8"/>
            <p:cNvSpPr>
              <a:spLocks/>
            </p:cNvSpPr>
            <p:nvPr/>
          </p:nvSpPr>
          <p:spPr bwMode="auto">
            <a:xfrm>
              <a:off x="1005" y="1744"/>
              <a:ext cx="300" cy="322"/>
            </a:xfrm>
            <a:custGeom>
              <a:avLst/>
              <a:gdLst/>
              <a:ahLst/>
              <a:cxnLst>
                <a:cxn ang="0">
                  <a:pos x="318" y="0"/>
                </a:cxn>
                <a:cxn ang="0">
                  <a:pos x="0" y="288"/>
                </a:cxn>
              </a:cxnLst>
              <a:rect l="0" t="0" r="r" b="b"/>
              <a:pathLst>
                <a:path w="318" h="288">
                  <a:moveTo>
                    <a:pt x="318" y="0"/>
                  </a:moveTo>
                  <a:lnTo>
                    <a:pt x="0"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7" name="Line 9"/>
            <p:cNvSpPr>
              <a:spLocks noChangeShapeType="1"/>
            </p:cNvSpPr>
            <p:nvPr/>
          </p:nvSpPr>
          <p:spPr bwMode="auto">
            <a:xfrm>
              <a:off x="1499" y="1744"/>
              <a:ext cx="272" cy="294"/>
            </a:xfrm>
            <a:prstGeom prst="line">
              <a:avLst/>
            </a:prstGeom>
            <a:noFill/>
            <a:ln w="38100">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8" name="Freeform 10"/>
            <p:cNvSpPr>
              <a:spLocks/>
            </p:cNvSpPr>
            <p:nvPr/>
          </p:nvSpPr>
          <p:spPr bwMode="auto">
            <a:xfrm>
              <a:off x="705" y="2265"/>
              <a:ext cx="190" cy="368"/>
            </a:xfrm>
            <a:custGeom>
              <a:avLst/>
              <a:gdLst/>
              <a:ahLst/>
              <a:cxnLst>
                <a:cxn ang="0">
                  <a:pos x="159" y="0"/>
                </a:cxn>
                <a:cxn ang="0">
                  <a:pos x="0" y="357"/>
                </a:cxn>
              </a:cxnLst>
              <a:rect l="0" t="0" r="r" b="b"/>
              <a:pathLst>
                <a:path w="159" h="357">
                  <a:moveTo>
                    <a:pt x="159" y="0"/>
                  </a:moveTo>
                  <a:lnTo>
                    <a:pt x="0" y="35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39" name="Freeform 11"/>
            <p:cNvSpPr>
              <a:spLocks/>
            </p:cNvSpPr>
            <p:nvPr/>
          </p:nvSpPr>
          <p:spPr bwMode="auto">
            <a:xfrm>
              <a:off x="1572" y="2301"/>
              <a:ext cx="161" cy="417"/>
            </a:xfrm>
            <a:custGeom>
              <a:avLst/>
              <a:gdLst/>
              <a:ahLst/>
              <a:cxnLst>
                <a:cxn ang="0">
                  <a:pos x="133" y="0"/>
                </a:cxn>
                <a:cxn ang="0">
                  <a:pos x="0" y="297"/>
                </a:cxn>
              </a:cxnLst>
              <a:rect l="0" t="0" r="r" b="b"/>
              <a:pathLst>
                <a:path w="133" h="297">
                  <a:moveTo>
                    <a:pt x="133" y="0"/>
                  </a:moveTo>
                  <a:lnTo>
                    <a:pt x="0" y="29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0" name="Freeform 12"/>
            <p:cNvSpPr>
              <a:spLocks/>
            </p:cNvSpPr>
            <p:nvPr/>
          </p:nvSpPr>
          <p:spPr bwMode="auto">
            <a:xfrm>
              <a:off x="1085" y="2291"/>
              <a:ext cx="94" cy="322"/>
            </a:xfrm>
            <a:custGeom>
              <a:avLst/>
              <a:gdLst/>
              <a:ahLst/>
              <a:cxnLst>
                <a:cxn ang="0">
                  <a:pos x="0" y="0"/>
                </a:cxn>
                <a:cxn ang="0">
                  <a:pos x="140" y="327"/>
                </a:cxn>
              </a:cxnLst>
              <a:rect l="0" t="0" r="r" b="b"/>
              <a:pathLst>
                <a:path w="140" h="327">
                  <a:moveTo>
                    <a:pt x="0" y="0"/>
                  </a:moveTo>
                  <a:lnTo>
                    <a:pt x="140" y="327"/>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1" name="Freeform 13"/>
            <p:cNvSpPr>
              <a:spLocks/>
            </p:cNvSpPr>
            <p:nvPr/>
          </p:nvSpPr>
          <p:spPr bwMode="auto">
            <a:xfrm>
              <a:off x="2066" y="1262"/>
              <a:ext cx="350" cy="276"/>
            </a:xfrm>
            <a:custGeom>
              <a:avLst/>
              <a:gdLst/>
              <a:ahLst/>
              <a:cxnLst>
                <a:cxn ang="0">
                  <a:pos x="0" y="0"/>
                </a:cxn>
                <a:cxn ang="0">
                  <a:pos x="325" y="288"/>
                </a:cxn>
              </a:cxnLst>
              <a:rect l="0" t="0" r="r" b="b"/>
              <a:pathLst>
                <a:path w="325" h="288">
                  <a:moveTo>
                    <a:pt x="0" y="0"/>
                  </a:moveTo>
                  <a:lnTo>
                    <a:pt x="325"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42" name="Oval 14"/>
            <p:cNvSpPr>
              <a:spLocks noChangeArrowheads="1"/>
            </p:cNvSpPr>
            <p:nvPr/>
          </p:nvSpPr>
          <p:spPr bwMode="auto">
            <a:xfrm>
              <a:off x="1250"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76" name="Text Box 15"/>
            <p:cNvSpPr txBox="1">
              <a:spLocks noChangeArrowheads="1"/>
            </p:cNvSpPr>
            <p:nvPr/>
          </p:nvSpPr>
          <p:spPr bwMode="auto">
            <a:xfrm>
              <a:off x="1225"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38</a:t>
              </a:r>
            </a:p>
          </p:txBody>
        </p:sp>
        <p:sp>
          <p:nvSpPr>
            <p:cNvPr id="124944" name="Oval 16"/>
            <p:cNvSpPr>
              <a:spLocks noChangeArrowheads="1"/>
            </p:cNvSpPr>
            <p:nvPr/>
          </p:nvSpPr>
          <p:spPr bwMode="auto">
            <a:xfrm>
              <a:off x="2344" y="1498"/>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78" name="Text Box 17"/>
            <p:cNvSpPr txBox="1">
              <a:spLocks noChangeArrowheads="1"/>
            </p:cNvSpPr>
            <p:nvPr/>
          </p:nvSpPr>
          <p:spPr bwMode="auto">
            <a:xfrm>
              <a:off x="2319" y="1518"/>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45</a:t>
              </a:r>
            </a:p>
          </p:txBody>
        </p:sp>
        <p:sp>
          <p:nvSpPr>
            <p:cNvPr id="124946" name="Oval 18"/>
            <p:cNvSpPr>
              <a:spLocks noChangeArrowheads="1"/>
            </p:cNvSpPr>
            <p:nvPr/>
          </p:nvSpPr>
          <p:spPr bwMode="auto">
            <a:xfrm>
              <a:off x="2102" y="204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0" name="Text Box 19"/>
            <p:cNvSpPr txBox="1">
              <a:spLocks noChangeArrowheads="1"/>
            </p:cNvSpPr>
            <p:nvPr/>
          </p:nvSpPr>
          <p:spPr bwMode="auto">
            <a:xfrm>
              <a:off x="2077" y="206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40</a:t>
              </a:r>
            </a:p>
          </p:txBody>
        </p:sp>
        <p:sp>
          <p:nvSpPr>
            <p:cNvPr id="124948" name="Oval 20"/>
            <p:cNvSpPr>
              <a:spLocks noChangeArrowheads="1"/>
            </p:cNvSpPr>
            <p:nvPr/>
          </p:nvSpPr>
          <p:spPr bwMode="auto">
            <a:xfrm>
              <a:off x="2643" y="204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2" name="Text Box 21"/>
            <p:cNvSpPr txBox="1">
              <a:spLocks noChangeArrowheads="1"/>
            </p:cNvSpPr>
            <p:nvPr/>
          </p:nvSpPr>
          <p:spPr bwMode="auto">
            <a:xfrm>
              <a:off x="2618" y="206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28</a:t>
              </a:r>
            </a:p>
          </p:txBody>
        </p:sp>
        <p:sp>
          <p:nvSpPr>
            <p:cNvPr id="124950" name="Oval 22"/>
            <p:cNvSpPr>
              <a:spLocks noChangeArrowheads="1"/>
            </p:cNvSpPr>
            <p:nvPr/>
          </p:nvSpPr>
          <p:spPr bwMode="auto">
            <a:xfrm>
              <a:off x="1654" y="2040"/>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4" name="Text Box 23"/>
            <p:cNvSpPr txBox="1">
              <a:spLocks noChangeArrowheads="1"/>
            </p:cNvSpPr>
            <p:nvPr/>
          </p:nvSpPr>
          <p:spPr bwMode="auto">
            <a:xfrm>
              <a:off x="1629" y="2060"/>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36</a:t>
              </a:r>
            </a:p>
          </p:txBody>
        </p:sp>
        <p:sp>
          <p:nvSpPr>
            <p:cNvPr id="124952" name="Oval 24"/>
            <p:cNvSpPr>
              <a:spLocks noChangeArrowheads="1"/>
            </p:cNvSpPr>
            <p:nvPr/>
          </p:nvSpPr>
          <p:spPr bwMode="auto">
            <a:xfrm>
              <a:off x="847" y="203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6" name="Text Box 25"/>
            <p:cNvSpPr txBox="1">
              <a:spLocks noChangeArrowheads="1"/>
            </p:cNvSpPr>
            <p:nvPr/>
          </p:nvSpPr>
          <p:spPr bwMode="auto">
            <a:xfrm>
              <a:off x="822" y="205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32</a:t>
              </a:r>
            </a:p>
          </p:txBody>
        </p:sp>
        <p:sp>
          <p:nvSpPr>
            <p:cNvPr id="124954" name="Oval 26"/>
            <p:cNvSpPr>
              <a:spLocks noChangeArrowheads="1"/>
            </p:cNvSpPr>
            <p:nvPr/>
          </p:nvSpPr>
          <p:spPr bwMode="auto">
            <a:xfrm>
              <a:off x="542" y="2613"/>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88" name="Text Box 27"/>
            <p:cNvSpPr txBox="1">
              <a:spLocks noChangeArrowheads="1"/>
            </p:cNvSpPr>
            <p:nvPr/>
          </p:nvSpPr>
          <p:spPr bwMode="auto">
            <a:xfrm>
              <a:off x="517" y="2633"/>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20</a:t>
              </a:r>
            </a:p>
          </p:txBody>
        </p:sp>
        <p:sp>
          <p:nvSpPr>
            <p:cNvPr id="124956" name="Oval 28"/>
            <p:cNvSpPr>
              <a:spLocks noChangeArrowheads="1"/>
            </p:cNvSpPr>
            <p:nvPr/>
          </p:nvSpPr>
          <p:spPr bwMode="auto">
            <a:xfrm>
              <a:off x="1022"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90" name="Text Box 29"/>
            <p:cNvSpPr txBox="1">
              <a:spLocks noChangeArrowheads="1"/>
            </p:cNvSpPr>
            <p:nvPr/>
          </p:nvSpPr>
          <p:spPr bwMode="auto">
            <a:xfrm>
              <a:off x="997"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18</a:t>
              </a:r>
            </a:p>
          </p:txBody>
        </p:sp>
        <p:sp>
          <p:nvSpPr>
            <p:cNvPr id="124958" name="Oval 30"/>
            <p:cNvSpPr>
              <a:spLocks noChangeArrowheads="1"/>
            </p:cNvSpPr>
            <p:nvPr/>
          </p:nvSpPr>
          <p:spPr bwMode="auto">
            <a:xfrm>
              <a:off x="1421" y="2622"/>
              <a:ext cx="295" cy="295"/>
            </a:xfrm>
            <a:prstGeom prst="ellipse">
              <a:avLst/>
            </a:prstGeom>
            <a:gradFill rotWithShape="0">
              <a:gsLst>
                <a:gs pos="0">
                  <a:schemeClr val="accent1"/>
                </a:gs>
                <a:gs pos="100000">
                  <a:schemeClr val="accent1">
                    <a:gamma/>
                    <a:shade val="46275"/>
                    <a:invGamma/>
                  </a:schemeClr>
                </a:gs>
              </a:gsLst>
              <a:lin ang="2700000" scaled="1"/>
            </a:gradFill>
            <a:ln w="9525">
              <a:noFill/>
              <a:round/>
              <a:headEnd/>
              <a:tailEnd/>
            </a:ln>
            <a:effectLst/>
          </p:spPr>
          <p:txBody>
            <a:bodyPr lIns="10800" tIns="28800" rIns="0" bIns="10800"/>
            <a:lstStyle/>
            <a:p>
              <a:pPr>
                <a:defRPr/>
              </a:pPr>
              <a:endParaRPr kumimoji="1" lang="zh-CN" altLang="zh-CN" b="1">
                <a:solidFill>
                  <a:schemeClr val="bg1"/>
                </a:solidFill>
                <a:ea typeface="宋体" pitchFamily="2" charset="-122"/>
              </a:endParaRPr>
            </a:p>
          </p:txBody>
        </p:sp>
        <p:sp>
          <p:nvSpPr>
            <p:cNvPr id="35892" name="Text Box 31"/>
            <p:cNvSpPr txBox="1">
              <a:spLocks noChangeArrowheads="1"/>
            </p:cNvSpPr>
            <p:nvPr/>
          </p:nvSpPr>
          <p:spPr bwMode="auto">
            <a:xfrm>
              <a:off x="1396" y="2642"/>
              <a:ext cx="340"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288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b="1">
                  <a:solidFill>
                    <a:schemeClr val="bg1"/>
                  </a:solidFill>
                </a:rPr>
                <a:t>28</a:t>
              </a:r>
            </a:p>
          </p:txBody>
        </p:sp>
        <p:sp>
          <p:nvSpPr>
            <p:cNvPr id="124960" name="Freeform 32"/>
            <p:cNvSpPr>
              <a:spLocks/>
            </p:cNvSpPr>
            <p:nvPr/>
          </p:nvSpPr>
          <p:spPr bwMode="auto">
            <a:xfrm>
              <a:off x="2259" y="1736"/>
              <a:ext cx="136" cy="332"/>
            </a:xfrm>
            <a:custGeom>
              <a:avLst/>
              <a:gdLst/>
              <a:ahLst/>
              <a:cxnLst>
                <a:cxn ang="0">
                  <a:pos x="318" y="0"/>
                </a:cxn>
                <a:cxn ang="0">
                  <a:pos x="0" y="288"/>
                </a:cxn>
              </a:cxnLst>
              <a:rect l="0" t="0" r="r" b="b"/>
              <a:pathLst>
                <a:path w="318" h="288">
                  <a:moveTo>
                    <a:pt x="318" y="0"/>
                  </a:moveTo>
                  <a:lnTo>
                    <a:pt x="0" y="288"/>
                  </a:lnTo>
                </a:path>
              </a:pathLst>
            </a:custGeom>
            <a:noFill/>
            <a:ln w="38100" cmpd="sng">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1" name="Line 33"/>
            <p:cNvSpPr>
              <a:spLocks noChangeShapeType="1"/>
            </p:cNvSpPr>
            <p:nvPr/>
          </p:nvSpPr>
          <p:spPr bwMode="auto">
            <a:xfrm>
              <a:off x="2599" y="1746"/>
              <a:ext cx="142" cy="322"/>
            </a:xfrm>
            <a:prstGeom prst="line">
              <a:avLst/>
            </a:prstGeom>
            <a:noFill/>
            <a:ln w="38100">
              <a:solidFill>
                <a:srgbClr val="008080"/>
              </a:solidFill>
              <a:round/>
              <a:headEnd/>
              <a:tailEnd/>
            </a:ln>
            <a:effectLst/>
          </p:spPr>
          <p:txBody>
            <a:bodyPr lIns="10800" tIns="0" rIns="0" bIns="10800"/>
            <a:lstStyle/>
            <a:p>
              <a:pPr>
                <a:defRPr/>
              </a:pPr>
              <a:endParaRPr lang="zh-CN" altLang="en-US" b="1">
                <a:effectLst>
                  <a:outerShdw blurRad="38100" dist="38100" dir="2700000" algn="tl">
                    <a:srgbClr val="000000">
                      <a:alpha val="43137"/>
                    </a:srgbClr>
                  </a:outerShdw>
                </a:effectLst>
                <a:ea typeface="宋体" pitchFamily="2" charset="-122"/>
              </a:endParaRPr>
            </a:p>
          </p:txBody>
        </p:sp>
      </p:grpSp>
      <p:grpSp>
        <p:nvGrpSpPr>
          <p:cNvPr id="3" name="Group 34"/>
          <p:cNvGrpSpPr>
            <a:grpSpLocks/>
          </p:cNvGrpSpPr>
          <p:nvPr/>
        </p:nvGrpSpPr>
        <p:grpSpPr bwMode="auto">
          <a:xfrm>
            <a:off x="1143000" y="4786313"/>
            <a:ext cx="7112000" cy="919162"/>
            <a:chOff x="735" y="3049"/>
            <a:chExt cx="4480" cy="579"/>
          </a:xfrm>
        </p:grpSpPr>
        <p:grpSp>
          <p:nvGrpSpPr>
            <p:cNvPr id="35854" name="Group 35"/>
            <p:cNvGrpSpPr>
              <a:grpSpLocks/>
            </p:cNvGrpSpPr>
            <p:nvPr/>
          </p:nvGrpSpPr>
          <p:grpSpPr bwMode="auto">
            <a:xfrm>
              <a:off x="735" y="3332"/>
              <a:ext cx="4423" cy="296"/>
              <a:chOff x="527" y="3177"/>
              <a:chExt cx="4423" cy="296"/>
            </a:xfrm>
          </p:grpSpPr>
          <p:sp>
            <p:nvSpPr>
              <p:cNvPr id="35856" name="Text Box 36"/>
              <p:cNvSpPr txBox="1">
                <a:spLocks noChangeArrowheads="1"/>
              </p:cNvSpPr>
              <p:nvPr/>
            </p:nvSpPr>
            <p:spPr bwMode="auto">
              <a:xfrm>
                <a:off x="527" y="3181"/>
                <a:ext cx="4423" cy="292"/>
              </a:xfrm>
              <a:prstGeom prst="rect">
                <a:avLst/>
              </a:prstGeom>
              <a:solidFill>
                <a:schemeClr val="hlink"/>
              </a:solidFill>
              <a:ln w="28575">
                <a:solidFill>
                  <a:srgbClr val="FF6600"/>
                </a:solidFill>
                <a:miter lim="800000"/>
                <a:headEnd/>
                <a:tailEnd/>
              </a:ln>
            </p:spPr>
            <p:txBody>
              <a:bodyPr lIns="9000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3200" b="1">
                    <a:solidFill>
                      <a:schemeClr val="bg1"/>
                    </a:solidFill>
                  </a:rPr>
                  <a:t>50   38   45   32   36   40   28   20   18   28</a:t>
                </a:r>
              </a:p>
            </p:txBody>
          </p:sp>
          <p:sp>
            <p:nvSpPr>
              <p:cNvPr id="124965" name="Line 37"/>
              <p:cNvSpPr>
                <a:spLocks noChangeShapeType="1"/>
              </p:cNvSpPr>
              <p:nvPr/>
            </p:nvSpPr>
            <p:spPr bwMode="auto">
              <a:xfrm>
                <a:off x="972"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6" name="Line 38"/>
              <p:cNvSpPr>
                <a:spLocks noChangeShapeType="1"/>
              </p:cNvSpPr>
              <p:nvPr/>
            </p:nvSpPr>
            <p:spPr bwMode="auto">
              <a:xfrm>
                <a:off x="1407" y="318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7" name="Line 39"/>
              <p:cNvSpPr>
                <a:spLocks noChangeShapeType="1"/>
              </p:cNvSpPr>
              <p:nvPr/>
            </p:nvSpPr>
            <p:spPr bwMode="auto">
              <a:xfrm>
                <a:off x="1841"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8" name="Line 40"/>
              <p:cNvSpPr>
                <a:spLocks noChangeShapeType="1"/>
              </p:cNvSpPr>
              <p:nvPr/>
            </p:nvSpPr>
            <p:spPr bwMode="auto">
              <a:xfrm>
                <a:off x="2306" y="318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69" name="Line 41"/>
              <p:cNvSpPr>
                <a:spLocks noChangeShapeType="1"/>
              </p:cNvSpPr>
              <p:nvPr/>
            </p:nvSpPr>
            <p:spPr bwMode="auto">
              <a:xfrm>
                <a:off x="2748" y="3179"/>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0" name="Line 42"/>
              <p:cNvSpPr>
                <a:spLocks noChangeShapeType="1"/>
              </p:cNvSpPr>
              <p:nvPr/>
            </p:nvSpPr>
            <p:spPr bwMode="auto">
              <a:xfrm>
                <a:off x="3193"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1" name="Line 43"/>
              <p:cNvSpPr>
                <a:spLocks noChangeShapeType="1"/>
              </p:cNvSpPr>
              <p:nvPr/>
            </p:nvSpPr>
            <p:spPr bwMode="auto">
              <a:xfrm>
                <a:off x="3637"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2" name="Line 44"/>
              <p:cNvSpPr>
                <a:spLocks noChangeShapeType="1"/>
              </p:cNvSpPr>
              <p:nvPr/>
            </p:nvSpPr>
            <p:spPr bwMode="auto">
              <a:xfrm>
                <a:off x="4092" y="3181"/>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24973" name="Line 45"/>
              <p:cNvSpPr>
                <a:spLocks noChangeShapeType="1"/>
              </p:cNvSpPr>
              <p:nvPr/>
            </p:nvSpPr>
            <p:spPr bwMode="auto">
              <a:xfrm>
                <a:off x="4533" y="3177"/>
                <a:ext cx="0" cy="283"/>
              </a:xfrm>
              <a:prstGeom prst="line">
                <a:avLst/>
              </a:prstGeom>
              <a:noFill/>
              <a:ln w="28575">
                <a:solidFill>
                  <a:srgbClr val="FF6600"/>
                </a:solidFill>
                <a:round/>
                <a:headEnd/>
                <a:tailEnd/>
              </a:ln>
              <a:effectLst/>
            </p:spPr>
            <p:txBody>
              <a:bodyPr wrap="none"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sp>
          <p:nvSpPr>
            <p:cNvPr id="35855" name="Text Box 46"/>
            <p:cNvSpPr txBox="1">
              <a:spLocks noChangeArrowheads="1"/>
            </p:cNvSpPr>
            <p:nvPr/>
          </p:nvSpPr>
          <p:spPr bwMode="auto">
            <a:xfrm>
              <a:off x="860" y="3049"/>
              <a:ext cx="43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tIns="0" bIns="0">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lang="en-US" altLang="zh-CN" sz="2800" b="1"/>
                <a:t>1      2      3     4      5      6      7      8      9     10</a:t>
              </a:r>
            </a:p>
          </p:txBody>
        </p:sp>
      </p:grpSp>
      <p:grpSp>
        <p:nvGrpSpPr>
          <p:cNvPr id="5" name="Group 47"/>
          <p:cNvGrpSpPr>
            <a:grpSpLocks/>
          </p:cNvGrpSpPr>
          <p:nvPr/>
        </p:nvGrpSpPr>
        <p:grpSpPr bwMode="auto">
          <a:xfrm>
            <a:off x="5286375" y="3571875"/>
            <a:ext cx="2384425" cy="1193800"/>
            <a:chOff x="3307" y="2132"/>
            <a:chExt cx="1502" cy="752"/>
          </a:xfrm>
        </p:grpSpPr>
        <p:sp>
          <p:nvSpPr>
            <p:cNvPr id="35852" name="Text Box 48"/>
            <p:cNvSpPr txBox="1">
              <a:spLocks noChangeArrowheads="1"/>
            </p:cNvSpPr>
            <p:nvPr/>
          </p:nvSpPr>
          <p:spPr bwMode="auto">
            <a:xfrm>
              <a:off x="3307" y="2132"/>
              <a:ext cx="1502" cy="330"/>
            </a:xfrm>
            <a:prstGeom prst="rect">
              <a:avLst/>
            </a:prstGeom>
            <a:noFill/>
            <a:ln w="28575">
              <a:solidFill>
                <a:srgbClr val="FF66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a:t>采用顺序存储</a:t>
              </a:r>
            </a:p>
          </p:txBody>
        </p:sp>
        <p:sp>
          <p:nvSpPr>
            <p:cNvPr id="124977" name="AutoShape 49"/>
            <p:cNvSpPr>
              <a:spLocks noChangeArrowheads="1"/>
            </p:cNvSpPr>
            <p:nvPr/>
          </p:nvSpPr>
          <p:spPr bwMode="auto">
            <a:xfrm>
              <a:off x="3914" y="2557"/>
              <a:ext cx="255" cy="327"/>
            </a:xfrm>
            <a:prstGeom prst="downArrow">
              <a:avLst>
                <a:gd name="adj1" fmla="val 50000"/>
                <a:gd name="adj2" fmla="val 30588"/>
              </a:avLst>
            </a:prstGeom>
            <a:solidFill>
              <a:schemeClr val="accent1"/>
            </a:solidFill>
            <a:ln w="6350">
              <a:solidFill>
                <a:srgbClr val="FF6600"/>
              </a:solidFill>
              <a:miter lim="800000"/>
              <a:headEnd/>
              <a:tailEnd/>
            </a:ln>
            <a:effectLst/>
          </p:spPr>
          <p:txBody>
            <a:bodyPr anchor="ctr">
              <a:spAutoFit/>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sp>
        <p:nvSpPr>
          <p:cNvPr id="53" name="TextBox 52"/>
          <p:cNvSpPr txBox="1">
            <a:spLocks noChangeArrowheads="1"/>
          </p:cNvSpPr>
          <p:nvPr/>
        </p:nvSpPr>
        <p:spPr bwMode="auto">
          <a:xfrm>
            <a:off x="3642504" y="1109603"/>
            <a:ext cx="564356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000" b="1">
                <a:solidFill>
                  <a:srgbClr val="FF0000"/>
                </a:solidFill>
              </a:rPr>
              <a:t>思考：树中的结点与数组下标有什么关系？</a:t>
            </a:r>
          </a:p>
        </p:txBody>
      </p:sp>
      <p:sp>
        <p:nvSpPr>
          <p:cNvPr id="54" name="TextBox 53"/>
          <p:cNvSpPr txBox="1">
            <a:spLocks noChangeArrowheads="1"/>
          </p:cNvSpPr>
          <p:nvPr/>
        </p:nvSpPr>
        <p:spPr bwMode="auto">
          <a:xfrm>
            <a:off x="4039277" y="1703099"/>
            <a:ext cx="51435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71463" indent="-271463"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buFont typeface="Wingdings" pitchFamily="2" charset="2"/>
              <a:buChar char="Ø"/>
            </a:pPr>
            <a:r>
              <a:rPr lang="zh-CN" altLang="en-US" sz="2000" b="1" dirty="0">
                <a:solidFill>
                  <a:srgbClr val="FF0000"/>
                </a:solidFill>
              </a:rPr>
              <a:t>若父结点下标为</a:t>
            </a:r>
            <a:r>
              <a:rPr lang="en-US" altLang="zh-CN" sz="2000" b="1" dirty="0" err="1">
                <a:solidFill>
                  <a:srgbClr val="FF0000"/>
                </a:solidFill>
              </a:rPr>
              <a:t>i</a:t>
            </a:r>
            <a:r>
              <a:rPr lang="zh-CN" altLang="en-US" sz="2000" b="1" dirty="0">
                <a:solidFill>
                  <a:srgbClr val="FF0000"/>
                </a:solidFill>
              </a:rPr>
              <a:t>，则左孩子为</a:t>
            </a:r>
            <a:r>
              <a:rPr lang="en-US" altLang="zh-CN" sz="2000" b="1" dirty="0">
                <a:solidFill>
                  <a:srgbClr val="FF0000"/>
                </a:solidFill>
              </a:rPr>
              <a:t>2i</a:t>
            </a:r>
            <a:r>
              <a:rPr lang="zh-CN" altLang="en-US" sz="2000" b="1" dirty="0">
                <a:solidFill>
                  <a:srgbClr val="FF0000"/>
                </a:solidFill>
              </a:rPr>
              <a:t>，右孩子为</a:t>
            </a:r>
            <a:r>
              <a:rPr lang="en-US" altLang="zh-CN" sz="2000" b="1" dirty="0">
                <a:solidFill>
                  <a:srgbClr val="FF0000"/>
                </a:solidFill>
              </a:rPr>
              <a:t>2i+1</a:t>
            </a:r>
            <a:r>
              <a:rPr lang="zh-CN" altLang="en-US" sz="2000" b="1" dirty="0">
                <a:solidFill>
                  <a:srgbClr val="FF0000"/>
                </a:solidFill>
              </a:rPr>
              <a:t>；</a:t>
            </a:r>
            <a:endParaRPr lang="en-US" altLang="zh-CN" sz="2000" b="1" dirty="0">
              <a:solidFill>
                <a:srgbClr val="FF0000"/>
              </a:solidFill>
            </a:endParaRPr>
          </a:p>
          <a:p>
            <a:pPr eaLnBrk="1" hangingPunct="1">
              <a:buFont typeface="Wingdings" pitchFamily="2" charset="2"/>
              <a:buChar char="Ø"/>
            </a:pPr>
            <a:r>
              <a:rPr lang="zh-CN" altLang="en-US" sz="2000" b="1" dirty="0">
                <a:solidFill>
                  <a:srgbClr val="FF0000"/>
                </a:solidFill>
              </a:rPr>
              <a:t>若某结点下标为</a:t>
            </a:r>
            <a:r>
              <a:rPr lang="en-US" altLang="zh-CN" sz="2000" b="1" dirty="0" err="1">
                <a:solidFill>
                  <a:srgbClr val="FF0000"/>
                </a:solidFill>
              </a:rPr>
              <a:t>i</a:t>
            </a:r>
            <a:r>
              <a:rPr lang="zh-CN" altLang="en-US" sz="2000" b="1" dirty="0">
                <a:solidFill>
                  <a:srgbClr val="FF0000"/>
                </a:solidFill>
              </a:rPr>
              <a:t>，则其父亲下标为</a:t>
            </a:r>
            <a:r>
              <a:rPr lang="zh-CN" altLang="en-US" sz="2000" b="1" dirty="0">
                <a:solidFill>
                  <a:srgbClr val="FF0000"/>
                </a:solidFill>
                <a:sym typeface="Symbol" pitchFamily="18" charset="2"/>
              </a:rPr>
              <a:t></a:t>
            </a:r>
            <a:r>
              <a:rPr lang="en-US" altLang="zh-CN" sz="2000" b="1" dirty="0" err="1">
                <a:solidFill>
                  <a:srgbClr val="FF0000"/>
                </a:solidFill>
                <a:sym typeface="Symbol" pitchFamily="18" charset="2"/>
              </a:rPr>
              <a:t>i</a:t>
            </a:r>
            <a:r>
              <a:rPr lang="en-US" altLang="zh-CN" sz="2000" b="1" dirty="0">
                <a:solidFill>
                  <a:srgbClr val="FF0000"/>
                </a:solidFill>
              </a:rPr>
              <a:t>/2</a:t>
            </a:r>
            <a:r>
              <a:rPr lang="en-US" altLang="zh-CN" sz="2000" b="1" dirty="0">
                <a:solidFill>
                  <a:srgbClr val="FF0000"/>
                </a:solidFill>
                <a:sym typeface="Symbol" pitchFamily="18" charset="2"/>
              </a:rPr>
              <a:t></a:t>
            </a:r>
            <a:r>
              <a:rPr lang="zh-CN" altLang="en-US" sz="2000" b="1" dirty="0">
                <a:solidFill>
                  <a:srgbClr val="FF0000"/>
                </a:solidFill>
                <a:sym typeface="Symbol" pitchFamily="18" charset="2"/>
              </a:rPr>
              <a:t>。</a:t>
            </a:r>
            <a:endParaRPr lang="en-US" altLang="zh-CN" sz="2000" b="1" dirty="0">
              <a:solidFill>
                <a:srgbClr val="FF0000"/>
              </a:solidFill>
            </a:endParaRP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50</a:t>
            </a:fld>
            <a:endParaRPr lang="en-US" altLang="zh-CN" dirty="0"/>
          </a:p>
        </p:txBody>
      </p:sp>
    </p:spTree>
    <p:extLst>
      <p:ext uri="{BB962C8B-B14F-4D97-AF65-F5344CB8AC3E}">
        <p14:creationId xmlns:p14="http://schemas.microsoft.com/office/powerpoint/2010/main" val="2609625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24931"/>
                                        </p:tgtEl>
                                        <p:attrNameLst>
                                          <p:attrName>style.visibility</p:attrName>
                                        </p:attrNameLst>
                                      </p:cBhvr>
                                      <p:to>
                                        <p:strVal val="visible"/>
                                      </p:to>
                                    </p:set>
                                    <p:animEffect transition="in" filter="wipe(down)">
                                      <p:cBhvr>
                                        <p:cTn id="16" dur="500"/>
                                        <p:tgtEl>
                                          <p:spTgt spid="1249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p:bldP spid="53" grpId="0"/>
      <p:bldP spid="5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9" name="Text Box 5"/>
          <p:cNvSpPr txBox="1">
            <a:spLocks noChangeArrowheads="1"/>
          </p:cNvSpPr>
          <p:nvPr/>
        </p:nvSpPr>
        <p:spPr bwMode="auto">
          <a:xfrm>
            <a:off x="395288" y="1268413"/>
            <a:ext cx="8153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spcBef>
                <a:spcPct val="50000"/>
              </a:spcBef>
            </a:pPr>
            <a:r>
              <a:rPr kumimoji="1" lang="en-US" altLang="zh-CN" b="1">
                <a:latin typeface="宋体" charset="-122"/>
              </a:rPr>
              <a:t>    </a:t>
            </a:r>
            <a:r>
              <a:rPr kumimoji="1" lang="zh-CN" altLang="en-US" b="1">
                <a:latin typeface="宋体" charset="-122"/>
              </a:rPr>
              <a:t>以结点的编号作为下标，将堆用顺序存储结构（即数组）来存储，则堆对应于一组序列。 </a:t>
            </a:r>
          </a:p>
        </p:txBody>
      </p:sp>
      <p:grpSp>
        <p:nvGrpSpPr>
          <p:cNvPr id="36870" name="Group 110"/>
          <p:cNvGrpSpPr>
            <a:grpSpLocks/>
          </p:cNvGrpSpPr>
          <p:nvPr/>
        </p:nvGrpSpPr>
        <p:grpSpPr bwMode="auto">
          <a:xfrm>
            <a:off x="254000" y="2441575"/>
            <a:ext cx="8569325" cy="3527425"/>
            <a:chOff x="249" y="1752"/>
            <a:chExt cx="5353" cy="1950"/>
          </a:xfrm>
        </p:grpSpPr>
        <p:sp>
          <p:nvSpPr>
            <p:cNvPr id="36872" name="Text Box 59"/>
            <p:cNvSpPr txBox="1">
              <a:spLocks noChangeArrowheads="1"/>
            </p:cNvSpPr>
            <p:nvPr/>
          </p:nvSpPr>
          <p:spPr bwMode="auto">
            <a:xfrm>
              <a:off x="698" y="3484"/>
              <a:ext cx="1910" cy="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a:t>(a) </a:t>
              </a:r>
              <a:r>
                <a:rPr lang="zh-CN" altLang="en-US" sz="1600" b="1"/>
                <a:t>大根堆及其对应的序列</a:t>
              </a:r>
            </a:p>
          </p:txBody>
        </p:sp>
        <p:sp>
          <p:nvSpPr>
            <p:cNvPr id="36873" name="Text Box 60"/>
            <p:cNvSpPr txBox="1">
              <a:spLocks noChangeArrowheads="1"/>
            </p:cNvSpPr>
            <p:nvPr/>
          </p:nvSpPr>
          <p:spPr bwMode="auto">
            <a:xfrm>
              <a:off x="3605" y="3483"/>
              <a:ext cx="1745" cy="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a:t>(b) </a:t>
              </a:r>
              <a:r>
                <a:rPr lang="zh-CN" altLang="en-US" sz="1600" b="1"/>
                <a:t>小根堆及其对应的序列</a:t>
              </a:r>
            </a:p>
          </p:txBody>
        </p:sp>
        <p:sp>
          <p:nvSpPr>
            <p:cNvPr id="36874" name="Text Box 61"/>
            <p:cNvSpPr txBox="1">
              <a:spLocks noChangeArrowheads="1"/>
            </p:cNvSpPr>
            <p:nvPr/>
          </p:nvSpPr>
          <p:spPr bwMode="auto">
            <a:xfrm>
              <a:off x="249" y="3246"/>
              <a:ext cx="2547" cy="1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dirty="0"/>
                <a:t>47      35     26     20   </a:t>
              </a:r>
              <a:r>
                <a:rPr lang="en-US" altLang="zh-CN" sz="1600" b="1" dirty="0" smtClean="0"/>
                <a:t>     </a:t>
              </a:r>
              <a:r>
                <a:rPr lang="en-US" altLang="zh-CN" sz="1600" b="1" dirty="0"/>
                <a:t>18      7   </a:t>
              </a:r>
              <a:r>
                <a:rPr lang="en-US" altLang="zh-CN" sz="1600" b="1" dirty="0" smtClean="0"/>
                <a:t>      </a:t>
              </a:r>
              <a:r>
                <a:rPr lang="en-US" altLang="zh-CN" sz="1600" b="1" dirty="0"/>
                <a:t>13    10</a:t>
              </a:r>
            </a:p>
          </p:txBody>
        </p:sp>
        <p:sp>
          <p:nvSpPr>
            <p:cNvPr id="36875" name="Line 62"/>
            <p:cNvSpPr>
              <a:spLocks noChangeShapeType="1"/>
            </p:cNvSpPr>
            <p:nvPr/>
          </p:nvSpPr>
          <p:spPr bwMode="auto">
            <a:xfrm flipH="1">
              <a:off x="575"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6" name="Line 63"/>
            <p:cNvSpPr>
              <a:spLocks noChangeShapeType="1"/>
            </p:cNvSpPr>
            <p:nvPr/>
          </p:nvSpPr>
          <p:spPr bwMode="auto">
            <a:xfrm flipH="1">
              <a:off x="890"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7" name="Line 64"/>
            <p:cNvSpPr>
              <a:spLocks noChangeShapeType="1"/>
            </p:cNvSpPr>
            <p:nvPr/>
          </p:nvSpPr>
          <p:spPr bwMode="auto">
            <a:xfrm flipH="1">
              <a:off x="1520"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8" name="Line 65"/>
            <p:cNvSpPr>
              <a:spLocks noChangeShapeType="1"/>
            </p:cNvSpPr>
            <p:nvPr/>
          </p:nvSpPr>
          <p:spPr bwMode="auto">
            <a:xfrm flipH="1">
              <a:off x="1194"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79" name="Line 66"/>
            <p:cNvSpPr>
              <a:spLocks noChangeShapeType="1"/>
            </p:cNvSpPr>
            <p:nvPr/>
          </p:nvSpPr>
          <p:spPr bwMode="auto">
            <a:xfrm flipH="1">
              <a:off x="1837"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0" name="Line 67"/>
            <p:cNvSpPr>
              <a:spLocks noChangeShapeType="1"/>
            </p:cNvSpPr>
            <p:nvPr/>
          </p:nvSpPr>
          <p:spPr bwMode="auto">
            <a:xfrm flipH="1">
              <a:off x="2140"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1" name="Line 68"/>
            <p:cNvSpPr>
              <a:spLocks noChangeShapeType="1"/>
            </p:cNvSpPr>
            <p:nvPr/>
          </p:nvSpPr>
          <p:spPr bwMode="auto">
            <a:xfrm flipH="1">
              <a:off x="2467"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2" name="Text Box 69"/>
            <p:cNvSpPr txBox="1">
              <a:spLocks noChangeArrowheads="1"/>
            </p:cNvSpPr>
            <p:nvPr/>
          </p:nvSpPr>
          <p:spPr bwMode="auto">
            <a:xfrm>
              <a:off x="3155" y="3246"/>
              <a:ext cx="2447" cy="1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54000" tIns="0" rIns="5400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1600" b="1" dirty="0"/>
                <a:t>7     10  </a:t>
              </a:r>
              <a:r>
                <a:rPr lang="en-US" altLang="zh-CN" sz="1600" b="1" dirty="0" smtClean="0"/>
                <a:t>    </a:t>
              </a:r>
              <a:r>
                <a:rPr lang="en-US" altLang="zh-CN" sz="1600" b="1" dirty="0"/>
                <a:t>13   </a:t>
              </a:r>
              <a:r>
                <a:rPr lang="en-US" altLang="zh-CN" sz="1600" b="1" dirty="0" smtClean="0"/>
                <a:t>   </a:t>
              </a:r>
              <a:r>
                <a:rPr lang="en-US" altLang="zh-CN" sz="1600" b="1" dirty="0"/>
                <a:t>18  </a:t>
              </a:r>
              <a:r>
                <a:rPr lang="en-US" altLang="zh-CN" sz="1600" b="1" dirty="0" smtClean="0"/>
                <a:t>    </a:t>
              </a:r>
              <a:r>
                <a:rPr lang="en-US" altLang="zh-CN" sz="1600" b="1" dirty="0"/>
                <a:t>35  </a:t>
              </a:r>
              <a:r>
                <a:rPr lang="en-US" altLang="zh-CN" sz="1600" b="1" dirty="0" smtClean="0"/>
                <a:t>    </a:t>
              </a:r>
              <a:r>
                <a:rPr lang="en-US" altLang="zh-CN" sz="1600" b="1" dirty="0"/>
                <a:t>26 </a:t>
              </a:r>
              <a:r>
                <a:rPr lang="en-US" altLang="zh-CN" sz="1600" b="1" dirty="0" smtClean="0"/>
                <a:t>     </a:t>
              </a:r>
              <a:r>
                <a:rPr lang="en-US" altLang="zh-CN" sz="1600" b="1" dirty="0"/>
                <a:t>47     20</a:t>
              </a:r>
            </a:p>
          </p:txBody>
        </p:sp>
        <p:sp>
          <p:nvSpPr>
            <p:cNvPr id="36883" name="Line 70"/>
            <p:cNvSpPr>
              <a:spLocks noChangeShapeType="1"/>
            </p:cNvSpPr>
            <p:nvPr/>
          </p:nvSpPr>
          <p:spPr bwMode="auto">
            <a:xfrm flipH="1">
              <a:off x="3424"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4" name="Line 71"/>
            <p:cNvSpPr>
              <a:spLocks noChangeShapeType="1"/>
            </p:cNvSpPr>
            <p:nvPr/>
          </p:nvSpPr>
          <p:spPr bwMode="auto">
            <a:xfrm flipH="1">
              <a:off x="3717" y="3256"/>
              <a:ext cx="3"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5" name="Line 72"/>
            <p:cNvSpPr>
              <a:spLocks noChangeShapeType="1"/>
            </p:cNvSpPr>
            <p:nvPr/>
          </p:nvSpPr>
          <p:spPr bwMode="auto">
            <a:xfrm flipH="1">
              <a:off x="4336"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6" name="Line 73"/>
            <p:cNvSpPr>
              <a:spLocks noChangeShapeType="1"/>
            </p:cNvSpPr>
            <p:nvPr/>
          </p:nvSpPr>
          <p:spPr bwMode="auto">
            <a:xfrm flipH="1">
              <a:off x="4021" y="3256"/>
              <a:ext cx="2"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7" name="Line 74"/>
            <p:cNvSpPr>
              <a:spLocks noChangeShapeType="1"/>
            </p:cNvSpPr>
            <p:nvPr/>
          </p:nvSpPr>
          <p:spPr bwMode="auto">
            <a:xfrm flipH="1">
              <a:off x="4642"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8" name="Line 75"/>
            <p:cNvSpPr>
              <a:spLocks noChangeShapeType="1"/>
            </p:cNvSpPr>
            <p:nvPr/>
          </p:nvSpPr>
          <p:spPr bwMode="auto">
            <a:xfrm flipH="1">
              <a:off x="4956"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889" name="Line 76"/>
            <p:cNvSpPr>
              <a:spLocks noChangeShapeType="1"/>
            </p:cNvSpPr>
            <p:nvPr/>
          </p:nvSpPr>
          <p:spPr bwMode="auto">
            <a:xfrm flipH="1">
              <a:off x="5272" y="3256"/>
              <a:ext cx="1" cy="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nvGrpSpPr>
            <p:cNvPr id="36890" name="Group 77"/>
            <p:cNvGrpSpPr>
              <a:grpSpLocks/>
            </p:cNvGrpSpPr>
            <p:nvPr/>
          </p:nvGrpSpPr>
          <p:grpSpPr bwMode="auto">
            <a:xfrm>
              <a:off x="629" y="1756"/>
              <a:ext cx="1622" cy="1376"/>
              <a:chOff x="2219" y="8076"/>
              <a:chExt cx="2160" cy="2074"/>
            </a:xfrm>
          </p:grpSpPr>
          <p:sp>
            <p:nvSpPr>
              <p:cNvPr id="36907" name="Oval 78"/>
              <p:cNvSpPr>
                <a:spLocks noChangeArrowheads="1"/>
              </p:cNvSpPr>
              <p:nvPr/>
            </p:nvSpPr>
            <p:spPr bwMode="auto">
              <a:xfrm>
                <a:off x="3379" y="807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dirty="0"/>
                  <a:t>47</a:t>
                </a:r>
              </a:p>
            </p:txBody>
          </p:sp>
          <p:sp>
            <p:nvSpPr>
              <p:cNvPr id="36908" name="Oval 79"/>
              <p:cNvSpPr>
                <a:spLocks noChangeArrowheads="1"/>
              </p:cNvSpPr>
              <p:nvPr/>
            </p:nvSpPr>
            <p:spPr bwMode="auto">
              <a:xfrm>
                <a:off x="2869" y="860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35</a:t>
                </a:r>
              </a:p>
            </p:txBody>
          </p:sp>
          <p:sp>
            <p:nvSpPr>
              <p:cNvPr id="36909" name="Oval 80"/>
              <p:cNvSpPr>
                <a:spLocks noChangeArrowheads="1"/>
              </p:cNvSpPr>
              <p:nvPr/>
            </p:nvSpPr>
            <p:spPr bwMode="auto">
              <a:xfrm>
                <a:off x="3839" y="860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26</a:t>
                </a:r>
              </a:p>
            </p:txBody>
          </p:sp>
          <p:sp>
            <p:nvSpPr>
              <p:cNvPr id="36910" name="Oval 81"/>
              <p:cNvSpPr>
                <a:spLocks noChangeArrowheads="1"/>
              </p:cNvSpPr>
              <p:nvPr/>
            </p:nvSpPr>
            <p:spPr bwMode="auto">
              <a:xfrm>
                <a:off x="4069" y="927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13</a:t>
                </a:r>
              </a:p>
            </p:txBody>
          </p:sp>
          <p:sp>
            <p:nvSpPr>
              <p:cNvPr id="36911" name="Oval 82"/>
              <p:cNvSpPr>
                <a:spLocks noChangeArrowheads="1"/>
              </p:cNvSpPr>
              <p:nvPr/>
            </p:nvSpPr>
            <p:spPr bwMode="auto">
              <a:xfrm>
                <a:off x="3139" y="92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18</a:t>
                </a:r>
              </a:p>
            </p:txBody>
          </p:sp>
          <p:sp>
            <p:nvSpPr>
              <p:cNvPr id="36912" name="Oval 83"/>
              <p:cNvSpPr>
                <a:spLocks noChangeArrowheads="1"/>
              </p:cNvSpPr>
              <p:nvPr/>
            </p:nvSpPr>
            <p:spPr bwMode="auto">
              <a:xfrm>
                <a:off x="2499" y="9246"/>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20</a:t>
                </a:r>
              </a:p>
            </p:txBody>
          </p:sp>
          <p:sp>
            <p:nvSpPr>
              <p:cNvPr id="36913" name="Oval 84"/>
              <p:cNvSpPr>
                <a:spLocks noChangeArrowheads="1"/>
              </p:cNvSpPr>
              <p:nvPr/>
            </p:nvSpPr>
            <p:spPr bwMode="auto">
              <a:xfrm>
                <a:off x="3549" y="92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1600" b="1"/>
                  <a:t>7</a:t>
                </a:r>
              </a:p>
            </p:txBody>
          </p:sp>
          <p:sp>
            <p:nvSpPr>
              <p:cNvPr id="36914" name="Oval 85"/>
              <p:cNvSpPr>
                <a:spLocks noChangeArrowheads="1"/>
              </p:cNvSpPr>
              <p:nvPr/>
            </p:nvSpPr>
            <p:spPr bwMode="auto">
              <a:xfrm>
                <a:off x="2219" y="9867"/>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10</a:t>
                </a:r>
              </a:p>
            </p:txBody>
          </p:sp>
          <p:sp>
            <p:nvSpPr>
              <p:cNvPr id="36915" name="Line 86"/>
              <p:cNvSpPr>
                <a:spLocks noChangeShapeType="1"/>
              </p:cNvSpPr>
              <p:nvPr/>
            </p:nvSpPr>
            <p:spPr bwMode="auto">
              <a:xfrm flipH="1">
                <a:off x="3089" y="8295"/>
                <a:ext cx="31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6" name="Line 87"/>
              <p:cNvSpPr>
                <a:spLocks noChangeShapeType="1"/>
              </p:cNvSpPr>
              <p:nvPr/>
            </p:nvSpPr>
            <p:spPr bwMode="auto">
              <a:xfrm>
                <a:off x="3659" y="8298"/>
                <a:ext cx="260"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7" name="Line 88"/>
              <p:cNvSpPr>
                <a:spLocks noChangeShapeType="1"/>
              </p:cNvSpPr>
              <p:nvPr/>
            </p:nvSpPr>
            <p:spPr bwMode="auto">
              <a:xfrm flipH="1">
                <a:off x="2669" y="8856"/>
                <a:ext cx="25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8" name="Line 89"/>
              <p:cNvSpPr>
                <a:spLocks noChangeShapeType="1"/>
              </p:cNvSpPr>
              <p:nvPr/>
            </p:nvSpPr>
            <p:spPr bwMode="auto">
              <a:xfrm>
                <a:off x="3089" y="8886"/>
                <a:ext cx="20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19" name="Line 90"/>
              <p:cNvSpPr>
                <a:spLocks noChangeShapeType="1"/>
              </p:cNvSpPr>
              <p:nvPr/>
            </p:nvSpPr>
            <p:spPr bwMode="auto">
              <a:xfrm flipH="1">
                <a:off x="3719" y="8865"/>
                <a:ext cx="18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20" name="Line 91"/>
              <p:cNvSpPr>
                <a:spLocks noChangeShapeType="1"/>
              </p:cNvSpPr>
              <p:nvPr/>
            </p:nvSpPr>
            <p:spPr bwMode="auto">
              <a:xfrm>
                <a:off x="4069" y="8886"/>
                <a:ext cx="130" cy="3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21" name="Line 92"/>
              <p:cNvSpPr>
                <a:spLocks noChangeShapeType="1"/>
              </p:cNvSpPr>
              <p:nvPr/>
            </p:nvSpPr>
            <p:spPr bwMode="auto">
              <a:xfrm flipH="1">
                <a:off x="2369" y="9507"/>
                <a:ext cx="190" cy="3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nvGrpSpPr>
            <p:cNvPr id="36891" name="Group 93"/>
            <p:cNvGrpSpPr>
              <a:grpSpLocks/>
            </p:cNvGrpSpPr>
            <p:nvPr/>
          </p:nvGrpSpPr>
          <p:grpSpPr bwMode="auto">
            <a:xfrm>
              <a:off x="3498" y="1752"/>
              <a:ext cx="1622" cy="1381"/>
              <a:chOff x="5879" y="7950"/>
              <a:chExt cx="2160" cy="2083"/>
            </a:xfrm>
          </p:grpSpPr>
          <p:sp>
            <p:nvSpPr>
              <p:cNvPr id="36892" name="Oval 94"/>
              <p:cNvSpPr>
                <a:spLocks noChangeArrowheads="1"/>
              </p:cNvSpPr>
              <p:nvPr/>
            </p:nvSpPr>
            <p:spPr bwMode="auto">
              <a:xfrm>
                <a:off x="7229" y="915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26</a:t>
                </a:r>
              </a:p>
            </p:txBody>
          </p:sp>
          <p:sp>
            <p:nvSpPr>
              <p:cNvPr id="36893" name="Oval 95"/>
              <p:cNvSpPr>
                <a:spLocks noChangeArrowheads="1"/>
              </p:cNvSpPr>
              <p:nvPr/>
            </p:nvSpPr>
            <p:spPr bwMode="auto">
              <a:xfrm>
                <a:off x="6529" y="849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10</a:t>
                </a:r>
              </a:p>
            </p:txBody>
          </p:sp>
          <p:sp>
            <p:nvSpPr>
              <p:cNvPr id="36894" name="Oval 96"/>
              <p:cNvSpPr>
                <a:spLocks noChangeArrowheads="1"/>
              </p:cNvSpPr>
              <p:nvPr/>
            </p:nvSpPr>
            <p:spPr bwMode="auto">
              <a:xfrm>
                <a:off x="7499" y="849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13</a:t>
                </a:r>
              </a:p>
            </p:txBody>
          </p:sp>
          <p:sp>
            <p:nvSpPr>
              <p:cNvPr id="36895" name="Oval 97"/>
              <p:cNvSpPr>
                <a:spLocks noChangeArrowheads="1"/>
              </p:cNvSpPr>
              <p:nvPr/>
            </p:nvSpPr>
            <p:spPr bwMode="auto">
              <a:xfrm>
                <a:off x="7729" y="91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47</a:t>
                </a:r>
              </a:p>
            </p:txBody>
          </p:sp>
          <p:sp>
            <p:nvSpPr>
              <p:cNvPr id="36896" name="Oval 98"/>
              <p:cNvSpPr>
                <a:spLocks noChangeArrowheads="1"/>
              </p:cNvSpPr>
              <p:nvPr/>
            </p:nvSpPr>
            <p:spPr bwMode="auto">
              <a:xfrm>
                <a:off x="6799" y="91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35</a:t>
                </a:r>
              </a:p>
            </p:txBody>
          </p:sp>
          <p:sp>
            <p:nvSpPr>
              <p:cNvPr id="36897" name="Oval 99"/>
              <p:cNvSpPr>
                <a:spLocks noChangeArrowheads="1"/>
              </p:cNvSpPr>
              <p:nvPr/>
            </p:nvSpPr>
            <p:spPr bwMode="auto">
              <a:xfrm>
                <a:off x="6159" y="9129"/>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18</a:t>
                </a:r>
              </a:p>
            </p:txBody>
          </p:sp>
          <p:sp>
            <p:nvSpPr>
              <p:cNvPr id="36898" name="Oval 100"/>
              <p:cNvSpPr>
                <a:spLocks noChangeArrowheads="1"/>
              </p:cNvSpPr>
              <p:nvPr/>
            </p:nvSpPr>
            <p:spPr bwMode="auto">
              <a:xfrm>
                <a:off x="7029" y="79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28800" tIns="0" rIns="0" bIns="0"/>
              <a:lstStyle/>
              <a:p>
                <a:pPr algn="just" eaLnBrk="0" hangingPunct="0">
                  <a:lnSpc>
                    <a:spcPct val="80000"/>
                  </a:lnSpc>
                </a:pPr>
                <a:r>
                  <a:rPr lang="en-US" altLang="zh-CN" sz="1600" b="1"/>
                  <a:t>7</a:t>
                </a:r>
              </a:p>
            </p:txBody>
          </p:sp>
          <p:sp>
            <p:nvSpPr>
              <p:cNvPr id="36899" name="Oval 101"/>
              <p:cNvSpPr>
                <a:spLocks noChangeArrowheads="1"/>
              </p:cNvSpPr>
              <p:nvPr/>
            </p:nvSpPr>
            <p:spPr bwMode="auto">
              <a:xfrm>
                <a:off x="5879" y="9750"/>
                <a:ext cx="310" cy="283"/>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0" rIns="0" bIns="0"/>
              <a:lstStyle/>
              <a:p>
                <a:pPr algn="just" eaLnBrk="0" hangingPunct="0">
                  <a:lnSpc>
                    <a:spcPct val="80000"/>
                  </a:lnSpc>
                </a:pPr>
                <a:r>
                  <a:rPr lang="en-US" altLang="zh-CN" sz="1600" b="1"/>
                  <a:t>20</a:t>
                </a:r>
              </a:p>
            </p:txBody>
          </p:sp>
          <p:sp>
            <p:nvSpPr>
              <p:cNvPr id="36900" name="Line 102"/>
              <p:cNvSpPr>
                <a:spLocks noChangeShapeType="1"/>
              </p:cNvSpPr>
              <p:nvPr/>
            </p:nvSpPr>
            <p:spPr bwMode="auto">
              <a:xfrm flipH="1">
                <a:off x="6749" y="8178"/>
                <a:ext cx="310" cy="3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1" name="Line 103"/>
              <p:cNvSpPr>
                <a:spLocks noChangeShapeType="1"/>
              </p:cNvSpPr>
              <p:nvPr/>
            </p:nvSpPr>
            <p:spPr bwMode="auto">
              <a:xfrm>
                <a:off x="7319" y="8181"/>
                <a:ext cx="260" cy="31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2" name="Line 104"/>
              <p:cNvSpPr>
                <a:spLocks noChangeShapeType="1"/>
              </p:cNvSpPr>
              <p:nvPr/>
            </p:nvSpPr>
            <p:spPr bwMode="auto">
              <a:xfrm flipH="1">
                <a:off x="6329" y="8739"/>
                <a:ext cx="250" cy="3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3" name="Line 105"/>
              <p:cNvSpPr>
                <a:spLocks noChangeShapeType="1"/>
              </p:cNvSpPr>
              <p:nvPr/>
            </p:nvSpPr>
            <p:spPr bwMode="auto">
              <a:xfrm>
                <a:off x="6749" y="8769"/>
                <a:ext cx="200" cy="37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4" name="Line 106"/>
              <p:cNvSpPr>
                <a:spLocks noChangeShapeType="1"/>
              </p:cNvSpPr>
              <p:nvPr/>
            </p:nvSpPr>
            <p:spPr bwMode="auto">
              <a:xfrm flipH="1">
                <a:off x="7379" y="8748"/>
                <a:ext cx="180" cy="40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5" name="Line 107"/>
              <p:cNvSpPr>
                <a:spLocks noChangeShapeType="1"/>
              </p:cNvSpPr>
              <p:nvPr/>
            </p:nvSpPr>
            <p:spPr bwMode="auto">
              <a:xfrm>
                <a:off x="7729" y="8769"/>
                <a:ext cx="130" cy="3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sp>
            <p:nvSpPr>
              <p:cNvPr id="36906" name="Line 108"/>
              <p:cNvSpPr>
                <a:spLocks noChangeShapeType="1"/>
              </p:cNvSpPr>
              <p:nvPr/>
            </p:nvSpPr>
            <p:spPr bwMode="auto">
              <a:xfrm flipH="1">
                <a:off x="6029" y="9390"/>
                <a:ext cx="190" cy="3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600"/>
              </a:p>
            </p:txBody>
          </p:sp>
        </p:grpSp>
      </p:grpSp>
      <p:sp>
        <p:nvSpPr>
          <p:cNvPr id="36871" name="Text Box 111"/>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51</a:t>
            </a:fld>
            <a:endParaRPr lang="en-US" altLang="zh-CN" dirty="0"/>
          </a:p>
        </p:txBody>
      </p:sp>
    </p:spTree>
    <p:extLst>
      <p:ext uri="{BB962C8B-B14F-4D97-AF65-F5344CB8AC3E}">
        <p14:creationId xmlns:p14="http://schemas.microsoft.com/office/powerpoint/2010/main" val="32029811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3" name="Text Box 41"/>
          <p:cNvSpPr txBox="1">
            <a:spLocks noChangeArrowheads="1"/>
          </p:cNvSpPr>
          <p:nvPr/>
        </p:nvSpPr>
        <p:spPr bwMode="auto">
          <a:xfrm>
            <a:off x="468313" y="1125538"/>
            <a:ext cx="815340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20000"/>
              </a:lnSpc>
              <a:spcBef>
                <a:spcPct val="50000"/>
              </a:spcBef>
            </a:pPr>
            <a:r>
              <a:rPr kumimoji="1" lang="en-US" altLang="zh-CN" b="1">
                <a:latin typeface="宋体" charset="-122"/>
              </a:rPr>
              <a:t>    </a:t>
            </a:r>
            <a:r>
              <a:rPr kumimoji="1" lang="zh-CN" altLang="en-US" b="1">
                <a:latin typeface="宋体" charset="-122"/>
              </a:rPr>
              <a:t>堆排序的基本思想是：首先将待排序的记录序列构造成一个堆，此时，选出了堆中所有记录的最大者即堆顶记录，然后将它从堆中移走（通常将堆顶记录和堆中最后一个记录交换），并将剩余的记录再调整成堆，这样又找出了次大的记录，以此类推，直到堆中只有一个记录为止。</a:t>
            </a:r>
            <a:r>
              <a:rPr kumimoji="1" lang="zh-CN" altLang="en-US" b="1"/>
              <a:t> </a:t>
            </a:r>
          </a:p>
        </p:txBody>
      </p:sp>
      <p:grpSp>
        <p:nvGrpSpPr>
          <p:cNvPr id="37894" name="Group 51"/>
          <p:cNvGrpSpPr>
            <a:grpSpLocks/>
          </p:cNvGrpSpPr>
          <p:nvPr/>
        </p:nvGrpSpPr>
        <p:grpSpPr bwMode="auto">
          <a:xfrm>
            <a:off x="1042988" y="3500438"/>
            <a:ext cx="7104062" cy="2303462"/>
            <a:chOff x="718" y="2024"/>
            <a:chExt cx="4475" cy="1451"/>
          </a:xfrm>
        </p:grpSpPr>
        <p:sp>
          <p:nvSpPr>
            <p:cNvPr id="37896" name="Text Box 43"/>
            <p:cNvSpPr txBox="1">
              <a:spLocks noChangeArrowheads="1"/>
            </p:cNvSpPr>
            <p:nvPr/>
          </p:nvSpPr>
          <p:spPr bwMode="auto">
            <a:xfrm>
              <a:off x="718" y="2540"/>
              <a:ext cx="4475" cy="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t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i="1"/>
                <a:t>    </a:t>
              </a:r>
              <a:r>
                <a:rPr lang="en-US" altLang="zh-CN" sz="2800" i="1"/>
                <a:t>r</a:t>
              </a:r>
              <a:r>
                <a:rPr lang="en-US" altLang="zh-CN" sz="2800" baseline="-25000"/>
                <a:t>1    </a:t>
              </a:r>
              <a:r>
                <a:rPr lang="en-US" altLang="zh-CN" sz="2800" i="1"/>
                <a:t>r</a:t>
              </a:r>
              <a:r>
                <a:rPr lang="en-US" altLang="zh-CN" sz="2800" baseline="-25000"/>
                <a:t>2  </a:t>
              </a:r>
              <a:r>
                <a:rPr lang="en-US" altLang="zh-CN" sz="2800"/>
                <a:t>… …   </a:t>
              </a:r>
              <a:r>
                <a:rPr lang="en-US" altLang="zh-CN" sz="2800" i="1"/>
                <a:t>r</a:t>
              </a:r>
              <a:r>
                <a:rPr lang="en-US" altLang="zh-CN" sz="2800" i="1" baseline="-25000"/>
                <a:t>i</a:t>
              </a:r>
              <a:r>
                <a:rPr lang="en-US" altLang="zh-CN" sz="2800" baseline="-25000"/>
                <a:t>   </a:t>
              </a:r>
              <a:r>
                <a:rPr lang="en-US" altLang="zh-CN" sz="2800" i="1"/>
                <a:t>   r</a:t>
              </a:r>
              <a:r>
                <a:rPr lang="en-US" altLang="zh-CN" sz="2800" i="1" baseline="-25000"/>
                <a:t>i</a:t>
              </a:r>
              <a:r>
                <a:rPr lang="en-US" altLang="zh-CN" sz="2800" baseline="-25000"/>
                <a:t>+1</a:t>
              </a:r>
              <a:r>
                <a:rPr lang="en-US" altLang="zh-CN" sz="2800"/>
                <a:t> ≤… … ≤</a:t>
              </a:r>
              <a:r>
                <a:rPr lang="en-US" altLang="zh-CN" sz="2800" i="1"/>
                <a:t>r</a:t>
              </a:r>
              <a:r>
                <a:rPr lang="en-US" altLang="zh-CN" sz="2800" i="1" baseline="-25000"/>
                <a:t>n</a:t>
              </a:r>
              <a:r>
                <a:rPr lang="en-US" altLang="zh-CN" sz="2800" baseline="-25000">
                  <a:latin typeface="宋体" charset="-122"/>
                </a:rPr>
                <a:t>-</a:t>
              </a:r>
              <a:r>
                <a:rPr lang="en-US" altLang="zh-CN" sz="2800" baseline="-25000"/>
                <a:t>1   </a:t>
              </a:r>
              <a:r>
                <a:rPr lang="en-US" altLang="zh-CN" sz="2800"/>
                <a:t>≤ </a:t>
              </a:r>
              <a:r>
                <a:rPr lang="en-US" altLang="zh-CN" sz="2800" i="1"/>
                <a:t>r</a:t>
              </a:r>
              <a:r>
                <a:rPr lang="en-US" altLang="zh-CN" sz="2800" i="1" baseline="-25000"/>
                <a:t>n </a:t>
              </a:r>
            </a:p>
            <a:p>
              <a:pPr algn="just">
                <a:lnSpc>
                  <a:spcPct val="96000"/>
                </a:lnSpc>
              </a:pPr>
              <a:endParaRPr lang="en-US" altLang="zh-CN" sz="2800"/>
            </a:p>
            <a:p>
              <a:pPr algn="just">
                <a:lnSpc>
                  <a:spcPct val="96000"/>
                </a:lnSpc>
              </a:pPr>
              <a:r>
                <a:rPr lang="en-US" altLang="zh-CN" sz="2000"/>
                <a:t>   </a:t>
              </a:r>
            </a:p>
            <a:p>
              <a:pPr algn="just">
                <a:lnSpc>
                  <a:spcPct val="110000"/>
                </a:lnSpc>
              </a:pPr>
              <a:r>
                <a:rPr lang="en-US" altLang="zh-CN" sz="2000"/>
                <a:t>              </a:t>
              </a:r>
              <a:r>
                <a:rPr lang="zh-CN" altLang="en-US" sz="2000"/>
                <a:t>无序区                                         有序区</a:t>
              </a:r>
            </a:p>
            <a:p>
              <a:pPr algn="just">
                <a:lnSpc>
                  <a:spcPct val="110000"/>
                </a:lnSpc>
              </a:pPr>
              <a:r>
                <a:rPr lang="zh-CN" altLang="en-US" sz="2000"/>
                <a:t>            为一个堆                             已经位于最终位置      </a:t>
              </a:r>
            </a:p>
          </p:txBody>
        </p:sp>
        <p:sp>
          <p:nvSpPr>
            <p:cNvPr id="37897" name="Line 44"/>
            <p:cNvSpPr>
              <a:spLocks noChangeShapeType="1"/>
            </p:cNvSpPr>
            <p:nvPr/>
          </p:nvSpPr>
          <p:spPr bwMode="auto">
            <a:xfrm>
              <a:off x="2401" y="2523"/>
              <a:ext cx="0" cy="35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898" name="AutoShape 45"/>
            <p:cNvSpPr>
              <a:spLocks/>
            </p:cNvSpPr>
            <p:nvPr/>
          </p:nvSpPr>
          <p:spPr bwMode="auto">
            <a:xfrm rot="-5400000">
              <a:off x="3548" y="2074"/>
              <a:ext cx="203" cy="1828"/>
            </a:xfrm>
            <a:prstGeom prst="leftBrace">
              <a:avLst>
                <a:gd name="adj1" fmla="val 75041"/>
                <a:gd name="adj2" fmla="val 5085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899" name="AutoShape 46"/>
            <p:cNvSpPr>
              <a:spLocks/>
            </p:cNvSpPr>
            <p:nvPr/>
          </p:nvSpPr>
          <p:spPr bwMode="auto">
            <a:xfrm rot="-5400000">
              <a:off x="1460" y="2348"/>
              <a:ext cx="247" cy="1232"/>
            </a:xfrm>
            <a:prstGeom prst="leftBrace">
              <a:avLst>
                <a:gd name="adj1" fmla="val 41565"/>
                <a:gd name="adj2" fmla="val 50852"/>
              </a:avLst>
            </a:prstGeom>
            <a:noFill/>
            <a:ln w="285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37900" name="Line 47"/>
            <p:cNvSpPr>
              <a:spLocks noChangeShapeType="1"/>
            </p:cNvSpPr>
            <p:nvPr/>
          </p:nvSpPr>
          <p:spPr bwMode="auto">
            <a:xfrm flipV="1">
              <a:off x="970" y="2387"/>
              <a:ext cx="123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7901" name="Line 48"/>
            <p:cNvSpPr>
              <a:spLocks noChangeShapeType="1"/>
            </p:cNvSpPr>
            <p:nvPr/>
          </p:nvSpPr>
          <p:spPr bwMode="auto">
            <a:xfrm>
              <a:off x="2198" y="2392"/>
              <a:ext cx="0" cy="244"/>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02" name="Line 49"/>
            <p:cNvSpPr>
              <a:spLocks noChangeShapeType="1"/>
            </p:cNvSpPr>
            <p:nvPr/>
          </p:nvSpPr>
          <p:spPr bwMode="auto">
            <a:xfrm>
              <a:off x="968" y="2392"/>
              <a:ext cx="0" cy="244"/>
            </a:xfrm>
            <a:prstGeom prst="line">
              <a:avLst/>
            </a:prstGeom>
            <a:noFill/>
            <a:ln w="28575">
              <a:solidFill>
                <a:srgbClr val="000000"/>
              </a:solidFill>
              <a:round/>
              <a:headEnd/>
              <a:tailEnd type="stealth" w="sm" len="med"/>
            </a:ln>
            <a:extLst>
              <a:ext uri="{909E8E84-426E-40DD-AFC4-6F175D3DCCD1}">
                <a14:hiddenFill xmlns:a14="http://schemas.microsoft.com/office/drawing/2010/main">
                  <a:noFill/>
                </a14:hiddenFill>
              </a:ext>
            </a:extLst>
          </p:spPr>
          <p:txBody>
            <a:bodyPr/>
            <a:lstStyle/>
            <a:p>
              <a:endParaRPr lang="zh-CN" altLang="en-US"/>
            </a:p>
          </p:txBody>
        </p:sp>
        <p:sp>
          <p:nvSpPr>
            <p:cNvPr id="37903" name="Text Box 50"/>
            <p:cNvSpPr txBox="1">
              <a:spLocks noChangeArrowheads="1"/>
            </p:cNvSpPr>
            <p:nvPr/>
          </p:nvSpPr>
          <p:spPr bwMode="auto">
            <a:xfrm>
              <a:off x="1055" y="2024"/>
              <a:ext cx="10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lnSpc>
                  <a:spcPct val="96000"/>
                </a:lnSpc>
              </a:pPr>
              <a:r>
                <a:rPr lang="zh-CN" altLang="en-US" sz="1800"/>
                <a:t>堆顶和堆中最后</a:t>
              </a:r>
            </a:p>
            <a:p>
              <a:pPr algn="just">
                <a:lnSpc>
                  <a:spcPct val="96000"/>
                </a:lnSpc>
              </a:pPr>
              <a:r>
                <a:rPr lang="zh-CN" altLang="en-US" sz="1800"/>
                <a:t>一个记录交换</a:t>
              </a:r>
            </a:p>
          </p:txBody>
        </p:sp>
      </p:grpSp>
      <p:sp>
        <p:nvSpPr>
          <p:cNvPr id="37895" name="Text Box 52"/>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52</a:t>
            </a:fld>
            <a:endParaRPr lang="en-US" altLang="zh-CN" dirty="0"/>
          </a:p>
        </p:txBody>
      </p:sp>
    </p:spTree>
    <p:extLst>
      <p:ext uri="{BB962C8B-B14F-4D97-AF65-F5344CB8AC3E}">
        <p14:creationId xmlns:p14="http://schemas.microsoft.com/office/powerpoint/2010/main" val="1191182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20" name="Text Box 4"/>
          <p:cNvSpPr txBox="1">
            <a:spLocks noChangeArrowheads="1"/>
          </p:cNvSpPr>
          <p:nvPr/>
        </p:nvSpPr>
        <p:spPr bwMode="auto">
          <a:xfrm>
            <a:off x="358775" y="1266726"/>
            <a:ext cx="8664575" cy="290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lnSpc>
                <a:spcPct val="150000"/>
              </a:lnSpc>
              <a:spcBef>
                <a:spcPct val="30000"/>
              </a:spcBef>
              <a:buClr>
                <a:srgbClr val="CC6600"/>
              </a:buClr>
              <a:buFont typeface="Wingdings 2" pitchFamily="18" charset="2"/>
              <a:buChar char="²"/>
            </a:pPr>
            <a:r>
              <a:rPr kumimoji="1" lang="zh-CN" altLang="en-US" b="1" dirty="0">
                <a:latin typeface="Arial" charset="0"/>
              </a:rPr>
              <a:t>为保证时间性能，就要</a:t>
            </a:r>
            <a:r>
              <a:rPr kumimoji="1" lang="zh-CN" altLang="en-US" b="1" dirty="0">
                <a:solidFill>
                  <a:srgbClr val="FF6600"/>
                </a:solidFill>
                <a:latin typeface="Arial" charset="0"/>
              </a:rPr>
              <a:t>利用已有结果</a:t>
            </a:r>
            <a:r>
              <a:rPr kumimoji="1" lang="zh-CN" altLang="en-US" b="1" dirty="0">
                <a:latin typeface="Arial" charset="0"/>
              </a:rPr>
              <a:t>，每次输出堆顶后，剩下元素不是完全重建，应该在原堆上通过某些调整得到；</a:t>
            </a:r>
          </a:p>
          <a:p>
            <a:pPr eaLnBrk="1" hangingPunct="1">
              <a:lnSpc>
                <a:spcPct val="150000"/>
              </a:lnSpc>
              <a:spcBef>
                <a:spcPct val="30000"/>
              </a:spcBef>
              <a:buClr>
                <a:srgbClr val="CC6600"/>
              </a:buClr>
              <a:buFont typeface="Wingdings 2" pitchFamily="18" charset="2"/>
              <a:buChar char="²"/>
            </a:pPr>
            <a:r>
              <a:rPr kumimoji="1" lang="zh-CN" altLang="en-US" b="1" dirty="0">
                <a:latin typeface="Arial" charset="0"/>
              </a:rPr>
              <a:t>为保证空间性能，</a:t>
            </a:r>
            <a:r>
              <a:rPr kumimoji="1" lang="zh-CN" altLang="en-US" b="1" dirty="0">
                <a:solidFill>
                  <a:srgbClr val="FF6600"/>
                </a:solidFill>
                <a:latin typeface="Arial" charset="0"/>
              </a:rPr>
              <a:t>输出的堆顶应利用原有空间，可将它与无序区最后记录交换位置。</a:t>
            </a:r>
            <a:r>
              <a:rPr kumimoji="1" lang="zh-CN" altLang="en-US" b="1" dirty="0">
                <a:latin typeface="Arial" charset="0"/>
              </a:rPr>
              <a:t>排序过程中有序区在原记录区的尾部逐步形成并向前扩大，和直接选择排序相反。</a:t>
            </a:r>
          </a:p>
        </p:txBody>
      </p:sp>
      <p:sp>
        <p:nvSpPr>
          <p:cNvPr id="188423" name="Rectangle 7"/>
          <p:cNvSpPr>
            <a:spLocks noChangeArrowheads="1"/>
          </p:cNvSpPr>
          <p:nvPr/>
        </p:nvSpPr>
        <p:spPr bwMode="auto">
          <a:xfrm>
            <a:off x="234950" y="4338538"/>
            <a:ext cx="8994775" cy="168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198438">
              <a:lnSpc>
                <a:spcPct val="150000"/>
              </a:lnSpc>
            </a:pPr>
            <a:r>
              <a:rPr lang="zh-CN" altLang="en-US" b="1">
                <a:latin typeface="Arial" charset="0"/>
              </a:rPr>
              <a:t>两个问题：</a:t>
            </a:r>
          </a:p>
          <a:p>
            <a:pPr indent="198438">
              <a:lnSpc>
                <a:spcPct val="150000"/>
              </a:lnSpc>
            </a:pPr>
            <a:r>
              <a:rPr lang="zh-CN" altLang="en-US" b="1">
                <a:latin typeface="Arial" charset="0"/>
              </a:rPr>
              <a:t>（</a:t>
            </a:r>
            <a:r>
              <a:rPr lang="en-US" altLang="zh-CN" b="1">
                <a:latin typeface="Arial" charset="0"/>
              </a:rPr>
              <a:t>1</a:t>
            </a:r>
            <a:r>
              <a:rPr lang="zh-CN" altLang="en-US" b="1">
                <a:latin typeface="Arial" charset="0"/>
              </a:rPr>
              <a:t>）最初如何由一个无序序列建成一个堆？</a:t>
            </a:r>
          </a:p>
          <a:p>
            <a:pPr indent="198438">
              <a:lnSpc>
                <a:spcPct val="150000"/>
              </a:lnSpc>
            </a:pPr>
            <a:r>
              <a:rPr lang="zh-CN" altLang="en-US" b="1">
                <a:latin typeface="Arial" charset="0"/>
              </a:rPr>
              <a:t>（</a:t>
            </a:r>
            <a:r>
              <a:rPr lang="en-US" altLang="zh-CN" b="1">
                <a:latin typeface="Arial" charset="0"/>
              </a:rPr>
              <a:t>2</a:t>
            </a:r>
            <a:r>
              <a:rPr lang="zh-CN" altLang="en-US" b="1">
                <a:latin typeface="Arial" charset="0"/>
              </a:rPr>
              <a:t>）在输出堆顶元素后，如何调整剩余元素成为一个新的堆？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53</a:t>
            </a:fld>
            <a:endParaRPr lang="en-US" altLang="zh-CN" dirty="0"/>
          </a:p>
        </p:txBody>
      </p:sp>
      <p:sp>
        <p:nvSpPr>
          <p:cNvPr id="2" name="动作按钮: 前进或下一项 1">
            <a:hlinkClick r:id="rId2" action="ppaction://hlinksldjump" highlightClick="1"/>
          </p:cNvPr>
          <p:cNvSpPr/>
          <p:nvPr/>
        </p:nvSpPr>
        <p:spPr>
          <a:xfrm>
            <a:off x="7616441" y="5326724"/>
            <a:ext cx="1042416" cy="682376"/>
          </a:xfrm>
          <a:prstGeom prst="actionButtonForwardNex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54126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88420">
                                            <p:txEl>
                                              <p:pRg st="0" end="0"/>
                                            </p:txEl>
                                          </p:spTgt>
                                        </p:tgtEl>
                                        <p:attrNameLst>
                                          <p:attrName>style.visibility</p:attrName>
                                        </p:attrNameLst>
                                      </p:cBhvr>
                                      <p:to>
                                        <p:strVal val="visible"/>
                                      </p:to>
                                    </p:set>
                                    <p:anim calcmode="lin" valueType="num">
                                      <p:cBhvr>
                                        <p:cTn id="7" dur="1000" fill="hold"/>
                                        <p:tgtEl>
                                          <p:spTgt spid="188420">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88420">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8420">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88420">
                                            <p:txEl>
                                              <p:pRg st="1" end="1"/>
                                            </p:txEl>
                                          </p:spTgt>
                                        </p:tgtEl>
                                        <p:attrNameLst>
                                          <p:attrName>style.visibility</p:attrName>
                                        </p:attrNameLst>
                                      </p:cBhvr>
                                      <p:to>
                                        <p:strVal val="visible"/>
                                      </p:to>
                                    </p:set>
                                    <p:anim calcmode="lin" valueType="num">
                                      <p:cBhvr>
                                        <p:cTn id="14" dur="1000" fill="hold"/>
                                        <p:tgtEl>
                                          <p:spTgt spid="188420">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88420">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8420">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3" presetClass="entr" presetSubtype="16" fill="hold" grpId="0" nodeType="clickEffect">
                                  <p:stCondLst>
                                    <p:cond delay="0"/>
                                  </p:stCondLst>
                                  <p:childTnLst>
                                    <p:set>
                                      <p:cBhvr>
                                        <p:cTn id="20" dur="1" fill="hold">
                                          <p:stCondLst>
                                            <p:cond delay="0"/>
                                          </p:stCondLst>
                                        </p:cTn>
                                        <p:tgtEl>
                                          <p:spTgt spid="188423"/>
                                        </p:tgtEl>
                                        <p:attrNameLst>
                                          <p:attrName>style.visibility</p:attrName>
                                        </p:attrNameLst>
                                      </p:cBhvr>
                                      <p:to>
                                        <p:strVal val="visible"/>
                                      </p:to>
                                    </p:set>
                                    <p:anim calcmode="lin" valueType="num">
                                      <p:cBhvr>
                                        <p:cTn id="21" dur="500" fill="hold"/>
                                        <p:tgtEl>
                                          <p:spTgt spid="188423"/>
                                        </p:tgtEl>
                                        <p:attrNameLst>
                                          <p:attrName>ppt_w</p:attrName>
                                        </p:attrNameLst>
                                      </p:cBhvr>
                                      <p:tavLst>
                                        <p:tav tm="0">
                                          <p:val>
                                            <p:fltVal val="0"/>
                                          </p:val>
                                        </p:tav>
                                        <p:tav tm="100000">
                                          <p:val>
                                            <p:strVal val="#ppt_w"/>
                                          </p:val>
                                        </p:tav>
                                      </p:tavLst>
                                    </p:anim>
                                    <p:anim calcmode="lin" valueType="num">
                                      <p:cBhvr>
                                        <p:cTn id="22" dur="500" fill="hold"/>
                                        <p:tgtEl>
                                          <p:spTgt spid="18842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23"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title"/>
          </p:nvPr>
        </p:nvSpPr>
        <p:spPr>
          <a:xfrm>
            <a:off x="228600" y="228600"/>
            <a:ext cx="8637588" cy="762000"/>
          </a:xfrm>
        </p:spPr>
        <p:txBody>
          <a:bodyPr anchor="ctr"/>
          <a:lstStyle/>
          <a:p>
            <a:pPr eaLnBrk="1" hangingPunct="1"/>
            <a:r>
              <a:rPr kumimoji="1" lang="en-US" altLang="zh-CN" smtClean="0">
                <a:solidFill>
                  <a:srgbClr val="FF0000"/>
                </a:solidFill>
                <a:latin typeface="宋体" charset="-122"/>
              </a:rPr>
              <a:t>1</a:t>
            </a:r>
            <a:r>
              <a:rPr kumimoji="1" lang="zh-CN" altLang="en-US" smtClean="0">
                <a:solidFill>
                  <a:srgbClr val="FF0000"/>
                </a:solidFill>
                <a:latin typeface="宋体" charset="-122"/>
              </a:rPr>
              <a:t>、初始堆的建立</a:t>
            </a:r>
          </a:p>
        </p:txBody>
      </p:sp>
      <p:sp>
        <p:nvSpPr>
          <p:cNvPr id="189445" name="Rectangle 5"/>
          <p:cNvSpPr>
            <a:spLocks noChangeArrowheads="1"/>
          </p:cNvSpPr>
          <p:nvPr/>
        </p:nvSpPr>
        <p:spPr bwMode="auto">
          <a:xfrm>
            <a:off x="357188" y="1285875"/>
            <a:ext cx="8605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a:buClr>
                <a:srgbClr val="FF0000"/>
              </a:buClr>
              <a:buFont typeface="Wingdings" pitchFamily="2" charset="2"/>
              <a:buChar char="q"/>
            </a:pPr>
            <a:r>
              <a:rPr lang="zh-CN" altLang="en-US" b="1">
                <a:latin typeface="Arial" charset="0"/>
              </a:rPr>
              <a:t>把完全二叉树中以每一结点为根的子树都调整为堆。</a:t>
            </a:r>
            <a:endParaRPr lang="zh-CN" altLang="en-US" b="1">
              <a:latin typeface="Arial" charset="0"/>
              <a:sym typeface="Symbol" pitchFamily="18" charset="2"/>
            </a:endParaRPr>
          </a:p>
        </p:txBody>
      </p:sp>
      <p:sp>
        <p:nvSpPr>
          <p:cNvPr id="189446" name="Rectangle 6"/>
          <p:cNvSpPr>
            <a:spLocks noChangeArrowheads="1"/>
          </p:cNvSpPr>
          <p:nvPr/>
        </p:nvSpPr>
        <p:spPr bwMode="auto">
          <a:xfrm>
            <a:off x="357188" y="1928813"/>
            <a:ext cx="85693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t>只有一个结点的树是堆，在完全二叉树中，所有序号</a:t>
            </a:r>
            <a:r>
              <a:rPr lang="en-US" altLang="zh-CN" b="1"/>
              <a:t>i&gt;</a:t>
            </a:r>
            <a:r>
              <a:rPr lang="en-US" altLang="zh-CN" b="1">
                <a:sym typeface="Symbol" pitchFamily="18" charset="2"/>
              </a:rPr>
              <a:t></a:t>
            </a:r>
            <a:r>
              <a:rPr lang="en-US" altLang="zh-CN" b="1"/>
              <a:t>n/2</a:t>
            </a:r>
            <a:r>
              <a:rPr lang="en-US" altLang="zh-CN" b="1">
                <a:sym typeface="Symbol" pitchFamily="18" charset="2"/>
              </a:rPr>
              <a:t></a:t>
            </a:r>
            <a:r>
              <a:rPr lang="zh-CN" altLang="en-US" b="1"/>
              <a:t>的结点都是叶子，以这些结点为根的子树均已是堆。</a:t>
            </a:r>
          </a:p>
        </p:txBody>
      </p:sp>
      <p:sp>
        <p:nvSpPr>
          <p:cNvPr id="189447" name="Rectangle 7"/>
          <p:cNvSpPr>
            <a:spLocks noChangeArrowheads="1"/>
          </p:cNvSpPr>
          <p:nvPr/>
        </p:nvSpPr>
        <p:spPr bwMode="auto">
          <a:xfrm>
            <a:off x="357188" y="3071813"/>
            <a:ext cx="85566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t>依次将以序号为</a:t>
            </a:r>
            <a:r>
              <a:rPr lang="zh-CN" altLang="en-US" b="1">
                <a:solidFill>
                  <a:srgbClr val="FF0000"/>
                </a:solidFill>
                <a:sym typeface="Symbol" pitchFamily="18" charset="2"/>
              </a:rPr>
              <a:t></a:t>
            </a:r>
            <a:r>
              <a:rPr lang="en-US" altLang="zh-CN" b="1">
                <a:solidFill>
                  <a:srgbClr val="FF0000"/>
                </a:solidFill>
              </a:rPr>
              <a:t>n/2</a:t>
            </a:r>
            <a:r>
              <a:rPr lang="en-US" altLang="zh-CN" b="1">
                <a:solidFill>
                  <a:srgbClr val="FF0000"/>
                </a:solidFill>
                <a:sym typeface="Symbol" pitchFamily="18" charset="2"/>
              </a:rPr>
              <a:t></a:t>
            </a:r>
            <a:r>
              <a:rPr lang="zh-CN" altLang="en-US" b="1">
                <a:solidFill>
                  <a:srgbClr val="FF0000"/>
                </a:solidFill>
              </a:rPr>
              <a:t>，</a:t>
            </a:r>
            <a:r>
              <a:rPr lang="zh-CN" altLang="en-US" b="1">
                <a:solidFill>
                  <a:srgbClr val="FF0000"/>
                </a:solidFill>
                <a:sym typeface="Symbol" pitchFamily="18" charset="2"/>
              </a:rPr>
              <a:t></a:t>
            </a:r>
            <a:r>
              <a:rPr lang="en-US" altLang="zh-CN" b="1">
                <a:solidFill>
                  <a:srgbClr val="FF0000"/>
                </a:solidFill>
              </a:rPr>
              <a:t>n/2</a:t>
            </a:r>
            <a:r>
              <a:rPr lang="en-US" altLang="zh-CN" b="1">
                <a:solidFill>
                  <a:srgbClr val="FF0000"/>
                </a:solidFill>
                <a:sym typeface="Symbol" pitchFamily="18" charset="2"/>
              </a:rPr>
              <a:t></a:t>
            </a:r>
            <a:r>
              <a:rPr lang="en-US" altLang="zh-CN" b="1">
                <a:solidFill>
                  <a:srgbClr val="FF0000"/>
                </a:solidFill>
              </a:rPr>
              <a:t>−1,</a:t>
            </a:r>
            <a:r>
              <a:rPr lang="en-US" altLang="zh-CN" b="1">
                <a:solidFill>
                  <a:srgbClr val="FF0000"/>
                </a:solidFill>
                <a:latin typeface="宋体" charset="-122"/>
                <a:sym typeface="Symbol" pitchFamily="18" charset="2"/>
              </a:rPr>
              <a:t>…</a:t>
            </a:r>
            <a:r>
              <a:rPr lang="en-US" altLang="zh-CN" b="1">
                <a:solidFill>
                  <a:srgbClr val="FF0000"/>
                </a:solidFill>
                <a:sym typeface="Symbol" pitchFamily="18" charset="2"/>
              </a:rPr>
              <a:t>,1</a:t>
            </a:r>
            <a:r>
              <a:rPr lang="zh-CN" altLang="en-US" b="1">
                <a:sym typeface="Symbol" pitchFamily="18" charset="2"/>
              </a:rPr>
              <a:t>的结点作为根的子树都调整为堆。</a:t>
            </a:r>
          </a:p>
        </p:txBody>
      </p:sp>
      <p:sp>
        <p:nvSpPr>
          <p:cNvPr id="189448" name="Rectangle 8"/>
          <p:cNvSpPr>
            <a:spLocks noChangeArrowheads="1"/>
          </p:cNvSpPr>
          <p:nvPr/>
        </p:nvSpPr>
        <p:spPr bwMode="auto">
          <a:xfrm>
            <a:off x="357188" y="4143375"/>
            <a:ext cx="85566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Clr>
                <a:srgbClr val="FF0000"/>
              </a:buClr>
              <a:buFont typeface="Wingdings" pitchFamily="2" charset="2"/>
              <a:buChar char="q"/>
            </a:pPr>
            <a:r>
              <a:rPr lang="zh-CN" altLang="en-US" b="1">
                <a:latin typeface="Arial" charset="0"/>
                <a:sym typeface="Symbol" pitchFamily="18" charset="2"/>
              </a:rPr>
              <a:t>按该次序调整各结点时，其左、右子树均已是堆。</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54</a:t>
            </a:fld>
            <a:endParaRPr lang="en-US" altLang="zh-CN" dirty="0"/>
          </a:p>
        </p:txBody>
      </p:sp>
    </p:spTree>
    <p:extLst>
      <p:ext uri="{BB962C8B-B14F-4D97-AF65-F5344CB8AC3E}">
        <p14:creationId xmlns:p14="http://schemas.microsoft.com/office/powerpoint/2010/main" val="27161000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grpId="0" nodeType="clickEffect">
                                  <p:stCondLst>
                                    <p:cond delay="0"/>
                                  </p:stCondLst>
                                  <p:childTnLst>
                                    <p:set>
                                      <p:cBhvr>
                                        <p:cTn id="6" dur="1" fill="hold">
                                          <p:stCondLst>
                                            <p:cond delay="0"/>
                                          </p:stCondLst>
                                        </p:cTn>
                                        <p:tgtEl>
                                          <p:spTgt spid="189445"/>
                                        </p:tgtEl>
                                        <p:attrNameLst>
                                          <p:attrName>style.visibility</p:attrName>
                                        </p:attrNameLst>
                                      </p:cBhvr>
                                      <p:to>
                                        <p:strVal val="visible"/>
                                      </p:to>
                                    </p:set>
                                    <p:anim calcmode="lin" valueType="num">
                                      <p:cBhvr>
                                        <p:cTn id="7" dur="1000" fill="hold"/>
                                        <p:tgtEl>
                                          <p:spTgt spid="189445"/>
                                        </p:tgtEl>
                                        <p:attrNameLst>
                                          <p:attrName>ppt_x</p:attrName>
                                        </p:attrNameLst>
                                      </p:cBhvr>
                                      <p:tavLst>
                                        <p:tav tm="0">
                                          <p:val>
                                            <p:strVal val="#ppt_x-.2"/>
                                          </p:val>
                                        </p:tav>
                                        <p:tav tm="100000">
                                          <p:val>
                                            <p:strVal val="#ppt_x"/>
                                          </p:val>
                                        </p:tav>
                                      </p:tavLst>
                                    </p:anim>
                                    <p:anim calcmode="lin" valueType="num">
                                      <p:cBhvr>
                                        <p:cTn id="8" dur="1000" fill="hold"/>
                                        <p:tgtEl>
                                          <p:spTgt spid="189445"/>
                                        </p:tgtEl>
                                        <p:attrNameLst>
                                          <p:attrName>ppt_y</p:attrName>
                                        </p:attrNameLst>
                                      </p:cBhvr>
                                      <p:tavLst>
                                        <p:tav tm="0">
                                          <p:val>
                                            <p:strVal val="#ppt_y"/>
                                          </p:val>
                                        </p:tav>
                                        <p:tav tm="100000">
                                          <p:val>
                                            <p:strVal val="#ppt_y"/>
                                          </p:val>
                                        </p:tav>
                                      </p:tavLst>
                                    </p:anim>
                                    <p:animEffect transition="in" filter="wipe(right)" prLst="gradientSize: 0.1">
                                      <p:cBhvr>
                                        <p:cTn id="9" dur="1000"/>
                                        <p:tgtEl>
                                          <p:spTgt spid="18944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grpId="0" nodeType="clickEffect">
                                  <p:stCondLst>
                                    <p:cond delay="0"/>
                                  </p:stCondLst>
                                  <p:childTnLst>
                                    <p:set>
                                      <p:cBhvr>
                                        <p:cTn id="13" dur="1" fill="hold">
                                          <p:stCondLst>
                                            <p:cond delay="0"/>
                                          </p:stCondLst>
                                        </p:cTn>
                                        <p:tgtEl>
                                          <p:spTgt spid="189446"/>
                                        </p:tgtEl>
                                        <p:attrNameLst>
                                          <p:attrName>style.visibility</p:attrName>
                                        </p:attrNameLst>
                                      </p:cBhvr>
                                      <p:to>
                                        <p:strVal val="visible"/>
                                      </p:to>
                                    </p:set>
                                    <p:anim calcmode="lin" valueType="num">
                                      <p:cBhvr>
                                        <p:cTn id="14" dur="1000" fill="hold"/>
                                        <p:tgtEl>
                                          <p:spTgt spid="189446"/>
                                        </p:tgtEl>
                                        <p:attrNameLst>
                                          <p:attrName>ppt_x</p:attrName>
                                        </p:attrNameLst>
                                      </p:cBhvr>
                                      <p:tavLst>
                                        <p:tav tm="0">
                                          <p:val>
                                            <p:strVal val="#ppt_x-.2"/>
                                          </p:val>
                                        </p:tav>
                                        <p:tav tm="100000">
                                          <p:val>
                                            <p:strVal val="#ppt_x"/>
                                          </p:val>
                                        </p:tav>
                                      </p:tavLst>
                                    </p:anim>
                                    <p:anim calcmode="lin" valueType="num">
                                      <p:cBhvr>
                                        <p:cTn id="15" dur="1000" fill="hold"/>
                                        <p:tgtEl>
                                          <p:spTgt spid="189446"/>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8944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grpId="0" nodeType="clickEffect">
                                  <p:stCondLst>
                                    <p:cond delay="0"/>
                                  </p:stCondLst>
                                  <p:childTnLst>
                                    <p:set>
                                      <p:cBhvr>
                                        <p:cTn id="20" dur="1" fill="hold">
                                          <p:stCondLst>
                                            <p:cond delay="0"/>
                                          </p:stCondLst>
                                        </p:cTn>
                                        <p:tgtEl>
                                          <p:spTgt spid="189447"/>
                                        </p:tgtEl>
                                        <p:attrNameLst>
                                          <p:attrName>style.visibility</p:attrName>
                                        </p:attrNameLst>
                                      </p:cBhvr>
                                      <p:to>
                                        <p:strVal val="visible"/>
                                      </p:to>
                                    </p:set>
                                    <p:anim calcmode="lin" valueType="num">
                                      <p:cBhvr>
                                        <p:cTn id="21" dur="1000" fill="hold"/>
                                        <p:tgtEl>
                                          <p:spTgt spid="189447"/>
                                        </p:tgtEl>
                                        <p:attrNameLst>
                                          <p:attrName>ppt_x</p:attrName>
                                        </p:attrNameLst>
                                      </p:cBhvr>
                                      <p:tavLst>
                                        <p:tav tm="0">
                                          <p:val>
                                            <p:strVal val="#ppt_x-.2"/>
                                          </p:val>
                                        </p:tav>
                                        <p:tav tm="100000">
                                          <p:val>
                                            <p:strVal val="#ppt_x"/>
                                          </p:val>
                                        </p:tav>
                                      </p:tavLst>
                                    </p:anim>
                                    <p:anim calcmode="lin" valueType="num">
                                      <p:cBhvr>
                                        <p:cTn id="22" dur="1000" fill="hold"/>
                                        <p:tgtEl>
                                          <p:spTgt spid="189447"/>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8944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189448"/>
                                        </p:tgtEl>
                                        <p:attrNameLst>
                                          <p:attrName>style.visibility</p:attrName>
                                        </p:attrNameLst>
                                      </p:cBhvr>
                                      <p:to>
                                        <p:strVal val="visible"/>
                                      </p:to>
                                    </p:set>
                                    <p:animEffect transition="in" filter="dissolve">
                                      <p:cBhvr>
                                        <p:cTn id="28" dur="500"/>
                                        <p:tgtEl>
                                          <p:spTgt spid="1894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5" grpId="0"/>
      <p:bldP spid="189446" grpId="0"/>
      <p:bldP spid="189447" grpId="0"/>
      <p:bldP spid="18944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Line 2"/>
          <p:cNvSpPr>
            <a:spLocks noChangeShapeType="1"/>
          </p:cNvSpPr>
          <p:nvPr/>
        </p:nvSpPr>
        <p:spPr bwMode="auto">
          <a:xfrm>
            <a:off x="4352925" y="2343150"/>
            <a:ext cx="631825" cy="0"/>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5" name="Line 3"/>
          <p:cNvSpPr>
            <a:spLocks noChangeShapeType="1"/>
          </p:cNvSpPr>
          <p:nvPr/>
        </p:nvSpPr>
        <p:spPr bwMode="auto">
          <a:xfrm rot="5384010">
            <a:off x="6710362" y="3802063"/>
            <a:ext cx="612775" cy="0"/>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6" name="Line 4"/>
          <p:cNvSpPr>
            <a:spLocks noChangeShapeType="1"/>
          </p:cNvSpPr>
          <p:nvPr/>
        </p:nvSpPr>
        <p:spPr bwMode="auto">
          <a:xfrm rot="10879923">
            <a:off x="4281488" y="4719638"/>
            <a:ext cx="633412" cy="158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17" name="Line 5"/>
          <p:cNvSpPr>
            <a:spLocks noChangeShapeType="1"/>
          </p:cNvSpPr>
          <p:nvPr/>
        </p:nvSpPr>
        <p:spPr bwMode="auto">
          <a:xfrm rot="26806917">
            <a:off x="2400301" y="6365875"/>
            <a:ext cx="646112" cy="3333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2" name="Group 6"/>
          <p:cNvGrpSpPr>
            <a:grpSpLocks/>
          </p:cNvGrpSpPr>
          <p:nvPr/>
        </p:nvGrpSpPr>
        <p:grpSpPr bwMode="auto">
          <a:xfrm>
            <a:off x="249238" y="1477963"/>
            <a:ext cx="3933825" cy="2192337"/>
            <a:chOff x="306" y="210"/>
            <a:chExt cx="2478" cy="1381"/>
          </a:xfrm>
        </p:grpSpPr>
        <p:sp>
          <p:nvSpPr>
            <p:cNvPr id="192519" name="Line 7"/>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0" name="Line 8"/>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1" name="Line 9"/>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2" name="Line 10"/>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3" name="Line 11"/>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4" name="Line 12"/>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5" name="Line 13"/>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6" name="Line 14"/>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27" name="Line 15"/>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48" name="Oval 16"/>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49" name="Oval 17"/>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50" name="Oval 18"/>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51" name="Oval 19"/>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10</a:t>
              </a:r>
            </a:p>
          </p:txBody>
        </p:sp>
        <p:sp>
          <p:nvSpPr>
            <p:cNvPr id="36952" name="Oval 20"/>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53" name="Oval 21"/>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16</a:t>
              </a:r>
            </a:p>
          </p:txBody>
        </p:sp>
        <p:sp>
          <p:nvSpPr>
            <p:cNvPr id="36954" name="Oval 22"/>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55" name="Oval 23"/>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11</a:t>
              </a:r>
            </a:p>
          </p:txBody>
        </p:sp>
        <p:sp>
          <p:nvSpPr>
            <p:cNvPr id="36956" name="Oval 24"/>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4</a:t>
              </a:r>
            </a:p>
          </p:txBody>
        </p:sp>
        <p:sp>
          <p:nvSpPr>
            <p:cNvPr id="36957" name="Oval 25"/>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5</a:t>
              </a:r>
            </a:p>
          </p:txBody>
        </p:sp>
      </p:grpSp>
      <p:sp>
        <p:nvSpPr>
          <p:cNvPr id="192538" name="Text Box 26"/>
          <p:cNvSpPr txBox="1">
            <a:spLocks noChangeArrowheads="1"/>
          </p:cNvSpPr>
          <p:nvPr/>
        </p:nvSpPr>
        <p:spPr bwMode="auto">
          <a:xfrm>
            <a:off x="228600" y="478879"/>
            <a:ext cx="8458200" cy="1077913"/>
          </a:xfrm>
          <a:prstGeom prst="rect">
            <a:avLst/>
          </a:prstGeom>
          <a:noFill/>
          <a:ln w="9525">
            <a:noFill/>
            <a:miter lim="800000"/>
            <a:headEnd/>
            <a:tailEnd/>
          </a:ln>
          <a:effectLst/>
        </p:spPr>
        <p:txBody>
          <a:bodyPr>
            <a:spAutoFit/>
          </a:bodyPr>
          <a:lstStyle/>
          <a:p>
            <a:pPr algn="just">
              <a:spcBef>
                <a:spcPct val="50000"/>
              </a:spcBef>
              <a:defRPr/>
            </a:pPr>
            <a:r>
              <a:rPr kumimoji="1" lang="zh-CN" altLang="en-US" sz="2800" b="1" dirty="0">
                <a:solidFill>
                  <a:srgbClr val="333333"/>
                </a:solidFill>
                <a:effectLst>
                  <a:outerShdw blurRad="38100" dist="38100" dir="2700000" algn="tl">
                    <a:srgbClr val="C0C0C0"/>
                  </a:outerShdw>
                </a:effectLst>
                <a:ea typeface="宋体" pitchFamily="2" charset="-122"/>
              </a:rPr>
              <a:t>例，对（</a:t>
            </a:r>
            <a:r>
              <a:rPr kumimoji="1" lang="en-US" altLang="zh-CN" sz="2800" b="1" dirty="0">
                <a:solidFill>
                  <a:srgbClr val="333333"/>
                </a:solidFill>
                <a:effectLst>
                  <a:outerShdw blurRad="38100" dist="38100" dir="2700000" algn="tl">
                    <a:srgbClr val="C0C0C0"/>
                  </a:outerShdw>
                </a:effectLst>
                <a:ea typeface="宋体" pitchFamily="2" charset="-122"/>
              </a:rPr>
              <a:t>1,2,9,11,4,6,8,10,16, 5</a:t>
            </a:r>
            <a:r>
              <a:rPr kumimoji="1" lang="zh-CN" altLang="en-US" sz="2800" b="1" dirty="0">
                <a:solidFill>
                  <a:srgbClr val="333333"/>
                </a:solidFill>
                <a:effectLst>
                  <a:outerShdw blurRad="38100" dist="38100" dir="2700000" algn="tl">
                    <a:srgbClr val="C0C0C0"/>
                  </a:outerShdw>
                </a:effectLst>
                <a:ea typeface="宋体" pitchFamily="2" charset="-122"/>
              </a:rPr>
              <a:t>）建初始堆（大根）。</a:t>
            </a:r>
          </a:p>
          <a:p>
            <a:pPr algn="just">
              <a:spcBef>
                <a:spcPct val="50000"/>
              </a:spcBef>
              <a:defRPr/>
            </a:pPr>
            <a:r>
              <a:rPr kumimoji="1" lang="en-US" altLang="zh-CN" b="1" dirty="0">
                <a:ea typeface="宋体" pitchFamily="2" charset="-122"/>
              </a:rPr>
              <a:t>n=10</a:t>
            </a:r>
            <a:r>
              <a:rPr kumimoji="1" lang="zh-CN" altLang="en-US" b="1" dirty="0">
                <a:ea typeface="宋体" pitchFamily="2" charset="-122"/>
              </a:rPr>
              <a:t>，故从第</a:t>
            </a:r>
            <a:r>
              <a:rPr kumimoji="1" lang="zh-CN" altLang="en-US" b="1" dirty="0">
                <a:ea typeface="宋体" pitchFamily="2" charset="-122"/>
                <a:sym typeface="Symbol" pitchFamily="18" charset="2"/>
              </a:rPr>
              <a:t></a:t>
            </a:r>
            <a:r>
              <a:rPr kumimoji="1" lang="en-US" altLang="zh-CN" b="1" dirty="0">
                <a:ea typeface="宋体" pitchFamily="2" charset="-122"/>
                <a:sym typeface="Symbol" pitchFamily="18" charset="2"/>
              </a:rPr>
              <a:t>10</a:t>
            </a:r>
            <a:r>
              <a:rPr kumimoji="1" lang="en-US" altLang="zh-CN" b="1" dirty="0">
                <a:ea typeface="宋体" pitchFamily="2" charset="-122"/>
              </a:rPr>
              <a:t>/2</a:t>
            </a:r>
            <a:r>
              <a:rPr kumimoji="1" lang="en-US" altLang="zh-CN" b="1" dirty="0">
                <a:ea typeface="宋体" pitchFamily="2" charset="-122"/>
                <a:sym typeface="Symbol" pitchFamily="18" charset="2"/>
              </a:rPr>
              <a:t></a:t>
            </a:r>
            <a:r>
              <a:rPr kumimoji="1" lang="en-US" altLang="zh-CN" b="1" dirty="0">
                <a:ea typeface="宋体" pitchFamily="2" charset="-122"/>
              </a:rPr>
              <a:t> </a:t>
            </a:r>
            <a:r>
              <a:rPr kumimoji="1" lang="zh-CN" altLang="en-US" b="1" dirty="0">
                <a:ea typeface="宋体" pitchFamily="2" charset="-122"/>
              </a:rPr>
              <a:t>＝</a:t>
            </a:r>
            <a:r>
              <a:rPr kumimoji="1" lang="en-US" altLang="zh-CN" b="1" dirty="0">
                <a:ea typeface="宋体" pitchFamily="2" charset="-122"/>
              </a:rPr>
              <a:t>5</a:t>
            </a:r>
            <a:r>
              <a:rPr kumimoji="1" lang="zh-CN" altLang="en-US" b="1" dirty="0">
                <a:ea typeface="宋体" pitchFamily="2" charset="-122"/>
              </a:rPr>
              <a:t>个结点开始进行调整 </a:t>
            </a:r>
          </a:p>
        </p:txBody>
      </p:sp>
      <p:sp>
        <p:nvSpPr>
          <p:cNvPr id="192539" name="Oval 27"/>
          <p:cNvSpPr>
            <a:spLocks noChangeArrowheads="1"/>
          </p:cNvSpPr>
          <p:nvPr/>
        </p:nvSpPr>
        <p:spPr bwMode="auto">
          <a:xfrm>
            <a:off x="1801813" y="24860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3" name="Group 28"/>
          <p:cNvGrpSpPr>
            <a:grpSpLocks/>
          </p:cNvGrpSpPr>
          <p:nvPr/>
        </p:nvGrpSpPr>
        <p:grpSpPr bwMode="auto">
          <a:xfrm>
            <a:off x="4784725" y="1479550"/>
            <a:ext cx="3933825" cy="2192338"/>
            <a:chOff x="306" y="210"/>
            <a:chExt cx="2478" cy="1381"/>
          </a:xfrm>
        </p:grpSpPr>
        <p:sp>
          <p:nvSpPr>
            <p:cNvPr id="192541" name="Line 2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2" name="Line 3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3" name="Line 3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4" name="Line 3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5" name="Line 3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6" name="Line 3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7" name="Line 3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8" name="Line 3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49" name="Line 3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29" name="Oval 38"/>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30" name="Oval 3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31" name="Oval 4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32" name="Oval 41"/>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solidFill>
                    <a:srgbClr val="FF0000"/>
                  </a:solidFill>
                  <a:latin typeface="黑体" pitchFamily="2" charset="-122"/>
                  <a:ea typeface="黑体" pitchFamily="2" charset="-122"/>
                </a:rPr>
                <a:t>10</a:t>
              </a:r>
            </a:p>
          </p:txBody>
        </p:sp>
        <p:sp>
          <p:nvSpPr>
            <p:cNvPr id="36933" name="Oval 4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34" name="Oval 43"/>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16</a:t>
              </a:r>
            </a:p>
          </p:txBody>
        </p:sp>
        <p:sp>
          <p:nvSpPr>
            <p:cNvPr id="36935" name="Oval 44"/>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36" name="Oval 45"/>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solidFill>
                    <a:srgbClr val="FF0000"/>
                  </a:solidFill>
                  <a:latin typeface="黑体" pitchFamily="2" charset="-122"/>
                  <a:ea typeface="黑体" pitchFamily="2" charset="-122"/>
                </a:rPr>
                <a:t>11</a:t>
              </a:r>
            </a:p>
          </p:txBody>
        </p:sp>
        <p:sp>
          <p:nvSpPr>
            <p:cNvPr id="36937" name="Oval 4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38" name="Oval 4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4" name="Group 48"/>
          <p:cNvGrpSpPr>
            <a:grpSpLocks/>
          </p:cNvGrpSpPr>
          <p:nvPr/>
        </p:nvGrpSpPr>
        <p:grpSpPr bwMode="auto">
          <a:xfrm>
            <a:off x="4643438" y="4071938"/>
            <a:ext cx="3933825" cy="2192337"/>
            <a:chOff x="306" y="210"/>
            <a:chExt cx="2478" cy="1381"/>
          </a:xfrm>
        </p:grpSpPr>
        <p:sp>
          <p:nvSpPr>
            <p:cNvPr id="192561" name="Line 4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2" name="Line 5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3" name="Line 5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4" name="Line 5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5" name="Line 5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6" name="Line 5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7" name="Line 5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8" name="Line 5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69" name="Line 5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910" name="Oval 58"/>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911" name="Oval 5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9</a:t>
              </a:r>
            </a:p>
          </p:txBody>
        </p:sp>
        <p:sp>
          <p:nvSpPr>
            <p:cNvPr id="36912" name="Oval 6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8</a:t>
              </a:r>
            </a:p>
          </p:txBody>
        </p:sp>
        <p:sp>
          <p:nvSpPr>
            <p:cNvPr id="36913" name="Oval 61"/>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6914" name="Oval 6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6</a:t>
              </a:r>
            </a:p>
          </p:txBody>
        </p:sp>
        <p:sp>
          <p:nvSpPr>
            <p:cNvPr id="36915" name="Oval 63"/>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6916" name="Oval 64"/>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917" name="Oval 65"/>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6918" name="Oval 6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19" name="Oval 6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5" name="Group 68"/>
          <p:cNvGrpSpPr>
            <a:grpSpLocks/>
          </p:cNvGrpSpPr>
          <p:nvPr/>
        </p:nvGrpSpPr>
        <p:grpSpPr bwMode="auto">
          <a:xfrm>
            <a:off x="500063" y="4108450"/>
            <a:ext cx="3933825" cy="2192338"/>
            <a:chOff x="306" y="233"/>
            <a:chExt cx="2478" cy="1381"/>
          </a:xfrm>
        </p:grpSpPr>
        <p:sp>
          <p:nvSpPr>
            <p:cNvPr id="192581" name="Line 69"/>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2" name="Line 70"/>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3" name="Line 71"/>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4" name="Line 72"/>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5" name="Line 73"/>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6" name="Line 74"/>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7" name="Line 75"/>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8" name="Line 76"/>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589" name="Line 77"/>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6891" name="Oval 78"/>
            <p:cNvSpPr>
              <a:spLocks noChangeArrowheads="1"/>
            </p:cNvSpPr>
            <p:nvPr/>
          </p:nvSpPr>
          <p:spPr bwMode="auto">
            <a:xfrm>
              <a:off x="1597" y="233"/>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6892" name="Oval 79"/>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6893" name="Oval 80"/>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6894" name="Oval 81"/>
            <p:cNvSpPr>
              <a:spLocks noChangeArrowheads="1"/>
            </p:cNvSpPr>
            <p:nvPr/>
          </p:nvSpPr>
          <p:spPr bwMode="auto">
            <a:xfrm>
              <a:off x="306" y="1290"/>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6895" name="Oval 82"/>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6896" name="Oval 83"/>
            <p:cNvSpPr>
              <a:spLocks noChangeArrowheads="1"/>
            </p:cNvSpPr>
            <p:nvPr/>
          </p:nvSpPr>
          <p:spPr bwMode="auto">
            <a:xfrm>
              <a:off x="751" y="129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6897" name="Oval 84"/>
            <p:cNvSpPr>
              <a:spLocks noChangeArrowheads="1"/>
            </p:cNvSpPr>
            <p:nvPr/>
          </p:nvSpPr>
          <p:spPr bwMode="auto">
            <a:xfrm>
              <a:off x="972" y="52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6898" name="Oval 85"/>
            <p:cNvSpPr>
              <a:spLocks noChangeArrowheads="1"/>
            </p:cNvSpPr>
            <p:nvPr/>
          </p:nvSpPr>
          <p:spPr bwMode="auto">
            <a:xfrm>
              <a:off x="573" y="905"/>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6899" name="Oval 86"/>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6900" name="Oval 87"/>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92600" name="Oval 88"/>
          <p:cNvSpPr>
            <a:spLocks noChangeArrowheads="1"/>
          </p:cNvSpPr>
          <p:nvPr/>
        </p:nvSpPr>
        <p:spPr bwMode="auto">
          <a:xfrm>
            <a:off x="5160963" y="249237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601" name="Oval 89"/>
          <p:cNvSpPr>
            <a:spLocks noChangeArrowheads="1"/>
          </p:cNvSpPr>
          <p:nvPr/>
        </p:nvSpPr>
        <p:spPr bwMode="auto">
          <a:xfrm>
            <a:off x="7500938" y="44291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2602" name="Oval 90"/>
          <p:cNvSpPr>
            <a:spLocks noChangeArrowheads="1"/>
          </p:cNvSpPr>
          <p:nvPr/>
        </p:nvSpPr>
        <p:spPr bwMode="auto">
          <a:xfrm>
            <a:off x="1482725" y="4471988"/>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7" name="灯片编号占位符 6"/>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55</a:t>
            </a:fld>
            <a:endParaRPr lang="en-US" altLang="zh-CN" dirty="0"/>
          </a:p>
        </p:txBody>
      </p:sp>
    </p:spTree>
    <p:extLst>
      <p:ext uri="{BB962C8B-B14F-4D97-AF65-F5344CB8AC3E}">
        <p14:creationId xmlns:p14="http://schemas.microsoft.com/office/powerpoint/2010/main" val="8648223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2538">
                                            <p:txEl>
                                              <p:pRg st="1" end="1"/>
                                            </p:txEl>
                                          </p:spTgt>
                                        </p:tgtEl>
                                        <p:attrNameLst>
                                          <p:attrName>style.visibility</p:attrName>
                                        </p:attrNameLst>
                                      </p:cBhvr>
                                      <p:to>
                                        <p:strVal val="visible"/>
                                      </p:to>
                                    </p:set>
                                    <p:anim calcmode="lin" valueType="num">
                                      <p:cBhvr>
                                        <p:cTn id="7" dur="1000" fill="hold"/>
                                        <p:tgtEl>
                                          <p:spTgt spid="192538">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192538">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2538">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ppt_x</p:attrName>
                                        </p:attrNameLst>
                                      </p:cBhvr>
                                      <p:tavLst>
                                        <p:tav tm="0">
                                          <p:val>
                                            <p:strVal val="#ppt_x-.2"/>
                                          </p:val>
                                        </p:tav>
                                        <p:tav tm="100000">
                                          <p:val>
                                            <p:strVal val="#ppt_x"/>
                                          </p:val>
                                        </p:tav>
                                      </p:tavLst>
                                    </p:anim>
                                    <p:anim calcmode="lin" valueType="num">
                                      <p:cBhvr>
                                        <p:cTn id="15"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16" dur="10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9" presetClass="entr" presetSubtype="10" fill="hold" grpId="0" nodeType="clickEffect">
                                  <p:stCondLst>
                                    <p:cond delay="0"/>
                                  </p:stCondLst>
                                  <p:childTnLst>
                                    <p:set>
                                      <p:cBhvr>
                                        <p:cTn id="20" dur="1" fill="hold">
                                          <p:stCondLst>
                                            <p:cond delay="0"/>
                                          </p:stCondLst>
                                        </p:cTn>
                                        <p:tgtEl>
                                          <p:spTgt spid="192539"/>
                                        </p:tgtEl>
                                        <p:attrNameLst>
                                          <p:attrName>style.visibility</p:attrName>
                                        </p:attrNameLst>
                                      </p:cBhvr>
                                      <p:to>
                                        <p:strVal val="visible"/>
                                      </p:to>
                                    </p:set>
                                    <p:anim calcmode="lin" valueType="num">
                                      <p:cBhvr>
                                        <p:cTn id="21" dur="5000" fill="hold"/>
                                        <p:tgtEl>
                                          <p:spTgt spid="192539"/>
                                        </p:tgtEl>
                                        <p:attrNameLst>
                                          <p:attrName>ppt_w</p:attrName>
                                        </p:attrNameLst>
                                      </p:cBhvr>
                                      <p:tavLst>
                                        <p:tav tm="0" fmla="#ppt_w*sin(2.5*pi*$)">
                                          <p:val>
                                            <p:fltVal val="0"/>
                                          </p:val>
                                        </p:tav>
                                        <p:tav tm="100000">
                                          <p:val>
                                            <p:fltVal val="1"/>
                                          </p:val>
                                        </p:tav>
                                      </p:tavLst>
                                    </p:anim>
                                    <p:anim calcmode="lin" valueType="num">
                                      <p:cBhvr>
                                        <p:cTn id="22" dur="5000" fill="hold"/>
                                        <p:tgtEl>
                                          <p:spTgt spid="192539"/>
                                        </p:tgtEl>
                                        <p:attrNameLst>
                                          <p:attrName>ppt_h</p:attrName>
                                        </p:attrNameLst>
                                      </p:cBhvr>
                                      <p:tavLst>
                                        <p:tav tm="0">
                                          <p:val>
                                            <p:strVal val="#ppt_h"/>
                                          </p:val>
                                        </p:tav>
                                        <p:tav tm="100000">
                                          <p:val>
                                            <p:strVal val="#ppt_h"/>
                                          </p:val>
                                        </p:tav>
                                      </p:tavLst>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92514"/>
                                        </p:tgtEl>
                                        <p:attrNameLst>
                                          <p:attrName>style.visibility</p:attrName>
                                        </p:attrNameLst>
                                      </p:cBhvr>
                                      <p:to>
                                        <p:strVal val="visible"/>
                                      </p:to>
                                    </p:set>
                                    <p:animEffect transition="in" filter="wipe(left)">
                                      <p:cBhvr>
                                        <p:cTn id="27" dur="500"/>
                                        <p:tgtEl>
                                          <p:spTgt spid="192514"/>
                                        </p:tgtEl>
                                      </p:cBhvr>
                                    </p:animEffect>
                                  </p:childTnLst>
                                </p:cTn>
                              </p:par>
                            </p:childTnLst>
                          </p:cTn>
                        </p:par>
                        <p:par>
                          <p:cTn id="28" fill="hold" nodeType="afterGroup">
                            <p:stCondLst>
                              <p:cond delay="500"/>
                            </p:stCondLst>
                            <p:childTnLst>
                              <p:par>
                                <p:cTn id="29" presetID="29" presetClass="entr" presetSubtype="0" fill="hold" nodeType="after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1000" fill="hold"/>
                                        <p:tgtEl>
                                          <p:spTgt spid="3"/>
                                        </p:tgtEl>
                                        <p:attrNameLst>
                                          <p:attrName>ppt_x</p:attrName>
                                        </p:attrNameLst>
                                      </p:cBhvr>
                                      <p:tavLst>
                                        <p:tav tm="0">
                                          <p:val>
                                            <p:strVal val="#ppt_x-.2"/>
                                          </p:val>
                                        </p:tav>
                                        <p:tav tm="100000">
                                          <p:val>
                                            <p:strVal val="#ppt_x"/>
                                          </p:val>
                                        </p:tav>
                                      </p:tavLst>
                                    </p:anim>
                                    <p:anim calcmode="lin" valueType="num">
                                      <p:cBhvr>
                                        <p:cTn id="32"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3" dur="1000"/>
                                        <p:tgtEl>
                                          <p:spTgt spid="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9" presetClass="entr" presetSubtype="10" fill="hold" grpId="0" nodeType="clickEffect">
                                  <p:stCondLst>
                                    <p:cond delay="0"/>
                                  </p:stCondLst>
                                  <p:childTnLst>
                                    <p:set>
                                      <p:cBhvr>
                                        <p:cTn id="37" dur="1" fill="hold">
                                          <p:stCondLst>
                                            <p:cond delay="0"/>
                                          </p:stCondLst>
                                        </p:cTn>
                                        <p:tgtEl>
                                          <p:spTgt spid="192600"/>
                                        </p:tgtEl>
                                        <p:attrNameLst>
                                          <p:attrName>style.visibility</p:attrName>
                                        </p:attrNameLst>
                                      </p:cBhvr>
                                      <p:to>
                                        <p:strVal val="visible"/>
                                      </p:to>
                                    </p:set>
                                    <p:anim calcmode="lin" valueType="num">
                                      <p:cBhvr>
                                        <p:cTn id="38" dur="5000" fill="hold"/>
                                        <p:tgtEl>
                                          <p:spTgt spid="192600"/>
                                        </p:tgtEl>
                                        <p:attrNameLst>
                                          <p:attrName>ppt_w</p:attrName>
                                        </p:attrNameLst>
                                      </p:cBhvr>
                                      <p:tavLst>
                                        <p:tav tm="0" fmla="#ppt_w*sin(2.5*pi*$)">
                                          <p:val>
                                            <p:fltVal val="0"/>
                                          </p:val>
                                        </p:tav>
                                        <p:tav tm="100000">
                                          <p:val>
                                            <p:fltVal val="1"/>
                                          </p:val>
                                        </p:tav>
                                      </p:tavLst>
                                    </p:anim>
                                    <p:anim calcmode="lin" valueType="num">
                                      <p:cBhvr>
                                        <p:cTn id="39" dur="5000" fill="hold"/>
                                        <p:tgtEl>
                                          <p:spTgt spid="192600"/>
                                        </p:tgtEl>
                                        <p:attrNameLst>
                                          <p:attrName>ppt_h</p:attrName>
                                        </p:attrNameLst>
                                      </p:cBhvr>
                                      <p:tavLst>
                                        <p:tav tm="0">
                                          <p:val>
                                            <p:strVal val="#ppt_h"/>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192515"/>
                                        </p:tgtEl>
                                        <p:attrNameLst>
                                          <p:attrName>style.visibility</p:attrName>
                                        </p:attrNameLst>
                                      </p:cBhvr>
                                      <p:to>
                                        <p:strVal val="visible"/>
                                      </p:to>
                                    </p:set>
                                    <p:animEffect transition="in" filter="wipe(up)">
                                      <p:cBhvr>
                                        <p:cTn id="44" dur="500"/>
                                        <p:tgtEl>
                                          <p:spTgt spid="192515"/>
                                        </p:tgtEl>
                                      </p:cBhvr>
                                    </p:animEffect>
                                  </p:childTnLst>
                                </p:cTn>
                              </p:par>
                            </p:childTnLst>
                          </p:cTn>
                        </p:par>
                        <p:par>
                          <p:cTn id="45" fill="hold" nodeType="afterGroup">
                            <p:stCondLst>
                              <p:cond delay="500"/>
                            </p:stCondLst>
                            <p:childTnLst>
                              <p:par>
                                <p:cTn id="46" presetID="29" presetClass="entr" presetSubtype="0" fill="hold" nodeType="afterEffect">
                                  <p:stCondLst>
                                    <p:cond delay="0"/>
                                  </p:stCondLst>
                                  <p:childTnLst>
                                    <p:set>
                                      <p:cBhvr>
                                        <p:cTn id="47" dur="1" fill="hold">
                                          <p:stCondLst>
                                            <p:cond delay="0"/>
                                          </p:stCondLst>
                                        </p:cTn>
                                        <p:tgtEl>
                                          <p:spTgt spid="4"/>
                                        </p:tgtEl>
                                        <p:attrNameLst>
                                          <p:attrName>style.visibility</p:attrName>
                                        </p:attrNameLst>
                                      </p:cBhvr>
                                      <p:to>
                                        <p:strVal val="visible"/>
                                      </p:to>
                                    </p:set>
                                    <p:anim calcmode="lin" valueType="num">
                                      <p:cBhvr>
                                        <p:cTn id="48" dur="1000" fill="hold"/>
                                        <p:tgtEl>
                                          <p:spTgt spid="4"/>
                                        </p:tgtEl>
                                        <p:attrNameLst>
                                          <p:attrName>ppt_x</p:attrName>
                                        </p:attrNameLst>
                                      </p:cBhvr>
                                      <p:tavLst>
                                        <p:tav tm="0">
                                          <p:val>
                                            <p:strVal val="#ppt_x-.2"/>
                                          </p:val>
                                        </p:tav>
                                        <p:tav tm="100000">
                                          <p:val>
                                            <p:strVal val="#ppt_x"/>
                                          </p:val>
                                        </p:tav>
                                      </p:tavLst>
                                    </p:anim>
                                    <p:anim calcmode="lin" valueType="num">
                                      <p:cBhvr>
                                        <p:cTn id="49"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50" dur="1000"/>
                                        <p:tgtEl>
                                          <p:spTgt spid="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9" presetClass="entr" presetSubtype="10" fill="hold" grpId="0" nodeType="clickEffect">
                                  <p:stCondLst>
                                    <p:cond delay="0"/>
                                  </p:stCondLst>
                                  <p:childTnLst>
                                    <p:set>
                                      <p:cBhvr>
                                        <p:cTn id="54" dur="1" fill="hold">
                                          <p:stCondLst>
                                            <p:cond delay="0"/>
                                          </p:stCondLst>
                                        </p:cTn>
                                        <p:tgtEl>
                                          <p:spTgt spid="192601"/>
                                        </p:tgtEl>
                                        <p:attrNameLst>
                                          <p:attrName>style.visibility</p:attrName>
                                        </p:attrNameLst>
                                      </p:cBhvr>
                                      <p:to>
                                        <p:strVal val="visible"/>
                                      </p:to>
                                    </p:set>
                                    <p:anim calcmode="lin" valueType="num">
                                      <p:cBhvr>
                                        <p:cTn id="55" dur="5000" fill="hold"/>
                                        <p:tgtEl>
                                          <p:spTgt spid="192601"/>
                                        </p:tgtEl>
                                        <p:attrNameLst>
                                          <p:attrName>ppt_w</p:attrName>
                                        </p:attrNameLst>
                                      </p:cBhvr>
                                      <p:tavLst>
                                        <p:tav tm="0" fmla="#ppt_w*sin(2.5*pi*$)">
                                          <p:val>
                                            <p:fltVal val="0"/>
                                          </p:val>
                                        </p:tav>
                                        <p:tav tm="100000">
                                          <p:val>
                                            <p:fltVal val="1"/>
                                          </p:val>
                                        </p:tav>
                                      </p:tavLst>
                                    </p:anim>
                                    <p:anim calcmode="lin" valueType="num">
                                      <p:cBhvr>
                                        <p:cTn id="56" dur="5000" fill="hold"/>
                                        <p:tgtEl>
                                          <p:spTgt spid="192601"/>
                                        </p:tgtEl>
                                        <p:attrNameLst>
                                          <p:attrName>ppt_h</p:attrName>
                                        </p:attrNameLst>
                                      </p:cBhvr>
                                      <p:tavLst>
                                        <p:tav tm="0">
                                          <p:val>
                                            <p:strVal val="#ppt_h"/>
                                          </p:val>
                                        </p:tav>
                                        <p:tav tm="100000">
                                          <p:val>
                                            <p:strVal val="#ppt_h"/>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2" fill="hold" nodeType="clickEffect">
                                  <p:stCondLst>
                                    <p:cond delay="0"/>
                                  </p:stCondLst>
                                  <p:childTnLst>
                                    <p:set>
                                      <p:cBhvr>
                                        <p:cTn id="60" dur="1" fill="hold">
                                          <p:stCondLst>
                                            <p:cond delay="0"/>
                                          </p:stCondLst>
                                        </p:cTn>
                                        <p:tgtEl>
                                          <p:spTgt spid="192516"/>
                                        </p:tgtEl>
                                        <p:attrNameLst>
                                          <p:attrName>style.visibility</p:attrName>
                                        </p:attrNameLst>
                                      </p:cBhvr>
                                      <p:to>
                                        <p:strVal val="visible"/>
                                      </p:to>
                                    </p:set>
                                    <p:animEffect transition="in" filter="wipe(right)">
                                      <p:cBhvr>
                                        <p:cTn id="61" dur="500"/>
                                        <p:tgtEl>
                                          <p:spTgt spid="192516"/>
                                        </p:tgtEl>
                                      </p:cBhvr>
                                    </p:animEffect>
                                  </p:childTnLst>
                                </p:cTn>
                              </p:par>
                            </p:childTnLst>
                          </p:cTn>
                        </p:par>
                        <p:par>
                          <p:cTn id="62" fill="hold" nodeType="afterGroup">
                            <p:stCondLst>
                              <p:cond delay="500"/>
                            </p:stCondLst>
                            <p:childTnLst>
                              <p:par>
                                <p:cTn id="63" presetID="29" presetClass="entr" presetSubtype="0" fill="hold" nodeType="afterEffect">
                                  <p:stCondLst>
                                    <p:cond delay="0"/>
                                  </p:stCondLst>
                                  <p:childTnLst>
                                    <p:set>
                                      <p:cBhvr>
                                        <p:cTn id="64" dur="1" fill="hold">
                                          <p:stCondLst>
                                            <p:cond delay="0"/>
                                          </p:stCondLst>
                                        </p:cTn>
                                        <p:tgtEl>
                                          <p:spTgt spid="5"/>
                                        </p:tgtEl>
                                        <p:attrNameLst>
                                          <p:attrName>style.visibility</p:attrName>
                                        </p:attrNameLst>
                                      </p:cBhvr>
                                      <p:to>
                                        <p:strVal val="visible"/>
                                      </p:to>
                                    </p:set>
                                    <p:anim calcmode="lin" valueType="num">
                                      <p:cBhvr>
                                        <p:cTn id="65" dur="1000" fill="hold"/>
                                        <p:tgtEl>
                                          <p:spTgt spid="5"/>
                                        </p:tgtEl>
                                        <p:attrNameLst>
                                          <p:attrName>ppt_x</p:attrName>
                                        </p:attrNameLst>
                                      </p:cBhvr>
                                      <p:tavLst>
                                        <p:tav tm="0">
                                          <p:val>
                                            <p:strVal val="#ppt_x-.2"/>
                                          </p:val>
                                        </p:tav>
                                        <p:tav tm="100000">
                                          <p:val>
                                            <p:strVal val="#ppt_x"/>
                                          </p:val>
                                        </p:tav>
                                      </p:tavLst>
                                    </p:anim>
                                    <p:anim calcmode="lin" valueType="num">
                                      <p:cBhvr>
                                        <p:cTn id="6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7" dur="1000"/>
                                        <p:tgtEl>
                                          <p:spTgt spid="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9" presetClass="entr" presetSubtype="10" fill="hold" grpId="0" nodeType="clickEffect">
                                  <p:stCondLst>
                                    <p:cond delay="0"/>
                                  </p:stCondLst>
                                  <p:childTnLst>
                                    <p:set>
                                      <p:cBhvr>
                                        <p:cTn id="71" dur="1" fill="hold">
                                          <p:stCondLst>
                                            <p:cond delay="0"/>
                                          </p:stCondLst>
                                        </p:cTn>
                                        <p:tgtEl>
                                          <p:spTgt spid="192602"/>
                                        </p:tgtEl>
                                        <p:attrNameLst>
                                          <p:attrName>style.visibility</p:attrName>
                                        </p:attrNameLst>
                                      </p:cBhvr>
                                      <p:to>
                                        <p:strVal val="visible"/>
                                      </p:to>
                                    </p:set>
                                    <p:anim calcmode="lin" valueType="num">
                                      <p:cBhvr>
                                        <p:cTn id="72" dur="5000" fill="hold"/>
                                        <p:tgtEl>
                                          <p:spTgt spid="192602"/>
                                        </p:tgtEl>
                                        <p:attrNameLst>
                                          <p:attrName>ppt_w</p:attrName>
                                        </p:attrNameLst>
                                      </p:cBhvr>
                                      <p:tavLst>
                                        <p:tav tm="0" fmla="#ppt_w*sin(2.5*pi*$)">
                                          <p:val>
                                            <p:fltVal val="0"/>
                                          </p:val>
                                        </p:tav>
                                        <p:tav tm="100000">
                                          <p:val>
                                            <p:fltVal val="1"/>
                                          </p:val>
                                        </p:tav>
                                      </p:tavLst>
                                    </p:anim>
                                    <p:anim calcmode="lin" valueType="num">
                                      <p:cBhvr>
                                        <p:cTn id="73" dur="5000" fill="hold"/>
                                        <p:tgtEl>
                                          <p:spTgt spid="192602"/>
                                        </p:tgtEl>
                                        <p:attrNameLst>
                                          <p:attrName>ppt_h</p:attrName>
                                        </p:attrNameLst>
                                      </p:cBhvr>
                                      <p:tavLst>
                                        <p:tav tm="0">
                                          <p:val>
                                            <p:strVal val="#ppt_h"/>
                                          </p:val>
                                        </p:tav>
                                        <p:tav tm="100000">
                                          <p:val>
                                            <p:strVal val="#ppt_h"/>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nodeType="clickEffect">
                                  <p:stCondLst>
                                    <p:cond delay="0"/>
                                  </p:stCondLst>
                                  <p:childTnLst>
                                    <p:set>
                                      <p:cBhvr>
                                        <p:cTn id="77" dur="1" fill="hold">
                                          <p:stCondLst>
                                            <p:cond delay="0"/>
                                          </p:stCondLst>
                                        </p:cTn>
                                        <p:tgtEl>
                                          <p:spTgt spid="192517"/>
                                        </p:tgtEl>
                                        <p:attrNameLst>
                                          <p:attrName>style.visibility</p:attrName>
                                        </p:attrNameLst>
                                      </p:cBhvr>
                                      <p:to>
                                        <p:strVal val="visible"/>
                                      </p:to>
                                    </p:set>
                                    <p:animEffect transition="in" filter="wipe(up)">
                                      <p:cBhvr>
                                        <p:cTn id="78" dur="500"/>
                                        <p:tgtEl>
                                          <p:spTgt spid="192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39" grpId="0" animBg="1"/>
      <p:bldP spid="192600" grpId="0" animBg="1"/>
      <p:bldP spid="192601" grpId="0" animBg="1"/>
      <p:bldP spid="19260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50838" y="44450"/>
            <a:ext cx="3933825" cy="2192338"/>
            <a:chOff x="306" y="210"/>
            <a:chExt cx="2478" cy="1381"/>
          </a:xfrm>
        </p:grpSpPr>
        <p:sp>
          <p:nvSpPr>
            <p:cNvPr id="193539" name="Line 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0" name="Line 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1" name="Line 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2" name="Line 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3" name="Line 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4" name="Line 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5" name="Line 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6" name="Line 1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47" name="Line 1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92" name="Oval 1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93" name="Oval 1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94" name="Oval 1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95" name="Oval 1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96" name="Oval 1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97" name="Oval 1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98" name="Oval 1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7999" name="Oval 1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2</a:t>
              </a:r>
            </a:p>
          </p:txBody>
        </p:sp>
        <p:sp>
          <p:nvSpPr>
            <p:cNvPr id="38000" name="Oval 2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8001" name="Oval 2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3" name="Group 22"/>
          <p:cNvGrpSpPr>
            <a:grpSpLocks/>
          </p:cNvGrpSpPr>
          <p:nvPr/>
        </p:nvGrpSpPr>
        <p:grpSpPr bwMode="auto">
          <a:xfrm>
            <a:off x="4886325" y="44450"/>
            <a:ext cx="3933825" cy="2192338"/>
            <a:chOff x="306" y="210"/>
            <a:chExt cx="2478" cy="1381"/>
          </a:xfrm>
        </p:grpSpPr>
        <p:sp>
          <p:nvSpPr>
            <p:cNvPr id="193559" name="Line 2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0" name="Line 2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1" name="Line 2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2" name="Line 2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3" name="Line 2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4" name="Line 2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5" name="Line 2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6" name="Line 3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67" name="Line 3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73" name="Oval 3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74" name="Oval 3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75" name="Oval 3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76" name="Oval 3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77" name="Oval 3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78" name="Oval 3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79" name="Oval 3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16</a:t>
              </a:r>
            </a:p>
          </p:txBody>
        </p:sp>
        <p:sp>
          <p:nvSpPr>
            <p:cNvPr id="37980" name="Oval 3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81" name="Oval 4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82" name="Oval 4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4" name="Group 42"/>
          <p:cNvGrpSpPr>
            <a:grpSpLocks/>
          </p:cNvGrpSpPr>
          <p:nvPr/>
        </p:nvGrpSpPr>
        <p:grpSpPr bwMode="auto">
          <a:xfrm>
            <a:off x="4716463" y="2349500"/>
            <a:ext cx="3933825" cy="2192338"/>
            <a:chOff x="306" y="210"/>
            <a:chExt cx="2478" cy="1381"/>
          </a:xfrm>
        </p:grpSpPr>
        <p:sp>
          <p:nvSpPr>
            <p:cNvPr id="193579" name="Line 4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0" name="Line 4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1" name="Line 4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2" name="Line 4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3" name="Line 4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4" name="Line 4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5" name="Line 4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6" name="Line 5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587" name="Line 5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54" name="Oval 5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55" name="Oval 5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56" name="Oval 5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57" name="Oval 5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58" name="Oval 5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59" name="Oval 5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60" name="Oval 5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61" name="Oval 5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62" name="Oval 6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63" name="Oval 6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grpSp>
        <p:nvGrpSpPr>
          <p:cNvPr id="5" name="Group 62"/>
          <p:cNvGrpSpPr>
            <a:grpSpLocks/>
          </p:cNvGrpSpPr>
          <p:nvPr/>
        </p:nvGrpSpPr>
        <p:grpSpPr bwMode="auto">
          <a:xfrm>
            <a:off x="323850" y="2276475"/>
            <a:ext cx="3933825" cy="2192338"/>
            <a:chOff x="306" y="210"/>
            <a:chExt cx="2478" cy="1381"/>
          </a:xfrm>
        </p:grpSpPr>
        <p:sp>
          <p:nvSpPr>
            <p:cNvPr id="193599" name="Line 6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0" name="Line 6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1" name="Line 6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2" name="Line 6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3" name="Line 6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4" name="Line 6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5" name="Line 6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6" name="Line 7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07" name="Line 7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35" name="Oval 7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36" name="Oval 7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37" name="Oval 7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38" name="Oval 7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39" name="Oval 7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40" name="Oval 7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41" name="Oval 7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42" name="Oval 7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43" name="Oval 8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44" name="Oval 8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93618" name="Line 82"/>
          <p:cNvSpPr>
            <a:spLocks noChangeShapeType="1"/>
          </p:cNvSpPr>
          <p:nvPr/>
        </p:nvSpPr>
        <p:spPr bwMode="auto">
          <a:xfrm rot="5384010">
            <a:off x="6750844" y="1970881"/>
            <a:ext cx="685800" cy="158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19" name="Line 83"/>
          <p:cNvSpPr>
            <a:spLocks noChangeShapeType="1"/>
          </p:cNvSpPr>
          <p:nvPr/>
        </p:nvSpPr>
        <p:spPr bwMode="auto">
          <a:xfrm>
            <a:off x="4356100" y="1052513"/>
            <a:ext cx="633413" cy="1587"/>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0" name="Oval 84"/>
          <p:cNvSpPr>
            <a:spLocks noChangeArrowheads="1"/>
          </p:cNvSpPr>
          <p:nvPr/>
        </p:nvSpPr>
        <p:spPr bwMode="auto">
          <a:xfrm>
            <a:off x="720725" y="1039813"/>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1" name="Oval 85"/>
          <p:cNvSpPr>
            <a:spLocks noChangeArrowheads="1"/>
          </p:cNvSpPr>
          <p:nvPr/>
        </p:nvSpPr>
        <p:spPr bwMode="auto">
          <a:xfrm>
            <a:off x="6872288" y="-26988"/>
            <a:ext cx="647700" cy="647701"/>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2" name="Line 86"/>
          <p:cNvSpPr>
            <a:spLocks noChangeShapeType="1"/>
          </p:cNvSpPr>
          <p:nvPr/>
        </p:nvSpPr>
        <p:spPr bwMode="auto">
          <a:xfrm rot="10879923">
            <a:off x="4284663" y="3213100"/>
            <a:ext cx="633412" cy="158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3" name="Line 87"/>
          <p:cNvSpPr>
            <a:spLocks noChangeShapeType="1"/>
          </p:cNvSpPr>
          <p:nvPr/>
        </p:nvSpPr>
        <p:spPr bwMode="auto">
          <a:xfrm rot="26806917">
            <a:off x="2249487" y="4167188"/>
            <a:ext cx="646113" cy="33338"/>
          </a:xfrm>
          <a:prstGeom prst="line">
            <a:avLst/>
          </a:prstGeom>
          <a:noFill/>
          <a:ln w="1016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4" name="Oval 88"/>
          <p:cNvSpPr>
            <a:spLocks noChangeArrowheads="1"/>
          </p:cNvSpPr>
          <p:nvPr/>
        </p:nvSpPr>
        <p:spPr bwMode="auto">
          <a:xfrm>
            <a:off x="5708650" y="2740025"/>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5" name="Oval 89"/>
          <p:cNvSpPr>
            <a:spLocks noChangeArrowheads="1"/>
          </p:cNvSpPr>
          <p:nvPr/>
        </p:nvSpPr>
        <p:spPr bwMode="auto">
          <a:xfrm>
            <a:off x="688975" y="3287713"/>
            <a:ext cx="647700" cy="647700"/>
          </a:xfrm>
          <a:prstGeom prst="ellipse">
            <a:avLst/>
          </a:prstGeom>
          <a:noFill/>
          <a:ln w="38100">
            <a:solidFill>
              <a:srgbClr val="FF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grpSp>
        <p:nvGrpSpPr>
          <p:cNvPr id="6" name="Group 90"/>
          <p:cNvGrpSpPr>
            <a:grpSpLocks/>
          </p:cNvGrpSpPr>
          <p:nvPr/>
        </p:nvGrpSpPr>
        <p:grpSpPr bwMode="auto">
          <a:xfrm>
            <a:off x="323850" y="4621213"/>
            <a:ext cx="3933825" cy="2192337"/>
            <a:chOff x="306" y="210"/>
            <a:chExt cx="2478" cy="1381"/>
          </a:xfrm>
        </p:grpSpPr>
        <p:sp>
          <p:nvSpPr>
            <p:cNvPr id="193627" name="Line 91"/>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8" name="Line 92"/>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29" name="Line 93"/>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0" name="Line 94"/>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1" name="Line 95"/>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2" name="Line 96"/>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3" name="Line 97"/>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4" name="Line 98"/>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3635" name="Line 99"/>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37916" name="Oval 100"/>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dirty="0">
                  <a:latin typeface="黑体" pitchFamily="2" charset="-122"/>
                  <a:ea typeface="黑体" pitchFamily="2" charset="-122"/>
                </a:rPr>
                <a:t>16</a:t>
              </a:r>
            </a:p>
          </p:txBody>
        </p:sp>
        <p:sp>
          <p:nvSpPr>
            <p:cNvPr id="37917" name="Oval 101"/>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9</a:t>
              </a:r>
            </a:p>
          </p:txBody>
        </p:sp>
        <p:sp>
          <p:nvSpPr>
            <p:cNvPr id="37918" name="Oval 102"/>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8</a:t>
              </a:r>
            </a:p>
          </p:txBody>
        </p:sp>
        <p:sp>
          <p:nvSpPr>
            <p:cNvPr id="37919" name="Oval 103"/>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solidFill>
                    <a:srgbClr val="FF0000"/>
                  </a:solidFill>
                  <a:latin typeface="黑体" pitchFamily="2" charset="-122"/>
                  <a:ea typeface="黑体" pitchFamily="2" charset="-122"/>
                </a:rPr>
                <a:t>1</a:t>
              </a:r>
            </a:p>
          </p:txBody>
        </p:sp>
        <p:sp>
          <p:nvSpPr>
            <p:cNvPr id="37920" name="Oval 104"/>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6</a:t>
              </a:r>
            </a:p>
          </p:txBody>
        </p:sp>
        <p:sp>
          <p:nvSpPr>
            <p:cNvPr id="37921" name="Oval 105"/>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2</a:t>
              </a:r>
            </a:p>
          </p:txBody>
        </p:sp>
        <p:sp>
          <p:nvSpPr>
            <p:cNvPr id="37922" name="Oval 106"/>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11</a:t>
              </a:r>
            </a:p>
          </p:txBody>
        </p:sp>
        <p:sp>
          <p:nvSpPr>
            <p:cNvPr id="37923" name="Oval 107"/>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a:latin typeface="黑体" pitchFamily="2" charset="-122"/>
                  <a:ea typeface="黑体" pitchFamily="2" charset="-122"/>
                </a:rPr>
                <a:t>10</a:t>
              </a:r>
            </a:p>
          </p:txBody>
        </p:sp>
        <p:sp>
          <p:nvSpPr>
            <p:cNvPr id="37924" name="Oval 108"/>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5</a:t>
              </a:r>
            </a:p>
          </p:txBody>
        </p:sp>
        <p:sp>
          <p:nvSpPr>
            <p:cNvPr id="37925" name="Oval 109"/>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smtClean="0">
                  <a:latin typeface="黑体" pitchFamily="2" charset="-122"/>
                  <a:ea typeface="黑体" pitchFamily="2" charset="-122"/>
                </a:rPr>
                <a:t>4</a:t>
              </a:r>
            </a:p>
          </p:txBody>
        </p:sp>
      </p:grpSp>
      <p:sp>
        <p:nvSpPr>
          <p:cNvPr id="113" name="TextBox 112"/>
          <p:cNvSpPr txBox="1"/>
          <p:nvPr/>
        </p:nvSpPr>
        <p:spPr>
          <a:xfrm>
            <a:off x="4724400" y="5181600"/>
            <a:ext cx="3733800" cy="584200"/>
          </a:xfrm>
          <a:prstGeom prst="rect">
            <a:avLst/>
          </a:prstGeom>
          <a:noFill/>
        </p:spPr>
        <p:txBody>
          <a:bodyPr>
            <a:spAutoFit/>
          </a:bodyPr>
          <a:lstStyle/>
          <a:p>
            <a:pPr>
              <a:defRPr/>
            </a:pPr>
            <a:r>
              <a:rPr kumimoji="1" lang="zh-CN" altLang="en-US" sz="3200" b="1" dirty="0">
                <a:solidFill>
                  <a:srgbClr val="FF6600"/>
                </a:solidFill>
                <a:effectLst>
                  <a:outerShdw blurRad="38100" dist="38100" dir="2700000" algn="tl">
                    <a:srgbClr val="C0C0C0"/>
                  </a:outerShdw>
                </a:effectLst>
                <a:ea typeface="宋体" pitchFamily="2" charset="-122"/>
              </a:rPr>
              <a:t>初始大根堆！</a:t>
            </a:r>
            <a:endParaRPr lang="zh-CN" altLang="en-US" sz="3200" b="1" dirty="0">
              <a:solidFill>
                <a:srgbClr val="FF6600"/>
              </a:solidFill>
              <a:ea typeface="宋体" pitchFamily="2" charset="-122"/>
            </a:endParaRPr>
          </a:p>
        </p:txBody>
      </p:sp>
      <p:sp>
        <p:nvSpPr>
          <p:cNvPr id="8" name="灯片编号占位符 7"/>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56</a:t>
            </a:fld>
            <a:endParaRPr lang="en-US" altLang="zh-CN" dirty="0"/>
          </a:p>
        </p:txBody>
      </p:sp>
    </p:spTree>
    <p:extLst>
      <p:ext uri="{BB962C8B-B14F-4D97-AF65-F5344CB8AC3E}">
        <p14:creationId xmlns:p14="http://schemas.microsoft.com/office/powerpoint/2010/main" val="7591416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9" presetClass="entr" presetSubtype="10" fill="hold" grpId="0" nodeType="clickEffect">
                                  <p:stCondLst>
                                    <p:cond delay="0"/>
                                  </p:stCondLst>
                                  <p:childTnLst>
                                    <p:set>
                                      <p:cBhvr>
                                        <p:cTn id="13" dur="1" fill="hold">
                                          <p:stCondLst>
                                            <p:cond delay="0"/>
                                          </p:stCondLst>
                                        </p:cTn>
                                        <p:tgtEl>
                                          <p:spTgt spid="193620"/>
                                        </p:tgtEl>
                                        <p:attrNameLst>
                                          <p:attrName>style.visibility</p:attrName>
                                        </p:attrNameLst>
                                      </p:cBhvr>
                                      <p:to>
                                        <p:strVal val="visible"/>
                                      </p:to>
                                    </p:set>
                                    <p:anim calcmode="lin" valueType="num">
                                      <p:cBhvr>
                                        <p:cTn id="14" dur="5000" fill="hold"/>
                                        <p:tgtEl>
                                          <p:spTgt spid="193620"/>
                                        </p:tgtEl>
                                        <p:attrNameLst>
                                          <p:attrName>ppt_w</p:attrName>
                                        </p:attrNameLst>
                                      </p:cBhvr>
                                      <p:tavLst>
                                        <p:tav tm="0" fmla="#ppt_w*sin(2.5*pi*$)">
                                          <p:val>
                                            <p:fltVal val="0"/>
                                          </p:val>
                                        </p:tav>
                                        <p:tav tm="100000">
                                          <p:val>
                                            <p:fltVal val="1"/>
                                          </p:val>
                                        </p:tav>
                                      </p:tavLst>
                                    </p:anim>
                                    <p:anim calcmode="lin" valueType="num">
                                      <p:cBhvr>
                                        <p:cTn id="15" dur="5000" fill="hold"/>
                                        <p:tgtEl>
                                          <p:spTgt spid="193620"/>
                                        </p:tgtEl>
                                        <p:attrNameLst>
                                          <p:attrName>ppt_h</p:attrName>
                                        </p:attrNameLst>
                                      </p:cBhvr>
                                      <p:tavLst>
                                        <p:tav tm="0">
                                          <p:val>
                                            <p:strVal val="#ppt_h"/>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193619"/>
                                        </p:tgtEl>
                                        <p:attrNameLst>
                                          <p:attrName>style.visibility</p:attrName>
                                        </p:attrNameLst>
                                      </p:cBhvr>
                                      <p:to>
                                        <p:strVal val="visible"/>
                                      </p:to>
                                    </p:set>
                                    <p:animEffect transition="in" filter="wipe(left)">
                                      <p:cBhvr>
                                        <p:cTn id="20" dur="500"/>
                                        <p:tgtEl>
                                          <p:spTgt spid="193619"/>
                                        </p:tgtEl>
                                      </p:cBhvr>
                                    </p:animEffect>
                                  </p:childTnLst>
                                </p:cTn>
                              </p:par>
                            </p:childTnLst>
                          </p:cTn>
                        </p:par>
                        <p:par>
                          <p:cTn id="21" fill="hold" nodeType="afterGroup">
                            <p:stCondLst>
                              <p:cond delay="500"/>
                            </p:stCondLst>
                            <p:childTnLst>
                              <p:par>
                                <p:cTn id="22" presetID="29" presetClass="entr" presetSubtype="0" fill="hold" nodeType="afterEffect">
                                  <p:stCondLst>
                                    <p:cond delay="0"/>
                                  </p:stCondLst>
                                  <p:childTnLst>
                                    <p:set>
                                      <p:cBhvr>
                                        <p:cTn id="23" dur="1" fill="hold">
                                          <p:stCondLst>
                                            <p:cond delay="0"/>
                                          </p:stCondLst>
                                        </p:cTn>
                                        <p:tgtEl>
                                          <p:spTgt spid="3"/>
                                        </p:tgtEl>
                                        <p:attrNameLst>
                                          <p:attrName>style.visibility</p:attrName>
                                        </p:attrNameLst>
                                      </p:cBhvr>
                                      <p:to>
                                        <p:strVal val="visible"/>
                                      </p:to>
                                    </p:set>
                                    <p:anim calcmode="lin" valueType="num">
                                      <p:cBhvr>
                                        <p:cTn id="24" dur="1000" fill="hold"/>
                                        <p:tgtEl>
                                          <p:spTgt spid="3"/>
                                        </p:tgtEl>
                                        <p:attrNameLst>
                                          <p:attrName>ppt_x</p:attrName>
                                        </p:attrNameLst>
                                      </p:cBhvr>
                                      <p:tavLst>
                                        <p:tav tm="0">
                                          <p:val>
                                            <p:strVal val="#ppt_x-.2"/>
                                          </p:val>
                                        </p:tav>
                                        <p:tav tm="100000">
                                          <p:val>
                                            <p:strVal val="#ppt_x"/>
                                          </p:val>
                                        </p:tav>
                                      </p:tavLst>
                                    </p:anim>
                                    <p:anim calcmode="lin" valueType="num">
                                      <p:cBhvr>
                                        <p:cTn id="2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6" dur="1000"/>
                                        <p:tgtEl>
                                          <p:spTgt spid="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9" presetClass="entr" presetSubtype="10" fill="hold" grpId="0" nodeType="clickEffect">
                                  <p:stCondLst>
                                    <p:cond delay="0"/>
                                  </p:stCondLst>
                                  <p:childTnLst>
                                    <p:set>
                                      <p:cBhvr>
                                        <p:cTn id="30" dur="1" fill="hold">
                                          <p:stCondLst>
                                            <p:cond delay="0"/>
                                          </p:stCondLst>
                                        </p:cTn>
                                        <p:tgtEl>
                                          <p:spTgt spid="193621"/>
                                        </p:tgtEl>
                                        <p:attrNameLst>
                                          <p:attrName>style.visibility</p:attrName>
                                        </p:attrNameLst>
                                      </p:cBhvr>
                                      <p:to>
                                        <p:strVal val="visible"/>
                                      </p:to>
                                    </p:set>
                                    <p:anim calcmode="lin" valueType="num">
                                      <p:cBhvr>
                                        <p:cTn id="31" dur="5000" fill="hold"/>
                                        <p:tgtEl>
                                          <p:spTgt spid="193621"/>
                                        </p:tgtEl>
                                        <p:attrNameLst>
                                          <p:attrName>ppt_w</p:attrName>
                                        </p:attrNameLst>
                                      </p:cBhvr>
                                      <p:tavLst>
                                        <p:tav tm="0" fmla="#ppt_w*sin(2.5*pi*$)">
                                          <p:val>
                                            <p:fltVal val="0"/>
                                          </p:val>
                                        </p:tav>
                                        <p:tav tm="100000">
                                          <p:val>
                                            <p:fltVal val="1"/>
                                          </p:val>
                                        </p:tav>
                                      </p:tavLst>
                                    </p:anim>
                                    <p:anim calcmode="lin" valueType="num">
                                      <p:cBhvr>
                                        <p:cTn id="32" dur="5000" fill="hold"/>
                                        <p:tgtEl>
                                          <p:spTgt spid="193621"/>
                                        </p:tgtEl>
                                        <p:attrNameLst>
                                          <p:attrName>ppt_h</p:attrName>
                                        </p:attrNameLst>
                                      </p:cBhvr>
                                      <p:tavLst>
                                        <p:tav tm="0">
                                          <p:val>
                                            <p:strVal val="#ppt_h"/>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193618"/>
                                        </p:tgtEl>
                                        <p:attrNameLst>
                                          <p:attrName>style.visibility</p:attrName>
                                        </p:attrNameLst>
                                      </p:cBhvr>
                                      <p:to>
                                        <p:strVal val="visible"/>
                                      </p:to>
                                    </p:set>
                                    <p:animEffect transition="in" filter="wipe(up)">
                                      <p:cBhvr>
                                        <p:cTn id="37" dur="500"/>
                                        <p:tgtEl>
                                          <p:spTgt spid="193618"/>
                                        </p:tgtEl>
                                      </p:cBhvr>
                                    </p:animEffect>
                                  </p:childTnLst>
                                </p:cTn>
                              </p:par>
                            </p:childTnLst>
                          </p:cTn>
                        </p:par>
                        <p:par>
                          <p:cTn id="38" fill="hold" nodeType="afterGroup">
                            <p:stCondLst>
                              <p:cond delay="500"/>
                            </p:stCondLst>
                            <p:childTnLst>
                              <p:par>
                                <p:cTn id="39" presetID="29" presetClass="entr" presetSubtype="0" fill="hold" nodeType="afterEffect">
                                  <p:stCondLst>
                                    <p:cond delay="0"/>
                                  </p:stCondLst>
                                  <p:childTnLst>
                                    <p:set>
                                      <p:cBhvr>
                                        <p:cTn id="40" dur="1" fill="hold">
                                          <p:stCondLst>
                                            <p:cond delay="0"/>
                                          </p:stCondLst>
                                        </p:cTn>
                                        <p:tgtEl>
                                          <p:spTgt spid="4"/>
                                        </p:tgtEl>
                                        <p:attrNameLst>
                                          <p:attrName>style.visibility</p:attrName>
                                        </p:attrNameLst>
                                      </p:cBhvr>
                                      <p:to>
                                        <p:strVal val="visible"/>
                                      </p:to>
                                    </p:set>
                                    <p:anim calcmode="lin" valueType="num">
                                      <p:cBhvr>
                                        <p:cTn id="41" dur="1000" fill="hold"/>
                                        <p:tgtEl>
                                          <p:spTgt spid="4"/>
                                        </p:tgtEl>
                                        <p:attrNameLst>
                                          <p:attrName>ppt_x</p:attrName>
                                        </p:attrNameLst>
                                      </p:cBhvr>
                                      <p:tavLst>
                                        <p:tav tm="0">
                                          <p:val>
                                            <p:strVal val="#ppt_x-.2"/>
                                          </p:val>
                                        </p:tav>
                                        <p:tav tm="100000">
                                          <p:val>
                                            <p:strVal val="#ppt_x"/>
                                          </p:val>
                                        </p:tav>
                                      </p:tavLst>
                                    </p:anim>
                                    <p:anim calcmode="lin" valueType="num">
                                      <p:cBhvr>
                                        <p:cTn id="4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3" dur="1000"/>
                                        <p:tgtEl>
                                          <p:spTgt spid="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9" presetClass="entr" presetSubtype="10" fill="hold" grpId="0" nodeType="clickEffect">
                                  <p:stCondLst>
                                    <p:cond delay="0"/>
                                  </p:stCondLst>
                                  <p:childTnLst>
                                    <p:set>
                                      <p:cBhvr>
                                        <p:cTn id="47" dur="1" fill="hold">
                                          <p:stCondLst>
                                            <p:cond delay="0"/>
                                          </p:stCondLst>
                                        </p:cTn>
                                        <p:tgtEl>
                                          <p:spTgt spid="193624"/>
                                        </p:tgtEl>
                                        <p:attrNameLst>
                                          <p:attrName>style.visibility</p:attrName>
                                        </p:attrNameLst>
                                      </p:cBhvr>
                                      <p:to>
                                        <p:strVal val="visible"/>
                                      </p:to>
                                    </p:set>
                                    <p:anim calcmode="lin" valueType="num">
                                      <p:cBhvr>
                                        <p:cTn id="48" dur="5000" fill="hold"/>
                                        <p:tgtEl>
                                          <p:spTgt spid="193624"/>
                                        </p:tgtEl>
                                        <p:attrNameLst>
                                          <p:attrName>ppt_w</p:attrName>
                                        </p:attrNameLst>
                                      </p:cBhvr>
                                      <p:tavLst>
                                        <p:tav tm="0" fmla="#ppt_w*sin(2.5*pi*$)">
                                          <p:val>
                                            <p:fltVal val="0"/>
                                          </p:val>
                                        </p:tav>
                                        <p:tav tm="100000">
                                          <p:val>
                                            <p:fltVal val="1"/>
                                          </p:val>
                                        </p:tav>
                                      </p:tavLst>
                                    </p:anim>
                                    <p:anim calcmode="lin" valueType="num">
                                      <p:cBhvr>
                                        <p:cTn id="49" dur="5000" fill="hold"/>
                                        <p:tgtEl>
                                          <p:spTgt spid="193624"/>
                                        </p:tgtEl>
                                        <p:attrNameLst>
                                          <p:attrName>ppt_h</p:attrName>
                                        </p:attrNameLst>
                                      </p:cBhvr>
                                      <p:tavLst>
                                        <p:tav tm="0">
                                          <p:val>
                                            <p:strVal val="#ppt_h"/>
                                          </p:val>
                                        </p:tav>
                                        <p:tav tm="100000">
                                          <p:val>
                                            <p:strVal val="#ppt_h"/>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2" fill="hold" nodeType="clickEffect">
                                  <p:stCondLst>
                                    <p:cond delay="0"/>
                                  </p:stCondLst>
                                  <p:childTnLst>
                                    <p:set>
                                      <p:cBhvr>
                                        <p:cTn id="53" dur="1" fill="hold">
                                          <p:stCondLst>
                                            <p:cond delay="0"/>
                                          </p:stCondLst>
                                        </p:cTn>
                                        <p:tgtEl>
                                          <p:spTgt spid="193622"/>
                                        </p:tgtEl>
                                        <p:attrNameLst>
                                          <p:attrName>style.visibility</p:attrName>
                                        </p:attrNameLst>
                                      </p:cBhvr>
                                      <p:to>
                                        <p:strVal val="visible"/>
                                      </p:to>
                                    </p:set>
                                    <p:animEffect transition="in" filter="wipe(right)">
                                      <p:cBhvr>
                                        <p:cTn id="54" dur="500"/>
                                        <p:tgtEl>
                                          <p:spTgt spid="193622"/>
                                        </p:tgtEl>
                                      </p:cBhvr>
                                    </p:animEffect>
                                  </p:childTnLst>
                                </p:cTn>
                              </p:par>
                            </p:childTnLst>
                          </p:cTn>
                        </p:par>
                        <p:par>
                          <p:cTn id="55" fill="hold" nodeType="afterGroup">
                            <p:stCondLst>
                              <p:cond delay="500"/>
                            </p:stCondLst>
                            <p:childTnLst>
                              <p:par>
                                <p:cTn id="56" presetID="29" presetClass="entr" presetSubtype="0"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1000" fill="hold"/>
                                        <p:tgtEl>
                                          <p:spTgt spid="5"/>
                                        </p:tgtEl>
                                        <p:attrNameLst>
                                          <p:attrName>ppt_x</p:attrName>
                                        </p:attrNameLst>
                                      </p:cBhvr>
                                      <p:tavLst>
                                        <p:tav tm="0">
                                          <p:val>
                                            <p:strVal val="#ppt_x-.2"/>
                                          </p:val>
                                        </p:tav>
                                        <p:tav tm="100000">
                                          <p:val>
                                            <p:strVal val="#ppt_x"/>
                                          </p:val>
                                        </p:tav>
                                      </p:tavLst>
                                    </p:anim>
                                    <p:anim calcmode="lin" valueType="num">
                                      <p:cBhvr>
                                        <p:cTn id="5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0" dur="1000"/>
                                        <p:tgtEl>
                                          <p:spTgt spid="5"/>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9" presetClass="entr" presetSubtype="10" fill="hold" grpId="0" nodeType="clickEffect">
                                  <p:stCondLst>
                                    <p:cond delay="0"/>
                                  </p:stCondLst>
                                  <p:childTnLst>
                                    <p:set>
                                      <p:cBhvr>
                                        <p:cTn id="64" dur="1" fill="hold">
                                          <p:stCondLst>
                                            <p:cond delay="0"/>
                                          </p:stCondLst>
                                        </p:cTn>
                                        <p:tgtEl>
                                          <p:spTgt spid="193625"/>
                                        </p:tgtEl>
                                        <p:attrNameLst>
                                          <p:attrName>style.visibility</p:attrName>
                                        </p:attrNameLst>
                                      </p:cBhvr>
                                      <p:to>
                                        <p:strVal val="visible"/>
                                      </p:to>
                                    </p:set>
                                    <p:anim calcmode="lin" valueType="num">
                                      <p:cBhvr>
                                        <p:cTn id="65" dur="5000" fill="hold"/>
                                        <p:tgtEl>
                                          <p:spTgt spid="193625"/>
                                        </p:tgtEl>
                                        <p:attrNameLst>
                                          <p:attrName>ppt_w</p:attrName>
                                        </p:attrNameLst>
                                      </p:cBhvr>
                                      <p:tavLst>
                                        <p:tav tm="0" fmla="#ppt_w*sin(2.5*pi*$)">
                                          <p:val>
                                            <p:fltVal val="0"/>
                                          </p:val>
                                        </p:tav>
                                        <p:tav tm="100000">
                                          <p:val>
                                            <p:fltVal val="1"/>
                                          </p:val>
                                        </p:tav>
                                      </p:tavLst>
                                    </p:anim>
                                    <p:anim calcmode="lin" valueType="num">
                                      <p:cBhvr>
                                        <p:cTn id="66" dur="5000" fill="hold"/>
                                        <p:tgtEl>
                                          <p:spTgt spid="193625"/>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22" presetClass="entr" presetSubtype="1" fill="hold" nodeType="clickEffect">
                                  <p:stCondLst>
                                    <p:cond delay="0"/>
                                  </p:stCondLst>
                                  <p:childTnLst>
                                    <p:set>
                                      <p:cBhvr>
                                        <p:cTn id="70" dur="1" fill="hold">
                                          <p:stCondLst>
                                            <p:cond delay="0"/>
                                          </p:stCondLst>
                                        </p:cTn>
                                        <p:tgtEl>
                                          <p:spTgt spid="193623"/>
                                        </p:tgtEl>
                                        <p:attrNameLst>
                                          <p:attrName>style.visibility</p:attrName>
                                        </p:attrNameLst>
                                      </p:cBhvr>
                                      <p:to>
                                        <p:strVal val="visible"/>
                                      </p:to>
                                    </p:set>
                                    <p:animEffect transition="in" filter="wipe(up)">
                                      <p:cBhvr>
                                        <p:cTn id="71" dur="500"/>
                                        <p:tgtEl>
                                          <p:spTgt spid="193623"/>
                                        </p:tgtEl>
                                      </p:cBhvr>
                                    </p:animEffect>
                                  </p:childTnLst>
                                </p:cTn>
                              </p:par>
                            </p:childTnLst>
                          </p:cTn>
                        </p:par>
                        <p:par>
                          <p:cTn id="72" fill="hold" nodeType="afterGroup">
                            <p:stCondLst>
                              <p:cond delay="500"/>
                            </p:stCondLst>
                            <p:childTnLst>
                              <p:par>
                                <p:cTn id="73" presetID="29" presetClass="entr" presetSubtype="0" fill="hold" nodeType="afterEffect">
                                  <p:stCondLst>
                                    <p:cond delay="0"/>
                                  </p:stCondLst>
                                  <p:childTnLst>
                                    <p:set>
                                      <p:cBhvr>
                                        <p:cTn id="74" dur="1" fill="hold">
                                          <p:stCondLst>
                                            <p:cond delay="0"/>
                                          </p:stCondLst>
                                        </p:cTn>
                                        <p:tgtEl>
                                          <p:spTgt spid="6"/>
                                        </p:tgtEl>
                                        <p:attrNameLst>
                                          <p:attrName>style.visibility</p:attrName>
                                        </p:attrNameLst>
                                      </p:cBhvr>
                                      <p:to>
                                        <p:strVal val="visible"/>
                                      </p:to>
                                    </p:set>
                                    <p:anim calcmode="lin" valueType="num">
                                      <p:cBhvr>
                                        <p:cTn id="75" dur="1000" fill="hold"/>
                                        <p:tgtEl>
                                          <p:spTgt spid="6"/>
                                        </p:tgtEl>
                                        <p:attrNameLst>
                                          <p:attrName>ppt_x</p:attrName>
                                        </p:attrNameLst>
                                      </p:cBhvr>
                                      <p:tavLst>
                                        <p:tav tm="0">
                                          <p:val>
                                            <p:strVal val="#ppt_x-.2"/>
                                          </p:val>
                                        </p:tav>
                                        <p:tav tm="100000">
                                          <p:val>
                                            <p:strVal val="#ppt_x"/>
                                          </p:val>
                                        </p:tav>
                                      </p:tavLst>
                                    </p:anim>
                                    <p:anim calcmode="lin" valueType="num">
                                      <p:cBhvr>
                                        <p:cTn id="76" dur="1000" fill="hold"/>
                                        <p:tgtEl>
                                          <p:spTgt spid="6"/>
                                        </p:tgtEl>
                                        <p:attrNameLst>
                                          <p:attrName>ppt_y</p:attrName>
                                        </p:attrNameLst>
                                      </p:cBhvr>
                                      <p:tavLst>
                                        <p:tav tm="0">
                                          <p:val>
                                            <p:strVal val="#ppt_y"/>
                                          </p:val>
                                        </p:tav>
                                        <p:tav tm="100000">
                                          <p:val>
                                            <p:strVal val="#ppt_y"/>
                                          </p:val>
                                        </p:tav>
                                      </p:tavLst>
                                    </p:anim>
                                    <p:animEffect transition="in" filter="wipe(right)" prLst="gradientSize: 0.1">
                                      <p:cBhvr>
                                        <p:cTn id="77" dur="1000"/>
                                        <p:tgtEl>
                                          <p:spTgt spid="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1" presetClass="entr" presetSubtype="0" fill="hold" nodeType="clickEffect">
                                  <p:stCondLst>
                                    <p:cond delay="0"/>
                                  </p:stCondLst>
                                  <p:childTnLst>
                                    <p:set>
                                      <p:cBhvr>
                                        <p:cTn id="81"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620" grpId="0" animBg="1"/>
      <p:bldP spid="193621" grpId="0" animBg="1"/>
      <p:bldP spid="193624" grpId="0" animBg="1"/>
      <p:bldP spid="193625"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116632"/>
            <a:ext cx="8229600" cy="1143000"/>
          </a:xfrm>
        </p:spPr>
        <p:txBody>
          <a:bodyPr anchor="ctr"/>
          <a:lstStyle/>
          <a:p>
            <a:pPr eaLnBrk="1" hangingPunct="1"/>
            <a:r>
              <a:rPr kumimoji="1" lang="en-US" altLang="zh-CN" sz="4000" dirty="0" smtClean="0">
                <a:solidFill>
                  <a:srgbClr val="FF0000"/>
                </a:solidFill>
                <a:latin typeface="宋体" charset="-122"/>
              </a:rPr>
              <a:t>2</a:t>
            </a:r>
            <a:r>
              <a:rPr kumimoji="1" lang="zh-CN" altLang="en-US" sz="4000" dirty="0" smtClean="0">
                <a:solidFill>
                  <a:srgbClr val="FF0000"/>
                </a:solidFill>
                <a:latin typeface="宋体" charset="-122"/>
              </a:rPr>
              <a:t>、调整和重建</a:t>
            </a:r>
          </a:p>
        </p:txBody>
      </p:sp>
      <p:sp>
        <p:nvSpPr>
          <p:cNvPr id="194563" name="Rectangle 3"/>
          <p:cNvSpPr>
            <a:spLocks noChangeArrowheads="1"/>
          </p:cNvSpPr>
          <p:nvPr/>
        </p:nvSpPr>
        <p:spPr bwMode="auto">
          <a:xfrm>
            <a:off x="468313" y="1844675"/>
            <a:ext cx="7227887" cy="1160463"/>
          </a:xfrm>
          <a:prstGeom prst="rect">
            <a:avLst/>
          </a:prstGeom>
          <a:noFill/>
          <a:ln w="9525">
            <a:noFill/>
            <a:miter lim="800000"/>
            <a:headEnd/>
            <a:tailEnd/>
          </a:ln>
          <a:effectLst/>
        </p:spPr>
        <p:txBody>
          <a:bodyPr>
            <a:spAutoFit/>
          </a:bodyPr>
          <a:lstStyle/>
          <a:p>
            <a:pPr lvl="1" algn="just">
              <a:spcBef>
                <a:spcPct val="50000"/>
              </a:spcBef>
              <a:buFont typeface="Wingdings" pitchFamily="2" charset="2"/>
              <a:buChar char="Ø"/>
              <a:defRPr/>
            </a:pPr>
            <a:r>
              <a:rPr lang="zh-CN" altLang="en-US" sz="2800" b="1" dirty="0">
                <a:effectLst>
                  <a:outerShdw blurRad="38100" dist="38100" dir="2700000" algn="tl">
                    <a:srgbClr val="C0C0C0"/>
                  </a:outerShdw>
                </a:effectLst>
                <a:latin typeface="Arial" charset="0"/>
                <a:ea typeface="宋体" pitchFamily="2" charset="-122"/>
              </a:rPr>
              <a:t>将堆顶元素与堆最后的元素互换；</a:t>
            </a:r>
          </a:p>
          <a:p>
            <a:pPr lvl="1" algn="just">
              <a:spcBef>
                <a:spcPct val="50000"/>
              </a:spcBef>
              <a:buFont typeface="Wingdings" pitchFamily="2" charset="2"/>
              <a:buChar char="Ø"/>
              <a:defRPr/>
            </a:pPr>
            <a:r>
              <a:rPr lang="zh-CN" altLang="en-US" sz="2800" b="1" dirty="0">
                <a:effectLst>
                  <a:outerShdw blurRad="38100" dist="38100" dir="2700000" algn="tl">
                    <a:srgbClr val="C0C0C0"/>
                  </a:outerShdw>
                </a:effectLst>
                <a:latin typeface="Arial" charset="0"/>
                <a:ea typeface="宋体" pitchFamily="2" charset="-122"/>
              </a:rPr>
              <a:t>将其余的元素筛选成堆；</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57</a:t>
            </a:fld>
            <a:endParaRPr lang="en-US" altLang="zh-CN" dirty="0"/>
          </a:p>
        </p:txBody>
      </p:sp>
    </p:spTree>
    <p:extLst>
      <p:ext uri="{BB962C8B-B14F-4D97-AF65-F5344CB8AC3E}">
        <p14:creationId xmlns:p14="http://schemas.microsoft.com/office/powerpoint/2010/main" val="39233162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p:cTn id="7" dur="500" fill="hold"/>
                                        <p:tgtEl>
                                          <p:spTgt spid="194563"/>
                                        </p:tgtEl>
                                        <p:attrNameLst>
                                          <p:attrName>ppt_w</p:attrName>
                                        </p:attrNameLst>
                                      </p:cBhvr>
                                      <p:tavLst>
                                        <p:tav tm="0">
                                          <p:val>
                                            <p:fltVal val="0"/>
                                          </p:val>
                                        </p:tav>
                                        <p:tav tm="100000">
                                          <p:val>
                                            <p:strVal val="#ppt_w"/>
                                          </p:val>
                                        </p:tav>
                                      </p:tavLst>
                                    </p:anim>
                                    <p:anim calcmode="lin" valueType="num">
                                      <p:cBhvr>
                                        <p:cTn id="8" dur="500" fill="hold"/>
                                        <p:tgtEl>
                                          <p:spTgt spid="19456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7" name="Text Box 2"/>
          <p:cNvSpPr txBox="1">
            <a:spLocks noChangeArrowheads="1"/>
          </p:cNvSpPr>
          <p:nvPr/>
        </p:nvSpPr>
        <p:spPr bwMode="auto">
          <a:xfrm>
            <a:off x="357188" y="1268413"/>
            <a:ext cx="7870825"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zh-CN" altLang="en-US" b="1"/>
              <a:t>堆调整</a:t>
            </a:r>
            <a:r>
              <a:rPr kumimoji="1" lang="en-US" altLang="zh-CN" b="1"/>
              <a:t>——</a:t>
            </a:r>
            <a:r>
              <a:rPr kumimoji="1" lang="zh-CN" altLang="en-US" b="1"/>
              <a:t>筛选法</a:t>
            </a:r>
            <a:endParaRPr kumimoji="1" lang="en-US" altLang="zh-CN" b="1"/>
          </a:p>
          <a:p>
            <a:pPr algn="just" eaLnBrk="1" hangingPunct="1">
              <a:spcBef>
                <a:spcPct val="50000"/>
              </a:spcBef>
            </a:pPr>
            <a:r>
              <a:rPr kumimoji="1" lang="en-US" altLang="zh-CN" b="1"/>
              <a:t>        </a:t>
            </a:r>
            <a:r>
              <a:rPr kumimoji="1" lang="zh-CN" altLang="en-US" b="1"/>
              <a:t>关键问题：完全二叉树中，根结点的左右子树均是堆，如何调整根结点，使整个完全二叉树成为一个堆？</a:t>
            </a:r>
            <a:r>
              <a:rPr kumimoji="1" lang="zh-CN" altLang="en-US">
                <a:latin typeface="宋体" charset="-122"/>
              </a:rPr>
              <a:t>    </a:t>
            </a:r>
            <a:endParaRPr kumimoji="1" lang="zh-CN" altLang="en-US"/>
          </a:p>
        </p:txBody>
      </p:sp>
      <p:grpSp>
        <p:nvGrpSpPr>
          <p:cNvPr id="44038" name="Group 59"/>
          <p:cNvGrpSpPr>
            <a:grpSpLocks/>
          </p:cNvGrpSpPr>
          <p:nvPr/>
        </p:nvGrpSpPr>
        <p:grpSpPr bwMode="auto">
          <a:xfrm>
            <a:off x="390525" y="3338513"/>
            <a:ext cx="8351838" cy="2736850"/>
            <a:chOff x="431" y="2024"/>
            <a:chExt cx="4944" cy="1442"/>
          </a:xfrm>
        </p:grpSpPr>
        <p:sp>
          <p:nvSpPr>
            <p:cNvPr id="44040" name="Oval 4"/>
            <p:cNvSpPr>
              <a:spLocks noChangeArrowheads="1"/>
            </p:cNvSpPr>
            <p:nvPr/>
          </p:nvSpPr>
          <p:spPr bwMode="auto">
            <a:xfrm>
              <a:off x="1197" y="2059"/>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1" name="Text Box 6"/>
            <p:cNvSpPr txBox="1">
              <a:spLocks noChangeArrowheads="1"/>
            </p:cNvSpPr>
            <p:nvPr/>
          </p:nvSpPr>
          <p:spPr bwMode="auto">
            <a:xfrm>
              <a:off x="565" y="3223"/>
              <a:ext cx="1052" cy="2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200" b="1"/>
                <a:t>(</a:t>
              </a:r>
              <a:r>
                <a:rPr lang="en-US" altLang="zh-CN" sz="2000" b="1"/>
                <a:t>a) 28</a:t>
              </a:r>
              <a:r>
                <a:rPr lang="zh-CN" altLang="en-US" sz="2000" b="1"/>
                <a:t>与</a:t>
              </a:r>
              <a:r>
                <a:rPr lang="en-US" altLang="zh-CN" sz="2000" b="1"/>
                <a:t>35</a:t>
              </a:r>
              <a:r>
                <a:rPr lang="zh-CN" altLang="en-US" sz="2000" b="1"/>
                <a:t>交换</a:t>
              </a:r>
            </a:p>
          </p:txBody>
        </p:sp>
        <p:sp>
          <p:nvSpPr>
            <p:cNvPr id="44042" name="Text Box 7"/>
            <p:cNvSpPr txBox="1">
              <a:spLocks noChangeArrowheads="1"/>
            </p:cNvSpPr>
            <p:nvPr/>
          </p:nvSpPr>
          <p:spPr bwMode="auto">
            <a:xfrm>
              <a:off x="2321" y="3234"/>
              <a:ext cx="1065"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(b) 28</a:t>
              </a:r>
              <a:r>
                <a:rPr lang="zh-CN" altLang="en-US" sz="2000" b="1"/>
                <a:t>与</a:t>
              </a:r>
              <a:r>
                <a:rPr lang="en-US" altLang="zh-CN" sz="2000" b="1"/>
                <a:t>32</a:t>
              </a:r>
              <a:r>
                <a:rPr lang="zh-CN" altLang="en-US" sz="2000" b="1"/>
                <a:t>交换</a:t>
              </a:r>
            </a:p>
          </p:txBody>
        </p:sp>
        <p:sp>
          <p:nvSpPr>
            <p:cNvPr id="44043" name="Text Box 8"/>
            <p:cNvSpPr txBox="1">
              <a:spLocks noChangeArrowheads="1"/>
            </p:cNvSpPr>
            <p:nvPr/>
          </p:nvSpPr>
          <p:spPr bwMode="auto">
            <a:xfrm>
              <a:off x="4133" y="3234"/>
              <a:ext cx="1201"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tIns="108000" rIns="1800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a:r>
                <a:rPr lang="en-US" altLang="zh-CN" sz="2000" b="1"/>
                <a:t>(c) </a:t>
              </a:r>
              <a:r>
                <a:rPr lang="zh-CN" altLang="en-US" sz="2000" b="1"/>
                <a:t>将</a:t>
              </a:r>
              <a:r>
                <a:rPr lang="en-US" altLang="zh-CN" sz="2000" b="1"/>
                <a:t>28</a:t>
              </a:r>
              <a:r>
                <a:rPr lang="zh-CN" altLang="en-US" sz="2000" b="1"/>
                <a:t>筛到叶子</a:t>
              </a:r>
            </a:p>
          </p:txBody>
        </p:sp>
        <p:sp>
          <p:nvSpPr>
            <p:cNvPr id="44044" name="Text Box 9"/>
            <p:cNvSpPr txBox="1">
              <a:spLocks noChangeArrowheads="1"/>
            </p:cNvSpPr>
            <p:nvPr/>
          </p:nvSpPr>
          <p:spPr bwMode="auto">
            <a:xfrm>
              <a:off x="1212" y="2024"/>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sp>
          <p:nvSpPr>
            <p:cNvPr id="44045" name="Text Box 10"/>
            <p:cNvSpPr txBox="1">
              <a:spLocks noChangeArrowheads="1"/>
            </p:cNvSpPr>
            <p:nvPr/>
          </p:nvSpPr>
          <p:spPr bwMode="auto">
            <a:xfrm>
              <a:off x="447" y="2864"/>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46" name="Oval 11"/>
            <p:cNvSpPr>
              <a:spLocks noChangeArrowheads="1"/>
            </p:cNvSpPr>
            <p:nvPr/>
          </p:nvSpPr>
          <p:spPr bwMode="auto">
            <a:xfrm>
              <a:off x="431" y="289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7" name="Text Box 12"/>
            <p:cNvSpPr txBox="1">
              <a:spLocks noChangeArrowheads="1"/>
            </p:cNvSpPr>
            <p:nvPr/>
          </p:nvSpPr>
          <p:spPr bwMode="auto">
            <a:xfrm>
              <a:off x="1011" y="2877"/>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48" name="Oval 13"/>
            <p:cNvSpPr>
              <a:spLocks noChangeArrowheads="1"/>
            </p:cNvSpPr>
            <p:nvPr/>
          </p:nvSpPr>
          <p:spPr bwMode="auto">
            <a:xfrm>
              <a:off x="995" y="291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49" name="Text Box 14"/>
            <p:cNvSpPr txBox="1">
              <a:spLocks noChangeArrowheads="1"/>
            </p:cNvSpPr>
            <p:nvPr/>
          </p:nvSpPr>
          <p:spPr bwMode="auto">
            <a:xfrm>
              <a:off x="1668" y="2439"/>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50" name="Oval 15"/>
            <p:cNvSpPr>
              <a:spLocks noChangeArrowheads="1"/>
            </p:cNvSpPr>
            <p:nvPr/>
          </p:nvSpPr>
          <p:spPr bwMode="auto">
            <a:xfrm>
              <a:off x="1652" y="2473"/>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1" name="Text Box 16"/>
            <p:cNvSpPr txBox="1">
              <a:spLocks noChangeArrowheads="1"/>
            </p:cNvSpPr>
            <p:nvPr/>
          </p:nvSpPr>
          <p:spPr bwMode="auto">
            <a:xfrm>
              <a:off x="1430" y="2887"/>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52" name="Oval 17"/>
            <p:cNvSpPr>
              <a:spLocks noChangeArrowheads="1"/>
            </p:cNvSpPr>
            <p:nvPr/>
          </p:nvSpPr>
          <p:spPr bwMode="auto">
            <a:xfrm>
              <a:off x="1414" y="292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3" name="Freeform 18"/>
            <p:cNvSpPr>
              <a:spLocks/>
            </p:cNvSpPr>
            <p:nvPr/>
          </p:nvSpPr>
          <p:spPr bwMode="auto">
            <a:xfrm>
              <a:off x="1436" y="2204"/>
              <a:ext cx="266" cy="286"/>
            </a:xfrm>
            <a:custGeom>
              <a:avLst/>
              <a:gdLst>
                <a:gd name="T0" fmla="*/ 0 w 353"/>
                <a:gd name="T1" fmla="*/ 0 h 384"/>
                <a:gd name="T2" fmla="*/ 28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4" name="Freeform 19"/>
            <p:cNvSpPr>
              <a:spLocks/>
            </p:cNvSpPr>
            <p:nvPr/>
          </p:nvSpPr>
          <p:spPr bwMode="auto">
            <a:xfrm>
              <a:off x="903" y="2642"/>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5" name="Freeform 20"/>
            <p:cNvSpPr>
              <a:spLocks/>
            </p:cNvSpPr>
            <p:nvPr/>
          </p:nvSpPr>
          <p:spPr bwMode="auto">
            <a:xfrm>
              <a:off x="570" y="2631"/>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6" name="Line 21"/>
            <p:cNvSpPr>
              <a:spLocks noChangeShapeType="1"/>
            </p:cNvSpPr>
            <p:nvPr/>
          </p:nvSpPr>
          <p:spPr bwMode="auto">
            <a:xfrm flipH="1">
              <a:off x="906" y="2216"/>
              <a:ext cx="295"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57" name="Freeform 22"/>
            <p:cNvSpPr>
              <a:spLocks/>
            </p:cNvSpPr>
            <p:nvPr/>
          </p:nvSpPr>
          <p:spPr bwMode="auto">
            <a:xfrm>
              <a:off x="1555" y="2669"/>
              <a:ext cx="142" cy="244"/>
            </a:xfrm>
            <a:custGeom>
              <a:avLst/>
              <a:gdLst>
                <a:gd name="T0" fmla="*/ 15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58" name="Text Box 23"/>
            <p:cNvSpPr txBox="1">
              <a:spLocks noChangeArrowheads="1"/>
            </p:cNvSpPr>
            <p:nvPr/>
          </p:nvSpPr>
          <p:spPr bwMode="auto">
            <a:xfrm>
              <a:off x="2749" y="2900"/>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59" name="Oval 24"/>
            <p:cNvSpPr>
              <a:spLocks noChangeArrowheads="1"/>
            </p:cNvSpPr>
            <p:nvPr/>
          </p:nvSpPr>
          <p:spPr bwMode="auto">
            <a:xfrm>
              <a:off x="2733" y="2934"/>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0" name="Text Box 25"/>
            <p:cNvSpPr txBox="1">
              <a:spLocks noChangeArrowheads="1"/>
            </p:cNvSpPr>
            <p:nvPr/>
          </p:nvSpPr>
          <p:spPr bwMode="auto">
            <a:xfrm>
              <a:off x="3383" y="2462"/>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61" name="Oval 26"/>
            <p:cNvSpPr>
              <a:spLocks noChangeArrowheads="1"/>
            </p:cNvSpPr>
            <p:nvPr/>
          </p:nvSpPr>
          <p:spPr bwMode="auto">
            <a:xfrm>
              <a:off x="3367" y="2496"/>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2" name="Text Box 27"/>
            <p:cNvSpPr txBox="1">
              <a:spLocks noChangeArrowheads="1"/>
            </p:cNvSpPr>
            <p:nvPr/>
          </p:nvSpPr>
          <p:spPr bwMode="auto">
            <a:xfrm>
              <a:off x="3145" y="2910"/>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63" name="Oval 28"/>
            <p:cNvSpPr>
              <a:spLocks noChangeArrowheads="1"/>
            </p:cNvSpPr>
            <p:nvPr/>
          </p:nvSpPr>
          <p:spPr bwMode="auto">
            <a:xfrm>
              <a:off x="3130" y="2944"/>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4" name="Freeform 29"/>
            <p:cNvSpPr>
              <a:spLocks/>
            </p:cNvSpPr>
            <p:nvPr/>
          </p:nvSpPr>
          <p:spPr bwMode="auto">
            <a:xfrm>
              <a:off x="3151" y="2228"/>
              <a:ext cx="267" cy="285"/>
            </a:xfrm>
            <a:custGeom>
              <a:avLst/>
              <a:gdLst>
                <a:gd name="T0" fmla="*/ 0 w 353"/>
                <a:gd name="T1" fmla="*/ 0 h 384"/>
                <a:gd name="T2" fmla="*/ 29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5" name="Freeform 30"/>
            <p:cNvSpPr>
              <a:spLocks/>
            </p:cNvSpPr>
            <p:nvPr/>
          </p:nvSpPr>
          <p:spPr bwMode="auto">
            <a:xfrm>
              <a:off x="2630" y="2665"/>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6" name="Freeform 31"/>
            <p:cNvSpPr>
              <a:spLocks/>
            </p:cNvSpPr>
            <p:nvPr/>
          </p:nvSpPr>
          <p:spPr bwMode="auto">
            <a:xfrm>
              <a:off x="2274" y="2665"/>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7" name="Line 32"/>
            <p:cNvSpPr>
              <a:spLocks noChangeShapeType="1"/>
            </p:cNvSpPr>
            <p:nvPr/>
          </p:nvSpPr>
          <p:spPr bwMode="auto">
            <a:xfrm flipH="1">
              <a:off x="2621" y="2239"/>
              <a:ext cx="296"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68" name="Freeform 33"/>
            <p:cNvSpPr>
              <a:spLocks/>
            </p:cNvSpPr>
            <p:nvPr/>
          </p:nvSpPr>
          <p:spPr bwMode="auto">
            <a:xfrm>
              <a:off x="3271" y="2703"/>
              <a:ext cx="142" cy="244"/>
            </a:xfrm>
            <a:custGeom>
              <a:avLst/>
              <a:gdLst>
                <a:gd name="T0" fmla="*/ 15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69" name="Text Box 34"/>
            <p:cNvSpPr txBox="1">
              <a:spLocks noChangeArrowheads="1"/>
            </p:cNvSpPr>
            <p:nvPr/>
          </p:nvSpPr>
          <p:spPr bwMode="auto">
            <a:xfrm>
              <a:off x="2928" y="2049"/>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70" name="Oval 35"/>
            <p:cNvSpPr>
              <a:spLocks noChangeArrowheads="1"/>
            </p:cNvSpPr>
            <p:nvPr/>
          </p:nvSpPr>
          <p:spPr bwMode="auto">
            <a:xfrm>
              <a:off x="2923" y="2082"/>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1" name="Text Box 36"/>
            <p:cNvSpPr txBox="1">
              <a:spLocks noChangeArrowheads="1"/>
            </p:cNvSpPr>
            <p:nvPr/>
          </p:nvSpPr>
          <p:spPr bwMode="auto">
            <a:xfrm>
              <a:off x="4221" y="2473"/>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72" name="Oval 37"/>
            <p:cNvSpPr>
              <a:spLocks noChangeArrowheads="1"/>
            </p:cNvSpPr>
            <p:nvPr/>
          </p:nvSpPr>
          <p:spPr bwMode="auto">
            <a:xfrm>
              <a:off x="4205" y="250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3" name="Text Box 38"/>
            <p:cNvSpPr txBox="1">
              <a:spLocks noChangeArrowheads="1"/>
            </p:cNvSpPr>
            <p:nvPr/>
          </p:nvSpPr>
          <p:spPr bwMode="auto">
            <a:xfrm>
              <a:off x="4522" y="2934"/>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18</a:t>
              </a:r>
            </a:p>
          </p:txBody>
        </p:sp>
        <p:sp>
          <p:nvSpPr>
            <p:cNvPr id="44074" name="Oval 39"/>
            <p:cNvSpPr>
              <a:spLocks noChangeArrowheads="1"/>
            </p:cNvSpPr>
            <p:nvPr/>
          </p:nvSpPr>
          <p:spPr bwMode="auto">
            <a:xfrm>
              <a:off x="4506" y="296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5" name="Text Box 40"/>
            <p:cNvSpPr txBox="1">
              <a:spLocks noChangeArrowheads="1"/>
            </p:cNvSpPr>
            <p:nvPr/>
          </p:nvSpPr>
          <p:spPr bwMode="auto">
            <a:xfrm>
              <a:off x="5156" y="2496"/>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20</a:t>
              </a:r>
            </a:p>
          </p:txBody>
        </p:sp>
        <p:sp>
          <p:nvSpPr>
            <p:cNvPr id="44076" name="Oval 41"/>
            <p:cNvSpPr>
              <a:spLocks noChangeArrowheads="1"/>
            </p:cNvSpPr>
            <p:nvPr/>
          </p:nvSpPr>
          <p:spPr bwMode="auto">
            <a:xfrm>
              <a:off x="5140" y="2531"/>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7" name="Text Box 42"/>
            <p:cNvSpPr txBox="1">
              <a:spLocks noChangeArrowheads="1"/>
            </p:cNvSpPr>
            <p:nvPr/>
          </p:nvSpPr>
          <p:spPr bwMode="auto">
            <a:xfrm>
              <a:off x="4918" y="2944"/>
              <a:ext cx="203"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12</a:t>
              </a:r>
            </a:p>
          </p:txBody>
        </p:sp>
        <p:sp>
          <p:nvSpPr>
            <p:cNvPr id="44078" name="Oval 43"/>
            <p:cNvSpPr>
              <a:spLocks noChangeArrowheads="1"/>
            </p:cNvSpPr>
            <p:nvPr/>
          </p:nvSpPr>
          <p:spPr bwMode="auto">
            <a:xfrm>
              <a:off x="4902" y="2978"/>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79" name="Freeform 44"/>
            <p:cNvSpPr>
              <a:spLocks/>
            </p:cNvSpPr>
            <p:nvPr/>
          </p:nvSpPr>
          <p:spPr bwMode="auto">
            <a:xfrm>
              <a:off x="4924" y="2262"/>
              <a:ext cx="267" cy="285"/>
            </a:xfrm>
            <a:custGeom>
              <a:avLst/>
              <a:gdLst>
                <a:gd name="T0" fmla="*/ 0 w 353"/>
                <a:gd name="T1" fmla="*/ 0 h 384"/>
                <a:gd name="T2" fmla="*/ 29 w 353"/>
                <a:gd name="T3" fmla="*/ 27 h 384"/>
                <a:gd name="T4" fmla="*/ 0 60000 65536"/>
                <a:gd name="T5" fmla="*/ 0 60000 65536"/>
                <a:gd name="T6" fmla="*/ 0 w 353"/>
                <a:gd name="T7" fmla="*/ 0 h 384"/>
                <a:gd name="T8" fmla="*/ 353 w 353"/>
                <a:gd name="T9" fmla="*/ 384 h 384"/>
              </a:gdLst>
              <a:ahLst/>
              <a:cxnLst>
                <a:cxn ang="T4">
                  <a:pos x="T0" y="T1"/>
                </a:cxn>
                <a:cxn ang="T5">
                  <a:pos x="T2" y="T3"/>
                </a:cxn>
              </a:cxnLst>
              <a:rect l="T6" t="T7" r="T8" b="T9"/>
              <a:pathLst>
                <a:path w="353" h="384">
                  <a:moveTo>
                    <a:pt x="0" y="0"/>
                  </a:moveTo>
                  <a:lnTo>
                    <a:pt x="353" y="38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0" name="Freeform 45"/>
            <p:cNvSpPr>
              <a:spLocks/>
            </p:cNvSpPr>
            <p:nvPr/>
          </p:nvSpPr>
          <p:spPr bwMode="auto">
            <a:xfrm>
              <a:off x="4403" y="2710"/>
              <a:ext cx="188" cy="271"/>
            </a:xfrm>
            <a:custGeom>
              <a:avLst/>
              <a:gdLst>
                <a:gd name="T0" fmla="*/ 0 w 249"/>
                <a:gd name="T1" fmla="*/ 0 h 365"/>
                <a:gd name="T2" fmla="*/ 20 w 249"/>
                <a:gd name="T3" fmla="*/ 25 h 365"/>
                <a:gd name="T4" fmla="*/ 0 60000 65536"/>
                <a:gd name="T5" fmla="*/ 0 60000 65536"/>
                <a:gd name="T6" fmla="*/ 0 w 249"/>
                <a:gd name="T7" fmla="*/ 0 h 365"/>
                <a:gd name="T8" fmla="*/ 249 w 249"/>
                <a:gd name="T9" fmla="*/ 365 h 365"/>
              </a:gdLst>
              <a:ahLst/>
              <a:cxnLst>
                <a:cxn ang="T4">
                  <a:pos x="T0" y="T1"/>
                </a:cxn>
                <a:cxn ang="T5">
                  <a:pos x="T2" y="T3"/>
                </a:cxn>
              </a:cxnLst>
              <a:rect l="T6" t="T7" r="T8" b="T9"/>
              <a:pathLst>
                <a:path w="249" h="365">
                  <a:moveTo>
                    <a:pt x="0" y="0"/>
                  </a:moveTo>
                  <a:lnTo>
                    <a:pt x="249" y="36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1" name="Freeform 46"/>
            <p:cNvSpPr>
              <a:spLocks/>
            </p:cNvSpPr>
            <p:nvPr/>
          </p:nvSpPr>
          <p:spPr bwMode="auto">
            <a:xfrm>
              <a:off x="4047" y="2699"/>
              <a:ext cx="178" cy="260"/>
            </a:xfrm>
            <a:custGeom>
              <a:avLst/>
              <a:gdLst>
                <a:gd name="T0" fmla="*/ 18 w 236"/>
                <a:gd name="T1" fmla="*/ 0 h 350"/>
                <a:gd name="T2" fmla="*/ 0 w 236"/>
                <a:gd name="T3" fmla="*/ 25 h 350"/>
                <a:gd name="T4" fmla="*/ 0 60000 65536"/>
                <a:gd name="T5" fmla="*/ 0 60000 65536"/>
                <a:gd name="T6" fmla="*/ 0 w 236"/>
                <a:gd name="T7" fmla="*/ 0 h 350"/>
                <a:gd name="T8" fmla="*/ 236 w 236"/>
                <a:gd name="T9" fmla="*/ 350 h 350"/>
              </a:gdLst>
              <a:ahLst/>
              <a:cxnLst>
                <a:cxn ang="T4">
                  <a:pos x="T0" y="T1"/>
                </a:cxn>
                <a:cxn ang="T5">
                  <a:pos x="T2" y="T3"/>
                </a:cxn>
              </a:cxnLst>
              <a:rect l="T6" t="T7" r="T8" b="T9"/>
              <a:pathLst>
                <a:path w="236" h="350">
                  <a:moveTo>
                    <a:pt x="236" y="0"/>
                  </a:moveTo>
                  <a:lnTo>
                    <a:pt x="0" y="35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2" name="Line 47"/>
            <p:cNvSpPr>
              <a:spLocks noChangeShapeType="1"/>
            </p:cNvSpPr>
            <p:nvPr/>
          </p:nvSpPr>
          <p:spPr bwMode="auto">
            <a:xfrm flipH="1">
              <a:off x="4394" y="2273"/>
              <a:ext cx="295" cy="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lIns="10800" tIns="108000" rIns="0" bIns="10800"/>
            <a:lstStyle/>
            <a:p>
              <a:endParaRPr lang="zh-CN" altLang="en-US"/>
            </a:p>
          </p:txBody>
        </p:sp>
        <p:sp>
          <p:nvSpPr>
            <p:cNvPr id="44083" name="Freeform 48"/>
            <p:cNvSpPr>
              <a:spLocks/>
            </p:cNvSpPr>
            <p:nvPr/>
          </p:nvSpPr>
          <p:spPr bwMode="auto">
            <a:xfrm>
              <a:off x="5044" y="2737"/>
              <a:ext cx="141" cy="244"/>
            </a:xfrm>
            <a:custGeom>
              <a:avLst/>
              <a:gdLst>
                <a:gd name="T0" fmla="*/ 14 w 188"/>
                <a:gd name="T1" fmla="*/ 0 h 329"/>
                <a:gd name="T2" fmla="*/ 0 w 188"/>
                <a:gd name="T3" fmla="*/ 22 h 329"/>
                <a:gd name="T4" fmla="*/ 0 60000 65536"/>
                <a:gd name="T5" fmla="*/ 0 60000 65536"/>
                <a:gd name="T6" fmla="*/ 0 w 188"/>
                <a:gd name="T7" fmla="*/ 0 h 329"/>
                <a:gd name="T8" fmla="*/ 188 w 188"/>
                <a:gd name="T9" fmla="*/ 329 h 329"/>
              </a:gdLst>
              <a:ahLst/>
              <a:cxnLst>
                <a:cxn ang="T4">
                  <a:pos x="T0" y="T1"/>
                </a:cxn>
                <a:cxn ang="T5">
                  <a:pos x="T2" y="T3"/>
                </a:cxn>
              </a:cxnLst>
              <a:rect l="T6" t="T7" r="T8" b="T9"/>
              <a:pathLst>
                <a:path w="188" h="329">
                  <a:moveTo>
                    <a:pt x="188" y="0"/>
                  </a:moveTo>
                  <a:lnTo>
                    <a:pt x="0" y="329"/>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4" name="Text Box 49"/>
            <p:cNvSpPr txBox="1">
              <a:spLocks noChangeArrowheads="1"/>
            </p:cNvSpPr>
            <p:nvPr/>
          </p:nvSpPr>
          <p:spPr bwMode="auto">
            <a:xfrm>
              <a:off x="4701" y="2083"/>
              <a:ext cx="203"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85" name="Oval 50"/>
            <p:cNvSpPr>
              <a:spLocks noChangeArrowheads="1"/>
            </p:cNvSpPr>
            <p:nvPr/>
          </p:nvSpPr>
          <p:spPr bwMode="auto">
            <a:xfrm>
              <a:off x="4696" y="2116"/>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6" name="Oval 51"/>
            <p:cNvSpPr>
              <a:spLocks noChangeArrowheads="1"/>
            </p:cNvSpPr>
            <p:nvPr/>
          </p:nvSpPr>
          <p:spPr bwMode="auto">
            <a:xfrm>
              <a:off x="721" y="243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7" name="Text Box 52"/>
            <p:cNvSpPr txBox="1">
              <a:spLocks noChangeArrowheads="1"/>
            </p:cNvSpPr>
            <p:nvPr/>
          </p:nvSpPr>
          <p:spPr bwMode="auto">
            <a:xfrm>
              <a:off x="737" y="2403"/>
              <a:ext cx="20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35</a:t>
              </a:r>
            </a:p>
          </p:txBody>
        </p:sp>
        <p:sp>
          <p:nvSpPr>
            <p:cNvPr id="44088" name="Oval 53"/>
            <p:cNvSpPr>
              <a:spLocks noChangeArrowheads="1"/>
            </p:cNvSpPr>
            <p:nvPr/>
          </p:nvSpPr>
          <p:spPr bwMode="auto">
            <a:xfrm>
              <a:off x="2442" y="2482"/>
              <a:ext cx="234"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89" name="Text Box 54"/>
            <p:cNvSpPr txBox="1">
              <a:spLocks noChangeArrowheads="1"/>
            </p:cNvSpPr>
            <p:nvPr/>
          </p:nvSpPr>
          <p:spPr bwMode="auto">
            <a:xfrm>
              <a:off x="2458" y="2447"/>
              <a:ext cx="20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sp>
          <p:nvSpPr>
            <p:cNvPr id="44090" name="Oval 55"/>
            <p:cNvSpPr>
              <a:spLocks noChangeArrowheads="1"/>
            </p:cNvSpPr>
            <p:nvPr/>
          </p:nvSpPr>
          <p:spPr bwMode="auto">
            <a:xfrm>
              <a:off x="2169" y="2928"/>
              <a:ext cx="235" cy="210"/>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91" name="Text Box 56"/>
            <p:cNvSpPr txBox="1">
              <a:spLocks noChangeArrowheads="1"/>
            </p:cNvSpPr>
            <p:nvPr/>
          </p:nvSpPr>
          <p:spPr bwMode="auto">
            <a:xfrm>
              <a:off x="2185" y="2893"/>
              <a:ext cx="20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32</a:t>
              </a:r>
            </a:p>
          </p:txBody>
        </p:sp>
        <p:sp>
          <p:nvSpPr>
            <p:cNvPr id="44092" name="Oval 57"/>
            <p:cNvSpPr>
              <a:spLocks noChangeArrowheads="1"/>
            </p:cNvSpPr>
            <p:nvPr/>
          </p:nvSpPr>
          <p:spPr bwMode="auto">
            <a:xfrm>
              <a:off x="3904" y="2961"/>
              <a:ext cx="235" cy="211"/>
            </a:xfrm>
            <a:prstGeom prst="ellipse">
              <a:avLst/>
            </a:pr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10800" tIns="108000" rIns="0" bIns="10800"/>
            <a:lstStyle/>
            <a:p>
              <a:endParaRPr lang="zh-CN" altLang="en-US"/>
            </a:p>
          </p:txBody>
        </p:sp>
        <p:sp>
          <p:nvSpPr>
            <p:cNvPr id="44093" name="Text Box 58"/>
            <p:cNvSpPr txBox="1">
              <a:spLocks noChangeArrowheads="1"/>
            </p:cNvSpPr>
            <p:nvPr/>
          </p:nvSpPr>
          <p:spPr bwMode="auto">
            <a:xfrm>
              <a:off x="3920" y="2926"/>
              <a:ext cx="202"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800" tIns="108000" rIns="0" bIns="10800"/>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en-US" altLang="zh-CN" sz="2200" b="1"/>
                <a:t>28</a:t>
              </a:r>
            </a:p>
          </p:txBody>
        </p:sp>
      </p:grpSp>
      <p:sp>
        <p:nvSpPr>
          <p:cNvPr id="44039" name="Text Box 60"/>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堆</a:t>
            </a:r>
            <a:r>
              <a:rPr kumimoji="1" lang="zh-CN" altLang="en-US" sz="4400" b="1" dirty="0">
                <a:solidFill>
                  <a:schemeClr val="tx2"/>
                </a:solidFill>
                <a:latin typeface="华文行楷" pitchFamily="2" charset="-122"/>
                <a:ea typeface="华文行楷" pitchFamily="2" charset="-122"/>
              </a:rPr>
              <a:t>排序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58</a:t>
            </a:fld>
            <a:endParaRPr lang="en-US" altLang="zh-CN" dirty="0"/>
          </a:p>
        </p:txBody>
      </p:sp>
    </p:spTree>
    <p:extLst>
      <p:ext uri="{BB962C8B-B14F-4D97-AF65-F5344CB8AC3E}">
        <p14:creationId xmlns:p14="http://schemas.microsoft.com/office/powerpoint/2010/main" val="876343760"/>
      </p:ext>
    </p:extLst>
  </p:cSld>
  <p:clrMapOvr>
    <a:masterClrMapping/>
  </p:clrMapOvr>
  <p:transition>
    <p:strips dir="rd"/>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9" name="Rectangle 5"/>
          <p:cNvSpPr>
            <a:spLocks noChangeArrowheads="1"/>
          </p:cNvSpPr>
          <p:nvPr/>
        </p:nvSpPr>
        <p:spPr bwMode="auto">
          <a:xfrm>
            <a:off x="250825" y="785813"/>
            <a:ext cx="8785225" cy="5078412"/>
          </a:xfrm>
          <a:prstGeom prst="rect">
            <a:avLst/>
          </a:prstGeom>
          <a:noFill/>
          <a:ln w="9525">
            <a:noFill/>
            <a:miter lim="800000"/>
            <a:headEnd/>
            <a:tailEnd/>
          </a:ln>
        </p:spPr>
        <p:txBody>
          <a:bodyPr anchor="ctr">
            <a:spAutoFit/>
          </a:bodyPr>
          <a:lstStyle/>
          <a:p>
            <a:pPr>
              <a:lnSpc>
                <a:spcPct val="120000"/>
              </a:lnSpc>
              <a:spcBef>
                <a:spcPts val="0"/>
              </a:spcBef>
              <a:buClr>
                <a:srgbClr val="FF0000"/>
              </a:buClr>
              <a:buFont typeface="Wingdings" pitchFamily="2" charset="2"/>
              <a:buChar char="q"/>
              <a:defRPr/>
            </a:pP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左、右子树是堆，子树的根为各自子树中关键字最大者，</a:t>
            </a:r>
            <a:endParaRPr lang="en-US" altLang="zh-CN" b="1" dirty="0">
              <a:ea typeface="宋体" pitchFamily="2" charset="-122"/>
            </a:endParaRPr>
          </a:p>
          <a:p>
            <a:pPr>
              <a:lnSpc>
                <a:spcPct val="120000"/>
              </a:lnSpc>
              <a:spcBef>
                <a:spcPts val="0"/>
              </a:spcBef>
              <a:buClr>
                <a:srgbClr val="FF0000"/>
              </a:buClr>
              <a:buFont typeface="Wingdings" pitchFamily="2" charset="2"/>
              <a:buChar char="q"/>
              <a:defRPr/>
            </a:pPr>
            <a:r>
              <a:rPr lang="zh-CN" altLang="en-US" b="1" dirty="0">
                <a:ea typeface="宋体" pitchFamily="2" charset="-122"/>
              </a:rPr>
              <a:t>将</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和其左、右孩子中关键字最大者放到</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的位置。</a:t>
            </a:r>
            <a:endParaRPr lang="en-US" altLang="zh-CN" b="1" dirty="0">
              <a:ea typeface="宋体" pitchFamily="2" charset="-122"/>
            </a:endParaRPr>
          </a:p>
          <a:p>
            <a:pPr marL="722313" lvl="1" indent="-265113">
              <a:lnSpc>
                <a:spcPct val="120000"/>
              </a:lnSpc>
              <a:spcBef>
                <a:spcPts val="0"/>
              </a:spcBef>
              <a:buClr>
                <a:srgbClr val="FF0000"/>
              </a:buClr>
              <a:buFont typeface="Wingdings" pitchFamily="2" charset="2"/>
              <a:buChar char="Ø"/>
              <a:defRPr/>
            </a:pPr>
            <a:r>
              <a:rPr lang="zh-CN" altLang="en-US" b="1" dirty="0">
                <a:ea typeface="宋体" pitchFamily="2" charset="-122"/>
              </a:rPr>
              <a:t>若</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是三者中的最大，则无需调整，以其为根的子树已是堆；</a:t>
            </a:r>
            <a:endParaRPr lang="en-US" altLang="zh-CN" b="1" dirty="0">
              <a:ea typeface="宋体" pitchFamily="2" charset="-122"/>
            </a:endParaRPr>
          </a:p>
          <a:p>
            <a:pPr marL="722313" lvl="1" indent="-265113">
              <a:lnSpc>
                <a:spcPct val="120000"/>
              </a:lnSpc>
              <a:spcBef>
                <a:spcPts val="0"/>
              </a:spcBef>
              <a:buClr>
                <a:srgbClr val="FF0000"/>
              </a:buClr>
              <a:buFont typeface="Wingdings" pitchFamily="2" charset="2"/>
              <a:buChar char="Ø"/>
              <a:defRPr/>
            </a:pPr>
            <a:r>
              <a:rPr lang="zh-CN" altLang="en-US" b="1" dirty="0">
                <a:ea typeface="宋体" pitchFamily="2" charset="-122"/>
              </a:rPr>
              <a:t>否则，将</a:t>
            </a:r>
            <a:r>
              <a:rPr lang="en-US" altLang="zh-CN" b="1" dirty="0">
                <a:ea typeface="宋体" pitchFamily="2" charset="-122"/>
              </a:rPr>
              <a:t>R[</a:t>
            </a:r>
            <a:r>
              <a:rPr lang="en-US" altLang="zh-CN" b="1" dirty="0" err="1">
                <a:ea typeface="宋体" pitchFamily="2" charset="-122"/>
              </a:rPr>
              <a:t>i</a:t>
            </a:r>
            <a:r>
              <a:rPr lang="en-US" altLang="zh-CN" b="1" dirty="0">
                <a:ea typeface="宋体" pitchFamily="2" charset="-122"/>
              </a:rPr>
              <a:t>]</a:t>
            </a:r>
            <a:r>
              <a:rPr lang="zh-CN" altLang="en-US" b="1" dirty="0">
                <a:ea typeface="宋体" pitchFamily="2" charset="-122"/>
              </a:rPr>
              <a:t>和具有最大关键字的左孩子</a:t>
            </a:r>
            <a:r>
              <a:rPr lang="en-US" altLang="zh-CN" b="1" dirty="0">
                <a:ea typeface="宋体" pitchFamily="2" charset="-122"/>
              </a:rPr>
              <a:t>R[2i]</a:t>
            </a:r>
            <a:r>
              <a:rPr lang="zh-CN" altLang="en-US" b="1" dirty="0">
                <a:ea typeface="宋体" pitchFamily="2" charset="-122"/>
              </a:rPr>
              <a:t>或右孩子</a:t>
            </a:r>
            <a:r>
              <a:rPr lang="en-US" altLang="zh-CN" b="1" dirty="0">
                <a:ea typeface="宋体" pitchFamily="2" charset="-122"/>
              </a:rPr>
              <a:t>R[2i+1]</a:t>
            </a:r>
            <a:r>
              <a:rPr lang="zh-CN" altLang="en-US" b="1" dirty="0">
                <a:ea typeface="宋体" pitchFamily="2" charset="-122"/>
              </a:rPr>
              <a:t>进行交换。</a:t>
            </a:r>
          </a:p>
          <a:p>
            <a:pPr marL="271463" indent="-271463">
              <a:lnSpc>
                <a:spcPct val="120000"/>
              </a:lnSpc>
              <a:spcBef>
                <a:spcPts val="0"/>
              </a:spcBef>
              <a:buClr>
                <a:srgbClr val="FF0000"/>
              </a:buClr>
              <a:buFont typeface="Wingdings" pitchFamily="2" charset="2"/>
              <a:buChar char="q"/>
              <a:defRPr/>
            </a:pPr>
            <a:r>
              <a:rPr lang="zh-CN" altLang="en-US" b="1" dirty="0">
                <a:ea typeface="宋体" pitchFamily="2" charset="-122"/>
              </a:rPr>
              <a:t>交换后以</a:t>
            </a:r>
            <a:r>
              <a:rPr lang="en-US" altLang="zh-CN" b="1" dirty="0">
                <a:ea typeface="宋体" pitchFamily="2" charset="-122"/>
              </a:rPr>
              <a:t>R[2i]</a:t>
            </a:r>
            <a:r>
              <a:rPr lang="zh-CN" altLang="en-US" b="1" dirty="0">
                <a:ea typeface="宋体" pitchFamily="2" charset="-122"/>
              </a:rPr>
              <a:t>和</a:t>
            </a:r>
            <a:r>
              <a:rPr lang="en-US" altLang="zh-CN" b="1" dirty="0">
                <a:ea typeface="宋体" pitchFamily="2" charset="-122"/>
              </a:rPr>
              <a:t>R[2i+1]</a:t>
            </a:r>
            <a:r>
              <a:rPr lang="zh-CN" altLang="en-US" b="1" dirty="0">
                <a:ea typeface="宋体" pitchFamily="2" charset="-122"/>
              </a:rPr>
              <a:t>为根的子树可能不再是堆，但其左、右子树仍然是堆，于是重复上述过程，</a:t>
            </a:r>
            <a:r>
              <a:rPr lang="zh-CN" altLang="en-US" b="1" dirty="0">
                <a:solidFill>
                  <a:srgbClr val="FF6600"/>
                </a:solidFill>
                <a:ea typeface="宋体" pitchFamily="2" charset="-122"/>
              </a:rPr>
              <a:t>将子树调整为堆</a:t>
            </a:r>
            <a:r>
              <a:rPr lang="zh-CN" altLang="en-US" b="1" dirty="0">
                <a:ea typeface="宋体" pitchFamily="2" charset="-122"/>
              </a:rPr>
              <a:t>，</a:t>
            </a:r>
            <a:r>
              <a:rPr lang="en-US" altLang="zh-CN" b="1" dirty="0">
                <a:ea typeface="宋体" pitchFamily="2" charset="-122"/>
              </a:rPr>
              <a:t>…</a:t>
            </a:r>
            <a:r>
              <a:rPr lang="zh-CN" altLang="en-US" b="1" dirty="0">
                <a:ea typeface="宋体" pitchFamily="2" charset="-122"/>
              </a:rPr>
              <a:t>，如此逐层递推下去，最多可能一直调整到树叶。</a:t>
            </a:r>
            <a:endParaRPr lang="en-US" altLang="zh-CN" b="1" dirty="0">
              <a:ea typeface="宋体" pitchFamily="2" charset="-122"/>
            </a:endParaRPr>
          </a:p>
          <a:p>
            <a:pPr marL="271463" indent="-271463">
              <a:lnSpc>
                <a:spcPct val="120000"/>
              </a:lnSpc>
              <a:spcBef>
                <a:spcPts val="0"/>
              </a:spcBef>
              <a:buClr>
                <a:srgbClr val="FF0000"/>
              </a:buClr>
              <a:buFont typeface="Wingdings" pitchFamily="2" charset="2"/>
              <a:buChar char="q"/>
              <a:defRPr/>
            </a:pPr>
            <a:r>
              <a:rPr lang="zh-CN" altLang="en-US" b="1" dirty="0">
                <a:ea typeface="宋体" pitchFamily="2" charset="-122"/>
              </a:rPr>
              <a:t>这一过程就像过筛子一样，把较小的关键字筛下去，而将最大关键字一层层地选择上来。 </a:t>
            </a:r>
          </a:p>
        </p:txBody>
      </p:sp>
      <p:sp>
        <p:nvSpPr>
          <p:cNvPr id="45062" name="矩形 6"/>
          <p:cNvSpPr>
            <a:spLocks noChangeArrowheads="1"/>
          </p:cNvSpPr>
          <p:nvPr/>
        </p:nvSpPr>
        <p:spPr bwMode="auto">
          <a:xfrm>
            <a:off x="0" y="324520"/>
            <a:ext cx="3476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just">
              <a:spcBef>
                <a:spcPct val="50000"/>
              </a:spcBef>
            </a:pPr>
            <a:r>
              <a:rPr kumimoji="1" lang="zh-CN" altLang="en-US" sz="3200" b="1" dirty="0">
                <a:solidFill>
                  <a:srgbClr val="FF0000"/>
                </a:solidFill>
              </a:rPr>
              <a:t>堆调整</a:t>
            </a:r>
            <a:r>
              <a:rPr kumimoji="1" lang="en-US" altLang="zh-CN" sz="3200" b="1" dirty="0">
                <a:solidFill>
                  <a:srgbClr val="FF0000"/>
                </a:solidFill>
              </a:rPr>
              <a:t>——</a:t>
            </a:r>
            <a:r>
              <a:rPr kumimoji="1" lang="zh-CN" altLang="en-US" sz="3200" b="1" dirty="0">
                <a:solidFill>
                  <a:srgbClr val="FF0000"/>
                </a:solidFill>
              </a:rPr>
              <a:t>筛选法</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59</a:t>
            </a:fld>
            <a:endParaRPr lang="en-US" altLang="zh-CN" dirty="0"/>
          </a:p>
        </p:txBody>
      </p:sp>
    </p:spTree>
    <p:extLst>
      <p:ext uri="{BB962C8B-B14F-4D97-AF65-F5344CB8AC3E}">
        <p14:creationId xmlns:p14="http://schemas.microsoft.com/office/powerpoint/2010/main" val="162376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190469">
                                            <p:txEl>
                                              <p:pRg st="0" end="0"/>
                                            </p:txEl>
                                          </p:spTgt>
                                        </p:tgtEl>
                                        <p:attrNameLst>
                                          <p:attrName>style.visibility</p:attrName>
                                        </p:attrNameLst>
                                      </p:cBhvr>
                                      <p:to>
                                        <p:strVal val="visible"/>
                                      </p:to>
                                    </p:set>
                                    <p:anim calcmode="lin" valueType="num">
                                      <p:cBhvr>
                                        <p:cTn id="7" dur="1000" fill="hold"/>
                                        <p:tgtEl>
                                          <p:spTgt spid="190469">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190469">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190469">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190469">
                                            <p:txEl>
                                              <p:pRg st="1" end="1"/>
                                            </p:txEl>
                                          </p:spTgt>
                                        </p:tgtEl>
                                        <p:attrNameLst>
                                          <p:attrName>style.visibility</p:attrName>
                                        </p:attrNameLst>
                                      </p:cBhvr>
                                      <p:to>
                                        <p:strVal val="visible"/>
                                      </p:to>
                                    </p:set>
                                    <p:anim calcmode="lin" valueType="num">
                                      <p:cBhvr>
                                        <p:cTn id="14" dur="1000" fill="hold"/>
                                        <p:tgtEl>
                                          <p:spTgt spid="190469">
                                            <p:txEl>
                                              <p:pRg st="1" end="1"/>
                                            </p:txEl>
                                          </p:spTgt>
                                        </p:tgtEl>
                                        <p:attrNameLst>
                                          <p:attrName>ppt_x</p:attrName>
                                        </p:attrNameLst>
                                      </p:cBhvr>
                                      <p:tavLst>
                                        <p:tav tm="0">
                                          <p:val>
                                            <p:strVal val="#ppt_x-.2"/>
                                          </p:val>
                                        </p:tav>
                                        <p:tav tm="100000">
                                          <p:val>
                                            <p:strVal val="#ppt_x"/>
                                          </p:val>
                                        </p:tav>
                                      </p:tavLst>
                                    </p:anim>
                                    <p:anim calcmode="lin" valueType="num">
                                      <p:cBhvr>
                                        <p:cTn id="15" dur="1000" fill="hold"/>
                                        <p:tgtEl>
                                          <p:spTgt spid="190469">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190469">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190469">
                                            <p:txEl>
                                              <p:pRg st="2" end="2"/>
                                            </p:txEl>
                                          </p:spTgt>
                                        </p:tgtEl>
                                        <p:attrNameLst>
                                          <p:attrName>style.visibility</p:attrName>
                                        </p:attrNameLst>
                                      </p:cBhvr>
                                      <p:to>
                                        <p:strVal val="visible"/>
                                      </p:to>
                                    </p:set>
                                    <p:anim calcmode="lin" valueType="num">
                                      <p:cBhvr>
                                        <p:cTn id="21" dur="1000" fill="hold"/>
                                        <p:tgtEl>
                                          <p:spTgt spid="190469">
                                            <p:txEl>
                                              <p:pRg st="2" end="2"/>
                                            </p:txEl>
                                          </p:spTgt>
                                        </p:tgtEl>
                                        <p:attrNameLst>
                                          <p:attrName>ppt_x</p:attrName>
                                        </p:attrNameLst>
                                      </p:cBhvr>
                                      <p:tavLst>
                                        <p:tav tm="0">
                                          <p:val>
                                            <p:strVal val="#ppt_x-.2"/>
                                          </p:val>
                                        </p:tav>
                                        <p:tav tm="100000">
                                          <p:val>
                                            <p:strVal val="#ppt_x"/>
                                          </p:val>
                                        </p:tav>
                                      </p:tavLst>
                                    </p:anim>
                                    <p:anim calcmode="lin" valueType="num">
                                      <p:cBhvr>
                                        <p:cTn id="22" dur="1000" fill="hold"/>
                                        <p:tgtEl>
                                          <p:spTgt spid="190469">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190469">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190469">
                                            <p:txEl>
                                              <p:pRg st="3" end="3"/>
                                            </p:txEl>
                                          </p:spTgt>
                                        </p:tgtEl>
                                        <p:attrNameLst>
                                          <p:attrName>style.visibility</p:attrName>
                                        </p:attrNameLst>
                                      </p:cBhvr>
                                      <p:to>
                                        <p:strVal val="visible"/>
                                      </p:to>
                                    </p:set>
                                    <p:anim calcmode="lin" valueType="num">
                                      <p:cBhvr>
                                        <p:cTn id="28" dur="1000" fill="hold"/>
                                        <p:tgtEl>
                                          <p:spTgt spid="190469">
                                            <p:txEl>
                                              <p:pRg st="3" end="3"/>
                                            </p:txEl>
                                          </p:spTgt>
                                        </p:tgtEl>
                                        <p:attrNameLst>
                                          <p:attrName>ppt_x</p:attrName>
                                        </p:attrNameLst>
                                      </p:cBhvr>
                                      <p:tavLst>
                                        <p:tav tm="0">
                                          <p:val>
                                            <p:strVal val="#ppt_x-.2"/>
                                          </p:val>
                                        </p:tav>
                                        <p:tav tm="100000">
                                          <p:val>
                                            <p:strVal val="#ppt_x"/>
                                          </p:val>
                                        </p:tav>
                                      </p:tavLst>
                                    </p:anim>
                                    <p:anim calcmode="lin" valueType="num">
                                      <p:cBhvr>
                                        <p:cTn id="29" dur="1000" fill="hold"/>
                                        <p:tgtEl>
                                          <p:spTgt spid="190469">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190469">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190469">
                                            <p:txEl>
                                              <p:pRg st="4" end="4"/>
                                            </p:txEl>
                                          </p:spTgt>
                                        </p:tgtEl>
                                        <p:attrNameLst>
                                          <p:attrName>style.visibility</p:attrName>
                                        </p:attrNameLst>
                                      </p:cBhvr>
                                      <p:to>
                                        <p:strVal val="visible"/>
                                      </p:to>
                                    </p:set>
                                    <p:anim calcmode="lin" valueType="num">
                                      <p:cBhvr>
                                        <p:cTn id="35" dur="1000" fill="hold"/>
                                        <p:tgtEl>
                                          <p:spTgt spid="190469">
                                            <p:txEl>
                                              <p:pRg st="4" end="4"/>
                                            </p:txEl>
                                          </p:spTgt>
                                        </p:tgtEl>
                                        <p:attrNameLst>
                                          <p:attrName>ppt_x</p:attrName>
                                        </p:attrNameLst>
                                      </p:cBhvr>
                                      <p:tavLst>
                                        <p:tav tm="0">
                                          <p:val>
                                            <p:strVal val="#ppt_x-.2"/>
                                          </p:val>
                                        </p:tav>
                                        <p:tav tm="100000">
                                          <p:val>
                                            <p:strVal val="#ppt_x"/>
                                          </p:val>
                                        </p:tav>
                                      </p:tavLst>
                                    </p:anim>
                                    <p:anim calcmode="lin" valueType="num">
                                      <p:cBhvr>
                                        <p:cTn id="36" dur="1000" fill="hold"/>
                                        <p:tgtEl>
                                          <p:spTgt spid="190469">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190469">
                                            <p:txEl>
                                              <p:pRg st="4" end="4"/>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190469">
                                            <p:txEl>
                                              <p:pRg st="5" end="5"/>
                                            </p:txEl>
                                          </p:spTgt>
                                        </p:tgtEl>
                                        <p:attrNameLst>
                                          <p:attrName>style.visibility</p:attrName>
                                        </p:attrNameLst>
                                      </p:cBhvr>
                                      <p:to>
                                        <p:strVal val="visible"/>
                                      </p:to>
                                    </p:set>
                                    <p:anim calcmode="lin" valueType="num">
                                      <p:cBhvr>
                                        <p:cTn id="42" dur="1000" fill="hold"/>
                                        <p:tgtEl>
                                          <p:spTgt spid="190469">
                                            <p:txEl>
                                              <p:pRg st="5" end="5"/>
                                            </p:txEl>
                                          </p:spTgt>
                                        </p:tgtEl>
                                        <p:attrNameLst>
                                          <p:attrName>ppt_x</p:attrName>
                                        </p:attrNameLst>
                                      </p:cBhvr>
                                      <p:tavLst>
                                        <p:tav tm="0">
                                          <p:val>
                                            <p:strVal val="#ppt_x-.2"/>
                                          </p:val>
                                        </p:tav>
                                        <p:tav tm="100000">
                                          <p:val>
                                            <p:strVal val="#ppt_x"/>
                                          </p:val>
                                        </p:tav>
                                      </p:tavLst>
                                    </p:anim>
                                    <p:anim calcmode="lin" valueType="num">
                                      <p:cBhvr>
                                        <p:cTn id="43" dur="1000" fill="hold"/>
                                        <p:tgtEl>
                                          <p:spTgt spid="190469">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19046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026"/>
          <p:cNvSpPr>
            <a:spLocks noGrp="1" noChangeArrowheads="1"/>
          </p:cNvSpPr>
          <p:nvPr>
            <p:ph type="title"/>
          </p:nvPr>
        </p:nvSpPr>
        <p:spPr/>
        <p:txBody>
          <a:bodyPr/>
          <a:lstStyle/>
          <a:p>
            <a:pPr eaLnBrk="1" hangingPunct="1"/>
            <a:r>
              <a:rPr lang="en-US" altLang="zh-CN" sz="2500" smtClean="0">
                <a:latin typeface="Times New Roman" pitchFamily="18" charset="0"/>
              </a:rPr>
              <a:t>A Typical Divide and Conquer Technique</a:t>
            </a:r>
          </a:p>
        </p:txBody>
      </p:sp>
      <p:grpSp>
        <p:nvGrpSpPr>
          <p:cNvPr id="4" name="组合 3"/>
          <p:cNvGrpSpPr/>
          <p:nvPr/>
        </p:nvGrpSpPr>
        <p:grpSpPr>
          <a:xfrm>
            <a:off x="1225192" y="1628800"/>
            <a:ext cx="5799742" cy="3862387"/>
            <a:chOff x="1547663" y="1628800"/>
            <a:chExt cx="5799742" cy="3862387"/>
          </a:xfrm>
        </p:grpSpPr>
        <p:sp>
          <p:nvSpPr>
            <p:cNvPr id="17412" name="Oval 1027"/>
            <p:cNvSpPr>
              <a:spLocks noChangeArrowheads="1"/>
            </p:cNvSpPr>
            <p:nvPr/>
          </p:nvSpPr>
          <p:spPr bwMode="auto">
            <a:xfrm>
              <a:off x="5347494" y="2527293"/>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2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7413" name="Oval 1028"/>
            <p:cNvSpPr>
              <a:spLocks noChangeArrowheads="1"/>
            </p:cNvSpPr>
            <p:nvPr/>
          </p:nvSpPr>
          <p:spPr bwMode="auto">
            <a:xfrm>
              <a:off x="1547663" y="2527293"/>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a:latin typeface="Times New Roman" pitchFamily="18" charset="0"/>
                </a:rPr>
                <a:t>subproblem 1 </a:t>
              </a:r>
            </a:p>
            <a:p>
              <a:pPr algn="ctr" eaLnBrk="0" hangingPunct="0"/>
              <a:r>
                <a:rPr lang="en-US" altLang="zh-CN" b="1">
                  <a:latin typeface="Times New Roman" pitchFamily="18" charset="0"/>
                </a:rPr>
                <a:t>of size </a:t>
              </a:r>
              <a:r>
                <a:rPr lang="en-US" altLang="zh-CN" b="1" i="1">
                  <a:latin typeface="Times New Roman" pitchFamily="18" charset="0"/>
                </a:rPr>
                <a:t>n</a:t>
              </a:r>
              <a:r>
                <a:rPr lang="en-US" altLang="zh-CN" b="1">
                  <a:latin typeface="Times New Roman" pitchFamily="18" charset="0"/>
                </a:rPr>
                <a:t>/2</a:t>
              </a:r>
            </a:p>
          </p:txBody>
        </p:sp>
        <p:sp>
          <p:nvSpPr>
            <p:cNvPr id="17414" name="Rectangle 1029"/>
            <p:cNvSpPr>
              <a:spLocks noChangeArrowheads="1"/>
            </p:cNvSpPr>
            <p:nvPr/>
          </p:nvSpPr>
          <p:spPr bwMode="auto">
            <a:xfrm>
              <a:off x="1547663" y="3555583"/>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a:t>
              </a:r>
            </a:p>
            <a:p>
              <a:pPr algn="ctr" eaLnBrk="0" hangingPunct="0"/>
              <a:r>
                <a:rPr lang="en-US" altLang="zh-CN" sz="1600" b="1">
                  <a:latin typeface="Times New Roman" pitchFamily="18" charset="0"/>
                </a:rPr>
                <a:t>subproblem 1</a:t>
              </a:r>
              <a:endParaRPr lang="en-US" altLang="zh-CN" sz="2400">
                <a:latin typeface="Times New Roman" pitchFamily="18" charset="0"/>
              </a:endParaRPr>
            </a:p>
          </p:txBody>
        </p:sp>
        <p:sp>
          <p:nvSpPr>
            <p:cNvPr id="17415" name="Rectangle 1030"/>
            <p:cNvSpPr>
              <a:spLocks noChangeArrowheads="1"/>
            </p:cNvSpPr>
            <p:nvPr/>
          </p:nvSpPr>
          <p:spPr bwMode="auto">
            <a:xfrm>
              <a:off x="3480910" y="4946798"/>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a:t>
              </a:r>
            </a:p>
            <a:p>
              <a:pPr algn="ctr" eaLnBrk="0" hangingPunct="0"/>
              <a:r>
                <a:rPr lang="en-US" altLang="zh-CN" sz="1600" b="1">
                  <a:latin typeface="Times New Roman" pitchFamily="18" charset="0"/>
                </a:rPr>
                <a:t>the original problem</a:t>
              </a:r>
              <a:endParaRPr lang="en-US" altLang="zh-CN" sz="2400">
                <a:latin typeface="Times New Roman" pitchFamily="18" charset="0"/>
              </a:endParaRPr>
            </a:p>
          </p:txBody>
        </p:sp>
        <p:sp>
          <p:nvSpPr>
            <p:cNvPr id="17416" name="Rectangle 1031"/>
            <p:cNvSpPr>
              <a:spLocks noChangeArrowheads="1"/>
            </p:cNvSpPr>
            <p:nvPr/>
          </p:nvSpPr>
          <p:spPr bwMode="auto">
            <a:xfrm>
              <a:off x="5347494" y="3555583"/>
              <a:ext cx="1999911" cy="544389"/>
            </a:xfrm>
            <a:prstGeom prst="rect">
              <a:avLst/>
            </a:prstGeom>
            <a:noFill/>
            <a:ln w="12700">
              <a:solidFill>
                <a:srgbClr val="FF0000"/>
              </a:solidFill>
              <a:miter lim="800000"/>
              <a:headEnd type="none" w="sm" len="sm"/>
              <a:tailEnd type="none" w="sm" len="sm"/>
            </a:ln>
          </p:spPr>
          <p:txBody>
            <a:bodyPr wrap="none" anchor="ctr"/>
            <a:lstStyle/>
            <a:p>
              <a:pPr algn="ctr" eaLnBrk="0" hangingPunct="0"/>
              <a:r>
                <a:rPr lang="en-US" altLang="zh-CN" sz="1600" b="1">
                  <a:latin typeface="Times New Roman" pitchFamily="18" charset="0"/>
                </a:rPr>
                <a:t>a solution to </a:t>
              </a:r>
            </a:p>
            <a:p>
              <a:pPr algn="ctr" eaLnBrk="0" hangingPunct="0"/>
              <a:r>
                <a:rPr lang="en-US" altLang="zh-CN" sz="1600" b="1">
                  <a:latin typeface="Times New Roman" pitchFamily="18" charset="0"/>
                </a:rPr>
                <a:t>subproblem 2</a:t>
              </a:r>
              <a:endParaRPr lang="en-US" altLang="zh-CN" sz="2400">
                <a:latin typeface="Times New Roman" pitchFamily="18" charset="0"/>
              </a:endParaRPr>
            </a:p>
          </p:txBody>
        </p:sp>
        <p:sp>
          <p:nvSpPr>
            <p:cNvPr id="17417" name="Line 1032"/>
            <p:cNvSpPr>
              <a:spLocks noChangeShapeType="1"/>
            </p:cNvSpPr>
            <p:nvPr/>
          </p:nvSpPr>
          <p:spPr bwMode="auto">
            <a:xfrm flipH="1">
              <a:off x="2814273" y="2285343"/>
              <a:ext cx="1266610" cy="24195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18" name="Line 1033"/>
            <p:cNvSpPr>
              <a:spLocks noChangeShapeType="1"/>
            </p:cNvSpPr>
            <p:nvPr/>
          </p:nvSpPr>
          <p:spPr bwMode="auto">
            <a:xfrm>
              <a:off x="4814185" y="2285343"/>
              <a:ext cx="1333274" cy="241951"/>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19" name="Oval 1034"/>
            <p:cNvSpPr>
              <a:spLocks noChangeArrowheads="1"/>
            </p:cNvSpPr>
            <p:nvPr/>
          </p:nvSpPr>
          <p:spPr bwMode="auto">
            <a:xfrm>
              <a:off x="3480910" y="1628800"/>
              <a:ext cx="1999911" cy="665364"/>
            </a:xfrm>
            <a:prstGeom prst="ellipse">
              <a:avLst/>
            </a:prstGeom>
            <a:noFill/>
            <a:ln w="12700">
              <a:solidFill>
                <a:srgbClr val="FF0000"/>
              </a:solidFill>
              <a:round/>
              <a:headEnd type="none" w="sm" len="sm"/>
              <a:tailEnd type="none" w="sm" len="sm"/>
            </a:ln>
          </p:spPr>
          <p:txBody>
            <a:bodyPr wrap="none" anchor="ctr"/>
            <a:lstStyle/>
            <a:p>
              <a:pPr algn="ctr" eaLnBrk="0" hangingPunct="0"/>
              <a:r>
                <a:rPr lang="en-US" altLang="zh-CN" b="1" dirty="0">
                  <a:latin typeface="Times New Roman" pitchFamily="18" charset="0"/>
                </a:rPr>
                <a:t>a problem of size </a:t>
              </a:r>
              <a:r>
                <a:rPr lang="en-US" altLang="zh-CN" b="1" i="1" dirty="0">
                  <a:latin typeface="Times New Roman" pitchFamily="18" charset="0"/>
                </a:rPr>
                <a:t>n</a:t>
              </a:r>
              <a:endParaRPr lang="en-US" altLang="zh-CN" b="1" dirty="0">
                <a:latin typeface="Times New Roman" pitchFamily="18" charset="0"/>
              </a:endParaRPr>
            </a:p>
          </p:txBody>
        </p:sp>
        <p:sp>
          <p:nvSpPr>
            <p:cNvPr id="17420" name="Line 1035"/>
            <p:cNvSpPr>
              <a:spLocks noChangeShapeType="1"/>
            </p:cNvSpPr>
            <p:nvPr/>
          </p:nvSpPr>
          <p:spPr bwMode="auto">
            <a:xfrm>
              <a:off x="2480955" y="3192657"/>
              <a:ext cx="0" cy="36292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21" name="Line 1036"/>
            <p:cNvSpPr>
              <a:spLocks noChangeShapeType="1"/>
            </p:cNvSpPr>
            <p:nvPr/>
          </p:nvSpPr>
          <p:spPr bwMode="auto">
            <a:xfrm>
              <a:off x="6347450" y="3192657"/>
              <a:ext cx="0" cy="362926"/>
            </a:xfrm>
            <a:prstGeom prst="line">
              <a:avLst/>
            </a:prstGeom>
            <a:noFill/>
            <a:ln w="12700">
              <a:solidFill>
                <a:srgbClr val="FF0000"/>
              </a:solidFill>
              <a:round/>
              <a:headEnd type="none" w="sm" len="sm"/>
              <a:tailEnd type="triangle" w="sm" len="sm"/>
            </a:ln>
          </p:spPr>
          <p:txBody>
            <a:bodyPr wrap="none" anchor="ctr"/>
            <a:lstStyle/>
            <a:p>
              <a:endParaRPr lang="zh-CN" altLang="en-US"/>
            </a:p>
          </p:txBody>
        </p:sp>
        <p:sp>
          <p:nvSpPr>
            <p:cNvPr id="17422" name="Line 1037"/>
            <p:cNvSpPr>
              <a:spLocks noChangeShapeType="1"/>
            </p:cNvSpPr>
            <p:nvPr/>
          </p:nvSpPr>
          <p:spPr bwMode="auto">
            <a:xfrm>
              <a:off x="2480955" y="4099972"/>
              <a:ext cx="0" cy="42341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3" name="Line 1038"/>
            <p:cNvSpPr>
              <a:spLocks noChangeShapeType="1"/>
            </p:cNvSpPr>
            <p:nvPr/>
          </p:nvSpPr>
          <p:spPr bwMode="auto">
            <a:xfrm>
              <a:off x="6347450" y="4099972"/>
              <a:ext cx="0" cy="423413"/>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4" name="Line 1039"/>
            <p:cNvSpPr>
              <a:spLocks noChangeShapeType="1"/>
            </p:cNvSpPr>
            <p:nvPr/>
          </p:nvSpPr>
          <p:spPr bwMode="auto">
            <a:xfrm>
              <a:off x="2480955" y="4523385"/>
              <a:ext cx="3866495" cy="0"/>
            </a:xfrm>
            <a:prstGeom prst="line">
              <a:avLst/>
            </a:prstGeom>
            <a:noFill/>
            <a:ln w="12700">
              <a:solidFill>
                <a:srgbClr val="FF0000"/>
              </a:solidFill>
              <a:round/>
              <a:headEnd type="none" w="sm" len="sm"/>
              <a:tailEnd type="none" w="sm" len="sm"/>
            </a:ln>
          </p:spPr>
          <p:txBody>
            <a:bodyPr wrap="none" anchor="ctr"/>
            <a:lstStyle/>
            <a:p>
              <a:endParaRPr lang="zh-CN" altLang="en-US"/>
            </a:p>
          </p:txBody>
        </p:sp>
        <p:sp>
          <p:nvSpPr>
            <p:cNvPr id="17425" name="Line 1040"/>
            <p:cNvSpPr>
              <a:spLocks noChangeShapeType="1"/>
            </p:cNvSpPr>
            <p:nvPr/>
          </p:nvSpPr>
          <p:spPr bwMode="auto">
            <a:xfrm>
              <a:off x="4480866" y="4523385"/>
              <a:ext cx="0" cy="423413"/>
            </a:xfrm>
            <a:prstGeom prst="line">
              <a:avLst/>
            </a:prstGeom>
            <a:noFill/>
            <a:ln w="12700">
              <a:solidFill>
                <a:srgbClr val="FF0000"/>
              </a:solidFill>
              <a:round/>
              <a:headEnd type="none" w="sm" len="sm"/>
              <a:tailEnd type="triangle" w="sm" len="sm"/>
            </a:ln>
          </p:spPr>
          <p:txBody>
            <a:bodyPr wrap="none" anchor="ctr"/>
            <a:lstStyle/>
            <a:p>
              <a:endParaRPr lang="zh-CN" altLang="en-US"/>
            </a:p>
          </p:txBody>
        </p:sp>
      </p:grpSp>
      <p:sp>
        <p:nvSpPr>
          <p:cNvPr id="17426" name="Rectangle 1041"/>
          <p:cNvSpPr>
            <a:spLocks noChangeArrowheads="1"/>
          </p:cNvSpPr>
          <p:nvPr/>
        </p:nvSpPr>
        <p:spPr bwMode="auto">
          <a:xfrm>
            <a:off x="6341124" y="4995108"/>
            <a:ext cx="2545120" cy="387798"/>
          </a:xfrm>
          <a:prstGeom prst="rect">
            <a:avLst/>
          </a:prstGeom>
          <a:noFill/>
          <a:ln w="9525">
            <a:noFill/>
            <a:miter lim="800000"/>
            <a:headEnd/>
            <a:tailEnd/>
          </a:ln>
        </p:spPr>
        <p:txBody>
          <a:bodyPr wrap="none">
            <a:spAutoFit/>
          </a:bodyPr>
          <a:lstStyle/>
          <a:p>
            <a:pPr lvl="1">
              <a:lnSpc>
                <a:spcPct val="80000"/>
              </a:lnSpc>
              <a:spcBef>
                <a:spcPct val="20000"/>
              </a:spcBef>
              <a:buClr>
                <a:schemeClr val="hlink"/>
              </a:buClr>
              <a:buSzPct val="55000"/>
              <a:buFont typeface="Wingdings" pitchFamily="2" charset="2"/>
              <a:buNone/>
            </a:pPr>
            <a:r>
              <a:rPr lang="en-US" altLang="zh-CN" sz="2400" dirty="0">
                <a:solidFill>
                  <a:srgbClr val="002060"/>
                </a:solidFill>
                <a:latin typeface="Times New Roman" pitchFamily="18" charset="0"/>
              </a:rPr>
              <a:t>e.g., </a:t>
            </a:r>
            <a:r>
              <a:rPr lang="en-US" altLang="zh-CN" sz="2400" dirty="0" err="1">
                <a:solidFill>
                  <a:srgbClr val="002060"/>
                </a:solidFill>
                <a:latin typeface="Times New Roman" pitchFamily="18" charset="0"/>
              </a:rPr>
              <a:t>mergesort</a:t>
            </a:r>
            <a:r>
              <a:rPr lang="en-US" altLang="zh-CN" sz="2400" dirty="0">
                <a:solidFill>
                  <a:srgbClr val="002060"/>
                </a:solidFill>
                <a:latin typeface="Times New Roman" pitchFamily="18" charset="0"/>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26"/>
                                        </p:tgtEl>
                                        <p:attrNameLst>
                                          <p:attrName>style.visibility</p:attrName>
                                        </p:attrNameLst>
                                      </p:cBhvr>
                                      <p:to>
                                        <p:strVal val="visible"/>
                                      </p:to>
                                    </p:set>
                                    <p:anim calcmode="lin" valueType="num">
                                      <p:cBhvr additive="base">
                                        <p:cTn id="7" dur="500" fill="hold"/>
                                        <p:tgtEl>
                                          <p:spTgt spid="17426"/>
                                        </p:tgtEl>
                                        <p:attrNameLst>
                                          <p:attrName>ppt_x</p:attrName>
                                        </p:attrNameLst>
                                      </p:cBhvr>
                                      <p:tavLst>
                                        <p:tav tm="0">
                                          <p:val>
                                            <p:strVal val="#ppt_x"/>
                                          </p:val>
                                        </p:tav>
                                        <p:tav tm="100000">
                                          <p:val>
                                            <p:strVal val="#ppt_x"/>
                                          </p:val>
                                        </p:tav>
                                      </p:tavLst>
                                    </p:anim>
                                    <p:anim calcmode="lin" valueType="num">
                                      <p:cBhvr additive="base">
                                        <p:cTn id="8" dur="500" fill="hold"/>
                                        <p:tgtEl>
                                          <p:spTgt spid="174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085" name="Group 4"/>
          <p:cNvGrpSpPr>
            <a:grpSpLocks/>
          </p:cNvGrpSpPr>
          <p:nvPr/>
        </p:nvGrpSpPr>
        <p:grpSpPr bwMode="auto">
          <a:xfrm>
            <a:off x="252413" y="892175"/>
            <a:ext cx="3933825" cy="2192338"/>
            <a:chOff x="306" y="210"/>
            <a:chExt cx="2478" cy="1381"/>
          </a:xfrm>
        </p:grpSpPr>
        <p:sp>
          <p:nvSpPr>
            <p:cNvPr id="191493" name="Line 5"/>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4" name="Line 6"/>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5" name="Line 7"/>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6" name="Line 8"/>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7" name="Line 9"/>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8" name="Line 10"/>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499" name="Line 11"/>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0" name="Line 12"/>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1" name="Line 13"/>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02" name="Oval 14"/>
            <p:cNvSpPr>
              <a:spLocks noChangeArrowheads="1"/>
            </p:cNvSpPr>
            <p:nvPr/>
          </p:nvSpPr>
          <p:spPr bwMode="auto">
            <a:xfrm>
              <a:off x="1597" y="210"/>
              <a:ext cx="350" cy="324"/>
            </a:xfrm>
            <a:prstGeom prst="ellipse">
              <a:avLst/>
            </a:prstGeom>
            <a:gradFill rotWithShape="1">
              <a:gsLst>
                <a:gs pos="0">
                  <a:schemeClr val="accent2"/>
                </a:gs>
                <a:gs pos="100000">
                  <a:schemeClr val="accent2">
                    <a:gamma/>
                    <a:shade val="46275"/>
                    <a:invGamma/>
                  </a:schemeClr>
                </a:gs>
              </a:gsLst>
              <a:lin ang="5400000" scaled="1"/>
            </a:gradFill>
            <a:ln w="12700" cap="rnd">
              <a:noFill/>
              <a:round/>
              <a:headEnd/>
              <a:tailEnd/>
            </a:ln>
            <a:effectLst/>
          </p:spPr>
          <p:txBody>
            <a:bodyPr wrap="none" lIns="72000" rIns="72000" anchor="ctr"/>
            <a:lstStyle/>
            <a:p>
              <a:pPr algn="ctr">
                <a:defRPr/>
              </a:pPr>
              <a:r>
                <a:rPr lang="en-US" altLang="zh-CN" sz="2800">
                  <a:solidFill>
                    <a:schemeClr val="bg1"/>
                  </a:solidFill>
                  <a:latin typeface="Arial" charset="0"/>
                  <a:ea typeface="宋体" pitchFamily="2" charset="-122"/>
                </a:rPr>
                <a:t>1</a:t>
              </a:r>
            </a:p>
          </p:txBody>
        </p:sp>
        <p:sp>
          <p:nvSpPr>
            <p:cNvPr id="46176" name="Oval 15"/>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a:r>
                <a:rPr lang="en-US" altLang="zh-CN" sz="3200">
                  <a:solidFill>
                    <a:srgbClr val="FF0000"/>
                  </a:solidFill>
                  <a:latin typeface="黑体" pitchFamily="2" charset="-122"/>
                  <a:ea typeface="黑体" pitchFamily="2" charset="-122"/>
                </a:rPr>
                <a:t>9</a:t>
              </a:r>
            </a:p>
          </p:txBody>
        </p:sp>
        <p:sp>
          <p:nvSpPr>
            <p:cNvPr id="46177" name="Oval 16"/>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78" name="Oval 17"/>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79" name="Oval 18"/>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80" name="Oval 19"/>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81" name="Oval 20"/>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a:r>
                <a:rPr lang="en-US" altLang="zh-CN" sz="2800">
                  <a:solidFill>
                    <a:srgbClr val="FF0000"/>
                  </a:solidFill>
                  <a:latin typeface="Arial" charset="0"/>
                </a:rPr>
                <a:t>16</a:t>
              </a:r>
            </a:p>
          </p:txBody>
        </p:sp>
        <p:sp>
          <p:nvSpPr>
            <p:cNvPr id="46182" name="Oval 21"/>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83" name="Oval 22"/>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84" name="Oval 23"/>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sp>
        <p:nvSpPr>
          <p:cNvPr id="191512" name="Oval 24"/>
          <p:cNvSpPr>
            <a:spLocks noChangeArrowheads="1"/>
          </p:cNvSpPr>
          <p:nvPr/>
        </p:nvSpPr>
        <p:spPr bwMode="auto">
          <a:xfrm>
            <a:off x="2238375" y="82232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3" name="Oval 25"/>
          <p:cNvSpPr>
            <a:spLocks noChangeArrowheads="1"/>
          </p:cNvSpPr>
          <p:nvPr/>
        </p:nvSpPr>
        <p:spPr bwMode="auto">
          <a:xfrm>
            <a:off x="6196013" y="1858963"/>
            <a:ext cx="1055687" cy="1366837"/>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4" name="Oval 26"/>
          <p:cNvSpPr>
            <a:spLocks noChangeArrowheads="1"/>
          </p:cNvSpPr>
          <p:nvPr/>
        </p:nvSpPr>
        <p:spPr bwMode="auto">
          <a:xfrm>
            <a:off x="4887913" y="1903413"/>
            <a:ext cx="1355725" cy="14795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5" name="Oval 27"/>
          <p:cNvSpPr>
            <a:spLocks noChangeArrowheads="1"/>
          </p:cNvSpPr>
          <p:nvPr/>
        </p:nvSpPr>
        <p:spPr bwMode="auto">
          <a:xfrm>
            <a:off x="0" y="1179513"/>
            <a:ext cx="2484438" cy="2305050"/>
          </a:xfrm>
          <a:prstGeom prst="ellipse">
            <a:avLst/>
          </a:prstGeom>
          <a:noFill/>
          <a:ln w="25400">
            <a:solidFill>
              <a:srgbClr val="0000FF"/>
            </a:solidFill>
            <a:round/>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6" name="Oval 28"/>
          <p:cNvSpPr>
            <a:spLocks noChangeArrowheads="1"/>
          </p:cNvSpPr>
          <p:nvPr/>
        </p:nvSpPr>
        <p:spPr bwMode="auto">
          <a:xfrm>
            <a:off x="2508250" y="1252538"/>
            <a:ext cx="1776413" cy="1584325"/>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7" name="Line 29"/>
          <p:cNvSpPr>
            <a:spLocks noChangeShapeType="1"/>
          </p:cNvSpPr>
          <p:nvPr/>
        </p:nvSpPr>
        <p:spPr bwMode="auto">
          <a:xfrm>
            <a:off x="4211638" y="1828800"/>
            <a:ext cx="773112" cy="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8" name="Line 30"/>
          <p:cNvSpPr>
            <a:spLocks noChangeShapeType="1"/>
          </p:cNvSpPr>
          <p:nvPr/>
        </p:nvSpPr>
        <p:spPr bwMode="auto">
          <a:xfrm>
            <a:off x="7164388" y="3238500"/>
            <a:ext cx="0" cy="53340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19" name="Line 31"/>
          <p:cNvSpPr>
            <a:spLocks noChangeShapeType="1"/>
          </p:cNvSpPr>
          <p:nvPr/>
        </p:nvSpPr>
        <p:spPr bwMode="auto">
          <a:xfrm flipH="1">
            <a:off x="4430713" y="5033963"/>
            <a:ext cx="633412" cy="0"/>
          </a:xfrm>
          <a:prstGeom prst="line">
            <a:avLst/>
          </a:prstGeom>
          <a:noFill/>
          <a:ln w="76200" cap="rnd">
            <a:solidFill>
              <a:srgbClr val="00FFFF"/>
            </a:solidFill>
            <a:round/>
            <a:headEnd/>
            <a:tailEnd type="triangle" w="med" len="me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0" name="AutoShape 32"/>
          <p:cNvSpPr>
            <a:spLocks noChangeArrowheads="1"/>
          </p:cNvSpPr>
          <p:nvPr/>
        </p:nvSpPr>
        <p:spPr bwMode="auto">
          <a:xfrm>
            <a:off x="2916238" y="3124200"/>
            <a:ext cx="2016125" cy="838200"/>
          </a:xfrm>
          <a:prstGeom prst="wedgeEllipseCallout">
            <a:avLst>
              <a:gd name="adj1" fmla="val -47245"/>
              <a:gd name="adj2" fmla="val 105870"/>
            </a:avLst>
          </a:prstGeom>
          <a:gradFill rotWithShape="1">
            <a:gsLst>
              <a:gs pos="0">
                <a:schemeClr val="folHlink"/>
              </a:gs>
              <a:gs pos="100000">
                <a:schemeClr val="folHlink">
                  <a:gamma/>
                  <a:shade val="46275"/>
                  <a:invGamma/>
                </a:schemeClr>
              </a:gs>
            </a:gsLst>
            <a:path path="rect">
              <a:fillToRect l="50000" t="50000" r="50000" b="50000"/>
            </a:path>
          </a:gradFill>
          <a:ln w="12700" cap="rnd">
            <a:solidFill>
              <a:schemeClr val="tx1"/>
            </a:solidFill>
            <a:miter lim="800000"/>
            <a:headEnd/>
            <a:tailEnd/>
          </a:ln>
          <a:effectLst/>
        </p:spPr>
        <p:txBody>
          <a:bodyPr lIns="72000" rIns="72000"/>
          <a:lstStyle/>
          <a:p>
            <a:pPr algn="ctr" eaLnBrk="0" hangingPunct="0">
              <a:defRPr/>
            </a:pPr>
            <a:r>
              <a:rPr kumimoji="1" lang="zh-CN" altLang="en-US" sz="3200">
                <a:solidFill>
                  <a:srgbClr val="FFE575"/>
                </a:solidFill>
                <a:latin typeface="隶书" pitchFamily="49" charset="-122"/>
                <a:ea typeface="隶书" pitchFamily="49" charset="-122"/>
              </a:rPr>
              <a:t>大根堆</a:t>
            </a:r>
          </a:p>
        </p:txBody>
      </p:sp>
      <p:grpSp>
        <p:nvGrpSpPr>
          <p:cNvPr id="3" name="Group 33"/>
          <p:cNvGrpSpPr>
            <a:grpSpLocks/>
          </p:cNvGrpSpPr>
          <p:nvPr/>
        </p:nvGrpSpPr>
        <p:grpSpPr bwMode="auto">
          <a:xfrm>
            <a:off x="4946650" y="890588"/>
            <a:ext cx="3933825" cy="2192337"/>
            <a:chOff x="306" y="210"/>
            <a:chExt cx="2478" cy="1381"/>
          </a:xfrm>
        </p:grpSpPr>
        <p:sp>
          <p:nvSpPr>
            <p:cNvPr id="191522" name="Line 3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3" name="Line 3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4" name="Line 3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5" name="Line 3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6" name="Line 3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7" name="Line 3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8" name="Line 4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29" name="Line 4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30" name="Line 4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56" name="Oval 4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57" name="Oval 4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58" name="Oval 4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59" name="Oval 46"/>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60" name="Oval 4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61" name="Oval 4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191537" name="Oval 49"/>
            <p:cNvSpPr>
              <a:spLocks noChangeArrowheads="1"/>
            </p:cNvSpPr>
            <p:nvPr/>
          </p:nvSpPr>
          <p:spPr bwMode="auto">
            <a:xfrm>
              <a:off x="972" y="499"/>
              <a:ext cx="351"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63" name="Oval 50"/>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64" name="Oval 5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65" name="Oval 5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grpSp>
        <p:nvGrpSpPr>
          <p:cNvPr id="4" name="Group 53"/>
          <p:cNvGrpSpPr>
            <a:grpSpLocks/>
          </p:cNvGrpSpPr>
          <p:nvPr/>
        </p:nvGrpSpPr>
        <p:grpSpPr bwMode="auto">
          <a:xfrm>
            <a:off x="4946650" y="4100513"/>
            <a:ext cx="3933825" cy="2192337"/>
            <a:chOff x="306" y="210"/>
            <a:chExt cx="2478" cy="1381"/>
          </a:xfrm>
        </p:grpSpPr>
        <p:sp>
          <p:nvSpPr>
            <p:cNvPr id="191542" name="Line 5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3" name="Line 5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4" name="Line 5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5" name="Line 5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6" name="Line 5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7" name="Line 5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8" name="Line 6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49" name="Line 6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50" name="Line 6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37" name="Oval 6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38" name="Oval 6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39" name="Oval 6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46140" name="Oval 66"/>
            <p:cNvSpPr>
              <a:spLocks noChangeArrowheads="1"/>
            </p:cNvSpPr>
            <p:nvPr/>
          </p:nvSpPr>
          <p:spPr bwMode="auto">
            <a:xfrm>
              <a:off x="306" y="1267"/>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41" name="Oval 6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42" name="Oval 6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43" name="Oval 69"/>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191558" name="Oval 70"/>
            <p:cNvSpPr>
              <a:spLocks noChangeArrowheads="1"/>
            </p:cNvSpPr>
            <p:nvPr/>
          </p:nvSpPr>
          <p:spPr bwMode="auto">
            <a:xfrm>
              <a:off x="573" y="882"/>
              <a:ext cx="350"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45" name="Oval 7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46" name="Oval 7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grpSp>
        <p:nvGrpSpPr>
          <p:cNvPr id="5" name="Group 73"/>
          <p:cNvGrpSpPr>
            <a:grpSpLocks/>
          </p:cNvGrpSpPr>
          <p:nvPr/>
        </p:nvGrpSpPr>
        <p:grpSpPr bwMode="auto">
          <a:xfrm>
            <a:off x="252413" y="3956050"/>
            <a:ext cx="3933825" cy="2192338"/>
            <a:chOff x="306" y="210"/>
            <a:chExt cx="2478" cy="1381"/>
          </a:xfrm>
        </p:grpSpPr>
        <p:sp>
          <p:nvSpPr>
            <p:cNvPr id="191562" name="Line 74"/>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3" name="Line 75"/>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4" name="Line 76"/>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5" name="Line 77"/>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6" name="Line 78"/>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7" name="Line 79"/>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8" name="Line 80"/>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69" name="Line 81"/>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70" name="Line 82"/>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6118" name="Oval 83"/>
            <p:cNvSpPr>
              <a:spLocks noChangeArrowheads="1"/>
            </p:cNvSpPr>
            <p:nvPr/>
          </p:nvSpPr>
          <p:spPr bwMode="auto">
            <a:xfrm>
              <a:off x="1597" y="210"/>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16</a:t>
              </a:r>
            </a:p>
          </p:txBody>
        </p:sp>
        <p:sp>
          <p:nvSpPr>
            <p:cNvPr id="46119" name="Oval 84"/>
            <p:cNvSpPr>
              <a:spLocks noChangeArrowheads="1"/>
            </p:cNvSpPr>
            <p:nvPr/>
          </p:nvSpPr>
          <p:spPr bwMode="auto">
            <a:xfrm>
              <a:off x="2125" y="498"/>
              <a:ext cx="350" cy="326"/>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9</a:t>
              </a:r>
            </a:p>
          </p:txBody>
        </p:sp>
        <p:sp>
          <p:nvSpPr>
            <p:cNvPr id="46120" name="Oval 85"/>
            <p:cNvSpPr>
              <a:spLocks noChangeArrowheads="1"/>
            </p:cNvSpPr>
            <p:nvPr/>
          </p:nvSpPr>
          <p:spPr bwMode="auto">
            <a:xfrm>
              <a:off x="2434"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8</a:t>
              </a:r>
            </a:p>
          </p:txBody>
        </p:sp>
        <p:sp>
          <p:nvSpPr>
            <p:cNvPr id="191574" name="Oval 86"/>
            <p:cNvSpPr>
              <a:spLocks noChangeArrowheads="1"/>
            </p:cNvSpPr>
            <p:nvPr/>
          </p:nvSpPr>
          <p:spPr bwMode="auto">
            <a:xfrm>
              <a:off x="306" y="1267"/>
              <a:ext cx="351" cy="324"/>
            </a:xfrm>
            <a:prstGeom prst="ellipse">
              <a:avLst/>
            </a:prstGeom>
            <a:gradFill rotWithShape="1">
              <a:gsLst>
                <a:gs pos="0">
                  <a:schemeClr val="accent2"/>
                </a:gs>
                <a:gs pos="100000">
                  <a:schemeClr val="accent2">
                    <a:gamma/>
                    <a:shade val="46275"/>
                    <a:invGamma/>
                  </a:schemeClr>
                </a:gs>
              </a:gsLst>
              <a:lin ang="2700000" scaled="1"/>
            </a:gradFill>
            <a:ln w="12700" cap="rnd">
              <a:noFill/>
              <a:round/>
              <a:headEnd/>
              <a:tailEnd/>
            </a:ln>
            <a:effectLst/>
          </p:spPr>
          <p:txBody>
            <a:bodyPr wrap="none" lIns="72000" rIns="72000" anchor="ctr"/>
            <a:lstStyle/>
            <a:p>
              <a:pPr algn="ctr" eaLnBrk="0" hangingPunct="0">
                <a:defRPr/>
              </a:pPr>
              <a:r>
                <a:rPr lang="en-US" altLang="zh-CN" sz="3200">
                  <a:solidFill>
                    <a:schemeClr val="bg1"/>
                  </a:solidFill>
                  <a:latin typeface="黑体" pitchFamily="2" charset="-122"/>
                  <a:ea typeface="黑体" pitchFamily="2" charset="-122"/>
                </a:rPr>
                <a:t>1</a:t>
              </a:r>
            </a:p>
          </p:txBody>
        </p:sp>
        <p:sp>
          <p:nvSpPr>
            <p:cNvPr id="46122" name="Oval 87"/>
            <p:cNvSpPr>
              <a:spLocks noChangeArrowheads="1"/>
            </p:cNvSpPr>
            <p:nvPr/>
          </p:nvSpPr>
          <p:spPr bwMode="auto">
            <a:xfrm>
              <a:off x="1767" y="882"/>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6</a:t>
              </a:r>
            </a:p>
          </p:txBody>
        </p:sp>
        <p:sp>
          <p:nvSpPr>
            <p:cNvPr id="46123" name="Oval 88"/>
            <p:cNvSpPr>
              <a:spLocks noChangeArrowheads="1"/>
            </p:cNvSpPr>
            <p:nvPr/>
          </p:nvSpPr>
          <p:spPr bwMode="auto">
            <a:xfrm>
              <a:off x="751" y="1267"/>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2</a:t>
              </a:r>
            </a:p>
          </p:txBody>
        </p:sp>
        <p:sp>
          <p:nvSpPr>
            <p:cNvPr id="46124" name="Oval 89"/>
            <p:cNvSpPr>
              <a:spLocks noChangeArrowheads="1"/>
            </p:cNvSpPr>
            <p:nvPr/>
          </p:nvSpPr>
          <p:spPr bwMode="auto">
            <a:xfrm>
              <a:off x="972" y="499"/>
              <a:ext cx="351"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11</a:t>
              </a:r>
            </a:p>
          </p:txBody>
        </p:sp>
        <p:sp>
          <p:nvSpPr>
            <p:cNvPr id="46125" name="Oval 90"/>
            <p:cNvSpPr>
              <a:spLocks noChangeArrowheads="1"/>
            </p:cNvSpPr>
            <p:nvPr/>
          </p:nvSpPr>
          <p:spPr bwMode="auto">
            <a:xfrm>
              <a:off x="573" y="882"/>
              <a:ext cx="350" cy="324"/>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10</a:t>
              </a:r>
            </a:p>
          </p:txBody>
        </p:sp>
        <p:sp>
          <p:nvSpPr>
            <p:cNvPr id="46126" name="Oval 91"/>
            <p:cNvSpPr>
              <a:spLocks noChangeArrowheads="1"/>
            </p:cNvSpPr>
            <p:nvPr/>
          </p:nvSpPr>
          <p:spPr bwMode="auto">
            <a:xfrm>
              <a:off x="1325" y="883"/>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5</a:t>
              </a:r>
            </a:p>
          </p:txBody>
        </p:sp>
        <p:sp>
          <p:nvSpPr>
            <p:cNvPr id="46127" name="Oval 92"/>
            <p:cNvSpPr>
              <a:spLocks noChangeArrowheads="1"/>
            </p:cNvSpPr>
            <p:nvPr/>
          </p:nvSpPr>
          <p:spPr bwMode="auto">
            <a:xfrm>
              <a:off x="1150" y="1266"/>
              <a:ext cx="351" cy="325"/>
            </a:xfrm>
            <a:prstGeom prst="ellipse">
              <a:avLst/>
            </a:prstGeom>
            <a:gradFill rotWithShape="1">
              <a:gsLst>
                <a:gs pos="0">
                  <a:srgbClr val="FFFF66"/>
                </a:gs>
                <a:gs pos="100000">
                  <a:srgbClr val="76762F"/>
                </a:gs>
              </a:gsLst>
              <a:lin ang="2700000" scaled="1"/>
            </a:gradFill>
            <a:ln>
              <a:noFill/>
            </a:ln>
            <a:extLst>
              <a:ext uri="{91240B29-F687-4F45-9708-019B960494DF}">
                <a14:hiddenLine xmlns:a14="http://schemas.microsoft.com/office/drawing/2010/main" w="12700" cap="rnd">
                  <a:solidFill>
                    <a:srgbClr val="000000"/>
                  </a:solidFill>
                  <a:round/>
                  <a:headEnd/>
                  <a:tailEnd/>
                </a14:hiddenLine>
              </a:ext>
            </a:extLst>
          </p:spPr>
          <p:txBody>
            <a:bodyPr wrap="none" lIns="72000" rIns="72000" anchor="ctr"/>
            <a:lstStyle/>
            <a:p>
              <a:pPr algn="ctr" eaLnBrk="0" hangingPunct="0"/>
              <a:r>
                <a:rPr lang="en-US" altLang="zh-CN" sz="3200">
                  <a:solidFill>
                    <a:srgbClr val="FF0000"/>
                  </a:solidFill>
                  <a:latin typeface="黑体" pitchFamily="2" charset="-122"/>
                  <a:ea typeface="黑体" pitchFamily="2" charset="-122"/>
                </a:rPr>
                <a:t>4</a:t>
              </a:r>
            </a:p>
          </p:txBody>
        </p:sp>
      </p:grpSp>
      <p:sp>
        <p:nvSpPr>
          <p:cNvPr id="191581" name="Text Box 93"/>
          <p:cNvSpPr txBox="1">
            <a:spLocks noChangeArrowheads="1"/>
          </p:cNvSpPr>
          <p:nvPr/>
        </p:nvSpPr>
        <p:spPr bwMode="auto">
          <a:xfrm>
            <a:off x="250825" y="389607"/>
            <a:ext cx="8458200" cy="519113"/>
          </a:xfrm>
          <a:prstGeom prst="rect">
            <a:avLst/>
          </a:prstGeom>
          <a:noFill/>
          <a:ln w="9525">
            <a:noFill/>
            <a:miter lim="800000"/>
            <a:headEnd/>
            <a:tailEnd/>
          </a:ln>
          <a:effectLst/>
        </p:spPr>
        <p:txBody>
          <a:bodyPr>
            <a:spAutoFit/>
          </a:bodyPr>
          <a:lstStyle/>
          <a:p>
            <a:pPr algn="just">
              <a:spcBef>
                <a:spcPct val="50000"/>
              </a:spcBef>
              <a:defRPr/>
            </a:pPr>
            <a:r>
              <a:rPr kumimoji="1" lang="zh-CN" altLang="en-US" sz="2800" b="1" dirty="0">
                <a:solidFill>
                  <a:srgbClr val="FF0000"/>
                </a:solidFill>
                <a:effectLst>
                  <a:outerShdw blurRad="38100" dist="38100" dir="2700000" algn="tl">
                    <a:srgbClr val="C0C0C0"/>
                  </a:outerShdw>
                </a:effectLst>
                <a:ea typeface="宋体" pitchFamily="2" charset="-122"/>
              </a:rPr>
              <a:t>例</a:t>
            </a:r>
            <a:r>
              <a:rPr kumimoji="1" lang="en-US" altLang="zh-CN" sz="2800" b="1" dirty="0">
                <a:solidFill>
                  <a:srgbClr val="FF0000"/>
                </a:solidFill>
                <a:effectLst>
                  <a:outerShdw blurRad="38100" dist="38100" dir="2700000" algn="tl">
                    <a:srgbClr val="C0C0C0"/>
                  </a:outerShdw>
                </a:effectLst>
                <a:ea typeface="宋体" pitchFamily="2" charset="-122"/>
              </a:rPr>
              <a:t>:</a:t>
            </a:r>
            <a:r>
              <a:rPr lang="zh-CN" altLang="en-US" sz="2800" b="1" dirty="0">
                <a:solidFill>
                  <a:srgbClr val="FF0000"/>
                </a:solidFill>
                <a:effectLst>
                  <a:outerShdw blurRad="38100" dist="38100" dir="2700000" algn="tl">
                    <a:srgbClr val="C0C0C0"/>
                  </a:outerShdw>
                </a:effectLst>
                <a:latin typeface="Arial" charset="0"/>
                <a:ea typeface="宋体" pitchFamily="2" charset="-122"/>
              </a:rPr>
              <a:t>筛选法（大根堆）示例</a:t>
            </a:r>
            <a:r>
              <a:rPr kumimoji="1" lang="zh-CN" altLang="en-US" sz="2800" b="1" dirty="0">
                <a:solidFill>
                  <a:srgbClr val="FF0000"/>
                </a:solidFill>
                <a:effectLst>
                  <a:outerShdw blurRad="38100" dist="38100" dir="2700000" algn="tl">
                    <a:srgbClr val="C0C0C0"/>
                  </a:outerShdw>
                </a:effectLst>
                <a:ea typeface="宋体" pitchFamily="2" charset="-122"/>
              </a:rPr>
              <a:t>。</a:t>
            </a:r>
          </a:p>
        </p:txBody>
      </p:sp>
      <p:sp>
        <p:nvSpPr>
          <p:cNvPr id="191582" name="Oval 94"/>
          <p:cNvSpPr>
            <a:spLocks noChangeArrowheads="1"/>
          </p:cNvSpPr>
          <p:nvPr/>
        </p:nvSpPr>
        <p:spPr bwMode="auto">
          <a:xfrm>
            <a:off x="4859338" y="5645150"/>
            <a:ext cx="720725" cy="9080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3" name="Oval 95"/>
          <p:cNvSpPr>
            <a:spLocks noChangeArrowheads="1"/>
          </p:cNvSpPr>
          <p:nvPr/>
        </p:nvSpPr>
        <p:spPr bwMode="auto">
          <a:xfrm>
            <a:off x="5580063" y="5645150"/>
            <a:ext cx="720725" cy="908050"/>
          </a:xfrm>
          <a:prstGeom prst="ellipse">
            <a:avLst/>
          </a:prstGeom>
          <a:noFill/>
          <a:ln w="25400">
            <a:solidFill>
              <a:srgbClr val="00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4" name="Oval 96"/>
          <p:cNvSpPr>
            <a:spLocks noChangeArrowheads="1"/>
          </p:cNvSpPr>
          <p:nvPr/>
        </p:nvSpPr>
        <p:spPr bwMode="auto">
          <a:xfrm>
            <a:off x="3079750" y="1293813"/>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5" name="Oval 97"/>
          <p:cNvSpPr>
            <a:spLocks noChangeArrowheads="1"/>
          </p:cNvSpPr>
          <p:nvPr/>
        </p:nvSpPr>
        <p:spPr bwMode="auto">
          <a:xfrm>
            <a:off x="1258888" y="127317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6" name="Oval 98"/>
          <p:cNvSpPr>
            <a:spLocks noChangeArrowheads="1"/>
          </p:cNvSpPr>
          <p:nvPr/>
        </p:nvSpPr>
        <p:spPr bwMode="auto">
          <a:xfrm>
            <a:off x="6484938" y="1900238"/>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7" name="Oval 99"/>
          <p:cNvSpPr>
            <a:spLocks noChangeArrowheads="1"/>
          </p:cNvSpPr>
          <p:nvPr/>
        </p:nvSpPr>
        <p:spPr bwMode="auto">
          <a:xfrm>
            <a:off x="5940425" y="1273175"/>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8" name="Oval 100"/>
          <p:cNvSpPr>
            <a:spLocks noChangeArrowheads="1"/>
          </p:cNvSpPr>
          <p:nvPr/>
        </p:nvSpPr>
        <p:spPr bwMode="auto">
          <a:xfrm>
            <a:off x="5292725" y="1900238"/>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89" name="Oval 101"/>
          <p:cNvSpPr>
            <a:spLocks noChangeArrowheads="1"/>
          </p:cNvSpPr>
          <p:nvPr/>
        </p:nvSpPr>
        <p:spPr bwMode="auto">
          <a:xfrm>
            <a:off x="5580063" y="5688013"/>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90" name="Oval 102"/>
          <p:cNvSpPr>
            <a:spLocks noChangeArrowheads="1"/>
          </p:cNvSpPr>
          <p:nvPr/>
        </p:nvSpPr>
        <p:spPr bwMode="auto">
          <a:xfrm>
            <a:off x="4911725" y="5708650"/>
            <a:ext cx="647700" cy="647700"/>
          </a:xfrm>
          <a:prstGeom prst="ellipse">
            <a:avLst/>
          </a:prstGeom>
          <a:noFill/>
          <a:ln w="38100">
            <a:solidFill>
              <a:srgbClr val="FF00FF"/>
            </a:solidFill>
            <a:round/>
            <a:headEnd/>
            <a:tailEnd/>
          </a:ln>
          <a:effectLst/>
        </p:spPr>
        <p:txBody>
          <a:bodyPr wrap="none" lIns="72000" rIns="72000" anchor="ct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1591" name="Oval 103"/>
          <p:cNvSpPr>
            <a:spLocks noChangeArrowheads="1"/>
          </p:cNvSpPr>
          <p:nvPr/>
        </p:nvSpPr>
        <p:spPr bwMode="auto">
          <a:xfrm>
            <a:off x="5292725" y="5068888"/>
            <a:ext cx="647700" cy="647700"/>
          </a:xfrm>
          <a:prstGeom prst="ellipse">
            <a:avLst/>
          </a:prstGeom>
          <a:noFill/>
          <a:ln w="381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lIns="72000" rIns="72000" anchor="ctr"/>
          <a:lstStyle/>
          <a:p>
            <a:pPr algn="ctr" eaLnBrk="0" hangingPunct="0"/>
            <a:endParaRPr lang="zh-CN" altLang="zh-CN" sz="3200">
              <a:solidFill>
                <a:schemeClr val="bg1"/>
              </a:solidFill>
              <a:latin typeface="Arial" charset="0"/>
              <a:ea typeface="黑体" pitchFamily="2" charset="-122"/>
            </a:endParaRPr>
          </a:p>
        </p:txBody>
      </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60</a:t>
            </a:fld>
            <a:endParaRPr lang="en-US" altLang="zh-CN" dirty="0"/>
          </a:p>
        </p:txBody>
      </p:sp>
    </p:spTree>
    <p:extLst>
      <p:ext uri="{BB962C8B-B14F-4D97-AF65-F5344CB8AC3E}">
        <p14:creationId xmlns:p14="http://schemas.microsoft.com/office/powerpoint/2010/main" val="1162727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1515"/>
                                        </p:tgtEl>
                                        <p:attrNameLst>
                                          <p:attrName>style.visibility</p:attrName>
                                        </p:attrNameLst>
                                      </p:cBhvr>
                                      <p:to>
                                        <p:strVal val="visible"/>
                                      </p:to>
                                    </p:set>
                                    <p:animEffect transition="in" filter="dissolve">
                                      <p:cBhvr>
                                        <p:cTn id="7" dur="500"/>
                                        <p:tgtEl>
                                          <p:spTgt spid="1915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91516"/>
                                        </p:tgtEl>
                                        <p:attrNameLst>
                                          <p:attrName>style.visibility</p:attrName>
                                        </p:attrNameLst>
                                      </p:cBhvr>
                                      <p:to>
                                        <p:strVal val="visible"/>
                                      </p:to>
                                    </p:set>
                                    <p:animEffect transition="in" filter="dissolve">
                                      <p:cBhvr>
                                        <p:cTn id="12" dur="500"/>
                                        <p:tgtEl>
                                          <p:spTgt spid="1915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9" presetClass="entr" presetSubtype="10" fill="hold" grpId="0" nodeType="clickEffect">
                                  <p:stCondLst>
                                    <p:cond delay="0"/>
                                  </p:stCondLst>
                                  <p:childTnLst>
                                    <p:set>
                                      <p:cBhvr>
                                        <p:cTn id="16" dur="1" fill="hold">
                                          <p:stCondLst>
                                            <p:cond delay="0"/>
                                          </p:stCondLst>
                                        </p:cTn>
                                        <p:tgtEl>
                                          <p:spTgt spid="191512"/>
                                        </p:tgtEl>
                                        <p:attrNameLst>
                                          <p:attrName>style.visibility</p:attrName>
                                        </p:attrNameLst>
                                      </p:cBhvr>
                                      <p:to>
                                        <p:strVal val="visible"/>
                                      </p:to>
                                    </p:set>
                                    <p:anim calcmode="lin" valueType="num">
                                      <p:cBhvr>
                                        <p:cTn id="17" dur="5000" fill="hold"/>
                                        <p:tgtEl>
                                          <p:spTgt spid="191512"/>
                                        </p:tgtEl>
                                        <p:attrNameLst>
                                          <p:attrName>ppt_w</p:attrName>
                                        </p:attrNameLst>
                                      </p:cBhvr>
                                      <p:tavLst>
                                        <p:tav tm="0" fmla="#ppt_w*sin(2.5*pi*$)">
                                          <p:val>
                                            <p:fltVal val="0"/>
                                          </p:val>
                                        </p:tav>
                                        <p:tav tm="100000">
                                          <p:val>
                                            <p:fltVal val="1"/>
                                          </p:val>
                                        </p:tav>
                                      </p:tavLst>
                                    </p:anim>
                                    <p:anim calcmode="lin" valueType="num">
                                      <p:cBhvr>
                                        <p:cTn id="18" dur="5000" fill="hold"/>
                                        <p:tgtEl>
                                          <p:spTgt spid="191512"/>
                                        </p:tgtEl>
                                        <p:attrNameLst>
                                          <p:attrName>ppt_h</p:attrName>
                                        </p:attrNameLst>
                                      </p:cBhvr>
                                      <p:tavLst>
                                        <p:tav tm="0">
                                          <p:val>
                                            <p:strVal val="#ppt_h"/>
                                          </p:val>
                                        </p:tav>
                                        <p:tav tm="100000">
                                          <p:val>
                                            <p:strVal val="#ppt_h"/>
                                          </p:val>
                                        </p:tav>
                                      </p:tavLst>
                                    </p:anim>
                                  </p:childTnLst>
                                </p:cTn>
                              </p:par>
                              <p:par>
                                <p:cTn id="19" presetID="19" presetClass="entr" presetSubtype="10" fill="hold" grpId="0" nodeType="withEffect">
                                  <p:stCondLst>
                                    <p:cond delay="0"/>
                                  </p:stCondLst>
                                  <p:childTnLst>
                                    <p:set>
                                      <p:cBhvr>
                                        <p:cTn id="20" dur="1" fill="hold">
                                          <p:stCondLst>
                                            <p:cond delay="0"/>
                                          </p:stCondLst>
                                        </p:cTn>
                                        <p:tgtEl>
                                          <p:spTgt spid="191585"/>
                                        </p:tgtEl>
                                        <p:attrNameLst>
                                          <p:attrName>style.visibility</p:attrName>
                                        </p:attrNameLst>
                                      </p:cBhvr>
                                      <p:to>
                                        <p:strVal val="visible"/>
                                      </p:to>
                                    </p:set>
                                    <p:anim calcmode="lin" valueType="num">
                                      <p:cBhvr>
                                        <p:cTn id="21" dur="5000" fill="hold"/>
                                        <p:tgtEl>
                                          <p:spTgt spid="191585"/>
                                        </p:tgtEl>
                                        <p:attrNameLst>
                                          <p:attrName>ppt_w</p:attrName>
                                        </p:attrNameLst>
                                      </p:cBhvr>
                                      <p:tavLst>
                                        <p:tav tm="0" fmla="#ppt_w*sin(2.5*pi*$)">
                                          <p:val>
                                            <p:fltVal val="0"/>
                                          </p:val>
                                        </p:tav>
                                        <p:tav tm="100000">
                                          <p:val>
                                            <p:fltVal val="1"/>
                                          </p:val>
                                        </p:tav>
                                      </p:tavLst>
                                    </p:anim>
                                    <p:anim calcmode="lin" valueType="num">
                                      <p:cBhvr>
                                        <p:cTn id="22" dur="5000" fill="hold"/>
                                        <p:tgtEl>
                                          <p:spTgt spid="191585"/>
                                        </p:tgtEl>
                                        <p:attrNameLst>
                                          <p:attrName>ppt_h</p:attrName>
                                        </p:attrNameLst>
                                      </p:cBhvr>
                                      <p:tavLst>
                                        <p:tav tm="0">
                                          <p:val>
                                            <p:strVal val="#ppt_h"/>
                                          </p:val>
                                        </p:tav>
                                        <p:tav tm="100000">
                                          <p:val>
                                            <p:strVal val="#ppt_h"/>
                                          </p:val>
                                        </p:tav>
                                      </p:tavLst>
                                    </p:anim>
                                  </p:childTnLst>
                                </p:cTn>
                              </p:par>
                              <p:par>
                                <p:cTn id="23" presetID="19" presetClass="entr" presetSubtype="10" fill="hold" grpId="0" nodeType="withEffect">
                                  <p:stCondLst>
                                    <p:cond delay="0"/>
                                  </p:stCondLst>
                                  <p:childTnLst>
                                    <p:set>
                                      <p:cBhvr>
                                        <p:cTn id="24" dur="1" fill="hold">
                                          <p:stCondLst>
                                            <p:cond delay="0"/>
                                          </p:stCondLst>
                                        </p:cTn>
                                        <p:tgtEl>
                                          <p:spTgt spid="191584"/>
                                        </p:tgtEl>
                                        <p:attrNameLst>
                                          <p:attrName>style.visibility</p:attrName>
                                        </p:attrNameLst>
                                      </p:cBhvr>
                                      <p:to>
                                        <p:strVal val="visible"/>
                                      </p:to>
                                    </p:set>
                                    <p:anim calcmode="lin" valueType="num">
                                      <p:cBhvr>
                                        <p:cTn id="25" dur="5000" fill="hold"/>
                                        <p:tgtEl>
                                          <p:spTgt spid="191584"/>
                                        </p:tgtEl>
                                        <p:attrNameLst>
                                          <p:attrName>ppt_w</p:attrName>
                                        </p:attrNameLst>
                                      </p:cBhvr>
                                      <p:tavLst>
                                        <p:tav tm="0" fmla="#ppt_w*sin(2.5*pi*$)">
                                          <p:val>
                                            <p:fltVal val="0"/>
                                          </p:val>
                                        </p:tav>
                                        <p:tav tm="100000">
                                          <p:val>
                                            <p:fltVal val="1"/>
                                          </p:val>
                                        </p:tav>
                                      </p:tavLst>
                                    </p:anim>
                                    <p:anim calcmode="lin" valueType="num">
                                      <p:cBhvr>
                                        <p:cTn id="26" dur="5000" fill="hold"/>
                                        <p:tgtEl>
                                          <p:spTgt spid="191584"/>
                                        </p:tgtEl>
                                        <p:attrNameLst>
                                          <p:attrName>ppt_h</p:attrName>
                                        </p:attrNameLst>
                                      </p:cBhvr>
                                      <p:tavLst>
                                        <p:tav tm="0">
                                          <p:val>
                                            <p:strVal val="#ppt_h"/>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91517"/>
                                        </p:tgtEl>
                                        <p:attrNameLst>
                                          <p:attrName>style.visibility</p:attrName>
                                        </p:attrNameLst>
                                      </p:cBhvr>
                                      <p:to>
                                        <p:strVal val="visible"/>
                                      </p:to>
                                    </p:set>
                                    <p:animEffect transition="in" filter="wipe(left)">
                                      <p:cBhvr>
                                        <p:cTn id="31" dur="500"/>
                                        <p:tgtEl>
                                          <p:spTgt spid="191517"/>
                                        </p:tgtEl>
                                      </p:cBhvr>
                                    </p:animEffect>
                                  </p:childTnLst>
                                </p:cTn>
                              </p:par>
                            </p:childTnLst>
                          </p:cTn>
                        </p:par>
                        <p:par>
                          <p:cTn id="32" fill="hold" nodeType="afterGroup">
                            <p:stCondLst>
                              <p:cond delay="500"/>
                            </p:stCondLst>
                            <p:childTnLst>
                              <p:par>
                                <p:cTn id="33" presetID="29" presetClass="entr" presetSubtype="0"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p:cTn id="35" dur="1000" fill="hold"/>
                                        <p:tgtEl>
                                          <p:spTgt spid="3"/>
                                        </p:tgtEl>
                                        <p:attrNameLst>
                                          <p:attrName>ppt_x</p:attrName>
                                        </p:attrNameLst>
                                      </p:cBhvr>
                                      <p:tavLst>
                                        <p:tav tm="0">
                                          <p:val>
                                            <p:strVal val="#ppt_x-.2"/>
                                          </p:val>
                                        </p:tav>
                                        <p:tav tm="100000">
                                          <p:val>
                                            <p:strVal val="#ppt_x"/>
                                          </p:val>
                                        </p:tav>
                                      </p:tavLst>
                                    </p:anim>
                                    <p:anim calcmode="lin" valueType="num">
                                      <p:cBhvr>
                                        <p:cTn id="36"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37" dur="10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91514"/>
                                        </p:tgtEl>
                                        <p:attrNameLst>
                                          <p:attrName>style.visibility</p:attrName>
                                        </p:attrNameLst>
                                      </p:cBhvr>
                                      <p:to>
                                        <p:strVal val="visible"/>
                                      </p:to>
                                    </p:set>
                                    <p:animEffect transition="in" filter="dissolve">
                                      <p:cBhvr>
                                        <p:cTn id="42" dur="500"/>
                                        <p:tgtEl>
                                          <p:spTgt spid="19151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1513"/>
                                        </p:tgtEl>
                                        <p:attrNameLst>
                                          <p:attrName>style.visibility</p:attrName>
                                        </p:attrNameLst>
                                      </p:cBhvr>
                                      <p:to>
                                        <p:strVal val="visible"/>
                                      </p:to>
                                    </p:set>
                                    <p:animEffect transition="in" filter="dissolve">
                                      <p:cBhvr>
                                        <p:cTn id="47" dur="500"/>
                                        <p:tgtEl>
                                          <p:spTgt spid="19151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9" presetClass="entr" presetSubtype="10" fill="hold" grpId="0" nodeType="clickEffect">
                                  <p:stCondLst>
                                    <p:cond delay="0"/>
                                  </p:stCondLst>
                                  <p:childTnLst>
                                    <p:set>
                                      <p:cBhvr>
                                        <p:cTn id="51" dur="1" fill="hold">
                                          <p:stCondLst>
                                            <p:cond delay="0"/>
                                          </p:stCondLst>
                                        </p:cTn>
                                        <p:tgtEl>
                                          <p:spTgt spid="191587"/>
                                        </p:tgtEl>
                                        <p:attrNameLst>
                                          <p:attrName>style.visibility</p:attrName>
                                        </p:attrNameLst>
                                      </p:cBhvr>
                                      <p:to>
                                        <p:strVal val="visible"/>
                                      </p:to>
                                    </p:set>
                                    <p:anim calcmode="lin" valueType="num">
                                      <p:cBhvr>
                                        <p:cTn id="52" dur="5000" fill="hold"/>
                                        <p:tgtEl>
                                          <p:spTgt spid="191587"/>
                                        </p:tgtEl>
                                        <p:attrNameLst>
                                          <p:attrName>ppt_w</p:attrName>
                                        </p:attrNameLst>
                                      </p:cBhvr>
                                      <p:tavLst>
                                        <p:tav tm="0" fmla="#ppt_w*sin(2.5*pi*$)">
                                          <p:val>
                                            <p:fltVal val="0"/>
                                          </p:val>
                                        </p:tav>
                                        <p:tav tm="100000">
                                          <p:val>
                                            <p:fltVal val="1"/>
                                          </p:val>
                                        </p:tav>
                                      </p:tavLst>
                                    </p:anim>
                                    <p:anim calcmode="lin" valueType="num">
                                      <p:cBhvr>
                                        <p:cTn id="53" dur="5000" fill="hold"/>
                                        <p:tgtEl>
                                          <p:spTgt spid="191587"/>
                                        </p:tgtEl>
                                        <p:attrNameLst>
                                          <p:attrName>ppt_h</p:attrName>
                                        </p:attrNameLst>
                                      </p:cBhvr>
                                      <p:tavLst>
                                        <p:tav tm="0">
                                          <p:val>
                                            <p:strVal val="#ppt_h"/>
                                          </p:val>
                                        </p:tav>
                                        <p:tav tm="100000">
                                          <p:val>
                                            <p:strVal val="#ppt_h"/>
                                          </p:val>
                                        </p:tav>
                                      </p:tavLst>
                                    </p:anim>
                                  </p:childTnLst>
                                </p:cTn>
                              </p:par>
                              <p:par>
                                <p:cTn id="54" presetID="19" presetClass="entr" presetSubtype="10" fill="hold" grpId="0" nodeType="withEffect">
                                  <p:stCondLst>
                                    <p:cond delay="0"/>
                                  </p:stCondLst>
                                  <p:childTnLst>
                                    <p:set>
                                      <p:cBhvr>
                                        <p:cTn id="55" dur="1" fill="hold">
                                          <p:stCondLst>
                                            <p:cond delay="0"/>
                                          </p:stCondLst>
                                        </p:cTn>
                                        <p:tgtEl>
                                          <p:spTgt spid="191586"/>
                                        </p:tgtEl>
                                        <p:attrNameLst>
                                          <p:attrName>style.visibility</p:attrName>
                                        </p:attrNameLst>
                                      </p:cBhvr>
                                      <p:to>
                                        <p:strVal val="visible"/>
                                      </p:to>
                                    </p:set>
                                    <p:anim calcmode="lin" valueType="num">
                                      <p:cBhvr>
                                        <p:cTn id="56" dur="5000" fill="hold"/>
                                        <p:tgtEl>
                                          <p:spTgt spid="191586"/>
                                        </p:tgtEl>
                                        <p:attrNameLst>
                                          <p:attrName>ppt_w</p:attrName>
                                        </p:attrNameLst>
                                      </p:cBhvr>
                                      <p:tavLst>
                                        <p:tav tm="0" fmla="#ppt_w*sin(2.5*pi*$)">
                                          <p:val>
                                            <p:fltVal val="0"/>
                                          </p:val>
                                        </p:tav>
                                        <p:tav tm="100000">
                                          <p:val>
                                            <p:fltVal val="1"/>
                                          </p:val>
                                        </p:tav>
                                      </p:tavLst>
                                    </p:anim>
                                    <p:anim calcmode="lin" valueType="num">
                                      <p:cBhvr>
                                        <p:cTn id="57" dur="5000" fill="hold"/>
                                        <p:tgtEl>
                                          <p:spTgt spid="191586"/>
                                        </p:tgtEl>
                                        <p:attrNameLst>
                                          <p:attrName>ppt_h</p:attrName>
                                        </p:attrNameLst>
                                      </p:cBhvr>
                                      <p:tavLst>
                                        <p:tav tm="0">
                                          <p:val>
                                            <p:strVal val="#ppt_h"/>
                                          </p:val>
                                        </p:tav>
                                        <p:tav tm="100000">
                                          <p:val>
                                            <p:strVal val="#ppt_h"/>
                                          </p:val>
                                        </p:tav>
                                      </p:tavLst>
                                    </p:anim>
                                  </p:childTnLst>
                                </p:cTn>
                              </p:par>
                              <p:par>
                                <p:cTn id="58" presetID="19" presetClass="entr" presetSubtype="10" fill="hold" grpId="0" nodeType="withEffect">
                                  <p:stCondLst>
                                    <p:cond delay="0"/>
                                  </p:stCondLst>
                                  <p:childTnLst>
                                    <p:set>
                                      <p:cBhvr>
                                        <p:cTn id="59" dur="1" fill="hold">
                                          <p:stCondLst>
                                            <p:cond delay="0"/>
                                          </p:stCondLst>
                                        </p:cTn>
                                        <p:tgtEl>
                                          <p:spTgt spid="191588"/>
                                        </p:tgtEl>
                                        <p:attrNameLst>
                                          <p:attrName>style.visibility</p:attrName>
                                        </p:attrNameLst>
                                      </p:cBhvr>
                                      <p:to>
                                        <p:strVal val="visible"/>
                                      </p:to>
                                    </p:set>
                                    <p:anim calcmode="lin" valueType="num">
                                      <p:cBhvr>
                                        <p:cTn id="60" dur="5000" fill="hold"/>
                                        <p:tgtEl>
                                          <p:spTgt spid="191588"/>
                                        </p:tgtEl>
                                        <p:attrNameLst>
                                          <p:attrName>ppt_w</p:attrName>
                                        </p:attrNameLst>
                                      </p:cBhvr>
                                      <p:tavLst>
                                        <p:tav tm="0" fmla="#ppt_w*sin(2.5*pi*$)">
                                          <p:val>
                                            <p:fltVal val="0"/>
                                          </p:val>
                                        </p:tav>
                                        <p:tav tm="100000">
                                          <p:val>
                                            <p:fltVal val="1"/>
                                          </p:val>
                                        </p:tav>
                                      </p:tavLst>
                                    </p:anim>
                                    <p:anim calcmode="lin" valueType="num">
                                      <p:cBhvr>
                                        <p:cTn id="61" dur="5000" fill="hold"/>
                                        <p:tgtEl>
                                          <p:spTgt spid="191588"/>
                                        </p:tgtEl>
                                        <p:attrNameLst>
                                          <p:attrName>ppt_h</p:attrName>
                                        </p:attrNameLst>
                                      </p:cBhvr>
                                      <p:tavLst>
                                        <p:tav tm="0">
                                          <p:val>
                                            <p:strVal val="#ppt_h"/>
                                          </p:val>
                                        </p:tav>
                                        <p:tav tm="100000">
                                          <p:val>
                                            <p:strVal val="#ppt_h"/>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2" presetClass="entr" presetSubtype="1" fill="hold" nodeType="clickEffect">
                                  <p:stCondLst>
                                    <p:cond delay="0"/>
                                  </p:stCondLst>
                                  <p:childTnLst>
                                    <p:set>
                                      <p:cBhvr>
                                        <p:cTn id="65" dur="1" fill="hold">
                                          <p:stCondLst>
                                            <p:cond delay="0"/>
                                          </p:stCondLst>
                                        </p:cTn>
                                        <p:tgtEl>
                                          <p:spTgt spid="191518"/>
                                        </p:tgtEl>
                                        <p:attrNameLst>
                                          <p:attrName>style.visibility</p:attrName>
                                        </p:attrNameLst>
                                      </p:cBhvr>
                                      <p:to>
                                        <p:strVal val="visible"/>
                                      </p:to>
                                    </p:set>
                                    <p:animEffect transition="in" filter="wipe(up)">
                                      <p:cBhvr>
                                        <p:cTn id="66" dur="500"/>
                                        <p:tgtEl>
                                          <p:spTgt spid="191518"/>
                                        </p:tgtEl>
                                      </p:cBhvr>
                                    </p:animEffect>
                                  </p:childTnLst>
                                </p:cTn>
                              </p:par>
                            </p:childTnLst>
                          </p:cTn>
                        </p:par>
                        <p:par>
                          <p:cTn id="67" fill="hold" nodeType="afterGroup">
                            <p:stCondLst>
                              <p:cond delay="500"/>
                            </p:stCondLst>
                            <p:childTnLst>
                              <p:par>
                                <p:cTn id="68" presetID="29" presetClass="entr" presetSubtype="0" fill="hold" nodeType="afterEffect">
                                  <p:stCondLst>
                                    <p:cond delay="0"/>
                                  </p:stCondLst>
                                  <p:childTnLst>
                                    <p:set>
                                      <p:cBhvr>
                                        <p:cTn id="69" dur="1" fill="hold">
                                          <p:stCondLst>
                                            <p:cond delay="0"/>
                                          </p:stCondLst>
                                        </p:cTn>
                                        <p:tgtEl>
                                          <p:spTgt spid="4"/>
                                        </p:tgtEl>
                                        <p:attrNameLst>
                                          <p:attrName>style.visibility</p:attrName>
                                        </p:attrNameLst>
                                      </p:cBhvr>
                                      <p:to>
                                        <p:strVal val="visible"/>
                                      </p:to>
                                    </p:set>
                                    <p:anim calcmode="lin" valueType="num">
                                      <p:cBhvr>
                                        <p:cTn id="70" dur="1000" fill="hold"/>
                                        <p:tgtEl>
                                          <p:spTgt spid="4"/>
                                        </p:tgtEl>
                                        <p:attrNameLst>
                                          <p:attrName>ppt_x</p:attrName>
                                        </p:attrNameLst>
                                      </p:cBhvr>
                                      <p:tavLst>
                                        <p:tav tm="0">
                                          <p:val>
                                            <p:strVal val="#ppt_x-.2"/>
                                          </p:val>
                                        </p:tav>
                                        <p:tav tm="100000">
                                          <p:val>
                                            <p:strVal val="#ppt_x"/>
                                          </p:val>
                                        </p:tav>
                                      </p:tavLst>
                                    </p:anim>
                                    <p:anim calcmode="lin" valueType="num">
                                      <p:cBhvr>
                                        <p:cTn id="71"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72" dur="1000"/>
                                        <p:tgtEl>
                                          <p:spTgt spid="4"/>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191582"/>
                                        </p:tgtEl>
                                        <p:attrNameLst>
                                          <p:attrName>style.visibility</p:attrName>
                                        </p:attrNameLst>
                                      </p:cBhvr>
                                      <p:to>
                                        <p:strVal val="visible"/>
                                      </p:to>
                                    </p:set>
                                    <p:animEffect transition="in" filter="dissolve">
                                      <p:cBhvr>
                                        <p:cTn id="77" dur="500"/>
                                        <p:tgtEl>
                                          <p:spTgt spid="19158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91583"/>
                                        </p:tgtEl>
                                        <p:attrNameLst>
                                          <p:attrName>style.visibility</p:attrName>
                                        </p:attrNameLst>
                                      </p:cBhvr>
                                      <p:to>
                                        <p:strVal val="visible"/>
                                      </p:to>
                                    </p:set>
                                    <p:animEffect transition="in" filter="dissolve">
                                      <p:cBhvr>
                                        <p:cTn id="82" dur="500"/>
                                        <p:tgtEl>
                                          <p:spTgt spid="19158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9" presetClass="entr" presetSubtype="10" fill="hold" grpId="0" nodeType="clickEffect">
                                  <p:stCondLst>
                                    <p:cond delay="0"/>
                                  </p:stCondLst>
                                  <p:childTnLst>
                                    <p:set>
                                      <p:cBhvr>
                                        <p:cTn id="86" dur="1" fill="hold">
                                          <p:stCondLst>
                                            <p:cond delay="0"/>
                                          </p:stCondLst>
                                        </p:cTn>
                                        <p:tgtEl>
                                          <p:spTgt spid="191591"/>
                                        </p:tgtEl>
                                        <p:attrNameLst>
                                          <p:attrName>style.visibility</p:attrName>
                                        </p:attrNameLst>
                                      </p:cBhvr>
                                      <p:to>
                                        <p:strVal val="visible"/>
                                      </p:to>
                                    </p:set>
                                    <p:anim calcmode="lin" valueType="num">
                                      <p:cBhvr>
                                        <p:cTn id="87" dur="5000" fill="hold"/>
                                        <p:tgtEl>
                                          <p:spTgt spid="191591"/>
                                        </p:tgtEl>
                                        <p:attrNameLst>
                                          <p:attrName>ppt_w</p:attrName>
                                        </p:attrNameLst>
                                      </p:cBhvr>
                                      <p:tavLst>
                                        <p:tav tm="0" fmla="#ppt_w*sin(2.5*pi*$)">
                                          <p:val>
                                            <p:fltVal val="0"/>
                                          </p:val>
                                        </p:tav>
                                        <p:tav tm="100000">
                                          <p:val>
                                            <p:fltVal val="1"/>
                                          </p:val>
                                        </p:tav>
                                      </p:tavLst>
                                    </p:anim>
                                    <p:anim calcmode="lin" valueType="num">
                                      <p:cBhvr>
                                        <p:cTn id="88" dur="5000" fill="hold"/>
                                        <p:tgtEl>
                                          <p:spTgt spid="191591"/>
                                        </p:tgtEl>
                                        <p:attrNameLst>
                                          <p:attrName>ppt_h</p:attrName>
                                        </p:attrNameLst>
                                      </p:cBhvr>
                                      <p:tavLst>
                                        <p:tav tm="0">
                                          <p:val>
                                            <p:strVal val="#ppt_h"/>
                                          </p:val>
                                        </p:tav>
                                        <p:tav tm="100000">
                                          <p:val>
                                            <p:strVal val="#ppt_h"/>
                                          </p:val>
                                        </p:tav>
                                      </p:tavLst>
                                    </p:anim>
                                  </p:childTnLst>
                                </p:cTn>
                              </p:par>
                              <p:par>
                                <p:cTn id="89" presetID="19" presetClass="entr" presetSubtype="10" fill="hold" grpId="0" nodeType="withEffect">
                                  <p:stCondLst>
                                    <p:cond delay="0"/>
                                  </p:stCondLst>
                                  <p:childTnLst>
                                    <p:set>
                                      <p:cBhvr>
                                        <p:cTn id="90" dur="1" fill="hold">
                                          <p:stCondLst>
                                            <p:cond delay="0"/>
                                          </p:stCondLst>
                                        </p:cTn>
                                        <p:tgtEl>
                                          <p:spTgt spid="191590"/>
                                        </p:tgtEl>
                                        <p:attrNameLst>
                                          <p:attrName>style.visibility</p:attrName>
                                        </p:attrNameLst>
                                      </p:cBhvr>
                                      <p:to>
                                        <p:strVal val="visible"/>
                                      </p:to>
                                    </p:set>
                                    <p:anim calcmode="lin" valueType="num">
                                      <p:cBhvr>
                                        <p:cTn id="91" dur="5000" fill="hold"/>
                                        <p:tgtEl>
                                          <p:spTgt spid="191590"/>
                                        </p:tgtEl>
                                        <p:attrNameLst>
                                          <p:attrName>ppt_w</p:attrName>
                                        </p:attrNameLst>
                                      </p:cBhvr>
                                      <p:tavLst>
                                        <p:tav tm="0" fmla="#ppt_w*sin(2.5*pi*$)">
                                          <p:val>
                                            <p:fltVal val="0"/>
                                          </p:val>
                                        </p:tav>
                                        <p:tav tm="100000">
                                          <p:val>
                                            <p:fltVal val="1"/>
                                          </p:val>
                                        </p:tav>
                                      </p:tavLst>
                                    </p:anim>
                                    <p:anim calcmode="lin" valueType="num">
                                      <p:cBhvr>
                                        <p:cTn id="92" dur="5000" fill="hold"/>
                                        <p:tgtEl>
                                          <p:spTgt spid="191590"/>
                                        </p:tgtEl>
                                        <p:attrNameLst>
                                          <p:attrName>ppt_h</p:attrName>
                                        </p:attrNameLst>
                                      </p:cBhvr>
                                      <p:tavLst>
                                        <p:tav tm="0">
                                          <p:val>
                                            <p:strVal val="#ppt_h"/>
                                          </p:val>
                                        </p:tav>
                                        <p:tav tm="100000">
                                          <p:val>
                                            <p:strVal val="#ppt_h"/>
                                          </p:val>
                                        </p:tav>
                                      </p:tavLst>
                                    </p:anim>
                                  </p:childTnLst>
                                </p:cTn>
                              </p:par>
                              <p:par>
                                <p:cTn id="93" presetID="19" presetClass="entr" presetSubtype="10" fill="hold" grpId="0" nodeType="withEffect">
                                  <p:stCondLst>
                                    <p:cond delay="0"/>
                                  </p:stCondLst>
                                  <p:childTnLst>
                                    <p:set>
                                      <p:cBhvr>
                                        <p:cTn id="94" dur="1" fill="hold">
                                          <p:stCondLst>
                                            <p:cond delay="0"/>
                                          </p:stCondLst>
                                        </p:cTn>
                                        <p:tgtEl>
                                          <p:spTgt spid="191589"/>
                                        </p:tgtEl>
                                        <p:attrNameLst>
                                          <p:attrName>style.visibility</p:attrName>
                                        </p:attrNameLst>
                                      </p:cBhvr>
                                      <p:to>
                                        <p:strVal val="visible"/>
                                      </p:to>
                                    </p:set>
                                    <p:anim calcmode="lin" valueType="num">
                                      <p:cBhvr>
                                        <p:cTn id="95" dur="5000" fill="hold"/>
                                        <p:tgtEl>
                                          <p:spTgt spid="191589"/>
                                        </p:tgtEl>
                                        <p:attrNameLst>
                                          <p:attrName>ppt_w</p:attrName>
                                        </p:attrNameLst>
                                      </p:cBhvr>
                                      <p:tavLst>
                                        <p:tav tm="0" fmla="#ppt_w*sin(2.5*pi*$)">
                                          <p:val>
                                            <p:fltVal val="0"/>
                                          </p:val>
                                        </p:tav>
                                        <p:tav tm="100000">
                                          <p:val>
                                            <p:fltVal val="1"/>
                                          </p:val>
                                        </p:tav>
                                      </p:tavLst>
                                    </p:anim>
                                    <p:anim calcmode="lin" valueType="num">
                                      <p:cBhvr>
                                        <p:cTn id="96" dur="5000" fill="hold"/>
                                        <p:tgtEl>
                                          <p:spTgt spid="191589"/>
                                        </p:tgtEl>
                                        <p:attrNameLst>
                                          <p:attrName>ppt_h</p:attrName>
                                        </p:attrNameLst>
                                      </p:cBhvr>
                                      <p:tavLst>
                                        <p:tav tm="0">
                                          <p:val>
                                            <p:strVal val="#ppt_h"/>
                                          </p:val>
                                        </p:tav>
                                        <p:tav tm="100000">
                                          <p:val>
                                            <p:strVal val="#ppt_h"/>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2" presetClass="entr" presetSubtype="4" fill="hold" nodeType="clickEffect">
                                  <p:stCondLst>
                                    <p:cond delay="0"/>
                                  </p:stCondLst>
                                  <p:childTnLst>
                                    <p:set>
                                      <p:cBhvr>
                                        <p:cTn id="100" dur="1" fill="hold">
                                          <p:stCondLst>
                                            <p:cond delay="0"/>
                                          </p:stCondLst>
                                        </p:cTn>
                                        <p:tgtEl>
                                          <p:spTgt spid="191519"/>
                                        </p:tgtEl>
                                        <p:attrNameLst>
                                          <p:attrName>style.visibility</p:attrName>
                                        </p:attrNameLst>
                                      </p:cBhvr>
                                      <p:to>
                                        <p:strVal val="visible"/>
                                      </p:to>
                                    </p:set>
                                    <p:animEffect transition="in" filter="wipe(down)">
                                      <p:cBhvr>
                                        <p:cTn id="101" dur="500"/>
                                        <p:tgtEl>
                                          <p:spTgt spid="191519"/>
                                        </p:tgtEl>
                                      </p:cBhvr>
                                    </p:animEffect>
                                  </p:childTnLst>
                                </p:cTn>
                              </p:par>
                            </p:childTnLst>
                          </p:cTn>
                        </p:par>
                        <p:par>
                          <p:cTn id="102" fill="hold" nodeType="afterGroup">
                            <p:stCondLst>
                              <p:cond delay="500"/>
                            </p:stCondLst>
                            <p:childTnLst>
                              <p:par>
                                <p:cTn id="103" presetID="29" presetClass="entr" presetSubtype="0" fill="hold" nodeType="afterEffect">
                                  <p:stCondLst>
                                    <p:cond delay="0"/>
                                  </p:stCondLst>
                                  <p:childTnLst>
                                    <p:set>
                                      <p:cBhvr>
                                        <p:cTn id="104" dur="1" fill="hold">
                                          <p:stCondLst>
                                            <p:cond delay="0"/>
                                          </p:stCondLst>
                                        </p:cTn>
                                        <p:tgtEl>
                                          <p:spTgt spid="5"/>
                                        </p:tgtEl>
                                        <p:attrNameLst>
                                          <p:attrName>style.visibility</p:attrName>
                                        </p:attrNameLst>
                                      </p:cBhvr>
                                      <p:to>
                                        <p:strVal val="visible"/>
                                      </p:to>
                                    </p:set>
                                    <p:anim calcmode="lin" valueType="num">
                                      <p:cBhvr>
                                        <p:cTn id="105" dur="1000" fill="hold"/>
                                        <p:tgtEl>
                                          <p:spTgt spid="5"/>
                                        </p:tgtEl>
                                        <p:attrNameLst>
                                          <p:attrName>ppt_x</p:attrName>
                                        </p:attrNameLst>
                                      </p:cBhvr>
                                      <p:tavLst>
                                        <p:tav tm="0">
                                          <p:val>
                                            <p:strVal val="#ppt_x-.2"/>
                                          </p:val>
                                        </p:tav>
                                        <p:tav tm="100000">
                                          <p:val>
                                            <p:strVal val="#ppt_x"/>
                                          </p:val>
                                        </p:tav>
                                      </p:tavLst>
                                    </p:anim>
                                    <p:anim calcmode="lin" valueType="num">
                                      <p:cBhvr>
                                        <p:cTn id="106"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107" dur="1000"/>
                                        <p:tgtEl>
                                          <p:spTgt spid="5"/>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91520"/>
                                        </p:tgtEl>
                                        <p:attrNameLst>
                                          <p:attrName>style.visibility</p:attrName>
                                        </p:attrNameLst>
                                      </p:cBhvr>
                                      <p:to>
                                        <p:strVal val="visible"/>
                                      </p:to>
                                    </p:set>
                                    <p:animEffect transition="in" filter="dissolve">
                                      <p:cBhvr>
                                        <p:cTn id="112" dur="500"/>
                                        <p:tgtEl>
                                          <p:spTgt spid="191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512" grpId="0" animBg="1"/>
      <p:bldP spid="191513" grpId="0" animBg="1"/>
      <p:bldP spid="191514" grpId="0" animBg="1"/>
      <p:bldP spid="191515" grpId="0" animBg="1"/>
      <p:bldP spid="191516" grpId="0" animBg="1"/>
      <p:bldP spid="191520" grpId="0" animBg="1"/>
      <p:bldP spid="191582" grpId="0" animBg="1"/>
      <p:bldP spid="191583" grpId="0" animBg="1"/>
      <p:bldP spid="191584" grpId="0" animBg="1"/>
      <p:bldP spid="191585" grpId="0" animBg="1"/>
      <p:bldP spid="191586" grpId="0" animBg="1"/>
      <p:bldP spid="191587" grpId="0" animBg="1"/>
      <p:bldP spid="191588" grpId="0" animBg="1"/>
      <p:bldP spid="191589" grpId="0" animBg="1"/>
      <p:bldP spid="191590" grpId="0" animBg="1"/>
      <p:bldP spid="191591"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Text Box 59"/>
          <p:cNvSpPr txBox="1">
            <a:spLocks noChangeArrowheads="1"/>
          </p:cNvSpPr>
          <p:nvPr/>
        </p:nvSpPr>
        <p:spPr bwMode="auto">
          <a:xfrm>
            <a:off x="468313" y="972017"/>
            <a:ext cx="82296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1600" b="1" dirty="0">
                <a:latin typeface="宋体" charset="-122"/>
              </a:rPr>
              <a:t>    </a:t>
            </a:r>
            <a:r>
              <a:rPr kumimoji="1" lang="zh-CN" altLang="en-US" sz="1600" b="1" dirty="0">
                <a:latin typeface="宋体" charset="-122"/>
              </a:rPr>
              <a:t>假设当前要筛选结点的编号为</a:t>
            </a:r>
            <a:r>
              <a:rPr kumimoji="1" lang="en-US" altLang="zh-CN" sz="1600" b="1" dirty="0"/>
              <a:t>k</a:t>
            </a:r>
            <a:r>
              <a:rPr kumimoji="1" lang="zh-CN" altLang="en-US" sz="1600" b="1" dirty="0">
                <a:latin typeface="宋体" charset="-122"/>
              </a:rPr>
              <a:t>，堆中最后一个结点的编号为</a:t>
            </a:r>
            <a:r>
              <a:rPr kumimoji="1" lang="en-US" altLang="zh-CN" sz="1600" b="1" dirty="0"/>
              <a:t>n</a:t>
            </a:r>
            <a:r>
              <a:rPr kumimoji="1" lang="zh-CN" altLang="en-US" sz="1600" b="1" dirty="0">
                <a:latin typeface="宋体" charset="-122"/>
              </a:rPr>
              <a:t>，并且结点</a:t>
            </a:r>
            <a:r>
              <a:rPr kumimoji="1" lang="en-US" altLang="zh-CN" sz="1600" b="1" dirty="0"/>
              <a:t>k</a:t>
            </a:r>
            <a:r>
              <a:rPr kumimoji="1" lang="zh-CN" altLang="en-US" sz="1600" b="1" dirty="0">
                <a:latin typeface="宋体" charset="-122"/>
              </a:rPr>
              <a:t>的左右子树均是堆（即</a:t>
            </a:r>
            <a:r>
              <a:rPr kumimoji="1" lang="en-US" altLang="zh-CN" sz="1600" b="1" dirty="0"/>
              <a:t>r[k+1] ~ r[n]</a:t>
            </a:r>
            <a:r>
              <a:rPr kumimoji="1" lang="zh-CN" altLang="en-US" sz="1600" b="1" dirty="0">
                <a:latin typeface="宋体" charset="-122"/>
              </a:rPr>
              <a:t>满足堆的条件），则筛选算法用伪代码可描述为：</a:t>
            </a:r>
            <a:r>
              <a:rPr kumimoji="1" lang="zh-CN" altLang="en-US" sz="1600" b="1" dirty="0"/>
              <a:t> </a:t>
            </a:r>
          </a:p>
        </p:txBody>
      </p:sp>
      <p:grpSp>
        <p:nvGrpSpPr>
          <p:cNvPr id="47110" name="Group 60"/>
          <p:cNvGrpSpPr>
            <a:grpSpLocks/>
          </p:cNvGrpSpPr>
          <p:nvPr/>
        </p:nvGrpSpPr>
        <p:grpSpPr bwMode="auto">
          <a:xfrm>
            <a:off x="323850" y="1917700"/>
            <a:ext cx="8569325" cy="4154488"/>
            <a:chOff x="1649" y="8436"/>
            <a:chExt cx="7654" cy="2520"/>
          </a:xfrm>
        </p:grpSpPr>
        <p:sp>
          <p:nvSpPr>
            <p:cNvPr id="47112" name="Text Box 61"/>
            <p:cNvSpPr txBox="1">
              <a:spLocks noChangeArrowheads="1"/>
            </p:cNvSpPr>
            <p:nvPr/>
          </p:nvSpPr>
          <p:spPr bwMode="auto">
            <a:xfrm>
              <a:off x="1649" y="8436"/>
              <a:ext cx="7654" cy="2520"/>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marL="623888" indent="-623888"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spcAft>
                  <a:spcPts val="775"/>
                </a:spcAft>
              </a:pPr>
              <a:r>
                <a:rPr lang="zh-CN" altLang="en-US" sz="2200" b="1" dirty="0" smtClean="0"/>
                <a:t>筛选</a:t>
              </a:r>
              <a:r>
                <a:rPr lang="zh-CN" altLang="en-US" sz="2200" b="1" dirty="0"/>
                <a:t>法调整堆</a:t>
              </a:r>
            </a:p>
            <a:p>
              <a:pPr algn="ctr">
                <a:spcAft>
                  <a:spcPts val="775"/>
                </a:spcAft>
              </a:pPr>
              <a:endParaRPr lang="zh-CN" altLang="en-US" sz="800" b="1" dirty="0"/>
            </a:p>
            <a:p>
              <a:pPr algn="just"/>
              <a:r>
                <a:rPr lang="zh-CN" altLang="en-US" sz="2200" b="1" dirty="0"/>
                <a:t>    </a:t>
              </a:r>
              <a:r>
                <a:rPr lang="en-US" altLang="zh-CN" sz="2200" b="1" dirty="0"/>
                <a:t>1. </a:t>
              </a:r>
              <a:r>
                <a:rPr lang="zh-CN" altLang="en-US" sz="2200" b="1" dirty="0" smtClean="0"/>
                <a:t>设置</a:t>
              </a:r>
              <a:r>
                <a:rPr lang="en-US" altLang="zh-CN" sz="2200" b="1" dirty="0"/>
                <a:t>i</a:t>
              </a:r>
              <a:r>
                <a:rPr lang="zh-CN" altLang="en-US" sz="2200" b="1" dirty="0"/>
                <a:t>和</a:t>
              </a:r>
              <a:r>
                <a:rPr lang="en-US" altLang="zh-CN" sz="2200" b="1" dirty="0"/>
                <a:t>j</a:t>
              </a:r>
              <a:r>
                <a:rPr lang="zh-CN" altLang="en-US" sz="2200" b="1" dirty="0"/>
                <a:t>，分别指向当前要筛选的结点和要筛选结点的左孩子；</a:t>
              </a:r>
            </a:p>
            <a:p>
              <a:pPr algn="just"/>
              <a:r>
                <a:rPr lang="zh-CN" altLang="en-US" sz="2200" b="1" dirty="0"/>
                <a:t>    </a:t>
              </a:r>
              <a:r>
                <a:rPr lang="en-US" altLang="zh-CN" sz="2200" b="1" dirty="0"/>
                <a:t>2. </a:t>
              </a:r>
              <a:r>
                <a:rPr lang="zh-CN" altLang="en-US" sz="2200" b="1" dirty="0"/>
                <a:t>若结点</a:t>
              </a:r>
              <a:r>
                <a:rPr lang="en-US" altLang="zh-CN" sz="2200" b="1" dirty="0"/>
                <a:t>i</a:t>
              </a:r>
              <a:r>
                <a:rPr lang="zh-CN" altLang="en-US" sz="2200" b="1" dirty="0"/>
                <a:t>已是叶子，则筛选完毕；否则，比较要筛选结点的左右 孩子结点，并将</a:t>
              </a:r>
              <a:r>
                <a:rPr lang="en-US" altLang="zh-CN" sz="2200" b="1" dirty="0"/>
                <a:t>j</a:t>
              </a:r>
              <a:r>
                <a:rPr lang="zh-CN" altLang="en-US" sz="2200" b="1" dirty="0"/>
                <a:t>指向关键码较大的结点；</a:t>
              </a:r>
            </a:p>
            <a:p>
              <a:pPr algn="just"/>
              <a:r>
                <a:rPr lang="zh-CN" altLang="en-US" sz="2200" b="1" dirty="0"/>
                <a:t>    </a:t>
              </a:r>
              <a:r>
                <a:rPr lang="en-US" altLang="zh-CN" sz="2200" b="1" dirty="0"/>
                <a:t>3. </a:t>
              </a:r>
              <a:r>
                <a:rPr lang="zh-CN" altLang="en-US" sz="2200" b="1" dirty="0"/>
                <a:t>将要筛选结点</a:t>
              </a:r>
              <a:r>
                <a:rPr lang="en-US" altLang="zh-CN" sz="2200" b="1" dirty="0"/>
                <a:t>i</a:t>
              </a:r>
              <a:r>
                <a:rPr lang="zh-CN" altLang="en-US" sz="2200" b="1" dirty="0"/>
                <a:t>的关键码与结点</a:t>
              </a:r>
              <a:r>
                <a:rPr lang="en-US" altLang="zh-CN" sz="2200" b="1" dirty="0"/>
                <a:t>j</a:t>
              </a:r>
              <a:r>
                <a:rPr lang="zh-CN" altLang="en-US" sz="2200" b="1" dirty="0"/>
                <a:t>的关键码进行比较，有以下两种情况：</a:t>
              </a:r>
            </a:p>
            <a:p>
              <a:pPr algn="just"/>
              <a:r>
                <a:rPr lang="zh-CN" altLang="en-US" sz="2200" b="1" dirty="0"/>
                <a:t>         </a:t>
              </a:r>
              <a:r>
                <a:rPr lang="en-US" altLang="zh-CN" sz="2200" b="1" dirty="0"/>
                <a:t>3.1 </a:t>
              </a:r>
              <a:r>
                <a:rPr lang="zh-CN" altLang="en-US" sz="2200" b="1" dirty="0"/>
                <a:t>如果结点</a:t>
              </a:r>
              <a:r>
                <a:rPr lang="en-US" altLang="zh-CN" sz="2200" b="1" dirty="0"/>
                <a:t>i</a:t>
              </a:r>
              <a:r>
                <a:rPr lang="zh-CN" altLang="en-US" sz="2200" b="1" dirty="0"/>
                <a:t>的关键码大，则完全二叉树已经是堆；</a:t>
              </a:r>
            </a:p>
            <a:p>
              <a:pPr algn="just"/>
              <a:r>
                <a:rPr lang="zh-CN" altLang="en-US" sz="2200" b="1" dirty="0"/>
                <a:t>         </a:t>
              </a:r>
              <a:r>
                <a:rPr lang="en-US" altLang="zh-CN" sz="2200" b="1" dirty="0"/>
                <a:t>3.2 </a:t>
              </a:r>
              <a:r>
                <a:rPr lang="zh-CN" altLang="en-US" sz="2200" b="1" dirty="0"/>
                <a:t>否则将</a:t>
              </a:r>
              <a:r>
                <a:rPr lang="en-US" altLang="zh-CN" sz="2200" b="1" dirty="0"/>
                <a:t>r[i]</a:t>
              </a:r>
              <a:r>
                <a:rPr lang="zh-CN" altLang="en-US" sz="2200" b="1" dirty="0"/>
                <a:t>与</a:t>
              </a:r>
              <a:r>
                <a:rPr lang="en-US" altLang="zh-CN" sz="2200" b="1" dirty="0"/>
                <a:t>r[j]</a:t>
              </a:r>
              <a:r>
                <a:rPr lang="zh-CN" altLang="en-US" sz="2200" b="1" dirty="0"/>
                <a:t>交换；令</a:t>
              </a:r>
              <a:r>
                <a:rPr lang="en-US" altLang="zh-CN" sz="2200" b="1" dirty="0"/>
                <a:t>i=j</a:t>
              </a:r>
              <a:r>
                <a:rPr lang="zh-CN" altLang="en-US" sz="2200" b="1" dirty="0"/>
                <a:t>，转步骤</a:t>
              </a:r>
              <a:r>
                <a:rPr lang="en-US" altLang="zh-CN" sz="2200" b="1" dirty="0"/>
                <a:t>2</a:t>
              </a:r>
              <a:r>
                <a:rPr lang="zh-CN" altLang="en-US" sz="2200" b="1" dirty="0"/>
                <a:t>继续进行筛选；</a:t>
              </a:r>
            </a:p>
          </p:txBody>
        </p:sp>
        <p:grpSp>
          <p:nvGrpSpPr>
            <p:cNvPr id="47113" name="Group 62"/>
            <p:cNvGrpSpPr>
              <a:grpSpLocks/>
            </p:cNvGrpSpPr>
            <p:nvPr/>
          </p:nvGrpSpPr>
          <p:grpSpPr bwMode="auto">
            <a:xfrm>
              <a:off x="1651" y="8436"/>
              <a:ext cx="540" cy="813"/>
              <a:chOff x="1711" y="5088"/>
              <a:chExt cx="540" cy="813"/>
            </a:xfrm>
          </p:grpSpPr>
          <p:sp>
            <p:nvSpPr>
              <p:cNvPr id="47114" name="AutoShape 63"/>
              <p:cNvSpPr>
                <a:spLocks noChangeArrowheads="1"/>
              </p:cNvSpPr>
              <p:nvPr/>
            </p:nvSpPr>
            <p:spPr bwMode="auto">
              <a:xfrm rot="5400000">
                <a:off x="1574" y="5225"/>
                <a:ext cx="813" cy="54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7115" name="WordArt 64"/>
              <p:cNvSpPr>
                <a:spLocks noChangeArrowheads="1" noChangeShapeType="1" noTextEdit="1"/>
              </p:cNvSpPr>
              <p:nvPr/>
            </p:nvSpPr>
            <p:spPr bwMode="auto">
              <a:xfrm rot="-3420000">
                <a:off x="1660" y="5281"/>
                <a:ext cx="495" cy="169"/>
              </a:xfrm>
              <a:prstGeom prst="rect">
                <a:avLst/>
              </a:prstGeom>
              <a:extLst>
                <a:ext uri="{909E8E84-426E-40DD-AFC4-6F175D3DCCD1}">
                  <a14:hiddenFill xmlns:a14="http://schemas.microsoft.com/office/drawing/2010/main">
                    <a:solidFill>
                      <a:srgbClr val="FFFFFF"/>
                    </a:solidFill>
                  </a14:hiddenFill>
                </a:ext>
              </a:extLst>
            </p:spPr>
            <p:txBody>
              <a:bodyPr wrap="none" fromWordArt="1">
                <a:prstTxWarp prst="textCanDown">
                  <a:avLst>
                    <a:gd name="adj" fmla="val 2569"/>
                  </a:avLst>
                </a:prstTxWarp>
              </a:bodyPr>
              <a:lstStyle/>
              <a:p>
                <a:pPr algn="ctr"/>
                <a:r>
                  <a:rPr lang="zh-CN" altLang="en-US" sz="800" kern="10">
                    <a:ln w="9525">
                      <a:solidFill>
                        <a:srgbClr val="000000"/>
                      </a:solidFill>
                      <a:prstDash val="lgDashDot"/>
                      <a:round/>
                      <a:headEnd/>
                      <a:tailEnd/>
                    </a:ln>
                    <a:noFill/>
                    <a:latin typeface="宋体"/>
                    <a:ea typeface="宋体"/>
                  </a:rPr>
                  <a:t>伪代码</a:t>
                </a:r>
              </a:p>
            </p:txBody>
          </p:sp>
        </p:grpSp>
      </p:grpSp>
      <p:sp>
        <p:nvSpPr>
          <p:cNvPr id="47111" name="Text Box 65"/>
          <p:cNvSpPr txBox="1">
            <a:spLocks noChangeArrowheads="1"/>
          </p:cNvSpPr>
          <p:nvPr/>
        </p:nvSpPr>
        <p:spPr bwMode="auto">
          <a:xfrm>
            <a:off x="755650" y="5373688"/>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b="1">
                <a:latin typeface="宋体" charset="-122"/>
              </a:rPr>
              <a:t>时间性能是</a:t>
            </a:r>
            <a:r>
              <a:rPr kumimoji="1" lang="en-US" altLang="zh-CN" b="1" i="1"/>
              <a:t>O</a:t>
            </a:r>
            <a:r>
              <a:rPr kumimoji="1" lang="en-US" altLang="zh-CN" b="1"/>
              <a:t>(log</a:t>
            </a:r>
            <a:r>
              <a:rPr kumimoji="1" lang="en-US" altLang="zh-CN" b="1" baseline="-30000"/>
              <a:t>2</a:t>
            </a:r>
            <a:r>
              <a:rPr kumimoji="1" lang="en-US" altLang="zh-CN" b="1" i="1"/>
              <a:t>n</a:t>
            </a:r>
            <a:r>
              <a:rPr kumimoji="1" lang="en-US" altLang="zh-CN" b="1"/>
              <a:t>)</a:t>
            </a:r>
            <a:r>
              <a:rPr kumimoji="1" lang="zh-CN" altLang="en-US" b="1">
                <a:latin typeface="宋体" charset="-122"/>
              </a:rPr>
              <a:t>。</a:t>
            </a:r>
            <a:r>
              <a:rPr kumimoji="1" lang="zh-CN" altLang="en-US" b="1"/>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61</a:t>
            </a:fld>
            <a:endParaRPr lang="en-US" altLang="zh-CN" dirty="0"/>
          </a:p>
        </p:txBody>
      </p:sp>
    </p:spTree>
    <p:extLst>
      <p:ext uri="{BB962C8B-B14F-4D97-AF65-F5344CB8AC3E}">
        <p14:creationId xmlns:p14="http://schemas.microsoft.com/office/powerpoint/2010/main" val="2471910183"/>
      </p:ext>
    </p:extLst>
  </p:cSld>
  <p:clrMapOvr>
    <a:masterClrMapping/>
  </p:clrMapOvr>
  <p:transition>
    <p:strips dir="rd"/>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8133" name="Group 2"/>
          <p:cNvGrpSpPr>
            <a:grpSpLocks/>
          </p:cNvGrpSpPr>
          <p:nvPr/>
        </p:nvGrpSpPr>
        <p:grpSpPr bwMode="auto">
          <a:xfrm>
            <a:off x="285750" y="214313"/>
            <a:ext cx="8250238" cy="6454849"/>
            <a:chOff x="1447" y="1293"/>
            <a:chExt cx="7654" cy="4371"/>
          </a:xfrm>
        </p:grpSpPr>
        <p:sp>
          <p:nvSpPr>
            <p:cNvPr id="48134" name="Text Box 3"/>
            <p:cNvSpPr txBox="1">
              <a:spLocks noChangeArrowheads="1"/>
            </p:cNvSpPr>
            <p:nvPr/>
          </p:nvSpPr>
          <p:spPr bwMode="auto">
            <a:xfrm>
              <a:off x="1447" y="1839"/>
              <a:ext cx="7654" cy="3825"/>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lnSpc>
                  <a:spcPct val="104000"/>
                </a:lnSpc>
                <a:spcAft>
                  <a:spcPts val="775"/>
                </a:spcAft>
              </a:pPr>
              <a:r>
                <a:rPr lang="zh-CN" altLang="en-US" sz="2000" b="1" dirty="0" smtClean="0"/>
                <a:t>算法</a:t>
              </a:r>
              <a:r>
                <a:rPr lang="en-US" altLang="zh-CN" sz="2000" b="1" dirty="0"/>
                <a:t> </a:t>
              </a:r>
              <a:r>
                <a:rPr lang="zh-CN" altLang="en-US" sz="2000" b="1" dirty="0" smtClean="0"/>
                <a:t>筛选</a:t>
              </a:r>
              <a:r>
                <a:rPr lang="zh-CN" altLang="en-US" sz="2000" b="1" dirty="0"/>
                <a:t>法调整堆</a:t>
              </a:r>
            </a:p>
            <a:p>
              <a:pPr algn="just">
                <a:lnSpc>
                  <a:spcPct val="104000"/>
                </a:lnSpc>
              </a:pPr>
              <a:r>
                <a:rPr lang="zh-CN" altLang="en-US" sz="2000" b="1" dirty="0"/>
                <a:t>    </a:t>
              </a:r>
              <a:r>
                <a:rPr lang="en-US" altLang="zh-CN" sz="2000" b="1" dirty="0"/>
                <a:t>void </a:t>
              </a:r>
              <a:r>
                <a:rPr lang="en-US" altLang="zh-CN" sz="2000" b="1" dirty="0" err="1"/>
                <a:t>SiftHeap</a:t>
              </a:r>
              <a:r>
                <a:rPr lang="en-US" altLang="zh-CN" sz="2000" b="1" dirty="0">
                  <a:latin typeface="宋体" charset="-122"/>
                </a:rPr>
                <a:t>(</a:t>
              </a:r>
              <a:r>
                <a:rPr lang="en-US" altLang="zh-CN" sz="2000" b="1" dirty="0" err="1"/>
                <a:t>int</a:t>
              </a:r>
              <a:r>
                <a:rPr lang="en-US" altLang="zh-CN" sz="2000" b="1" dirty="0"/>
                <a:t> r[ ], </a:t>
              </a:r>
              <a:r>
                <a:rPr lang="en-US" altLang="zh-CN" sz="2000" b="1" dirty="0" err="1"/>
                <a:t>int</a:t>
              </a:r>
              <a:r>
                <a:rPr lang="en-US" altLang="zh-CN" sz="2000" b="1" dirty="0"/>
                <a:t> k, </a:t>
              </a:r>
              <a:r>
                <a:rPr lang="en-US" altLang="zh-CN" sz="2000" b="1" dirty="0" err="1"/>
                <a:t>int</a:t>
              </a:r>
              <a:r>
                <a:rPr lang="en-US" altLang="zh-CN" sz="2000" b="1" dirty="0"/>
                <a:t> n</a:t>
              </a:r>
              <a:r>
                <a:rPr lang="en-US" altLang="zh-CN" sz="2000" b="1" dirty="0">
                  <a:latin typeface="宋体" charset="-122"/>
                </a:rPr>
                <a:t>)</a:t>
              </a:r>
            </a:p>
            <a:p>
              <a:pPr algn="just">
                <a:lnSpc>
                  <a:spcPct val="104000"/>
                </a:lnSpc>
              </a:pPr>
              <a:r>
                <a:rPr lang="en-US" altLang="zh-CN" sz="2000" b="1" dirty="0"/>
                <a:t>    {</a:t>
              </a:r>
            </a:p>
            <a:p>
              <a:pPr algn="just">
                <a:lnSpc>
                  <a:spcPct val="104000"/>
                </a:lnSpc>
              </a:pPr>
              <a:r>
                <a:rPr lang="en-US" altLang="zh-CN" sz="2000" b="1" dirty="0"/>
                <a:t>        i=k; </a:t>
              </a:r>
              <a:r>
                <a:rPr lang="en-US" altLang="zh-CN" sz="2000" b="1" dirty="0">
                  <a:solidFill>
                    <a:srgbClr val="FF0000"/>
                  </a:solidFill>
                </a:rPr>
                <a:t>j=2*i</a:t>
              </a:r>
              <a:r>
                <a:rPr lang="en-US" altLang="zh-CN" sz="2000" b="1" dirty="0"/>
                <a:t>;       </a:t>
              </a:r>
              <a:r>
                <a:rPr lang="en-US" altLang="zh-CN" sz="2000" b="1" dirty="0">
                  <a:solidFill>
                    <a:srgbClr val="008000"/>
                  </a:solidFill>
                </a:rPr>
                <a:t>//</a:t>
              </a:r>
              <a:r>
                <a:rPr lang="zh-CN" altLang="en-US" sz="2000" b="1" dirty="0">
                  <a:solidFill>
                    <a:srgbClr val="008000"/>
                  </a:solidFill>
                </a:rPr>
                <a:t>置</a:t>
              </a:r>
              <a:r>
                <a:rPr lang="en-US" altLang="zh-CN" sz="2000" b="1" dirty="0">
                  <a:solidFill>
                    <a:srgbClr val="008000"/>
                  </a:solidFill>
                </a:rPr>
                <a:t>i</a:t>
              </a:r>
              <a:r>
                <a:rPr lang="zh-CN" altLang="en-US" sz="2000" b="1" dirty="0">
                  <a:solidFill>
                    <a:srgbClr val="008000"/>
                  </a:solidFill>
                </a:rPr>
                <a:t>为要筛的结点，</a:t>
              </a:r>
              <a:r>
                <a:rPr lang="en-US" altLang="zh-CN" sz="2000" b="1" dirty="0">
                  <a:solidFill>
                    <a:srgbClr val="008000"/>
                  </a:solidFill>
                </a:rPr>
                <a:t>j</a:t>
              </a:r>
              <a:r>
                <a:rPr lang="zh-CN" altLang="en-US" sz="2000" b="1" dirty="0">
                  <a:solidFill>
                    <a:srgbClr val="008000"/>
                  </a:solidFill>
                </a:rPr>
                <a:t>为</a:t>
              </a:r>
              <a:r>
                <a:rPr lang="en-US" altLang="zh-CN" sz="2000" b="1" dirty="0">
                  <a:solidFill>
                    <a:srgbClr val="008000"/>
                  </a:solidFill>
                </a:rPr>
                <a:t>i</a:t>
              </a:r>
              <a:r>
                <a:rPr lang="zh-CN" altLang="en-US" sz="2000" b="1" dirty="0">
                  <a:solidFill>
                    <a:srgbClr val="008000"/>
                  </a:solidFill>
                </a:rPr>
                <a:t>的左孩子</a:t>
              </a:r>
            </a:p>
            <a:p>
              <a:pPr algn="just">
                <a:lnSpc>
                  <a:spcPct val="104000"/>
                </a:lnSpc>
              </a:pPr>
              <a:r>
                <a:rPr lang="zh-CN" altLang="en-US" sz="2000" b="1" dirty="0"/>
                <a:t>        </a:t>
              </a:r>
              <a:r>
                <a:rPr lang="en-US" altLang="zh-CN" sz="2000" b="1" dirty="0"/>
                <a:t>while </a:t>
              </a:r>
              <a:r>
                <a:rPr lang="en-US" altLang="zh-CN" sz="2000" b="1" dirty="0">
                  <a:latin typeface="宋体" charset="-122"/>
                </a:rPr>
                <a:t>(</a:t>
              </a:r>
              <a:r>
                <a:rPr lang="en-US" altLang="zh-CN" sz="2000" b="1" dirty="0">
                  <a:solidFill>
                    <a:srgbClr val="FF0000"/>
                  </a:solidFill>
                </a:rPr>
                <a:t>j&lt;=n</a:t>
              </a:r>
              <a:r>
                <a:rPr lang="en-US" altLang="zh-CN" sz="2000" b="1" dirty="0">
                  <a:latin typeface="宋体" charset="-122"/>
                </a:rPr>
                <a:t>)</a:t>
              </a:r>
              <a:r>
                <a:rPr lang="en-US" altLang="zh-CN" sz="2000" b="1" dirty="0"/>
                <a:t>    </a:t>
              </a:r>
              <a:r>
                <a:rPr lang="en-US" altLang="zh-CN" sz="2000" b="1" dirty="0">
                  <a:solidFill>
                    <a:srgbClr val="008000"/>
                  </a:solidFill>
                </a:rPr>
                <a:t>//</a:t>
              </a:r>
              <a:r>
                <a:rPr lang="zh-CN" altLang="en-US" sz="2000" b="1" dirty="0">
                  <a:solidFill>
                    <a:srgbClr val="008000"/>
                  </a:solidFill>
                </a:rPr>
                <a:t>筛选还没有进行到叶子</a:t>
              </a:r>
            </a:p>
            <a:p>
              <a:pPr algn="just">
                <a:lnSpc>
                  <a:spcPct val="104000"/>
                </a:lnSpc>
              </a:pPr>
              <a:r>
                <a:rPr lang="zh-CN" altLang="en-US" sz="2000" b="1" dirty="0"/>
                <a:t>       </a:t>
              </a:r>
              <a:r>
                <a:rPr lang="en-US" altLang="zh-CN" sz="2000" b="1" dirty="0"/>
                <a:t>{</a:t>
              </a:r>
            </a:p>
            <a:p>
              <a:pPr algn="just">
                <a:lnSpc>
                  <a:spcPct val="104000"/>
                </a:lnSpc>
              </a:pPr>
              <a:r>
                <a:rPr lang="en-US" altLang="zh-CN" sz="2000" b="1" dirty="0"/>
                <a:t>          if </a:t>
              </a:r>
              <a:r>
                <a:rPr lang="en-US" altLang="zh-CN" sz="2000" b="1" dirty="0">
                  <a:latin typeface="宋体" charset="-122"/>
                </a:rPr>
                <a:t>(</a:t>
              </a:r>
              <a:r>
                <a:rPr lang="en-US" altLang="zh-CN" sz="2000" b="1" dirty="0"/>
                <a:t>j&lt;n &amp;&amp; r[j]&lt;r[j+1]</a:t>
              </a:r>
              <a:r>
                <a:rPr lang="en-US" altLang="zh-CN" sz="2000" b="1" dirty="0">
                  <a:latin typeface="宋体" charset="-122"/>
                </a:rPr>
                <a:t>)</a:t>
              </a:r>
              <a:r>
                <a:rPr lang="en-US" altLang="zh-CN" sz="2000" b="1" dirty="0"/>
                <a:t> j++;  </a:t>
              </a:r>
              <a:r>
                <a:rPr lang="en-US" altLang="zh-CN" sz="2000" b="1" dirty="0">
                  <a:solidFill>
                    <a:srgbClr val="008000"/>
                  </a:solidFill>
                </a:rPr>
                <a:t>//</a:t>
              </a:r>
              <a:r>
                <a:rPr lang="zh-CN" altLang="en-US" sz="2000" b="1" dirty="0">
                  <a:solidFill>
                    <a:srgbClr val="008000"/>
                  </a:solidFill>
                </a:rPr>
                <a:t>比较</a:t>
              </a:r>
              <a:r>
                <a:rPr lang="en-US" altLang="zh-CN" sz="2000" b="1" dirty="0">
                  <a:solidFill>
                    <a:srgbClr val="008000"/>
                  </a:solidFill>
                </a:rPr>
                <a:t>i</a:t>
              </a:r>
              <a:r>
                <a:rPr lang="zh-CN" altLang="en-US" sz="2000" b="1" dirty="0">
                  <a:solidFill>
                    <a:srgbClr val="008000"/>
                  </a:solidFill>
                </a:rPr>
                <a:t>的左右孩子，</a:t>
              </a:r>
              <a:r>
                <a:rPr lang="en-US" altLang="zh-CN" sz="2000" b="1" dirty="0">
                  <a:solidFill>
                    <a:srgbClr val="008000"/>
                  </a:solidFill>
                </a:rPr>
                <a:t>j</a:t>
              </a:r>
              <a:r>
                <a:rPr lang="zh-CN" altLang="en-US" sz="2000" b="1" dirty="0">
                  <a:solidFill>
                    <a:srgbClr val="008000"/>
                  </a:solidFill>
                </a:rPr>
                <a:t>为较大者</a:t>
              </a:r>
            </a:p>
            <a:p>
              <a:pPr algn="just">
                <a:lnSpc>
                  <a:spcPct val="104000"/>
                </a:lnSpc>
              </a:pPr>
              <a:r>
                <a:rPr lang="zh-CN" altLang="en-US" sz="2000" b="1" dirty="0"/>
                <a:t>          </a:t>
              </a:r>
              <a:r>
                <a:rPr lang="en-US" altLang="zh-CN" sz="2000" b="1" dirty="0"/>
                <a:t>if </a:t>
              </a:r>
              <a:r>
                <a:rPr lang="en-US" altLang="zh-CN" sz="2000" b="1" dirty="0">
                  <a:latin typeface="宋体" charset="-122"/>
                </a:rPr>
                <a:t>(</a:t>
              </a:r>
              <a:r>
                <a:rPr lang="en-US" altLang="zh-CN" sz="2000" b="1" dirty="0"/>
                <a:t>r[i]&gt;r[j]</a:t>
              </a:r>
              <a:r>
                <a:rPr lang="en-US" altLang="zh-CN" sz="2000" b="1" dirty="0">
                  <a:latin typeface="宋体" charset="-122"/>
                </a:rPr>
                <a:t>)</a:t>
              </a:r>
              <a:r>
                <a:rPr lang="en-US" altLang="zh-CN" sz="2000" b="1" dirty="0"/>
                <a:t>     </a:t>
              </a:r>
              <a:r>
                <a:rPr lang="en-US" altLang="zh-CN" sz="2000" b="1" dirty="0">
                  <a:solidFill>
                    <a:srgbClr val="008000"/>
                  </a:solidFill>
                </a:rPr>
                <a:t>//</a:t>
              </a:r>
              <a:r>
                <a:rPr lang="zh-CN" altLang="en-US" sz="2000" b="1" dirty="0">
                  <a:solidFill>
                    <a:srgbClr val="008000"/>
                  </a:solidFill>
                </a:rPr>
                <a:t>根结点已经大于左右孩子中的较大者</a:t>
              </a:r>
            </a:p>
            <a:p>
              <a:pPr algn="just">
                <a:lnSpc>
                  <a:spcPct val="104000"/>
                </a:lnSpc>
              </a:pPr>
              <a:r>
                <a:rPr lang="zh-CN" altLang="en-US" sz="2000" b="1" dirty="0"/>
                <a:t>               </a:t>
              </a:r>
              <a:r>
                <a:rPr lang="en-US" altLang="zh-CN" sz="2000" b="1" dirty="0"/>
                <a:t>break;     </a:t>
              </a:r>
            </a:p>
            <a:p>
              <a:pPr algn="just">
                <a:lnSpc>
                  <a:spcPct val="104000"/>
                </a:lnSpc>
              </a:pPr>
              <a:r>
                <a:rPr lang="en-US" altLang="zh-CN" sz="2000" b="1" dirty="0"/>
                <a:t>          else {</a:t>
              </a:r>
            </a:p>
            <a:p>
              <a:pPr algn="just">
                <a:lnSpc>
                  <a:spcPct val="104000"/>
                </a:lnSpc>
              </a:pPr>
              <a:r>
                <a:rPr lang="en-US" altLang="zh-CN" sz="2000" b="1" dirty="0"/>
                <a:t>             r[i]←→r[j];   </a:t>
              </a:r>
              <a:r>
                <a:rPr lang="en-US" altLang="zh-CN" sz="2000" b="1" dirty="0">
                  <a:solidFill>
                    <a:srgbClr val="008000"/>
                  </a:solidFill>
                </a:rPr>
                <a:t>//</a:t>
              </a:r>
              <a:r>
                <a:rPr lang="zh-CN" altLang="en-US" sz="2000" b="1" dirty="0">
                  <a:solidFill>
                    <a:srgbClr val="008000"/>
                  </a:solidFill>
                </a:rPr>
                <a:t>将根结点与结点</a:t>
              </a:r>
              <a:r>
                <a:rPr lang="en-US" altLang="zh-CN" sz="2000" b="1" dirty="0">
                  <a:solidFill>
                    <a:srgbClr val="008000"/>
                  </a:solidFill>
                </a:rPr>
                <a:t>j</a:t>
              </a:r>
              <a:r>
                <a:rPr lang="zh-CN" altLang="en-US" sz="2000" b="1" dirty="0">
                  <a:solidFill>
                    <a:srgbClr val="008000"/>
                  </a:solidFill>
                </a:rPr>
                <a:t>交换 </a:t>
              </a:r>
            </a:p>
            <a:p>
              <a:pPr algn="just">
                <a:lnSpc>
                  <a:spcPct val="104000"/>
                </a:lnSpc>
              </a:pPr>
              <a:r>
                <a:rPr lang="zh-CN" altLang="en-US" sz="2000" b="1" dirty="0"/>
                <a:t>             </a:t>
              </a:r>
              <a:r>
                <a:rPr lang="en-US" altLang="zh-CN" sz="2000" b="1" dirty="0">
                  <a:solidFill>
                    <a:srgbClr val="FF0000"/>
                  </a:solidFill>
                </a:rPr>
                <a:t>i=j; j=2*i</a:t>
              </a:r>
              <a:r>
                <a:rPr lang="en-US" altLang="zh-CN" sz="2000" b="1" dirty="0"/>
                <a:t>;     </a:t>
              </a:r>
              <a:r>
                <a:rPr lang="en-US" altLang="zh-CN" sz="2000" b="1" dirty="0">
                  <a:solidFill>
                    <a:srgbClr val="008000"/>
                  </a:solidFill>
                </a:rPr>
                <a:t>//</a:t>
              </a:r>
              <a:r>
                <a:rPr lang="zh-CN" altLang="en-US" sz="2000" b="1" dirty="0">
                  <a:solidFill>
                    <a:srgbClr val="008000"/>
                  </a:solidFill>
                </a:rPr>
                <a:t>被筛结点位于原来结点</a:t>
              </a:r>
              <a:r>
                <a:rPr lang="en-US" altLang="zh-CN" sz="2000" b="1" dirty="0">
                  <a:solidFill>
                    <a:srgbClr val="008000"/>
                  </a:solidFill>
                </a:rPr>
                <a:t>j</a:t>
              </a:r>
              <a:r>
                <a:rPr lang="zh-CN" altLang="en-US" sz="2000" b="1" dirty="0">
                  <a:solidFill>
                    <a:srgbClr val="008000"/>
                  </a:solidFill>
                </a:rPr>
                <a:t>的位置</a:t>
              </a:r>
            </a:p>
            <a:p>
              <a:pPr algn="just">
                <a:lnSpc>
                  <a:spcPct val="104000"/>
                </a:lnSpc>
              </a:pPr>
              <a:r>
                <a:rPr lang="zh-CN" altLang="en-US" sz="2000" b="1" dirty="0"/>
                <a:t>          </a:t>
              </a:r>
              <a:r>
                <a:rPr lang="en-US" altLang="zh-CN" sz="2000" b="1" dirty="0"/>
                <a:t>}</a:t>
              </a:r>
            </a:p>
            <a:p>
              <a:pPr algn="just">
                <a:lnSpc>
                  <a:spcPct val="104000"/>
                </a:lnSpc>
              </a:pPr>
              <a:r>
                <a:rPr lang="en-US" altLang="zh-CN" sz="2000" b="1" dirty="0"/>
                <a:t>       }</a:t>
              </a:r>
            </a:p>
            <a:p>
              <a:pPr algn="just"/>
              <a:r>
                <a:rPr lang="en-US" altLang="zh-CN" sz="2000" b="1" dirty="0"/>
                <a:t>   }</a:t>
              </a:r>
            </a:p>
          </p:txBody>
        </p:sp>
        <p:grpSp>
          <p:nvGrpSpPr>
            <p:cNvPr id="48135" name="Group 4"/>
            <p:cNvGrpSpPr>
              <a:grpSpLocks/>
            </p:cNvGrpSpPr>
            <p:nvPr/>
          </p:nvGrpSpPr>
          <p:grpSpPr bwMode="auto">
            <a:xfrm>
              <a:off x="1449" y="1293"/>
              <a:ext cx="550" cy="864"/>
              <a:chOff x="1519" y="3141"/>
              <a:chExt cx="550" cy="864"/>
            </a:xfrm>
          </p:grpSpPr>
          <p:sp>
            <p:nvSpPr>
              <p:cNvPr id="48136" name="AutoShape 5"/>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3430" name="WordArt 6"/>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62</a:t>
            </a:fld>
            <a:endParaRPr lang="en-US" altLang="zh-CN" dirty="0"/>
          </a:p>
        </p:txBody>
      </p:sp>
    </p:spTree>
    <p:extLst>
      <p:ext uri="{BB962C8B-B14F-4D97-AF65-F5344CB8AC3E}">
        <p14:creationId xmlns:p14="http://schemas.microsoft.com/office/powerpoint/2010/main" val="129476403"/>
      </p:ext>
    </p:extLst>
  </p:cSld>
  <p:clrMapOvr>
    <a:masterClrMapping/>
  </p:clrMapOvr>
  <p:transition>
    <p:strips dir="rd"/>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87338" y="431800"/>
            <a:ext cx="3933825" cy="2192338"/>
            <a:chOff x="306" y="210"/>
            <a:chExt cx="2478" cy="1381"/>
          </a:xfrm>
        </p:grpSpPr>
        <p:sp>
          <p:nvSpPr>
            <p:cNvPr id="195587" name="Line 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88" name="Line 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89" name="Line 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0" name="Line 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1" name="Line 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2" name="Line 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3" name="Line 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4" name="Line 1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595" name="Line 1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45142" name="Oval 1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16</a:t>
              </a:r>
            </a:p>
          </p:txBody>
        </p:sp>
        <p:sp>
          <p:nvSpPr>
            <p:cNvPr id="45143" name="Oval 1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44" name="Oval 1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45" name="Oval 1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46" name="Oval 1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47" name="Oval 17"/>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6" name="Oval 1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11</a:t>
              </a:r>
            </a:p>
          </p:txBody>
        </p:sp>
        <p:sp>
          <p:nvSpPr>
            <p:cNvPr id="45149" name="Oval 1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45150" name="Oval 2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5151" name="Oval 21"/>
            <p:cNvSpPr>
              <a:spLocks noChangeArrowheads="1"/>
            </p:cNvSpPr>
            <p:nvPr/>
          </p:nvSpPr>
          <p:spPr bwMode="auto">
            <a:xfrm>
              <a:off x="1150" y="1266"/>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grpSp>
      <p:sp>
        <p:nvSpPr>
          <p:cNvPr id="195606" name="Line 22"/>
          <p:cNvSpPr>
            <a:spLocks noChangeShapeType="1"/>
          </p:cNvSpPr>
          <p:nvPr/>
        </p:nvSpPr>
        <p:spPr bwMode="auto">
          <a:xfrm rot="21406917">
            <a:off x="4284663" y="1196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07" name="Rectangle 23"/>
          <p:cNvSpPr>
            <a:spLocks noChangeArrowheads="1"/>
          </p:cNvSpPr>
          <p:nvPr/>
        </p:nvSpPr>
        <p:spPr bwMode="auto">
          <a:xfrm>
            <a:off x="642938" y="642938"/>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5608" name="Rectangle 24"/>
          <p:cNvSpPr>
            <a:spLocks noChangeArrowheads="1"/>
          </p:cNvSpPr>
          <p:nvPr/>
        </p:nvSpPr>
        <p:spPr bwMode="auto">
          <a:xfrm>
            <a:off x="7667625"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5609" name="Line 25"/>
          <p:cNvSpPr>
            <a:spLocks noChangeShapeType="1"/>
          </p:cNvSpPr>
          <p:nvPr/>
        </p:nvSpPr>
        <p:spPr bwMode="auto">
          <a:xfrm rot="5384010">
            <a:off x="6750844" y="2978944"/>
            <a:ext cx="685800" cy="1588"/>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0" name="Line 26"/>
          <p:cNvSpPr>
            <a:spLocks noChangeShapeType="1"/>
          </p:cNvSpPr>
          <p:nvPr/>
        </p:nvSpPr>
        <p:spPr bwMode="auto">
          <a:xfrm rot="10879923" flipV="1">
            <a:off x="4284663" y="4508500"/>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1" name="Rectangle 27"/>
          <p:cNvSpPr>
            <a:spLocks noChangeArrowheads="1"/>
          </p:cNvSpPr>
          <p:nvPr/>
        </p:nvSpPr>
        <p:spPr bwMode="auto">
          <a:xfrm>
            <a:off x="5795963"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5612" name="Rectangle 28"/>
          <p:cNvSpPr>
            <a:spLocks noChangeArrowheads="1"/>
          </p:cNvSpPr>
          <p:nvPr/>
        </p:nvSpPr>
        <p:spPr bwMode="auto">
          <a:xfrm>
            <a:off x="971550" y="3429000"/>
            <a:ext cx="12255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5613" name="Line 2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5614" name="Freeform 30"/>
          <p:cNvSpPr>
            <a:spLocks/>
          </p:cNvSpPr>
          <p:nvPr/>
        </p:nvSpPr>
        <p:spPr bwMode="auto">
          <a:xfrm>
            <a:off x="2224088" y="955675"/>
            <a:ext cx="457200" cy="1330325"/>
          </a:xfrm>
          <a:custGeom>
            <a:avLst/>
            <a:gdLst/>
            <a:ahLst/>
            <a:cxnLst>
              <a:cxn ang="0">
                <a:pos x="0" y="838"/>
              </a:cxn>
              <a:cxn ang="0">
                <a:pos x="222" y="511"/>
              </a:cxn>
              <a:cxn ang="0">
                <a:pos x="288" y="0"/>
              </a:cxn>
            </a:cxnLst>
            <a:rect l="0" t="0" r="r" b="b"/>
            <a:pathLst>
              <a:path w="288" h="838">
                <a:moveTo>
                  <a:pt x="0" y="838"/>
                </a:moveTo>
                <a:cubicBezTo>
                  <a:pt x="37" y="781"/>
                  <a:pt x="174" y="651"/>
                  <a:pt x="222" y="511"/>
                </a:cubicBezTo>
                <a:cubicBezTo>
                  <a:pt x="270" y="371"/>
                  <a:pt x="274" y="106"/>
                  <a:pt x="288"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3" name="Group 31"/>
          <p:cNvGrpSpPr>
            <a:grpSpLocks/>
          </p:cNvGrpSpPr>
          <p:nvPr/>
        </p:nvGrpSpPr>
        <p:grpSpPr bwMode="auto">
          <a:xfrm>
            <a:off x="4894263" y="431800"/>
            <a:ext cx="3933825" cy="2192338"/>
            <a:chOff x="306" y="210"/>
            <a:chExt cx="2478" cy="1381"/>
          </a:xfrm>
        </p:grpSpPr>
        <p:sp>
          <p:nvSpPr>
            <p:cNvPr id="195616" name="Line 3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7" name="Line 3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8" name="Line 3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19" name="Line 3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0" name="Line 3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1" name="Line 3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2" name="Line 3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3" name="Line 3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24" name="Line 4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123" name="Oval 41"/>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4</a:t>
              </a:r>
            </a:p>
          </p:txBody>
        </p:sp>
        <p:sp>
          <p:nvSpPr>
            <p:cNvPr id="45124" name="Oval 42"/>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25" name="Oval 43"/>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26" name="Oval 44"/>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27" name="Oval 45"/>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28" name="Oval 46"/>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45129" name="Oval 47"/>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11</a:t>
              </a:r>
            </a:p>
          </p:txBody>
        </p:sp>
        <p:sp>
          <p:nvSpPr>
            <p:cNvPr id="45130" name="Oval 48"/>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10</a:t>
              </a:r>
            </a:p>
          </p:txBody>
        </p:sp>
        <p:sp>
          <p:nvSpPr>
            <p:cNvPr id="45131" name="Oval 49"/>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81" name="Oval 50"/>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1"/>
          <p:cNvGrpSpPr>
            <a:grpSpLocks/>
          </p:cNvGrpSpPr>
          <p:nvPr/>
        </p:nvGrpSpPr>
        <p:grpSpPr bwMode="auto">
          <a:xfrm>
            <a:off x="4894263" y="3670300"/>
            <a:ext cx="3933825" cy="2192338"/>
            <a:chOff x="306" y="210"/>
            <a:chExt cx="2478" cy="1381"/>
          </a:xfrm>
        </p:grpSpPr>
        <p:sp>
          <p:nvSpPr>
            <p:cNvPr id="195636" name="Line 52"/>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7" name="Line 53"/>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8" name="Line 54"/>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39" name="Line 55"/>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0" name="Line 56"/>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1" name="Line 57"/>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2" name="Line 58"/>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3" name="Line 59"/>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44" name="Line 60"/>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104" name="Oval 61"/>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11</a:t>
              </a:r>
            </a:p>
          </p:txBody>
        </p:sp>
        <p:sp>
          <p:nvSpPr>
            <p:cNvPr id="45105" name="Oval 62"/>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106" name="Oval 63"/>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107" name="Oval 64"/>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108" name="Oval 65"/>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5109" name="Oval 66"/>
            <p:cNvSpPr>
              <a:spLocks noChangeArrowheads="1"/>
            </p:cNvSpPr>
            <p:nvPr/>
          </p:nvSpPr>
          <p:spPr bwMode="auto">
            <a:xfrm>
              <a:off x="751" y="1267"/>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45110" name="Oval 67"/>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7" name="Oval 68"/>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5112" name="Oval 69"/>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44" name="Oval 70"/>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95655" name="Freeform 71"/>
          <p:cNvSpPr>
            <a:spLocks/>
          </p:cNvSpPr>
          <p:nvPr/>
        </p:nvSpPr>
        <p:spPr bwMode="auto">
          <a:xfrm>
            <a:off x="6011863" y="4148138"/>
            <a:ext cx="1060450" cy="1225550"/>
          </a:xfrm>
          <a:custGeom>
            <a:avLst/>
            <a:gdLst/>
            <a:ahLst/>
            <a:cxnLst>
              <a:cxn ang="0">
                <a:pos x="0" y="772"/>
              </a:cxn>
              <a:cxn ang="0">
                <a:pos x="328" y="354"/>
              </a:cxn>
              <a:cxn ang="0">
                <a:pos x="668" y="0"/>
              </a:cxn>
            </a:cxnLst>
            <a:rect l="0" t="0" r="r" b="b"/>
            <a:pathLst>
              <a:path w="668" h="772">
                <a:moveTo>
                  <a:pt x="0" y="772"/>
                </a:moveTo>
                <a:cubicBezTo>
                  <a:pt x="55" y="700"/>
                  <a:pt x="217" y="483"/>
                  <a:pt x="328" y="354"/>
                </a:cubicBezTo>
                <a:cubicBezTo>
                  <a:pt x="439" y="225"/>
                  <a:pt x="597" y="74"/>
                  <a:pt x="668"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5" name="Group 72"/>
          <p:cNvGrpSpPr>
            <a:grpSpLocks/>
          </p:cNvGrpSpPr>
          <p:nvPr/>
        </p:nvGrpSpPr>
        <p:grpSpPr bwMode="auto">
          <a:xfrm>
            <a:off x="287338" y="3670300"/>
            <a:ext cx="3933825" cy="2192338"/>
            <a:chOff x="306" y="210"/>
            <a:chExt cx="2478" cy="1381"/>
          </a:xfrm>
        </p:grpSpPr>
        <p:sp>
          <p:nvSpPr>
            <p:cNvPr id="195657"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58"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59"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0"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1"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2"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3"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4"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5665"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5085"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no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5086"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5087" name="Oval 8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5088" name="Oval 8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5089" name="Oval 8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9197"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5091"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a:solidFill>
                    <a:srgbClr val="FF0000"/>
                  </a:solidFill>
                  <a:latin typeface="黑体" pitchFamily="2" charset="-122"/>
                  <a:ea typeface="黑体" pitchFamily="2" charset="-122"/>
                </a:rPr>
                <a:t>10</a:t>
              </a:r>
            </a:p>
          </p:txBody>
        </p:sp>
        <p:sp>
          <p:nvSpPr>
            <p:cNvPr id="45092"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5093" name="Oval 9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9207"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95" name="TextBox 94"/>
          <p:cNvSpPr txBox="1">
            <a:spLocks noChangeArrowheads="1"/>
          </p:cNvSpPr>
          <p:nvPr/>
        </p:nvSpPr>
        <p:spPr bwMode="auto">
          <a:xfrm>
            <a:off x="5181600" y="2743200"/>
            <a:ext cx="3962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2800" b="1">
                <a:solidFill>
                  <a:srgbClr val="FF6600"/>
                </a:solidFill>
              </a:rPr>
              <a:t>经过跟刚才一样的步骤</a:t>
            </a:r>
          </a:p>
        </p:txBody>
      </p:sp>
      <p:sp>
        <p:nvSpPr>
          <p:cNvPr id="49172" name="TextBox 95"/>
          <p:cNvSpPr txBox="1">
            <a:spLocks noChangeArrowheads="1"/>
          </p:cNvSpPr>
          <p:nvPr/>
        </p:nvSpPr>
        <p:spPr bwMode="auto">
          <a:xfrm>
            <a:off x="0" y="0"/>
            <a:ext cx="207168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r>
              <a:rPr lang="zh-CN" altLang="en-US" sz="3600" b="1">
                <a:solidFill>
                  <a:srgbClr val="FF0000"/>
                </a:solidFill>
              </a:rPr>
              <a:t>堆排序</a:t>
            </a:r>
          </a:p>
        </p:txBody>
      </p:sp>
      <p:sp>
        <p:nvSpPr>
          <p:cNvPr id="9" name="灯片编号占位符 8"/>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63</a:t>
            </a:fld>
            <a:endParaRPr lang="en-US" altLang="zh-CN" dirty="0"/>
          </a:p>
        </p:txBody>
      </p:sp>
    </p:spTree>
    <p:extLst>
      <p:ext uri="{BB962C8B-B14F-4D97-AF65-F5344CB8AC3E}">
        <p14:creationId xmlns:p14="http://schemas.microsoft.com/office/powerpoint/2010/main" val="4505014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5614"/>
                                        </p:tgtEl>
                                        <p:attrNameLst>
                                          <p:attrName>style.visibility</p:attrName>
                                        </p:attrNameLst>
                                      </p:cBhvr>
                                      <p:to>
                                        <p:strVal val="visible"/>
                                      </p:to>
                                    </p:set>
                                    <p:animEffect transition="in" filter="dissolve">
                                      <p:cBhvr>
                                        <p:cTn id="14" dur="500"/>
                                        <p:tgtEl>
                                          <p:spTgt spid="195614"/>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5607"/>
                                        </p:tgtEl>
                                        <p:attrNameLst>
                                          <p:attrName>style.visibility</p:attrName>
                                        </p:attrNameLst>
                                      </p:cBhvr>
                                      <p:to>
                                        <p:strVal val="visible"/>
                                      </p:to>
                                    </p:set>
                                    <p:animEffect transition="in" filter="wipe(left)">
                                      <p:cBhvr>
                                        <p:cTn id="18" dur="500"/>
                                        <p:tgtEl>
                                          <p:spTgt spid="19560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606"/>
                                        </p:tgtEl>
                                        <p:attrNameLst>
                                          <p:attrName>style.visibility</p:attrName>
                                        </p:attrNameLst>
                                      </p:cBhvr>
                                      <p:to>
                                        <p:strVal val="visible"/>
                                      </p:to>
                                    </p:set>
                                    <p:animEffect transition="in" filter="wipe(left)">
                                      <p:cBhvr>
                                        <p:cTn id="23" dur="500"/>
                                        <p:tgtEl>
                                          <p:spTgt spid="195606"/>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5608"/>
                                        </p:tgtEl>
                                        <p:attrNameLst>
                                          <p:attrName>style.visibility</p:attrName>
                                        </p:attrNameLst>
                                      </p:cBhvr>
                                      <p:to>
                                        <p:strVal val="visible"/>
                                      </p:to>
                                    </p:set>
                                    <p:animEffect transition="in" filter="wipe(left)">
                                      <p:cBhvr>
                                        <p:cTn id="34" dur="500"/>
                                        <p:tgtEl>
                                          <p:spTgt spid="19560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5609"/>
                                        </p:tgtEl>
                                        <p:attrNameLst>
                                          <p:attrName>style.visibility</p:attrName>
                                        </p:attrNameLst>
                                      </p:cBhvr>
                                      <p:to>
                                        <p:strVal val="visible"/>
                                      </p:to>
                                    </p:set>
                                    <p:animEffect transition="in" filter="wipe(up)">
                                      <p:cBhvr>
                                        <p:cTn id="39" dur="500"/>
                                        <p:tgtEl>
                                          <p:spTgt spid="19560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0"/>
                                          </p:stCondLst>
                                        </p:cTn>
                                        <p:tgtEl>
                                          <p:spTgt spid="95">
                                            <p:txEl>
                                              <p:pRg st="0" end="0"/>
                                            </p:txEl>
                                          </p:spTgt>
                                        </p:tgtEl>
                                        <p:attrNameLst>
                                          <p:attrName>style.visibility</p:attrName>
                                        </p:attrNameLst>
                                      </p:cBhvr>
                                      <p:to>
                                        <p:strVal val="visible"/>
                                      </p:to>
                                    </p:set>
                                  </p:childTnLst>
                                </p:cTn>
                              </p:par>
                            </p:childTnLst>
                          </p:cTn>
                        </p:par>
                        <p:par>
                          <p:cTn id="44" fill="hold" nodeType="afterGroup">
                            <p:stCondLst>
                              <p:cond delay="0"/>
                            </p:stCondLst>
                            <p:childTnLst>
                              <p:par>
                                <p:cTn id="45" presetID="29" presetClass="entr" presetSubtype="0" fill="hold"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1000" fill="hold"/>
                                        <p:tgtEl>
                                          <p:spTgt spid="4"/>
                                        </p:tgtEl>
                                        <p:attrNameLst>
                                          <p:attrName>ppt_x</p:attrName>
                                        </p:attrNameLst>
                                      </p:cBhvr>
                                      <p:tavLst>
                                        <p:tav tm="0">
                                          <p:val>
                                            <p:strVal val="#ppt_x-.2"/>
                                          </p:val>
                                        </p:tav>
                                        <p:tav tm="100000">
                                          <p:val>
                                            <p:strVal val="#ppt_x"/>
                                          </p:val>
                                        </p:tav>
                                      </p:tavLst>
                                    </p:anim>
                                    <p:anim calcmode="lin" valueType="num">
                                      <p:cBhvr>
                                        <p:cTn id="48"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9" dur="1000"/>
                                        <p:tgtEl>
                                          <p:spTgt spid="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9" presetClass="entr" presetSubtype="0" fill="hold" nodeType="clickEffect">
                                  <p:stCondLst>
                                    <p:cond delay="0"/>
                                  </p:stCondLst>
                                  <p:childTnLst>
                                    <p:set>
                                      <p:cBhvr>
                                        <p:cTn id="53" dur="1" fill="hold">
                                          <p:stCondLst>
                                            <p:cond delay="0"/>
                                          </p:stCondLst>
                                        </p:cTn>
                                        <p:tgtEl>
                                          <p:spTgt spid="195655"/>
                                        </p:tgtEl>
                                        <p:attrNameLst>
                                          <p:attrName>style.visibility</p:attrName>
                                        </p:attrNameLst>
                                      </p:cBhvr>
                                      <p:to>
                                        <p:strVal val="visible"/>
                                      </p:to>
                                    </p:set>
                                    <p:animEffect transition="in" filter="dissolve">
                                      <p:cBhvr>
                                        <p:cTn id="54" dur="500"/>
                                        <p:tgtEl>
                                          <p:spTgt spid="195655"/>
                                        </p:tgtEl>
                                      </p:cBhvr>
                                    </p:animEffect>
                                  </p:childTnLst>
                                </p:cTn>
                              </p:par>
                            </p:childTnLst>
                          </p:cTn>
                        </p:par>
                        <p:par>
                          <p:cTn id="55" fill="hold" nodeType="afterGroup">
                            <p:stCondLst>
                              <p:cond delay="500"/>
                            </p:stCondLst>
                            <p:childTnLst>
                              <p:par>
                                <p:cTn id="56" presetID="22" presetClass="entr" presetSubtype="8" fill="hold" grpId="0" nodeType="afterEffect">
                                  <p:stCondLst>
                                    <p:cond delay="0"/>
                                  </p:stCondLst>
                                  <p:childTnLst>
                                    <p:set>
                                      <p:cBhvr>
                                        <p:cTn id="57" dur="1" fill="hold">
                                          <p:stCondLst>
                                            <p:cond delay="0"/>
                                          </p:stCondLst>
                                        </p:cTn>
                                        <p:tgtEl>
                                          <p:spTgt spid="195611"/>
                                        </p:tgtEl>
                                        <p:attrNameLst>
                                          <p:attrName>style.visibility</p:attrName>
                                        </p:attrNameLst>
                                      </p:cBhvr>
                                      <p:to>
                                        <p:strVal val="visible"/>
                                      </p:to>
                                    </p:set>
                                    <p:animEffect transition="in" filter="wipe(left)">
                                      <p:cBhvr>
                                        <p:cTn id="58" dur="500"/>
                                        <p:tgtEl>
                                          <p:spTgt spid="195611"/>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2" fill="hold" nodeType="clickEffect">
                                  <p:stCondLst>
                                    <p:cond delay="0"/>
                                  </p:stCondLst>
                                  <p:childTnLst>
                                    <p:set>
                                      <p:cBhvr>
                                        <p:cTn id="62" dur="1" fill="hold">
                                          <p:stCondLst>
                                            <p:cond delay="0"/>
                                          </p:stCondLst>
                                        </p:cTn>
                                        <p:tgtEl>
                                          <p:spTgt spid="195610"/>
                                        </p:tgtEl>
                                        <p:attrNameLst>
                                          <p:attrName>style.visibility</p:attrName>
                                        </p:attrNameLst>
                                      </p:cBhvr>
                                      <p:to>
                                        <p:strVal val="visible"/>
                                      </p:to>
                                    </p:set>
                                    <p:animEffect transition="in" filter="wipe(right)">
                                      <p:cBhvr>
                                        <p:cTn id="63" dur="500"/>
                                        <p:tgtEl>
                                          <p:spTgt spid="195610"/>
                                        </p:tgtEl>
                                      </p:cBhvr>
                                    </p:animEffect>
                                  </p:childTnLst>
                                </p:cTn>
                              </p:par>
                            </p:childTnLst>
                          </p:cTn>
                        </p:par>
                        <p:par>
                          <p:cTn id="64" fill="hold" nodeType="afterGroup">
                            <p:stCondLst>
                              <p:cond delay="500"/>
                            </p:stCondLst>
                            <p:childTnLst>
                              <p:par>
                                <p:cTn id="65" presetID="29" presetClass="entr" presetSubtype="0" fill="hold" nodeType="afterEffect">
                                  <p:stCondLst>
                                    <p:cond delay="0"/>
                                  </p:stCondLst>
                                  <p:childTnLst>
                                    <p:set>
                                      <p:cBhvr>
                                        <p:cTn id="66" dur="1" fill="hold">
                                          <p:stCondLst>
                                            <p:cond delay="0"/>
                                          </p:stCondLst>
                                        </p:cTn>
                                        <p:tgtEl>
                                          <p:spTgt spid="5"/>
                                        </p:tgtEl>
                                        <p:attrNameLst>
                                          <p:attrName>style.visibility</p:attrName>
                                        </p:attrNameLst>
                                      </p:cBhvr>
                                      <p:to>
                                        <p:strVal val="visible"/>
                                      </p:to>
                                    </p:set>
                                    <p:anim calcmode="lin" valueType="num">
                                      <p:cBhvr>
                                        <p:cTn id="67" dur="1000" fill="hold"/>
                                        <p:tgtEl>
                                          <p:spTgt spid="5"/>
                                        </p:tgtEl>
                                        <p:attrNameLst>
                                          <p:attrName>ppt_x</p:attrName>
                                        </p:attrNameLst>
                                      </p:cBhvr>
                                      <p:tavLst>
                                        <p:tav tm="0">
                                          <p:val>
                                            <p:strVal val="#ppt_x-.2"/>
                                          </p:val>
                                        </p:tav>
                                        <p:tav tm="100000">
                                          <p:val>
                                            <p:strVal val="#ppt_x"/>
                                          </p:val>
                                        </p:tav>
                                      </p:tavLst>
                                    </p:anim>
                                    <p:anim calcmode="lin" valueType="num">
                                      <p:cBhvr>
                                        <p:cTn id="68"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9" dur="1000"/>
                                        <p:tgtEl>
                                          <p:spTgt spid="5"/>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195612"/>
                                        </p:tgtEl>
                                        <p:attrNameLst>
                                          <p:attrName>style.visibility</p:attrName>
                                        </p:attrNameLst>
                                      </p:cBhvr>
                                      <p:to>
                                        <p:strVal val="visible"/>
                                      </p:to>
                                    </p:set>
                                    <p:animEffect transition="in" filter="wipe(left)">
                                      <p:cBhvr>
                                        <p:cTn id="74" dur="500"/>
                                        <p:tgtEl>
                                          <p:spTgt spid="19561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1" fill="hold" nodeType="clickEffect">
                                  <p:stCondLst>
                                    <p:cond delay="0"/>
                                  </p:stCondLst>
                                  <p:childTnLst>
                                    <p:set>
                                      <p:cBhvr>
                                        <p:cTn id="78" dur="1" fill="hold">
                                          <p:stCondLst>
                                            <p:cond delay="0"/>
                                          </p:stCondLst>
                                        </p:cTn>
                                        <p:tgtEl>
                                          <p:spTgt spid="195613"/>
                                        </p:tgtEl>
                                        <p:attrNameLst>
                                          <p:attrName>style.visibility</p:attrName>
                                        </p:attrNameLst>
                                      </p:cBhvr>
                                      <p:to>
                                        <p:strVal val="visible"/>
                                      </p:to>
                                    </p:set>
                                    <p:animEffect transition="in" filter="wipe(up)">
                                      <p:cBhvr>
                                        <p:cTn id="79" dur="500"/>
                                        <p:tgtEl>
                                          <p:spTgt spid="1956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607" grpId="0"/>
      <p:bldP spid="195608" grpId="0"/>
      <p:bldP spid="195611" grpId="0"/>
      <p:bldP spid="195612"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ChangeArrowheads="1"/>
          </p:cNvSpPr>
          <p:nvPr/>
        </p:nvSpPr>
        <p:spPr bwMode="auto">
          <a:xfrm>
            <a:off x="684213"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6611" name="Rectangle 3"/>
          <p:cNvSpPr>
            <a:spLocks noChangeArrowheads="1"/>
          </p:cNvSpPr>
          <p:nvPr/>
        </p:nvSpPr>
        <p:spPr bwMode="auto">
          <a:xfrm>
            <a:off x="7596188" y="188913"/>
            <a:ext cx="122396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6612" name="Line 4"/>
          <p:cNvSpPr>
            <a:spLocks noChangeShapeType="1"/>
          </p:cNvSpPr>
          <p:nvPr/>
        </p:nvSpPr>
        <p:spPr bwMode="auto">
          <a:xfrm rot="21406917">
            <a:off x="4286250" y="1195388"/>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3" name="Line 5"/>
          <p:cNvSpPr>
            <a:spLocks noChangeShapeType="1"/>
          </p:cNvSpPr>
          <p:nvPr/>
        </p:nvSpPr>
        <p:spPr bwMode="auto">
          <a:xfrm rot="5384010">
            <a:off x="6822282" y="312340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4" name="Line 6"/>
          <p:cNvSpPr>
            <a:spLocks noChangeShapeType="1"/>
          </p:cNvSpPr>
          <p:nvPr/>
        </p:nvSpPr>
        <p:spPr bwMode="auto">
          <a:xfrm rot="10879923" flipV="1">
            <a:off x="4281488" y="4149725"/>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5" name="Rectangle 7"/>
          <p:cNvSpPr>
            <a:spLocks noChangeArrowheads="1"/>
          </p:cNvSpPr>
          <p:nvPr/>
        </p:nvSpPr>
        <p:spPr bwMode="auto">
          <a:xfrm>
            <a:off x="7991475" y="3284538"/>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6616" name="Rectangle 8"/>
          <p:cNvSpPr>
            <a:spLocks noChangeArrowheads="1"/>
          </p:cNvSpPr>
          <p:nvPr/>
        </p:nvSpPr>
        <p:spPr bwMode="auto">
          <a:xfrm>
            <a:off x="755650" y="3500438"/>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6617" name="Line 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6618" name="Freeform 10"/>
          <p:cNvSpPr>
            <a:spLocks/>
          </p:cNvSpPr>
          <p:nvPr/>
        </p:nvSpPr>
        <p:spPr bwMode="auto">
          <a:xfrm>
            <a:off x="415925" y="603250"/>
            <a:ext cx="1787525" cy="1557338"/>
          </a:xfrm>
          <a:custGeom>
            <a:avLst/>
            <a:gdLst/>
            <a:ahLst/>
            <a:cxnLst>
              <a:cxn ang="0">
                <a:pos x="0" y="981"/>
              </a:cxn>
              <a:cxn ang="0">
                <a:pos x="366" y="248"/>
              </a:cxn>
              <a:cxn ang="0">
                <a:pos x="1126" y="0"/>
              </a:cxn>
            </a:cxnLst>
            <a:rect l="0" t="0" r="r" b="b"/>
            <a:pathLst>
              <a:path w="1126" h="981">
                <a:moveTo>
                  <a:pt x="0" y="981"/>
                </a:moveTo>
                <a:cubicBezTo>
                  <a:pt x="61" y="859"/>
                  <a:pt x="178" y="412"/>
                  <a:pt x="366" y="248"/>
                </a:cubicBezTo>
                <a:cubicBezTo>
                  <a:pt x="554" y="84"/>
                  <a:pt x="968" y="52"/>
                  <a:pt x="112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19" name="Freeform 11"/>
          <p:cNvSpPr>
            <a:spLocks/>
          </p:cNvSpPr>
          <p:nvPr/>
        </p:nvSpPr>
        <p:spPr bwMode="auto">
          <a:xfrm>
            <a:off x="7480300" y="3644900"/>
            <a:ext cx="1268413" cy="1060450"/>
          </a:xfrm>
          <a:custGeom>
            <a:avLst/>
            <a:gdLst/>
            <a:ahLst/>
            <a:cxnLst>
              <a:cxn ang="0">
                <a:pos x="799" y="668"/>
              </a:cxn>
              <a:cxn ang="0">
                <a:pos x="524" y="209"/>
              </a:cxn>
              <a:cxn ang="0">
                <a:pos x="0" y="0"/>
              </a:cxn>
            </a:cxnLst>
            <a:rect l="0" t="0" r="r" b="b"/>
            <a:pathLst>
              <a:path w="799" h="668">
                <a:moveTo>
                  <a:pt x="799" y="668"/>
                </a:moveTo>
                <a:cubicBezTo>
                  <a:pt x="755" y="592"/>
                  <a:pt x="657" y="320"/>
                  <a:pt x="524" y="209"/>
                </a:cubicBezTo>
                <a:cubicBezTo>
                  <a:pt x="391" y="98"/>
                  <a:pt x="109" y="44"/>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6621"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2"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3"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4"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5"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6"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7"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8"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29"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65"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p>
              <a:pPr algn="ctr" eaLnBrk="0" hangingPunct="0">
                <a:defRPr/>
              </a:pPr>
              <a:r>
                <a:rPr lang="en-US" altLang="zh-CN" sz="3200" b="1" dirty="0">
                  <a:solidFill>
                    <a:srgbClr val="FF0000"/>
                  </a:solidFill>
                  <a:latin typeface="黑体" pitchFamily="2" charset="-122"/>
                  <a:ea typeface="黑体" pitchFamily="2" charset="-122"/>
                </a:rPr>
                <a:t>10</a:t>
              </a:r>
            </a:p>
          </p:txBody>
        </p:sp>
        <p:sp>
          <p:nvSpPr>
            <p:cNvPr id="46166"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6167" name="Oval 2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6168" name="Oval 25"/>
            <p:cNvSpPr>
              <a:spLocks noChangeArrowheads="1"/>
            </p:cNvSpPr>
            <p:nvPr/>
          </p:nvSpPr>
          <p:spPr bwMode="auto">
            <a:xfrm>
              <a:off x="306" y="1267"/>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46169" name="Oval 2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316"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6171"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72"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73" name="Oval 3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326"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6641"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2"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3"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4"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5"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6"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7"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8"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49"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46"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6147"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6" name="Oval 4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50277"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50" name="Oval 4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81"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7"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53" name="Oval 4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54" name="Oval 5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91"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6661"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2"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3"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4"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5"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6"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7"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8"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69"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27"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9</a:t>
              </a:r>
            </a:p>
          </p:txBody>
        </p:sp>
        <p:sp>
          <p:nvSpPr>
            <p:cNvPr id="46128"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8" name="Oval 64"/>
            <p:cNvSpPr>
              <a:spLocks noChangeArrowheads="1"/>
            </p:cNvSpPr>
            <p:nvPr/>
          </p:nvSpPr>
          <p:spPr bwMode="auto">
            <a:xfrm>
              <a:off x="2434"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0244"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31" name="Oval 6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48"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6133"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6134" name="Oval 6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35" name="Oval 7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58"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6681"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2"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3"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4"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5"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6"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7"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8"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6689"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6108"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6109"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50210"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0211"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6112" name="Oval 8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0215"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9"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10"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6116" name="Oval 9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022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2" name="灯片编号占位符 11"/>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64</a:t>
            </a:fld>
            <a:endParaRPr lang="en-US" altLang="zh-CN" dirty="0"/>
          </a:p>
        </p:txBody>
      </p:sp>
    </p:spTree>
    <p:extLst>
      <p:ext uri="{BB962C8B-B14F-4D97-AF65-F5344CB8AC3E}">
        <p14:creationId xmlns:p14="http://schemas.microsoft.com/office/powerpoint/2010/main" val="3057166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6618"/>
                                        </p:tgtEl>
                                        <p:attrNameLst>
                                          <p:attrName>style.visibility</p:attrName>
                                        </p:attrNameLst>
                                      </p:cBhvr>
                                      <p:to>
                                        <p:strVal val="visible"/>
                                      </p:to>
                                    </p:set>
                                    <p:animEffect transition="in" filter="dissolve">
                                      <p:cBhvr>
                                        <p:cTn id="14" dur="500"/>
                                        <p:tgtEl>
                                          <p:spTgt spid="196618"/>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6610"/>
                                        </p:tgtEl>
                                        <p:attrNameLst>
                                          <p:attrName>style.visibility</p:attrName>
                                        </p:attrNameLst>
                                      </p:cBhvr>
                                      <p:to>
                                        <p:strVal val="visible"/>
                                      </p:to>
                                    </p:set>
                                    <p:animEffect transition="in" filter="wipe(left)">
                                      <p:cBhvr>
                                        <p:cTn id="18" dur="500"/>
                                        <p:tgtEl>
                                          <p:spTgt spid="196610"/>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6612"/>
                                        </p:tgtEl>
                                        <p:attrNameLst>
                                          <p:attrName>style.visibility</p:attrName>
                                        </p:attrNameLst>
                                      </p:cBhvr>
                                      <p:to>
                                        <p:strVal val="visible"/>
                                      </p:to>
                                    </p:set>
                                    <p:animEffect transition="in" filter="wipe(left)">
                                      <p:cBhvr>
                                        <p:cTn id="23" dur="500"/>
                                        <p:tgtEl>
                                          <p:spTgt spid="196612"/>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6611"/>
                                        </p:tgtEl>
                                        <p:attrNameLst>
                                          <p:attrName>style.visibility</p:attrName>
                                        </p:attrNameLst>
                                      </p:cBhvr>
                                      <p:to>
                                        <p:strVal val="visible"/>
                                      </p:to>
                                    </p:set>
                                    <p:animEffect transition="in" filter="wipe(left)">
                                      <p:cBhvr>
                                        <p:cTn id="34" dur="500"/>
                                        <p:tgtEl>
                                          <p:spTgt spid="196611"/>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6613"/>
                                        </p:tgtEl>
                                        <p:attrNameLst>
                                          <p:attrName>style.visibility</p:attrName>
                                        </p:attrNameLst>
                                      </p:cBhvr>
                                      <p:to>
                                        <p:strVal val="visible"/>
                                      </p:to>
                                    </p:set>
                                    <p:animEffect transition="in" filter="wipe(up)">
                                      <p:cBhvr>
                                        <p:cTn id="39" dur="500"/>
                                        <p:tgtEl>
                                          <p:spTgt spid="196613"/>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6619"/>
                                        </p:tgtEl>
                                        <p:attrNameLst>
                                          <p:attrName>style.visibility</p:attrName>
                                        </p:attrNameLst>
                                      </p:cBhvr>
                                      <p:to>
                                        <p:strVal val="visible"/>
                                      </p:to>
                                    </p:set>
                                    <p:animEffect transition="in" filter="dissolve">
                                      <p:cBhvr>
                                        <p:cTn id="50" dur="500"/>
                                        <p:tgtEl>
                                          <p:spTgt spid="196619"/>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6615"/>
                                        </p:tgtEl>
                                        <p:attrNameLst>
                                          <p:attrName>style.visibility</p:attrName>
                                        </p:attrNameLst>
                                      </p:cBhvr>
                                      <p:to>
                                        <p:strVal val="visible"/>
                                      </p:to>
                                    </p:set>
                                    <p:animEffect transition="in" filter="wipe(left)">
                                      <p:cBhvr>
                                        <p:cTn id="54" dur="500"/>
                                        <p:tgtEl>
                                          <p:spTgt spid="196615"/>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6614"/>
                                        </p:tgtEl>
                                        <p:attrNameLst>
                                          <p:attrName>style.visibility</p:attrName>
                                        </p:attrNameLst>
                                      </p:cBhvr>
                                      <p:to>
                                        <p:strVal val="visible"/>
                                      </p:to>
                                    </p:set>
                                    <p:animEffect transition="in" filter="wipe(right)">
                                      <p:cBhvr>
                                        <p:cTn id="59" dur="500"/>
                                        <p:tgtEl>
                                          <p:spTgt spid="196614"/>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6616"/>
                                        </p:tgtEl>
                                        <p:attrNameLst>
                                          <p:attrName>style.visibility</p:attrName>
                                        </p:attrNameLst>
                                      </p:cBhvr>
                                      <p:to>
                                        <p:strVal val="visible"/>
                                      </p:to>
                                    </p:set>
                                    <p:animEffect transition="in" filter="wipe(left)">
                                      <p:cBhvr>
                                        <p:cTn id="70" dur="500"/>
                                        <p:tgtEl>
                                          <p:spTgt spid="196616"/>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6617"/>
                                        </p:tgtEl>
                                        <p:attrNameLst>
                                          <p:attrName>style.visibility</p:attrName>
                                        </p:attrNameLst>
                                      </p:cBhvr>
                                      <p:to>
                                        <p:strVal val="visible"/>
                                      </p:to>
                                    </p:set>
                                    <p:animEffect transition="in" filter="wipe(up)">
                                      <p:cBhvr>
                                        <p:cTn id="75" dur="500"/>
                                        <p:tgtEl>
                                          <p:spTgt spid="1966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0" grpId="0"/>
      <p:bldP spid="196611" grpId="0"/>
      <p:bldP spid="196615" grpId="0"/>
      <p:bldP spid="196616"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ChangeArrowheads="1"/>
          </p:cNvSpPr>
          <p:nvPr/>
        </p:nvSpPr>
        <p:spPr bwMode="auto">
          <a:xfrm>
            <a:off x="1258888"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7635" name="Rectangle 3"/>
          <p:cNvSpPr>
            <a:spLocks noChangeArrowheads="1"/>
          </p:cNvSpPr>
          <p:nvPr/>
        </p:nvSpPr>
        <p:spPr bwMode="auto">
          <a:xfrm>
            <a:off x="7524750" y="188913"/>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筛选</a:t>
            </a:r>
          </a:p>
        </p:txBody>
      </p:sp>
      <p:sp>
        <p:nvSpPr>
          <p:cNvPr id="197636" name="Line 4"/>
          <p:cNvSpPr>
            <a:spLocks noChangeShapeType="1"/>
          </p:cNvSpPr>
          <p:nvPr/>
        </p:nvSpPr>
        <p:spPr bwMode="auto">
          <a:xfrm rot="21406917">
            <a:off x="4286250" y="1195388"/>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7" name="Line 5"/>
          <p:cNvSpPr>
            <a:spLocks noChangeShapeType="1"/>
          </p:cNvSpPr>
          <p:nvPr/>
        </p:nvSpPr>
        <p:spPr bwMode="auto">
          <a:xfrm rot="5384010">
            <a:off x="6822282" y="312340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8" name="Line 6"/>
          <p:cNvSpPr>
            <a:spLocks noChangeShapeType="1"/>
          </p:cNvSpPr>
          <p:nvPr/>
        </p:nvSpPr>
        <p:spPr bwMode="auto">
          <a:xfrm rot="10879923" flipV="1">
            <a:off x="4281488" y="4149725"/>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39" name="Rectangle 7"/>
          <p:cNvSpPr>
            <a:spLocks noChangeArrowheads="1"/>
          </p:cNvSpPr>
          <p:nvPr/>
        </p:nvSpPr>
        <p:spPr bwMode="auto">
          <a:xfrm>
            <a:off x="7667625"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7640" name="Rectangle 8"/>
          <p:cNvSpPr>
            <a:spLocks noChangeArrowheads="1"/>
          </p:cNvSpPr>
          <p:nvPr/>
        </p:nvSpPr>
        <p:spPr bwMode="auto">
          <a:xfrm>
            <a:off x="827088" y="3429000"/>
            <a:ext cx="1370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7641" name="Line 9"/>
          <p:cNvSpPr>
            <a:spLocks noChangeShapeType="1"/>
          </p:cNvSpPr>
          <p:nvPr/>
        </p:nvSpPr>
        <p:spPr bwMode="auto">
          <a:xfrm rot="5384010">
            <a:off x="2215357" y="6292056"/>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7642" name="Freeform 10"/>
          <p:cNvSpPr>
            <a:spLocks/>
          </p:cNvSpPr>
          <p:nvPr/>
        </p:nvSpPr>
        <p:spPr bwMode="auto">
          <a:xfrm>
            <a:off x="2627313" y="981075"/>
            <a:ext cx="215900" cy="576263"/>
          </a:xfrm>
          <a:custGeom>
            <a:avLst/>
            <a:gdLst/>
            <a:ahLst/>
            <a:cxnLst>
              <a:cxn ang="0">
                <a:pos x="117" y="302"/>
              </a:cxn>
              <a:cxn ang="0">
                <a:pos x="0" y="0"/>
              </a:cxn>
            </a:cxnLst>
            <a:rect l="0" t="0" r="r" b="b"/>
            <a:pathLst>
              <a:path w="117" h="302">
                <a:moveTo>
                  <a:pt x="117" y="302"/>
                </a:moveTo>
                <a:cubicBezTo>
                  <a:pt x="98" y="252"/>
                  <a:pt x="19" y="50"/>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3" name="Freeform 11"/>
          <p:cNvSpPr>
            <a:spLocks/>
          </p:cNvSpPr>
          <p:nvPr/>
        </p:nvSpPr>
        <p:spPr bwMode="auto">
          <a:xfrm>
            <a:off x="6948488" y="4221163"/>
            <a:ext cx="231775" cy="558800"/>
          </a:xfrm>
          <a:custGeom>
            <a:avLst/>
            <a:gdLst/>
            <a:ahLst/>
            <a:cxnLst>
              <a:cxn ang="0">
                <a:pos x="0" y="352"/>
              </a:cxn>
              <a:cxn ang="0">
                <a:pos x="146" y="0"/>
              </a:cxn>
            </a:cxnLst>
            <a:rect l="0" t="0" r="r" b="b"/>
            <a:pathLst>
              <a:path w="146" h="352">
                <a:moveTo>
                  <a:pt x="0" y="352"/>
                </a:moveTo>
                <a:cubicBezTo>
                  <a:pt x="22" y="293"/>
                  <a:pt x="116" y="73"/>
                  <a:pt x="14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7645"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6"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7"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8"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49"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0"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1"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2"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53"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89"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8</a:t>
              </a:r>
            </a:p>
          </p:txBody>
        </p:sp>
        <p:sp>
          <p:nvSpPr>
            <p:cNvPr id="47190"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1319" name="Oval 2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320" name="Oval 2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47193" name="Oval 26"/>
            <p:cNvSpPr>
              <a:spLocks noChangeArrowheads="1"/>
            </p:cNvSpPr>
            <p:nvPr/>
          </p:nvSpPr>
          <p:spPr bwMode="auto">
            <a:xfrm>
              <a:off x="1767" y="882"/>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324"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6"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7"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8" name="Oval 3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334"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7665"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6"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7"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8"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69"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0"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1"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2"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73"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70"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47171"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51290" name="Oval 4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91"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92" name="Oval 4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93"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7176"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7177" name="Oval 4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9" name="Oval 5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303"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7685"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6"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7"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8"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89"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0"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1"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2"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693"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51"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6</a:t>
              </a:r>
            </a:p>
          </p:txBody>
        </p:sp>
        <p:sp>
          <p:nvSpPr>
            <p:cNvPr id="47152"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261" name="Oval 6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62"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63" name="Oval 6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64"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7157"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7158" name="Oval 6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7159" name="Oval 70"/>
            <p:cNvSpPr>
              <a:spLocks noChangeArrowheads="1"/>
            </p:cNvSpPr>
            <p:nvPr/>
          </p:nvSpPr>
          <p:spPr bwMode="auto">
            <a:xfrm>
              <a:off x="1325" y="883"/>
              <a:ext cx="351" cy="325"/>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1274"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7705"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6"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7"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8"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09"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0"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1"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2"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7713"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7132"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7133" name="Oval 8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1234"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1235"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1236" name="Oval 8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1237"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10"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11" name="Oval 8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51244" name="Oval 9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124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3" name="灯片编号占位符 1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65</a:t>
            </a:fld>
            <a:endParaRPr lang="en-US" altLang="zh-CN" dirty="0"/>
          </a:p>
        </p:txBody>
      </p:sp>
    </p:spTree>
    <p:extLst>
      <p:ext uri="{BB962C8B-B14F-4D97-AF65-F5344CB8AC3E}">
        <p14:creationId xmlns:p14="http://schemas.microsoft.com/office/powerpoint/2010/main" val="11840212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7642"/>
                                        </p:tgtEl>
                                        <p:attrNameLst>
                                          <p:attrName>style.visibility</p:attrName>
                                        </p:attrNameLst>
                                      </p:cBhvr>
                                      <p:to>
                                        <p:strVal val="visible"/>
                                      </p:to>
                                    </p:set>
                                    <p:animEffect transition="in" filter="dissolve">
                                      <p:cBhvr>
                                        <p:cTn id="14" dur="500"/>
                                        <p:tgtEl>
                                          <p:spTgt spid="197642"/>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7634"/>
                                        </p:tgtEl>
                                        <p:attrNameLst>
                                          <p:attrName>style.visibility</p:attrName>
                                        </p:attrNameLst>
                                      </p:cBhvr>
                                      <p:to>
                                        <p:strVal val="visible"/>
                                      </p:to>
                                    </p:set>
                                    <p:animEffect transition="in" filter="wipe(left)">
                                      <p:cBhvr>
                                        <p:cTn id="18" dur="500"/>
                                        <p:tgtEl>
                                          <p:spTgt spid="19763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7635"/>
                                        </p:tgtEl>
                                        <p:attrNameLst>
                                          <p:attrName>style.visibility</p:attrName>
                                        </p:attrNameLst>
                                      </p:cBhvr>
                                      <p:to>
                                        <p:strVal val="visible"/>
                                      </p:to>
                                    </p:set>
                                    <p:animEffect transition="in" filter="wipe(left)">
                                      <p:cBhvr>
                                        <p:cTn id="34" dur="500"/>
                                        <p:tgtEl>
                                          <p:spTgt spid="197635"/>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7637"/>
                                        </p:tgtEl>
                                        <p:attrNameLst>
                                          <p:attrName>style.visibility</p:attrName>
                                        </p:attrNameLst>
                                      </p:cBhvr>
                                      <p:to>
                                        <p:strVal val="visible"/>
                                      </p:to>
                                    </p:set>
                                    <p:animEffect transition="in" filter="wipe(up)">
                                      <p:cBhvr>
                                        <p:cTn id="39" dur="500"/>
                                        <p:tgtEl>
                                          <p:spTgt spid="197637"/>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7643"/>
                                        </p:tgtEl>
                                        <p:attrNameLst>
                                          <p:attrName>style.visibility</p:attrName>
                                        </p:attrNameLst>
                                      </p:cBhvr>
                                      <p:to>
                                        <p:strVal val="visible"/>
                                      </p:to>
                                    </p:set>
                                    <p:animEffect transition="in" filter="dissolve">
                                      <p:cBhvr>
                                        <p:cTn id="50" dur="500"/>
                                        <p:tgtEl>
                                          <p:spTgt spid="197643"/>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7639"/>
                                        </p:tgtEl>
                                        <p:attrNameLst>
                                          <p:attrName>style.visibility</p:attrName>
                                        </p:attrNameLst>
                                      </p:cBhvr>
                                      <p:to>
                                        <p:strVal val="visible"/>
                                      </p:to>
                                    </p:set>
                                    <p:animEffect transition="in" filter="wipe(left)">
                                      <p:cBhvr>
                                        <p:cTn id="54" dur="500"/>
                                        <p:tgtEl>
                                          <p:spTgt spid="19763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7638"/>
                                        </p:tgtEl>
                                        <p:attrNameLst>
                                          <p:attrName>style.visibility</p:attrName>
                                        </p:attrNameLst>
                                      </p:cBhvr>
                                      <p:to>
                                        <p:strVal val="visible"/>
                                      </p:to>
                                    </p:set>
                                    <p:animEffect transition="in" filter="wipe(right)">
                                      <p:cBhvr>
                                        <p:cTn id="59" dur="500"/>
                                        <p:tgtEl>
                                          <p:spTgt spid="197638"/>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7640"/>
                                        </p:tgtEl>
                                        <p:attrNameLst>
                                          <p:attrName>style.visibility</p:attrName>
                                        </p:attrNameLst>
                                      </p:cBhvr>
                                      <p:to>
                                        <p:strVal val="visible"/>
                                      </p:to>
                                    </p:set>
                                    <p:animEffect transition="in" filter="wipe(left)">
                                      <p:cBhvr>
                                        <p:cTn id="70" dur="500"/>
                                        <p:tgtEl>
                                          <p:spTgt spid="19764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7641"/>
                                        </p:tgtEl>
                                        <p:attrNameLst>
                                          <p:attrName>style.visibility</p:attrName>
                                        </p:attrNameLst>
                                      </p:cBhvr>
                                      <p:to>
                                        <p:strVal val="visible"/>
                                      </p:to>
                                    </p:set>
                                    <p:animEffect transition="in" filter="wipe(up)">
                                      <p:cBhvr>
                                        <p:cTn id="75" dur="500"/>
                                        <p:tgtEl>
                                          <p:spTgt spid="197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4" grpId="0"/>
      <p:bldP spid="197635" grpId="0"/>
      <p:bldP spid="197639" grpId="0"/>
      <p:bldP spid="19764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ChangeArrowheads="1"/>
          </p:cNvSpPr>
          <p:nvPr/>
        </p:nvSpPr>
        <p:spPr bwMode="auto">
          <a:xfrm>
            <a:off x="468313" y="18891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8659" name="Rectangle 3"/>
          <p:cNvSpPr>
            <a:spLocks noChangeArrowheads="1"/>
          </p:cNvSpPr>
          <p:nvPr/>
        </p:nvSpPr>
        <p:spPr bwMode="auto">
          <a:xfrm>
            <a:off x="7380288" y="188913"/>
            <a:ext cx="1370012"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8660" name="Line 4"/>
          <p:cNvSpPr>
            <a:spLocks noChangeShapeType="1"/>
          </p:cNvSpPr>
          <p:nvPr/>
        </p:nvSpPr>
        <p:spPr bwMode="auto">
          <a:xfrm rot="21406917">
            <a:off x="4500563" y="1196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1" name="Line 5"/>
          <p:cNvSpPr>
            <a:spLocks noChangeShapeType="1"/>
          </p:cNvSpPr>
          <p:nvPr/>
        </p:nvSpPr>
        <p:spPr bwMode="auto">
          <a:xfrm rot="5384010">
            <a:off x="7038182" y="3050381"/>
            <a:ext cx="685800" cy="1587"/>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2" name="Line 6"/>
          <p:cNvSpPr>
            <a:spLocks noChangeShapeType="1"/>
          </p:cNvSpPr>
          <p:nvPr/>
        </p:nvSpPr>
        <p:spPr bwMode="auto">
          <a:xfrm rot="10879923" flipV="1">
            <a:off x="4427538" y="4508500"/>
            <a:ext cx="793750" cy="0"/>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3" name="Rectangle 7"/>
          <p:cNvSpPr>
            <a:spLocks noChangeArrowheads="1"/>
          </p:cNvSpPr>
          <p:nvPr/>
        </p:nvSpPr>
        <p:spPr bwMode="auto">
          <a:xfrm>
            <a:off x="7991475" y="3429000"/>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8664" name="Rectangle 8"/>
          <p:cNvSpPr>
            <a:spLocks noChangeArrowheads="1"/>
          </p:cNvSpPr>
          <p:nvPr/>
        </p:nvSpPr>
        <p:spPr bwMode="auto">
          <a:xfrm>
            <a:off x="539750" y="3500438"/>
            <a:ext cx="1370013"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lgn="ctr">
              <a:buClr>
                <a:schemeClr val="hlink"/>
              </a:buClr>
              <a:buSzPct val="90000"/>
            </a:pPr>
            <a:r>
              <a:rPr lang="zh-CN" altLang="en-US" sz="3000" b="1"/>
              <a:t>筛选</a:t>
            </a:r>
          </a:p>
        </p:txBody>
      </p:sp>
      <p:sp>
        <p:nvSpPr>
          <p:cNvPr id="198665" name="Line 9"/>
          <p:cNvSpPr>
            <a:spLocks noChangeShapeType="1"/>
          </p:cNvSpPr>
          <p:nvPr/>
        </p:nvSpPr>
        <p:spPr bwMode="auto">
          <a:xfrm rot="5384010">
            <a:off x="2429669" y="6219031"/>
            <a:ext cx="685800" cy="1588"/>
          </a:xfrm>
          <a:prstGeom prst="line">
            <a:avLst/>
          </a:prstGeom>
          <a:noFill/>
          <a:ln w="76200" cap="rnd">
            <a:solidFill>
              <a:srgbClr val="00FFFF"/>
            </a:solidFill>
            <a:round/>
            <a:headEn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pitchFamily="2" charset="-122"/>
            </a:endParaRPr>
          </a:p>
        </p:txBody>
      </p:sp>
      <p:sp>
        <p:nvSpPr>
          <p:cNvPr id="198666" name="Freeform 10"/>
          <p:cNvSpPr>
            <a:spLocks/>
          </p:cNvSpPr>
          <p:nvPr/>
        </p:nvSpPr>
        <p:spPr bwMode="auto">
          <a:xfrm>
            <a:off x="684213" y="620713"/>
            <a:ext cx="1557337" cy="920750"/>
          </a:xfrm>
          <a:custGeom>
            <a:avLst/>
            <a:gdLst/>
            <a:ahLst/>
            <a:cxnLst>
              <a:cxn ang="0">
                <a:pos x="0" y="580"/>
              </a:cxn>
              <a:cxn ang="0">
                <a:pos x="301" y="96"/>
              </a:cxn>
              <a:cxn ang="0">
                <a:pos x="981" y="4"/>
              </a:cxn>
            </a:cxnLst>
            <a:rect l="0" t="0" r="r" b="b"/>
            <a:pathLst>
              <a:path w="981" h="580">
                <a:moveTo>
                  <a:pt x="0" y="580"/>
                </a:moveTo>
                <a:cubicBezTo>
                  <a:pt x="50" y="499"/>
                  <a:pt x="138" y="192"/>
                  <a:pt x="301" y="96"/>
                </a:cubicBezTo>
                <a:cubicBezTo>
                  <a:pt x="464" y="0"/>
                  <a:pt x="839" y="23"/>
                  <a:pt x="981" y="4"/>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67" name="Freeform 11"/>
          <p:cNvSpPr>
            <a:spLocks/>
          </p:cNvSpPr>
          <p:nvPr/>
        </p:nvSpPr>
        <p:spPr bwMode="auto">
          <a:xfrm>
            <a:off x="7543800" y="3716338"/>
            <a:ext cx="623888" cy="290512"/>
          </a:xfrm>
          <a:custGeom>
            <a:avLst/>
            <a:gdLst/>
            <a:ahLst/>
            <a:cxnLst>
              <a:cxn ang="0">
                <a:pos x="393" y="183"/>
              </a:cxn>
              <a:cxn ang="0">
                <a:pos x="0" y="0"/>
              </a:cxn>
            </a:cxnLst>
            <a:rect l="0" t="0" r="r" b="b"/>
            <a:pathLst>
              <a:path w="393" h="183">
                <a:moveTo>
                  <a:pt x="393" y="183"/>
                </a:moveTo>
                <a:cubicBezTo>
                  <a:pt x="330" y="155"/>
                  <a:pt x="82" y="38"/>
                  <a:pt x="0"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12"/>
          <p:cNvGrpSpPr>
            <a:grpSpLocks/>
          </p:cNvGrpSpPr>
          <p:nvPr/>
        </p:nvGrpSpPr>
        <p:grpSpPr bwMode="auto">
          <a:xfrm>
            <a:off x="287338" y="431800"/>
            <a:ext cx="3933825" cy="2192338"/>
            <a:chOff x="306" y="210"/>
            <a:chExt cx="2478" cy="1381"/>
          </a:xfrm>
        </p:grpSpPr>
        <p:sp>
          <p:nvSpPr>
            <p:cNvPr id="198669" name="Line 1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0" name="Line 1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1" name="Line 1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2" name="Line 1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3" name="Line 1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4" name="Line 1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5" name="Line 1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6" name="Line 2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77" name="Line 2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6" name="Oval 2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5</a:t>
              </a:r>
            </a:p>
          </p:txBody>
        </p:sp>
        <p:sp>
          <p:nvSpPr>
            <p:cNvPr id="48214" name="Oval 2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331" name="Oval 2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332" name="Oval 2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333" name="Oval 2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334" name="Oval 2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7" name="Oval 2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8220" name="Oval 29"/>
            <p:cNvSpPr>
              <a:spLocks noChangeArrowheads="1"/>
            </p:cNvSpPr>
            <p:nvPr/>
          </p:nvSpPr>
          <p:spPr bwMode="auto">
            <a:xfrm>
              <a:off x="573" y="882"/>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341" name="Oval 3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342" name="Oval 3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32"/>
          <p:cNvGrpSpPr>
            <a:grpSpLocks/>
          </p:cNvGrpSpPr>
          <p:nvPr/>
        </p:nvGrpSpPr>
        <p:grpSpPr bwMode="auto">
          <a:xfrm>
            <a:off x="4894263" y="431800"/>
            <a:ext cx="3933825" cy="2192338"/>
            <a:chOff x="306" y="210"/>
            <a:chExt cx="2478" cy="1381"/>
          </a:xfrm>
        </p:grpSpPr>
        <p:sp>
          <p:nvSpPr>
            <p:cNvPr id="198689" name="Line 3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0" name="Line 3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1" name="Line 3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2" name="Line 3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3" name="Line 3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4" name="Line 3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5" name="Line 3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6" name="Line 4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697" name="Line 4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8" name="Oval 4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2</a:t>
              </a:r>
            </a:p>
          </p:txBody>
        </p:sp>
        <p:sp>
          <p:nvSpPr>
            <p:cNvPr id="48195" name="Oval 4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306" name="Oval 4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307" name="Oval 4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308" name="Oval 4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309" name="Oval 4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8200" name="Oval 4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52313" name="Oval 4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314" name="Oval 5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315" name="Oval 5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4" name="Group 52"/>
          <p:cNvGrpSpPr>
            <a:grpSpLocks/>
          </p:cNvGrpSpPr>
          <p:nvPr/>
        </p:nvGrpSpPr>
        <p:grpSpPr bwMode="auto">
          <a:xfrm>
            <a:off x="4894263" y="3670300"/>
            <a:ext cx="3933825" cy="2192338"/>
            <a:chOff x="306" y="210"/>
            <a:chExt cx="2478" cy="1381"/>
          </a:xfrm>
        </p:grpSpPr>
        <p:sp>
          <p:nvSpPr>
            <p:cNvPr id="198709" name="Line 5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0" name="Line 5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1" name="Line 5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2" name="Line 5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3" name="Line 5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4" name="Line 5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5" name="Line 5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6" name="Line 6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17" name="Line 6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8175" name="Oval 6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4</a:t>
              </a:r>
            </a:p>
          </p:txBody>
        </p:sp>
        <p:sp>
          <p:nvSpPr>
            <p:cNvPr id="48176" name="Oval 63"/>
            <p:cNvSpPr>
              <a:spLocks noChangeArrowheads="1"/>
            </p:cNvSpPr>
            <p:nvPr/>
          </p:nvSpPr>
          <p:spPr bwMode="auto">
            <a:xfrm>
              <a:off x="2125" y="498"/>
              <a:ext cx="350" cy="326"/>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2281" name="Oval 6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282" name="Oval 6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283" name="Oval 6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284" name="Oval 6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8181" name="Oval 6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288" name="Oval 6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289" name="Oval 7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290" name="Oval 7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5" name="Group 72"/>
          <p:cNvGrpSpPr>
            <a:grpSpLocks/>
          </p:cNvGrpSpPr>
          <p:nvPr/>
        </p:nvGrpSpPr>
        <p:grpSpPr bwMode="auto">
          <a:xfrm>
            <a:off x="287338" y="3670300"/>
            <a:ext cx="3933825" cy="2192338"/>
            <a:chOff x="306" y="210"/>
            <a:chExt cx="2478" cy="1381"/>
          </a:xfrm>
        </p:grpSpPr>
        <p:sp>
          <p:nvSpPr>
            <p:cNvPr id="198729" name="Line 73"/>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0" name="Line 74"/>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1" name="Line 75"/>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2" name="Line 76"/>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3" name="Line 77"/>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4" name="Line 78"/>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5" name="Line 79"/>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6" name="Line 80"/>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8737" name="Line 81"/>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8156" name="Oval 82"/>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52255" name="Oval 83"/>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2256" name="Oval 84"/>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2257" name="Oval 85"/>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2258" name="Oval 86"/>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2259" name="Oval 87"/>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9" name="Oval 88"/>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2263" name="Oval 89"/>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2264" name="Oval 90"/>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2265" name="Oval 91"/>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11" name="灯片编号占位符 10"/>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66</a:t>
            </a:fld>
            <a:endParaRPr lang="en-US" altLang="zh-CN" dirty="0"/>
          </a:p>
        </p:txBody>
      </p:sp>
    </p:spTree>
    <p:extLst>
      <p:ext uri="{BB962C8B-B14F-4D97-AF65-F5344CB8AC3E}">
        <p14:creationId xmlns:p14="http://schemas.microsoft.com/office/powerpoint/2010/main" val="1241086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8666"/>
                                        </p:tgtEl>
                                        <p:attrNameLst>
                                          <p:attrName>style.visibility</p:attrName>
                                        </p:attrNameLst>
                                      </p:cBhvr>
                                      <p:to>
                                        <p:strVal val="visible"/>
                                      </p:to>
                                    </p:set>
                                    <p:animEffect transition="in" filter="dissolve">
                                      <p:cBhvr>
                                        <p:cTn id="14" dur="500"/>
                                        <p:tgtEl>
                                          <p:spTgt spid="198666"/>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8658"/>
                                        </p:tgtEl>
                                        <p:attrNameLst>
                                          <p:attrName>style.visibility</p:attrName>
                                        </p:attrNameLst>
                                      </p:cBhvr>
                                      <p:to>
                                        <p:strVal val="visible"/>
                                      </p:to>
                                    </p:set>
                                    <p:animEffect transition="in" filter="wipe(left)">
                                      <p:cBhvr>
                                        <p:cTn id="18" dur="500"/>
                                        <p:tgtEl>
                                          <p:spTgt spid="19865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8660"/>
                                        </p:tgtEl>
                                        <p:attrNameLst>
                                          <p:attrName>style.visibility</p:attrName>
                                        </p:attrNameLst>
                                      </p:cBhvr>
                                      <p:to>
                                        <p:strVal val="visible"/>
                                      </p:to>
                                    </p:set>
                                    <p:animEffect transition="in" filter="wipe(left)">
                                      <p:cBhvr>
                                        <p:cTn id="23" dur="500"/>
                                        <p:tgtEl>
                                          <p:spTgt spid="198660"/>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8659"/>
                                        </p:tgtEl>
                                        <p:attrNameLst>
                                          <p:attrName>style.visibility</p:attrName>
                                        </p:attrNameLst>
                                      </p:cBhvr>
                                      <p:to>
                                        <p:strVal val="visible"/>
                                      </p:to>
                                    </p:set>
                                    <p:animEffect transition="in" filter="wipe(left)">
                                      <p:cBhvr>
                                        <p:cTn id="34" dur="500"/>
                                        <p:tgtEl>
                                          <p:spTgt spid="198659"/>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1" fill="hold" nodeType="clickEffect">
                                  <p:stCondLst>
                                    <p:cond delay="0"/>
                                  </p:stCondLst>
                                  <p:childTnLst>
                                    <p:set>
                                      <p:cBhvr>
                                        <p:cTn id="38" dur="1" fill="hold">
                                          <p:stCondLst>
                                            <p:cond delay="0"/>
                                          </p:stCondLst>
                                        </p:cTn>
                                        <p:tgtEl>
                                          <p:spTgt spid="198661"/>
                                        </p:tgtEl>
                                        <p:attrNameLst>
                                          <p:attrName>style.visibility</p:attrName>
                                        </p:attrNameLst>
                                      </p:cBhvr>
                                      <p:to>
                                        <p:strVal val="visible"/>
                                      </p:to>
                                    </p:set>
                                    <p:animEffect transition="in" filter="wipe(up)">
                                      <p:cBhvr>
                                        <p:cTn id="39" dur="500"/>
                                        <p:tgtEl>
                                          <p:spTgt spid="198661"/>
                                        </p:tgtEl>
                                      </p:cBhvr>
                                    </p:animEffect>
                                  </p:childTnLst>
                                </p:cTn>
                              </p:par>
                            </p:childTnLst>
                          </p:cTn>
                        </p:par>
                        <p:par>
                          <p:cTn id="40" fill="hold" nodeType="afterGroup">
                            <p:stCondLst>
                              <p:cond delay="500"/>
                            </p:stCondLst>
                            <p:childTnLst>
                              <p:par>
                                <p:cTn id="41" presetID="29" presetClass="entr" presetSubtype="0" fill="hold"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ppt_x</p:attrName>
                                        </p:attrNameLst>
                                      </p:cBhvr>
                                      <p:tavLst>
                                        <p:tav tm="0">
                                          <p:val>
                                            <p:strVal val="#ppt_x-.2"/>
                                          </p:val>
                                        </p:tav>
                                        <p:tav tm="100000">
                                          <p:val>
                                            <p:strVal val="#ppt_x"/>
                                          </p:val>
                                        </p:tav>
                                      </p:tavLst>
                                    </p:anim>
                                    <p:anim calcmode="lin" valueType="num">
                                      <p:cBhvr>
                                        <p:cTn id="44"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45" dur="1000"/>
                                        <p:tgtEl>
                                          <p:spTgt spid="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9" presetClass="entr" presetSubtype="0" fill="hold" nodeType="clickEffect">
                                  <p:stCondLst>
                                    <p:cond delay="0"/>
                                  </p:stCondLst>
                                  <p:childTnLst>
                                    <p:set>
                                      <p:cBhvr>
                                        <p:cTn id="49" dur="1" fill="hold">
                                          <p:stCondLst>
                                            <p:cond delay="0"/>
                                          </p:stCondLst>
                                        </p:cTn>
                                        <p:tgtEl>
                                          <p:spTgt spid="198667"/>
                                        </p:tgtEl>
                                        <p:attrNameLst>
                                          <p:attrName>style.visibility</p:attrName>
                                        </p:attrNameLst>
                                      </p:cBhvr>
                                      <p:to>
                                        <p:strVal val="visible"/>
                                      </p:to>
                                    </p:set>
                                    <p:animEffect transition="in" filter="dissolve">
                                      <p:cBhvr>
                                        <p:cTn id="50" dur="500"/>
                                        <p:tgtEl>
                                          <p:spTgt spid="198667"/>
                                        </p:tgtEl>
                                      </p:cBhvr>
                                    </p:animEffect>
                                  </p:childTnLst>
                                </p:cTn>
                              </p:par>
                            </p:childTnLst>
                          </p:cTn>
                        </p:par>
                        <p:par>
                          <p:cTn id="51" fill="hold" nodeType="afterGroup">
                            <p:stCondLst>
                              <p:cond delay="500"/>
                            </p:stCondLst>
                            <p:childTnLst>
                              <p:par>
                                <p:cTn id="52" presetID="22" presetClass="entr" presetSubtype="8" fill="hold" grpId="0" nodeType="afterEffect">
                                  <p:stCondLst>
                                    <p:cond delay="0"/>
                                  </p:stCondLst>
                                  <p:childTnLst>
                                    <p:set>
                                      <p:cBhvr>
                                        <p:cTn id="53" dur="1" fill="hold">
                                          <p:stCondLst>
                                            <p:cond delay="0"/>
                                          </p:stCondLst>
                                        </p:cTn>
                                        <p:tgtEl>
                                          <p:spTgt spid="198663"/>
                                        </p:tgtEl>
                                        <p:attrNameLst>
                                          <p:attrName>style.visibility</p:attrName>
                                        </p:attrNameLst>
                                      </p:cBhvr>
                                      <p:to>
                                        <p:strVal val="visible"/>
                                      </p:to>
                                    </p:set>
                                    <p:animEffect transition="in" filter="wipe(left)">
                                      <p:cBhvr>
                                        <p:cTn id="54" dur="500"/>
                                        <p:tgtEl>
                                          <p:spTgt spid="198663"/>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198662"/>
                                        </p:tgtEl>
                                        <p:attrNameLst>
                                          <p:attrName>style.visibility</p:attrName>
                                        </p:attrNameLst>
                                      </p:cBhvr>
                                      <p:to>
                                        <p:strVal val="visible"/>
                                      </p:to>
                                    </p:set>
                                    <p:animEffect transition="in" filter="wipe(right)">
                                      <p:cBhvr>
                                        <p:cTn id="59" dur="500"/>
                                        <p:tgtEl>
                                          <p:spTgt spid="198662"/>
                                        </p:tgtEl>
                                      </p:cBhvr>
                                    </p:animEffect>
                                  </p:childTnLst>
                                </p:cTn>
                              </p:par>
                            </p:childTnLst>
                          </p:cTn>
                        </p:par>
                        <p:par>
                          <p:cTn id="60" fill="hold" nodeType="afterGroup">
                            <p:stCondLst>
                              <p:cond delay="500"/>
                            </p:stCondLst>
                            <p:childTnLst>
                              <p:par>
                                <p:cTn id="61" presetID="29" presetClass="entr" presetSubtype="0"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 calcmode="lin" valueType="num">
                                      <p:cBhvr>
                                        <p:cTn id="63" dur="1000" fill="hold"/>
                                        <p:tgtEl>
                                          <p:spTgt spid="5"/>
                                        </p:tgtEl>
                                        <p:attrNameLst>
                                          <p:attrName>ppt_x</p:attrName>
                                        </p:attrNameLst>
                                      </p:cBhvr>
                                      <p:tavLst>
                                        <p:tav tm="0">
                                          <p:val>
                                            <p:strVal val="#ppt_x-.2"/>
                                          </p:val>
                                        </p:tav>
                                        <p:tav tm="100000">
                                          <p:val>
                                            <p:strVal val="#ppt_x"/>
                                          </p:val>
                                        </p:tav>
                                      </p:tavLst>
                                    </p:anim>
                                    <p:anim calcmode="lin" valueType="num">
                                      <p:cBhvr>
                                        <p:cTn id="64"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65" dur="1000"/>
                                        <p:tgtEl>
                                          <p:spTgt spid="5"/>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22" presetClass="entr" presetSubtype="8" fill="hold" grpId="0" nodeType="clickEffect">
                                  <p:stCondLst>
                                    <p:cond delay="0"/>
                                  </p:stCondLst>
                                  <p:childTnLst>
                                    <p:set>
                                      <p:cBhvr>
                                        <p:cTn id="69" dur="1" fill="hold">
                                          <p:stCondLst>
                                            <p:cond delay="0"/>
                                          </p:stCondLst>
                                        </p:cTn>
                                        <p:tgtEl>
                                          <p:spTgt spid="198664"/>
                                        </p:tgtEl>
                                        <p:attrNameLst>
                                          <p:attrName>style.visibility</p:attrName>
                                        </p:attrNameLst>
                                      </p:cBhvr>
                                      <p:to>
                                        <p:strVal val="visible"/>
                                      </p:to>
                                    </p:set>
                                    <p:animEffect transition="in" filter="wipe(left)">
                                      <p:cBhvr>
                                        <p:cTn id="70" dur="500"/>
                                        <p:tgtEl>
                                          <p:spTgt spid="19866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22" presetClass="entr" presetSubtype="1" fill="hold" nodeType="clickEffect">
                                  <p:stCondLst>
                                    <p:cond delay="0"/>
                                  </p:stCondLst>
                                  <p:childTnLst>
                                    <p:set>
                                      <p:cBhvr>
                                        <p:cTn id="74" dur="1" fill="hold">
                                          <p:stCondLst>
                                            <p:cond delay="0"/>
                                          </p:stCondLst>
                                        </p:cTn>
                                        <p:tgtEl>
                                          <p:spTgt spid="198665"/>
                                        </p:tgtEl>
                                        <p:attrNameLst>
                                          <p:attrName>style.visibility</p:attrName>
                                        </p:attrNameLst>
                                      </p:cBhvr>
                                      <p:to>
                                        <p:strVal val="visible"/>
                                      </p:to>
                                    </p:set>
                                    <p:animEffect transition="in" filter="wipe(up)">
                                      <p:cBhvr>
                                        <p:cTn id="75" dur="500"/>
                                        <p:tgtEl>
                                          <p:spTgt spid="1986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8" grpId="0"/>
      <p:bldP spid="198659" grpId="0"/>
      <p:bldP spid="198663" grpId="0"/>
      <p:bldP spid="198664"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ChangeArrowheads="1"/>
          </p:cNvSpPr>
          <p:nvPr/>
        </p:nvSpPr>
        <p:spPr bwMode="auto">
          <a:xfrm>
            <a:off x="992188" y="1643063"/>
            <a:ext cx="115252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buClr>
                <a:schemeClr val="hlink"/>
              </a:buClr>
              <a:buSzPct val="90000"/>
            </a:pPr>
            <a:r>
              <a:rPr lang="zh-CN" altLang="en-US" sz="3000" b="1"/>
              <a:t>交换</a:t>
            </a:r>
            <a:endParaRPr lang="zh-CN" altLang="en-US" sz="3000" b="1">
              <a:solidFill>
                <a:schemeClr val="hlink"/>
              </a:solidFill>
            </a:endParaRPr>
          </a:p>
        </p:txBody>
      </p:sp>
      <p:sp>
        <p:nvSpPr>
          <p:cNvPr id="199683" name="Line 3"/>
          <p:cNvSpPr>
            <a:spLocks noChangeShapeType="1"/>
          </p:cNvSpPr>
          <p:nvPr/>
        </p:nvSpPr>
        <p:spPr bwMode="auto">
          <a:xfrm rot="21406917">
            <a:off x="4449763" y="2593975"/>
            <a:ext cx="933450" cy="73025"/>
          </a:xfrm>
          <a:prstGeom prst="line">
            <a:avLst/>
          </a:prstGeom>
          <a:noFill/>
          <a:ln w="76200" cap="rnd">
            <a:solidFill>
              <a:srgbClr val="00FFFF"/>
            </a:solidFill>
            <a:round/>
            <a:headEnd/>
            <a:tailEnd type="triangle" w="med" len="med"/>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4" name="Freeform 4"/>
          <p:cNvSpPr>
            <a:spLocks/>
          </p:cNvSpPr>
          <p:nvPr/>
        </p:nvSpPr>
        <p:spPr bwMode="auto">
          <a:xfrm>
            <a:off x="1785938" y="1873250"/>
            <a:ext cx="581025" cy="354013"/>
          </a:xfrm>
          <a:custGeom>
            <a:avLst/>
            <a:gdLst/>
            <a:ahLst/>
            <a:cxnLst>
              <a:cxn ang="0">
                <a:pos x="0" y="223"/>
              </a:cxn>
              <a:cxn ang="0">
                <a:pos x="366" y="0"/>
              </a:cxn>
            </a:cxnLst>
            <a:rect l="0" t="0" r="r" b="b"/>
            <a:pathLst>
              <a:path w="366" h="223">
                <a:moveTo>
                  <a:pt x="0" y="223"/>
                </a:moveTo>
                <a:cubicBezTo>
                  <a:pt x="61" y="186"/>
                  <a:pt x="290" y="46"/>
                  <a:pt x="366" y="0"/>
                </a:cubicBezTo>
              </a:path>
            </a:pathLst>
          </a:custGeom>
          <a:noFill/>
          <a:ln w="76200">
            <a:solidFill>
              <a:srgbClr val="FF00FF"/>
            </a:solidFill>
            <a:round/>
            <a:headEnd type="stealth" w="lg" len="lg"/>
            <a:tailEnd type="stealth" w="lg" len="lg"/>
          </a:ln>
          <a:effectLst/>
        </p:spPr>
        <p:txBody>
          <a:bodyPr/>
          <a:lstStyle/>
          <a:p>
            <a:pPr>
              <a:defRPr/>
            </a:pPr>
            <a:endParaRPr lang="zh-CN" altLang="en-US" b="1">
              <a:effectLst>
                <a:outerShdw blurRad="38100" dist="38100" dir="2700000" algn="tl">
                  <a:srgbClr val="000000">
                    <a:alpha val="43137"/>
                  </a:srgbClr>
                </a:outerShdw>
              </a:effectLst>
              <a:ea typeface="宋体" pitchFamily="2" charset="-122"/>
            </a:endParaRPr>
          </a:p>
        </p:txBody>
      </p:sp>
      <p:grpSp>
        <p:nvGrpSpPr>
          <p:cNvPr id="2" name="Group 5"/>
          <p:cNvGrpSpPr>
            <a:grpSpLocks/>
          </p:cNvGrpSpPr>
          <p:nvPr/>
        </p:nvGrpSpPr>
        <p:grpSpPr bwMode="auto">
          <a:xfrm>
            <a:off x="381000" y="1828800"/>
            <a:ext cx="3933825" cy="2192338"/>
            <a:chOff x="306" y="210"/>
            <a:chExt cx="2478" cy="1381"/>
          </a:xfrm>
        </p:grpSpPr>
        <p:sp>
          <p:nvSpPr>
            <p:cNvPr id="199686" name="Line 6"/>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7" name="Line 7"/>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8" name="Line 8"/>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89" name="Line 9"/>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0" name="Line 10"/>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1" name="Line 11"/>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2" name="Line 12"/>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3" name="Line 13"/>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694" name="Line 14"/>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9190" name="Oval 15"/>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2</a:t>
              </a:r>
            </a:p>
          </p:txBody>
        </p:sp>
        <p:sp>
          <p:nvSpPr>
            <p:cNvPr id="53291" name="Oval 16"/>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3292" name="Oval 17"/>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3293" name="Oval 18"/>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3294" name="Oval 19"/>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3295" name="Oval 20"/>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4" name="Oval 21"/>
            <p:cNvSpPr>
              <a:spLocks noChangeArrowheads="1"/>
            </p:cNvSpPr>
            <p:nvPr/>
          </p:nvSpPr>
          <p:spPr bwMode="auto">
            <a:xfrm>
              <a:off x="972" y="499"/>
              <a:ext cx="351"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solidFill>
                    <a:srgbClr val="FF0000"/>
                  </a:solidFill>
                  <a:latin typeface="黑体" pitchFamily="2" charset="-122"/>
                  <a:ea typeface="黑体" pitchFamily="2" charset="-122"/>
                </a:rPr>
                <a:t>1</a:t>
              </a:r>
            </a:p>
          </p:txBody>
        </p:sp>
        <p:sp>
          <p:nvSpPr>
            <p:cNvPr id="53299" name="Oval 22"/>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3300" name="Oval 23"/>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3301" name="Oval 24"/>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grpSp>
        <p:nvGrpSpPr>
          <p:cNvPr id="3" name="Group 25"/>
          <p:cNvGrpSpPr>
            <a:grpSpLocks/>
          </p:cNvGrpSpPr>
          <p:nvPr/>
        </p:nvGrpSpPr>
        <p:grpSpPr bwMode="auto">
          <a:xfrm>
            <a:off x="4987925" y="1828800"/>
            <a:ext cx="3933825" cy="2192338"/>
            <a:chOff x="306" y="210"/>
            <a:chExt cx="2478" cy="1381"/>
          </a:xfrm>
        </p:grpSpPr>
        <p:sp>
          <p:nvSpPr>
            <p:cNvPr id="199706" name="Line 26"/>
            <p:cNvSpPr>
              <a:spLocks noChangeShapeType="1"/>
            </p:cNvSpPr>
            <p:nvPr/>
          </p:nvSpPr>
          <p:spPr bwMode="auto">
            <a:xfrm flipV="1">
              <a:off x="134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7" name="Line 27"/>
            <p:cNvSpPr>
              <a:spLocks noChangeShapeType="1"/>
            </p:cNvSpPr>
            <p:nvPr/>
          </p:nvSpPr>
          <p:spPr bwMode="auto">
            <a:xfrm>
              <a:off x="1878" y="462"/>
              <a:ext cx="283"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8" name="Line 28"/>
            <p:cNvSpPr>
              <a:spLocks noChangeShapeType="1"/>
            </p:cNvSpPr>
            <p:nvPr/>
          </p:nvSpPr>
          <p:spPr bwMode="auto">
            <a:xfrm>
              <a:off x="2397" y="786"/>
              <a:ext cx="177"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09" name="Line 29"/>
            <p:cNvSpPr>
              <a:spLocks noChangeShapeType="1"/>
            </p:cNvSpPr>
            <p:nvPr/>
          </p:nvSpPr>
          <p:spPr bwMode="auto">
            <a:xfrm flipH="1">
              <a:off x="536" y="1170"/>
              <a:ext cx="133"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0" name="Line 30"/>
            <p:cNvSpPr>
              <a:spLocks noChangeShapeType="1"/>
            </p:cNvSpPr>
            <p:nvPr/>
          </p:nvSpPr>
          <p:spPr bwMode="auto">
            <a:xfrm flipH="1" flipV="1">
              <a:off x="802"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1" name="Line 31"/>
            <p:cNvSpPr>
              <a:spLocks noChangeShapeType="1"/>
            </p:cNvSpPr>
            <p:nvPr/>
          </p:nvSpPr>
          <p:spPr bwMode="auto">
            <a:xfrm flipH="1">
              <a:off x="1954" y="786"/>
              <a:ext cx="228" cy="192"/>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2" name="Line 32"/>
            <p:cNvSpPr>
              <a:spLocks noChangeShapeType="1"/>
            </p:cNvSpPr>
            <p:nvPr/>
          </p:nvSpPr>
          <p:spPr bwMode="auto">
            <a:xfrm>
              <a:off x="1289" y="786"/>
              <a:ext cx="178"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3" name="Line 33"/>
            <p:cNvSpPr>
              <a:spLocks noChangeShapeType="1"/>
            </p:cNvSpPr>
            <p:nvPr/>
          </p:nvSpPr>
          <p:spPr bwMode="auto">
            <a:xfrm flipH="1">
              <a:off x="846" y="738"/>
              <a:ext cx="176" cy="180"/>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199714" name="Line 34"/>
            <p:cNvSpPr>
              <a:spLocks noChangeShapeType="1"/>
            </p:cNvSpPr>
            <p:nvPr/>
          </p:nvSpPr>
          <p:spPr bwMode="auto">
            <a:xfrm flipH="1">
              <a:off x="1334" y="1170"/>
              <a:ext cx="88" cy="144"/>
            </a:xfrm>
            <a:prstGeom prst="line">
              <a:avLst/>
            </a:prstGeom>
            <a:noFill/>
            <a:ln w="38100">
              <a:solidFill>
                <a:schemeClr val="tx1"/>
              </a:solidFill>
              <a:round/>
              <a:headEnd/>
              <a:tailEnd/>
            </a:ln>
            <a:effectLst/>
          </p:spPr>
          <p:txBody>
            <a:bodyPr lIns="72000" rIns="72000"/>
            <a:lstStyle/>
            <a:p>
              <a:pPr>
                <a:defRPr/>
              </a:pPr>
              <a:endParaRPr lang="zh-CN" altLang="en-US" b="1">
                <a:effectLst>
                  <a:outerShdw blurRad="38100" dist="38100" dir="2700000" algn="tl">
                    <a:srgbClr val="000000">
                      <a:alpha val="43137"/>
                    </a:srgbClr>
                  </a:outerShdw>
                </a:effectLst>
                <a:ea typeface="宋体" pitchFamily="2" charset="-122"/>
              </a:endParaRPr>
            </a:p>
          </p:txBody>
        </p:sp>
        <p:sp>
          <p:nvSpPr>
            <p:cNvPr id="49171" name="Oval 35"/>
            <p:cNvSpPr>
              <a:spLocks noChangeArrowheads="1"/>
            </p:cNvSpPr>
            <p:nvPr/>
          </p:nvSpPr>
          <p:spPr bwMode="auto">
            <a:xfrm>
              <a:off x="1597" y="210"/>
              <a:ext cx="350" cy="324"/>
            </a:xfrm>
            <a:prstGeom prst="ellipse">
              <a:avLst/>
            </a:prstGeom>
            <a:gradFill flip="none" rotWithShape="1">
              <a:gsLst>
                <a:gs pos="47000">
                  <a:srgbClr val="FFFF66"/>
                </a:gs>
                <a:gs pos="100000">
                  <a:srgbClr val="76762F"/>
                </a:gs>
              </a:gsLst>
              <a:path path="circle">
                <a:fillToRect l="50000" t="50000" r="50000" b="50000"/>
              </a:path>
              <a:tileRect/>
            </a:gradFill>
            <a:ln w="12700" cap="rnd">
              <a:solidFill>
                <a:schemeClr val="tx1"/>
              </a:solidFill>
              <a:round/>
              <a:headEnd/>
              <a:tailEnd/>
            </a:ln>
          </p:spPr>
          <p:txBody>
            <a:bodyPr wrap="none" lIns="72000" rIns="72000" anchor="ctr"/>
            <a:lstStyle>
              <a:lvl1pPr eaLnBrk="0" hangingPunct="0">
                <a:defRPr sz="2400">
                  <a:solidFill>
                    <a:schemeClr val="tx1"/>
                  </a:solidFill>
                  <a:latin typeface="Times New Roman" pitchFamily="18" charset="0"/>
                  <a:ea typeface="宋体" pitchFamily="2" charset="-122"/>
                </a:defRPr>
              </a:lvl1pPr>
              <a:lvl2pPr marL="742950" indent="-285750" eaLnBrk="0" hangingPunct="0">
                <a:defRPr sz="2400">
                  <a:solidFill>
                    <a:schemeClr val="tx1"/>
                  </a:solidFill>
                  <a:latin typeface="Times New Roman" pitchFamily="18" charset="0"/>
                  <a:ea typeface="宋体" pitchFamily="2" charset="-122"/>
                </a:defRPr>
              </a:lvl2pPr>
              <a:lvl3pPr marL="1143000" indent="-228600" eaLnBrk="0" hangingPunct="0">
                <a:defRPr sz="2400">
                  <a:solidFill>
                    <a:schemeClr val="tx1"/>
                  </a:solidFill>
                  <a:latin typeface="Times New Roman" pitchFamily="18" charset="0"/>
                  <a:ea typeface="宋体" pitchFamily="2" charset="-122"/>
                </a:defRPr>
              </a:lvl3pPr>
              <a:lvl4pPr marL="1600200" indent="-228600" eaLnBrk="0" hangingPunct="0">
                <a:defRPr sz="2400">
                  <a:solidFill>
                    <a:schemeClr val="tx1"/>
                  </a:solidFill>
                  <a:latin typeface="Times New Roman" pitchFamily="18" charset="0"/>
                  <a:ea typeface="宋体" pitchFamily="2" charset="-122"/>
                </a:defRPr>
              </a:lvl4pPr>
              <a:lvl5pPr marL="2057400" indent="-228600" eaLnBrk="0" hangingPunct="0">
                <a:defRPr sz="2400">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pitchFamily="2" charset="-122"/>
                </a:defRPr>
              </a:lvl9pPr>
            </a:lstStyle>
            <a:p>
              <a:pPr algn="ctr">
                <a:defRPr/>
              </a:pPr>
              <a:r>
                <a:rPr lang="en-US" altLang="zh-CN" sz="3200" b="1" smtClean="0">
                  <a:latin typeface="黑体" pitchFamily="2" charset="-122"/>
                  <a:ea typeface="黑体" pitchFamily="2" charset="-122"/>
                </a:rPr>
                <a:t>1</a:t>
              </a:r>
            </a:p>
          </p:txBody>
        </p:sp>
        <p:sp>
          <p:nvSpPr>
            <p:cNvPr id="53270" name="Oval 36"/>
            <p:cNvSpPr>
              <a:spLocks noChangeArrowheads="1"/>
            </p:cNvSpPr>
            <p:nvPr/>
          </p:nvSpPr>
          <p:spPr bwMode="auto">
            <a:xfrm>
              <a:off x="2125" y="498"/>
              <a:ext cx="350" cy="326"/>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4</a:t>
              </a:r>
            </a:p>
          </p:txBody>
        </p:sp>
        <p:sp>
          <p:nvSpPr>
            <p:cNvPr id="53271" name="Oval 37"/>
            <p:cNvSpPr>
              <a:spLocks noChangeArrowheads="1"/>
            </p:cNvSpPr>
            <p:nvPr/>
          </p:nvSpPr>
          <p:spPr bwMode="auto">
            <a:xfrm>
              <a:off x="2434"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9</a:t>
              </a:r>
            </a:p>
          </p:txBody>
        </p:sp>
        <p:sp>
          <p:nvSpPr>
            <p:cNvPr id="53272" name="Oval 38"/>
            <p:cNvSpPr>
              <a:spLocks noChangeArrowheads="1"/>
            </p:cNvSpPr>
            <p:nvPr/>
          </p:nvSpPr>
          <p:spPr bwMode="auto">
            <a:xfrm>
              <a:off x="306" y="1267"/>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10</a:t>
              </a:r>
            </a:p>
          </p:txBody>
        </p:sp>
        <p:sp>
          <p:nvSpPr>
            <p:cNvPr id="53273" name="Oval 39"/>
            <p:cNvSpPr>
              <a:spLocks noChangeArrowheads="1"/>
            </p:cNvSpPr>
            <p:nvPr/>
          </p:nvSpPr>
          <p:spPr bwMode="auto">
            <a:xfrm>
              <a:off x="1767" y="882"/>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8</a:t>
              </a:r>
            </a:p>
          </p:txBody>
        </p:sp>
        <p:sp>
          <p:nvSpPr>
            <p:cNvPr id="53274" name="Oval 40"/>
            <p:cNvSpPr>
              <a:spLocks noChangeArrowheads="1"/>
            </p:cNvSpPr>
            <p:nvPr/>
          </p:nvSpPr>
          <p:spPr bwMode="auto">
            <a:xfrm>
              <a:off x="751" y="1267"/>
              <a:ext cx="350" cy="324"/>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11</a:t>
              </a:r>
            </a:p>
          </p:txBody>
        </p:sp>
        <p:sp>
          <p:nvSpPr>
            <p:cNvPr id="53275" name="Oval 41"/>
            <p:cNvSpPr>
              <a:spLocks noChangeArrowheads="1"/>
            </p:cNvSpPr>
            <p:nvPr/>
          </p:nvSpPr>
          <p:spPr bwMode="auto">
            <a:xfrm>
              <a:off x="972" y="499"/>
              <a:ext cx="351"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2</a:t>
              </a:r>
            </a:p>
          </p:txBody>
        </p:sp>
        <p:sp>
          <p:nvSpPr>
            <p:cNvPr id="53276" name="Oval 42"/>
            <p:cNvSpPr>
              <a:spLocks noChangeArrowheads="1"/>
            </p:cNvSpPr>
            <p:nvPr/>
          </p:nvSpPr>
          <p:spPr bwMode="auto">
            <a:xfrm>
              <a:off x="573" y="882"/>
              <a:ext cx="350" cy="324"/>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5</a:t>
              </a:r>
            </a:p>
          </p:txBody>
        </p:sp>
        <p:sp>
          <p:nvSpPr>
            <p:cNvPr id="53277" name="Oval 43"/>
            <p:cNvSpPr>
              <a:spLocks noChangeArrowheads="1"/>
            </p:cNvSpPr>
            <p:nvPr/>
          </p:nvSpPr>
          <p:spPr bwMode="auto">
            <a:xfrm>
              <a:off x="1325" y="883"/>
              <a:ext cx="351" cy="325"/>
            </a:xfrm>
            <a:prstGeom prst="ellipse">
              <a:avLst/>
            </a:prstGeom>
            <a:gradFill rotWithShape="1">
              <a:gsLst>
                <a:gs pos="0">
                  <a:srgbClr val="006D2A"/>
                </a:gs>
                <a:gs pos="50000">
                  <a:srgbClr val="009E41"/>
                </a:gs>
                <a:gs pos="100000">
                  <a:srgbClr val="00BD4F"/>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6</a:t>
              </a:r>
            </a:p>
          </p:txBody>
        </p:sp>
        <p:sp>
          <p:nvSpPr>
            <p:cNvPr id="53278" name="Oval 44"/>
            <p:cNvSpPr>
              <a:spLocks noChangeArrowheads="1"/>
            </p:cNvSpPr>
            <p:nvPr/>
          </p:nvSpPr>
          <p:spPr bwMode="auto">
            <a:xfrm>
              <a:off x="1150" y="1266"/>
              <a:ext cx="351" cy="325"/>
            </a:xfrm>
            <a:prstGeom prst="ellipse">
              <a:avLst/>
            </a:prstGeom>
            <a:gradFill rotWithShape="1">
              <a:gsLst>
                <a:gs pos="0">
                  <a:srgbClr val="00CC64"/>
                </a:gs>
                <a:gs pos="100000">
                  <a:srgbClr val="005E2E"/>
                </a:gs>
              </a:gsLst>
              <a:lin ang="2700000" scaled="1"/>
            </a:gradFill>
            <a:ln w="12700" cap="rnd">
              <a:solidFill>
                <a:schemeClr val="tx1"/>
              </a:solidFill>
              <a:round/>
              <a:headEnd/>
              <a:tailEnd/>
            </a:ln>
          </p:spPr>
          <p:txBody>
            <a:bodyPr wrap="none" lIns="72000" rIns="72000" anchor="ctr"/>
            <a:lstStyle/>
            <a:p>
              <a:pPr algn="ctr" eaLnBrk="0" hangingPunct="0"/>
              <a:r>
                <a:rPr lang="en-US" altLang="zh-CN" sz="3200" b="1">
                  <a:solidFill>
                    <a:schemeClr val="bg1"/>
                  </a:solidFill>
                  <a:latin typeface="黑体" pitchFamily="2" charset="-122"/>
                  <a:ea typeface="黑体" pitchFamily="2" charset="-122"/>
                </a:rPr>
                <a:t>16</a:t>
              </a:r>
            </a:p>
          </p:txBody>
        </p:sp>
      </p:grpSp>
      <p:sp>
        <p:nvSpPr>
          <p:cNvPr id="6" name="灯片编号占位符 5"/>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67</a:t>
            </a:fld>
            <a:endParaRPr lang="en-US" altLang="zh-CN" dirty="0"/>
          </a:p>
        </p:txBody>
      </p:sp>
    </p:spTree>
    <p:extLst>
      <p:ext uri="{BB962C8B-B14F-4D97-AF65-F5344CB8AC3E}">
        <p14:creationId xmlns:p14="http://schemas.microsoft.com/office/powerpoint/2010/main" val="40251202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9" presetClass="entr" presetSubtype="0" fill="hold" nodeType="clickEffect">
                                  <p:stCondLst>
                                    <p:cond delay="0"/>
                                  </p:stCondLst>
                                  <p:childTnLst>
                                    <p:set>
                                      <p:cBhvr>
                                        <p:cTn id="13" dur="1" fill="hold">
                                          <p:stCondLst>
                                            <p:cond delay="0"/>
                                          </p:stCondLst>
                                        </p:cTn>
                                        <p:tgtEl>
                                          <p:spTgt spid="199684"/>
                                        </p:tgtEl>
                                        <p:attrNameLst>
                                          <p:attrName>style.visibility</p:attrName>
                                        </p:attrNameLst>
                                      </p:cBhvr>
                                      <p:to>
                                        <p:strVal val="visible"/>
                                      </p:to>
                                    </p:set>
                                    <p:animEffect transition="in" filter="dissolve">
                                      <p:cBhvr>
                                        <p:cTn id="14" dur="500"/>
                                        <p:tgtEl>
                                          <p:spTgt spid="199684"/>
                                        </p:tgtEl>
                                      </p:cBhvr>
                                    </p:animEffect>
                                  </p:childTnLst>
                                </p:cTn>
                              </p:par>
                            </p:childTnLst>
                          </p:cTn>
                        </p:par>
                        <p:par>
                          <p:cTn id="15" fill="hold" nodeType="afterGroup">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199682"/>
                                        </p:tgtEl>
                                        <p:attrNameLst>
                                          <p:attrName>style.visibility</p:attrName>
                                        </p:attrNameLst>
                                      </p:cBhvr>
                                      <p:to>
                                        <p:strVal val="visible"/>
                                      </p:to>
                                    </p:set>
                                    <p:animEffect transition="in" filter="wipe(left)">
                                      <p:cBhvr>
                                        <p:cTn id="18" dur="500"/>
                                        <p:tgtEl>
                                          <p:spTgt spid="199682"/>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9683"/>
                                        </p:tgtEl>
                                        <p:attrNameLst>
                                          <p:attrName>style.visibility</p:attrName>
                                        </p:attrNameLst>
                                      </p:cBhvr>
                                      <p:to>
                                        <p:strVal val="visible"/>
                                      </p:to>
                                    </p:set>
                                    <p:animEffect transition="in" filter="wipe(left)">
                                      <p:cBhvr>
                                        <p:cTn id="23" dur="500"/>
                                        <p:tgtEl>
                                          <p:spTgt spid="199683"/>
                                        </p:tgtEl>
                                      </p:cBhvr>
                                    </p:animEffect>
                                  </p:childTnLst>
                                </p:cTn>
                              </p:par>
                            </p:childTnLst>
                          </p:cTn>
                        </p:par>
                        <p:par>
                          <p:cTn id="24" fill="hold" nodeType="afterGroup">
                            <p:stCondLst>
                              <p:cond delay="500"/>
                            </p:stCondLst>
                            <p:childTnLst>
                              <p:par>
                                <p:cTn id="25" presetID="29"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 calcmode="lin" valueType="num">
                                      <p:cBhvr>
                                        <p:cTn id="27" dur="1000" fill="hold"/>
                                        <p:tgtEl>
                                          <p:spTgt spid="3"/>
                                        </p:tgtEl>
                                        <p:attrNameLst>
                                          <p:attrName>ppt_x</p:attrName>
                                        </p:attrNameLst>
                                      </p:cBhvr>
                                      <p:tavLst>
                                        <p:tav tm="0">
                                          <p:val>
                                            <p:strVal val="#ppt_x-.2"/>
                                          </p:val>
                                        </p:tav>
                                        <p:tav tm="100000">
                                          <p:val>
                                            <p:strVal val="#ppt_x"/>
                                          </p:val>
                                        </p:tav>
                                      </p:tavLst>
                                    </p:anim>
                                    <p:anim calcmode="lin" valueType="num">
                                      <p:cBhvr>
                                        <p:cTn id="28"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2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2"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标题 1"/>
          <p:cNvSpPr>
            <a:spLocks noGrp="1"/>
          </p:cNvSpPr>
          <p:nvPr>
            <p:ph type="title"/>
          </p:nvPr>
        </p:nvSpPr>
        <p:spPr>
          <a:xfrm>
            <a:off x="357188" y="210344"/>
            <a:ext cx="7772400" cy="914400"/>
          </a:xfrm>
        </p:spPr>
        <p:txBody>
          <a:bodyPr/>
          <a:lstStyle/>
          <a:p>
            <a:r>
              <a:rPr lang="zh-CN" altLang="en-US" dirty="0" smtClean="0"/>
              <a:t>堆排序小结</a:t>
            </a:r>
          </a:p>
        </p:txBody>
      </p:sp>
      <p:sp>
        <p:nvSpPr>
          <p:cNvPr id="54275" name="内容占位符 2" descr="Rectangle: Click to edit Master text styles&#10;Second level&#10;Third level&#10;Fourth level&#10;Fifth level"/>
          <p:cNvSpPr>
            <a:spLocks noGrp="1"/>
          </p:cNvSpPr>
          <p:nvPr>
            <p:ph idx="1"/>
          </p:nvPr>
        </p:nvSpPr>
        <p:spPr>
          <a:xfrm>
            <a:off x="214313" y="1000125"/>
            <a:ext cx="8929687" cy="5248275"/>
          </a:xfrm>
        </p:spPr>
        <p:txBody>
          <a:bodyPr/>
          <a:lstStyle/>
          <a:p>
            <a:pPr>
              <a:buFontTx/>
              <a:buNone/>
            </a:pPr>
            <a:r>
              <a:rPr lang="zh-CN" altLang="en-US" sz="3200" dirty="0" smtClean="0">
                <a:solidFill>
                  <a:srgbClr val="FF0000"/>
                </a:solidFill>
              </a:rPr>
              <a:t>（</a:t>
            </a:r>
            <a:r>
              <a:rPr lang="en-US" altLang="zh-CN" sz="3200" dirty="0" smtClean="0">
                <a:solidFill>
                  <a:srgbClr val="FF0000"/>
                </a:solidFill>
              </a:rPr>
              <a:t>1</a:t>
            </a:r>
            <a:r>
              <a:rPr lang="zh-CN" altLang="en-US" sz="3200" dirty="0" smtClean="0">
                <a:solidFill>
                  <a:srgbClr val="FF0000"/>
                </a:solidFill>
              </a:rPr>
              <a:t>）建堆</a:t>
            </a:r>
            <a:r>
              <a:rPr lang="en-US" altLang="zh-CN" sz="3200" dirty="0" smtClean="0">
                <a:solidFill>
                  <a:srgbClr val="FF0000"/>
                </a:solidFill>
              </a:rPr>
              <a:t>/</a:t>
            </a:r>
            <a:r>
              <a:rPr lang="zh-CN" altLang="en-US" sz="3200" dirty="0" smtClean="0">
                <a:solidFill>
                  <a:srgbClr val="FF0000"/>
                </a:solidFill>
              </a:rPr>
              <a:t>堆调整方法：</a:t>
            </a:r>
            <a:endParaRPr lang="en-US" altLang="zh-CN" sz="3200" dirty="0" smtClean="0">
              <a:solidFill>
                <a:srgbClr val="FF0000"/>
              </a:solidFill>
            </a:endParaRPr>
          </a:p>
          <a:p>
            <a:pPr lvl="1">
              <a:buClr>
                <a:srgbClr val="FF0000"/>
              </a:buClr>
              <a:buFont typeface="Wingdings" pitchFamily="2" charset="2"/>
              <a:buChar char="Ø"/>
            </a:pPr>
            <a:r>
              <a:rPr lang="zh-CN" altLang="en-US" sz="3200" dirty="0" smtClean="0"/>
              <a:t>筛选法：将结点与其孩子结点比较。</a:t>
            </a:r>
            <a:endParaRPr lang="en-US" altLang="zh-CN" sz="3200" dirty="0" smtClean="0"/>
          </a:p>
          <a:p>
            <a:pPr lvl="1">
              <a:buClr>
                <a:srgbClr val="FF0000"/>
              </a:buClr>
              <a:buFont typeface="Wingdings" pitchFamily="2" charset="2"/>
              <a:buChar char="Ø"/>
            </a:pPr>
            <a:endParaRPr lang="en-US" altLang="zh-CN" sz="3200" dirty="0" smtClean="0"/>
          </a:p>
          <a:p>
            <a:pPr>
              <a:buFontTx/>
              <a:buNone/>
            </a:pPr>
            <a:r>
              <a:rPr lang="zh-CN" altLang="en-US" sz="3200" dirty="0" smtClean="0">
                <a:solidFill>
                  <a:srgbClr val="FF0000"/>
                </a:solidFill>
              </a:rPr>
              <a:t>（</a:t>
            </a:r>
            <a:r>
              <a:rPr lang="en-US" altLang="zh-CN" sz="3200" dirty="0" smtClean="0">
                <a:solidFill>
                  <a:srgbClr val="FF0000"/>
                </a:solidFill>
              </a:rPr>
              <a:t>2</a:t>
            </a:r>
            <a:r>
              <a:rPr lang="zh-CN" altLang="en-US" sz="3200" dirty="0" smtClean="0">
                <a:solidFill>
                  <a:srgbClr val="FF0000"/>
                </a:solidFill>
              </a:rPr>
              <a:t>）堆排序方法：</a:t>
            </a:r>
            <a:endParaRPr lang="en-US" altLang="zh-CN" sz="3200" dirty="0" smtClean="0">
              <a:solidFill>
                <a:srgbClr val="FF0000"/>
              </a:solidFill>
            </a:endParaRPr>
          </a:p>
          <a:p>
            <a:pPr lvl="1">
              <a:buClr>
                <a:srgbClr val="FF0000"/>
              </a:buClr>
              <a:buFont typeface="Wingdings" pitchFamily="2" charset="2"/>
              <a:buChar char="Ø"/>
            </a:pPr>
            <a:r>
              <a:rPr lang="zh-CN" altLang="en-US" sz="3200" dirty="0" smtClean="0"/>
              <a:t>先建堆；</a:t>
            </a:r>
            <a:endParaRPr lang="en-US" altLang="zh-CN" sz="3200" dirty="0" smtClean="0"/>
          </a:p>
          <a:p>
            <a:pPr lvl="1">
              <a:buClr>
                <a:srgbClr val="FF0000"/>
              </a:buClr>
              <a:buFont typeface="Wingdings" pitchFamily="2" charset="2"/>
              <a:buChar char="Ø"/>
            </a:pPr>
            <a:r>
              <a:rPr lang="zh-CN" altLang="en-US" sz="3200" dirty="0" smtClean="0"/>
              <a:t>取出堆顶；</a:t>
            </a:r>
            <a:endParaRPr lang="en-US" altLang="zh-CN" sz="3200" dirty="0" smtClean="0"/>
          </a:p>
          <a:p>
            <a:pPr lvl="1">
              <a:buClr>
                <a:srgbClr val="FF0000"/>
              </a:buClr>
              <a:buFont typeface="Wingdings" pitchFamily="2" charset="2"/>
              <a:buChar char="Ø"/>
            </a:pPr>
            <a:r>
              <a:rPr lang="zh-CN" altLang="en-US" sz="3200" dirty="0" smtClean="0"/>
              <a:t>剩下元素再调整为堆；</a:t>
            </a:r>
            <a:endParaRPr lang="en-US" altLang="zh-CN" sz="3200" dirty="0" smtClean="0"/>
          </a:p>
          <a:p>
            <a:pPr lvl="1">
              <a:buClr>
                <a:srgbClr val="FF0000"/>
              </a:buClr>
              <a:buFont typeface="Wingdings" pitchFamily="2" charset="2"/>
              <a:buChar char="Ø"/>
            </a:pPr>
            <a:r>
              <a:rPr lang="zh-CN" altLang="en-US" sz="3200" dirty="0" smtClean="0"/>
              <a:t>直至剩下一个元素为止。</a:t>
            </a:r>
            <a:endParaRPr lang="en-US" altLang="zh-CN" sz="3200" dirty="0" smtClean="0"/>
          </a:p>
          <a:p>
            <a:pPr>
              <a:buFontTx/>
              <a:buNone/>
            </a:pPr>
            <a:endParaRPr lang="zh-CN" altLang="en-US"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68</a:t>
            </a:fld>
            <a:endParaRPr lang="en-US" altLang="zh-CN" dirty="0"/>
          </a:p>
        </p:txBody>
      </p:sp>
    </p:spTree>
    <p:extLst>
      <p:ext uri="{BB962C8B-B14F-4D97-AF65-F5344CB8AC3E}">
        <p14:creationId xmlns:p14="http://schemas.microsoft.com/office/powerpoint/2010/main" val="700217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0" y="242888"/>
            <a:ext cx="8686800" cy="685800"/>
          </a:xfrm>
        </p:spPr>
        <p:txBody>
          <a:bodyPr/>
          <a:lstStyle/>
          <a:p>
            <a:r>
              <a:rPr lang="en-US" altLang="zh-CN" sz="3200" smtClean="0">
                <a:ea typeface="宋体" charset="-122"/>
              </a:rPr>
              <a:t>Decrease-by-Constant-Factor Algorithms</a:t>
            </a:r>
          </a:p>
        </p:txBody>
      </p:sp>
      <p:sp>
        <p:nvSpPr>
          <p:cNvPr id="38915" name="Rectangle 3"/>
          <p:cNvSpPr>
            <a:spLocks noGrp="1" noChangeArrowheads="1"/>
          </p:cNvSpPr>
          <p:nvPr>
            <p:ph type="body" idx="1"/>
          </p:nvPr>
        </p:nvSpPr>
        <p:spPr>
          <a:xfrm>
            <a:off x="533400" y="1219200"/>
            <a:ext cx="8610600" cy="5334000"/>
          </a:xfrm>
        </p:spPr>
        <p:txBody>
          <a:bodyPr/>
          <a:lstStyle/>
          <a:p>
            <a:pPr marL="0" indent="0">
              <a:lnSpc>
                <a:spcPct val="90000"/>
              </a:lnSpc>
              <a:buFontTx/>
              <a:buNone/>
            </a:pPr>
            <a:r>
              <a:rPr lang="en-US" altLang="zh-CN" sz="2000" dirty="0" smtClean="0"/>
              <a:t>In this variation of decrease-and-conquer, instance size is reduced by the same factor (typically, 2) </a:t>
            </a:r>
          </a:p>
          <a:p>
            <a:pPr marL="0" indent="0">
              <a:lnSpc>
                <a:spcPct val="90000"/>
              </a:lnSpc>
              <a:buFontTx/>
              <a:buNone/>
            </a:pPr>
            <a:endParaRPr lang="en-US" altLang="zh-CN" sz="2000" dirty="0" smtClean="0"/>
          </a:p>
          <a:p>
            <a:pPr marL="0" indent="0">
              <a:lnSpc>
                <a:spcPct val="90000"/>
              </a:lnSpc>
              <a:buFontTx/>
              <a:buNone/>
            </a:pPr>
            <a:r>
              <a:rPr lang="en-US" altLang="zh-CN" sz="2400" dirty="0" smtClean="0"/>
              <a:t>Examples:</a:t>
            </a:r>
          </a:p>
          <a:p>
            <a:pPr marL="0" indent="0">
              <a:lnSpc>
                <a:spcPct val="90000"/>
              </a:lnSpc>
              <a:buClr>
                <a:schemeClr val="tx1"/>
              </a:buClr>
              <a:buFontTx/>
              <a:buChar char="•"/>
            </a:pPr>
            <a:r>
              <a:rPr lang="en-US" altLang="zh-CN" sz="2400" dirty="0" smtClean="0"/>
              <a:t>  binary search and the method of bisection</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exponentiation by squaring</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multiplication </a:t>
            </a:r>
            <a:r>
              <a:rPr lang="en-US" altLang="zh-CN" sz="2400" dirty="0" smtClean="0">
                <a:cs typeface="Times New Roman" pitchFamily="18" charset="0"/>
              </a:rPr>
              <a:t>à</a:t>
            </a:r>
            <a:r>
              <a:rPr lang="en-US" altLang="zh-CN" sz="2400" dirty="0" smtClean="0"/>
              <a:t> la </a:t>
            </a:r>
            <a:r>
              <a:rPr lang="en-US" altLang="zh-CN" sz="2400" dirty="0" err="1" smtClean="0"/>
              <a:t>russe</a:t>
            </a:r>
            <a:r>
              <a:rPr lang="en-US" altLang="zh-CN" sz="2400" dirty="0" smtClean="0"/>
              <a:t> (Russian peasant method)</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fake-coin puzzle</a:t>
            </a:r>
            <a:br>
              <a:rPr lang="en-US" altLang="zh-CN" sz="2400" dirty="0" smtClean="0"/>
            </a:br>
            <a:endParaRPr lang="en-US" altLang="zh-CN" sz="2400" dirty="0" smtClean="0"/>
          </a:p>
          <a:p>
            <a:pPr marL="0" indent="0">
              <a:lnSpc>
                <a:spcPct val="90000"/>
              </a:lnSpc>
              <a:buClr>
                <a:schemeClr val="tx1"/>
              </a:buClr>
              <a:buFontTx/>
              <a:buChar char="•"/>
            </a:pPr>
            <a:r>
              <a:rPr lang="en-US" altLang="zh-CN" sz="2400" dirty="0" smtClean="0"/>
              <a:t>  Josephus problem</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69</a:t>
            </a:fld>
            <a:endParaRPr lang="en-US" altLang="zh-C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zh-CN" smtClean="0">
                <a:ea typeface="宋体" charset="-122"/>
              </a:rPr>
              <a:t>What’s the difference?</a:t>
            </a:r>
          </a:p>
        </p:txBody>
      </p:sp>
      <p:sp>
        <p:nvSpPr>
          <p:cNvPr id="18435" name="Rectangle 3"/>
          <p:cNvSpPr>
            <a:spLocks noGrp="1" noChangeArrowheads="1"/>
          </p:cNvSpPr>
          <p:nvPr>
            <p:ph type="body" idx="1"/>
          </p:nvPr>
        </p:nvSpPr>
        <p:spPr/>
        <p:txBody>
          <a:bodyPr/>
          <a:lstStyle/>
          <a:p>
            <a:pPr>
              <a:buFont typeface="Monotype Sorts"/>
              <a:buNone/>
            </a:pPr>
            <a:r>
              <a:rPr lang="en-US" altLang="zh-CN" sz="2800" dirty="0" smtClean="0"/>
              <a:t>Consider the problem of exponentiation: Compute  </a:t>
            </a:r>
            <a:r>
              <a:rPr lang="en-US" altLang="zh-CN" sz="2800" i="1" dirty="0" smtClean="0"/>
              <a:t>a</a:t>
            </a:r>
            <a:r>
              <a:rPr lang="en-US" altLang="zh-CN" sz="2800" i="1" baseline="30000" dirty="0" smtClean="0"/>
              <a:t>n</a:t>
            </a:r>
            <a:endParaRPr lang="en-US" altLang="zh-CN" sz="2800" dirty="0" smtClean="0"/>
          </a:p>
          <a:p>
            <a:endParaRPr lang="en-US" altLang="zh-CN" sz="2800" dirty="0" smtClean="0"/>
          </a:p>
          <a:p>
            <a:r>
              <a:rPr lang="en-US" altLang="zh-CN" sz="2800" dirty="0" smtClean="0"/>
              <a:t>Brute Force:</a:t>
            </a:r>
          </a:p>
          <a:p>
            <a:endParaRPr lang="en-US" altLang="zh-CN" sz="2800" dirty="0" smtClean="0"/>
          </a:p>
          <a:p>
            <a:r>
              <a:rPr lang="en-US" altLang="zh-CN" sz="2800" dirty="0" smtClean="0"/>
              <a:t>Divide and conquer:</a:t>
            </a:r>
          </a:p>
          <a:p>
            <a:endParaRPr lang="en-US" altLang="zh-CN" sz="2800" dirty="0" smtClean="0"/>
          </a:p>
          <a:p>
            <a:r>
              <a:rPr lang="en-US" altLang="zh-CN" sz="2800" dirty="0" smtClean="0"/>
              <a:t>Decrease by one:</a:t>
            </a:r>
          </a:p>
          <a:p>
            <a:endParaRPr lang="en-US" altLang="zh-CN" sz="2800" dirty="0" smtClean="0"/>
          </a:p>
          <a:p>
            <a:r>
              <a:rPr lang="en-US" altLang="zh-CN" sz="2800" dirty="0" smtClean="0"/>
              <a:t>Decrease by constant factor:</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2" end="2"/>
                                            </p:txEl>
                                          </p:spTgt>
                                        </p:tgtEl>
                                        <p:attrNameLst>
                                          <p:attrName>style.visibility</p:attrName>
                                        </p:attrNameLst>
                                      </p:cBhvr>
                                      <p:to>
                                        <p:strVal val="visible"/>
                                      </p:to>
                                    </p:set>
                                    <p:anim calcmode="lin" valueType="num">
                                      <p:cBhvr additive="base">
                                        <p:cTn id="7"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8435">
                                            <p:txEl>
                                              <p:pRg st="4" end="4"/>
                                            </p:txEl>
                                          </p:spTgt>
                                        </p:tgtEl>
                                        <p:attrNameLst>
                                          <p:attrName>style.visibility</p:attrName>
                                        </p:attrNameLst>
                                      </p:cBhvr>
                                      <p:to>
                                        <p:strVal val="visible"/>
                                      </p:to>
                                    </p:set>
                                    <p:anim calcmode="lin" valueType="num">
                                      <p:cBhvr additive="base">
                                        <p:cTn id="13" dur="500" fill="hold"/>
                                        <p:tgtEl>
                                          <p:spTgt spid="1843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843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8435">
                                            <p:txEl>
                                              <p:pRg st="6" end="6"/>
                                            </p:txEl>
                                          </p:spTgt>
                                        </p:tgtEl>
                                        <p:attrNameLst>
                                          <p:attrName>style.visibility</p:attrName>
                                        </p:attrNameLst>
                                      </p:cBhvr>
                                      <p:to>
                                        <p:strVal val="visible"/>
                                      </p:to>
                                    </p:set>
                                    <p:anim calcmode="lin" valueType="num">
                                      <p:cBhvr additive="base">
                                        <p:cTn id="19" dur="500" fill="hold"/>
                                        <p:tgtEl>
                                          <p:spTgt spid="18435">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843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8435">
                                            <p:txEl>
                                              <p:pRg st="8" end="8"/>
                                            </p:txEl>
                                          </p:spTgt>
                                        </p:tgtEl>
                                        <p:attrNameLst>
                                          <p:attrName>style.visibility</p:attrName>
                                        </p:attrNameLst>
                                      </p:cBhvr>
                                      <p:to>
                                        <p:strVal val="visible"/>
                                      </p:to>
                                    </p:set>
                                    <p:anim calcmode="lin" valueType="num">
                                      <p:cBhvr additive="base">
                                        <p:cTn id="25" dur="500" fill="hold"/>
                                        <p:tgtEl>
                                          <p:spTgt spid="18435">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843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ltLang="zh-CN" smtClean="0">
                <a:ea typeface="宋体" charset="-122"/>
              </a:rPr>
              <a:t>Binary Search</a:t>
            </a:r>
          </a:p>
        </p:txBody>
      </p:sp>
      <p:sp>
        <p:nvSpPr>
          <p:cNvPr id="40963" name="Rectangle 3"/>
          <p:cNvSpPr>
            <a:spLocks noGrp="1" noChangeArrowheads="1"/>
          </p:cNvSpPr>
          <p:nvPr>
            <p:ph type="body" idx="1"/>
          </p:nvPr>
        </p:nvSpPr>
        <p:spPr>
          <a:xfrm>
            <a:off x="609600" y="1000125"/>
            <a:ext cx="8534400" cy="5438775"/>
          </a:xfrm>
        </p:spPr>
        <p:txBody>
          <a:bodyPr/>
          <a:lstStyle/>
          <a:p>
            <a:pPr>
              <a:lnSpc>
                <a:spcPct val="80000"/>
              </a:lnSpc>
              <a:buFont typeface="Monotype Sorts"/>
              <a:buNone/>
            </a:pPr>
            <a:r>
              <a:rPr lang="en-US" altLang="zh-CN" sz="2400" dirty="0" smtClean="0"/>
              <a:t>Very efficient algorithm for searching in </a:t>
            </a:r>
            <a:r>
              <a:rPr lang="en-US" altLang="zh-CN" sz="2400" u="sng" dirty="0" smtClean="0"/>
              <a:t>sorted array</a:t>
            </a:r>
            <a:r>
              <a:rPr lang="en-US" altLang="zh-CN" sz="2400" dirty="0" smtClean="0"/>
              <a:t>:</a:t>
            </a:r>
          </a:p>
          <a:p>
            <a:pPr>
              <a:lnSpc>
                <a:spcPct val="80000"/>
              </a:lnSpc>
              <a:buFont typeface="Monotype Sorts"/>
              <a:buNone/>
            </a:pPr>
            <a:r>
              <a:rPr lang="en-US" altLang="zh-CN" sz="2400" dirty="0" smtClean="0"/>
              <a:t>                                           </a:t>
            </a:r>
            <a:r>
              <a:rPr lang="en-US" altLang="zh-CN" sz="2400" i="1" dirty="0" smtClean="0"/>
              <a:t>K</a:t>
            </a:r>
          </a:p>
          <a:p>
            <a:pPr>
              <a:lnSpc>
                <a:spcPct val="80000"/>
              </a:lnSpc>
              <a:buFont typeface="Monotype Sorts"/>
              <a:buNone/>
            </a:pPr>
            <a:r>
              <a:rPr lang="en-US" altLang="zh-CN" sz="2400" dirty="0" smtClean="0"/>
              <a:t>				          vs</a:t>
            </a:r>
          </a:p>
          <a:p>
            <a:pPr>
              <a:lnSpc>
                <a:spcPct val="80000"/>
              </a:lnSpc>
              <a:buFont typeface="Monotype Sorts"/>
              <a:buNone/>
            </a:pPr>
            <a:r>
              <a:rPr lang="en-US" altLang="zh-CN" sz="2400" dirty="0" smtClean="0"/>
              <a:t>			A[0]  .  .  .  A[</a:t>
            </a:r>
            <a:r>
              <a:rPr lang="en-US" altLang="zh-CN" sz="2400" i="1" dirty="0" smtClean="0"/>
              <a:t>m</a:t>
            </a:r>
            <a:r>
              <a:rPr lang="en-US" altLang="zh-CN" sz="2400" dirty="0" smtClean="0"/>
              <a:t>]  .  .  .  A[</a:t>
            </a:r>
            <a:r>
              <a:rPr lang="en-US" altLang="zh-CN" sz="2400" i="1" dirty="0" smtClean="0"/>
              <a:t>n</a:t>
            </a:r>
            <a:r>
              <a:rPr lang="en-US" altLang="zh-CN" sz="2400" dirty="0" smtClean="0"/>
              <a:t>-1]</a:t>
            </a:r>
          </a:p>
          <a:p>
            <a:pPr>
              <a:lnSpc>
                <a:spcPct val="80000"/>
              </a:lnSpc>
              <a:buFont typeface="Monotype Sorts"/>
              <a:buNone/>
            </a:pPr>
            <a:r>
              <a:rPr lang="en-US" altLang="zh-CN" sz="2400" dirty="0" smtClean="0"/>
              <a:t>If </a:t>
            </a:r>
            <a:r>
              <a:rPr lang="en-US" altLang="zh-CN" sz="2400" i="1" dirty="0" smtClean="0"/>
              <a:t>K = </a:t>
            </a:r>
            <a:r>
              <a:rPr lang="en-US" altLang="zh-CN" sz="2400" dirty="0" smtClean="0"/>
              <a:t>A[</a:t>
            </a:r>
            <a:r>
              <a:rPr lang="en-US" altLang="zh-CN" sz="2400" i="1" dirty="0" smtClean="0"/>
              <a:t>m</a:t>
            </a:r>
            <a:r>
              <a:rPr lang="en-US" altLang="zh-CN" sz="2400" dirty="0" smtClean="0"/>
              <a:t>], stop (successful search);  otherwise, continue</a:t>
            </a:r>
          </a:p>
          <a:p>
            <a:pPr>
              <a:lnSpc>
                <a:spcPct val="80000"/>
              </a:lnSpc>
              <a:buFont typeface="Monotype Sorts"/>
              <a:buNone/>
            </a:pPr>
            <a:r>
              <a:rPr lang="en-US" altLang="zh-CN" sz="2400" dirty="0" smtClean="0"/>
              <a:t>searching by the same method in A[0..</a:t>
            </a:r>
            <a:r>
              <a:rPr lang="en-US" altLang="zh-CN" sz="2400" i="1" dirty="0" smtClean="0"/>
              <a:t>m</a:t>
            </a:r>
            <a:r>
              <a:rPr lang="en-US" altLang="zh-CN" sz="2400" dirty="0" smtClean="0"/>
              <a:t>-1] if </a:t>
            </a:r>
            <a:r>
              <a:rPr lang="en-US" altLang="zh-CN" sz="2400" i="1" dirty="0" smtClean="0"/>
              <a:t>K &lt; </a:t>
            </a:r>
            <a:r>
              <a:rPr lang="en-US" altLang="zh-CN" sz="2400" dirty="0" smtClean="0"/>
              <a:t>A[</a:t>
            </a:r>
            <a:r>
              <a:rPr lang="en-US" altLang="zh-CN" sz="2400" i="1" dirty="0" smtClean="0"/>
              <a:t>m</a:t>
            </a:r>
            <a:r>
              <a:rPr lang="en-US" altLang="zh-CN" sz="2400" dirty="0" smtClean="0"/>
              <a:t>]</a:t>
            </a:r>
          </a:p>
          <a:p>
            <a:pPr>
              <a:lnSpc>
                <a:spcPct val="80000"/>
              </a:lnSpc>
              <a:buFont typeface="Monotype Sorts"/>
              <a:buNone/>
            </a:pPr>
            <a:r>
              <a:rPr lang="en-US" altLang="zh-CN" sz="2400" dirty="0" smtClean="0"/>
              <a:t>and in A[</a:t>
            </a:r>
            <a:r>
              <a:rPr lang="en-US" altLang="zh-CN" sz="2400" i="1" dirty="0" smtClean="0"/>
              <a:t>m</a:t>
            </a:r>
            <a:r>
              <a:rPr lang="en-US" altLang="zh-CN" sz="2400" dirty="0" smtClean="0"/>
              <a:t>+1..</a:t>
            </a:r>
            <a:r>
              <a:rPr lang="en-US" altLang="zh-CN" sz="2400" i="1" dirty="0" smtClean="0"/>
              <a:t>n</a:t>
            </a:r>
            <a:r>
              <a:rPr lang="en-US" altLang="zh-CN" sz="2400" dirty="0" smtClean="0"/>
              <a:t>-1] if </a:t>
            </a:r>
            <a:r>
              <a:rPr lang="en-US" altLang="zh-CN" sz="2400" i="1" dirty="0" smtClean="0"/>
              <a:t>K &gt; </a:t>
            </a:r>
            <a:r>
              <a:rPr lang="en-US" altLang="zh-CN" sz="2400" dirty="0" smtClean="0"/>
              <a:t>A[</a:t>
            </a:r>
            <a:r>
              <a:rPr lang="en-US" altLang="zh-CN" sz="2400" i="1" dirty="0" smtClean="0"/>
              <a:t>m</a:t>
            </a:r>
            <a:r>
              <a:rPr lang="en-US" altLang="zh-CN" sz="2400" dirty="0" smtClean="0"/>
              <a:t>]</a:t>
            </a:r>
            <a:br>
              <a:rPr lang="en-US" altLang="zh-CN" sz="2400" dirty="0" smtClean="0"/>
            </a:br>
            <a:endParaRPr lang="en-US" altLang="zh-CN" sz="1600" dirty="0" smtClean="0"/>
          </a:p>
          <a:p>
            <a:pPr>
              <a:lnSpc>
                <a:spcPct val="80000"/>
              </a:lnSpc>
              <a:buFont typeface="Monotype Sorts"/>
              <a:buNone/>
            </a:pPr>
            <a:r>
              <a:rPr lang="en-US" altLang="zh-CN" sz="2400" i="1" dirty="0" smtClean="0"/>
              <a:t>l </a:t>
            </a:r>
            <a:r>
              <a:rPr lang="en-US" altLang="zh-CN" sz="2400" dirty="0" smtClean="0">
                <a:sym typeface="Symbol" pitchFamily="18" charset="2"/>
              </a:rPr>
              <a:t> 0;   </a:t>
            </a:r>
            <a:r>
              <a:rPr lang="en-US" altLang="zh-CN" sz="2400" i="1" dirty="0" smtClean="0">
                <a:sym typeface="Symbol" pitchFamily="18" charset="2"/>
              </a:rPr>
              <a:t>r</a:t>
            </a:r>
            <a:r>
              <a:rPr lang="en-US" altLang="zh-CN" sz="2400" dirty="0" smtClean="0">
                <a:sym typeface="Symbol" pitchFamily="18" charset="2"/>
              </a:rPr>
              <a:t>  </a:t>
            </a:r>
            <a:r>
              <a:rPr lang="en-US" altLang="zh-CN" sz="2400" i="1" dirty="0" smtClean="0">
                <a:sym typeface="Symbol" pitchFamily="18" charset="2"/>
              </a:rPr>
              <a:t>n</a:t>
            </a:r>
            <a:r>
              <a:rPr lang="en-US" altLang="zh-CN" sz="2400" dirty="0" smtClean="0">
                <a:sym typeface="Symbol" pitchFamily="18" charset="2"/>
              </a:rPr>
              <a:t>-1</a:t>
            </a:r>
          </a:p>
          <a:p>
            <a:pPr>
              <a:lnSpc>
                <a:spcPct val="80000"/>
              </a:lnSpc>
              <a:buFont typeface="Monotype Sorts"/>
              <a:buNone/>
            </a:pPr>
            <a:r>
              <a:rPr lang="en-US" altLang="zh-CN" sz="2400" dirty="0" smtClean="0"/>
              <a:t>while </a:t>
            </a:r>
            <a:r>
              <a:rPr lang="en-US" altLang="zh-CN" sz="2400" i="1" dirty="0" smtClean="0"/>
              <a:t>l</a:t>
            </a:r>
            <a:r>
              <a:rPr lang="en-US" altLang="zh-CN" sz="2400" dirty="0" smtClean="0"/>
              <a:t> </a:t>
            </a:r>
            <a:r>
              <a:rPr lang="en-US" altLang="zh-CN" sz="2400" dirty="0" smtClean="0">
                <a:sym typeface="Symbol" pitchFamily="18" charset="2"/>
              </a:rPr>
              <a:t> </a:t>
            </a:r>
            <a:r>
              <a:rPr lang="en-US" altLang="zh-CN" sz="2400" i="1" dirty="0" smtClean="0">
                <a:sym typeface="Symbol" pitchFamily="18" charset="2"/>
              </a:rPr>
              <a:t>r</a:t>
            </a:r>
            <a:r>
              <a:rPr lang="en-US" altLang="zh-CN" sz="2400" dirty="0" smtClean="0">
                <a:sym typeface="Symbol" pitchFamily="18" charset="2"/>
              </a:rPr>
              <a:t> do</a:t>
            </a:r>
          </a:p>
          <a:p>
            <a:pPr>
              <a:lnSpc>
                <a:spcPct val="80000"/>
              </a:lnSpc>
              <a:buFont typeface="Monotype Sorts"/>
              <a:buNone/>
            </a:pP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  (</a:t>
            </a:r>
            <a:r>
              <a:rPr lang="en-US" altLang="zh-CN" sz="2400" i="1" dirty="0" err="1" smtClean="0">
                <a:sym typeface="Symbol" pitchFamily="18" charset="2"/>
              </a:rPr>
              <a:t>l</a:t>
            </a:r>
            <a:r>
              <a:rPr lang="en-US" altLang="zh-CN" sz="2400" dirty="0" err="1" smtClean="0">
                <a:sym typeface="Symbol" pitchFamily="18" charset="2"/>
              </a:rPr>
              <a:t>+</a:t>
            </a:r>
            <a:r>
              <a:rPr lang="en-US" altLang="zh-CN" sz="2400" i="1" dirty="0" err="1" smtClean="0">
                <a:sym typeface="Symbol" pitchFamily="18" charset="2"/>
              </a:rPr>
              <a:t>r</a:t>
            </a:r>
            <a:r>
              <a:rPr lang="en-US" altLang="zh-CN" sz="2400" dirty="0" smtClean="0">
                <a:sym typeface="Symbol" pitchFamily="18" charset="2"/>
              </a:rPr>
              <a:t>)/2</a:t>
            </a:r>
          </a:p>
          <a:p>
            <a:pPr>
              <a:lnSpc>
                <a:spcPct val="80000"/>
              </a:lnSpc>
              <a:buFont typeface="Monotype Sorts"/>
              <a:buNone/>
            </a:pPr>
            <a:r>
              <a:rPr lang="en-US" altLang="zh-CN" sz="2400" dirty="0" smtClean="0">
                <a:sym typeface="Symbol" pitchFamily="18" charset="2"/>
              </a:rPr>
              <a:t>     if  </a:t>
            </a:r>
            <a:r>
              <a:rPr lang="en-US" altLang="zh-CN" sz="2400" i="1" dirty="0" smtClean="0">
                <a:sym typeface="Symbol" pitchFamily="18" charset="2"/>
              </a:rPr>
              <a:t>K = </a:t>
            </a:r>
            <a:r>
              <a:rPr lang="en-US" altLang="zh-CN" sz="2400" dirty="0" smtClean="0">
                <a:sym typeface="Symbol" pitchFamily="18" charset="2"/>
              </a:rPr>
              <a:t>A[</a:t>
            </a:r>
            <a:r>
              <a:rPr lang="en-US" altLang="zh-CN" sz="2400" i="1" dirty="0" smtClean="0">
                <a:sym typeface="Symbol" pitchFamily="18" charset="2"/>
              </a:rPr>
              <a:t>m</a:t>
            </a:r>
            <a:r>
              <a:rPr lang="en-US" altLang="zh-CN" sz="2400" dirty="0" smtClean="0">
                <a:sym typeface="Symbol" pitchFamily="18" charset="2"/>
              </a:rPr>
              <a:t>]  return </a:t>
            </a:r>
            <a:r>
              <a:rPr lang="en-US" altLang="zh-CN" sz="2400" i="1" dirty="0" smtClean="0">
                <a:sym typeface="Symbol" pitchFamily="18" charset="2"/>
              </a:rPr>
              <a:t>m</a:t>
            </a:r>
            <a:endParaRPr lang="en-US" altLang="zh-CN" sz="2400" dirty="0" smtClean="0">
              <a:sym typeface="Symbol" pitchFamily="18" charset="2"/>
            </a:endParaRPr>
          </a:p>
          <a:p>
            <a:pPr>
              <a:lnSpc>
                <a:spcPct val="80000"/>
              </a:lnSpc>
              <a:buFont typeface="Monotype Sorts"/>
              <a:buNone/>
            </a:pPr>
            <a:r>
              <a:rPr lang="en-US" altLang="zh-CN" sz="2400" dirty="0" smtClean="0">
                <a:sym typeface="Symbol" pitchFamily="18" charset="2"/>
              </a:rPr>
              <a:t>     else if </a:t>
            </a:r>
            <a:r>
              <a:rPr lang="en-US" altLang="zh-CN" sz="2400" i="1" dirty="0" smtClean="0">
                <a:sym typeface="Symbol" pitchFamily="18" charset="2"/>
              </a:rPr>
              <a:t>K &lt; </a:t>
            </a:r>
            <a:r>
              <a:rPr lang="en-US" altLang="zh-CN" sz="2400" dirty="0" smtClean="0">
                <a:sym typeface="Symbol" pitchFamily="18" charset="2"/>
              </a:rPr>
              <a:t>A[</a:t>
            </a:r>
            <a:r>
              <a:rPr lang="en-US" altLang="zh-CN" sz="2400" i="1" dirty="0" smtClean="0">
                <a:sym typeface="Symbol" pitchFamily="18" charset="2"/>
              </a:rPr>
              <a:t>m</a:t>
            </a:r>
            <a:r>
              <a:rPr lang="en-US" altLang="zh-CN" sz="2400" dirty="0" smtClean="0">
                <a:sym typeface="Symbol" pitchFamily="18" charset="2"/>
              </a:rPr>
              <a:t>]  </a:t>
            </a:r>
            <a:r>
              <a:rPr lang="en-US" altLang="zh-CN" sz="2400" i="1" dirty="0" smtClean="0">
                <a:sym typeface="Symbol" pitchFamily="18" charset="2"/>
              </a:rPr>
              <a:t>r </a:t>
            </a: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-1</a:t>
            </a:r>
          </a:p>
          <a:p>
            <a:pPr>
              <a:lnSpc>
                <a:spcPct val="80000"/>
              </a:lnSpc>
              <a:buFont typeface="Monotype Sorts"/>
              <a:buNone/>
            </a:pPr>
            <a:r>
              <a:rPr lang="en-US" altLang="zh-CN" sz="2400" dirty="0" smtClean="0">
                <a:sym typeface="Symbol" pitchFamily="18" charset="2"/>
              </a:rPr>
              <a:t>     else </a:t>
            </a:r>
            <a:r>
              <a:rPr lang="en-US" altLang="zh-CN" sz="2400" i="1" dirty="0" smtClean="0"/>
              <a:t>l </a:t>
            </a:r>
            <a:r>
              <a:rPr lang="en-US" altLang="zh-CN" sz="2400" dirty="0" smtClean="0">
                <a:sym typeface="Symbol" pitchFamily="18" charset="2"/>
              </a:rPr>
              <a:t> </a:t>
            </a:r>
            <a:r>
              <a:rPr lang="en-US" altLang="zh-CN" sz="2400" i="1" dirty="0" smtClean="0">
                <a:sym typeface="Symbol" pitchFamily="18" charset="2"/>
              </a:rPr>
              <a:t>m</a:t>
            </a:r>
            <a:r>
              <a:rPr lang="en-US" altLang="zh-CN" sz="2400" dirty="0" smtClean="0">
                <a:sym typeface="Symbol" pitchFamily="18" charset="2"/>
              </a:rPr>
              <a:t>+1</a:t>
            </a:r>
          </a:p>
          <a:p>
            <a:pPr>
              <a:lnSpc>
                <a:spcPct val="80000"/>
              </a:lnSpc>
              <a:buFont typeface="Monotype Sorts"/>
              <a:buNone/>
            </a:pPr>
            <a:r>
              <a:rPr lang="en-US" altLang="zh-CN" sz="2400" dirty="0" smtClean="0">
                <a:sym typeface="Symbol" pitchFamily="18" charset="2"/>
              </a:rPr>
              <a:t>return -1</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70</a:t>
            </a:fld>
            <a:endParaRPr lang="en-US" altLang="zh-CN" dirty="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3011" name="Rectangle 3"/>
          <p:cNvSpPr>
            <a:spLocks noGrp="1" noChangeArrowheads="1"/>
          </p:cNvSpPr>
          <p:nvPr>
            <p:ph type="body" idx="1"/>
          </p:nvPr>
        </p:nvSpPr>
        <p:spPr>
          <a:xfrm>
            <a:off x="609600" y="1066800"/>
            <a:ext cx="8534400" cy="5438775"/>
          </a:xfrm>
        </p:spPr>
        <p:txBody>
          <a:bodyPr/>
          <a:lstStyle/>
          <a:p>
            <a:pPr>
              <a:lnSpc>
                <a:spcPct val="90000"/>
              </a:lnSpc>
            </a:pPr>
            <a:r>
              <a:rPr lang="en-US" altLang="zh-CN" sz="2400" dirty="0" smtClean="0"/>
              <a:t>Time efficiency</a:t>
            </a:r>
          </a:p>
          <a:p>
            <a:pPr lvl="1">
              <a:lnSpc>
                <a:spcPct val="90000"/>
              </a:lnSpc>
            </a:pPr>
            <a:r>
              <a:rPr lang="en-US" altLang="zh-CN" sz="1800" dirty="0" smtClean="0"/>
              <a:t>worst-case recurrence:  </a:t>
            </a:r>
            <a:r>
              <a:rPr lang="en-US" altLang="zh-CN" sz="1800" i="1" dirty="0" err="1" smtClean="0"/>
              <a:t>C</a:t>
            </a:r>
            <a:r>
              <a:rPr lang="en-US" altLang="zh-CN" sz="1800" i="1" baseline="-25000" dirty="0" err="1" smtClean="0"/>
              <a:t>w</a:t>
            </a:r>
            <a:r>
              <a:rPr lang="en-US" altLang="zh-CN" sz="1800" i="1" baseline="-25000" dirty="0" smtClean="0"/>
              <a:t> </a:t>
            </a:r>
            <a:r>
              <a:rPr lang="en-US" altLang="zh-CN" sz="1800" dirty="0" smtClean="0"/>
              <a:t>(</a:t>
            </a:r>
            <a:r>
              <a:rPr lang="en-US" altLang="zh-CN" sz="1800" i="1" dirty="0" smtClean="0"/>
              <a:t>n</a:t>
            </a:r>
            <a:r>
              <a:rPr lang="en-US" altLang="zh-CN" sz="1800" dirty="0" smtClean="0"/>
              <a:t>) = 1 + </a:t>
            </a:r>
            <a:r>
              <a:rPr lang="en-US" altLang="zh-CN" sz="1800" i="1" dirty="0" err="1" smtClean="0"/>
              <a:t>C</a:t>
            </a:r>
            <a:r>
              <a:rPr lang="en-US" altLang="zh-CN" sz="1800" i="1" baseline="-25000" dirty="0" err="1" smtClean="0"/>
              <a:t>w</a:t>
            </a:r>
            <a:r>
              <a:rPr lang="en-US" altLang="zh-CN" sz="1800" dirty="0" smtClean="0"/>
              <a:t>( </a:t>
            </a:r>
            <a:r>
              <a:rPr lang="en-US" altLang="zh-CN" sz="1800" dirty="0" smtClean="0">
                <a:sym typeface="Symbol" pitchFamily="18" charset="2"/>
              </a:rPr>
              <a:t></a:t>
            </a:r>
            <a:r>
              <a:rPr lang="en-US" altLang="zh-CN" sz="1800" i="1" dirty="0" smtClean="0"/>
              <a:t>n</a:t>
            </a:r>
            <a:r>
              <a:rPr lang="en-US" altLang="zh-CN" sz="1800" dirty="0" smtClean="0"/>
              <a:t>/2</a:t>
            </a:r>
            <a:r>
              <a:rPr lang="en-US" altLang="zh-CN" sz="1800" dirty="0" smtClean="0">
                <a:sym typeface="Symbol" pitchFamily="18" charset="2"/>
              </a:rPr>
              <a:t> </a:t>
            </a:r>
            <a:r>
              <a:rPr lang="en-US" altLang="zh-CN" sz="1800" dirty="0" smtClean="0"/>
              <a:t>),  </a:t>
            </a:r>
            <a:r>
              <a:rPr lang="en-US" altLang="zh-CN" sz="1800" i="1" dirty="0" err="1" smtClean="0"/>
              <a:t>C</a:t>
            </a:r>
            <a:r>
              <a:rPr lang="en-US" altLang="zh-CN" sz="1800" i="1" baseline="-25000" dirty="0" err="1" smtClean="0"/>
              <a:t>w</a:t>
            </a:r>
            <a:r>
              <a:rPr lang="en-US" altLang="zh-CN" sz="1800" i="1" baseline="-25000" dirty="0" smtClean="0"/>
              <a:t> </a:t>
            </a:r>
            <a:r>
              <a:rPr lang="en-US" altLang="zh-CN" sz="1800" dirty="0" smtClean="0"/>
              <a:t>(1) = 1 </a:t>
            </a:r>
            <a:br>
              <a:rPr lang="en-US" altLang="zh-CN" sz="1800" dirty="0" smtClean="0"/>
            </a:br>
            <a:r>
              <a:rPr lang="en-US" altLang="zh-CN" sz="1800" dirty="0" smtClean="0"/>
              <a:t>solution: </a:t>
            </a:r>
            <a:r>
              <a:rPr lang="en-US" altLang="zh-CN" sz="1800" i="1" dirty="0" err="1" smtClean="0"/>
              <a:t>C</a:t>
            </a:r>
            <a:r>
              <a:rPr lang="en-US" altLang="zh-CN" sz="1800" i="1" baseline="-25000" dirty="0" err="1" smtClean="0"/>
              <a:t>w</a:t>
            </a:r>
            <a:r>
              <a:rPr lang="en-US" altLang="zh-CN" sz="1800" dirty="0" smtClean="0"/>
              <a:t>(</a:t>
            </a:r>
            <a:r>
              <a:rPr lang="en-US" altLang="zh-CN" sz="1800" i="1" dirty="0" smtClean="0"/>
              <a:t>n</a:t>
            </a:r>
            <a:r>
              <a:rPr lang="en-US" altLang="zh-CN" sz="1800" dirty="0" smtClean="0"/>
              <a:t>) =</a:t>
            </a:r>
            <a:r>
              <a:rPr lang="en-US" altLang="zh-CN" sz="1800" i="1" dirty="0" smtClean="0"/>
              <a:t> </a:t>
            </a:r>
            <a:r>
              <a:rPr lang="en-US" altLang="zh-CN" sz="1800" dirty="0" smtClean="0">
                <a:sym typeface="Symbol" pitchFamily="18" charset="2"/>
              </a:rPr>
              <a:t></a:t>
            </a:r>
            <a:r>
              <a:rPr lang="en-US" altLang="zh-CN" sz="1800" dirty="0" smtClean="0">
                <a:cs typeface="Times New Roman" pitchFamily="18" charset="0"/>
              </a:rPr>
              <a:t>log</a:t>
            </a:r>
            <a:r>
              <a:rPr lang="en-US" altLang="zh-CN" sz="1800" baseline="-25000" dirty="0" smtClean="0">
                <a:cs typeface="Times New Roman" pitchFamily="18" charset="0"/>
              </a:rPr>
              <a:t>2</a:t>
            </a:r>
            <a:r>
              <a:rPr lang="en-US" altLang="zh-CN" sz="1800" dirty="0" smtClean="0">
                <a:cs typeface="Times New Roman" pitchFamily="18" charset="0"/>
              </a:rPr>
              <a:t>(</a:t>
            </a:r>
            <a:r>
              <a:rPr lang="en-US" altLang="zh-CN" sz="1800" i="1" dirty="0" smtClean="0">
                <a:cs typeface="Times New Roman" pitchFamily="18" charset="0"/>
              </a:rPr>
              <a:t>n</a:t>
            </a:r>
            <a:r>
              <a:rPr lang="en-US" altLang="zh-CN" sz="1800" dirty="0" smtClean="0">
                <a:cs typeface="Times New Roman" pitchFamily="18" charset="0"/>
              </a:rPr>
              <a:t>+1)</a:t>
            </a:r>
            <a:r>
              <a:rPr lang="en-US" altLang="zh-CN" sz="1800" dirty="0" smtClean="0">
                <a:cs typeface="Times New Roman" pitchFamily="18" charset="0"/>
                <a:sym typeface="Symbol" pitchFamily="18" charset="2"/>
              </a:rPr>
              <a:t></a:t>
            </a:r>
            <a:r>
              <a:rPr lang="en-US" altLang="zh-CN" sz="1800" dirty="0" smtClean="0">
                <a:cs typeface="Times New Roman" pitchFamily="18" charset="0"/>
              </a:rPr>
              <a:t> </a:t>
            </a:r>
            <a:br>
              <a:rPr lang="en-US" altLang="zh-CN" sz="1800" dirty="0" smtClean="0">
                <a:cs typeface="Times New Roman" pitchFamily="18" charset="0"/>
              </a:rPr>
            </a:br>
            <a:r>
              <a:rPr lang="en-US" altLang="zh-CN" sz="1800" dirty="0" smtClean="0">
                <a:cs typeface="Times New Roman" pitchFamily="18" charset="0"/>
              </a:rPr>
              <a:t/>
            </a:r>
            <a:br>
              <a:rPr lang="en-US" altLang="zh-CN" sz="1800" dirty="0" smtClean="0">
                <a:cs typeface="Times New Roman" pitchFamily="18" charset="0"/>
              </a:rPr>
            </a:br>
            <a:r>
              <a:rPr lang="en-US" altLang="zh-CN" sz="1800" dirty="0" smtClean="0">
                <a:cs typeface="Times New Roman" pitchFamily="18" charset="0"/>
              </a:rPr>
              <a:t>This is VERY fast: </a:t>
            </a:r>
            <a:r>
              <a:rPr lang="en-US" altLang="zh-CN" sz="1800" dirty="0" smtClean="0">
                <a:sym typeface="Symbol" pitchFamily="18" charset="2"/>
              </a:rPr>
              <a:t>e.g., </a:t>
            </a:r>
            <a:r>
              <a:rPr lang="en-US" altLang="zh-CN" sz="1800" dirty="0" err="1" smtClean="0"/>
              <a:t>C</a:t>
            </a:r>
            <a:r>
              <a:rPr lang="en-US" altLang="zh-CN" sz="1800" i="1" baseline="-25000" dirty="0" err="1" smtClean="0"/>
              <a:t>w</a:t>
            </a:r>
            <a:r>
              <a:rPr lang="en-US" altLang="zh-CN" sz="1800" dirty="0" smtClean="0">
                <a:sym typeface="Symbol" pitchFamily="18" charset="2"/>
              </a:rPr>
              <a:t>(10</a:t>
            </a:r>
            <a:r>
              <a:rPr lang="en-US" altLang="zh-CN" sz="1800" baseline="30000" dirty="0" smtClean="0">
                <a:sym typeface="Symbol" pitchFamily="18" charset="2"/>
              </a:rPr>
              <a:t>6</a:t>
            </a:r>
            <a:r>
              <a:rPr lang="en-US" altLang="zh-CN" sz="1800" dirty="0" smtClean="0">
                <a:sym typeface="Symbol" pitchFamily="18" charset="2"/>
              </a:rPr>
              <a:t>) = 20</a:t>
            </a:r>
            <a:br>
              <a:rPr lang="en-US" altLang="zh-CN" sz="1800" dirty="0" smtClean="0">
                <a:sym typeface="Symbol" pitchFamily="18" charset="2"/>
              </a:rPr>
            </a:br>
            <a:endParaRPr lang="en-US" altLang="zh-CN" sz="1800" dirty="0" smtClean="0"/>
          </a:p>
          <a:p>
            <a:pPr>
              <a:lnSpc>
                <a:spcPct val="90000"/>
              </a:lnSpc>
            </a:pPr>
            <a:r>
              <a:rPr lang="en-US" altLang="zh-CN" sz="2400" dirty="0" smtClean="0"/>
              <a:t>Optimal for searching a sorted array</a:t>
            </a:r>
            <a:br>
              <a:rPr lang="en-US" altLang="zh-CN" sz="2400" dirty="0" smtClean="0"/>
            </a:br>
            <a:endParaRPr lang="en-US" altLang="zh-CN" sz="2400" dirty="0" smtClean="0"/>
          </a:p>
          <a:p>
            <a:pPr>
              <a:lnSpc>
                <a:spcPct val="90000"/>
              </a:lnSpc>
            </a:pPr>
            <a:r>
              <a:rPr lang="en-US" altLang="zh-CN" sz="2400" dirty="0" smtClean="0"/>
              <a:t>Limitations: must be a sorted array (not linked list)</a:t>
            </a:r>
            <a:br>
              <a:rPr lang="en-US" altLang="zh-CN" sz="2400" dirty="0" smtClean="0"/>
            </a:br>
            <a:endParaRPr lang="en-US" altLang="zh-CN" sz="2400" dirty="0" smtClean="0"/>
          </a:p>
          <a:p>
            <a:pPr>
              <a:lnSpc>
                <a:spcPct val="90000"/>
              </a:lnSpc>
            </a:pPr>
            <a:r>
              <a:rPr lang="en-US" altLang="zh-CN" sz="2400" dirty="0" smtClean="0"/>
              <a:t>Bad (degenerate) example of divide-and-conquer</a:t>
            </a:r>
            <a:br>
              <a:rPr lang="en-US" altLang="zh-CN" sz="2400" dirty="0" smtClean="0"/>
            </a:br>
            <a:endParaRPr lang="en-US" altLang="zh-CN" sz="2400" dirty="0" smtClean="0"/>
          </a:p>
          <a:p>
            <a:pPr>
              <a:lnSpc>
                <a:spcPct val="90000"/>
              </a:lnSpc>
            </a:pPr>
            <a:r>
              <a:rPr lang="en-US" altLang="zh-CN" sz="2400" dirty="0" smtClean="0">
                <a:sym typeface="Symbol" pitchFamily="18" charset="2"/>
              </a:rPr>
              <a:t>Has a continuous counterpart called </a:t>
            </a:r>
            <a:r>
              <a:rPr lang="en-US" altLang="zh-CN" sz="2400" i="1" dirty="0" smtClean="0">
                <a:sym typeface="Symbol" pitchFamily="18" charset="2"/>
              </a:rPr>
              <a:t>bisection method</a:t>
            </a:r>
            <a:r>
              <a:rPr lang="en-US" altLang="zh-CN" sz="2400" dirty="0" smtClean="0">
                <a:sym typeface="Symbol" pitchFamily="18" charset="2"/>
              </a:rPr>
              <a:t> for solving equations in one unknown </a:t>
            </a:r>
            <a:r>
              <a:rPr lang="en-US" altLang="zh-CN" sz="2400" i="1" dirty="0" smtClean="0">
                <a:sym typeface="Symbol" pitchFamily="18" charset="2"/>
              </a:rPr>
              <a:t>f</a:t>
            </a:r>
            <a:r>
              <a:rPr lang="en-US" altLang="zh-CN" sz="2400" dirty="0" smtClean="0">
                <a:sym typeface="Symbol" pitchFamily="18" charset="2"/>
              </a:rPr>
              <a:t>(</a:t>
            </a:r>
            <a:r>
              <a:rPr lang="en-US" altLang="zh-CN" sz="2400" i="1" dirty="0" smtClean="0">
                <a:sym typeface="Symbol" pitchFamily="18" charset="2"/>
              </a:rPr>
              <a:t>x</a:t>
            </a:r>
            <a:r>
              <a:rPr lang="en-US" altLang="zh-CN" sz="2400" dirty="0" smtClean="0">
                <a:sym typeface="Symbol" pitchFamily="18" charset="2"/>
              </a:rPr>
              <a:t>) </a:t>
            </a:r>
            <a:r>
              <a:rPr lang="en-US" altLang="zh-CN" sz="2400" i="1" dirty="0" smtClean="0">
                <a:sym typeface="Symbol" pitchFamily="18" charset="2"/>
              </a:rPr>
              <a:t>= </a:t>
            </a:r>
            <a:r>
              <a:rPr lang="en-US" altLang="zh-CN" sz="2400" dirty="0" smtClean="0">
                <a:sym typeface="Symbol" pitchFamily="18" charset="2"/>
              </a:rPr>
              <a:t>0</a:t>
            </a:r>
            <a:endParaRPr lang="en-US" altLang="zh-CN" sz="2400" dirty="0" smtClean="0"/>
          </a:p>
          <a:p>
            <a:pPr>
              <a:lnSpc>
                <a:spcPct val="90000"/>
              </a:lnSpc>
              <a:buFont typeface="Monotype Sorts"/>
              <a:buNone/>
            </a:pPr>
            <a:endParaRPr lang="en-US" altLang="zh-CN" sz="2400" dirty="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71</a:t>
            </a:fld>
            <a:endParaRPr lang="en-US" altLang="zh-CN"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3011" name="Rectangle 3"/>
          <p:cNvSpPr>
            <a:spLocks noGrp="1" noChangeArrowheads="1"/>
          </p:cNvSpPr>
          <p:nvPr>
            <p:ph type="body" idx="1"/>
          </p:nvPr>
        </p:nvSpPr>
        <p:spPr>
          <a:xfrm>
            <a:off x="609600" y="1066800"/>
            <a:ext cx="8534400" cy="5438775"/>
          </a:xfrm>
        </p:spPr>
        <p:txBody>
          <a:bodyPr/>
          <a:lstStyle/>
          <a:p>
            <a:pPr>
              <a:lnSpc>
                <a:spcPct val="90000"/>
              </a:lnSpc>
            </a:pPr>
            <a:endParaRPr lang="en-US" altLang="zh-CN" sz="2400" dirty="0" smtClean="0"/>
          </a:p>
        </p:txBody>
      </p:sp>
      <p:pic>
        <p:nvPicPr>
          <p:cNvPr id="192514" name="Picture 2" descr="C:\Users\riley\AppData\Local\Temp\mx3110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24744"/>
            <a:ext cx="7330108" cy="5092604"/>
          </a:xfrm>
          <a:prstGeom prst="rect">
            <a:avLst/>
          </a:prstGeom>
          <a:noFill/>
          <a:extLst>
            <a:ext uri="{909E8E84-426E-40DD-AFC4-6F175D3DCCD1}">
              <a14:hiddenFill xmlns:a14="http://schemas.microsoft.com/office/drawing/2010/main">
                <a:solidFill>
                  <a:srgbClr val="FFFFFF"/>
                </a:solidFill>
              </a14:hiddenFill>
            </a:ext>
          </a:extLst>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72</a:t>
            </a:fld>
            <a:endParaRPr lang="en-US" altLang="zh-CN" dirty="0"/>
          </a:p>
        </p:txBody>
      </p:sp>
    </p:spTree>
    <p:extLst>
      <p:ext uri="{BB962C8B-B14F-4D97-AF65-F5344CB8AC3E}">
        <p14:creationId xmlns:p14="http://schemas.microsoft.com/office/powerpoint/2010/main" val="258298719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smtClean="0">
                <a:ea typeface="宋体" charset="-122"/>
              </a:rPr>
              <a:t>Analysis of Binary Search</a:t>
            </a:r>
          </a:p>
        </p:txBody>
      </p:sp>
      <p:sp>
        <p:nvSpPr>
          <p:cNvPr id="45059" name="Rectangle 3"/>
          <p:cNvSpPr>
            <a:spLocks noGrp="1" noChangeArrowheads="1"/>
          </p:cNvSpPr>
          <p:nvPr>
            <p:ph type="body" idx="1"/>
          </p:nvPr>
        </p:nvSpPr>
        <p:spPr>
          <a:xfrm>
            <a:off x="609600" y="1066800"/>
            <a:ext cx="8534400" cy="5438775"/>
          </a:xfrm>
        </p:spPr>
        <p:txBody>
          <a:bodyPr/>
          <a:lstStyle/>
          <a:p>
            <a:r>
              <a:rPr lang="en-US" altLang="zh-CN" sz="2000" dirty="0" smtClean="0"/>
              <a:t>Suppose that the bisection method is used to find a root of the polynomial</a:t>
            </a:r>
          </a:p>
          <a:p>
            <a:r>
              <a:rPr lang="en-US" altLang="zh-CN" sz="2000" dirty="0" smtClean="0"/>
              <a:t>First, two numbers a and b have to be found such that f(a) and f(b)  have opposite signs. For the above function, a=1 and b=2 satisfy this criterion, as</a:t>
            </a:r>
          </a:p>
          <a:p>
            <a:r>
              <a:rPr lang="en-US" altLang="zh-CN" sz="2000" dirty="0" smtClean="0"/>
              <a:t>and</a:t>
            </a:r>
          </a:p>
          <a:p>
            <a:r>
              <a:rPr lang="en-US" altLang="zh-CN" sz="2000" dirty="0" smtClean="0"/>
              <a:t>Because the function is continuous, there must be a root within the interval [1, 2].</a:t>
            </a:r>
          </a:p>
          <a:p>
            <a:r>
              <a:rPr lang="en-US" altLang="zh-CN" sz="2000" dirty="0" smtClean="0"/>
              <a:t>In the first iteration, the end points of the interval which brackets the root are          and        , so the midpoint is</a:t>
            </a:r>
          </a:p>
          <a:p>
            <a:r>
              <a:rPr lang="en-US" altLang="zh-CN" sz="2000" dirty="0" smtClean="0"/>
              <a:t>The function value at the midpoint is                                        . Because  f(c1) is negative,  a=1 is replaced with  a=1.5 for the next iteration to ensure that f(a) and f(b) have opposite signs. As this continues, the interval between  a and b will become increasingly smaller, converging on the root of the function. </a:t>
            </a:r>
          </a:p>
          <a:p>
            <a:pPr>
              <a:lnSpc>
                <a:spcPct val="90000"/>
              </a:lnSpc>
              <a:buFont typeface="Monotype Sorts"/>
              <a:buNone/>
            </a:pPr>
            <a:endParaRPr lang="en-US" altLang="zh-CN" sz="2000" dirty="0" smtClean="0"/>
          </a:p>
        </p:txBody>
      </p:sp>
      <p:pic>
        <p:nvPicPr>
          <p:cNvPr id="45060" name="Picture 2" descr=" f(x) = x^3 - x - 2 \,."/>
          <p:cNvPicPr>
            <a:picLocks noChangeAspect="1" noChangeArrowheads="1"/>
          </p:cNvPicPr>
          <p:nvPr/>
        </p:nvPicPr>
        <p:blipFill>
          <a:blip r:embed="rId3" cstate="print"/>
          <a:srcRect/>
          <a:stretch>
            <a:fillRect/>
          </a:stretch>
        </p:blipFill>
        <p:spPr bwMode="auto">
          <a:xfrm>
            <a:off x="2500313" y="1500188"/>
            <a:ext cx="1514475" cy="219075"/>
          </a:xfrm>
          <a:prstGeom prst="rect">
            <a:avLst/>
          </a:prstGeom>
          <a:noFill/>
          <a:ln w="9525">
            <a:noFill/>
            <a:miter lim="800000"/>
            <a:headEnd/>
            <a:tailEnd/>
          </a:ln>
        </p:spPr>
      </p:pic>
      <p:pic>
        <p:nvPicPr>
          <p:cNvPr id="45061" name="Picture 4" descr=" f(1) = (1)^3 - (1) - 2 = -2  "/>
          <p:cNvPicPr>
            <a:picLocks noChangeAspect="1" noChangeArrowheads="1"/>
          </p:cNvPicPr>
          <p:nvPr/>
        </p:nvPicPr>
        <p:blipFill>
          <a:blip r:embed="rId4" cstate="print"/>
          <a:srcRect/>
          <a:stretch>
            <a:fillRect/>
          </a:stretch>
        </p:blipFill>
        <p:spPr bwMode="auto">
          <a:xfrm>
            <a:off x="3071813" y="2500313"/>
            <a:ext cx="2181225" cy="219075"/>
          </a:xfrm>
          <a:prstGeom prst="rect">
            <a:avLst/>
          </a:prstGeom>
          <a:noFill/>
          <a:ln w="9525">
            <a:noFill/>
            <a:miter lim="800000"/>
            <a:headEnd/>
            <a:tailEnd/>
          </a:ln>
        </p:spPr>
      </p:pic>
      <p:pic>
        <p:nvPicPr>
          <p:cNvPr id="45062" name="Picture 6" descr=" f(2) = (2)^3 - (2) - 2 = +4  \,."/>
          <p:cNvPicPr>
            <a:picLocks noChangeAspect="1" noChangeArrowheads="1"/>
          </p:cNvPicPr>
          <p:nvPr/>
        </p:nvPicPr>
        <p:blipFill>
          <a:blip r:embed="rId5" cstate="print"/>
          <a:srcRect/>
          <a:stretch>
            <a:fillRect/>
          </a:stretch>
        </p:blipFill>
        <p:spPr bwMode="auto">
          <a:xfrm>
            <a:off x="2000250" y="2852738"/>
            <a:ext cx="2257425" cy="219075"/>
          </a:xfrm>
          <a:prstGeom prst="rect">
            <a:avLst/>
          </a:prstGeom>
          <a:noFill/>
          <a:ln w="9525">
            <a:noFill/>
            <a:miter lim="800000"/>
            <a:headEnd/>
            <a:tailEnd/>
          </a:ln>
        </p:spPr>
      </p:pic>
      <p:pic>
        <p:nvPicPr>
          <p:cNvPr id="45063" name="Picture 8" descr=" a_1 = 1 "/>
          <p:cNvPicPr>
            <a:picLocks noChangeAspect="1" noChangeArrowheads="1"/>
          </p:cNvPicPr>
          <p:nvPr/>
        </p:nvPicPr>
        <p:blipFill>
          <a:blip r:embed="rId6" cstate="print"/>
          <a:srcRect/>
          <a:stretch>
            <a:fillRect/>
          </a:stretch>
        </p:blipFill>
        <p:spPr bwMode="auto">
          <a:xfrm>
            <a:off x="1928813" y="4214813"/>
            <a:ext cx="514350" cy="171450"/>
          </a:xfrm>
          <a:prstGeom prst="rect">
            <a:avLst/>
          </a:prstGeom>
          <a:noFill/>
          <a:ln w="9525">
            <a:noFill/>
            <a:miter lim="800000"/>
            <a:headEnd/>
            <a:tailEnd/>
          </a:ln>
        </p:spPr>
      </p:pic>
      <p:pic>
        <p:nvPicPr>
          <p:cNvPr id="45064" name="Picture 10" descr=" b_1 = 2 "/>
          <p:cNvPicPr>
            <a:picLocks noChangeAspect="1" noChangeArrowheads="1"/>
          </p:cNvPicPr>
          <p:nvPr/>
        </p:nvPicPr>
        <p:blipFill>
          <a:blip r:embed="rId7" cstate="print"/>
          <a:srcRect/>
          <a:stretch>
            <a:fillRect/>
          </a:stretch>
        </p:blipFill>
        <p:spPr bwMode="auto">
          <a:xfrm>
            <a:off x="3071813" y="4214813"/>
            <a:ext cx="495300" cy="171450"/>
          </a:xfrm>
          <a:prstGeom prst="rect">
            <a:avLst/>
          </a:prstGeom>
          <a:noFill/>
          <a:ln w="9525">
            <a:noFill/>
            <a:miter lim="800000"/>
            <a:headEnd/>
            <a:tailEnd/>
          </a:ln>
        </p:spPr>
      </p:pic>
      <p:pic>
        <p:nvPicPr>
          <p:cNvPr id="45065" name="Picture 12" descr=" c_1 = \frac{2+1}{2} = 1.5 "/>
          <p:cNvPicPr>
            <a:picLocks noChangeAspect="1" noChangeArrowheads="1"/>
          </p:cNvPicPr>
          <p:nvPr/>
        </p:nvPicPr>
        <p:blipFill>
          <a:blip r:embed="rId8" cstate="print"/>
          <a:srcRect/>
          <a:stretch>
            <a:fillRect/>
          </a:stretch>
        </p:blipFill>
        <p:spPr bwMode="auto">
          <a:xfrm>
            <a:off x="5929313" y="4071938"/>
            <a:ext cx="1333500" cy="390525"/>
          </a:xfrm>
          <a:prstGeom prst="rect">
            <a:avLst/>
          </a:prstGeom>
          <a:noFill/>
          <a:ln w="9525">
            <a:noFill/>
            <a:miter lim="800000"/>
            <a:headEnd/>
            <a:tailEnd/>
          </a:ln>
        </p:spPr>
      </p:pic>
      <p:pic>
        <p:nvPicPr>
          <p:cNvPr id="45066" name="Picture 14" descr=" f(c_1) = (1.5)^3 - (1.5) - 2 = -0.125 "/>
          <p:cNvPicPr>
            <a:picLocks noChangeAspect="1" noChangeArrowheads="1"/>
          </p:cNvPicPr>
          <p:nvPr/>
        </p:nvPicPr>
        <p:blipFill>
          <a:blip r:embed="rId9" cstate="print"/>
          <a:srcRect/>
          <a:stretch>
            <a:fillRect/>
          </a:stretch>
        </p:blipFill>
        <p:spPr bwMode="auto">
          <a:xfrm>
            <a:off x="5143500" y="4500563"/>
            <a:ext cx="2867025" cy="219075"/>
          </a:xfrm>
          <a:prstGeom prst="rect">
            <a:avLst/>
          </a:prstGeom>
          <a:noFill/>
          <a:ln w="9525">
            <a:noFill/>
            <a:miter lim="800000"/>
            <a:headEnd/>
            <a:tailEnd/>
          </a:ln>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73</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zh-CN" smtClean="0">
                <a:ea typeface="宋体" charset="-122"/>
              </a:rPr>
              <a:t>Analysis of Binary Search</a:t>
            </a:r>
          </a:p>
        </p:txBody>
      </p:sp>
      <p:sp>
        <p:nvSpPr>
          <p:cNvPr id="47107" name="Rectangle 3"/>
          <p:cNvSpPr>
            <a:spLocks noGrp="1" noChangeArrowheads="1"/>
          </p:cNvSpPr>
          <p:nvPr>
            <p:ph type="body" idx="1"/>
          </p:nvPr>
        </p:nvSpPr>
        <p:spPr>
          <a:xfrm>
            <a:off x="609600" y="1066800"/>
            <a:ext cx="8534400" cy="5438775"/>
          </a:xfrm>
        </p:spPr>
        <p:txBody>
          <a:bodyPr/>
          <a:lstStyle/>
          <a:p>
            <a:r>
              <a:rPr lang="en-US" altLang="zh-CN" sz="2000" smtClean="0"/>
              <a:t>#define Eps 0.005</a:t>
            </a:r>
          </a:p>
          <a:p>
            <a:r>
              <a:rPr lang="en-US" altLang="zh-CN" sz="2000" smtClean="0"/>
              <a:t>float bisection(float a, float b, float (*f)(float), int times) </a:t>
            </a:r>
          </a:p>
          <a:p>
            <a:r>
              <a:rPr lang="en-US" altLang="zh-CN" sz="2000" smtClean="0"/>
              <a:t>{ </a:t>
            </a:r>
          </a:p>
          <a:p>
            <a:r>
              <a:rPr lang="en-US" altLang="zh-CN" sz="2000" smtClean="0"/>
              <a:t>    float fb = f(b), fa = f(a), c, fc; </a:t>
            </a:r>
          </a:p>
          <a:p>
            <a:r>
              <a:rPr lang="en-US" altLang="zh-CN" sz="2000" smtClean="0"/>
              <a:t>    if (|fa|&lt;Eps) return a;  // a </a:t>
            </a:r>
            <a:r>
              <a:rPr lang="zh-CN" altLang="en-US" sz="2000" smtClean="0"/>
              <a:t>就是根 </a:t>
            </a:r>
          </a:p>
          <a:p>
            <a:r>
              <a:rPr lang="zh-CN" altLang="en-US" sz="2000" smtClean="0"/>
              <a:t>    </a:t>
            </a:r>
            <a:r>
              <a:rPr lang="en-US" altLang="zh-CN" sz="2000" smtClean="0"/>
              <a:t>if (|fb|&lt;EPS) return b;  // b </a:t>
            </a:r>
            <a:r>
              <a:rPr lang="zh-CN" altLang="en-US" sz="2000" smtClean="0"/>
              <a:t>就是根 </a:t>
            </a:r>
          </a:p>
          <a:p>
            <a:r>
              <a:rPr lang="zh-CN" altLang="en-US" sz="2000" smtClean="0"/>
              <a:t>    </a:t>
            </a:r>
            <a:r>
              <a:rPr lang="en-US" altLang="zh-CN" sz="2000" smtClean="0"/>
              <a:t>while (times--) </a:t>
            </a:r>
          </a:p>
          <a:p>
            <a:r>
              <a:rPr lang="en-US" altLang="zh-CN" sz="2000" smtClean="0"/>
              <a:t>    { </a:t>
            </a:r>
          </a:p>
          <a:p>
            <a:r>
              <a:rPr lang="en-US" altLang="zh-CN" sz="2000" smtClean="0"/>
              <a:t>        c = (a+b)/2; fc = f(c); </a:t>
            </a:r>
          </a:p>
          <a:p>
            <a:r>
              <a:rPr lang="en-US" altLang="zh-CN" sz="2000" smtClean="0"/>
              <a:t>        if (fc * fb &gt; 0) {b = c; fb = fc;}      // c </a:t>
            </a:r>
            <a:r>
              <a:rPr lang="zh-CN" altLang="en-US" sz="2000" smtClean="0"/>
              <a:t>和 </a:t>
            </a:r>
            <a:r>
              <a:rPr lang="en-US" altLang="zh-CN" sz="2000" smtClean="0"/>
              <a:t>b </a:t>
            </a:r>
            <a:r>
              <a:rPr lang="zh-CN" altLang="en-US" sz="2000" smtClean="0"/>
              <a:t>同邊 </a:t>
            </a:r>
          </a:p>
          <a:p>
            <a:r>
              <a:rPr lang="zh-CN" altLang="en-US" sz="2000" smtClean="0"/>
              <a:t>        </a:t>
            </a:r>
            <a:r>
              <a:rPr lang="en-US" altLang="zh-CN" sz="2000" smtClean="0"/>
              <a:t>else if (fc * fa &gt; 0) {a = c; fa = fc;} // c </a:t>
            </a:r>
            <a:r>
              <a:rPr lang="zh-CN" altLang="en-US" sz="2000" smtClean="0"/>
              <a:t>和 </a:t>
            </a:r>
            <a:r>
              <a:rPr lang="en-US" altLang="zh-CN" sz="2000" smtClean="0"/>
              <a:t>a </a:t>
            </a:r>
            <a:r>
              <a:rPr lang="zh-CN" altLang="en-US" sz="2000" smtClean="0"/>
              <a:t>同邊 </a:t>
            </a:r>
          </a:p>
          <a:p>
            <a:r>
              <a:rPr lang="zh-CN" altLang="en-US" sz="2000" smtClean="0"/>
              <a:t>        </a:t>
            </a:r>
            <a:r>
              <a:rPr lang="en-US" altLang="zh-CN" sz="2000" smtClean="0"/>
              <a:t>else return c;                          // c </a:t>
            </a:r>
            <a:r>
              <a:rPr lang="zh-CN" altLang="en-US" sz="2000" smtClean="0"/>
              <a:t>就是根 </a:t>
            </a:r>
          </a:p>
          <a:p>
            <a:r>
              <a:rPr lang="zh-CN" altLang="en-US" sz="2000" smtClean="0"/>
              <a:t>    </a:t>
            </a:r>
            <a:r>
              <a:rPr lang="en-US" altLang="zh-CN" sz="2000" smtClean="0"/>
              <a:t>} </a:t>
            </a:r>
          </a:p>
          <a:p>
            <a:r>
              <a:rPr lang="en-US" altLang="zh-CN" sz="2000" smtClean="0"/>
              <a:t>    return c; </a:t>
            </a:r>
          </a:p>
          <a:p>
            <a:r>
              <a:rPr lang="en-US" altLang="zh-CN" sz="2000" smtClean="0"/>
              <a:t>}</a:t>
            </a:r>
          </a:p>
          <a:p>
            <a:pPr>
              <a:lnSpc>
                <a:spcPct val="90000"/>
              </a:lnSpc>
              <a:buFont typeface="Monotype Sorts"/>
              <a:buNone/>
            </a:pPr>
            <a:endParaRPr lang="en-US" altLang="zh-CN" sz="2000" smtClean="0"/>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74</a:t>
            </a:fld>
            <a:endParaRPr lang="en-US" altLang="zh-CN" dirty="0"/>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188913"/>
            <a:ext cx="7772400" cy="1143000"/>
          </a:xfrm>
        </p:spPr>
        <p:txBody>
          <a:bodyPr/>
          <a:lstStyle/>
          <a:p>
            <a:r>
              <a:rPr lang="zh-CN" altLang="en-US" sz="2800"/>
              <a:t>用折半查找来解决实际问题：</a:t>
            </a:r>
          </a:p>
        </p:txBody>
      </p:sp>
      <p:sp>
        <p:nvSpPr>
          <p:cNvPr id="166915" name="Rectangle 3"/>
          <p:cNvSpPr>
            <a:spLocks noGrp="1" noChangeArrowheads="1"/>
          </p:cNvSpPr>
          <p:nvPr>
            <p:ph type="body" idx="1"/>
          </p:nvPr>
        </p:nvSpPr>
        <p:spPr>
          <a:xfrm>
            <a:off x="179512" y="1052736"/>
            <a:ext cx="8569325" cy="5472113"/>
          </a:xfrm>
        </p:spPr>
        <p:txBody>
          <a:bodyPr/>
          <a:lstStyle/>
          <a:p>
            <a:pPr>
              <a:lnSpc>
                <a:spcPct val="90000"/>
              </a:lnSpc>
              <a:buFontTx/>
              <a:buNone/>
            </a:pPr>
            <a:r>
              <a:rPr lang="zh-CN" altLang="en-US" sz="1200" b="1" dirty="0"/>
              <a:t>用“折半查找”法缩小网络故障范围</a:t>
            </a:r>
            <a:r>
              <a:rPr lang="zh-CN" altLang="en-US" sz="1200" dirty="0"/>
              <a:t> </a:t>
            </a:r>
          </a:p>
          <a:p>
            <a:pPr>
              <a:lnSpc>
                <a:spcPct val="90000"/>
              </a:lnSpc>
              <a:buFontTx/>
              <a:buNone/>
            </a:pPr>
            <a:r>
              <a:rPr lang="zh-CN" altLang="en-US" sz="1200" dirty="0"/>
              <a:t>　　       </a:t>
            </a:r>
            <a:r>
              <a:rPr lang="zh-CN" altLang="en-US" sz="1200" b="1" dirty="0"/>
              <a:t>折半步骤一：确定是硬件问题还是软件问题</a:t>
            </a:r>
            <a:r>
              <a:rPr lang="zh-CN" altLang="en-US" sz="1200" dirty="0"/>
              <a:t/>
            </a:r>
            <a:br>
              <a:rPr lang="zh-CN" altLang="en-US" sz="1200" dirty="0"/>
            </a:br>
            <a:r>
              <a:rPr lang="zh-CN" altLang="en-US" sz="1200" dirty="0"/>
              <a:t>　</a:t>
            </a:r>
            <a:r>
              <a:rPr lang="zh-CN" altLang="en-US" sz="1200" dirty="0">
                <a:latin typeface="华文仿宋" pitchFamily="2" charset="-122"/>
                <a:ea typeface="华文仿宋" pitchFamily="2" charset="-122"/>
              </a:rPr>
              <a:t>　</a:t>
            </a:r>
            <a:r>
              <a:rPr lang="zh-CN" altLang="en-US" sz="1200" dirty="0">
                <a:latin typeface="仿宋_GB2312" pitchFamily="49" charset="-122"/>
                <a:ea typeface="仿宋_GB2312" pitchFamily="49" charset="-122"/>
              </a:rPr>
              <a:t>首先，在开机状态下观察网卡指示灯颜色：如果为绿色，表明线路畅通；若为黄色，表明线路不通</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不同型号网卡指示灯的状态显示不一样，平时要注意观察</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。若显示不通，要用测线仪测试网线，同时检查网卡是否有问题。一般情况下网线不通的几率很高，网卡坏的几率较小。如果排除了硬件故障，则进行步骤二。</a:t>
            </a:r>
            <a:r>
              <a:rPr lang="zh-CN" altLang="en-US" sz="1200" dirty="0"/>
              <a:t> 　　</a:t>
            </a:r>
            <a:br>
              <a:rPr lang="zh-CN" altLang="en-US" sz="1200" dirty="0"/>
            </a:br>
            <a:r>
              <a:rPr lang="zh-CN" altLang="en-US" sz="1200" dirty="0"/>
              <a:t>　　</a:t>
            </a:r>
            <a:r>
              <a:rPr lang="zh-CN" altLang="en-US" sz="1200" b="1" dirty="0"/>
              <a:t>折半步骤二：判断是否为本机问题</a:t>
            </a:r>
            <a:r>
              <a:rPr lang="zh-CN" altLang="en-US" sz="1200" dirty="0"/>
              <a:t> 　　</a:t>
            </a:r>
            <a:br>
              <a:rPr lang="zh-CN" altLang="en-US" sz="1200" dirty="0"/>
            </a:br>
            <a:r>
              <a:rPr lang="zh-CN" altLang="en-US" sz="1200" dirty="0"/>
              <a:t>　　</a:t>
            </a:r>
            <a:r>
              <a:rPr lang="zh-CN" altLang="en-US" sz="1200" dirty="0">
                <a:latin typeface="仿宋_GB2312" pitchFamily="49" charset="-122"/>
                <a:ea typeface="仿宋_GB2312" pitchFamily="49" charset="-122"/>
              </a:rPr>
              <a:t>不能上网一般都是本机故障引起的，个别时候可能是由于校园网交换设备或代理服务器出现了问题。确定是否本机出现问题的简便方法是询问网管和其他同事能否上网。如若判断为本机问题，请进行步骤三。 　</a:t>
            </a:r>
            <a:r>
              <a:rPr lang="zh-CN" altLang="en-US" sz="1200" dirty="0"/>
              <a:t>　</a:t>
            </a:r>
            <a:br>
              <a:rPr lang="zh-CN" altLang="en-US" sz="1200" dirty="0"/>
            </a:br>
            <a:r>
              <a:rPr lang="zh-CN" altLang="en-US" sz="1200" dirty="0"/>
              <a:t>　　</a:t>
            </a:r>
            <a:r>
              <a:rPr lang="zh-CN" altLang="en-US" sz="1200" b="1" dirty="0"/>
              <a:t>折半步骤三：确定是安全设置问题还是网卡设置问题</a:t>
            </a:r>
            <a:r>
              <a:rPr lang="zh-CN" altLang="en-US" sz="1200" dirty="0"/>
              <a:t> 　　</a:t>
            </a:r>
            <a:br>
              <a:rPr lang="zh-CN" altLang="en-US" sz="1200" dirty="0"/>
            </a:br>
            <a:r>
              <a:rPr lang="zh-CN" altLang="en-US" sz="1200" dirty="0"/>
              <a:t>　　</a:t>
            </a:r>
            <a:r>
              <a:rPr lang="zh-CN" altLang="en-US" sz="1200" dirty="0">
                <a:latin typeface="仿宋_GB2312" pitchFamily="49" charset="-122"/>
                <a:ea typeface="仿宋_GB2312" pitchFamily="49" charset="-122"/>
              </a:rPr>
              <a:t>执行</a:t>
            </a:r>
            <a:r>
              <a:rPr lang="en-US" altLang="zh-CN" sz="1200" dirty="0">
                <a:latin typeface="仿宋_GB2312" pitchFamily="49" charset="-122"/>
                <a:ea typeface="仿宋_GB2312" pitchFamily="49" charset="-122"/>
              </a:rPr>
              <a:t>"ping "</a:t>
            </a:r>
            <a:r>
              <a:rPr lang="zh-CN" altLang="en-US" sz="1200" dirty="0">
                <a:latin typeface="仿宋_GB2312" pitchFamily="49" charset="-122"/>
                <a:ea typeface="仿宋_GB2312" pitchFamily="49" charset="-122"/>
              </a:rPr>
              <a:t>命令，若发出的数据包得到回应</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屏幕上返回的是</a:t>
            </a:r>
            <a:r>
              <a:rPr lang="en-US" altLang="zh-CN" sz="1200" dirty="0">
                <a:latin typeface="仿宋_GB2312" pitchFamily="49" charset="-122"/>
                <a:ea typeface="仿宋_GB2312" pitchFamily="49" charset="-122"/>
              </a:rPr>
              <a:t>"reply from 10.91.20.1:bytes=32 time〈10ms </a:t>
            </a:r>
            <a:r>
              <a:rPr lang="en-US" altLang="zh-CN" sz="1200" dirty="0" err="1">
                <a:latin typeface="仿宋_GB2312" pitchFamily="49" charset="-122"/>
                <a:ea typeface="仿宋_GB2312" pitchFamily="49" charset="-122"/>
              </a:rPr>
              <a:t>ttl</a:t>
            </a:r>
            <a:r>
              <a:rPr lang="en-US" altLang="zh-CN" sz="1200" dirty="0">
                <a:latin typeface="仿宋_GB2312" pitchFamily="49" charset="-122"/>
                <a:ea typeface="仿宋_GB2312" pitchFamily="49" charset="-122"/>
              </a:rPr>
              <a:t>=128"</a:t>
            </a:r>
            <a:r>
              <a:rPr lang="zh-CN" altLang="en-US" sz="1200" dirty="0">
                <a:latin typeface="仿宋_GB2312" pitchFamily="49" charset="-122"/>
                <a:ea typeface="仿宋_GB2312" pitchFamily="49" charset="-122"/>
              </a:rPr>
              <a:t>之类的信息</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，则问题应出在本机的相应安全设置上。当然，这些安全设置许多情况下并非人为改变，而是由于误操作或病毒引起的。这种情况下，如果是</a:t>
            </a:r>
            <a:r>
              <a:rPr lang="en-US" altLang="zh-CN" sz="1200" dirty="0">
                <a:latin typeface="仿宋_GB2312" pitchFamily="49" charset="-122"/>
                <a:ea typeface="仿宋_GB2312" pitchFamily="49" charset="-122"/>
              </a:rPr>
              <a:t>Windows 98</a:t>
            </a:r>
            <a:r>
              <a:rPr lang="zh-CN" altLang="en-US" sz="1200" dirty="0">
                <a:latin typeface="仿宋_GB2312" pitchFamily="49" charset="-122"/>
                <a:ea typeface="仿宋_GB2312" pitchFamily="49" charset="-122"/>
              </a:rPr>
              <a:t>系统，重装</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即可；若为</a:t>
            </a:r>
            <a:r>
              <a:rPr lang="en-US" altLang="zh-CN" sz="1200" dirty="0">
                <a:latin typeface="仿宋_GB2312" pitchFamily="49" charset="-122"/>
                <a:ea typeface="仿宋_GB2312" pitchFamily="49" charset="-122"/>
              </a:rPr>
              <a:t>Windows 2000</a:t>
            </a:r>
            <a:r>
              <a:rPr lang="zh-CN" altLang="en-US" sz="1200" dirty="0">
                <a:latin typeface="仿宋_GB2312" pitchFamily="49" charset="-122"/>
                <a:ea typeface="仿宋_GB2312" pitchFamily="49" charset="-122"/>
              </a:rPr>
              <a:t>系统，还应看一下</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安全的相关设置，判断是否存在端口地址屏蔽等。若能上网，但许多网站进不去，或电子邮箱无法登录，则一定是</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被修改，重装</a:t>
            </a:r>
            <a:r>
              <a:rPr lang="en-US" altLang="zh-CN" sz="1200" dirty="0">
                <a:latin typeface="仿宋_GB2312" pitchFamily="49" charset="-122"/>
                <a:ea typeface="仿宋_GB2312" pitchFamily="49" charset="-122"/>
              </a:rPr>
              <a:t>IE</a:t>
            </a:r>
            <a:r>
              <a:rPr lang="zh-CN" altLang="en-US" sz="1200" dirty="0">
                <a:latin typeface="仿宋_GB2312" pitchFamily="49" charset="-122"/>
                <a:ea typeface="仿宋_GB2312" pitchFamily="49" charset="-122"/>
              </a:rPr>
              <a:t>可解决。若发出数据包无回应，则问题应该出在本机网卡的相关设置上。如若确定为网卡相关设置问题，请进行步骤四。 　</a:t>
            </a:r>
            <a:r>
              <a:rPr lang="zh-CN" altLang="en-US" sz="1200" dirty="0"/>
              <a:t>　</a:t>
            </a:r>
            <a:br>
              <a:rPr lang="zh-CN" altLang="en-US" sz="1200" dirty="0"/>
            </a:br>
            <a:r>
              <a:rPr lang="zh-CN" altLang="en-US" sz="1200" dirty="0"/>
              <a:t>　　</a:t>
            </a:r>
            <a:r>
              <a:rPr lang="zh-CN" altLang="en-US" sz="1200" b="1" dirty="0"/>
              <a:t>折半步骤四：确定是网卡驱动程序安装有问题还是</a:t>
            </a:r>
            <a:r>
              <a:rPr lang="en-US" altLang="zh-CN" sz="1200" b="1" dirty="0"/>
              <a:t>IP</a:t>
            </a:r>
            <a:r>
              <a:rPr lang="zh-CN" altLang="en-US" sz="1200" b="1" dirty="0"/>
              <a:t>相关属性设置不当 　　</a:t>
            </a:r>
            <a:br>
              <a:rPr lang="zh-CN" altLang="en-US" sz="1200" b="1" dirty="0"/>
            </a:br>
            <a:r>
              <a:rPr lang="zh-CN" altLang="en-US" sz="1200" dirty="0"/>
              <a:t>　　</a:t>
            </a:r>
            <a:r>
              <a:rPr lang="zh-CN" altLang="en-US" sz="1200" dirty="0">
                <a:latin typeface="仿宋_GB2312" pitchFamily="49" charset="-122"/>
                <a:ea typeface="仿宋_GB2312" pitchFamily="49" charset="-122"/>
              </a:rPr>
              <a:t>执行</a:t>
            </a:r>
            <a:r>
              <a:rPr lang="en-US" altLang="zh-CN" sz="1200" dirty="0">
                <a:latin typeface="仿宋_GB2312" pitchFamily="49" charset="-122"/>
                <a:ea typeface="仿宋_GB2312" pitchFamily="49" charset="-122"/>
              </a:rPr>
              <a:t>"ping 127.0.0.1"</a:t>
            </a:r>
            <a:r>
              <a:rPr lang="zh-CN" altLang="en-US" sz="1200" dirty="0">
                <a:latin typeface="仿宋_GB2312" pitchFamily="49" charset="-122"/>
                <a:ea typeface="仿宋_GB2312" pitchFamily="49" charset="-122"/>
              </a:rPr>
              <a:t>命令，确定是否有回应数据包。如果有，而且在网上邻居中能看到自己，则网卡驱动一般没问题，问题焦点应集中在网卡的</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属性设置上。如果局域网内计算机设置为</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自动获取</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，查看一下</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配置标签，注意</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使用</a:t>
            </a:r>
            <a:r>
              <a:rPr lang="en-US" altLang="zh-CN" sz="1200" dirty="0">
                <a:latin typeface="仿宋_GB2312" pitchFamily="49" charset="-122"/>
                <a:ea typeface="仿宋_GB2312" pitchFamily="49" charset="-122"/>
              </a:rPr>
              <a:t>DHCP</a:t>
            </a:r>
            <a:r>
              <a:rPr lang="zh-CN" altLang="en-US" sz="1200" dirty="0">
                <a:latin typeface="仿宋_GB2312" pitchFamily="49" charset="-122"/>
                <a:ea typeface="仿宋_GB2312" pitchFamily="49" charset="-122"/>
              </a:rPr>
              <a:t>进行</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解析</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项是否被选中，如果没有，选中即可。如果局域网内计算机</a:t>
            </a:r>
            <a:r>
              <a:rPr lang="en-US" altLang="zh-CN" sz="1200" dirty="0">
                <a:latin typeface="仿宋_GB2312" pitchFamily="49" charset="-122"/>
                <a:ea typeface="仿宋_GB2312" pitchFamily="49" charset="-122"/>
              </a:rPr>
              <a:t>TCP/IP</a:t>
            </a:r>
            <a:r>
              <a:rPr lang="zh-CN" altLang="en-US" sz="1200" dirty="0">
                <a:latin typeface="仿宋_GB2312" pitchFamily="49" charset="-122"/>
                <a:ea typeface="仿宋_GB2312" pitchFamily="49" charset="-122"/>
              </a:rPr>
              <a:t>设置为</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指定</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a:t>
            </a:r>
            <a:r>
              <a:rPr lang="en-US" altLang="zh-CN" sz="1200" dirty="0">
                <a:latin typeface="仿宋_GB2312" pitchFamily="49" charset="-122"/>
                <a:ea typeface="仿宋_GB2312" pitchFamily="49" charset="-122"/>
              </a:rPr>
              <a:t>"</a:t>
            </a:r>
            <a:r>
              <a:rPr lang="zh-CN" altLang="en-US" sz="1200" dirty="0">
                <a:latin typeface="仿宋_GB2312" pitchFamily="49" charset="-122"/>
                <a:ea typeface="仿宋_GB2312" pitchFamily="49" charset="-122"/>
              </a:rPr>
              <a:t>，则检查重点放在</a:t>
            </a:r>
            <a:r>
              <a:rPr lang="en-US" altLang="zh-CN" sz="1200" dirty="0">
                <a:latin typeface="仿宋_GB2312" pitchFamily="49" charset="-122"/>
                <a:ea typeface="仿宋_GB2312" pitchFamily="49" charset="-122"/>
              </a:rPr>
              <a:t>IP</a:t>
            </a:r>
            <a:r>
              <a:rPr lang="zh-CN" altLang="en-US" sz="1200" dirty="0">
                <a:latin typeface="仿宋_GB2312" pitchFamily="49" charset="-122"/>
                <a:ea typeface="仿宋_GB2312" pitchFamily="49" charset="-122"/>
              </a:rPr>
              <a:t>地址、子网掩码、</a:t>
            </a:r>
            <a:r>
              <a:rPr lang="en-US" altLang="zh-CN" sz="1200" dirty="0">
                <a:latin typeface="仿宋_GB2312" pitchFamily="49" charset="-122"/>
                <a:ea typeface="仿宋_GB2312" pitchFamily="49" charset="-122"/>
              </a:rPr>
              <a:t>DNS</a:t>
            </a:r>
            <a:r>
              <a:rPr lang="zh-CN" altLang="en-US" sz="1200" dirty="0">
                <a:latin typeface="仿宋_GB2312" pitchFamily="49" charset="-122"/>
                <a:ea typeface="仿宋_GB2312" pitchFamily="49" charset="-122"/>
              </a:rPr>
              <a:t>、网关及</a:t>
            </a:r>
            <a:r>
              <a:rPr lang="en-US" altLang="zh-CN" sz="1200" dirty="0">
                <a:latin typeface="仿宋_GB2312" pitchFamily="49" charset="-122"/>
                <a:ea typeface="仿宋_GB2312" pitchFamily="49" charset="-122"/>
              </a:rPr>
              <a:t>WINS</a:t>
            </a:r>
            <a:r>
              <a:rPr lang="zh-CN" altLang="en-US" sz="1200" dirty="0">
                <a:latin typeface="仿宋_GB2312" pitchFamily="49" charset="-122"/>
                <a:ea typeface="仿宋_GB2312" pitchFamily="49" charset="-122"/>
              </a:rPr>
              <a:t>的相关设置上。这些内容与单位的局域网配置有关，请灵活掌握。如果</a:t>
            </a:r>
            <a:r>
              <a:rPr lang="en-US" altLang="zh-CN" sz="1200" dirty="0">
                <a:latin typeface="仿宋_GB2312" pitchFamily="49" charset="-122"/>
                <a:ea typeface="仿宋_GB2312" pitchFamily="49" charset="-122"/>
              </a:rPr>
              <a:t>ping 127.0.0.1</a:t>
            </a:r>
            <a:r>
              <a:rPr lang="zh-CN" altLang="en-US" sz="1200" dirty="0">
                <a:latin typeface="仿宋_GB2312" pitchFamily="49" charset="-122"/>
                <a:ea typeface="仿宋_GB2312" pitchFamily="49" charset="-122"/>
              </a:rPr>
              <a:t>没有回应，那么网卡驱动安装一定有问题。重新安装，并进行相应配置。 　　</a:t>
            </a:r>
            <a:br>
              <a:rPr lang="zh-CN" altLang="en-US" sz="1200" dirty="0">
                <a:latin typeface="仿宋_GB2312" pitchFamily="49" charset="-122"/>
                <a:ea typeface="仿宋_GB2312" pitchFamily="49" charset="-122"/>
              </a:rPr>
            </a:br>
            <a:r>
              <a:rPr lang="zh-CN" altLang="en-US" sz="1200" dirty="0">
                <a:latin typeface="仿宋_GB2312" pitchFamily="49" charset="-122"/>
                <a:ea typeface="仿宋_GB2312" pitchFamily="49" charset="-122"/>
              </a:rPr>
              <a:t>　　还有一种情况很特殊，用</a:t>
            </a:r>
            <a:r>
              <a:rPr lang="en-US" altLang="zh-CN" sz="1200" dirty="0">
                <a:latin typeface="仿宋_GB2312" pitchFamily="49" charset="-122"/>
                <a:ea typeface="仿宋_GB2312" pitchFamily="49" charset="-122"/>
              </a:rPr>
              <a:t>ping</a:t>
            </a:r>
            <a:r>
              <a:rPr lang="zh-CN" altLang="en-US" sz="1200" dirty="0">
                <a:latin typeface="仿宋_GB2312" pitchFamily="49" charset="-122"/>
                <a:ea typeface="仿宋_GB2312" pitchFamily="49" charset="-122"/>
              </a:rPr>
              <a:t>命令可以</a:t>
            </a:r>
            <a:r>
              <a:rPr lang="en-US" altLang="zh-CN" sz="1200" dirty="0">
                <a:latin typeface="仿宋_GB2312" pitchFamily="49" charset="-122"/>
                <a:ea typeface="仿宋_GB2312" pitchFamily="49" charset="-122"/>
              </a:rPr>
              <a:t>ping</a:t>
            </a:r>
            <a:r>
              <a:rPr lang="zh-CN" altLang="en-US" sz="1200" dirty="0">
                <a:latin typeface="仿宋_GB2312" pitchFamily="49" charset="-122"/>
                <a:ea typeface="仿宋_GB2312" pitchFamily="49" charset="-122"/>
              </a:rPr>
              <a:t>通自己，网上邻居却看不到任何计算机，检查</a:t>
            </a:r>
            <a:r>
              <a:rPr lang="en-US" altLang="zh-CN" sz="1200" dirty="0">
                <a:latin typeface="仿宋_GB2312" pitchFamily="49" charset="-122"/>
                <a:ea typeface="仿宋_GB2312" pitchFamily="49" charset="-122"/>
              </a:rPr>
              <a:t>TCP/IP</a:t>
            </a:r>
            <a:r>
              <a:rPr lang="zh-CN" altLang="en-US" sz="1200" dirty="0">
                <a:latin typeface="仿宋_GB2312" pitchFamily="49" charset="-122"/>
                <a:ea typeface="仿宋_GB2312" pitchFamily="49" charset="-122"/>
              </a:rPr>
              <a:t>各项配置都没有问题，但就是不能上网。这种问题多数是由计算机病毒引起的，杀毒并重新安装网卡驱动就能解决问题。笔者曾遇到过几例这种现象，用此方法都得到顺利解决。 　　</a:t>
            </a:r>
            <a:br>
              <a:rPr lang="zh-CN" altLang="en-US" sz="1200" dirty="0">
                <a:latin typeface="仿宋_GB2312" pitchFamily="49" charset="-122"/>
                <a:ea typeface="仿宋_GB2312" pitchFamily="49" charset="-122"/>
              </a:rPr>
            </a:br>
            <a:r>
              <a:rPr lang="zh-CN" altLang="en-US" sz="1200" dirty="0">
                <a:latin typeface="仿宋_GB2312" pitchFamily="49" charset="-122"/>
                <a:ea typeface="仿宋_GB2312" pitchFamily="49" charset="-122"/>
              </a:rPr>
              <a:t>　　因为不同局域网具体配置情况不一样，相关问题请灵活处理。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75</a:t>
            </a:fld>
            <a:endParaRPr lang="en-US" altLang="zh-CN"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66" name="Rectangle 38"/>
          <p:cNvSpPr>
            <a:spLocks noChangeArrowheads="1"/>
          </p:cNvSpPr>
          <p:nvPr/>
        </p:nvSpPr>
        <p:spPr bwMode="auto">
          <a:xfrm>
            <a:off x="4243388" y="3454400"/>
            <a:ext cx="9144000" cy="0"/>
          </a:xfrm>
          <a:prstGeom prst="rect">
            <a:avLst/>
          </a:prstGeom>
          <a:noFill/>
          <a:ln w="9525">
            <a:noFill/>
            <a:miter lim="800000"/>
            <a:headEnd/>
            <a:tailEnd/>
          </a:ln>
          <a:effectLst/>
        </p:spPr>
        <p:txBody>
          <a:bodyPr>
            <a:spAutoFit/>
          </a:bodyPr>
          <a:lstStyle/>
          <a:p>
            <a:endParaRPr lang="zh-CN" altLang="en-US"/>
          </a:p>
        </p:txBody>
      </p:sp>
      <p:sp>
        <p:nvSpPr>
          <p:cNvPr id="73769" name="Text Box 41"/>
          <p:cNvSpPr txBox="1">
            <a:spLocks noChangeArrowheads="1"/>
          </p:cNvSpPr>
          <p:nvPr/>
        </p:nvSpPr>
        <p:spPr bwMode="auto">
          <a:xfrm>
            <a:off x="611188" y="981075"/>
            <a:ext cx="8077200" cy="4581525"/>
          </a:xfrm>
          <a:prstGeom prst="rect">
            <a:avLst/>
          </a:prstGeom>
          <a:noFill/>
          <a:ln w="9525">
            <a:noFill/>
            <a:miter lim="800000"/>
            <a:headEnd/>
            <a:tailEnd/>
          </a:ln>
          <a:effectLst/>
        </p:spPr>
        <p:txBody>
          <a:bodyPr>
            <a:spAutoFit/>
          </a:bodyPr>
          <a:lstStyle/>
          <a:p>
            <a:pPr algn="l">
              <a:lnSpc>
                <a:spcPct val="150000"/>
              </a:lnSpc>
            </a:pPr>
            <a:r>
              <a:rPr kumimoji="1" lang="zh-CN" altLang="en-US" sz="2800" b="1">
                <a:solidFill>
                  <a:srgbClr val="FF5050"/>
                </a:solidFill>
                <a:latin typeface="宋体" charset="-122"/>
                <a:ea typeface="宋体" charset="-122"/>
              </a:rPr>
              <a:t>判定树</a:t>
            </a:r>
            <a:r>
              <a:rPr kumimoji="1" lang="en-US" altLang="zh-CN" sz="2800" b="1">
                <a:solidFill>
                  <a:schemeClr val="tx1"/>
                </a:solidFill>
                <a:latin typeface="Times New Roman"/>
                <a:ea typeface="宋体" charset="-122"/>
              </a:rPr>
              <a:t>——</a:t>
            </a:r>
            <a:r>
              <a:rPr kumimoji="1" lang="zh-CN" altLang="en-US" sz="2800" b="1">
                <a:solidFill>
                  <a:schemeClr val="tx1"/>
                </a:solidFill>
                <a:latin typeface="宋体" charset="-122"/>
                <a:ea typeface="宋体" charset="-122"/>
              </a:rPr>
              <a:t>描述折半查找的判定过程。</a:t>
            </a:r>
          </a:p>
          <a:p>
            <a:pPr algn="l">
              <a:lnSpc>
                <a:spcPct val="150000"/>
              </a:lnSpc>
            </a:pPr>
            <a:r>
              <a:rPr kumimoji="1" lang="zh-CN" altLang="en-US" sz="2800" b="1">
                <a:solidFill>
                  <a:schemeClr val="tx1"/>
                </a:solidFill>
                <a:latin typeface="宋体" charset="-122"/>
                <a:ea typeface="宋体" charset="-122"/>
              </a:rPr>
              <a:t>长度为</a:t>
            </a:r>
            <a:r>
              <a:rPr kumimoji="1" lang="en-US" altLang="zh-CN" sz="2800" b="1" i="1">
                <a:solidFill>
                  <a:schemeClr val="tx1"/>
                </a:solidFill>
                <a:latin typeface="Times New Roman" pitchFamily="18" charset="0"/>
                <a:ea typeface="宋体" charset="-122"/>
              </a:rPr>
              <a:t>n</a:t>
            </a:r>
            <a:r>
              <a:rPr kumimoji="1" lang="zh-CN" altLang="en-US" sz="2800" b="1">
                <a:solidFill>
                  <a:schemeClr val="tx1"/>
                </a:solidFill>
                <a:latin typeface="宋体" charset="-122"/>
                <a:ea typeface="宋体" charset="-122"/>
              </a:rPr>
              <a:t>的判定树的构造方法为：</a:t>
            </a:r>
            <a:r>
              <a:rPr kumimoji="1" lang="zh-CN" altLang="en-US" sz="2800" b="1">
                <a:solidFill>
                  <a:schemeClr val="tx1"/>
                </a:solidFill>
                <a:latin typeface="Times New Roman" pitchFamily="18" charset="0"/>
                <a:ea typeface="宋体" charset="-122"/>
              </a:rPr>
              <a:t> </a:t>
            </a:r>
          </a:p>
          <a:p>
            <a:pPr algn="just">
              <a:lnSpc>
                <a:spcPct val="150000"/>
              </a:lnSpc>
            </a:pPr>
            <a:r>
              <a:rPr kumimoji="1" lang="zh-CN" altLang="en-US" sz="2800" b="1">
                <a:solidFill>
                  <a:schemeClr val="tx1"/>
                </a:solidFill>
                <a:latin typeface="Times New Roman" pitchFamily="18" charset="0"/>
                <a:ea typeface="宋体" charset="-122"/>
              </a:rPr>
              <a:t>（</a:t>
            </a:r>
            <a:r>
              <a:rPr kumimoji="1" lang="en-US" altLang="zh-CN" sz="2800" b="1">
                <a:solidFill>
                  <a:schemeClr val="tx1"/>
                </a:solidFill>
                <a:latin typeface="Times New Roman" pitchFamily="18" charset="0"/>
                <a:ea typeface="宋体" charset="-122"/>
              </a:rPr>
              <a:t>1</a:t>
            </a:r>
            <a:r>
              <a:rPr kumimoji="1" lang="zh-CN" altLang="en-US" sz="2800" b="1">
                <a:solidFill>
                  <a:schemeClr val="tx1"/>
                </a:solidFill>
                <a:latin typeface="Times New Roman" pitchFamily="18" charset="0"/>
                <a:ea typeface="宋体" charset="-122"/>
              </a:rPr>
              <a:t>）当</a:t>
            </a:r>
            <a:r>
              <a:rPr kumimoji="1" lang="en-US" altLang="zh-CN" sz="2800" b="1" i="1">
                <a:solidFill>
                  <a:schemeClr val="tx1"/>
                </a:solidFill>
                <a:latin typeface="Times New Roman" pitchFamily="18" charset="0"/>
                <a:ea typeface="宋体" charset="-122"/>
              </a:rPr>
              <a:t>n</a:t>
            </a:r>
            <a:r>
              <a:rPr kumimoji="1" lang="en-US" altLang="zh-CN" sz="2800" b="1">
                <a:solidFill>
                  <a:schemeClr val="tx1"/>
                </a:solidFill>
                <a:latin typeface="Times New Roman" pitchFamily="18" charset="0"/>
                <a:ea typeface="宋体" charset="-122"/>
              </a:rPr>
              <a:t>=0</a:t>
            </a:r>
            <a:r>
              <a:rPr kumimoji="1" lang="zh-CN" altLang="en-US" sz="2800" b="1">
                <a:solidFill>
                  <a:schemeClr val="tx1"/>
                </a:solidFill>
                <a:latin typeface="Times New Roman" pitchFamily="18" charset="0"/>
                <a:ea typeface="宋体" charset="-122"/>
              </a:rPr>
              <a:t>时，判定树为空；</a:t>
            </a:r>
          </a:p>
          <a:p>
            <a:pPr algn="l">
              <a:lnSpc>
                <a:spcPct val="150000"/>
              </a:lnSpc>
            </a:pPr>
            <a:r>
              <a:rPr kumimoji="1" lang="zh-CN" altLang="en-US" sz="2800" b="1">
                <a:solidFill>
                  <a:schemeClr val="tx1"/>
                </a:solidFill>
                <a:latin typeface="宋体" charset="-122"/>
                <a:ea typeface="宋体" charset="-122"/>
              </a:rPr>
              <a:t>（</a:t>
            </a:r>
            <a:r>
              <a:rPr kumimoji="1" lang="en-US" altLang="zh-CN" sz="2800" b="1">
                <a:solidFill>
                  <a:schemeClr val="tx1"/>
                </a:solidFill>
                <a:latin typeface="Times New Roman" pitchFamily="18" charset="0"/>
                <a:ea typeface="宋体" charset="-122"/>
              </a:rPr>
              <a:t>2</a:t>
            </a:r>
            <a:r>
              <a:rPr kumimoji="1" lang="zh-CN" altLang="en-US" sz="2800" b="1">
                <a:solidFill>
                  <a:schemeClr val="tx1"/>
                </a:solidFill>
                <a:latin typeface="宋体" charset="-122"/>
                <a:ea typeface="宋体" charset="-122"/>
              </a:rPr>
              <a:t>）当</a:t>
            </a:r>
            <a:r>
              <a:rPr kumimoji="1" lang="en-US" altLang="zh-CN" sz="2800" b="1" i="1">
                <a:solidFill>
                  <a:schemeClr val="tx1"/>
                </a:solidFill>
                <a:latin typeface="Times New Roman" pitchFamily="18" charset="0"/>
                <a:ea typeface="宋体" charset="-122"/>
              </a:rPr>
              <a:t>n</a:t>
            </a:r>
            <a:r>
              <a:rPr kumimoji="1" lang="zh-CN" altLang="en-US" sz="2800" b="1">
                <a:solidFill>
                  <a:schemeClr val="tx1"/>
                </a:solidFill>
                <a:latin typeface="宋体" charset="-122"/>
                <a:ea typeface="宋体" charset="-122"/>
              </a:rPr>
              <a:t>＞</a:t>
            </a:r>
            <a:r>
              <a:rPr kumimoji="1" lang="en-US" altLang="zh-CN" sz="2800" b="1">
                <a:solidFill>
                  <a:schemeClr val="tx1"/>
                </a:solidFill>
                <a:latin typeface="Times New Roman" pitchFamily="18" charset="0"/>
                <a:ea typeface="宋体" charset="-122"/>
              </a:rPr>
              <a:t>0</a:t>
            </a:r>
            <a:r>
              <a:rPr kumimoji="1" lang="zh-CN" altLang="en-US" sz="2800" b="1">
                <a:solidFill>
                  <a:schemeClr val="tx1"/>
                </a:solidFill>
                <a:latin typeface="宋体" charset="-122"/>
                <a:ea typeface="宋体" charset="-122"/>
              </a:rPr>
              <a:t>时，判定树的根结点是有序表中序号为</a:t>
            </a:r>
            <a:r>
              <a:rPr kumimoji="1" lang="en-US" altLang="zh-CN" sz="2800" b="1">
                <a:solidFill>
                  <a:schemeClr val="tx1"/>
                </a:solidFill>
                <a:ea typeface="宋体" charset="-122"/>
              </a:rPr>
              <a:t>mid=(n+1)/2</a:t>
            </a:r>
            <a:r>
              <a:rPr kumimoji="1" lang="zh-CN" altLang="en-US" sz="2800" b="1">
                <a:solidFill>
                  <a:schemeClr val="tx1"/>
                </a:solidFill>
                <a:ea typeface="宋体" charset="-122"/>
              </a:rPr>
              <a:t>的记录，根结点的左子树是与有序表</a:t>
            </a:r>
            <a:r>
              <a:rPr kumimoji="1" lang="en-US" altLang="zh-CN" sz="2800" b="1">
                <a:solidFill>
                  <a:schemeClr val="tx1"/>
                </a:solidFill>
                <a:ea typeface="宋体" charset="-122"/>
              </a:rPr>
              <a:t>r[1] ~ r[mid-1]</a:t>
            </a:r>
            <a:r>
              <a:rPr kumimoji="1" lang="zh-CN" altLang="en-US" sz="2800" b="1">
                <a:solidFill>
                  <a:schemeClr val="tx1"/>
                </a:solidFill>
                <a:ea typeface="宋体" charset="-122"/>
              </a:rPr>
              <a:t>相对应的判定树，根结点的右子树是与</a:t>
            </a:r>
            <a:r>
              <a:rPr kumimoji="1" lang="en-US" altLang="zh-CN" sz="2800" b="1">
                <a:solidFill>
                  <a:schemeClr val="tx1"/>
                </a:solidFill>
                <a:ea typeface="宋体" charset="-122"/>
              </a:rPr>
              <a:t>r[mid+1] ~ r[n]</a:t>
            </a:r>
            <a:r>
              <a:rPr kumimoji="1" lang="zh-CN" altLang="en-US" sz="2800" b="1">
                <a:solidFill>
                  <a:schemeClr val="tx1"/>
                </a:solidFill>
                <a:ea typeface="宋体" charset="-122"/>
              </a:rPr>
              <a:t>相对应的判定树。</a:t>
            </a:r>
            <a:endParaRPr kumimoji="1" lang="zh-CN" altLang="en-US" sz="2800" b="1">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76</a:t>
            </a:fld>
            <a:endParaRPr lang="en-US" altLang="zh-CN" dirty="0"/>
          </a:p>
        </p:txBody>
      </p:sp>
      <p:sp>
        <p:nvSpPr>
          <p:cNvPr id="5" name="Rectangle 2"/>
          <p:cNvSpPr>
            <a:spLocks noGrp="1" noChangeArrowheads="1"/>
          </p:cNvSpPr>
          <p:nvPr>
            <p:ph type="title"/>
          </p:nvPr>
        </p:nvSpPr>
        <p:spPr>
          <a:xfrm>
            <a:off x="428625" y="357188"/>
            <a:ext cx="7143750" cy="623887"/>
          </a:xfrm>
        </p:spPr>
        <p:txBody>
          <a:bodyPr/>
          <a:lstStyle/>
          <a:p>
            <a:r>
              <a:rPr lang="en-US" altLang="zh-CN" dirty="0" smtClean="0">
                <a:ea typeface="宋体" charset="-122"/>
              </a:rPr>
              <a:t>Analysis of Binary Search</a:t>
            </a:r>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插入：源于可视化平台作业</a:t>
            </a:r>
            <a:endParaRPr lang="zh-CN" altLang="en-US" dirty="0"/>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77</a:t>
            </a:fld>
            <a:endParaRPr lang="en-US" altLang="zh-CN" dirty="0"/>
          </a:p>
        </p:txBody>
      </p:sp>
      <p:pic>
        <p:nvPicPr>
          <p:cNvPr id="5" name="图片 4"/>
          <p:cNvPicPr>
            <a:picLocks noChangeAspect="1"/>
          </p:cNvPicPr>
          <p:nvPr/>
        </p:nvPicPr>
        <p:blipFill>
          <a:blip r:embed="rId2"/>
          <a:stretch>
            <a:fillRect/>
          </a:stretch>
        </p:blipFill>
        <p:spPr>
          <a:xfrm>
            <a:off x="1475656" y="1340768"/>
            <a:ext cx="5343872" cy="4491313"/>
          </a:xfrm>
          <a:prstGeom prst="rect">
            <a:avLst/>
          </a:prstGeom>
        </p:spPr>
      </p:pic>
      <p:pic>
        <p:nvPicPr>
          <p:cNvPr id="6" name="图片 5"/>
          <p:cNvPicPr>
            <a:picLocks noChangeAspect="1"/>
          </p:cNvPicPr>
          <p:nvPr/>
        </p:nvPicPr>
        <p:blipFill>
          <a:blip r:embed="rId3"/>
          <a:stretch>
            <a:fillRect/>
          </a:stretch>
        </p:blipFill>
        <p:spPr>
          <a:xfrm>
            <a:off x="1146906" y="1160793"/>
            <a:ext cx="6428382" cy="4970132"/>
          </a:xfrm>
          <a:prstGeom prst="rect">
            <a:avLst/>
          </a:prstGeom>
        </p:spPr>
      </p:pic>
      <p:pic>
        <p:nvPicPr>
          <p:cNvPr id="7" name="图片 6"/>
          <p:cNvPicPr>
            <a:picLocks noChangeAspect="1"/>
          </p:cNvPicPr>
          <p:nvPr/>
        </p:nvPicPr>
        <p:blipFill>
          <a:blip r:embed="rId4"/>
          <a:stretch>
            <a:fillRect/>
          </a:stretch>
        </p:blipFill>
        <p:spPr>
          <a:xfrm>
            <a:off x="841181" y="1075974"/>
            <a:ext cx="7039831" cy="5054951"/>
          </a:xfrm>
          <a:prstGeom prst="rect">
            <a:avLst/>
          </a:prstGeom>
        </p:spPr>
      </p:pic>
      <p:pic>
        <p:nvPicPr>
          <p:cNvPr id="9" name="图片 8"/>
          <p:cNvPicPr>
            <a:picLocks noChangeAspect="1"/>
          </p:cNvPicPr>
          <p:nvPr/>
        </p:nvPicPr>
        <p:blipFill>
          <a:blip r:embed="rId5"/>
          <a:stretch>
            <a:fillRect/>
          </a:stretch>
        </p:blipFill>
        <p:spPr>
          <a:xfrm>
            <a:off x="1331640" y="994026"/>
            <a:ext cx="6549372" cy="5136900"/>
          </a:xfrm>
          <a:prstGeom prst="rect">
            <a:avLst/>
          </a:prstGeom>
        </p:spPr>
      </p:pic>
      <p:pic>
        <p:nvPicPr>
          <p:cNvPr id="10" name="图片 9"/>
          <p:cNvPicPr>
            <a:picLocks noChangeAspect="1"/>
          </p:cNvPicPr>
          <p:nvPr/>
        </p:nvPicPr>
        <p:blipFill>
          <a:blip r:embed="rId6"/>
          <a:stretch>
            <a:fillRect/>
          </a:stretch>
        </p:blipFill>
        <p:spPr>
          <a:xfrm>
            <a:off x="1203982" y="1029931"/>
            <a:ext cx="6736035" cy="5093323"/>
          </a:xfrm>
          <a:prstGeom prst="rect">
            <a:avLst/>
          </a:prstGeom>
        </p:spPr>
      </p:pic>
      <p:pic>
        <p:nvPicPr>
          <p:cNvPr id="11" name="图片 10"/>
          <p:cNvPicPr>
            <a:picLocks noChangeAspect="1"/>
          </p:cNvPicPr>
          <p:nvPr/>
        </p:nvPicPr>
        <p:blipFill>
          <a:blip r:embed="rId7"/>
          <a:stretch>
            <a:fillRect/>
          </a:stretch>
        </p:blipFill>
        <p:spPr>
          <a:xfrm>
            <a:off x="29669" y="1303486"/>
            <a:ext cx="8332718" cy="4708570"/>
          </a:xfrm>
          <a:prstGeom prst="rect">
            <a:avLst/>
          </a:prstGeom>
        </p:spPr>
      </p:pic>
      <p:sp>
        <p:nvSpPr>
          <p:cNvPr id="12" name="文本框 11"/>
          <p:cNvSpPr txBox="1"/>
          <p:nvPr/>
        </p:nvSpPr>
        <p:spPr>
          <a:xfrm>
            <a:off x="3143272" y="4564270"/>
            <a:ext cx="5763116" cy="830997"/>
          </a:xfrm>
          <a:prstGeom prst="rect">
            <a:avLst/>
          </a:prstGeom>
          <a:noFill/>
        </p:spPr>
        <p:txBody>
          <a:bodyPr wrap="none" rtlCol="0">
            <a:spAutoFit/>
          </a:bodyPr>
          <a:lstStyle/>
          <a:p>
            <a:pPr marL="342900" indent="-342900">
              <a:buAutoNum type="arabicPeriod"/>
            </a:pPr>
            <a:r>
              <a:rPr lang="zh-CN" altLang="en-US" sz="2400" b="1" dirty="0" smtClean="0">
                <a:solidFill>
                  <a:srgbClr val="00B050"/>
                </a:solidFill>
              </a:rPr>
              <a:t>适当的文字阐述非常重要</a:t>
            </a:r>
            <a:endParaRPr lang="en-US" altLang="zh-CN" sz="2400" b="1" dirty="0" smtClean="0">
              <a:solidFill>
                <a:srgbClr val="00B050"/>
              </a:solidFill>
            </a:endParaRPr>
          </a:p>
          <a:p>
            <a:pPr marL="342900" indent="-342900">
              <a:buAutoNum type="arabicPeriod"/>
            </a:pPr>
            <a:r>
              <a:rPr lang="zh-CN" altLang="en-US" sz="2400" b="1" dirty="0" smtClean="0">
                <a:solidFill>
                  <a:srgbClr val="00B050"/>
                </a:solidFill>
              </a:rPr>
              <a:t>爬爬代码，实践是检验真理的唯一标准</a:t>
            </a:r>
            <a:endParaRPr lang="zh-CN" altLang="en-US" sz="2400" b="1" dirty="0">
              <a:solidFill>
                <a:srgbClr val="00B050"/>
              </a:solidFill>
            </a:endParaRPr>
          </a:p>
        </p:txBody>
      </p:sp>
    </p:spTree>
    <p:extLst>
      <p:ext uri="{BB962C8B-B14F-4D97-AF65-F5344CB8AC3E}">
        <p14:creationId xmlns:p14="http://schemas.microsoft.com/office/powerpoint/2010/main" val="605688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additive="base">
                                        <p:cTn id="31" dur="500" fill="hold"/>
                                        <p:tgtEl>
                                          <p:spTgt spid="10"/>
                                        </p:tgtEl>
                                        <p:attrNameLst>
                                          <p:attrName>ppt_x</p:attrName>
                                        </p:attrNameLst>
                                      </p:cBhvr>
                                      <p:tavLst>
                                        <p:tav tm="0">
                                          <p:val>
                                            <p:strVal val="#ppt_x"/>
                                          </p:val>
                                        </p:tav>
                                        <p:tav tm="100000">
                                          <p:val>
                                            <p:strVal val="#ppt_x"/>
                                          </p:val>
                                        </p:tav>
                                      </p:tavLst>
                                    </p:anim>
                                    <p:anim calcmode="lin" valueType="num">
                                      <p:cBhvr additive="base">
                                        <p:cTn id="3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additive="base">
                                        <p:cTn id="37" dur="500" fill="hold"/>
                                        <p:tgtEl>
                                          <p:spTgt spid="11"/>
                                        </p:tgtEl>
                                        <p:attrNameLst>
                                          <p:attrName>ppt_x</p:attrName>
                                        </p:attrNameLst>
                                      </p:cBhvr>
                                      <p:tavLst>
                                        <p:tav tm="0">
                                          <p:val>
                                            <p:strVal val="#ppt_x"/>
                                          </p:val>
                                        </p:tav>
                                        <p:tav tm="100000">
                                          <p:val>
                                            <p:strVal val="#ppt_x"/>
                                          </p:val>
                                        </p:tav>
                                      </p:tavLst>
                                    </p:anim>
                                    <p:anim calcmode="lin" valueType="num">
                                      <p:cBhvr additive="base">
                                        <p:cTn id="3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37" name="Rectangle 29"/>
          <p:cNvSpPr>
            <a:spLocks noGrp="1" noChangeArrowheads="1"/>
          </p:cNvSpPr>
          <p:nvPr>
            <p:ph type="title"/>
          </p:nvPr>
        </p:nvSpPr>
        <p:spPr>
          <a:xfrm>
            <a:off x="124699" y="1078979"/>
            <a:ext cx="8393112" cy="530225"/>
          </a:xfrm>
        </p:spPr>
        <p:txBody>
          <a:bodyPr/>
          <a:lstStyle/>
          <a:p>
            <a:r>
              <a:rPr lang="zh-CN" altLang="en-US" sz="2800" dirty="0">
                <a:solidFill>
                  <a:srgbClr val="CC0000"/>
                </a:solidFill>
              </a:rPr>
              <a:t>具有</a:t>
            </a:r>
            <a:r>
              <a:rPr lang="en-US" altLang="zh-CN" sz="2800" dirty="0">
                <a:solidFill>
                  <a:srgbClr val="CC0000"/>
                </a:solidFill>
              </a:rPr>
              <a:t>11</a:t>
            </a:r>
            <a:r>
              <a:rPr lang="zh-CN" altLang="en-US" sz="2800" dirty="0">
                <a:solidFill>
                  <a:srgbClr val="CC0000"/>
                </a:solidFill>
              </a:rPr>
              <a:t>个结点的判定树</a:t>
            </a:r>
          </a:p>
        </p:txBody>
      </p:sp>
      <p:grpSp>
        <p:nvGrpSpPr>
          <p:cNvPr id="2" name="Group 31"/>
          <p:cNvGrpSpPr>
            <a:grpSpLocks/>
          </p:cNvGrpSpPr>
          <p:nvPr/>
        </p:nvGrpSpPr>
        <p:grpSpPr bwMode="auto">
          <a:xfrm>
            <a:off x="539750" y="1412875"/>
            <a:ext cx="7777163" cy="2592388"/>
            <a:chOff x="1066" y="890"/>
            <a:chExt cx="2760" cy="1105"/>
          </a:xfrm>
        </p:grpSpPr>
        <p:sp>
          <p:nvSpPr>
            <p:cNvPr id="145413" name="Oval 5"/>
            <p:cNvSpPr>
              <a:spLocks noChangeArrowheads="1"/>
            </p:cNvSpPr>
            <p:nvPr/>
          </p:nvSpPr>
          <p:spPr bwMode="auto">
            <a:xfrm>
              <a:off x="2251" y="890"/>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6</a:t>
              </a:r>
            </a:p>
          </p:txBody>
        </p:sp>
        <p:sp>
          <p:nvSpPr>
            <p:cNvPr id="145414" name="Freeform 6"/>
            <p:cNvSpPr>
              <a:spLocks/>
            </p:cNvSpPr>
            <p:nvPr/>
          </p:nvSpPr>
          <p:spPr bwMode="auto">
            <a:xfrm>
              <a:off x="2070" y="1612"/>
              <a:ext cx="129" cy="204"/>
            </a:xfrm>
            <a:custGeom>
              <a:avLst/>
              <a:gdLst/>
              <a:ahLst/>
              <a:cxnLst>
                <a:cxn ang="0">
                  <a:pos x="0" y="0"/>
                </a:cxn>
                <a:cxn ang="0">
                  <a:pos x="203" y="344"/>
                </a:cxn>
              </a:cxnLst>
              <a:rect l="0" t="0" r="r" b="b"/>
              <a:pathLst>
                <a:path w="203" h="344">
                  <a:moveTo>
                    <a:pt x="0" y="0"/>
                  </a:moveTo>
                  <a:lnTo>
                    <a:pt x="203" y="344"/>
                  </a:lnTo>
                </a:path>
              </a:pathLst>
            </a:custGeom>
            <a:noFill/>
            <a:ln w="28575" cmpd="sng">
              <a:solidFill>
                <a:srgbClr val="000000"/>
              </a:solidFill>
              <a:round/>
              <a:headEnd/>
              <a:tailEnd/>
            </a:ln>
          </p:spPr>
          <p:txBody>
            <a:bodyPr/>
            <a:lstStyle/>
            <a:p>
              <a:endParaRPr lang="zh-CN" altLang="en-US"/>
            </a:p>
          </p:txBody>
        </p:sp>
        <p:sp>
          <p:nvSpPr>
            <p:cNvPr id="145415" name="Freeform 7"/>
            <p:cNvSpPr>
              <a:spLocks/>
            </p:cNvSpPr>
            <p:nvPr/>
          </p:nvSpPr>
          <p:spPr bwMode="auto">
            <a:xfrm>
              <a:off x="2783" y="1630"/>
              <a:ext cx="117" cy="177"/>
            </a:xfrm>
            <a:custGeom>
              <a:avLst/>
              <a:gdLst/>
              <a:ahLst/>
              <a:cxnLst>
                <a:cxn ang="0">
                  <a:pos x="0" y="0"/>
                </a:cxn>
                <a:cxn ang="0">
                  <a:pos x="210" y="285"/>
                </a:cxn>
              </a:cxnLst>
              <a:rect l="0" t="0" r="r" b="b"/>
              <a:pathLst>
                <a:path w="210" h="285">
                  <a:moveTo>
                    <a:pt x="0" y="0"/>
                  </a:moveTo>
                  <a:lnTo>
                    <a:pt x="210" y="285"/>
                  </a:lnTo>
                </a:path>
              </a:pathLst>
            </a:custGeom>
            <a:noFill/>
            <a:ln w="28575" cmpd="sng">
              <a:solidFill>
                <a:srgbClr val="000000"/>
              </a:solidFill>
              <a:round/>
              <a:headEnd/>
              <a:tailEnd/>
            </a:ln>
          </p:spPr>
          <p:txBody>
            <a:bodyPr/>
            <a:lstStyle/>
            <a:p>
              <a:endParaRPr lang="zh-CN" altLang="en-US"/>
            </a:p>
          </p:txBody>
        </p:sp>
        <p:sp>
          <p:nvSpPr>
            <p:cNvPr id="145416" name="Freeform 8"/>
            <p:cNvSpPr>
              <a:spLocks/>
            </p:cNvSpPr>
            <p:nvPr/>
          </p:nvSpPr>
          <p:spPr bwMode="auto">
            <a:xfrm>
              <a:off x="3575" y="1651"/>
              <a:ext cx="150" cy="176"/>
            </a:xfrm>
            <a:custGeom>
              <a:avLst/>
              <a:gdLst/>
              <a:ahLst/>
              <a:cxnLst>
                <a:cxn ang="0">
                  <a:pos x="0" y="0"/>
                </a:cxn>
                <a:cxn ang="0">
                  <a:pos x="300" y="270"/>
                </a:cxn>
              </a:cxnLst>
              <a:rect l="0" t="0" r="r" b="b"/>
              <a:pathLst>
                <a:path w="300" h="270">
                  <a:moveTo>
                    <a:pt x="0" y="0"/>
                  </a:moveTo>
                  <a:lnTo>
                    <a:pt x="300" y="270"/>
                  </a:lnTo>
                </a:path>
              </a:pathLst>
            </a:custGeom>
            <a:noFill/>
            <a:ln w="28575" cmpd="sng">
              <a:solidFill>
                <a:srgbClr val="000000"/>
              </a:solidFill>
              <a:round/>
              <a:headEnd/>
              <a:tailEnd/>
            </a:ln>
          </p:spPr>
          <p:txBody>
            <a:bodyPr/>
            <a:lstStyle/>
            <a:p>
              <a:endParaRPr lang="zh-CN" altLang="en-US"/>
            </a:p>
          </p:txBody>
        </p:sp>
        <p:sp>
          <p:nvSpPr>
            <p:cNvPr id="145417" name="Freeform 9"/>
            <p:cNvSpPr>
              <a:spLocks/>
            </p:cNvSpPr>
            <p:nvPr/>
          </p:nvSpPr>
          <p:spPr bwMode="auto">
            <a:xfrm>
              <a:off x="3141" y="1350"/>
              <a:ext cx="305" cy="201"/>
            </a:xfrm>
            <a:custGeom>
              <a:avLst/>
              <a:gdLst/>
              <a:ahLst/>
              <a:cxnLst>
                <a:cxn ang="0">
                  <a:pos x="0" y="0"/>
                </a:cxn>
                <a:cxn ang="0">
                  <a:pos x="547" y="323"/>
                </a:cxn>
              </a:cxnLst>
              <a:rect l="0" t="0" r="r" b="b"/>
              <a:pathLst>
                <a:path w="547" h="323">
                  <a:moveTo>
                    <a:pt x="0" y="0"/>
                  </a:moveTo>
                  <a:lnTo>
                    <a:pt x="547" y="323"/>
                  </a:lnTo>
                </a:path>
              </a:pathLst>
            </a:custGeom>
            <a:noFill/>
            <a:ln w="28575" cmpd="sng">
              <a:solidFill>
                <a:srgbClr val="000000"/>
              </a:solidFill>
              <a:round/>
              <a:headEnd/>
              <a:tailEnd/>
            </a:ln>
          </p:spPr>
          <p:txBody>
            <a:bodyPr/>
            <a:lstStyle/>
            <a:p>
              <a:endParaRPr lang="zh-CN" altLang="en-US"/>
            </a:p>
          </p:txBody>
        </p:sp>
        <p:sp>
          <p:nvSpPr>
            <p:cNvPr id="145418" name="Freeform 10"/>
            <p:cNvSpPr>
              <a:spLocks/>
            </p:cNvSpPr>
            <p:nvPr/>
          </p:nvSpPr>
          <p:spPr bwMode="auto">
            <a:xfrm>
              <a:off x="2750" y="1340"/>
              <a:ext cx="233" cy="179"/>
            </a:xfrm>
            <a:custGeom>
              <a:avLst/>
              <a:gdLst/>
              <a:ahLst/>
              <a:cxnLst>
                <a:cxn ang="0">
                  <a:pos x="330" y="0"/>
                </a:cxn>
                <a:cxn ang="0">
                  <a:pos x="0" y="255"/>
                </a:cxn>
              </a:cxnLst>
              <a:rect l="0" t="0" r="r" b="b"/>
              <a:pathLst>
                <a:path w="330" h="255">
                  <a:moveTo>
                    <a:pt x="330" y="0"/>
                  </a:moveTo>
                  <a:lnTo>
                    <a:pt x="0" y="255"/>
                  </a:lnTo>
                </a:path>
              </a:pathLst>
            </a:custGeom>
            <a:noFill/>
            <a:ln w="28575" cmpd="sng">
              <a:solidFill>
                <a:srgbClr val="000000"/>
              </a:solidFill>
              <a:round/>
              <a:headEnd/>
              <a:tailEnd/>
            </a:ln>
          </p:spPr>
          <p:txBody>
            <a:bodyPr/>
            <a:lstStyle/>
            <a:p>
              <a:endParaRPr lang="zh-CN" altLang="en-US"/>
            </a:p>
          </p:txBody>
        </p:sp>
        <p:sp>
          <p:nvSpPr>
            <p:cNvPr id="145419" name="Freeform 11"/>
            <p:cNvSpPr>
              <a:spLocks/>
            </p:cNvSpPr>
            <p:nvPr/>
          </p:nvSpPr>
          <p:spPr bwMode="auto">
            <a:xfrm>
              <a:off x="2415" y="991"/>
              <a:ext cx="576" cy="275"/>
            </a:xfrm>
            <a:custGeom>
              <a:avLst/>
              <a:gdLst/>
              <a:ahLst/>
              <a:cxnLst>
                <a:cxn ang="0">
                  <a:pos x="0" y="0"/>
                </a:cxn>
                <a:cxn ang="0">
                  <a:pos x="1037" y="427"/>
                </a:cxn>
              </a:cxnLst>
              <a:rect l="0" t="0" r="r" b="b"/>
              <a:pathLst>
                <a:path w="1037" h="427">
                  <a:moveTo>
                    <a:pt x="0" y="0"/>
                  </a:moveTo>
                  <a:lnTo>
                    <a:pt x="1037" y="427"/>
                  </a:lnTo>
                </a:path>
              </a:pathLst>
            </a:custGeom>
            <a:noFill/>
            <a:ln w="28575" cmpd="sng">
              <a:solidFill>
                <a:srgbClr val="000000"/>
              </a:solidFill>
              <a:round/>
              <a:headEnd/>
              <a:tailEnd/>
            </a:ln>
          </p:spPr>
          <p:txBody>
            <a:bodyPr/>
            <a:lstStyle/>
            <a:p>
              <a:endParaRPr lang="zh-CN" altLang="en-US"/>
            </a:p>
          </p:txBody>
        </p:sp>
        <p:sp>
          <p:nvSpPr>
            <p:cNvPr id="145420" name="Freeform 12"/>
            <p:cNvSpPr>
              <a:spLocks/>
            </p:cNvSpPr>
            <p:nvPr/>
          </p:nvSpPr>
          <p:spPr bwMode="auto">
            <a:xfrm>
              <a:off x="1665" y="995"/>
              <a:ext cx="584" cy="233"/>
            </a:xfrm>
            <a:custGeom>
              <a:avLst/>
              <a:gdLst/>
              <a:ahLst/>
              <a:cxnLst>
                <a:cxn ang="0">
                  <a:pos x="1050" y="0"/>
                </a:cxn>
                <a:cxn ang="0">
                  <a:pos x="0" y="375"/>
                </a:cxn>
              </a:cxnLst>
              <a:rect l="0" t="0" r="r" b="b"/>
              <a:pathLst>
                <a:path w="1050" h="375">
                  <a:moveTo>
                    <a:pt x="1050" y="0"/>
                  </a:moveTo>
                  <a:lnTo>
                    <a:pt x="0" y="375"/>
                  </a:lnTo>
                </a:path>
              </a:pathLst>
            </a:custGeom>
            <a:noFill/>
            <a:ln w="28575" cmpd="sng">
              <a:solidFill>
                <a:srgbClr val="000000"/>
              </a:solidFill>
              <a:round/>
              <a:headEnd/>
              <a:tailEnd/>
            </a:ln>
          </p:spPr>
          <p:txBody>
            <a:bodyPr/>
            <a:lstStyle/>
            <a:p>
              <a:endParaRPr lang="zh-CN" altLang="en-US"/>
            </a:p>
          </p:txBody>
        </p:sp>
        <p:sp>
          <p:nvSpPr>
            <p:cNvPr id="145421" name="Freeform 13"/>
            <p:cNvSpPr>
              <a:spLocks/>
            </p:cNvSpPr>
            <p:nvPr/>
          </p:nvSpPr>
          <p:spPr bwMode="auto">
            <a:xfrm>
              <a:off x="1206" y="1308"/>
              <a:ext cx="312" cy="200"/>
            </a:xfrm>
            <a:custGeom>
              <a:avLst/>
              <a:gdLst/>
              <a:ahLst/>
              <a:cxnLst>
                <a:cxn ang="0">
                  <a:pos x="0" y="322"/>
                </a:cxn>
                <a:cxn ang="0">
                  <a:pos x="561" y="0"/>
                </a:cxn>
              </a:cxnLst>
              <a:rect l="0" t="0" r="r" b="b"/>
              <a:pathLst>
                <a:path w="561" h="322">
                  <a:moveTo>
                    <a:pt x="0" y="322"/>
                  </a:moveTo>
                  <a:lnTo>
                    <a:pt x="561" y="0"/>
                  </a:lnTo>
                </a:path>
              </a:pathLst>
            </a:custGeom>
            <a:noFill/>
            <a:ln w="28575" cmpd="sng">
              <a:solidFill>
                <a:srgbClr val="000000"/>
              </a:solidFill>
              <a:round/>
              <a:headEnd/>
              <a:tailEnd/>
            </a:ln>
          </p:spPr>
          <p:txBody>
            <a:bodyPr/>
            <a:lstStyle/>
            <a:p>
              <a:endParaRPr lang="zh-CN" altLang="en-US"/>
            </a:p>
          </p:txBody>
        </p:sp>
        <p:sp>
          <p:nvSpPr>
            <p:cNvPr id="145422" name="Freeform 14"/>
            <p:cNvSpPr>
              <a:spLocks/>
            </p:cNvSpPr>
            <p:nvPr/>
          </p:nvSpPr>
          <p:spPr bwMode="auto">
            <a:xfrm>
              <a:off x="1206" y="1616"/>
              <a:ext cx="200" cy="200"/>
            </a:xfrm>
            <a:custGeom>
              <a:avLst/>
              <a:gdLst/>
              <a:ahLst/>
              <a:cxnLst>
                <a:cxn ang="0">
                  <a:pos x="0" y="0"/>
                </a:cxn>
                <a:cxn ang="0">
                  <a:pos x="361" y="322"/>
                </a:cxn>
              </a:cxnLst>
              <a:rect l="0" t="0" r="r" b="b"/>
              <a:pathLst>
                <a:path w="361" h="322">
                  <a:moveTo>
                    <a:pt x="0" y="0"/>
                  </a:moveTo>
                  <a:lnTo>
                    <a:pt x="361" y="322"/>
                  </a:lnTo>
                </a:path>
              </a:pathLst>
            </a:custGeom>
            <a:noFill/>
            <a:ln w="28575" cmpd="sng">
              <a:solidFill>
                <a:srgbClr val="000000"/>
              </a:solidFill>
              <a:round/>
              <a:headEnd/>
              <a:tailEnd/>
            </a:ln>
          </p:spPr>
          <p:txBody>
            <a:bodyPr/>
            <a:lstStyle/>
            <a:p>
              <a:endParaRPr lang="zh-CN" altLang="en-US"/>
            </a:p>
          </p:txBody>
        </p:sp>
        <p:sp>
          <p:nvSpPr>
            <p:cNvPr id="145423" name="Freeform 15"/>
            <p:cNvSpPr>
              <a:spLocks/>
            </p:cNvSpPr>
            <p:nvPr/>
          </p:nvSpPr>
          <p:spPr bwMode="auto">
            <a:xfrm>
              <a:off x="1665" y="1316"/>
              <a:ext cx="270" cy="207"/>
            </a:xfrm>
            <a:custGeom>
              <a:avLst/>
              <a:gdLst/>
              <a:ahLst/>
              <a:cxnLst>
                <a:cxn ang="0">
                  <a:pos x="0" y="0"/>
                </a:cxn>
                <a:cxn ang="0">
                  <a:pos x="486" y="333"/>
                </a:cxn>
              </a:cxnLst>
              <a:rect l="0" t="0" r="r" b="b"/>
              <a:pathLst>
                <a:path w="486" h="333">
                  <a:moveTo>
                    <a:pt x="0" y="0"/>
                  </a:moveTo>
                  <a:lnTo>
                    <a:pt x="486" y="333"/>
                  </a:lnTo>
                </a:path>
              </a:pathLst>
            </a:custGeom>
            <a:noFill/>
            <a:ln w="28575" cmpd="sng">
              <a:solidFill>
                <a:srgbClr val="000000"/>
              </a:solidFill>
              <a:round/>
              <a:headEnd/>
              <a:tailEnd/>
            </a:ln>
          </p:spPr>
          <p:txBody>
            <a:bodyPr/>
            <a:lstStyle/>
            <a:p>
              <a:endParaRPr lang="zh-CN" altLang="en-US"/>
            </a:p>
          </p:txBody>
        </p:sp>
        <p:sp>
          <p:nvSpPr>
            <p:cNvPr id="145425" name="Oval 17"/>
            <p:cNvSpPr>
              <a:spLocks noChangeArrowheads="1"/>
            </p:cNvSpPr>
            <p:nvPr/>
          </p:nvSpPr>
          <p:spPr bwMode="auto">
            <a:xfrm>
              <a:off x="1516" y="1177"/>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3</a:t>
              </a:r>
            </a:p>
          </p:txBody>
        </p:sp>
        <p:sp>
          <p:nvSpPr>
            <p:cNvPr id="145426" name="Oval 18"/>
            <p:cNvSpPr>
              <a:spLocks noChangeArrowheads="1"/>
            </p:cNvSpPr>
            <p:nvPr/>
          </p:nvSpPr>
          <p:spPr bwMode="auto">
            <a:xfrm>
              <a:off x="1066" y="147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1</a:t>
              </a:r>
            </a:p>
          </p:txBody>
        </p:sp>
        <p:sp>
          <p:nvSpPr>
            <p:cNvPr id="145427" name="Oval 19"/>
            <p:cNvSpPr>
              <a:spLocks noChangeArrowheads="1"/>
            </p:cNvSpPr>
            <p:nvPr/>
          </p:nvSpPr>
          <p:spPr bwMode="auto">
            <a:xfrm>
              <a:off x="1350" y="180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2</a:t>
              </a:r>
            </a:p>
          </p:txBody>
        </p:sp>
        <p:sp>
          <p:nvSpPr>
            <p:cNvPr id="145428" name="Oval 20"/>
            <p:cNvSpPr>
              <a:spLocks noChangeArrowheads="1"/>
            </p:cNvSpPr>
            <p:nvPr/>
          </p:nvSpPr>
          <p:spPr bwMode="auto">
            <a:xfrm>
              <a:off x="2145" y="1806"/>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5</a:t>
              </a:r>
            </a:p>
          </p:txBody>
        </p:sp>
        <p:sp>
          <p:nvSpPr>
            <p:cNvPr id="145429" name="Oval 21"/>
            <p:cNvSpPr>
              <a:spLocks noChangeArrowheads="1"/>
            </p:cNvSpPr>
            <p:nvPr/>
          </p:nvSpPr>
          <p:spPr bwMode="auto">
            <a:xfrm>
              <a:off x="1917" y="1483"/>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4</a:t>
              </a:r>
            </a:p>
          </p:txBody>
        </p:sp>
        <p:sp>
          <p:nvSpPr>
            <p:cNvPr id="145430" name="Oval 22"/>
            <p:cNvSpPr>
              <a:spLocks noChangeArrowheads="1"/>
            </p:cNvSpPr>
            <p:nvPr/>
          </p:nvSpPr>
          <p:spPr bwMode="auto">
            <a:xfrm>
              <a:off x="2851" y="1808"/>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8</a:t>
              </a:r>
            </a:p>
          </p:txBody>
        </p:sp>
        <p:sp>
          <p:nvSpPr>
            <p:cNvPr id="145431" name="Oval 23"/>
            <p:cNvSpPr>
              <a:spLocks noChangeArrowheads="1"/>
            </p:cNvSpPr>
            <p:nvPr/>
          </p:nvSpPr>
          <p:spPr bwMode="auto">
            <a:xfrm>
              <a:off x="3669" y="1819"/>
              <a:ext cx="157" cy="176"/>
            </a:xfrm>
            <a:prstGeom prst="ellipse">
              <a:avLst/>
            </a:prstGeom>
            <a:noFill/>
            <a:ln w="28575">
              <a:solidFill>
                <a:srgbClr val="000000"/>
              </a:solidFill>
              <a:round/>
              <a:headEnd/>
              <a:tailEnd/>
            </a:ln>
          </p:spPr>
          <p:txBody>
            <a:bodyPr lIns="0" tIns="0" rIns="0" bIns="0"/>
            <a:lstStyle/>
            <a:p>
              <a:pPr algn="just" eaLnBrk="0" hangingPunct="0">
                <a:lnSpc>
                  <a:spcPct val="80000"/>
                </a:lnSpc>
              </a:pPr>
              <a:r>
                <a:rPr lang="en-US" altLang="zh-CN" sz="2200" b="1">
                  <a:solidFill>
                    <a:schemeClr val="tx1"/>
                  </a:solidFill>
                  <a:latin typeface="Times New Roman" pitchFamily="18" charset="0"/>
                  <a:ea typeface="宋体" charset="-122"/>
                </a:rPr>
                <a:t>11</a:t>
              </a:r>
            </a:p>
          </p:txBody>
        </p:sp>
        <p:sp>
          <p:nvSpPr>
            <p:cNvPr id="145432" name="Oval 24"/>
            <p:cNvSpPr>
              <a:spLocks noChangeArrowheads="1"/>
            </p:cNvSpPr>
            <p:nvPr/>
          </p:nvSpPr>
          <p:spPr bwMode="auto">
            <a:xfrm>
              <a:off x="3429" y="1509"/>
              <a:ext cx="158" cy="177"/>
            </a:xfrm>
            <a:prstGeom prst="ellipse">
              <a:avLst/>
            </a:prstGeom>
            <a:noFill/>
            <a:ln w="28575">
              <a:solidFill>
                <a:srgbClr val="000000"/>
              </a:solidFill>
              <a:round/>
              <a:headEnd/>
              <a:tailEnd/>
            </a:ln>
          </p:spPr>
          <p:txBody>
            <a:bodyPr lIns="0" tIns="0" rIns="0" bIns="0"/>
            <a:lstStyle/>
            <a:p>
              <a:pPr algn="just" eaLnBrk="0" hangingPunct="0">
                <a:lnSpc>
                  <a:spcPct val="80000"/>
                </a:lnSpc>
              </a:pPr>
              <a:r>
                <a:rPr lang="en-US" altLang="zh-CN" sz="2200" b="1">
                  <a:solidFill>
                    <a:schemeClr val="tx1"/>
                  </a:solidFill>
                  <a:latin typeface="Times New Roman" pitchFamily="18" charset="0"/>
                  <a:ea typeface="宋体" charset="-122"/>
                </a:rPr>
                <a:t>10</a:t>
              </a:r>
            </a:p>
          </p:txBody>
        </p:sp>
        <p:sp>
          <p:nvSpPr>
            <p:cNvPr id="145433" name="Oval 25"/>
            <p:cNvSpPr>
              <a:spLocks noChangeArrowheads="1"/>
            </p:cNvSpPr>
            <p:nvPr/>
          </p:nvSpPr>
          <p:spPr bwMode="auto">
            <a:xfrm>
              <a:off x="2634" y="1500"/>
              <a:ext cx="158"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7</a:t>
              </a:r>
            </a:p>
          </p:txBody>
        </p:sp>
        <p:sp>
          <p:nvSpPr>
            <p:cNvPr id="145434" name="Oval 26"/>
            <p:cNvSpPr>
              <a:spLocks noChangeArrowheads="1"/>
            </p:cNvSpPr>
            <p:nvPr/>
          </p:nvSpPr>
          <p:spPr bwMode="auto">
            <a:xfrm>
              <a:off x="2985" y="1220"/>
              <a:ext cx="157" cy="176"/>
            </a:xfrm>
            <a:prstGeom prst="ellipse">
              <a:avLst/>
            </a:prstGeom>
            <a:noFill/>
            <a:ln w="28575">
              <a:solidFill>
                <a:srgbClr val="000000"/>
              </a:solidFill>
              <a:round/>
              <a:headEnd/>
              <a:tailEnd/>
            </a:ln>
          </p:spPr>
          <p:txBody>
            <a:bodyPr lIns="28800" tIns="0" rIns="0" bIns="0"/>
            <a:lstStyle/>
            <a:p>
              <a:pPr algn="just" eaLnBrk="0" hangingPunct="0">
                <a:lnSpc>
                  <a:spcPct val="80000"/>
                </a:lnSpc>
              </a:pPr>
              <a:r>
                <a:rPr lang="en-US" altLang="zh-CN" sz="2200" b="1">
                  <a:solidFill>
                    <a:schemeClr val="tx1"/>
                  </a:solidFill>
                  <a:latin typeface="Times New Roman" pitchFamily="18" charset="0"/>
                  <a:ea typeface="宋体" charset="-122"/>
                </a:rPr>
                <a:t>9</a:t>
              </a:r>
            </a:p>
          </p:txBody>
        </p:sp>
      </p:grpSp>
      <p:sp>
        <p:nvSpPr>
          <p:cNvPr id="145435" name="Text Box 27"/>
          <p:cNvSpPr txBox="1">
            <a:spLocks noChangeArrowheads="1"/>
          </p:cNvSpPr>
          <p:nvPr/>
        </p:nvSpPr>
        <p:spPr bwMode="auto">
          <a:xfrm>
            <a:off x="533400" y="4635500"/>
            <a:ext cx="8229600" cy="1406525"/>
          </a:xfrm>
          <a:prstGeom prst="rect">
            <a:avLst/>
          </a:prstGeom>
          <a:noFill/>
          <a:ln w="9525">
            <a:noFill/>
            <a:miter lim="800000"/>
            <a:headEnd/>
            <a:tailEnd/>
          </a:ln>
          <a:effectLst/>
        </p:spPr>
        <p:txBody>
          <a:bodyPr>
            <a:spAutoFit/>
          </a:bodyPr>
          <a:lstStyle/>
          <a:p>
            <a:pPr algn="l">
              <a:lnSpc>
                <a:spcPct val="120000"/>
              </a:lnSpc>
              <a:spcBef>
                <a:spcPct val="50000"/>
              </a:spcBef>
            </a:pPr>
            <a:r>
              <a:rPr kumimoji="1" lang="en-US" altLang="zh-CN" sz="2400" b="1">
                <a:solidFill>
                  <a:schemeClr val="tx1"/>
                </a:solidFill>
                <a:latin typeface="宋体" charset="-122"/>
                <a:ea typeface="宋体" charset="-122"/>
              </a:rPr>
              <a:t>    </a:t>
            </a:r>
            <a:r>
              <a:rPr kumimoji="1" lang="zh-CN" altLang="en-US" sz="2400" b="1">
                <a:solidFill>
                  <a:schemeClr val="tx1"/>
                </a:solidFill>
                <a:latin typeface="宋体" charset="-122"/>
                <a:ea typeface="宋体" charset="-122"/>
              </a:rPr>
              <a:t>在表中查找任一记录的过程，即是判定树中从根结点到该记录结点的路径，和给定值的比较次数等于该记录结点在树中的层数。具有</a:t>
            </a:r>
            <a:r>
              <a:rPr kumimoji="1" lang="en-US" altLang="zh-CN" sz="2400" b="1" i="1">
                <a:solidFill>
                  <a:schemeClr val="tx1"/>
                </a:solidFill>
                <a:latin typeface="Times New Roman" pitchFamily="18" charset="0"/>
                <a:ea typeface="宋体" charset="-122"/>
              </a:rPr>
              <a:t>n</a:t>
            </a:r>
            <a:r>
              <a:rPr kumimoji="1" lang="zh-CN" altLang="en-US" sz="2400" b="1">
                <a:solidFill>
                  <a:schemeClr val="tx1"/>
                </a:solidFill>
                <a:latin typeface="宋体" charset="-122"/>
                <a:ea typeface="宋体" charset="-122"/>
              </a:rPr>
              <a:t>个结点的判定数的深度为           。</a:t>
            </a:r>
            <a:endParaRPr kumimoji="1" lang="zh-CN" altLang="en-US" sz="2400" b="1">
              <a:solidFill>
                <a:schemeClr val="tx1"/>
              </a:solidFill>
              <a:latin typeface="Times New Roman" pitchFamily="18" charset="0"/>
              <a:ea typeface="宋体" charset="-122"/>
            </a:endParaRPr>
          </a:p>
        </p:txBody>
      </p:sp>
      <p:graphicFrame>
        <p:nvGraphicFramePr>
          <p:cNvPr id="145436" name="Object 28"/>
          <p:cNvGraphicFramePr>
            <a:graphicFrameLocks noGrp="1" noChangeAspect="1"/>
          </p:cNvGraphicFramePr>
          <p:nvPr>
            <p:ph idx="1"/>
          </p:nvPr>
        </p:nvGraphicFramePr>
        <p:xfrm>
          <a:off x="6659563" y="5589588"/>
          <a:ext cx="1441450" cy="544512"/>
        </p:xfrm>
        <a:graphic>
          <a:graphicData uri="http://schemas.openxmlformats.org/presentationml/2006/ole">
            <mc:AlternateContent xmlns:mc="http://schemas.openxmlformats.org/markup-compatibility/2006">
              <mc:Choice xmlns:v="urn:schemas-microsoft-com:vml" Requires="v">
                <p:oleObj spid="_x0000_s186453" r:id="rId3" imgW="507780" imgH="177723" progId="Equation.3">
                  <p:embed/>
                </p:oleObj>
              </mc:Choice>
              <mc:Fallback>
                <p:oleObj r:id="rId3" imgW="507780" imgH="177723"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9563" y="5589588"/>
                        <a:ext cx="1441450" cy="544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78</a:t>
            </a:fld>
            <a:endParaRPr lang="en-US" altLang="zh-CN" dirty="0"/>
          </a:p>
        </p:txBody>
      </p:sp>
      <p:sp>
        <p:nvSpPr>
          <p:cNvPr id="28"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dirty="0" smtClean="0">
                <a:ea typeface="宋体" charset="-122"/>
              </a:rPr>
              <a:t>Analysis of Binary Search</a:t>
            </a:r>
          </a:p>
        </p:txBody>
      </p:sp>
    </p:spTree>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a:xfrm>
            <a:off x="0" y="404664"/>
            <a:ext cx="8675687" cy="530225"/>
          </a:xfrm>
        </p:spPr>
        <p:txBody>
          <a:bodyPr/>
          <a:lstStyle/>
          <a:p>
            <a:r>
              <a:rPr lang="zh-CN" altLang="en-US" sz="2800" dirty="0">
                <a:solidFill>
                  <a:srgbClr val="CC0000"/>
                </a:solidFill>
              </a:rPr>
              <a:t>例如，长度为</a:t>
            </a:r>
            <a:r>
              <a:rPr lang="en-US" altLang="zh-CN" sz="2800" dirty="0">
                <a:solidFill>
                  <a:srgbClr val="CC0000"/>
                </a:solidFill>
              </a:rPr>
              <a:t>10</a:t>
            </a:r>
            <a:r>
              <a:rPr lang="zh-CN" altLang="en-US" sz="2800" dirty="0">
                <a:solidFill>
                  <a:srgbClr val="CC0000"/>
                </a:solidFill>
              </a:rPr>
              <a:t>的折半查找判定树的具体生成过程：</a:t>
            </a:r>
          </a:p>
        </p:txBody>
      </p:sp>
      <p:sp>
        <p:nvSpPr>
          <p:cNvPr id="170009" name="Text Box 25"/>
          <p:cNvSpPr txBox="1">
            <a:spLocks noChangeArrowheads="1"/>
          </p:cNvSpPr>
          <p:nvPr/>
        </p:nvSpPr>
        <p:spPr bwMode="auto">
          <a:xfrm>
            <a:off x="0" y="1124744"/>
            <a:ext cx="8516938" cy="4965700"/>
          </a:xfrm>
          <a:prstGeom prst="rect">
            <a:avLst/>
          </a:prstGeom>
          <a:noFill/>
          <a:ln w="9525">
            <a:noFill/>
            <a:miter lim="800000"/>
            <a:headEnd/>
            <a:tailEnd/>
          </a:ln>
          <a:effectLst/>
        </p:spPr>
        <p:txBody>
          <a:bodyPr>
            <a:spAutoFit/>
          </a:bodyPr>
          <a:lstStyle/>
          <a:p>
            <a:pPr algn="l">
              <a:lnSpc>
                <a:spcPct val="160000"/>
              </a:lnSpc>
            </a:pPr>
            <a:r>
              <a:rPr kumimoji="1" lang="en-US" altLang="zh-CN" sz="2000" b="1" dirty="0">
                <a:solidFill>
                  <a:schemeClr val="tx1"/>
                </a:solidFill>
                <a:latin typeface="宋体" charset="-122"/>
                <a:ea typeface="宋体" charset="-122"/>
              </a:rPr>
              <a:t>    ⑴ </a:t>
            </a:r>
            <a:r>
              <a:rPr kumimoji="1" lang="zh-CN" altLang="en-US" sz="2000" b="1" dirty="0">
                <a:solidFill>
                  <a:schemeClr val="tx1"/>
                </a:solidFill>
                <a:latin typeface="宋体" charset="-122"/>
                <a:ea typeface="宋体" charset="-122"/>
              </a:rPr>
              <a:t>在长度为</a:t>
            </a:r>
            <a:r>
              <a:rPr kumimoji="1" lang="en-US" altLang="zh-CN" sz="2000" b="1" dirty="0">
                <a:solidFill>
                  <a:schemeClr val="tx1"/>
                </a:solidFill>
                <a:latin typeface="宋体" charset="-122"/>
                <a:ea typeface="宋体" charset="-122"/>
              </a:rPr>
              <a:t>10</a:t>
            </a:r>
            <a:r>
              <a:rPr kumimoji="1" lang="zh-CN" altLang="en-US" sz="2000" b="1" dirty="0">
                <a:solidFill>
                  <a:schemeClr val="tx1"/>
                </a:solidFill>
                <a:latin typeface="宋体" charset="-122"/>
                <a:ea typeface="宋体" charset="-122"/>
              </a:rPr>
              <a:t>的有序表中进行折半查找，不论查找哪个记录，都必须先和中间记录进行比较，而中间记录的序号为</a:t>
            </a:r>
            <a:r>
              <a:rPr kumimoji="1" lang="en-US" altLang="zh-CN" sz="2000" b="1" dirty="0">
                <a:solidFill>
                  <a:schemeClr val="tx1"/>
                </a:solidFill>
                <a:latin typeface="宋体" charset="-122"/>
                <a:ea typeface="宋体" charset="-122"/>
              </a:rPr>
              <a:t>(1+10)/2=5</a:t>
            </a:r>
            <a:r>
              <a:rPr kumimoji="1" lang="zh-CN" altLang="en-US" sz="2000" b="1" dirty="0">
                <a:solidFill>
                  <a:schemeClr val="tx1"/>
                </a:solidFill>
                <a:latin typeface="宋体" charset="-122"/>
                <a:ea typeface="宋体" charset="-122"/>
              </a:rPr>
              <a:t>（注意是整除即向下取整），即判定树的根结点是</a:t>
            </a:r>
            <a:r>
              <a:rPr kumimoji="1" lang="en-US" altLang="zh-CN" sz="2000" b="1" dirty="0">
                <a:solidFill>
                  <a:schemeClr val="tx1"/>
                </a:solidFill>
                <a:latin typeface="宋体" charset="-122"/>
                <a:ea typeface="宋体" charset="-122"/>
              </a:rPr>
              <a:t>5</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(a)</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⑵ 考虑判定树的左子树，即将查找区间调整到左半区，此时的查找区间是</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a:t>
            </a:r>
            <a:r>
              <a:rPr kumimoji="1" lang="en-US" altLang="zh-CN" sz="2000" b="1" dirty="0">
                <a:solidFill>
                  <a:schemeClr val="tx1"/>
                </a:solidFill>
                <a:latin typeface="宋体" charset="-122"/>
                <a:ea typeface="宋体" charset="-122"/>
              </a:rPr>
              <a:t>4]</a:t>
            </a:r>
            <a:r>
              <a:rPr kumimoji="1" lang="zh-CN" altLang="en-US" sz="2000" b="1" dirty="0">
                <a:solidFill>
                  <a:schemeClr val="tx1"/>
                </a:solidFill>
                <a:latin typeface="宋体" charset="-122"/>
                <a:ea typeface="宋体" charset="-122"/>
              </a:rPr>
              <a:t>，也就是说，左分支上为根结点的值减</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，代表查找区间的高端</a:t>
            </a:r>
            <a:r>
              <a:rPr kumimoji="1" lang="en-US" altLang="zh-CN" sz="2000" b="1" dirty="0">
                <a:solidFill>
                  <a:schemeClr val="tx1"/>
                </a:solidFill>
                <a:latin typeface="宋体" charset="-122"/>
                <a:ea typeface="宋体" charset="-122"/>
              </a:rPr>
              <a:t>high</a:t>
            </a:r>
            <a:r>
              <a:rPr kumimoji="1" lang="zh-CN" altLang="en-US" sz="2000" b="1" dirty="0">
                <a:solidFill>
                  <a:schemeClr val="tx1"/>
                </a:solidFill>
                <a:latin typeface="宋体" charset="-122"/>
                <a:ea typeface="宋体" charset="-122"/>
              </a:rPr>
              <a:t>，此时，根结点的左孩子是</a:t>
            </a:r>
            <a:r>
              <a:rPr kumimoji="1" lang="en-US" altLang="zh-CN" sz="2000" b="1" dirty="0">
                <a:solidFill>
                  <a:schemeClr val="tx1"/>
                </a:solidFill>
                <a:latin typeface="宋体" charset="-122"/>
                <a:ea typeface="宋体" charset="-122"/>
              </a:rPr>
              <a:t>(1+4)/2=2</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(b)</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⑶ 考虑判定树的右子树，即将查找区间调整到右半区，此时的查找区间是</a:t>
            </a:r>
            <a:r>
              <a:rPr kumimoji="1" lang="en-US" altLang="zh-CN" sz="2000" b="1" dirty="0">
                <a:solidFill>
                  <a:schemeClr val="tx1"/>
                </a:solidFill>
                <a:latin typeface="宋体" charset="-122"/>
                <a:ea typeface="宋体" charset="-122"/>
              </a:rPr>
              <a:t>[6</a:t>
            </a:r>
            <a:r>
              <a:rPr kumimoji="1" lang="zh-CN" altLang="en-US" sz="2000" b="1" dirty="0">
                <a:solidFill>
                  <a:schemeClr val="tx1"/>
                </a:solidFill>
                <a:latin typeface="宋体" charset="-122"/>
                <a:ea typeface="宋体" charset="-122"/>
              </a:rPr>
              <a:t>，</a:t>
            </a:r>
            <a:r>
              <a:rPr kumimoji="1" lang="en-US" altLang="zh-CN" sz="2000" b="1" dirty="0">
                <a:solidFill>
                  <a:schemeClr val="tx1"/>
                </a:solidFill>
                <a:latin typeface="宋体" charset="-122"/>
                <a:ea typeface="宋体" charset="-122"/>
              </a:rPr>
              <a:t>10]</a:t>
            </a:r>
            <a:r>
              <a:rPr kumimoji="1" lang="zh-CN" altLang="en-US" sz="2000" b="1" dirty="0">
                <a:solidFill>
                  <a:schemeClr val="tx1"/>
                </a:solidFill>
                <a:latin typeface="宋体" charset="-122"/>
                <a:ea typeface="宋体" charset="-122"/>
              </a:rPr>
              <a:t>，也就是说，右分支上为根结点的值加</a:t>
            </a:r>
            <a:r>
              <a:rPr kumimoji="1" lang="en-US" altLang="zh-CN" sz="2000" b="1" dirty="0">
                <a:solidFill>
                  <a:schemeClr val="tx1"/>
                </a:solidFill>
                <a:latin typeface="宋体" charset="-122"/>
                <a:ea typeface="宋体" charset="-122"/>
              </a:rPr>
              <a:t>1</a:t>
            </a:r>
            <a:r>
              <a:rPr kumimoji="1" lang="zh-CN" altLang="en-US" sz="2000" b="1" dirty="0">
                <a:solidFill>
                  <a:schemeClr val="tx1"/>
                </a:solidFill>
                <a:latin typeface="宋体" charset="-122"/>
                <a:ea typeface="宋体" charset="-122"/>
              </a:rPr>
              <a:t>，代表查找区间的低端</a:t>
            </a:r>
            <a:r>
              <a:rPr kumimoji="1" lang="en-US" altLang="zh-CN" sz="2000" b="1" dirty="0">
                <a:solidFill>
                  <a:schemeClr val="tx1"/>
                </a:solidFill>
                <a:latin typeface="宋体" charset="-122"/>
                <a:ea typeface="宋体" charset="-122"/>
              </a:rPr>
              <a:t>low</a:t>
            </a:r>
            <a:r>
              <a:rPr kumimoji="1" lang="zh-CN" altLang="en-US" sz="2000" b="1" dirty="0">
                <a:solidFill>
                  <a:schemeClr val="tx1"/>
                </a:solidFill>
                <a:latin typeface="宋体" charset="-122"/>
                <a:ea typeface="宋体" charset="-122"/>
              </a:rPr>
              <a:t>，此时，根结点的右孩子是</a:t>
            </a:r>
            <a:r>
              <a:rPr kumimoji="1" lang="en-US" altLang="zh-CN" sz="2000" b="1" dirty="0">
                <a:solidFill>
                  <a:schemeClr val="tx1"/>
                </a:solidFill>
                <a:latin typeface="宋体" charset="-122"/>
                <a:ea typeface="宋体" charset="-122"/>
              </a:rPr>
              <a:t>(6+10)/2=8</a:t>
            </a:r>
            <a:r>
              <a:rPr kumimoji="1" lang="zh-CN" altLang="en-US" sz="2000" b="1" dirty="0">
                <a:solidFill>
                  <a:schemeClr val="tx1"/>
                </a:solidFill>
                <a:latin typeface="宋体" charset="-122"/>
                <a:ea typeface="宋体" charset="-122"/>
              </a:rPr>
              <a:t>，如图</a:t>
            </a:r>
            <a:r>
              <a:rPr kumimoji="1" lang="en-US" altLang="zh-CN" sz="2000" b="1" dirty="0">
                <a:solidFill>
                  <a:schemeClr val="tx1"/>
                </a:solidFill>
                <a:latin typeface="宋体" charset="-122"/>
                <a:ea typeface="宋体" charset="-122"/>
              </a:rPr>
              <a:t>(c)</a:t>
            </a:r>
            <a:r>
              <a:rPr kumimoji="1" lang="zh-CN" altLang="en-US" sz="2000" b="1" dirty="0">
                <a:solidFill>
                  <a:schemeClr val="tx1"/>
                </a:solidFill>
                <a:latin typeface="宋体" charset="-122"/>
                <a:ea typeface="宋体" charset="-122"/>
              </a:rPr>
              <a:t>所示；</a:t>
            </a:r>
          </a:p>
          <a:p>
            <a:pPr algn="l">
              <a:lnSpc>
                <a:spcPct val="160000"/>
              </a:lnSpc>
            </a:pPr>
            <a:r>
              <a:rPr kumimoji="1" lang="zh-CN" altLang="en-US" sz="2000" b="1" dirty="0">
                <a:solidFill>
                  <a:schemeClr val="tx1"/>
                </a:solidFill>
                <a:latin typeface="宋体" charset="-122"/>
                <a:ea typeface="宋体" charset="-122"/>
              </a:rPr>
              <a:t>　　⑷ 重复⑵⑶步，依次确定每个结点的左右孩子，如图</a:t>
            </a:r>
            <a:r>
              <a:rPr kumimoji="1" lang="en-US" altLang="zh-CN" sz="2000" b="1" dirty="0">
                <a:solidFill>
                  <a:schemeClr val="tx1"/>
                </a:solidFill>
                <a:latin typeface="宋体" charset="-122"/>
                <a:ea typeface="宋体" charset="-122"/>
              </a:rPr>
              <a:t>(d)</a:t>
            </a:r>
            <a:r>
              <a:rPr kumimoji="1" lang="zh-CN" altLang="en-US" sz="2000" b="1" dirty="0">
                <a:solidFill>
                  <a:schemeClr val="tx1"/>
                </a:solidFill>
                <a:latin typeface="宋体" charset="-122"/>
                <a:ea typeface="宋体" charset="-122"/>
              </a:rPr>
              <a:t>所示。</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79</a:t>
            </a:fld>
            <a:endParaRPr lang="en-US" altLang="zh-CN"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914400" y="304800"/>
            <a:ext cx="7793038" cy="981075"/>
          </a:xfrm>
        </p:spPr>
        <p:txBody>
          <a:bodyPr/>
          <a:lstStyle/>
          <a:p>
            <a:pPr eaLnBrk="1" hangingPunct="1"/>
            <a:r>
              <a:rPr lang="en-US" altLang="zh-CN" sz="3200" b="1" smtClean="0">
                <a:latin typeface="Times New Roman" pitchFamily="18" charset="0"/>
              </a:rPr>
              <a:t>What’s the Difference?</a:t>
            </a:r>
          </a:p>
        </p:txBody>
      </p:sp>
      <p:sp>
        <p:nvSpPr>
          <p:cNvPr id="20483" name="Rectangle 3"/>
          <p:cNvSpPr>
            <a:spLocks noGrp="1" noChangeArrowheads="1"/>
          </p:cNvSpPr>
          <p:nvPr>
            <p:ph type="body" idx="1"/>
          </p:nvPr>
        </p:nvSpPr>
        <p:spPr>
          <a:xfrm>
            <a:off x="569913" y="1571625"/>
            <a:ext cx="8574087" cy="4114800"/>
          </a:xfrm>
        </p:spPr>
        <p:txBody>
          <a:bodyPr/>
          <a:lstStyle/>
          <a:p>
            <a:pPr eaLnBrk="1" hangingPunct="1">
              <a:buFont typeface="Wingdings" pitchFamily="2" charset="2"/>
              <a:buNone/>
            </a:pPr>
            <a:r>
              <a:rPr lang="en-US" altLang="zh-CN" sz="2000" b="1" smtClean="0">
                <a:latin typeface="Times New Roman" pitchFamily="18" charset="0"/>
              </a:rPr>
              <a:t>Consider the problem : Compute  </a:t>
            </a:r>
            <a:r>
              <a:rPr lang="en-US" altLang="zh-CN" sz="2000" b="1" i="1" smtClean="0">
                <a:latin typeface="Times New Roman" pitchFamily="18" charset="0"/>
              </a:rPr>
              <a:t>a</a:t>
            </a:r>
            <a:r>
              <a:rPr lang="en-US" altLang="zh-CN" sz="2000" b="1" i="1" baseline="30000" smtClean="0">
                <a:latin typeface="Times New Roman" pitchFamily="18" charset="0"/>
              </a:rPr>
              <a:t>n</a:t>
            </a:r>
            <a:endParaRPr lang="en-US" altLang="zh-CN" sz="2000" b="1" smtClean="0">
              <a:latin typeface="Times New Roman" pitchFamily="18" charset="0"/>
            </a:endParaRPr>
          </a:p>
          <a:p>
            <a:pPr eaLnBrk="1" hangingPunct="1"/>
            <a:r>
              <a:rPr lang="en-US" altLang="zh-CN" sz="2000" smtClean="0">
                <a:latin typeface="Times New Roman" pitchFamily="18" charset="0"/>
              </a:rPr>
              <a:t>Decrease by one</a:t>
            </a:r>
          </a:p>
          <a:p>
            <a:pPr lvl="1" eaLnBrk="1" hangingPunct="1"/>
            <a:r>
              <a:rPr lang="en-US" altLang="zh-CN" sz="2000" smtClean="0">
                <a:latin typeface="Times New Roman" pitchFamily="18" charset="0"/>
              </a:rPr>
              <a:t>Bottom-up: iterative (brute Force) </a:t>
            </a:r>
          </a:p>
          <a:p>
            <a:pPr lvl="1" eaLnBrk="1" hangingPunct="1"/>
            <a:r>
              <a:rPr lang="en-US" altLang="zh-CN" sz="2000" smtClean="0">
                <a:latin typeface="Times New Roman" pitchFamily="18" charset="0"/>
              </a:rPr>
              <a:t>Top-down: recursive</a:t>
            </a:r>
          </a:p>
          <a:p>
            <a:pPr eaLnBrk="1" hangingPunct="1"/>
            <a:r>
              <a:rPr lang="en-US" altLang="zh-CN" sz="2000" smtClean="0">
                <a:latin typeface="Times New Roman" pitchFamily="18" charset="0"/>
              </a:rPr>
              <a:t>Decrease by a constant factor:</a:t>
            </a:r>
          </a:p>
          <a:p>
            <a:pPr eaLnBrk="1" hangingPunct="1"/>
            <a:endParaRPr lang="en-US" altLang="zh-CN" sz="2000" smtClean="0">
              <a:latin typeface="Times New Roman" pitchFamily="18" charset="0"/>
            </a:endParaRPr>
          </a:p>
          <a:p>
            <a:pPr eaLnBrk="1" hangingPunct="1"/>
            <a:endParaRPr lang="en-US" altLang="zh-CN" sz="2000" smtClean="0">
              <a:latin typeface="Times New Roman" pitchFamily="18" charset="0"/>
            </a:endParaRPr>
          </a:p>
          <a:p>
            <a:pPr eaLnBrk="1" hangingPunct="1"/>
            <a:endParaRPr lang="en-US" altLang="zh-CN" sz="2000" smtClean="0">
              <a:latin typeface="Times New Roman" pitchFamily="18" charset="0"/>
            </a:endParaRPr>
          </a:p>
          <a:p>
            <a:pPr eaLnBrk="1" hangingPunct="1"/>
            <a:r>
              <a:rPr lang="en-US" altLang="zh-CN" sz="2000" smtClean="0">
                <a:latin typeface="Times New Roman" pitchFamily="18" charset="0"/>
              </a:rPr>
              <a:t>Divide and conquer</a:t>
            </a:r>
          </a:p>
        </p:txBody>
      </p:sp>
      <p:sp>
        <p:nvSpPr>
          <p:cNvPr id="6154" name="Rectangle 10"/>
          <p:cNvSpPr>
            <a:spLocks noChangeArrowheads="1"/>
          </p:cNvSpPr>
          <p:nvPr/>
        </p:nvSpPr>
        <p:spPr bwMode="auto">
          <a:xfrm>
            <a:off x="5943600" y="2214563"/>
            <a:ext cx="2451100" cy="457200"/>
          </a:xfrm>
          <a:prstGeom prst="rect">
            <a:avLst/>
          </a:prstGeom>
          <a:noFill/>
          <a:ln w="9525">
            <a:noFill/>
            <a:miter lim="800000"/>
            <a:headEnd/>
            <a:tailEnd/>
          </a:ln>
        </p:spPr>
        <p:txBody>
          <a:bodyPr wrap="none">
            <a:spAutoFit/>
          </a:bodyPr>
          <a:lstStyle/>
          <a:p>
            <a:pPr>
              <a:spcBef>
                <a:spcPct val="30000"/>
              </a:spcBef>
            </a:pP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a*a*a*a*...*a</a:t>
            </a:r>
          </a:p>
        </p:txBody>
      </p:sp>
      <p:sp>
        <p:nvSpPr>
          <p:cNvPr id="6155" name="Rectangle 11"/>
          <p:cNvSpPr>
            <a:spLocks noChangeArrowheads="1"/>
          </p:cNvSpPr>
          <p:nvPr/>
        </p:nvSpPr>
        <p:spPr bwMode="auto">
          <a:xfrm>
            <a:off x="5029200" y="2595563"/>
            <a:ext cx="2922588" cy="822325"/>
          </a:xfrm>
          <a:prstGeom prst="rect">
            <a:avLst/>
          </a:prstGeom>
          <a:noFill/>
          <a:ln w="9525">
            <a:noFill/>
            <a:miter lim="800000"/>
            <a:headEnd/>
            <a:tailEnd/>
          </a:ln>
        </p:spPr>
        <p:txBody>
          <a:bodyPr wrap="none">
            <a:spAutoFit/>
          </a:bodyPr>
          <a:lstStyle/>
          <a:p>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1</a:t>
            </a:r>
            <a:r>
              <a:rPr lang="en-US" altLang="zh-CN" sz="2400" b="1" i="1">
                <a:solidFill>
                  <a:schemeClr val="folHlink"/>
                </a:solidFill>
                <a:latin typeface="Times New Roman" pitchFamily="18" charset="0"/>
              </a:rPr>
              <a:t>* a	</a:t>
            </a:r>
            <a:r>
              <a:rPr lang="en-US" altLang="zh-CN" sz="2400" b="1">
                <a:solidFill>
                  <a:schemeClr val="folHlink"/>
                </a:solidFill>
                <a:latin typeface="Times New Roman" pitchFamily="18" charset="0"/>
              </a:rPr>
              <a:t>if n &gt; 1</a:t>
            </a:r>
          </a:p>
          <a:p>
            <a:r>
              <a:rPr lang="en-US" altLang="zh-CN" sz="2400" b="1" i="1">
                <a:solidFill>
                  <a:schemeClr val="folHlink"/>
                </a:solidFill>
                <a:latin typeface="Times New Roman" pitchFamily="18" charset="0"/>
              </a:rPr>
              <a:t>   = a		</a:t>
            </a:r>
            <a:r>
              <a:rPr lang="en-US" altLang="zh-CN" sz="2400" b="1">
                <a:solidFill>
                  <a:schemeClr val="folHlink"/>
                </a:solidFill>
                <a:latin typeface="Times New Roman" pitchFamily="18" charset="0"/>
              </a:rPr>
              <a:t>if n = 1</a:t>
            </a:r>
            <a:endParaRPr lang="en-CA" altLang="zh-CN" sz="2400" b="1">
              <a:solidFill>
                <a:schemeClr val="folHlink"/>
              </a:solidFill>
              <a:latin typeface="Times New Roman" pitchFamily="18" charset="0"/>
            </a:endParaRPr>
          </a:p>
        </p:txBody>
      </p:sp>
      <p:sp>
        <p:nvSpPr>
          <p:cNvPr id="6157" name="Rectangle 13"/>
          <p:cNvSpPr>
            <a:spLocks noChangeArrowheads="1"/>
          </p:cNvSpPr>
          <p:nvPr/>
        </p:nvSpPr>
        <p:spPr bwMode="auto">
          <a:xfrm>
            <a:off x="1295400" y="3433763"/>
            <a:ext cx="6940550" cy="1190625"/>
          </a:xfrm>
          <a:prstGeom prst="rect">
            <a:avLst/>
          </a:prstGeom>
          <a:noFill/>
          <a:ln w="9525">
            <a:noFill/>
            <a:miter lim="800000"/>
            <a:headEnd/>
            <a:tailEnd/>
          </a:ln>
        </p:spPr>
        <p:txBody>
          <a:bodyPr>
            <a:spAutoFit/>
          </a:bodyPr>
          <a:lstStyle/>
          <a:p>
            <a:pPr>
              <a:spcBef>
                <a:spcPct val="30000"/>
              </a:spcBef>
            </a:pP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a:t>
            </a:r>
            <a:r>
              <a:rPr lang="en-US" altLang="zh-CN" sz="2000" b="1" baseline="30000">
                <a:solidFill>
                  <a:schemeClr val="folHlink"/>
                </a:solidFill>
                <a:latin typeface="Times New Roman" pitchFamily="18" charset="0"/>
              </a:rPr>
              <a:t>/2 </a:t>
            </a:r>
            <a:r>
              <a:rPr lang="en-US" altLang="zh-CN" sz="2000" b="1" i="1">
                <a:solidFill>
                  <a:schemeClr val="folHlink"/>
                </a:solidFill>
                <a:latin typeface="Times New Roman" pitchFamily="18" charset="0"/>
              </a:rPr>
              <a:t>) </a:t>
            </a:r>
            <a:r>
              <a:rPr lang="en-US" altLang="zh-CN" sz="2000" b="1" baseline="30000">
                <a:solidFill>
                  <a:schemeClr val="folHlink"/>
                </a:solidFill>
                <a:latin typeface="Times New Roman" pitchFamily="18" charset="0"/>
              </a:rPr>
              <a:t>2</a:t>
            </a:r>
            <a:r>
              <a:rPr lang="en-US" altLang="zh-CN" sz="2000" b="1" i="1">
                <a:solidFill>
                  <a:schemeClr val="folHlink"/>
                </a:solidFill>
                <a:latin typeface="Times New Roman" pitchFamily="18" charset="0"/>
              </a:rPr>
              <a:t>                        	 </a:t>
            </a:r>
            <a:r>
              <a:rPr lang="en-US" altLang="zh-CN" sz="2000" b="1">
                <a:solidFill>
                  <a:schemeClr val="folHlink"/>
                </a:solidFill>
                <a:latin typeface="Times New Roman" pitchFamily="18" charset="0"/>
              </a:rPr>
              <a:t>if n is even and positive</a:t>
            </a:r>
          </a:p>
          <a:p>
            <a:pPr>
              <a:spcBef>
                <a:spcPct val="30000"/>
              </a:spcBef>
            </a:pPr>
            <a:r>
              <a:rPr lang="en-US" altLang="zh-CN" sz="2000" b="1" i="1">
                <a:solidFill>
                  <a:schemeClr val="folHlink"/>
                </a:solidFill>
                <a:latin typeface="Times New Roman" pitchFamily="18" charset="0"/>
              </a:rPr>
              <a:t>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i="1" baseline="30000">
                <a:solidFill>
                  <a:schemeClr val="folHlink"/>
                </a:solidFill>
                <a:latin typeface="Times New Roman" pitchFamily="18" charset="0"/>
              </a:rPr>
              <a:t>(n-1)</a:t>
            </a:r>
            <a:r>
              <a:rPr lang="en-US" altLang="zh-CN" sz="2000" b="1" baseline="30000">
                <a:solidFill>
                  <a:schemeClr val="folHlink"/>
                </a:solidFill>
                <a:latin typeface="Times New Roman" pitchFamily="18" charset="0"/>
              </a:rPr>
              <a:t>/2 </a:t>
            </a:r>
            <a:r>
              <a:rPr lang="en-US" altLang="zh-CN" sz="2000" b="1" i="1">
                <a:solidFill>
                  <a:schemeClr val="folHlink"/>
                </a:solidFill>
                <a:latin typeface="Times New Roman" pitchFamily="18" charset="0"/>
              </a:rPr>
              <a:t>) </a:t>
            </a:r>
            <a:r>
              <a:rPr lang="en-US" altLang="zh-CN" sz="2000" b="1" baseline="30000">
                <a:solidFill>
                  <a:schemeClr val="folHlink"/>
                </a:solidFill>
                <a:latin typeface="Times New Roman" pitchFamily="18" charset="0"/>
              </a:rPr>
              <a:t>2 </a:t>
            </a:r>
            <a:r>
              <a:rPr lang="en-US" altLang="zh-CN" sz="2000" b="1">
                <a:solidFill>
                  <a:schemeClr val="folHlink"/>
                </a:solidFill>
                <a:latin typeface="Times New Roman" pitchFamily="18" charset="0"/>
              </a:rPr>
              <a:t>* </a:t>
            </a:r>
            <a:r>
              <a:rPr lang="en-US" altLang="zh-CN" sz="2000" b="1" i="1">
                <a:solidFill>
                  <a:schemeClr val="folHlink"/>
                </a:solidFill>
                <a:latin typeface="Times New Roman" pitchFamily="18" charset="0"/>
              </a:rPr>
              <a:t>a</a:t>
            </a:r>
            <a:r>
              <a:rPr lang="en-US" altLang="zh-CN" sz="2000" b="1">
                <a:solidFill>
                  <a:schemeClr val="folHlink"/>
                </a:solidFill>
                <a:latin typeface="Times New Roman" pitchFamily="18" charset="0"/>
              </a:rPr>
              <a:t>	         	 if n is odd and &gt; 1</a:t>
            </a:r>
          </a:p>
          <a:p>
            <a:pPr>
              <a:spcBef>
                <a:spcPct val="30000"/>
              </a:spcBef>
            </a:pPr>
            <a:r>
              <a:rPr lang="en-US" altLang="zh-CN" sz="2000" b="1">
                <a:solidFill>
                  <a:schemeClr val="folHlink"/>
                </a:solidFill>
                <a:latin typeface="Times New Roman" pitchFamily="18" charset="0"/>
              </a:rPr>
              <a:t>    = </a:t>
            </a:r>
            <a:r>
              <a:rPr lang="en-US" altLang="zh-CN" sz="2000" b="1" i="1">
                <a:solidFill>
                  <a:schemeClr val="folHlink"/>
                </a:solidFill>
                <a:latin typeface="Times New Roman" pitchFamily="18" charset="0"/>
              </a:rPr>
              <a:t>a</a:t>
            </a:r>
            <a:r>
              <a:rPr lang="en-US" altLang="zh-CN" sz="2000" b="1">
                <a:solidFill>
                  <a:schemeClr val="folHlink"/>
                </a:solidFill>
                <a:latin typeface="Times New Roman" pitchFamily="18" charset="0"/>
              </a:rPr>
              <a:t>		         	             if n = 1</a:t>
            </a:r>
          </a:p>
        </p:txBody>
      </p:sp>
      <p:sp>
        <p:nvSpPr>
          <p:cNvPr id="20487" name="Rectangle 14"/>
          <p:cNvSpPr>
            <a:spLocks noChangeArrowheads="1"/>
          </p:cNvSpPr>
          <p:nvPr/>
        </p:nvSpPr>
        <p:spPr bwMode="auto">
          <a:xfrm>
            <a:off x="1676400" y="5186363"/>
            <a:ext cx="355600" cy="366712"/>
          </a:xfrm>
          <a:prstGeom prst="rect">
            <a:avLst/>
          </a:prstGeom>
          <a:noFill/>
          <a:ln w="9525">
            <a:noFill/>
            <a:miter lim="800000"/>
            <a:headEnd/>
            <a:tailEnd/>
          </a:ln>
        </p:spPr>
        <p:txBody>
          <a:bodyPr wrap="none">
            <a:spAutoFit/>
          </a:bodyPr>
          <a:lstStyle/>
          <a:p>
            <a:pPr>
              <a:spcBef>
                <a:spcPct val="30000"/>
              </a:spcBef>
            </a:pPr>
            <a:r>
              <a:rPr lang="en-US" altLang="zh-CN" i="1">
                <a:latin typeface="Times New Roman" pitchFamily="18" charset="0"/>
              </a:rPr>
              <a:t>   </a:t>
            </a:r>
            <a:endParaRPr lang="en-US" altLang="zh-CN" i="1" baseline="30000">
              <a:latin typeface="Times New Roman" pitchFamily="18" charset="0"/>
            </a:endParaRPr>
          </a:p>
        </p:txBody>
      </p:sp>
      <p:sp>
        <p:nvSpPr>
          <p:cNvPr id="6162" name="Rectangle 18"/>
          <p:cNvSpPr>
            <a:spLocks noChangeArrowheads="1"/>
          </p:cNvSpPr>
          <p:nvPr/>
        </p:nvSpPr>
        <p:spPr bwMode="auto">
          <a:xfrm>
            <a:off x="1219200" y="5033963"/>
            <a:ext cx="5257800" cy="931862"/>
          </a:xfrm>
          <a:prstGeom prst="rect">
            <a:avLst/>
          </a:prstGeom>
          <a:noFill/>
          <a:ln w="9525">
            <a:noFill/>
            <a:miter lim="800000"/>
            <a:headEnd/>
            <a:tailEnd/>
          </a:ln>
        </p:spPr>
        <p:txBody>
          <a:bodyPr>
            <a:spAutoFit/>
          </a:bodyPr>
          <a:lstStyle/>
          <a:p>
            <a:pPr>
              <a:spcBef>
                <a:spcPct val="30000"/>
              </a:spcBef>
            </a:pPr>
            <a:r>
              <a:rPr lang="en-US" altLang="zh-CN" sz="2400" b="1" i="1">
                <a:solidFill>
                  <a:schemeClr val="folHlink"/>
                </a:solidFill>
                <a:latin typeface="Times New Roman" pitchFamily="18" charset="0"/>
              </a:rPr>
              <a:t>a</a:t>
            </a:r>
            <a:r>
              <a:rPr lang="en-US" altLang="zh-CN" sz="2400" b="1" i="1" baseline="30000">
                <a:solidFill>
                  <a:schemeClr val="folHlink"/>
                </a:solidFill>
                <a:latin typeface="Times New Roman" pitchFamily="18" charset="0"/>
              </a:rPr>
              <a:t>n</a:t>
            </a:r>
            <a:r>
              <a:rPr lang="en-US" altLang="zh-CN" sz="2400" b="1">
                <a:solidFill>
                  <a:schemeClr val="folHlink"/>
                </a:solidFill>
                <a:latin typeface="Times New Roman" pitchFamily="18" charset="0"/>
              </a:rPr>
              <a:t>= </a:t>
            </a:r>
            <a:r>
              <a:rPr lang="en-US" altLang="zh-CN" sz="2400" b="1" i="1">
                <a:solidFill>
                  <a:schemeClr val="folHlink"/>
                </a:solidFill>
                <a:latin typeface="Times New Roman" pitchFamily="18" charset="0"/>
              </a:rPr>
              <a:t>a </a:t>
            </a:r>
            <a:r>
              <a:rPr lang="en-US" altLang="zh-CN" sz="2400" b="1" i="1" baseline="30000">
                <a:solidFill>
                  <a:schemeClr val="folHlink"/>
                </a:solidFill>
                <a:latin typeface="Times New Roman" pitchFamily="18" charset="0"/>
                <a:sym typeface="Symbol" pitchFamily="18" charset="2"/>
              </a:rPr>
              <a:t></a:t>
            </a:r>
            <a:r>
              <a:rPr lang="en-US" altLang="zh-CN" sz="2400" b="1" i="1">
                <a:solidFill>
                  <a:schemeClr val="folHlink"/>
                </a:solidFill>
                <a:latin typeface="Times New Roman" pitchFamily="18" charset="0"/>
              </a:rPr>
              <a:t> </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/2 </a:t>
            </a:r>
            <a:r>
              <a:rPr lang="en-US" altLang="zh-CN" sz="2400" b="1" i="1" baseline="30000">
                <a:solidFill>
                  <a:schemeClr val="folHlink"/>
                </a:solidFill>
                <a:latin typeface="Times New Roman" pitchFamily="18" charset="0"/>
                <a:sym typeface="Symbol" pitchFamily="18" charset="2"/>
              </a:rPr>
              <a:t> </a:t>
            </a:r>
            <a:r>
              <a:rPr lang="en-US" altLang="zh-CN" sz="2400" b="1" i="1">
                <a:solidFill>
                  <a:schemeClr val="folHlink"/>
                </a:solidFill>
                <a:latin typeface="Times New Roman" pitchFamily="18" charset="0"/>
              </a:rPr>
              <a:t>* a </a:t>
            </a:r>
            <a:r>
              <a:rPr lang="en-US" altLang="zh-CN" sz="2400" b="1" i="1" baseline="30000">
                <a:solidFill>
                  <a:schemeClr val="folHlink"/>
                </a:solidFill>
                <a:latin typeface="Times New Roman" pitchFamily="18" charset="0"/>
                <a:sym typeface="Symbol" pitchFamily="18" charset="2"/>
              </a:rPr>
              <a:t> </a:t>
            </a:r>
            <a:r>
              <a:rPr lang="en-US" altLang="zh-CN" sz="2400" b="1" i="1" baseline="30000">
                <a:solidFill>
                  <a:schemeClr val="folHlink"/>
                </a:solidFill>
                <a:latin typeface="Times New Roman" pitchFamily="18" charset="0"/>
              </a:rPr>
              <a:t>n</a:t>
            </a:r>
            <a:r>
              <a:rPr lang="en-US" altLang="zh-CN" sz="2400" b="1" baseline="30000">
                <a:solidFill>
                  <a:schemeClr val="folHlink"/>
                </a:solidFill>
                <a:latin typeface="Times New Roman" pitchFamily="18" charset="0"/>
              </a:rPr>
              <a:t>/2</a:t>
            </a:r>
            <a:r>
              <a:rPr lang="en-US" altLang="zh-CN" sz="2400" b="1" i="1" baseline="30000">
                <a:solidFill>
                  <a:schemeClr val="folHlink"/>
                </a:solidFill>
                <a:latin typeface="Times New Roman" pitchFamily="18" charset="0"/>
              </a:rPr>
              <a:t> </a:t>
            </a:r>
            <a:r>
              <a:rPr lang="en-US" altLang="zh-CN" sz="2400" b="1" i="1" baseline="30000">
                <a:solidFill>
                  <a:schemeClr val="folHlink"/>
                </a:solidFill>
                <a:latin typeface="Times New Roman" pitchFamily="18" charset="0"/>
                <a:sym typeface="Symbol" pitchFamily="18" charset="2"/>
              </a:rPr>
              <a:t>		</a:t>
            </a:r>
            <a:r>
              <a:rPr lang="en-US" altLang="zh-CN" sz="2400" b="1">
                <a:solidFill>
                  <a:schemeClr val="folHlink"/>
                </a:solidFill>
                <a:latin typeface="Times New Roman" pitchFamily="18" charset="0"/>
              </a:rPr>
              <a:t>if n &gt; 1</a:t>
            </a:r>
            <a:r>
              <a:rPr lang="en-US" altLang="zh-CN" sz="2400" b="1" i="1">
                <a:solidFill>
                  <a:schemeClr val="folHlink"/>
                </a:solidFill>
                <a:latin typeface="Times New Roman" pitchFamily="18" charset="0"/>
              </a:rPr>
              <a:t> </a:t>
            </a:r>
          </a:p>
          <a:p>
            <a:pPr>
              <a:spcBef>
                <a:spcPct val="30000"/>
              </a:spcBef>
            </a:pPr>
            <a:r>
              <a:rPr lang="en-US" altLang="zh-CN" sz="2400" b="1" i="1" baseline="30000">
                <a:solidFill>
                  <a:schemeClr val="folHlink"/>
                </a:solidFill>
                <a:latin typeface="Times New Roman" pitchFamily="18" charset="0"/>
              </a:rPr>
              <a:t>      </a:t>
            </a:r>
            <a:r>
              <a:rPr lang="en-US" altLang="zh-CN" sz="2400" b="1" i="1">
                <a:solidFill>
                  <a:schemeClr val="folHlink"/>
                </a:solidFill>
                <a:latin typeface="Times New Roman" pitchFamily="18" charset="0"/>
              </a:rPr>
              <a:t>= a			            </a:t>
            </a:r>
            <a:r>
              <a:rPr lang="en-US" altLang="zh-CN" sz="2400" b="1">
                <a:solidFill>
                  <a:schemeClr val="folHlink"/>
                </a:solidFill>
                <a:latin typeface="Times New Roman" pitchFamily="18" charset="0"/>
              </a:rPr>
              <a:t>if n = 1</a:t>
            </a:r>
          </a:p>
        </p:txBody>
      </p:sp>
      <p:sp>
        <p:nvSpPr>
          <p:cNvPr id="10" name="AutoShape 10"/>
          <p:cNvSpPr>
            <a:spLocks noChangeArrowheads="1"/>
          </p:cNvSpPr>
          <p:nvPr/>
        </p:nvSpPr>
        <p:spPr bwMode="auto">
          <a:xfrm>
            <a:off x="7343834" y="3861048"/>
            <a:ext cx="1439862" cy="574675"/>
          </a:xfrm>
          <a:prstGeom prst="wedgeRoundRectCallout">
            <a:avLst>
              <a:gd name="adj1" fmla="val -97301"/>
              <a:gd name="adj2" fmla="val -11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dirty="0">
                <a:solidFill>
                  <a:schemeClr val="tx1"/>
                </a:solidFill>
                <a:latin typeface="Tahoma" pitchFamily="34" charset="0"/>
                <a:ea typeface="宋体" pitchFamily="2" charset="-122"/>
              </a:rPr>
              <a:t>O </a:t>
            </a:r>
            <a:r>
              <a:rPr lang="en-US" altLang="zh-CN" sz="2400" dirty="0">
                <a:solidFill>
                  <a:schemeClr val="tx1"/>
                </a:solidFill>
                <a:latin typeface="Tahoma" pitchFamily="34" charset="0"/>
                <a:ea typeface="宋体" pitchFamily="2" charset="-122"/>
              </a:rPr>
              <a:t>(</a:t>
            </a:r>
            <a:r>
              <a:rPr lang="en-US" altLang="zh-CN" sz="2400" dirty="0">
                <a:solidFill>
                  <a:schemeClr val="tx1"/>
                </a:solidFill>
                <a:latin typeface="Times New Roman" pitchFamily="18" charset="0"/>
                <a:ea typeface="宋体" pitchFamily="2" charset="-122"/>
              </a:rPr>
              <a:t>log</a:t>
            </a:r>
            <a:r>
              <a:rPr lang="en-US" altLang="zh-CN" sz="2400" baseline="-25000" dirty="0">
                <a:solidFill>
                  <a:schemeClr val="tx1"/>
                </a:solidFill>
                <a:latin typeface="Times New Roman" pitchFamily="18" charset="0"/>
                <a:ea typeface="宋体" pitchFamily="2" charset="-122"/>
              </a:rPr>
              <a:t>2</a:t>
            </a:r>
            <a:r>
              <a:rPr lang="en-US" altLang="zh-CN" sz="2400" i="1" dirty="0">
                <a:solidFill>
                  <a:schemeClr val="tx1"/>
                </a:solidFill>
                <a:latin typeface="Times New Roman" pitchFamily="18" charset="0"/>
                <a:ea typeface="宋体" pitchFamily="2" charset="-122"/>
              </a:rPr>
              <a:t>n</a:t>
            </a:r>
            <a:r>
              <a:rPr lang="en-US" altLang="zh-CN" sz="2400" dirty="0">
                <a:solidFill>
                  <a:schemeClr val="tx1"/>
                </a:solidFill>
                <a:latin typeface="Tahoma" pitchFamily="34" charset="0"/>
                <a:ea typeface="宋体" pitchFamily="2" charset="-122"/>
              </a:rPr>
              <a:t>)</a:t>
            </a:r>
          </a:p>
        </p:txBody>
      </p:sp>
      <p:sp>
        <p:nvSpPr>
          <p:cNvPr id="11" name="AutoShape 11"/>
          <p:cNvSpPr>
            <a:spLocks noChangeArrowheads="1"/>
          </p:cNvSpPr>
          <p:nvPr/>
        </p:nvSpPr>
        <p:spPr bwMode="auto">
          <a:xfrm>
            <a:off x="7088188" y="5082381"/>
            <a:ext cx="1727200" cy="574675"/>
          </a:xfrm>
          <a:prstGeom prst="wedgeRoundRectCallout">
            <a:avLst>
              <a:gd name="adj1" fmla="val -89431"/>
              <a:gd name="adj2" fmla="val -1106"/>
              <a:gd name="adj3" fmla="val 16667"/>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ltLang="zh-CN" sz="2400" i="1">
                <a:solidFill>
                  <a:schemeClr val="tx1"/>
                </a:solidFill>
                <a:latin typeface="Tahoma" pitchFamily="34" charset="0"/>
                <a:ea typeface="宋体" pitchFamily="2" charset="-122"/>
              </a:rPr>
              <a:t>O </a:t>
            </a:r>
            <a:r>
              <a:rPr lang="en-US" altLang="zh-CN" sz="2400">
                <a:solidFill>
                  <a:schemeClr val="tx1"/>
                </a:solidFill>
                <a:latin typeface="Tahoma" pitchFamily="34" charset="0"/>
                <a:ea typeface="宋体" pitchFamily="2" charset="-122"/>
              </a:rPr>
              <a:t>(</a:t>
            </a:r>
            <a:r>
              <a:rPr lang="en-US" altLang="zh-CN" sz="2400" i="1">
                <a:solidFill>
                  <a:schemeClr val="tx1"/>
                </a:solidFill>
                <a:latin typeface="Times New Roman" pitchFamily="18" charset="0"/>
                <a:ea typeface="宋体" pitchFamily="2" charset="-122"/>
              </a:rPr>
              <a:t>n</a:t>
            </a:r>
            <a:r>
              <a:rPr lang="en-US" altLang="zh-CN" sz="2400">
                <a:solidFill>
                  <a:schemeClr val="tx1"/>
                </a:solidFill>
                <a:latin typeface="Times New Roman" pitchFamily="18" charset="0"/>
                <a:ea typeface="宋体" pitchFamily="2" charset="-122"/>
              </a:rPr>
              <a:t>log</a:t>
            </a:r>
            <a:r>
              <a:rPr lang="en-US" altLang="zh-CN" sz="2400" baseline="-25000">
                <a:solidFill>
                  <a:schemeClr val="tx1"/>
                </a:solidFill>
                <a:latin typeface="Times New Roman" pitchFamily="18" charset="0"/>
                <a:ea typeface="宋体" pitchFamily="2" charset="-122"/>
              </a:rPr>
              <a:t>2</a:t>
            </a:r>
            <a:r>
              <a:rPr lang="en-US" altLang="zh-CN" sz="2400" i="1">
                <a:solidFill>
                  <a:schemeClr val="tx1"/>
                </a:solidFill>
                <a:latin typeface="Times New Roman" pitchFamily="18" charset="0"/>
                <a:ea typeface="宋体" pitchFamily="2" charset="-122"/>
              </a:rPr>
              <a:t>n</a:t>
            </a:r>
            <a:r>
              <a:rPr lang="en-US" altLang="zh-CN" sz="2400">
                <a:solidFill>
                  <a:schemeClr val="tx1"/>
                </a:solidFill>
                <a:latin typeface="Tahoma" pitchFamily="34" charset="0"/>
                <a:ea typeface="宋体" pitchFamily="2" charset="-12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54"/>
                                        </p:tgtEl>
                                        <p:attrNameLst>
                                          <p:attrName>style.visibility</p:attrName>
                                        </p:attrNameLst>
                                      </p:cBhvr>
                                      <p:to>
                                        <p:strVal val="visible"/>
                                      </p:to>
                                    </p:set>
                                    <p:anim calcmode="lin" valueType="num">
                                      <p:cBhvr additive="base">
                                        <p:cTn id="7" dur="500" fill="hold"/>
                                        <p:tgtEl>
                                          <p:spTgt spid="6154"/>
                                        </p:tgtEl>
                                        <p:attrNameLst>
                                          <p:attrName>ppt_x</p:attrName>
                                        </p:attrNameLst>
                                      </p:cBhvr>
                                      <p:tavLst>
                                        <p:tav tm="0">
                                          <p:val>
                                            <p:strVal val="0-#ppt_w/2"/>
                                          </p:val>
                                        </p:tav>
                                        <p:tav tm="100000">
                                          <p:val>
                                            <p:strVal val="#ppt_x"/>
                                          </p:val>
                                        </p:tav>
                                      </p:tavLst>
                                    </p:anim>
                                    <p:anim calcmode="lin" valueType="num">
                                      <p:cBhvr additive="base">
                                        <p:cTn id="8" dur="500" fill="hold"/>
                                        <p:tgtEl>
                                          <p:spTgt spid="61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55"/>
                                        </p:tgtEl>
                                        <p:attrNameLst>
                                          <p:attrName>style.visibility</p:attrName>
                                        </p:attrNameLst>
                                      </p:cBhvr>
                                      <p:to>
                                        <p:strVal val="visible"/>
                                      </p:to>
                                    </p:set>
                                    <p:anim calcmode="lin" valueType="num">
                                      <p:cBhvr additive="base">
                                        <p:cTn id="13" dur="500" fill="hold"/>
                                        <p:tgtEl>
                                          <p:spTgt spid="6155"/>
                                        </p:tgtEl>
                                        <p:attrNameLst>
                                          <p:attrName>ppt_x</p:attrName>
                                        </p:attrNameLst>
                                      </p:cBhvr>
                                      <p:tavLst>
                                        <p:tav tm="0">
                                          <p:val>
                                            <p:strVal val="0-#ppt_w/2"/>
                                          </p:val>
                                        </p:tav>
                                        <p:tav tm="100000">
                                          <p:val>
                                            <p:strVal val="#ppt_x"/>
                                          </p:val>
                                        </p:tav>
                                      </p:tavLst>
                                    </p:anim>
                                    <p:anim calcmode="lin" valueType="num">
                                      <p:cBhvr additive="base">
                                        <p:cTn id="14" dur="500" fill="hold"/>
                                        <p:tgtEl>
                                          <p:spTgt spid="615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6157"/>
                                        </p:tgtEl>
                                        <p:attrNameLst>
                                          <p:attrName>style.visibility</p:attrName>
                                        </p:attrNameLst>
                                      </p:cBhvr>
                                      <p:to>
                                        <p:strVal val="visible"/>
                                      </p:to>
                                    </p:set>
                                    <p:anim calcmode="lin" valueType="num">
                                      <p:cBhvr additive="base">
                                        <p:cTn id="19" dur="500" fill="hold"/>
                                        <p:tgtEl>
                                          <p:spTgt spid="6157"/>
                                        </p:tgtEl>
                                        <p:attrNameLst>
                                          <p:attrName>ppt_x</p:attrName>
                                        </p:attrNameLst>
                                      </p:cBhvr>
                                      <p:tavLst>
                                        <p:tav tm="0">
                                          <p:val>
                                            <p:strVal val="0-#ppt_w/2"/>
                                          </p:val>
                                        </p:tav>
                                        <p:tav tm="100000">
                                          <p:val>
                                            <p:strVal val="#ppt_x"/>
                                          </p:val>
                                        </p:tav>
                                      </p:tavLst>
                                    </p:anim>
                                    <p:anim calcmode="lin" valueType="num">
                                      <p:cBhvr additive="base">
                                        <p:cTn id="20" dur="500" fill="hold"/>
                                        <p:tgtEl>
                                          <p:spTgt spid="6157"/>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6162"/>
                                        </p:tgtEl>
                                        <p:attrNameLst>
                                          <p:attrName>style.visibility</p:attrName>
                                        </p:attrNameLst>
                                      </p:cBhvr>
                                      <p:to>
                                        <p:strVal val="visible"/>
                                      </p:to>
                                    </p:set>
                                    <p:anim calcmode="lin" valueType="num">
                                      <p:cBhvr additive="base">
                                        <p:cTn id="25" dur="500" fill="hold"/>
                                        <p:tgtEl>
                                          <p:spTgt spid="6162"/>
                                        </p:tgtEl>
                                        <p:attrNameLst>
                                          <p:attrName>ppt_x</p:attrName>
                                        </p:attrNameLst>
                                      </p:cBhvr>
                                      <p:tavLst>
                                        <p:tav tm="0">
                                          <p:val>
                                            <p:strVal val="0-#ppt_w/2"/>
                                          </p:val>
                                        </p:tav>
                                        <p:tav tm="100000">
                                          <p:val>
                                            <p:strVal val="#ppt_x"/>
                                          </p:val>
                                        </p:tav>
                                      </p:tavLst>
                                    </p:anim>
                                    <p:anim calcmode="lin" valueType="num">
                                      <p:cBhvr additive="base">
                                        <p:cTn id="26" dur="500" fill="hold"/>
                                        <p:tgtEl>
                                          <p:spTgt spid="6162"/>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barn(inVertical)">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54" grpId="0" autoUpdateAnimBg="0"/>
      <p:bldP spid="6155" grpId="0" autoUpdateAnimBg="0"/>
      <p:bldP spid="6157" grpId="0" autoUpdateAnimBg="0"/>
      <p:bldP spid="6162" grpId="0" autoUpdateAnimBg="0"/>
      <p:bldP spid="10" grpId="0" animBg="1"/>
      <p:bldP spid="10" grpId="1" animBg="1"/>
      <p:bldP spid="11"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p:cNvSpPr>
            <a:spLocks noGrp="1" noChangeArrowheads="1"/>
          </p:cNvSpPr>
          <p:nvPr>
            <p:ph type="title"/>
          </p:nvPr>
        </p:nvSpPr>
        <p:spPr>
          <a:xfrm>
            <a:off x="0" y="946311"/>
            <a:ext cx="8675687" cy="530225"/>
          </a:xfrm>
        </p:spPr>
        <p:txBody>
          <a:bodyPr/>
          <a:lstStyle/>
          <a:p>
            <a:r>
              <a:rPr lang="zh-CN" altLang="en-US" sz="2800" dirty="0" smtClean="0">
                <a:solidFill>
                  <a:srgbClr val="CC0000"/>
                </a:solidFill>
              </a:rPr>
              <a:t>练习：长度</a:t>
            </a:r>
            <a:r>
              <a:rPr lang="zh-CN" altLang="en-US" sz="2800" dirty="0">
                <a:solidFill>
                  <a:srgbClr val="CC0000"/>
                </a:solidFill>
              </a:rPr>
              <a:t>为</a:t>
            </a:r>
            <a:r>
              <a:rPr lang="en-US" altLang="zh-CN" sz="2800" dirty="0">
                <a:solidFill>
                  <a:srgbClr val="CC0000"/>
                </a:solidFill>
              </a:rPr>
              <a:t>10</a:t>
            </a:r>
            <a:r>
              <a:rPr lang="zh-CN" altLang="en-US" sz="2800" dirty="0">
                <a:solidFill>
                  <a:srgbClr val="CC0000"/>
                </a:solidFill>
              </a:rPr>
              <a:t>的折半查找判定树的具体生成过程：</a:t>
            </a:r>
          </a:p>
        </p:txBody>
      </p:sp>
      <p:sp>
        <p:nvSpPr>
          <p:cNvPr id="174083" name="Text Box 3"/>
          <p:cNvSpPr txBox="1">
            <a:spLocks noChangeArrowheads="1"/>
          </p:cNvSpPr>
          <p:nvPr/>
        </p:nvSpPr>
        <p:spPr bwMode="auto">
          <a:xfrm>
            <a:off x="323850" y="1484313"/>
            <a:ext cx="8516938" cy="579437"/>
          </a:xfrm>
          <a:prstGeom prst="rect">
            <a:avLst/>
          </a:prstGeom>
          <a:noFill/>
          <a:ln w="9525">
            <a:noFill/>
            <a:miter lim="800000"/>
            <a:headEnd/>
            <a:tailEnd/>
          </a:ln>
          <a:effectLst/>
        </p:spPr>
        <p:txBody>
          <a:bodyPr>
            <a:spAutoFit/>
          </a:bodyPr>
          <a:lstStyle/>
          <a:p>
            <a:pPr algn="l">
              <a:lnSpc>
                <a:spcPct val="160000"/>
              </a:lnSpc>
            </a:pPr>
            <a:r>
              <a:rPr kumimoji="1" lang="en-US" altLang="zh-CN" sz="2000" b="1">
                <a:solidFill>
                  <a:schemeClr val="tx1"/>
                </a:solidFill>
                <a:latin typeface="宋体" charset="-122"/>
                <a:ea typeface="宋体" charset="-122"/>
              </a:rPr>
              <a:t>    </a:t>
            </a:r>
          </a:p>
        </p:txBody>
      </p:sp>
      <p:pic>
        <p:nvPicPr>
          <p:cNvPr id="174085" name="Picture 5" descr="Image"/>
          <p:cNvPicPr>
            <a:picLocks noChangeAspect="1" noChangeArrowheads="1"/>
          </p:cNvPicPr>
          <p:nvPr/>
        </p:nvPicPr>
        <p:blipFill>
          <a:blip r:embed="rId2" cstate="print"/>
          <a:srcRect/>
          <a:stretch>
            <a:fillRect/>
          </a:stretch>
        </p:blipFill>
        <p:spPr bwMode="auto">
          <a:xfrm>
            <a:off x="1619250" y="1468760"/>
            <a:ext cx="5905500" cy="1600200"/>
          </a:xfrm>
          <a:prstGeom prst="rect">
            <a:avLst/>
          </a:prstGeom>
          <a:noFill/>
        </p:spPr>
      </p:pic>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80</a:t>
            </a:fld>
            <a:endParaRPr lang="en-US" altLang="zh-CN" dirty="0"/>
          </a:p>
        </p:txBody>
      </p:sp>
      <p:pic>
        <p:nvPicPr>
          <p:cNvPr id="2" name="图片 1"/>
          <p:cNvPicPr>
            <a:picLocks noChangeAspect="1"/>
          </p:cNvPicPr>
          <p:nvPr/>
        </p:nvPicPr>
        <p:blipFill>
          <a:blip r:embed="rId3"/>
          <a:stretch>
            <a:fillRect/>
          </a:stretch>
        </p:blipFill>
        <p:spPr>
          <a:xfrm>
            <a:off x="1584435" y="3068960"/>
            <a:ext cx="6505575" cy="3143250"/>
          </a:xfrm>
          <a:prstGeom prst="rect">
            <a:avLst/>
          </a:prstGeom>
        </p:spPr>
      </p:pic>
      <p:sp>
        <p:nvSpPr>
          <p:cNvPr id="8"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smtClean="0">
                <a:ea typeface="宋体" charset="-122"/>
              </a:rPr>
              <a:t>Analysis of Binary Search</a:t>
            </a:r>
            <a:endParaRPr lang="en-US" altLang="zh-CN" kern="0" dirty="0" smtClean="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anim calcmode="lin" valueType="num">
                                      <p:cBhvr additive="base">
                                        <p:cTn id="7" dur="500" fill="hold"/>
                                        <p:tgtEl>
                                          <p:spTgt spid="174082"/>
                                        </p:tgtEl>
                                        <p:attrNameLst>
                                          <p:attrName>ppt_x</p:attrName>
                                        </p:attrNameLst>
                                      </p:cBhvr>
                                      <p:tavLst>
                                        <p:tav tm="0">
                                          <p:val>
                                            <p:strVal val="#ppt_x"/>
                                          </p:val>
                                        </p:tav>
                                        <p:tav tm="100000">
                                          <p:val>
                                            <p:strVal val="#ppt_x"/>
                                          </p:val>
                                        </p:tav>
                                      </p:tavLst>
                                    </p:anim>
                                    <p:anim calcmode="lin" valueType="num">
                                      <p:cBhvr additive="base">
                                        <p:cTn id="8" dur="500" fill="hold"/>
                                        <p:tgtEl>
                                          <p:spTgt spid="17408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4085"/>
                                        </p:tgtEl>
                                        <p:attrNameLst>
                                          <p:attrName>style.visibility</p:attrName>
                                        </p:attrNameLst>
                                      </p:cBhvr>
                                      <p:to>
                                        <p:strVal val="visible"/>
                                      </p:to>
                                    </p:set>
                                    <p:anim calcmode="lin" valueType="num">
                                      <p:cBhvr additive="base">
                                        <p:cTn id="13" dur="500" fill="hold"/>
                                        <p:tgtEl>
                                          <p:spTgt spid="174085"/>
                                        </p:tgtEl>
                                        <p:attrNameLst>
                                          <p:attrName>ppt_x</p:attrName>
                                        </p:attrNameLst>
                                      </p:cBhvr>
                                      <p:tavLst>
                                        <p:tav tm="0">
                                          <p:val>
                                            <p:strVal val="#ppt_x"/>
                                          </p:val>
                                        </p:tav>
                                        <p:tav tm="100000">
                                          <p:val>
                                            <p:strVal val="#ppt_x"/>
                                          </p:val>
                                        </p:tav>
                                      </p:tavLst>
                                    </p:anim>
                                    <p:anim calcmode="lin" valueType="num">
                                      <p:cBhvr additive="base">
                                        <p:cTn id="14" dur="500" fill="hold"/>
                                        <p:tgtEl>
                                          <p:spTgt spid="17408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Text Box 3"/>
          <p:cNvSpPr txBox="1">
            <a:spLocks noChangeArrowheads="1"/>
          </p:cNvSpPr>
          <p:nvPr/>
        </p:nvSpPr>
        <p:spPr bwMode="auto">
          <a:xfrm>
            <a:off x="395288" y="980728"/>
            <a:ext cx="8516937" cy="4401205"/>
          </a:xfrm>
          <a:prstGeom prst="rect">
            <a:avLst/>
          </a:prstGeom>
          <a:noFill/>
          <a:ln w="9525">
            <a:noFill/>
            <a:miter lim="800000"/>
            <a:headEnd/>
            <a:tailEnd/>
          </a:ln>
          <a:effectLst/>
        </p:spPr>
        <p:txBody>
          <a:bodyPr wrap="square">
            <a:spAutoFit/>
          </a:bodyPr>
          <a:lstStyle/>
          <a:p>
            <a:pPr algn="l">
              <a:lnSpc>
                <a:spcPct val="140000"/>
              </a:lnSpc>
            </a:pPr>
            <a:r>
              <a:rPr kumimoji="1" lang="zh-CN" altLang="en-US" sz="2000" b="1" dirty="0" smtClean="0">
                <a:solidFill>
                  <a:srgbClr val="FF0000"/>
                </a:solidFill>
                <a:latin typeface="宋体" charset="-122"/>
              </a:rPr>
              <a:t>说明：</a:t>
            </a:r>
            <a:endParaRPr kumimoji="1" lang="zh-CN" altLang="en-US" sz="2000" b="1" dirty="0">
              <a:solidFill>
                <a:srgbClr val="FF0000"/>
              </a:solidFill>
              <a:latin typeface="宋体" charset="-122"/>
            </a:endParaRPr>
          </a:p>
          <a:p>
            <a:pPr algn="l">
              <a:lnSpc>
                <a:spcPct val="140000"/>
              </a:lnSpc>
            </a:pPr>
            <a:r>
              <a:rPr kumimoji="1" lang="zh-CN" altLang="en-US" sz="2000" b="1" dirty="0">
                <a:solidFill>
                  <a:schemeClr val="tx1"/>
                </a:solidFill>
                <a:latin typeface="宋体" charset="-122"/>
              </a:rPr>
              <a:t>　　⑴ 折半查找判定树是一棵二叉排序树</a:t>
            </a:r>
            <a:r>
              <a:rPr kumimoji="1" lang="zh-CN" altLang="en-US" sz="2000" b="1" dirty="0" smtClean="0">
                <a:solidFill>
                  <a:schemeClr val="tx1"/>
                </a:solidFill>
                <a:latin typeface="宋体" charset="-122"/>
              </a:rPr>
              <a:t>，</a:t>
            </a:r>
            <a:endParaRPr kumimoji="1" lang="zh-CN" altLang="en-US" sz="2000" b="1" dirty="0">
              <a:solidFill>
                <a:schemeClr val="tx1"/>
              </a:solidFill>
              <a:latin typeface="宋体" charset="-122"/>
            </a:endParaRPr>
          </a:p>
          <a:p>
            <a:pPr algn="l">
              <a:lnSpc>
                <a:spcPct val="140000"/>
              </a:lnSpc>
            </a:pPr>
            <a:r>
              <a:rPr kumimoji="1" lang="zh-CN" altLang="en-US" sz="2000" b="1" dirty="0">
                <a:solidFill>
                  <a:schemeClr val="tx1"/>
                </a:solidFill>
                <a:latin typeface="宋体" charset="-122"/>
              </a:rPr>
              <a:t>　　⑵ 折半查找判定树中的结点都是查找成功的情况</a:t>
            </a:r>
            <a:r>
              <a:rPr kumimoji="1" lang="zh-CN" altLang="en-US" sz="2000" b="1" dirty="0" smtClean="0">
                <a:solidFill>
                  <a:schemeClr val="tx1"/>
                </a:solidFill>
                <a:latin typeface="宋体" charset="-122"/>
              </a:rPr>
              <a:t>，每个</a:t>
            </a:r>
            <a:r>
              <a:rPr kumimoji="1" lang="zh-CN" altLang="en-US" sz="2000" b="1" dirty="0">
                <a:solidFill>
                  <a:schemeClr val="tx1"/>
                </a:solidFill>
                <a:latin typeface="宋体" charset="-122"/>
              </a:rPr>
              <a:t>结点的空指针指向一个实际上并不存在的结点</a:t>
            </a:r>
            <a:r>
              <a:rPr kumimoji="1" lang="en-US" altLang="zh-CN" sz="2000" b="1" dirty="0">
                <a:solidFill>
                  <a:schemeClr val="tx1"/>
                </a:solidFill>
                <a:latin typeface="宋体" charset="-122"/>
              </a:rPr>
              <a:t>——</a:t>
            </a:r>
            <a:r>
              <a:rPr kumimoji="1" lang="zh-CN" altLang="en-US" sz="2000" b="1" dirty="0">
                <a:solidFill>
                  <a:schemeClr val="tx1"/>
                </a:solidFill>
                <a:latin typeface="宋体" charset="-122"/>
              </a:rPr>
              <a:t>称为</a:t>
            </a:r>
            <a:r>
              <a:rPr kumimoji="1" lang="zh-CN" altLang="en-US" sz="2000" b="1" dirty="0">
                <a:solidFill>
                  <a:srgbClr val="FF0000"/>
                </a:solidFill>
                <a:latin typeface="宋体" charset="-122"/>
              </a:rPr>
              <a:t>外结点</a:t>
            </a:r>
            <a:r>
              <a:rPr kumimoji="1" lang="zh-CN" altLang="en-US" sz="2000" b="1" dirty="0">
                <a:solidFill>
                  <a:schemeClr val="tx1"/>
                </a:solidFill>
                <a:latin typeface="宋体" charset="-122"/>
              </a:rPr>
              <a:t>，所有外结点即是查找不成功的</a:t>
            </a:r>
            <a:r>
              <a:rPr kumimoji="1" lang="zh-CN" altLang="en-US" sz="2000" b="1" dirty="0" smtClean="0">
                <a:solidFill>
                  <a:schemeClr val="tx1"/>
                </a:solidFill>
                <a:latin typeface="宋体" charset="-122"/>
              </a:rPr>
              <a:t>情况</a:t>
            </a:r>
            <a:endParaRPr kumimoji="1" lang="en-US" altLang="zh-CN" sz="2000" b="1" dirty="0" smtClean="0">
              <a:solidFill>
                <a:schemeClr val="tx1"/>
              </a:solidFill>
              <a:latin typeface="宋体" charset="-122"/>
            </a:endParaRPr>
          </a:p>
          <a:p>
            <a:pPr algn="l">
              <a:lnSpc>
                <a:spcPct val="140000"/>
              </a:lnSpc>
            </a:pPr>
            <a:r>
              <a:rPr kumimoji="1" lang="en-US" altLang="zh-CN" sz="2000" b="1" dirty="0">
                <a:latin typeface="宋体" charset="-122"/>
              </a:rPr>
              <a:t> </a:t>
            </a:r>
            <a:r>
              <a:rPr kumimoji="1" lang="en-US" altLang="zh-CN" sz="2000" b="1" dirty="0" smtClean="0">
                <a:latin typeface="宋体" charset="-122"/>
              </a:rPr>
              <a:t>   (3)</a:t>
            </a:r>
            <a:r>
              <a:rPr kumimoji="1" lang="zh-CN" altLang="en-US" sz="2000" b="1" dirty="0" smtClean="0">
                <a:solidFill>
                  <a:schemeClr val="tx1"/>
                </a:solidFill>
                <a:latin typeface="宋体" charset="-122"/>
              </a:rPr>
              <a:t>如果</a:t>
            </a:r>
            <a:r>
              <a:rPr kumimoji="1" lang="zh-CN" altLang="en-US" sz="2000" b="1" dirty="0">
                <a:solidFill>
                  <a:schemeClr val="tx1"/>
                </a:solidFill>
                <a:latin typeface="宋体" charset="-122"/>
              </a:rPr>
              <a:t>有序表的长度为</a:t>
            </a:r>
            <a:r>
              <a:rPr kumimoji="1" lang="en-US" altLang="zh-CN" sz="2000" b="1" dirty="0">
                <a:solidFill>
                  <a:schemeClr val="tx1"/>
                </a:solidFill>
                <a:latin typeface="宋体" charset="-122"/>
              </a:rPr>
              <a:t>n</a:t>
            </a:r>
            <a:r>
              <a:rPr kumimoji="1" lang="zh-CN" altLang="en-US" sz="2000" b="1" dirty="0">
                <a:solidFill>
                  <a:schemeClr val="tx1"/>
                </a:solidFill>
                <a:latin typeface="宋体" charset="-122"/>
              </a:rPr>
              <a:t>，则外结点一定</a:t>
            </a:r>
            <a:r>
              <a:rPr kumimoji="1" lang="zh-CN" altLang="en-US" sz="2000" b="1" dirty="0" smtClean="0">
                <a:solidFill>
                  <a:schemeClr val="tx1"/>
                </a:solidFill>
                <a:latin typeface="宋体" charset="-122"/>
              </a:rPr>
              <a:t>有      。</a:t>
            </a:r>
            <a:endParaRPr kumimoji="1" lang="zh-CN" altLang="en-US" sz="2000" b="1" dirty="0">
              <a:solidFill>
                <a:schemeClr val="tx1"/>
              </a:solidFill>
              <a:latin typeface="宋体" charset="-122"/>
            </a:endParaRPr>
          </a:p>
          <a:p>
            <a:pPr algn="l">
              <a:lnSpc>
                <a:spcPct val="140000"/>
              </a:lnSpc>
            </a:pPr>
            <a:r>
              <a:rPr kumimoji="1" lang="zh-CN" altLang="en-US" sz="2000" b="1" dirty="0">
                <a:solidFill>
                  <a:schemeClr val="tx1"/>
                </a:solidFill>
                <a:latin typeface="宋体" charset="-122"/>
              </a:rPr>
              <a:t>　　</a:t>
            </a:r>
            <a:endParaRPr kumimoji="1" lang="en-US" altLang="zh-CN" sz="2000" b="1" dirty="0" smtClean="0">
              <a:solidFill>
                <a:schemeClr val="tx1"/>
              </a:solidFill>
              <a:latin typeface="宋体" charset="-122"/>
            </a:endParaRPr>
          </a:p>
          <a:p>
            <a:pPr algn="l">
              <a:lnSpc>
                <a:spcPct val="140000"/>
              </a:lnSpc>
            </a:pPr>
            <a:r>
              <a:rPr kumimoji="1" lang="en-US" altLang="zh-CN" sz="2000" b="1" dirty="0" smtClean="0">
                <a:latin typeface="宋体" charset="-122"/>
              </a:rPr>
              <a:t>    </a:t>
            </a:r>
            <a:endParaRPr kumimoji="1" lang="en-US" altLang="zh-CN" sz="2000" b="1" dirty="0" smtClean="0">
              <a:solidFill>
                <a:schemeClr val="tx1"/>
              </a:solidFill>
              <a:latin typeface="宋体" charset="-122"/>
            </a:endParaRPr>
          </a:p>
          <a:p>
            <a:pPr algn="l">
              <a:lnSpc>
                <a:spcPct val="140000"/>
              </a:lnSpc>
            </a:pPr>
            <a:r>
              <a:rPr kumimoji="1" lang="zh-CN" altLang="en-US" sz="2000" b="1" dirty="0">
                <a:solidFill>
                  <a:schemeClr val="tx1"/>
                </a:solidFill>
                <a:latin typeface="宋体" charset="-122"/>
              </a:rPr>
              <a:t>　　</a:t>
            </a:r>
            <a:endParaRPr kumimoji="1" lang="en-US" altLang="zh-CN" sz="2000" b="1" dirty="0" smtClean="0">
              <a:solidFill>
                <a:schemeClr val="tx1"/>
              </a:solidFill>
              <a:latin typeface="宋体" charset="-122"/>
            </a:endParaRPr>
          </a:p>
          <a:p>
            <a:pPr algn="l">
              <a:lnSpc>
                <a:spcPct val="140000"/>
              </a:lnSpc>
            </a:pPr>
            <a:r>
              <a:rPr kumimoji="1" lang="en-US" altLang="zh-CN" sz="2000" b="1" dirty="0">
                <a:latin typeface="宋体" charset="-122"/>
              </a:rPr>
              <a:t> </a:t>
            </a:r>
            <a:r>
              <a:rPr kumimoji="1" lang="en-US" altLang="zh-CN" sz="2000" b="1" dirty="0" smtClean="0">
                <a:latin typeface="宋体" charset="-122"/>
              </a:rPr>
              <a:t>    </a:t>
            </a:r>
            <a:endParaRPr kumimoji="1" lang="zh-CN" altLang="en-US" sz="2000" b="1" dirty="0">
              <a:solidFill>
                <a:schemeClr val="tx1"/>
              </a:solidFill>
              <a:latin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81</a:t>
            </a:fld>
            <a:endParaRPr lang="en-US" altLang="zh-CN" dirty="0"/>
          </a:p>
        </p:txBody>
      </p:sp>
      <p:sp>
        <p:nvSpPr>
          <p:cNvPr id="4" name="Rectangle 2"/>
          <p:cNvSpPr txBox="1">
            <a:spLocks noChangeArrowheads="1"/>
          </p:cNvSpPr>
          <p:nvPr/>
        </p:nvSpPr>
        <p:spPr bwMode="auto">
          <a:xfrm>
            <a:off x="428625" y="357188"/>
            <a:ext cx="7143750" cy="62388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r>
              <a:rPr lang="en-US" altLang="zh-CN" kern="0" dirty="0" smtClean="0">
                <a:ea typeface="宋体" charset="-122"/>
              </a:rPr>
              <a:t>Analysis of Binary Search</a:t>
            </a:r>
          </a:p>
        </p:txBody>
      </p:sp>
      <p:sp>
        <p:nvSpPr>
          <p:cNvPr id="2" name="矩形 1"/>
          <p:cNvSpPr/>
          <p:nvPr/>
        </p:nvSpPr>
        <p:spPr>
          <a:xfrm>
            <a:off x="1038292" y="3786236"/>
            <a:ext cx="5958408" cy="954107"/>
          </a:xfrm>
          <a:prstGeom prst="rect">
            <a:avLst/>
          </a:prstGeom>
        </p:spPr>
        <p:txBody>
          <a:bodyPr wrap="square">
            <a:spAutoFit/>
          </a:bodyPr>
          <a:lstStyle/>
          <a:p>
            <a:pPr>
              <a:lnSpc>
                <a:spcPct val="140000"/>
              </a:lnSpc>
            </a:pPr>
            <a:r>
              <a:rPr kumimoji="1" lang="zh-CN" altLang="en-US" sz="2000" b="1" dirty="0">
                <a:solidFill>
                  <a:srgbClr val="00B050"/>
                </a:solidFill>
                <a:latin typeface="宋体" charset="-122"/>
              </a:rPr>
              <a:t>长度为</a:t>
            </a:r>
            <a:r>
              <a:rPr kumimoji="1" lang="en-US" altLang="zh-CN" sz="2000" b="1" dirty="0">
                <a:solidFill>
                  <a:srgbClr val="00B050"/>
                </a:solidFill>
                <a:latin typeface="宋体" charset="-122"/>
              </a:rPr>
              <a:t>10</a:t>
            </a:r>
            <a:r>
              <a:rPr kumimoji="1" lang="zh-CN" altLang="en-US" sz="2000" b="1" dirty="0">
                <a:solidFill>
                  <a:srgbClr val="00B050"/>
                </a:solidFill>
                <a:latin typeface="宋体" charset="-122"/>
              </a:rPr>
              <a:t>的有序表的平查找成功时的均查找长度为：</a:t>
            </a:r>
          </a:p>
          <a:p>
            <a:pPr>
              <a:lnSpc>
                <a:spcPct val="140000"/>
              </a:lnSpc>
            </a:pPr>
            <a:r>
              <a:rPr kumimoji="1" lang="zh-CN" altLang="en-US" sz="2000" b="1" dirty="0">
                <a:solidFill>
                  <a:srgbClr val="00B050"/>
                </a:solidFill>
                <a:latin typeface="宋体" charset="-122"/>
              </a:rPr>
              <a:t>　　</a:t>
            </a:r>
            <a:r>
              <a:rPr kumimoji="1" lang="en-US" altLang="zh-CN" sz="2000" b="1" dirty="0">
                <a:solidFill>
                  <a:srgbClr val="00B050"/>
                </a:solidFill>
                <a:latin typeface="宋体" charset="-122"/>
              </a:rPr>
              <a:t>ASL=(1×1+2×2+3×4+4×3)/10=29/10</a:t>
            </a:r>
            <a:endParaRPr lang="zh-CN" altLang="en-US" sz="2000" dirty="0">
              <a:solidFill>
                <a:srgbClr val="00B050"/>
              </a:solidFill>
            </a:endParaRPr>
          </a:p>
        </p:txBody>
      </p:sp>
      <p:sp>
        <p:nvSpPr>
          <p:cNvPr id="5" name="矩形 4"/>
          <p:cNvSpPr/>
          <p:nvPr/>
        </p:nvSpPr>
        <p:spPr>
          <a:xfrm>
            <a:off x="1038292" y="5131621"/>
            <a:ext cx="6630052" cy="954107"/>
          </a:xfrm>
          <a:prstGeom prst="rect">
            <a:avLst/>
          </a:prstGeom>
        </p:spPr>
        <p:txBody>
          <a:bodyPr wrap="square">
            <a:spAutoFit/>
          </a:bodyPr>
          <a:lstStyle/>
          <a:p>
            <a:pPr>
              <a:lnSpc>
                <a:spcPct val="140000"/>
              </a:lnSpc>
            </a:pPr>
            <a:r>
              <a:rPr kumimoji="1" lang="zh-CN" altLang="en-US" sz="2000" b="1" dirty="0">
                <a:solidFill>
                  <a:srgbClr val="7030A0"/>
                </a:solidFill>
                <a:latin typeface="宋体" charset="-122"/>
              </a:rPr>
              <a:t>长度为</a:t>
            </a:r>
            <a:r>
              <a:rPr kumimoji="1" lang="en-US" altLang="zh-CN" sz="2000" b="1" dirty="0">
                <a:solidFill>
                  <a:srgbClr val="7030A0"/>
                </a:solidFill>
                <a:latin typeface="宋体" charset="-122"/>
              </a:rPr>
              <a:t>10</a:t>
            </a:r>
            <a:r>
              <a:rPr kumimoji="1" lang="zh-CN" altLang="en-US" sz="2000" b="1" dirty="0">
                <a:solidFill>
                  <a:srgbClr val="7030A0"/>
                </a:solidFill>
                <a:latin typeface="宋体" charset="-122"/>
              </a:rPr>
              <a:t>的有序表在查找失败时的平均查找长度为：</a:t>
            </a:r>
          </a:p>
          <a:p>
            <a:pPr>
              <a:lnSpc>
                <a:spcPct val="140000"/>
              </a:lnSpc>
            </a:pPr>
            <a:r>
              <a:rPr kumimoji="1" lang="zh-CN" altLang="en-US" sz="2000" b="1" dirty="0">
                <a:solidFill>
                  <a:srgbClr val="7030A0"/>
                </a:solidFill>
                <a:latin typeface="宋体" charset="-122"/>
              </a:rPr>
              <a:t>　　</a:t>
            </a:r>
            <a:r>
              <a:rPr kumimoji="1" lang="en-US" altLang="zh-CN" sz="2000" b="1" dirty="0">
                <a:solidFill>
                  <a:srgbClr val="7030A0"/>
                </a:solidFill>
                <a:latin typeface="宋体" charset="-122"/>
              </a:rPr>
              <a:t>ASL=(3×5+4×6)/11=39/11</a:t>
            </a:r>
            <a:r>
              <a:rPr kumimoji="1" lang="zh-CN" altLang="en-US" sz="2000" b="1" dirty="0">
                <a:solidFill>
                  <a:srgbClr val="7030A0"/>
                </a:solidFill>
                <a:latin typeface="宋体" charset="-122"/>
              </a:rPr>
              <a:t>。</a:t>
            </a:r>
          </a:p>
        </p:txBody>
      </p:sp>
      <p:sp>
        <p:nvSpPr>
          <p:cNvPr id="6" name="矩形 5"/>
          <p:cNvSpPr/>
          <p:nvPr/>
        </p:nvSpPr>
        <p:spPr>
          <a:xfrm>
            <a:off x="5868144" y="3181330"/>
            <a:ext cx="768159" cy="369332"/>
          </a:xfrm>
          <a:prstGeom prst="rect">
            <a:avLst/>
          </a:prstGeom>
        </p:spPr>
        <p:txBody>
          <a:bodyPr wrap="none">
            <a:spAutoFit/>
          </a:bodyPr>
          <a:lstStyle/>
          <a:p>
            <a:r>
              <a:rPr kumimoji="1" lang="en-US" altLang="zh-CN" b="1" dirty="0">
                <a:latin typeface="宋体" charset="-122"/>
              </a:rPr>
              <a:t>n+1</a:t>
            </a:r>
            <a:r>
              <a:rPr kumimoji="1" lang="zh-CN" altLang="en-US" b="1" dirty="0">
                <a:latin typeface="宋体" charset="-122"/>
              </a:rPr>
              <a:t>个</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Text Box 4"/>
          <p:cNvSpPr txBox="1">
            <a:spLocks noChangeArrowheads="1"/>
          </p:cNvSpPr>
          <p:nvPr/>
        </p:nvSpPr>
        <p:spPr bwMode="auto">
          <a:xfrm>
            <a:off x="1676400" y="332656"/>
            <a:ext cx="594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en-US" altLang="zh-CN" sz="3600" b="1" dirty="0" smtClean="0">
                <a:solidFill>
                  <a:srgbClr val="CC0000"/>
                </a:solidFill>
                <a:latin typeface="Times New Roman" pitchFamily="18" charset="0"/>
                <a:ea typeface="黑体" pitchFamily="2" charset="-122"/>
              </a:rPr>
              <a:t> </a:t>
            </a:r>
            <a:r>
              <a:rPr kumimoji="1" lang="zh-CN" altLang="en-US" sz="3600" b="1" dirty="0">
                <a:solidFill>
                  <a:srgbClr val="CC0000"/>
                </a:solidFill>
                <a:latin typeface="Times New Roman" pitchFamily="18" charset="0"/>
                <a:ea typeface="黑体" pitchFamily="2" charset="-122"/>
              </a:rPr>
              <a:t>淘汰赛冠军问题</a:t>
            </a:r>
            <a:endParaRPr kumimoji="1" lang="zh-CN" altLang="en-US" sz="3600" b="1" dirty="0">
              <a:solidFill>
                <a:srgbClr val="CC0000"/>
              </a:solidFill>
              <a:latin typeface="Times New Roman" pitchFamily="18" charset="0"/>
              <a:ea typeface="宋体" charset="-122"/>
            </a:endParaRPr>
          </a:p>
        </p:txBody>
      </p:sp>
      <p:sp>
        <p:nvSpPr>
          <p:cNvPr id="38919" name="Text Box 7"/>
          <p:cNvSpPr txBox="1">
            <a:spLocks noChangeArrowheads="1"/>
          </p:cNvSpPr>
          <p:nvPr/>
        </p:nvSpPr>
        <p:spPr bwMode="auto">
          <a:xfrm>
            <a:off x="609600" y="1159151"/>
            <a:ext cx="8534400"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30000"/>
              </a:lnSpc>
              <a:spcBef>
                <a:spcPct val="50000"/>
              </a:spcBef>
            </a:pPr>
            <a:r>
              <a:rPr kumimoji="1" lang="en-US" altLang="zh-CN" sz="2400" b="1" dirty="0">
                <a:solidFill>
                  <a:schemeClr val="tx1"/>
                </a:solidFill>
                <a:latin typeface="Times New Roman" pitchFamily="18" charset="0"/>
                <a:ea typeface="宋体" charset="-122"/>
              </a:rPr>
              <a:t> </a:t>
            </a:r>
            <a:r>
              <a:rPr kumimoji="1" lang="zh-CN" altLang="en-US" sz="2400" b="1" dirty="0" smtClean="0">
                <a:solidFill>
                  <a:srgbClr val="FF0000"/>
                </a:solidFill>
                <a:latin typeface="Times New Roman" pitchFamily="18" charset="0"/>
                <a:ea typeface="宋体" charset="-122"/>
              </a:rPr>
              <a:t>淘汰赛</a:t>
            </a:r>
            <a:r>
              <a:rPr kumimoji="1" lang="zh-CN" altLang="en-US" sz="2400" b="1" dirty="0">
                <a:solidFill>
                  <a:srgbClr val="FF0000"/>
                </a:solidFill>
                <a:latin typeface="Times New Roman" pitchFamily="18" charset="0"/>
                <a:ea typeface="宋体" charset="-122"/>
              </a:rPr>
              <a:t>排序的算法思想和体育比赛</a:t>
            </a:r>
            <a:r>
              <a:rPr kumimoji="1" lang="zh-CN" altLang="en-US" sz="2400" b="1" dirty="0" smtClean="0">
                <a:solidFill>
                  <a:srgbClr val="FF0000"/>
                </a:solidFill>
                <a:latin typeface="Times New Roman" pitchFamily="18" charset="0"/>
                <a:ea typeface="宋体" charset="-122"/>
              </a:rPr>
              <a:t>类似</a:t>
            </a:r>
            <a:endParaRPr kumimoji="1" lang="zh-CN" altLang="en-US" sz="2400" b="1" dirty="0">
              <a:solidFill>
                <a:schemeClr val="tx1"/>
              </a:solidFill>
              <a:latin typeface="Times New Roman" pitchFamily="18" charset="0"/>
              <a:ea typeface="宋体" charset="-122"/>
            </a:endParaRPr>
          </a:p>
          <a:p>
            <a:pPr algn="just">
              <a:lnSpc>
                <a:spcPct val="130000"/>
              </a:lnSpc>
              <a:spcBef>
                <a:spcPct val="50000"/>
              </a:spcBef>
            </a:pPr>
            <a:r>
              <a:rPr kumimoji="1" lang="zh-CN" altLang="en-US" sz="2400" b="1" dirty="0">
                <a:solidFill>
                  <a:schemeClr val="tx1"/>
                </a:solidFill>
                <a:latin typeface="Times New Roman" pitchFamily="18" charset="0"/>
                <a:ea typeface="宋体" charset="-122"/>
              </a:rPr>
              <a:t>       在体育比赛中赛员两两相对，输的一场即淘汰出局，每一轮淘汰掉一半选手，直至产生最后的冠军。</a:t>
            </a:r>
          </a:p>
          <a:p>
            <a:pPr algn="just">
              <a:lnSpc>
                <a:spcPct val="130000"/>
              </a:lnSpc>
              <a:spcBef>
                <a:spcPct val="50000"/>
              </a:spcBef>
            </a:pPr>
            <a:r>
              <a:rPr kumimoji="1" lang="zh-CN" altLang="en-US" sz="2400" b="1" dirty="0">
                <a:solidFill>
                  <a:schemeClr val="tx1"/>
                </a:solidFill>
                <a:latin typeface="Times New Roman" pitchFamily="18" charset="0"/>
                <a:ea typeface="宋体" charset="-122"/>
              </a:rPr>
              <a:t>   </a:t>
            </a:r>
            <a:r>
              <a:rPr kumimoji="1" lang="zh-CN" altLang="en-US" sz="2400" b="1" dirty="0" smtClean="0">
                <a:solidFill>
                  <a:srgbClr val="CC0000"/>
                </a:solidFill>
                <a:latin typeface="Times New Roman" pitchFamily="18" charset="0"/>
                <a:ea typeface="宋体" charset="-122"/>
              </a:rPr>
              <a:t>淘汰赛</a:t>
            </a:r>
            <a:r>
              <a:rPr kumimoji="1" lang="zh-CN" altLang="en-US" sz="2400" b="1" dirty="0">
                <a:solidFill>
                  <a:srgbClr val="CC0000"/>
                </a:solidFill>
                <a:latin typeface="Times New Roman" pitchFamily="18" charset="0"/>
                <a:ea typeface="宋体" charset="-122"/>
              </a:rPr>
              <a:t>排序的算法</a:t>
            </a:r>
            <a:r>
              <a:rPr kumimoji="1" lang="zh-CN" altLang="en-US" sz="2400" b="1" dirty="0" smtClean="0">
                <a:solidFill>
                  <a:srgbClr val="CC0000"/>
                </a:solidFill>
                <a:latin typeface="Times New Roman" pitchFamily="18" charset="0"/>
                <a:ea typeface="宋体" charset="-122"/>
              </a:rPr>
              <a:t>思想</a:t>
            </a:r>
            <a:endParaRPr kumimoji="1" lang="en-US" altLang="zh-CN" sz="2400" b="1" dirty="0">
              <a:solidFill>
                <a:srgbClr val="CC0000"/>
              </a:solidFill>
              <a:latin typeface="Times New Roman" pitchFamily="18" charset="0"/>
            </a:endParaRPr>
          </a:p>
          <a:p>
            <a:pPr algn="just">
              <a:lnSpc>
                <a:spcPct val="130000"/>
              </a:lnSpc>
              <a:spcBef>
                <a:spcPct val="50000"/>
              </a:spcBef>
            </a:pPr>
            <a:r>
              <a:rPr kumimoji="1" lang="en-US" altLang="zh-CN" sz="2400" b="1" dirty="0" smtClean="0">
                <a:solidFill>
                  <a:srgbClr val="CC0000"/>
                </a:solidFill>
                <a:latin typeface="Times New Roman" pitchFamily="18" charset="0"/>
                <a:ea typeface="宋体" charset="-122"/>
              </a:rPr>
              <a:t>    </a:t>
            </a:r>
            <a:r>
              <a:rPr kumimoji="1" lang="zh-CN" altLang="en-US" sz="2400" b="1" dirty="0" smtClean="0">
                <a:solidFill>
                  <a:schemeClr val="tx1"/>
                </a:solidFill>
                <a:latin typeface="Times New Roman" pitchFamily="18" charset="0"/>
                <a:ea typeface="宋体" charset="-122"/>
              </a:rPr>
              <a:t>将</a:t>
            </a:r>
            <a:r>
              <a:rPr kumimoji="1" lang="en-US" altLang="zh-CN" sz="2400" b="1" dirty="0">
                <a:solidFill>
                  <a:schemeClr val="tx1"/>
                </a:solidFill>
                <a:latin typeface="Times New Roman" pitchFamily="18" charset="0"/>
                <a:ea typeface="宋体" charset="-122"/>
              </a:rPr>
              <a:t>n</a:t>
            </a:r>
            <a:r>
              <a:rPr kumimoji="1" lang="zh-CN" altLang="en-US" sz="2400" b="1" dirty="0">
                <a:solidFill>
                  <a:schemeClr val="tx1"/>
                </a:solidFill>
                <a:latin typeface="Times New Roman" pitchFamily="18" charset="0"/>
                <a:ea typeface="宋体" charset="-122"/>
              </a:rPr>
              <a:t>个元素两两分组，分别按关键字进行比较，得到 </a:t>
            </a:r>
            <a:r>
              <a:rPr kumimoji="1" lang="en-US" altLang="zh-CN" sz="2400" b="1" dirty="0">
                <a:solidFill>
                  <a:schemeClr val="tx1"/>
                </a:solidFill>
                <a:latin typeface="Times New Roman" pitchFamily="18" charset="0"/>
                <a:ea typeface="宋体" charset="-122"/>
              </a:rPr>
              <a:t>n/2</a:t>
            </a:r>
            <a:r>
              <a:rPr kumimoji="1" lang="zh-CN" altLang="en-US" sz="2400" b="1" dirty="0">
                <a:solidFill>
                  <a:schemeClr val="tx1"/>
                </a:solidFill>
                <a:latin typeface="Times New Roman" pitchFamily="18" charset="0"/>
                <a:ea typeface="宋体" charset="-122"/>
              </a:rPr>
              <a:t>个比较优胜者（关键字小者），作为第一步比较的结果</a:t>
            </a:r>
            <a:r>
              <a:rPr kumimoji="1" lang="zh-CN" altLang="en-US" sz="2400" b="1" dirty="0" smtClean="0">
                <a:solidFill>
                  <a:schemeClr val="tx1"/>
                </a:solidFill>
                <a:latin typeface="Times New Roman" pitchFamily="18" charset="0"/>
                <a:ea typeface="宋体" charset="-122"/>
              </a:rPr>
              <a:t>保留然后</a:t>
            </a:r>
            <a:r>
              <a:rPr kumimoji="1" lang="zh-CN" altLang="en-US" sz="2400" b="1" dirty="0">
                <a:solidFill>
                  <a:schemeClr val="tx1"/>
                </a:solidFill>
                <a:latin typeface="Times New Roman" pitchFamily="18" charset="0"/>
                <a:ea typeface="宋体" charset="-122"/>
              </a:rPr>
              <a:t>对着</a:t>
            </a:r>
            <a:r>
              <a:rPr kumimoji="1" lang="en-US" altLang="zh-CN" sz="2400" b="1" dirty="0">
                <a:solidFill>
                  <a:schemeClr val="tx1"/>
                </a:solidFill>
                <a:latin typeface="Times New Roman" pitchFamily="18" charset="0"/>
                <a:ea typeface="宋体" charset="-122"/>
              </a:rPr>
              <a:t>n/2</a:t>
            </a:r>
            <a:r>
              <a:rPr kumimoji="1" lang="zh-CN" altLang="en-US" sz="2400" b="1" dirty="0">
                <a:solidFill>
                  <a:schemeClr val="tx1"/>
                </a:solidFill>
                <a:latin typeface="Times New Roman" pitchFamily="18" charset="0"/>
                <a:ea typeface="宋体" charset="-122"/>
              </a:rPr>
              <a:t>个数据元素再两两分组，分别按关键字进行比较，</a:t>
            </a:r>
            <a:r>
              <a:rPr kumimoji="1" lang="en-US" altLang="zh-CN" sz="2400" b="1" dirty="0">
                <a:solidFill>
                  <a:schemeClr val="tx1"/>
                </a:solidFill>
                <a:latin typeface="Times New Roman" pitchFamily="18" charset="0"/>
                <a:ea typeface="宋体" charset="-122"/>
              </a:rPr>
              <a:t>……</a:t>
            </a:r>
            <a:r>
              <a:rPr kumimoji="1" lang="zh-CN" altLang="en-US" sz="2400" b="1" dirty="0">
                <a:solidFill>
                  <a:schemeClr val="tx1"/>
                </a:solidFill>
                <a:latin typeface="Times New Roman" pitchFamily="18" charset="0"/>
                <a:ea typeface="宋体" charset="-122"/>
              </a:rPr>
              <a:t>，如此重复，直到选出一个关键字最小的数据元素为止。</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82</a:t>
            </a:fld>
            <a:endParaRPr lang="en-US" altLang="zh-CN" dirty="0"/>
          </a:p>
        </p:txBody>
      </p:sp>
      <p:graphicFrame>
        <p:nvGraphicFramePr>
          <p:cNvPr id="5" name="Object 5"/>
          <p:cNvGraphicFramePr>
            <a:graphicFrameLocks noChangeAspect="1"/>
          </p:cNvGraphicFramePr>
          <p:nvPr>
            <p:extLst>
              <p:ext uri="{D42A27DB-BD31-4B8C-83A1-F6EECF244321}">
                <p14:modId xmlns:p14="http://schemas.microsoft.com/office/powerpoint/2010/main" val="3973715066"/>
              </p:ext>
            </p:extLst>
          </p:nvPr>
        </p:nvGraphicFramePr>
        <p:xfrm>
          <a:off x="2053977" y="5402919"/>
          <a:ext cx="5188446" cy="962149"/>
        </p:xfrm>
        <a:graphic>
          <a:graphicData uri="http://schemas.openxmlformats.org/presentationml/2006/ole">
            <mc:AlternateContent xmlns:mc="http://schemas.openxmlformats.org/markup-compatibility/2006">
              <mc:Choice xmlns:v="urn:schemas-microsoft-com:vml" Requires="v">
                <p:oleObj spid="_x0000_s208910" r:id="rId3" imgW="2374900" imgH="431800" progId="Equation.3">
                  <p:embed/>
                </p:oleObj>
              </mc:Choice>
              <mc:Fallback>
                <p:oleObj r:id="rId3" imgW="2374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3977" y="5402919"/>
                        <a:ext cx="5188446" cy="962149"/>
                      </a:xfrm>
                      <a:prstGeom prst="rect">
                        <a:avLst/>
                      </a:prstGeom>
                      <a:noFill/>
                      <a:ln>
                        <a:noFill/>
                      </a:ln>
                      <a:extLst/>
                    </p:spPr>
                  </p:pic>
                </p:oleObj>
              </mc:Fallback>
            </mc:AlternateContent>
          </a:graphicData>
        </a:graphic>
      </p:graphicFrame>
    </p:spTree>
    <p:extLst>
      <p:ext uri="{BB962C8B-B14F-4D97-AF65-F5344CB8AC3E}">
        <p14:creationId xmlns:p14="http://schemas.microsoft.com/office/powerpoint/2010/main" val="40863418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9203" name="Rectangle 3"/>
          <p:cNvSpPr>
            <a:spLocks noGrp="1" noChangeArrowheads="1"/>
          </p:cNvSpPr>
          <p:nvPr>
            <p:ph type="body" idx="1"/>
          </p:nvPr>
        </p:nvSpPr>
        <p:spPr>
          <a:xfrm>
            <a:off x="685800" y="1193800"/>
            <a:ext cx="7631113" cy="5259388"/>
          </a:xfrm>
        </p:spPr>
        <p:txBody>
          <a:bodyPr/>
          <a:lstStyle/>
          <a:p>
            <a:pPr>
              <a:lnSpc>
                <a:spcPct val="150000"/>
              </a:lnSpc>
              <a:buFontTx/>
              <a:buNone/>
            </a:pPr>
            <a:r>
              <a:rPr lang="en-US" altLang="zh-CN" sz="2500" b="1"/>
              <a:t>            </a:t>
            </a:r>
            <a:r>
              <a:rPr lang="zh-CN" altLang="en-US" sz="2500" b="1"/>
              <a:t>这个过程可以用一棵有</a:t>
            </a:r>
            <a:r>
              <a:rPr lang="en-US" altLang="zh-CN" sz="2500" b="1"/>
              <a:t>n</a:t>
            </a:r>
            <a:r>
              <a:rPr lang="zh-CN" altLang="en-US" sz="2500" b="1"/>
              <a:t>个叶子结点的完全二叉树表示。根节点中的关键字即为叶子结点中的最小关键字。在输出最小关键字之后，根据关系的可传递性，欲选出次小关键字，仅需将叶子结点中的最小关键字改为“最大值”，如∞，然后从该叶子结点开始，和其左（右）兄弟的关键字进行比较，修改从叶子结点到根的路径上各结点的关键字，则根结点的关键字即为次小关键字。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83</a:t>
            </a:fld>
            <a:endParaRPr lang="en-US" altLang="zh-CN" dirty="0"/>
          </a:p>
        </p:txBody>
      </p:sp>
    </p:spTree>
    <p:extLst>
      <p:ext uri="{BB962C8B-B14F-4D97-AF65-F5344CB8AC3E}">
        <p14:creationId xmlns:p14="http://schemas.microsoft.com/office/powerpoint/2010/main" val="23299277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7" name="Text Box 7"/>
          <p:cNvSpPr txBox="1">
            <a:spLocks noChangeArrowheads="1"/>
          </p:cNvSpPr>
          <p:nvPr/>
        </p:nvSpPr>
        <p:spPr bwMode="auto">
          <a:xfrm>
            <a:off x="611188" y="1412875"/>
            <a:ext cx="8077200" cy="426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lnSpc>
                <a:spcPct val="120000"/>
              </a:lnSpc>
            </a:pPr>
            <a:r>
              <a:rPr kumimoji="1" lang="en-US" altLang="zh-CN" sz="2800" b="1"/>
              <a:t>       </a:t>
            </a:r>
            <a:r>
              <a:rPr kumimoji="1" lang="zh-CN" altLang="en-US" sz="2800" b="1"/>
              <a:t>假设有</a:t>
            </a:r>
            <a:r>
              <a:rPr kumimoji="1" lang="en-US" altLang="zh-CN" sz="2800" b="1" i="1"/>
              <a:t>n</a:t>
            </a:r>
            <a:r>
              <a:rPr kumimoji="1" lang="en-US" altLang="zh-CN" sz="2800" b="1"/>
              <a:t>=2</a:t>
            </a:r>
            <a:r>
              <a:rPr kumimoji="1" lang="en-US" altLang="zh-CN" sz="2800" b="1" i="1" baseline="30000"/>
              <a:t>k</a:t>
            </a:r>
            <a:r>
              <a:rPr kumimoji="1" lang="zh-CN" altLang="en-US" sz="2800" b="1"/>
              <a:t>个选手进行竞技淘汰赛，最后决出冠军的选手，用函数</a:t>
            </a:r>
          </a:p>
          <a:p>
            <a:pPr algn="just" eaLnBrk="1" hangingPunct="1">
              <a:lnSpc>
                <a:spcPct val="120000"/>
              </a:lnSpc>
            </a:pPr>
            <a:r>
              <a:rPr kumimoji="1" lang="zh-CN" altLang="en-US" sz="2800" b="1"/>
              <a:t>       </a:t>
            </a:r>
            <a:r>
              <a:rPr kumimoji="1" lang="en-US" altLang="zh-CN" sz="2800" b="1"/>
              <a:t>bool Comp(string mem1, string mem2);</a:t>
            </a:r>
          </a:p>
          <a:p>
            <a:pPr algn="just" eaLnBrk="1" hangingPunct="1">
              <a:lnSpc>
                <a:spcPct val="120000"/>
              </a:lnSpc>
            </a:pPr>
            <a:r>
              <a:rPr kumimoji="1" lang="zh-CN" altLang="en-US" sz="2800" b="1"/>
              <a:t>模拟两位选手的比赛，若</a:t>
            </a:r>
            <a:r>
              <a:rPr kumimoji="1" lang="en-US" altLang="zh-CN" sz="2800" b="1"/>
              <a:t>mem1</a:t>
            </a:r>
            <a:r>
              <a:rPr kumimoji="1" lang="zh-CN" altLang="en-US" sz="2800" b="1"/>
              <a:t>获胜则函数</a:t>
            </a:r>
            <a:r>
              <a:rPr kumimoji="1" lang="en-US" altLang="zh-CN" sz="2800" b="1"/>
              <a:t>Comp</a:t>
            </a:r>
            <a:r>
              <a:rPr kumimoji="1" lang="zh-CN" altLang="en-US" sz="2800" b="1"/>
              <a:t>返回</a:t>
            </a:r>
            <a:r>
              <a:rPr kumimoji="1" lang="en-US" altLang="zh-CN" sz="2800" b="1"/>
              <a:t>TRUE </a:t>
            </a:r>
            <a:r>
              <a:rPr kumimoji="1" lang="zh-CN" altLang="en-US" sz="2800" b="1"/>
              <a:t>，否则函数</a:t>
            </a:r>
            <a:r>
              <a:rPr kumimoji="1" lang="en-US" altLang="zh-CN" sz="2800" b="1"/>
              <a:t>Comp</a:t>
            </a:r>
            <a:r>
              <a:rPr kumimoji="1" lang="zh-CN" altLang="en-US" sz="2800" b="1"/>
              <a:t>返回</a:t>
            </a:r>
            <a:r>
              <a:rPr kumimoji="1" lang="en-US" altLang="zh-CN" sz="2800" b="1"/>
              <a:t>FALSE</a:t>
            </a:r>
            <a:r>
              <a:rPr kumimoji="1" lang="zh-CN" altLang="en-US" sz="2800" b="1"/>
              <a:t>，并假定可以在常数时间内完成函数</a:t>
            </a:r>
            <a:r>
              <a:rPr kumimoji="1" lang="en-US" altLang="zh-CN" sz="2800" b="1"/>
              <a:t>Comp</a:t>
            </a:r>
            <a:r>
              <a:rPr kumimoji="1" lang="zh-CN" altLang="en-US" sz="2800" b="1"/>
              <a:t>的执行，下面的算法实现选手的竞技淘汰比赛的过程。</a:t>
            </a:r>
          </a:p>
          <a:p>
            <a:pPr algn="just" eaLnBrk="1" hangingPunct="1">
              <a:spcBef>
                <a:spcPct val="50000"/>
              </a:spcBef>
            </a:pPr>
            <a:endParaRPr kumimoji="1" lang="en-US" altLang="zh-CN" b="1"/>
          </a:p>
        </p:txBody>
      </p:sp>
      <p:sp>
        <p:nvSpPr>
          <p:cNvPr id="64518" name="Text Box 10"/>
          <p:cNvSpPr txBox="1">
            <a:spLocks noChangeArrowheads="1"/>
          </p:cNvSpPr>
          <p:nvPr/>
        </p:nvSpPr>
        <p:spPr bwMode="auto">
          <a:xfrm>
            <a:off x="323850" y="333375"/>
            <a:ext cx="6480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en-US" altLang="zh-CN" sz="4400" b="1" dirty="0" smtClean="0">
                <a:solidFill>
                  <a:schemeClr val="tx2"/>
                </a:solidFill>
                <a:latin typeface="华文行楷" pitchFamily="2" charset="-122"/>
                <a:ea typeface="华文行楷" pitchFamily="2" charset="-122"/>
              </a:rPr>
              <a:t> </a:t>
            </a:r>
            <a:r>
              <a:rPr kumimoji="1" lang="zh-CN" altLang="en-US" sz="4400" b="1" dirty="0">
                <a:solidFill>
                  <a:schemeClr val="tx2"/>
                </a:solidFill>
                <a:latin typeface="华文行楷" pitchFamily="2" charset="-122"/>
                <a:ea typeface="华文行楷" pitchFamily="2" charset="-122"/>
              </a:rPr>
              <a:t>淘汰赛冠军问题</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84</a:t>
            </a:fld>
            <a:endParaRPr lang="en-US" altLang="zh-CN" dirty="0"/>
          </a:p>
        </p:txBody>
      </p:sp>
    </p:spTree>
    <p:extLst>
      <p:ext uri="{BB962C8B-B14F-4D97-AF65-F5344CB8AC3E}">
        <p14:creationId xmlns:p14="http://schemas.microsoft.com/office/powerpoint/2010/main" val="15562935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65541" name="Group 13"/>
          <p:cNvGrpSpPr>
            <a:grpSpLocks/>
          </p:cNvGrpSpPr>
          <p:nvPr/>
        </p:nvGrpSpPr>
        <p:grpSpPr bwMode="auto">
          <a:xfrm>
            <a:off x="685800" y="980728"/>
            <a:ext cx="7924800" cy="4948585"/>
            <a:chOff x="1469" y="9678"/>
            <a:chExt cx="7654" cy="3618"/>
          </a:xfrm>
        </p:grpSpPr>
        <p:sp>
          <p:nvSpPr>
            <p:cNvPr id="65542" name="Text Box 14"/>
            <p:cNvSpPr txBox="1">
              <a:spLocks noChangeArrowheads="1"/>
            </p:cNvSpPr>
            <p:nvPr/>
          </p:nvSpPr>
          <p:spPr bwMode="auto">
            <a:xfrm>
              <a:off x="1469" y="9680"/>
              <a:ext cx="7654" cy="3616"/>
            </a:xfrm>
            <a:prstGeom prst="rect">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ctr"/>
              <a:r>
                <a:rPr lang="zh-CN" altLang="en-US" b="1" dirty="0" smtClean="0"/>
                <a:t>算法</a:t>
              </a:r>
              <a:r>
                <a:rPr lang="en-US" altLang="zh-CN" b="1" dirty="0" smtClean="0"/>
                <a:t>——</a:t>
              </a:r>
              <a:r>
                <a:rPr lang="zh-CN" altLang="en-US" b="1" dirty="0"/>
                <a:t>淘汰赛冠军问题</a:t>
              </a:r>
            </a:p>
            <a:p>
              <a:pPr algn="just">
                <a:lnSpc>
                  <a:spcPct val="104000"/>
                </a:lnSpc>
              </a:pPr>
              <a:r>
                <a:rPr lang="zh-CN" altLang="en-US" b="1" dirty="0"/>
                <a:t>      </a:t>
              </a:r>
              <a:r>
                <a:rPr lang="en-US" altLang="zh-CN" b="1" dirty="0"/>
                <a:t>string Game(string r[ ], </a:t>
              </a:r>
              <a:r>
                <a:rPr lang="en-US" altLang="zh-CN" b="1" dirty="0" err="1"/>
                <a:t>int</a:t>
              </a:r>
              <a:r>
                <a:rPr lang="en-US" altLang="zh-CN" b="1" dirty="0"/>
                <a:t> n)</a:t>
              </a:r>
            </a:p>
            <a:p>
              <a:pPr algn="just">
                <a:lnSpc>
                  <a:spcPct val="104000"/>
                </a:lnSpc>
              </a:pPr>
              <a:r>
                <a:rPr lang="en-US" altLang="zh-CN" b="1" dirty="0"/>
                <a:t>      {</a:t>
              </a:r>
            </a:p>
            <a:p>
              <a:pPr algn="just">
                <a:lnSpc>
                  <a:spcPct val="104000"/>
                </a:lnSpc>
              </a:pPr>
              <a:r>
                <a:rPr lang="en-US" altLang="zh-CN" b="1" dirty="0"/>
                <a:t>         i=n;</a:t>
              </a:r>
            </a:p>
            <a:p>
              <a:pPr algn="just">
                <a:lnSpc>
                  <a:spcPct val="104000"/>
                </a:lnSpc>
              </a:pPr>
              <a:r>
                <a:rPr lang="en-US" altLang="zh-CN" b="1" dirty="0"/>
                <a:t>        while (i&gt;1)</a:t>
              </a:r>
            </a:p>
            <a:p>
              <a:pPr algn="just">
                <a:lnSpc>
                  <a:spcPct val="104000"/>
                </a:lnSpc>
              </a:pPr>
              <a:r>
                <a:rPr lang="en-US" altLang="zh-CN" b="1" dirty="0"/>
                <a:t>        {</a:t>
              </a:r>
            </a:p>
            <a:p>
              <a:pPr algn="just">
                <a:lnSpc>
                  <a:spcPct val="104000"/>
                </a:lnSpc>
              </a:pPr>
              <a:r>
                <a:rPr lang="en-US" altLang="zh-CN" b="1" dirty="0"/>
                <a:t>           i=i/2;</a:t>
              </a:r>
            </a:p>
            <a:p>
              <a:pPr algn="just">
                <a:lnSpc>
                  <a:spcPct val="104000"/>
                </a:lnSpc>
              </a:pPr>
              <a:r>
                <a:rPr lang="en-US" altLang="zh-CN" b="1" dirty="0"/>
                <a:t>           for (j=0; j&lt;i; j++)</a:t>
              </a:r>
            </a:p>
            <a:p>
              <a:pPr algn="just">
                <a:lnSpc>
                  <a:spcPct val="104000"/>
                </a:lnSpc>
              </a:pPr>
              <a:r>
                <a:rPr lang="en-US" altLang="zh-CN" b="1" dirty="0"/>
                <a:t>              if (Comp(r[</a:t>
              </a:r>
              <a:r>
                <a:rPr lang="en-US" altLang="zh-CN" b="1" dirty="0" err="1"/>
                <a:t>j+i</a:t>
              </a:r>
              <a:r>
                <a:rPr lang="en-US" altLang="zh-CN" b="1" dirty="0"/>
                <a:t>], r[j]))</a:t>
              </a:r>
            </a:p>
            <a:p>
              <a:pPr algn="just">
                <a:lnSpc>
                  <a:spcPct val="104000"/>
                </a:lnSpc>
              </a:pPr>
              <a:r>
                <a:rPr lang="en-US" altLang="zh-CN" b="1" dirty="0"/>
                <a:t>                  r[j]=r[</a:t>
              </a:r>
              <a:r>
                <a:rPr lang="en-US" altLang="zh-CN" b="1" dirty="0" err="1"/>
                <a:t>j+i</a:t>
              </a:r>
              <a:r>
                <a:rPr lang="en-US" altLang="zh-CN" b="1" dirty="0"/>
                <a:t>];</a:t>
              </a:r>
            </a:p>
            <a:p>
              <a:pPr algn="just">
                <a:lnSpc>
                  <a:spcPct val="104000"/>
                </a:lnSpc>
              </a:pPr>
              <a:r>
                <a:rPr lang="en-US" altLang="zh-CN" b="1" dirty="0"/>
                <a:t>        }</a:t>
              </a:r>
            </a:p>
            <a:p>
              <a:pPr algn="just">
                <a:lnSpc>
                  <a:spcPct val="104000"/>
                </a:lnSpc>
              </a:pPr>
              <a:r>
                <a:rPr lang="en-US" altLang="zh-CN" b="1" dirty="0"/>
                <a:t>       return r[0];</a:t>
              </a:r>
            </a:p>
            <a:p>
              <a:pPr algn="just">
                <a:lnSpc>
                  <a:spcPct val="104000"/>
                </a:lnSpc>
              </a:pPr>
              <a:r>
                <a:rPr lang="en-US" altLang="zh-CN" b="1" dirty="0"/>
                <a:t>    }</a:t>
              </a:r>
            </a:p>
          </p:txBody>
        </p:sp>
        <p:grpSp>
          <p:nvGrpSpPr>
            <p:cNvPr id="65543" name="Group 15"/>
            <p:cNvGrpSpPr>
              <a:grpSpLocks/>
            </p:cNvGrpSpPr>
            <p:nvPr/>
          </p:nvGrpSpPr>
          <p:grpSpPr bwMode="auto">
            <a:xfrm>
              <a:off x="1471" y="9678"/>
              <a:ext cx="550" cy="864"/>
              <a:chOff x="1519" y="3141"/>
              <a:chExt cx="550" cy="864"/>
            </a:xfrm>
          </p:grpSpPr>
          <p:sp>
            <p:nvSpPr>
              <p:cNvPr id="65544" name="AutoShape 16"/>
              <p:cNvSpPr>
                <a:spLocks noChangeArrowheads="1"/>
              </p:cNvSpPr>
              <p:nvPr/>
            </p:nvSpPr>
            <p:spPr bwMode="auto">
              <a:xfrm rot="5400000">
                <a:off x="1362" y="3298"/>
                <a:ext cx="864" cy="550"/>
              </a:xfrm>
              <a:prstGeom prst="rtTriangle">
                <a:avLst/>
              </a:prstGeom>
              <a:noFill/>
              <a:ln w="9525">
                <a:solidFill>
                  <a:srgbClr val="000000"/>
                </a:solidFill>
                <a:prstDash val="lg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33" name="WordArt 17"/>
              <p:cNvSpPr>
                <a:spLocks noChangeArrowheads="1" noChangeShapeType="1" noTextEdit="1"/>
              </p:cNvSpPr>
              <p:nvPr/>
            </p:nvSpPr>
            <p:spPr bwMode="auto">
              <a:xfrm rot="18000000">
                <a:off x="1454" y="3346"/>
                <a:ext cx="557" cy="167"/>
              </a:xfrm>
              <a:prstGeom prst="rect">
                <a:avLst/>
              </a:prstGeom>
            </p:spPr>
            <p:txBody>
              <a:bodyPr wrap="none" fromWordArt="1">
                <a:prstTxWarp prst="textCanDown">
                  <a:avLst>
                    <a:gd name="adj" fmla="val 2569"/>
                  </a:avLst>
                </a:prstTxWarp>
              </a:bodyPr>
              <a:lstStyle/>
              <a:p>
                <a:pPr algn="ctr">
                  <a:defRPr/>
                </a:pPr>
                <a:r>
                  <a:rPr lang="en-US" altLang="zh-CN" sz="800" kern="10">
                    <a:ln w="9525">
                      <a:solidFill>
                        <a:srgbClr val="000000"/>
                      </a:solidFill>
                      <a:round/>
                      <a:headEnd/>
                      <a:tailEnd/>
                    </a:ln>
                    <a:noFill/>
                    <a:latin typeface="宋体"/>
                    <a:ea typeface="宋体"/>
                  </a:rPr>
                  <a:t>C++</a:t>
                </a:r>
                <a:r>
                  <a:rPr lang="zh-CN" altLang="en-US" sz="800" kern="10">
                    <a:ln w="9525">
                      <a:solidFill>
                        <a:srgbClr val="000000"/>
                      </a:solidFill>
                      <a:round/>
                      <a:headEnd/>
                      <a:tailEnd/>
                    </a:ln>
                    <a:noFill/>
                    <a:latin typeface="宋体"/>
                    <a:ea typeface="宋体"/>
                  </a:rPr>
                  <a:t>描述</a:t>
                </a:r>
              </a:p>
            </p:txBody>
          </p:sp>
        </p:grpSp>
      </p:gr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85</a:t>
            </a:fld>
            <a:endParaRPr lang="en-US" altLang="zh-CN" dirty="0"/>
          </a:p>
        </p:txBody>
      </p:sp>
    </p:spTree>
    <p:extLst>
      <p:ext uri="{BB962C8B-B14F-4D97-AF65-F5344CB8AC3E}">
        <p14:creationId xmlns:p14="http://schemas.microsoft.com/office/powerpoint/2010/main" val="1653202136"/>
      </p:ext>
    </p:extLst>
  </p:cSld>
  <p:clrMapOvr>
    <a:masterClrMapping/>
  </p:clrMapOvr>
  <p:transition>
    <p:strips dir="rd"/>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6565" name="Text Box 4"/>
          <p:cNvSpPr txBox="1">
            <a:spLocks noChangeArrowheads="1"/>
          </p:cNvSpPr>
          <p:nvPr/>
        </p:nvSpPr>
        <p:spPr bwMode="auto">
          <a:xfrm>
            <a:off x="468313" y="1628775"/>
            <a:ext cx="8001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algn="just" eaLnBrk="1" hangingPunct="1">
              <a:spcBef>
                <a:spcPct val="50000"/>
              </a:spcBef>
            </a:pPr>
            <a:r>
              <a:rPr kumimoji="1" lang="en-US" altLang="zh-CN" sz="2800" b="1" dirty="0"/>
              <a:t>        </a:t>
            </a:r>
            <a:r>
              <a:rPr kumimoji="1" lang="zh-CN" altLang="en-US" sz="2800" b="1" dirty="0"/>
              <a:t>因为</a:t>
            </a:r>
            <a:r>
              <a:rPr kumimoji="1" lang="en-US" altLang="zh-CN" sz="2800" b="1" i="1" dirty="0"/>
              <a:t>n</a:t>
            </a:r>
            <a:r>
              <a:rPr kumimoji="1" lang="en-US" altLang="zh-CN" sz="2800" b="1" dirty="0"/>
              <a:t>=2</a:t>
            </a:r>
            <a:r>
              <a:rPr kumimoji="1" lang="en-US" altLang="zh-CN" sz="2800" b="1" i="1" baseline="30000" dirty="0"/>
              <a:t>k</a:t>
            </a:r>
            <a:r>
              <a:rPr kumimoji="1" lang="zh-CN" altLang="en-US" sz="2800" b="1" dirty="0"/>
              <a:t>，所以，外层的</a:t>
            </a:r>
            <a:r>
              <a:rPr kumimoji="1" lang="en-US" altLang="zh-CN" sz="2800" b="1" dirty="0"/>
              <a:t>while</a:t>
            </a:r>
            <a:r>
              <a:rPr kumimoji="1" lang="zh-CN" altLang="en-US" sz="2800" b="1" dirty="0"/>
              <a:t>循环共执行</a:t>
            </a:r>
            <a:r>
              <a:rPr kumimoji="1" lang="en-US" altLang="zh-CN" sz="2800" b="1" i="1" dirty="0"/>
              <a:t>k</a:t>
            </a:r>
            <a:r>
              <a:rPr kumimoji="1" lang="zh-CN" altLang="en-US" sz="2800" b="1" dirty="0"/>
              <a:t>次，在每一次执行时，内层的</a:t>
            </a:r>
            <a:r>
              <a:rPr kumimoji="1" lang="en-US" altLang="zh-CN" sz="2800" b="1" dirty="0"/>
              <a:t>for</a:t>
            </a:r>
            <a:r>
              <a:rPr kumimoji="1" lang="zh-CN" altLang="en-US" sz="2800" b="1" dirty="0"/>
              <a:t>循环的执行次数分别是</a:t>
            </a:r>
            <a:r>
              <a:rPr kumimoji="1" lang="en-US" altLang="zh-CN" sz="2800" b="1" i="1" dirty="0"/>
              <a:t>n</a:t>
            </a:r>
            <a:r>
              <a:rPr kumimoji="1" lang="en-US" altLang="zh-CN" sz="2800" b="1" dirty="0"/>
              <a:t>/2</a:t>
            </a:r>
            <a:r>
              <a:rPr kumimoji="1" lang="zh-CN" altLang="en-US" sz="2800" b="1" dirty="0"/>
              <a:t>，</a:t>
            </a:r>
            <a:r>
              <a:rPr kumimoji="1" lang="en-US" altLang="zh-CN" sz="2800" b="1" i="1" dirty="0"/>
              <a:t>n</a:t>
            </a:r>
            <a:r>
              <a:rPr kumimoji="1" lang="en-US" altLang="zh-CN" sz="2800" b="1" dirty="0"/>
              <a:t>/4</a:t>
            </a:r>
            <a:r>
              <a:rPr kumimoji="1" lang="zh-CN" altLang="en-US" sz="2800" b="1" dirty="0"/>
              <a:t>，</a:t>
            </a:r>
            <a:r>
              <a:rPr kumimoji="1" lang="en-US" altLang="zh-CN" sz="2800" b="1" dirty="0"/>
              <a:t>…</a:t>
            </a:r>
            <a:r>
              <a:rPr kumimoji="1" lang="zh-CN" altLang="en-US" sz="2800" b="1" dirty="0"/>
              <a:t>，</a:t>
            </a:r>
            <a:r>
              <a:rPr kumimoji="1" lang="en-US" altLang="zh-CN" sz="2800" b="1" dirty="0"/>
              <a:t>1</a:t>
            </a:r>
            <a:r>
              <a:rPr kumimoji="1" lang="zh-CN" altLang="en-US" sz="2800" b="1" dirty="0"/>
              <a:t>，而函数</a:t>
            </a:r>
            <a:r>
              <a:rPr kumimoji="1" lang="en-US" altLang="zh-CN" sz="2800" b="1" dirty="0"/>
              <a:t>comp</a:t>
            </a:r>
            <a:r>
              <a:rPr kumimoji="1" lang="zh-CN" altLang="en-US" sz="2800" b="1" dirty="0"/>
              <a:t>可以在常数时间内完成，因此，</a:t>
            </a:r>
            <a:r>
              <a:rPr kumimoji="1" lang="zh-CN" altLang="en-US" sz="2800" b="1" dirty="0" smtClean="0"/>
              <a:t>算法的</a:t>
            </a:r>
            <a:r>
              <a:rPr kumimoji="1" lang="zh-CN" altLang="en-US" sz="2800" b="1" dirty="0"/>
              <a:t>执行时间为：</a:t>
            </a:r>
          </a:p>
        </p:txBody>
      </p:sp>
      <p:graphicFrame>
        <p:nvGraphicFramePr>
          <p:cNvPr id="66566" name="Object 5"/>
          <p:cNvGraphicFramePr>
            <a:graphicFrameLocks noChangeAspect="1"/>
          </p:cNvGraphicFramePr>
          <p:nvPr/>
        </p:nvGraphicFramePr>
        <p:xfrm>
          <a:off x="500063" y="3714750"/>
          <a:ext cx="8286750" cy="1536700"/>
        </p:xfrm>
        <a:graphic>
          <a:graphicData uri="http://schemas.openxmlformats.org/presentationml/2006/ole">
            <mc:AlternateContent xmlns:mc="http://schemas.openxmlformats.org/markup-compatibility/2006">
              <mc:Choice xmlns:v="urn:schemas-microsoft-com:vml" Requires="v">
                <p:oleObj spid="_x0000_s207902" r:id="rId3" imgW="2374900" imgH="431800" progId="Equation.3">
                  <p:embed/>
                </p:oleObj>
              </mc:Choice>
              <mc:Fallback>
                <p:oleObj r:id="rId3" imgW="2374900" imgH="4318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063" y="3714750"/>
                        <a:ext cx="8286750" cy="1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86</a:t>
            </a:fld>
            <a:endParaRPr lang="en-US" altLang="zh-CN" dirty="0"/>
          </a:p>
        </p:txBody>
      </p:sp>
    </p:spTree>
    <p:extLst>
      <p:ext uri="{BB962C8B-B14F-4D97-AF65-F5344CB8AC3E}">
        <p14:creationId xmlns:p14="http://schemas.microsoft.com/office/powerpoint/2010/main" val="41426712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609600" y="332656"/>
            <a:ext cx="7664450" cy="685800"/>
          </a:xfrm>
        </p:spPr>
        <p:txBody>
          <a:bodyPr/>
          <a:lstStyle/>
          <a:p>
            <a:r>
              <a:rPr lang="en-US" altLang="zh-CN" dirty="0" smtClean="0">
                <a:ea typeface="宋体" charset="-122"/>
              </a:rPr>
              <a:t>Exponentiation by Squaring</a:t>
            </a:r>
          </a:p>
        </p:txBody>
      </p:sp>
      <p:sp>
        <p:nvSpPr>
          <p:cNvPr id="49155" name="Rectangle 3"/>
          <p:cNvSpPr>
            <a:spLocks noGrp="1" noChangeArrowheads="1"/>
          </p:cNvSpPr>
          <p:nvPr>
            <p:ph type="body" idx="1"/>
          </p:nvPr>
        </p:nvSpPr>
        <p:spPr>
          <a:xfrm>
            <a:off x="0" y="1219200"/>
            <a:ext cx="9144000" cy="4905375"/>
          </a:xfrm>
        </p:spPr>
        <p:txBody>
          <a:bodyPr/>
          <a:lstStyle/>
          <a:p>
            <a:pPr>
              <a:buFont typeface="Monotype Sorts"/>
              <a:buNone/>
            </a:pPr>
            <a:r>
              <a:rPr lang="en-US" altLang="zh-CN" sz="2400" dirty="0" smtClean="0">
                <a:solidFill>
                  <a:srgbClr val="FF0000"/>
                </a:solidFill>
              </a:rPr>
              <a:t>The problem:</a:t>
            </a:r>
            <a:r>
              <a:rPr lang="en-US" altLang="zh-CN" sz="2400" dirty="0" smtClean="0"/>
              <a:t> Compute </a:t>
            </a:r>
            <a:r>
              <a:rPr lang="en-US" altLang="zh-CN" sz="2400" i="1" dirty="0" smtClean="0"/>
              <a:t>a</a:t>
            </a:r>
            <a:r>
              <a:rPr lang="en-US" altLang="zh-CN" sz="2400" i="1" baseline="30000" dirty="0" smtClean="0"/>
              <a:t>n</a:t>
            </a:r>
            <a:r>
              <a:rPr lang="en-US" altLang="zh-CN" sz="2400" i="1" dirty="0" smtClean="0"/>
              <a:t> </a:t>
            </a:r>
            <a:r>
              <a:rPr lang="en-US" altLang="zh-CN" sz="2400" dirty="0" smtClean="0"/>
              <a:t>where </a:t>
            </a:r>
            <a:r>
              <a:rPr lang="en-US" altLang="zh-CN" sz="2400" i="1" dirty="0" smtClean="0"/>
              <a:t>n </a:t>
            </a:r>
            <a:r>
              <a:rPr lang="en-US" altLang="zh-CN" sz="2400" dirty="0" smtClean="0"/>
              <a:t>is a nonnegative integer</a:t>
            </a:r>
          </a:p>
          <a:p>
            <a:pPr>
              <a:buFont typeface="Monotype Sorts"/>
              <a:buNone/>
            </a:pPr>
            <a:endParaRPr lang="en-US" altLang="zh-CN" sz="2400" dirty="0" smtClean="0"/>
          </a:p>
          <a:p>
            <a:pPr>
              <a:buFont typeface="Monotype Sorts"/>
              <a:buNone/>
            </a:pPr>
            <a:r>
              <a:rPr lang="en-US" altLang="zh-CN" sz="2400" dirty="0" smtClean="0"/>
              <a:t>The problem can be solved by </a:t>
            </a:r>
            <a:r>
              <a:rPr lang="en-US" altLang="zh-CN" sz="2400" dirty="0" smtClean="0">
                <a:solidFill>
                  <a:srgbClr val="00B050"/>
                </a:solidFill>
              </a:rPr>
              <a:t>applying recursively the formulas</a:t>
            </a:r>
            <a:r>
              <a:rPr lang="en-US" altLang="zh-CN" sz="2400" dirty="0" smtClean="0"/>
              <a:t>:</a:t>
            </a:r>
          </a:p>
          <a:p>
            <a:pPr>
              <a:buFont typeface="Monotype Sorts"/>
              <a:buNone/>
            </a:pPr>
            <a:endParaRPr lang="en-US" altLang="zh-CN" sz="2400" dirty="0" smtClean="0"/>
          </a:p>
        </p:txBody>
      </p:sp>
      <p:sp>
        <p:nvSpPr>
          <p:cNvPr id="407556" name="Text Box 4"/>
          <p:cNvSpPr txBox="1">
            <a:spLocks noChangeArrowheads="1"/>
          </p:cNvSpPr>
          <p:nvPr/>
        </p:nvSpPr>
        <p:spPr bwMode="auto">
          <a:xfrm>
            <a:off x="1295400" y="2743200"/>
            <a:ext cx="33528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even values of </a:t>
            </a:r>
            <a:r>
              <a:rPr lang="en-US" altLang="zh-CN" b="1" i="1">
                <a:solidFill>
                  <a:schemeClr val="hlink"/>
                </a:solidFill>
                <a:effectLst>
                  <a:outerShdw blurRad="38100" dist="38100" dir="2700000" algn="tl">
                    <a:srgbClr val="000000"/>
                  </a:outerShdw>
                </a:effectLst>
              </a:rPr>
              <a:t>n</a:t>
            </a:r>
            <a:endParaRPr lang="en-US" altLang="zh-CN"/>
          </a:p>
        </p:txBody>
      </p:sp>
      <p:sp>
        <p:nvSpPr>
          <p:cNvPr id="407557" name="Text Box 5"/>
          <p:cNvSpPr txBox="1">
            <a:spLocks noChangeArrowheads="1"/>
          </p:cNvSpPr>
          <p:nvPr/>
        </p:nvSpPr>
        <p:spPr bwMode="auto">
          <a:xfrm>
            <a:off x="1295400" y="3886200"/>
            <a:ext cx="35814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odd values of </a:t>
            </a:r>
            <a:r>
              <a:rPr lang="en-US" altLang="zh-CN" b="1" i="1">
                <a:solidFill>
                  <a:schemeClr val="hlink"/>
                </a:solidFill>
                <a:effectLst>
                  <a:outerShdw blurRad="38100" dist="38100" dir="2700000" algn="tl">
                    <a:srgbClr val="000000"/>
                  </a:outerShdw>
                </a:effectLst>
              </a:rPr>
              <a:t>n</a:t>
            </a:r>
            <a:endParaRPr lang="en-US" altLang="zh-CN" b="1">
              <a:effectLst>
                <a:outerShdw blurRad="38100" dist="38100" dir="2700000" algn="tl">
                  <a:srgbClr val="000000"/>
                </a:outerShdw>
              </a:effectLst>
            </a:endParaRPr>
          </a:p>
        </p:txBody>
      </p:sp>
      <p:sp>
        <p:nvSpPr>
          <p:cNvPr id="407558" name="Text Box 6"/>
          <p:cNvSpPr txBox="1">
            <a:spLocks noChangeArrowheads="1"/>
          </p:cNvSpPr>
          <p:nvPr/>
        </p:nvSpPr>
        <p:spPr bwMode="auto">
          <a:xfrm>
            <a:off x="2438400" y="3352800"/>
            <a:ext cx="5029200" cy="457200"/>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i="1">
                <a:solidFill>
                  <a:schemeClr val="hlink"/>
                </a:solidFill>
                <a:effectLst>
                  <a:outerShdw blurRad="38100" dist="38100" dir="2700000" algn="tl">
                    <a:srgbClr val="000000"/>
                  </a:outerShdw>
                </a:effectLst>
              </a:rPr>
              <a:t> </a:t>
            </a:r>
            <a:r>
              <a:rPr lang="en-US" altLang="zh-CN">
                <a:solidFill>
                  <a:schemeClr val="hlink"/>
                </a:solidFill>
              </a:rPr>
              <a:t>=</a:t>
            </a:r>
            <a:r>
              <a:rPr lang="en-US" altLang="zh-CN"/>
              <a:t> </a:t>
            </a:r>
            <a:r>
              <a:rPr lang="en-US" altLang="zh-CN" b="1">
                <a:solidFill>
                  <a:schemeClr val="hlink"/>
                </a:solidFill>
                <a:effectLst>
                  <a:outerShdw blurRad="38100" dist="38100" dir="2700000" algn="tl">
                    <a:srgbClr val="000000"/>
                  </a:outerShdw>
                </a:effectLst>
              </a:rPr>
              <a:t>(</a:t>
            </a: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baseline="30000">
                <a:solidFill>
                  <a:schemeClr val="hlink"/>
                </a:solidFill>
                <a:effectLst>
                  <a:outerShdw blurRad="38100" dist="38100" dir="2700000" algn="tl">
                    <a:srgbClr val="000000"/>
                  </a:outerShdw>
                </a:effectLst>
              </a:rPr>
              <a:t>/2 </a:t>
            </a:r>
            <a:r>
              <a:rPr lang="en-US" altLang="zh-CN" b="1">
                <a:solidFill>
                  <a:schemeClr val="hlink"/>
                </a:solidFill>
                <a:effectLst>
                  <a:outerShdw blurRad="38100" dist="38100" dir="2700000" algn="tl">
                    <a:srgbClr val="000000"/>
                  </a:outerShdw>
                </a:effectLst>
              </a:rPr>
              <a:t>)</a:t>
            </a:r>
            <a:r>
              <a:rPr lang="en-US" altLang="zh-CN" b="1" baseline="30000">
                <a:solidFill>
                  <a:schemeClr val="hlink"/>
                </a:solidFill>
                <a:effectLst>
                  <a:outerShdw blurRad="38100" dist="38100" dir="2700000" algn="tl">
                    <a:srgbClr val="000000"/>
                  </a:outerShdw>
                </a:effectLst>
              </a:rPr>
              <a:t>2   </a:t>
            </a:r>
            <a:r>
              <a:rPr lang="en-US" altLang="zh-CN" b="1">
                <a:solidFill>
                  <a:schemeClr val="hlink"/>
                </a:solidFill>
                <a:effectLst>
                  <a:outerShdw blurRad="38100" dist="38100" dir="2700000" algn="tl">
                    <a:srgbClr val="000000"/>
                  </a:outerShdw>
                </a:effectLst>
              </a:rPr>
              <a:t>if </a:t>
            </a:r>
            <a:r>
              <a:rPr lang="en-US" altLang="zh-CN" b="1" i="1">
                <a:solidFill>
                  <a:schemeClr val="hlink"/>
                </a:solidFill>
                <a:effectLst>
                  <a:outerShdw blurRad="38100" dist="38100" dir="2700000" algn="tl">
                    <a:srgbClr val="000000"/>
                  </a:outerShdw>
                </a:effectLst>
              </a:rPr>
              <a:t>n </a:t>
            </a:r>
            <a:r>
              <a:rPr lang="en-US" altLang="zh-CN" b="1">
                <a:solidFill>
                  <a:schemeClr val="hlink"/>
                </a:solidFill>
                <a:effectLst>
                  <a:outerShdw blurRad="38100" dist="38100" dir="2700000" algn="tl">
                    <a:srgbClr val="000000"/>
                  </a:outerShdw>
                </a:effectLst>
              </a:rPr>
              <a:t>&gt; 0  and  </a:t>
            </a:r>
            <a:r>
              <a:rPr lang="en-US" altLang="zh-CN" b="1" i="1">
                <a:solidFill>
                  <a:schemeClr val="hlink"/>
                </a:solidFill>
                <a:effectLst>
                  <a:outerShdw blurRad="38100" dist="38100" dir="2700000" algn="tl">
                    <a:srgbClr val="000000"/>
                  </a:outerShdw>
                </a:effectLst>
              </a:rPr>
              <a:t>a </a:t>
            </a:r>
            <a:r>
              <a:rPr lang="en-US" altLang="zh-CN" b="1" baseline="30000">
                <a:solidFill>
                  <a:schemeClr val="hlink"/>
                </a:solidFill>
                <a:effectLst>
                  <a:outerShdw blurRad="38100" dist="38100" dir="2700000" algn="tl">
                    <a:srgbClr val="000000"/>
                  </a:outerShdw>
                </a:effectLst>
              </a:rPr>
              <a:t>0 </a:t>
            </a:r>
            <a:r>
              <a:rPr lang="en-US" altLang="zh-CN" b="1">
                <a:solidFill>
                  <a:schemeClr val="hlink"/>
                </a:solidFill>
                <a:effectLst>
                  <a:outerShdw blurRad="38100" dist="38100" dir="2700000" algn="tl">
                    <a:srgbClr val="000000"/>
                  </a:outerShdw>
                </a:effectLst>
              </a:rPr>
              <a:t>= 1</a:t>
            </a:r>
            <a:endParaRPr lang="en-US" altLang="zh-CN"/>
          </a:p>
        </p:txBody>
      </p:sp>
      <p:sp>
        <p:nvSpPr>
          <p:cNvPr id="407559" name="Text Box 7"/>
          <p:cNvSpPr txBox="1">
            <a:spLocks noChangeArrowheads="1"/>
          </p:cNvSpPr>
          <p:nvPr/>
        </p:nvSpPr>
        <p:spPr bwMode="auto">
          <a:xfrm>
            <a:off x="2438400" y="4495800"/>
            <a:ext cx="4572000" cy="457200"/>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a </a:t>
            </a:r>
            <a:r>
              <a:rPr lang="en-US" altLang="zh-CN" b="1" i="1" baseline="30000">
                <a:solidFill>
                  <a:schemeClr val="hlink"/>
                </a:solidFill>
                <a:effectLst>
                  <a:outerShdw blurRad="38100" dist="38100" dir="2700000" algn="tl">
                    <a:srgbClr val="000000"/>
                  </a:outerShdw>
                </a:effectLst>
              </a:rPr>
              <a:t>n</a:t>
            </a:r>
            <a:r>
              <a:rPr lang="en-US" altLang="zh-CN" b="1" i="1">
                <a:solidFill>
                  <a:schemeClr val="hlink"/>
                </a:solidFill>
                <a:effectLst>
                  <a:outerShdw blurRad="38100" dist="38100" dir="2700000" algn="tl">
                    <a:srgbClr val="000000"/>
                  </a:outerShdw>
                </a:effectLst>
              </a:rPr>
              <a:t> </a:t>
            </a:r>
            <a:r>
              <a:rPr lang="en-US" altLang="zh-CN">
                <a:solidFill>
                  <a:schemeClr val="hlink"/>
                </a:solidFill>
              </a:rPr>
              <a:t>=</a:t>
            </a:r>
            <a:r>
              <a:rPr lang="en-US" altLang="zh-CN"/>
              <a:t> </a:t>
            </a:r>
            <a:r>
              <a:rPr lang="en-US" altLang="zh-CN" b="1">
                <a:solidFill>
                  <a:schemeClr val="hlink"/>
                </a:solidFill>
                <a:effectLst>
                  <a:outerShdw blurRad="38100" dist="38100" dir="2700000" algn="tl">
                    <a:srgbClr val="000000"/>
                  </a:outerShdw>
                </a:effectLst>
              </a:rPr>
              <a:t>(</a:t>
            </a:r>
            <a:r>
              <a:rPr lang="en-US" altLang="zh-CN" b="1" i="1">
                <a:solidFill>
                  <a:schemeClr val="hlink"/>
                </a:solidFill>
                <a:effectLst>
                  <a:outerShdw blurRad="38100" dist="38100" dir="2700000" algn="tl">
                    <a:srgbClr val="000000"/>
                  </a:outerShdw>
                </a:effectLst>
              </a:rPr>
              <a:t>a </a:t>
            </a:r>
            <a:r>
              <a:rPr lang="en-US" altLang="zh-CN" b="1" baseline="30000">
                <a:solidFill>
                  <a:schemeClr val="hlink"/>
                </a:solidFill>
                <a:effectLst>
                  <a:outerShdw blurRad="38100" dist="38100" dir="2700000" algn="tl">
                    <a:srgbClr val="000000"/>
                  </a:outerShdw>
                </a:effectLst>
              </a:rPr>
              <a:t>(</a:t>
            </a:r>
            <a:r>
              <a:rPr lang="en-US" altLang="zh-CN" b="1" i="1" baseline="30000">
                <a:solidFill>
                  <a:schemeClr val="hlink"/>
                </a:solidFill>
                <a:effectLst>
                  <a:outerShdw blurRad="38100" dist="38100" dir="2700000" algn="tl">
                    <a:srgbClr val="000000"/>
                  </a:outerShdw>
                </a:effectLst>
              </a:rPr>
              <a:t>n-</a:t>
            </a:r>
            <a:r>
              <a:rPr lang="en-US" altLang="zh-CN" b="1" baseline="30000">
                <a:solidFill>
                  <a:schemeClr val="hlink"/>
                </a:solidFill>
                <a:effectLst>
                  <a:outerShdw blurRad="38100" dist="38100" dir="2700000" algn="tl">
                    <a:srgbClr val="000000"/>
                  </a:outerShdw>
                </a:effectLst>
              </a:rPr>
              <a:t>1)/2</a:t>
            </a:r>
            <a:r>
              <a:rPr lang="en-US" altLang="zh-CN" b="1">
                <a:solidFill>
                  <a:schemeClr val="hlink"/>
                </a:solidFill>
                <a:effectLst>
                  <a:outerShdw blurRad="38100" dist="38100" dir="2700000" algn="tl">
                    <a:srgbClr val="000000"/>
                  </a:outerShdw>
                </a:effectLst>
              </a:rPr>
              <a:t> )</a:t>
            </a:r>
            <a:r>
              <a:rPr lang="en-US" altLang="zh-CN" b="1" baseline="30000">
                <a:solidFill>
                  <a:schemeClr val="hlink"/>
                </a:solidFill>
                <a:effectLst>
                  <a:outerShdw blurRad="38100" dist="38100" dir="2700000" algn="tl">
                    <a:srgbClr val="000000"/>
                  </a:outerShdw>
                </a:effectLst>
              </a:rPr>
              <a:t>2 </a:t>
            </a:r>
            <a:r>
              <a:rPr lang="en-US" altLang="zh-CN" b="1" i="1">
                <a:solidFill>
                  <a:schemeClr val="hlink"/>
                </a:solidFill>
                <a:effectLst>
                  <a:outerShdw blurRad="38100" dist="38100" dir="2700000" algn="tl">
                    <a:srgbClr val="000000"/>
                  </a:outerShdw>
                </a:effectLst>
              </a:rPr>
              <a:t>a</a:t>
            </a:r>
            <a:endParaRPr lang="en-US" altLang="zh-CN" b="1" baseline="30000">
              <a:solidFill>
                <a:schemeClr val="hlink"/>
              </a:solidFill>
              <a:effectLst>
                <a:outerShdw blurRad="38100" dist="38100" dir="2700000" algn="tl">
                  <a:srgbClr val="000000"/>
                </a:outerShdw>
              </a:effectLst>
            </a:endParaRPr>
          </a:p>
        </p:txBody>
      </p:sp>
      <p:sp>
        <p:nvSpPr>
          <p:cNvPr id="407564" name="Text Box 12"/>
          <p:cNvSpPr txBox="1">
            <a:spLocks noChangeArrowheads="1"/>
          </p:cNvSpPr>
          <p:nvPr/>
        </p:nvSpPr>
        <p:spPr bwMode="auto">
          <a:xfrm>
            <a:off x="609600" y="5105400"/>
            <a:ext cx="8534400" cy="1117229"/>
          </a:xfrm>
          <a:prstGeom prst="rect">
            <a:avLst/>
          </a:prstGeom>
          <a:noFill/>
          <a:ln w="12700">
            <a:noFill/>
            <a:miter lim="800000"/>
            <a:headEnd type="none" w="sm" len="sm"/>
            <a:tailEnd type="none" w="sm" len="sm"/>
          </a:ln>
          <a:effectLst/>
        </p:spPr>
        <p:txBody>
          <a:bodyPr>
            <a:spAutoFit/>
          </a:bodyPr>
          <a:lstStyle/>
          <a:p>
            <a:pPr>
              <a:lnSpc>
                <a:spcPct val="90000"/>
              </a:lnSpc>
              <a:spcBef>
                <a:spcPct val="50000"/>
              </a:spcBef>
              <a:defRPr/>
            </a:pPr>
            <a:r>
              <a:rPr lang="en-US" altLang="zh-CN" b="1" dirty="0">
                <a:solidFill>
                  <a:srgbClr val="FF3300"/>
                </a:solidFill>
                <a:effectLst>
                  <a:outerShdw blurRad="38100" dist="38100" dir="2700000" algn="tl">
                    <a:srgbClr val="000000"/>
                  </a:outerShdw>
                </a:effectLst>
              </a:rPr>
              <a:t>Recurrence:  M(</a:t>
            </a:r>
            <a:r>
              <a:rPr lang="en-US" altLang="zh-CN" b="1" i="1" dirty="0">
                <a:solidFill>
                  <a:srgbClr val="FF3300"/>
                </a:solidFill>
                <a:effectLst>
                  <a:outerShdw blurRad="38100" dist="38100" dir="2700000" algn="tl">
                    <a:srgbClr val="000000"/>
                  </a:outerShdw>
                </a:effectLst>
              </a:rPr>
              <a:t>n</a:t>
            </a:r>
            <a:r>
              <a:rPr lang="en-US" altLang="zh-CN" b="1" dirty="0">
                <a:solidFill>
                  <a:srgbClr val="FF3300"/>
                </a:solidFill>
                <a:effectLst>
                  <a:outerShdw blurRad="38100" dist="38100" dir="2700000" algn="tl">
                    <a:srgbClr val="000000"/>
                  </a:outerShdw>
                </a:effectLst>
              </a:rPr>
              <a:t>) = M( </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/2 ) + f</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a:t>
            </a:r>
            <a:r>
              <a:rPr lang="en-US" altLang="zh-CN" b="1" dirty="0">
                <a:solidFill>
                  <a:srgbClr val="FF3300"/>
                </a:solidFill>
                <a:effectLst>
                  <a:outerShdw blurRad="38100" dist="38100" dir="2700000" algn="tl">
                    <a:srgbClr val="000000"/>
                  </a:outerShdw>
                </a:effectLst>
                <a:sym typeface="Symbol" pitchFamily="18" charset="2"/>
              </a:rPr>
              <a:t>  where f(</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 = 1 or 2, </a:t>
            </a:r>
          </a:p>
          <a:p>
            <a:pPr>
              <a:lnSpc>
                <a:spcPct val="90000"/>
              </a:lnSpc>
              <a:spcBef>
                <a:spcPct val="50000"/>
              </a:spcBef>
              <a:defRPr/>
            </a:pPr>
            <a:r>
              <a:rPr lang="en-US" altLang="zh-CN" b="1" dirty="0">
                <a:solidFill>
                  <a:srgbClr val="FF3300"/>
                </a:solidFill>
                <a:effectLst>
                  <a:outerShdw blurRad="38100" dist="38100" dir="2700000" algn="tl">
                    <a:srgbClr val="000000"/>
                  </a:outerShdw>
                </a:effectLst>
                <a:sym typeface="Symbol" pitchFamily="18" charset="2"/>
              </a:rPr>
              <a:t>                       M(0) = 0</a:t>
            </a:r>
          </a:p>
          <a:p>
            <a:pPr>
              <a:lnSpc>
                <a:spcPct val="90000"/>
              </a:lnSpc>
              <a:spcBef>
                <a:spcPct val="50000"/>
              </a:spcBef>
              <a:defRPr/>
            </a:pPr>
            <a:r>
              <a:rPr lang="en-US" altLang="zh-CN" b="1" dirty="0">
                <a:solidFill>
                  <a:srgbClr val="FF3300"/>
                </a:solidFill>
                <a:effectLst>
                  <a:outerShdw blurRad="38100" dist="38100" dir="2700000" algn="tl">
                    <a:srgbClr val="000000"/>
                  </a:outerShdw>
                </a:effectLst>
                <a:sym typeface="Symbol" pitchFamily="18" charset="2"/>
              </a:rPr>
              <a:t>Master Theorem: </a:t>
            </a:r>
            <a:r>
              <a:rPr lang="en-US" altLang="zh-CN" b="1" dirty="0">
                <a:solidFill>
                  <a:srgbClr val="FF3300"/>
                </a:solidFill>
                <a:effectLst>
                  <a:outerShdw blurRad="38100" dist="38100" dir="2700000" algn="tl">
                    <a:srgbClr val="000000"/>
                  </a:outerShdw>
                </a:effectLst>
              </a:rPr>
              <a:t>M(</a:t>
            </a:r>
            <a:r>
              <a:rPr lang="en-US" altLang="zh-CN" b="1" i="1" dirty="0">
                <a:solidFill>
                  <a:srgbClr val="FF3300"/>
                </a:solidFill>
                <a:effectLst>
                  <a:outerShdw blurRad="38100" dist="38100" dir="2700000" algn="tl">
                    <a:srgbClr val="000000"/>
                  </a:outerShdw>
                </a:effectLst>
              </a:rPr>
              <a:t>n</a:t>
            </a:r>
            <a:r>
              <a:rPr lang="en-US" altLang="zh-CN" b="1" dirty="0">
                <a:solidFill>
                  <a:srgbClr val="FF3300"/>
                </a:solidFill>
                <a:effectLst>
                  <a:outerShdw blurRad="38100" dist="38100" dir="2700000" algn="tl">
                    <a:srgbClr val="000000"/>
                  </a:outerShdw>
                </a:effectLst>
              </a:rPr>
              <a:t>)</a:t>
            </a:r>
            <a:r>
              <a:rPr lang="en-US" altLang="zh-CN" dirty="0">
                <a:solidFill>
                  <a:srgbClr val="FF3300"/>
                </a:solidFill>
              </a:rPr>
              <a:t> </a:t>
            </a:r>
            <a:r>
              <a:rPr lang="en-US" altLang="zh-CN" b="1" dirty="0">
                <a:solidFill>
                  <a:srgbClr val="FF3300"/>
                </a:solidFill>
                <a:effectLst>
                  <a:outerShdw blurRad="38100" dist="38100" dir="2700000" algn="tl">
                    <a:srgbClr val="000000"/>
                  </a:outerShdw>
                </a:effectLst>
                <a:sym typeface="Symbol" pitchFamily="18" charset="2"/>
              </a:rPr>
              <a:t> </a:t>
            </a:r>
            <a:r>
              <a:rPr lang="el-GR" b="1" dirty="0">
                <a:solidFill>
                  <a:srgbClr val="FF3300"/>
                </a:solidFill>
                <a:effectLst>
                  <a:outerShdw blurRad="38100" dist="38100" dir="2700000" algn="tl">
                    <a:srgbClr val="000000"/>
                  </a:outerShdw>
                </a:effectLst>
                <a:cs typeface="Times New Roman" pitchFamily="18" charset="0"/>
                <a:sym typeface="Symbol" pitchFamily="18" charset="2"/>
              </a:rPr>
              <a:t>Θ</a:t>
            </a:r>
            <a:r>
              <a:rPr lang="en-US" altLang="zh-CN" b="1" dirty="0">
                <a:solidFill>
                  <a:srgbClr val="FF3300"/>
                </a:solidFill>
                <a:effectLst>
                  <a:outerShdw blurRad="38100" dist="38100" dir="2700000" algn="tl">
                    <a:srgbClr val="000000"/>
                  </a:outerShdw>
                </a:effectLst>
                <a:cs typeface="Times New Roman" pitchFamily="18" charset="0"/>
                <a:sym typeface="Symbol" pitchFamily="18" charset="2"/>
              </a:rPr>
              <a:t>(log </a:t>
            </a:r>
            <a:r>
              <a:rPr lang="en-US" altLang="zh-CN" b="1" i="1" dirty="0">
                <a:solidFill>
                  <a:srgbClr val="FF3300"/>
                </a:solidFill>
                <a:effectLst>
                  <a:outerShdw blurRad="38100" dist="38100" dir="2700000" algn="tl">
                    <a:srgbClr val="000000"/>
                  </a:outerShdw>
                </a:effectLst>
                <a:cs typeface="Times New Roman" pitchFamily="18" charset="0"/>
                <a:sym typeface="Symbol" pitchFamily="18" charset="2"/>
              </a:rPr>
              <a:t>n</a:t>
            </a:r>
            <a:r>
              <a:rPr lang="en-US" altLang="zh-CN" b="1" dirty="0">
                <a:solidFill>
                  <a:srgbClr val="FF3300"/>
                </a:solidFill>
                <a:effectLst>
                  <a:outerShdw blurRad="38100" dist="38100" dir="2700000" algn="tl">
                    <a:srgbClr val="000000"/>
                  </a:outerShdw>
                </a:effectLst>
                <a:cs typeface="Times New Roman" pitchFamily="18" charset="0"/>
                <a:sym typeface="Symbol" pitchFamily="18" charset="2"/>
              </a:rPr>
              <a:t>) = </a:t>
            </a:r>
            <a:r>
              <a:rPr lang="el-GR" b="1" dirty="0">
                <a:solidFill>
                  <a:srgbClr val="FF3300"/>
                </a:solidFill>
                <a:effectLst>
                  <a:outerShdw blurRad="38100" dist="38100" dir="2700000" algn="tl">
                    <a:srgbClr val="000000"/>
                  </a:outerShdw>
                </a:effectLst>
                <a:sym typeface="Symbol" pitchFamily="18" charset="2"/>
              </a:rPr>
              <a:t>Θ</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b</a:t>
            </a:r>
            <a:r>
              <a:rPr lang="en-US" altLang="zh-CN" b="1" dirty="0">
                <a:solidFill>
                  <a:srgbClr val="FF3300"/>
                </a:solidFill>
                <a:effectLst>
                  <a:outerShdw blurRad="38100" dist="38100" dir="2700000" algn="tl">
                    <a:srgbClr val="000000"/>
                  </a:outerShdw>
                </a:effectLst>
                <a:sym typeface="Symbol" pitchFamily="18" charset="2"/>
              </a:rPr>
              <a:t>) where </a:t>
            </a:r>
            <a:r>
              <a:rPr lang="en-US" altLang="zh-CN" b="1" i="1" dirty="0">
                <a:solidFill>
                  <a:srgbClr val="FF3300"/>
                </a:solidFill>
                <a:effectLst>
                  <a:outerShdw blurRad="38100" dist="38100" dir="2700000" algn="tl">
                    <a:srgbClr val="000000"/>
                  </a:outerShdw>
                </a:effectLst>
                <a:sym typeface="Symbol" pitchFamily="18" charset="2"/>
              </a:rPr>
              <a:t>b = </a:t>
            </a:r>
            <a:r>
              <a:rPr lang="en-US" altLang="zh-CN" b="1" dirty="0">
                <a:solidFill>
                  <a:srgbClr val="FF3300"/>
                </a:solidFill>
                <a:effectLst>
                  <a:outerShdw blurRad="38100" dist="38100" dir="2700000" algn="tl">
                    <a:srgbClr val="000000"/>
                  </a:outerShdw>
                </a:effectLst>
                <a:sym typeface="Symbol" pitchFamily="18" charset="2"/>
              </a:rPr>
              <a:t>log</a:t>
            </a:r>
            <a:r>
              <a:rPr lang="en-US" altLang="zh-CN" b="1" baseline="-25000" dirty="0">
                <a:solidFill>
                  <a:srgbClr val="FF3300"/>
                </a:solidFill>
                <a:effectLst>
                  <a:outerShdw blurRad="38100" dist="38100" dir="2700000" algn="tl">
                    <a:srgbClr val="000000"/>
                  </a:outerShdw>
                </a:effectLst>
                <a:sym typeface="Symbol" pitchFamily="18" charset="2"/>
              </a:rPr>
              <a:t>2</a:t>
            </a:r>
            <a:r>
              <a:rPr lang="en-US" altLang="zh-CN" b="1" dirty="0">
                <a:solidFill>
                  <a:srgbClr val="FF3300"/>
                </a:solidFill>
                <a:effectLst>
                  <a:outerShdw blurRad="38100" dist="38100" dir="2700000" algn="tl">
                    <a:srgbClr val="000000"/>
                  </a:outerShdw>
                </a:effectLst>
                <a:sym typeface="Symbol" pitchFamily="18" charset="2"/>
              </a:rPr>
              <a:t>(</a:t>
            </a:r>
            <a:r>
              <a:rPr lang="en-US" altLang="zh-CN" b="1" i="1" dirty="0">
                <a:solidFill>
                  <a:srgbClr val="FF3300"/>
                </a:solidFill>
                <a:effectLst>
                  <a:outerShdw blurRad="38100" dist="38100" dir="2700000" algn="tl">
                    <a:srgbClr val="000000"/>
                  </a:outerShdw>
                </a:effectLst>
                <a:sym typeface="Symbol" pitchFamily="18" charset="2"/>
              </a:rPr>
              <a:t>n+</a:t>
            </a:r>
            <a:r>
              <a:rPr lang="en-US" altLang="zh-CN" b="1" dirty="0">
                <a:solidFill>
                  <a:srgbClr val="FF3300"/>
                </a:solidFill>
                <a:effectLst>
                  <a:outerShdw blurRad="38100" dist="38100" dir="2700000" algn="tl">
                    <a:srgbClr val="000000"/>
                  </a:outerShdw>
                </a:effectLst>
                <a:sym typeface="Symbol" pitchFamily="18" charset="2"/>
              </a:rPr>
              <a:t>1)</a:t>
            </a:r>
            <a:r>
              <a:rPr kumimoji="1" lang="en-US" altLang="zh-CN" b="1" dirty="0">
                <a:solidFill>
                  <a:srgbClr val="FF3300"/>
                </a:solidFill>
                <a:effectLst>
                  <a:outerShdw blurRad="38100" dist="38100" dir="2700000" algn="tl">
                    <a:srgbClr val="000000"/>
                  </a:outerShdw>
                </a:effectLst>
                <a:sym typeface="Symbol" pitchFamily="18" charset="2"/>
              </a:rPr>
              <a:t></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87</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7564"/>
                                        </p:tgtEl>
                                        <p:attrNameLst>
                                          <p:attrName>style.visibility</p:attrName>
                                        </p:attrNameLst>
                                      </p:cBhvr>
                                      <p:to>
                                        <p:strVal val="visible"/>
                                      </p:to>
                                    </p:set>
                                    <p:anim calcmode="lin" valueType="num">
                                      <p:cBhvr additive="base">
                                        <p:cTn id="7" dur="500" fill="hold"/>
                                        <p:tgtEl>
                                          <p:spTgt spid="407564"/>
                                        </p:tgtEl>
                                        <p:attrNameLst>
                                          <p:attrName>ppt_x</p:attrName>
                                        </p:attrNameLst>
                                      </p:cBhvr>
                                      <p:tavLst>
                                        <p:tav tm="0">
                                          <p:val>
                                            <p:strVal val="#ppt_x"/>
                                          </p:val>
                                        </p:tav>
                                        <p:tav tm="100000">
                                          <p:val>
                                            <p:strVal val="#ppt_x"/>
                                          </p:val>
                                        </p:tav>
                                      </p:tavLst>
                                    </p:anim>
                                    <p:anim calcmode="lin" valueType="num">
                                      <p:cBhvr additive="base">
                                        <p:cTn id="8" dur="500" fill="hold"/>
                                        <p:tgtEl>
                                          <p:spTgt spid="407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7564"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zh-CN" dirty="0" smtClean="0">
                <a:ea typeface="宋体" charset="-122"/>
              </a:rPr>
              <a:t>Russian Peasant Multiplication</a:t>
            </a:r>
          </a:p>
        </p:txBody>
      </p:sp>
      <p:sp>
        <p:nvSpPr>
          <p:cNvPr id="51203" name="Rectangle 3"/>
          <p:cNvSpPr>
            <a:spLocks noGrp="1" noChangeArrowheads="1"/>
          </p:cNvSpPr>
          <p:nvPr>
            <p:ph type="body" idx="1"/>
          </p:nvPr>
        </p:nvSpPr>
        <p:spPr/>
        <p:txBody>
          <a:bodyPr/>
          <a:lstStyle/>
          <a:p>
            <a:pPr marL="0" indent="0">
              <a:buFont typeface="Monotype Sorts"/>
              <a:buNone/>
            </a:pPr>
            <a:r>
              <a:rPr lang="en-US" altLang="zh-CN" sz="2400" dirty="0" smtClean="0">
                <a:solidFill>
                  <a:srgbClr val="FF3300"/>
                </a:solidFill>
              </a:rPr>
              <a:t>The problem</a:t>
            </a:r>
            <a:r>
              <a:rPr lang="en-US" altLang="zh-CN" sz="2400" dirty="0" smtClean="0"/>
              <a:t>: Compute the product of two positive integers</a:t>
            </a:r>
            <a:br>
              <a:rPr lang="en-US" altLang="zh-CN" sz="2400" dirty="0" smtClean="0"/>
            </a:br>
            <a:endParaRPr lang="en-US" altLang="zh-CN" sz="2400" dirty="0" smtClean="0"/>
          </a:p>
          <a:p>
            <a:pPr marL="0" indent="0">
              <a:buFont typeface="Monotype Sorts"/>
              <a:buNone/>
            </a:pPr>
            <a:r>
              <a:rPr lang="en-US" altLang="zh-CN" sz="2400" dirty="0" smtClean="0"/>
              <a:t>Can be solved by a </a:t>
            </a:r>
            <a:r>
              <a:rPr lang="en-US" altLang="zh-CN" sz="2400" dirty="0" smtClean="0">
                <a:solidFill>
                  <a:srgbClr val="FF3300"/>
                </a:solidFill>
              </a:rPr>
              <a:t>decrease-by-half algorithm </a:t>
            </a:r>
            <a:r>
              <a:rPr lang="en-US" altLang="zh-CN" sz="2400" dirty="0" smtClean="0"/>
              <a:t>based on the following formulas.</a:t>
            </a:r>
          </a:p>
        </p:txBody>
      </p:sp>
      <p:sp>
        <p:nvSpPr>
          <p:cNvPr id="409604" name="Text Box 4"/>
          <p:cNvSpPr txBox="1">
            <a:spLocks noChangeArrowheads="1"/>
          </p:cNvSpPr>
          <p:nvPr/>
        </p:nvSpPr>
        <p:spPr bwMode="auto">
          <a:xfrm>
            <a:off x="1295400" y="3048000"/>
            <a:ext cx="33528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even values of </a:t>
            </a: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a:t>
            </a:r>
          </a:p>
        </p:txBody>
      </p:sp>
      <p:sp>
        <p:nvSpPr>
          <p:cNvPr id="409605" name="Text Box 5"/>
          <p:cNvSpPr txBox="1">
            <a:spLocks noChangeArrowheads="1"/>
          </p:cNvSpPr>
          <p:nvPr/>
        </p:nvSpPr>
        <p:spPr bwMode="auto">
          <a:xfrm>
            <a:off x="1295400" y="4572000"/>
            <a:ext cx="3581400" cy="457200"/>
          </a:xfrm>
          <a:prstGeom prst="rect">
            <a:avLst/>
          </a:prstGeom>
          <a:noFill/>
          <a:ln w="9525">
            <a:noFill/>
            <a:miter lim="800000"/>
            <a:headEnd/>
            <a:tailEnd/>
          </a:ln>
          <a:effectLst/>
        </p:spPr>
        <p:txBody>
          <a:bodyPr>
            <a:spAutoFit/>
          </a:bodyPr>
          <a:lstStyle/>
          <a:p>
            <a:pPr>
              <a:spcBef>
                <a:spcPct val="50000"/>
              </a:spcBef>
              <a:defRPr/>
            </a:pPr>
            <a:r>
              <a:rPr lang="en-US" altLang="zh-CN" b="1">
                <a:solidFill>
                  <a:schemeClr val="hlink"/>
                </a:solidFill>
                <a:effectLst>
                  <a:outerShdw blurRad="38100" dist="38100" dir="2700000" algn="tl">
                    <a:srgbClr val="000000"/>
                  </a:outerShdw>
                </a:effectLst>
              </a:rPr>
              <a:t>For odd values of </a:t>
            </a: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a:t>
            </a:r>
          </a:p>
        </p:txBody>
      </p:sp>
      <p:sp>
        <p:nvSpPr>
          <p:cNvPr id="409606" name="Text Box 6"/>
          <p:cNvSpPr txBox="1">
            <a:spLocks noChangeArrowheads="1"/>
          </p:cNvSpPr>
          <p:nvPr/>
        </p:nvSpPr>
        <p:spPr bwMode="auto">
          <a:xfrm>
            <a:off x="2438400" y="3657600"/>
            <a:ext cx="3048000" cy="369888"/>
          </a:xfrm>
          <a:prstGeom prst="rect">
            <a:avLst/>
          </a:prstGeom>
          <a:noFill/>
          <a:ln w="9525">
            <a:noFill/>
            <a:miter lim="800000"/>
            <a:headEnd/>
            <a:tailEnd/>
          </a:ln>
          <a:effectLst/>
        </p:spPr>
        <p:txBody>
          <a:bodyPr>
            <a:spAutoFit/>
          </a:bodyPr>
          <a:lstStyle/>
          <a:p>
            <a:pPr>
              <a:spcBef>
                <a:spcPct val="50000"/>
              </a:spcBef>
              <a:defRPr/>
            </a:pPr>
            <a:r>
              <a:rPr lang="en-US" altLang="zh-CN" b="1" i="1" dirty="0">
                <a:solidFill>
                  <a:schemeClr val="hlink"/>
                </a:solidFill>
                <a:effectLst>
                  <a:outerShdw blurRad="38100" dist="38100" dir="2700000" algn="tl">
                    <a:srgbClr val="000000"/>
                  </a:outerShdw>
                </a:effectLst>
              </a:rPr>
              <a:t>n</a:t>
            </a:r>
            <a:r>
              <a:rPr lang="en-US" altLang="zh-CN" b="1" dirty="0">
                <a:solidFill>
                  <a:schemeClr val="hlink"/>
                </a:solidFill>
                <a:effectLst>
                  <a:outerShdw blurRad="38100" dist="38100" dir="2700000" algn="tl">
                    <a:srgbClr val="000000"/>
                  </a:outerShdw>
                </a:effectLst>
              </a:rPr>
              <a:t> * </a:t>
            </a:r>
            <a:r>
              <a:rPr lang="en-US" altLang="zh-CN" b="1" i="1" dirty="0">
                <a:solidFill>
                  <a:schemeClr val="hlink"/>
                </a:solidFill>
                <a:effectLst>
                  <a:outerShdw blurRad="38100" dist="38100" dir="2700000" algn="tl">
                    <a:srgbClr val="000000"/>
                  </a:outerShdw>
                </a:effectLst>
              </a:rPr>
              <a:t>m</a:t>
            </a:r>
            <a:r>
              <a:rPr lang="en-US" altLang="zh-CN" b="1" dirty="0">
                <a:solidFill>
                  <a:schemeClr val="hlink"/>
                </a:solidFill>
                <a:effectLst>
                  <a:outerShdw blurRad="38100" dist="38100" dir="2700000" algn="tl">
                    <a:srgbClr val="000000"/>
                  </a:outerShdw>
                </a:effectLst>
              </a:rPr>
              <a:t>  =             *  2</a:t>
            </a:r>
            <a:r>
              <a:rPr lang="en-US" altLang="zh-CN" b="1" i="1" dirty="0">
                <a:solidFill>
                  <a:schemeClr val="hlink"/>
                </a:solidFill>
                <a:effectLst>
                  <a:outerShdw blurRad="38100" dist="38100" dir="2700000" algn="tl">
                    <a:srgbClr val="000000"/>
                  </a:outerShdw>
                </a:effectLst>
              </a:rPr>
              <a:t>m</a:t>
            </a:r>
          </a:p>
        </p:txBody>
      </p:sp>
      <p:sp>
        <p:nvSpPr>
          <p:cNvPr id="409607" name="Text Box 7"/>
          <p:cNvSpPr txBox="1">
            <a:spLocks noChangeArrowheads="1"/>
          </p:cNvSpPr>
          <p:nvPr/>
        </p:nvSpPr>
        <p:spPr bwMode="auto">
          <a:xfrm>
            <a:off x="1447800" y="5257800"/>
            <a:ext cx="7696200" cy="369888"/>
          </a:xfrm>
          <a:prstGeom prst="rect">
            <a:avLst/>
          </a:prstGeom>
          <a:noFill/>
          <a:ln w="9525">
            <a:noFill/>
            <a:miter lim="800000"/>
            <a:headEnd/>
            <a:tailEnd/>
          </a:ln>
          <a:effectLst/>
        </p:spPr>
        <p:txBody>
          <a:bodyPr>
            <a:spAutoFit/>
          </a:bodyPr>
          <a:lstStyle/>
          <a:p>
            <a:pPr>
              <a:spcBef>
                <a:spcPct val="50000"/>
              </a:spcBef>
              <a:defRPr/>
            </a:pPr>
            <a:r>
              <a:rPr lang="en-US" altLang="zh-CN" b="1" i="1" dirty="0">
                <a:solidFill>
                  <a:schemeClr val="hlink"/>
                </a:solidFill>
                <a:effectLst>
                  <a:outerShdw blurRad="38100" dist="38100" dir="2700000" algn="tl">
                    <a:srgbClr val="000000"/>
                  </a:outerShdw>
                </a:effectLst>
              </a:rPr>
              <a:t>     n </a:t>
            </a:r>
            <a:r>
              <a:rPr lang="en-US" altLang="zh-CN" b="1" dirty="0">
                <a:solidFill>
                  <a:schemeClr val="hlink"/>
                </a:solidFill>
                <a:effectLst>
                  <a:outerShdw blurRad="38100" dist="38100" dir="2700000" algn="tl">
                    <a:srgbClr val="000000"/>
                  </a:outerShdw>
                </a:effectLst>
              </a:rPr>
              <a:t>* </a:t>
            </a:r>
            <a:r>
              <a:rPr lang="en-US" altLang="zh-CN" b="1" i="1" dirty="0">
                <a:solidFill>
                  <a:schemeClr val="hlink"/>
                </a:solidFill>
                <a:effectLst>
                  <a:outerShdw blurRad="38100" dist="38100" dir="2700000" algn="tl">
                    <a:srgbClr val="000000"/>
                  </a:outerShdw>
                </a:effectLst>
              </a:rPr>
              <a:t>m</a:t>
            </a:r>
            <a:r>
              <a:rPr lang="en-US" altLang="zh-CN" b="1" dirty="0">
                <a:solidFill>
                  <a:schemeClr val="hlink"/>
                </a:solidFill>
                <a:effectLst>
                  <a:outerShdw blurRad="38100" dist="38100" dir="2700000" algn="tl">
                    <a:srgbClr val="000000"/>
                  </a:outerShdw>
                </a:effectLst>
              </a:rPr>
              <a:t>  =                   *  2</a:t>
            </a:r>
            <a:r>
              <a:rPr lang="en-US" altLang="zh-CN" b="1" i="1" dirty="0">
                <a:solidFill>
                  <a:schemeClr val="hlink"/>
                </a:solidFill>
                <a:effectLst>
                  <a:outerShdw blurRad="38100" dist="38100" dir="2700000" algn="tl">
                    <a:srgbClr val="000000"/>
                  </a:outerShdw>
                </a:effectLst>
              </a:rPr>
              <a:t>m  +  m   </a:t>
            </a:r>
            <a:r>
              <a:rPr lang="en-US" altLang="zh-CN" b="1" dirty="0">
                <a:solidFill>
                  <a:schemeClr val="hlink"/>
                </a:solidFill>
                <a:effectLst>
                  <a:outerShdw blurRad="38100" dist="38100" dir="2700000" algn="tl">
                    <a:srgbClr val="000000"/>
                  </a:outerShdw>
                </a:effectLst>
              </a:rPr>
              <a:t>if  </a:t>
            </a:r>
            <a:r>
              <a:rPr lang="en-US" altLang="zh-CN" b="1" i="1" dirty="0">
                <a:solidFill>
                  <a:schemeClr val="hlink"/>
                </a:solidFill>
                <a:effectLst>
                  <a:outerShdw blurRad="38100" dist="38100" dir="2700000" algn="tl">
                    <a:srgbClr val="000000"/>
                  </a:outerShdw>
                </a:effectLst>
              </a:rPr>
              <a:t>n</a:t>
            </a:r>
            <a:r>
              <a:rPr lang="en-US" altLang="zh-CN" b="1" dirty="0">
                <a:solidFill>
                  <a:schemeClr val="hlink"/>
                </a:solidFill>
                <a:effectLst>
                  <a:outerShdw blurRad="38100" dist="38100" dir="2700000" algn="tl">
                    <a:srgbClr val="000000"/>
                  </a:outerShdw>
                </a:effectLst>
              </a:rPr>
              <a:t> &gt; 1   and   </a:t>
            </a:r>
            <a:r>
              <a:rPr lang="en-US" altLang="zh-CN" b="1" i="1" dirty="0">
                <a:solidFill>
                  <a:schemeClr val="hlink"/>
                </a:solidFill>
                <a:effectLst>
                  <a:outerShdw blurRad="38100" dist="38100" dir="2700000" algn="tl">
                    <a:srgbClr val="000000"/>
                  </a:outerShdw>
                </a:effectLst>
              </a:rPr>
              <a:t>m  </a:t>
            </a:r>
            <a:r>
              <a:rPr lang="en-US" altLang="zh-CN" b="1" dirty="0">
                <a:solidFill>
                  <a:schemeClr val="hlink"/>
                </a:solidFill>
                <a:effectLst>
                  <a:outerShdw blurRad="38100" dist="38100" dir="2700000" algn="tl">
                    <a:srgbClr val="000000"/>
                  </a:outerShdw>
                </a:effectLst>
              </a:rPr>
              <a:t>if  </a:t>
            </a:r>
            <a:r>
              <a:rPr lang="en-US" altLang="zh-CN" b="1" i="1" dirty="0">
                <a:solidFill>
                  <a:schemeClr val="hlink"/>
                </a:solidFill>
                <a:effectLst>
                  <a:outerShdw blurRad="38100" dist="38100" dir="2700000" algn="tl">
                    <a:srgbClr val="000000"/>
                  </a:outerShdw>
                </a:effectLst>
              </a:rPr>
              <a:t>n </a:t>
            </a:r>
            <a:r>
              <a:rPr lang="en-US" altLang="zh-CN" b="1" dirty="0">
                <a:solidFill>
                  <a:schemeClr val="hlink"/>
                </a:solidFill>
                <a:effectLst>
                  <a:outerShdw blurRad="38100" dist="38100" dir="2700000" algn="tl">
                    <a:srgbClr val="000000"/>
                  </a:outerShdw>
                </a:effectLst>
              </a:rPr>
              <a:t>= 1                   </a:t>
            </a:r>
            <a:endParaRPr lang="en-US" altLang="zh-CN" b="1" i="1" dirty="0">
              <a:solidFill>
                <a:schemeClr val="hlink"/>
              </a:solidFill>
              <a:effectLst>
                <a:outerShdw blurRad="38100" dist="38100" dir="2700000" algn="tl">
                  <a:srgbClr val="000000"/>
                </a:outerShdw>
              </a:effectLst>
            </a:endParaRPr>
          </a:p>
        </p:txBody>
      </p:sp>
      <p:sp>
        <p:nvSpPr>
          <p:cNvPr id="409608" name="Text Box 8"/>
          <p:cNvSpPr txBox="1">
            <a:spLocks noChangeArrowheads="1"/>
          </p:cNvSpPr>
          <p:nvPr/>
        </p:nvSpPr>
        <p:spPr bwMode="auto">
          <a:xfrm>
            <a:off x="3733800" y="3505200"/>
            <a:ext cx="457200" cy="822325"/>
          </a:xfrm>
          <a:prstGeom prst="rect">
            <a:avLst/>
          </a:prstGeom>
          <a:noFill/>
          <a:ln w="9525">
            <a:noFill/>
            <a:miter lim="800000"/>
            <a:headEnd/>
            <a:tailEnd/>
          </a:ln>
          <a:effectLst/>
        </p:spPr>
        <p:txBody>
          <a:bodyPr>
            <a:spAutoFit/>
          </a:bodyPr>
          <a:lstStyle/>
          <a:p>
            <a:pPr>
              <a:spcBef>
                <a:spcPct val="50000"/>
              </a:spcBef>
              <a:defRPr/>
            </a:pPr>
            <a:r>
              <a:rPr lang="en-US" altLang="zh-CN" b="1" i="1">
                <a:solidFill>
                  <a:schemeClr val="hlink"/>
                </a:solidFill>
                <a:effectLst>
                  <a:outerShdw blurRad="38100" dist="38100" dir="2700000" algn="tl">
                    <a:srgbClr val="000000"/>
                  </a:outerShdw>
                </a:effectLst>
              </a:rPr>
              <a:t>n </a:t>
            </a:r>
            <a:r>
              <a:rPr lang="en-US" altLang="zh-CN" b="1">
                <a:solidFill>
                  <a:schemeClr val="hlink"/>
                </a:solidFill>
                <a:effectLst>
                  <a:outerShdw blurRad="38100" dist="38100" dir="2700000" algn="tl">
                    <a:srgbClr val="000000"/>
                  </a:outerShdw>
                </a:effectLst>
              </a:rPr>
              <a:t>2</a:t>
            </a:r>
          </a:p>
        </p:txBody>
      </p:sp>
      <p:sp>
        <p:nvSpPr>
          <p:cNvPr id="409609" name="Text Box 9"/>
          <p:cNvSpPr txBox="1">
            <a:spLocks noChangeArrowheads="1"/>
          </p:cNvSpPr>
          <p:nvPr/>
        </p:nvSpPr>
        <p:spPr bwMode="auto">
          <a:xfrm>
            <a:off x="3048000" y="5105400"/>
            <a:ext cx="838200" cy="822325"/>
          </a:xfrm>
          <a:prstGeom prst="rect">
            <a:avLst/>
          </a:prstGeom>
          <a:noFill/>
          <a:ln w="9525">
            <a:noFill/>
            <a:miter lim="800000"/>
            <a:headEnd/>
            <a:tailEnd/>
          </a:ln>
          <a:effectLst/>
        </p:spPr>
        <p:txBody>
          <a:bodyPr>
            <a:spAutoFit/>
          </a:bodyPr>
          <a:lstStyle/>
          <a:p>
            <a:pPr>
              <a:defRPr/>
            </a:pPr>
            <a:r>
              <a:rPr lang="en-US" altLang="zh-CN" b="1" i="1">
                <a:solidFill>
                  <a:schemeClr val="hlink"/>
                </a:solidFill>
                <a:effectLst>
                  <a:outerShdw blurRad="38100" dist="38100" dir="2700000" algn="tl">
                    <a:srgbClr val="000000"/>
                  </a:outerShdw>
                </a:effectLst>
              </a:rPr>
              <a:t>n</a:t>
            </a:r>
            <a:r>
              <a:rPr lang="en-US" altLang="zh-CN" b="1">
                <a:solidFill>
                  <a:schemeClr val="hlink"/>
                </a:solidFill>
                <a:effectLst>
                  <a:outerShdw blurRad="38100" dist="38100" dir="2700000" algn="tl">
                    <a:srgbClr val="000000"/>
                  </a:outerShdw>
                </a:effectLst>
              </a:rPr>
              <a:t> – 1 </a:t>
            </a:r>
          </a:p>
          <a:p>
            <a:pPr>
              <a:defRPr/>
            </a:pPr>
            <a:r>
              <a:rPr lang="en-US" altLang="zh-CN" b="1">
                <a:solidFill>
                  <a:schemeClr val="hlink"/>
                </a:solidFill>
                <a:effectLst>
                  <a:outerShdw blurRad="38100" dist="38100" dir="2700000" algn="tl">
                    <a:srgbClr val="000000"/>
                  </a:outerShdw>
                </a:effectLst>
              </a:rPr>
              <a:t>   2</a:t>
            </a:r>
          </a:p>
        </p:txBody>
      </p:sp>
      <p:sp>
        <p:nvSpPr>
          <p:cNvPr id="51210" name="Line 10"/>
          <p:cNvSpPr>
            <a:spLocks noChangeShapeType="1"/>
          </p:cNvSpPr>
          <p:nvPr/>
        </p:nvSpPr>
        <p:spPr bwMode="auto">
          <a:xfrm>
            <a:off x="3132138" y="5445125"/>
            <a:ext cx="685800" cy="0"/>
          </a:xfrm>
          <a:prstGeom prst="line">
            <a:avLst/>
          </a:prstGeom>
          <a:noFill/>
          <a:ln w="28575">
            <a:solidFill>
              <a:schemeClr val="tx1"/>
            </a:solidFill>
            <a:round/>
            <a:headEnd/>
            <a:tailEnd/>
          </a:ln>
        </p:spPr>
        <p:txBody>
          <a:bodyPr/>
          <a:lstStyle/>
          <a:p>
            <a:endParaRPr lang="zh-CN" altLang="en-US"/>
          </a:p>
        </p:txBody>
      </p:sp>
      <p:sp>
        <p:nvSpPr>
          <p:cNvPr id="51211" name="Line 11"/>
          <p:cNvSpPr>
            <a:spLocks noChangeShapeType="1"/>
          </p:cNvSpPr>
          <p:nvPr/>
        </p:nvSpPr>
        <p:spPr bwMode="auto">
          <a:xfrm>
            <a:off x="3733800" y="3886200"/>
            <a:ext cx="381000" cy="0"/>
          </a:xfrm>
          <a:prstGeom prst="line">
            <a:avLst/>
          </a:prstGeom>
          <a:noFill/>
          <a:ln w="28575">
            <a:solidFill>
              <a:schemeClr val="tx1"/>
            </a:solidFill>
            <a:round/>
            <a:headEnd/>
            <a:tailEnd/>
          </a:ln>
        </p:spPr>
        <p:txBody>
          <a:bodyPr/>
          <a:lstStyle/>
          <a:p>
            <a:endParaRPr lang="zh-CN" altLang="en-US"/>
          </a:p>
        </p:txBody>
      </p:sp>
      <p:sp>
        <p:nvSpPr>
          <p:cNvPr id="51212" name="Text Box 13"/>
          <p:cNvSpPr txBox="1">
            <a:spLocks noChangeArrowheads="1"/>
          </p:cNvSpPr>
          <p:nvPr/>
        </p:nvSpPr>
        <p:spPr bwMode="auto">
          <a:xfrm>
            <a:off x="5089525" y="5908675"/>
            <a:ext cx="184150" cy="457200"/>
          </a:xfrm>
          <a:prstGeom prst="rect">
            <a:avLst/>
          </a:prstGeom>
          <a:noFill/>
          <a:ln w="12700">
            <a:noFill/>
            <a:miter lim="800000"/>
            <a:headEnd type="none" w="sm" len="sm"/>
            <a:tailEnd type="none" w="sm" len="sm"/>
          </a:ln>
        </p:spPr>
        <p:txBody>
          <a:bodyPr wrap="none">
            <a:spAutoFit/>
          </a:bodyPr>
          <a:lstStyle/>
          <a:p>
            <a:endParaRPr lang="zh-CN" altLang="zh-CN"/>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88</a:t>
            </a:fld>
            <a:endParaRPr lang="en-US" altLang="zh-CN" dirty="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95263" y="242888"/>
            <a:ext cx="8305800" cy="685800"/>
          </a:xfrm>
        </p:spPr>
        <p:txBody>
          <a:bodyPr/>
          <a:lstStyle/>
          <a:p>
            <a:r>
              <a:rPr lang="en-US" altLang="zh-CN" sz="2800" smtClean="0">
                <a:ea typeface="宋体" charset="-122"/>
              </a:rPr>
              <a:t>Example of Russian Peasant Multiplication</a:t>
            </a:r>
          </a:p>
        </p:txBody>
      </p:sp>
      <p:grpSp>
        <p:nvGrpSpPr>
          <p:cNvPr id="10" name="Group 24"/>
          <p:cNvGrpSpPr>
            <a:grpSpLocks/>
          </p:cNvGrpSpPr>
          <p:nvPr/>
        </p:nvGrpSpPr>
        <p:grpSpPr bwMode="auto">
          <a:xfrm>
            <a:off x="251520" y="1340768"/>
            <a:ext cx="4016376" cy="800100"/>
            <a:chOff x="204" y="1071"/>
            <a:chExt cx="2530" cy="504"/>
          </a:xfrm>
        </p:grpSpPr>
        <p:grpSp>
          <p:nvGrpSpPr>
            <p:cNvPr id="53261" name="Group 14"/>
            <p:cNvGrpSpPr>
              <a:grpSpLocks/>
            </p:cNvGrpSpPr>
            <p:nvPr/>
          </p:nvGrpSpPr>
          <p:grpSpPr bwMode="auto">
            <a:xfrm>
              <a:off x="204" y="1071"/>
              <a:ext cx="1616" cy="504"/>
              <a:chOff x="567" y="1253"/>
              <a:chExt cx="1616" cy="504"/>
            </a:xfrm>
          </p:grpSpPr>
          <p:sp>
            <p:nvSpPr>
              <p:cNvPr id="53263" name="Text Box 4"/>
              <p:cNvSpPr txBox="1">
                <a:spLocks noChangeArrowheads="1"/>
              </p:cNvSpPr>
              <p:nvPr/>
            </p:nvSpPr>
            <p:spPr bwMode="auto">
              <a:xfrm>
                <a:off x="567" y="1355"/>
                <a:ext cx="703" cy="291"/>
              </a:xfrm>
              <a:prstGeom prst="rect">
                <a:avLst/>
              </a:prstGeom>
              <a:noFill/>
              <a:ln w="9525">
                <a:noFill/>
                <a:miter lim="800000"/>
                <a:headEnd/>
                <a:tailEnd/>
              </a:ln>
            </p:spPr>
            <p:txBody>
              <a:bodyPr wrap="none">
                <a:spAutoFit/>
              </a:bodyPr>
              <a:lstStyle/>
              <a:p>
                <a:r>
                  <a:rPr lang="en-US" altLang="zh-CN" sz="2400" b="1"/>
                  <a:t>n * m=</a:t>
                </a:r>
              </a:p>
            </p:txBody>
          </p:sp>
          <p:grpSp>
            <p:nvGrpSpPr>
              <p:cNvPr id="53264" name="Group 13"/>
              <p:cNvGrpSpPr>
                <a:grpSpLocks/>
              </p:cNvGrpSpPr>
              <p:nvPr/>
            </p:nvGrpSpPr>
            <p:grpSpPr bwMode="auto">
              <a:xfrm>
                <a:off x="1210" y="1253"/>
                <a:ext cx="310" cy="504"/>
                <a:chOff x="995" y="1304"/>
                <a:chExt cx="310" cy="504"/>
              </a:xfrm>
            </p:grpSpPr>
            <p:sp>
              <p:nvSpPr>
                <p:cNvPr id="53266" name="Text Box 5"/>
                <p:cNvSpPr txBox="1">
                  <a:spLocks noChangeArrowheads="1"/>
                </p:cNvSpPr>
                <p:nvPr/>
              </p:nvSpPr>
              <p:spPr bwMode="auto">
                <a:xfrm>
                  <a:off x="995" y="1304"/>
                  <a:ext cx="310" cy="387"/>
                </a:xfrm>
                <a:prstGeom prst="rect">
                  <a:avLst/>
                </a:prstGeom>
                <a:noFill/>
                <a:ln w="9525">
                  <a:noFill/>
                  <a:miter lim="800000"/>
                  <a:headEnd/>
                  <a:tailEnd/>
                </a:ln>
              </p:spPr>
              <p:txBody>
                <a:bodyPr wrap="none">
                  <a:spAutoFit/>
                </a:bodyPr>
                <a:lstStyle/>
                <a:p>
                  <a:pPr algn="ctr">
                    <a:lnSpc>
                      <a:spcPct val="70000"/>
                    </a:lnSpc>
                  </a:pPr>
                  <a:r>
                    <a:rPr lang="en-US" altLang="zh-CN" sz="2400" b="1"/>
                    <a:t>n</a:t>
                  </a:r>
                </a:p>
                <a:p>
                  <a:pPr algn="ctr">
                    <a:lnSpc>
                      <a:spcPct val="70000"/>
                    </a:lnSpc>
                  </a:pPr>
                  <a:r>
                    <a:rPr lang="en-US" altLang="zh-CN" sz="2400" b="1"/>
                    <a:t>—</a:t>
                  </a:r>
                </a:p>
              </p:txBody>
            </p:sp>
            <p:sp>
              <p:nvSpPr>
                <p:cNvPr id="53267" name="Text Box 6"/>
                <p:cNvSpPr txBox="1">
                  <a:spLocks noChangeArrowheads="1"/>
                </p:cNvSpPr>
                <p:nvPr/>
              </p:nvSpPr>
              <p:spPr bwMode="auto">
                <a:xfrm>
                  <a:off x="1051" y="1520"/>
                  <a:ext cx="223" cy="288"/>
                </a:xfrm>
                <a:prstGeom prst="rect">
                  <a:avLst/>
                </a:prstGeom>
                <a:noFill/>
                <a:ln w="9525">
                  <a:noFill/>
                  <a:miter lim="800000"/>
                  <a:headEnd/>
                  <a:tailEnd/>
                </a:ln>
              </p:spPr>
              <p:txBody>
                <a:bodyPr wrap="none">
                  <a:spAutoFit/>
                </a:bodyPr>
                <a:lstStyle/>
                <a:p>
                  <a:r>
                    <a:rPr lang="en-US" altLang="zh-CN" sz="2400" b="1"/>
                    <a:t>2</a:t>
                  </a:r>
                </a:p>
              </p:txBody>
            </p:sp>
          </p:grpSp>
          <p:sp>
            <p:nvSpPr>
              <p:cNvPr id="53265" name="Text Box 7"/>
              <p:cNvSpPr txBox="1">
                <a:spLocks noChangeArrowheads="1"/>
              </p:cNvSpPr>
              <p:nvPr/>
            </p:nvSpPr>
            <p:spPr bwMode="auto">
              <a:xfrm>
                <a:off x="1474" y="1389"/>
                <a:ext cx="709" cy="291"/>
              </a:xfrm>
              <a:prstGeom prst="rect">
                <a:avLst/>
              </a:prstGeom>
              <a:noFill/>
              <a:ln w="9525">
                <a:noFill/>
                <a:miter lim="800000"/>
                <a:headEnd/>
                <a:tailEnd/>
              </a:ln>
            </p:spPr>
            <p:txBody>
              <a:bodyPr wrap="none">
                <a:spAutoFit/>
              </a:bodyPr>
              <a:lstStyle/>
              <a:p>
                <a:r>
                  <a:rPr lang="en-US" altLang="zh-CN" sz="2400" b="1" dirty="0"/>
                  <a:t>* 2 * m</a:t>
                </a:r>
              </a:p>
            </p:txBody>
          </p:sp>
        </p:grpSp>
        <p:sp>
          <p:nvSpPr>
            <p:cNvPr id="53262" name="Text Box 16"/>
            <p:cNvSpPr txBox="1">
              <a:spLocks noChangeArrowheads="1"/>
            </p:cNvSpPr>
            <p:nvPr/>
          </p:nvSpPr>
          <p:spPr bwMode="auto">
            <a:xfrm>
              <a:off x="1927" y="1207"/>
              <a:ext cx="807" cy="252"/>
            </a:xfrm>
            <a:prstGeom prst="rect">
              <a:avLst/>
            </a:prstGeom>
            <a:noFill/>
            <a:ln w="9525">
              <a:noFill/>
              <a:miter lim="800000"/>
              <a:headEnd/>
              <a:tailEnd/>
            </a:ln>
          </p:spPr>
          <p:txBody>
            <a:bodyPr wrap="none">
              <a:spAutoFit/>
            </a:bodyPr>
            <a:lstStyle/>
            <a:p>
              <a:r>
                <a:rPr lang="en-US" altLang="zh-CN" sz="2000" b="1"/>
                <a:t>n</a:t>
              </a:r>
              <a:r>
                <a:rPr lang="zh-CN" altLang="en-US" sz="2000" b="1"/>
                <a:t> </a:t>
              </a:r>
              <a:r>
                <a:rPr lang="en-US" altLang="zh-CN" sz="2000" b="1"/>
                <a:t>is even</a:t>
              </a:r>
              <a:endParaRPr lang="zh-CN" altLang="en-US" sz="2000" b="1"/>
            </a:p>
          </p:txBody>
        </p:sp>
      </p:grpSp>
      <p:grpSp>
        <p:nvGrpSpPr>
          <p:cNvPr id="18" name="Group 21"/>
          <p:cNvGrpSpPr>
            <a:grpSpLocks/>
          </p:cNvGrpSpPr>
          <p:nvPr/>
        </p:nvGrpSpPr>
        <p:grpSpPr bwMode="auto">
          <a:xfrm>
            <a:off x="4269233" y="1340768"/>
            <a:ext cx="4767263" cy="800100"/>
            <a:chOff x="476" y="1520"/>
            <a:chExt cx="3003" cy="504"/>
          </a:xfrm>
        </p:grpSpPr>
        <p:grpSp>
          <p:nvGrpSpPr>
            <p:cNvPr id="53254" name="Group 15"/>
            <p:cNvGrpSpPr>
              <a:grpSpLocks/>
            </p:cNvGrpSpPr>
            <p:nvPr/>
          </p:nvGrpSpPr>
          <p:grpSpPr bwMode="auto">
            <a:xfrm>
              <a:off x="476" y="1520"/>
              <a:ext cx="2203" cy="504"/>
              <a:chOff x="554" y="1752"/>
              <a:chExt cx="2203" cy="504"/>
            </a:xfrm>
          </p:grpSpPr>
          <p:sp>
            <p:nvSpPr>
              <p:cNvPr id="53256" name="Text Box 8"/>
              <p:cNvSpPr txBox="1">
                <a:spLocks noChangeArrowheads="1"/>
              </p:cNvSpPr>
              <p:nvPr/>
            </p:nvSpPr>
            <p:spPr bwMode="auto">
              <a:xfrm>
                <a:off x="554" y="1854"/>
                <a:ext cx="703" cy="291"/>
              </a:xfrm>
              <a:prstGeom prst="rect">
                <a:avLst/>
              </a:prstGeom>
              <a:noFill/>
              <a:ln w="9525">
                <a:noFill/>
                <a:miter lim="800000"/>
                <a:headEnd/>
                <a:tailEnd/>
              </a:ln>
            </p:spPr>
            <p:txBody>
              <a:bodyPr wrap="none">
                <a:spAutoFit/>
              </a:bodyPr>
              <a:lstStyle/>
              <a:p>
                <a:r>
                  <a:rPr lang="en-US" altLang="zh-CN" sz="2400" b="1">
                    <a:solidFill>
                      <a:srgbClr val="00B0F0"/>
                    </a:solidFill>
                  </a:rPr>
                  <a:t>n * m=</a:t>
                </a:r>
              </a:p>
            </p:txBody>
          </p:sp>
          <p:grpSp>
            <p:nvGrpSpPr>
              <p:cNvPr id="53257" name="Group 12"/>
              <p:cNvGrpSpPr>
                <a:grpSpLocks/>
              </p:cNvGrpSpPr>
              <p:nvPr/>
            </p:nvGrpSpPr>
            <p:grpSpPr bwMode="auto">
              <a:xfrm>
                <a:off x="1200" y="1752"/>
                <a:ext cx="504" cy="504"/>
                <a:chOff x="929" y="1803"/>
                <a:chExt cx="504" cy="504"/>
              </a:xfrm>
            </p:grpSpPr>
            <p:sp>
              <p:nvSpPr>
                <p:cNvPr id="53259" name="Text Box 9"/>
                <p:cNvSpPr txBox="1">
                  <a:spLocks noChangeArrowheads="1"/>
                </p:cNvSpPr>
                <p:nvPr/>
              </p:nvSpPr>
              <p:spPr bwMode="auto">
                <a:xfrm>
                  <a:off x="929" y="1803"/>
                  <a:ext cx="504" cy="387"/>
                </a:xfrm>
                <a:prstGeom prst="rect">
                  <a:avLst/>
                </a:prstGeom>
                <a:noFill/>
                <a:ln w="9525">
                  <a:noFill/>
                  <a:miter lim="800000"/>
                  <a:headEnd/>
                  <a:tailEnd/>
                </a:ln>
              </p:spPr>
              <p:txBody>
                <a:bodyPr wrap="none">
                  <a:spAutoFit/>
                </a:bodyPr>
                <a:lstStyle/>
                <a:p>
                  <a:pPr algn="ctr">
                    <a:lnSpc>
                      <a:spcPct val="70000"/>
                    </a:lnSpc>
                  </a:pPr>
                  <a:r>
                    <a:rPr lang="en-US" altLang="zh-CN" sz="2400" b="1">
                      <a:solidFill>
                        <a:srgbClr val="00B0F0"/>
                      </a:solidFill>
                    </a:rPr>
                    <a:t>n -1</a:t>
                  </a:r>
                </a:p>
                <a:p>
                  <a:pPr algn="ctr">
                    <a:lnSpc>
                      <a:spcPct val="70000"/>
                    </a:lnSpc>
                  </a:pPr>
                  <a:r>
                    <a:rPr lang="en-US" altLang="zh-CN" sz="2400" b="1">
                      <a:solidFill>
                        <a:srgbClr val="00B0F0"/>
                      </a:solidFill>
                    </a:rPr>
                    <a:t>——</a:t>
                  </a:r>
                </a:p>
              </p:txBody>
            </p:sp>
            <p:sp>
              <p:nvSpPr>
                <p:cNvPr id="53260" name="Text Box 10"/>
                <p:cNvSpPr txBox="1">
                  <a:spLocks noChangeArrowheads="1"/>
                </p:cNvSpPr>
                <p:nvPr/>
              </p:nvSpPr>
              <p:spPr bwMode="auto">
                <a:xfrm>
                  <a:off x="1096" y="2019"/>
                  <a:ext cx="223" cy="288"/>
                </a:xfrm>
                <a:prstGeom prst="rect">
                  <a:avLst/>
                </a:prstGeom>
                <a:noFill/>
                <a:ln w="9525">
                  <a:noFill/>
                  <a:miter lim="800000"/>
                  <a:headEnd/>
                  <a:tailEnd/>
                </a:ln>
              </p:spPr>
              <p:txBody>
                <a:bodyPr wrap="none">
                  <a:spAutoFit/>
                </a:bodyPr>
                <a:lstStyle/>
                <a:p>
                  <a:r>
                    <a:rPr lang="en-US" altLang="zh-CN" sz="2400" b="1">
                      <a:solidFill>
                        <a:srgbClr val="00B0F0"/>
                      </a:solidFill>
                    </a:rPr>
                    <a:t>2</a:t>
                  </a:r>
                </a:p>
              </p:txBody>
            </p:sp>
          </p:grpSp>
          <p:sp>
            <p:nvSpPr>
              <p:cNvPr id="53258" name="Text Box 11"/>
              <p:cNvSpPr txBox="1">
                <a:spLocks noChangeArrowheads="1"/>
              </p:cNvSpPr>
              <p:nvPr/>
            </p:nvSpPr>
            <p:spPr bwMode="auto">
              <a:xfrm>
                <a:off x="1655" y="1888"/>
                <a:ext cx="1102" cy="291"/>
              </a:xfrm>
              <a:prstGeom prst="rect">
                <a:avLst/>
              </a:prstGeom>
              <a:noFill/>
              <a:ln w="9525">
                <a:noFill/>
                <a:miter lim="800000"/>
                <a:headEnd/>
                <a:tailEnd/>
              </a:ln>
            </p:spPr>
            <p:txBody>
              <a:bodyPr wrap="none">
                <a:spAutoFit/>
              </a:bodyPr>
              <a:lstStyle/>
              <a:p>
                <a:r>
                  <a:rPr lang="en-US" altLang="zh-CN" sz="2400" b="1">
                    <a:solidFill>
                      <a:srgbClr val="00B0F0"/>
                    </a:solidFill>
                  </a:rPr>
                  <a:t>* 2 * m + m</a:t>
                </a:r>
              </a:p>
            </p:txBody>
          </p:sp>
        </p:grpSp>
        <p:sp>
          <p:nvSpPr>
            <p:cNvPr id="53255" name="Text Box 17"/>
            <p:cNvSpPr txBox="1">
              <a:spLocks noChangeArrowheads="1"/>
            </p:cNvSpPr>
            <p:nvPr/>
          </p:nvSpPr>
          <p:spPr bwMode="auto">
            <a:xfrm>
              <a:off x="2744" y="1640"/>
              <a:ext cx="735" cy="252"/>
            </a:xfrm>
            <a:prstGeom prst="rect">
              <a:avLst/>
            </a:prstGeom>
            <a:noFill/>
            <a:ln w="9525">
              <a:noFill/>
              <a:miter lim="800000"/>
              <a:headEnd/>
              <a:tailEnd/>
            </a:ln>
          </p:spPr>
          <p:txBody>
            <a:bodyPr wrap="none">
              <a:spAutoFit/>
            </a:bodyPr>
            <a:lstStyle/>
            <a:p>
              <a:r>
                <a:rPr lang="en-US" altLang="zh-CN" sz="2000" b="1">
                  <a:solidFill>
                    <a:srgbClr val="00B0F0"/>
                  </a:solidFill>
                </a:rPr>
                <a:t>n</a:t>
              </a:r>
              <a:r>
                <a:rPr lang="zh-CN" altLang="en-US" sz="2000" b="1">
                  <a:solidFill>
                    <a:srgbClr val="00B0F0"/>
                  </a:solidFill>
                </a:rPr>
                <a:t> </a:t>
              </a:r>
              <a:r>
                <a:rPr lang="en-US" altLang="zh-CN" sz="2000" b="1">
                  <a:solidFill>
                    <a:srgbClr val="00B0F0"/>
                  </a:solidFill>
                </a:rPr>
                <a:t>is odd</a:t>
              </a:r>
              <a:endParaRPr lang="zh-CN" altLang="en-US" sz="2000" b="1">
                <a:solidFill>
                  <a:srgbClr val="00B0F0"/>
                </a:solidFill>
              </a:endParaRPr>
            </a:p>
          </p:txBody>
        </p:sp>
      </p:grpSp>
      <p:pic>
        <p:nvPicPr>
          <p:cNvPr id="26" name="Picture 23"/>
          <p:cNvPicPr>
            <a:picLocks noChangeAspect="1" noChangeArrowheads="1"/>
          </p:cNvPicPr>
          <p:nvPr/>
        </p:nvPicPr>
        <p:blipFill>
          <a:blip r:embed="rId3" cstate="print"/>
          <a:srcRect/>
          <a:stretch>
            <a:fillRect/>
          </a:stretch>
        </p:blipFill>
        <p:spPr bwMode="auto">
          <a:xfrm>
            <a:off x="684213" y="2349500"/>
            <a:ext cx="7704137" cy="3743325"/>
          </a:xfrm>
          <a:prstGeom prst="rect">
            <a:avLst/>
          </a:prstGeom>
          <a:noFill/>
          <a:ln w="9525">
            <a:noFill/>
            <a:miter lim="800000"/>
            <a:headEnd/>
            <a:tailEnd/>
          </a:ln>
        </p:spPr>
      </p:pic>
      <p:sp>
        <p:nvSpPr>
          <p:cNvPr id="2" name="矩形 1"/>
          <p:cNvSpPr/>
          <p:nvPr/>
        </p:nvSpPr>
        <p:spPr>
          <a:xfrm>
            <a:off x="1433513" y="2644516"/>
            <a:ext cx="6451600" cy="1938992"/>
          </a:xfrm>
          <a:prstGeom prst="rect">
            <a:avLst/>
          </a:prstGeom>
        </p:spPr>
        <p:txBody>
          <a:bodyPr wrap="square">
            <a:spAutoFit/>
          </a:bodyPr>
          <a:lstStyle/>
          <a:p>
            <a:pPr lvl="2">
              <a:buFont typeface="Wingdings" pitchFamily="2" charset="2"/>
              <a:buNone/>
            </a:pPr>
            <a:r>
              <a:rPr lang="zh-CN" altLang="en-US" sz="2400" dirty="0">
                <a:solidFill>
                  <a:srgbClr val="00B0F0"/>
                </a:solidFill>
              </a:rPr>
              <a:t>该算法硬件实现速度非常快！理由：采用</a:t>
            </a:r>
            <a:r>
              <a:rPr lang="zh-CN" altLang="en-US" sz="2400" dirty="0">
                <a:solidFill>
                  <a:srgbClr val="FF0000"/>
                </a:solidFill>
              </a:rPr>
              <a:t>移位操作</a:t>
            </a:r>
            <a:r>
              <a:rPr lang="zh-CN" altLang="en-US" sz="2400" dirty="0">
                <a:solidFill>
                  <a:srgbClr val="00B0F0"/>
                </a:solidFill>
              </a:rPr>
              <a:t>即可完成二进制数的折半（右移</a:t>
            </a:r>
            <a:r>
              <a:rPr lang="en-US" altLang="zh-CN" sz="2400" dirty="0">
                <a:solidFill>
                  <a:srgbClr val="00B0F0"/>
                </a:solidFill>
              </a:rPr>
              <a:t>1</a:t>
            </a:r>
            <a:r>
              <a:rPr lang="zh-CN" altLang="en-US" sz="2400" dirty="0">
                <a:solidFill>
                  <a:srgbClr val="00B0F0"/>
                </a:solidFill>
              </a:rPr>
              <a:t>位）和加倍（左移</a:t>
            </a:r>
            <a:r>
              <a:rPr lang="en-US" altLang="zh-CN" sz="2400" dirty="0">
                <a:solidFill>
                  <a:srgbClr val="00B0F0"/>
                </a:solidFill>
              </a:rPr>
              <a:t>1</a:t>
            </a:r>
            <a:r>
              <a:rPr lang="zh-CN" altLang="en-US" sz="2400" dirty="0">
                <a:solidFill>
                  <a:srgbClr val="00B0F0"/>
                </a:solidFill>
              </a:rPr>
              <a:t>位），移位操作属于机器层面上最基本的操作。十进制数在机器内部是二进制表示的。</a:t>
            </a:r>
          </a:p>
        </p:txBody>
      </p:sp>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89</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dissolve">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0"/>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8"/>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26"/>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 calcmode="lin" valueType="num">
                                      <p:cBhvr additive="base">
                                        <p:cTn id="28" dur="500" fill="hold"/>
                                        <p:tgtEl>
                                          <p:spTgt spid="2"/>
                                        </p:tgtEl>
                                        <p:attrNameLst>
                                          <p:attrName>ppt_x</p:attrName>
                                        </p:attrNameLst>
                                      </p:cBhvr>
                                      <p:tavLst>
                                        <p:tav tm="0">
                                          <p:val>
                                            <p:strVal val="#ppt_x"/>
                                          </p:val>
                                        </p:tav>
                                        <p:tav tm="100000">
                                          <p:val>
                                            <p:strVal val="#ppt_x"/>
                                          </p:val>
                                        </p:tav>
                                      </p:tavLst>
                                    </p:anim>
                                    <p:anim calcmode="lin" valueType="num">
                                      <p:cBhvr additive="base">
                                        <p:cTn id="2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5" name="Object 2"/>
          <p:cNvGraphicFramePr>
            <a:graphicFrameLocks noChangeAspect="1"/>
          </p:cNvGraphicFramePr>
          <p:nvPr/>
        </p:nvGraphicFramePr>
        <p:xfrm>
          <a:off x="2124075" y="2636838"/>
          <a:ext cx="3960813" cy="1076325"/>
        </p:xfrm>
        <a:graphic>
          <a:graphicData uri="http://schemas.openxmlformats.org/presentationml/2006/ole">
            <mc:AlternateContent xmlns:mc="http://schemas.openxmlformats.org/markup-compatibility/2006">
              <mc:Choice xmlns:v="urn:schemas-microsoft-com:vml" Requires="v">
                <p:oleObj spid="_x0000_s199818" name="Equation" r:id="rId3" imgW="1778000" imgH="457200" progId="Equation.3">
                  <p:embed/>
                </p:oleObj>
              </mc:Choice>
              <mc:Fallback>
                <p:oleObj name="Equation" r:id="rId3" imgW="1778000" imgH="4572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4075" y="2636838"/>
                        <a:ext cx="39608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6" name="Text Box 3"/>
          <p:cNvSpPr txBox="1">
            <a:spLocks noChangeArrowheads="1"/>
          </p:cNvSpPr>
          <p:nvPr/>
        </p:nvSpPr>
        <p:spPr bwMode="auto">
          <a:xfrm>
            <a:off x="684213" y="3932238"/>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smtClean="0">
                <a:latin typeface="宋体" charset="-122"/>
              </a:rPr>
              <a:t>通常</a:t>
            </a:r>
            <a:r>
              <a:rPr kumimoji="1" lang="zh-CN" altLang="en-US" sz="2800" b="1" dirty="0">
                <a:latin typeface="宋体" charset="-122"/>
              </a:rPr>
              <a:t>来说，应用减治法处理问题的效率是很高的，</a:t>
            </a:r>
            <a:r>
              <a:rPr kumimoji="1" lang="zh-CN" altLang="en-US" sz="2800" b="1" dirty="0">
                <a:solidFill>
                  <a:srgbClr val="FF0000"/>
                </a:solidFill>
                <a:latin typeface="宋体" charset="-122"/>
              </a:rPr>
              <a:t>一般是</a:t>
            </a:r>
            <a:r>
              <a:rPr kumimoji="1" lang="en-US" altLang="zh-CN" sz="2800" b="1" i="1" dirty="0">
                <a:solidFill>
                  <a:srgbClr val="FF0000"/>
                </a:solidFill>
              </a:rPr>
              <a:t>O</a:t>
            </a:r>
            <a:r>
              <a:rPr kumimoji="1" lang="en-US" altLang="zh-CN" sz="2800" b="1" dirty="0">
                <a:solidFill>
                  <a:srgbClr val="FF0000"/>
                </a:solidFill>
                <a:latin typeface="宋体" charset="-122"/>
              </a:rPr>
              <a:t>(</a:t>
            </a:r>
            <a:r>
              <a:rPr kumimoji="1" lang="en-US" altLang="zh-CN" sz="2800" b="1" dirty="0">
                <a:solidFill>
                  <a:srgbClr val="FF0000"/>
                </a:solidFill>
              </a:rPr>
              <a:t>log</a:t>
            </a:r>
            <a:r>
              <a:rPr kumimoji="1" lang="en-US" altLang="zh-CN" sz="2800" b="1" baseline="-30000" dirty="0">
                <a:solidFill>
                  <a:srgbClr val="FF0000"/>
                </a:solidFill>
              </a:rPr>
              <a:t>2</a:t>
            </a:r>
            <a:r>
              <a:rPr kumimoji="1" lang="en-US" altLang="zh-CN" sz="2800" b="1" i="1" dirty="0">
                <a:solidFill>
                  <a:srgbClr val="FF0000"/>
                </a:solidFill>
              </a:rPr>
              <a:t>n</a:t>
            </a:r>
            <a:r>
              <a:rPr kumimoji="1" lang="en-US" altLang="zh-CN" sz="2800" b="1" dirty="0">
                <a:solidFill>
                  <a:srgbClr val="FF0000"/>
                </a:solidFill>
                <a:latin typeface="宋体" charset="-122"/>
              </a:rPr>
              <a:t>)</a:t>
            </a:r>
            <a:r>
              <a:rPr kumimoji="1" lang="zh-CN" altLang="en-US" sz="2800" b="1" dirty="0">
                <a:solidFill>
                  <a:srgbClr val="FF0000"/>
                </a:solidFill>
                <a:latin typeface="宋体" charset="-122"/>
              </a:rPr>
              <a:t>数量级</a:t>
            </a:r>
            <a:r>
              <a:rPr kumimoji="1" lang="zh-CN" altLang="en-US" sz="2800" b="1" dirty="0">
                <a:latin typeface="宋体" charset="-122"/>
              </a:rPr>
              <a:t>。</a:t>
            </a:r>
            <a:r>
              <a:rPr kumimoji="1" lang="zh-CN" altLang="en-US" sz="2800" b="1" dirty="0"/>
              <a:t> </a:t>
            </a:r>
          </a:p>
        </p:txBody>
      </p:sp>
      <p:sp>
        <p:nvSpPr>
          <p:cNvPr id="10247" name="Text Box 5"/>
          <p:cNvSpPr txBox="1">
            <a:spLocks noChangeArrowheads="1"/>
          </p:cNvSpPr>
          <p:nvPr/>
        </p:nvSpPr>
        <p:spPr bwMode="auto">
          <a:xfrm>
            <a:off x="468313" y="1052513"/>
            <a:ext cx="82296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dirty="0" smtClean="0">
                <a:solidFill>
                  <a:srgbClr val="FF0000"/>
                </a:solidFill>
                <a:latin typeface="宋体" charset="-122"/>
              </a:rPr>
              <a:t>减</a:t>
            </a:r>
            <a:r>
              <a:rPr kumimoji="1" lang="zh-CN" altLang="en-US" sz="2800" b="1" dirty="0">
                <a:solidFill>
                  <a:srgbClr val="FF0000"/>
                </a:solidFill>
                <a:latin typeface="宋体" charset="-122"/>
              </a:rPr>
              <a:t>治法只对一个子问题求解，并且不需要进行解的合并。</a:t>
            </a:r>
            <a:r>
              <a:rPr kumimoji="1" lang="zh-CN" altLang="en-US" sz="2800" b="1" dirty="0">
                <a:latin typeface="宋体" charset="-122"/>
              </a:rPr>
              <a:t>应用减治法（例如减半法）得到的算法通常具有如下递推式：</a:t>
            </a:r>
            <a:r>
              <a:rPr kumimoji="1" lang="zh-CN" altLang="en-US" sz="2800" b="1" dirty="0"/>
              <a:t> </a:t>
            </a:r>
          </a:p>
        </p:txBody>
      </p:sp>
      <p:sp>
        <p:nvSpPr>
          <p:cNvPr id="10248" name="Text Box 6"/>
          <p:cNvSpPr txBox="1">
            <a:spLocks noChangeArrowheads="1"/>
          </p:cNvSpPr>
          <p:nvPr/>
        </p:nvSpPr>
        <p:spPr bwMode="auto">
          <a:xfrm>
            <a:off x="323850" y="333375"/>
            <a:ext cx="576103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4400" b="1" dirty="0" smtClean="0">
                <a:solidFill>
                  <a:schemeClr val="tx2"/>
                </a:solidFill>
                <a:latin typeface="华文行楷" pitchFamily="2" charset="-122"/>
                <a:ea typeface="华文行楷" pitchFamily="2" charset="-122"/>
              </a:rPr>
              <a:t>减</a:t>
            </a:r>
            <a:r>
              <a:rPr kumimoji="1" lang="zh-CN" altLang="en-US" sz="4400" b="1" dirty="0">
                <a:solidFill>
                  <a:schemeClr val="tx2"/>
                </a:solidFill>
                <a:latin typeface="华文行楷" pitchFamily="2" charset="-122"/>
                <a:ea typeface="华文行楷" pitchFamily="2" charset="-122"/>
              </a:rPr>
              <a:t>治法的设计思想 </a:t>
            </a:r>
          </a:p>
        </p:txBody>
      </p:sp>
      <p:sp>
        <p:nvSpPr>
          <p:cNvPr id="10249" name="Text Box 3"/>
          <p:cNvSpPr txBox="1">
            <a:spLocks noChangeArrowheads="1"/>
          </p:cNvSpPr>
          <p:nvPr/>
        </p:nvSpPr>
        <p:spPr bwMode="auto">
          <a:xfrm>
            <a:off x="503238" y="5326063"/>
            <a:ext cx="2268537" cy="523875"/>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宋体" charset="-122"/>
              </a:defRPr>
            </a:lvl1pPr>
            <a:lvl2pPr marL="742950" indent="-285750" eaLnBrk="0" hangingPunct="0">
              <a:defRPr sz="2400">
                <a:solidFill>
                  <a:schemeClr val="tx1"/>
                </a:solidFill>
                <a:latin typeface="Times New Roman" pitchFamily="18" charset="0"/>
                <a:ea typeface="宋体" charset="-122"/>
              </a:defRPr>
            </a:lvl2pPr>
            <a:lvl3pPr marL="1143000" indent="-228600" eaLnBrk="0" hangingPunct="0">
              <a:defRPr sz="2400">
                <a:solidFill>
                  <a:schemeClr val="tx1"/>
                </a:solidFill>
                <a:latin typeface="Times New Roman" pitchFamily="18" charset="0"/>
                <a:ea typeface="宋体" charset="-122"/>
              </a:defRPr>
            </a:lvl3pPr>
            <a:lvl4pPr marL="1600200" indent="-228600" eaLnBrk="0" hangingPunct="0">
              <a:defRPr sz="2400">
                <a:solidFill>
                  <a:schemeClr val="tx1"/>
                </a:solidFill>
                <a:latin typeface="Times New Roman" pitchFamily="18" charset="0"/>
                <a:ea typeface="宋体" charset="-122"/>
              </a:defRPr>
            </a:lvl4pPr>
            <a:lvl5pPr marL="2057400" indent="-228600" eaLnBrk="0" hangingPunct="0">
              <a:defRPr sz="2400">
                <a:solidFill>
                  <a:schemeClr val="tx1"/>
                </a:solidFill>
                <a:latin typeface="Times New Roman" pitchFamily="18" charset="0"/>
                <a:ea typeface="宋体" charset="-122"/>
              </a:defRPr>
            </a:lvl5pPr>
            <a:lvl6pPr marL="2514600" indent="-228600" eaLnBrk="0" fontAlgn="base" hangingPunct="0">
              <a:spcBef>
                <a:spcPct val="0"/>
              </a:spcBef>
              <a:spcAft>
                <a:spcPct val="0"/>
              </a:spcAft>
              <a:defRPr sz="2400">
                <a:solidFill>
                  <a:schemeClr val="tx1"/>
                </a:solidFill>
                <a:latin typeface="Times New Roman" pitchFamily="18" charset="0"/>
                <a:ea typeface="宋体" charset="-122"/>
              </a:defRPr>
            </a:lvl6pPr>
            <a:lvl7pPr marL="2971800" indent="-228600" eaLnBrk="0" fontAlgn="base" hangingPunct="0">
              <a:spcBef>
                <a:spcPct val="0"/>
              </a:spcBef>
              <a:spcAft>
                <a:spcPct val="0"/>
              </a:spcAft>
              <a:defRPr sz="2400">
                <a:solidFill>
                  <a:schemeClr val="tx1"/>
                </a:solidFill>
                <a:latin typeface="Times New Roman" pitchFamily="18" charset="0"/>
                <a:ea typeface="宋体" charset="-122"/>
              </a:defRPr>
            </a:lvl7pPr>
            <a:lvl8pPr marL="3429000" indent="-228600" eaLnBrk="0" fontAlgn="base" hangingPunct="0">
              <a:spcBef>
                <a:spcPct val="0"/>
              </a:spcBef>
              <a:spcAft>
                <a:spcPct val="0"/>
              </a:spcAft>
              <a:defRPr sz="2400">
                <a:solidFill>
                  <a:schemeClr val="tx1"/>
                </a:solidFill>
                <a:latin typeface="Times New Roman" pitchFamily="18" charset="0"/>
                <a:ea typeface="宋体" charset="-122"/>
              </a:defRPr>
            </a:lvl8pPr>
            <a:lvl9pPr marL="3886200" indent="-228600" eaLnBrk="0" fontAlgn="base" hangingPunct="0">
              <a:spcBef>
                <a:spcPct val="0"/>
              </a:spcBef>
              <a:spcAft>
                <a:spcPct val="0"/>
              </a:spcAft>
              <a:defRPr sz="2400">
                <a:solidFill>
                  <a:schemeClr val="tx1"/>
                </a:solidFill>
                <a:latin typeface="Times New Roman" pitchFamily="18" charset="0"/>
                <a:ea typeface="宋体" charset="-122"/>
              </a:defRPr>
            </a:lvl9pPr>
          </a:lstStyle>
          <a:p>
            <a:pPr eaLnBrk="1" hangingPunct="1">
              <a:spcBef>
                <a:spcPct val="50000"/>
              </a:spcBef>
            </a:pPr>
            <a:r>
              <a:rPr kumimoji="1" lang="zh-CN" altLang="en-US" sz="2800" b="1"/>
              <a:t>对比分治法： </a:t>
            </a:r>
            <a:endParaRPr lang="zh-CN" altLang="en-US" sz="2800" b="1"/>
          </a:p>
        </p:txBody>
      </p:sp>
      <p:graphicFrame>
        <p:nvGraphicFramePr>
          <p:cNvPr id="10250" name="Object 10"/>
          <p:cNvGraphicFramePr>
            <a:graphicFrameLocks noChangeAspect="1"/>
          </p:cNvGraphicFramePr>
          <p:nvPr/>
        </p:nvGraphicFramePr>
        <p:xfrm>
          <a:off x="3208338" y="5084763"/>
          <a:ext cx="5545137" cy="1073150"/>
        </p:xfrm>
        <a:graphic>
          <a:graphicData uri="http://schemas.openxmlformats.org/presentationml/2006/ole">
            <mc:AlternateContent xmlns:mc="http://schemas.openxmlformats.org/markup-compatibility/2006">
              <mc:Choice xmlns:v="urn:schemas-microsoft-com:vml" Requires="v">
                <p:oleObj spid="_x0000_s199819" name="公式" r:id="rId5" imgW="2362200" imgH="457200" progId="Equation.3">
                  <p:embed/>
                </p:oleObj>
              </mc:Choice>
              <mc:Fallback>
                <p:oleObj name="公式" r:id="rId5" imgW="2362200" imgH="457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8338" y="5084763"/>
                        <a:ext cx="5545137" cy="107315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a:t>
            </a:fld>
            <a:endParaRPr lang="en-US" altLang="zh-CN" dirty="0"/>
          </a:p>
        </p:txBody>
      </p:sp>
    </p:spTree>
    <p:extLst>
      <p:ext uri="{BB962C8B-B14F-4D97-AF65-F5344CB8AC3E}">
        <p14:creationId xmlns:p14="http://schemas.microsoft.com/office/powerpoint/2010/main" val="4111850318"/>
      </p:ext>
    </p:extLst>
  </p:cSld>
  <p:clrMapOvr>
    <a:masterClrMapping/>
  </p:clrMapOvr>
  <p:transition>
    <p:strips dir="rd"/>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600" dirty="0" smtClean="0">
                <a:ea typeface="宋体" charset="-122"/>
              </a:rPr>
              <a:t>Fake-Coin Puzzle (simpler version)</a:t>
            </a:r>
          </a:p>
        </p:txBody>
      </p:sp>
      <p:sp>
        <p:nvSpPr>
          <p:cNvPr id="55299" name="Rectangle 3"/>
          <p:cNvSpPr>
            <a:spLocks noGrp="1" noChangeArrowheads="1"/>
          </p:cNvSpPr>
          <p:nvPr>
            <p:ph type="body" idx="1"/>
          </p:nvPr>
        </p:nvSpPr>
        <p:spPr/>
        <p:txBody>
          <a:bodyPr/>
          <a:lstStyle/>
          <a:p>
            <a:pPr marL="0" indent="0" algn="just">
              <a:buFont typeface="Monotype Sorts"/>
              <a:buNone/>
            </a:pPr>
            <a:r>
              <a:rPr lang="en-US" altLang="zh-CN" sz="2400" b="1" dirty="0" smtClean="0"/>
              <a:t>There are </a:t>
            </a:r>
            <a:r>
              <a:rPr lang="en-US" altLang="zh-CN" sz="2400" b="1" i="1" dirty="0" smtClean="0"/>
              <a:t>n</a:t>
            </a:r>
            <a:r>
              <a:rPr lang="en-US" altLang="zh-CN" sz="2400" b="1" dirty="0" smtClean="0"/>
              <a:t> identically looking coins one of which is fake. </a:t>
            </a:r>
            <a:br>
              <a:rPr lang="en-US" altLang="zh-CN" sz="2400" b="1" dirty="0" smtClean="0"/>
            </a:br>
            <a:r>
              <a:rPr lang="en-US" altLang="zh-CN" sz="2400" b="1" dirty="0" smtClean="0"/>
              <a:t>There is a balance scale but there are no weights; the scale can tell whether two sets of coins weigh the same and, if not, which of the two sets is heavier (but not by how much).  Design an efficient algorithm for detecting the fake coin.  Assume that the fake coin is known to be lighter than the genuine ones.</a:t>
            </a:r>
          </a:p>
          <a:p>
            <a:pPr marL="0" indent="0" algn="just">
              <a:buFont typeface="Monotype Sorts"/>
              <a:buNone/>
            </a:pPr>
            <a:endParaRPr lang="en-US" altLang="zh-CN" sz="2400" b="1" dirty="0" smtClean="0"/>
          </a:p>
          <a:p>
            <a:pPr marL="0" indent="0" algn="just">
              <a:buFont typeface="Monotype Sorts"/>
              <a:buNone/>
            </a:pPr>
            <a:r>
              <a:rPr lang="en-US" altLang="zh-CN" sz="2400" b="1" dirty="0" smtClean="0">
                <a:solidFill>
                  <a:srgbClr val="00B0F0"/>
                </a:solidFill>
              </a:rPr>
              <a:t>Decrease by factor 2 algorithm</a:t>
            </a:r>
          </a:p>
          <a:p>
            <a:pPr marL="0" indent="0" algn="just">
              <a:buFont typeface="Monotype Sorts"/>
              <a:buNone/>
            </a:pPr>
            <a:endParaRPr lang="en-US" altLang="zh-CN" sz="2400" b="1" dirty="0" smtClean="0"/>
          </a:p>
          <a:p>
            <a:pPr marL="0" indent="0" algn="just">
              <a:buFont typeface="Monotype Sorts"/>
              <a:buNone/>
            </a:pPr>
            <a:endParaRPr lang="en-US" altLang="zh-CN" sz="2400" b="1" dirty="0" smtClean="0"/>
          </a:p>
          <a:p>
            <a:pPr marL="0" indent="0" algn="just">
              <a:buFont typeface="Monotype Sorts"/>
              <a:buNone/>
            </a:pPr>
            <a:r>
              <a:rPr lang="en-US" altLang="zh-CN" sz="2400" b="1" dirty="0" smtClean="0">
                <a:solidFill>
                  <a:srgbClr val="0070C0"/>
                </a:solidFill>
              </a:rPr>
              <a:t>Decrease by factor 3 algorithm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90</a:t>
            </a:fld>
            <a:endParaRPr lang="en-US" altLang="zh-C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5299">
                                            <p:txEl>
                                              <p:pRg st="2" end="2"/>
                                            </p:txEl>
                                          </p:spTgt>
                                        </p:tgtEl>
                                        <p:attrNameLst>
                                          <p:attrName>style.visibility</p:attrName>
                                        </p:attrNameLst>
                                      </p:cBhvr>
                                      <p:to>
                                        <p:strVal val="visible"/>
                                      </p:to>
                                    </p:set>
                                    <p:anim calcmode="lin" valueType="num">
                                      <p:cBhvr additive="base">
                                        <p:cTn id="7" dur="500" fill="hold"/>
                                        <p:tgtEl>
                                          <p:spTgt spid="5529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5299">
                                            <p:txEl>
                                              <p:pRg st="5" end="5"/>
                                            </p:txEl>
                                          </p:spTgt>
                                        </p:tgtEl>
                                        <p:attrNameLst>
                                          <p:attrName>style.visibility</p:attrName>
                                        </p:attrNameLst>
                                      </p:cBhvr>
                                      <p:to>
                                        <p:strVal val="visible"/>
                                      </p:to>
                                    </p:set>
                                    <p:anim calcmode="lin" valueType="num">
                                      <p:cBhvr additive="base">
                                        <p:cTn id="13" dur="500" fill="hold"/>
                                        <p:tgtEl>
                                          <p:spTgt spid="55299">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Rectangle 3"/>
          <p:cNvSpPr>
            <a:spLocks noGrp="1" noChangeArrowheads="1"/>
          </p:cNvSpPr>
          <p:nvPr>
            <p:ph type="body" sz="half" idx="1"/>
          </p:nvPr>
        </p:nvSpPr>
        <p:spPr>
          <a:xfrm>
            <a:off x="541232" y="1618456"/>
            <a:ext cx="7773988" cy="4114800"/>
          </a:xfrm>
        </p:spPr>
        <p:txBody>
          <a:bodyPr/>
          <a:lstStyle/>
          <a:p>
            <a:pPr marL="0" indent="0">
              <a:lnSpc>
                <a:spcPct val="120000"/>
              </a:lnSpc>
              <a:buFontTx/>
              <a:buNone/>
            </a:pPr>
            <a:r>
              <a:rPr lang="en-US" altLang="zh-CN" sz="2400" b="1" dirty="0"/>
              <a:t>         </a:t>
            </a:r>
            <a:r>
              <a:rPr lang="zh-CN" altLang="en-US" sz="2400" b="1" dirty="0"/>
              <a:t>问题的解决是经过一系列比较和判断，可以用</a:t>
            </a:r>
            <a:r>
              <a:rPr lang="zh-CN" altLang="en-US" sz="2400" b="1" dirty="0">
                <a:solidFill>
                  <a:srgbClr val="FF5050"/>
                </a:solidFill>
              </a:rPr>
              <a:t>判定树</a:t>
            </a:r>
            <a:r>
              <a:rPr lang="zh-CN" altLang="en-US" sz="2400" b="1" dirty="0"/>
              <a:t>来描述这个判定过程。</a:t>
            </a:r>
          </a:p>
          <a:p>
            <a:pPr marL="0" indent="0">
              <a:lnSpc>
                <a:spcPct val="120000"/>
              </a:lnSpc>
              <a:buFontTx/>
              <a:buNone/>
            </a:pPr>
            <a:r>
              <a:rPr lang="zh-CN" altLang="en-US" sz="2400" b="1" dirty="0"/>
              <a:t>         解决这个问题的最自然的想法就是一分为二，也就是把硬币分成两组。把</a:t>
            </a:r>
            <a:r>
              <a:rPr lang="en-US" altLang="zh-CN" sz="2400" b="1" i="1" dirty="0"/>
              <a:t>n</a:t>
            </a:r>
            <a:r>
              <a:rPr lang="zh-CN" altLang="en-US" sz="2400" b="1" dirty="0"/>
              <a:t>枚硬币分成两组，每组有</a:t>
            </a:r>
          </a:p>
          <a:p>
            <a:pPr marL="0" indent="0">
              <a:lnSpc>
                <a:spcPct val="120000"/>
              </a:lnSpc>
              <a:buFontTx/>
              <a:buNone/>
            </a:pPr>
            <a:r>
              <a:rPr lang="zh-CN" altLang="en-US" sz="2400" b="1" dirty="0"/>
              <a:t>枚硬币，如果</a:t>
            </a:r>
            <a:r>
              <a:rPr lang="en-US" altLang="zh-CN" sz="2400" b="1" i="1" dirty="0"/>
              <a:t>n</a:t>
            </a:r>
            <a:r>
              <a:rPr lang="zh-CN" altLang="en-US" sz="2400" b="1" dirty="0"/>
              <a:t>为奇数，就留下一枚硬币，然后把两组硬币分别放到天平的两端。如果两组硬币的重量相同，那么留下的硬币就是假币；否则，用同样的方法对较轻的那组硬币进行同样的处理，假币一定在较轻的那组里。</a:t>
            </a:r>
          </a:p>
        </p:txBody>
      </p:sp>
      <p:graphicFrame>
        <p:nvGraphicFramePr>
          <p:cNvPr id="155652" name="Object 4"/>
          <p:cNvGraphicFramePr>
            <a:graphicFrameLocks noGrp="1" noChangeAspect="1"/>
          </p:cNvGraphicFramePr>
          <p:nvPr>
            <p:ph sz="half" idx="2"/>
          </p:nvPr>
        </p:nvGraphicFramePr>
        <p:xfrm>
          <a:off x="7419975" y="3452813"/>
          <a:ext cx="865188" cy="446087"/>
        </p:xfrm>
        <a:graphic>
          <a:graphicData uri="http://schemas.openxmlformats.org/presentationml/2006/ole">
            <mc:AlternateContent xmlns:mc="http://schemas.openxmlformats.org/markup-compatibility/2006">
              <mc:Choice xmlns:v="urn:schemas-microsoft-com:vml" Requires="v">
                <p:oleObj spid="_x0000_s187477" r:id="rId3" imgW="368300" imgH="228600" progId="Equation.3">
                  <p:embed/>
                </p:oleObj>
              </mc:Choice>
              <mc:Fallback>
                <p:oleObj r:id="rId3" imgW="36830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19975" y="3452813"/>
                        <a:ext cx="865188" cy="446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91</a:t>
            </a:fld>
            <a:endParaRPr lang="en-US" altLang="zh-CN" dirty="0"/>
          </a:p>
        </p:txBody>
      </p:sp>
      <p:sp>
        <p:nvSpPr>
          <p:cNvPr id="5"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600" dirty="0" smtClean="0">
                <a:ea typeface="宋体" charset="-122"/>
              </a:rPr>
              <a:t>Fake-Coin Puzzle (simpler version)</a:t>
            </a:r>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2" name="Rectangle 4"/>
          <p:cNvSpPr>
            <a:spLocks noGrp="1" noChangeArrowheads="1"/>
          </p:cNvSpPr>
          <p:nvPr>
            <p:ph type="body" idx="1"/>
          </p:nvPr>
        </p:nvSpPr>
        <p:spPr>
          <a:xfrm>
            <a:off x="457200" y="1628800"/>
            <a:ext cx="8229600" cy="4114800"/>
          </a:xfrm>
          <a:noFill/>
          <a:ln/>
        </p:spPr>
        <p:txBody>
          <a:bodyPr/>
          <a:lstStyle/>
          <a:p>
            <a:pPr>
              <a:buFontTx/>
              <a:buNone/>
            </a:pPr>
            <a:r>
              <a:rPr lang="en-US" altLang="zh-CN" dirty="0">
                <a:solidFill>
                  <a:srgbClr val="FF0000"/>
                </a:solidFill>
              </a:rPr>
              <a:t>1</a:t>
            </a:r>
            <a:r>
              <a:rPr lang="zh-CN" altLang="en-US" dirty="0">
                <a:solidFill>
                  <a:srgbClr val="FF0000"/>
                </a:solidFill>
              </a:rPr>
              <a:t>、用减治法</a:t>
            </a:r>
            <a:r>
              <a:rPr lang="en-US" altLang="zh-CN" dirty="0">
                <a:solidFill>
                  <a:srgbClr val="FF0000"/>
                </a:solidFill>
              </a:rPr>
              <a:t>(</a:t>
            </a:r>
            <a:r>
              <a:rPr lang="zh-CN" altLang="en-US" dirty="0">
                <a:solidFill>
                  <a:srgbClr val="FF0000"/>
                </a:solidFill>
              </a:rPr>
              <a:t>减半）</a:t>
            </a:r>
          </a:p>
          <a:p>
            <a:pPr>
              <a:buFontTx/>
              <a:buNone/>
            </a:pPr>
            <a:r>
              <a:rPr lang="zh-CN" altLang="en-US" dirty="0"/>
              <a:t>      把</a:t>
            </a:r>
            <a:r>
              <a:rPr lang="en-US" altLang="zh-CN" dirty="0"/>
              <a:t>n</a:t>
            </a:r>
            <a:r>
              <a:rPr lang="zh-CN" altLang="en-US" dirty="0"/>
              <a:t>个硬币分为两堆，每堆</a:t>
            </a:r>
            <a:r>
              <a:rPr lang="zh-CN" altLang="en-US" dirty="0">
                <a:sym typeface="Symbol" pitchFamily="18" charset="2"/>
              </a:rPr>
              <a:t></a:t>
            </a:r>
            <a:r>
              <a:rPr lang="en-US" altLang="zh-CN" dirty="0"/>
              <a:t>n/2</a:t>
            </a:r>
            <a:r>
              <a:rPr lang="en-US" altLang="zh-CN" dirty="0">
                <a:sym typeface="Symbol" pitchFamily="18" charset="2"/>
              </a:rPr>
              <a:t></a:t>
            </a:r>
            <a:r>
              <a:rPr lang="zh-CN" altLang="en-US" dirty="0"/>
              <a:t>个，每次称一堆。</a:t>
            </a:r>
          </a:p>
          <a:p>
            <a:pPr>
              <a:buFontTx/>
              <a:buNone/>
            </a:pPr>
            <a:r>
              <a:rPr lang="zh-CN" altLang="en-US" dirty="0"/>
              <a:t>        易见    </a:t>
            </a:r>
            <a:r>
              <a:rPr lang="en-US" altLang="zh-CN" dirty="0"/>
              <a:t>W(1)=0</a:t>
            </a:r>
          </a:p>
          <a:p>
            <a:pPr>
              <a:buFontTx/>
              <a:buNone/>
            </a:pPr>
            <a:r>
              <a:rPr lang="en-US" altLang="zh-CN" dirty="0"/>
              <a:t>                   W(n)=W(</a:t>
            </a:r>
            <a:r>
              <a:rPr lang="en-US" altLang="zh-CN" dirty="0">
                <a:sym typeface="Symbol" pitchFamily="18" charset="2"/>
              </a:rPr>
              <a:t></a:t>
            </a:r>
            <a:r>
              <a:rPr lang="en-US" altLang="zh-CN" dirty="0"/>
              <a:t>n/2</a:t>
            </a:r>
            <a:r>
              <a:rPr lang="en-US" altLang="zh-CN" dirty="0">
                <a:sym typeface="Symbol" pitchFamily="18" charset="2"/>
              </a:rPr>
              <a:t>)+1</a:t>
            </a:r>
          </a:p>
          <a:p>
            <a:pPr>
              <a:buFontTx/>
              <a:buNone/>
            </a:pPr>
            <a:r>
              <a:rPr lang="en-US" altLang="zh-CN" dirty="0">
                <a:sym typeface="Symbol" pitchFamily="18" charset="2"/>
              </a:rPr>
              <a:t>    </a:t>
            </a:r>
            <a:r>
              <a:rPr lang="zh-CN" altLang="en-US" dirty="0">
                <a:sym typeface="Symbol" pitchFamily="18" charset="2"/>
              </a:rPr>
              <a:t>解得  </a:t>
            </a:r>
            <a:r>
              <a:rPr lang="en-US" altLang="zh-CN" dirty="0">
                <a:sym typeface="Symbol" pitchFamily="18" charset="2"/>
              </a:rPr>
              <a:t>W(n)= log</a:t>
            </a:r>
            <a:r>
              <a:rPr lang="en-US" altLang="zh-CN" baseline="-25000" dirty="0">
                <a:sym typeface="Symbol" pitchFamily="18" charset="2"/>
              </a:rPr>
              <a:t>2</a:t>
            </a:r>
            <a:r>
              <a:rPr lang="en-US" altLang="zh-CN" dirty="0"/>
              <a:t>n</a:t>
            </a:r>
            <a:r>
              <a:rPr lang="en-US" altLang="zh-CN" dirty="0">
                <a:sym typeface="Symbol" pitchFamily="18" charset="2"/>
              </a:rPr>
              <a:t></a:t>
            </a:r>
            <a:endParaRPr lang="en-US" altLang="zh-CN" dirty="0"/>
          </a:p>
          <a:p>
            <a:pPr>
              <a:buFontTx/>
              <a:buNone/>
            </a:pPr>
            <a:endParaRPr lang="en-US" altLang="zh-CN" sz="2800" dirty="0">
              <a:solidFill>
                <a:srgbClr val="000000"/>
              </a:solidFill>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92</a:t>
            </a:fld>
            <a:endParaRPr lang="en-US" altLang="zh-CN" dirty="0"/>
          </a:p>
        </p:txBody>
      </p:sp>
      <p:sp>
        <p:nvSpPr>
          <p:cNvPr id="2" name="标题 1"/>
          <p:cNvSpPr>
            <a:spLocks noGrp="1"/>
          </p:cNvSpPr>
          <p:nvPr>
            <p:ph type="title"/>
          </p:nvPr>
        </p:nvSpPr>
        <p:spPr/>
        <p:txBody>
          <a:bodyPr/>
          <a:lstStyle/>
          <a:p>
            <a:endParaRPr lang="zh-CN" altLang="en-US"/>
          </a:p>
        </p:txBody>
      </p:sp>
      <p:sp>
        <p:nvSpPr>
          <p:cNvPr id="6" name="Rectangle 2"/>
          <p:cNvSpPr txBox="1">
            <a:spLocks noChangeArrowheads="1"/>
          </p:cNvSpPr>
          <p:nvPr/>
        </p:nvSpPr>
        <p:spPr bwMode="auto">
          <a:xfrm>
            <a:off x="214313" y="294928"/>
            <a:ext cx="7664450" cy="685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smtClean="0">
                <a:ea typeface="宋体" charset="-122"/>
              </a:rPr>
              <a:t>Fake-Coin Puzzle (simpler version)</a:t>
            </a:r>
            <a:endParaRPr lang="en-US" altLang="zh-CN" sz="3600" kern="0" dirty="0" smtClean="0">
              <a:ea typeface="宋体" charset="-122"/>
            </a:endParaRPr>
          </a:p>
        </p:txBody>
      </p:sp>
    </p:spTree>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3"/>
          <p:cNvSpPr>
            <a:spLocks noGrp="1" noChangeArrowheads="1"/>
          </p:cNvSpPr>
          <p:nvPr>
            <p:ph type="body" sz="half" idx="1"/>
          </p:nvPr>
        </p:nvSpPr>
        <p:spPr>
          <a:xfrm>
            <a:off x="827658" y="1927225"/>
            <a:ext cx="7777162" cy="4114800"/>
          </a:xfrm>
        </p:spPr>
        <p:txBody>
          <a:bodyPr/>
          <a:lstStyle/>
          <a:p>
            <a:pPr marL="0" indent="0">
              <a:lnSpc>
                <a:spcPct val="110000"/>
              </a:lnSpc>
              <a:spcBef>
                <a:spcPct val="50000"/>
              </a:spcBef>
              <a:buFontTx/>
              <a:buNone/>
              <a:tabLst>
                <a:tab pos="0" algn="l"/>
              </a:tabLst>
            </a:pPr>
            <a:r>
              <a:rPr lang="en-US" altLang="zh-CN" sz="2400" b="1" dirty="0"/>
              <a:t>        </a:t>
            </a:r>
            <a:r>
              <a:rPr lang="zh-CN" altLang="en-US" sz="2400" b="1" dirty="0"/>
              <a:t>考虑不是把硬币分成两组，而是分成三组，前两组有        组硬币，其余的硬币作为第三组，将前两组硬币放到天平上，如果他们的重量相同，则假币一定在第三组中，用同样的方法对第三组进行处理；如果前两组的重量不同，则假币一定在较轻的那一组中，用同样的方法对较轻的那组硬币进行处理。显然这个算法存在递推式： </a:t>
            </a:r>
          </a:p>
          <a:p>
            <a:pPr marL="0" indent="0">
              <a:lnSpc>
                <a:spcPct val="110000"/>
              </a:lnSpc>
              <a:buFontTx/>
              <a:buNone/>
              <a:tabLst>
                <a:tab pos="0" algn="l"/>
              </a:tabLst>
            </a:pPr>
            <a:endParaRPr lang="en-US" altLang="zh-CN" sz="2400" b="1" dirty="0"/>
          </a:p>
        </p:txBody>
      </p:sp>
      <p:graphicFrame>
        <p:nvGraphicFramePr>
          <p:cNvPr id="157700" name="Object 4"/>
          <p:cNvGraphicFramePr>
            <a:graphicFrameLocks noGrp="1" noChangeAspect="1"/>
          </p:cNvGraphicFramePr>
          <p:nvPr>
            <p:ph sz="quarter" idx="2"/>
            <p:extLst>
              <p:ext uri="{D42A27DB-BD31-4B8C-83A1-F6EECF244321}">
                <p14:modId xmlns:p14="http://schemas.microsoft.com/office/powerpoint/2010/main" val="194767152"/>
              </p:ext>
            </p:extLst>
          </p:nvPr>
        </p:nvGraphicFramePr>
        <p:xfrm>
          <a:off x="1331640" y="2348880"/>
          <a:ext cx="647700" cy="415925"/>
        </p:xfrm>
        <a:graphic>
          <a:graphicData uri="http://schemas.openxmlformats.org/presentationml/2006/ole">
            <mc:AlternateContent xmlns:mc="http://schemas.openxmlformats.org/markup-compatibility/2006">
              <mc:Choice xmlns:v="urn:schemas-microsoft-com:vml" Requires="v">
                <p:oleObj spid="_x0000_s189559" r:id="rId3" imgW="355446" imgH="228501" progId="Equation.3">
                  <p:embed/>
                </p:oleObj>
              </mc:Choice>
              <mc:Fallback>
                <p:oleObj r:id="rId3" imgW="355446" imgH="228501"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2348880"/>
                        <a:ext cx="6477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内容占位符 1"/>
          <p:cNvSpPr>
            <a:spLocks noGrp="1"/>
          </p:cNvSpPr>
          <p:nvPr>
            <p:ph sz="quarter" idx="3"/>
          </p:nvPr>
        </p:nvSpPr>
        <p:spPr/>
        <p:txBody>
          <a:bodyPr/>
          <a:lstStyle/>
          <a:p>
            <a:endParaRPr lang="zh-CN" altLang="en-US"/>
          </a:p>
        </p:txBody>
      </p:sp>
      <p:sp>
        <p:nvSpPr>
          <p:cNvPr id="3" name="文本框 2"/>
          <p:cNvSpPr txBox="1"/>
          <p:nvPr/>
        </p:nvSpPr>
        <p:spPr>
          <a:xfrm>
            <a:off x="1161941" y="1213365"/>
            <a:ext cx="2210862" cy="369332"/>
          </a:xfrm>
          <a:prstGeom prst="rect">
            <a:avLst/>
          </a:prstGeom>
          <a:noFill/>
        </p:spPr>
        <p:txBody>
          <a:bodyPr wrap="none" rtlCol="0">
            <a:spAutoFit/>
          </a:bodyPr>
          <a:lstStyle/>
          <a:p>
            <a:r>
              <a:rPr lang="en-US" altLang="zh-CN" dirty="0" smtClean="0">
                <a:solidFill>
                  <a:srgbClr val="FF0000"/>
                </a:solidFill>
              </a:rPr>
              <a:t>Any consideration? </a:t>
            </a:r>
            <a:endParaRPr lang="zh-CN" altLang="en-US" dirty="0">
              <a:solidFill>
                <a:srgbClr val="FF0000"/>
              </a:solidFill>
            </a:endParaRPr>
          </a:p>
        </p:txBody>
      </p:sp>
      <p:sp>
        <p:nvSpPr>
          <p:cNvPr id="5" name="灯片编号占位符 4"/>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93</a:t>
            </a:fld>
            <a:endParaRPr lang="en-US" altLang="zh-CN" dirty="0"/>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57699">
                                            <p:txEl>
                                              <p:pRg st="0" end="0"/>
                                            </p:txEl>
                                          </p:spTgt>
                                        </p:tgtEl>
                                        <p:attrNameLst>
                                          <p:attrName>style.visibility</p:attrName>
                                        </p:attrNameLst>
                                      </p:cBhvr>
                                      <p:to>
                                        <p:strVal val="visible"/>
                                      </p:to>
                                    </p:set>
                                    <p:anim calcmode="lin" valueType="num">
                                      <p:cBhvr additive="base">
                                        <p:cTn id="13" dur="5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57699">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57700"/>
                                        </p:tgtEl>
                                        <p:attrNameLst>
                                          <p:attrName>style.visibility</p:attrName>
                                        </p:attrNameLst>
                                      </p:cBhvr>
                                      <p:to>
                                        <p:strVal val="visible"/>
                                      </p:to>
                                    </p:set>
                                    <p:anim calcmode="lin" valueType="num">
                                      <p:cBhvr additive="base">
                                        <p:cTn id="17" dur="500" fill="hold"/>
                                        <p:tgtEl>
                                          <p:spTgt spid="157700"/>
                                        </p:tgtEl>
                                        <p:attrNameLst>
                                          <p:attrName>ppt_x</p:attrName>
                                        </p:attrNameLst>
                                      </p:cBhvr>
                                      <p:tavLst>
                                        <p:tav tm="0">
                                          <p:val>
                                            <p:strVal val="#ppt_x"/>
                                          </p:val>
                                        </p:tav>
                                        <p:tav tm="100000">
                                          <p:val>
                                            <p:strVal val="#ppt_x"/>
                                          </p:val>
                                        </p:tav>
                                      </p:tavLst>
                                    </p:anim>
                                    <p:anim calcmode="lin" valueType="num">
                                      <p:cBhvr additive="base">
                                        <p:cTn id="18" dur="500" fill="hold"/>
                                        <p:tgtEl>
                                          <p:spTgt spid="1577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6" name="Rectangle 4"/>
          <p:cNvSpPr>
            <a:spLocks noGrp="1" noChangeArrowheads="1"/>
          </p:cNvSpPr>
          <p:nvPr>
            <p:ph type="body" idx="1"/>
          </p:nvPr>
        </p:nvSpPr>
        <p:spPr>
          <a:xfrm>
            <a:off x="457200" y="1772816"/>
            <a:ext cx="8229600" cy="4114800"/>
          </a:xfrm>
          <a:noFill/>
          <a:ln/>
        </p:spPr>
        <p:txBody>
          <a:bodyPr/>
          <a:lstStyle/>
          <a:p>
            <a:pPr>
              <a:buFontTx/>
              <a:buNone/>
            </a:pPr>
            <a:r>
              <a:rPr lang="en-US" altLang="zh-CN" dirty="0">
                <a:solidFill>
                  <a:srgbClr val="FF0000"/>
                </a:solidFill>
              </a:rPr>
              <a:t>2</a:t>
            </a:r>
            <a:r>
              <a:rPr lang="zh-CN" altLang="en-US" dirty="0">
                <a:solidFill>
                  <a:srgbClr val="FF0000"/>
                </a:solidFill>
              </a:rPr>
              <a:t>、用减治法</a:t>
            </a:r>
            <a:r>
              <a:rPr lang="en-US" altLang="zh-CN" dirty="0">
                <a:solidFill>
                  <a:srgbClr val="FF0000"/>
                </a:solidFill>
              </a:rPr>
              <a:t>(</a:t>
            </a:r>
            <a:r>
              <a:rPr lang="zh-CN" altLang="en-US" dirty="0">
                <a:solidFill>
                  <a:srgbClr val="FF0000"/>
                </a:solidFill>
              </a:rPr>
              <a:t>减</a:t>
            </a:r>
            <a:r>
              <a:rPr lang="en-US" altLang="zh-CN" dirty="0">
                <a:solidFill>
                  <a:srgbClr val="FF0000"/>
                </a:solidFill>
              </a:rPr>
              <a:t>n/3</a:t>
            </a:r>
            <a:r>
              <a:rPr lang="zh-CN" altLang="en-US" dirty="0">
                <a:solidFill>
                  <a:srgbClr val="FF0000"/>
                </a:solidFill>
              </a:rPr>
              <a:t>）</a:t>
            </a:r>
          </a:p>
          <a:p>
            <a:pPr>
              <a:buFontTx/>
              <a:buNone/>
            </a:pPr>
            <a:r>
              <a:rPr lang="zh-CN" altLang="en-US" dirty="0"/>
              <a:t>      把</a:t>
            </a:r>
            <a:r>
              <a:rPr lang="en-US" altLang="zh-CN" dirty="0"/>
              <a:t>n</a:t>
            </a:r>
            <a:r>
              <a:rPr lang="zh-CN" altLang="en-US" dirty="0"/>
              <a:t>个硬币分为三堆，每堆</a:t>
            </a:r>
            <a:r>
              <a:rPr lang="zh-CN" altLang="en-US" dirty="0">
                <a:sym typeface="Symbol" pitchFamily="18" charset="2"/>
              </a:rPr>
              <a:t></a:t>
            </a:r>
            <a:r>
              <a:rPr lang="en-US" altLang="zh-CN" dirty="0"/>
              <a:t>n/3</a:t>
            </a:r>
            <a:r>
              <a:rPr lang="en-US" altLang="zh-CN" dirty="0">
                <a:sym typeface="Symbol" pitchFamily="18" charset="2"/>
              </a:rPr>
              <a:t></a:t>
            </a:r>
            <a:r>
              <a:rPr lang="zh-CN" altLang="en-US" dirty="0"/>
              <a:t>个，每次称任意二堆。</a:t>
            </a:r>
          </a:p>
          <a:p>
            <a:pPr>
              <a:buFontTx/>
              <a:buNone/>
            </a:pPr>
            <a:r>
              <a:rPr lang="zh-CN" altLang="en-US" dirty="0"/>
              <a:t>        易见    </a:t>
            </a:r>
            <a:r>
              <a:rPr lang="en-US" altLang="zh-CN" dirty="0"/>
              <a:t>W(1)=0</a:t>
            </a:r>
          </a:p>
          <a:p>
            <a:pPr>
              <a:buFontTx/>
              <a:buNone/>
            </a:pPr>
            <a:r>
              <a:rPr lang="en-US" altLang="zh-CN" dirty="0"/>
              <a:t>                   W(n)=W(</a:t>
            </a:r>
            <a:r>
              <a:rPr lang="en-US" altLang="zh-CN" dirty="0">
                <a:sym typeface="Symbol" pitchFamily="18" charset="2"/>
              </a:rPr>
              <a:t></a:t>
            </a:r>
            <a:r>
              <a:rPr lang="en-US" altLang="zh-CN" dirty="0"/>
              <a:t>n/3</a:t>
            </a:r>
            <a:r>
              <a:rPr lang="en-US" altLang="zh-CN" dirty="0">
                <a:sym typeface="Symbol" pitchFamily="18" charset="2"/>
              </a:rPr>
              <a:t>)+1</a:t>
            </a:r>
          </a:p>
          <a:p>
            <a:pPr>
              <a:buFontTx/>
              <a:buNone/>
            </a:pPr>
            <a:r>
              <a:rPr lang="en-US" altLang="zh-CN" dirty="0">
                <a:sym typeface="Symbol" pitchFamily="18" charset="2"/>
              </a:rPr>
              <a:t>    </a:t>
            </a:r>
            <a:r>
              <a:rPr lang="zh-CN" altLang="en-US" dirty="0">
                <a:sym typeface="Symbol" pitchFamily="18" charset="2"/>
              </a:rPr>
              <a:t>解得  </a:t>
            </a:r>
            <a:r>
              <a:rPr lang="en-US" altLang="zh-CN" dirty="0">
                <a:sym typeface="Symbol" pitchFamily="18" charset="2"/>
              </a:rPr>
              <a:t>W(n)= log</a:t>
            </a:r>
            <a:r>
              <a:rPr lang="en-US" altLang="zh-CN" baseline="-25000" dirty="0">
                <a:sym typeface="Symbol" pitchFamily="18" charset="2"/>
              </a:rPr>
              <a:t>3</a:t>
            </a:r>
            <a:r>
              <a:rPr lang="en-US" altLang="zh-CN" dirty="0"/>
              <a:t>n</a:t>
            </a:r>
            <a:r>
              <a:rPr lang="en-US" altLang="zh-CN" dirty="0">
                <a:sym typeface="Symbol" pitchFamily="18" charset="2"/>
              </a:rPr>
              <a:t></a:t>
            </a:r>
            <a:endParaRPr lang="en-US" altLang="zh-CN" dirty="0"/>
          </a:p>
          <a:p>
            <a:pPr>
              <a:buFontTx/>
              <a:buNone/>
            </a:pPr>
            <a:r>
              <a:rPr lang="en-US" altLang="zh-CN" dirty="0"/>
              <a:t>    </a:t>
            </a:r>
            <a:r>
              <a:rPr lang="zh-CN" altLang="en-US" dirty="0"/>
              <a:t>结果比减半法更好。</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94</a:t>
            </a:fld>
            <a:endParaRPr lang="en-US" altLang="zh-CN" dirty="0"/>
          </a:p>
        </p:txBody>
      </p:sp>
      <p:sp>
        <p:nvSpPr>
          <p:cNvPr id="6" name="Rectangle 2"/>
          <p:cNvSpPr>
            <a:spLocks noGrp="1" noChangeArrowheads="1"/>
          </p:cNvSpPr>
          <p:nvPr>
            <p:ph type="title"/>
          </p:nvPr>
        </p:nvSpPr>
        <p:spPr>
          <a:xfrm>
            <a:off x="214313" y="294928"/>
            <a:ext cx="7664450" cy="685800"/>
          </a:xfrm>
        </p:spPr>
        <p:txBody>
          <a:bodyPr/>
          <a:lstStyle/>
          <a:p>
            <a:pPr>
              <a:tabLst>
                <a:tab pos="465138" algn="l"/>
              </a:tabLst>
            </a:pPr>
            <a:r>
              <a:rPr lang="en-US" altLang="zh-CN" sz="3600" dirty="0" smtClean="0">
                <a:ea typeface="宋体" charset="-122"/>
              </a:rPr>
              <a:t>Fake-Coin Puzzle (simpler version)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1796">
                                            <p:txEl>
                                              <p:pRg st="1" end="1"/>
                                            </p:txEl>
                                          </p:spTgt>
                                        </p:tgtEl>
                                        <p:attrNameLst>
                                          <p:attrName>style.visibility</p:attrName>
                                        </p:attrNameLst>
                                      </p:cBhvr>
                                      <p:to>
                                        <p:strVal val="visible"/>
                                      </p:to>
                                    </p:set>
                                    <p:anim calcmode="lin" valueType="num">
                                      <p:cBhvr additive="base">
                                        <p:cTn id="7" dur="500" fill="hold"/>
                                        <p:tgtEl>
                                          <p:spTgt spid="16179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179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1796">
                                            <p:txEl>
                                              <p:pRg st="2" end="2"/>
                                            </p:txEl>
                                          </p:spTgt>
                                        </p:tgtEl>
                                        <p:attrNameLst>
                                          <p:attrName>style.visibility</p:attrName>
                                        </p:attrNameLst>
                                      </p:cBhvr>
                                      <p:to>
                                        <p:strVal val="visible"/>
                                      </p:to>
                                    </p:set>
                                    <p:anim calcmode="lin" valueType="num">
                                      <p:cBhvr additive="base">
                                        <p:cTn id="11" dur="500" fill="hold"/>
                                        <p:tgtEl>
                                          <p:spTgt spid="161796">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1796">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1796">
                                            <p:txEl>
                                              <p:pRg st="3" end="3"/>
                                            </p:txEl>
                                          </p:spTgt>
                                        </p:tgtEl>
                                        <p:attrNameLst>
                                          <p:attrName>style.visibility</p:attrName>
                                        </p:attrNameLst>
                                      </p:cBhvr>
                                      <p:to>
                                        <p:strVal val="visible"/>
                                      </p:to>
                                    </p:set>
                                    <p:anim calcmode="lin" valueType="num">
                                      <p:cBhvr additive="base">
                                        <p:cTn id="15" dur="500" fill="hold"/>
                                        <p:tgtEl>
                                          <p:spTgt spid="161796">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1796">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1796">
                                            <p:txEl>
                                              <p:pRg st="4" end="4"/>
                                            </p:txEl>
                                          </p:spTgt>
                                        </p:tgtEl>
                                        <p:attrNameLst>
                                          <p:attrName>style.visibility</p:attrName>
                                        </p:attrNameLst>
                                      </p:cBhvr>
                                      <p:to>
                                        <p:strVal val="visible"/>
                                      </p:to>
                                    </p:set>
                                    <p:anim calcmode="lin" valueType="num">
                                      <p:cBhvr additive="base">
                                        <p:cTn id="19" dur="500" fill="hold"/>
                                        <p:tgtEl>
                                          <p:spTgt spid="161796">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1796">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61796">
                                            <p:txEl>
                                              <p:pRg st="5" end="5"/>
                                            </p:txEl>
                                          </p:spTgt>
                                        </p:tgtEl>
                                        <p:attrNameLst>
                                          <p:attrName>style.visibility</p:attrName>
                                        </p:attrNameLst>
                                      </p:cBhvr>
                                      <p:to>
                                        <p:strVal val="visible"/>
                                      </p:to>
                                    </p:set>
                                    <p:anim calcmode="lin" valueType="num">
                                      <p:cBhvr additive="base">
                                        <p:cTn id="23" dur="500" fill="hold"/>
                                        <p:tgtEl>
                                          <p:spTgt spid="161796">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6179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20" name="Rectangle 4"/>
          <p:cNvSpPr>
            <a:spLocks noGrp="1" noChangeArrowheads="1"/>
          </p:cNvSpPr>
          <p:nvPr>
            <p:ph type="body" idx="1"/>
          </p:nvPr>
        </p:nvSpPr>
        <p:spPr>
          <a:xfrm>
            <a:off x="318293" y="1215689"/>
            <a:ext cx="8507413" cy="4751387"/>
          </a:xfrm>
          <a:noFill/>
          <a:ln/>
        </p:spPr>
        <p:txBody>
          <a:bodyPr/>
          <a:lstStyle/>
          <a:p>
            <a:pPr>
              <a:lnSpc>
                <a:spcPct val="150000"/>
              </a:lnSpc>
              <a:buFontTx/>
              <a:buNone/>
            </a:pPr>
            <a:r>
              <a:rPr lang="zh-CN" altLang="en-US" sz="2100" b="1" dirty="0">
                <a:solidFill>
                  <a:srgbClr val="00B0F0"/>
                </a:solidFill>
                <a:latin typeface="宋体" charset="-122"/>
              </a:rPr>
              <a:t>用方法</a:t>
            </a:r>
            <a:r>
              <a:rPr lang="en-US" altLang="zh-CN" sz="2100" b="1" dirty="0">
                <a:solidFill>
                  <a:srgbClr val="00B0F0"/>
                </a:solidFill>
                <a:latin typeface="宋体" charset="-122"/>
              </a:rPr>
              <a:t>1</a:t>
            </a:r>
            <a:r>
              <a:rPr lang="zh-CN" altLang="en-US" sz="2100" b="1" dirty="0">
                <a:solidFill>
                  <a:srgbClr val="00B0F0"/>
                </a:solidFill>
                <a:latin typeface="宋体" charset="-122"/>
              </a:rPr>
              <a:t>（减半法）需要称 </a:t>
            </a:r>
            <a:r>
              <a:rPr lang="en-US" altLang="zh-CN" sz="2100" b="1" dirty="0">
                <a:solidFill>
                  <a:srgbClr val="00B0F0"/>
                </a:solidFill>
                <a:latin typeface="宋体" charset="-122"/>
              </a:rPr>
              <a:t>3 </a:t>
            </a:r>
            <a:r>
              <a:rPr lang="zh-CN" altLang="en-US" sz="2100" b="1" dirty="0">
                <a:solidFill>
                  <a:srgbClr val="00B0F0"/>
                </a:solidFill>
                <a:latin typeface="宋体" charset="-122"/>
              </a:rPr>
              <a:t>次。</a:t>
            </a:r>
          </a:p>
          <a:p>
            <a:pPr>
              <a:lnSpc>
                <a:spcPct val="150000"/>
              </a:lnSpc>
              <a:buFontTx/>
              <a:buNone/>
            </a:pPr>
            <a:r>
              <a:rPr lang="zh-CN" altLang="en-US" sz="2100" b="1" dirty="0">
                <a:solidFill>
                  <a:srgbClr val="0070C0"/>
                </a:solidFill>
                <a:latin typeface="宋体" charset="-122"/>
              </a:rPr>
              <a:t>用方法</a:t>
            </a:r>
            <a:r>
              <a:rPr lang="en-US" altLang="zh-CN" sz="2100" b="1" dirty="0">
                <a:solidFill>
                  <a:srgbClr val="0070C0"/>
                </a:solidFill>
                <a:latin typeface="宋体" charset="-122"/>
              </a:rPr>
              <a:t>2</a:t>
            </a:r>
            <a:r>
              <a:rPr lang="zh-CN" altLang="en-US" sz="2100" b="1" dirty="0">
                <a:solidFill>
                  <a:srgbClr val="0070C0"/>
                </a:solidFill>
                <a:latin typeface="宋体" charset="-122"/>
              </a:rPr>
              <a:t>（减</a:t>
            </a:r>
            <a:r>
              <a:rPr lang="en-US" altLang="zh-CN" sz="2100" b="1" dirty="0">
                <a:solidFill>
                  <a:srgbClr val="0070C0"/>
                </a:solidFill>
                <a:latin typeface="宋体" charset="-122"/>
              </a:rPr>
              <a:t>n/3</a:t>
            </a:r>
            <a:r>
              <a:rPr lang="zh-CN" altLang="en-US" sz="2100" b="1" dirty="0">
                <a:solidFill>
                  <a:srgbClr val="0070C0"/>
                </a:solidFill>
                <a:latin typeface="宋体" charset="-122"/>
              </a:rPr>
              <a:t>法）需要称 </a:t>
            </a:r>
            <a:r>
              <a:rPr lang="en-US" altLang="zh-CN" sz="2100" b="1" dirty="0">
                <a:solidFill>
                  <a:srgbClr val="0070C0"/>
                </a:solidFill>
                <a:latin typeface="宋体" charset="-122"/>
              </a:rPr>
              <a:t>2 </a:t>
            </a:r>
            <a:r>
              <a:rPr lang="zh-CN" altLang="en-US" sz="2100" b="1" dirty="0">
                <a:solidFill>
                  <a:srgbClr val="0070C0"/>
                </a:solidFill>
                <a:latin typeface="宋体" charset="-122"/>
              </a:rPr>
              <a:t>次。</a:t>
            </a:r>
            <a:endParaRPr lang="zh-CN" altLang="zh-CN" sz="2100" b="1" dirty="0">
              <a:solidFill>
                <a:srgbClr val="0070C0"/>
              </a:solidFill>
              <a:latin typeface="宋体" charset="-122"/>
            </a:endParaRPr>
          </a:p>
          <a:p>
            <a:pPr>
              <a:lnSpc>
                <a:spcPct val="150000"/>
              </a:lnSpc>
              <a:buFontTx/>
              <a:buNone/>
            </a:pPr>
            <a:r>
              <a:rPr lang="zh-CN" altLang="zh-CN" sz="2100" dirty="0">
                <a:latin typeface="宋体" charset="-122"/>
              </a:rPr>
              <a:t> </a:t>
            </a:r>
            <a:r>
              <a:rPr lang="zh-CN" altLang="en-US" sz="2100" dirty="0">
                <a:latin typeface="宋体" charset="-122"/>
              </a:rPr>
              <a:t> 过程：</a:t>
            </a: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将</a:t>
            </a:r>
            <a:r>
              <a:rPr lang="en-US" sz="2100" dirty="0">
                <a:latin typeface="宋体" charset="-122"/>
              </a:rPr>
              <a:t>9</a:t>
            </a:r>
            <a:r>
              <a:rPr lang="zh-CN" altLang="en-US" sz="2100" dirty="0">
                <a:latin typeface="宋体" charset="-122"/>
              </a:rPr>
              <a:t>个金币分为</a:t>
            </a:r>
            <a:r>
              <a:rPr lang="en-US" sz="2100" dirty="0">
                <a:latin typeface="宋体" charset="-122"/>
              </a:rPr>
              <a:t>3</a:t>
            </a:r>
            <a:r>
              <a:rPr lang="zh-CN" altLang="en-US" sz="2100" dirty="0">
                <a:latin typeface="宋体" charset="-122"/>
              </a:rPr>
              <a:t>个组，每组</a:t>
            </a:r>
            <a:r>
              <a:rPr lang="en-US" sz="2100" dirty="0">
                <a:latin typeface="宋体" charset="-122"/>
              </a:rPr>
              <a:t>3</a:t>
            </a:r>
            <a:r>
              <a:rPr lang="zh-CN" altLang="en-US" sz="2100" dirty="0">
                <a:latin typeface="宋体" charset="-122"/>
              </a:rPr>
              <a:t>个金币。 </a:t>
            </a: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将其中的两组放在天平的两边，如果有一边轻，说明假的金币就在这个组里。如果两边一样重，说明假的金币在第三个组里。</a:t>
            </a:r>
            <a:endParaRPr lang="zh-CN" altLang="zh-CN" sz="2100" dirty="0">
              <a:latin typeface="宋体" charset="-122"/>
            </a:endParaRPr>
          </a:p>
          <a:p>
            <a:pPr>
              <a:lnSpc>
                <a:spcPct val="150000"/>
              </a:lnSpc>
              <a:buFontTx/>
              <a:buNone/>
            </a:pP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 </a:t>
            </a:r>
            <a:r>
              <a:rPr lang="zh-CN" altLang="zh-CN" sz="2100" dirty="0">
                <a:latin typeface="宋体" charset="-122"/>
              </a:rPr>
              <a:t> </a:t>
            </a:r>
            <a:r>
              <a:rPr lang="zh-CN" altLang="en-US" sz="2100" dirty="0">
                <a:latin typeface="宋体" charset="-122"/>
              </a:rPr>
              <a:t>在有假币的组中，拿出两个金币，放在天平的两边，如果有一个轻，则这个轻的就是假币，如果两个一样重，则剩下的一个就是假币。</a:t>
            </a:r>
          </a:p>
        </p:txBody>
      </p:sp>
      <p:sp>
        <p:nvSpPr>
          <p:cNvPr id="162821" name="Rectangle 5"/>
          <p:cNvSpPr>
            <a:spLocks noGrp="1" noChangeArrowheads="1"/>
          </p:cNvSpPr>
          <p:nvPr>
            <p:ph type="title"/>
          </p:nvPr>
        </p:nvSpPr>
        <p:spPr>
          <a:xfrm>
            <a:off x="457200" y="292100"/>
            <a:ext cx="8229600" cy="904652"/>
          </a:xfrm>
          <a:noFill/>
          <a:ln/>
        </p:spPr>
        <p:txBody>
          <a:bodyPr/>
          <a:lstStyle/>
          <a:p>
            <a:r>
              <a:rPr lang="zh-CN" altLang="en-US" dirty="0"/>
              <a:t>假币问题实例：</a:t>
            </a:r>
            <a:r>
              <a:rPr lang="en-US" altLang="zh-CN" dirty="0"/>
              <a:t>n=9</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95</a:t>
            </a:fld>
            <a:endParaRPr lang="en-US" altLang="zh-CN"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2820">
                                            <p:txEl>
                                              <p:pRg st="2" end="2"/>
                                            </p:txEl>
                                          </p:spTgt>
                                        </p:tgtEl>
                                        <p:attrNameLst>
                                          <p:attrName>style.visibility</p:attrName>
                                        </p:attrNameLst>
                                      </p:cBhvr>
                                      <p:to>
                                        <p:strVal val="visible"/>
                                      </p:to>
                                    </p:set>
                                    <p:anim calcmode="lin" valueType="num">
                                      <p:cBhvr additive="base">
                                        <p:cTn id="7" dur="500" fill="hold"/>
                                        <p:tgtEl>
                                          <p:spTgt spid="16282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2820">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2820">
                                            <p:txEl>
                                              <p:pRg st="3" end="3"/>
                                            </p:txEl>
                                          </p:spTgt>
                                        </p:tgtEl>
                                        <p:attrNameLst>
                                          <p:attrName>style.visibility</p:attrName>
                                        </p:attrNameLst>
                                      </p:cBhvr>
                                      <p:to>
                                        <p:strVal val="visible"/>
                                      </p:to>
                                    </p:set>
                                    <p:anim calcmode="lin" valueType="num">
                                      <p:cBhvr additive="base">
                                        <p:cTn id="11" dur="500" fill="hold"/>
                                        <p:tgtEl>
                                          <p:spTgt spid="162820">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2820">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2820">
                                            <p:txEl>
                                              <p:pRg st="4" end="4"/>
                                            </p:txEl>
                                          </p:spTgt>
                                        </p:tgtEl>
                                        <p:attrNameLst>
                                          <p:attrName>style.visibility</p:attrName>
                                        </p:attrNameLst>
                                      </p:cBhvr>
                                      <p:to>
                                        <p:strVal val="visible"/>
                                      </p:to>
                                    </p:set>
                                    <p:anim calcmode="lin" valueType="num">
                                      <p:cBhvr additive="base">
                                        <p:cTn id="15" dur="500" fill="hold"/>
                                        <p:tgtEl>
                                          <p:spTgt spid="162820">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62820">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62820">
                                            <p:txEl>
                                              <p:pRg st="5" end="5"/>
                                            </p:txEl>
                                          </p:spTgt>
                                        </p:tgtEl>
                                        <p:attrNameLst>
                                          <p:attrName>style.visibility</p:attrName>
                                        </p:attrNameLst>
                                      </p:cBhvr>
                                      <p:to>
                                        <p:strVal val="visible"/>
                                      </p:to>
                                    </p:set>
                                    <p:anim calcmode="lin" valueType="num">
                                      <p:cBhvr additive="base">
                                        <p:cTn id="19" dur="500" fill="hold"/>
                                        <p:tgtEl>
                                          <p:spTgt spid="162820">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6282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ChangeArrowheads="1"/>
          </p:cNvSpPr>
          <p:nvPr/>
        </p:nvSpPr>
        <p:spPr bwMode="auto">
          <a:xfrm>
            <a:off x="3695700" y="3284538"/>
            <a:ext cx="9144000" cy="0"/>
          </a:xfrm>
          <a:prstGeom prst="rect">
            <a:avLst/>
          </a:prstGeom>
          <a:noFill/>
          <a:ln w="9525">
            <a:noFill/>
            <a:miter lim="800000"/>
            <a:headEnd/>
            <a:tailEnd/>
          </a:ln>
          <a:effectLst/>
        </p:spPr>
        <p:txBody>
          <a:bodyPr>
            <a:spAutoFit/>
          </a:bodyPr>
          <a:lstStyle/>
          <a:p>
            <a:endParaRPr lang="zh-CN" altLang="en-US"/>
          </a:p>
        </p:txBody>
      </p:sp>
      <p:sp>
        <p:nvSpPr>
          <p:cNvPr id="107524" name="Text Box 4"/>
          <p:cNvSpPr txBox="1">
            <a:spLocks noChangeArrowheads="1"/>
          </p:cNvSpPr>
          <p:nvPr/>
        </p:nvSpPr>
        <p:spPr bwMode="auto">
          <a:xfrm>
            <a:off x="107504" y="908050"/>
            <a:ext cx="8425309" cy="4832092"/>
          </a:xfrm>
          <a:prstGeom prst="rect">
            <a:avLst/>
          </a:prstGeom>
          <a:noFill/>
          <a:ln w="9525">
            <a:noFill/>
            <a:miter lim="800000"/>
            <a:headEnd/>
            <a:tailEnd/>
          </a:ln>
          <a:effectLst/>
        </p:spPr>
        <p:txBody>
          <a:bodyPr wrap="square">
            <a:spAutoFit/>
          </a:bodyPr>
          <a:lstStyle/>
          <a:p>
            <a:pPr algn="just">
              <a:spcBef>
                <a:spcPct val="50000"/>
              </a:spcBef>
            </a:pPr>
            <a:r>
              <a:rPr kumimoji="1" lang="zh-CN" altLang="en-US" sz="2800" b="1" dirty="0" smtClean="0">
                <a:solidFill>
                  <a:srgbClr val="00B0F0"/>
                </a:solidFill>
                <a:latin typeface="Times New Roman" pitchFamily="18" charset="0"/>
                <a:ea typeface="宋体" charset="-122"/>
              </a:rPr>
              <a:t>不知道</a:t>
            </a:r>
            <a:r>
              <a:rPr kumimoji="1" lang="zh-CN" altLang="en-US" sz="2800" b="1" dirty="0">
                <a:solidFill>
                  <a:srgbClr val="00B0F0"/>
                </a:solidFill>
                <a:latin typeface="Times New Roman" pitchFamily="18" charset="0"/>
                <a:ea typeface="宋体" charset="-122"/>
              </a:rPr>
              <a:t>假币与真币相比较轻还是较</a:t>
            </a:r>
            <a:r>
              <a:rPr kumimoji="1" lang="zh-CN" altLang="en-US" sz="2800" b="1" dirty="0" smtClean="0">
                <a:solidFill>
                  <a:srgbClr val="00B0F0"/>
                </a:solidFill>
                <a:latin typeface="Times New Roman" pitchFamily="18" charset="0"/>
                <a:ea typeface="宋体" charset="-122"/>
              </a:rPr>
              <a:t>重</a:t>
            </a:r>
            <a:endParaRPr kumimoji="1" lang="zh-CN" altLang="en-US" sz="2800" b="1" dirty="0">
              <a:solidFill>
                <a:srgbClr val="00B0F0"/>
              </a:solidFill>
              <a:latin typeface="Times New Roman" pitchFamily="18" charset="0"/>
              <a:ea typeface="宋体" charset="-122"/>
            </a:endParaRPr>
          </a:p>
          <a:p>
            <a:pPr algn="just">
              <a:spcBef>
                <a:spcPct val="50000"/>
              </a:spcBef>
            </a:pPr>
            <a:r>
              <a:rPr kumimoji="1" lang="zh-CN" altLang="en-US" sz="2800" b="1" dirty="0">
                <a:solidFill>
                  <a:schemeClr val="tx1"/>
                </a:solidFill>
                <a:latin typeface="Times New Roman" pitchFamily="18" charset="0"/>
                <a:ea typeface="宋体" charset="-122"/>
              </a:rPr>
              <a:t> </a:t>
            </a:r>
            <a:r>
              <a:rPr kumimoji="1" lang="zh-CN" altLang="en-US" sz="2800" b="1" dirty="0" smtClean="0">
                <a:solidFill>
                  <a:schemeClr val="tx1"/>
                </a:solidFill>
                <a:latin typeface="Times New Roman" pitchFamily="18" charset="0"/>
                <a:ea typeface="宋体" charset="-122"/>
              </a:rPr>
              <a:t>设有</a:t>
            </a:r>
            <a:r>
              <a:rPr kumimoji="1" lang="zh-CN" altLang="en-US" sz="2800" b="1" dirty="0">
                <a:solidFill>
                  <a:schemeClr val="tx1"/>
                </a:solidFill>
                <a:latin typeface="Times New Roman" pitchFamily="18" charset="0"/>
                <a:ea typeface="宋体" charset="-122"/>
              </a:rPr>
              <a:t>八枚硬币，分别表示为</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g</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h</a:t>
            </a:r>
            <a:r>
              <a:rPr kumimoji="1" lang="zh-CN" altLang="en-US" sz="2800" b="1" dirty="0">
                <a:solidFill>
                  <a:schemeClr val="tx1"/>
                </a:solidFill>
                <a:latin typeface="Times New Roman" pitchFamily="18" charset="0"/>
                <a:ea typeface="宋体" charset="-122"/>
              </a:rPr>
              <a:t>，</a:t>
            </a:r>
            <a:r>
              <a:rPr kumimoji="1" lang="zh-CN" altLang="en-US" sz="2800" b="1" dirty="0">
                <a:solidFill>
                  <a:schemeClr val="tx1"/>
                </a:solidFill>
                <a:latin typeface="宋体" charset="-122"/>
                <a:ea typeface="宋体" charset="-122"/>
              </a:rPr>
              <a:t>从八枚硬币中任取六枚</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宋体" charset="-122"/>
                <a:ea typeface="宋体" charset="-122"/>
              </a:rPr>
              <a:t>，在天平两端各放三枚进行比较。假设</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宋体" charset="-122"/>
                <a:ea typeface="宋体" charset="-122"/>
              </a:rPr>
              <a:t>三枚放在天平的一端，</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r>
              <a:rPr kumimoji="1" lang="zh-CN" altLang="en-US" sz="2800" b="1" dirty="0">
                <a:solidFill>
                  <a:schemeClr val="tx1"/>
                </a:solidFill>
                <a:latin typeface="宋体" charset="-122"/>
                <a:ea typeface="宋体" charset="-122"/>
              </a:rPr>
              <a:t>三枚放在天平的另一端，可能出现三种比较结果：</a:t>
            </a:r>
            <a:endParaRPr kumimoji="1" lang="zh-CN" altLang="en-US" sz="2800" b="1" dirty="0">
              <a:solidFill>
                <a:schemeClr val="tx1"/>
              </a:solidFill>
              <a:latin typeface="Times New Roman" pitchFamily="18" charset="0"/>
              <a:ea typeface="宋体" charset="-122"/>
            </a:endParaRPr>
          </a:p>
          <a:p>
            <a:pPr algn="just">
              <a:spcBef>
                <a:spcPct val="50000"/>
              </a:spcBef>
            </a:pPr>
            <a:r>
              <a:rPr kumimoji="1" lang="zh-CN" altLang="en-US" sz="2800" b="1" dirty="0">
                <a:solidFill>
                  <a:schemeClr val="tx1"/>
                </a:solidFill>
                <a:latin typeface="宋体" charset="-122"/>
                <a:ea typeface="宋体" charset="-122"/>
              </a:rPr>
              <a:t>⑴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en-US" altLang="zh-CN" sz="2800" b="1" dirty="0">
                <a:solidFill>
                  <a:schemeClr val="tx1"/>
                </a:solidFill>
                <a:latin typeface="Times New Roman" pitchFamily="18" charset="0"/>
                <a:ea typeface="宋体" charset="-122"/>
              </a:rPr>
              <a:t>&gt;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a:p>
            <a:pPr algn="just">
              <a:spcBef>
                <a:spcPct val="50000"/>
              </a:spcBef>
            </a:pPr>
            <a:r>
              <a:rPr kumimoji="1" lang="en-US" altLang="zh-CN" sz="2800" b="1" dirty="0">
                <a:solidFill>
                  <a:schemeClr val="tx1"/>
                </a:solidFill>
                <a:latin typeface="Times New Roman" pitchFamily="18" charset="0"/>
                <a:ea typeface="宋体" charset="-122"/>
              </a:rPr>
              <a:t>⑵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a:p>
            <a:pPr algn="just">
              <a:spcBef>
                <a:spcPct val="50000"/>
              </a:spcBef>
            </a:pPr>
            <a:r>
              <a:rPr kumimoji="1" lang="en-US" altLang="zh-CN" sz="2800" b="1" dirty="0">
                <a:solidFill>
                  <a:schemeClr val="tx1"/>
                </a:solidFill>
                <a:latin typeface="Times New Roman" pitchFamily="18" charset="0"/>
                <a:ea typeface="宋体" charset="-122"/>
              </a:rPr>
              <a:t>⑶ </a:t>
            </a:r>
            <a:r>
              <a:rPr kumimoji="1" lang="en-US" altLang="zh-CN" sz="2800" b="1" i="1" dirty="0">
                <a:solidFill>
                  <a:schemeClr val="tx1"/>
                </a:solidFill>
                <a:latin typeface="Times New Roman" pitchFamily="18" charset="0"/>
                <a:ea typeface="宋体" charset="-122"/>
              </a:rPr>
              <a:t>a</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b</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c</a:t>
            </a:r>
            <a:r>
              <a:rPr kumimoji="1" lang="en-US" altLang="zh-CN" sz="2800" b="1" dirty="0">
                <a:solidFill>
                  <a:schemeClr val="tx1"/>
                </a:solidFill>
                <a:latin typeface="Times New Roman" pitchFamily="18" charset="0"/>
                <a:ea typeface="宋体" charset="-122"/>
              </a:rPr>
              <a:t>&lt;</a:t>
            </a:r>
            <a:r>
              <a:rPr kumimoji="1" lang="en-US" altLang="zh-CN" sz="2800" b="1" i="1" dirty="0">
                <a:solidFill>
                  <a:schemeClr val="tx1"/>
                </a:solidFill>
                <a:latin typeface="Times New Roman" pitchFamily="18" charset="0"/>
                <a:ea typeface="宋体" charset="-122"/>
              </a:rPr>
              <a:t>d</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e</a:t>
            </a:r>
            <a:r>
              <a:rPr kumimoji="1" lang="zh-CN" altLang="en-US" sz="2800" b="1" dirty="0">
                <a:solidFill>
                  <a:schemeClr val="tx1"/>
                </a:solidFill>
                <a:latin typeface="Times New Roman" pitchFamily="18" charset="0"/>
                <a:ea typeface="宋体" charset="-122"/>
              </a:rPr>
              <a:t>＋</a:t>
            </a:r>
            <a:r>
              <a:rPr kumimoji="1" lang="en-US" altLang="zh-CN" sz="2800" b="1" i="1" dirty="0">
                <a:solidFill>
                  <a:schemeClr val="tx1"/>
                </a:solidFill>
                <a:latin typeface="Times New Roman" pitchFamily="18" charset="0"/>
                <a:ea typeface="宋体" charset="-122"/>
              </a:rPr>
              <a:t>f</a:t>
            </a:r>
            <a:endParaRPr kumimoji="1" lang="en-US" altLang="zh-CN" sz="2800" b="1" dirty="0">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96</a:t>
            </a:fld>
            <a:endParaRPr lang="en-US" altLang="zh-CN" dirty="0"/>
          </a:p>
        </p:txBody>
      </p:sp>
      <p:sp>
        <p:nvSpPr>
          <p:cNvPr id="5"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7524">
                                            <p:txEl>
                                              <p:pRg st="0" end="0"/>
                                            </p:txEl>
                                          </p:spTgt>
                                        </p:tgtEl>
                                        <p:attrNameLst>
                                          <p:attrName>style.visibility</p:attrName>
                                        </p:attrNameLst>
                                      </p:cBhvr>
                                      <p:to>
                                        <p:strVal val="visible"/>
                                      </p:to>
                                    </p:set>
                                    <p:anim calcmode="lin" valueType="num">
                                      <p:cBhvr additive="base">
                                        <p:cTn id="7" dur="500" fill="hold"/>
                                        <p:tgtEl>
                                          <p:spTgt spid="10752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752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7524">
                                            <p:txEl>
                                              <p:pRg st="1" end="1"/>
                                            </p:txEl>
                                          </p:spTgt>
                                        </p:tgtEl>
                                        <p:attrNameLst>
                                          <p:attrName>style.visibility</p:attrName>
                                        </p:attrNameLst>
                                      </p:cBhvr>
                                      <p:to>
                                        <p:strVal val="visible"/>
                                      </p:to>
                                    </p:set>
                                    <p:anim calcmode="lin" valueType="num">
                                      <p:cBhvr additive="base">
                                        <p:cTn id="13" dur="500" fill="hold"/>
                                        <p:tgtEl>
                                          <p:spTgt spid="10752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752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7524">
                                            <p:txEl>
                                              <p:pRg st="2" end="2"/>
                                            </p:txEl>
                                          </p:spTgt>
                                        </p:tgtEl>
                                        <p:attrNameLst>
                                          <p:attrName>style.visibility</p:attrName>
                                        </p:attrNameLst>
                                      </p:cBhvr>
                                      <p:to>
                                        <p:strVal val="visible"/>
                                      </p:to>
                                    </p:set>
                                    <p:anim calcmode="lin" valueType="num">
                                      <p:cBhvr additive="base">
                                        <p:cTn id="17" dur="500" fill="hold"/>
                                        <p:tgtEl>
                                          <p:spTgt spid="10752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752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07524">
                                            <p:txEl>
                                              <p:pRg st="3" end="3"/>
                                            </p:txEl>
                                          </p:spTgt>
                                        </p:tgtEl>
                                        <p:attrNameLst>
                                          <p:attrName>style.visibility</p:attrName>
                                        </p:attrNameLst>
                                      </p:cBhvr>
                                      <p:to>
                                        <p:strVal val="visible"/>
                                      </p:to>
                                    </p:set>
                                    <p:anim calcmode="lin" valueType="num">
                                      <p:cBhvr additive="base">
                                        <p:cTn id="21" dur="500" fill="hold"/>
                                        <p:tgtEl>
                                          <p:spTgt spid="10752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0752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07524">
                                            <p:txEl>
                                              <p:pRg st="4" end="4"/>
                                            </p:txEl>
                                          </p:spTgt>
                                        </p:tgtEl>
                                        <p:attrNameLst>
                                          <p:attrName>style.visibility</p:attrName>
                                        </p:attrNameLst>
                                      </p:cBhvr>
                                      <p:to>
                                        <p:strVal val="visible"/>
                                      </p:to>
                                    </p:set>
                                    <p:anim calcmode="lin" valueType="num">
                                      <p:cBhvr additive="base">
                                        <p:cTn id="25" dur="500" fill="hold"/>
                                        <p:tgtEl>
                                          <p:spTgt spid="10752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752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83" name="Text Box 235"/>
          <p:cNvSpPr txBox="1">
            <a:spLocks noChangeArrowheads="1"/>
          </p:cNvSpPr>
          <p:nvPr/>
        </p:nvSpPr>
        <p:spPr bwMode="auto">
          <a:xfrm>
            <a:off x="755650" y="1052513"/>
            <a:ext cx="7705725" cy="4967514"/>
          </a:xfrm>
          <a:prstGeom prst="rect">
            <a:avLst/>
          </a:prstGeom>
          <a:noFill/>
          <a:ln w="9525">
            <a:noFill/>
            <a:miter lim="800000"/>
            <a:headEnd/>
            <a:tailEnd/>
          </a:ln>
          <a:effectLst/>
        </p:spPr>
        <p:txBody>
          <a:bodyPr>
            <a:spAutoFit/>
          </a:bodyPr>
          <a:lstStyle/>
          <a:p>
            <a:pPr algn="just">
              <a:lnSpc>
                <a:spcPct val="120000"/>
              </a:lnSpc>
            </a:pPr>
            <a:r>
              <a:rPr kumimoji="1" lang="zh-CN" altLang="en-US" sz="2400" b="1" dirty="0" smtClean="0">
                <a:solidFill>
                  <a:schemeClr val="tx1"/>
                </a:solidFill>
                <a:latin typeface="宋体" charset="-122"/>
                <a:ea typeface="宋体" charset="-122"/>
              </a:rPr>
              <a:t>若</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c</a:t>
            </a:r>
            <a:r>
              <a:rPr kumimoji="1" lang="en-US" altLang="zh-CN" sz="2400" b="1" dirty="0">
                <a:solidFill>
                  <a:srgbClr val="FF0000"/>
                </a:solidFill>
                <a:latin typeface="Times New Roman" pitchFamily="18" charset="0"/>
                <a:ea typeface="宋体" charset="-122"/>
              </a:rPr>
              <a:t>&gt;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f</a:t>
            </a:r>
            <a:r>
              <a:rPr kumimoji="1" lang="zh-CN" altLang="en-US" sz="2400" b="1" dirty="0">
                <a:solidFill>
                  <a:schemeClr val="tx1"/>
                </a:solidFill>
                <a:latin typeface="宋体" charset="-122"/>
                <a:ea typeface="宋体" charset="-122"/>
              </a:rPr>
              <a:t>，可以肯定这六枚硬币中必有一枚为假币，同时也说明</a:t>
            </a:r>
            <a:r>
              <a:rPr kumimoji="1" lang="en-US" altLang="zh-CN" sz="2400" b="1" i="1" dirty="0">
                <a:solidFill>
                  <a:schemeClr val="tx1"/>
                </a:solidFill>
                <a:latin typeface="Times New Roman" pitchFamily="18" charset="0"/>
                <a:ea typeface="宋体" charset="-122"/>
              </a:rPr>
              <a:t>g</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为真币。这时可将天平两端各去掉一枚硬币，假设去掉</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宋体" charset="-122"/>
                <a:ea typeface="宋体" charset="-122"/>
              </a:rPr>
              <a:t>和</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宋体" charset="-122"/>
                <a:ea typeface="宋体" charset="-122"/>
              </a:rPr>
              <a:t>，同时将天平两端的硬币各换一枚，假设硬币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宋体" charset="-122"/>
                <a:ea typeface="宋体" charset="-122"/>
              </a:rPr>
              <a:t>作了互换，然后进行第二次比较，比较的结果同样可能有三种：</a:t>
            </a:r>
            <a:endParaRPr kumimoji="1" lang="zh-CN" altLang="en-US" sz="2400" b="1" dirty="0">
              <a:solidFill>
                <a:schemeClr val="tx1"/>
              </a:solidFill>
              <a:latin typeface="Times New Roman" pitchFamily="18" charset="0"/>
              <a:ea typeface="宋体" charset="-122"/>
            </a:endParaRPr>
          </a:p>
          <a:p>
            <a:pPr algn="just">
              <a:lnSpc>
                <a:spcPct val="120000"/>
              </a:lnSpc>
            </a:pPr>
            <a:r>
              <a:rPr kumimoji="1" lang="zh-CN" altLang="en-US" sz="2400" b="1" dirty="0">
                <a:solidFill>
                  <a:schemeClr val="tx1"/>
                </a:solidFill>
                <a:latin typeface="Times New Roman" pitchFamily="18" charset="0"/>
                <a:ea typeface="宋体" charset="-122"/>
              </a:rPr>
              <a:t>①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en-US" altLang="zh-CN" sz="2400" b="1" dirty="0">
                <a:solidFill>
                  <a:srgbClr val="FF0000"/>
                </a:solidFill>
                <a:latin typeface="Times New Roman" pitchFamily="18" charset="0"/>
                <a:ea typeface="宋体" charset="-122"/>
              </a:rPr>
              <a:t>&gt;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zh-CN" altLang="en-US" sz="2400" b="1" dirty="0">
                <a:solidFill>
                  <a:schemeClr val="tx1"/>
                </a:solidFill>
                <a:latin typeface="宋体" charset="-122"/>
                <a:ea typeface="宋体" charset="-122"/>
              </a:rPr>
              <a:t>这种情况表明天平两端去掉硬币</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宋体" charset="-122"/>
                <a:ea typeface="宋体" charset="-122"/>
              </a:rPr>
              <a:t>且硬币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宋体" charset="-122"/>
                <a:ea typeface="宋体" charset="-122"/>
              </a:rPr>
              <a:t>互换后，天平两端的轻重关系保持不变，从而说明了假币必然是</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a:t>
            </a:r>
            <a:r>
              <a:rPr kumimoji="1" lang="en-US" altLang="zh-CN" sz="2400" b="1" i="1" dirty="0">
                <a:solidFill>
                  <a:schemeClr val="tx1"/>
                </a:solidFill>
                <a:latin typeface="Times New Roman" pitchFamily="18" charset="0"/>
                <a:ea typeface="宋体" charset="-122"/>
              </a:rPr>
              <a:t>d</a:t>
            </a:r>
            <a:r>
              <a:rPr kumimoji="1" lang="zh-CN" altLang="en-US" sz="2400" b="1" dirty="0">
                <a:solidFill>
                  <a:schemeClr val="tx1"/>
                </a:solidFill>
                <a:latin typeface="宋体" charset="-122"/>
                <a:ea typeface="宋体" charset="-122"/>
              </a:rPr>
              <a:t>中的一个，这时我们只要用一枚真币（例如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）和</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进行比较，就能找出假币。若</a:t>
            </a:r>
            <a:r>
              <a:rPr kumimoji="1" lang="en-US" altLang="zh-CN" sz="2400" b="1" i="1" dirty="0">
                <a:solidFill>
                  <a:schemeClr val="tx1"/>
                </a:solidFill>
                <a:latin typeface="Times New Roman" pitchFamily="18" charset="0"/>
                <a:ea typeface="宋体" charset="-122"/>
              </a:rPr>
              <a:t>a</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，则</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宋体" charset="-122"/>
                <a:ea typeface="宋体" charset="-122"/>
              </a:rPr>
              <a:t>是较重的假币；若</a:t>
            </a:r>
            <a:r>
              <a:rPr kumimoji="1" lang="en-US" altLang="zh-CN" sz="2400" b="1" i="1" dirty="0">
                <a:solidFill>
                  <a:schemeClr val="tx1"/>
                </a:solidFill>
                <a:latin typeface="Times New Roman" pitchFamily="18" charset="0"/>
                <a:ea typeface="宋体" charset="-122"/>
              </a:rPr>
              <a:t>a</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，则</a:t>
            </a:r>
            <a:r>
              <a:rPr kumimoji="1" lang="en-US" altLang="zh-CN" sz="2400" b="1" i="1" dirty="0">
                <a:solidFill>
                  <a:schemeClr val="tx1"/>
                </a:solidFill>
                <a:latin typeface="Times New Roman" pitchFamily="18" charset="0"/>
                <a:ea typeface="宋体" charset="-122"/>
              </a:rPr>
              <a:t>d</a:t>
            </a:r>
            <a:r>
              <a:rPr kumimoji="1" lang="zh-CN" altLang="en-US" sz="2400" b="1" dirty="0">
                <a:solidFill>
                  <a:schemeClr val="tx1"/>
                </a:solidFill>
                <a:latin typeface="宋体" charset="-122"/>
                <a:ea typeface="宋体" charset="-122"/>
              </a:rPr>
              <a:t>为较轻的假币；不可能出现</a:t>
            </a:r>
            <a:r>
              <a:rPr kumimoji="1" lang="en-US" altLang="zh-CN" sz="2400" b="1" i="1" dirty="0">
                <a:solidFill>
                  <a:schemeClr val="tx1"/>
                </a:solidFill>
                <a:latin typeface="Times New Roman" pitchFamily="18" charset="0"/>
                <a:ea typeface="宋体" charset="-122"/>
              </a:rPr>
              <a:t>a</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宋体" charset="-122"/>
                <a:ea typeface="宋体" charset="-122"/>
              </a:rPr>
              <a:t>的情况。</a:t>
            </a:r>
            <a:endParaRPr kumimoji="1" lang="zh-CN" altLang="en-US" sz="2400" b="1" dirty="0">
              <a:solidFill>
                <a:schemeClr val="tx1"/>
              </a:solidFill>
              <a:latin typeface="Times New Roman" pitchFamily="18" charset="0"/>
              <a:ea typeface="宋体" charset="-122"/>
            </a:endParaRP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97</a:t>
            </a:fld>
            <a:endParaRPr lang="en-US" altLang="zh-CN" dirty="0"/>
          </a:p>
        </p:txBody>
      </p:sp>
      <p:sp>
        <p:nvSpPr>
          <p:cNvPr id="2" name="标题 1"/>
          <p:cNvSpPr>
            <a:spLocks noGrp="1"/>
          </p:cNvSpPr>
          <p:nvPr>
            <p:ph type="title"/>
          </p:nvPr>
        </p:nvSpPr>
        <p:spPr/>
        <p:txBody>
          <a:bodyPr/>
          <a:lstStyle/>
          <a:p>
            <a:endParaRPr lang="zh-CN" altLang="en-US"/>
          </a:p>
        </p:txBody>
      </p:sp>
      <p:sp>
        <p:nvSpPr>
          <p:cNvPr id="6"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483"/>
                                        </p:tgtEl>
                                        <p:attrNameLst>
                                          <p:attrName>style.visibility</p:attrName>
                                        </p:attrNameLst>
                                      </p:cBhvr>
                                      <p:to>
                                        <p:strVal val="visible"/>
                                      </p:to>
                                    </p:set>
                                    <p:anim calcmode="lin" valueType="num">
                                      <p:cBhvr additive="base">
                                        <p:cTn id="7" dur="500" fill="hold"/>
                                        <p:tgtEl>
                                          <p:spTgt spid="53483"/>
                                        </p:tgtEl>
                                        <p:attrNameLst>
                                          <p:attrName>ppt_x</p:attrName>
                                        </p:attrNameLst>
                                      </p:cBhvr>
                                      <p:tavLst>
                                        <p:tav tm="0">
                                          <p:val>
                                            <p:strVal val="#ppt_x"/>
                                          </p:val>
                                        </p:tav>
                                        <p:tav tm="100000">
                                          <p:val>
                                            <p:strVal val="#ppt_x"/>
                                          </p:val>
                                        </p:tav>
                                      </p:tavLst>
                                    </p:anim>
                                    <p:anim calcmode="lin" valueType="num">
                                      <p:cBhvr additive="base">
                                        <p:cTn id="8" dur="500" fill="hold"/>
                                        <p:tgtEl>
                                          <p:spTgt spid="534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83"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59" name="Text Box 71"/>
          <p:cNvSpPr txBox="1">
            <a:spLocks noChangeArrowheads="1"/>
          </p:cNvSpPr>
          <p:nvPr/>
        </p:nvSpPr>
        <p:spPr bwMode="auto">
          <a:xfrm>
            <a:off x="827088" y="1125538"/>
            <a:ext cx="7562850" cy="4524315"/>
          </a:xfrm>
          <a:prstGeom prst="rect">
            <a:avLst/>
          </a:prstGeom>
          <a:noFill/>
          <a:ln w="9525">
            <a:noFill/>
            <a:miter lim="800000"/>
            <a:headEnd/>
            <a:tailEnd/>
          </a:ln>
          <a:effectLst/>
        </p:spPr>
        <p:txBody>
          <a:bodyPr>
            <a:spAutoFit/>
          </a:bodyPr>
          <a:lstStyle/>
          <a:p>
            <a:pPr algn="l">
              <a:lnSpc>
                <a:spcPct val="120000"/>
              </a:lnSpc>
            </a:pPr>
            <a:r>
              <a:rPr kumimoji="1" lang="en-US" altLang="zh-CN" sz="2400" b="1" dirty="0">
                <a:solidFill>
                  <a:srgbClr val="FF0000"/>
                </a:solidFill>
                <a:latin typeface="Times New Roman" pitchFamily="18" charset="0"/>
                <a:ea typeface="宋体" charset="-122"/>
              </a:rPr>
              <a:t>②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：此时天平两端由不平衡变为平衡，表明假币一定在去掉的两枚硬币</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Times New Roman" pitchFamily="18" charset="0"/>
                <a:ea typeface="宋体" charset="-122"/>
              </a:rPr>
              <a:t>中，同样用一枚真币（例如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）和</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进行比较，若</a:t>
            </a:r>
            <a:r>
              <a:rPr kumimoji="1" lang="en-US" altLang="zh-CN" sz="2400" b="1" i="1" dirty="0">
                <a:solidFill>
                  <a:schemeClr val="tx1"/>
                </a:solidFill>
                <a:latin typeface="Times New Roman" pitchFamily="18" charset="0"/>
                <a:ea typeface="宋体" charset="-122"/>
              </a:rPr>
              <a:t>c</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是较重的假币；若</a:t>
            </a:r>
            <a:r>
              <a:rPr kumimoji="1" lang="en-US" altLang="zh-CN" sz="2400" b="1" i="1" dirty="0">
                <a:solidFill>
                  <a:schemeClr val="tx1"/>
                </a:solidFill>
                <a:latin typeface="Times New Roman" pitchFamily="18" charset="0"/>
                <a:ea typeface="宋体" charset="-122"/>
              </a:rPr>
              <a:t>c</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f</a:t>
            </a:r>
            <a:r>
              <a:rPr kumimoji="1" lang="zh-CN" altLang="en-US" sz="2400" b="1" dirty="0">
                <a:solidFill>
                  <a:schemeClr val="tx1"/>
                </a:solidFill>
                <a:latin typeface="Times New Roman" pitchFamily="18" charset="0"/>
                <a:ea typeface="宋体" charset="-122"/>
              </a:rPr>
              <a:t>为较轻的假币；不可能出现</a:t>
            </a:r>
            <a:r>
              <a:rPr kumimoji="1" lang="en-US" altLang="zh-CN" sz="2400" b="1" i="1" dirty="0">
                <a:solidFill>
                  <a:schemeClr val="tx1"/>
                </a:solidFill>
                <a:latin typeface="Times New Roman" pitchFamily="18" charset="0"/>
                <a:ea typeface="宋体" charset="-122"/>
              </a:rPr>
              <a:t>c</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的情况。 </a:t>
            </a:r>
          </a:p>
          <a:p>
            <a:pPr algn="just">
              <a:lnSpc>
                <a:spcPct val="120000"/>
              </a:lnSpc>
            </a:pPr>
            <a:r>
              <a:rPr kumimoji="1" lang="zh-CN" altLang="en-US" sz="2400" b="1" dirty="0">
                <a:solidFill>
                  <a:srgbClr val="FF0000"/>
                </a:solidFill>
                <a:latin typeface="Times New Roman" pitchFamily="18" charset="0"/>
                <a:ea typeface="宋体" charset="-122"/>
              </a:rPr>
              <a:t>③ </a:t>
            </a:r>
            <a:r>
              <a:rPr kumimoji="1" lang="en-US" altLang="zh-CN" sz="2400" b="1" i="1" dirty="0">
                <a:solidFill>
                  <a:srgbClr val="FF0000"/>
                </a:solidFill>
                <a:latin typeface="Times New Roman" pitchFamily="18" charset="0"/>
                <a:ea typeface="宋体" charset="-122"/>
              </a:rPr>
              <a:t>a</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e</a:t>
            </a:r>
            <a:r>
              <a:rPr kumimoji="1" lang="en-US" altLang="zh-CN" sz="2400" b="1" dirty="0">
                <a:solidFill>
                  <a:srgbClr val="FF0000"/>
                </a:solidFill>
                <a:latin typeface="Times New Roman" pitchFamily="18" charset="0"/>
                <a:ea typeface="宋体" charset="-122"/>
              </a:rPr>
              <a:t>&lt;</a:t>
            </a:r>
            <a:r>
              <a:rPr kumimoji="1" lang="en-US" altLang="zh-CN" sz="2400" b="1" i="1" dirty="0">
                <a:solidFill>
                  <a:srgbClr val="FF0000"/>
                </a:solidFill>
                <a:latin typeface="Times New Roman" pitchFamily="18" charset="0"/>
                <a:ea typeface="宋体" charset="-122"/>
              </a:rPr>
              <a:t>d</a:t>
            </a:r>
            <a:r>
              <a:rPr kumimoji="1" lang="zh-CN" altLang="en-US" sz="2400" b="1" dirty="0">
                <a:solidFill>
                  <a:srgbClr val="FF0000"/>
                </a:solidFill>
                <a:latin typeface="Times New Roman" pitchFamily="18" charset="0"/>
                <a:ea typeface="宋体" charset="-122"/>
              </a:rPr>
              <a:t>＋</a:t>
            </a:r>
            <a:r>
              <a:rPr kumimoji="1" lang="en-US" altLang="zh-CN" sz="2400" b="1" i="1" dirty="0">
                <a:solidFill>
                  <a:srgbClr val="FF0000"/>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：此时表明由于两枚硬币</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的对换，引起了两端轻重关系的改变，那么可以肯定</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或</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中有一枚是假币，同样用一枚真币（例如</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）和</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进行比较，若</a:t>
            </a:r>
            <a:r>
              <a:rPr kumimoji="1" lang="en-US" altLang="zh-CN" sz="2400" b="1" i="1" dirty="0">
                <a:solidFill>
                  <a:schemeClr val="tx1"/>
                </a:solidFill>
                <a:latin typeface="Times New Roman" pitchFamily="18" charset="0"/>
                <a:ea typeface="宋体" charset="-122"/>
              </a:rPr>
              <a:t>b</a:t>
            </a:r>
            <a:r>
              <a:rPr kumimoji="1" lang="en-US" altLang="zh-CN" sz="2400" b="1" dirty="0">
                <a:solidFill>
                  <a:schemeClr val="tx1"/>
                </a:solidFill>
                <a:latin typeface="Times New Roman" pitchFamily="18" charset="0"/>
                <a:ea typeface="宋体" charset="-122"/>
              </a:rPr>
              <a:t>&gt;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是较重的假币；若</a:t>
            </a:r>
            <a:r>
              <a:rPr kumimoji="1" lang="en-US" altLang="zh-CN" sz="2400" b="1" i="1" dirty="0">
                <a:solidFill>
                  <a:schemeClr val="tx1"/>
                </a:solidFill>
                <a:latin typeface="Times New Roman" pitchFamily="18" charset="0"/>
                <a:ea typeface="宋体" charset="-122"/>
              </a:rPr>
              <a:t>b</a:t>
            </a:r>
            <a:r>
              <a:rPr kumimoji="1" lang="zh-CN" altLang="en-US" sz="2400" b="1" dirty="0">
                <a:solidFill>
                  <a:schemeClr val="tx1"/>
                </a:solidFill>
                <a:latin typeface="Times New Roman" pitchFamily="18" charset="0"/>
                <a:ea typeface="宋体" charset="-122"/>
              </a:rPr>
              <a: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，则</a:t>
            </a:r>
            <a:r>
              <a:rPr kumimoji="1" lang="en-US" altLang="zh-CN" sz="2400" b="1" i="1" dirty="0">
                <a:solidFill>
                  <a:schemeClr val="tx1"/>
                </a:solidFill>
                <a:latin typeface="Times New Roman" pitchFamily="18" charset="0"/>
                <a:ea typeface="宋体" charset="-122"/>
              </a:rPr>
              <a:t>e</a:t>
            </a:r>
            <a:r>
              <a:rPr kumimoji="1" lang="zh-CN" altLang="en-US" sz="2400" b="1" dirty="0">
                <a:solidFill>
                  <a:schemeClr val="tx1"/>
                </a:solidFill>
                <a:latin typeface="Times New Roman" pitchFamily="18" charset="0"/>
                <a:ea typeface="宋体" charset="-122"/>
              </a:rPr>
              <a:t>为较轻的假币；不可能出现</a:t>
            </a:r>
            <a:r>
              <a:rPr kumimoji="1" lang="en-US" altLang="zh-CN" sz="2400" b="1" i="1" dirty="0">
                <a:solidFill>
                  <a:schemeClr val="tx1"/>
                </a:solidFill>
                <a:latin typeface="Times New Roman" pitchFamily="18" charset="0"/>
                <a:ea typeface="宋体" charset="-122"/>
              </a:rPr>
              <a:t>b</a:t>
            </a:r>
            <a:r>
              <a:rPr kumimoji="1" lang="en-US" altLang="zh-CN" sz="2400" b="1" dirty="0">
                <a:solidFill>
                  <a:schemeClr val="tx1"/>
                </a:solidFill>
                <a:latin typeface="Times New Roman" pitchFamily="18" charset="0"/>
                <a:ea typeface="宋体" charset="-122"/>
              </a:rPr>
              <a:t>&lt;</a:t>
            </a:r>
            <a:r>
              <a:rPr kumimoji="1" lang="en-US" altLang="zh-CN" sz="2400" b="1" i="1" dirty="0">
                <a:solidFill>
                  <a:schemeClr val="tx1"/>
                </a:solidFill>
                <a:latin typeface="Times New Roman" pitchFamily="18" charset="0"/>
                <a:ea typeface="宋体" charset="-122"/>
              </a:rPr>
              <a:t>h</a:t>
            </a:r>
            <a:r>
              <a:rPr kumimoji="1" lang="zh-CN" altLang="en-US" sz="2400" b="1" dirty="0">
                <a:solidFill>
                  <a:schemeClr val="tx1"/>
                </a:solidFill>
                <a:latin typeface="Times New Roman" pitchFamily="18" charset="0"/>
                <a:ea typeface="宋体" charset="-122"/>
              </a:rPr>
              <a:t>的情况。</a:t>
            </a:r>
          </a:p>
          <a:p>
            <a:pPr algn="l">
              <a:lnSpc>
                <a:spcPct val="120000"/>
              </a:lnSpc>
            </a:pPr>
            <a:r>
              <a:rPr kumimoji="1" lang="zh-CN" altLang="en-US" sz="2400" b="1" dirty="0">
                <a:solidFill>
                  <a:schemeClr val="tx1"/>
                </a:solidFill>
                <a:latin typeface="Times New Roman" pitchFamily="18" charset="0"/>
                <a:ea typeface="宋体" charset="-122"/>
              </a:rPr>
              <a:t>    </a:t>
            </a:r>
          </a:p>
        </p:txBody>
      </p:sp>
      <p:sp>
        <p:nvSpPr>
          <p:cNvPr id="3" name="灯片编号占位符 2"/>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98</a:t>
            </a:fld>
            <a:endParaRPr lang="en-US" altLang="zh-CN" dirty="0"/>
          </a:p>
        </p:txBody>
      </p:sp>
      <p:sp>
        <p:nvSpPr>
          <p:cNvPr id="4"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159">
                                            <p:txEl>
                                              <p:pRg st="0" end="0"/>
                                            </p:txEl>
                                          </p:spTgt>
                                        </p:tgtEl>
                                        <p:attrNameLst>
                                          <p:attrName>style.visibility</p:attrName>
                                        </p:attrNameLst>
                                      </p:cBhvr>
                                      <p:to>
                                        <p:strVal val="visible"/>
                                      </p:to>
                                    </p:set>
                                    <p:anim calcmode="lin" valueType="num">
                                      <p:cBhvr additive="base">
                                        <p:cTn id="7" dur="500" fill="hold"/>
                                        <p:tgtEl>
                                          <p:spTgt spid="891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91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9159">
                                            <p:txEl>
                                              <p:pRg st="1" end="1"/>
                                            </p:txEl>
                                          </p:spTgt>
                                        </p:tgtEl>
                                        <p:attrNameLst>
                                          <p:attrName>style.visibility</p:attrName>
                                        </p:attrNameLst>
                                      </p:cBhvr>
                                      <p:to>
                                        <p:strVal val="visible"/>
                                      </p:to>
                                    </p:set>
                                    <p:anim calcmode="lin" valueType="num">
                                      <p:cBhvr additive="base">
                                        <p:cTn id="13" dur="500" fill="hold"/>
                                        <p:tgtEl>
                                          <p:spTgt spid="891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915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4"/>
          <p:cNvGrpSpPr>
            <a:grpSpLocks/>
          </p:cNvGrpSpPr>
          <p:nvPr/>
        </p:nvGrpSpPr>
        <p:grpSpPr bwMode="auto">
          <a:xfrm>
            <a:off x="323850" y="1196975"/>
            <a:ext cx="8820150" cy="4525963"/>
            <a:chOff x="150" y="624"/>
            <a:chExt cx="5556" cy="2851"/>
          </a:xfrm>
        </p:grpSpPr>
        <p:sp>
          <p:nvSpPr>
            <p:cNvPr id="56340" name="Line 20"/>
            <p:cNvSpPr>
              <a:spLocks noChangeShapeType="1"/>
            </p:cNvSpPr>
            <p:nvPr/>
          </p:nvSpPr>
          <p:spPr bwMode="auto">
            <a:xfrm>
              <a:off x="2835" y="910"/>
              <a:ext cx="0" cy="291"/>
            </a:xfrm>
            <a:prstGeom prst="line">
              <a:avLst/>
            </a:prstGeom>
            <a:noFill/>
            <a:ln w="9525">
              <a:solidFill>
                <a:srgbClr val="000000"/>
              </a:solidFill>
              <a:round/>
              <a:headEnd/>
              <a:tailEnd/>
            </a:ln>
            <a:effectLst/>
          </p:spPr>
          <p:txBody>
            <a:bodyPr/>
            <a:lstStyle/>
            <a:p>
              <a:endParaRPr lang="zh-CN" altLang="en-US"/>
            </a:p>
          </p:txBody>
        </p:sp>
        <p:sp>
          <p:nvSpPr>
            <p:cNvPr id="56341" name="Text Box 21"/>
            <p:cNvSpPr txBox="1">
              <a:spLocks noChangeArrowheads="1"/>
            </p:cNvSpPr>
            <p:nvPr/>
          </p:nvSpPr>
          <p:spPr bwMode="auto">
            <a:xfrm>
              <a:off x="2263" y="624"/>
              <a:ext cx="1167" cy="282"/>
            </a:xfrm>
            <a:prstGeom prst="rect">
              <a:avLst/>
            </a:prstGeom>
            <a:noFill/>
            <a:ln w="9525">
              <a:solidFill>
                <a:srgbClr val="000000"/>
              </a:solidFill>
              <a:miter lim="800000"/>
              <a:headEnd/>
              <a:tailEnd/>
            </a:ln>
          </p:spPr>
          <p:txBody>
            <a:bodyPr tIns="0" rIns="1800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c</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f</a:t>
              </a:r>
              <a:endParaRPr lang="en-US" altLang="zh-CN" sz="2400" b="1">
                <a:solidFill>
                  <a:schemeClr val="tx1"/>
                </a:solidFill>
                <a:latin typeface="Times New Roman" pitchFamily="18" charset="0"/>
                <a:ea typeface="宋体" charset="-122"/>
              </a:endParaRPr>
            </a:p>
          </p:txBody>
        </p:sp>
        <p:sp>
          <p:nvSpPr>
            <p:cNvPr id="56342" name="Rectangle 22"/>
            <p:cNvSpPr>
              <a:spLocks noChangeArrowheads="1"/>
            </p:cNvSpPr>
            <p:nvPr/>
          </p:nvSpPr>
          <p:spPr bwMode="auto">
            <a:xfrm>
              <a:off x="720" y="1187"/>
              <a:ext cx="845" cy="259"/>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endParaRPr lang="en-US" altLang="zh-CN" sz="2400" b="1">
                <a:solidFill>
                  <a:schemeClr val="tx1"/>
                </a:solidFill>
                <a:latin typeface="Times New Roman" pitchFamily="18" charset="0"/>
                <a:ea typeface="宋体" charset="-122"/>
              </a:endParaRPr>
            </a:p>
          </p:txBody>
        </p:sp>
        <p:sp>
          <p:nvSpPr>
            <p:cNvPr id="56343" name="Rectangle 23"/>
            <p:cNvSpPr>
              <a:spLocks noChangeArrowheads="1"/>
            </p:cNvSpPr>
            <p:nvPr/>
          </p:nvSpPr>
          <p:spPr bwMode="auto">
            <a:xfrm>
              <a:off x="2435" y="1198"/>
              <a:ext cx="791" cy="282"/>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 g</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44" name="Rectangle 24"/>
            <p:cNvSpPr>
              <a:spLocks noChangeArrowheads="1"/>
            </p:cNvSpPr>
            <p:nvPr/>
          </p:nvSpPr>
          <p:spPr bwMode="auto">
            <a:xfrm>
              <a:off x="4347" y="1210"/>
              <a:ext cx="846" cy="281"/>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e</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d</a:t>
              </a:r>
              <a:r>
                <a:rPr lang="en-US" altLang="zh-CN" sz="2400" b="1">
                  <a:solidFill>
                    <a:schemeClr val="tx1"/>
                  </a:solidFill>
                  <a:latin typeface="Times New Roman" pitchFamily="18" charset="0"/>
                  <a:ea typeface="宋体" charset="-122"/>
                </a:rPr>
                <a:t>+</a:t>
              </a:r>
              <a:r>
                <a:rPr lang="en-US" altLang="zh-CN" sz="2400" b="1" i="1">
                  <a:solidFill>
                    <a:schemeClr val="tx1"/>
                  </a:solidFill>
                  <a:latin typeface="Times New Roman" pitchFamily="18" charset="0"/>
                  <a:ea typeface="宋体" charset="-122"/>
                </a:rPr>
                <a:t>b</a:t>
              </a:r>
            </a:p>
          </p:txBody>
        </p:sp>
        <p:sp>
          <p:nvSpPr>
            <p:cNvPr id="56345" name="Rectangle 25"/>
            <p:cNvSpPr>
              <a:spLocks noChangeArrowheads="1"/>
            </p:cNvSpPr>
            <p:nvPr/>
          </p:nvSpPr>
          <p:spPr bwMode="auto">
            <a:xfrm>
              <a:off x="204" y="1936"/>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a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p>
          </p:txBody>
        </p:sp>
        <p:sp>
          <p:nvSpPr>
            <p:cNvPr id="56346" name="Rectangle 26"/>
            <p:cNvSpPr>
              <a:spLocks noChangeArrowheads="1"/>
            </p:cNvSpPr>
            <p:nvPr/>
          </p:nvSpPr>
          <p:spPr bwMode="auto">
            <a:xfrm>
              <a:off x="852" y="1936"/>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c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p>
          </p:txBody>
        </p:sp>
        <p:sp>
          <p:nvSpPr>
            <p:cNvPr id="56347" name="Rectangle 27"/>
            <p:cNvSpPr>
              <a:spLocks noChangeArrowheads="1"/>
            </p:cNvSpPr>
            <p:nvPr/>
          </p:nvSpPr>
          <p:spPr bwMode="auto">
            <a:xfrm>
              <a:off x="1512" y="1936"/>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b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48" name="Rectangle 28"/>
            <p:cNvSpPr>
              <a:spLocks noChangeArrowheads="1"/>
            </p:cNvSpPr>
            <p:nvPr/>
          </p:nvSpPr>
          <p:spPr bwMode="auto">
            <a:xfrm>
              <a:off x="2940" y="1925"/>
              <a:ext cx="528"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h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a</a:t>
              </a:r>
            </a:p>
          </p:txBody>
        </p:sp>
        <p:sp>
          <p:nvSpPr>
            <p:cNvPr id="56349" name="Rectangle 29"/>
            <p:cNvSpPr>
              <a:spLocks noChangeArrowheads="1"/>
            </p:cNvSpPr>
            <p:nvPr/>
          </p:nvSpPr>
          <p:spPr bwMode="auto">
            <a:xfrm>
              <a:off x="2183" y="1936"/>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g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a</a:t>
              </a:r>
              <a:endParaRPr lang="en-US" altLang="zh-CN" sz="2400" b="1">
                <a:solidFill>
                  <a:schemeClr val="tx1"/>
                </a:solidFill>
                <a:latin typeface="Times New Roman" pitchFamily="18" charset="0"/>
                <a:ea typeface="宋体" charset="-122"/>
              </a:endParaRPr>
            </a:p>
          </p:txBody>
        </p:sp>
        <p:sp>
          <p:nvSpPr>
            <p:cNvPr id="56350" name="Rectangle 30"/>
            <p:cNvSpPr>
              <a:spLocks noChangeArrowheads="1"/>
            </p:cNvSpPr>
            <p:nvPr/>
          </p:nvSpPr>
          <p:spPr bwMode="auto">
            <a:xfrm>
              <a:off x="5140" y="1914"/>
              <a:ext cx="527" cy="265"/>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d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1" name="Rectangle 31"/>
            <p:cNvSpPr>
              <a:spLocks noChangeArrowheads="1"/>
            </p:cNvSpPr>
            <p:nvPr/>
          </p:nvSpPr>
          <p:spPr bwMode="auto">
            <a:xfrm>
              <a:off x="4513" y="1914"/>
              <a:ext cx="528" cy="265"/>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f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2" name="Rectangle 32"/>
            <p:cNvSpPr>
              <a:spLocks noChangeArrowheads="1"/>
            </p:cNvSpPr>
            <p:nvPr/>
          </p:nvSpPr>
          <p:spPr bwMode="auto">
            <a:xfrm>
              <a:off x="3832" y="1925"/>
              <a:ext cx="527" cy="266"/>
            </a:xfrm>
            <a:prstGeom prst="rect">
              <a:avLst/>
            </a:prstGeom>
            <a:noFill/>
            <a:ln w="9525">
              <a:solidFill>
                <a:srgbClr val="000000"/>
              </a:solidFill>
              <a:miter lim="800000"/>
              <a:headEnd/>
              <a:tailEnd/>
            </a:ln>
          </p:spPr>
          <p:txBody>
            <a:bodyPr tIns="0" bIns="0"/>
            <a:lstStyle/>
            <a:p>
              <a:pPr algn="just" eaLnBrk="0" hangingPunct="0"/>
              <a:r>
                <a:rPr lang="en-US" altLang="zh-CN" sz="2400" b="1" i="1">
                  <a:solidFill>
                    <a:schemeClr val="tx1"/>
                  </a:solidFill>
                  <a:latin typeface="Times New Roman" pitchFamily="18" charset="0"/>
                  <a:ea typeface="宋体" charset="-122"/>
                </a:rPr>
                <a:t>e </a:t>
              </a:r>
              <a:r>
                <a:rPr lang="en-US" altLang="zh-CN" sz="2400" b="1">
                  <a:solidFill>
                    <a:schemeClr val="tx1"/>
                  </a:solidFill>
                  <a:latin typeface="Times New Roman" pitchFamily="18" charset="0"/>
                  <a:ea typeface="宋体" charset="-122"/>
                </a:rPr>
                <a:t>? </a:t>
              </a:r>
              <a:r>
                <a:rPr lang="en-US" altLang="zh-CN" sz="2400" b="1" i="1">
                  <a:solidFill>
                    <a:schemeClr val="tx1"/>
                  </a:solidFill>
                  <a:latin typeface="Times New Roman" pitchFamily="18" charset="0"/>
                  <a:ea typeface="宋体" charset="-122"/>
                </a:rPr>
                <a:t>h</a:t>
              </a:r>
              <a:endParaRPr lang="en-US" altLang="zh-CN" sz="2400" b="1">
                <a:solidFill>
                  <a:schemeClr val="tx1"/>
                </a:solidFill>
                <a:latin typeface="Times New Roman" pitchFamily="18" charset="0"/>
                <a:ea typeface="宋体" charset="-122"/>
              </a:endParaRPr>
            </a:p>
          </p:txBody>
        </p:sp>
        <p:sp>
          <p:nvSpPr>
            <p:cNvPr id="56353" name="Rectangle 33"/>
            <p:cNvSpPr>
              <a:spLocks noChangeArrowheads="1"/>
            </p:cNvSpPr>
            <p:nvPr/>
          </p:nvSpPr>
          <p:spPr bwMode="auto">
            <a:xfrm>
              <a:off x="1745" y="845"/>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54" name="Rectangle 34"/>
            <p:cNvSpPr>
              <a:spLocks noChangeArrowheads="1"/>
            </p:cNvSpPr>
            <p:nvPr/>
          </p:nvSpPr>
          <p:spPr bwMode="auto">
            <a:xfrm>
              <a:off x="3840" y="798"/>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55" name="Rectangle 35"/>
            <p:cNvSpPr>
              <a:spLocks noChangeArrowheads="1"/>
            </p:cNvSpPr>
            <p:nvPr/>
          </p:nvSpPr>
          <p:spPr bwMode="auto">
            <a:xfrm>
              <a:off x="567"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56" name="Rectangle 36"/>
            <p:cNvSpPr>
              <a:spLocks noChangeArrowheads="1"/>
            </p:cNvSpPr>
            <p:nvPr/>
          </p:nvSpPr>
          <p:spPr bwMode="auto">
            <a:xfrm>
              <a:off x="985" y="1563"/>
              <a:ext cx="129" cy="178"/>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57" name="Rectangle 37"/>
            <p:cNvSpPr>
              <a:spLocks noChangeArrowheads="1"/>
            </p:cNvSpPr>
            <p:nvPr/>
          </p:nvSpPr>
          <p:spPr bwMode="auto">
            <a:xfrm>
              <a:off x="1611"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58" name="Rectangle 38"/>
            <p:cNvSpPr>
              <a:spLocks noChangeArrowheads="1"/>
            </p:cNvSpPr>
            <p:nvPr/>
          </p:nvSpPr>
          <p:spPr bwMode="auto">
            <a:xfrm>
              <a:off x="2917" y="915"/>
              <a:ext cx="229" cy="223"/>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59" name="Rectangle 39"/>
            <p:cNvSpPr>
              <a:spLocks noChangeArrowheads="1"/>
            </p:cNvSpPr>
            <p:nvPr/>
          </p:nvSpPr>
          <p:spPr bwMode="auto">
            <a:xfrm>
              <a:off x="2502" y="1551"/>
              <a:ext cx="85" cy="168"/>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60" name="Rectangle 40"/>
            <p:cNvSpPr>
              <a:spLocks noChangeArrowheads="1"/>
            </p:cNvSpPr>
            <p:nvPr/>
          </p:nvSpPr>
          <p:spPr bwMode="auto">
            <a:xfrm>
              <a:off x="4054" y="1551"/>
              <a:ext cx="228"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361" name="Rectangle 41"/>
            <p:cNvSpPr>
              <a:spLocks noChangeArrowheads="1"/>
            </p:cNvSpPr>
            <p:nvPr/>
          </p:nvSpPr>
          <p:spPr bwMode="auto">
            <a:xfrm>
              <a:off x="3128" y="1545"/>
              <a:ext cx="229" cy="223"/>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62" name="Rectangle 42"/>
            <p:cNvSpPr>
              <a:spLocks noChangeArrowheads="1"/>
            </p:cNvSpPr>
            <p:nvPr/>
          </p:nvSpPr>
          <p:spPr bwMode="auto">
            <a:xfrm>
              <a:off x="5260" y="1538"/>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&lt;</a:t>
              </a:r>
            </a:p>
          </p:txBody>
        </p:sp>
        <p:sp>
          <p:nvSpPr>
            <p:cNvPr id="56363" name="Rectangle 43"/>
            <p:cNvSpPr>
              <a:spLocks noChangeArrowheads="1"/>
            </p:cNvSpPr>
            <p:nvPr/>
          </p:nvSpPr>
          <p:spPr bwMode="auto">
            <a:xfrm>
              <a:off x="4592" y="1551"/>
              <a:ext cx="229" cy="224"/>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364" name="Text Box 44"/>
            <p:cNvSpPr txBox="1">
              <a:spLocks noChangeArrowheads="1"/>
            </p:cNvSpPr>
            <p:nvPr/>
          </p:nvSpPr>
          <p:spPr bwMode="auto">
            <a:xfrm>
              <a:off x="155" y="2593"/>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a:H</a:t>
              </a:r>
            </a:p>
          </p:txBody>
        </p:sp>
        <p:sp>
          <p:nvSpPr>
            <p:cNvPr id="56365" name="Text Box 45"/>
            <p:cNvSpPr txBox="1">
              <a:spLocks noChangeArrowheads="1"/>
            </p:cNvSpPr>
            <p:nvPr/>
          </p:nvSpPr>
          <p:spPr bwMode="auto">
            <a:xfrm>
              <a:off x="485" y="2593"/>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d:L</a:t>
              </a:r>
            </a:p>
          </p:txBody>
        </p:sp>
        <p:sp>
          <p:nvSpPr>
            <p:cNvPr id="56366" name="Text Box 46"/>
            <p:cNvSpPr txBox="1">
              <a:spLocks noChangeArrowheads="1"/>
            </p:cNvSpPr>
            <p:nvPr/>
          </p:nvSpPr>
          <p:spPr bwMode="auto">
            <a:xfrm>
              <a:off x="82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c:H</a:t>
              </a:r>
            </a:p>
          </p:txBody>
        </p:sp>
        <p:sp>
          <p:nvSpPr>
            <p:cNvPr id="56367" name="Text Box 47"/>
            <p:cNvSpPr txBox="1">
              <a:spLocks noChangeArrowheads="1"/>
            </p:cNvSpPr>
            <p:nvPr/>
          </p:nvSpPr>
          <p:spPr bwMode="auto">
            <a:xfrm>
              <a:off x="1133"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f:L</a:t>
              </a:r>
            </a:p>
          </p:txBody>
        </p:sp>
        <p:sp>
          <p:nvSpPr>
            <p:cNvPr id="56368" name="Text Box 48"/>
            <p:cNvSpPr txBox="1">
              <a:spLocks noChangeArrowheads="1"/>
            </p:cNvSpPr>
            <p:nvPr/>
          </p:nvSpPr>
          <p:spPr bwMode="auto">
            <a:xfrm>
              <a:off x="2914" y="2604"/>
              <a:ext cx="272"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h</a:t>
              </a:r>
              <a:r>
                <a:rPr lang="en-US" altLang="zh-CN" sz="2000" b="1">
                  <a:solidFill>
                    <a:schemeClr val="tx1"/>
                  </a:solidFill>
                  <a:latin typeface="Times New Roman" pitchFamily="18" charset="0"/>
                  <a:ea typeface="宋体" charset="-122"/>
                </a:rPr>
                <a:t>:</a:t>
              </a:r>
              <a:r>
                <a:rPr lang="en-US" altLang="zh-CN" sz="2000" b="1" i="1">
                  <a:solidFill>
                    <a:schemeClr val="tx1"/>
                  </a:solidFill>
                  <a:latin typeface="Times New Roman" pitchFamily="18" charset="0"/>
                  <a:ea typeface="宋体" charset="-122"/>
                </a:rPr>
                <a:t>H</a:t>
              </a:r>
            </a:p>
          </p:txBody>
        </p:sp>
        <p:sp>
          <p:nvSpPr>
            <p:cNvPr id="56369" name="Text Box 49"/>
            <p:cNvSpPr txBox="1">
              <a:spLocks noChangeArrowheads="1"/>
            </p:cNvSpPr>
            <p:nvPr/>
          </p:nvSpPr>
          <p:spPr bwMode="auto">
            <a:xfrm>
              <a:off x="3249"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g:L</a:t>
              </a:r>
            </a:p>
          </p:txBody>
        </p:sp>
        <p:sp>
          <p:nvSpPr>
            <p:cNvPr id="56370" name="Text Box 50"/>
            <p:cNvSpPr txBox="1">
              <a:spLocks noChangeArrowheads="1"/>
            </p:cNvSpPr>
            <p:nvPr/>
          </p:nvSpPr>
          <p:spPr bwMode="auto">
            <a:xfrm>
              <a:off x="3755" y="2604"/>
              <a:ext cx="263"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e:H</a:t>
              </a:r>
            </a:p>
          </p:txBody>
        </p:sp>
        <p:sp>
          <p:nvSpPr>
            <p:cNvPr id="56371" name="Text Box 51"/>
            <p:cNvSpPr txBox="1">
              <a:spLocks noChangeArrowheads="1"/>
            </p:cNvSpPr>
            <p:nvPr/>
          </p:nvSpPr>
          <p:spPr bwMode="auto">
            <a:xfrm>
              <a:off x="409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b:L</a:t>
              </a:r>
            </a:p>
          </p:txBody>
        </p:sp>
        <p:sp>
          <p:nvSpPr>
            <p:cNvPr id="56372" name="Text Box 52"/>
            <p:cNvSpPr txBox="1">
              <a:spLocks noChangeArrowheads="1"/>
            </p:cNvSpPr>
            <p:nvPr/>
          </p:nvSpPr>
          <p:spPr bwMode="auto">
            <a:xfrm>
              <a:off x="149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b:H</a:t>
              </a:r>
            </a:p>
          </p:txBody>
        </p:sp>
        <p:sp>
          <p:nvSpPr>
            <p:cNvPr id="56373" name="Text Box 53"/>
            <p:cNvSpPr txBox="1">
              <a:spLocks noChangeArrowheads="1"/>
            </p:cNvSpPr>
            <p:nvPr/>
          </p:nvSpPr>
          <p:spPr bwMode="auto">
            <a:xfrm>
              <a:off x="1816" y="2604"/>
              <a:ext cx="263"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e:L</a:t>
              </a:r>
            </a:p>
          </p:txBody>
        </p:sp>
        <p:sp>
          <p:nvSpPr>
            <p:cNvPr id="56374" name="Text Box 54"/>
            <p:cNvSpPr txBox="1">
              <a:spLocks noChangeArrowheads="1"/>
            </p:cNvSpPr>
            <p:nvPr/>
          </p:nvSpPr>
          <p:spPr bwMode="auto">
            <a:xfrm>
              <a:off x="2165"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g:H</a:t>
              </a:r>
            </a:p>
          </p:txBody>
        </p:sp>
        <p:sp>
          <p:nvSpPr>
            <p:cNvPr id="56375" name="Text Box 55"/>
            <p:cNvSpPr txBox="1">
              <a:spLocks noChangeArrowheads="1"/>
            </p:cNvSpPr>
            <p:nvPr/>
          </p:nvSpPr>
          <p:spPr bwMode="auto">
            <a:xfrm>
              <a:off x="2507"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h:L</a:t>
              </a:r>
            </a:p>
          </p:txBody>
        </p:sp>
        <p:sp>
          <p:nvSpPr>
            <p:cNvPr id="56376" name="Text Box 56"/>
            <p:cNvSpPr txBox="1">
              <a:spLocks noChangeArrowheads="1"/>
            </p:cNvSpPr>
            <p:nvPr/>
          </p:nvSpPr>
          <p:spPr bwMode="auto">
            <a:xfrm>
              <a:off x="4420"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f:H</a:t>
              </a:r>
            </a:p>
          </p:txBody>
        </p:sp>
        <p:sp>
          <p:nvSpPr>
            <p:cNvPr id="56377" name="Text Box 57"/>
            <p:cNvSpPr txBox="1">
              <a:spLocks noChangeArrowheads="1"/>
            </p:cNvSpPr>
            <p:nvPr/>
          </p:nvSpPr>
          <p:spPr bwMode="auto">
            <a:xfrm>
              <a:off x="4788"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c:L</a:t>
              </a:r>
            </a:p>
          </p:txBody>
        </p:sp>
        <p:sp>
          <p:nvSpPr>
            <p:cNvPr id="56378" name="Text Box 58"/>
            <p:cNvSpPr txBox="1">
              <a:spLocks noChangeArrowheads="1"/>
            </p:cNvSpPr>
            <p:nvPr/>
          </p:nvSpPr>
          <p:spPr bwMode="auto">
            <a:xfrm>
              <a:off x="5090"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d:H</a:t>
              </a:r>
            </a:p>
          </p:txBody>
        </p:sp>
        <p:sp>
          <p:nvSpPr>
            <p:cNvPr id="56379" name="Text Box 59"/>
            <p:cNvSpPr txBox="1">
              <a:spLocks noChangeArrowheads="1"/>
            </p:cNvSpPr>
            <p:nvPr/>
          </p:nvSpPr>
          <p:spPr bwMode="auto">
            <a:xfrm>
              <a:off x="5442" y="2604"/>
              <a:ext cx="264" cy="268"/>
            </a:xfrm>
            <a:prstGeom prst="rect">
              <a:avLst/>
            </a:prstGeom>
            <a:noFill/>
            <a:ln w="9525">
              <a:solidFill>
                <a:srgbClr val="000000"/>
              </a:solidFill>
              <a:miter lim="800000"/>
              <a:headEnd/>
              <a:tailEnd/>
            </a:ln>
            <a:effectLst/>
          </p:spPr>
          <p:txBody>
            <a:bodyPr lIns="0" tIns="0" rIns="0" bIns="0"/>
            <a:lstStyle/>
            <a:p>
              <a:pPr algn="just" eaLnBrk="0" hangingPunct="0"/>
              <a:r>
                <a:rPr lang="en-US" altLang="zh-CN" sz="2000" b="1" i="1">
                  <a:solidFill>
                    <a:schemeClr val="tx1"/>
                  </a:solidFill>
                  <a:latin typeface="Times New Roman" pitchFamily="18" charset="0"/>
                  <a:ea typeface="宋体" charset="-122"/>
                </a:rPr>
                <a:t>a:L</a:t>
              </a:r>
            </a:p>
          </p:txBody>
        </p:sp>
        <p:sp>
          <p:nvSpPr>
            <p:cNvPr id="56380" name="Line 60"/>
            <p:cNvSpPr>
              <a:spLocks noChangeShapeType="1"/>
            </p:cNvSpPr>
            <p:nvPr/>
          </p:nvSpPr>
          <p:spPr bwMode="auto">
            <a:xfrm flipH="1">
              <a:off x="1494" y="921"/>
              <a:ext cx="935" cy="268"/>
            </a:xfrm>
            <a:prstGeom prst="line">
              <a:avLst/>
            </a:prstGeom>
            <a:noFill/>
            <a:ln w="9525">
              <a:solidFill>
                <a:srgbClr val="000000"/>
              </a:solidFill>
              <a:round/>
              <a:headEnd/>
              <a:tailEnd/>
            </a:ln>
            <a:effectLst/>
          </p:spPr>
          <p:txBody>
            <a:bodyPr/>
            <a:lstStyle/>
            <a:p>
              <a:endParaRPr lang="zh-CN" altLang="en-US"/>
            </a:p>
          </p:txBody>
        </p:sp>
        <p:sp>
          <p:nvSpPr>
            <p:cNvPr id="56381" name="Line 61"/>
            <p:cNvSpPr>
              <a:spLocks noChangeShapeType="1"/>
            </p:cNvSpPr>
            <p:nvPr/>
          </p:nvSpPr>
          <p:spPr bwMode="auto">
            <a:xfrm>
              <a:off x="3275" y="921"/>
              <a:ext cx="1231" cy="291"/>
            </a:xfrm>
            <a:prstGeom prst="line">
              <a:avLst/>
            </a:prstGeom>
            <a:noFill/>
            <a:ln w="9525">
              <a:solidFill>
                <a:srgbClr val="000000"/>
              </a:solidFill>
              <a:round/>
              <a:headEnd/>
              <a:tailEnd/>
            </a:ln>
            <a:effectLst/>
          </p:spPr>
          <p:txBody>
            <a:bodyPr/>
            <a:lstStyle/>
            <a:p>
              <a:endParaRPr lang="zh-CN" altLang="en-US"/>
            </a:p>
          </p:txBody>
        </p:sp>
        <p:sp>
          <p:nvSpPr>
            <p:cNvPr id="56382" name="Line 62"/>
            <p:cNvSpPr>
              <a:spLocks noChangeShapeType="1"/>
            </p:cNvSpPr>
            <p:nvPr/>
          </p:nvSpPr>
          <p:spPr bwMode="auto">
            <a:xfrm flipH="1">
              <a:off x="637" y="1458"/>
              <a:ext cx="319" cy="480"/>
            </a:xfrm>
            <a:prstGeom prst="line">
              <a:avLst/>
            </a:prstGeom>
            <a:noFill/>
            <a:ln w="9525">
              <a:solidFill>
                <a:srgbClr val="000000"/>
              </a:solidFill>
              <a:round/>
              <a:headEnd/>
              <a:tailEnd/>
            </a:ln>
            <a:effectLst/>
          </p:spPr>
          <p:txBody>
            <a:bodyPr/>
            <a:lstStyle/>
            <a:p>
              <a:endParaRPr lang="zh-CN" altLang="en-US"/>
            </a:p>
          </p:txBody>
        </p:sp>
        <p:sp>
          <p:nvSpPr>
            <p:cNvPr id="56383" name="Line 63"/>
            <p:cNvSpPr>
              <a:spLocks noChangeShapeType="1"/>
            </p:cNvSpPr>
            <p:nvPr/>
          </p:nvSpPr>
          <p:spPr bwMode="auto">
            <a:xfrm>
              <a:off x="1154" y="1446"/>
              <a:ext cx="0" cy="470"/>
            </a:xfrm>
            <a:prstGeom prst="line">
              <a:avLst/>
            </a:prstGeom>
            <a:noFill/>
            <a:ln w="9525">
              <a:solidFill>
                <a:srgbClr val="000000"/>
              </a:solidFill>
              <a:round/>
              <a:headEnd/>
              <a:tailEnd/>
            </a:ln>
            <a:effectLst/>
          </p:spPr>
          <p:txBody>
            <a:bodyPr/>
            <a:lstStyle/>
            <a:p>
              <a:endParaRPr lang="zh-CN" altLang="en-US"/>
            </a:p>
          </p:txBody>
        </p:sp>
        <p:sp>
          <p:nvSpPr>
            <p:cNvPr id="56384" name="Line 64"/>
            <p:cNvSpPr>
              <a:spLocks noChangeShapeType="1"/>
            </p:cNvSpPr>
            <p:nvPr/>
          </p:nvSpPr>
          <p:spPr bwMode="auto">
            <a:xfrm>
              <a:off x="1362" y="1458"/>
              <a:ext cx="276" cy="458"/>
            </a:xfrm>
            <a:prstGeom prst="line">
              <a:avLst/>
            </a:prstGeom>
            <a:noFill/>
            <a:ln w="9525">
              <a:solidFill>
                <a:srgbClr val="000000"/>
              </a:solidFill>
              <a:round/>
              <a:headEnd/>
              <a:tailEnd/>
            </a:ln>
            <a:effectLst/>
          </p:spPr>
          <p:txBody>
            <a:bodyPr/>
            <a:lstStyle/>
            <a:p>
              <a:endParaRPr lang="zh-CN" altLang="en-US"/>
            </a:p>
          </p:txBody>
        </p:sp>
        <p:sp>
          <p:nvSpPr>
            <p:cNvPr id="56385" name="Freeform 65"/>
            <p:cNvSpPr>
              <a:spLocks/>
            </p:cNvSpPr>
            <p:nvPr/>
          </p:nvSpPr>
          <p:spPr bwMode="auto">
            <a:xfrm>
              <a:off x="2572" y="1491"/>
              <a:ext cx="154" cy="438"/>
            </a:xfrm>
            <a:custGeom>
              <a:avLst/>
              <a:gdLst/>
              <a:ahLst/>
              <a:cxnLst>
                <a:cxn ang="0">
                  <a:pos x="210" y="0"/>
                </a:cxn>
                <a:cxn ang="0">
                  <a:pos x="0" y="588"/>
                </a:cxn>
              </a:cxnLst>
              <a:rect l="0" t="0" r="r" b="b"/>
              <a:pathLst>
                <a:path w="210" h="588">
                  <a:moveTo>
                    <a:pt x="210" y="0"/>
                  </a:moveTo>
                  <a:lnTo>
                    <a:pt x="0" y="588"/>
                  </a:lnTo>
                </a:path>
              </a:pathLst>
            </a:custGeom>
            <a:noFill/>
            <a:ln w="9525">
              <a:solidFill>
                <a:srgbClr val="000000"/>
              </a:solidFill>
              <a:round/>
              <a:headEnd/>
              <a:tailEnd/>
            </a:ln>
            <a:effectLst/>
          </p:spPr>
          <p:txBody>
            <a:bodyPr/>
            <a:lstStyle/>
            <a:p>
              <a:endParaRPr lang="zh-CN" altLang="en-US"/>
            </a:p>
          </p:txBody>
        </p:sp>
        <p:sp>
          <p:nvSpPr>
            <p:cNvPr id="56386" name="Line 66"/>
            <p:cNvSpPr>
              <a:spLocks noChangeShapeType="1"/>
            </p:cNvSpPr>
            <p:nvPr/>
          </p:nvSpPr>
          <p:spPr bwMode="auto">
            <a:xfrm>
              <a:off x="2989" y="1480"/>
              <a:ext cx="154" cy="436"/>
            </a:xfrm>
            <a:prstGeom prst="line">
              <a:avLst/>
            </a:prstGeom>
            <a:noFill/>
            <a:ln w="9525">
              <a:solidFill>
                <a:srgbClr val="000000"/>
              </a:solidFill>
              <a:round/>
              <a:headEnd/>
              <a:tailEnd/>
            </a:ln>
            <a:effectLst/>
          </p:spPr>
          <p:txBody>
            <a:bodyPr/>
            <a:lstStyle/>
            <a:p>
              <a:endParaRPr lang="zh-CN" altLang="en-US"/>
            </a:p>
          </p:txBody>
        </p:sp>
        <p:sp>
          <p:nvSpPr>
            <p:cNvPr id="56387" name="Freeform 67"/>
            <p:cNvSpPr>
              <a:spLocks/>
            </p:cNvSpPr>
            <p:nvPr/>
          </p:nvSpPr>
          <p:spPr bwMode="auto">
            <a:xfrm>
              <a:off x="4177" y="1491"/>
              <a:ext cx="406" cy="427"/>
            </a:xfrm>
            <a:custGeom>
              <a:avLst/>
              <a:gdLst/>
              <a:ahLst/>
              <a:cxnLst>
                <a:cxn ang="0">
                  <a:pos x="554" y="0"/>
                </a:cxn>
                <a:cxn ang="0">
                  <a:pos x="0" y="573"/>
                </a:cxn>
              </a:cxnLst>
              <a:rect l="0" t="0" r="r" b="b"/>
              <a:pathLst>
                <a:path w="554" h="573">
                  <a:moveTo>
                    <a:pt x="554" y="0"/>
                  </a:moveTo>
                  <a:lnTo>
                    <a:pt x="0" y="573"/>
                  </a:lnTo>
                </a:path>
              </a:pathLst>
            </a:custGeom>
            <a:noFill/>
            <a:ln w="9525">
              <a:solidFill>
                <a:srgbClr val="000000"/>
              </a:solidFill>
              <a:round/>
              <a:headEnd/>
              <a:tailEnd/>
            </a:ln>
            <a:effectLst/>
          </p:spPr>
          <p:txBody>
            <a:bodyPr/>
            <a:lstStyle/>
            <a:p>
              <a:endParaRPr lang="zh-CN" altLang="en-US"/>
            </a:p>
          </p:txBody>
        </p:sp>
        <p:sp>
          <p:nvSpPr>
            <p:cNvPr id="56388" name="Line 68"/>
            <p:cNvSpPr>
              <a:spLocks noChangeShapeType="1"/>
            </p:cNvSpPr>
            <p:nvPr/>
          </p:nvSpPr>
          <p:spPr bwMode="auto">
            <a:xfrm>
              <a:off x="4791" y="1491"/>
              <a:ext cx="0" cy="414"/>
            </a:xfrm>
            <a:prstGeom prst="line">
              <a:avLst/>
            </a:prstGeom>
            <a:noFill/>
            <a:ln w="9525">
              <a:solidFill>
                <a:srgbClr val="000000"/>
              </a:solidFill>
              <a:round/>
              <a:headEnd/>
              <a:tailEnd/>
            </a:ln>
            <a:effectLst/>
          </p:spPr>
          <p:txBody>
            <a:bodyPr/>
            <a:lstStyle/>
            <a:p>
              <a:endParaRPr lang="zh-CN" altLang="en-US"/>
            </a:p>
          </p:txBody>
        </p:sp>
        <p:sp>
          <p:nvSpPr>
            <p:cNvPr id="56389" name="Freeform 69"/>
            <p:cNvSpPr>
              <a:spLocks/>
            </p:cNvSpPr>
            <p:nvPr/>
          </p:nvSpPr>
          <p:spPr bwMode="auto">
            <a:xfrm>
              <a:off x="5001" y="1505"/>
              <a:ext cx="341" cy="402"/>
            </a:xfrm>
            <a:custGeom>
              <a:avLst/>
              <a:gdLst/>
              <a:ahLst/>
              <a:cxnLst>
                <a:cxn ang="0">
                  <a:pos x="0" y="0"/>
                </a:cxn>
                <a:cxn ang="0">
                  <a:pos x="465" y="540"/>
                </a:cxn>
              </a:cxnLst>
              <a:rect l="0" t="0" r="r" b="b"/>
              <a:pathLst>
                <a:path w="465" h="540">
                  <a:moveTo>
                    <a:pt x="0" y="0"/>
                  </a:moveTo>
                  <a:lnTo>
                    <a:pt x="465" y="540"/>
                  </a:lnTo>
                </a:path>
              </a:pathLst>
            </a:custGeom>
            <a:noFill/>
            <a:ln w="9525">
              <a:solidFill>
                <a:srgbClr val="000000"/>
              </a:solidFill>
              <a:round/>
              <a:headEnd/>
              <a:tailEnd/>
            </a:ln>
            <a:effectLst/>
          </p:spPr>
          <p:txBody>
            <a:bodyPr/>
            <a:lstStyle/>
            <a:p>
              <a:endParaRPr lang="zh-CN" altLang="en-US"/>
            </a:p>
          </p:txBody>
        </p:sp>
        <p:sp>
          <p:nvSpPr>
            <p:cNvPr id="56390" name="Line 70"/>
            <p:cNvSpPr>
              <a:spLocks noChangeShapeType="1"/>
            </p:cNvSpPr>
            <p:nvPr/>
          </p:nvSpPr>
          <p:spPr bwMode="auto">
            <a:xfrm flipH="1">
              <a:off x="252" y="2222"/>
              <a:ext cx="132" cy="357"/>
            </a:xfrm>
            <a:prstGeom prst="line">
              <a:avLst/>
            </a:prstGeom>
            <a:noFill/>
            <a:ln w="9525">
              <a:solidFill>
                <a:srgbClr val="000000"/>
              </a:solidFill>
              <a:round/>
              <a:headEnd/>
              <a:tailEnd/>
            </a:ln>
            <a:effectLst/>
          </p:spPr>
          <p:txBody>
            <a:bodyPr/>
            <a:lstStyle/>
            <a:p>
              <a:endParaRPr lang="zh-CN" altLang="en-US"/>
            </a:p>
          </p:txBody>
        </p:sp>
        <p:sp>
          <p:nvSpPr>
            <p:cNvPr id="56391" name="Freeform 71"/>
            <p:cNvSpPr>
              <a:spLocks/>
            </p:cNvSpPr>
            <p:nvPr/>
          </p:nvSpPr>
          <p:spPr bwMode="auto">
            <a:xfrm>
              <a:off x="549" y="2211"/>
              <a:ext cx="88" cy="371"/>
            </a:xfrm>
            <a:custGeom>
              <a:avLst/>
              <a:gdLst/>
              <a:ahLst/>
              <a:cxnLst>
                <a:cxn ang="0">
                  <a:pos x="0" y="0"/>
                </a:cxn>
                <a:cxn ang="0">
                  <a:pos x="120" y="498"/>
                </a:cxn>
              </a:cxnLst>
              <a:rect l="0" t="0" r="r" b="b"/>
              <a:pathLst>
                <a:path w="120" h="498">
                  <a:moveTo>
                    <a:pt x="0" y="0"/>
                  </a:moveTo>
                  <a:lnTo>
                    <a:pt x="120" y="498"/>
                  </a:lnTo>
                </a:path>
              </a:pathLst>
            </a:custGeom>
            <a:noFill/>
            <a:ln w="9525">
              <a:solidFill>
                <a:srgbClr val="000000"/>
              </a:solidFill>
              <a:round/>
              <a:headEnd/>
              <a:tailEnd/>
            </a:ln>
            <a:effectLst/>
          </p:spPr>
          <p:txBody>
            <a:bodyPr/>
            <a:lstStyle/>
            <a:p>
              <a:endParaRPr lang="zh-CN" altLang="en-US"/>
            </a:p>
          </p:txBody>
        </p:sp>
        <p:sp>
          <p:nvSpPr>
            <p:cNvPr id="56392" name="Freeform 72"/>
            <p:cNvSpPr>
              <a:spLocks/>
            </p:cNvSpPr>
            <p:nvPr/>
          </p:nvSpPr>
          <p:spPr bwMode="auto">
            <a:xfrm>
              <a:off x="890" y="2213"/>
              <a:ext cx="110" cy="378"/>
            </a:xfrm>
            <a:custGeom>
              <a:avLst/>
              <a:gdLst/>
              <a:ahLst/>
              <a:cxnLst>
                <a:cxn ang="0">
                  <a:pos x="150" y="0"/>
                </a:cxn>
                <a:cxn ang="0">
                  <a:pos x="0" y="507"/>
                </a:cxn>
              </a:cxnLst>
              <a:rect l="0" t="0" r="r" b="b"/>
              <a:pathLst>
                <a:path w="150" h="507">
                  <a:moveTo>
                    <a:pt x="150" y="0"/>
                  </a:moveTo>
                  <a:lnTo>
                    <a:pt x="0" y="507"/>
                  </a:lnTo>
                </a:path>
              </a:pathLst>
            </a:custGeom>
            <a:noFill/>
            <a:ln w="9525">
              <a:solidFill>
                <a:srgbClr val="000000"/>
              </a:solidFill>
              <a:round/>
              <a:headEnd/>
              <a:tailEnd/>
            </a:ln>
            <a:effectLst/>
          </p:spPr>
          <p:txBody>
            <a:bodyPr/>
            <a:lstStyle/>
            <a:p>
              <a:endParaRPr lang="zh-CN" altLang="en-US"/>
            </a:p>
          </p:txBody>
        </p:sp>
        <p:sp>
          <p:nvSpPr>
            <p:cNvPr id="56393" name="Freeform 73"/>
            <p:cNvSpPr>
              <a:spLocks/>
            </p:cNvSpPr>
            <p:nvPr/>
          </p:nvSpPr>
          <p:spPr bwMode="auto">
            <a:xfrm>
              <a:off x="1198" y="2202"/>
              <a:ext cx="88" cy="400"/>
            </a:xfrm>
            <a:custGeom>
              <a:avLst/>
              <a:gdLst/>
              <a:ahLst/>
              <a:cxnLst>
                <a:cxn ang="0">
                  <a:pos x="0" y="0"/>
                </a:cxn>
                <a:cxn ang="0">
                  <a:pos x="120" y="537"/>
                </a:cxn>
              </a:cxnLst>
              <a:rect l="0" t="0" r="r" b="b"/>
              <a:pathLst>
                <a:path w="120" h="537">
                  <a:moveTo>
                    <a:pt x="0" y="0"/>
                  </a:moveTo>
                  <a:lnTo>
                    <a:pt x="120" y="537"/>
                  </a:lnTo>
                </a:path>
              </a:pathLst>
            </a:custGeom>
            <a:noFill/>
            <a:ln w="9525">
              <a:solidFill>
                <a:srgbClr val="000000"/>
              </a:solidFill>
              <a:round/>
              <a:headEnd/>
              <a:tailEnd/>
            </a:ln>
            <a:effectLst/>
          </p:spPr>
          <p:txBody>
            <a:bodyPr/>
            <a:lstStyle/>
            <a:p>
              <a:endParaRPr lang="zh-CN" altLang="en-US"/>
            </a:p>
          </p:txBody>
        </p:sp>
        <p:sp>
          <p:nvSpPr>
            <p:cNvPr id="56394" name="Line 74"/>
            <p:cNvSpPr>
              <a:spLocks noChangeShapeType="1"/>
            </p:cNvSpPr>
            <p:nvPr/>
          </p:nvSpPr>
          <p:spPr bwMode="auto">
            <a:xfrm flipH="1">
              <a:off x="1616" y="2222"/>
              <a:ext cx="131" cy="380"/>
            </a:xfrm>
            <a:prstGeom prst="line">
              <a:avLst/>
            </a:prstGeom>
            <a:noFill/>
            <a:ln w="9525">
              <a:solidFill>
                <a:srgbClr val="000000"/>
              </a:solidFill>
              <a:round/>
              <a:headEnd/>
              <a:tailEnd/>
            </a:ln>
            <a:effectLst/>
          </p:spPr>
          <p:txBody>
            <a:bodyPr/>
            <a:lstStyle/>
            <a:p>
              <a:endParaRPr lang="zh-CN" altLang="en-US"/>
            </a:p>
          </p:txBody>
        </p:sp>
        <p:sp>
          <p:nvSpPr>
            <p:cNvPr id="56395" name="Freeform 75"/>
            <p:cNvSpPr>
              <a:spLocks/>
            </p:cNvSpPr>
            <p:nvPr/>
          </p:nvSpPr>
          <p:spPr bwMode="auto">
            <a:xfrm>
              <a:off x="1890" y="2222"/>
              <a:ext cx="132" cy="382"/>
            </a:xfrm>
            <a:custGeom>
              <a:avLst/>
              <a:gdLst/>
              <a:ahLst/>
              <a:cxnLst>
                <a:cxn ang="0">
                  <a:pos x="0" y="0"/>
                </a:cxn>
                <a:cxn ang="0">
                  <a:pos x="181" y="513"/>
                </a:cxn>
              </a:cxnLst>
              <a:rect l="0" t="0" r="r" b="b"/>
              <a:pathLst>
                <a:path w="181" h="513">
                  <a:moveTo>
                    <a:pt x="0" y="0"/>
                  </a:moveTo>
                  <a:lnTo>
                    <a:pt x="181" y="513"/>
                  </a:lnTo>
                </a:path>
              </a:pathLst>
            </a:custGeom>
            <a:noFill/>
            <a:ln w="9525">
              <a:solidFill>
                <a:srgbClr val="000000"/>
              </a:solidFill>
              <a:round/>
              <a:headEnd/>
              <a:tailEnd/>
            </a:ln>
            <a:effectLst/>
          </p:spPr>
          <p:txBody>
            <a:bodyPr/>
            <a:lstStyle/>
            <a:p>
              <a:endParaRPr lang="zh-CN" altLang="en-US"/>
            </a:p>
          </p:txBody>
        </p:sp>
        <p:sp>
          <p:nvSpPr>
            <p:cNvPr id="56396" name="Freeform 76"/>
            <p:cNvSpPr>
              <a:spLocks/>
            </p:cNvSpPr>
            <p:nvPr/>
          </p:nvSpPr>
          <p:spPr bwMode="auto">
            <a:xfrm>
              <a:off x="2297" y="2211"/>
              <a:ext cx="99" cy="393"/>
            </a:xfrm>
            <a:custGeom>
              <a:avLst/>
              <a:gdLst/>
              <a:ahLst/>
              <a:cxnLst>
                <a:cxn ang="0">
                  <a:pos x="135" y="0"/>
                </a:cxn>
                <a:cxn ang="0">
                  <a:pos x="0" y="528"/>
                </a:cxn>
              </a:cxnLst>
              <a:rect l="0" t="0" r="r" b="b"/>
              <a:pathLst>
                <a:path w="135" h="528">
                  <a:moveTo>
                    <a:pt x="135" y="0"/>
                  </a:moveTo>
                  <a:lnTo>
                    <a:pt x="0" y="528"/>
                  </a:lnTo>
                </a:path>
              </a:pathLst>
            </a:custGeom>
            <a:noFill/>
            <a:ln w="9525">
              <a:solidFill>
                <a:srgbClr val="000000"/>
              </a:solidFill>
              <a:round/>
              <a:headEnd/>
              <a:tailEnd/>
            </a:ln>
            <a:effectLst/>
          </p:spPr>
          <p:txBody>
            <a:bodyPr/>
            <a:lstStyle/>
            <a:p>
              <a:endParaRPr lang="zh-CN" altLang="en-US"/>
            </a:p>
          </p:txBody>
        </p:sp>
        <p:sp>
          <p:nvSpPr>
            <p:cNvPr id="56397" name="Line 77"/>
            <p:cNvSpPr>
              <a:spLocks noChangeShapeType="1"/>
            </p:cNvSpPr>
            <p:nvPr/>
          </p:nvSpPr>
          <p:spPr bwMode="auto">
            <a:xfrm>
              <a:off x="2560" y="2200"/>
              <a:ext cx="132" cy="391"/>
            </a:xfrm>
            <a:prstGeom prst="line">
              <a:avLst/>
            </a:prstGeom>
            <a:noFill/>
            <a:ln w="9525">
              <a:solidFill>
                <a:srgbClr val="000000"/>
              </a:solidFill>
              <a:round/>
              <a:headEnd/>
              <a:tailEnd/>
            </a:ln>
            <a:effectLst/>
          </p:spPr>
          <p:txBody>
            <a:bodyPr/>
            <a:lstStyle/>
            <a:p>
              <a:endParaRPr lang="zh-CN" altLang="en-US"/>
            </a:p>
          </p:txBody>
        </p:sp>
        <p:sp>
          <p:nvSpPr>
            <p:cNvPr id="56398" name="Freeform 78"/>
            <p:cNvSpPr>
              <a:spLocks/>
            </p:cNvSpPr>
            <p:nvPr/>
          </p:nvSpPr>
          <p:spPr bwMode="auto">
            <a:xfrm>
              <a:off x="5199" y="2177"/>
              <a:ext cx="120" cy="416"/>
            </a:xfrm>
            <a:custGeom>
              <a:avLst/>
              <a:gdLst/>
              <a:ahLst/>
              <a:cxnLst>
                <a:cxn ang="0">
                  <a:pos x="164" y="0"/>
                </a:cxn>
                <a:cxn ang="0">
                  <a:pos x="0" y="558"/>
                </a:cxn>
              </a:cxnLst>
              <a:rect l="0" t="0" r="r" b="b"/>
              <a:pathLst>
                <a:path w="164" h="558">
                  <a:moveTo>
                    <a:pt x="164" y="0"/>
                  </a:moveTo>
                  <a:lnTo>
                    <a:pt x="0" y="558"/>
                  </a:lnTo>
                </a:path>
              </a:pathLst>
            </a:custGeom>
            <a:noFill/>
            <a:ln w="9525">
              <a:solidFill>
                <a:srgbClr val="000000"/>
              </a:solidFill>
              <a:round/>
              <a:headEnd/>
              <a:tailEnd/>
            </a:ln>
            <a:effectLst/>
          </p:spPr>
          <p:txBody>
            <a:bodyPr/>
            <a:lstStyle/>
            <a:p>
              <a:endParaRPr lang="zh-CN" altLang="en-US"/>
            </a:p>
          </p:txBody>
        </p:sp>
        <p:sp>
          <p:nvSpPr>
            <p:cNvPr id="56399" name="Freeform 79"/>
            <p:cNvSpPr>
              <a:spLocks/>
            </p:cNvSpPr>
            <p:nvPr/>
          </p:nvSpPr>
          <p:spPr bwMode="auto">
            <a:xfrm>
              <a:off x="5507" y="2177"/>
              <a:ext cx="121" cy="405"/>
            </a:xfrm>
            <a:custGeom>
              <a:avLst/>
              <a:gdLst/>
              <a:ahLst/>
              <a:cxnLst>
                <a:cxn ang="0">
                  <a:pos x="0" y="0"/>
                </a:cxn>
                <a:cxn ang="0">
                  <a:pos x="165" y="543"/>
                </a:cxn>
              </a:cxnLst>
              <a:rect l="0" t="0" r="r" b="b"/>
              <a:pathLst>
                <a:path w="165" h="543">
                  <a:moveTo>
                    <a:pt x="0" y="0"/>
                  </a:moveTo>
                  <a:lnTo>
                    <a:pt x="165" y="543"/>
                  </a:lnTo>
                </a:path>
              </a:pathLst>
            </a:custGeom>
            <a:noFill/>
            <a:ln w="9525">
              <a:solidFill>
                <a:srgbClr val="000000"/>
              </a:solidFill>
              <a:round/>
              <a:headEnd/>
              <a:tailEnd/>
            </a:ln>
            <a:effectLst/>
          </p:spPr>
          <p:txBody>
            <a:bodyPr/>
            <a:lstStyle/>
            <a:p>
              <a:endParaRPr lang="zh-CN" altLang="en-US"/>
            </a:p>
          </p:txBody>
        </p:sp>
        <p:sp>
          <p:nvSpPr>
            <p:cNvPr id="56400" name="Freeform 80"/>
            <p:cNvSpPr>
              <a:spLocks/>
            </p:cNvSpPr>
            <p:nvPr/>
          </p:nvSpPr>
          <p:spPr bwMode="auto">
            <a:xfrm>
              <a:off x="4556" y="2188"/>
              <a:ext cx="98" cy="416"/>
            </a:xfrm>
            <a:custGeom>
              <a:avLst/>
              <a:gdLst/>
              <a:ahLst/>
              <a:cxnLst>
                <a:cxn ang="0">
                  <a:pos x="134" y="0"/>
                </a:cxn>
                <a:cxn ang="0">
                  <a:pos x="0" y="558"/>
                </a:cxn>
              </a:cxnLst>
              <a:rect l="0" t="0" r="r" b="b"/>
              <a:pathLst>
                <a:path w="134" h="558">
                  <a:moveTo>
                    <a:pt x="134" y="0"/>
                  </a:moveTo>
                  <a:lnTo>
                    <a:pt x="0" y="558"/>
                  </a:lnTo>
                </a:path>
              </a:pathLst>
            </a:custGeom>
            <a:noFill/>
            <a:ln w="9525">
              <a:solidFill>
                <a:srgbClr val="000000"/>
              </a:solidFill>
              <a:round/>
              <a:headEnd/>
              <a:tailEnd/>
            </a:ln>
            <a:effectLst/>
          </p:spPr>
          <p:txBody>
            <a:bodyPr/>
            <a:lstStyle/>
            <a:p>
              <a:endParaRPr lang="zh-CN" altLang="en-US"/>
            </a:p>
          </p:txBody>
        </p:sp>
        <p:sp>
          <p:nvSpPr>
            <p:cNvPr id="56401" name="Freeform 81"/>
            <p:cNvSpPr>
              <a:spLocks/>
            </p:cNvSpPr>
            <p:nvPr/>
          </p:nvSpPr>
          <p:spPr bwMode="auto">
            <a:xfrm>
              <a:off x="4853" y="2188"/>
              <a:ext cx="88" cy="405"/>
            </a:xfrm>
            <a:custGeom>
              <a:avLst/>
              <a:gdLst/>
              <a:ahLst/>
              <a:cxnLst>
                <a:cxn ang="0">
                  <a:pos x="0" y="0"/>
                </a:cxn>
                <a:cxn ang="0">
                  <a:pos x="120" y="543"/>
                </a:cxn>
              </a:cxnLst>
              <a:rect l="0" t="0" r="r" b="b"/>
              <a:pathLst>
                <a:path w="120" h="543">
                  <a:moveTo>
                    <a:pt x="0" y="0"/>
                  </a:moveTo>
                  <a:lnTo>
                    <a:pt x="120" y="543"/>
                  </a:lnTo>
                </a:path>
              </a:pathLst>
            </a:custGeom>
            <a:noFill/>
            <a:ln w="9525">
              <a:solidFill>
                <a:srgbClr val="000000"/>
              </a:solidFill>
              <a:round/>
              <a:headEnd/>
              <a:tailEnd/>
            </a:ln>
            <a:effectLst/>
          </p:spPr>
          <p:txBody>
            <a:bodyPr/>
            <a:lstStyle/>
            <a:p>
              <a:endParaRPr lang="zh-CN" altLang="en-US"/>
            </a:p>
          </p:txBody>
        </p:sp>
        <p:sp>
          <p:nvSpPr>
            <p:cNvPr id="56402" name="Freeform 82"/>
            <p:cNvSpPr>
              <a:spLocks/>
            </p:cNvSpPr>
            <p:nvPr/>
          </p:nvSpPr>
          <p:spPr bwMode="auto">
            <a:xfrm>
              <a:off x="3891" y="2213"/>
              <a:ext cx="88" cy="380"/>
            </a:xfrm>
            <a:custGeom>
              <a:avLst/>
              <a:gdLst/>
              <a:ahLst/>
              <a:cxnLst>
                <a:cxn ang="0">
                  <a:pos x="120" y="0"/>
                </a:cxn>
                <a:cxn ang="0">
                  <a:pos x="0" y="510"/>
                </a:cxn>
              </a:cxnLst>
              <a:rect l="0" t="0" r="r" b="b"/>
              <a:pathLst>
                <a:path w="120" h="510">
                  <a:moveTo>
                    <a:pt x="120" y="0"/>
                  </a:moveTo>
                  <a:lnTo>
                    <a:pt x="0" y="510"/>
                  </a:lnTo>
                </a:path>
              </a:pathLst>
            </a:custGeom>
            <a:noFill/>
            <a:ln w="9525">
              <a:solidFill>
                <a:srgbClr val="000000"/>
              </a:solidFill>
              <a:round/>
              <a:headEnd/>
              <a:tailEnd/>
            </a:ln>
            <a:effectLst/>
          </p:spPr>
          <p:txBody>
            <a:bodyPr/>
            <a:lstStyle/>
            <a:p>
              <a:endParaRPr lang="zh-CN" altLang="en-US"/>
            </a:p>
          </p:txBody>
        </p:sp>
        <p:sp>
          <p:nvSpPr>
            <p:cNvPr id="56403" name="Freeform 83"/>
            <p:cNvSpPr>
              <a:spLocks/>
            </p:cNvSpPr>
            <p:nvPr/>
          </p:nvSpPr>
          <p:spPr bwMode="auto">
            <a:xfrm>
              <a:off x="4150" y="2211"/>
              <a:ext cx="93" cy="393"/>
            </a:xfrm>
            <a:custGeom>
              <a:avLst/>
              <a:gdLst/>
              <a:ahLst/>
              <a:cxnLst>
                <a:cxn ang="0">
                  <a:pos x="0" y="0"/>
                </a:cxn>
                <a:cxn ang="0">
                  <a:pos x="126" y="528"/>
                </a:cxn>
              </a:cxnLst>
              <a:rect l="0" t="0" r="r" b="b"/>
              <a:pathLst>
                <a:path w="126" h="528">
                  <a:moveTo>
                    <a:pt x="0" y="0"/>
                  </a:moveTo>
                  <a:lnTo>
                    <a:pt x="126" y="528"/>
                  </a:lnTo>
                </a:path>
              </a:pathLst>
            </a:custGeom>
            <a:noFill/>
            <a:ln w="9525">
              <a:solidFill>
                <a:srgbClr val="000000"/>
              </a:solidFill>
              <a:round/>
              <a:headEnd/>
              <a:tailEnd/>
            </a:ln>
            <a:effectLst/>
          </p:spPr>
          <p:txBody>
            <a:bodyPr/>
            <a:lstStyle/>
            <a:p>
              <a:endParaRPr lang="zh-CN" altLang="en-US"/>
            </a:p>
          </p:txBody>
        </p:sp>
        <p:sp>
          <p:nvSpPr>
            <p:cNvPr id="56404" name="Freeform 84"/>
            <p:cNvSpPr>
              <a:spLocks/>
            </p:cNvSpPr>
            <p:nvPr/>
          </p:nvSpPr>
          <p:spPr bwMode="auto">
            <a:xfrm>
              <a:off x="3066" y="2200"/>
              <a:ext cx="77" cy="393"/>
            </a:xfrm>
            <a:custGeom>
              <a:avLst/>
              <a:gdLst/>
              <a:ahLst/>
              <a:cxnLst>
                <a:cxn ang="0">
                  <a:pos x="105" y="0"/>
                </a:cxn>
                <a:cxn ang="0">
                  <a:pos x="0" y="528"/>
                </a:cxn>
              </a:cxnLst>
              <a:rect l="0" t="0" r="r" b="b"/>
              <a:pathLst>
                <a:path w="105" h="528">
                  <a:moveTo>
                    <a:pt x="105" y="0"/>
                  </a:moveTo>
                  <a:lnTo>
                    <a:pt x="0" y="528"/>
                  </a:lnTo>
                </a:path>
              </a:pathLst>
            </a:custGeom>
            <a:noFill/>
            <a:ln w="9525">
              <a:solidFill>
                <a:srgbClr val="000000"/>
              </a:solidFill>
              <a:round/>
              <a:headEnd/>
              <a:tailEnd/>
            </a:ln>
            <a:effectLst/>
          </p:spPr>
          <p:txBody>
            <a:bodyPr/>
            <a:lstStyle/>
            <a:p>
              <a:endParaRPr lang="zh-CN" altLang="en-US"/>
            </a:p>
          </p:txBody>
        </p:sp>
        <p:sp>
          <p:nvSpPr>
            <p:cNvPr id="56405" name="Freeform 85"/>
            <p:cNvSpPr>
              <a:spLocks/>
            </p:cNvSpPr>
            <p:nvPr/>
          </p:nvSpPr>
          <p:spPr bwMode="auto">
            <a:xfrm>
              <a:off x="3293" y="2200"/>
              <a:ext cx="89" cy="393"/>
            </a:xfrm>
            <a:custGeom>
              <a:avLst/>
              <a:gdLst/>
              <a:ahLst/>
              <a:cxnLst>
                <a:cxn ang="0">
                  <a:pos x="0" y="0"/>
                </a:cxn>
                <a:cxn ang="0">
                  <a:pos x="121" y="528"/>
                </a:cxn>
              </a:cxnLst>
              <a:rect l="0" t="0" r="r" b="b"/>
              <a:pathLst>
                <a:path w="121" h="528">
                  <a:moveTo>
                    <a:pt x="0" y="0"/>
                  </a:moveTo>
                  <a:lnTo>
                    <a:pt x="121" y="528"/>
                  </a:lnTo>
                </a:path>
              </a:pathLst>
            </a:custGeom>
            <a:noFill/>
            <a:ln w="9525">
              <a:solidFill>
                <a:srgbClr val="000000"/>
              </a:solidFill>
              <a:round/>
              <a:headEnd/>
              <a:tailEnd/>
            </a:ln>
            <a:effectLst/>
          </p:spPr>
          <p:txBody>
            <a:bodyPr/>
            <a:lstStyle/>
            <a:p>
              <a:endParaRPr lang="zh-CN" altLang="en-US"/>
            </a:p>
          </p:txBody>
        </p:sp>
        <p:sp>
          <p:nvSpPr>
            <p:cNvPr id="56406" name="Rectangle 86"/>
            <p:cNvSpPr>
              <a:spLocks noChangeArrowheads="1"/>
            </p:cNvSpPr>
            <p:nvPr/>
          </p:nvSpPr>
          <p:spPr bwMode="auto">
            <a:xfrm>
              <a:off x="150" y="2278"/>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07" name="Rectangle 87"/>
            <p:cNvSpPr>
              <a:spLocks noChangeArrowheads="1"/>
            </p:cNvSpPr>
            <p:nvPr/>
          </p:nvSpPr>
          <p:spPr bwMode="auto">
            <a:xfrm>
              <a:off x="445" y="2300"/>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08" name="Rectangle 88"/>
            <p:cNvSpPr>
              <a:spLocks noChangeArrowheads="1"/>
            </p:cNvSpPr>
            <p:nvPr/>
          </p:nvSpPr>
          <p:spPr bwMode="auto">
            <a:xfrm>
              <a:off x="821" y="2289"/>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09" name="Rectangle 89"/>
            <p:cNvSpPr>
              <a:spLocks noChangeArrowheads="1"/>
            </p:cNvSpPr>
            <p:nvPr/>
          </p:nvSpPr>
          <p:spPr bwMode="auto">
            <a:xfrm>
              <a:off x="1083" y="2289"/>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0" name="Rectangle 90"/>
            <p:cNvSpPr>
              <a:spLocks noChangeArrowheads="1"/>
            </p:cNvSpPr>
            <p:nvPr/>
          </p:nvSpPr>
          <p:spPr bwMode="auto">
            <a:xfrm>
              <a:off x="1513" y="2300"/>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1" name="Rectangle 91"/>
            <p:cNvSpPr>
              <a:spLocks noChangeArrowheads="1"/>
            </p:cNvSpPr>
            <p:nvPr/>
          </p:nvSpPr>
          <p:spPr bwMode="auto">
            <a:xfrm>
              <a:off x="1808" y="2300"/>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2" name="Rectangle 92"/>
            <p:cNvSpPr>
              <a:spLocks noChangeArrowheads="1"/>
            </p:cNvSpPr>
            <p:nvPr/>
          </p:nvSpPr>
          <p:spPr bwMode="auto">
            <a:xfrm>
              <a:off x="2227"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3" name="Rectangle 93"/>
            <p:cNvSpPr>
              <a:spLocks noChangeArrowheads="1"/>
            </p:cNvSpPr>
            <p:nvPr/>
          </p:nvSpPr>
          <p:spPr bwMode="auto">
            <a:xfrm>
              <a:off x="2478" y="2278"/>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4" name="Rectangle 94"/>
            <p:cNvSpPr>
              <a:spLocks noChangeArrowheads="1"/>
            </p:cNvSpPr>
            <p:nvPr/>
          </p:nvSpPr>
          <p:spPr bwMode="auto">
            <a:xfrm>
              <a:off x="3193" y="2278"/>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5" name="Rectangle 95"/>
            <p:cNvSpPr>
              <a:spLocks noChangeArrowheads="1"/>
            </p:cNvSpPr>
            <p:nvPr/>
          </p:nvSpPr>
          <p:spPr bwMode="auto">
            <a:xfrm>
              <a:off x="2963"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6" name="Rectangle 96"/>
            <p:cNvSpPr>
              <a:spLocks noChangeArrowheads="1"/>
            </p:cNvSpPr>
            <p:nvPr/>
          </p:nvSpPr>
          <p:spPr bwMode="auto">
            <a:xfrm>
              <a:off x="3799" y="2278"/>
              <a:ext cx="85" cy="167"/>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7" name="Rectangle 97"/>
            <p:cNvSpPr>
              <a:spLocks noChangeArrowheads="1"/>
            </p:cNvSpPr>
            <p:nvPr/>
          </p:nvSpPr>
          <p:spPr bwMode="auto">
            <a:xfrm>
              <a:off x="4039" y="2278"/>
              <a:ext cx="130"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18" name="Rectangle 98"/>
            <p:cNvSpPr>
              <a:spLocks noChangeArrowheads="1"/>
            </p:cNvSpPr>
            <p:nvPr/>
          </p:nvSpPr>
          <p:spPr bwMode="auto">
            <a:xfrm>
              <a:off x="4471" y="2289"/>
              <a:ext cx="150"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19" name="Rectangle 99"/>
            <p:cNvSpPr>
              <a:spLocks noChangeArrowheads="1"/>
            </p:cNvSpPr>
            <p:nvPr/>
          </p:nvSpPr>
          <p:spPr bwMode="auto">
            <a:xfrm>
              <a:off x="4753" y="2289"/>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20" name="Rectangle 100"/>
            <p:cNvSpPr>
              <a:spLocks noChangeArrowheads="1"/>
            </p:cNvSpPr>
            <p:nvPr/>
          </p:nvSpPr>
          <p:spPr bwMode="auto">
            <a:xfrm>
              <a:off x="5074" y="2289"/>
              <a:ext cx="151" cy="201"/>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&gt;</a:t>
              </a:r>
            </a:p>
          </p:txBody>
        </p:sp>
        <p:sp>
          <p:nvSpPr>
            <p:cNvPr id="56421" name="Rectangle 101"/>
            <p:cNvSpPr>
              <a:spLocks noChangeArrowheads="1"/>
            </p:cNvSpPr>
            <p:nvPr/>
          </p:nvSpPr>
          <p:spPr bwMode="auto">
            <a:xfrm>
              <a:off x="5414" y="2289"/>
              <a:ext cx="129" cy="179"/>
            </a:xfrm>
            <a:prstGeom prst="rect">
              <a:avLst/>
            </a:prstGeom>
            <a:noFill/>
            <a:ln w="9525">
              <a:noFill/>
              <a:miter lim="800000"/>
              <a:headEnd/>
              <a:tailEnd/>
            </a:ln>
          </p:spPr>
          <p:txBody>
            <a:bodyPr lIns="0" tIns="0" rIns="0" bIns="0"/>
            <a:lstStyle/>
            <a:p>
              <a:pPr algn="just" eaLnBrk="0" hangingPunct="0"/>
              <a:r>
                <a:rPr lang="en-US" altLang="zh-CN" sz="2000" b="1">
                  <a:solidFill>
                    <a:schemeClr val="tx1"/>
                  </a:solidFill>
                  <a:latin typeface="Times New Roman" pitchFamily="18" charset="0"/>
                  <a:ea typeface="宋体" charset="-122"/>
                </a:rPr>
                <a:t>=</a:t>
              </a:r>
            </a:p>
          </p:txBody>
        </p:sp>
        <p:sp>
          <p:nvSpPr>
            <p:cNvPr id="56422" name="Text Box 102"/>
            <p:cNvSpPr txBox="1">
              <a:spLocks noChangeArrowheads="1"/>
            </p:cNvSpPr>
            <p:nvPr/>
          </p:nvSpPr>
          <p:spPr bwMode="auto">
            <a:xfrm>
              <a:off x="1837" y="3203"/>
              <a:ext cx="2132" cy="272"/>
            </a:xfrm>
            <a:prstGeom prst="rect">
              <a:avLst/>
            </a:prstGeom>
            <a:noFill/>
            <a:ln w="9525">
              <a:noFill/>
              <a:miter lim="800000"/>
              <a:headEnd/>
              <a:tailEnd/>
            </a:ln>
          </p:spPr>
          <p:txBody>
            <a:bodyPr lIns="0" tIns="0" rIns="0" bIns="0"/>
            <a:lstStyle/>
            <a:p>
              <a:pPr algn="just" eaLnBrk="0" hangingPunct="0"/>
              <a:r>
                <a:rPr lang="zh-CN" altLang="en-US" sz="2400" b="1">
                  <a:solidFill>
                    <a:schemeClr val="tx1"/>
                  </a:solidFill>
                  <a:latin typeface="宋体" charset="-122"/>
                  <a:ea typeface="宋体" charset="-122"/>
                </a:rPr>
                <a:t>八枚硬币问题的判定树</a:t>
              </a:r>
              <a:endParaRPr lang="zh-CN" altLang="en-US" sz="2400" b="1">
                <a:solidFill>
                  <a:schemeClr val="tx1"/>
                </a:solidFill>
                <a:latin typeface="Times New Roman" pitchFamily="18" charset="0"/>
                <a:ea typeface="宋体" charset="-122"/>
              </a:endParaRPr>
            </a:p>
          </p:txBody>
        </p:sp>
      </p:grpSp>
      <p:pic>
        <p:nvPicPr>
          <p:cNvPr id="56423" name="Picture 103" descr="BACK20">
            <a:hlinkClick r:id="rId2" action="ppaction://hlinksldjump"/>
          </p:cNvPr>
          <p:cNvPicPr>
            <a:picLocks noChangeAspect="1" noChangeArrowheads="1" noCrop="1"/>
          </p:cNvPicPr>
          <p:nvPr/>
        </p:nvPicPr>
        <p:blipFill>
          <a:blip r:embed="rId3" cstate="print"/>
          <a:srcRect/>
          <a:stretch>
            <a:fillRect/>
          </a:stretch>
        </p:blipFill>
        <p:spPr bwMode="auto">
          <a:xfrm>
            <a:off x="8153400" y="6172200"/>
            <a:ext cx="685800" cy="547688"/>
          </a:xfrm>
          <a:prstGeom prst="rect">
            <a:avLst/>
          </a:prstGeom>
          <a:noFill/>
        </p:spPr>
      </p:pic>
      <p:sp>
        <p:nvSpPr>
          <p:cNvPr id="4" name="灯片编号占位符 3"/>
          <p:cNvSpPr>
            <a:spLocks noGrp="1"/>
          </p:cNvSpPr>
          <p:nvPr>
            <p:ph type="sldNum" sz="quarter" idx="12"/>
          </p:nvPr>
        </p:nvSpPr>
        <p:spPr/>
        <p:txBody>
          <a:bodyPr/>
          <a:lstStyle/>
          <a:p>
            <a:pPr>
              <a:defRPr/>
            </a:pPr>
            <a:r>
              <a:rPr lang="en-US" altLang="zh-CN" smtClean="0"/>
              <a:t>Lecture 05-</a:t>
            </a:r>
            <a:fld id="{CA858511-7566-4CCF-998C-AABF231A3B73}" type="slidenum">
              <a:rPr lang="en-US" altLang="zh-CN" smtClean="0"/>
              <a:pPr>
                <a:defRPr/>
              </a:pPr>
              <a:t>99</a:t>
            </a:fld>
            <a:endParaRPr lang="en-US" altLang="zh-CN" dirty="0"/>
          </a:p>
        </p:txBody>
      </p:sp>
      <p:sp>
        <p:nvSpPr>
          <p:cNvPr id="88" name="Rectangle 2"/>
          <p:cNvSpPr txBox="1">
            <a:spLocks noChangeArrowheads="1"/>
          </p:cNvSpPr>
          <p:nvPr/>
        </p:nvSpPr>
        <p:spPr>
          <a:xfrm>
            <a:off x="107504" y="294928"/>
            <a:ext cx="7664450" cy="685800"/>
          </a:xfrm>
          <a:prstGeom prst="rect">
            <a:avLst/>
          </a:prstGeom>
        </p:spPr>
        <p:txBody>
          <a:bodyPr/>
          <a:lstStyle>
            <a:lvl1pPr algn="l" rtl="0" eaLnBrk="0" fontAlgn="base" hangingPunct="0">
              <a:spcBef>
                <a:spcPct val="0"/>
              </a:spcBef>
              <a:spcAft>
                <a:spcPct val="0"/>
              </a:spcAft>
              <a:defRPr sz="3800">
                <a:solidFill>
                  <a:schemeClr val="bg1"/>
                </a:solidFill>
                <a:latin typeface="+mj-lt"/>
                <a:ea typeface="+mj-ea"/>
                <a:cs typeface="+mj-cs"/>
              </a:defRPr>
            </a:lvl1pPr>
            <a:lvl2pPr algn="l" rtl="0" eaLnBrk="0" fontAlgn="base" hangingPunct="0">
              <a:spcBef>
                <a:spcPct val="0"/>
              </a:spcBef>
              <a:spcAft>
                <a:spcPct val="0"/>
              </a:spcAft>
              <a:defRPr sz="3800">
                <a:solidFill>
                  <a:schemeClr val="bg1"/>
                </a:solidFill>
                <a:latin typeface="Arial" charset="0"/>
                <a:ea typeface="黑体" pitchFamily="2" charset="-122"/>
              </a:defRPr>
            </a:lvl2pPr>
            <a:lvl3pPr algn="l" rtl="0" eaLnBrk="0" fontAlgn="base" hangingPunct="0">
              <a:spcBef>
                <a:spcPct val="0"/>
              </a:spcBef>
              <a:spcAft>
                <a:spcPct val="0"/>
              </a:spcAft>
              <a:defRPr sz="3800">
                <a:solidFill>
                  <a:schemeClr val="bg1"/>
                </a:solidFill>
                <a:latin typeface="Arial" charset="0"/>
                <a:ea typeface="黑体" pitchFamily="2" charset="-122"/>
              </a:defRPr>
            </a:lvl3pPr>
            <a:lvl4pPr algn="l" rtl="0" eaLnBrk="0" fontAlgn="base" hangingPunct="0">
              <a:spcBef>
                <a:spcPct val="0"/>
              </a:spcBef>
              <a:spcAft>
                <a:spcPct val="0"/>
              </a:spcAft>
              <a:defRPr sz="3800">
                <a:solidFill>
                  <a:schemeClr val="bg1"/>
                </a:solidFill>
                <a:latin typeface="Arial" charset="0"/>
                <a:ea typeface="黑体" pitchFamily="2" charset="-122"/>
              </a:defRPr>
            </a:lvl4pPr>
            <a:lvl5pPr algn="l" rtl="0" eaLnBrk="0" fontAlgn="base" hangingPunct="0">
              <a:spcBef>
                <a:spcPct val="0"/>
              </a:spcBef>
              <a:spcAft>
                <a:spcPct val="0"/>
              </a:spcAft>
              <a:defRPr sz="3800">
                <a:solidFill>
                  <a:schemeClr val="bg1"/>
                </a:solidFill>
                <a:latin typeface="Arial" charset="0"/>
                <a:ea typeface="黑体" pitchFamily="2" charset="-122"/>
              </a:defRPr>
            </a:lvl5pPr>
            <a:lvl6pPr marL="457200" algn="l" rtl="0" fontAlgn="base">
              <a:spcBef>
                <a:spcPct val="0"/>
              </a:spcBef>
              <a:spcAft>
                <a:spcPct val="0"/>
              </a:spcAft>
              <a:defRPr sz="3800">
                <a:solidFill>
                  <a:schemeClr val="bg1"/>
                </a:solidFill>
                <a:latin typeface="Arial" charset="0"/>
                <a:ea typeface="黑体" pitchFamily="2" charset="-122"/>
              </a:defRPr>
            </a:lvl6pPr>
            <a:lvl7pPr marL="914400" algn="l" rtl="0" fontAlgn="base">
              <a:spcBef>
                <a:spcPct val="0"/>
              </a:spcBef>
              <a:spcAft>
                <a:spcPct val="0"/>
              </a:spcAft>
              <a:defRPr sz="3800">
                <a:solidFill>
                  <a:schemeClr val="bg1"/>
                </a:solidFill>
                <a:latin typeface="Arial" charset="0"/>
                <a:ea typeface="黑体" pitchFamily="2" charset="-122"/>
              </a:defRPr>
            </a:lvl7pPr>
            <a:lvl8pPr marL="1371600" algn="l" rtl="0" fontAlgn="base">
              <a:spcBef>
                <a:spcPct val="0"/>
              </a:spcBef>
              <a:spcAft>
                <a:spcPct val="0"/>
              </a:spcAft>
              <a:defRPr sz="3800">
                <a:solidFill>
                  <a:schemeClr val="bg1"/>
                </a:solidFill>
                <a:latin typeface="Arial" charset="0"/>
                <a:ea typeface="黑体" pitchFamily="2" charset="-122"/>
              </a:defRPr>
            </a:lvl8pPr>
            <a:lvl9pPr marL="1828800" algn="l" rtl="0" fontAlgn="base">
              <a:spcBef>
                <a:spcPct val="0"/>
              </a:spcBef>
              <a:spcAft>
                <a:spcPct val="0"/>
              </a:spcAft>
              <a:defRPr sz="3800">
                <a:solidFill>
                  <a:schemeClr val="bg1"/>
                </a:solidFill>
                <a:latin typeface="Arial" charset="0"/>
                <a:ea typeface="黑体" pitchFamily="2" charset="-122"/>
              </a:defRPr>
            </a:lvl9pPr>
          </a:lstStyle>
          <a:p>
            <a:pPr>
              <a:tabLst>
                <a:tab pos="465138" algn="l"/>
              </a:tabLst>
            </a:pPr>
            <a:r>
              <a:rPr lang="en-US" altLang="zh-CN" sz="3600" kern="0" dirty="0" smtClean="0">
                <a:ea typeface="宋体" charset="-122"/>
              </a:rPr>
              <a:t>Fake-Coin Puzzle (complex version)</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Watermark">
  <a:themeElements>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fontScheme name="Watermark">
      <a:majorFont>
        <a:latin typeface="Arial"/>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Watermark 1">
        <a:dk1>
          <a:srgbClr val="000000"/>
        </a:dk1>
        <a:lt1>
          <a:srgbClr val="FFFFFF"/>
        </a:lt1>
        <a:dk2>
          <a:srgbClr val="000000"/>
        </a:dk2>
        <a:lt2>
          <a:srgbClr val="808080"/>
        </a:lt2>
        <a:accent1>
          <a:srgbClr val="CCCCFF"/>
        </a:accent1>
        <a:accent2>
          <a:srgbClr val="D9D8EC"/>
        </a:accent2>
        <a:accent3>
          <a:srgbClr val="FFFFFF"/>
        </a:accent3>
        <a:accent4>
          <a:srgbClr val="000000"/>
        </a:accent4>
        <a:accent5>
          <a:srgbClr val="E2E2FF"/>
        </a:accent5>
        <a:accent6>
          <a:srgbClr val="C4C4D6"/>
        </a:accent6>
        <a:hlink>
          <a:srgbClr val="6767FF"/>
        </a:hlink>
        <a:folHlink>
          <a:srgbClr val="9933FF"/>
        </a:folHlink>
      </a:clrScheme>
      <a:clrMap bg1="lt1" tx1="dk1" bg2="lt2" tx2="dk2" accent1="accent1" accent2="accent2" accent3="accent3" accent4="accent4" accent5="accent5" accent6="accent6" hlink="hlink" folHlink="folHlink"/>
    </a:extraClrScheme>
    <a:extraClrScheme>
      <a:clrScheme name="Watermark 2">
        <a:dk1>
          <a:srgbClr val="000000"/>
        </a:dk1>
        <a:lt1>
          <a:srgbClr val="FFFFFF"/>
        </a:lt1>
        <a:dk2>
          <a:srgbClr val="666633"/>
        </a:dk2>
        <a:lt2>
          <a:srgbClr val="5F5F5F"/>
        </a:lt2>
        <a:accent1>
          <a:srgbClr val="FFCC00"/>
        </a:accent1>
        <a:accent2>
          <a:srgbClr val="EFF0B2"/>
        </a:accent2>
        <a:accent3>
          <a:srgbClr val="FFFFFF"/>
        </a:accent3>
        <a:accent4>
          <a:srgbClr val="000000"/>
        </a:accent4>
        <a:accent5>
          <a:srgbClr val="FFE2AA"/>
        </a:accent5>
        <a:accent6>
          <a:srgbClr val="D9D9A1"/>
        </a:accent6>
        <a:hlink>
          <a:srgbClr val="808000"/>
        </a:hlink>
        <a:folHlink>
          <a:srgbClr val="CCCC00"/>
        </a:folHlink>
      </a:clrScheme>
      <a:clrMap bg1="lt1" tx1="dk1" bg2="lt2" tx2="dk2" accent1="accent1" accent2="accent2" accent3="accent3" accent4="accent4" accent5="accent5" accent6="accent6" hlink="hlink" folHlink="folHlink"/>
    </a:extraClrScheme>
    <a:extraClrScheme>
      <a:clrScheme name="Watermark 3">
        <a:dk1>
          <a:srgbClr val="000000"/>
        </a:dk1>
        <a:lt1>
          <a:srgbClr val="FFFFFF"/>
        </a:lt1>
        <a:dk2>
          <a:srgbClr val="000000"/>
        </a:dk2>
        <a:lt2>
          <a:srgbClr val="666699"/>
        </a:lt2>
        <a:accent1>
          <a:srgbClr val="9BB0CB"/>
        </a:accent1>
        <a:accent2>
          <a:srgbClr val="D1E0CE"/>
        </a:accent2>
        <a:accent3>
          <a:srgbClr val="FFFFFF"/>
        </a:accent3>
        <a:accent4>
          <a:srgbClr val="000000"/>
        </a:accent4>
        <a:accent5>
          <a:srgbClr val="CBD4E2"/>
        </a:accent5>
        <a:accent6>
          <a:srgbClr val="BDCBBA"/>
        </a:accent6>
        <a:hlink>
          <a:srgbClr val="8EA642"/>
        </a:hlink>
        <a:folHlink>
          <a:srgbClr val="CCCC00"/>
        </a:folHlink>
      </a:clrScheme>
      <a:clrMap bg1="lt1" tx1="dk1" bg2="lt2" tx2="dk2" accent1="accent1" accent2="accent2" accent3="accent3" accent4="accent4" accent5="accent5" accent6="accent6" hlink="hlink" folHlink="folHlink"/>
    </a:extraClrScheme>
    <a:extraClrScheme>
      <a:clrScheme name="Watermark 4">
        <a:dk1>
          <a:srgbClr val="333300"/>
        </a:dk1>
        <a:lt1>
          <a:srgbClr val="FFFFCC"/>
        </a:lt1>
        <a:dk2>
          <a:srgbClr val="336600"/>
        </a:dk2>
        <a:lt2>
          <a:srgbClr val="FFFFCC"/>
        </a:lt2>
        <a:accent1>
          <a:srgbClr val="99CC00"/>
        </a:accent1>
        <a:accent2>
          <a:srgbClr val="669900"/>
        </a:accent2>
        <a:accent3>
          <a:srgbClr val="ADB8AA"/>
        </a:accent3>
        <a:accent4>
          <a:srgbClr val="DADAAE"/>
        </a:accent4>
        <a:accent5>
          <a:srgbClr val="CAE2AA"/>
        </a:accent5>
        <a:accent6>
          <a:srgbClr val="5C8A00"/>
        </a:accent6>
        <a:hlink>
          <a:srgbClr val="CC9900"/>
        </a:hlink>
        <a:folHlink>
          <a:srgbClr val="FFCC00"/>
        </a:folHlink>
      </a:clrScheme>
      <a:clrMap bg1="dk2" tx1="lt1" bg2="dk1" tx2="lt2" accent1="accent1" accent2="accent2" accent3="accent3" accent4="accent4" accent5="accent5" accent6="accent6" hlink="hlink" folHlink="folHlink"/>
    </a:extraClrScheme>
    <a:extraClrScheme>
      <a:clrScheme name="Watermark 5">
        <a:dk1>
          <a:srgbClr val="424458"/>
        </a:dk1>
        <a:lt1>
          <a:srgbClr val="FFFFFF"/>
        </a:lt1>
        <a:dk2>
          <a:srgbClr val="004A48"/>
        </a:dk2>
        <a:lt2>
          <a:srgbClr val="FFFFFF"/>
        </a:lt2>
        <a:accent1>
          <a:srgbClr val="83B200"/>
        </a:accent1>
        <a:accent2>
          <a:srgbClr val="006260"/>
        </a:accent2>
        <a:accent3>
          <a:srgbClr val="AAB1B1"/>
        </a:accent3>
        <a:accent4>
          <a:srgbClr val="DADADA"/>
        </a:accent4>
        <a:accent5>
          <a:srgbClr val="C1D5AA"/>
        </a:accent5>
        <a:accent6>
          <a:srgbClr val="005856"/>
        </a:accent6>
        <a:hlink>
          <a:srgbClr val="6666FF"/>
        </a:hlink>
        <a:folHlink>
          <a:srgbClr val="B2B2B2"/>
        </a:folHlink>
      </a:clrScheme>
      <a:clrMap bg1="dk2" tx1="lt1" bg2="dk1" tx2="lt2" accent1="accent1" accent2="accent2" accent3="accent3" accent4="accent4" accent5="accent5" accent6="accent6" hlink="hlink" folHlink="folHlink"/>
    </a:extraClrScheme>
    <a:extraClrScheme>
      <a:clrScheme name="Watermark 6">
        <a:dk1>
          <a:srgbClr val="000000"/>
        </a:dk1>
        <a:lt1>
          <a:srgbClr val="FFFFFF"/>
        </a:lt1>
        <a:dk2>
          <a:srgbClr val="1C2046"/>
        </a:dk2>
        <a:lt2>
          <a:srgbClr val="FFFFFF"/>
        </a:lt2>
        <a:accent1>
          <a:srgbClr val="00CCFF"/>
        </a:accent1>
        <a:accent2>
          <a:srgbClr val="2D226E"/>
        </a:accent2>
        <a:accent3>
          <a:srgbClr val="ABABB0"/>
        </a:accent3>
        <a:accent4>
          <a:srgbClr val="DADADA"/>
        </a:accent4>
        <a:accent5>
          <a:srgbClr val="AAE2FF"/>
        </a:accent5>
        <a:accent6>
          <a:srgbClr val="281E63"/>
        </a:accent6>
        <a:hlink>
          <a:srgbClr val="666699"/>
        </a:hlink>
        <a:folHlink>
          <a:srgbClr val="9999FF"/>
        </a:folHlink>
      </a:clrScheme>
      <a:clrMap bg1="dk2" tx1="lt1" bg2="dk1" tx2="lt2" accent1="accent1" accent2="accent2" accent3="accent3" accent4="accent4" accent5="accent5" accent6="accent6" hlink="hlink" folHlink="folHlink"/>
    </a:extraClrScheme>
    <a:extraClrScheme>
      <a:clrScheme name="Watermark 7">
        <a:dk1>
          <a:srgbClr val="424458"/>
        </a:dk1>
        <a:lt1>
          <a:srgbClr val="FFFFFF"/>
        </a:lt1>
        <a:dk2>
          <a:srgbClr val="000066"/>
        </a:dk2>
        <a:lt2>
          <a:srgbClr val="FFFFFF"/>
        </a:lt2>
        <a:accent1>
          <a:srgbClr val="6666FF"/>
        </a:accent1>
        <a:accent2>
          <a:srgbClr val="333399"/>
        </a:accent2>
        <a:accent3>
          <a:srgbClr val="AAAAB8"/>
        </a:accent3>
        <a:accent4>
          <a:srgbClr val="DADADA"/>
        </a:accent4>
        <a:accent5>
          <a:srgbClr val="B8B8FF"/>
        </a:accent5>
        <a:accent6>
          <a:srgbClr val="2D2D8A"/>
        </a:accent6>
        <a:hlink>
          <a:srgbClr val="FF9900"/>
        </a:hlink>
        <a:folHlink>
          <a:srgbClr val="CCCC00"/>
        </a:folHlink>
      </a:clrScheme>
      <a:clrMap bg1="dk2" tx1="lt1" bg2="dk1" tx2="lt2" accent1="accent1" accent2="accent2" accent3="accent3" accent4="accent4" accent5="accent5" accent6="accent6" hlink="hlink" folHlink="folHlink"/>
    </a:extraClrScheme>
    <a:extraClrScheme>
      <a:clrScheme name="Watermark 8">
        <a:dk1>
          <a:srgbClr val="1C1C1C"/>
        </a:dk1>
        <a:lt1>
          <a:srgbClr val="FFFFCC"/>
        </a:lt1>
        <a:dk2>
          <a:srgbClr val="390B20"/>
        </a:dk2>
        <a:lt2>
          <a:srgbClr val="FFFFCC"/>
        </a:lt2>
        <a:accent1>
          <a:srgbClr val="FF916F"/>
        </a:accent1>
        <a:accent2>
          <a:srgbClr val="561450"/>
        </a:accent2>
        <a:accent3>
          <a:srgbClr val="AEAAAB"/>
        </a:accent3>
        <a:accent4>
          <a:srgbClr val="DADAAE"/>
        </a:accent4>
        <a:accent5>
          <a:srgbClr val="FFC7BB"/>
        </a:accent5>
        <a:accent6>
          <a:srgbClr val="4D1148"/>
        </a:accent6>
        <a:hlink>
          <a:srgbClr val="637D95"/>
        </a:hlink>
        <a:folHlink>
          <a:srgbClr val="FFCC00"/>
        </a:folHlink>
      </a:clrScheme>
      <a:clrMap bg1="dk2" tx1="lt1" bg2="dk1" tx2="lt2" accent1="accent1" accent2="accent2" accent3="accent3" accent4="accent4" accent5="accent5" accent6="accent6" hlink="hlink" folHlink="folHlink"/>
    </a:extraClrScheme>
    <a:extraClrScheme>
      <a:clrScheme name="Watermark 9">
        <a:dk1>
          <a:srgbClr val="4C0000"/>
        </a:dk1>
        <a:lt1>
          <a:srgbClr val="FFFFFF"/>
        </a:lt1>
        <a:dk2>
          <a:srgbClr val="722104"/>
        </a:dk2>
        <a:lt2>
          <a:srgbClr val="FFFFFF"/>
        </a:lt2>
        <a:accent1>
          <a:srgbClr val="CC6600"/>
        </a:accent1>
        <a:accent2>
          <a:srgbClr val="8A2E00"/>
        </a:accent2>
        <a:accent3>
          <a:srgbClr val="BCABAA"/>
        </a:accent3>
        <a:accent4>
          <a:srgbClr val="DADADA"/>
        </a:accent4>
        <a:accent5>
          <a:srgbClr val="E2B8AA"/>
        </a:accent5>
        <a:accent6>
          <a:srgbClr val="7D2900"/>
        </a:accent6>
        <a:hlink>
          <a:srgbClr val="FFCC00"/>
        </a:hlink>
        <a:folHlink>
          <a:srgbClr val="FF99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Watermark</Template>
  <TotalTime>2860</TotalTime>
  <Words>11330</Words>
  <Application>Microsoft Office PowerPoint</Application>
  <PresentationFormat>全屏显示(4:3)</PresentationFormat>
  <Paragraphs>1887</Paragraphs>
  <Slides>143</Slides>
  <Notes>64</Notes>
  <HiddenSlides>16</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7</vt:i4>
      </vt:variant>
      <vt:variant>
        <vt:lpstr>幻灯片标题</vt:lpstr>
      </vt:variant>
      <vt:variant>
        <vt:i4>143</vt:i4>
      </vt:variant>
    </vt:vector>
  </HeadingPairs>
  <TitlesOfParts>
    <vt:vector size="171" baseType="lpstr">
      <vt:lpstr>-apple-system</vt:lpstr>
      <vt:lpstr>Arial Unicode MS</vt:lpstr>
      <vt:lpstr>ËÎÌå</vt:lpstr>
      <vt:lpstr>Monotype Sorts</vt:lpstr>
      <vt:lpstr>ＭＳ Ｐゴシック</vt:lpstr>
      <vt:lpstr>方正书宋简体</vt:lpstr>
      <vt:lpstr>仿宋_GB2312</vt:lpstr>
      <vt:lpstr>黑体</vt:lpstr>
      <vt:lpstr>华文仿宋</vt:lpstr>
      <vt:lpstr>华文行楷</vt:lpstr>
      <vt:lpstr>隶书</vt:lpstr>
      <vt:lpstr>宋体</vt:lpstr>
      <vt:lpstr>微软雅黑</vt:lpstr>
      <vt:lpstr>Arial</vt:lpstr>
      <vt:lpstr>Courier New</vt:lpstr>
      <vt:lpstr>Symbol</vt:lpstr>
      <vt:lpstr>Tahoma</vt:lpstr>
      <vt:lpstr>Times New Roman</vt:lpstr>
      <vt:lpstr>Wingdings</vt:lpstr>
      <vt:lpstr>Wingdings 2</vt:lpstr>
      <vt:lpstr>Watermark</vt:lpstr>
      <vt:lpstr>Equation</vt:lpstr>
      <vt:lpstr>公式</vt:lpstr>
      <vt:lpstr>文档</vt:lpstr>
      <vt:lpstr>包装程序外壳对象</vt:lpstr>
      <vt:lpstr>Visio</vt:lpstr>
      <vt:lpstr>Microsoft 公式 3.0</vt:lpstr>
      <vt:lpstr>Paint Shop Pro Image</vt:lpstr>
      <vt:lpstr>PowerPoint 演示文稿</vt:lpstr>
      <vt:lpstr>Decrease-and-Conquer</vt:lpstr>
      <vt:lpstr>Types of Decrease and Conquer</vt:lpstr>
      <vt:lpstr>A Typical Decrease by One Technique</vt:lpstr>
      <vt:lpstr>A Typical Decrease by a Constant Factor (half) Technique</vt:lpstr>
      <vt:lpstr>A Typical Divide and Conquer Technique</vt:lpstr>
      <vt:lpstr>What’s the difference?</vt:lpstr>
      <vt:lpstr>What’s the Difference?</vt:lpstr>
      <vt:lpstr>PowerPoint 演示文稿</vt:lpstr>
      <vt:lpstr>PowerPoint 演示文稿</vt:lpstr>
      <vt:lpstr>PowerPoint 演示文稿</vt:lpstr>
      <vt:lpstr>PowerPoint 演示文稿</vt:lpstr>
      <vt:lpstr>PowerPoint 演示文稿</vt:lpstr>
      <vt:lpstr>Insertion Sort</vt:lpstr>
      <vt:lpstr>Pseudocode of Insertion Sort </vt:lpstr>
      <vt:lpstr>Analysis of Insertion Sort</vt:lpstr>
      <vt:lpstr>深度优先和广度优先查找</vt:lpstr>
      <vt:lpstr>DFS的伪代码（1）</vt:lpstr>
      <vt:lpstr>DFS的伪代码（2）</vt:lpstr>
      <vt:lpstr>深度优先查找example</vt:lpstr>
      <vt:lpstr>深度优先查找example</vt:lpstr>
      <vt:lpstr>深度优先查找example</vt:lpstr>
      <vt:lpstr>深度优先查找example</vt:lpstr>
      <vt:lpstr>深度优先查找 </vt:lpstr>
      <vt:lpstr>深度优先和广度优先查找</vt:lpstr>
      <vt:lpstr>BFS的伪代码（1）</vt:lpstr>
      <vt:lpstr>BFS的伪代码（2）</vt:lpstr>
      <vt:lpstr>广度优先查找example</vt:lpstr>
      <vt:lpstr>PowerPoint 演示文稿</vt:lpstr>
      <vt:lpstr>DFS与BFS的比较</vt:lpstr>
      <vt:lpstr>Dags and Topological Sorting</vt:lpstr>
      <vt:lpstr>Topological Sorting Example</vt:lpstr>
      <vt:lpstr>DFS-based Algorithm</vt:lpstr>
      <vt:lpstr>求拓扑序列的方法1</vt:lpstr>
      <vt:lpstr>求拓扑序列的方法2</vt:lpstr>
      <vt:lpstr>Source Removal Algorithm</vt:lpstr>
      <vt:lpstr>生成组合对象的算法</vt:lpstr>
      <vt:lpstr>Generating Permutations </vt:lpstr>
      <vt:lpstr>插入法生列排列</vt:lpstr>
      <vt:lpstr>Johnson-Trotter 法生成排列</vt:lpstr>
      <vt:lpstr>J-T方法举例</vt:lpstr>
      <vt:lpstr>字典顺序生成排列</vt:lpstr>
      <vt:lpstr>字典生成顺序举例</vt:lpstr>
      <vt:lpstr>Generating Subsets</vt:lpstr>
      <vt:lpstr>生成子集-减一法</vt:lpstr>
      <vt:lpstr>减治法生成幂集</vt:lpstr>
      <vt:lpstr>位串法生成幂集</vt:lpstr>
      <vt:lpstr>PowerPoint 演示文稿</vt:lpstr>
      <vt:lpstr>PowerPoint 演示文稿</vt:lpstr>
      <vt:lpstr>PowerPoint 演示文稿</vt:lpstr>
      <vt:lpstr>PowerPoint 演示文稿</vt:lpstr>
      <vt:lpstr>PowerPoint 演示文稿</vt:lpstr>
      <vt:lpstr>PowerPoint 演示文稿</vt:lpstr>
      <vt:lpstr>1、初始堆的建立</vt:lpstr>
      <vt:lpstr>PowerPoint 演示文稿</vt:lpstr>
      <vt:lpstr>PowerPoint 演示文稿</vt:lpstr>
      <vt:lpstr>2、调整和重建</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堆排序小结</vt:lpstr>
      <vt:lpstr>Decrease-by-Constant-Factor Algorithms</vt:lpstr>
      <vt:lpstr>Binary Search</vt:lpstr>
      <vt:lpstr>Analysis of Binary Search</vt:lpstr>
      <vt:lpstr>Analysis of Binary Search</vt:lpstr>
      <vt:lpstr>Analysis of Binary Search</vt:lpstr>
      <vt:lpstr>Analysis of Binary Search</vt:lpstr>
      <vt:lpstr>用折半查找来解决实际问题：</vt:lpstr>
      <vt:lpstr>Analysis of Binary Search</vt:lpstr>
      <vt:lpstr>插入：源于可视化平台作业</vt:lpstr>
      <vt:lpstr>具有11个结点的判定树</vt:lpstr>
      <vt:lpstr>例如，长度为10的折半查找判定树的具体生成过程：</vt:lpstr>
      <vt:lpstr>练习：长度为10的折半查找判定树的具体生成过程：</vt:lpstr>
      <vt:lpstr>PowerPoint 演示文稿</vt:lpstr>
      <vt:lpstr>PowerPoint 演示文稿</vt:lpstr>
      <vt:lpstr>PowerPoint 演示文稿</vt:lpstr>
      <vt:lpstr>PowerPoint 演示文稿</vt:lpstr>
      <vt:lpstr>PowerPoint 演示文稿</vt:lpstr>
      <vt:lpstr>PowerPoint 演示文稿</vt:lpstr>
      <vt:lpstr>Exponentiation by Squaring</vt:lpstr>
      <vt:lpstr>Russian Peasant Multiplication</vt:lpstr>
      <vt:lpstr>Example of Russian Peasant Multiplication</vt:lpstr>
      <vt:lpstr>Fake-Coin Puzzle (simpler version)</vt:lpstr>
      <vt:lpstr>Fake-Coin Puzzle (simpler version)</vt:lpstr>
      <vt:lpstr>PowerPoint 演示文稿</vt:lpstr>
      <vt:lpstr>PowerPoint 演示文稿</vt:lpstr>
      <vt:lpstr>Fake-Coin Puzzle (simpler version)</vt:lpstr>
      <vt:lpstr>假币问题实例：n=9</vt:lpstr>
      <vt:lpstr>PowerPoint 演示文稿</vt:lpstr>
      <vt:lpstr>PowerPoint 演示文稿</vt:lpstr>
      <vt:lpstr>PowerPoint 演示文稿</vt:lpstr>
      <vt:lpstr>PowerPoint 演示文稿</vt:lpstr>
      <vt:lpstr> 减常因子法-约瑟夫斯Josephus问题</vt:lpstr>
      <vt:lpstr>约瑟夫斯Josephus问题</vt:lpstr>
      <vt:lpstr>约瑟夫斯问题分析</vt:lpstr>
      <vt:lpstr>约瑟夫斯问题分析</vt:lpstr>
      <vt:lpstr>约瑟夫斯问题分析</vt:lpstr>
      <vt:lpstr>约瑟夫斯问题分析</vt:lpstr>
      <vt:lpstr>约瑟夫斯问题分析</vt:lpstr>
      <vt:lpstr>约瑟夫斯问题分析</vt:lpstr>
      <vt:lpstr>约瑟夫问题集</vt:lpstr>
      <vt:lpstr>PowerPoint 演示文稿</vt:lpstr>
      <vt:lpstr>PowerPoint 演示文稿</vt:lpstr>
      <vt:lpstr>PowerPoint 演示文稿</vt:lpstr>
      <vt:lpstr>Variable-Size-Decrease Algorithms</vt:lpstr>
      <vt:lpstr>Euclid’s Algorithm</vt:lpstr>
      <vt:lpstr>选择问题</vt:lpstr>
      <vt:lpstr>Selection Problem</vt:lpstr>
      <vt:lpstr>PowerPoint 演示文稿</vt:lpstr>
      <vt:lpstr>PowerPoint 演示文稿</vt:lpstr>
      <vt:lpstr>PowerPoint 演示文稿</vt:lpstr>
      <vt:lpstr>PowerPoint 演示文稿</vt:lpstr>
      <vt:lpstr>Two Partitioning Algorithms</vt:lpstr>
      <vt:lpstr>Two Partitioning Algorithms</vt:lpstr>
      <vt:lpstr>Lomuto’s Partitioning Algorithm</vt:lpstr>
      <vt:lpstr>Tracing Lomuto’s Partioning Algorithm</vt:lpstr>
      <vt:lpstr>Tracing Lomuto’s Partioning Algorithm</vt:lpstr>
      <vt:lpstr>Tracing Lomuto’s Partioning Algorithm</vt:lpstr>
      <vt:lpstr>Tracing Lomuto’s Partioning Algorithm</vt:lpstr>
      <vt:lpstr>Example</vt:lpstr>
      <vt:lpstr>Efficiency of Quickselect</vt:lpstr>
      <vt:lpstr>Efficiency of Quickselect</vt:lpstr>
      <vt:lpstr>Quickselect: Analysis</vt:lpstr>
      <vt:lpstr>Application: Post Office Location Problem</vt:lpstr>
      <vt:lpstr>减治法查找中值的算法效率</vt:lpstr>
      <vt:lpstr>Interpolation Search </vt:lpstr>
      <vt:lpstr>Interpolation Search</vt:lpstr>
      <vt:lpstr>Analysis of Interpolation Search</vt:lpstr>
      <vt:lpstr>Binary Search Tree Algorithms</vt:lpstr>
      <vt:lpstr>Searching in Binary Search Tree</vt:lpstr>
      <vt:lpstr>拈游戏(Nim Game)</vt:lpstr>
      <vt:lpstr>PowerPoint 演示文稿</vt:lpstr>
      <vt:lpstr>PowerPoint 演示文稿</vt:lpstr>
      <vt:lpstr>拈游戏(Nim Game)</vt:lpstr>
      <vt:lpstr>PowerPoint 演示文稿</vt:lpstr>
      <vt:lpstr>减治法小结</vt:lpstr>
    </vt:vector>
  </TitlesOfParts>
  <Company>CS of SWUST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算法分析与设计 The Analysis and Design of Algorithms</dc:title>
  <dc:creator>YU Lasheng</dc:creator>
  <cp:lastModifiedBy>余腊生</cp:lastModifiedBy>
  <cp:revision>296</cp:revision>
  <dcterms:created xsi:type="dcterms:W3CDTF">2005-08-20T01:59:54Z</dcterms:created>
  <dcterms:modified xsi:type="dcterms:W3CDTF">2022-04-05T01:31:04Z</dcterms:modified>
</cp:coreProperties>
</file>