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67"/>
  </p:notesMasterIdLst>
  <p:handoutMasterIdLst>
    <p:handoutMasterId r:id="rId168"/>
  </p:handoutMasterIdLst>
  <p:sldIdLst>
    <p:sldId id="256" r:id="rId2"/>
    <p:sldId id="268" r:id="rId3"/>
    <p:sldId id="525" r:id="rId4"/>
    <p:sldId id="451" r:id="rId5"/>
    <p:sldId id="550" r:id="rId6"/>
    <p:sldId id="551" r:id="rId7"/>
    <p:sldId id="552" r:id="rId8"/>
    <p:sldId id="553" r:id="rId9"/>
    <p:sldId id="561" r:id="rId10"/>
    <p:sldId id="563" r:id="rId11"/>
    <p:sldId id="564" r:id="rId12"/>
    <p:sldId id="556" r:id="rId13"/>
    <p:sldId id="624" r:id="rId14"/>
    <p:sldId id="620" r:id="rId15"/>
    <p:sldId id="621" r:id="rId16"/>
    <p:sldId id="622" r:id="rId17"/>
    <p:sldId id="623" r:id="rId18"/>
    <p:sldId id="542" r:id="rId19"/>
    <p:sldId id="625" r:id="rId20"/>
    <p:sldId id="543" r:id="rId21"/>
    <p:sldId id="544" r:id="rId22"/>
    <p:sldId id="545" r:id="rId23"/>
    <p:sldId id="546" r:id="rId24"/>
    <p:sldId id="547" r:id="rId25"/>
    <p:sldId id="548" r:id="rId26"/>
    <p:sldId id="272" r:id="rId27"/>
    <p:sldId id="273" r:id="rId28"/>
    <p:sldId id="661" r:id="rId29"/>
    <p:sldId id="662" r:id="rId30"/>
    <p:sldId id="467" r:id="rId31"/>
    <p:sldId id="468" r:id="rId32"/>
    <p:sldId id="275" r:id="rId33"/>
    <p:sldId id="277" r:id="rId34"/>
    <p:sldId id="279" r:id="rId35"/>
    <p:sldId id="522" r:id="rId36"/>
    <p:sldId id="281" r:id="rId37"/>
    <p:sldId id="282" r:id="rId38"/>
    <p:sldId id="579" r:id="rId39"/>
    <p:sldId id="575" r:id="rId40"/>
    <p:sldId id="576" r:id="rId41"/>
    <p:sldId id="577" r:id="rId42"/>
    <p:sldId id="286" r:id="rId43"/>
    <p:sldId id="287" r:id="rId44"/>
    <p:sldId id="527" r:id="rId45"/>
    <p:sldId id="528" r:id="rId46"/>
    <p:sldId id="288" r:id="rId47"/>
    <p:sldId id="529" r:id="rId48"/>
    <p:sldId id="289" r:id="rId49"/>
    <p:sldId id="530" r:id="rId50"/>
    <p:sldId id="516" r:id="rId51"/>
    <p:sldId id="517" r:id="rId52"/>
    <p:sldId id="290" r:id="rId53"/>
    <p:sldId id="588" r:id="rId54"/>
    <p:sldId id="532" r:id="rId55"/>
    <p:sldId id="291" r:id="rId56"/>
    <p:sldId id="590" r:id="rId57"/>
    <p:sldId id="626" r:id="rId58"/>
    <p:sldId id="627" r:id="rId59"/>
    <p:sldId id="628" r:id="rId60"/>
    <p:sldId id="531" r:id="rId61"/>
    <p:sldId id="580" r:id="rId62"/>
    <p:sldId id="581" r:id="rId63"/>
    <p:sldId id="295" r:id="rId64"/>
    <p:sldId id="518" r:id="rId65"/>
    <p:sldId id="660" r:id="rId66"/>
    <p:sldId id="540" r:id="rId67"/>
    <p:sldId id="541" r:id="rId68"/>
    <p:sldId id="298" r:id="rId69"/>
    <p:sldId id="299" r:id="rId70"/>
    <p:sldId id="301" r:id="rId71"/>
    <p:sldId id="302" r:id="rId72"/>
    <p:sldId id="303" r:id="rId73"/>
    <p:sldId id="304" r:id="rId74"/>
    <p:sldId id="305" r:id="rId75"/>
    <p:sldId id="306" r:id="rId76"/>
    <p:sldId id="307" r:id="rId77"/>
    <p:sldId id="308" r:id="rId78"/>
    <p:sldId id="520" r:id="rId79"/>
    <p:sldId id="310" r:id="rId80"/>
    <p:sldId id="630" r:id="rId81"/>
    <p:sldId id="629" r:id="rId82"/>
    <p:sldId id="312" r:id="rId83"/>
    <p:sldId id="523" r:id="rId84"/>
    <p:sldId id="663" r:id="rId85"/>
    <p:sldId id="534" r:id="rId86"/>
    <p:sldId id="524" r:id="rId87"/>
    <p:sldId id="535" r:id="rId88"/>
    <p:sldId id="536" r:id="rId89"/>
    <p:sldId id="592" r:id="rId90"/>
    <p:sldId id="593" r:id="rId91"/>
    <p:sldId id="594" r:id="rId92"/>
    <p:sldId id="595" r:id="rId93"/>
    <p:sldId id="351" r:id="rId94"/>
    <p:sldId id="352" r:id="rId95"/>
    <p:sldId id="353" r:id="rId96"/>
    <p:sldId id="354" r:id="rId97"/>
    <p:sldId id="355" r:id="rId98"/>
    <p:sldId id="356" r:id="rId99"/>
    <p:sldId id="357" r:id="rId100"/>
    <p:sldId id="358" r:id="rId101"/>
    <p:sldId id="359" r:id="rId102"/>
    <p:sldId id="619" r:id="rId103"/>
    <p:sldId id="360" r:id="rId104"/>
    <p:sldId id="639" r:id="rId105"/>
    <p:sldId id="641" r:id="rId106"/>
    <p:sldId id="642" r:id="rId107"/>
    <p:sldId id="643" r:id="rId108"/>
    <p:sldId id="644" r:id="rId109"/>
    <p:sldId id="645" r:id="rId110"/>
    <p:sldId id="646" r:id="rId111"/>
    <p:sldId id="664" r:id="rId112"/>
    <p:sldId id="665" r:id="rId113"/>
    <p:sldId id="666" r:id="rId114"/>
    <p:sldId id="667" r:id="rId115"/>
    <p:sldId id="388" r:id="rId116"/>
    <p:sldId id="565" r:id="rId117"/>
    <p:sldId id="582" r:id="rId118"/>
    <p:sldId id="583" r:id="rId119"/>
    <p:sldId id="584" r:id="rId120"/>
    <p:sldId id="585" r:id="rId121"/>
    <p:sldId id="596" r:id="rId122"/>
    <p:sldId id="597" r:id="rId123"/>
    <p:sldId id="471" r:id="rId124"/>
    <p:sldId id="449" r:id="rId125"/>
    <p:sldId id="631" r:id="rId126"/>
    <p:sldId id="632" r:id="rId127"/>
    <p:sldId id="633" r:id="rId128"/>
    <p:sldId id="634" r:id="rId129"/>
    <p:sldId id="635" r:id="rId130"/>
    <p:sldId id="636" r:id="rId131"/>
    <p:sldId id="637" r:id="rId132"/>
    <p:sldId id="638" r:id="rId133"/>
    <p:sldId id="647" r:id="rId134"/>
    <p:sldId id="648" r:id="rId135"/>
    <p:sldId id="649" r:id="rId136"/>
    <p:sldId id="650" r:id="rId137"/>
    <p:sldId id="393" r:id="rId138"/>
    <p:sldId id="651" r:id="rId139"/>
    <p:sldId id="652" r:id="rId140"/>
    <p:sldId id="396" r:id="rId141"/>
    <p:sldId id="653" r:id="rId142"/>
    <p:sldId id="654" r:id="rId143"/>
    <p:sldId id="655" r:id="rId144"/>
    <p:sldId id="656" r:id="rId145"/>
    <p:sldId id="658" r:id="rId146"/>
    <p:sldId id="659" r:id="rId147"/>
    <p:sldId id="657" r:id="rId148"/>
    <p:sldId id="400" r:id="rId149"/>
    <p:sldId id="401" r:id="rId150"/>
    <p:sldId id="402" r:id="rId151"/>
    <p:sldId id="403" r:id="rId152"/>
    <p:sldId id="605" r:id="rId153"/>
    <p:sldId id="612" r:id="rId154"/>
    <p:sldId id="613" r:id="rId155"/>
    <p:sldId id="614" r:id="rId156"/>
    <p:sldId id="615" r:id="rId157"/>
    <p:sldId id="616" r:id="rId158"/>
    <p:sldId id="617" r:id="rId159"/>
    <p:sldId id="618" r:id="rId160"/>
    <p:sldId id="606" r:id="rId161"/>
    <p:sldId id="607" r:id="rId162"/>
    <p:sldId id="608" r:id="rId163"/>
    <p:sldId id="609" r:id="rId164"/>
    <p:sldId id="610" r:id="rId165"/>
    <p:sldId id="611" r:id="rId166"/>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6BDC"/>
    <a:srgbClr val="FF99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53" autoAdjust="0"/>
    <p:restoredTop sz="94660"/>
  </p:normalViewPr>
  <p:slideViewPr>
    <p:cSldViewPr>
      <p:cViewPr varScale="1">
        <p:scale>
          <a:sx n="72" d="100"/>
          <a:sy n="72" d="100"/>
        </p:scale>
        <p:origin x="744" y="48"/>
      </p:cViewPr>
      <p:guideLst>
        <p:guide orient="horz" pos="2160"/>
        <p:guide pos="2880"/>
      </p:guideLst>
    </p:cSldViewPr>
  </p:slideViewPr>
  <p:notesTextViewPr>
    <p:cViewPr>
      <p:scale>
        <a:sx n="100" d="100"/>
        <a:sy n="100" d="100"/>
      </p:scale>
      <p:origin x="0" y="0"/>
    </p:cViewPr>
  </p:notesTextViewPr>
  <p:sorterViewPr>
    <p:cViewPr>
      <p:scale>
        <a:sx n="146" d="100"/>
        <a:sy n="146" d="100"/>
      </p:scale>
      <p:origin x="0" y="-89094"/>
    </p:cViewPr>
  </p:sorterViewPr>
  <p:notesViewPr>
    <p:cSldViewPr>
      <p:cViewPr varScale="1">
        <p:scale>
          <a:sx n="52" d="100"/>
          <a:sy n="52" d="100"/>
        </p:scale>
        <p:origin x="2886" y="4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image" Target="../media/image43.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image" Target="../media/image46.emf"/><Relationship Id="rId1" Type="http://schemas.openxmlformats.org/officeDocument/2006/relationships/image" Target="../media/image44.emf"/><Relationship Id="rId5" Type="http://schemas.openxmlformats.org/officeDocument/2006/relationships/image" Target="../media/image49.emf"/><Relationship Id="rId4" Type="http://schemas.openxmlformats.org/officeDocument/2006/relationships/image" Target="../media/image48.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0.wmf"/><Relationship Id="rId1" Type="http://schemas.openxmlformats.org/officeDocument/2006/relationships/image" Target="../media/image59.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79.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80.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8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83.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84.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123907"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123909"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atin typeface="Arial" charset="0"/>
                <a:ea typeface="宋体" pitchFamily="2" charset="-122"/>
              </a:defRPr>
            </a:lvl1pPr>
          </a:lstStyle>
          <a:p>
            <a:pPr>
              <a:defRPr/>
            </a:pPr>
            <a:fld id="{79894B25-D68F-4E2B-9C07-C709EF3948BA}" type="slidenum">
              <a:rPr lang="en-US" altLang="zh-CN"/>
              <a:pPr>
                <a:defRPr/>
              </a:pPr>
              <a:t>‹#›</a:t>
            </a:fld>
            <a:endParaRPr lang="en-US" altLang="zh-CN"/>
          </a:p>
        </p:txBody>
      </p:sp>
    </p:spTree>
    <p:extLst>
      <p:ext uri="{BB962C8B-B14F-4D97-AF65-F5344CB8AC3E}">
        <p14:creationId xmlns:p14="http://schemas.microsoft.com/office/powerpoint/2010/main" val="1917085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latin typeface="Arial" charset="0"/>
                <a:ea typeface="宋体" pitchFamily="2" charset="-122"/>
              </a:defRPr>
            </a:lvl1pPr>
          </a:lstStyle>
          <a:p>
            <a:pPr>
              <a:defRPr/>
            </a:pPr>
            <a:endParaRPr lang="en-US" altLang="zh-CN"/>
          </a:p>
        </p:txBody>
      </p:sp>
      <p:sp>
        <p:nvSpPr>
          <p:cNvPr id="3277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latin typeface="Arial" charset="0"/>
                <a:ea typeface="宋体" pitchFamily="2" charset="-122"/>
              </a:defRPr>
            </a:lvl1pPr>
          </a:lstStyle>
          <a:p>
            <a:pPr>
              <a:defRPr/>
            </a:pPr>
            <a:endParaRPr lang="en-US" altLang="zh-CN"/>
          </a:p>
        </p:txBody>
      </p:sp>
      <p:sp>
        <p:nvSpPr>
          <p:cNvPr id="10650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277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latin typeface="Arial" charset="0"/>
                <a:ea typeface="宋体" pitchFamily="2" charset="-122"/>
              </a:defRPr>
            </a:lvl1pPr>
          </a:lstStyle>
          <a:p>
            <a:pPr>
              <a:defRPr/>
            </a:pPr>
            <a:fld id="{92230296-9D3C-44CC-AF87-685F58FD6B34}" type="slidenum">
              <a:rPr lang="en-US" altLang="zh-CN"/>
              <a:pPr>
                <a:defRPr/>
              </a:pPr>
              <a:t>‹#›</a:t>
            </a:fld>
            <a:endParaRPr lang="en-US" altLang="zh-CN"/>
          </a:p>
        </p:txBody>
      </p:sp>
    </p:spTree>
    <p:extLst>
      <p:ext uri="{BB962C8B-B14F-4D97-AF65-F5344CB8AC3E}">
        <p14:creationId xmlns:p14="http://schemas.microsoft.com/office/powerpoint/2010/main" val="101007836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5" name="Slide Number Placeholder 4"/>
          <p:cNvSpPr>
            <a:spLocks noGrp="1"/>
          </p:cNvSpPr>
          <p:nvPr>
            <p:ph type="sldNum" sz="quarter" idx="11"/>
          </p:nvPr>
        </p:nvSpPr>
        <p:spPr/>
        <p:txBody>
          <a:bodyPr/>
          <a:lstStyle/>
          <a:p>
            <a:pPr>
              <a:defRPr/>
            </a:pPr>
            <a:fld id="{92230296-9D3C-44CC-AF87-685F58FD6B34}" type="slidenum">
              <a:rPr lang="en-US" altLang="zh-CN" smtClean="0"/>
              <a:pPr>
                <a:defRPr/>
              </a:pPr>
              <a:t>1</a:t>
            </a:fld>
            <a:endParaRPr lang="en-US" altLang="zh-CN"/>
          </a:p>
        </p:txBody>
      </p:sp>
    </p:spTree>
    <p:extLst>
      <p:ext uri="{BB962C8B-B14F-4D97-AF65-F5344CB8AC3E}">
        <p14:creationId xmlns:p14="http://schemas.microsoft.com/office/powerpoint/2010/main" val="3884420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A7B7CE37-F1EE-4BCC-BC35-C41F0B0ED66A}" type="slidenum">
              <a:rPr lang="en-US" altLang="zh-CN"/>
              <a:pPr/>
              <a:t>33</a:t>
            </a:fld>
            <a:endParaRPr lang="en-US" altLang="zh-CN"/>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12913410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2686D5AB-1118-4245-8F07-5E97FC46480A}" type="slidenum">
              <a:rPr lang="en-US" altLang="zh-CN"/>
              <a:pPr/>
              <a:t>34</a:t>
            </a:fld>
            <a:endParaRPr lang="en-US" altLang="zh-CN"/>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1524986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2A6E0E5A-DC23-498F-A1B8-51624AB34350}" type="slidenum">
              <a:rPr lang="en-US" altLang="zh-CN"/>
              <a:pPr/>
              <a:t>36</a:t>
            </a:fld>
            <a:endParaRPr lang="en-US" altLang="zh-CN"/>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120997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63715C98-FAA5-482F-A8C2-0F2273A5E942}" type="slidenum">
              <a:rPr lang="en-US" altLang="zh-CN"/>
              <a:pPr/>
              <a:t>37</a:t>
            </a:fld>
            <a:endParaRPr lang="en-US" altLang="zh-CN"/>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4011430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4D11B671-4491-49D2-815D-ACB940A768F2}" type="slidenum">
              <a:rPr lang="en-US" altLang="zh-CN"/>
              <a:pPr/>
              <a:t>42</a:t>
            </a:fld>
            <a:endParaRPr lang="en-US" altLang="zh-CN"/>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918867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386E9DB2-F304-4AB5-938F-05F63D060CE4}" type="slidenum">
              <a:rPr lang="en-US" altLang="zh-CN"/>
              <a:pPr/>
              <a:t>43</a:t>
            </a:fld>
            <a:endParaRPr lang="en-US" altLang="zh-CN"/>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20914790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DDBE0848-9EB0-45E1-AA49-829898524BF0}" type="slidenum">
              <a:rPr lang="en-US" altLang="zh-CN"/>
              <a:pPr/>
              <a:t>46</a:t>
            </a:fld>
            <a:endParaRPr lang="en-US" altLang="zh-CN"/>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3207445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32121408-CE19-4B74-B1EE-DFB91EBD2853}" type="slidenum">
              <a:rPr lang="en-US" altLang="zh-CN"/>
              <a:pPr/>
              <a:t>48</a:t>
            </a:fld>
            <a:endParaRPr lang="en-US" altLang="zh-CN"/>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2385881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5" name="灯片编号占位符 4"/>
          <p:cNvSpPr>
            <a:spLocks noGrp="1"/>
          </p:cNvSpPr>
          <p:nvPr>
            <p:ph type="sldNum" sz="quarter" idx="11"/>
          </p:nvPr>
        </p:nvSpPr>
        <p:spPr/>
        <p:txBody>
          <a:bodyPr/>
          <a:lstStyle/>
          <a:p>
            <a:pPr>
              <a:defRPr/>
            </a:pPr>
            <a:fld id="{92230296-9D3C-44CC-AF87-685F58FD6B34}" type="slidenum">
              <a:rPr lang="en-US" altLang="zh-CN" smtClean="0"/>
              <a:pPr>
                <a:defRPr/>
              </a:pPr>
              <a:t>51</a:t>
            </a:fld>
            <a:endParaRPr lang="en-US" altLang="zh-CN"/>
          </a:p>
        </p:txBody>
      </p:sp>
    </p:spTree>
    <p:extLst>
      <p:ext uri="{BB962C8B-B14F-4D97-AF65-F5344CB8AC3E}">
        <p14:creationId xmlns:p14="http://schemas.microsoft.com/office/powerpoint/2010/main" val="4988697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4EA71B0F-72EA-4B5E-8C37-7B0895E6D235}" type="slidenum">
              <a:rPr lang="en-US" altLang="zh-CN"/>
              <a:pPr/>
              <a:t>52</a:t>
            </a:fld>
            <a:endParaRPr lang="en-US" altLang="zh-CN"/>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1948860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Rectangle 7"/>
          <p:cNvSpPr>
            <a:spLocks noGrp="1" noChangeArrowheads="1"/>
          </p:cNvSpPr>
          <p:nvPr>
            <p:ph type="sldNum" sz="quarter" idx="5"/>
          </p:nvPr>
        </p:nvSpPr>
        <p:spPr>
          <a:noFill/>
        </p:spPr>
        <p:txBody>
          <a:bodyPr/>
          <a:lstStyle/>
          <a:p>
            <a:fld id="{CBA7D05B-914D-4F1A-88E7-9F8E80ED038D}" type="slidenum">
              <a:rPr lang="en-US" altLang="zh-TW" smtClean="0">
                <a:latin typeface="Arial" pitchFamily="34" charset="0"/>
              </a:rPr>
              <a:pPr/>
              <a:t>2</a:t>
            </a:fld>
            <a:endParaRPr lang="en-US" altLang="zh-TW" smtClean="0">
              <a:latin typeface="Arial" pitchFamily="34" charset="0"/>
            </a:endParaRPr>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a:noFill/>
          <a:ln/>
        </p:spPr>
        <p:txBody>
          <a:bodyPr/>
          <a:lstStyle/>
          <a:p>
            <a:endParaRPr lang="zh-CN" altLang="zh-CN" smtClean="0">
              <a:latin typeface="Arial" pitchFamily="34" charset="0"/>
            </a:endParaRPr>
          </a:p>
        </p:txBody>
      </p:sp>
    </p:spTree>
    <p:extLst>
      <p:ext uri="{BB962C8B-B14F-4D97-AF65-F5344CB8AC3E}">
        <p14:creationId xmlns:p14="http://schemas.microsoft.com/office/powerpoint/2010/main" val="9924491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D19DE89C-5734-452A-8CEE-0C677B90CC74}" type="slidenum">
              <a:rPr lang="en-US" altLang="zh-CN"/>
              <a:pPr/>
              <a:t>55</a:t>
            </a:fld>
            <a:endParaRPr lang="en-US" altLang="zh-CN"/>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29163865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D2CD1ECB-AFFD-4C24-8B89-B1149363D3B4}" type="slidenum">
              <a:rPr lang="en-US" altLang="zh-CN"/>
              <a:pPr/>
              <a:t>57</a:t>
            </a:fld>
            <a:endParaRPr lang="en-US" altLang="zh-CN"/>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35662207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8F6A115-A7FD-4109-81F2-0CE2AB5710DE}" type="slidenum">
              <a:rPr lang="en-US" altLang="zh-CN"/>
              <a:pPr/>
              <a:t>58</a:t>
            </a:fld>
            <a:endParaRPr lang="en-US" altLang="zh-CN"/>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35087105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3CEFD492-BA96-4F83-A5DD-631004EBFB67}" type="slidenum">
              <a:rPr lang="en-US" altLang="zh-CN"/>
              <a:pPr/>
              <a:t>59</a:t>
            </a:fld>
            <a:endParaRPr lang="en-US" altLang="zh-CN"/>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1181862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8C753577-7DB2-439B-8B64-992181673ACB}" type="slidenum">
              <a:rPr lang="en-US" altLang="zh-CN"/>
              <a:pPr/>
              <a:t>63</a:t>
            </a:fld>
            <a:endParaRPr lang="en-US" altLang="zh-CN"/>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2953985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37463517-341C-4C0A-932C-A81439D3F148}" type="slidenum">
              <a:rPr lang="en-US" altLang="zh-CN"/>
              <a:pPr/>
              <a:t>68</a:t>
            </a:fld>
            <a:endParaRPr lang="en-US" altLang="zh-CN"/>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21059659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BDBFFDD4-9488-410E-9F86-979C875DB2E7}" type="slidenum">
              <a:rPr lang="en-US" altLang="zh-CN"/>
              <a:pPr/>
              <a:t>69</a:t>
            </a:fld>
            <a:endParaRPr lang="en-US" altLang="zh-CN"/>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3542994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872977EA-FE59-4D6C-8516-25988A1C2A3C}" type="slidenum">
              <a:rPr lang="en-US" altLang="zh-CN"/>
              <a:pPr/>
              <a:t>70</a:t>
            </a:fld>
            <a:endParaRPr lang="en-US" altLang="zh-CN"/>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25295128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107A04ED-0A19-4E79-A509-EFEFE860EB4C}" type="slidenum">
              <a:rPr lang="en-US" altLang="zh-CN"/>
              <a:pPr/>
              <a:t>71</a:t>
            </a:fld>
            <a:endParaRPr lang="en-US" altLang="zh-CN"/>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14005014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A4724E48-3F27-4727-84C2-8EF3221A182D}" type="slidenum">
              <a:rPr lang="en-US" altLang="zh-CN"/>
              <a:pPr/>
              <a:t>72</a:t>
            </a:fld>
            <a:endParaRPr lang="en-US" altLang="zh-CN"/>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2105076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230296-9D3C-44CC-AF87-685F58FD6B34}" type="slidenum">
              <a:rPr lang="en-US" altLang="zh-CN" smtClean="0"/>
              <a:pPr>
                <a:defRPr/>
              </a:pPr>
              <a:t>3</a:t>
            </a:fld>
            <a:endParaRPr lang="en-US" altLang="zh-CN"/>
          </a:p>
        </p:txBody>
      </p:sp>
    </p:spTree>
    <p:extLst>
      <p:ext uri="{BB962C8B-B14F-4D97-AF65-F5344CB8AC3E}">
        <p14:creationId xmlns:p14="http://schemas.microsoft.com/office/powerpoint/2010/main" val="25875538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F54544BC-0325-45CE-9AE8-C7F06B8269A4}" type="slidenum">
              <a:rPr lang="en-US" altLang="zh-CN"/>
              <a:pPr/>
              <a:t>73</a:t>
            </a:fld>
            <a:endParaRPr lang="en-US" altLang="zh-CN"/>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27810785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1DBC50AF-2266-48BB-AC38-8E74A9FD2ABE}" type="slidenum">
              <a:rPr lang="en-US" altLang="zh-CN"/>
              <a:pPr/>
              <a:t>74</a:t>
            </a:fld>
            <a:endParaRPr lang="en-US" altLang="zh-CN"/>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21871865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3F4545F9-60B5-4ED8-8643-423B126745D2}" type="slidenum">
              <a:rPr lang="en-US" altLang="zh-CN"/>
              <a:pPr/>
              <a:t>75</a:t>
            </a:fld>
            <a:endParaRPr lang="en-US" altLang="zh-CN"/>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33357840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BAEA12C9-2FAD-4C9E-9723-06D4445BF362}" type="slidenum">
              <a:rPr lang="en-US" altLang="zh-CN"/>
              <a:pPr/>
              <a:t>76</a:t>
            </a:fld>
            <a:endParaRPr lang="en-US" altLang="zh-CN"/>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17212133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60115543-1AAB-4EDB-A047-E2398047AFE9}" type="slidenum">
              <a:rPr lang="en-US" altLang="zh-CN"/>
              <a:pPr/>
              <a:t>77</a:t>
            </a:fld>
            <a:endParaRPr lang="en-US" altLang="zh-CN"/>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18254866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6DB17EBF-22E7-4933-87DD-3A7D5FA3710C}" type="slidenum">
              <a:rPr lang="en-US" altLang="zh-CN"/>
              <a:pPr/>
              <a:t>79</a:t>
            </a:fld>
            <a:endParaRPr lang="en-US" altLang="zh-CN"/>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26561007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5340A88C-DF94-4148-9E81-03F68163918C}" type="slidenum">
              <a:rPr lang="en-US" altLang="zh-CN"/>
              <a:pPr/>
              <a:t>82</a:t>
            </a:fld>
            <a:endParaRPr lang="en-US" altLang="zh-CN"/>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21073791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B3494E89-7BAD-4E03-BEC1-941FECCE0236}" type="slidenum">
              <a:rPr lang="en-US" altLang="zh-CN"/>
              <a:pPr/>
              <a:t>93</a:t>
            </a:fld>
            <a:endParaRPr lang="en-US" altLang="zh-CN"/>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22441155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067E3587-9A7B-4D1D-9085-CA8D71B257E1}" type="slidenum">
              <a:rPr lang="en-US" altLang="zh-CN"/>
              <a:pPr/>
              <a:t>94</a:t>
            </a:fld>
            <a:endParaRPr lang="en-US" altLang="zh-CN"/>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26791190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3319E995-CB96-4E83-AF9A-49A701C5B968}" type="slidenum">
              <a:rPr lang="en-US" altLang="zh-CN"/>
              <a:pPr/>
              <a:t>95</a:t>
            </a:fld>
            <a:endParaRPr lang="en-US" altLang="zh-CN"/>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1351528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230296-9D3C-44CC-AF87-685F58FD6B34}" type="slidenum">
              <a:rPr lang="en-US" altLang="zh-CN" smtClean="0"/>
              <a:pPr>
                <a:defRPr/>
              </a:pPr>
              <a:t>4</a:t>
            </a:fld>
            <a:endParaRPr lang="en-US" altLang="zh-CN"/>
          </a:p>
        </p:txBody>
      </p:sp>
    </p:spTree>
    <p:extLst>
      <p:ext uri="{BB962C8B-B14F-4D97-AF65-F5344CB8AC3E}">
        <p14:creationId xmlns:p14="http://schemas.microsoft.com/office/powerpoint/2010/main" val="242111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BC5D9D33-0542-4D19-AE53-142328DF2AAC}" type="slidenum">
              <a:rPr lang="en-US" altLang="zh-CN"/>
              <a:pPr/>
              <a:t>96</a:t>
            </a:fld>
            <a:endParaRPr lang="en-US" altLang="zh-CN"/>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41048897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C6521707-D548-4782-89AC-AB85F35CB24D}" type="slidenum">
              <a:rPr lang="en-US" altLang="zh-CN"/>
              <a:pPr/>
              <a:t>97</a:t>
            </a:fld>
            <a:endParaRPr lang="en-US" altLang="zh-CN"/>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40358152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D606E00F-8FF5-4DFE-B2B1-80B9C97AABC6}" type="slidenum">
              <a:rPr lang="en-US" altLang="zh-CN"/>
              <a:pPr/>
              <a:t>98</a:t>
            </a:fld>
            <a:endParaRPr lang="en-US" altLang="zh-CN"/>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9707347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33C66805-BF97-4FCF-A0B9-B46D2A26565C}" type="slidenum">
              <a:rPr lang="en-US" altLang="zh-CN"/>
              <a:pPr/>
              <a:t>99</a:t>
            </a:fld>
            <a:endParaRPr lang="en-US" altLang="zh-CN"/>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5994320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33B84923-604C-4D6D-8D16-D8BFF2397748}" type="slidenum">
              <a:rPr lang="en-US" altLang="zh-CN"/>
              <a:pPr/>
              <a:t>100</a:t>
            </a:fld>
            <a:endParaRPr lang="en-US" altLang="zh-CN"/>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26439756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p>
            <a:fld id="{971C9F74-F5AD-49A0-A78A-64908C10BF19}" type="slidenum">
              <a:rPr lang="en-US" altLang="zh-CN"/>
              <a:pPr/>
              <a:t>101</a:t>
            </a:fld>
            <a:endParaRPr lang="en-US" altLang="zh-CN"/>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28509804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3BEBB2CA-8C22-4BAF-A0C1-96A669992C0A}" type="slidenum">
              <a:rPr lang="en-US" altLang="zh-CN"/>
              <a:pPr/>
              <a:t>102</a:t>
            </a:fld>
            <a:endParaRPr lang="en-US" altLang="zh-CN"/>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19476778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4A125AC5-A06D-4402-B234-79910B6498EC}" type="slidenum">
              <a:rPr lang="en-US" altLang="zh-CN"/>
              <a:pPr/>
              <a:t>103</a:t>
            </a:fld>
            <a:endParaRPr lang="en-US" altLang="zh-CN"/>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8319845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92230296-9D3C-44CC-AF87-685F58FD6B34}" type="slidenum">
              <a:rPr lang="en-US" altLang="zh-CN" smtClean="0"/>
              <a:pPr>
                <a:defRPr/>
              </a:pPr>
              <a:t>108</a:t>
            </a:fld>
            <a:endParaRPr lang="en-US" altLang="zh-CN"/>
          </a:p>
        </p:txBody>
      </p:sp>
    </p:spTree>
    <p:extLst>
      <p:ext uri="{BB962C8B-B14F-4D97-AF65-F5344CB8AC3E}">
        <p14:creationId xmlns:p14="http://schemas.microsoft.com/office/powerpoint/2010/main" val="30438922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804763" indent="-309524" eaLnBrk="0" hangingPunct="0">
              <a:defRPr>
                <a:solidFill>
                  <a:schemeClr val="tx1"/>
                </a:solidFill>
                <a:latin typeface="Arial" charset="0"/>
                <a:ea typeface="宋体" charset="-122"/>
              </a:defRPr>
            </a:lvl2pPr>
            <a:lvl3pPr marL="1238098" indent="-247620" eaLnBrk="0" hangingPunct="0">
              <a:defRPr>
                <a:solidFill>
                  <a:schemeClr val="tx1"/>
                </a:solidFill>
                <a:latin typeface="Arial" charset="0"/>
                <a:ea typeface="宋体" charset="-122"/>
              </a:defRPr>
            </a:lvl3pPr>
            <a:lvl4pPr marL="1733337" indent="-247620" eaLnBrk="0" hangingPunct="0">
              <a:defRPr>
                <a:solidFill>
                  <a:schemeClr val="tx1"/>
                </a:solidFill>
                <a:latin typeface="Arial" charset="0"/>
                <a:ea typeface="宋体" charset="-122"/>
              </a:defRPr>
            </a:lvl4pPr>
            <a:lvl5pPr marL="2228576" indent="-247620" eaLnBrk="0" hangingPunct="0">
              <a:defRPr>
                <a:solidFill>
                  <a:schemeClr val="tx1"/>
                </a:solidFill>
                <a:latin typeface="Arial" charset="0"/>
                <a:ea typeface="宋体" charset="-122"/>
              </a:defRPr>
            </a:lvl5pPr>
            <a:lvl6pPr marL="2723815" indent="-247620" eaLnBrk="0" fontAlgn="base" hangingPunct="0">
              <a:spcBef>
                <a:spcPct val="0"/>
              </a:spcBef>
              <a:spcAft>
                <a:spcPct val="0"/>
              </a:spcAft>
              <a:defRPr>
                <a:solidFill>
                  <a:schemeClr val="tx1"/>
                </a:solidFill>
                <a:latin typeface="Arial" charset="0"/>
                <a:ea typeface="宋体" charset="-122"/>
              </a:defRPr>
            </a:lvl6pPr>
            <a:lvl7pPr marL="3219054" indent="-247620" eaLnBrk="0" fontAlgn="base" hangingPunct="0">
              <a:spcBef>
                <a:spcPct val="0"/>
              </a:spcBef>
              <a:spcAft>
                <a:spcPct val="0"/>
              </a:spcAft>
              <a:defRPr>
                <a:solidFill>
                  <a:schemeClr val="tx1"/>
                </a:solidFill>
                <a:latin typeface="Arial" charset="0"/>
                <a:ea typeface="宋体" charset="-122"/>
              </a:defRPr>
            </a:lvl7pPr>
            <a:lvl8pPr marL="3714293" indent="-247620" eaLnBrk="0" fontAlgn="base" hangingPunct="0">
              <a:spcBef>
                <a:spcPct val="0"/>
              </a:spcBef>
              <a:spcAft>
                <a:spcPct val="0"/>
              </a:spcAft>
              <a:defRPr>
                <a:solidFill>
                  <a:schemeClr val="tx1"/>
                </a:solidFill>
                <a:latin typeface="Arial" charset="0"/>
                <a:ea typeface="宋体" charset="-122"/>
              </a:defRPr>
            </a:lvl8pPr>
            <a:lvl9pPr marL="4209532" indent="-247620" eaLnBrk="0" fontAlgn="base" hangingPunct="0">
              <a:spcBef>
                <a:spcPct val="0"/>
              </a:spcBef>
              <a:spcAft>
                <a:spcPct val="0"/>
              </a:spcAft>
              <a:defRPr>
                <a:solidFill>
                  <a:schemeClr val="tx1"/>
                </a:solidFill>
                <a:latin typeface="Arial" charset="0"/>
                <a:ea typeface="宋体" charset="-122"/>
              </a:defRPr>
            </a:lvl9pPr>
          </a:lstStyle>
          <a:p>
            <a:pPr eaLnBrk="1" hangingPunct="1"/>
            <a:fld id="{CF291F57-31F4-41F6-884F-F57F48348432}" type="slidenum">
              <a:rPr lang="en-US" altLang="zh-CN" smtClean="0">
                <a:latin typeface="Times New Roman" pitchFamily="18" charset="0"/>
              </a:rPr>
              <a:pPr eaLnBrk="1" hangingPunct="1"/>
              <a:t>124</a:t>
            </a:fld>
            <a:endParaRPr lang="en-US" altLang="zh-CN" smtClean="0">
              <a:latin typeface="Times New Roman"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mtClean="0"/>
          </a:p>
        </p:txBody>
      </p:sp>
    </p:spTree>
    <p:extLst>
      <p:ext uri="{BB962C8B-B14F-4D97-AF65-F5344CB8AC3E}">
        <p14:creationId xmlns:p14="http://schemas.microsoft.com/office/powerpoint/2010/main" val="47034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E450C007-2AD6-4DAA-BE89-E20CB535518F}" type="slidenum">
              <a:rPr lang="en-US" altLang="zh-CN"/>
              <a:pPr/>
              <a:t>13</a:t>
            </a:fld>
            <a:endParaRPr lang="en-US" altLang="zh-CN"/>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endParaRPr lang="zh-CN" altLang="zh-CN" dirty="0" smtClean="0">
              <a:ea typeface="ＭＳ Ｐゴシック" pitchFamily="32" charset="-128"/>
            </a:endParaRPr>
          </a:p>
        </p:txBody>
      </p:sp>
    </p:spTree>
    <p:extLst>
      <p:ext uri="{BB962C8B-B14F-4D97-AF65-F5344CB8AC3E}">
        <p14:creationId xmlns:p14="http://schemas.microsoft.com/office/powerpoint/2010/main" val="2913365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39C9C590-1278-4295-B169-116C913BE6F7}" type="slidenum">
              <a:rPr lang="en-US" altLang="zh-CN"/>
              <a:pPr/>
              <a:t>19</a:t>
            </a:fld>
            <a:endParaRPr lang="en-US" altLang="zh-CN"/>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4089335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C96793CF-9377-4A8B-84EC-CEC0D087A454}" type="slidenum">
              <a:rPr lang="en-US" altLang="zh-CN"/>
              <a:pPr/>
              <a:t>26</a:t>
            </a:fld>
            <a:endParaRPr lang="en-US" altLang="zh-CN"/>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3826270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EF61BE96-0CEF-46BB-89DD-9A1D8D42BF28}" type="slidenum">
              <a:rPr lang="en-US" altLang="zh-CN"/>
              <a:pPr/>
              <a:t>27</a:t>
            </a:fld>
            <a:endParaRPr lang="en-US" altLang="zh-CN"/>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25584172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7CF8F802-ED03-41FE-8EF1-B4B0A4D3707D}" type="slidenum">
              <a:rPr lang="en-US" altLang="zh-CN"/>
              <a:pPr/>
              <a:t>32</a:t>
            </a:fld>
            <a:endParaRPr lang="en-US" altLang="zh-CN"/>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zh-CN" altLang="zh-CN" smtClean="0">
              <a:ea typeface="ＭＳ Ｐゴシック" pitchFamily="32" charset="-128"/>
            </a:endParaRPr>
          </a:p>
        </p:txBody>
      </p:sp>
    </p:spTree>
    <p:extLst>
      <p:ext uri="{BB962C8B-B14F-4D97-AF65-F5344CB8AC3E}">
        <p14:creationId xmlns:p14="http://schemas.microsoft.com/office/powerpoint/2010/main" val="12701262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标题幻灯片">
    <p:bg>
      <p:bg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effectLst/>
      </p:bgPr>
    </p:bg>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981075"/>
          </a:xfrm>
          <a:prstGeom prst="rect">
            <a:avLst/>
          </a:prstGeom>
          <a:gradFill rotWithShape="1">
            <a:gsLst>
              <a:gs pos="0">
                <a:srgbClr val="0E6BDC">
                  <a:alpha val="88000"/>
                </a:srgbClr>
              </a:gs>
              <a:gs pos="100000">
                <a:schemeClr val="tx1">
                  <a:alpha val="41000"/>
                </a:schemeClr>
              </a:gs>
            </a:gsLst>
            <a:lin ang="5400000" scaled="1"/>
          </a:gradFill>
          <a:ln w="9525">
            <a:solidFill>
              <a:schemeClr val="tx1"/>
            </a:solidFill>
            <a:miter lim="800000"/>
            <a:headEnd/>
            <a:tailEnd/>
          </a:ln>
          <a:effectLst/>
        </p:spPr>
        <p:txBody>
          <a:bodyPr wrap="none" anchor="ctr"/>
          <a:lstStyle/>
          <a:p>
            <a:pPr>
              <a:defRPr/>
            </a:pPr>
            <a:endParaRPr lang="zh-CN" altLang="en-US" dirty="0">
              <a:latin typeface="Arial" charset="0"/>
            </a:endParaRPr>
          </a:p>
        </p:txBody>
      </p:sp>
      <p:sp>
        <p:nvSpPr>
          <p:cNvPr id="5" name="Rectangle 17"/>
          <p:cNvSpPr>
            <a:spLocks noChangeArrowheads="1"/>
          </p:cNvSpPr>
          <p:nvPr userDrawn="1"/>
        </p:nvSpPr>
        <p:spPr bwMode="auto">
          <a:xfrm>
            <a:off x="0" y="6237288"/>
            <a:ext cx="9144000" cy="620712"/>
          </a:xfrm>
          <a:prstGeom prst="rect">
            <a:avLst/>
          </a:prstGeom>
          <a:gradFill rotWithShape="1">
            <a:gsLst>
              <a:gs pos="0">
                <a:srgbClr val="0E6BDC">
                  <a:alpha val="88000"/>
                </a:srgbClr>
              </a:gs>
              <a:gs pos="100000">
                <a:schemeClr val="tx1">
                  <a:alpha val="41000"/>
                </a:schemeClr>
              </a:gs>
            </a:gsLst>
            <a:lin ang="54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sp>
        <p:nvSpPr>
          <p:cNvPr id="6" name="矩形 13"/>
          <p:cNvSpPr/>
          <p:nvPr userDrawn="1"/>
        </p:nvSpPr>
        <p:spPr>
          <a:xfrm>
            <a:off x="539750" y="260350"/>
            <a:ext cx="6624638" cy="523875"/>
          </a:xfrm>
          <a:prstGeom prst="rect">
            <a:avLst/>
          </a:prstGeom>
        </p:spPr>
        <p:txBody>
          <a:bodyPr>
            <a:spAutoFit/>
          </a:bodyPr>
          <a:lstStyle/>
          <a:p>
            <a:pPr>
              <a:defRPr/>
            </a:pPr>
            <a:r>
              <a:rPr lang="en-US" sz="2800" b="1" dirty="0">
                <a:solidFill>
                  <a:srgbClr val="FF9966"/>
                </a:solidFill>
                <a:effectLst>
                  <a:outerShdw blurRad="38100" dist="38100" dir="2700000" algn="tl">
                    <a:srgbClr val="FFFFFF"/>
                  </a:outerShdw>
                </a:effectLst>
                <a:latin typeface="Arial" charset="0"/>
              </a:rPr>
              <a:t>Analysis and Design of Algorithms</a:t>
            </a:r>
            <a:endParaRPr lang="zh-CN" altLang="en-US" sz="2800" dirty="0">
              <a:solidFill>
                <a:srgbClr val="FF9966"/>
              </a:solidFill>
              <a:latin typeface="Arial" charset="0"/>
            </a:endParaRPr>
          </a:p>
        </p:txBody>
      </p:sp>
      <p:pic>
        <p:nvPicPr>
          <p:cNvPr id="7" name="Picture 2"/>
          <p:cNvPicPr>
            <a:picLocks noChangeAspect="1" noChangeArrowheads="1"/>
          </p:cNvPicPr>
          <p:nvPr userDrawn="1"/>
        </p:nvPicPr>
        <p:blipFill>
          <a:blip r:embed="rId2" cstate="print"/>
          <a:srcRect/>
          <a:stretch>
            <a:fillRect/>
          </a:stretch>
        </p:blipFill>
        <p:spPr bwMode="auto">
          <a:xfrm>
            <a:off x="7572375" y="0"/>
            <a:ext cx="1571625" cy="947738"/>
          </a:xfrm>
          <a:prstGeom prst="rect">
            <a:avLst/>
          </a:prstGeom>
          <a:noFill/>
          <a:ln w="9525">
            <a:noFill/>
            <a:miter lim="800000"/>
            <a:headEnd/>
            <a:tailEnd/>
          </a:ln>
        </p:spPr>
      </p:pic>
      <p:sp>
        <p:nvSpPr>
          <p:cNvPr id="8" name="TextBox 10"/>
          <p:cNvSpPr txBox="1"/>
          <p:nvPr userDrawn="1"/>
        </p:nvSpPr>
        <p:spPr>
          <a:xfrm>
            <a:off x="684213" y="6381750"/>
            <a:ext cx="2933700" cy="522288"/>
          </a:xfrm>
          <a:prstGeom prst="rect">
            <a:avLst/>
          </a:prstGeom>
          <a:noFill/>
        </p:spPr>
        <p:txBody>
          <a:bodyPr wrap="none">
            <a:spAutoFit/>
          </a:bodyPr>
          <a:lstStyle/>
          <a:p>
            <a:pPr>
              <a:defRPr/>
            </a:pPr>
            <a:r>
              <a:rPr lang="en-US" altLang="zh-CN" sz="1400" dirty="0">
                <a:latin typeface="Arial" charset="0"/>
              </a:rPr>
              <a:t>Yu </a:t>
            </a:r>
            <a:r>
              <a:rPr lang="en-US" altLang="zh-CN" sz="1400" dirty="0" err="1">
                <a:latin typeface="Arial" charset="0"/>
              </a:rPr>
              <a:t>Lasheng</a:t>
            </a:r>
            <a:r>
              <a:rPr lang="en-US" altLang="zh-CN" sz="1400" dirty="0">
                <a:latin typeface="Arial" charset="0"/>
              </a:rPr>
              <a:t>  apple6097@163.com</a:t>
            </a:r>
          </a:p>
          <a:p>
            <a:pPr>
              <a:defRPr/>
            </a:pPr>
            <a:endParaRPr lang="en-US" sz="1400" dirty="0">
              <a:latin typeface="Arial" charset="0"/>
            </a:endParaRPr>
          </a:p>
        </p:txBody>
      </p:sp>
      <p:sp>
        <p:nvSpPr>
          <p:cNvPr id="9" name="TextBox 11"/>
          <p:cNvSpPr txBox="1"/>
          <p:nvPr userDrawn="1"/>
        </p:nvSpPr>
        <p:spPr>
          <a:xfrm>
            <a:off x="3563938" y="6381750"/>
            <a:ext cx="4678362" cy="307975"/>
          </a:xfrm>
          <a:prstGeom prst="rect">
            <a:avLst/>
          </a:prstGeom>
          <a:noFill/>
        </p:spPr>
        <p:txBody>
          <a:bodyPr wrap="none">
            <a:spAutoFit/>
          </a:bodyPr>
          <a:lstStyle/>
          <a:p>
            <a:pPr>
              <a:defRPr/>
            </a:pPr>
            <a:r>
              <a:rPr lang="en-US" sz="1400" dirty="0">
                <a:latin typeface="Arial" charset="0"/>
              </a:rPr>
              <a:t>© School of Information  Science and Engineering, CSU </a:t>
            </a:r>
          </a:p>
        </p:txBody>
      </p:sp>
      <p:sp>
        <p:nvSpPr>
          <p:cNvPr id="30732" name="Rectangle 12"/>
          <p:cNvSpPr>
            <a:spLocks noGrp="1" noChangeArrowheads="1"/>
          </p:cNvSpPr>
          <p:nvPr>
            <p:ph type="ctrTitle"/>
          </p:nvPr>
        </p:nvSpPr>
        <p:spPr>
          <a:xfrm>
            <a:off x="685800" y="1219200"/>
            <a:ext cx="7772400" cy="1933575"/>
          </a:xfrm>
        </p:spPr>
        <p:txBody>
          <a:bodyPr anchor="b"/>
          <a:lstStyle>
            <a:lvl1pPr algn="r">
              <a:defRPr sz="4400"/>
            </a:lvl1pPr>
          </a:lstStyle>
          <a:p>
            <a:r>
              <a:rPr lang="zh-CN" altLang="en-US"/>
              <a:t>单击此处编辑母版标题样式</a:t>
            </a:r>
          </a:p>
        </p:txBody>
      </p:sp>
      <p:sp>
        <p:nvSpPr>
          <p:cNvPr id="30733"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zh-CN" altLang="en-US"/>
              <a:t>单击此处编辑母版副标题样式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灯片编号占位符 3"/>
          <p:cNvSpPr>
            <a:spLocks noGrp="1"/>
          </p:cNvSpPr>
          <p:nvPr>
            <p:ph type="sldNum" sz="quarter" idx="12"/>
          </p:nvPr>
        </p:nvSpPr>
        <p:spPr>
          <a:xfrm>
            <a:off x="7885113" y="6356350"/>
            <a:ext cx="1151383" cy="457200"/>
          </a:xfrm>
        </p:spPr>
        <p:txBody>
          <a:bodyPr/>
          <a:lstStyle>
            <a:lvl1pPr>
              <a:defRPr/>
            </a:lvl1pPr>
          </a:lstStyle>
          <a:p>
            <a:r>
              <a:rPr lang="en-US" altLang="zh-CN" dirty="0" smtClean="0"/>
              <a:t>Chapter11-</a:t>
            </a:r>
            <a:fld id="{3288BBC0-23D9-4B2C-ADBC-4005AE87FB9A}" type="slidenum">
              <a:rPr lang="en-US" altLang="zh-CN" smtClean="0"/>
              <a:pPr/>
              <a:t>‹#›</a:t>
            </a:fld>
            <a:endParaRPr lang="en-US" altLang="zh-CN"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CN"/>
          </a:p>
        </p:txBody>
      </p:sp>
      <p:sp>
        <p:nvSpPr>
          <p:cNvPr id="3" name="页脚占位符 2"/>
          <p:cNvSpPr>
            <a:spLocks noGrp="1"/>
          </p:cNvSpPr>
          <p:nvPr>
            <p:ph type="ftr" sz="quarter" idx="11"/>
          </p:nvPr>
        </p:nvSpPr>
        <p:spPr>
          <a:xfrm>
            <a:off x="3124200" y="6245225"/>
            <a:ext cx="2895600" cy="476250"/>
          </a:xfrm>
          <a:prstGeom prst="rect">
            <a:avLst/>
          </a:prstGeom>
        </p:spPr>
        <p:txBody>
          <a:bodyPr/>
          <a:lstStyle>
            <a:lvl1pPr>
              <a:defRPr/>
            </a:lvl1pPr>
          </a:lstStyle>
          <a:p>
            <a:endParaRPr lang="en-US" altLang="zh-CN"/>
          </a:p>
        </p:txBody>
      </p:sp>
      <p:sp>
        <p:nvSpPr>
          <p:cNvPr id="4" name="灯片编号占位符 3"/>
          <p:cNvSpPr>
            <a:spLocks noGrp="1"/>
          </p:cNvSpPr>
          <p:nvPr>
            <p:ph type="sldNum" sz="quarter" idx="12"/>
          </p:nvPr>
        </p:nvSpPr>
        <p:spPr>
          <a:xfrm>
            <a:off x="7885113" y="6356350"/>
            <a:ext cx="1151383" cy="457200"/>
          </a:xfrm>
        </p:spPr>
        <p:txBody>
          <a:bodyPr/>
          <a:lstStyle>
            <a:lvl1pPr>
              <a:defRPr/>
            </a:lvl1pPr>
          </a:lstStyle>
          <a:p>
            <a:r>
              <a:rPr lang="en-US" altLang="zh-CN" dirty="0" smtClean="0"/>
              <a:t>Chapter11-</a:t>
            </a:r>
            <a:fld id="{3288BBC0-23D9-4B2C-ADBC-4005AE87FB9A}" type="slidenum">
              <a:rPr lang="en-US" altLang="zh-CN" smtClean="0"/>
              <a:pPr/>
              <a:t>‹#›</a:t>
            </a:fld>
            <a:endParaRPr lang="en-US" altLang="zh-CN" dirty="0"/>
          </a:p>
        </p:txBody>
      </p:sp>
    </p:spTree>
    <p:extLst>
      <p:ext uri="{BB962C8B-B14F-4D97-AF65-F5344CB8AC3E}">
        <p14:creationId xmlns:p14="http://schemas.microsoft.com/office/powerpoint/2010/main" val="9855520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5413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xfrm>
            <a:off x="3124200" y="6400800"/>
            <a:ext cx="2895600" cy="457200"/>
          </a:xfrm>
          <a:prstGeom prst="rect">
            <a:avLst/>
          </a:prstGeom>
        </p:spPr>
        <p:txBody>
          <a:bodyPr/>
          <a:lstStyle>
            <a:lvl1pPr>
              <a:defRPr/>
            </a:lvl1pPr>
          </a:lstStyle>
          <a:p>
            <a:pPr>
              <a:defRPr/>
            </a:pPr>
            <a:endParaRPr lang="zh-CN" altLang="en-US">
              <a:solidFill>
                <a:prstClr val="white"/>
              </a:solidFill>
            </a:endParaRPr>
          </a:p>
        </p:txBody>
      </p:sp>
      <p:sp>
        <p:nvSpPr>
          <p:cNvPr id="6" name="Rectangle 5"/>
          <p:cNvSpPr>
            <a:spLocks noGrp="1" noChangeArrowheads="1"/>
          </p:cNvSpPr>
          <p:nvPr>
            <p:ph type="sldNum" sz="quarter" idx="11"/>
          </p:nvPr>
        </p:nvSpPr>
        <p:spPr/>
        <p:txBody>
          <a:bodyPr/>
          <a:lstStyle>
            <a:lvl1pPr>
              <a:defRPr/>
            </a:lvl1pPr>
          </a:lstStyle>
          <a:p>
            <a:r>
              <a:rPr lang="en-US" altLang="zh-CN" dirty="0" smtClean="0"/>
              <a:t>Chapter 11-</a:t>
            </a:r>
            <a:fld id="{1508AFC9-BA45-4F99-97C2-9C39C5E26366}" type="slidenum">
              <a:rPr lang="en-US" altLang="zh-CN" smtClean="0"/>
              <a:pPr/>
              <a:t>‹#›</a:t>
            </a:fld>
            <a:endParaRPr lang="en-US" altLang="zh-CN" dirty="0"/>
          </a:p>
        </p:txBody>
      </p:sp>
      <p:sp>
        <p:nvSpPr>
          <p:cNvPr id="7" name="Rectangle 7"/>
          <p:cNvSpPr>
            <a:spLocks noGrp="1" noChangeArrowheads="1"/>
          </p:cNvSpPr>
          <p:nvPr>
            <p:ph type="dt" sz="half" idx="12"/>
          </p:nvPr>
        </p:nvSpPr>
        <p:spPr>
          <a:xfrm>
            <a:off x="0" y="6400800"/>
            <a:ext cx="1905000" cy="457200"/>
          </a:xfrm>
          <a:prstGeom prst="rect">
            <a:avLst/>
          </a:prstGeom>
        </p:spPr>
        <p:txBody>
          <a:bodyPr/>
          <a:lstStyle>
            <a:lvl1pPr>
              <a:defRPr/>
            </a:lvl1pPr>
          </a:lstStyle>
          <a:p>
            <a:pPr>
              <a:defRPr/>
            </a:pPr>
            <a:endParaRPr lang="en-US" altLang="zh-CN">
              <a:solidFill>
                <a:prstClr val="white"/>
              </a:solidFill>
            </a:endParaRPr>
          </a:p>
        </p:txBody>
      </p:sp>
    </p:spTree>
    <p:extLst>
      <p:ext uri="{BB962C8B-B14F-4D97-AF65-F5344CB8AC3E}">
        <p14:creationId xmlns:p14="http://schemas.microsoft.com/office/powerpoint/2010/main" val="3548162333"/>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7"/>
          <p:cNvSpPr>
            <a:spLocks noChangeArrowheads="1"/>
          </p:cNvSpPr>
          <p:nvPr userDrawn="1"/>
        </p:nvSpPr>
        <p:spPr bwMode="auto">
          <a:xfrm>
            <a:off x="0" y="0"/>
            <a:ext cx="9144000" cy="981075"/>
          </a:xfrm>
          <a:prstGeom prst="rect">
            <a:avLst/>
          </a:prstGeom>
          <a:gradFill rotWithShape="1">
            <a:gsLst>
              <a:gs pos="0">
                <a:srgbClr val="0E6BDC">
                  <a:alpha val="88000"/>
                </a:srgbClr>
              </a:gs>
              <a:gs pos="100000">
                <a:schemeClr val="tx1">
                  <a:alpha val="41000"/>
                </a:schemeClr>
              </a:gs>
            </a:gsLst>
            <a:lin ang="5400000" scaled="1"/>
          </a:gradFill>
          <a:ln w="9525">
            <a:solidFill>
              <a:schemeClr val="tx1"/>
            </a:solidFill>
            <a:miter lim="800000"/>
            <a:headEnd/>
            <a:tailEnd/>
          </a:ln>
          <a:effectLst/>
        </p:spPr>
        <p:txBody>
          <a:bodyPr wrap="none" anchor="ctr"/>
          <a:lstStyle/>
          <a:p>
            <a:pPr>
              <a:defRPr/>
            </a:pPr>
            <a:endParaRPr lang="zh-CN" altLang="en-US" dirty="0">
              <a:latin typeface="Arial" charset="0"/>
            </a:endParaRPr>
          </a:p>
        </p:txBody>
      </p:sp>
      <p:sp>
        <p:nvSpPr>
          <p:cNvPr id="29713" name="Rectangle 17"/>
          <p:cNvSpPr>
            <a:spLocks noChangeArrowheads="1"/>
          </p:cNvSpPr>
          <p:nvPr userDrawn="1"/>
        </p:nvSpPr>
        <p:spPr bwMode="auto">
          <a:xfrm>
            <a:off x="0" y="6237288"/>
            <a:ext cx="9144000" cy="620712"/>
          </a:xfrm>
          <a:prstGeom prst="rect">
            <a:avLst/>
          </a:prstGeom>
          <a:gradFill rotWithShape="1">
            <a:gsLst>
              <a:gs pos="0">
                <a:srgbClr val="0E6BDC">
                  <a:alpha val="88000"/>
                </a:srgbClr>
              </a:gs>
              <a:gs pos="100000">
                <a:schemeClr val="tx1">
                  <a:alpha val="41000"/>
                </a:schemeClr>
              </a:gs>
            </a:gsLst>
            <a:lin ang="5400000" scaled="1"/>
          </a:gradFill>
          <a:ln w="9525">
            <a:solidFill>
              <a:schemeClr val="tx1"/>
            </a:solidFill>
            <a:miter lim="800000"/>
            <a:headEnd/>
            <a:tailEnd/>
          </a:ln>
          <a:effectLst/>
        </p:spPr>
        <p:txBody>
          <a:bodyPr wrap="none" anchor="ctr"/>
          <a:lstStyle/>
          <a:p>
            <a:pPr>
              <a:defRPr/>
            </a:pPr>
            <a:endParaRPr lang="zh-CN" altLang="en-US">
              <a:latin typeface="Arial" charset="0"/>
            </a:endParaRPr>
          </a:p>
        </p:txBody>
      </p:sp>
      <p:sp>
        <p:nvSpPr>
          <p:cNvPr id="90116" name="Rectangle 8"/>
          <p:cNvSpPr>
            <a:spLocks noGrp="1" noChangeArrowheads="1"/>
          </p:cNvSpPr>
          <p:nvPr>
            <p:ph type="body" idx="1"/>
          </p:nvPr>
        </p:nvSpPr>
        <p:spPr bwMode="auto">
          <a:xfrm>
            <a:off x="214313" y="1052513"/>
            <a:ext cx="8643937" cy="5078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9707" name="Rectangle 11"/>
          <p:cNvSpPr>
            <a:spLocks noGrp="1" noChangeArrowheads="1"/>
          </p:cNvSpPr>
          <p:nvPr>
            <p:ph type="sldNum" sz="quarter" idx="4"/>
          </p:nvPr>
        </p:nvSpPr>
        <p:spPr bwMode="auto">
          <a:xfrm>
            <a:off x="8029129" y="6356350"/>
            <a:ext cx="10793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ea typeface="宋体" pitchFamily="2" charset="-122"/>
              </a:defRPr>
            </a:lvl1pPr>
          </a:lstStyle>
          <a:p>
            <a:pPr>
              <a:defRPr/>
            </a:pPr>
            <a:r>
              <a:rPr lang="en-US" altLang="zh-CN" dirty="0" smtClean="0"/>
              <a:t>Chapter 11-</a:t>
            </a:r>
            <a:fld id="{31C3D48A-0344-4291-A4F6-7EA9402A345A}" type="slidenum">
              <a:rPr lang="en-US" altLang="zh-CN" smtClean="0"/>
              <a:pPr>
                <a:defRPr/>
              </a:pPr>
              <a:t>‹#›</a:t>
            </a:fld>
            <a:endParaRPr lang="en-US" altLang="zh-CN" dirty="0"/>
          </a:p>
        </p:txBody>
      </p:sp>
      <p:sp>
        <p:nvSpPr>
          <p:cNvPr id="90118" name="Rectangle 12"/>
          <p:cNvSpPr>
            <a:spLocks noGrp="1" noChangeArrowheads="1"/>
          </p:cNvSpPr>
          <p:nvPr>
            <p:ph type="title"/>
          </p:nvPr>
        </p:nvSpPr>
        <p:spPr bwMode="auto">
          <a:xfrm>
            <a:off x="428625" y="357188"/>
            <a:ext cx="7143750" cy="623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9712" name="Line 16"/>
          <p:cNvSpPr>
            <a:spLocks noChangeShapeType="1"/>
          </p:cNvSpPr>
          <p:nvPr userDrawn="1"/>
        </p:nvSpPr>
        <p:spPr bwMode="auto">
          <a:xfrm>
            <a:off x="304800" y="357188"/>
            <a:ext cx="6624638" cy="0"/>
          </a:xfrm>
          <a:prstGeom prst="line">
            <a:avLst/>
          </a:prstGeom>
          <a:noFill/>
          <a:ln w="28575" cmpd="dbl">
            <a:solidFill>
              <a:schemeClr val="bg1"/>
            </a:solidFill>
            <a:round/>
            <a:headEnd/>
            <a:tailEnd/>
          </a:ln>
          <a:effectLst/>
        </p:spPr>
        <p:txBody>
          <a:bodyPr/>
          <a:lstStyle/>
          <a:p>
            <a:pPr>
              <a:defRPr/>
            </a:pPr>
            <a:endParaRPr lang="zh-CN" altLang="en-US">
              <a:latin typeface="Arial" charset="0"/>
            </a:endParaRPr>
          </a:p>
        </p:txBody>
      </p:sp>
      <p:pic>
        <p:nvPicPr>
          <p:cNvPr id="90120" name="Picture 2"/>
          <p:cNvPicPr>
            <a:picLocks noChangeAspect="1" noChangeArrowheads="1"/>
          </p:cNvPicPr>
          <p:nvPr userDrawn="1"/>
        </p:nvPicPr>
        <p:blipFill>
          <a:blip r:embed="rId6" cstate="print"/>
          <a:srcRect/>
          <a:stretch>
            <a:fillRect/>
          </a:stretch>
        </p:blipFill>
        <p:spPr bwMode="auto">
          <a:xfrm>
            <a:off x="7572375" y="0"/>
            <a:ext cx="1571625" cy="947738"/>
          </a:xfrm>
          <a:prstGeom prst="rect">
            <a:avLst/>
          </a:prstGeom>
          <a:noFill/>
          <a:ln w="9525">
            <a:noFill/>
            <a:miter lim="800000"/>
            <a:headEnd/>
            <a:tailEnd/>
          </a:ln>
        </p:spPr>
      </p:pic>
      <p:sp>
        <p:nvSpPr>
          <p:cNvPr id="14" name="矩形 13"/>
          <p:cNvSpPr/>
          <p:nvPr userDrawn="1"/>
        </p:nvSpPr>
        <p:spPr>
          <a:xfrm>
            <a:off x="1785938" y="0"/>
            <a:ext cx="4572000" cy="369888"/>
          </a:xfrm>
          <a:prstGeom prst="rect">
            <a:avLst/>
          </a:prstGeom>
        </p:spPr>
        <p:txBody>
          <a:bodyPr>
            <a:spAutoFit/>
          </a:bodyPr>
          <a:lstStyle/>
          <a:p>
            <a:pPr>
              <a:defRPr/>
            </a:pPr>
            <a:r>
              <a:rPr lang="en-US" b="1" dirty="0">
                <a:solidFill>
                  <a:srgbClr val="FF9966"/>
                </a:solidFill>
                <a:effectLst>
                  <a:outerShdw blurRad="38100" dist="38100" dir="2700000" algn="tl">
                    <a:srgbClr val="FFFFFF"/>
                  </a:outerShdw>
                </a:effectLst>
                <a:latin typeface="Arial" charset="0"/>
              </a:rPr>
              <a:t>Analysis and Design of Algorithms</a:t>
            </a:r>
            <a:endParaRPr lang="zh-CN" altLang="en-US" dirty="0">
              <a:solidFill>
                <a:srgbClr val="FF9966"/>
              </a:solidFill>
              <a:latin typeface="Arial" charset="0"/>
            </a:endParaRPr>
          </a:p>
        </p:txBody>
      </p:sp>
      <p:sp>
        <p:nvSpPr>
          <p:cNvPr id="15" name="TextBox 10"/>
          <p:cNvSpPr txBox="1"/>
          <p:nvPr userDrawn="1"/>
        </p:nvSpPr>
        <p:spPr>
          <a:xfrm>
            <a:off x="684213" y="6381750"/>
            <a:ext cx="2933700" cy="522288"/>
          </a:xfrm>
          <a:prstGeom prst="rect">
            <a:avLst/>
          </a:prstGeom>
          <a:noFill/>
        </p:spPr>
        <p:txBody>
          <a:bodyPr wrap="none">
            <a:spAutoFit/>
          </a:bodyPr>
          <a:lstStyle/>
          <a:p>
            <a:pPr>
              <a:defRPr/>
            </a:pPr>
            <a:r>
              <a:rPr lang="en-US" altLang="zh-CN" sz="1400" dirty="0">
                <a:latin typeface="Arial" charset="0"/>
              </a:rPr>
              <a:t>Yu </a:t>
            </a:r>
            <a:r>
              <a:rPr lang="en-US" altLang="zh-CN" sz="1400" dirty="0" err="1">
                <a:latin typeface="Arial" charset="0"/>
              </a:rPr>
              <a:t>Lasheng</a:t>
            </a:r>
            <a:r>
              <a:rPr lang="en-US" altLang="zh-CN" sz="1400" dirty="0">
                <a:latin typeface="Arial" charset="0"/>
              </a:rPr>
              <a:t>  apple6097@163.com</a:t>
            </a:r>
          </a:p>
          <a:p>
            <a:pPr>
              <a:defRPr/>
            </a:pPr>
            <a:endParaRPr lang="en-US" sz="1400" dirty="0">
              <a:latin typeface="Arial" charset="0"/>
            </a:endParaRPr>
          </a:p>
        </p:txBody>
      </p:sp>
      <p:sp>
        <p:nvSpPr>
          <p:cNvPr id="16" name="TextBox 11"/>
          <p:cNvSpPr txBox="1"/>
          <p:nvPr userDrawn="1"/>
        </p:nvSpPr>
        <p:spPr>
          <a:xfrm>
            <a:off x="3563938" y="6381750"/>
            <a:ext cx="4678362" cy="307975"/>
          </a:xfrm>
          <a:prstGeom prst="rect">
            <a:avLst/>
          </a:prstGeom>
          <a:noFill/>
        </p:spPr>
        <p:txBody>
          <a:bodyPr wrap="none">
            <a:spAutoFit/>
          </a:bodyPr>
          <a:lstStyle/>
          <a:p>
            <a:pPr>
              <a:defRPr/>
            </a:pPr>
            <a:r>
              <a:rPr lang="en-US" sz="1400" dirty="0">
                <a:latin typeface="Arial" charset="0"/>
              </a:rPr>
              <a:t>© School of Information  Science and Engineering, CSU </a:t>
            </a:r>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6" r:id="rId3"/>
    <p:sldLayoutId id="2147483813" r:id="rId4"/>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8" Type="http://schemas.openxmlformats.org/officeDocument/2006/relationships/image" Target="../media/image8.wmf"/><Relationship Id="rId13" Type="http://schemas.openxmlformats.org/officeDocument/2006/relationships/oleObject" Target="../embeddings/oleObject7.bin"/><Relationship Id="rId18" Type="http://schemas.openxmlformats.org/officeDocument/2006/relationships/oleObject" Target="../embeddings/oleObject10.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10.wmf"/><Relationship Id="rId17" Type="http://schemas.openxmlformats.org/officeDocument/2006/relationships/oleObject" Target="../embeddings/oleObject9.bin"/><Relationship Id="rId2" Type="http://schemas.openxmlformats.org/officeDocument/2006/relationships/slideLayout" Target="../slideLayouts/slideLayout2.xml"/><Relationship Id="rId16" Type="http://schemas.openxmlformats.org/officeDocument/2006/relationships/image" Target="../media/image12.wmf"/><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oleObject" Target="../embeddings/oleObject6.bin"/><Relationship Id="rId5" Type="http://schemas.openxmlformats.org/officeDocument/2006/relationships/oleObject" Target="../embeddings/oleObject3.bin"/><Relationship Id="rId15" Type="http://schemas.openxmlformats.org/officeDocument/2006/relationships/oleObject" Target="../embeddings/oleObject8.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5.bin"/><Relationship Id="rId14" Type="http://schemas.openxmlformats.org/officeDocument/2006/relationships/image" Target="../media/image11.wmf"/></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slideLayout" Target="../slideLayouts/slideLayout3.xml"/><Relationship Id="rId1" Type="http://schemas.openxmlformats.org/officeDocument/2006/relationships/vmlDrawing" Target="../drawings/vmlDrawing16.vml"/><Relationship Id="rId6" Type="http://schemas.openxmlformats.org/officeDocument/2006/relationships/image" Target="../media/image38.wmf"/><Relationship Id="rId5" Type="http://schemas.openxmlformats.org/officeDocument/2006/relationships/oleObject" Target="../embeddings/oleObject28.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30.bin"/></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4.xml"/><Relationship Id="rId1" Type="http://schemas.openxmlformats.org/officeDocument/2006/relationships/vmlDrawing" Target="../drawings/vmlDrawing17.vml"/><Relationship Id="rId5" Type="http://schemas.openxmlformats.org/officeDocument/2006/relationships/image" Target="../media/image42.png"/><Relationship Id="rId4" Type="http://schemas.openxmlformats.org/officeDocument/2006/relationships/image" Target="../media/image41.wmf"/></Relationships>
</file>

<file path=ppt/slides/_rels/slide10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41.wmf"/><Relationship Id="rId4" Type="http://schemas.openxmlformats.org/officeDocument/2006/relationships/oleObject" Target="../embeddings/oleObject32.bin"/></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image" Target="../media/image45.png"/><Relationship Id="rId7" Type="http://schemas.openxmlformats.org/officeDocument/2006/relationships/image" Target="../media/image44.emf"/><Relationship Id="rId2" Type="http://schemas.openxmlformats.org/officeDocument/2006/relationships/slideLayout" Target="../slideLayouts/slideLayout3.xml"/><Relationship Id="rId1" Type="http://schemas.openxmlformats.org/officeDocument/2006/relationships/vmlDrawing" Target="../drawings/vmlDrawing19.vml"/><Relationship Id="rId6" Type="http://schemas.openxmlformats.org/officeDocument/2006/relationships/oleObject" Target="../embeddings/oleObject34.bin"/><Relationship Id="rId5" Type="http://schemas.openxmlformats.org/officeDocument/2006/relationships/image" Target="../media/image43.emf"/><Relationship Id="rId4" Type="http://schemas.openxmlformats.org/officeDocument/2006/relationships/oleObject" Target="../embeddings/oleObject33.bin"/><Relationship Id="rId9" Type="http://schemas.openxmlformats.org/officeDocument/2006/relationships/oleObject" Target="../embeddings/oleObject36.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oleObject" Target="../embeddings/oleObject43.bin"/><Relationship Id="rId18" Type="http://schemas.openxmlformats.org/officeDocument/2006/relationships/image" Target="../media/image49.emf"/><Relationship Id="rId3" Type="http://schemas.openxmlformats.org/officeDocument/2006/relationships/image" Target="../media/image45.png"/><Relationship Id="rId7" Type="http://schemas.openxmlformats.org/officeDocument/2006/relationships/oleObject" Target="../embeddings/oleObject39.bin"/><Relationship Id="rId12" Type="http://schemas.openxmlformats.org/officeDocument/2006/relationships/oleObject" Target="../embeddings/oleObject42.bin"/><Relationship Id="rId17" Type="http://schemas.openxmlformats.org/officeDocument/2006/relationships/oleObject" Target="../embeddings/oleObject46.bin"/><Relationship Id="rId2" Type="http://schemas.openxmlformats.org/officeDocument/2006/relationships/slideLayout" Target="../slideLayouts/slideLayout3.xml"/><Relationship Id="rId16" Type="http://schemas.openxmlformats.org/officeDocument/2006/relationships/oleObject" Target="../embeddings/oleObject45.bin"/><Relationship Id="rId1" Type="http://schemas.openxmlformats.org/officeDocument/2006/relationships/vmlDrawing" Target="../drawings/vmlDrawing20.vml"/><Relationship Id="rId6" Type="http://schemas.openxmlformats.org/officeDocument/2006/relationships/oleObject" Target="../embeddings/oleObject38.bin"/><Relationship Id="rId11" Type="http://schemas.openxmlformats.org/officeDocument/2006/relationships/oleObject" Target="../embeddings/oleObject41.bin"/><Relationship Id="rId5" Type="http://schemas.openxmlformats.org/officeDocument/2006/relationships/image" Target="../media/image44.emf"/><Relationship Id="rId15" Type="http://schemas.openxmlformats.org/officeDocument/2006/relationships/image" Target="../media/image48.emf"/><Relationship Id="rId10" Type="http://schemas.openxmlformats.org/officeDocument/2006/relationships/image" Target="../media/image47.emf"/><Relationship Id="rId4" Type="http://schemas.openxmlformats.org/officeDocument/2006/relationships/oleObject" Target="../embeddings/oleObject37.bin"/><Relationship Id="rId9" Type="http://schemas.openxmlformats.org/officeDocument/2006/relationships/oleObject" Target="../embeddings/oleObject40.bin"/><Relationship Id="rId14" Type="http://schemas.openxmlformats.org/officeDocument/2006/relationships/oleObject" Target="../embeddings/oleObject44.bin"/></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3.xml"/><Relationship Id="rId1" Type="http://schemas.openxmlformats.org/officeDocument/2006/relationships/vmlDrawing" Target="../drawings/vmlDrawing21.vml"/><Relationship Id="rId4" Type="http://schemas.openxmlformats.org/officeDocument/2006/relationships/image" Target="../media/image50.wmf"/></Relationships>
</file>

<file path=ppt/slides/_rels/slide11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55.wmf"/><Relationship Id="rId5" Type="http://schemas.openxmlformats.org/officeDocument/2006/relationships/oleObject" Target="../embeddings/oleObject49.bin"/><Relationship Id="rId4" Type="http://schemas.openxmlformats.org/officeDocument/2006/relationships/image" Target="../media/image54.wmf"/></Relationships>
</file>

<file path=ppt/slides/_rels/slide121.xml.rels><?xml version="1.0" encoding="UTF-8" standalone="yes"?>
<Relationships xmlns="http://schemas.openxmlformats.org/package/2006/relationships"><Relationship Id="rId3" Type="http://schemas.openxmlformats.org/officeDocument/2006/relationships/oleObject" Target="../embeddings/Microsoft_Word_97_-_2003___6.doc"/><Relationship Id="rId2" Type="http://schemas.openxmlformats.org/officeDocument/2006/relationships/slideLayout" Target="../slideLayouts/slideLayout3.xml"/><Relationship Id="rId1" Type="http://schemas.openxmlformats.org/officeDocument/2006/relationships/vmlDrawing" Target="../drawings/vmlDrawing23.vml"/><Relationship Id="rId4" Type="http://schemas.openxmlformats.org/officeDocument/2006/relationships/image" Target="../media/image56.emf"/></Relationships>
</file>

<file path=ppt/slides/_rels/slide122.xml.rels><?xml version="1.0" encoding="UTF-8" standalone="yes"?>
<Relationships xmlns="http://schemas.openxmlformats.org/package/2006/relationships"><Relationship Id="rId3" Type="http://schemas.openxmlformats.org/officeDocument/2006/relationships/oleObject" Target="../embeddings/Microsoft_Word_97_-_2003___7.doc"/><Relationship Id="rId2" Type="http://schemas.openxmlformats.org/officeDocument/2006/relationships/slideLayout" Target="../slideLayouts/slideLayout3.xml"/><Relationship Id="rId1" Type="http://schemas.openxmlformats.org/officeDocument/2006/relationships/vmlDrawing" Target="../drawings/vmlDrawing24.vml"/><Relationship Id="rId4" Type="http://schemas.openxmlformats.org/officeDocument/2006/relationships/image" Target="../media/image57.emf"/></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58.wm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oleObject" Target="../embeddings/oleObject51.bin"/><Relationship Id="rId7"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60.wmf"/><Relationship Id="rId5" Type="http://schemas.openxmlformats.org/officeDocument/2006/relationships/oleObject" Target="../embeddings/oleObject52.bin"/><Relationship Id="rId4" Type="http://schemas.openxmlformats.org/officeDocument/2006/relationships/image" Target="../media/image59.w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60.wmf"/><Relationship Id="rId5" Type="http://schemas.openxmlformats.org/officeDocument/2006/relationships/oleObject" Target="../embeddings/oleObject55.bin"/><Relationship Id="rId4" Type="http://schemas.openxmlformats.org/officeDocument/2006/relationships/image" Target="../media/image59.wmf"/></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64.wmf"/><Relationship Id="rId5" Type="http://schemas.openxmlformats.org/officeDocument/2006/relationships/oleObject" Target="../embeddings/oleObject58.bin"/><Relationship Id="rId4" Type="http://schemas.openxmlformats.org/officeDocument/2006/relationships/image" Target="../media/image63.wmf"/></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29.vml"/><Relationship Id="rId4" Type="http://schemas.openxmlformats.org/officeDocument/2006/relationships/image" Target="../media/image65.wmf"/></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30.vml"/><Relationship Id="rId4" Type="http://schemas.openxmlformats.org/officeDocument/2006/relationships/image" Target="../media/image67.wmf"/></Relationships>
</file>

<file path=ppt/slides/_rels/slide1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70.wmf"/><Relationship Id="rId5" Type="http://schemas.openxmlformats.org/officeDocument/2006/relationships/oleObject" Target="../embeddings/oleObject62.bin"/><Relationship Id="rId4" Type="http://schemas.openxmlformats.org/officeDocument/2006/relationships/image" Target="../media/image69.wmf"/></Relationships>
</file>

<file path=ppt/slides/_rels/slide14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2.xml"/><Relationship Id="rId1" Type="http://schemas.openxmlformats.org/officeDocument/2006/relationships/vmlDrawing" Target="../drawings/vmlDrawing32.vml"/><Relationship Id="rId4" Type="http://schemas.openxmlformats.org/officeDocument/2006/relationships/image" Target="../media/image50.wmf"/></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76.wmf"/></Relationships>
</file>

<file path=ppt/slides/_rels/slide149.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oleObject" Target="../embeddings/Microsoft_Word_97_-_2003___8.doc"/><Relationship Id="rId2" Type="http://schemas.openxmlformats.org/officeDocument/2006/relationships/slideLayout" Target="../slideLayouts/slideLayout3.xml"/><Relationship Id="rId1" Type="http://schemas.openxmlformats.org/officeDocument/2006/relationships/vmlDrawing" Target="../drawings/vmlDrawing34.vml"/><Relationship Id="rId4" Type="http://schemas.openxmlformats.org/officeDocument/2006/relationships/image" Target="../media/image78.emf"/></Relationships>
</file>

<file path=ppt/slides/_rels/slide154.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3.xml"/><Relationship Id="rId1" Type="http://schemas.openxmlformats.org/officeDocument/2006/relationships/vmlDrawing" Target="../drawings/vmlDrawing35.vml"/><Relationship Id="rId4" Type="http://schemas.openxmlformats.org/officeDocument/2006/relationships/image" Target="../media/image79.emf"/></Relationships>
</file>

<file path=ppt/slides/_rels/slide155.xml.rels><?xml version="1.0" encoding="UTF-8" standalone="yes"?>
<Relationships xmlns="http://schemas.openxmlformats.org/package/2006/relationships"><Relationship Id="rId3" Type="http://schemas.openxmlformats.org/officeDocument/2006/relationships/oleObject" Target="../embeddings/Microsoft_Word_97_-_2003___9.doc"/><Relationship Id="rId2" Type="http://schemas.openxmlformats.org/officeDocument/2006/relationships/slideLayout" Target="../slideLayouts/slideLayout3.xml"/><Relationship Id="rId1" Type="http://schemas.openxmlformats.org/officeDocument/2006/relationships/vmlDrawing" Target="../drawings/vmlDrawing36.vml"/><Relationship Id="rId4" Type="http://schemas.openxmlformats.org/officeDocument/2006/relationships/image" Target="../media/image80.emf"/></Relationships>
</file>

<file path=ppt/slides/_rels/slide156.xml.rels><?xml version="1.0" encoding="UTF-8" standalone="yes"?>
<Relationships xmlns="http://schemas.openxmlformats.org/package/2006/relationships"><Relationship Id="rId3" Type="http://schemas.openxmlformats.org/officeDocument/2006/relationships/oleObject" Target="../embeddings/Microsoft_Word_97_-_2003___10.doc"/><Relationship Id="rId2" Type="http://schemas.openxmlformats.org/officeDocument/2006/relationships/slideLayout" Target="../slideLayouts/slideLayout3.xml"/><Relationship Id="rId1" Type="http://schemas.openxmlformats.org/officeDocument/2006/relationships/vmlDrawing" Target="../drawings/vmlDrawing37.vml"/><Relationship Id="rId4" Type="http://schemas.openxmlformats.org/officeDocument/2006/relationships/image" Target="../media/image81.emf"/></Relationships>
</file>

<file path=ppt/slides/_rels/slide15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3.xml"/><Relationship Id="rId1" Type="http://schemas.openxmlformats.org/officeDocument/2006/relationships/vmlDrawing" Target="../drawings/vmlDrawing38.vml"/><Relationship Id="rId4" Type="http://schemas.openxmlformats.org/officeDocument/2006/relationships/image" Target="../media/image82.emf"/></Relationships>
</file>

<file path=ppt/slides/_rels/slide15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3.xml"/><Relationship Id="rId1" Type="http://schemas.openxmlformats.org/officeDocument/2006/relationships/vmlDrawing" Target="../drawings/vmlDrawing39.vml"/><Relationship Id="rId4" Type="http://schemas.openxmlformats.org/officeDocument/2006/relationships/image" Target="../media/image83.emf"/></Relationships>
</file>

<file path=ppt/slides/_rels/slide159.xml.rels><?xml version="1.0" encoding="UTF-8" standalone="yes"?>
<Relationships xmlns="http://schemas.openxmlformats.org/package/2006/relationships"><Relationship Id="rId3" Type="http://schemas.openxmlformats.org/officeDocument/2006/relationships/oleObject" Target="../embeddings/Microsoft_Word_97_-_2003___11.doc"/><Relationship Id="rId2" Type="http://schemas.openxmlformats.org/officeDocument/2006/relationships/slideLayout" Target="../slideLayouts/slideLayout3.xml"/><Relationship Id="rId1" Type="http://schemas.openxmlformats.org/officeDocument/2006/relationships/vmlDrawing" Target="../drawings/vmlDrawing40.vml"/><Relationship Id="rId4" Type="http://schemas.openxmlformats.org/officeDocument/2006/relationships/image" Target="../media/image84.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41.vml"/><Relationship Id="rId4" Type="http://schemas.openxmlformats.org/officeDocument/2006/relationships/image" Target="../media/image85.wmf"/></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3.xml"/><Relationship Id="rId1" Type="http://schemas.openxmlformats.org/officeDocument/2006/relationships/vmlDrawing" Target="../drawings/vmlDrawing4.vml"/><Relationship Id="rId6" Type="http://schemas.openxmlformats.org/officeDocument/2006/relationships/image" Target="../media/image15.wmf"/><Relationship Id="rId5" Type="http://schemas.openxmlformats.org/officeDocument/2006/relationships/oleObject" Target="../embeddings/oleObject13.bin"/><Relationship Id="rId4" Type="http://schemas.openxmlformats.org/officeDocument/2006/relationships/image" Target="../media/image14.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Microsoft_Word_97_-_2003___1.doc"/><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7.emf"/><Relationship Id="rId5" Type="http://schemas.openxmlformats.org/officeDocument/2006/relationships/oleObject" Target="../embeddings/Microsoft_Word_97_-_2003___2.doc"/><Relationship Id="rId4" Type="http://schemas.openxmlformats.org/officeDocument/2006/relationships/image" Target="../media/image16.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18.e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9.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Microsoft_Word_97_-_2003___3.doc"/><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0.emf"/></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3.wmf"/><Relationship Id="rId11" Type="http://schemas.openxmlformats.org/officeDocument/2006/relationships/oleObject" Target="../embeddings/oleObject20.bin"/><Relationship Id="rId5" Type="http://schemas.openxmlformats.org/officeDocument/2006/relationships/oleObject" Target="../embeddings/oleObject17.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19.bin"/></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oleObject" Target="../embeddings/oleObject21.bin"/><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0.wmf"/><Relationship Id="rId5" Type="http://schemas.openxmlformats.org/officeDocument/2006/relationships/oleObject" Target="../embeddings/oleObject22.bin"/><Relationship Id="rId4" Type="http://schemas.openxmlformats.org/officeDocument/2006/relationships/image" Target="../media/image29.wmf"/></Relationships>
</file>

<file path=ppt/slides/_rels/slide8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Microsoft_Word_97_-_2003___4.doc"/><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1.e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32.emf"/></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3.xml"/><Relationship Id="rId1" Type="http://schemas.openxmlformats.org/officeDocument/2006/relationships/vmlDrawing" Target="../drawings/vmlDrawing13.vml"/><Relationship Id="rId4" Type="http://schemas.openxmlformats.org/officeDocument/2006/relationships/image" Target="../media/image33.emf"/></Relationships>
</file>

<file path=ppt/slides/_rels/slide91.xml.rels><?xml version="1.0" encoding="UTF-8" standalone="yes"?>
<Relationships xmlns="http://schemas.openxmlformats.org/package/2006/relationships"><Relationship Id="rId3" Type="http://schemas.openxmlformats.org/officeDocument/2006/relationships/oleObject" Target="../embeddings/Microsoft_Word_97_-_2003___5.doc"/><Relationship Id="rId2" Type="http://schemas.openxmlformats.org/officeDocument/2006/relationships/slideLayout" Target="../slideLayouts/slideLayout3.xml"/><Relationship Id="rId1" Type="http://schemas.openxmlformats.org/officeDocument/2006/relationships/vmlDrawing" Target="../drawings/vmlDrawing14.vml"/><Relationship Id="rId4" Type="http://schemas.openxmlformats.org/officeDocument/2006/relationships/image" Target="../media/image34.e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3.xml"/><Relationship Id="rId1" Type="http://schemas.openxmlformats.org/officeDocument/2006/relationships/vmlDrawing" Target="../drawings/vmlDrawing15.vml"/><Relationship Id="rId6" Type="http://schemas.openxmlformats.org/officeDocument/2006/relationships/image" Target="../media/image36.wmf"/><Relationship Id="rId5" Type="http://schemas.openxmlformats.org/officeDocument/2006/relationships/oleObject" Target="../embeddings/oleObject26.bin"/><Relationship Id="rId4" Type="http://schemas.openxmlformats.org/officeDocument/2006/relationships/image" Target="../media/image35.emf"/></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1" name="图片 6" descr="013.JPG"/>
          <p:cNvPicPr>
            <a:picLocks noChangeAspect="1"/>
          </p:cNvPicPr>
          <p:nvPr/>
        </p:nvPicPr>
        <p:blipFill>
          <a:blip r:embed="rId3" cstate="print"/>
          <a:srcRect/>
          <a:stretch>
            <a:fillRect/>
          </a:stretch>
        </p:blipFill>
        <p:spPr bwMode="auto">
          <a:xfrm>
            <a:off x="4552950" y="0"/>
            <a:ext cx="4591050" cy="6858000"/>
          </a:xfrm>
          <a:prstGeom prst="rect">
            <a:avLst/>
          </a:prstGeom>
          <a:noFill/>
          <a:ln w="9525">
            <a:noFill/>
            <a:miter lim="800000"/>
            <a:headEnd/>
            <a:tailEnd/>
          </a:ln>
        </p:spPr>
      </p:pic>
      <p:pic>
        <p:nvPicPr>
          <p:cNvPr id="112642" name="图片 7" descr="DSC_9490.jpg"/>
          <p:cNvPicPr>
            <a:picLocks noChangeAspect="1"/>
          </p:cNvPicPr>
          <p:nvPr/>
        </p:nvPicPr>
        <p:blipFill>
          <a:blip r:embed="rId4" cstate="print"/>
          <a:srcRect/>
          <a:stretch>
            <a:fillRect/>
          </a:stretch>
        </p:blipFill>
        <p:spPr bwMode="auto">
          <a:xfrm>
            <a:off x="-780597" y="188640"/>
            <a:ext cx="4554538" cy="6858000"/>
          </a:xfrm>
          <a:prstGeom prst="rect">
            <a:avLst/>
          </a:prstGeom>
          <a:noFill/>
          <a:ln w="9525">
            <a:noFill/>
            <a:miter lim="800000"/>
            <a:headEnd/>
            <a:tailEnd/>
          </a:ln>
        </p:spPr>
      </p:pic>
      <p:sp>
        <p:nvSpPr>
          <p:cNvPr id="112643" name="Title 1"/>
          <p:cNvSpPr>
            <a:spLocks noGrp="1"/>
          </p:cNvSpPr>
          <p:nvPr>
            <p:ph type="ctrTitle"/>
          </p:nvPr>
        </p:nvSpPr>
        <p:spPr/>
        <p:txBody>
          <a:bodyPr/>
          <a:lstStyle/>
          <a:p>
            <a:pPr eaLnBrk="1" hangingPunct="1"/>
            <a:endParaRPr lang="zh-CN" altLang="zh-CN" smtClean="0">
              <a:ea typeface="MS PGothic" pitchFamily="34" charset="-128"/>
            </a:endParaRPr>
          </a:p>
        </p:txBody>
      </p:sp>
      <p:sp>
        <p:nvSpPr>
          <p:cNvPr id="112644" name="Subtitle 2"/>
          <p:cNvSpPr>
            <a:spLocks noGrp="1"/>
          </p:cNvSpPr>
          <p:nvPr>
            <p:ph type="subTitle" idx="1"/>
          </p:nvPr>
        </p:nvSpPr>
        <p:spPr/>
        <p:txBody>
          <a:bodyPr/>
          <a:lstStyle/>
          <a:p>
            <a:pPr eaLnBrk="1" hangingPunct="1"/>
            <a:endParaRPr lang="zh-CN" altLang="zh-CN" smtClean="0">
              <a:solidFill>
                <a:srgbClr val="898989"/>
              </a:solidFill>
              <a:ea typeface="MS PGothic" pitchFamily="34" charset="-128"/>
            </a:endParaRPr>
          </a:p>
        </p:txBody>
      </p:sp>
      <p:sp>
        <p:nvSpPr>
          <p:cNvPr id="5" name="TextBox 4"/>
          <p:cNvSpPr txBox="1"/>
          <p:nvPr/>
        </p:nvSpPr>
        <p:spPr>
          <a:xfrm>
            <a:off x="500034" y="4357694"/>
            <a:ext cx="8083238" cy="1446550"/>
          </a:xfrm>
          <a:prstGeom prst="rect">
            <a:avLst/>
          </a:prstGeom>
          <a:noFill/>
        </p:spPr>
        <p:txBody>
          <a:bodyPr wrap="none">
            <a:spAutoFit/>
          </a:bodyPr>
          <a:lstStyle/>
          <a:p>
            <a:pPr algn="ctr" fontAlgn="auto">
              <a:spcBef>
                <a:spcPts val="0"/>
              </a:spcBef>
              <a:spcAft>
                <a:spcPts val="0"/>
              </a:spcAft>
              <a:defRPr/>
            </a:pPr>
            <a:r>
              <a:rPr lang="en-US" sz="2800" dirty="0">
                <a:ln w="28575" cap="flat" cmpd="sng" algn="ctr">
                  <a:solidFill>
                    <a:schemeClr val="tx1"/>
                  </a:solidFill>
                  <a:prstDash val="solid"/>
                  <a:round/>
                  <a:headEnd type="none" w="med" len="med"/>
                  <a:tailEnd type="none" w="med" len="med"/>
                </a:ln>
                <a:solidFill>
                  <a:srgbClr val="0070C0"/>
                </a:solidFill>
                <a:latin typeface="+mn-lt"/>
                <a:ea typeface="+mn-ea"/>
              </a:rPr>
              <a:t>Welcome</a:t>
            </a:r>
            <a:r>
              <a:rPr lang="en-US" sz="2800" dirty="0">
                <a:solidFill>
                  <a:srgbClr val="00B0F0"/>
                </a:solidFill>
                <a:latin typeface="+mn-lt"/>
                <a:ea typeface="+mn-ea"/>
              </a:rPr>
              <a:t> </a:t>
            </a:r>
          </a:p>
          <a:p>
            <a:pPr algn="ctr" fontAlgn="auto">
              <a:spcBef>
                <a:spcPts val="0"/>
              </a:spcBef>
              <a:spcAft>
                <a:spcPts val="0"/>
              </a:spcAft>
              <a:defRPr/>
            </a:pPr>
            <a:r>
              <a:rPr lang="en-US" sz="2000" dirty="0">
                <a:solidFill>
                  <a:srgbClr val="C00000"/>
                </a:solidFill>
                <a:latin typeface="+mn-lt"/>
                <a:ea typeface="+mn-ea"/>
              </a:rPr>
              <a:t>to</a:t>
            </a:r>
            <a:r>
              <a:rPr lang="en-US" sz="1600" dirty="0">
                <a:latin typeface="+mn-lt"/>
                <a:ea typeface="+mn-ea"/>
              </a:rPr>
              <a:t> </a:t>
            </a:r>
          </a:p>
          <a:p>
            <a:pPr algn="ctr" fontAlgn="auto">
              <a:spcBef>
                <a:spcPts val="0"/>
              </a:spcBef>
              <a:spcAft>
                <a:spcPts val="0"/>
              </a:spcAft>
              <a:defRPr/>
            </a:pPr>
            <a:r>
              <a:rPr lang="en-US" altLang="zh-CN" sz="4000" dirty="0">
                <a:solidFill>
                  <a:srgbClr val="0E6BDC"/>
                </a:solidFill>
                <a:latin typeface="Arial" charset="0"/>
              </a:rPr>
              <a:t>Analysis and Design of  Algorithms</a:t>
            </a:r>
            <a:endParaRPr lang="en-US" sz="4000" dirty="0">
              <a:solidFill>
                <a:srgbClr val="0E6BDC"/>
              </a:solidFill>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a:r>
              <a:rPr lang="zh-CN" altLang="en-US"/>
              <a:t>图灵机（</a:t>
            </a:r>
            <a:r>
              <a:rPr lang="en-US" altLang="zh-CN"/>
              <a:t>Turing Machine)</a:t>
            </a:r>
          </a:p>
        </p:txBody>
      </p:sp>
      <p:sp>
        <p:nvSpPr>
          <p:cNvPr id="21507" name="Rectangle 3"/>
          <p:cNvSpPr>
            <a:spLocks noGrp="1" noChangeArrowheads="1"/>
          </p:cNvSpPr>
          <p:nvPr>
            <p:ph type="body" idx="1"/>
          </p:nvPr>
        </p:nvSpPr>
        <p:spPr>
          <a:xfrm>
            <a:off x="685800" y="1981200"/>
            <a:ext cx="7772400" cy="4419600"/>
          </a:xfrm>
        </p:spPr>
        <p:txBody>
          <a:bodyPr/>
          <a:lstStyle/>
          <a:p>
            <a:r>
              <a:rPr lang="en-US" altLang="zh-CN" sz="2800" dirty="0"/>
              <a:t>TM</a:t>
            </a:r>
            <a:r>
              <a:rPr lang="zh-CN" altLang="en-US" sz="2800" dirty="0"/>
              <a:t>运行由    确定</a:t>
            </a:r>
            <a:r>
              <a:rPr lang="en-US" altLang="zh-CN" sz="2800" dirty="0"/>
              <a:t>:</a:t>
            </a:r>
            <a:r>
              <a:rPr lang="zh-CN" altLang="en-US" sz="2800" dirty="0"/>
              <a:t>当前状态为</a:t>
            </a:r>
            <a:r>
              <a:rPr lang="en-US" altLang="zh-CN" sz="2800" i="1" dirty="0"/>
              <a:t>q</a:t>
            </a:r>
            <a:r>
              <a:rPr lang="zh-CN" altLang="en-US" sz="2800" i="1" dirty="0"/>
              <a:t>，</a:t>
            </a:r>
            <a:r>
              <a:rPr lang="zh-CN" altLang="en-US" sz="2800" dirty="0"/>
              <a:t>所读字符为</a:t>
            </a:r>
            <a:r>
              <a:rPr lang="en-US" altLang="zh-CN" sz="2800" i="1" dirty="0"/>
              <a:t>s</a:t>
            </a:r>
          </a:p>
          <a:p>
            <a:pPr lvl="1"/>
            <a:r>
              <a:rPr lang="en-US" altLang="zh-CN" sz="2400" dirty="0"/>
              <a:t>                         </a:t>
            </a:r>
            <a:r>
              <a:rPr lang="zh-CN" altLang="en-US" sz="2400" dirty="0"/>
              <a:t>，读写头不变，          ，</a:t>
            </a:r>
          </a:p>
          <a:p>
            <a:pPr lvl="1"/>
            <a:r>
              <a:rPr lang="zh-CN" altLang="en-US" sz="2400" dirty="0"/>
              <a:t>                         ，读写头左移一格，</a:t>
            </a:r>
            <a:r>
              <a:rPr lang="en-US" altLang="zh-CN" sz="2400" i="1" dirty="0"/>
              <a:t>s</a:t>
            </a:r>
            <a:r>
              <a:rPr lang="zh-CN" altLang="en-US" sz="2400" dirty="0"/>
              <a:t>不变，</a:t>
            </a:r>
          </a:p>
          <a:p>
            <a:pPr lvl="1"/>
            <a:r>
              <a:rPr lang="zh-CN" altLang="en-US" sz="2400" dirty="0"/>
              <a:t>                         ，读写头右移一格，</a:t>
            </a:r>
            <a:r>
              <a:rPr lang="en-US" altLang="zh-CN" sz="2400" i="1" dirty="0"/>
              <a:t>s</a:t>
            </a:r>
            <a:r>
              <a:rPr lang="zh-CN" altLang="en-US" sz="2400" dirty="0"/>
              <a:t>不变，</a:t>
            </a:r>
          </a:p>
          <a:p>
            <a:pPr lvl="1"/>
            <a:r>
              <a:rPr lang="zh-CN" altLang="en-US" sz="2400" dirty="0"/>
              <a:t>           无定义，则停机</a:t>
            </a:r>
            <a:endParaRPr lang="zh-CN" altLang="en-US" sz="2400" i="1" dirty="0"/>
          </a:p>
          <a:p>
            <a:endParaRPr lang="zh-CN" altLang="en-US" sz="2800" dirty="0"/>
          </a:p>
          <a:p>
            <a:r>
              <a:rPr lang="en-US" altLang="zh-CN" sz="2800" dirty="0">
                <a:solidFill>
                  <a:srgbClr val="00B0F0"/>
                </a:solidFill>
              </a:rPr>
              <a:t>Church-Turing</a:t>
            </a:r>
            <a:r>
              <a:rPr lang="zh-CN" altLang="en-US" sz="2800" dirty="0">
                <a:solidFill>
                  <a:srgbClr val="00B0F0"/>
                </a:solidFill>
              </a:rPr>
              <a:t>论题</a:t>
            </a:r>
            <a:r>
              <a:rPr lang="zh-CN" altLang="en-US" sz="2800" dirty="0" smtClean="0">
                <a:solidFill>
                  <a:srgbClr val="00B0F0"/>
                </a:solidFill>
              </a:rPr>
              <a:t>：</a:t>
            </a:r>
            <a:endParaRPr lang="en-US" altLang="zh-CN" sz="2800" dirty="0" smtClean="0">
              <a:solidFill>
                <a:srgbClr val="00B0F0"/>
              </a:solidFill>
            </a:endParaRPr>
          </a:p>
          <a:p>
            <a:pPr marL="0" indent="0">
              <a:buNone/>
            </a:pPr>
            <a:r>
              <a:rPr lang="en-US" altLang="zh-CN" sz="2800" dirty="0">
                <a:solidFill>
                  <a:srgbClr val="00B0F0"/>
                </a:solidFill>
              </a:rPr>
              <a:t> </a:t>
            </a:r>
            <a:r>
              <a:rPr lang="en-US" altLang="zh-CN" sz="2800" dirty="0" smtClean="0">
                <a:solidFill>
                  <a:srgbClr val="00B0F0"/>
                </a:solidFill>
              </a:rPr>
              <a:t>      </a:t>
            </a:r>
            <a:r>
              <a:rPr lang="zh-CN" altLang="en-US" sz="2800" dirty="0" smtClean="0">
                <a:solidFill>
                  <a:srgbClr val="00B0F0"/>
                </a:solidFill>
              </a:rPr>
              <a:t>凡是</a:t>
            </a:r>
            <a:r>
              <a:rPr lang="zh-CN" altLang="en-US" sz="2800" dirty="0">
                <a:solidFill>
                  <a:srgbClr val="00B0F0"/>
                </a:solidFill>
              </a:rPr>
              <a:t>可计算的过程都可用图灵机</a:t>
            </a:r>
            <a:r>
              <a:rPr lang="zh-CN" altLang="en-US" sz="2800" dirty="0" smtClean="0">
                <a:solidFill>
                  <a:srgbClr val="00B0F0"/>
                </a:solidFill>
              </a:rPr>
              <a:t>实现</a:t>
            </a:r>
            <a:endParaRPr lang="zh-CN" altLang="en-US" sz="2800" dirty="0">
              <a:solidFill>
                <a:srgbClr val="00B0F0"/>
              </a:solidFill>
            </a:endParaRPr>
          </a:p>
          <a:p>
            <a:pPr>
              <a:buFontTx/>
              <a:buNone/>
            </a:pPr>
            <a:endParaRPr lang="en-US" altLang="zh-CN" sz="2800" dirty="0"/>
          </a:p>
        </p:txBody>
      </p:sp>
      <p:sp>
        <p:nvSpPr>
          <p:cNvPr id="21509" name="Rectangle 5"/>
          <p:cNvSpPr>
            <a:spLocks noChangeArrowheads="1"/>
          </p:cNvSpPr>
          <p:nvPr/>
        </p:nvSpPr>
        <p:spPr bwMode="auto">
          <a:xfrm>
            <a:off x="4500563"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1508" name="Object 4"/>
          <p:cNvGraphicFramePr>
            <a:graphicFrameLocks noChangeAspect="1"/>
          </p:cNvGraphicFramePr>
          <p:nvPr/>
        </p:nvGraphicFramePr>
        <p:xfrm>
          <a:off x="2743200" y="2009775"/>
          <a:ext cx="360363" cy="457200"/>
        </p:xfrm>
        <a:graphic>
          <a:graphicData uri="http://schemas.openxmlformats.org/presentationml/2006/ole">
            <mc:AlternateContent xmlns:mc="http://schemas.openxmlformats.org/markup-compatibility/2006">
              <mc:Choice xmlns:v="urn:schemas-microsoft-com:vml" Requires="v">
                <p:oleObj spid="_x0000_s967279" r:id="rId3" imgW="139579" imgH="177646" progId="Equation.3">
                  <p:embed/>
                </p:oleObj>
              </mc:Choice>
              <mc:Fallback>
                <p:oleObj r:id="rId3" imgW="139579" imgH="177646"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009775"/>
                        <a:ext cx="3603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1" name="Rectangle 7"/>
          <p:cNvSpPr>
            <a:spLocks noChangeArrowheads="1"/>
          </p:cNvSpPr>
          <p:nvPr/>
        </p:nvSpPr>
        <p:spPr bwMode="auto">
          <a:xfrm>
            <a:off x="407670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1510" name="Object 6"/>
          <p:cNvGraphicFramePr>
            <a:graphicFrameLocks noChangeAspect="1"/>
          </p:cNvGraphicFramePr>
          <p:nvPr/>
        </p:nvGraphicFramePr>
        <p:xfrm>
          <a:off x="1447800" y="2552700"/>
          <a:ext cx="1981200" cy="400050"/>
        </p:xfrm>
        <a:graphic>
          <a:graphicData uri="http://schemas.openxmlformats.org/presentationml/2006/ole">
            <mc:AlternateContent xmlns:mc="http://schemas.openxmlformats.org/markup-compatibility/2006">
              <mc:Choice xmlns:v="urn:schemas-microsoft-com:vml" Requires="v">
                <p:oleObj spid="_x0000_s967280" r:id="rId5" imgW="990170" imgH="203112" progId="Equation.3">
                  <p:embed/>
                </p:oleObj>
              </mc:Choice>
              <mc:Fallback>
                <p:oleObj r:id="rId5" imgW="990170"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2552700"/>
                        <a:ext cx="1981200"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3" name="Rectangle 9"/>
          <p:cNvSpPr>
            <a:spLocks noChangeArrowheads="1"/>
          </p:cNvSpPr>
          <p:nvPr/>
        </p:nvSpPr>
        <p:spPr bwMode="auto">
          <a:xfrm>
            <a:off x="4081463"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1512" name="Object 8"/>
          <p:cNvGraphicFramePr>
            <a:graphicFrameLocks noChangeAspect="1"/>
          </p:cNvGraphicFramePr>
          <p:nvPr/>
        </p:nvGraphicFramePr>
        <p:xfrm>
          <a:off x="1447800" y="3005138"/>
          <a:ext cx="1981200" cy="403225"/>
        </p:xfrm>
        <a:graphic>
          <a:graphicData uri="http://schemas.openxmlformats.org/presentationml/2006/ole">
            <mc:AlternateContent xmlns:mc="http://schemas.openxmlformats.org/markup-compatibility/2006">
              <mc:Choice xmlns:v="urn:schemas-microsoft-com:vml" Requires="v">
                <p:oleObj spid="_x0000_s967281" r:id="rId7" imgW="977476" imgH="203112" progId="Equation.3">
                  <p:embed/>
                </p:oleObj>
              </mc:Choice>
              <mc:Fallback>
                <p:oleObj r:id="rId7" imgW="977476"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3005138"/>
                        <a:ext cx="1981200"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5" name="Rectangle 11"/>
          <p:cNvSpPr>
            <a:spLocks noChangeArrowheads="1"/>
          </p:cNvSpPr>
          <p:nvPr/>
        </p:nvSpPr>
        <p:spPr bwMode="auto">
          <a:xfrm>
            <a:off x="407670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1514" name="Object 10"/>
          <p:cNvGraphicFramePr>
            <a:graphicFrameLocks noChangeAspect="1"/>
          </p:cNvGraphicFramePr>
          <p:nvPr/>
        </p:nvGraphicFramePr>
        <p:xfrm>
          <a:off x="1447800" y="3443288"/>
          <a:ext cx="2057400" cy="393700"/>
        </p:xfrm>
        <a:graphic>
          <a:graphicData uri="http://schemas.openxmlformats.org/presentationml/2006/ole">
            <mc:AlternateContent xmlns:mc="http://schemas.openxmlformats.org/markup-compatibility/2006">
              <mc:Choice xmlns:v="urn:schemas-microsoft-com:vml" Requires="v">
                <p:oleObj spid="_x0000_s967282" r:id="rId9" imgW="990170" imgH="203112" progId="Equation.3">
                  <p:embed/>
                </p:oleObj>
              </mc:Choice>
              <mc:Fallback>
                <p:oleObj r:id="rId9" imgW="990170"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3443288"/>
                        <a:ext cx="2057400"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7" name="Rectangle 13"/>
          <p:cNvSpPr>
            <a:spLocks noChangeArrowheads="1"/>
          </p:cNvSpPr>
          <p:nvPr/>
        </p:nvSpPr>
        <p:spPr bwMode="auto">
          <a:xfrm>
            <a:off x="4348163"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1516" name="Object 12"/>
          <p:cNvGraphicFramePr>
            <a:graphicFrameLocks noChangeAspect="1"/>
          </p:cNvGraphicFramePr>
          <p:nvPr/>
        </p:nvGraphicFramePr>
        <p:xfrm>
          <a:off x="1447800" y="3859213"/>
          <a:ext cx="914400" cy="407987"/>
        </p:xfrm>
        <a:graphic>
          <a:graphicData uri="http://schemas.openxmlformats.org/presentationml/2006/ole">
            <mc:AlternateContent xmlns:mc="http://schemas.openxmlformats.org/markup-compatibility/2006">
              <mc:Choice xmlns:v="urn:schemas-microsoft-com:vml" Requires="v">
                <p:oleObj spid="_x0000_s967283" r:id="rId11" imgW="444307" imgH="203112" progId="Equation.3">
                  <p:embed/>
                </p:oleObj>
              </mc:Choice>
              <mc:Fallback>
                <p:oleObj r:id="rId11" imgW="444307" imgH="20311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3859213"/>
                        <a:ext cx="914400" cy="407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19" name="Rectangle 15"/>
          <p:cNvSpPr>
            <a:spLocks noChangeArrowheads="1"/>
          </p:cNvSpPr>
          <p:nvPr/>
        </p:nvSpPr>
        <p:spPr bwMode="auto">
          <a:xfrm>
            <a:off x="4348163" y="33385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1518" name="Object 14"/>
          <p:cNvGraphicFramePr>
            <a:graphicFrameLocks noChangeAspect="1"/>
          </p:cNvGraphicFramePr>
          <p:nvPr>
            <p:extLst>
              <p:ext uri="{D42A27DB-BD31-4B8C-83A1-F6EECF244321}">
                <p14:modId xmlns:p14="http://schemas.microsoft.com/office/powerpoint/2010/main" val="1001444613"/>
              </p:ext>
            </p:extLst>
          </p:nvPr>
        </p:nvGraphicFramePr>
        <p:xfrm>
          <a:off x="5505450" y="2509837"/>
          <a:ext cx="1033462" cy="417513"/>
        </p:xfrm>
        <a:graphic>
          <a:graphicData uri="http://schemas.openxmlformats.org/presentationml/2006/ole">
            <mc:AlternateContent xmlns:mc="http://schemas.openxmlformats.org/markup-compatibility/2006">
              <mc:Choice xmlns:v="urn:schemas-microsoft-com:vml" Requires="v">
                <p:oleObj spid="_x0000_s967284" r:id="rId13" imgW="444114" imgH="177646" progId="Equation.3">
                  <p:embed/>
                </p:oleObj>
              </mc:Choice>
              <mc:Fallback>
                <p:oleObj r:id="rId13" imgW="444114" imgH="17764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05450" y="2509837"/>
                        <a:ext cx="1033462" cy="41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522" name="Rectangle 18"/>
          <p:cNvSpPr>
            <a:spLocks noChangeArrowheads="1"/>
          </p:cNvSpPr>
          <p:nvPr/>
        </p:nvSpPr>
        <p:spPr bwMode="auto">
          <a:xfrm>
            <a:off x="4338638"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aphicFrame>
        <p:nvGraphicFramePr>
          <p:cNvPr id="21521" name="Object 17"/>
          <p:cNvGraphicFramePr>
            <a:graphicFrameLocks noChangeAspect="1"/>
          </p:cNvGraphicFramePr>
          <p:nvPr/>
        </p:nvGraphicFramePr>
        <p:xfrm>
          <a:off x="6505575" y="2495550"/>
          <a:ext cx="1066800" cy="457200"/>
        </p:xfrm>
        <a:graphic>
          <a:graphicData uri="http://schemas.openxmlformats.org/presentationml/2006/ole">
            <mc:AlternateContent xmlns:mc="http://schemas.openxmlformats.org/markup-compatibility/2006">
              <mc:Choice xmlns:v="urn:schemas-microsoft-com:vml" Requires="v">
                <p:oleObj spid="_x0000_s967285" r:id="rId15" imgW="469696" imgH="203112" progId="Equation.3">
                  <p:embed/>
                </p:oleObj>
              </mc:Choice>
              <mc:Fallback>
                <p:oleObj r:id="rId15" imgW="469696" imgH="20311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505575" y="2495550"/>
                        <a:ext cx="1066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23" name="Object 19"/>
          <p:cNvGraphicFramePr>
            <a:graphicFrameLocks noChangeAspect="1"/>
          </p:cNvGraphicFramePr>
          <p:nvPr>
            <p:extLst>
              <p:ext uri="{D42A27DB-BD31-4B8C-83A1-F6EECF244321}">
                <p14:modId xmlns:p14="http://schemas.microsoft.com/office/powerpoint/2010/main" val="2830225875"/>
              </p:ext>
            </p:extLst>
          </p:nvPr>
        </p:nvGraphicFramePr>
        <p:xfrm>
          <a:off x="7258050" y="2895600"/>
          <a:ext cx="1066800" cy="457200"/>
        </p:xfrm>
        <a:graphic>
          <a:graphicData uri="http://schemas.openxmlformats.org/presentationml/2006/ole">
            <mc:AlternateContent xmlns:mc="http://schemas.openxmlformats.org/markup-compatibility/2006">
              <mc:Choice xmlns:v="urn:schemas-microsoft-com:vml" Requires="v">
                <p:oleObj spid="_x0000_s967286" r:id="rId17" imgW="469696" imgH="203112" progId="Equation.3">
                  <p:embed/>
                </p:oleObj>
              </mc:Choice>
              <mc:Fallback>
                <p:oleObj r:id="rId17" imgW="469696" imgH="20311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58050" y="2895600"/>
                        <a:ext cx="1066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24" name="Object 20"/>
          <p:cNvGraphicFramePr>
            <a:graphicFrameLocks noChangeAspect="1"/>
          </p:cNvGraphicFramePr>
          <p:nvPr>
            <p:extLst>
              <p:ext uri="{D42A27DB-BD31-4B8C-83A1-F6EECF244321}">
                <p14:modId xmlns:p14="http://schemas.microsoft.com/office/powerpoint/2010/main" val="3369003384"/>
              </p:ext>
            </p:extLst>
          </p:nvPr>
        </p:nvGraphicFramePr>
        <p:xfrm>
          <a:off x="7388944" y="3367088"/>
          <a:ext cx="1066800" cy="457200"/>
        </p:xfrm>
        <a:graphic>
          <a:graphicData uri="http://schemas.openxmlformats.org/presentationml/2006/ole">
            <mc:AlternateContent xmlns:mc="http://schemas.openxmlformats.org/markup-compatibility/2006">
              <mc:Choice xmlns:v="urn:schemas-microsoft-com:vml" Requires="v">
                <p:oleObj spid="_x0000_s967287" r:id="rId18" imgW="469696" imgH="203112" progId="Equation.3">
                  <p:embed/>
                </p:oleObj>
              </mc:Choice>
              <mc:Fallback>
                <p:oleObj r:id="rId18" imgW="469696" imgH="20311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88944" y="3367088"/>
                        <a:ext cx="1066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10</a:t>
            </a:fld>
            <a:endParaRPr lang="en-US" altLang="zh-CN" dirty="0"/>
          </a:p>
        </p:txBody>
      </p:sp>
    </p:spTree>
    <p:extLst>
      <p:ext uri="{BB962C8B-B14F-4D97-AF65-F5344CB8AC3E}">
        <p14:creationId xmlns:p14="http://schemas.microsoft.com/office/powerpoint/2010/main" val="295757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507">
                                            <p:txEl>
                                              <p:pRg st="6" end="6"/>
                                            </p:txEl>
                                          </p:spTgt>
                                        </p:tgtEl>
                                        <p:attrNameLst>
                                          <p:attrName>style.visibility</p:attrName>
                                        </p:attrNameLst>
                                      </p:cBhvr>
                                      <p:to>
                                        <p:strVal val="visible"/>
                                      </p:to>
                                    </p:set>
                                    <p:anim calcmode="lin" valueType="num">
                                      <p:cBhvr additive="base">
                                        <p:cTn id="7" dur="500" fill="hold"/>
                                        <p:tgtEl>
                                          <p:spTgt spid="21507">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507">
                                            <p:txEl>
                                              <p:pRg st="7" end="7"/>
                                            </p:txEl>
                                          </p:spTgt>
                                        </p:tgtEl>
                                        <p:attrNameLst>
                                          <p:attrName>style.visibility</p:attrName>
                                        </p:attrNameLst>
                                      </p:cBhvr>
                                      <p:to>
                                        <p:strVal val="visible"/>
                                      </p:to>
                                    </p:set>
                                    <p:anim calcmode="lin" valueType="num">
                                      <p:cBhvr additive="base">
                                        <p:cTn id="11" dur="500" fill="hold"/>
                                        <p:tgtEl>
                                          <p:spTgt spid="21507">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50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1732"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Correctness of Reduction</a:t>
            </a:r>
          </a:p>
        </p:txBody>
      </p:sp>
      <p:grpSp>
        <p:nvGrpSpPr>
          <p:cNvPr id="2" name="Group 7"/>
          <p:cNvGrpSpPr>
            <a:grpSpLocks/>
          </p:cNvGrpSpPr>
          <p:nvPr/>
        </p:nvGrpSpPr>
        <p:grpSpPr bwMode="auto">
          <a:xfrm>
            <a:off x="1600200" y="2279650"/>
            <a:ext cx="403225" cy="387350"/>
            <a:chOff x="912" y="2300"/>
            <a:chExt cx="254" cy="244"/>
          </a:xfrm>
        </p:grpSpPr>
        <p:sp>
          <p:nvSpPr>
            <p:cNvPr id="201770" name="Oval 8"/>
            <p:cNvSpPr>
              <a:spLocks noChangeArrowheads="1"/>
            </p:cNvSpPr>
            <p:nvPr/>
          </p:nvSpPr>
          <p:spPr bwMode="auto">
            <a:xfrm>
              <a:off x="912" y="2304"/>
              <a:ext cx="240" cy="240"/>
            </a:xfrm>
            <a:prstGeom prst="ellipse">
              <a:avLst/>
            </a:prstGeom>
            <a:noFill/>
            <a:ln w="38100">
              <a:solidFill>
                <a:srgbClr val="FFBE2C"/>
              </a:solidFill>
              <a:round/>
              <a:headEnd/>
              <a:tailEnd/>
            </a:ln>
          </p:spPr>
          <p:txBody>
            <a:bodyPr wrap="none" anchor="ctr"/>
            <a:lstStyle/>
            <a:p>
              <a:endParaRPr lang="zh-CN" altLang="zh-CN"/>
            </a:p>
          </p:txBody>
        </p:sp>
        <p:sp>
          <p:nvSpPr>
            <p:cNvPr id="201771" name="Text Box 9"/>
            <p:cNvSpPr txBox="1">
              <a:spLocks noChangeArrowheads="1"/>
            </p:cNvSpPr>
            <p:nvPr/>
          </p:nvSpPr>
          <p:spPr bwMode="auto">
            <a:xfrm>
              <a:off x="912" y="2300"/>
              <a:ext cx="254" cy="231"/>
            </a:xfrm>
            <a:prstGeom prst="rect">
              <a:avLst/>
            </a:prstGeom>
            <a:noFill/>
            <a:ln w="9525">
              <a:noFill/>
              <a:miter lim="800000"/>
              <a:headEnd/>
              <a:tailEnd/>
            </a:ln>
          </p:spPr>
          <p:txBody>
            <a:bodyPr wrap="none">
              <a:spAutoFit/>
            </a:bodyPr>
            <a:lstStyle/>
            <a:p>
              <a:r>
                <a:rPr lang="en-US" altLang="zh-CN" sz="1800">
                  <a:latin typeface="Futura" pitchFamily="32" charset="0"/>
                </a:rPr>
                <a:t>u</a:t>
              </a:r>
              <a:r>
                <a:rPr lang="en-US" altLang="zh-CN" sz="1800" baseline="-25000">
                  <a:latin typeface="Futura" pitchFamily="32" charset="0"/>
                </a:rPr>
                <a:t>1</a:t>
              </a:r>
              <a:endParaRPr lang="en-US" altLang="zh-CN"/>
            </a:p>
          </p:txBody>
        </p:sp>
      </p:grpSp>
      <p:sp>
        <p:nvSpPr>
          <p:cNvPr id="201734" name="Oval 10"/>
          <p:cNvSpPr>
            <a:spLocks noChangeArrowheads="1"/>
          </p:cNvSpPr>
          <p:nvPr/>
        </p:nvSpPr>
        <p:spPr bwMode="auto">
          <a:xfrm>
            <a:off x="2362200" y="2286000"/>
            <a:ext cx="381000" cy="381000"/>
          </a:xfrm>
          <a:prstGeom prst="ellipse">
            <a:avLst/>
          </a:prstGeom>
          <a:noFill/>
          <a:ln w="38100">
            <a:solidFill>
              <a:srgbClr val="FFBE2C"/>
            </a:solidFill>
            <a:round/>
            <a:headEnd/>
            <a:tailEnd/>
          </a:ln>
        </p:spPr>
        <p:txBody>
          <a:bodyPr wrap="none" anchor="ctr"/>
          <a:lstStyle/>
          <a:p>
            <a:endParaRPr lang="zh-CN" altLang="zh-CN"/>
          </a:p>
        </p:txBody>
      </p:sp>
      <p:sp>
        <p:nvSpPr>
          <p:cNvPr id="201735" name="Text Box 11"/>
          <p:cNvSpPr txBox="1">
            <a:spLocks noChangeArrowheads="1"/>
          </p:cNvSpPr>
          <p:nvPr/>
        </p:nvSpPr>
        <p:spPr bwMode="auto">
          <a:xfrm>
            <a:off x="2209800" y="2220913"/>
            <a:ext cx="611188" cy="442912"/>
          </a:xfrm>
          <a:prstGeom prst="rect">
            <a:avLst/>
          </a:prstGeom>
          <a:noFill/>
          <a:ln w="9525">
            <a:noFill/>
            <a:miter lim="800000"/>
            <a:headEnd/>
            <a:tailEnd/>
          </a:ln>
        </p:spPr>
        <p:txBody>
          <a:bodyPr wrap="none">
            <a:spAutoFit/>
          </a:bodyPr>
          <a:lstStyle/>
          <a:p>
            <a:r>
              <a:rPr lang="en-US" altLang="zh-CN" sz="2300">
                <a:latin typeface="Futura" pitchFamily="32" charset="0"/>
                <a:sym typeface="Symbol" pitchFamily="32" charset="2"/>
              </a:rPr>
              <a:t></a:t>
            </a:r>
            <a:r>
              <a:rPr lang="en-US" altLang="zh-CN" sz="1800">
                <a:latin typeface="Futura" pitchFamily="32" charset="0"/>
              </a:rPr>
              <a:t>u</a:t>
            </a:r>
            <a:r>
              <a:rPr lang="en-US" altLang="zh-CN" sz="1800" baseline="-25000">
                <a:latin typeface="Futura" pitchFamily="32" charset="0"/>
              </a:rPr>
              <a:t>1</a:t>
            </a:r>
            <a:endParaRPr lang="en-US" altLang="zh-CN" baseline="-25000">
              <a:latin typeface="Futura" pitchFamily="32" charset="0"/>
            </a:endParaRPr>
          </a:p>
        </p:txBody>
      </p:sp>
      <p:sp>
        <p:nvSpPr>
          <p:cNvPr id="201736" name="Oval 22"/>
          <p:cNvSpPr>
            <a:spLocks noChangeArrowheads="1"/>
          </p:cNvSpPr>
          <p:nvPr/>
        </p:nvSpPr>
        <p:spPr bwMode="auto">
          <a:xfrm>
            <a:off x="6934200" y="2286000"/>
            <a:ext cx="381000" cy="381000"/>
          </a:xfrm>
          <a:prstGeom prst="ellipse">
            <a:avLst/>
          </a:prstGeom>
          <a:noFill/>
          <a:ln w="38100">
            <a:solidFill>
              <a:srgbClr val="FFBE2C"/>
            </a:solidFill>
            <a:round/>
            <a:headEnd/>
            <a:tailEnd/>
          </a:ln>
        </p:spPr>
        <p:txBody>
          <a:bodyPr wrap="none" anchor="ctr"/>
          <a:lstStyle/>
          <a:p>
            <a:endParaRPr lang="zh-CN" altLang="zh-CN"/>
          </a:p>
        </p:txBody>
      </p:sp>
      <p:sp>
        <p:nvSpPr>
          <p:cNvPr id="201737" name="Text Box 23"/>
          <p:cNvSpPr txBox="1">
            <a:spLocks noChangeArrowheads="1"/>
          </p:cNvSpPr>
          <p:nvPr/>
        </p:nvSpPr>
        <p:spPr bwMode="auto">
          <a:xfrm>
            <a:off x="6781800" y="2209800"/>
            <a:ext cx="611188" cy="442913"/>
          </a:xfrm>
          <a:prstGeom prst="rect">
            <a:avLst/>
          </a:prstGeom>
          <a:noFill/>
          <a:ln w="9525">
            <a:noFill/>
            <a:miter lim="800000"/>
            <a:headEnd/>
            <a:tailEnd/>
          </a:ln>
        </p:spPr>
        <p:txBody>
          <a:bodyPr wrap="none">
            <a:spAutoFit/>
          </a:bodyPr>
          <a:lstStyle/>
          <a:p>
            <a:r>
              <a:rPr lang="en-US" altLang="zh-CN" sz="2300">
                <a:latin typeface="Futura" pitchFamily="32" charset="0"/>
                <a:sym typeface="Symbol" pitchFamily="32" charset="2"/>
              </a:rPr>
              <a:t></a:t>
            </a:r>
            <a:r>
              <a:rPr lang="en-US" altLang="zh-CN" sz="1800">
                <a:latin typeface="Futura" pitchFamily="32" charset="0"/>
              </a:rPr>
              <a:t>u</a:t>
            </a:r>
            <a:r>
              <a:rPr lang="en-US" altLang="zh-CN" sz="1800" baseline="-25000">
                <a:latin typeface="Futura" pitchFamily="32" charset="0"/>
              </a:rPr>
              <a:t>4</a:t>
            </a:r>
          </a:p>
        </p:txBody>
      </p:sp>
      <p:grpSp>
        <p:nvGrpSpPr>
          <p:cNvPr id="3" name="Group 24"/>
          <p:cNvGrpSpPr>
            <a:grpSpLocks/>
          </p:cNvGrpSpPr>
          <p:nvPr/>
        </p:nvGrpSpPr>
        <p:grpSpPr bwMode="auto">
          <a:xfrm>
            <a:off x="6172200" y="2279650"/>
            <a:ext cx="403225" cy="387350"/>
            <a:chOff x="912" y="2300"/>
            <a:chExt cx="254" cy="244"/>
          </a:xfrm>
        </p:grpSpPr>
        <p:sp>
          <p:nvSpPr>
            <p:cNvPr id="201768" name="Oval 25"/>
            <p:cNvSpPr>
              <a:spLocks noChangeArrowheads="1"/>
            </p:cNvSpPr>
            <p:nvPr/>
          </p:nvSpPr>
          <p:spPr bwMode="auto">
            <a:xfrm>
              <a:off x="912" y="2304"/>
              <a:ext cx="240" cy="240"/>
            </a:xfrm>
            <a:prstGeom prst="ellipse">
              <a:avLst/>
            </a:prstGeom>
            <a:noFill/>
            <a:ln w="38100">
              <a:solidFill>
                <a:srgbClr val="FFBE2C"/>
              </a:solidFill>
              <a:round/>
              <a:headEnd/>
              <a:tailEnd/>
            </a:ln>
          </p:spPr>
          <p:txBody>
            <a:bodyPr wrap="none" anchor="ctr"/>
            <a:lstStyle/>
            <a:p>
              <a:endParaRPr lang="zh-CN" altLang="zh-CN"/>
            </a:p>
          </p:txBody>
        </p:sp>
        <p:sp>
          <p:nvSpPr>
            <p:cNvPr id="201769" name="Text Box 26"/>
            <p:cNvSpPr txBox="1">
              <a:spLocks noChangeArrowheads="1"/>
            </p:cNvSpPr>
            <p:nvPr/>
          </p:nvSpPr>
          <p:spPr bwMode="auto">
            <a:xfrm>
              <a:off x="912" y="2300"/>
              <a:ext cx="254" cy="231"/>
            </a:xfrm>
            <a:prstGeom prst="rect">
              <a:avLst/>
            </a:prstGeom>
            <a:noFill/>
            <a:ln w="9525">
              <a:noFill/>
              <a:miter lim="800000"/>
              <a:headEnd/>
              <a:tailEnd/>
            </a:ln>
          </p:spPr>
          <p:txBody>
            <a:bodyPr wrap="none">
              <a:spAutoFit/>
            </a:bodyPr>
            <a:lstStyle/>
            <a:p>
              <a:r>
                <a:rPr lang="en-US" altLang="zh-CN" sz="1800">
                  <a:latin typeface="Futura" pitchFamily="32" charset="0"/>
                </a:rPr>
                <a:t>u</a:t>
              </a:r>
              <a:r>
                <a:rPr lang="en-US" altLang="zh-CN" sz="1800" baseline="-25000">
                  <a:latin typeface="Futura" pitchFamily="32" charset="0"/>
                </a:rPr>
                <a:t>4</a:t>
              </a:r>
              <a:endParaRPr lang="en-US" altLang="zh-CN">
                <a:solidFill>
                  <a:srgbClr val="FF9FF8"/>
                </a:solidFill>
              </a:endParaRPr>
            </a:p>
          </p:txBody>
        </p:sp>
      </p:grpSp>
      <p:sp>
        <p:nvSpPr>
          <p:cNvPr id="201739" name="Line 27"/>
          <p:cNvSpPr>
            <a:spLocks noChangeShapeType="1"/>
          </p:cNvSpPr>
          <p:nvPr/>
        </p:nvSpPr>
        <p:spPr bwMode="auto">
          <a:xfrm>
            <a:off x="1981200" y="2438400"/>
            <a:ext cx="381000" cy="0"/>
          </a:xfrm>
          <a:prstGeom prst="line">
            <a:avLst/>
          </a:prstGeom>
          <a:noFill/>
          <a:ln w="38100">
            <a:solidFill>
              <a:schemeClr val="tx1"/>
            </a:solidFill>
            <a:round/>
            <a:headEnd/>
            <a:tailEnd/>
          </a:ln>
        </p:spPr>
        <p:txBody>
          <a:bodyPr wrap="none" anchor="ctr"/>
          <a:lstStyle/>
          <a:p>
            <a:endParaRPr lang="zh-CN" altLang="en-US"/>
          </a:p>
        </p:txBody>
      </p:sp>
      <p:grpSp>
        <p:nvGrpSpPr>
          <p:cNvPr id="4" name="Group 12"/>
          <p:cNvGrpSpPr>
            <a:grpSpLocks/>
          </p:cNvGrpSpPr>
          <p:nvPr/>
        </p:nvGrpSpPr>
        <p:grpSpPr bwMode="auto">
          <a:xfrm>
            <a:off x="3886200" y="2279650"/>
            <a:ext cx="403225" cy="387350"/>
            <a:chOff x="912" y="2300"/>
            <a:chExt cx="254" cy="244"/>
          </a:xfrm>
        </p:grpSpPr>
        <p:sp>
          <p:nvSpPr>
            <p:cNvPr id="201766" name="Oval 13"/>
            <p:cNvSpPr>
              <a:spLocks noChangeArrowheads="1"/>
            </p:cNvSpPr>
            <p:nvPr/>
          </p:nvSpPr>
          <p:spPr bwMode="auto">
            <a:xfrm>
              <a:off x="912" y="2304"/>
              <a:ext cx="240" cy="240"/>
            </a:xfrm>
            <a:prstGeom prst="ellipse">
              <a:avLst/>
            </a:prstGeom>
            <a:noFill/>
            <a:ln w="38100">
              <a:solidFill>
                <a:srgbClr val="FFBE2C"/>
              </a:solidFill>
              <a:round/>
              <a:headEnd/>
              <a:tailEnd/>
            </a:ln>
          </p:spPr>
          <p:txBody>
            <a:bodyPr wrap="none" anchor="ctr"/>
            <a:lstStyle/>
            <a:p>
              <a:endParaRPr lang="zh-CN" altLang="zh-CN"/>
            </a:p>
          </p:txBody>
        </p:sp>
        <p:sp>
          <p:nvSpPr>
            <p:cNvPr id="201767" name="Text Box 14"/>
            <p:cNvSpPr txBox="1">
              <a:spLocks noChangeArrowheads="1"/>
            </p:cNvSpPr>
            <p:nvPr/>
          </p:nvSpPr>
          <p:spPr bwMode="auto">
            <a:xfrm>
              <a:off x="912" y="2300"/>
              <a:ext cx="254" cy="231"/>
            </a:xfrm>
            <a:prstGeom prst="rect">
              <a:avLst/>
            </a:prstGeom>
            <a:noFill/>
            <a:ln w="9525">
              <a:noFill/>
              <a:miter lim="800000"/>
              <a:headEnd/>
              <a:tailEnd/>
            </a:ln>
          </p:spPr>
          <p:txBody>
            <a:bodyPr wrap="none">
              <a:spAutoFit/>
            </a:bodyPr>
            <a:lstStyle/>
            <a:p>
              <a:r>
                <a:rPr lang="en-US" altLang="zh-CN" sz="1800">
                  <a:latin typeface="Futura" pitchFamily="32" charset="0"/>
                </a:rPr>
                <a:t>u</a:t>
              </a:r>
              <a:r>
                <a:rPr lang="en-US" altLang="zh-CN" sz="1800" baseline="-25000">
                  <a:latin typeface="Futura" pitchFamily="32" charset="0"/>
                </a:rPr>
                <a:t>2</a:t>
              </a:r>
              <a:endParaRPr lang="en-US" altLang="zh-CN"/>
            </a:p>
          </p:txBody>
        </p:sp>
      </p:grpSp>
      <p:sp>
        <p:nvSpPr>
          <p:cNvPr id="201741" name="Oval 15"/>
          <p:cNvSpPr>
            <a:spLocks noChangeArrowheads="1"/>
          </p:cNvSpPr>
          <p:nvPr/>
        </p:nvSpPr>
        <p:spPr bwMode="auto">
          <a:xfrm>
            <a:off x="4648200" y="2286000"/>
            <a:ext cx="381000" cy="381000"/>
          </a:xfrm>
          <a:prstGeom prst="ellipse">
            <a:avLst/>
          </a:prstGeom>
          <a:noFill/>
          <a:ln w="38100">
            <a:solidFill>
              <a:srgbClr val="FFBE2C"/>
            </a:solidFill>
            <a:round/>
            <a:headEnd/>
            <a:tailEnd/>
          </a:ln>
        </p:spPr>
        <p:txBody>
          <a:bodyPr wrap="none" anchor="ctr"/>
          <a:lstStyle/>
          <a:p>
            <a:endParaRPr lang="zh-CN" altLang="zh-CN"/>
          </a:p>
        </p:txBody>
      </p:sp>
      <p:sp>
        <p:nvSpPr>
          <p:cNvPr id="201742" name="Text Box 16"/>
          <p:cNvSpPr txBox="1">
            <a:spLocks noChangeArrowheads="1"/>
          </p:cNvSpPr>
          <p:nvPr/>
        </p:nvSpPr>
        <p:spPr bwMode="auto">
          <a:xfrm>
            <a:off x="4495800" y="2209800"/>
            <a:ext cx="611188" cy="442913"/>
          </a:xfrm>
          <a:prstGeom prst="rect">
            <a:avLst/>
          </a:prstGeom>
          <a:noFill/>
          <a:ln w="9525">
            <a:noFill/>
            <a:miter lim="800000"/>
            <a:headEnd/>
            <a:tailEnd/>
          </a:ln>
        </p:spPr>
        <p:txBody>
          <a:bodyPr wrap="none">
            <a:spAutoFit/>
          </a:bodyPr>
          <a:lstStyle/>
          <a:p>
            <a:r>
              <a:rPr lang="en-US" altLang="zh-CN" sz="2300">
                <a:latin typeface="Futura" pitchFamily="32" charset="0"/>
                <a:sym typeface="Symbol" pitchFamily="32" charset="2"/>
              </a:rPr>
              <a:t></a:t>
            </a:r>
            <a:r>
              <a:rPr lang="en-US" altLang="zh-CN" sz="1800">
                <a:latin typeface="Futura" pitchFamily="32" charset="0"/>
              </a:rPr>
              <a:t>u</a:t>
            </a:r>
            <a:r>
              <a:rPr lang="en-US" altLang="zh-CN" sz="1800" baseline="-25000">
                <a:latin typeface="Futura" pitchFamily="32" charset="0"/>
              </a:rPr>
              <a:t>2</a:t>
            </a:r>
          </a:p>
        </p:txBody>
      </p:sp>
      <p:sp>
        <p:nvSpPr>
          <p:cNvPr id="201743" name="Line 28"/>
          <p:cNvSpPr>
            <a:spLocks noChangeShapeType="1"/>
          </p:cNvSpPr>
          <p:nvPr/>
        </p:nvSpPr>
        <p:spPr bwMode="auto">
          <a:xfrm>
            <a:off x="4267200" y="2438400"/>
            <a:ext cx="381000" cy="0"/>
          </a:xfrm>
          <a:prstGeom prst="line">
            <a:avLst/>
          </a:prstGeom>
          <a:noFill/>
          <a:ln w="38100">
            <a:solidFill>
              <a:schemeClr val="tx1"/>
            </a:solidFill>
            <a:round/>
            <a:headEnd/>
            <a:tailEnd/>
          </a:ln>
        </p:spPr>
        <p:txBody>
          <a:bodyPr wrap="none" anchor="ctr"/>
          <a:lstStyle/>
          <a:p>
            <a:endParaRPr lang="zh-CN" altLang="en-US"/>
          </a:p>
        </p:txBody>
      </p:sp>
      <p:sp>
        <p:nvSpPr>
          <p:cNvPr id="201744" name="Line 30"/>
          <p:cNvSpPr>
            <a:spLocks noChangeShapeType="1"/>
          </p:cNvSpPr>
          <p:nvPr/>
        </p:nvSpPr>
        <p:spPr bwMode="auto">
          <a:xfrm>
            <a:off x="6553200" y="2438400"/>
            <a:ext cx="381000" cy="0"/>
          </a:xfrm>
          <a:prstGeom prst="line">
            <a:avLst/>
          </a:prstGeom>
          <a:noFill/>
          <a:ln w="38100">
            <a:solidFill>
              <a:schemeClr val="tx1"/>
            </a:solidFill>
            <a:round/>
            <a:headEnd/>
            <a:tailEnd/>
          </a:ln>
        </p:spPr>
        <p:txBody>
          <a:bodyPr wrap="none" anchor="ctr"/>
          <a:lstStyle/>
          <a:p>
            <a:endParaRPr lang="zh-CN" altLang="en-US"/>
          </a:p>
        </p:txBody>
      </p:sp>
      <p:grpSp>
        <p:nvGrpSpPr>
          <p:cNvPr id="5" name="Group 31"/>
          <p:cNvGrpSpPr>
            <a:grpSpLocks/>
          </p:cNvGrpSpPr>
          <p:nvPr/>
        </p:nvGrpSpPr>
        <p:grpSpPr bwMode="auto">
          <a:xfrm>
            <a:off x="3657600" y="3276600"/>
            <a:ext cx="1828800" cy="1225550"/>
            <a:chOff x="1248" y="2880"/>
            <a:chExt cx="1152" cy="772"/>
          </a:xfrm>
        </p:grpSpPr>
        <p:grpSp>
          <p:nvGrpSpPr>
            <p:cNvPr id="6" name="Group 32"/>
            <p:cNvGrpSpPr>
              <a:grpSpLocks/>
            </p:cNvGrpSpPr>
            <p:nvPr/>
          </p:nvGrpSpPr>
          <p:grpSpPr bwMode="auto">
            <a:xfrm>
              <a:off x="1680" y="2880"/>
              <a:ext cx="288" cy="244"/>
              <a:chOff x="1680" y="2880"/>
              <a:chExt cx="288" cy="244"/>
            </a:xfrm>
          </p:grpSpPr>
          <p:sp>
            <p:nvSpPr>
              <p:cNvPr id="201764" name="Oval 33"/>
              <p:cNvSpPr>
                <a:spLocks noChangeArrowheads="1"/>
              </p:cNvSpPr>
              <p:nvPr/>
            </p:nvSpPr>
            <p:spPr bwMode="auto">
              <a:xfrm>
                <a:off x="1728" y="2884"/>
                <a:ext cx="240" cy="240"/>
              </a:xfrm>
              <a:prstGeom prst="ellipse">
                <a:avLst/>
              </a:prstGeom>
              <a:noFill/>
              <a:ln w="38100">
                <a:solidFill>
                  <a:srgbClr val="FFBE2C"/>
                </a:solidFill>
                <a:round/>
                <a:headEnd/>
                <a:tailEnd/>
              </a:ln>
            </p:spPr>
            <p:txBody>
              <a:bodyPr wrap="none" anchor="ctr"/>
              <a:lstStyle/>
              <a:p>
                <a:endParaRPr lang="zh-CN" altLang="zh-CN"/>
              </a:p>
            </p:txBody>
          </p:sp>
          <p:sp>
            <p:nvSpPr>
              <p:cNvPr id="201765" name="Text Box 34"/>
              <p:cNvSpPr txBox="1">
                <a:spLocks noChangeArrowheads="1"/>
              </p:cNvSpPr>
              <p:nvPr/>
            </p:nvSpPr>
            <p:spPr bwMode="auto">
              <a:xfrm>
                <a:off x="1680" y="2880"/>
                <a:ext cx="283" cy="231"/>
              </a:xfrm>
              <a:prstGeom prst="rect">
                <a:avLst/>
              </a:prstGeom>
              <a:noFill/>
              <a:ln w="9525">
                <a:noFill/>
                <a:miter lim="800000"/>
                <a:headEnd/>
                <a:tailEnd/>
              </a:ln>
            </p:spPr>
            <p:txBody>
              <a:bodyPr wrap="none">
                <a:spAutoFit/>
              </a:bodyPr>
              <a:lstStyle/>
              <a:p>
                <a:r>
                  <a:rPr lang="en-US" altLang="zh-CN" sz="1800">
                    <a:latin typeface="Futura" pitchFamily="32" charset="0"/>
                  </a:rPr>
                  <a:t>a</a:t>
                </a:r>
                <a:r>
                  <a:rPr lang="en-US" altLang="zh-CN" sz="1800" baseline="30000">
                    <a:latin typeface="Futura" pitchFamily="32" charset="0"/>
                  </a:rPr>
                  <a:t>2</a:t>
                </a:r>
                <a:r>
                  <a:rPr lang="en-US" altLang="zh-CN" sz="1800" baseline="-25000"/>
                  <a:t>j</a:t>
                </a:r>
                <a:endParaRPr lang="en-US" altLang="zh-CN"/>
              </a:p>
            </p:txBody>
          </p:sp>
        </p:grpSp>
        <p:grpSp>
          <p:nvGrpSpPr>
            <p:cNvPr id="7" name="Group 35"/>
            <p:cNvGrpSpPr>
              <a:grpSpLocks/>
            </p:cNvGrpSpPr>
            <p:nvPr/>
          </p:nvGrpSpPr>
          <p:grpSpPr bwMode="auto">
            <a:xfrm>
              <a:off x="2112" y="3408"/>
              <a:ext cx="288" cy="244"/>
              <a:chOff x="1680" y="2880"/>
              <a:chExt cx="288" cy="244"/>
            </a:xfrm>
          </p:grpSpPr>
          <p:sp>
            <p:nvSpPr>
              <p:cNvPr id="201762" name="Oval 36"/>
              <p:cNvSpPr>
                <a:spLocks noChangeArrowheads="1"/>
              </p:cNvSpPr>
              <p:nvPr/>
            </p:nvSpPr>
            <p:spPr bwMode="auto">
              <a:xfrm>
                <a:off x="1728" y="2884"/>
                <a:ext cx="240" cy="240"/>
              </a:xfrm>
              <a:prstGeom prst="ellipse">
                <a:avLst/>
              </a:prstGeom>
              <a:noFill/>
              <a:ln w="38100">
                <a:solidFill>
                  <a:srgbClr val="FFBE2C"/>
                </a:solidFill>
                <a:round/>
                <a:headEnd/>
                <a:tailEnd/>
              </a:ln>
            </p:spPr>
            <p:txBody>
              <a:bodyPr wrap="none" anchor="ctr"/>
              <a:lstStyle/>
              <a:p>
                <a:endParaRPr lang="zh-CN" altLang="zh-CN"/>
              </a:p>
            </p:txBody>
          </p:sp>
          <p:sp>
            <p:nvSpPr>
              <p:cNvPr id="201763" name="Text Box 37"/>
              <p:cNvSpPr txBox="1">
                <a:spLocks noChangeArrowheads="1"/>
              </p:cNvSpPr>
              <p:nvPr/>
            </p:nvSpPr>
            <p:spPr bwMode="auto">
              <a:xfrm>
                <a:off x="1680" y="2880"/>
                <a:ext cx="283" cy="231"/>
              </a:xfrm>
              <a:prstGeom prst="rect">
                <a:avLst/>
              </a:prstGeom>
              <a:noFill/>
              <a:ln w="9525">
                <a:noFill/>
                <a:miter lim="800000"/>
                <a:headEnd/>
                <a:tailEnd/>
              </a:ln>
            </p:spPr>
            <p:txBody>
              <a:bodyPr wrap="none">
                <a:spAutoFit/>
              </a:bodyPr>
              <a:lstStyle/>
              <a:p>
                <a:r>
                  <a:rPr lang="en-US" altLang="zh-CN" sz="1800">
                    <a:latin typeface="Futura" pitchFamily="32" charset="0"/>
                  </a:rPr>
                  <a:t>a</a:t>
                </a:r>
                <a:r>
                  <a:rPr lang="en-US" altLang="zh-CN" sz="1800" baseline="30000">
                    <a:latin typeface="Futura" pitchFamily="32" charset="0"/>
                  </a:rPr>
                  <a:t>3</a:t>
                </a:r>
                <a:r>
                  <a:rPr lang="en-US" altLang="zh-CN" sz="1800" baseline="-25000"/>
                  <a:t>j</a:t>
                </a:r>
                <a:endParaRPr lang="en-US" altLang="zh-CN"/>
              </a:p>
            </p:txBody>
          </p:sp>
        </p:grpSp>
        <p:grpSp>
          <p:nvGrpSpPr>
            <p:cNvPr id="8" name="Group 38"/>
            <p:cNvGrpSpPr>
              <a:grpSpLocks/>
            </p:cNvGrpSpPr>
            <p:nvPr/>
          </p:nvGrpSpPr>
          <p:grpSpPr bwMode="auto">
            <a:xfrm>
              <a:off x="1248" y="3408"/>
              <a:ext cx="288" cy="244"/>
              <a:chOff x="1680" y="2880"/>
              <a:chExt cx="288" cy="244"/>
            </a:xfrm>
          </p:grpSpPr>
          <p:sp>
            <p:nvSpPr>
              <p:cNvPr id="201760" name="Oval 39"/>
              <p:cNvSpPr>
                <a:spLocks noChangeArrowheads="1"/>
              </p:cNvSpPr>
              <p:nvPr/>
            </p:nvSpPr>
            <p:spPr bwMode="auto">
              <a:xfrm>
                <a:off x="1728" y="2884"/>
                <a:ext cx="240" cy="240"/>
              </a:xfrm>
              <a:prstGeom prst="ellipse">
                <a:avLst/>
              </a:prstGeom>
              <a:noFill/>
              <a:ln w="38100">
                <a:solidFill>
                  <a:srgbClr val="FFBE2C"/>
                </a:solidFill>
                <a:round/>
                <a:headEnd/>
                <a:tailEnd/>
              </a:ln>
            </p:spPr>
            <p:txBody>
              <a:bodyPr wrap="none" anchor="ctr"/>
              <a:lstStyle/>
              <a:p>
                <a:endParaRPr lang="zh-CN" altLang="zh-CN"/>
              </a:p>
            </p:txBody>
          </p:sp>
          <p:sp>
            <p:nvSpPr>
              <p:cNvPr id="201761" name="Text Box 40"/>
              <p:cNvSpPr txBox="1">
                <a:spLocks noChangeArrowheads="1"/>
              </p:cNvSpPr>
              <p:nvPr/>
            </p:nvSpPr>
            <p:spPr bwMode="auto">
              <a:xfrm>
                <a:off x="1680" y="2880"/>
                <a:ext cx="283" cy="231"/>
              </a:xfrm>
              <a:prstGeom prst="rect">
                <a:avLst/>
              </a:prstGeom>
              <a:noFill/>
              <a:ln w="9525">
                <a:noFill/>
                <a:miter lim="800000"/>
                <a:headEnd/>
                <a:tailEnd/>
              </a:ln>
            </p:spPr>
            <p:txBody>
              <a:bodyPr wrap="none">
                <a:spAutoFit/>
              </a:bodyPr>
              <a:lstStyle/>
              <a:p>
                <a:r>
                  <a:rPr lang="en-US" altLang="zh-CN" sz="1800">
                    <a:latin typeface="Futura" pitchFamily="32" charset="0"/>
                  </a:rPr>
                  <a:t>a</a:t>
                </a:r>
                <a:r>
                  <a:rPr lang="en-US" altLang="zh-CN" sz="1800" baseline="30000">
                    <a:latin typeface="Futura" pitchFamily="32" charset="0"/>
                  </a:rPr>
                  <a:t>1</a:t>
                </a:r>
                <a:r>
                  <a:rPr lang="en-US" altLang="zh-CN" sz="1800" baseline="-25000"/>
                  <a:t>j</a:t>
                </a:r>
                <a:endParaRPr lang="en-US" altLang="zh-CN"/>
              </a:p>
            </p:txBody>
          </p:sp>
        </p:grpSp>
        <p:sp>
          <p:nvSpPr>
            <p:cNvPr id="201757" name="Line 41"/>
            <p:cNvSpPr>
              <a:spLocks noChangeShapeType="1"/>
            </p:cNvSpPr>
            <p:nvPr/>
          </p:nvSpPr>
          <p:spPr bwMode="auto">
            <a:xfrm flipH="1">
              <a:off x="1440" y="3072"/>
              <a:ext cx="288" cy="336"/>
            </a:xfrm>
            <a:prstGeom prst="line">
              <a:avLst/>
            </a:prstGeom>
            <a:noFill/>
            <a:ln w="38100">
              <a:solidFill>
                <a:srgbClr val="FFBE2C"/>
              </a:solidFill>
              <a:round/>
              <a:headEnd/>
              <a:tailEnd/>
            </a:ln>
          </p:spPr>
          <p:txBody>
            <a:bodyPr wrap="none" anchor="ctr"/>
            <a:lstStyle/>
            <a:p>
              <a:endParaRPr lang="zh-CN" altLang="en-US"/>
            </a:p>
          </p:txBody>
        </p:sp>
        <p:sp>
          <p:nvSpPr>
            <p:cNvPr id="201758" name="Line 42"/>
            <p:cNvSpPr>
              <a:spLocks noChangeShapeType="1"/>
            </p:cNvSpPr>
            <p:nvPr/>
          </p:nvSpPr>
          <p:spPr bwMode="auto">
            <a:xfrm flipH="1" flipV="1">
              <a:off x="1968" y="3072"/>
              <a:ext cx="288" cy="336"/>
            </a:xfrm>
            <a:prstGeom prst="line">
              <a:avLst/>
            </a:prstGeom>
            <a:noFill/>
            <a:ln w="38100">
              <a:solidFill>
                <a:srgbClr val="FFBE2C"/>
              </a:solidFill>
              <a:round/>
              <a:headEnd/>
              <a:tailEnd/>
            </a:ln>
          </p:spPr>
          <p:txBody>
            <a:bodyPr wrap="none" anchor="ctr"/>
            <a:lstStyle/>
            <a:p>
              <a:endParaRPr lang="zh-CN" altLang="en-US"/>
            </a:p>
          </p:txBody>
        </p:sp>
        <p:sp>
          <p:nvSpPr>
            <p:cNvPr id="201759" name="Line 43"/>
            <p:cNvSpPr>
              <a:spLocks noChangeShapeType="1"/>
            </p:cNvSpPr>
            <p:nvPr/>
          </p:nvSpPr>
          <p:spPr bwMode="auto">
            <a:xfrm flipH="1" flipV="1">
              <a:off x="1536" y="3552"/>
              <a:ext cx="624" cy="0"/>
            </a:xfrm>
            <a:prstGeom prst="line">
              <a:avLst/>
            </a:prstGeom>
            <a:noFill/>
            <a:ln w="38100">
              <a:solidFill>
                <a:srgbClr val="FFBE2C"/>
              </a:solidFill>
              <a:round/>
              <a:headEnd/>
              <a:tailEnd/>
            </a:ln>
          </p:spPr>
          <p:txBody>
            <a:bodyPr wrap="none" anchor="ctr"/>
            <a:lstStyle/>
            <a:p>
              <a:endParaRPr lang="zh-CN" altLang="en-US"/>
            </a:p>
          </p:txBody>
        </p:sp>
      </p:grpSp>
      <p:sp>
        <p:nvSpPr>
          <p:cNvPr id="201746" name="Line 57"/>
          <p:cNvSpPr>
            <a:spLocks noChangeShapeType="1"/>
          </p:cNvSpPr>
          <p:nvPr/>
        </p:nvSpPr>
        <p:spPr bwMode="auto">
          <a:xfrm flipH="1" flipV="1">
            <a:off x="1828800" y="2667000"/>
            <a:ext cx="1905000" cy="1524000"/>
          </a:xfrm>
          <a:prstGeom prst="line">
            <a:avLst/>
          </a:prstGeom>
          <a:noFill/>
          <a:ln w="38100">
            <a:solidFill>
              <a:srgbClr val="FFBE2C"/>
            </a:solidFill>
            <a:round/>
            <a:headEnd/>
            <a:tailEnd/>
          </a:ln>
        </p:spPr>
        <p:txBody>
          <a:bodyPr wrap="none" anchor="ctr"/>
          <a:lstStyle/>
          <a:p>
            <a:endParaRPr lang="zh-CN" altLang="en-US"/>
          </a:p>
        </p:txBody>
      </p:sp>
      <p:sp>
        <p:nvSpPr>
          <p:cNvPr id="201747" name="Line 59"/>
          <p:cNvSpPr>
            <a:spLocks noChangeShapeType="1"/>
          </p:cNvSpPr>
          <p:nvPr/>
        </p:nvSpPr>
        <p:spPr bwMode="auto">
          <a:xfrm flipV="1">
            <a:off x="4648200" y="2667000"/>
            <a:ext cx="152400" cy="609600"/>
          </a:xfrm>
          <a:prstGeom prst="line">
            <a:avLst/>
          </a:prstGeom>
          <a:noFill/>
          <a:ln w="38100">
            <a:solidFill>
              <a:srgbClr val="FFBE2C"/>
            </a:solidFill>
            <a:round/>
            <a:headEnd/>
            <a:tailEnd/>
          </a:ln>
        </p:spPr>
        <p:txBody>
          <a:bodyPr wrap="none" anchor="ctr"/>
          <a:lstStyle/>
          <a:p>
            <a:endParaRPr lang="zh-CN" altLang="en-US"/>
          </a:p>
        </p:txBody>
      </p:sp>
      <p:sp>
        <p:nvSpPr>
          <p:cNvPr id="201748" name="Line 65"/>
          <p:cNvSpPr>
            <a:spLocks noChangeShapeType="1"/>
          </p:cNvSpPr>
          <p:nvPr/>
        </p:nvSpPr>
        <p:spPr bwMode="auto">
          <a:xfrm flipV="1">
            <a:off x="5410200" y="2667000"/>
            <a:ext cx="838200" cy="1447800"/>
          </a:xfrm>
          <a:prstGeom prst="line">
            <a:avLst/>
          </a:prstGeom>
          <a:noFill/>
          <a:ln w="38100">
            <a:solidFill>
              <a:srgbClr val="FFBE2C"/>
            </a:solidFill>
            <a:round/>
            <a:headEnd/>
            <a:tailEnd/>
          </a:ln>
        </p:spPr>
        <p:txBody>
          <a:bodyPr wrap="none" anchor="ctr"/>
          <a:lstStyle/>
          <a:p>
            <a:endParaRPr lang="zh-CN" altLang="en-US"/>
          </a:p>
        </p:txBody>
      </p:sp>
      <p:sp>
        <p:nvSpPr>
          <p:cNvPr id="201749" name="Oval 67"/>
          <p:cNvSpPr>
            <a:spLocks noChangeArrowheads="1"/>
          </p:cNvSpPr>
          <p:nvPr/>
        </p:nvSpPr>
        <p:spPr bwMode="auto">
          <a:xfrm>
            <a:off x="6934200" y="2286000"/>
            <a:ext cx="381000" cy="381000"/>
          </a:xfrm>
          <a:prstGeom prst="ellipse">
            <a:avLst/>
          </a:prstGeom>
          <a:solidFill>
            <a:schemeClr val="tx1">
              <a:alpha val="39999"/>
            </a:schemeClr>
          </a:solidFill>
          <a:ln w="12700">
            <a:solidFill>
              <a:schemeClr val="tx1"/>
            </a:solidFill>
            <a:round/>
            <a:headEnd/>
            <a:tailEnd/>
          </a:ln>
        </p:spPr>
        <p:txBody>
          <a:bodyPr wrap="none" anchor="ctr"/>
          <a:lstStyle/>
          <a:p>
            <a:endParaRPr lang="zh-CN" altLang="zh-CN"/>
          </a:p>
        </p:txBody>
      </p:sp>
      <p:sp>
        <p:nvSpPr>
          <p:cNvPr id="201750" name="Oval 69"/>
          <p:cNvSpPr>
            <a:spLocks noChangeArrowheads="1"/>
          </p:cNvSpPr>
          <p:nvPr/>
        </p:nvSpPr>
        <p:spPr bwMode="auto">
          <a:xfrm>
            <a:off x="3886200" y="2286000"/>
            <a:ext cx="381000" cy="381000"/>
          </a:xfrm>
          <a:prstGeom prst="ellipse">
            <a:avLst/>
          </a:prstGeom>
          <a:solidFill>
            <a:schemeClr val="tx1">
              <a:alpha val="39999"/>
            </a:schemeClr>
          </a:solidFill>
          <a:ln w="12700">
            <a:solidFill>
              <a:schemeClr val="tx1"/>
            </a:solidFill>
            <a:round/>
            <a:headEnd/>
            <a:tailEnd/>
          </a:ln>
        </p:spPr>
        <p:txBody>
          <a:bodyPr wrap="none" anchor="ctr"/>
          <a:lstStyle/>
          <a:p>
            <a:endParaRPr lang="zh-CN" altLang="zh-CN"/>
          </a:p>
        </p:txBody>
      </p:sp>
      <p:sp>
        <p:nvSpPr>
          <p:cNvPr id="201751" name="Oval 70"/>
          <p:cNvSpPr>
            <a:spLocks noChangeArrowheads="1"/>
          </p:cNvSpPr>
          <p:nvPr/>
        </p:nvSpPr>
        <p:spPr bwMode="auto">
          <a:xfrm>
            <a:off x="2362200" y="2286000"/>
            <a:ext cx="381000" cy="381000"/>
          </a:xfrm>
          <a:prstGeom prst="ellipse">
            <a:avLst/>
          </a:prstGeom>
          <a:solidFill>
            <a:schemeClr val="tx1">
              <a:alpha val="39999"/>
            </a:schemeClr>
          </a:solidFill>
          <a:ln w="12700">
            <a:solidFill>
              <a:schemeClr val="tx1"/>
            </a:solidFill>
            <a:round/>
            <a:headEnd/>
            <a:tailEnd/>
          </a:ln>
        </p:spPr>
        <p:txBody>
          <a:bodyPr wrap="none" anchor="ctr"/>
          <a:lstStyle/>
          <a:p>
            <a:endParaRPr lang="zh-CN" altLang="zh-CN"/>
          </a:p>
        </p:txBody>
      </p:sp>
      <p:sp>
        <p:nvSpPr>
          <p:cNvPr id="201752" name="Rectangle 71"/>
          <p:cNvSpPr>
            <a:spLocks noChangeArrowheads="1"/>
          </p:cNvSpPr>
          <p:nvPr/>
        </p:nvSpPr>
        <p:spPr bwMode="auto">
          <a:xfrm>
            <a:off x="1600200" y="4800600"/>
            <a:ext cx="184150" cy="457200"/>
          </a:xfrm>
          <a:prstGeom prst="rect">
            <a:avLst/>
          </a:prstGeom>
          <a:noFill/>
          <a:ln w="9525">
            <a:noFill/>
            <a:miter lim="800000"/>
            <a:headEnd/>
            <a:tailEnd/>
          </a:ln>
        </p:spPr>
        <p:txBody>
          <a:bodyPr wrap="none">
            <a:spAutoFit/>
          </a:bodyPr>
          <a:lstStyle/>
          <a:p>
            <a:endParaRPr lang="zh-CN" altLang="zh-CN"/>
          </a:p>
        </p:txBody>
      </p:sp>
      <p:sp>
        <p:nvSpPr>
          <p:cNvPr id="201753" name="Text Box 72"/>
          <p:cNvSpPr txBox="1">
            <a:spLocks noChangeArrowheads="1"/>
          </p:cNvSpPr>
          <p:nvPr/>
        </p:nvSpPr>
        <p:spPr bwMode="auto">
          <a:xfrm>
            <a:off x="762000" y="4648200"/>
            <a:ext cx="7272338" cy="1200150"/>
          </a:xfrm>
          <a:prstGeom prst="rect">
            <a:avLst/>
          </a:prstGeom>
          <a:noFill/>
          <a:ln w="9525">
            <a:noFill/>
            <a:miter lim="800000"/>
            <a:headEnd/>
            <a:tailEnd/>
          </a:ln>
        </p:spPr>
        <p:txBody>
          <a:bodyPr wrap="none">
            <a:spAutoFit/>
          </a:bodyPr>
          <a:lstStyle/>
          <a:p>
            <a:r>
              <a:rPr lang="en-US" altLang="zh-CN">
                <a:solidFill>
                  <a:srgbClr val="FF0000"/>
                </a:solidFill>
                <a:latin typeface="Franklin Gothic Book" pitchFamily="32" charset="0"/>
              </a:rPr>
              <a:t>In order to cover the triangle-to-literal edges, all three</a:t>
            </a:r>
          </a:p>
          <a:p>
            <a:r>
              <a:rPr lang="en-US" altLang="zh-CN">
                <a:solidFill>
                  <a:srgbClr val="FF0000"/>
                </a:solidFill>
                <a:latin typeface="Franklin Gothic Book" pitchFamily="32" charset="0"/>
              </a:rPr>
              <a:t>vertices in this triangle must be chosen, contradicting</a:t>
            </a:r>
          </a:p>
          <a:p>
            <a:r>
              <a:rPr lang="en-US" altLang="zh-CN">
                <a:solidFill>
                  <a:srgbClr val="FF0000"/>
                </a:solidFill>
                <a:latin typeface="Franklin Gothic Book" pitchFamily="32" charset="0"/>
              </a:rPr>
              <a:t>fact that only two can be chosen (since size is n + 2m).</a:t>
            </a:r>
          </a:p>
        </p:txBody>
      </p:sp>
      <p:sp>
        <p:nvSpPr>
          <p:cNvPr id="9" name="灯片编号占位符 8"/>
          <p:cNvSpPr>
            <a:spLocks noGrp="1"/>
          </p:cNvSpPr>
          <p:nvPr>
            <p:ph type="sldNum" sz="quarter" idx="12"/>
          </p:nvPr>
        </p:nvSpPr>
        <p:spPr/>
        <p:txBody>
          <a:bodyPr/>
          <a:lstStyle/>
          <a:p>
            <a:r>
              <a:rPr lang="en-US" altLang="zh-CN" smtClean="0"/>
              <a:t>Chapter11-</a:t>
            </a:r>
            <a:fld id="{3288BBC0-23D9-4B2C-ADBC-4005AE87FB9A}" type="slidenum">
              <a:rPr lang="en-US" altLang="zh-CN" smtClean="0"/>
              <a:pPr/>
              <a:t>100</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3780"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Running Time of the Reduction</a:t>
            </a:r>
          </a:p>
        </p:txBody>
      </p:sp>
      <p:sp>
        <p:nvSpPr>
          <p:cNvPr id="203781" name="Rectangle 3"/>
          <p:cNvSpPr>
            <a:spLocks noGrp="1" noChangeArrowheads="1"/>
          </p:cNvSpPr>
          <p:nvPr>
            <p:ph type="body" idx="1"/>
          </p:nvPr>
        </p:nvSpPr>
        <p:spPr/>
        <p:txBody>
          <a:bodyPr/>
          <a:lstStyle/>
          <a:p>
            <a:r>
              <a:rPr lang="en-US" altLang="zh-CN" smtClean="0">
                <a:latin typeface="Franklin Gothic Book" pitchFamily="32" charset="0"/>
                <a:ea typeface="ＭＳ Ｐゴシック" pitchFamily="32" charset="-128"/>
              </a:rPr>
              <a:t>Show graph constructed is not too much bigger than the input 3SAT formula:</a:t>
            </a:r>
          </a:p>
          <a:p>
            <a:pPr lvl="1"/>
            <a:r>
              <a:rPr lang="en-US" altLang="zh-CN" smtClean="0">
                <a:latin typeface="Franklin Gothic Book" pitchFamily="32" charset="0"/>
                <a:ea typeface="ＭＳ Ｐゴシック" pitchFamily="32" charset="-128"/>
              </a:rPr>
              <a:t>number of vertices is 2n + 3m</a:t>
            </a:r>
          </a:p>
          <a:p>
            <a:pPr lvl="1"/>
            <a:r>
              <a:rPr lang="en-US" altLang="zh-CN" smtClean="0">
                <a:latin typeface="Franklin Gothic Book" pitchFamily="32" charset="0"/>
                <a:ea typeface="ＭＳ Ｐゴシック" pitchFamily="32" charset="-128"/>
              </a:rPr>
              <a:t>number of edges is n + 3m + 3m</a:t>
            </a:r>
          </a:p>
          <a:p>
            <a:r>
              <a:rPr lang="en-US" altLang="zh-CN" smtClean="0">
                <a:latin typeface="Franklin Gothic Book" pitchFamily="32" charset="0"/>
                <a:ea typeface="ＭＳ Ｐゴシック" pitchFamily="32" charset="-128"/>
              </a:rPr>
              <a:t>Size of VC input is polynomial in size of 3SAT input, and rules for constructing the VC input are quick to calculate, so running time is polynomial.</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101</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6068"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VC and CLIQUE</a:t>
            </a:r>
          </a:p>
        </p:txBody>
      </p:sp>
      <p:sp>
        <p:nvSpPr>
          <p:cNvPr id="216069" name="Rectangle 3"/>
          <p:cNvSpPr>
            <a:spLocks noGrp="1" noChangeArrowheads="1"/>
          </p:cNvSpPr>
          <p:nvPr>
            <p:ph type="body" idx="1"/>
          </p:nvPr>
        </p:nvSpPr>
        <p:spPr/>
        <p:txBody>
          <a:bodyPr/>
          <a:lstStyle/>
          <a:p>
            <a:r>
              <a:rPr lang="en-US" altLang="zh-CN" smtClean="0">
                <a:latin typeface="Franklin Gothic Book" pitchFamily="32" charset="0"/>
                <a:ea typeface="ＭＳ Ｐゴシック" pitchFamily="32" charset="-128"/>
              </a:rPr>
              <a:t>Can use previous observation to show that </a:t>
            </a:r>
          </a:p>
          <a:p>
            <a:pPr lvl="1"/>
            <a:r>
              <a:rPr lang="en-US" altLang="zh-CN" smtClean="0">
                <a:latin typeface="Franklin Gothic Book" pitchFamily="32" charset="0"/>
                <a:ea typeface="ＭＳ Ｐゴシック" pitchFamily="32" charset="-128"/>
              </a:rPr>
              <a:t>VC  ≤</a:t>
            </a:r>
            <a:r>
              <a:rPr lang="en-US" altLang="zh-CN" baseline="-25000" smtClean="0">
                <a:latin typeface="Franklin Gothic Book" pitchFamily="32" charset="0"/>
                <a:ea typeface="ＭＳ Ｐゴシック" pitchFamily="32" charset="-128"/>
              </a:rPr>
              <a:t>p</a:t>
            </a:r>
            <a:r>
              <a:rPr lang="en-US" altLang="zh-CN" smtClean="0">
                <a:latin typeface="Franklin Gothic Book" pitchFamily="32" charset="0"/>
                <a:ea typeface="ＭＳ Ｐゴシック" pitchFamily="32" charset="-128"/>
              </a:rPr>
              <a:t> CLIQUE </a:t>
            </a:r>
          </a:p>
          <a:p>
            <a:pPr lvl="1"/>
            <a:endParaRPr lang="en-US" altLang="zh-CN" smtClean="0">
              <a:latin typeface="Franklin Gothic Book" pitchFamily="32" charset="0"/>
              <a:ea typeface="ＭＳ Ｐゴシック" pitchFamily="32" charset="-128"/>
            </a:endParaRPr>
          </a:p>
          <a:p>
            <a:r>
              <a:rPr lang="en-US" altLang="zh-CN" smtClean="0">
                <a:latin typeface="Franklin Gothic Book" pitchFamily="32" charset="0"/>
                <a:ea typeface="ＭＳ Ｐゴシック" pitchFamily="32" charset="-128"/>
              </a:rPr>
              <a:t>and also to show that </a:t>
            </a:r>
          </a:p>
          <a:p>
            <a:pPr lvl="1"/>
            <a:r>
              <a:rPr lang="en-US" altLang="zh-CN" smtClean="0">
                <a:latin typeface="Franklin Gothic Book" pitchFamily="32" charset="0"/>
                <a:ea typeface="ＭＳ Ｐゴシック" pitchFamily="32" charset="-128"/>
              </a:rPr>
              <a:t>CLIQUE ≤</a:t>
            </a:r>
            <a:r>
              <a:rPr lang="en-US" altLang="zh-CN" baseline="-25000" smtClean="0">
                <a:latin typeface="Franklin Gothic Book" pitchFamily="32" charset="0"/>
                <a:ea typeface="ＭＳ Ｐゴシック" pitchFamily="32" charset="-128"/>
              </a:rPr>
              <a:t>p</a:t>
            </a:r>
            <a:r>
              <a:rPr lang="en-US" altLang="zh-CN" smtClean="0">
                <a:latin typeface="Franklin Gothic Book" pitchFamily="32" charset="0"/>
                <a:ea typeface="ＭＳ Ｐゴシック" pitchFamily="32" charset="-128"/>
              </a:rPr>
              <a:t> VC.</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102</a:t>
            </a:fld>
            <a:endParaRPr lang="en-US" altLang="zh-CN" dirty="0"/>
          </a:p>
        </p:txBody>
      </p:sp>
    </p:spTree>
    <p:extLst>
      <p:ext uri="{BB962C8B-B14F-4D97-AF65-F5344CB8AC3E}">
        <p14:creationId xmlns:p14="http://schemas.microsoft.com/office/powerpoint/2010/main" val="613328781"/>
      </p:ext>
    </p:extLst>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828"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Some NP-Complete Problems</a:t>
            </a:r>
          </a:p>
        </p:txBody>
      </p:sp>
      <p:sp>
        <p:nvSpPr>
          <p:cNvPr id="205829" name="Rectangle 3"/>
          <p:cNvSpPr>
            <a:spLocks noGrp="1" noChangeArrowheads="1"/>
          </p:cNvSpPr>
          <p:nvPr>
            <p:ph type="body" idx="1"/>
          </p:nvPr>
        </p:nvSpPr>
        <p:spPr/>
        <p:txBody>
          <a:bodyPr/>
          <a:lstStyle/>
          <a:p>
            <a:pPr>
              <a:lnSpc>
                <a:spcPct val="90000"/>
              </a:lnSpc>
            </a:pPr>
            <a:r>
              <a:rPr lang="en-US" altLang="zh-CN" sz="2700" smtClean="0">
                <a:latin typeface="Franklin Gothic Book" pitchFamily="32" charset="0"/>
                <a:ea typeface="ＭＳ Ｐゴシック" pitchFamily="32" charset="-128"/>
              </a:rPr>
              <a:t>SAT </a:t>
            </a:r>
          </a:p>
          <a:p>
            <a:pPr>
              <a:lnSpc>
                <a:spcPct val="90000"/>
              </a:lnSpc>
            </a:pPr>
            <a:r>
              <a:rPr lang="en-US" altLang="zh-CN" sz="2700" smtClean="0">
                <a:latin typeface="Franklin Gothic Book" pitchFamily="32" charset="0"/>
                <a:ea typeface="ＭＳ Ｐゴシック" pitchFamily="32" charset="-128"/>
              </a:rPr>
              <a:t>3-SAT</a:t>
            </a:r>
          </a:p>
          <a:p>
            <a:pPr>
              <a:lnSpc>
                <a:spcPct val="90000"/>
              </a:lnSpc>
            </a:pPr>
            <a:r>
              <a:rPr lang="en-US" altLang="zh-CN" sz="2700" smtClean="0">
                <a:latin typeface="Franklin Gothic Book" pitchFamily="32" charset="0"/>
                <a:ea typeface="ＭＳ Ｐゴシック" pitchFamily="32" charset="-128"/>
              </a:rPr>
              <a:t>VC</a:t>
            </a:r>
          </a:p>
          <a:p>
            <a:pPr>
              <a:lnSpc>
                <a:spcPct val="90000"/>
              </a:lnSpc>
            </a:pPr>
            <a:r>
              <a:rPr lang="en-US" altLang="zh-CN" sz="2700" smtClean="0">
                <a:latin typeface="Franklin Gothic Book" pitchFamily="32" charset="0"/>
                <a:ea typeface="ＭＳ Ｐゴシック" pitchFamily="32" charset="-128"/>
              </a:rPr>
              <a:t>TSP</a:t>
            </a:r>
          </a:p>
          <a:p>
            <a:pPr>
              <a:lnSpc>
                <a:spcPct val="90000"/>
              </a:lnSpc>
            </a:pPr>
            <a:r>
              <a:rPr lang="en-US" altLang="zh-CN" sz="2700" smtClean="0">
                <a:latin typeface="Franklin Gothic Book" pitchFamily="32" charset="0"/>
                <a:ea typeface="ＭＳ Ｐゴシック" pitchFamily="32" charset="-128"/>
              </a:rPr>
              <a:t>CLIQUE (does G contain a completely connected subgraph of size at least K?)</a:t>
            </a:r>
          </a:p>
          <a:p>
            <a:pPr>
              <a:lnSpc>
                <a:spcPct val="90000"/>
              </a:lnSpc>
            </a:pPr>
            <a:r>
              <a:rPr lang="en-US" altLang="zh-CN" sz="2700" smtClean="0">
                <a:latin typeface="Franklin Gothic Book" pitchFamily="32" charset="0"/>
                <a:ea typeface="ＭＳ Ｐゴシック" pitchFamily="32" charset="-128"/>
              </a:rPr>
              <a:t>HC (does G have a Hamiltonian cycle?)</a:t>
            </a:r>
          </a:p>
          <a:p>
            <a:pPr>
              <a:lnSpc>
                <a:spcPct val="90000"/>
              </a:lnSpc>
            </a:pPr>
            <a:r>
              <a:rPr lang="en-US" altLang="zh-CN" sz="2700" smtClean="0">
                <a:latin typeface="Franklin Gothic Book" pitchFamily="32" charset="0"/>
                <a:ea typeface="ＭＳ Ｐゴシック" pitchFamily="32" charset="-128"/>
              </a:rPr>
              <a:t>SUBSET-SUM (given a set S of natural numbers and integer t, is there a subset of S that sum to t?)</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103</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72" name="Rectangle 4"/>
          <p:cNvSpPr>
            <a:spLocks noChangeArrowheads="1"/>
          </p:cNvSpPr>
          <p:nvPr/>
        </p:nvSpPr>
        <p:spPr bwMode="auto">
          <a:xfrm>
            <a:off x="-756592" y="383381"/>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zh-CN" altLang="en-US" sz="3600" dirty="0" smtClean="0">
                <a:solidFill>
                  <a:prstClr val="white"/>
                </a:solidFill>
                <a:latin typeface="黑体" panose="02010609060101010101" pitchFamily="49" charset="-122"/>
                <a:ea typeface="黑体" panose="02010609060101010101" pitchFamily="49" charset="-122"/>
              </a:rPr>
              <a:t>合取范式的可满足性问题</a:t>
            </a:r>
            <a:br>
              <a:rPr lang="zh-CN" altLang="en-US" sz="3600" dirty="0" smtClean="0">
                <a:solidFill>
                  <a:prstClr val="white"/>
                </a:solidFill>
                <a:latin typeface="黑体" panose="02010609060101010101" pitchFamily="49" charset="-122"/>
                <a:ea typeface="黑体" panose="02010609060101010101" pitchFamily="49" charset="-122"/>
              </a:rPr>
            </a:br>
            <a:r>
              <a:rPr lang="zh-CN" altLang="en-US" sz="3600" dirty="0" smtClean="0">
                <a:solidFill>
                  <a:prstClr val="white"/>
                </a:solidFill>
                <a:latin typeface="黑体" panose="02010609060101010101" pitchFamily="49" charset="-122"/>
                <a:ea typeface="黑体" panose="02010609060101010101" pitchFamily="49" charset="-122"/>
              </a:rPr>
              <a:t>（</a:t>
            </a:r>
            <a:r>
              <a:rPr lang="en-US" altLang="zh-CN" sz="3600" dirty="0" smtClean="0">
                <a:solidFill>
                  <a:prstClr val="white"/>
                </a:solidFill>
                <a:latin typeface="黑体" panose="02010609060101010101" pitchFamily="49" charset="-122"/>
                <a:ea typeface="黑体" panose="02010609060101010101" pitchFamily="49" charset="-122"/>
              </a:rPr>
              <a:t>CNF-SAT</a:t>
            </a:r>
            <a:r>
              <a:rPr lang="zh-CN" altLang="en-US" sz="3600" dirty="0" smtClean="0">
                <a:solidFill>
                  <a:prstClr val="white"/>
                </a:solidFill>
                <a:latin typeface="黑体" panose="02010609060101010101" pitchFamily="49" charset="-122"/>
                <a:ea typeface="黑体" panose="02010609060101010101" pitchFamily="49" charset="-122"/>
              </a:rPr>
              <a:t>）</a:t>
            </a:r>
          </a:p>
        </p:txBody>
      </p:sp>
      <p:sp>
        <p:nvSpPr>
          <p:cNvPr id="11273" name="Text Box 5"/>
          <p:cNvSpPr txBox="1">
            <a:spLocks noChangeArrowheads="1"/>
          </p:cNvSpPr>
          <p:nvPr/>
        </p:nvSpPr>
        <p:spPr bwMode="auto">
          <a:xfrm>
            <a:off x="240308" y="3936206"/>
            <a:ext cx="88392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dirty="0" smtClean="0">
                <a:solidFill>
                  <a:srgbClr val="0E6BDC"/>
                </a:solidFill>
                <a:latin typeface="黑体" panose="02010609060101010101" pitchFamily="49" charset="-122"/>
                <a:ea typeface="黑体" panose="02010609060101010101" pitchFamily="49" charset="-122"/>
              </a:rPr>
              <a:t>    要证明</a:t>
            </a:r>
            <a:r>
              <a:rPr kumimoji="0" lang="en-US" altLang="zh-CN" dirty="0" smtClean="0">
                <a:solidFill>
                  <a:srgbClr val="0E6BDC"/>
                </a:solidFill>
                <a:latin typeface="黑体" panose="02010609060101010101" pitchFamily="49" charset="-122"/>
                <a:ea typeface="黑体" panose="02010609060101010101" pitchFamily="49" charset="-122"/>
              </a:rPr>
              <a:t>CNF-SAT∈NPC，</a:t>
            </a:r>
            <a:r>
              <a:rPr kumimoji="0" lang="zh-CN" altLang="en-US" dirty="0" smtClean="0">
                <a:solidFill>
                  <a:srgbClr val="0E6BDC"/>
                </a:solidFill>
                <a:latin typeface="黑体" panose="02010609060101010101" pitchFamily="49" charset="-122"/>
                <a:ea typeface="黑体" panose="02010609060101010101" pitchFamily="49" charset="-122"/>
              </a:rPr>
              <a:t>只要证明在</a:t>
            </a:r>
            <a:r>
              <a:rPr kumimoji="0" lang="en-US" altLang="zh-CN" dirty="0" smtClean="0">
                <a:solidFill>
                  <a:srgbClr val="0E6BDC"/>
                </a:solidFill>
                <a:latin typeface="黑体" panose="02010609060101010101" pitchFamily="49" charset="-122"/>
                <a:ea typeface="黑体" panose="02010609060101010101" pitchFamily="49" charset="-122"/>
              </a:rPr>
              <a:t>Cook</a:t>
            </a:r>
            <a:r>
              <a:rPr kumimoji="0" lang="zh-CN" altLang="en-US" dirty="0" smtClean="0">
                <a:solidFill>
                  <a:srgbClr val="0E6BDC"/>
                </a:solidFill>
                <a:latin typeface="黑体" panose="02010609060101010101" pitchFamily="49" charset="-122"/>
                <a:ea typeface="黑体" panose="02010609060101010101" pitchFamily="49" charset="-122"/>
              </a:rPr>
              <a:t>定理中定义的布尔表达式</a:t>
            </a:r>
            <a:r>
              <a:rPr kumimoji="0" lang="en-US" altLang="zh-CN" dirty="0" smtClean="0">
                <a:solidFill>
                  <a:srgbClr val="0E6BDC"/>
                </a:solidFill>
                <a:latin typeface="黑体" panose="02010609060101010101" pitchFamily="49" charset="-122"/>
                <a:ea typeface="黑体" panose="02010609060101010101" pitchFamily="49" charset="-122"/>
              </a:rPr>
              <a:t>A，</a:t>
            </a:r>
            <a:r>
              <a:rPr kumimoji="0" lang="en-US" altLang="zh-CN" dirty="0" smtClean="0">
                <a:solidFill>
                  <a:srgbClr val="0E6BDC"/>
                </a:solidFill>
                <a:ea typeface="黑体" panose="02010609060101010101" pitchFamily="49" charset="-122"/>
              </a:rPr>
              <a:t>…</a:t>
            </a:r>
            <a:r>
              <a:rPr kumimoji="0" lang="en-US" altLang="zh-CN" dirty="0" smtClean="0">
                <a:solidFill>
                  <a:srgbClr val="0E6BDC"/>
                </a:solidFill>
                <a:latin typeface="黑体" panose="02010609060101010101" pitchFamily="49" charset="-122"/>
                <a:ea typeface="黑体" panose="02010609060101010101" pitchFamily="49" charset="-122"/>
              </a:rPr>
              <a:t>，G</a:t>
            </a:r>
            <a:r>
              <a:rPr kumimoji="0" lang="zh-CN" altLang="en-US" dirty="0" smtClean="0">
                <a:solidFill>
                  <a:srgbClr val="0E6BDC"/>
                </a:solidFill>
                <a:latin typeface="黑体" panose="02010609060101010101" pitchFamily="49" charset="-122"/>
                <a:ea typeface="黑体" panose="02010609060101010101" pitchFamily="49" charset="-122"/>
              </a:rPr>
              <a:t>或者已是合取范式，或者有的虽然不是合取范式，但可以用布尔代数中的变换方法将它们化成合取范式，而且合取范式的长度与原表达式的长度只差一个常数因子。 </a:t>
            </a:r>
          </a:p>
        </p:txBody>
      </p:sp>
      <p:sp>
        <p:nvSpPr>
          <p:cNvPr id="11274" name="Text Box 6"/>
          <p:cNvSpPr txBox="1">
            <a:spLocks noChangeArrowheads="1"/>
          </p:cNvSpPr>
          <p:nvPr/>
        </p:nvSpPr>
        <p:spPr bwMode="auto">
          <a:xfrm>
            <a:off x="392708" y="1526381"/>
            <a:ext cx="876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mtClean="0">
                <a:solidFill>
                  <a:srgbClr val="0E6BDC"/>
                </a:solidFill>
                <a:latin typeface="黑体" panose="02010609060101010101" pitchFamily="49" charset="-122"/>
                <a:ea typeface="黑体" panose="02010609060101010101" pitchFamily="49" charset="-122"/>
              </a:rPr>
              <a:t>    </a:t>
            </a:r>
            <a:r>
              <a:rPr kumimoji="0" lang="zh-CN" altLang="en-US" b="1" smtClean="0">
                <a:solidFill>
                  <a:srgbClr val="0E6BDC"/>
                </a:solidFill>
                <a:latin typeface="黑体" panose="02010609060101010101" pitchFamily="49" charset="-122"/>
                <a:ea typeface="黑体" panose="02010609060101010101" pitchFamily="49" charset="-122"/>
              </a:rPr>
              <a:t>问题描述：</a:t>
            </a:r>
            <a:r>
              <a:rPr kumimoji="0" lang="zh-CN" altLang="en-US" smtClean="0">
                <a:solidFill>
                  <a:srgbClr val="0E6BDC"/>
                </a:solidFill>
                <a:latin typeface="黑体" panose="02010609060101010101" pitchFamily="49" charset="-122"/>
                <a:ea typeface="黑体" panose="02010609060101010101" pitchFamily="49" charset="-122"/>
              </a:rPr>
              <a:t>给定一个合取范式</a:t>
            </a:r>
            <a:r>
              <a:rPr kumimoji="0" lang="en-US" altLang="zh-CN" smtClean="0">
                <a:solidFill>
                  <a:srgbClr val="0E6BDC"/>
                </a:solidFill>
                <a:latin typeface="黑体" panose="02010609060101010101" pitchFamily="49" charset="-122"/>
                <a:ea typeface="黑体" panose="02010609060101010101" pitchFamily="49" charset="-122"/>
              </a:rPr>
              <a:t>α，</a:t>
            </a:r>
            <a:r>
              <a:rPr kumimoji="0" lang="zh-CN" altLang="en-US" smtClean="0">
                <a:solidFill>
                  <a:srgbClr val="0E6BDC"/>
                </a:solidFill>
                <a:latin typeface="黑体" panose="02010609060101010101" pitchFamily="49" charset="-122"/>
                <a:ea typeface="黑体" panose="02010609060101010101" pitchFamily="49" charset="-122"/>
              </a:rPr>
              <a:t>判定它是否可满足。 </a:t>
            </a:r>
          </a:p>
        </p:txBody>
      </p:sp>
      <p:grpSp>
        <p:nvGrpSpPr>
          <p:cNvPr id="11275" name="Group 7"/>
          <p:cNvGrpSpPr>
            <a:grpSpLocks/>
          </p:cNvGrpSpPr>
          <p:nvPr/>
        </p:nvGrpSpPr>
        <p:grpSpPr bwMode="auto">
          <a:xfrm>
            <a:off x="240308" y="2212182"/>
            <a:ext cx="8839200" cy="1570038"/>
            <a:chOff x="0" y="1728"/>
            <a:chExt cx="5568" cy="989"/>
          </a:xfrm>
        </p:grpSpPr>
        <p:sp>
          <p:nvSpPr>
            <p:cNvPr id="11276" name="Text Box 8"/>
            <p:cNvSpPr txBox="1">
              <a:spLocks noChangeArrowheads="1"/>
            </p:cNvSpPr>
            <p:nvPr/>
          </p:nvSpPr>
          <p:spPr bwMode="auto">
            <a:xfrm>
              <a:off x="0" y="1728"/>
              <a:ext cx="5568"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mtClean="0">
                  <a:solidFill>
                    <a:srgbClr val="0E6BDC"/>
                  </a:solidFill>
                  <a:latin typeface="黑体" panose="02010609060101010101" pitchFamily="49" charset="-122"/>
                  <a:ea typeface="黑体" panose="02010609060101010101" pitchFamily="49" charset="-122"/>
                </a:rPr>
                <a:t>     如果一个布尔表达式是一些因子和之积，则称之为合取范式，简称</a:t>
              </a:r>
              <a:r>
                <a:rPr kumimoji="0" lang="en-US" altLang="zh-CN" smtClean="0">
                  <a:solidFill>
                    <a:srgbClr val="0E6BDC"/>
                  </a:solidFill>
                  <a:latin typeface="黑体" panose="02010609060101010101" pitchFamily="49" charset="-122"/>
                  <a:ea typeface="黑体" panose="02010609060101010101" pitchFamily="49" charset="-122"/>
                </a:rPr>
                <a:t>CNF(Conjunctive Normal Form)。</a:t>
              </a:r>
              <a:r>
                <a:rPr kumimoji="0" lang="zh-CN" altLang="en-US" smtClean="0">
                  <a:solidFill>
                    <a:srgbClr val="0E6BDC"/>
                  </a:solidFill>
                  <a:latin typeface="黑体" panose="02010609060101010101" pitchFamily="49" charset="-122"/>
                  <a:ea typeface="黑体" panose="02010609060101010101" pitchFamily="49" charset="-122"/>
                </a:rPr>
                <a:t>这里的因子是变量  或   。例如：                            就是一个合取范式，而        就不是合取范式。 </a:t>
              </a:r>
            </a:p>
          </p:txBody>
        </p:sp>
        <p:graphicFrame>
          <p:nvGraphicFramePr>
            <p:cNvPr id="11266" name="Object 9"/>
            <p:cNvGraphicFramePr>
              <a:graphicFrameLocks noChangeAspect="1"/>
            </p:cNvGraphicFramePr>
            <p:nvPr/>
          </p:nvGraphicFramePr>
          <p:xfrm>
            <a:off x="5231" y="2041"/>
            <a:ext cx="188" cy="202"/>
          </p:xfrm>
          <a:graphic>
            <a:graphicData uri="http://schemas.openxmlformats.org/presentationml/2006/ole">
              <mc:AlternateContent xmlns:mc="http://schemas.openxmlformats.org/markup-compatibility/2006">
                <mc:Choice xmlns:v="urn:schemas-microsoft-com:vml" Requires="v">
                  <p:oleObj spid="_x0000_s1000578" r:id="rId3" imgW="126835" imgH="139518" progId="Equation.3">
                    <p:embed/>
                  </p:oleObj>
                </mc:Choice>
                <mc:Fallback>
                  <p:oleObj r:id="rId3" imgW="126835" imgH="13951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 y="2041"/>
                          <a:ext cx="18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7" name="Object 10"/>
            <p:cNvGraphicFramePr>
              <a:graphicFrameLocks noChangeAspect="1"/>
            </p:cNvGraphicFramePr>
            <p:nvPr/>
          </p:nvGraphicFramePr>
          <p:xfrm>
            <a:off x="240" y="2160"/>
            <a:ext cx="179" cy="288"/>
          </p:xfrm>
          <a:graphic>
            <a:graphicData uri="http://schemas.openxmlformats.org/presentationml/2006/ole">
              <mc:AlternateContent xmlns:mc="http://schemas.openxmlformats.org/markup-compatibility/2006">
                <mc:Choice xmlns:v="urn:schemas-microsoft-com:vml" Requires="v">
                  <p:oleObj spid="_x0000_s1000579" r:id="rId5" imgW="126780" imgH="215526" progId="Equation.3">
                    <p:embed/>
                  </p:oleObj>
                </mc:Choice>
                <mc:Fallback>
                  <p:oleObj r:id="rId5" imgW="126780" imgH="21552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0" y="2160"/>
                          <a:ext cx="1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8" name="Object 11"/>
            <p:cNvGraphicFramePr>
              <a:graphicFrameLocks noChangeAspect="1"/>
            </p:cNvGraphicFramePr>
            <p:nvPr/>
          </p:nvGraphicFramePr>
          <p:xfrm>
            <a:off x="1248" y="2152"/>
            <a:ext cx="2592" cy="310"/>
          </p:xfrm>
          <a:graphic>
            <a:graphicData uri="http://schemas.openxmlformats.org/presentationml/2006/ole">
              <mc:AlternateContent xmlns:mc="http://schemas.openxmlformats.org/markup-compatibility/2006">
                <mc:Choice xmlns:v="urn:schemas-microsoft-com:vml" Requires="v">
                  <p:oleObj spid="_x0000_s1000580" r:id="rId7" imgW="1968500" imgH="254000" progId="Equation.3">
                    <p:embed/>
                  </p:oleObj>
                </mc:Choice>
                <mc:Fallback>
                  <p:oleObj r:id="rId7" imgW="1968500" imgH="254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8" y="2152"/>
                          <a:ext cx="2592"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9" name="Object 12"/>
            <p:cNvGraphicFramePr>
              <a:graphicFrameLocks noChangeAspect="1"/>
            </p:cNvGraphicFramePr>
            <p:nvPr/>
          </p:nvGraphicFramePr>
          <p:xfrm>
            <a:off x="649" y="2389"/>
            <a:ext cx="743" cy="314"/>
          </p:xfrm>
          <a:graphic>
            <a:graphicData uri="http://schemas.openxmlformats.org/presentationml/2006/ole">
              <mc:AlternateContent xmlns:mc="http://schemas.openxmlformats.org/markup-compatibility/2006">
                <mc:Choice xmlns:v="urn:schemas-microsoft-com:vml" Requires="v">
                  <p:oleObj spid="_x0000_s1000581" r:id="rId9" imgW="596900" imgH="228600" progId="Equation.3">
                    <p:embed/>
                  </p:oleObj>
                </mc:Choice>
                <mc:Fallback>
                  <p:oleObj r:id="rId9" imgW="5969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9" y="2389"/>
                          <a:ext cx="743"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104</a:t>
            </a:fld>
            <a:endParaRPr lang="en-US" altLang="zh-CN" dirty="0"/>
          </a:p>
        </p:txBody>
      </p:sp>
    </p:spTree>
    <p:extLst>
      <p:ext uri="{BB962C8B-B14F-4D97-AF65-F5344CB8AC3E}">
        <p14:creationId xmlns:p14="http://schemas.microsoft.com/office/powerpoint/2010/main" val="3465245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4"/>
          <p:cNvSpPr>
            <a:spLocks noChangeArrowheads="1"/>
          </p:cNvSpPr>
          <p:nvPr/>
        </p:nvSpPr>
        <p:spPr bwMode="auto">
          <a:xfrm>
            <a:off x="0" y="80070"/>
            <a:ext cx="5948264"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zh-CN" altLang="en-US" sz="4800" dirty="0" smtClean="0">
                <a:solidFill>
                  <a:prstClr val="white"/>
                </a:solidFill>
                <a:latin typeface="黑体" panose="02010609060101010101" pitchFamily="49" charset="-122"/>
                <a:ea typeface="黑体" panose="02010609060101010101" pitchFamily="49" charset="-122"/>
              </a:rPr>
              <a:t>团问题</a:t>
            </a:r>
            <a:r>
              <a:rPr lang="en-US" altLang="zh-CN" sz="4800" dirty="0" smtClean="0">
                <a:solidFill>
                  <a:prstClr val="white"/>
                </a:solidFill>
                <a:latin typeface="黑体" panose="02010609060101010101" pitchFamily="49" charset="-122"/>
                <a:ea typeface="黑体" panose="02010609060101010101" pitchFamily="49" charset="-122"/>
              </a:rPr>
              <a:t>CLIQUE </a:t>
            </a:r>
            <a:endParaRPr lang="zh-CN" altLang="en-US" sz="4800" dirty="0" smtClean="0">
              <a:solidFill>
                <a:prstClr val="white"/>
              </a:solidFill>
              <a:latin typeface="黑体" panose="02010609060101010101" pitchFamily="49" charset="-122"/>
              <a:ea typeface="黑体" panose="02010609060101010101" pitchFamily="49" charset="-122"/>
            </a:endParaRPr>
          </a:p>
        </p:txBody>
      </p:sp>
      <p:sp>
        <p:nvSpPr>
          <p:cNvPr id="71684" name="Text Box 5"/>
          <p:cNvSpPr txBox="1">
            <a:spLocks noChangeArrowheads="1"/>
          </p:cNvSpPr>
          <p:nvPr/>
        </p:nvSpPr>
        <p:spPr bwMode="auto">
          <a:xfrm>
            <a:off x="304800" y="4191000"/>
            <a:ext cx="8458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smtClean="0">
                <a:solidFill>
                  <a:srgbClr val="FF0000"/>
                </a:solidFill>
                <a:latin typeface="黑体" panose="02010609060101010101" pitchFamily="49" charset="-122"/>
                <a:ea typeface="黑体" panose="02010609060101010101" pitchFamily="49" charset="-122"/>
              </a:rPr>
              <a:t>证明思路</a:t>
            </a:r>
            <a:r>
              <a:rPr kumimoji="0" lang="zh-CN" altLang="en-US" sz="2800" b="1" dirty="0" smtClean="0">
                <a:solidFill>
                  <a:srgbClr val="0E6BDC"/>
                </a:solidFill>
                <a:latin typeface="黑体" panose="02010609060101010101" pitchFamily="49" charset="-122"/>
                <a:ea typeface="黑体" panose="02010609060101010101" pitchFamily="49" charset="-122"/>
              </a:rPr>
              <a:t>：</a:t>
            </a:r>
            <a:r>
              <a:rPr kumimoji="0" lang="zh-CN" altLang="en-US" sz="2800" dirty="0" smtClean="0">
                <a:solidFill>
                  <a:srgbClr val="0E6BDC"/>
                </a:solidFill>
                <a:latin typeface="黑体" panose="02010609060101010101" pitchFamily="49" charset="-122"/>
                <a:ea typeface="黑体" panose="02010609060101010101" pitchFamily="49" charset="-122"/>
              </a:rPr>
              <a:t> </a:t>
            </a:r>
            <a:endParaRPr kumimoji="0" lang="en-US" altLang="zh-CN" sz="2800" dirty="0" smtClean="0">
              <a:solidFill>
                <a:srgbClr val="0E6BDC"/>
              </a:solidFill>
              <a:latin typeface="黑体" panose="02010609060101010101" pitchFamily="49" charset="-122"/>
              <a:ea typeface="黑体" panose="02010609060101010101" pitchFamily="49" charset="-122"/>
            </a:endParaRPr>
          </a:p>
          <a:p>
            <a:pPr eaLnBrk="1" hangingPunct="1"/>
            <a:r>
              <a:rPr kumimoji="0" lang="zh-CN" altLang="en-US" sz="2800" dirty="0" smtClean="0">
                <a:solidFill>
                  <a:srgbClr val="0E6BDC"/>
                </a:solidFill>
                <a:latin typeface="黑体" panose="02010609060101010101" pitchFamily="49" charset="-122"/>
                <a:ea typeface="黑体" panose="02010609060101010101" pitchFamily="49" charset="-122"/>
              </a:rPr>
              <a:t>  已经知道</a:t>
            </a:r>
            <a:r>
              <a:rPr kumimoji="0" lang="en-US" altLang="zh-CN" sz="2800" dirty="0" smtClean="0">
                <a:solidFill>
                  <a:srgbClr val="0E6BDC"/>
                </a:solidFill>
                <a:latin typeface="黑体" panose="02010609060101010101" pitchFamily="49" charset="-122"/>
                <a:ea typeface="黑体" panose="02010609060101010101" pitchFamily="49" charset="-122"/>
              </a:rPr>
              <a:t>CLIQUE∈NP。</a:t>
            </a:r>
            <a:r>
              <a:rPr kumimoji="0" lang="zh-CN" altLang="en-US" sz="2800" dirty="0" smtClean="0">
                <a:solidFill>
                  <a:srgbClr val="0E6BDC"/>
                </a:solidFill>
                <a:latin typeface="黑体" panose="02010609060101010101" pitchFamily="49" charset="-122"/>
                <a:ea typeface="黑体" panose="02010609060101010101" pitchFamily="49" charset="-122"/>
              </a:rPr>
              <a:t>通过</a:t>
            </a:r>
            <a:r>
              <a:rPr kumimoji="0" lang="en-US" altLang="zh-CN" sz="2800" dirty="0" smtClean="0">
                <a:solidFill>
                  <a:srgbClr val="0E6BDC"/>
                </a:solidFill>
                <a:latin typeface="黑体" panose="02010609060101010101" pitchFamily="49" charset="-122"/>
                <a:ea typeface="黑体" panose="02010609060101010101" pitchFamily="49" charset="-122"/>
              </a:rPr>
              <a:t>3-SAT∝</a:t>
            </a:r>
            <a:r>
              <a:rPr kumimoji="0" lang="en-US" altLang="zh-CN" sz="2800" baseline="-30000" dirty="0" smtClean="0">
                <a:solidFill>
                  <a:srgbClr val="0E6BDC"/>
                </a:solidFill>
                <a:latin typeface="黑体" panose="02010609060101010101" pitchFamily="49" charset="-122"/>
                <a:ea typeface="黑体" panose="02010609060101010101" pitchFamily="49" charset="-122"/>
              </a:rPr>
              <a:t>p</a:t>
            </a:r>
            <a:r>
              <a:rPr kumimoji="0" lang="en-US" altLang="zh-CN" sz="2800" dirty="0" smtClean="0">
                <a:solidFill>
                  <a:srgbClr val="0E6BDC"/>
                </a:solidFill>
                <a:latin typeface="黑体" panose="02010609060101010101" pitchFamily="49" charset="-122"/>
                <a:ea typeface="黑体" panose="02010609060101010101" pitchFamily="49" charset="-122"/>
              </a:rPr>
              <a:t>CLIQUE</a:t>
            </a:r>
            <a:r>
              <a:rPr kumimoji="0" lang="zh-CN" altLang="en-US" sz="2800" smtClean="0">
                <a:solidFill>
                  <a:srgbClr val="0E6BDC"/>
                </a:solidFill>
                <a:latin typeface="黑体" panose="02010609060101010101" pitchFamily="49" charset="-122"/>
                <a:ea typeface="黑体" panose="02010609060101010101" pitchFamily="49" charset="-122"/>
              </a:rPr>
              <a:t>来证明团</a:t>
            </a:r>
            <a:r>
              <a:rPr kumimoji="0" lang="zh-CN" altLang="en-US" sz="2800" dirty="0" smtClean="0">
                <a:solidFill>
                  <a:srgbClr val="0E6BDC"/>
                </a:solidFill>
                <a:latin typeface="黑体" panose="02010609060101010101" pitchFamily="49" charset="-122"/>
                <a:ea typeface="黑体" panose="02010609060101010101" pitchFamily="49" charset="-122"/>
              </a:rPr>
              <a:t>问题是</a:t>
            </a:r>
            <a:r>
              <a:rPr kumimoji="0" lang="en-US" altLang="zh-CN" sz="2800" dirty="0" smtClean="0">
                <a:solidFill>
                  <a:srgbClr val="0E6BDC"/>
                </a:solidFill>
                <a:latin typeface="黑体" panose="02010609060101010101" pitchFamily="49" charset="-122"/>
                <a:ea typeface="黑体" panose="02010609060101010101" pitchFamily="49" charset="-122"/>
              </a:rPr>
              <a:t>NP</a:t>
            </a:r>
            <a:r>
              <a:rPr kumimoji="0" lang="zh-CN" altLang="en-US" sz="2800" dirty="0" smtClean="0">
                <a:solidFill>
                  <a:srgbClr val="0E6BDC"/>
                </a:solidFill>
                <a:latin typeface="黑体" panose="02010609060101010101" pitchFamily="49" charset="-122"/>
                <a:ea typeface="黑体" panose="02010609060101010101" pitchFamily="49" charset="-122"/>
              </a:rPr>
              <a:t>完全的。</a:t>
            </a:r>
          </a:p>
        </p:txBody>
      </p:sp>
      <p:sp>
        <p:nvSpPr>
          <p:cNvPr id="71685" name="Text Box 6"/>
          <p:cNvSpPr txBox="1">
            <a:spLocks noChangeArrowheads="1"/>
          </p:cNvSpPr>
          <p:nvPr/>
        </p:nvSpPr>
        <p:spPr bwMode="auto">
          <a:xfrm>
            <a:off x="323850" y="2133600"/>
            <a:ext cx="8534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smtClean="0">
                <a:solidFill>
                  <a:srgbClr val="FF0000"/>
                </a:solidFill>
                <a:latin typeface="黑体" panose="02010609060101010101" pitchFamily="49" charset="-122"/>
                <a:ea typeface="黑体" panose="02010609060101010101" pitchFamily="49" charset="-122"/>
              </a:rPr>
              <a:t>问题描述</a:t>
            </a:r>
            <a:r>
              <a:rPr kumimoji="0" lang="zh-CN" altLang="en-US" sz="2800" b="1" dirty="0" smtClean="0">
                <a:solidFill>
                  <a:srgbClr val="0E6BDC"/>
                </a:solidFill>
                <a:latin typeface="黑体" panose="02010609060101010101" pitchFamily="49" charset="-122"/>
                <a:ea typeface="黑体" panose="02010609060101010101" pitchFamily="49" charset="-122"/>
              </a:rPr>
              <a:t>：</a:t>
            </a:r>
            <a:r>
              <a:rPr kumimoji="0" lang="zh-CN" altLang="en-US" sz="2800" dirty="0" smtClean="0">
                <a:solidFill>
                  <a:srgbClr val="0E6BDC"/>
                </a:solidFill>
                <a:latin typeface="黑体" panose="02010609060101010101" pitchFamily="49" charset="-122"/>
                <a:ea typeface="黑体" panose="02010609060101010101" pitchFamily="49" charset="-122"/>
              </a:rPr>
              <a:t>给定一个无向图</a:t>
            </a:r>
            <a:r>
              <a:rPr kumimoji="0" lang="en-US" altLang="zh-CN" sz="2800" dirty="0" smtClean="0">
                <a:solidFill>
                  <a:srgbClr val="0E6BDC"/>
                </a:solidFill>
                <a:latin typeface="黑体" panose="02010609060101010101" pitchFamily="49" charset="-122"/>
                <a:ea typeface="黑体" panose="02010609060101010101" pitchFamily="49" charset="-122"/>
              </a:rPr>
              <a:t>G=(V，E)</a:t>
            </a:r>
            <a:r>
              <a:rPr kumimoji="0" lang="zh-CN" altLang="en-US" sz="2800" dirty="0" smtClean="0">
                <a:solidFill>
                  <a:srgbClr val="0E6BDC"/>
                </a:solidFill>
                <a:latin typeface="黑体" panose="02010609060101010101" pitchFamily="49" charset="-122"/>
                <a:ea typeface="黑体" panose="02010609060101010101" pitchFamily="49" charset="-122"/>
              </a:rPr>
              <a:t>和一个正整数</a:t>
            </a:r>
            <a:r>
              <a:rPr kumimoji="0" lang="en-US" altLang="zh-CN" sz="2800" dirty="0" smtClean="0">
                <a:solidFill>
                  <a:srgbClr val="0E6BDC"/>
                </a:solidFill>
                <a:latin typeface="黑体" panose="02010609060101010101" pitchFamily="49" charset="-122"/>
                <a:ea typeface="黑体" panose="02010609060101010101" pitchFamily="49" charset="-122"/>
              </a:rPr>
              <a:t>k，</a:t>
            </a:r>
            <a:r>
              <a:rPr kumimoji="0" lang="zh-CN" altLang="en-US" sz="2800" dirty="0" smtClean="0">
                <a:solidFill>
                  <a:srgbClr val="0E6BDC"/>
                </a:solidFill>
                <a:latin typeface="黑体" panose="02010609060101010101" pitchFamily="49" charset="-122"/>
                <a:ea typeface="黑体" panose="02010609060101010101" pitchFamily="49" charset="-122"/>
              </a:rPr>
              <a:t>判定图</a:t>
            </a:r>
            <a:r>
              <a:rPr kumimoji="0" lang="en-US" altLang="zh-CN" sz="2800" dirty="0" smtClean="0">
                <a:solidFill>
                  <a:srgbClr val="0E6BDC"/>
                </a:solidFill>
                <a:latin typeface="黑体" panose="02010609060101010101" pitchFamily="49" charset="-122"/>
                <a:ea typeface="黑体" panose="02010609060101010101" pitchFamily="49" charset="-122"/>
              </a:rPr>
              <a:t>G</a:t>
            </a:r>
            <a:r>
              <a:rPr kumimoji="0" lang="zh-CN" altLang="en-US" sz="2800" dirty="0" smtClean="0">
                <a:solidFill>
                  <a:srgbClr val="0E6BDC"/>
                </a:solidFill>
                <a:latin typeface="黑体" panose="02010609060101010101" pitchFamily="49" charset="-122"/>
                <a:ea typeface="黑体" panose="02010609060101010101" pitchFamily="49" charset="-122"/>
              </a:rPr>
              <a:t>是否包含一个</a:t>
            </a:r>
            <a:r>
              <a:rPr kumimoji="0" lang="en-US" altLang="zh-CN" sz="2800" dirty="0" smtClean="0">
                <a:solidFill>
                  <a:srgbClr val="0E6BDC"/>
                </a:solidFill>
                <a:latin typeface="黑体" panose="02010609060101010101" pitchFamily="49" charset="-122"/>
                <a:ea typeface="黑体" panose="02010609060101010101" pitchFamily="49" charset="-122"/>
              </a:rPr>
              <a:t>k</a:t>
            </a:r>
            <a:r>
              <a:rPr kumimoji="0" lang="zh-CN" altLang="en-US" sz="2800" dirty="0" smtClean="0">
                <a:solidFill>
                  <a:srgbClr val="0E6BDC"/>
                </a:solidFill>
                <a:latin typeface="黑体" panose="02010609060101010101" pitchFamily="49" charset="-122"/>
                <a:ea typeface="黑体" panose="02010609060101010101" pitchFamily="49" charset="-122"/>
              </a:rPr>
              <a:t>团，即是否存在，</a:t>
            </a:r>
            <a:r>
              <a:rPr kumimoji="0" lang="en-US" altLang="zh-CN" sz="2800" dirty="0" smtClean="0">
                <a:solidFill>
                  <a:srgbClr val="0E6BDC"/>
                </a:solidFill>
                <a:latin typeface="黑体" panose="02010609060101010101" pitchFamily="49" charset="-122"/>
                <a:ea typeface="黑体" panose="02010609060101010101" pitchFamily="49" charset="-122"/>
              </a:rPr>
              <a:t>V</a:t>
            </a:r>
            <a:r>
              <a:rPr kumimoji="0" lang="en-US" altLang="zh-CN" sz="2800" dirty="0" smtClean="0">
                <a:solidFill>
                  <a:srgbClr val="0E6BDC"/>
                </a:solidFill>
                <a:ea typeface="黑体" panose="02010609060101010101" pitchFamily="49" charset="-122"/>
              </a:rPr>
              <a:t>’</a:t>
            </a:r>
            <a:r>
              <a:rPr kumimoji="0" lang="en-US" altLang="zh-CN" sz="2800" dirty="0" smtClean="0">
                <a:solidFill>
                  <a:srgbClr val="0E6BDC"/>
                </a:solidFill>
                <a:latin typeface="黑体" panose="02010609060101010101" pitchFamily="49" charset="-122"/>
                <a:ea typeface="黑体" panose="02010609060101010101" pitchFamily="49" charset="-122"/>
                <a:sym typeface="Symbol" panose="05050102010706020507" pitchFamily="18" charset="2"/>
              </a:rPr>
              <a:t></a:t>
            </a:r>
            <a:r>
              <a:rPr kumimoji="0" lang="en-US" altLang="zh-CN" sz="2800" dirty="0" smtClean="0">
                <a:solidFill>
                  <a:srgbClr val="0E6BDC"/>
                </a:solidFill>
                <a:latin typeface="黑体" panose="02010609060101010101" pitchFamily="49" charset="-122"/>
                <a:ea typeface="黑体" panose="02010609060101010101" pitchFamily="49" charset="-122"/>
              </a:rPr>
              <a:t>V，|V</a:t>
            </a:r>
            <a:r>
              <a:rPr kumimoji="0" lang="en-US" altLang="zh-CN" sz="2800" dirty="0" smtClean="0">
                <a:solidFill>
                  <a:srgbClr val="0E6BDC"/>
                </a:solidFill>
                <a:ea typeface="黑体" panose="02010609060101010101" pitchFamily="49" charset="-122"/>
              </a:rPr>
              <a:t>’</a:t>
            </a:r>
            <a:r>
              <a:rPr kumimoji="0" lang="en-US" altLang="zh-CN" sz="2800" dirty="0" smtClean="0">
                <a:solidFill>
                  <a:srgbClr val="0E6BDC"/>
                </a:solidFill>
                <a:latin typeface="黑体" panose="02010609060101010101" pitchFamily="49" charset="-122"/>
                <a:ea typeface="黑体" panose="02010609060101010101" pitchFamily="49" charset="-122"/>
              </a:rPr>
              <a:t>|=k，</a:t>
            </a:r>
            <a:r>
              <a:rPr kumimoji="0" lang="zh-CN" altLang="en-US" sz="2800" dirty="0" smtClean="0">
                <a:solidFill>
                  <a:srgbClr val="0E6BDC"/>
                </a:solidFill>
                <a:latin typeface="黑体" panose="02010609060101010101" pitchFamily="49" charset="-122"/>
                <a:ea typeface="黑体" panose="02010609060101010101" pitchFamily="49" charset="-122"/>
              </a:rPr>
              <a:t>且对任意</a:t>
            </a:r>
            <a:r>
              <a:rPr kumimoji="0" lang="en-US" altLang="zh-CN" sz="2800" dirty="0" err="1" smtClean="0">
                <a:solidFill>
                  <a:srgbClr val="0E6BDC"/>
                </a:solidFill>
                <a:latin typeface="黑体" panose="02010609060101010101" pitchFamily="49" charset="-122"/>
                <a:ea typeface="黑体" panose="02010609060101010101" pitchFamily="49" charset="-122"/>
              </a:rPr>
              <a:t>u，w∈V</a:t>
            </a:r>
            <a:r>
              <a:rPr kumimoji="0" lang="en-US" altLang="zh-CN" sz="2800" dirty="0" smtClean="0">
                <a:solidFill>
                  <a:srgbClr val="0E6BDC"/>
                </a:solidFill>
                <a:ea typeface="黑体" panose="02010609060101010101" pitchFamily="49" charset="-122"/>
              </a:rPr>
              <a:t>’</a:t>
            </a:r>
            <a:r>
              <a:rPr kumimoji="0" lang="zh-CN" altLang="en-US" sz="2800" dirty="0" smtClean="0">
                <a:solidFill>
                  <a:srgbClr val="0E6BDC"/>
                </a:solidFill>
                <a:latin typeface="黑体" panose="02010609060101010101" pitchFamily="49" charset="-122"/>
                <a:ea typeface="黑体" panose="02010609060101010101" pitchFamily="49" charset="-122"/>
              </a:rPr>
              <a:t>有(</a:t>
            </a:r>
            <a:r>
              <a:rPr kumimoji="0" lang="en-US" altLang="zh-CN" sz="2800" dirty="0" err="1" smtClean="0">
                <a:solidFill>
                  <a:srgbClr val="0E6BDC"/>
                </a:solidFill>
                <a:latin typeface="黑体" panose="02010609060101010101" pitchFamily="49" charset="-122"/>
                <a:ea typeface="黑体" panose="02010609060101010101" pitchFamily="49" charset="-122"/>
              </a:rPr>
              <a:t>u，w</a:t>
            </a:r>
            <a:r>
              <a:rPr kumimoji="0" lang="en-US" altLang="zh-CN" sz="2800" dirty="0" smtClean="0">
                <a:solidFill>
                  <a:srgbClr val="0E6BDC"/>
                </a:solidFill>
                <a:latin typeface="黑体" panose="02010609060101010101" pitchFamily="49" charset="-122"/>
                <a:ea typeface="黑体" panose="02010609060101010101" pitchFamily="49" charset="-122"/>
              </a:rPr>
              <a:t>)∈E。 </a:t>
            </a:r>
            <a:endParaRPr kumimoji="0" lang="zh-CN" altLang="en-US" sz="2800" dirty="0" smtClean="0">
              <a:solidFill>
                <a:srgbClr val="0E6BDC"/>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105</a:t>
            </a:fld>
            <a:endParaRPr lang="en-US" altLang="zh-CN" dirty="0"/>
          </a:p>
        </p:txBody>
      </p:sp>
    </p:spTree>
    <p:extLst>
      <p:ext uri="{BB962C8B-B14F-4D97-AF65-F5344CB8AC3E}">
        <p14:creationId xmlns:p14="http://schemas.microsoft.com/office/powerpoint/2010/main" val="373539233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323850" y="1125538"/>
            <a:ext cx="8229600" cy="1143000"/>
          </a:xfrm>
        </p:spPr>
        <p:txBody>
          <a:bodyPr/>
          <a:lstStyle/>
          <a:p>
            <a:pPr algn="l" eaLnBrk="1" hangingPunct="1"/>
            <a:r>
              <a:rPr lang="en-US" altLang="zh-CN" sz="2800" b="1" dirty="0" smtClean="0">
                <a:solidFill>
                  <a:srgbClr val="0E6BDC"/>
                </a:solidFill>
                <a:latin typeface="Arial" panose="020B0604020202020204" pitchFamily="34" charset="0"/>
                <a:ea typeface="宋体" panose="02010600030101010101" pitchFamily="2" charset="-122"/>
              </a:rPr>
              <a:t>SAT</a:t>
            </a:r>
            <a:r>
              <a:rPr lang="zh-CN" altLang="en-US" sz="2800" b="1" dirty="0" smtClean="0">
                <a:solidFill>
                  <a:srgbClr val="0E6BDC"/>
                </a:solidFill>
                <a:latin typeface="Arial" panose="020B0604020202020204" pitchFamily="34" charset="0"/>
                <a:ea typeface="宋体" panose="02010600030101010101" pitchFamily="2" charset="-122"/>
              </a:rPr>
              <a:t>问题</a:t>
            </a:r>
            <a:r>
              <a:rPr lang="zh-CN" altLang="en-US" sz="2800" b="1" dirty="0" smtClean="0">
                <a:solidFill>
                  <a:srgbClr val="FF0000"/>
                </a:solidFill>
                <a:latin typeface="Arial" panose="020B0604020202020204" pitchFamily="34" charset="0"/>
                <a:ea typeface="宋体" panose="02010600030101010101" pitchFamily="2" charset="-122"/>
              </a:rPr>
              <a:t>∝</a:t>
            </a:r>
            <a:r>
              <a:rPr lang="en-US" altLang="zh-CN" sz="2800" b="1" baseline="-25000" dirty="0" smtClean="0">
                <a:solidFill>
                  <a:srgbClr val="FF0000"/>
                </a:solidFill>
                <a:latin typeface="Arial" panose="020B0604020202020204" pitchFamily="34" charset="0"/>
                <a:ea typeface="宋体" panose="02010600030101010101" pitchFamily="2" charset="-122"/>
              </a:rPr>
              <a:t>p</a:t>
            </a:r>
            <a:r>
              <a:rPr lang="zh-CN" altLang="en-US" sz="2800" b="1" dirty="0" smtClean="0">
                <a:solidFill>
                  <a:srgbClr val="FF0000"/>
                </a:solidFill>
                <a:latin typeface="Arial" panose="020B0604020202020204" pitchFamily="34" charset="0"/>
                <a:ea typeface="宋体" panose="02010600030101010101" pitchFamily="2" charset="-122"/>
              </a:rPr>
              <a:t>团问题</a:t>
            </a:r>
            <a:r>
              <a:rPr lang="en-US" altLang="zh-CN" sz="2800" dirty="0" smtClean="0">
                <a:solidFill>
                  <a:srgbClr val="FF0000"/>
                </a:solidFill>
                <a:latin typeface="黑体" panose="02010609060101010101" pitchFamily="49" charset="-122"/>
                <a:ea typeface="黑体" panose="02010609060101010101" pitchFamily="49" charset="-122"/>
              </a:rPr>
              <a:t>CLIQUE</a:t>
            </a:r>
            <a:endParaRPr lang="zh-CN" altLang="en-US" sz="2800" b="1" dirty="0" smtClean="0">
              <a:solidFill>
                <a:srgbClr val="FF0000"/>
              </a:solidFill>
              <a:latin typeface="Arial" panose="020B0604020202020204" pitchFamily="34" charset="0"/>
              <a:ea typeface="宋体" panose="02010600030101010101" pitchFamily="2" charset="-122"/>
            </a:endParaRPr>
          </a:p>
        </p:txBody>
      </p:sp>
      <p:sp>
        <p:nvSpPr>
          <p:cNvPr id="12292" name="Rectangle 3"/>
          <p:cNvSpPr>
            <a:spLocks noGrp="1" noChangeArrowheads="1"/>
          </p:cNvSpPr>
          <p:nvPr>
            <p:ph type="body" sz="half" idx="1"/>
          </p:nvPr>
        </p:nvSpPr>
        <p:spPr>
          <a:xfrm>
            <a:off x="284163" y="1844675"/>
            <a:ext cx="8893175" cy="4525963"/>
          </a:xfrm>
        </p:spPr>
        <p:txBody>
          <a:bodyPr/>
          <a:lstStyle/>
          <a:p>
            <a:pPr eaLnBrk="1" hangingPunct="1">
              <a:lnSpc>
                <a:spcPct val="120000"/>
              </a:lnSpc>
              <a:buFontTx/>
              <a:buNone/>
            </a:pPr>
            <a:r>
              <a:rPr lang="zh-CN" altLang="en-US" sz="2200" b="1" smtClean="0">
                <a:latin typeface="Arial" panose="020B0604020202020204" pitchFamily="34" charset="0"/>
                <a:ea typeface="宋体" panose="02010600030101010101" pitchFamily="2" charset="-122"/>
              </a:rPr>
              <a:t>对于任意一个布尔表达式</a:t>
            </a:r>
            <a:r>
              <a:rPr lang="en-US" altLang="zh-CN" sz="2200" b="1" smtClean="0">
                <a:latin typeface="Arial" panose="020B0604020202020204" pitchFamily="34" charset="0"/>
                <a:ea typeface="宋体" panose="02010600030101010101" pitchFamily="2" charset="-122"/>
              </a:rPr>
              <a:t>f</a:t>
            </a:r>
            <a:r>
              <a:rPr lang="zh-CN" altLang="en-US" sz="2200" b="1" smtClean="0">
                <a:latin typeface="Arial" panose="020B0604020202020204" pitchFamily="34" charset="0"/>
                <a:ea typeface="宋体" panose="02010600030101010101" pitchFamily="2" charset="-122"/>
              </a:rPr>
              <a:t>＝</a:t>
            </a:r>
            <a:r>
              <a:rPr lang="en-US" altLang="zh-CN" sz="2200" b="1" smtClean="0">
                <a:latin typeface="Arial" panose="020B0604020202020204" pitchFamily="34" charset="0"/>
                <a:ea typeface="宋体" panose="02010600030101010101" pitchFamily="2" charset="-122"/>
              </a:rPr>
              <a:t>A</a:t>
            </a:r>
            <a:r>
              <a:rPr lang="en-US" altLang="zh-CN" sz="2200" b="1" baseline="-25000" smtClean="0">
                <a:latin typeface="Arial" panose="020B0604020202020204" pitchFamily="34" charset="0"/>
                <a:ea typeface="宋体" panose="02010600030101010101" pitchFamily="2" charset="-122"/>
              </a:rPr>
              <a:t>1</a:t>
            </a:r>
            <a:r>
              <a:rPr lang="en-US" altLang="zh-CN" sz="2200" b="1" smtClean="0">
                <a:latin typeface="Arial" panose="020B0604020202020204" pitchFamily="34" charset="0"/>
                <a:ea typeface="宋体" panose="02010600030101010101" pitchFamily="2" charset="-122"/>
              </a:rPr>
              <a:t>A</a:t>
            </a:r>
            <a:r>
              <a:rPr lang="en-US" altLang="zh-CN" sz="2200" b="1" baseline="-25000" smtClean="0">
                <a:latin typeface="Arial" panose="020B0604020202020204" pitchFamily="34" charset="0"/>
                <a:ea typeface="宋体" panose="02010600030101010101" pitchFamily="2" charset="-122"/>
              </a:rPr>
              <a:t>2</a:t>
            </a:r>
            <a:r>
              <a:rPr lang="en-US" altLang="zh-CN" sz="2200" b="1" smtClean="0">
                <a:latin typeface="Arial" panose="020B0604020202020204" pitchFamily="34" charset="0"/>
                <a:ea typeface="宋体" panose="02010600030101010101" pitchFamily="2" charset="-122"/>
              </a:rPr>
              <a:t>⋯⋯A</a:t>
            </a:r>
            <a:r>
              <a:rPr lang="en-US" altLang="zh-CN" sz="2200" b="1" baseline="-25000" smtClean="0">
                <a:latin typeface="Arial" panose="020B0604020202020204" pitchFamily="34" charset="0"/>
                <a:ea typeface="宋体" panose="02010600030101010101" pitchFamily="2" charset="-122"/>
              </a:rPr>
              <a:t>n</a:t>
            </a:r>
            <a:r>
              <a:rPr lang="zh-CN" altLang="en-US" sz="2200" b="1" smtClean="0">
                <a:latin typeface="Arial" panose="020B0604020202020204" pitchFamily="34" charset="0"/>
                <a:ea typeface="宋体" panose="02010600030101010101" pitchFamily="2" charset="-122"/>
              </a:rPr>
              <a:t>，按如下方式构造相应的图</a:t>
            </a:r>
            <a:r>
              <a:rPr lang="en-US" altLang="zh-CN" sz="2200" b="1" smtClean="0">
                <a:latin typeface="Arial" panose="020B0604020202020204" pitchFamily="34" charset="0"/>
                <a:ea typeface="宋体" panose="02010600030101010101" pitchFamily="2" charset="-122"/>
              </a:rPr>
              <a:t>G</a:t>
            </a:r>
            <a:r>
              <a:rPr lang="zh-CN" altLang="en-US" sz="2200" b="1" smtClean="0">
                <a:latin typeface="Arial" panose="020B0604020202020204" pitchFamily="34" charset="0"/>
                <a:ea typeface="宋体" panose="02010600030101010101" pitchFamily="2" charset="-122"/>
              </a:rPr>
              <a:t>：</a:t>
            </a:r>
          </a:p>
          <a:p>
            <a:pPr eaLnBrk="1" hangingPunct="1">
              <a:lnSpc>
                <a:spcPct val="120000"/>
              </a:lnSpc>
              <a:buFontTx/>
              <a:buNone/>
            </a:pPr>
            <a:r>
              <a:rPr lang="zh-CN" altLang="en-US" sz="2200" b="1" smtClean="0">
                <a:latin typeface="Arial" panose="020B0604020202020204" pitchFamily="34" charset="0"/>
                <a:ea typeface="宋体" panose="02010600030101010101" pitchFamily="2" charset="-122"/>
              </a:rPr>
              <a:t>例如 </a:t>
            </a:r>
            <a:r>
              <a:rPr lang="zh-CN" altLang="en-US" sz="2200" smtClean="0">
                <a:latin typeface="Arial" panose="020B0604020202020204" pitchFamily="34" charset="0"/>
                <a:ea typeface="宋体" panose="02010600030101010101" pitchFamily="2" charset="-122"/>
              </a:rPr>
              <a:t> </a:t>
            </a:r>
          </a:p>
          <a:p>
            <a:pPr lvl="1" eaLnBrk="1" hangingPunct="1">
              <a:lnSpc>
                <a:spcPct val="120000"/>
              </a:lnSpc>
              <a:buFont typeface="Wingdings" panose="05000000000000000000" pitchFamily="2" charset="2"/>
              <a:buChar char="Ø"/>
            </a:pPr>
            <a:r>
              <a:rPr lang="zh-CN" altLang="en-US" sz="2200" b="1" smtClean="0">
                <a:latin typeface="Arial" panose="020B0604020202020204" pitchFamily="34" charset="0"/>
                <a:ea typeface="宋体" panose="02010600030101010101" pitchFamily="2" charset="-122"/>
              </a:rPr>
              <a:t>图</a:t>
            </a:r>
            <a:r>
              <a:rPr lang="en-US" altLang="zh-CN" sz="2200" b="1" smtClean="0">
                <a:latin typeface="Arial" panose="020B0604020202020204" pitchFamily="34" charset="0"/>
                <a:ea typeface="宋体" panose="02010600030101010101" pitchFamily="2" charset="-122"/>
              </a:rPr>
              <a:t>G</a:t>
            </a:r>
            <a:r>
              <a:rPr lang="zh-CN" altLang="en-US" sz="2200" b="1" smtClean="0">
                <a:latin typeface="Arial" panose="020B0604020202020204" pitchFamily="34" charset="0"/>
                <a:ea typeface="宋体" panose="02010600030101010101" pitchFamily="2" charset="-122"/>
              </a:rPr>
              <a:t>的每个顶点对应于</a:t>
            </a:r>
            <a:r>
              <a:rPr lang="en-US" altLang="zh-CN" sz="2200" b="1" smtClean="0">
                <a:latin typeface="Arial" panose="020B0604020202020204" pitchFamily="34" charset="0"/>
                <a:ea typeface="宋体" panose="02010600030101010101" pitchFamily="2" charset="-122"/>
              </a:rPr>
              <a:t>f</a:t>
            </a:r>
            <a:r>
              <a:rPr lang="zh-CN" altLang="en-US" sz="2200" b="1" smtClean="0">
                <a:latin typeface="Arial" panose="020B0604020202020204" pitchFamily="34" charset="0"/>
                <a:ea typeface="宋体" panose="02010600030101010101" pitchFamily="2" charset="-122"/>
              </a:rPr>
              <a:t>中的每个布尔变量，多次出现的重复表示；</a:t>
            </a:r>
            <a:endParaRPr lang="zh-CN" altLang="en-US" sz="2200" smtClean="0">
              <a:latin typeface="Arial" panose="020B0604020202020204" pitchFamily="34" charset="0"/>
              <a:ea typeface="宋体" panose="02010600030101010101" pitchFamily="2" charset="-122"/>
            </a:endParaRPr>
          </a:p>
          <a:p>
            <a:pPr lvl="1" eaLnBrk="1" hangingPunct="1">
              <a:lnSpc>
                <a:spcPct val="120000"/>
              </a:lnSpc>
              <a:buFont typeface="Wingdings" panose="05000000000000000000" pitchFamily="2" charset="2"/>
              <a:buChar char="Ø"/>
            </a:pPr>
            <a:r>
              <a:rPr lang="zh-CN" altLang="en-US" sz="2200" b="1" smtClean="0">
                <a:latin typeface="Arial" panose="020B0604020202020204" pitchFamily="34" charset="0"/>
                <a:ea typeface="宋体" panose="02010600030101010101" pitchFamily="2" charset="-122"/>
              </a:rPr>
              <a:t>若图</a:t>
            </a:r>
            <a:r>
              <a:rPr lang="en-US" altLang="zh-CN" sz="2200" b="1" smtClean="0">
                <a:latin typeface="Arial" panose="020B0604020202020204" pitchFamily="34" charset="0"/>
                <a:ea typeface="宋体" panose="02010600030101010101" pitchFamily="2" charset="-122"/>
              </a:rPr>
              <a:t>G</a:t>
            </a:r>
            <a:r>
              <a:rPr lang="zh-CN" altLang="en-US" sz="2200" b="1" smtClean="0">
                <a:latin typeface="Arial" panose="020B0604020202020204" pitchFamily="34" charset="0"/>
                <a:ea typeface="宋体" panose="02010600030101010101" pitchFamily="2" charset="-122"/>
              </a:rPr>
              <a:t>中两个顶点对应的布尔变量不互补，且不出现在同一子句</a:t>
            </a:r>
            <a:r>
              <a:rPr lang="en-US" altLang="zh-CN" sz="2200" b="1" smtClean="0">
                <a:latin typeface="Arial" panose="020B0604020202020204" pitchFamily="34" charset="0"/>
                <a:ea typeface="宋体" panose="02010600030101010101" pitchFamily="2" charset="-122"/>
              </a:rPr>
              <a:t>A</a:t>
            </a:r>
            <a:r>
              <a:rPr lang="en-US" altLang="zh-CN" sz="2200" b="1" baseline="-25000" smtClean="0">
                <a:latin typeface="Arial" panose="020B0604020202020204" pitchFamily="34" charset="0"/>
                <a:ea typeface="宋体" panose="02010600030101010101" pitchFamily="2" charset="-122"/>
              </a:rPr>
              <a:t>i</a:t>
            </a:r>
            <a:r>
              <a:rPr lang="zh-CN" altLang="en-US" sz="2200" b="1" smtClean="0">
                <a:latin typeface="Arial" panose="020B0604020202020204" pitchFamily="34" charset="0"/>
                <a:ea typeface="宋体" panose="02010600030101010101" pitchFamily="2" charset="-122"/>
              </a:rPr>
              <a:t>中，则将其连线。（</a:t>
            </a:r>
            <a:r>
              <a:rPr lang="en-US" altLang="zh-CN" sz="2200" b="1" smtClean="0">
                <a:latin typeface="Arial" panose="020B0604020202020204" pitchFamily="34" charset="0"/>
                <a:ea typeface="宋体" panose="02010600030101010101" pitchFamily="2" charset="-122"/>
              </a:rPr>
              <a:t>a-b</a:t>
            </a:r>
            <a:r>
              <a:rPr lang="zh-CN" altLang="en-US" sz="2200" b="1" smtClean="0">
                <a:latin typeface="Arial" panose="020B0604020202020204" pitchFamily="34" charset="0"/>
                <a:ea typeface="宋体" panose="02010600030101010101" pitchFamily="2" charset="-122"/>
              </a:rPr>
              <a:t>连线意味着</a:t>
            </a:r>
            <a:r>
              <a:rPr lang="en-US" altLang="zh-CN" sz="2200" b="1" smtClean="0">
                <a:latin typeface="Arial" panose="020B0604020202020204" pitchFamily="34" charset="0"/>
                <a:ea typeface="宋体" panose="02010600030101010101" pitchFamily="2" charset="-122"/>
              </a:rPr>
              <a:t>a</a:t>
            </a:r>
            <a:r>
              <a:rPr lang="zh-CN" altLang="en-US" sz="2200" b="1" smtClean="0">
                <a:latin typeface="Arial" panose="020B0604020202020204" pitchFamily="34" charset="0"/>
                <a:ea typeface="宋体" panose="02010600030101010101" pitchFamily="2" charset="-122"/>
              </a:rPr>
              <a:t>和</a:t>
            </a:r>
            <a:r>
              <a:rPr lang="en-US" altLang="zh-CN" sz="2200" b="1" smtClean="0">
                <a:latin typeface="Arial" panose="020B0604020202020204" pitchFamily="34" charset="0"/>
                <a:ea typeface="宋体" panose="02010600030101010101" pitchFamily="2" charset="-122"/>
              </a:rPr>
              <a:t>b</a:t>
            </a:r>
            <a:r>
              <a:rPr lang="zh-CN" altLang="en-US" sz="2200" b="1" smtClean="0">
                <a:latin typeface="Arial" panose="020B0604020202020204" pitchFamily="34" charset="0"/>
                <a:ea typeface="宋体" panose="02010600030101010101" pitchFamily="2" charset="-122"/>
              </a:rPr>
              <a:t>同时为真）</a:t>
            </a:r>
          </a:p>
          <a:p>
            <a:pPr eaLnBrk="1" hangingPunct="1">
              <a:buFontTx/>
              <a:buNone/>
            </a:pPr>
            <a:endParaRPr lang="en-US" altLang="zh-CN" sz="2000" smtClean="0">
              <a:latin typeface="Arial" panose="020B0604020202020204" pitchFamily="34" charset="0"/>
              <a:ea typeface="宋体" panose="02010600030101010101" pitchFamily="2" charset="-122"/>
            </a:endParaRPr>
          </a:p>
        </p:txBody>
      </p:sp>
      <p:graphicFrame>
        <p:nvGraphicFramePr>
          <p:cNvPr id="12290" name="Object 4"/>
          <p:cNvGraphicFramePr>
            <a:graphicFrameLocks noGrp="1" noChangeAspect="1"/>
          </p:cNvGraphicFramePr>
          <p:nvPr>
            <p:ph sz="half" idx="2"/>
          </p:nvPr>
        </p:nvGraphicFramePr>
        <p:xfrm>
          <a:off x="1331913" y="2349500"/>
          <a:ext cx="4038600" cy="504825"/>
        </p:xfrm>
        <a:graphic>
          <a:graphicData uri="http://schemas.openxmlformats.org/presentationml/2006/ole">
            <mc:AlternateContent xmlns:mc="http://schemas.openxmlformats.org/markup-compatibility/2006">
              <mc:Choice xmlns:v="urn:schemas-microsoft-com:vml" Requires="v">
                <p:oleObj spid="_x0000_s1001506" name="公式" r:id="rId3" imgW="1828800" imgH="228600" progId="Equation.3">
                  <p:embed/>
                </p:oleObj>
              </mc:Choice>
              <mc:Fallback>
                <p:oleObj name="公式" r:id="rId3" imgW="1828800" imgH="22860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2349500"/>
                        <a:ext cx="40386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12294" name="Picture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3162" y="4116908"/>
            <a:ext cx="4257675" cy="206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Rectangle 4"/>
          <p:cNvSpPr>
            <a:spLocks noChangeArrowheads="1"/>
          </p:cNvSpPr>
          <p:nvPr/>
        </p:nvSpPr>
        <p:spPr bwMode="auto">
          <a:xfrm>
            <a:off x="0" y="260350"/>
            <a:ext cx="800100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800" dirty="0" smtClean="0">
                <a:solidFill>
                  <a:prstClr val="white"/>
                </a:solidFill>
                <a:latin typeface="黑体" panose="02010609060101010101" pitchFamily="49" charset="-122"/>
                <a:ea typeface="黑体" panose="02010609060101010101" pitchFamily="49" charset="-122"/>
              </a:rPr>
              <a:t>团问题</a:t>
            </a:r>
            <a:r>
              <a:rPr lang="en-US" altLang="zh-CN" sz="4800" dirty="0" smtClean="0">
                <a:solidFill>
                  <a:prstClr val="white"/>
                </a:solidFill>
                <a:latin typeface="黑体" panose="02010609060101010101" pitchFamily="49" charset="-122"/>
                <a:ea typeface="黑体" panose="02010609060101010101" pitchFamily="49" charset="-122"/>
              </a:rPr>
              <a:t>CLIQUE </a:t>
            </a:r>
            <a:endParaRPr lang="zh-CN" altLang="en-US" sz="4800" dirty="0" smtClean="0">
              <a:solidFill>
                <a:prstClr val="white"/>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1"/>
          </p:nvPr>
        </p:nvSpPr>
        <p:spPr/>
        <p:txBody>
          <a:bodyPr/>
          <a:lstStyle/>
          <a:p>
            <a:fld id="{1508AFC9-BA45-4F99-97C2-9C39C5E26366}" type="slidenum">
              <a:rPr lang="en-US" altLang="zh-CN" smtClean="0"/>
              <a:pPr/>
              <a:t>106</a:t>
            </a:fld>
            <a:endParaRPr lang="en-US" altLang="zh-CN"/>
          </a:p>
        </p:txBody>
      </p:sp>
    </p:spTree>
    <p:extLst>
      <p:ext uri="{BB962C8B-B14F-4D97-AF65-F5344CB8AC3E}">
        <p14:creationId xmlns:p14="http://schemas.microsoft.com/office/powerpoint/2010/main" val="1361114650"/>
      </p:ext>
    </p:extLst>
  </p:cSld>
  <p:clrMapOvr>
    <a:masterClrMapping/>
  </p:clrMapOvr>
  <p:transition>
    <p:blinds dir="vert"/>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noGrp="1"/>
          </p:cNvSpPr>
          <p:nvPr>
            <p:ph type="title"/>
          </p:nvPr>
        </p:nvSpPr>
        <p:spPr/>
        <p:txBody>
          <a:bodyPr/>
          <a:lstStyle/>
          <a:p>
            <a:r>
              <a:rPr lang="zh-CN" altLang="en-US" smtClean="0">
                <a:latin typeface="Times New Roman" panose="02020603050405020304" pitchFamily="18" charset="0"/>
                <a:ea typeface="黑体" panose="02010609060101010101" pitchFamily="49" charset="-122"/>
              </a:rPr>
              <a:t>续</a:t>
            </a:r>
          </a:p>
        </p:txBody>
      </p:sp>
      <p:sp>
        <p:nvSpPr>
          <p:cNvPr id="361475" name="Rectangle 3"/>
          <p:cNvSpPr>
            <a:spLocks noGrp="1" noChangeArrowheads="1"/>
          </p:cNvSpPr>
          <p:nvPr>
            <p:ph idx="1"/>
          </p:nvPr>
        </p:nvSpPr>
        <p:spPr>
          <a:xfrm>
            <a:off x="95250" y="981075"/>
            <a:ext cx="8820150" cy="5029200"/>
          </a:xfrm>
        </p:spPr>
        <p:txBody>
          <a:bodyPr/>
          <a:lstStyle/>
          <a:p>
            <a:pPr eaLnBrk="1" hangingPunct="1">
              <a:lnSpc>
                <a:spcPct val="120000"/>
              </a:lnSpc>
              <a:buFontTx/>
              <a:buNone/>
            </a:pPr>
            <a:r>
              <a:rPr lang="en-US" altLang="zh-CN" sz="2400" b="1" dirty="0" smtClean="0">
                <a:solidFill>
                  <a:srgbClr val="FF0000"/>
                </a:solidFill>
                <a:latin typeface="Arial" panose="020B0604020202020204" pitchFamily="34" charset="0"/>
                <a:ea typeface="宋体" panose="02010600030101010101" pitchFamily="2" charset="-122"/>
              </a:rPr>
              <a:t>    </a:t>
            </a:r>
            <a:r>
              <a:rPr lang="zh-CN" altLang="en-US" sz="2400" b="1" dirty="0" smtClean="0">
                <a:solidFill>
                  <a:srgbClr val="FF0000"/>
                </a:solidFill>
                <a:latin typeface="Arial" panose="020B0604020202020204" pitchFamily="34" charset="0"/>
                <a:ea typeface="宋体" panose="02010600030101010101" pitchFamily="2" charset="-122"/>
              </a:rPr>
              <a:t>设</a:t>
            </a:r>
            <a:r>
              <a:rPr lang="en-US" altLang="zh-CN" sz="2400" b="1" dirty="0" smtClean="0">
                <a:solidFill>
                  <a:srgbClr val="FF0000"/>
                </a:solidFill>
                <a:latin typeface="Arial" panose="020B0604020202020204" pitchFamily="34" charset="0"/>
                <a:ea typeface="宋体" panose="02010600030101010101" pitchFamily="2" charset="-122"/>
              </a:rPr>
              <a:t>f</a:t>
            </a:r>
            <a:r>
              <a:rPr lang="zh-CN" altLang="en-US" sz="2400" b="1" dirty="0" smtClean="0">
                <a:solidFill>
                  <a:srgbClr val="FF0000"/>
                </a:solidFill>
                <a:latin typeface="Arial" panose="020B0604020202020204" pitchFamily="34" charset="0"/>
                <a:ea typeface="宋体" panose="02010600030101010101" pitchFamily="2" charset="-122"/>
              </a:rPr>
              <a:t>有</a:t>
            </a:r>
            <a:r>
              <a:rPr lang="en-US" altLang="zh-CN" sz="2400" b="1" dirty="0" smtClean="0">
                <a:solidFill>
                  <a:srgbClr val="FF0000"/>
                </a:solidFill>
                <a:latin typeface="Arial" panose="020B0604020202020204" pitchFamily="34" charset="0"/>
                <a:ea typeface="宋体" panose="02010600030101010101" pitchFamily="2" charset="-122"/>
              </a:rPr>
              <a:t>m</a:t>
            </a:r>
            <a:r>
              <a:rPr lang="zh-CN" altLang="en-US" sz="2400" b="1" dirty="0" smtClean="0">
                <a:solidFill>
                  <a:srgbClr val="FF0000"/>
                </a:solidFill>
                <a:latin typeface="Arial" panose="020B0604020202020204" pitchFamily="34" charset="0"/>
                <a:ea typeface="宋体" panose="02010600030101010101" pitchFamily="2" charset="-122"/>
              </a:rPr>
              <a:t>个子句</a:t>
            </a:r>
            <a:r>
              <a:rPr lang="en-US" altLang="zh-CN" sz="2400" b="1" dirty="0" smtClean="0">
                <a:solidFill>
                  <a:srgbClr val="FF0000"/>
                </a:solidFill>
                <a:latin typeface="Arial" panose="020B0604020202020204" pitchFamily="34" charset="0"/>
                <a:ea typeface="宋体" panose="02010600030101010101" pitchFamily="2" charset="-122"/>
              </a:rPr>
              <a:t>A</a:t>
            </a:r>
            <a:r>
              <a:rPr lang="en-US" altLang="zh-CN" sz="2400" b="1" baseline="-25000" dirty="0" smtClean="0">
                <a:solidFill>
                  <a:srgbClr val="FF0000"/>
                </a:solidFill>
                <a:latin typeface="Arial" panose="020B0604020202020204" pitchFamily="34" charset="0"/>
                <a:ea typeface="宋体" panose="02010600030101010101" pitchFamily="2" charset="-122"/>
              </a:rPr>
              <a:t>i</a:t>
            </a:r>
            <a:r>
              <a:rPr lang="zh-CN" altLang="en-US" sz="2400" b="1" baseline="-25000" dirty="0" smtClean="0">
                <a:solidFill>
                  <a:srgbClr val="FF0000"/>
                </a:solidFill>
                <a:latin typeface="Arial" panose="020B0604020202020204" pitchFamily="34" charset="0"/>
                <a:ea typeface="宋体" panose="02010600030101010101" pitchFamily="2" charset="-122"/>
              </a:rPr>
              <a:t>，</a:t>
            </a:r>
            <a:r>
              <a:rPr lang="en-US" altLang="zh-CN" sz="2400" b="1" dirty="0" err="1" smtClean="0">
                <a:solidFill>
                  <a:srgbClr val="FF0000"/>
                </a:solidFill>
                <a:latin typeface="Arial" panose="020B0604020202020204" pitchFamily="34" charset="0"/>
                <a:ea typeface="宋体" panose="02010600030101010101" pitchFamily="2" charset="-122"/>
                <a:sym typeface="Symbol" panose="05050102010706020507" pitchFamily="18" charset="2"/>
              </a:rPr>
              <a:t>i</a:t>
            </a:r>
            <a:r>
              <a:rPr kumimoji="0" lang="en-US" altLang="zh-CN" sz="2400" dirty="0" smtClean="0">
                <a:solidFill>
                  <a:srgbClr val="FF0000"/>
                </a:solidFill>
                <a:latin typeface="黑体" panose="02010609060101010101" pitchFamily="49" charset="-122"/>
                <a:ea typeface="黑体" panose="02010609060101010101" pitchFamily="49" charset="-122"/>
              </a:rPr>
              <a:t>∈[1,m]</a:t>
            </a:r>
            <a:r>
              <a:rPr lang="zh-CN" altLang="en-US" sz="2400" b="1" dirty="0" smtClean="0">
                <a:solidFill>
                  <a:srgbClr val="FF0000"/>
                </a:solidFill>
                <a:latin typeface="Arial" panose="020B0604020202020204" pitchFamily="34" charset="0"/>
                <a:ea typeface="宋体" panose="02010600030101010101" pitchFamily="2" charset="-122"/>
              </a:rPr>
              <a:t>，则</a:t>
            </a:r>
            <a:r>
              <a:rPr lang="en-US" altLang="zh-CN" sz="2400" b="1" dirty="0" smtClean="0">
                <a:solidFill>
                  <a:srgbClr val="FF0000"/>
                </a:solidFill>
                <a:latin typeface="Arial" panose="020B0604020202020204" pitchFamily="34" charset="0"/>
                <a:ea typeface="宋体" panose="02010600030101010101" pitchFamily="2" charset="-122"/>
              </a:rPr>
              <a:t>f</a:t>
            </a:r>
            <a:r>
              <a:rPr lang="zh-CN" altLang="en-US" sz="2400" b="1" dirty="0" smtClean="0">
                <a:solidFill>
                  <a:srgbClr val="FF0000"/>
                </a:solidFill>
                <a:latin typeface="Arial" panose="020B0604020202020204" pitchFamily="34" charset="0"/>
                <a:ea typeface="宋体" panose="02010600030101010101" pitchFamily="2" charset="-122"/>
              </a:rPr>
              <a:t>可满足当且仅当</a:t>
            </a:r>
            <a:r>
              <a:rPr lang="en-US" altLang="zh-CN" sz="2400" b="1" dirty="0" smtClean="0">
                <a:solidFill>
                  <a:srgbClr val="FF0000"/>
                </a:solidFill>
                <a:latin typeface="Arial" panose="020B0604020202020204" pitchFamily="34" charset="0"/>
                <a:ea typeface="宋体" panose="02010600030101010101" pitchFamily="2" charset="-122"/>
                <a:sym typeface="Symbol" panose="05050102010706020507" pitchFamily="18" charset="2"/>
              </a:rPr>
              <a:t>f</a:t>
            </a:r>
            <a:r>
              <a:rPr lang="zh-CN" altLang="en-US" sz="2400" b="1" dirty="0" smtClean="0">
                <a:solidFill>
                  <a:srgbClr val="FF0000"/>
                </a:solidFill>
                <a:latin typeface="Arial" panose="020B0604020202020204" pitchFamily="34" charset="0"/>
                <a:ea typeface="宋体" panose="02010600030101010101" pitchFamily="2" charset="-122"/>
                <a:sym typeface="Symbol" panose="05050102010706020507" pitchFamily="18" charset="2"/>
              </a:rPr>
              <a:t>对应的图</a:t>
            </a:r>
            <a:r>
              <a:rPr lang="en-US" altLang="zh-CN" sz="2400" b="1" dirty="0" smtClean="0">
                <a:solidFill>
                  <a:srgbClr val="FF0000"/>
                </a:solidFill>
                <a:latin typeface="Arial" panose="020B0604020202020204" pitchFamily="34" charset="0"/>
                <a:ea typeface="宋体" panose="02010600030101010101" pitchFamily="2" charset="-122"/>
                <a:sym typeface="Symbol" panose="05050102010706020507" pitchFamily="18" charset="2"/>
              </a:rPr>
              <a:t>G</a:t>
            </a:r>
            <a:r>
              <a:rPr lang="zh-CN" altLang="en-US" sz="2400" b="1" dirty="0" smtClean="0">
                <a:solidFill>
                  <a:srgbClr val="FF0000"/>
                </a:solidFill>
                <a:latin typeface="Arial" panose="020B0604020202020204" pitchFamily="34" charset="0"/>
                <a:ea typeface="宋体" panose="02010600030101010101" pitchFamily="2" charset="-122"/>
                <a:sym typeface="Symbol" panose="05050102010706020507" pitchFamily="18" charset="2"/>
              </a:rPr>
              <a:t>中有</a:t>
            </a:r>
            <a:r>
              <a:rPr lang="en-US" altLang="zh-CN" sz="2400" b="1" dirty="0" smtClean="0">
                <a:solidFill>
                  <a:srgbClr val="FF0000"/>
                </a:solidFill>
                <a:latin typeface="Arial" panose="020B0604020202020204" pitchFamily="34" charset="0"/>
                <a:ea typeface="宋体" panose="02010600030101010101" pitchFamily="2" charset="-122"/>
                <a:sym typeface="Symbol" panose="05050102010706020507" pitchFamily="18" charset="2"/>
              </a:rPr>
              <a:t>m</a:t>
            </a:r>
            <a:r>
              <a:rPr lang="zh-CN" altLang="en-US" sz="2400" b="1" dirty="0" smtClean="0">
                <a:solidFill>
                  <a:srgbClr val="FF0000"/>
                </a:solidFill>
                <a:latin typeface="Arial" panose="020B0604020202020204" pitchFamily="34" charset="0"/>
                <a:ea typeface="宋体" panose="02010600030101010101" pitchFamily="2" charset="-122"/>
                <a:sym typeface="Symbol" panose="05050102010706020507" pitchFamily="18" charset="2"/>
              </a:rPr>
              <a:t>个顶点的团。</a:t>
            </a:r>
          </a:p>
          <a:p>
            <a:pPr eaLnBrk="1" hangingPunct="1">
              <a:lnSpc>
                <a:spcPct val="120000"/>
              </a:lnSpc>
            </a:pPr>
            <a:r>
              <a:rPr lang="zh-CN" altLang="en-US" sz="2400" b="1" dirty="0" smtClean="0">
                <a:latin typeface="Arial" panose="020B0604020202020204" pitchFamily="34" charset="0"/>
                <a:ea typeface="宋体" panose="02010600030101010101" pitchFamily="2" charset="-122"/>
                <a:sym typeface="Symbol" panose="05050102010706020507" pitchFamily="18" charset="2"/>
              </a:rPr>
              <a:t>若</a:t>
            </a:r>
            <a:r>
              <a:rPr lang="en-US" altLang="zh-CN" sz="2400" b="1" dirty="0" smtClean="0">
                <a:latin typeface="Arial" panose="020B0604020202020204" pitchFamily="34" charset="0"/>
                <a:ea typeface="宋体" panose="02010600030101010101" pitchFamily="2" charset="-122"/>
                <a:sym typeface="Symbol" panose="05050102010706020507" pitchFamily="18" charset="2"/>
              </a:rPr>
              <a:t>f</a:t>
            </a:r>
            <a:r>
              <a:rPr lang="zh-CN" altLang="en-US" sz="2400" b="1" dirty="0" smtClean="0">
                <a:latin typeface="Arial" panose="020B0604020202020204" pitchFamily="34" charset="0"/>
                <a:ea typeface="宋体" panose="02010600030101010101" pitchFamily="2" charset="-122"/>
                <a:sym typeface="Symbol" panose="05050102010706020507" pitchFamily="18" charset="2"/>
              </a:rPr>
              <a:t>满足，则有某种赋值使得</a:t>
            </a:r>
            <a:r>
              <a:rPr lang="en-US" altLang="zh-CN" sz="2400" b="1" dirty="0" smtClean="0">
                <a:latin typeface="Arial" panose="020B0604020202020204" pitchFamily="34" charset="0"/>
                <a:ea typeface="宋体" panose="02010600030101010101" pitchFamily="2" charset="-122"/>
                <a:sym typeface="Symbol" panose="05050102010706020507" pitchFamily="18" charset="2"/>
              </a:rPr>
              <a:t>f</a:t>
            </a:r>
            <a:r>
              <a:rPr lang="zh-CN" altLang="en-US" sz="2400" b="1" dirty="0" smtClean="0">
                <a:latin typeface="Arial" panose="020B0604020202020204" pitchFamily="34" charset="0"/>
                <a:ea typeface="宋体" panose="02010600030101010101" pitchFamily="2" charset="-122"/>
                <a:sym typeface="Symbol" panose="05050102010706020507" pitchFamily="18" charset="2"/>
              </a:rPr>
              <a:t>为真</a:t>
            </a:r>
            <a:r>
              <a:rPr lang="zh-CN" altLang="zh-CN" sz="2400" b="1" dirty="0" smtClean="0">
                <a:latin typeface="Arial" panose="020B0604020202020204" pitchFamily="34" charset="0"/>
                <a:ea typeface="宋体" panose="02010600030101010101" pitchFamily="2" charset="-122"/>
                <a:sym typeface="Symbol" panose="05050102010706020507" pitchFamily="18" charset="2"/>
              </a:rPr>
              <a:t>，</a:t>
            </a:r>
            <a:r>
              <a:rPr lang="zh-CN" altLang="en-US" sz="2400" b="1" dirty="0" smtClean="0">
                <a:latin typeface="Arial" panose="020B0604020202020204" pitchFamily="34" charset="0"/>
                <a:ea typeface="宋体" panose="02010600030101010101" pitchFamily="2" charset="-122"/>
                <a:sym typeface="Symbol" panose="05050102010706020507" pitchFamily="18" charset="2"/>
              </a:rPr>
              <a:t>它等价于使得每个子句</a:t>
            </a:r>
            <a:r>
              <a:rPr lang="en-US" altLang="zh-CN" sz="2400" b="1" dirty="0" smtClean="0">
                <a:latin typeface="Arial" panose="020B0604020202020204" pitchFamily="34" charset="0"/>
                <a:ea typeface="宋体" panose="02010600030101010101" pitchFamily="2" charset="-122"/>
                <a:sym typeface="Symbol" panose="05050102010706020507" pitchFamily="18" charset="2"/>
              </a:rPr>
              <a:t>A</a:t>
            </a:r>
            <a:r>
              <a:rPr lang="en-US" altLang="zh-CN" sz="2400" b="1" baseline="-25000" dirty="0" smtClean="0">
                <a:latin typeface="Arial" panose="020B0604020202020204" pitchFamily="34" charset="0"/>
                <a:ea typeface="宋体" panose="02010600030101010101" pitchFamily="2" charset="-122"/>
                <a:sym typeface="Symbol" panose="05050102010706020507" pitchFamily="18" charset="2"/>
              </a:rPr>
              <a:t>i</a:t>
            </a:r>
            <a:r>
              <a:rPr lang="zh-CN" altLang="en-US" sz="2400" b="1" dirty="0" smtClean="0">
                <a:latin typeface="Arial" panose="020B0604020202020204" pitchFamily="34" charset="0"/>
                <a:ea typeface="宋体" panose="02010600030101010101" pitchFamily="2" charset="-122"/>
                <a:sym typeface="Symbol" panose="05050102010706020507" pitchFamily="18" charset="2"/>
              </a:rPr>
              <a:t>中至少有一个布尔变量为真（</a:t>
            </a:r>
            <a:r>
              <a:rPr lang="en-US" altLang="zh-CN" sz="2400" b="1" dirty="0" err="1" smtClean="0">
                <a:latin typeface="Arial" panose="020B0604020202020204" pitchFamily="34" charset="0"/>
                <a:ea typeface="宋体" panose="02010600030101010101" pitchFamily="2" charset="-122"/>
                <a:sym typeface="Symbol" panose="05050102010706020507" pitchFamily="18" charset="2"/>
              </a:rPr>
              <a:t>i</a:t>
            </a:r>
            <a:r>
              <a:rPr kumimoji="0" lang="en-US" altLang="zh-CN" sz="2400" dirty="0" smtClean="0">
                <a:latin typeface="黑体" panose="02010609060101010101" pitchFamily="49" charset="-122"/>
                <a:ea typeface="黑体" panose="02010609060101010101" pitchFamily="49" charset="-122"/>
              </a:rPr>
              <a:t>∈[1,m]</a:t>
            </a:r>
            <a:r>
              <a:rPr lang="zh-CN" altLang="en-US" sz="2400" b="1" dirty="0" smtClean="0">
                <a:latin typeface="Arial" panose="020B0604020202020204" pitchFamily="34" charset="0"/>
                <a:ea typeface="宋体" panose="02010600030101010101" pitchFamily="2" charset="-122"/>
                <a:sym typeface="Symbol" panose="05050102010706020507" pitchFamily="18" charset="2"/>
              </a:rPr>
              <a:t>），</a:t>
            </a:r>
            <a:r>
              <a:rPr lang="en-US" altLang="zh-CN" sz="2400" b="1" dirty="0" smtClean="0">
                <a:latin typeface="Arial" panose="020B0604020202020204" pitchFamily="34" charset="0"/>
                <a:ea typeface="宋体" panose="02010600030101010101" pitchFamily="2" charset="-122"/>
                <a:sym typeface="Symbol" panose="05050102010706020507" pitchFamily="18" charset="2"/>
              </a:rPr>
              <a:t> </a:t>
            </a:r>
            <a:r>
              <a:rPr lang="zh-CN" altLang="en-US" sz="2400" b="1" dirty="0" smtClean="0">
                <a:latin typeface="Arial" panose="020B0604020202020204" pitchFamily="34" charset="0"/>
                <a:ea typeface="宋体" panose="02010600030101010101" pitchFamily="2" charset="-122"/>
                <a:sym typeface="Symbol" panose="05050102010706020507" pitchFamily="18" charset="2"/>
              </a:rPr>
              <a:t>这</a:t>
            </a:r>
            <a:r>
              <a:rPr lang="en-US" altLang="zh-CN" sz="2400" b="1" dirty="0" smtClean="0">
                <a:latin typeface="Arial" panose="020B0604020202020204" pitchFamily="34" charset="0"/>
                <a:ea typeface="宋体" panose="02010600030101010101" pitchFamily="2" charset="-122"/>
                <a:sym typeface="Symbol" panose="05050102010706020507" pitchFamily="18" charset="2"/>
              </a:rPr>
              <a:t>m</a:t>
            </a:r>
            <a:r>
              <a:rPr lang="zh-CN" altLang="en-US" sz="2400" b="1" dirty="0" smtClean="0">
                <a:latin typeface="Arial" panose="020B0604020202020204" pitchFamily="34" charset="0"/>
                <a:ea typeface="宋体" panose="02010600030101010101" pitchFamily="2" charset="-122"/>
                <a:sym typeface="Symbol" panose="05050102010706020507" pitchFamily="18" charset="2"/>
              </a:rPr>
              <a:t>个变量对应于图</a:t>
            </a:r>
            <a:r>
              <a:rPr lang="en-US" altLang="zh-CN" sz="2400" b="1" dirty="0" smtClean="0">
                <a:latin typeface="Arial" panose="020B0604020202020204" pitchFamily="34" charset="0"/>
                <a:ea typeface="宋体" panose="02010600030101010101" pitchFamily="2" charset="-122"/>
                <a:sym typeface="Symbol" panose="05050102010706020507" pitchFamily="18" charset="2"/>
              </a:rPr>
              <a:t>G</a:t>
            </a:r>
            <a:r>
              <a:rPr lang="zh-CN" altLang="en-US" sz="2400" b="1" dirty="0" smtClean="0">
                <a:latin typeface="Arial" panose="020B0604020202020204" pitchFamily="34" charset="0"/>
                <a:ea typeface="宋体" panose="02010600030101010101" pitchFamily="2" charset="-122"/>
                <a:sym typeface="Symbol" panose="05050102010706020507" pitchFamily="18" charset="2"/>
              </a:rPr>
              <a:t>中的</a:t>
            </a:r>
            <a:r>
              <a:rPr lang="en-US" altLang="zh-CN" sz="2400" b="1" dirty="0" smtClean="0">
                <a:latin typeface="Arial" panose="020B0604020202020204" pitchFamily="34" charset="0"/>
                <a:ea typeface="宋体" panose="02010600030101010101" pitchFamily="2" charset="-122"/>
                <a:sym typeface="Symbol" panose="05050102010706020507" pitchFamily="18" charset="2"/>
              </a:rPr>
              <a:t>m</a:t>
            </a:r>
            <a:r>
              <a:rPr lang="zh-CN" altLang="en-US" sz="2400" b="1" dirty="0" smtClean="0">
                <a:latin typeface="Arial" panose="020B0604020202020204" pitchFamily="34" charset="0"/>
                <a:ea typeface="宋体" panose="02010600030101010101" pitchFamily="2" charset="-122"/>
                <a:sym typeface="Symbol" panose="05050102010706020507" pitchFamily="18" charset="2"/>
              </a:rPr>
              <a:t>个顶点构成了</a:t>
            </a:r>
            <a:r>
              <a:rPr lang="en-US" altLang="zh-CN" sz="2400" b="1" dirty="0" smtClean="0">
                <a:latin typeface="Arial" panose="020B0604020202020204" pitchFamily="34" charset="0"/>
                <a:ea typeface="宋体" panose="02010600030101010101" pitchFamily="2" charset="-122"/>
                <a:sym typeface="Symbol" panose="05050102010706020507" pitchFamily="18" charset="2"/>
              </a:rPr>
              <a:t>G</a:t>
            </a:r>
            <a:r>
              <a:rPr lang="zh-CN" altLang="en-US" sz="2400" b="1" dirty="0" smtClean="0">
                <a:latin typeface="Arial" panose="020B0604020202020204" pitchFamily="34" charset="0"/>
                <a:ea typeface="宋体" panose="02010600030101010101" pitchFamily="2" charset="-122"/>
                <a:sym typeface="Symbol" panose="05050102010706020507" pitchFamily="18" charset="2"/>
              </a:rPr>
              <a:t>的一个团。</a:t>
            </a:r>
          </a:p>
          <a:p>
            <a:pPr eaLnBrk="1" hangingPunct="1">
              <a:lnSpc>
                <a:spcPct val="120000"/>
              </a:lnSpc>
            </a:pPr>
            <a:r>
              <a:rPr lang="zh-CN" altLang="en-US" sz="2400" b="1" dirty="0" smtClean="0">
                <a:latin typeface="Arial" panose="020B0604020202020204" pitchFamily="34" charset="0"/>
                <a:ea typeface="宋体" panose="02010600030101010101" pitchFamily="2" charset="-122"/>
              </a:rPr>
              <a:t>若</a:t>
            </a:r>
            <a:r>
              <a:rPr lang="en-US" altLang="zh-CN" sz="2400" b="1" dirty="0" smtClean="0">
                <a:latin typeface="Arial" panose="020B0604020202020204" pitchFamily="34" charset="0"/>
                <a:ea typeface="宋体" panose="02010600030101010101" pitchFamily="2" charset="-122"/>
              </a:rPr>
              <a:t>G</a:t>
            </a:r>
            <a:r>
              <a:rPr lang="zh-CN" altLang="en-US" sz="2400" b="1" dirty="0" smtClean="0">
                <a:latin typeface="Arial" panose="020B0604020202020204" pitchFamily="34" charset="0"/>
                <a:ea typeface="宋体" panose="02010600030101010101" pitchFamily="2" charset="-122"/>
              </a:rPr>
              <a:t>中有</a:t>
            </a:r>
            <a:r>
              <a:rPr lang="en-US" altLang="zh-CN" sz="2400" b="1" dirty="0" smtClean="0">
                <a:latin typeface="Arial" panose="020B0604020202020204" pitchFamily="34" charset="0"/>
                <a:ea typeface="宋体" panose="02010600030101010101" pitchFamily="2" charset="-122"/>
              </a:rPr>
              <a:t>m</a:t>
            </a:r>
            <a:r>
              <a:rPr lang="zh-CN" altLang="en-US" sz="2400" b="1" dirty="0" smtClean="0">
                <a:latin typeface="Arial" panose="020B0604020202020204" pitchFamily="34" charset="0"/>
                <a:ea typeface="宋体" panose="02010600030101010101" pitchFamily="2" charset="-122"/>
              </a:rPr>
              <a:t>个顶点的团，则取使得这</a:t>
            </a:r>
            <a:r>
              <a:rPr lang="en-US" altLang="zh-CN" sz="2400" b="1" dirty="0" smtClean="0">
                <a:latin typeface="Arial" panose="020B0604020202020204" pitchFamily="34" charset="0"/>
                <a:ea typeface="宋体" panose="02010600030101010101" pitchFamily="2" charset="-122"/>
              </a:rPr>
              <a:t>m</a:t>
            </a:r>
            <a:r>
              <a:rPr lang="zh-CN" altLang="en-US" sz="2400" b="1" dirty="0" smtClean="0">
                <a:latin typeface="Arial" panose="020B0604020202020204" pitchFamily="34" charset="0"/>
                <a:ea typeface="宋体" panose="02010600030101010101" pitchFamily="2" charset="-122"/>
              </a:rPr>
              <a:t>个顶点对应的变量都为真的赋值，则</a:t>
            </a:r>
            <a:r>
              <a:rPr lang="en-US" altLang="zh-CN" sz="2400" b="1" dirty="0" smtClean="0">
                <a:latin typeface="Arial" panose="020B0604020202020204" pitchFamily="34" charset="0"/>
                <a:ea typeface="宋体" panose="02010600030101010101" pitchFamily="2" charset="-122"/>
              </a:rPr>
              <a:t>f</a:t>
            </a:r>
            <a:r>
              <a:rPr lang="zh-CN" altLang="en-US" sz="2400" b="1" dirty="0" smtClean="0">
                <a:latin typeface="Arial" panose="020B0604020202020204" pitchFamily="34" charset="0"/>
                <a:ea typeface="宋体" panose="02010600030101010101" pitchFamily="2" charset="-122"/>
              </a:rPr>
              <a:t>的取值为真。</a:t>
            </a:r>
            <a:endParaRPr lang="en-US" altLang="zh-CN" sz="2400" b="1" dirty="0" smtClean="0">
              <a:latin typeface="Arial" panose="020B0604020202020204" pitchFamily="34" charset="0"/>
              <a:ea typeface="宋体" panose="02010600030101010101" pitchFamily="2" charset="-122"/>
            </a:endParaRPr>
          </a:p>
          <a:p>
            <a:pPr eaLnBrk="1" hangingPunct="1">
              <a:lnSpc>
                <a:spcPct val="120000"/>
              </a:lnSpc>
              <a:buFont typeface="Wingdings" panose="05000000000000000000" pitchFamily="2" charset="2"/>
              <a:buNone/>
            </a:pPr>
            <a:r>
              <a:rPr lang="zh-CN" altLang="en-US" sz="2400" b="1" dirty="0" smtClean="0">
                <a:latin typeface="Arial" panose="020B0604020202020204" pitchFamily="34" charset="0"/>
                <a:ea typeface="宋体" panose="02010600030101010101" pitchFamily="2" charset="-122"/>
              </a:rPr>
              <a:t>    显然，上述构造图</a:t>
            </a:r>
            <a:r>
              <a:rPr lang="en-US" altLang="zh-CN" sz="2400" b="1" dirty="0" smtClean="0">
                <a:latin typeface="Arial" panose="020B0604020202020204" pitchFamily="34" charset="0"/>
                <a:ea typeface="宋体" panose="02010600030101010101" pitchFamily="2" charset="-122"/>
              </a:rPr>
              <a:t>G</a:t>
            </a:r>
            <a:r>
              <a:rPr lang="zh-CN" altLang="en-US" sz="2400" b="1" dirty="0" smtClean="0">
                <a:latin typeface="Arial" panose="020B0604020202020204" pitchFamily="34" charset="0"/>
                <a:ea typeface="宋体" panose="02010600030101010101" pitchFamily="2" charset="-122"/>
              </a:rPr>
              <a:t>的方法可在多项式时间内完成，故有：</a:t>
            </a:r>
            <a:r>
              <a:rPr lang="en-US" altLang="zh-CN" sz="2400" b="1" dirty="0" err="1" smtClean="0">
                <a:latin typeface="Arial" panose="020B0604020202020204" pitchFamily="34" charset="0"/>
                <a:ea typeface="宋体" panose="02010600030101010101" pitchFamily="2" charset="-122"/>
              </a:rPr>
              <a:t>SAT∝</a:t>
            </a:r>
            <a:r>
              <a:rPr lang="en-US" altLang="zh-CN" sz="2400" b="1" baseline="-25000" dirty="0" err="1" smtClean="0">
                <a:latin typeface="Arial" panose="020B0604020202020204" pitchFamily="34" charset="0"/>
                <a:ea typeface="宋体" panose="02010600030101010101" pitchFamily="2" charset="-122"/>
              </a:rPr>
              <a:t>p</a:t>
            </a:r>
            <a:r>
              <a:rPr lang="zh-CN" altLang="en-US" sz="2400" b="1" dirty="0" smtClean="0">
                <a:latin typeface="Arial" panose="020B0604020202020204" pitchFamily="34" charset="0"/>
                <a:ea typeface="宋体" panose="02010600030101010101" pitchFamily="2" charset="-122"/>
              </a:rPr>
              <a:t>团问题。</a:t>
            </a:r>
          </a:p>
          <a:p>
            <a:pPr eaLnBrk="1" hangingPunct="1">
              <a:buFontTx/>
              <a:buNone/>
            </a:pPr>
            <a:r>
              <a:rPr lang="zh-CN" altLang="en-US" sz="2400" b="1" dirty="0" smtClean="0">
                <a:latin typeface="Arial" panose="020B0604020202020204" pitchFamily="34" charset="0"/>
                <a:ea typeface="宋体" panose="02010600030101010101" pitchFamily="2" charset="-122"/>
              </a:rPr>
              <a:t>由以上证明可知，</a:t>
            </a:r>
            <a:r>
              <a:rPr lang="en-US" altLang="zh-CN" sz="2400" dirty="0" smtClean="0">
                <a:solidFill>
                  <a:srgbClr val="FF0000"/>
                </a:solidFill>
                <a:latin typeface="黑体" panose="02010609060101010101" pitchFamily="49" charset="-122"/>
                <a:ea typeface="黑体" panose="02010609060101010101" pitchFamily="49" charset="-122"/>
              </a:rPr>
              <a:t>CLIQUE</a:t>
            </a:r>
            <a:r>
              <a:rPr kumimoji="0" lang="en-US" altLang="zh-CN" sz="2400" dirty="0" smtClean="0">
                <a:solidFill>
                  <a:srgbClr val="FF0000"/>
                </a:solidFill>
                <a:latin typeface="黑体" panose="02010609060101010101" pitchFamily="49" charset="-122"/>
                <a:ea typeface="黑体" panose="02010609060101010101" pitchFamily="49" charset="-122"/>
              </a:rPr>
              <a:t>∈</a:t>
            </a:r>
            <a:r>
              <a:rPr lang="en-US" altLang="zh-CN" sz="2400" b="1" dirty="0" smtClean="0">
                <a:solidFill>
                  <a:srgbClr val="FF0000"/>
                </a:solidFill>
                <a:latin typeface="Arial" panose="020B0604020202020204" pitchFamily="34" charset="0"/>
                <a:ea typeface="宋体" panose="02010600030101010101" pitchFamily="2" charset="-122"/>
              </a:rPr>
              <a:t>NP</a:t>
            </a:r>
            <a:r>
              <a:rPr lang="zh-CN" altLang="en-US" sz="2400" b="1" dirty="0" smtClean="0">
                <a:latin typeface="Arial" panose="020B0604020202020204" pitchFamily="34" charset="0"/>
                <a:ea typeface="宋体" panose="02010600030101010101" pitchFamily="2" charset="-122"/>
              </a:rPr>
              <a:t>。</a:t>
            </a:r>
          </a:p>
        </p:txBody>
      </p:sp>
      <p:pic>
        <p:nvPicPr>
          <p:cNvPr id="133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4967" y="4655344"/>
            <a:ext cx="3265488"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文本框 1"/>
          <p:cNvSpPr txBox="1">
            <a:spLocks noChangeArrowheads="1"/>
          </p:cNvSpPr>
          <p:nvPr/>
        </p:nvSpPr>
        <p:spPr bwMode="auto">
          <a:xfrm>
            <a:off x="9326563" y="3886200"/>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graphicFrame>
        <p:nvGraphicFramePr>
          <p:cNvPr id="13314" name="Object 4"/>
          <p:cNvGraphicFramePr>
            <a:graphicFrameLocks noChangeAspect="1"/>
          </p:cNvGraphicFramePr>
          <p:nvPr>
            <p:extLst>
              <p:ext uri="{D42A27DB-BD31-4B8C-83A1-F6EECF244321}">
                <p14:modId xmlns:p14="http://schemas.microsoft.com/office/powerpoint/2010/main" val="2382831110"/>
              </p:ext>
            </p:extLst>
          </p:nvPr>
        </p:nvGraphicFramePr>
        <p:xfrm>
          <a:off x="1403350" y="5733256"/>
          <a:ext cx="4038600" cy="504825"/>
        </p:xfrm>
        <a:graphic>
          <a:graphicData uri="http://schemas.openxmlformats.org/presentationml/2006/ole">
            <mc:AlternateContent xmlns:mc="http://schemas.openxmlformats.org/markup-compatibility/2006">
              <mc:Choice xmlns:v="urn:schemas-microsoft-com:vml" Requires="v">
                <p:oleObj spid="_x0000_s1002530" name="公式" r:id="rId4" imgW="1828800" imgH="228600" progId="Equation.3">
                  <p:embed/>
                </p:oleObj>
              </mc:Choice>
              <mc:Fallback>
                <p:oleObj name="公式" r:id="rId4" imgW="18288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5733256"/>
                        <a:ext cx="4038600"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9" name="矩形 2"/>
          <p:cNvSpPr>
            <a:spLocks noChangeArrowheads="1"/>
          </p:cNvSpPr>
          <p:nvPr/>
        </p:nvSpPr>
        <p:spPr bwMode="auto">
          <a:xfrm>
            <a:off x="611188" y="5733256"/>
            <a:ext cx="492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smtClean="0">
                <a:solidFill>
                  <a:srgbClr val="FF0000"/>
                </a:solidFill>
              </a:rPr>
              <a:t>例</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107</a:t>
            </a:fld>
            <a:endParaRPr lang="en-US" altLang="zh-CN" dirty="0"/>
          </a:p>
        </p:txBody>
      </p:sp>
    </p:spTree>
    <p:extLst>
      <p:ext uri="{BB962C8B-B14F-4D97-AF65-F5344CB8AC3E}">
        <p14:creationId xmlns:p14="http://schemas.microsoft.com/office/powerpoint/2010/main" val="375952704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614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614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14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614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4"/>
          <p:cNvSpPr>
            <a:spLocks noChangeArrowheads="1"/>
          </p:cNvSpPr>
          <p:nvPr/>
        </p:nvSpPr>
        <p:spPr bwMode="auto">
          <a:xfrm>
            <a:off x="21332" y="301775"/>
            <a:ext cx="8001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800" dirty="0" smtClean="0">
                <a:solidFill>
                  <a:prstClr val="white"/>
                </a:solidFill>
                <a:latin typeface="黑体" panose="02010609060101010101" pitchFamily="49" charset="-122"/>
                <a:ea typeface="黑体" panose="02010609060101010101" pitchFamily="49" charset="-122"/>
              </a:rPr>
              <a:t>顶点覆盖问题</a:t>
            </a:r>
            <a:br>
              <a:rPr lang="zh-CN" altLang="en-US" sz="4800" dirty="0" smtClean="0">
                <a:solidFill>
                  <a:prstClr val="white"/>
                </a:solidFill>
                <a:latin typeface="黑体" panose="02010609060101010101" pitchFamily="49" charset="-122"/>
                <a:ea typeface="黑体" panose="02010609060101010101" pitchFamily="49" charset="-122"/>
              </a:rPr>
            </a:br>
            <a:r>
              <a:rPr lang="zh-CN" altLang="en-US" sz="4800" dirty="0" smtClean="0">
                <a:solidFill>
                  <a:prstClr val="white"/>
                </a:solidFill>
                <a:latin typeface="黑体" panose="02010609060101010101" pitchFamily="49" charset="-122"/>
                <a:ea typeface="黑体" panose="02010609060101010101" pitchFamily="49" charset="-122"/>
              </a:rPr>
              <a:t>	</a:t>
            </a:r>
            <a:r>
              <a:rPr lang="zh-CN" altLang="en-US" sz="4000" dirty="0" smtClean="0">
                <a:solidFill>
                  <a:prstClr val="white"/>
                </a:solidFill>
                <a:latin typeface="黑体" panose="02010609060101010101" pitchFamily="49" charset="-122"/>
                <a:ea typeface="黑体" panose="02010609060101010101" pitchFamily="49" charset="-122"/>
              </a:rPr>
              <a:t>（</a:t>
            </a:r>
            <a:r>
              <a:rPr lang="en-US" altLang="zh-CN" sz="4000" dirty="0" smtClean="0">
                <a:solidFill>
                  <a:prstClr val="white"/>
                </a:solidFill>
                <a:latin typeface="黑体" panose="02010609060101010101" pitchFamily="49" charset="-122"/>
                <a:ea typeface="黑体" panose="02010609060101010101" pitchFamily="49" charset="-122"/>
              </a:rPr>
              <a:t>VERTEX-COVER）</a:t>
            </a:r>
            <a:r>
              <a:rPr lang="zh-CN" altLang="en-US" sz="4800" dirty="0" smtClean="0">
                <a:solidFill>
                  <a:prstClr val="white"/>
                </a:solidFill>
                <a:latin typeface="黑体" panose="02010609060101010101" pitchFamily="49" charset="-122"/>
                <a:ea typeface="黑体" panose="02010609060101010101" pitchFamily="49" charset="-122"/>
              </a:rPr>
              <a:t> </a:t>
            </a:r>
          </a:p>
        </p:txBody>
      </p:sp>
      <p:sp>
        <p:nvSpPr>
          <p:cNvPr id="72708" name="Text Box 5"/>
          <p:cNvSpPr txBox="1">
            <a:spLocks noChangeArrowheads="1"/>
          </p:cNvSpPr>
          <p:nvPr/>
        </p:nvSpPr>
        <p:spPr bwMode="auto">
          <a:xfrm>
            <a:off x="304800" y="3284438"/>
            <a:ext cx="84582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b="1" dirty="0" smtClean="0">
                <a:solidFill>
                  <a:srgbClr val="0E6BDC"/>
                </a:solidFill>
                <a:latin typeface="黑体" panose="02010609060101010101" pitchFamily="49" charset="-122"/>
                <a:ea typeface="黑体" panose="02010609060101010101" pitchFamily="49" charset="-122"/>
              </a:rPr>
              <a:t>证明思路：</a:t>
            </a:r>
            <a:r>
              <a:rPr kumimoji="0" lang="zh-CN" altLang="en-US" dirty="0" smtClean="0">
                <a:solidFill>
                  <a:srgbClr val="0E6BDC"/>
                </a:solidFill>
                <a:latin typeface="黑体" panose="02010609060101010101" pitchFamily="49" charset="-122"/>
                <a:ea typeface="黑体" panose="02010609060101010101" pitchFamily="49" charset="-122"/>
              </a:rPr>
              <a:t> </a:t>
            </a:r>
          </a:p>
          <a:p>
            <a:pPr eaLnBrk="1" hangingPunct="1"/>
            <a:r>
              <a:rPr kumimoji="0" lang="zh-CN" altLang="en-US" dirty="0" smtClean="0">
                <a:solidFill>
                  <a:srgbClr val="0E6BDC"/>
                </a:solidFill>
                <a:latin typeface="黑体" panose="02010609060101010101" pitchFamily="49" charset="-122"/>
                <a:ea typeface="黑体" panose="02010609060101010101" pitchFamily="49" charset="-122"/>
              </a:rPr>
              <a:t>    首先，</a:t>
            </a:r>
            <a:r>
              <a:rPr kumimoji="0" lang="en-US" altLang="zh-CN" dirty="0" smtClean="0">
                <a:solidFill>
                  <a:srgbClr val="0E6BDC"/>
                </a:solidFill>
                <a:latin typeface="黑体" panose="02010609060101010101" pitchFamily="49" charset="-122"/>
                <a:ea typeface="黑体" panose="02010609060101010101" pitchFamily="49" charset="-122"/>
              </a:rPr>
              <a:t>VERTEX-COVER∈NP。</a:t>
            </a:r>
            <a:r>
              <a:rPr kumimoji="0" lang="zh-CN" altLang="en-US" dirty="0" smtClean="0">
                <a:solidFill>
                  <a:srgbClr val="0E6BDC"/>
                </a:solidFill>
                <a:latin typeface="黑体" panose="02010609060101010101" pitchFamily="49" charset="-122"/>
                <a:ea typeface="黑体" panose="02010609060101010101" pitchFamily="49" charset="-122"/>
              </a:rPr>
              <a:t>因为对于给定的图</a:t>
            </a:r>
            <a:r>
              <a:rPr kumimoji="0" lang="en-US" altLang="zh-CN" dirty="0" smtClean="0">
                <a:solidFill>
                  <a:srgbClr val="0E6BDC"/>
                </a:solidFill>
                <a:latin typeface="黑体" panose="02010609060101010101" pitchFamily="49" charset="-122"/>
                <a:ea typeface="黑体" panose="02010609060101010101" pitchFamily="49" charset="-122"/>
              </a:rPr>
              <a:t>G</a:t>
            </a:r>
            <a:r>
              <a:rPr kumimoji="0" lang="zh-CN" altLang="en-US" dirty="0" smtClean="0">
                <a:solidFill>
                  <a:srgbClr val="0E6BDC"/>
                </a:solidFill>
                <a:latin typeface="黑体" panose="02010609060101010101" pitchFamily="49" charset="-122"/>
                <a:ea typeface="黑体" panose="02010609060101010101" pitchFamily="49" charset="-122"/>
              </a:rPr>
              <a:t>和正整数</a:t>
            </a:r>
            <a:r>
              <a:rPr kumimoji="0" lang="en-US" altLang="zh-CN" dirty="0" smtClean="0">
                <a:solidFill>
                  <a:srgbClr val="0E6BDC"/>
                </a:solidFill>
                <a:latin typeface="黑体" panose="02010609060101010101" pitchFamily="49" charset="-122"/>
                <a:ea typeface="黑体" panose="02010609060101010101" pitchFamily="49" charset="-122"/>
              </a:rPr>
              <a:t>k</a:t>
            </a:r>
            <a:r>
              <a:rPr kumimoji="0" lang="zh-CN" altLang="en-US" dirty="0" smtClean="0">
                <a:solidFill>
                  <a:srgbClr val="0E6BDC"/>
                </a:solidFill>
                <a:latin typeface="黑体" panose="02010609060101010101" pitchFamily="49" charset="-122"/>
                <a:ea typeface="黑体" panose="02010609060101010101" pitchFamily="49" charset="-122"/>
              </a:rPr>
              <a:t>以及一个</a:t>
            </a:r>
            <a:r>
              <a:rPr kumimoji="0" lang="zh-CN" altLang="en-US" dirty="0" smtClean="0">
                <a:solidFill>
                  <a:srgbClr val="0E6BDC"/>
                </a:solidFill>
                <a:ea typeface="黑体" panose="02010609060101010101" pitchFamily="49" charset="-122"/>
              </a:rPr>
              <a:t>“</a:t>
            </a:r>
            <a:r>
              <a:rPr kumimoji="0" lang="zh-CN" altLang="en-US" dirty="0" smtClean="0">
                <a:solidFill>
                  <a:srgbClr val="0E6BDC"/>
                </a:solidFill>
                <a:latin typeface="黑体" panose="02010609060101010101" pitchFamily="49" charset="-122"/>
                <a:ea typeface="黑体" panose="02010609060101010101" pitchFamily="49" charset="-122"/>
              </a:rPr>
              <a:t>证书</a:t>
            </a:r>
            <a:r>
              <a:rPr kumimoji="0" lang="zh-CN" altLang="en-US" dirty="0" smtClean="0">
                <a:solidFill>
                  <a:srgbClr val="0E6BDC"/>
                </a:solidFill>
                <a:ea typeface="黑体" panose="02010609060101010101" pitchFamily="49" charset="-122"/>
              </a:rPr>
              <a:t>”</a:t>
            </a:r>
            <a:r>
              <a:rPr kumimoji="0" lang="en-US" altLang="zh-CN" dirty="0" smtClean="0">
                <a:solidFill>
                  <a:srgbClr val="0E6BDC"/>
                </a:solidFill>
                <a:latin typeface="黑体" panose="02010609060101010101" pitchFamily="49" charset="-122"/>
                <a:ea typeface="黑体" panose="02010609060101010101" pitchFamily="49" charset="-122"/>
              </a:rPr>
              <a:t>V</a:t>
            </a:r>
            <a:r>
              <a:rPr kumimoji="0" lang="en-US" altLang="zh-CN" dirty="0" smtClean="0">
                <a:solidFill>
                  <a:srgbClr val="0E6BDC"/>
                </a:solidFill>
                <a:ea typeface="黑体" panose="02010609060101010101" pitchFamily="49" charset="-122"/>
              </a:rPr>
              <a:t>’</a:t>
            </a:r>
            <a:r>
              <a:rPr kumimoji="0" lang="en-US" altLang="zh-CN" dirty="0" smtClean="0">
                <a:solidFill>
                  <a:srgbClr val="0E6BDC"/>
                </a:solidFill>
                <a:latin typeface="黑体" panose="02010609060101010101" pitchFamily="49" charset="-122"/>
                <a:ea typeface="黑体" panose="02010609060101010101" pitchFamily="49" charset="-122"/>
              </a:rPr>
              <a:t>，</a:t>
            </a:r>
            <a:r>
              <a:rPr kumimoji="0" lang="zh-CN" altLang="en-US" dirty="0" smtClean="0">
                <a:solidFill>
                  <a:srgbClr val="0E6BDC"/>
                </a:solidFill>
                <a:latin typeface="黑体" panose="02010609060101010101" pitchFamily="49" charset="-122"/>
                <a:ea typeface="黑体" panose="02010609060101010101" pitchFamily="49" charset="-122"/>
              </a:rPr>
              <a:t>验证|</a:t>
            </a:r>
            <a:r>
              <a:rPr kumimoji="0" lang="en-US" altLang="zh-CN" dirty="0" smtClean="0">
                <a:solidFill>
                  <a:srgbClr val="0E6BDC"/>
                </a:solidFill>
                <a:latin typeface="黑体" panose="02010609060101010101" pitchFamily="49" charset="-122"/>
                <a:ea typeface="黑体" panose="02010609060101010101" pitchFamily="49" charset="-122"/>
              </a:rPr>
              <a:t>V</a:t>
            </a:r>
            <a:r>
              <a:rPr kumimoji="0" lang="en-US" altLang="zh-CN" dirty="0" smtClean="0">
                <a:solidFill>
                  <a:srgbClr val="0E6BDC"/>
                </a:solidFill>
                <a:ea typeface="黑体" panose="02010609060101010101" pitchFamily="49" charset="-122"/>
              </a:rPr>
              <a:t>’</a:t>
            </a:r>
            <a:r>
              <a:rPr kumimoji="0" lang="en-US" altLang="zh-CN" dirty="0" smtClean="0">
                <a:solidFill>
                  <a:srgbClr val="0E6BDC"/>
                </a:solidFill>
                <a:latin typeface="黑体" panose="02010609060101010101" pitchFamily="49" charset="-122"/>
                <a:ea typeface="黑体" panose="02010609060101010101" pitchFamily="49" charset="-122"/>
              </a:rPr>
              <a:t>|=k，</a:t>
            </a:r>
            <a:r>
              <a:rPr kumimoji="0" lang="zh-CN" altLang="en-US" dirty="0" smtClean="0">
                <a:solidFill>
                  <a:srgbClr val="0E6BDC"/>
                </a:solidFill>
                <a:latin typeface="黑体" panose="02010609060101010101" pitchFamily="49" charset="-122"/>
                <a:ea typeface="黑体" panose="02010609060101010101" pitchFamily="49" charset="-122"/>
              </a:rPr>
              <a:t>然后对每条边(</a:t>
            </a:r>
            <a:r>
              <a:rPr kumimoji="0" lang="en-US" altLang="zh-CN" dirty="0" err="1" smtClean="0">
                <a:solidFill>
                  <a:srgbClr val="0E6BDC"/>
                </a:solidFill>
                <a:latin typeface="黑体" panose="02010609060101010101" pitchFamily="49" charset="-122"/>
                <a:ea typeface="黑体" panose="02010609060101010101" pitchFamily="49" charset="-122"/>
              </a:rPr>
              <a:t>u，v</a:t>
            </a:r>
            <a:r>
              <a:rPr kumimoji="0" lang="en-US" altLang="zh-CN" dirty="0" smtClean="0">
                <a:solidFill>
                  <a:srgbClr val="0E6BDC"/>
                </a:solidFill>
                <a:latin typeface="黑体" panose="02010609060101010101" pitchFamily="49" charset="-122"/>
                <a:ea typeface="黑体" panose="02010609060101010101" pitchFamily="49" charset="-122"/>
              </a:rPr>
              <a:t>)∈E，</a:t>
            </a:r>
            <a:r>
              <a:rPr kumimoji="0" lang="zh-CN" altLang="en-US" dirty="0" smtClean="0">
                <a:solidFill>
                  <a:srgbClr val="0E6BDC"/>
                </a:solidFill>
                <a:latin typeface="黑体" panose="02010609060101010101" pitchFamily="49" charset="-122"/>
                <a:ea typeface="黑体" panose="02010609060101010101" pitchFamily="49" charset="-122"/>
              </a:rPr>
              <a:t>检查是否有</a:t>
            </a:r>
            <a:r>
              <a:rPr kumimoji="0" lang="en-US" altLang="zh-CN" dirty="0" err="1" smtClean="0">
                <a:solidFill>
                  <a:srgbClr val="0E6BDC"/>
                </a:solidFill>
                <a:latin typeface="黑体" panose="02010609060101010101" pitchFamily="49" charset="-122"/>
                <a:ea typeface="黑体" panose="02010609060101010101" pitchFamily="49" charset="-122"/>
              </a:rPr>
              <a:t>u∈V</a:t>
            </a:r>
            <a:r>
              <a:rPr kumimoji="0" lang="en-US" altLang="zh-CN" dirty="0" smtClean="0">
                <a:solidFill>
                  <a:srgbClr val="0E6BDC"/>
                </a:solidFill>
                <a:ea typeface="黑体" panose="02010609060101010101" pitchFamily="49" charset="-122"/>
              </a:rPr>
              <a:t>’</a:t>
            </a:r>
            <a:r>
              <a:rPr kumimoji="0" lang="zh-CN" altLang="en-US" dirty="0" smtClean="0">
                <a:solidFill>
                  <a:srgbClr val="0E6BDC"/>
                </a:solidFill>
                <a:latin typeface="黑体" panose="02010609060101010101" pitchFamily="49" charset="-122"/>
                <a:ea typeface="黑体" panose="02010609060101010101" pitchFamily="49" charset="-122"/>
              </a:rPr>
              <a:t>或</a:t>
            </a:r>
            <a:r>
              <a:rPr kumimoji="0" lang="en-US" altLang="zh-CN" dirty="0" err="1" smtClean="0">
                <a:solidFill>
                  <a:srgbClr val="0E6BDC"/>
                </a:solidFill>
                <a:latin typeface="黑体" panose="02010609060101010101" pitchFamily="49" charset="-122"/>
                <a:ea typeface="黑体" panose="02010609060101010101" pitchFamily="49" charset="-122"/>
              </a:rPr>
              <a:t>v∈V</a:t>
            </a:r>
            <a:r>
              <a:rPr kumimoji="0" lang="en-US" altLang="zh-CN" dirty="0" smtClean="0">
                <a:solidFill>
                  <a:srgbClr val="0E6BDC"/>
                </a:solidFill>
                <a:ea typeface="黑体" panose="02010609060101010101" pitchFamily="49" charset="-122"/>
              </a:rPr>
              <a:t>’</a:t>
            </a:r>
            <a:r>
              <a:rPr kumimoji="0" lang="en-US" altLang="zh-CN" dirty="0" smtClean="0">
                <a:solidFill>
                  <a:srgbClr val="0E6BDC"/>
                </a:solidFill>
                <a:latin typeface="黑体" panose="02010609060101010101" pitchFamily="49" charset="-122"/>
                <a:ea typeface="黑体" panose="02010609060101010101" pitchFamily="49" charset="-122"/>
              </a:rPr>
              <a:t>，</a:t>
            </a:r>
            <a:r>
              <a:rPr kumimoji="0" lang="zh-CN" altLang="en-US" dirty="0" smtClean="0">
                <a:solidFill>
                  <a:srgbClr val="0E6BDC"/>
                </a:solidFill>
                <a:latin typeface="黑体" panose="02010609060101010101" pitchFamily="49" charset="-122"/>
                <a:ea typeface="黑体" panose="02010609060101010101" pitchFamily="49" charset="-122"/>
              </a:rPr>
              <a:t>显然可在多项式时间内完成。</a:t>
            </a:r>
          </a:p>
          <a:p>
            <a:pPr eaLnBrk="1" hangingPunct="1"/>
            <a:r>
              <a:rPr kumimoji="0" lang="zh-CN" altLang="en-US" dirty="0" smtClean="0">
                <a:solidFill>
                  <a:srgbClr val="0E6BDC"/>
                </a:solidFill>
                <a:latin typeface="黑体" panose="02010609060101010101" pitchFamily="49" charset="-122"/>
                <a:ea typeface="黑体" panose="02010609060101010101" pitchFamily="49" charset="-122"/>
              </a:rPr>
              <a:t>    其次，通过</a:t>
            </a:r>
            <a:r>
              <a:rPr kumimoji="0" lang="en-US" altLang="zh-CN" dirty="0" err="1" smtClean="0">
                <a:solidFill>
                  <a:srgbClr val="0E6BDC"/>
                </a:solidFill>
                <a:latin typeface="黑体" panose="02010609060101010101" pitchFamily="49" charset="-122"/>
                <a:ea typeface="黑体" panose="02010609060101010101" pitchFamily="49" charset="-122"/>
              </a:rPr>
              <a:t>CLIQUE∝</a:t>
            </a:r>
            <a:r>
              <a:rPr kumimoji="0" lang="en-US" altLang="zh-CN" baseline="-30000" dirty="0" err="1" smtClean="0">
                <a:solidFill>
                  <a:srgbClr val="0E6BDC"/>
                </a:solidFill>
                <a:latin typeface="黑体" panose="02010609060101010101" pitchFamily="49" charset="-122"/>
                <a:ea typeface="黑体" panose="02010609060101010101" pitchFamily="49" charset="-122"/>
              </a:rPr>
              <a:t>p</a:t>
            </a:r>
            <a:r>
              <a:rPr kumimoji="0" lang="en-US" altLang="zh-CN" dirty="0" err="1" smtClean="0">
                <a:solidFill>
                  <a:srgbClr val="0E6BDC"/>
                </a:solidFill>
                <a:latin typeface="黑体" panose="02010609060101010101" pitchFamily="49" charset="-122"/>
                <a:ea typeface="黑体" panose="02010609060101010101" pitchFamily="49" charset="-122"/>
              </a:rPr>
              <a:t>VERTEX-COVER</a:t>
            </a:r>
            <a:r>
              <a:rPr kumimoji="0" lang="zh-CN" altLang="en-US" dirty="0" smtClean="0">
                <a:solidFill>
                  <a:srgbClr val="0E6BDC"/>
                </a:solidFill>
                <a:latin typeface="黑体" panose="02010609060101010101" pitchFamily="49" charset="-122"/>
                <a:ea typeface="黑体" panose="02010609060101010101" pitchFamily="49" charset="-122"/>
              </a:rPr>
              <a:t>来证明顶点覆盖问题是</a:t>
            </a:r>
            <a:r>
              <a:rPr kumimoji="0" lang="en-US" altLang="zh-CN" dirty="0" smtClean="0">
                <a:solidFill>
                  <a:srgbClr val="0E6BDC"/>
                </a:solidFill>
                <a:latin typeface="黑体" panose="02010609060101010101" pitchFamily="49" charset="-122"/>
                <a:ea typeface="黑体" panose="02010609060101010101" pitchFamily="49" charset="-122"/>
              </a:rPr>
              <a:t>NP</a:t>
            </a:r>
            <a:r>
              <a:rPr kumimoji="0" lang="zh-CN" altLang="en-US" dirty="0" smtClean="0">
                <a:solidFill>
                  <a:srgbClr val="0E6BDC"/>
                </a:solidFill>
                <a:latin typeface="黑体" panose="02010609060101010101" pitchFamily="49" charset="-122"/>
                <a:ea typeface="黑体" panose="02010609060101010101" pitchFamily="49" charset="-122"/>
              </a:rPr>
              <a:t>难的。</a:t>
            </a:r>
          </a:p>
        </p:txBody>
      </p:sp>
      <p:sp>
        <p:nvSpPr>
          <p:cNvPr id="72709" name="Text Box 6"/>
          <p:cNvSpPr txBox="1">
            <a:spLocks noChangeArrowheads="1"/>
          </p:cNvSpPr>
          <p:nvPr/>
        </p:nvSpPr>
        <p:spPr bwMode="auto">
          <a:xfrm>
            <a:off x="304800" y="1412776"/>
            <a:ext cx="8534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dirty="0" smtClean="0">
                <a:solidFill>
                  <a:srgbClr val="0E6BDC"/>
                </a:solidFill>
                <a:latin typeface="黑体" panose="02010609060101010101" pitchFamily="49" charset="-122"/>
                <a:ea typeface="黑体" panose="02010609060101010101" pitchFamily="49" charset="-122"/>
              </a:rPr>
              <a:t>    </a:t>
            </a:r>
            <a:r>
              <a:rPr kumimoji="0" lang="zh-CN" altLang="en-US" b="1" dirty="0" smtClean="0">
                <a:solidFill>
                  <a:srgbClr val="0E6BDC"/>
                </a:solidFill>
                <a:latin typeface="黑体" panose="02010609060101010101" pitchFamily="49" charset="-122"/>
                <a:ea typeface="黑体" panose="02010609060101010101" pitchFamily="49" charset="-122"/>
              </a:rPr>
              <a:t>问题描述：</a:t>
            </a:r>
            <a:r>
              <a:rPr kumimoji="0" lang="zh-CN" altLang="en-US" dirty="0" smtClean="0">
                <a:solidFill>
                  <a:srgbClr val="0E6BDC"/>
                </a:solidFill>
                <a:latin typeface="黑体" panose="02010609060101010101" pitchFamily="49" charset="-122"/>
                <a:ea typeface="黑体" panose="02010609060101010101" pitchFamily="49" charset="-122"/>
              </a:rPr>
              <a:t>给定一个无向图</a:t>
            </a:r>
            <a:r>
              <a:rPr kumimoji="0" lang="en-US" altLang="zh-CN" dirty="0" smtClean="0">
                <a:solidFill>
                  <a:srgbClr val="0E6BDC"/>
                </a:solidFill>
                <a:latin typeface="黑体" panose="02010609060101010101" pitchFamily="49" charset="-122"/>
                <a:ea typeface="黑体" panose="02010609060101010101" pitchFamily="49" charset="-122"/>
              </a:rPr>
              <a:t>G=(V，E)</a:t>
            </a:r>
            <a:r>
              <a:rPr kumimoji="0" lang="zh-CN" altLang="en-US" dirty="0" smtClean="0">
                <a:solidFill>
                  <a:srgbClr val="0E6BDC"/>
                </a:solidFill>
                <a:latin typeface="黑体" panose="02010609060101010101" pitchFamily="49" charset="-122"/>
                <a:ea typeface="黑体" panose="02010609060101010101" pitchFamily="49" charset="-122"/>
              </a:rPr>
              <a:t>和一个正整数</a:t>
            </a:r>
            <a:r>
              <a:rPr kumimoji="0" lang="en-US" altLang="zh-CN" dirty="0" smtClean="0">
                <a:solidFill>
                  <a:srgbClr val="0E6BDC"/>
                </a:solidFill>
                <a:latin typeface="黑体" panose="02010609060101010101" pitchFamily="49" charset="-122"/>
                <a:ea typeface="黑体" panose="02010609060101010101" pitchFamily="49" charset="-122"/>
              </a:rPr>
              <a:t>k，</a:t>
            </a:r>
            <a:r>
              <a:rPr kumimoji="0" lang="zh-CN" altLang="en-US" dirty="0" smtClean="0">
                <a:solidFill>
                  <a:srgbClr val="0E6BDC"/>
                </a:solidFill>
                <a:latin typeface="黑体" panose="02010609060101010101" pitchFamily="49" charset="-122"/>
                <a:ea typeface="黑体" panose="02010609060101010101" pitchFamily="49" charset="-122"/>
              </a:rPr>
              <a:t>判定是否存在</a:t>
            </a:r>
            <a:r>
              <a:rPr kumimoji="0" lang="en-US" altLang="zh-CN" dirty="0" smtClean="0">
                <a:solidFill>
                  <a:srgbClr val="0E6BDC"/>
                </a:solidFill>
                <a:latin typeface="黑体" panose="02010609060101010101" pitchFamily="49" charset="-122"/>
                <a:ea typeface="黑体" panose="02010609060101010101" pitchFamily="49" charset="-122"/>
              </a:rPr>
              <a:t>V</a:t>
            </a:r>
            <a:r>
              <a:rPr kumimoji="0" lang="en-US" altLang="zh-CN" dirty="0" smtClean="0">
                <a:solidFill>
                  <a:srgbClr val="0E6BDC"/>
                </a:solidFill>
                <a:ea typeface="黑体" panose="02010609060101010101" pitchFamily="49" charset="-122"/>
              </a:rPr>
              <a:t>’</a:t>
            </a:r>
            <a:r>
              <a:rPr kumimoji="0" lang="en-US" altLang="zh-CN" dirty="0" smtClean="0">
                <a:solidFill>
                  <a:srgbClr val="0E6BDC"/>
                </a:solidFill>
                <a:latin typeface="黑体" panose="02010609060101010101" pitchFamily="49" charset="-122"/>
                <a:ea typeface="黑体" panose="02010609060101010101" pitchFamily="49" charset="-122"/>
                <a:sym typeface="Symbol" panose="05050102010706020507" pitchFamily="18" charset="2"/>
              </a:rPr>
              <a:t></a:t>
            </a:r>
            <a:r>
              <a:rPr kumimoji="0" lang="en-US" altLang="zh-CN" dirty="0" smtClean="0">
                <a:solidFill>
                  <a:srgbClr val="0E6BDC"/>
                </a:solidFill>
                <a:latin typeface="黑体" panose="02010609060101010101" pitchFamily="49" charset="-122"/>
                <a:ea typeface="黑体" panose="02010609060101010101" pitchFamily="49" charset="-122"/>
              </a:rPr>
              <a:t>V，|V</a:t>
            </a:r>
            <a:r>
              <a:rPr kumimoji="0" lang="en-US" altLang="zh-CN" dirty="0" smtClean="0">
                <a:solidFill>
                  <a:srgbClr val="0E6BDC"/>
                </a:solidFill>
                <a:ea typeface="黑体" panose="02010609060101010101" pitchFamily="49" charset="-122"/>
              </a:rPr>
              <a:t>’</a:t>
            </a:r>
            <a:r>
              <a:rPr kumimoji="0" lang="en-US" altLang="zh-CN" dirty="0" smtClean="0">
                <a:solidFill>
                  <a:srgbClr val="0E6BDC"/>
                </a:solidFill>
                <a:latin typeface="黑体" panose="02010609060101010101" pitchFamily="49" charset="-122"/>
                <a:ea typeface="黑体" panose="02010609060101010101" pitchFamily="49" charset="-122"/>
              </a:rPr>
              <a:t>|=k，</a:t>
            </a:r>
            <a:r>
              <a:rPr kumimoji="0" lang="zh-CN" altLang="en-US" dirty="0" smtClean="0">
                <a:solidFill>
                  <a:srgbClr val="0E6BDC"/>
                </a:solidFill>
                <a:latin typeface="黑体" panose="02010609060101010101" pitchFamily="49" charset="-122"/>
                <a:ea typeface="黑体" panose="02010609060101010101" pitchFamily="49" charset="-122"/>
              </a:rPr>
              <a:t>使得对于任意(</a:t>
            </a:r>
            <a:r>
              <a:rPr kumimoji="0" lang="en-US" altLang="zh-CN" dirty="0" err="1" smtClean="0">
                <a:solidFill>
                  <a:srgbClr val="0E6BDC"/>
                </a:solidFill>
                <a:latin typeface="黑体" panose="02010609060101010101" pitchFamily="49" charset="-122"/>
                <a:ea typeface="黑体" panose="02010609060101010101" pitchFamily="49" charset="-122"/>
              </a:rPr>
              <a:t>u，v</a:t>
            </a:r>
            <a:r>
              <a:rPr kumimoji="0" lang="en-US" altLang="zh-CN" dirty="0" smtClean="0">
                <a:solidFill>
                  <a:srgbClr val="0E6BDC"/>
                </a:solidFill>
                <a:latin typeface="黑体" panose="02010609060101010101" pitchFamily="49" charset="-122"/>
                <a:ea typeface="黑体" panose="02010609060101010101" pitchFamily="49" charset="-122"/>
              </a:rPr>
              <a:t>)∈E</a:t>
            </a:r>
            <a:r>
              <a:rPr kumimoji="0" lang="zh-CN" altLang="en-US" dirty="0" smtClean="0">
                <a:solidFill>
                  <a:srgbClr val="0E6BDC"/>
                </a:solidFill>
                <a:latin typeface="黑体" panose="02010609060101010101" pitchFamily="49" charset="-122"/>
                <a:ea typeface="黑体" panose="02010609060101010101" pitchFamily="49" charset="-122"/>
              </a:rPr>
              <a:t>有</a:t>
            </a:r>
            <a:r>
              <a:rPr kumimoji="0" lang="en-US" altLang="zh-CN" dirty="0" err="1" smtClean="0">
                <a:solidFill>
                  <a:srgbClr val="0E6BDC"/>
                </a:solidFill>
                <a:latin typeface="黑体" panose="02010609060101010101" pitchFamily="49" charset="-122"/>
                <a:ea typeface="黑体" panose="02010609060101010101" pitchFamily="49" charset="-122"/>
              </a:rPr>
              <a:t>u∈V</a:t>
            </a:r>
            <a:r>
              <a:rPr kumimoji="0" lang="en-US" altLang="zh-CN" dirty="0" smtClean="0">
                <a:solidFill>
                  <a:srgbClr val="0E6BDC"/>
                </a:solidFill>
                <a:ea typeface="黑体" panose="02010609060101010101" pitchFamily="49" charset="-122"/>
              </a:rPr>
              <a:t>’</a:t>
            </a:r>
            <a:r>
              <a:rPr kumimoji="0" lang="zh-CN" altLang="en-US" dirty="0" smtClean="0">
                <a:solidFill>
                  <a:srgbClr val="0E6BDC"/>
                </a:solidFill>
                <a:latin typeface="黑体" panose="02010609060101010101" pitchFamily="49" charset="-122"/>
                <a:ea typeface="黑体" panose="02010609060101010101" pitchFamily="49" charset="-122"/>
              </a:rPr>
              <a:t>或</a:t>
            </a:r>
            <a:r>
              <a:rPr kumimoji="0" lang="en-US" altLang="zh-CN" dirty="0" err="1" smtClean="0">
                <a:solidFill>
                  <a:srgbClr val="0E6BDC"/>
                </a:solidFill>
                <a:latin typeface="黑体" panose="02010609060101010101" pitchFamily="49" charset="-122"/>
                <a:ea typeface="黑体" panose="02010609060101010101" pitchFamily="49" charset="-122"/>
              </a:rPr>
              <a:t>v∈V</a:t>
            </a:r>
            <a:r>
              <a:rPr kumimoji="0" lang="en-US" altLang="zh-CN" dirty="0" smtClean="0">
                <a:solidFill>
                  <a:srgbClr val="0E6BDC"/>
                </a:solidFill>
                <a:ea typeface="黑体" panose="02010609060101010101" pitchFamily="49" charset="-122"/>
              </a:rPr>
              <a:t>’</a:t>
            </a:r>
            <a:r>
              <a:rPr kumimoji="0" lang="en-US" altLang="zh-CN" dirty="0" smtClean="0">
                <a:solidFill>
                  <a:srgbClr val="0E6BDC"/>
                </a:solidFill>
                <a:latin typeface="黑体" panose="02010609060101010101" pitchFamily="49" charset="-122"/>
                <a:ea typeface="黑体" panose="02010609060101010101" pitchFamily="49" charset="-122"/>
              </a:rPr>
              <a:t>。</a:t>
            </a:r>
            <a:r>
              <a:rPr kumimoji="0" lang="zh-CN" altLang="en-US" dirty="0" smtClean="0">
                <a:solidFill>
                  <a:srgbClr val="0E6BDC"/>
                </a:solidFill>
                <a:latin typeface="黑体" panose="02010609060101010101" pitchFamily="49" charset="-122"/>
                <a:ea typeface="黑体" panose="02010609060101010101" pitchFamily="49" charset="-122"/>
              </a:rPr>
              <a:t>如果存在这样的</a:t>
            </a:r>
            <a:r>
              <a:rPr kumimoji="0" lang="en-US" altLang="zh-CN" dirty="0" smtClean="0">
                <a:solidFill>
                  <a:srgbClr val="0E6BDC"/>
                </a:solidFill>
                <a:latin typeface="黑体" panose="02010609060101010101" pitchFamily="49" charset="-122"/>
                <a:ea typeface="黑体" panose="02010609060101010101" pitchFamily="49" charset="-122"/>
              </a:rPr>
              <a:t>V</a:t>
            </a:r>
            <a:r>
              <a:rPr kumimoji="0" lang="en-US" altLang="zh-CN" dirty="0" smtClean="0">
                <a:solidFill>
                  <a:srgbClr val="0E6BDC"/>
                </a:solidFill>
                <a:ea typeface="黑体" panose="02010609060101010101" pitchFamily="49" charset="-122"/>
              </a:rPr>
              <a:t>’</a:t>
            </a:r>
            <a:r>
              <a:rPr kumimoji="0" lang="en-US" altLang="zh-CN" dirty="0" smtClean="0">
                <a:solidFill>
                  <a:srgbClr val="0E6BDC"/>
                </a:solidFill>
                <a:latin typeface="黑体" panose="02010609060101010101" pitchFamily="49" charset="-122"/>
                <a:ea typeface="黑体" panose="02010609060101010101" pitchFamily="49" charset="-122"/>
              </a:rPr>
              <a:t>，</a:t>
            </a:r>
            <a:r>
              <a:rPr kumimoji="0" lang="zh-CN" altLang="en-US" dirty="0" smtClean="0">
                <a:solidFill>
                  <a:srgbClr val="0E6BDC"/>
                </a:solidFill>
                <a:latin typeface="黑体" panose="02010609060101010101" pitchFamily="49" charset="-122"/>
                <a:ea typeface="黑体" panose="02010609060101010101" pitchFamily="49" charset="-122"/>
              </a:rPr>
              <a:t>就称</a:t>
            </a:r>
            <a:r>
              <a:rPr kumimoji="0" lang="en-US" altLang="zh-CN" dirty="0" smtClean="0">
                <a:solidFill>
                  <a:srgbClr val="0E6BDC"/>
                </a:solidFill>
                <a:latin typeface="黑体" panose="02010609060101010101" pitchFamily="49" charset="-122"/>
                <a:ea typeface="黑体" panose="02010609060101010101" pitchFamily="49" charset="-122"/>
              </a:rPr>
              <a:t>V</a:t>
            </a:r>
            <a:r>
              <a:rPr kumimoji="0" lang="en-US" altLang="zh-CN" dirty="0" smtClean="0">
                <a:solidFill>
                  <a:srgbClr val="0E6BDC"/>
                </a:solidFill>
                <a:ea typeface="黑体" panose="02010609060101010101" pitchFamily="49" charset="-122"/>
              </a:rPr>
              <a:t>’</a:t>
            </a:r>
            <a:r>
              <a:rPr kumimoji="0" lang="zh-CN" altLang="en-US" dirty="0" smtClean="0">
                <a:solidFill>
                  <a:srgbClr val="0E6BDC"/>
                </a:solidFill>
                <a:latin typeface="黑体" panose="02010609060101010101" pitchFamily="49" charset="-122"/>
                <a:ea typeface="黑体" panose="02010609060101010101" pitchFamily="49" charset="-122"/>
              </a:rPr>
              <a:t>为图</a:t>
            </a:r>
            <a:r>
              <a:rPr kumimoji="0" lang="en-US" altLang="zh-CN" dirty="0" smtClean="0">
                <a:solidFill>
                  <a:srgbClr val="0E6BDC"/>
                </a:solidFill>
                <a:latin typeface="黑体" panose="02010609060101010101" pitchFamily="49" charset="-122"/>
                <a:ea typeface="黑体" panose="02010609060101010101" pitchFamily="49" charset="-122"/>
              </a:rPr>
              <a:t>G</a:t>
            </a:r>
            <a:r>
              <a:rPr kumimoji="0" lang="zh-CN" altLang="en-US" dirty="0" smtClean="0">
                <a:solidFill>
                  <a:srgbClr val="0E6BDC"/>
                </a:solidFill>
                <a:latin typeface="黑体" panose="02010609060101010101" pitchFamily="49" charset="-122"/>
                <a:ea typeface="黑体" panose="02010609060101010101" pitchFamily="49" charset="-122"/>
              </a:rPr>
              <a:t>的一个大小为</a:t>
            </a:r>
            <a:r>
              <a:rPr kumimoji="0" lang="en-US" altLang="zh-CN" dirty="0" smtClean="0">
                <a:solidFill>
                  <a:srgbClr val="0E6BDC"/>
                </a:solidFill>
                <a:latin typeface="黑体" panose="02010609060101010101" pitchFamily="49" charset="-122"/>
                <a:ea typeface="黑体" panose="02010609060101010101" pitchFamily="49" charset="-122"/>
              </a:rPr>
              <a:t>k</a:t>
            </a:r>
            <a:r>
              <a:rPr kumimoji="0" lang="zh-CN" altLang="en-US" dirty="0" smtClean="0">
                <a:solidFill>
                  <a:srgbClr val="0E6BDC"/>
                </a:solidFill>
                <a:latin typeface="黑体" panose="02010609060101010101" pitchFamily="49" charset="-122"/>
                <a:ea typeface="黑体" panose="02010609060101010101" pitchFamily="49" charset="-122"/>
              </a:rPr>
              <a:t>顶点覆盖。 </a:t>
            </a:r>
          </a:p>
        </p:txBody>
      </p:sp>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108</a:t>
            </a:fld>
            <a:endParaRPr lang="en-US" altLang="zh-CN" dirty="0"/>
          </a:p>
        </p:txBody>
      </p:sp>
    </p:spTree>
    <p:extLst>
      <p:ext uri="{BB962C8B-B14F-4D97-AF65-F5344CB8AC3E}">
        <p14:creationId xmlns:p14="http://schemas.microsoft.com/office/powerpoint/2010/main" val="242194745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Rectangle 4"/>
          <p:cNvSpPr>
            <a:spLocks noChangeArrowheads="1"/>
          </p:cNvSpPr>
          <p:nvPr/>
        </p:nvSpPr>
        <p:spPr bwMode="auto">
          <a:xfrm>
            <a:off x="12452" y="258763"/>
            <a:ext cx="8001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800" dirty="0" smtClean="0">
                <a:solidFill>
                  <a:prstClr val="white"/>
                </a:solidFill>
                <a:latin typeface="黑体" panose="02010609060101010101" pitchFamily="49" charset="-122"/>
                <a:ea typeface="黑体" panose="02010609060101010101" pitchFamily="49" charset="-122"/>
              </a:rPr>
              <a:t>顶点覆盖问题</a:t>
            </a:r>
            <a:br>
              <a:rPr lang="zh-CN" altLang="en-US" sz="4800" dirty="0" smtClean="0">
                <a:solidFill>
                  <a:prstClr val="white"/>
                </a:solidFill>
                <a:latin typeface="黑体" panose="02010609060101010101" pitchFamily="49" charset="-122"/>
                <a:ea typeface="黑体" panose="02010609060101010101" pitchFamily="49" charset="-122"/>
              </a:rPr>
            </a:br>
            <a:r>
              <a:rPr lang="zh-CN" altLang="en-US" sz="4800" dirty="0" smtClean="0">
                <a:solidFill>
                  <a:prstClr val="white"/>
                </a:solidFill>
                <a:latin typeface="黑体" panose="02010609060101010101" pitchFamily="49" charset="-122"/>
                <a:ea typeface="黑体" panose="02010609060101010101" pitchFamily="49" charset="-122"/>
              </a:rPr>
              <a:t>	</a:t>
            </a:r>
            <a:r>
              <a:rPr lang="zh-CN" altLang="en-US" sz="4000" dirty="0" smtClean="0">
                <a:solidFill>
                  <a:prstClr val="white"/>
                </a:solidFill>
                <a:latin typeface="黑体" panose="02010609060101010101" pitchFamily="49" charset="-122"/>
                <a:ea typeface="黑体" panose="02010609060101010101" pitchFamily="49" charset="-122"/>
              </a:rPr>
              <a:t>（</a:t>
            </a:r>
            <a:r>
              <a:rPr lang="en-US" altLang="zh-CN" sz="4000" dirty="0" smtClean="0">
                <a:solidFill>
                  <a:prstClr val="white"/>
                </a:solidFill>
                <a:latin typeface="黑体" panose="02010609060101010101" pitchFamily="49" charset="-122"/>
                <a:ea typeface="黑体" panose="02010609060101010101" pitchFamily="49" charset="-122"/>
              </a:rPr>
              <a:t>VERTEX-COVER）</a:t>
            </a:r>
            <a:r>
              <a:rPr lang="zh-CN" altLang="en-US" sz="4800" dirty="0" smtClean="0">
                <a:solidFill>
                  <a:prstClr val="white"/>
                </a:solidFill>
                <a:latin typeface="黑体" panose="02010609060101010101" pitchFamily="49" charset="-122"/>
                <a:ea typeface="黑体" panose="02010609060101010101" pitchFamily="49" charset="-122"/>
              </a:rPr>
              <a:t> </a:t>
            </a:r>
          </a:p>
        </p:txBody>
      </p:sp>
      <p:sp>
        <p:nvSpPr>
          <p:cNvPr id="14344" name="Text Box 6"/>
          <p:cNvSpPr txBox="1">
            <a:spLocks noChangeArrowheads="1"/>
          </p:cNvSpPr>
          <p:nvPr/>
        </p:nvSpPr>
        <p:spPr bwMode="auto">
          <a:xfrm>
            <a:off x="250825" y="1844675"/>
            <a:ext cx="8893175"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0" lang="zh-CN" altLang="en-US" dirty="0" smtClean="0">
                <a:solidFill>
                  <a:srgbClr val="FF0000"/>
                </a:solidFill>
                <a:latin typeface="黑体" panose="02010609060101010101" pitchFamily="49" charset="-122"/>
                <a:ea typeface="黑体" panose="02010609060101010101" pitchFamily="49" charset="-122"/>
              </a:rPr>
              <a:t>通过</a:t>
            </a:r>
            <a:r>
              <a:rPr kumimoji="0" lang="en-US" altLang="zh-CN" dirty="0" err="1" smtClean="0">
                <a:solidFill>
                  <a:srgbClr val="FF0000"/>
                </a:solidFill>
                <a:latin typeface="黑体" panose="02010609060101010101" pitchFamily="49" charset="-122"/>
                <a:ea typeface="黑体" panose="02010609060101010101" pitchFamily="49" charset="-122"/>
              </a:rPr>
              <a:t>CLIQUE∝</a:t>
            </a:r>
            <a:r>
              <a:rPr kumimoji="0" lang="en-US" altLang="zh-CN" baseline="-30000" dirty="0" err="1" smtClean="0">
                <a:solidFill>
                  <a:srgbClr val="FF0000"/>
                </a:solidFill>
                <a:latin typeface="黑体" panose="02010609060101010101" pitchFamily="49" charset="-122"/>
                <a:ea typeface="黑体" panose="02010609060101010101" pitchFamily="49" charset="-122"/>
              </a:rPr>
              <a:t>p</a:t>
            </a:r>
            <a:r>
              <a:rPr kumimoji="0" lang="en-US" altLang="zh-CN" dirty="0" err="1" smtClean="0">
                <a:solidFill>
                  <a:srgbClr val="FF0000"/>
                </a:solidFill>
                <a:latin typeface="黑体" panose="02010609060101010101" pitchFamily="49" charset="-122"/>
                <a:ea typeface="黑体" panose="02010609060101010101" pitchFamily="49" charset="-122"/>
              </a:rPr>
              <a:t>VERTEX-COVER</a:t>
            </a:r>
            <a:r>
              <a:rPr kumimoji="0" lang="zh-CN" altLang="en-US" dirty="0" smtClean="0">
                <a:solidFill>
                  <a:srgbClr val="FF0000"/>
                </a:solidFill>
                <a:latin typeface="黑体" panose="02010609060101010101" pitchFamily="49" charset="-122"/>
                <a:ea typeface="黑体" panose="02010609060101010101" pitchFamily="49" charset="-122"/>
              </a:rPr>
              <a:t>来证明顶点覆盖问题是</a:t>
            </a:r>
            <a:r>
              <a:rPr kumimoji="0" lang="en-US" altLang="zh-CN" dirty="0" smtClean="0">
                <a:solidFill>
                  <a:srgbClr val="FF0000"/>
                </a:solidFill>
                <a:latin typeface="黑体" panose="02010609060101010101" pitchFamily="49" charset="-122"/>
                <a:ea typeface="黑体" panose="02010609060101010101" pitchFamily="49" charset="-122"/>
              </a:rPr>
              <a:t>NP</a:t>
            </a:r>
            <a:r>
              <a:rPr kumimoji="0" lang="zh-CN" altLang="en-US" dirty="0" smtClean="0">
                <a:solidFill>
                  <a:srgbClr val="FF0000"/>
                </a:solidFill>
                <a:latin typeface="黑体" panose="02010609060101010101" pitchFamily="49" charset="-122"/>
                <a:ea typeface="黑体" panose="02010609060101010101" pitchFamily="49" charset="-122"/>
              </a:rPr>
              <a:t>难的。</a:t>
            </a:r>
            <a:endParaRPr kumimoji="0" lang="en-US" altLang="zh-CN" dirty="0" smtClean="0">
              <a:solidFill>
                <a:srgbClr val="FF0000"/>
              </a:solidFill>
              <a:latin typeface="黑体" panose="02010609060101010101" pitchFamily="49" charset="-122"/>
              <a:ea typeface="黑体" panose="02010609060101010101" pitchFamily="49" charset="-122"/>
            </a:endParaRPr>
          </a:p>
          <a:p>
            <a:pPr eaLnBrk="1" hangingPunct="1">
              <a:lnSpc>
                <a:spcPct val="120000"/>
              </a:lnSpc>
            </a:pPr>
            <a:r>
              <a:rPr kumimoji="0" lang="zh-CN" altLang="en-US" dirty="0" smtClean="0">
                <a:solidFill>
                  <a:srgbClr val="0E6BDC"/>
                </a:solidFill>
                <a:latin typeface="黑体" panose="02010609060101010101" pitchFamily="49" charset="-122"/>
                <a:ea typeface="黑体" panose="02010609060101010101" pitchFamily="49" charset="-122"/>
              </a:rPr>
              <a:t>分析：首先给定无向图</a:t>
            </a:r>
            <a:r>
              <a:rPr kumimoji="0" lang="en-US" altLang="zh-CN" dirty="0" smtClean="0">
                <a:solidFill>
                  <a:srgbClr val="0E6BDC"/>
                </a:solidFill>
                <a:latin typeface="黑体" panose="02010609060101010101" pitchFamily="49" charset="-122"/>
                <a:ea typeface="黑体" panose="02010609060101010101" pitchFamily="49" charset="-122"/>
              </a:rPr>
              <a:t>G=(V,E)</a:t>
            </a:r>
            <a:r>
              <a:rPr kumimoji="0" lang="zh-CN" altLang="en-US" dirty="0" smtClean="0">
                <a:solidFill>
                  <a:srgbClr val="0E6BDC"/>
                </a:solidFill>
                <a:latin typeface="黑体" panose="02010609060101010101" pitchFamily="49" charset="-122"/>
                <a:ea typeface="黑体" panose="02010609060101010101" pitchFamily="49" charset="-122"/>
              </a:rPr>
              <a:t>，补图</a:t>
            </a:r>
            <a:r>
              <a:rPr kumimoji="0" lang="en-US" altLang="zh-CN" dirty="0" smtClean="0">
                <a:solidFill>
                  <a:srgbClr val="0E6BDC"/>
                </a:solidFill>
                <a:latin typeface="黑体" panose="02010609060101010101" pitchFamily="49" charset="-122"/>
                <a:ea typeface="黑体" panose="02010609060101010101" pitchFamily="49" charset="-122"/>
              </a:rPr>
              <a:t>  </a:t>
            </a:r>
          </a:p>
          <a:p>
            <a:pPr eaLnBrk="1" hangingPunct="1">
              <a:lnSpc>
                <a:spcPct val="120000"/>
              </a:lnSpc>
            </a:pPr>
            <a:r>
              <a:rPr kumimoji="0" lang="zh-CN" altLang="en-US" dirty="0" smtClean="0">
                <a:solidFill>
                  <a:srgbClr val="0E6BDC"/>
                </a:solidFill>
                <a:latin typeface="黑体" panose="02010609060101010101" pitchFamily="49" charset="-122"/>
                <a:ea typeface="黑体" panose="02010609060101010101" pitchFamily="49" charset="-122"/>
              </a:rPr>
              <a:t>由团问题的一个实例</a:t>
            </a:r>
            <a:r>
              <a:rPr kumimoji="0" lang="en-US" altLang="zh-CN" dirty="0" smtClean="0">
                <a:solidFill>
                  <a:srgbClr val="0E6BDC"/>
                </a:solidFill>
                <a:latin typeface="黑体" panose="02010609060101010101" pitchFamily="49" charset="-122"/>
                <a:ea typeface="黑体" panose="02010609060101010101" pitchFamily="49" charset="-122"/>
              </a:rPr>
              <a:t>&lt;</a:t>
            </a:r>
            <a:r>
              <a:rPr kumimoji="0" lang="en-US" altLang="zh-CN" dirty="0" err="1" smtClean="0">
                <a:solidFill>
                  <a:srgbClr val="0E6BDC"/>
                </a:solidFill>
                <a:latin typeface="黑体" panose="02010609060101010101" pitchFamily="49" charset="-122"/>
                <a:ea typeface="黑体" panose="02010609060101010101" pitchFamily="49" charset="-122"/>
              </a:rPr>
              <a:t>G,k</a:t>
            </a:r>
            <a:r>
              <a:rPr kumimoji="0" lang="en-US" altLang="zh-CN" dirty="0" smtClean="0">
                <a:solidFill>
                  <a:srgbClr val="0E6BDC"/>
                </a:solidFill>
                <a:latin typeface="黑体" panose="02010609060101010101" pitchFamily="49" charset="-122"/>
                <a:ea typeface="黑体" panose="02010609060101010101" pitchFamily="49" charset="-122"/>
              </a:rPr>
              <a:t>&gt;</a:t>
            </a:r>
            <a:r>
              <a:rPr kumimoji="0" lang="zh-CN" altLang="en-US" dirty="0" smtClean="0">
                <a:solidFill>
                  <a:srgbClr val="0E6BDC"/>
                </a:solidFill>
                <a:latin typeface="黑体" panose="02010609060101010101" pitchFamily="49" charset="-122"/>
                <a:ea typeface="黑体" panose="02010609060101010101" pitchFamily="49" charset="-122"/>
              </a:rPr>
              <a:t>，可以在多项式时间内构造出</a:t>
            </a:r>
            <a:r>
              <a:rPr kumimoji="0" lang="en-US" altLang="zh-CN" dirty="0" smtClean="0">
                <a:solidFill>
                  <a:srgbClr val="0E6BDC"/>
                </a:solidFill>
                <a:latin typeface="黑体" panose="02010609060101010101" pitchFamily="49" charset="-122"/>
                <a:ea typeface="黑体" panose="02010609060101010101" pitchFamily="49" charset="-122"/>
              </a:rPr>
              <a:t>G</a:t>
            </a:r>
            <a:r>
              <a:rPr kumimoji="0" lang="zh-CN" altLang="en-US" dirty="0" smtClean="0">
                <a:solidFill>
                  <a:srgbClr val="0E6BDC"/>
                </a:solidFill>
                <a:latin typeface="黑体" panose="02010609060101010101" pitchFamily="49" charset="-122"/>
                <a:ea typeface="黑体" panose="02010609060101010101" pitchFamily="49" charset="-122"/>
              </a:rPr>
              <a:t>的补图，从而得到顶点覆盖的一个实例</a:t>
            </a:r>
            <a:r>
              <a:rPr kumimoji="0" lang="en-US" altLang="zh-CN" dirty="0" smtClean="0">
                <a:solidFill>
                  <a:srgbClr val="0E6BDC"/>
                </a:solidFill>
                <a:latin typeface="黑体" panose="02010609060101010101" pitchFamily="49" charset="-122"/>
                <a:ea typeface="黑体" panose="02010609060101010101" pitchFamily="49" charset="-122"/>
              </a:rPr>
              <a:t>&lt;  ,|V|-k &gt;.</a:t>
            </a:r>
          </a:p>
          <a:p>
            <a:pPr eaLnBrk="1" hangingPunct="1">
              <a:lnSpc>
                <a:spcPct val="120000"/>
              </a:lnSpc>
            </a:pPr>
            <a:r>
              <a:rPr kumimoji="0" lang="zh-CN" altLang="en-US" dirty="0" smtClean="0">
                <a:solidFill>
                  <a:srgbClr val="0E6BDC"/>
                </a:solidFill>
                <a:latin typeface="黑体" panose="02010609060101010101" pitchFamily="49" charset="-122"/>
                <a:ea typeface="黑体" panose="02010609060101010101" pitchFamily="49" charset="-122"/>
              </a:rPr>
              <a:t>证明“图</a:t>
            </a:r>
            <a:r>
              <a:rPr kumimoji="0" lang="en-US" altLang="zh-CN" dirty="0" smtClean="0">
                <a:solidFill>
                  <a:srgbClr val="0E6BDC"/>
                </a:solidFill>
                <a:latin typeface="黑体" panose="02010609060101010101" pitchFamily="49" charset="-122"/>
                <a:ea typeface="黑体" panose="02010609060101010101" pitchFamily="49" charset="-122"/>
              </a:rPr>
              <a:t>G</a:t>
            </a:r>
            <a:r>
              <a:rPr kumimoji="0" lang="zh-CN" altLang="en-US" dirty="0" smtClean="0">
                <a:solidFill>
                  <a:srgbClr val="0E6BDC"/>
                </a:solidFill>
                <a:latin typeface="黑体" panose="02010609060101010101" pitchFamily="49" charset="-122"/>
                <a:ea typeface="黑体" panose="02010609060101010101" pitchFamily="49" charset="-122"/>
              </a:rPr>
              <a:t>有一个</a:t>
            </a:r>
            <a:r>
              <a:rPr kumimoji="0" lang="en-US" altLang="zh-CN" dirty="0" smtClean="0">
                <a:solidFill>
                  <a:srgbClr val="0E6BDC"/>
                </a:solidFill>
                <a:latin typeface="黑体" panose="02010609060101010101" pitchFamily="49" charset="-122"/>
                <a:ea typeface="黑体" panose="02010609060101010101" pitchFamily="49" charset="-122"/>
              </a:rPr>
              <a:t>k</a:t>
            </a:r>
            <a:r>
              <a:rPr kumimoji="0" lang="zh-CN" altLang="en-US" dirty="0" smtClean="0">
                <a:solidFill>
                  <a:srgbClr val="0E6BDC"/>
                </a:solidFill>
                <a:latin typeface="黑体" panose="02010609060101010101" pitchFamily="49" charset="-122"/>
                <a:ea typeface="黑体" panose="02010609060101010101" pitchFamily="49" charset="-122"/>
              </a:rPr>
              <a:t>团当且仅当</a:t>
            </a:r>
            <a:r>
              <a:rPr kumimoji="0" lang="en-US" altLang="zh-CN" dirty="0" smtClean="0">
                <a:solidFill>
                  <a:srgbClr val="0E6BDC"/>
                </a:solidFill>
                <a:latin typeface="黑体" panose="02010609060101010101" pitchFamily="49" charset="-122"/>
                <a:ea typeface="黑体" panose="02010609060101010101" pitchFamily="49" charset="-122"/>
              </a:rPr>
              <a:t>  </a:t>
            </a:r>
            <a:r>
              <a:rPr kumimoji="0" lang="zh-CN" altLang="en-US" dirty="0" smtClean="0">
                <a:solidFill>
                  <a:srgbClr val="0E6BDC"/>
                </a:solidFill>
                <a:latin typeface="黑体" panose="02010609060101010101" pitchFamily="49" charset="-122"/>
                <a:ea typeface="黑体" panose="02010609060101010101" pitchFamily="49" charset="-122"/>
              </a:rPr>
              <a:t>有一个大小为</a:t>
            </a:r>
            <a:r>
              <a:rPr kumimoji="0" lang="en-US" altLang="zh-CN" dirty="0" smtClean="0">
                <a:solidFill>
                  <a:srgbClr val="0E6BDC"/>
                </a:solidFill>
                <a:latin typeface="黑体" panose="02010609060101010101" pitchFamily="49" charset="-122"/>
                <a:ea typeface="黑体" panose="02010609060101010101" pitchFamily="49" charset="-122"/>
              </a:rPr>
              <a:t>|V|-k</a:t>
            </a:r>
            <a:r>
              <a:rPr kumimoji="0" lang="zh-CN" altLang="en-US" dirty="0" smtClean="0">
                <a:solidFill>
                  <a:srgbClr val="0E6BDC"/>
                </a:solidFill>
                <a:latin typeface="黑体" panose="02010609060101010101" pitchFamily="49" charset="-122"/>
                <a:ea typeface="黑体" panose="02010609060101010101" pitchFamily="49" charset="-122"/>
              </a:rPr>
              <a:t>的顶点覆盖”，得</a:t>
            </a:r>
            <a:r>
              <a:rPr kumimoji="0" lang="en-US" altLang="zh-CN" dirty="0" err="1" smtClean="0">
                <a:solidFill>
                  <a:srgbClr val="0E6BDC"/>
                </a:solidFill>
                <a:latin typeface="黑体" panose="02010609060101010101" pitchFamily="49" charset="-122"/>
                <a:ea typeface="黑体" panose="02010609060101010101" pitchFamily="49" charset="-122"/>
              </a:rPr>
              <a:t>CLIQUE∝</a:t>
            </a:r>
            <a:r>
              <a:rPr kumimoji="0" lang="en-US" altLang="zh-CN" baseline="-30000" dirty="0" err="1" smtClean="0">
                <a:solidFill>
                  <a:srgbClr val="0E6BDC"/>
                </a:solidFill>
                <a:latin typeface="黑体" panose="02010609060101010101" pitchFamily="49" charset="-122"/>
                <a:ea typeface="黑体" panose="02010609060101010101" pitchFamily="49" charset="-122"/>
              </a:rPr>
              <a:t>p</a:t>
            </a:r>
            <a:r>
              <a:rPr kumimoji="0" lang="en-US" altLang="zh-CN" dirty="0" err="1" smtClean="0">
                <a:solidFill>
                  <a:srgbClr val="0E6BDC"/>
                </a:solidFill>
                <a:latin typeface="黑体" panose="02010609060101010101" pitchFamily="49" charset="-122"/>
                <a:ea typeface="黑体" panose="02010609060101010101" pitchFamily="49" charset="-122"/>
              </a:rPr>
              <a:t>VERTEX-COVER</a:t>
            </a:r>
            <a:r>
              <a:rPr kumimoji="0" lang="zh-CN" altLang="en-US" dirty="0" smtClean="0">
                <a:solidFill>
                  <a:srgbClr val="0E6BDC"/>
                </a:solidFill>
                <a:latin typeface="黑体" panose="02010609060101010101" pitchFamily="49" charset="-122"/>
                <a:ea typeface="黑体" panose="02010609060101010101" pitchFamily="49" charset="-122"/>
              </a:rPr>
              <a:t>。</a:t>
            </a:r>
          </a:p>
        </p:txBody>
      </p:sp>
      <p:pic>
        <p:nvPicPr>
          <p:cNvPr id="14345"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4471987"/>
            <a:ext cx="5119468" cy="170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338" name="Object 209"/>
          <p:cNvGraphicFramePr>
            <a:graphicFrameLocks noChangeAspect="1"/>
          </p:cNvGraphicFramePr>
          <p:nvPr/>
        </p:nvGraphicFramePr>
        <p:xfrm>
          <a:off x="5327650" y="2349500"/>
          <a:ext cx="3816350" cy="471488"/>
        </p:xfrm>
        <a:graphic>
          <a:graphicData uri="http://schemas.openxmlformats.org/presentationml/2006/ole">
            <mc:AlternateContent xmlns:mc="http://schemas.openxmlformats.org/markup-compatibility/2006">
              <mc:Choice xmlns:v="urn:schemas-microsoft-com:vml" Requires="v">
                <p:oleObj spid="_x0000_s1003650" name="公式" r:id="rId4" imgW="2057400" imgH="254000" progId="Equation.3">
                  <p:embed/>
                </p:oleObj>
              </mc:Choice>
              <mc:Fallback>
                <p:oleObj name="公式" r:id="rId4" imgW="2057400" imgH="2540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7650" y="2349500"/>
                        <a:ext cx="381635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39" name="Object 3"/>
          <p:cNvGraphicFramePr>
            <a:graphicFrameLocks noChangeAspect="1"/>
          </p:cNvGraphicFramePr>
          <p:nvPr/>
        </p:nvGraphicFramePr>
        <p:xfrm>
          <a:off x="1619250" y="4652963"/>
          <a:ext cx="288925" cy="434975"/>
        </p:xfrm>
        <a:graphic>
          <a:graphicData uri="http://schemas.openxmlformats.org/presentationml/2006/ole">
            <mc:AlternateContent xmlns:mc="http://schemas.openxmlformats.org/markup-compatibility/2006">
              <mc:Choice xmlns:v="urn:schemas-microsoft-com:vml" Requires="v">
                <p:oleObj spid="_x0000_s1003651" name="公式" r:id="rId6" imgW="152400" imgH="228600" progId="Equation.3">
                  <p:embed/>
                </p:oleObj>
              </mc:Choice>
              <mc:Fallback>
                <p:oleObj name="公式" r:id="rId6" imgW="1524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4652963"/>
                        <a:ext cx="2889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0" name="Object 4"/>
          <p:cNvGraphicFramePr>
            <a:graphicFrameLocks noChangeAspect="1"/>
          </p:cNvGraphicFramePr>
          <p:nvPr/>
        </p:nvGraphicFramePr>
        <p:xfrm>
          <a:off x="4500563" y="3213100"/>
          <a:ext cx="287337" cy="434975"/>
        </p:xfrm>
        <a:graphic>
          <a:graphicData uri="http://schemas.openxmlformats.org/presentationml/2006/ole">
            <mc:AlternateContent xmlns:mc="http://schemas.openxmlformats.org/markup-compatibility/2006">
              <mc:Choice xmlns:v="urn:schemas-microsoft-com:vml" Requires="v">
                <p:oleObj spid="_x0000_s1003652" name="公式" r:id="rId8" imgW="152400" imgH="228600" progId="Equation.3">
                  <p:embed/>
                </p:oleObj>
              </mc:Choice>
              <mc:Fallback>
                <p:oleObj name="公式" r:id="rId8" imgW="1524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0563" y="3213100"/>
                        <a:ext cx="28733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1" name="Object 5"/>
          <p:cNvGraphicFramePr>
            <a:graphicFrameLocks noChangeAspect="1"/>
          </p:cNvGraphicFramePr>
          <p:nvPr/>
        </p:nvGraphicFramePr>
        <p:xfrm>
          <a:off x="4284663" y="3644900"/>
          <a:ext cx="287337" cy="434975"/>
        </p:xfrm>
        <a:graphic>
          <a:graphicData uri="http://schemas.openxmlformats.org/presentationml/2006/ole">
            <mc:AlternateContent xmlns:mc="http://schemas.openxmlformats.org/markup-compatibility/2006">
              <mc:Choice xmlns:v="urn:schemas-microsoft-com:vml" Requires="v">
                <p:oleObj spid="_x0000_s1003653" name="公式" r:id="rId9" imgW="152400" imgH="228600" progId="Equation.3">
                  <p:embed/>
                </p:oleObj>
              </mc:Choice>
              <mc:Fallback>
                <p:oleObj name="公式" r:id="rId9" imgW="1524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4663" y="3644900"/>
                        <a:ext cx="28733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6" name="Text Box 5"/>
          <p:cNvSpPr txBox="1">
            <a:spLocks noChangeArrowheads="1"/>
          </p:cNvSpPr>
          <p:nvPr/>
        </p:nvSpPr>
        <p:spPr bwMode="auto">
          <a:xfrm>
            <a:off x="395288" y="4724400"/>
            <a:ext cx="1655762"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1800" smtClean="0">
                <a:solidFill>
                  <a:srgbClr val="FF0000"/>
                </a:solidFill>
                <a:latin typeface="黑体" panose="02010609060101010101" pitchFamily="49" charset="-122"/>
                <a:ea typeface="黑体" panose="02010609060101010101" pitchFamily="49" charset="-122"/>
              </a:rPr>
              <a:t>(</a:t>
            </a:r>
            <a:r>
              <a:rPr kumimoji="0" lang="zh-CN" altLang="en-US" sz="1800" smtClean="0">
                <a:solidFill>
                  <a:srgbClr val="FF0000"/>
                </a:solidFill>
                <a:latin typeface="黑体" panose="02010609060101010101" pitchFamily="49" charset="-122"/>
                <a:ea typeface="黑体" panose="02010609060101010101" pitchFamily="49" charset="-122"/>
              </a:rPr>
              <a:t>图</a:t>
            </a:r>
            <a:r>
              <a:rPr kumimoji="0" lang="en-US" altLang="zh-CN" sz="1800" smtClean="0">
                <a:solidFill>
                  <a:srgbClr val="FF0000"/>
                </a:solidFill>
                <a:latin typeface="黑体" panose="02010609060101010101" pitchFamily="49" charset="-122"/>
                <a:ea typeface="黑体" panose="02010609060101010101" pitchFamily="49" charset="-122"/>
              </a:rPr>
              <a:t>b</a:t>
            </a:r>
            <a:r>
              <a:rPr kumimoji="0" lang="zh-CN" altLang="en-US" sz="1800" smtClean="0">
                <a:solidFill>
                  <a:srgbClr val="FF0000"/>
                </a:solidFill>
                <a:latin typeface="黑体" panose="02010609060101010101" pitchFamily="49" charset="-122"/>
                <a:ea typeface="黑体" panose="02010609060101010101" pitchFamily="49" charset="-122"/>
              </a:rPr>
              <a:t>中的图</a:t>
            </a:r>
            <a:r>
              <a:rPr kumimoji="0" lang="en-US" altLang="zh-CN" sz="1800" smtClean="0">
                <a:solidFill>
                  <a:srgbClr val="FF0000"/>
                </a:solidFill>
                <a:latin typeface="黑体" panose="02010609060101010101" pitchFamily="49" charset="-122"/>
                <a:ea typeface="黑体" panose="02010609060101010101" pitchFamily="49" charset="-122"/>
              </a:rPr>
              <a:t>  </a:t>
            </a:r>
            <a:r>
              <a:rPr kumimoji="0" lang="zh-CN" altLang="en-US" sz="1800" smtClean="0">
                <a:solidFill>
                  <a:srgbClr val="FF0000"/>
                </a:solidFill>
                <a:latin typeface="黑体" panose="02010609060101010101" pitchFamily="49" charset="-122"/>
                <a:ea typeface="黑体" panose="02010609060101010101" pitchFamily="49" charset="-122"/>
              </a:rPr>
              <a:t>有一个大小为</a:t>
            </a:r>
            <a:r>
              <a:rPr kumimoji="0" lang="en-US" altLang="zh-CN" sz="1800" smtClean="0">
                <a:solidFill>
                  <a:srgbClr val="FF0000"/>
                </a:solidFill>
                <a:latin typeface="黑体" panose="02010609060101010101" pitchFamily="49" charset="-122"/>
                <a:ea typeface="黑体" panose="02010609060101010101" pitchFamily="49" charset="-122"/>
              </a:rPr>
              <a:t>2</a:t>
            </a:r>
            <a:r>
              <a:rPr kumimoji="0" lang="zh-CN" altLang="en-US" sz="1800" smtClean="0">
                <a:solidFill>
                  <a:srgbClr val="FF0000"/>
                </a:solidFill>
                <a:latin typeface="黑体" panose="02010609060101010101" pitchFamily="49" charset="-122"/>
                <a:ea typeface="黑体" panose="02010609060101010101" pitchFamily="49" charset="-122"/>
              </a:rPr>
              <a:t>的顶点覆盖｛</a:t>
            </a:r>
            <a:r>
              <a:rPr kumimoji="0" lang="en-US" altLang="zh-CN" sz="1800" smtClean="0">
                <a:solidFill>
                  <a:srgbClr val="FF0000"/>
                </a:solidFill>
                <a:latin typeface="黑体" panose="02010609060101010101" pitchFamily="49" charset="-122"/>
                <a:ea typeface="黑体" panose="02010609060101010101" pitchFamily="49" charset="-122"/>
              </a:rPr>
              <a:t>w</a:t>
            </a:r>
            <a:r>
              <a:rPr kumimoji="0" lang="zh-CN" altLang="en-US" sz="1800" smtClean="0">
                <a:solidFill>
                  <a:srgbClr val="FF0000"/>
                </a:solidFill>
                <a:latin typeface="黑体" panose="02010609060101010101" pitchFamily="49" charset="-122"/>
                <a:ea typeface="黑体" panose="02010609060101010101" pitchFamily="49" charset="-122"/>
              </a:rPr>
              <a:t>，</a:t>
            </a:r>
            <a:r>
              <a:rPr kumimoji="0" lang="en-US" altLang="zh-CN" sz="1800" smtClean="0">
                <a:solidFill>
                  <a:srgbClr val="FF0000"/>
                </a:solidFill>
                <a:latin typeface="黑体" panose="02010609060101010101" pitchFamily="49" charset="-122"/>
                <a:ea typeface="黑体" panose="02010609060101010101" pitchFamily="49" charset="-122"/>
              </a:rPr>
              <a:t>z</a:t>
            </a:r>
            <a:r>
              <a:rPr kumimoji="0" lang="zh-CN" altLang="en-US" sz="1800" smtClean="0">
                <a:solidFill>
                  <a:srgbClr val="FF0000"/>
                </a:solidFill>
                <a:latin typeface="黑体" panose="02010609060101010101" pitchFamily="49" charset="-122"/>
                <a:ea typeface="黑体" panose="02010609060101010101" pitchFamily="49" charset="-122"/>
              </a:rPr>
              <a:t>｝</a:t>
            </a:r>
            <a:r>
              <a:rPr kumimoji="0" lang="en-US" altLang="zh-CN" sz="1800" smtClean="0">
                <a:solidFill>
                  <a:srgbClr val="FF0000"/>
                </a:solidFill>
                <a:latin typeface="黑体" panose="02010609060101010101" pitchFamily="49" charset="-122"/>
                <a:ea typeface="黑体" panose="02010609060101010101" pitchFamily="49" charset="-122"/>
              </a:rPr>
              <a:t>)</a:t>
            </a:r>
            <a:endParaRPr kumimoji="0" lang="zh-CN" altLang="en-US" sz="1800" smtClean="0">
              <a:solidFill>
                <a:srgbClr val="FF0000"/>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109</a:t>
            </a:fld>
            <a:endParaRPr lang="en-US" altLang="zh-CN" dirty="0"/>
          </a:p>
        </p:txBody>
      </p:sp>
    </p:spTree>
    <p:extLst>
      <p:ext uri="{BB962C8B-B14F-4D97-AF65-F5344CB8AC3E}">
        <p14:creationId xmlns:p14="http://schemas.microsoft.com/office/powerpoint/2010/main" val="38228782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a:r>
              <a:rPr lang="zh-CN" altLang="en-US"/>
              <a:t>其他图灵机模型</a:t>
            </a:r>
          </a:p>
        </p:txBody>
      </p:sp>
      <p:sp>
        <p:nvSpPr>
          <p:cNvPr id="24579" name="Rectangle 3"/>
          <p:cNvSpPr>
            <a:spLocks noGrp="1" noChangeArrowheads="1"/>
          </p:cNvSpPr>
          <p:nvPr>
            <p:ph type="body" idx="1"/>
          </p:nvPr>
        </p:nvSpPr>
        <p:spPr/>
        <p:txBody>
          <a:bodyPr/>
          <a:lstStyle/>
          <a:p>
            <a:r>
              <a:rPr lang="en-US" altLang="zh-CN"/>
              <a:t>“</a:t>
            </a:r>
            <a:r>
              <a:rPr lang="zh-CN" altLang="en-US"/>
              <a:t>实际的”的图灵机模型</a:t>
            </a:r>
          </a:p>
          <a:p>
            <a:pPr lvl="1"/>
            <a:r>
              <a:rPr lang="zh-CN" altLang="en-US"/>
              <a:t>单带图灵机（</a:t>
            </a:r>
            <a:r>
              <a:rPr lang="en-US" altLang="zh-CN"/>
              <a:t>1TM</a:t>
            </a:r>
            <a:r>
              <a:rPr lang="zh-CN" altLang="en-US"/>
              <a:t>）</a:t>
            </a:r>
          </a:p>
          <a:p>
            <a:pPr lvl="1"/>
            <a:r>
              <a:rPr lang="zh-CN" altLang="en-US"/>
              <a:t>多带图灵机（</a:t>
            </a:r>
            <a:r>
              <a:rPr lang="en-US" altLang="zh-CN"/>
              <a:t>kTM</a:t>
            </a:r>
            <a:r>
              <a:rPr lang="zh-CN" altLang="en-US"/>
              <a:t>）</a:t>
            </a:r>
          </a:p>
          <a:p>
            <a:pPr lvl="1"/>
            <a:r>
              <a:rPr lang="zh-CN" altLang="en-US"/>
              <a:t>随机存取机（</a:t>
            </a:r>
            <a:r>
              <a:rPr lang="en-US" altLang="zh-CN"/>
              <a:t>RAM</a:t>
            </a:r>
            <a:r>
              <a:rPr lang="zh-CN" altLang="en-US"/>
              <a:t>）</a:t>
            </a:r>
          </a:p>
          <a:p>
            <a:r>
              <a:rPr lang="zh-CN" altLang="en-US"/>
              <a:t>“实际的”</a:t>
            </a:r>
          </a:p>
          <a:p>
            <a:pPr lvl="1"/>
            <a:r>
              <a:rPr lang="zh-CN" altLang="en-US" sz="2400"/>
              <a:t>单位时间内完成的工作量有一个多项式上界</a:t>
            </a:r>
          </a:p>
          <a:p>
            <a:r>
              <a:rPr lang="zh-CN" altLang="en-US"/>
              <a:t>所有“实际的”计算模型多项式时间等价</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11</a:t>
            </a:fld>
            <a:endParaRPr lang="en-US" altLang="zh-CN" dirty="0"/>
          </a:p>
        </p:txBody>
      </p:sp>
    </p:spTree>
    <p:extLst>
      <p:ext uri="{BB962C8B-B14F-4D97-AF65-F5344CB8AC3E}">
        <p14:creationId xmlns:p14="http://schemas.microsoft.com/office/powerpoint/2010/main" val="19379816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anim calcmode="lin" valueType="num">
                                      <p:cBhvr additive="base">
                                        <p:cTn id="11" dur="5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57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anim calcmode="lin" valueType="num">
                                      <p:cBhvr additive="base">
                                        <p:cTn id="15" dur="5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457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anim calcmode="lin" valueType="num">
                                      <p:cBhvr additive="base">
                                        <p:cTn id="19" dur="5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579">
                                            <p:txEl>
                                              <p:pRg st="4" end="4"/>
                                            </p:txEl>
                                          </p:spTgt>
                                        </p:tgtEl>
                                        <p:attrNameLst>
                                          <p:attrName>style.visibility</p:attrName>
                                        </p:attrNameLst>
                                      </p:cBhvr>
                                      <p:to>
                                        <p:strVal val="visible"/>
                                      </p:to>
                                    </p:set>
                                    <p:anim calcmode="lin" valueType="num">
                                      <p:cBhvr additive="base">
                                        <p:cTn id="25" dur="500" fill="hold"/>
                                        <p:tgtEl>
                                          <p:spTgt spid="2457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57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4579">
                                            <p:txEl>
                                              <p:pRg st="5" end="5"/>
                                            </p:txEl>
                                          </p:spTgt>
                                        </p:tgtEl>
                                        <p:attrNameLst>
                                          <p:attrName>style.visibility</p:attrName>
                                        </p:attrNameLst>
                                      </p:cBhvr>
                                      <p:to>
                                        <p:strVal val="visible"/>
                                      </p:to>
                                    </p:set>
                                    <p:anim calcmode="lin" valueType="num">
                                      <p:cBhvr additive="base">
                                        <p:cTn id="29" dur="500" fill="hold"/>
                                        <p:tgtEl>
                                          <p:spTgt spid="2457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45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4579">
                                            <p:txEl>
                                              <p:pRg st="6" end="6"/>
                                            </p:txEl>
                                          </p:spTgt>
                                        </p:tgtEl>
                                        <p:attrNameLst>
                                          <p:attrName>style.visibility</p:attrName>
                                        </p:attrNameLst>
                                      </p:cBhvr>
                                      <p:to>
                                        <p:strVal val="visible"/>
                                      </p:to>
                                    </p:set>
                                    <p:anim calcmode="lin" valueType="num">
                                      <p:cBhvr additive="base">
                                        <p:cTn id="35" dur="500" fill="hold"/>
                                        <p:tgtEl>
                                          <p:spTgt spid="2457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457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3" name="Rectangle 4"/>
          <p:cNvSpPr>
            <a:spLocks noChangeArrowheads="1"/>
          </p:cNvSpPr>
          <p:nvPr/>
        </p:nvSpPr>
        <p:spPr bwMode="auto">
          <a:xfrm>
            <a:off x="-1300956" y="287338"/>
            <a:ext cx="8001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zh-CN" altLang="en-US" sz="4800" dirty="0" smtClean="0">
                <a:solidFill>
                  <a:prstClr val="white"/>
                </a:solidFill>
                <a:latin typeface="黑体" panose="02010609060101010101" pitchFamily="49" charset="-122"/>
                <a:ea typeface="黑体" panose="02010609060101010101" pitchFamily="49" charset="-122"/>
              </a:rPr>
              <a:t>顶点覆盖问题</a:t>
            </a:r>
            <a:br>
              <a:rPr lang="zh-CN" altLang="en-US" sz="4800" dirty="0" smtClean="0">
                <a:solidFill>
                  <a:prstClr val="white"/>
                </a:solidFill>
                <a:latin typeface="黑体" panose="02010609060101010101" pitchFamily="49" charset="-122"/>
                <a:ea typeface="黑体" panose="02010609060101010101" pitchFamily="49" charset="-122"/>
              </a:rPr>
            </a:br>
            <a:r>
              <a:rPr lang="zh-CN" altLang="en-US" sz="4800" dirty="0" smtClean="0">
                <a:solidFill>
                  <a:prstClr val="white"/>
                </a:solidFill>
                <a:latin typeface="黑体" panose="02010609060101010101" pitchFamily="49" charset="-122"/>
                <a:ea typeface="黑体" panose="02010609060101010101" pitchFamily="49" charset="-122"/>
              </a:rPr>
              <a:t>	</a:t>
            </a:r>
            <a:r>
              <a:rPr lang="zh-CN" altLang="en-US" sz="4000" dirty="0" smtClean="0">
                <a:solidFill>
                  <a:prstClr val="white"/>
                </a:solidFill>
                <a:latin typeface="黑体" panose="02010609060101010101" pitchFamily="49" charset="-122"/>
                <a:ea typeface="黑体" panose="02010609060101010101" pitchFamily="49" charset="-122"/>
              </a:rPr>
              <a:t>（</a:t>
            </a:r>
            <a:r>
              <a:rPr lang="en-US" altLang="zh-CN" sz="4000" dirty="0" smtClean="0">
                <a:solidFill>
                  <a:prstClr val="white"/>
                </a:solidFill>
                <a:latin typeface="黑体" panose="02010609060101010101" pitchFamily="49" charset="-122"/>
                <a:ea typeface="黑体" panose="02010609060101010101" pitchFamily="49" charset="-122"/>
              </a:rPr>
              <a:t>VERTEX-COVER）</a:t>
            </a:r>
            <a:r>
              <a:rPr lang="zh-CN" altLang="en-US" sz="4800" dirty="0" smtClean="0">
                <a:solidFill>
                  <a:prstClr val="white"/>
                </a:solidFill>
                <a:latin typeface="黑体" panose="02010609060101010101" pitchFamily="49" charset="-122"/>
                <a:ea typeface="黑体" panose="02010609060101010101" pitchFamily="49" charset="-122"/>
              </a:rPr>
              <a:t> </a:t>
            </a:r>
          </a:p>
        </p:txBody>
      </p:sp>
      <p:sp>
        <p:nvSpPr>
          <p:cNvPr id="15374" name="Text Box 6"/>
          <p:cNvSpPr txBox="1">
            <a:spLocks noChangeArrowheads="1"/>
          </p:cNvSpPr>
          <p:nvPr/>
        </p:nvSpPr>
        <p:spPr bwMode="auto">
          <a:xfrm>
            <a:off x="250825" y="1357312"/>
            <a:ext cx="8642350" cy="495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kumimoji="0" lang="zh-CN" altLang="en-US" dirty="0" smtClean="0">
                <a:solidFill>
                  <a:srgbClr val="FF0000"/>
                </a:solidFill>
                <a:latin typeface="黑体" panose="02010609060101010101" pitchFamily="49" charset="-122"/>
                <a:ea typeface="黑体" panose="02010609060101010101" pitchFamily="49" charset="-122"/>
              </a:rPr>
              <a:t>图</a:t>
            </a:r>
            <a:r>
              <a:rPr kumimoji="0" lang="en-US" altLang="zh-CN" dirty="0" smtClean="0">
                <a:solidFill>
                  <a:srgbClr val="FF0000"/>
                </a:solidFill>
                <a:latin typeface="黑体" panose="02010609060101010101" pitchFamily="49" charset="-122"/>
                <a:ea typeface="黑体" panose="02010609060101010101" pitchFamily="49" charset="-122"/>
              </a:rPr>
              <a:t>G</a:t>
            </a:r>
            <a:r>
              <a:rPr kumimoji="0" lang="zh-CN" altLang="en-US" dirty="0" smtClean="0">
                <a:solidFill>
                  <a:srgbClr val="FF0000"/>
                </a:solidFill>
                <a:latin typeface="黑体" panose="02010609060101010101" pitchFamily="49" charset="-122"/>
                <a:ea typeface="黑体" panose="02010609060101010101" pitchFamily="49" charset="-122"/>
              </a:rPr>
              <a:t>有一个</a:t>
            </a:r>
            <a:r>
              <a:rPr kumimoji="0" lang="en-US" altLang="zh-CN" dirty="0" smtClean="0">
                <a:solidFill>
                  <a:srgbClr val="FF0000"/>
                </a:solidFill>
                <a:latin typeface="黑体" panose="02010609060101010101" pitchFamily="49" charset="-122"/>
                <a:ea typeface="黑体" panose="02010609060101010101" pitchFamily="49" charset="-122"/>
              </a:rPr>
              <a:t>k</a:t>
            </a:r>
            <a:r>
              <a:rPr kumimoji="0" lang="zh-CN" altLang="en-US" dirty="0" smtClean="0">
                <a:solidFill>
                  <a:srgbClr val="FF0000"/>
                </a:solidFill>
                <a:latin typeface="黑体" panose="02010609060101010101" pitchFamily="49" charset="-122"/>
                <a:ea typeface="黑体" panose="02010609060101010101" pitchFamily="49" charset="-122"/>
              </a:rPr>
              <a:t>团当且仅当</a:t>
            </a:r>
            <a:r>
              <a:rPr kumimoji="0" lang="en-US" altLang="zh-CN" dirty="0" smtClean="0">
                <a:solidFill>
                  <a:srgbClr val="FF0000"/>
                </a:solidFill>
                <a:latin typeface="黑体" panose="02010609060101010101" pitchFamily="49" charset="-122"/>
                <a:ea typeface="黑体" panose="02010609060101010101" pitchFamily="49" charset="-122"/>
              </a:rPr>
              <a:t>  </a:t>
            </a:r>
            <a:r>
              <a:rPr kumimoji="0" lang="zh-CN" altLang="en-US" dirty="0" smtClean="0">
                <a:solidFill>
                  <a:srgbClr val="FF0000"/>
                </a:solidFill>
                <a:latin typeface="黑体" panose="02010609060101010101" pitchFamily="49" charset="-122"/>
                <a:ea typeface="黑体" panose="02010609060101010101" pitchFamily="49" charset="-122"/>
              </a:rPr>
              <a:t>有一个大小为</a:t>
            </a:r>
            <a:r>
              <a:rPr kumimoji="0" lang="en-US" altLang="zh-CN" dirty="0" smtClean="0">
                <a:solidFill>
                  <a:srgbClr val="FF0000"/>
                </a:solidFill>
                <a:latin typeface="黑体" panose="02010609060101010101" pitchFamily="49" charset="-122"/>
                <a:ea typeface="黑体" panose="02010609060101010101" pitchFamily="49" charset="-122"/>
              </a:rPr>
              <a:t>|V|-k</a:t>
            </a:r>
            <a:r>
              <a:rPr kumimoji="0" lang="zh-CN" altLang="en-US" dirty="0" smtClean="0">
                <a:solidFill>
                  <a:srgbClr val="FF0000"/>
                </a:solidFill>
                <a:latin typeface="黑体" panose="02010609060101010101" pitchFamily="49" charset="-122"/>
                <a:ea typeface="黑体" panose="02010609060101010101" pitchFamily="49" charset="-122"/>
              </a:rPr>
              <a:t>的顶点覆盖。</a:t>
            </a:r>
            <a:endParaRPr kumimoji="0" lang="en-US" altLang="zh-CN" dirty="0" smtClean="0">
              <a:solidFill>
                <a:srgbClr val="FF0000"/>
              </a:solidFill>
              <a:latin typeface="黑体" panose="02010609060101010101" pitchFamily="49" charset="-122"/>
              <a:ea typeface="黑体" panose="02010609060101010101" pitchFamily="49" charset="-122"/>
            </a:endParaRPr>
          </a:p>
          <a:p>
            <a:pPr lvl="1" eaLnBrk="1" hangingPunct="1">
              <a:lnSpc>
                <a:spcPct val="120000"/>
              </a:lnSpc>
              <a:buFont typeface="Wingdings" panose="05000000000000000000" pitchFamily="2" charset="2"/>
              <a:buChar char="Ø"/>
            </a:pPr>
            <a:r>
              <a:rPr lang="zh-CN" altLang="en-US" dirty="0" smtClean="0">
                <a:solidFill>
                  <a:srgbClr val="0E6BDC"/>
                </a:solidFill>
                <a:latin typeface="Calibri" panose="020F0502020204030204" pitchFamily="34" charset="0"/>
                <a:ea typeface="黑体" panose="02010609060101010101" pitchFamily="49" charset="-122"/>
              </a:rPr>
              <a:t>若图</a:t>
            </a:r>
            <a:r>
              <a:rPr lang="en-US" altLang="zh-CN" dirty="0" smtClean="0">
                <a:solidFill>
                  <a:srgbClr val="0E6BDC"/>
                </a:solidFill>
                <a:latin typeface="Calibri" panose="020F0502020204030204" pitchFamily="34" charset="0"/>
                <a:ea typeface="黑体" panose="02010609060101010101" pitchFamily="49" charset="-122"/>
              </a:rPr>
              <a:t>G</a:t>
            </a:r>
            <a:r>
              <a:rPr lang="zh-CN" altLang="en-US" dirty="0" smtClean="0">
                <a:solidFill>
                  <a:srgbClr val="0E6BDC"/>
                </a:solidFill>
                <a:latin typeface="Calibri" panose="020F0502020204030204" pitchFamily="34" charset="0"/>
                <a:ea typeface="黑体" panose="02010609060101010101" pitchFamily="49" charset="-122"/>
              </a:rPr>
              <a:t>有一个</a:t>
            </a:r>
            <a:r>
              <a:rPr lang="en-US" altLang="zh-CN" dirty="0" smtClean="0">
                <a:solidFill>
                  <a:srgbClr val="0E6BDC"/>
                </a:solidFill>
                <a:latin typeface="Calibri" panose="020F0502020204030204" pitchFamily="34" charset="0"/>
                <a:ea typeface="黑体" panose="02010609060101010101" pitchFamily="49" charset="-122"/>
              </a:rPr>
              <a:t>k</a:t>
            </a:r>
            <a:r>
              <a:rPr lang="zh-CN" altLang="en-US" dirty="0" smtClean="0">
                <a:solidFill>
                  <a:srgbClr val="0E6BDC"/>
                </a:solidFill>
                <a:latin typeface="Calibri" panose="020F0502020204030204" pitchFamily="34" charset="0"/>
                <a:ea typeface="黑体" panose="02010609060101010101" pitchFamily="49" charset="-122"/>
              </a:rPr>
              <a:t>团</a:t>
            </a:r>
            <a:r>
              <a:rPr lang="en-US" altLang="zh-CN" dirty="0" smtClean="0">
                <a:solidFill>
                  <a:srgbClr val="0E6BDC"/>
                </a:solidFill>
                <a:latin typeface="Calibri" panose="020F0502020204030204" pitchFamily="34" charset="0"/>
                <a:ea typeface="黑体" panose="02010609060101010101" pitchFamily="49" charset="-122"/>
              </a:rPr>
              <a:t>V’,|V’|=k. </a:t>
            </a:r>
            <a:r>
              <a:rPr lang="zh-CN" altLang="en-US" dirty="0" smtClean="0">
                <a:solidFill>
                  <a:srgbClr val="0E6BDC"/>
                </a:solidFill>
                <a:latin typeface="Calibri" panose="020F0502020204030204" pitchFamily="34" charset="0"/>
                <a:ea typeface="黑体" panose="02010609060101010101" pitchFamily="49" charset="-122"/>
              </a:rPr>
              <a:t>设任意</a:t>
            </a:r>
            <a:r>
              <a:rPr lang="en-US" altLang="zh-CN" dirty="0" smtClean="0">
                <a:solidFill>
                  <a:srgbClr val="0E6BDC"/>
                </a:solidFill>
                <a:latin typeface="Calibri" panose="020F0502020204030204" pitchFamily="34" charset="0"/>
                <a:ea typeface="黑体" panose="02010609060101010101" pitchFamily="49" charset="-122"/>
              </a:rPr>
              <a:t>(</a:t>
            </a:r>
            <a:r>
              <a:rPr lang="en-US" altLang="zh-CN" dirty="0" err="1" smtClean="0">
                <a:solidFill>
                  <a:srgbClr val="0E6BDC"/>
                </a:solidFill>
                <a:latin typeface="Calibri" panose="020F0502020204030204" pitchFamily="34" charset="0"/>
                <a:ea typeface="黑体" panose="02010609060101010101" pitchFamily="49" charset="-122"/>
              </a:rPr>
              <a:t>u,v</a:t>
            </a:r>
            <a:r>
              <a:rPr lang="en-US" altLang="zh-CN" dirty="0" smtClean="0">
                <a:solidFill>
                  <a:srgbClr val="0E6BDC"/>
                </a:solidFill>
                <a:latin typeface="Calibri" panose="020F0502020204030204" pitchFamily="34" charset="0"/>
                <a:ea typeface="黑体" panose="02010609060101010101" pitchFamily="49" charset="-122"/>
              </a:rPr>
              <a:t>)</a:t>
            </a:r>
            <a:r>
              <a:rPr kumimoji="0" lang="en-US" altLang="zh-CN" dirty="0" smtClean="0">
                <a:solidFill>
                  <a:srgbClr val="0E6BDC"/>
                </a:solidFill>
                <a:latin typeface="Calibri" panose="020F0502020204030204" pitchFamily="34" charset="0"/>
                <a:ea typeface="黑体" panose="02010609060101010101" pitchFamily="49" charset="-122"/>
              </a:rPr>
              <a:t>∈   ,</a:t>
            </a:r>
            <a:r>
              <a:rPr kumimoji="0" lang="zh-CN" altLang="en-US" dirty="0" smtClean="0">
                <a:solidFill>
                  <a:srgbClr val="0E6BDC"/>
                </a:solidFill>
                <a:latin typeface="Calibri" panose="020F0502020204030204" pitchFamily="34" charset="0"/>
                <a:ea typeface="黑体" panose="02010609060101010101" pitchFamily="49" charset="-122"/>
              </a:rPr>
              <a:t>则</a:t>
            </a:r>
            <a:r>
              <a:rPr lang="en-US" altLang="zh-CN" dirty="0" smtClean="0">
                <a:solidFill>
                  <a:srgbClr val="0E6BDC"/>
                </a:solidFill>
                <a:latin typeface="Calibri" panose="020F0502020204030204" pitchFamily="34" charset="0"/>
                <a:ea typeface="黑体" panose="02010609060101010101" pitchFamily="49" charset="-122"/>
              </a:rPr>
              <a:t>(</a:t>
            </a:r>
            <a:r>
              <a:rPr lang="en-US" altLang="zh-CN" dirty="0" err="1" smtClean="0">
                <a:solidFill>
                  <a:srgbClr val="0E6BDC"/>
                </a:solidFill>
                <a:latin typeface="Calibri" panose="020F0502020204030204" pitchFamily="34" charset="0"/>
                <a:ea typeface="黑体" panose="02010609060101010101" pitchFamily="49" charset="-122"/>
              </a:rPr>
              <a:t>u,v</a:t>
            </a:r>
            <a:r>
              <a:rPr lang="en-US" altLang="zh-CN" dirty="0" smtClean="0">
                <a:solidFill>
                  <a:srgbClr val="0E6BDC"/>
                </a:solidFill>
                <a:latin typeface="Calibri" panose="020F0502020204030204" pitchFamily="34" charset="0"/>
                <a:ea typeface="黑体" panose="02010609060101010101" pitchFamily="49" charset="-122"/>
              </a:rPr>
              <a:t>)    E,</a:t>
            </a:r>
            <a:r>
              <a:rPr lang="zh-CN" altLang="en-US" dirty="0" smtClean="0">
                <a:solidFill>
                  <a:srgbClr val="0E6BDC"/>
                </a:solidFill>
                <a:latin typeface="Calibri" panose="020F0502020204030204" pitchFamily="34" charset="0"/>
                <a:ea typeface="黑体" panose="02010609060101010101" pitchFamily="49" charset="-122"/>
              </a:rPr>
              <a:t>由团的性质知，</a:t>
            </a:r>
            <a:r>
              <a:rPr lang="en-US" altLang="zh-CN" dirty="0" smtClean="0">
                <a:solidFill>
                  <a:srgbClr val="0E6BDC"/>
                </a:solidFill>
                <a:latin typeface="Calibri" panose="020F0502020204030204" pitchFamily="34" charset="0"/>
                <a:ea typeface="黑体" panose="02010609060101010101" pitchFamily="49" charset="-122"/>
              </a:rPr>
              <a:t>u   V’</a:t>
            </a:r>
            <a:r>
              <a:rPr lang="zh-CN" altLang="en-US" dirty="0" smtClean="0">
                <a:solidFill>
                  <a:srgbClr val="0E6BDC"/>
                </a:solidFill>
                <a:latin typeface="Calibri" panose="020F0502020204030204" pitchFamily="34" charset="0"/>
                <a:ea typeface="黑体" panose="02010609060101010101" pitchFamily="49" charset="-122"/>
              </a:rPr>
              <a:t>或者</a:t>
            </a:r>
            <a:r>
              <a:rPr lang="en-US" altLang="zh-CN" dirty="0" smtClean="0">
                <a:solidFill>
                  <a:srgbClr val="0E6BDC"/>
                </a:solidFill>
                <a:latin typeface="Calibri" panose="020F0502020204030204" pitchFamily="34" charset="0"/>
                <a:ea typeface="黑体" panose="02010609060101010101" pitchFamily="49" charset="-122"/>
              </a:rPr>
              <a:t>v   </a:t>
            </a:r>
            <a:r>
              <a:rPr lang="en-US" altLang="zh-CN" dirty="0" err="1" smtClean="0">
                <a:solidFill>
                  <a:srgbClr val="0E6BDC"/>
                </a:solidFill>
                <a:latin typeface="Calibri" panose="020F0502020204030204" pitchFamily="34" charset="0"/>
                <a:ea typeface="黑体" panose="02010609060101010101" pitchFamily="49" charset="-122"/>
              </a:rPr>
              <a:t>V</a:t>
            </a:r>
            <a:r>
              <a:rPr lang="en-US" altLang="zh-CN" dirty="0" smtClean="0">
                <a:solidFill>
                  <a:srgbClr val="0E6BDC"/>
                </a:solidFill>
                <a:latin typeface="Calibri" panose="020F0502020204030204" pitchFamily="34" charset="0"/>
                <a:ea typeface="黑体" panose="02010609060101010101" pitchFamily="49" charset="-122"/>
              </a:rPr>
              <a:t>’</a:t>
            </a:r>
            <a:r>
              <a:rPr lang="zh-CN" altLang="en-US" dirty="0" smtClean="0">
                <a:solidFill>
                  <a:srgbClr val="0E6BDC"/>
                </a:solidFill>
                <a:latin typeface="Calibri" panose="020F0502020204030204" pitchFamily="34" charset="0"/>
                <a:ea typeface="黑体" panose="02010609060101010101" pitchFamily="49" charset="-122"/>
              </a:rPr>
              <a:t>（至少一个不属于</a:t>
            </a:r>
            <a:r>
              <a:rPr lang="en-US" altLang="zh-CN" dirty="0" smtClean="0">
                <a:solidFill>
                  <a:srgbClr val="0E6BDC"/>
                </a:solidFill>
                <a:latin typeface="Calibri" panose="020F0502020204030204" pitchFamily="34" charset="0"/>
                <a:ea typeface="黑体" panose="02010609060101010101" pitchFamily="49" charset="-122"/>
              </a:rPr>
              <a:t>V’</a:t>
            </a:r>
            <a:r>
              <a:rPr lang="zh-CN" altLang="en-US" dirty="0" smtClean="0">
                <a:solidFill>
                  <a:srgbClr val="0E6BDC"/>
                </a:solidFill>
                <a:latin typeface="Calibri" panose="020F0502020204030204" pitchFamily="34" charset="0"/>
                <a:ea typeface="黑体" panose="02010609060101010101" pitchFamily="49" charset="-122"/>
              </a:rPr>
              <a:t>）</a:t>
            </a:r>
            <a:r>
              <a:rPr lang="en-US" altLang="zh-CN" dirty="0" smtClean="0">
                <a:solidFill>
                  <a:srgbClr val="0E6BDC"/>
                </a:solidFill>
                <a:latin typeface="Calibri" panose="020F0502020204030204" pitchFamily="34" charset="0"/>
                <a:ea typeface="黑体" panose="02010609060101010101" pitchFamily="49" charset="-122"/>
              </a:rPr>
              <a:t>,</a:t>
            </a:r>
            <a:r>
              <a:rPr lang="zh-CN" altLang="en-US" dirty="0" smtClean="0">
                <a:solidFill>
                  <a:srgbClr val="0E6BDC"/>
                </a:solidFill>
                <a:latin typeface="Calibri" panose="020F0502020204030204" pitchFamily="34" charset="0"/>
                <a:ea typeface="黑体" panose="02010609060101010101" pitchFamily="49" charset="-122"/>
              </a:rPr>
              <a:t>即</a:t>
            </a:r>
            <a:r>
              <a:rPr lang="en-US" altLang="zh-CN" dirty="0" smtClean="0">
                <a:solidFill>
                  <a:srgbClr val="0E6BDC"/>
                </a:solidFill>
                <a:latin typeface="Calibri" panose="020F0502020204030204" pitchFamily="34" charset="0"/>
                <a:ea typeface="黑体" panose="02010609060101010101" pitchFamily="49" charset="-122"/>
              </a:rPr>
              <a:t>u</a:t>
            </a:r>
            <a:r>
              <a:rPr lang="zh-CN" altLang="en-US" dirty="0" smtClean="0">
                <a:solidFill>
                  <a:srgbClr val="0E6BDC"/>
                </a:solidFill>
                <a:latin typeface="Calibri" panose="020F0502020204030204" pitchFamily="34" charset="0"/>
                <a:ea typeface="黑体" panose="02010609060101010101" pitchFamily="49" charset="-122"/>
              </a:rPr>
              <a:t>或</a:t>
            </a:r>
            <a:r>
              <a:rPr lang="en-US" altLang="zh-CN" dirty="0" smtClean="0">
                <a:solidFill>
                  <a:srgbClr val="0E6BDC"/>
                </a:solidFill>
                <a:latin typeface="Calibri" panose="020F0502020204030204" pitchFamily="34" charset="0"/>
                <a:ea typeface="黑体" panose="02010609060101010101" pitchFamily="49" charset="-122"/>
              </a:rPr>
              <a:t>v</a:t>
            </a:r>
            <a:r>
              <a:rPr lang="zh-CN" altLang="en-US" dirty="0" smtClean="0">
                <a:solidFill>
                  <a:srgbClr val="0E6BDC"/>
                </a:solidFill>
                <a:latin typeface="Calibri" panose="020F0502020204030204" pitchFamily="34" charset="0"/>
                <a:ea typeface="黑体" panose="02010609060101010101" pitchFamily="49" charset="-122"/>
              </a:rPr>
              <a:t>属于</a:t>
            </a:r>
            <a:r>
              <a:rPr lang="en-US" altLang="zh-CN" dirty="0" smtClean="0">
                <a:solidFill>
                  <a:srgbClr val="0E6BDC"/>
                </a:solidFill>
                <a:latin typeface="Calibri" panose="020F0502020204030204" pitchFamily="34" charset="0"/>
                <a:ea typeface="黑体" panose="02010609060101010101" pitchFamily="49" charset="-122"/>
              </a:rPr>
              <a:t>V-V’</a:t>
            </a:r>
            <a:r>
              <a:rPr lang="zh-CN" altLang="en-US" dirty="0" smtClean="0">
                <a:solidFill>
                  <a:srgbClr val="0E6BDC"/>
                </a:solidFill>
                <a:latin typeface="Calibri" panose="020F0502020204030204" pitchFamily="34" charset="0"/>
                <a:ea typeface="黑体" panose="02010609060101010101" pitchFamily="49" charset="-122"/>
              </a:rPr>
              <a:t>（至少一个属于</a:t>
            </a:r>
            <a:r>
              <a:rPr lang="en-US" altLang="zh-CN" dirty="0" smtClean="0">
                <a:solidFill>
                  <a:srgbClr val="0E6BDC"/>
                </a:solidFill>
                <a:latin typeface="Calibri" panose="020F0502020204030204" pitchFamily="34" charset="0"/>
                <a:ea typeface="黑体" panose="02010609060101010101" pitchFamily="49" charset="-122"/>
              </a:rPr>
              <a:t>V-V’</a:t>
            </a:r>
            <a:r>
              <a:rPr lang="zh-CN" altLang="en-US" dirty="0" smtClean="0">
                <a:solidFill>
                  <a:srgbClr val="0E6BDC"/>
                </a:solidFill>
                <a:latin typeface="Calibri" panose="020F0502020204030204" pitchFamily="34" charset="0"/>
                <a:ea typeface="黑体" panose="02010609060101010101" pitchFamily="49" charset="-122"/>
              </a:rPr>
              <a:t>）</a:t>
            </a:r>
            <a:r>
              <a:rPr lang="en-US" altLang="zh-CN" dirty="0" smtClean="0">
                <a:solidFill>
                  <a:srgbClr val="0E6BDC"/>
                </a:solidFill>
                <a:latin typeface="Calibri" panose="020F0502020204030204" pitchFamily="34" charset="0"/>
                <a:ea typeface="黑体" panose="02010609060101010101" pitchFamily="49" charset="-122"/>
              </a:rPr>
              <a:t>,</a:t>
            </a:r>
            <a:r>
              <a:rPr lang="zh-CN" altLang="en-US" dirty="0" smtClean="0">
                <a:solidFill>
                  <a:srgbClr val="0E6BDC"/>
                </a:solidFill>
                <a:latin typeface="Calibri" panose="020F0502020204030204" pitchFamily="34" charset="0"/>
                <a:ea typeface="黑体" panose="02010609060101010101" pitchFamily="49" charset="-122"/>
              </a:rPr>
              <a:t>那么，边</a:t>
            </a:r>
            <a:r>
              <a:rPr lang="en-US" altLang="zh-CN" dirty="0" smtClean="0">
                <a:solidFill>
                  <a:srgbClr val="0E6BDC"/>
                </a:solidFill>
                <a:latin typeface="Calibri" panose="020F0502020204030204" pitchFamily="34" charset="0"/>
                <a:ea typeface="黑体" panose="02010609060101010101" pitchFamily="49" charset="-122"/>
              </a:rPr>
              <a:t>(</a:t>
            </a:r>
            <a:r>
              <a:rPr lang="en-US" altLang="zh-CN" dirty="0" err="1" smtClean="0">
                <a:solidFill>
                  <a:srgbClr val="0E6BDC"/>
                </a:solidFill>
                <a:latin typeface="Calibri" panose="020F0502020204030204" pitchFamily="34" charset="0"/>
                <a:ea typeface="黑体" panose="02010609060101010101" pitchFamily="49" charset="-122"/>
              </a:rPr>
              <a:t>u,v</a:t>
            </a:r>
            <a:r>
              <a:rPr lang="en-US" altLang="zh-CN" dirty="0" smtClean="0">
                <a:solidFill>
                  <a:srgbClr val="0E6BDC"/>
                </a:solidFill>
                <a:latin typeface="Calibri" panose="020F0502020204030204" pitchFamily="34" charset="0"/>
                <a:ea typeface="黑体" panose="02010609060101010101" pitchFamily="49" charset="-122"/>
              </a:rPr>
              <a:t>)</a:t>
            </a:r>
            <a:r>
              <a:rPr lang="zh-CN" altLang="en-US" dirty="0" smtClean="0">
                <a:solidFill>
                  <a:srgbClr val="0E6BDC"/>
                </a:solidFill>
                <a:latin typeface="Calibri" panose="020F0502020204030204" pitchFamily="34" charset="0"/>
                <a:ea typeface="黑体" panose="02010609060101010101" pitchFamily="49" charset="-122"/>
              </a:rPr>
              <a:t>就被</a:t>
            </a:r>
            <a:r>
              <a:rPr lang="en-US" altLang="zh-CN" dirty="0" smtClean="0">
                <a:solidFill>
                  <a:srgbClr val="0E6BDC"/>
                </a:solidFill>
                <a:latin typeface="Calibri" panose="020F0502020204030204" pitchFamily="34" charset="0"/>
                <a:ea typeface="黑体" panose="02010609060101010101" pitchFamily="49" charset="-122"/>
              </a:rPr>
              <a:t>V-V’</a:t>
            </a:r>
            <a:r>
              <a:rPr lang="zh-CN" altLang="en-US" dirty="0" smtClean="0">
                <a:solidFill>
                  <a:srgbClr val="0E6BDC"/>
                </a:solidFill>
                <a:latin typeface="Calibri" panose="020F0502020204030204" pitchFamily="34" charset="0"/>
                <a:ea typeface="黑体" panose="02010609060101010101" pitchFamily="49" charset="-122"/>
              </a:rPr>
              <a:t>覆盖。由于</a:t>
            </a:r>
            <a:r>
              <a:rPr lang="en-US" altLang="zh-CN" dirty="0" smtClean="0">
                <a:solidFill>
                  <a:srgbClr val="0E6BDC"/>
                </a:solidFill>
                <a:latin typeface="Calibri" panose="020F0502020204030204" pitchFamily="34" charset="0"/>
                <a:ea typeface="黑体" panose="02010609060101010101" pitchFamily="49" charset="-122"/>
              </a:rPr>
              <a:t>(</a:t>
            </a:r>
            <a:r>
              <a:rPr lang="en-US" altLang="zh-CN" dirty="0" err="1" smtClean="0">
                <a:solidFill>
                  <a:srgbClr val="0E6BDC"/>
                </a:solidFill>
                <a:latin typeface="Calibri" panose="020F0502020204030204" pitchFamily="34" charset="0"/>
                <a:ea typeface="黑体" panose="02010609060101010101" pitchFamily="49" charset="-122"/>
              </a:rPr>
              <a:t>u,v</a:t>
            </a:r>
            <a:r>
              <a:rPr lang="en-US" altLang="zh-CN" dirty="0" smtClean="0">
                <a:solidFill>
                  <a:srgbClr val="0E6BDC"/>
                </a:solidFill>
                <a:latin typeface="Calibri" panose="020F0502020204030204" pitchFamily="34" charset="0"/>
                <a:ea typeface="黑体" panose="02010609060101010101" pitchFamily="49" charset="-122"/>
              </a:rPr>
              <a:t>)</a:t>
            </a:r>
            <a:r>
              <a:rPr lang="zh-CN" altLang="en-US" dirty="0" smtClean="0">
                <a:solidFill>
                  <a:srgbClr val="0E6BDC"/>
                </a:solidFill>
                <a:latin typeface="Calibri" panose="020F0502020204030204" pitchFamily="34" charset="0"/>
                <a:ea typeface="黑体" panose="02010609060101010101" pitchFamily="49" charset="-122"/>
              </a:rPr>
              <a:t>是</a:t>
            </a:r>
            <a:r>
              <a:rPr lang="en-US" altLang="zh-CN" dirty="0" smtClean="0">
                <a:solidFill>
                  <a:srgbClr val="0E6BDC"/>
                </a:solidFill>
                <a:latin typeface="Calibri" panose="020F0502020204030204" pitchFamily="34" charset="0"/>
                <a:ea typeface="黑体" panose="02010609060101010101" pitchFamily="49" charset="-122"/>
              </a:rPr>
              <a:t>  </a:t>
            </a:r>
            <a:r>
              <a:rPr lang="zh-CN" altLang="en-US" dirty="0" smtClean="0">
                <a:solidFill>
                  <a:srgbClr val="0E6BDC"/>
                </a:solidFill>
                <a:latin typeface="Calibri" panose="020F0502020204030204" pitchFamily="34" charset="0"/>
                <a:ea typeface="黑体" panose="02010609060101010101" pitchFamily="49" charset="-122"/>
              </a:rPr>
              <a:t>任意的边，故</a:t>
            </a:r>
            <a:r>
              <a:rPr lang="en-US" altLang="zh-CN" dirty="0" smtClean="0">
                <a:solidFill>
                  <a:srgbClr val="0E6BDC"/>
                </a:solidFill>
                <a:latin typeface="Calibri" panose="020F0502020204030204" pitchFamily="34" charset="0"/>
                <a:ea typeface="黑体" panose="02010609060101010101" pitchFamily="49" charset="-122"/>
              </a:rPr>
              <a:t>  </a:t>
            </a:r>
            <a:r>
              <a:rPr lang="zh-CN" altLang="en-US" dirty="0" smtClean="0">
                <a:solidFill>
                  <a:srgbClr val="0E6BDC"/>
                </a:solidFill>
                <a:latin typeface="Calibri" panose="020F0502020204030204" pitchFamily="34" charset="0"/>
                <a:ea typeface="黑体" panose="02010609060101010101" pitchFamily="49" charset="-122"/>
              </a:rPr>
              <a:t>被</a:t>
            </a:r>
            <a:r>
              <a:rPr lang="en-US" altLang="zh-CN" dirty="0" smtClean="0">
                <a:solidFill>
                  <a:srgbClr val="0E6BDC"/>
                </a:solidFill>
                <a:latin typeface="Calibri" panose="020F0502020204030204" pitchFamily="34" charset="0"/>
                <a:ea typeface="黑体" panose="02010609060101010101" pitchFamily="49" charset="-122"/>
              </a:rPr>
              <a:t>V-V’</a:t>
            </a:r>
            <a:r>
              <a:rPr lang="zh-CN" altLang="en-US" dirty="0" smtClean="0">
                <a:solidFill>
                  <a:srgbClr val="0E6BDC"/>
                </a:solidFill>
                <a:latin typeface="Calibri" panose="020F0502020204030204" pitchFamily="34" charset="0"/>
                <a:ea typeface="黑体" panose="02010609060101010101" pitchFamily="49" charset="-122"/>
              </a:rPr>
              <a:t>覆盖。因此，</a:t>
            </a:r>
            <a:r>
              <a:rPr lang="en-US" altLang="zh-CN" dirty="0" smtClean="0">
                <a:solidFill>
                  <a:srgbClr val="0E6BDC"/>
                </a:solidFill>
                <a:latin typeface="Calibri" panose="020F0502020204030204" pitchFamily="34" charset="0"/>
                <a:ea typeface="黑体" panose="02010609060101010101" pitchFamily="49" charset="-122"/>
              </a:rPr>
              <a:t>V-V’</a:t>
            </a:r>
            <a:r>
              <a:rPr lang="zh-CN" altLang="en-US" dirty="0" smtClean="0">
                <a:solidFill>
                  <a:srgbClr val="0E6BDC"/>
                </a:solidFill>
                <a:latin typeface="Calibri" panose="020F0502020204030204" pitchFamily="34" charset="0"/>
                <a:ea typeface="黑体" panose="02010609060101010101" pitchFamily="49" charset="-122"/>
              </a:rPr>
              <a:t>是 </a:t>
            </a:r>
            <a:r>
              <a:rPr lang="en-US" altLang="zh-CN" dirty="0" smtClean="0">
                <a:solidFill>
                  <a:srgbClr val="0E6BDC"/>
                </a:solidFill>
                <a:latin typeface="Calibri" panose="020F0502020204030204" pitchFamily="34" charset="0"/>
                <a:ea typeface="黑体" panose="02010609060101010101" pitchFamily="49" charset="-122"/>
              </a:rPr>
              <a:t>  </a:t>
            </a:r>
            <a:r>
              <a:rPr lang="zh-CN" altLang="en-US" dirty="0" smtClean="0">
                <a:solidFill>
                  <a:srgbClr val="0E6BDC"/>
                </a:solidFill>
                <a:latin typeface="Calibri" panose="020F0502020204030204" pitchFamily="34" charset="0"/>
                <a:ea typeface="黑体" panose="02010609060101010101" pitchFamily="49" charset="-122"/>
              </a:rPr>
              <a:t>的一个大小为</a:t>
            </a:r>
            <a:r>
              <a:rPr lang="en-US" altLang="zh-CN" dirty="0" smtClean="0">
                <a:solidFill>
                  <a:srgbClr val="0E6BDC"/>
                </a:solidFill>
                <a:latin typeface="Calibri" panose="020F0502020204030204" pitchFamily="34" charset="0"/>
                <a:ea typeface="黑体" panose="02010609060101010101" pitchFamily="49" charset="-122"/>
              </a:rPr>
              <a:t>|V|-k</a:t>
            </a:r>
            <a:r>
              <a:rPr lang="zh-CN" altLang="en-US" dirty="0" smtClean="0">
                <a:solidFill>
                  <a:srgbClr val="0E6BDC"/>
                </a:solidFill>
                <a:latin typeface="Calibri" panose="020F0502020204030204" pitchFamily="34" charset="0"/>
                <a:ea typeface="黑体" panose="02010609060101010101" pitchFamily="49" charset="-122"/>
              </a:rPr>
              <a:t>的顶点覆盖。</a:t>
            </a:r>
            <a:endParaRPr lang="en-US" altLang="zh-CN" dirty="0" smtClean="0">
              <a:solidFill>
                <a:srgbClr val="0E6BDC"/>
              </a:solidFill>
              <a:latin typeface="Calibri" panose="020F0502020204030204" pitchFamily="34" charset="0"/>
              <a:ea typeface="黑体" panose="02010609060101010101" pitchFamily="49" charset="-122"/>
            </a:endParaRPr>
          </a:p>
          <a:p>
            <a:pPr lvl="1" eaLnBrk="1" hangingPunct="1">
              <a:lnSpc>
                <a:spcPct val="120000"/>
              </a:lnSpc>
              <a:buFont typeface="Wingdings" panose="05000000000000000000" pitchFamily="2" charset="2"/>
              <a:buChar char="Ø"/>
            </a:pPr>
            <a:r>
              <a:rPr kumimoji="0" lang="zh-CN" altLang="en-US" dirty="0" smtClean="0">
                <a:solidFill>
                  <a:srgbClr val="0E6BDC"/>
                </a:solidFill>
                <a:latin typeface="Calibri" panose="020F0502020204030204" pitchFamily="34" charset="0"/>
                <a:ea typeface="黑体" panose="02010609060101010101" pitchFamily="49" charset="-122"/>
              </a:rPr>
              <a:t>若</a:t>
            </a:r>
            <a:r>
              <a:rPr kumimoji="0" lang="en-US" altLang="zh-CN" dirty="0" smtClean="0">
                <a:solidFill>
                  <a:srgbClr val="0E6BDC"/>
                </a:solidFill>
                <a:latin typeface="Calibri" panose="020F0502020204030204" pitchFamily="34" charset="0"/>
                <a:ea typeface="黑体" panose="02010609060101010101" pitchFamily="49" charset="-122"/>
              </a:rPr>
              <a:t>  </a:t>
            </a:r>
            <a:r>
              <a:rPr kumimoji="0" lang="zh-CN" altLang="en-US" dirty="0" smtClean="0">
                <a:solidFill>
                  <a:srgbClr val="0E6BDC"/>
                </a:solidFill>
                <a:latin typeface="Calibri" panose="020F0502020204030204" pitchFamily="34" charset="0"/>
                <a:ea typeface="黑体" panose="02010609060101010101" pitchFamily="49" charset="-122"/>
              </a:rPr>
              <a:t>有一个顶点覆盖</a:t>
            </a:r>
            <a:r>
              <a:rPr lang="en-US" altLang="zh-CN" dirty="0" smtClean="0">
                <a:solidFill>
                  <a:srgbClr val="0E6BDC"/>
                </a:solidFill>
                <a:latin typeface="Calibri" panose="020F0502020204030204" pitchFamily="34" charset="0"/>
                <a:ea typeface="黑体" panose="02010609060101010101" pitchFamily="49" charset="-122"/>
              </a:rPr>
              <a:t>V’,</a:t>
            </a:r>
            <a:r>
              <a:rPr lang="zh-CN" altLang="en-US" dirty="0" smtClean="0">
                <a:solidFill>
                  <a:srgbClr val="0E6BDC"/>
                </a:solidFill>
                <a:latin typeface="Calibri" panose="020F0502020204030204" pitchFamily="34" charset="0"/>
                <a:ea typeface="黑体" panose="02010609060101010101" pitchFamily="49" charset="-122"/>
              </a:rPr>
              <a:t>且</a:t>
            </a:r>
            <a:r>
              <a:rPr lang="en-US" altLang="zh-CN" dirty="0" smtClean="0">
                <a:solidFill>
                  <a:srgbClr val="0E6BDC"/>
                </a:solidFill>
                <a:latin typeface="Calibri" panose="020F0502020204030204" pitchFamily="34" charset="0"/>
                <a:ea typeface="黑体" panose="02010609060101010101" pitchFamily="49" charset="-122"/>
              </a:rPr>
              <a:t>|V’|=|V|-k</a:t>
            </a:r>
            <a:r>
              <a:rPr lang="zh-CN" altLang="en-US" dirty="0" smtClean="0">
                <a:solidFill>
                  <a:srgbClr val="0E6BDC"/>
                </a:solidFill>
                <a:latin typeface="Calibri" panose="020F0502020204030204" pitchFamily="34" charset="0"/>
                <a:ea typeface="黑体" panose="02010609060101010101" pitchFamily="49" charset="-122"/>
              </a:rPr>
              <a:t>。对任意的</a:t>
            </a:r>
            <a:r>
              <a:rPr lang="en-US" altLang="zh-CN" dirty="0" smtClean="0">
                <a:solidFill>
                  <a:srgbClr val="0E6BDC"/>
                </a:solidFill>
                <a:latin typeface="Calibri" panose="020F0502020204030204" pitchFamily="34" charset="0"/>
                <a:ea typeface="黑体" panose="02010609060101010101" pitchFamily="49" charset="-122"/>
              </a:rPr>
              <a:t>u</a:t>
            </a:r>
            <a:r>
              <a:rPr lang="zh-CN" altLang="en-US" dirty="0" smtClean="0">
                <a:solidFill>
                  <a:srgbClr val="0E6BDC"/>
                </a:solidFill>
                <a:latin typeface="Calibri" panose="020F0502020204030204" pitchFamily="34" charset="0"/>
                <a:ea typeface="黑体" panose="02010609060101010101" pitchFamily="49" charset="-122"/>
              </a:rPr>
              <a:t>，</a:t>
            </a:r>
            <a:r>
              <a:rPr lang="en-US" altLang="zh-CN" dirty="0" err="1" smtClean="0">
                <a:solidFill>
                  <a:srgbClr val="0E6BDC"/>
                </a:solidFill>
                <a:latin typeface="Calibri" panose="020F0502020204030204" pitchFamily="34" charset="0"/>
                <a:ea typeface="黑体" panose="02010609060101010101" pitchFamily="49" charset="-122"/>
              </a:rPr>
              <a:t>v</a:t>
            </a:r>
            <a:r>
              <a:rPr kumimoji="0" lang="en-US" altLang="zh-CN" dirty="0" err="1" smtClean="0">
                <a:solidFill>
                  <a:srgbClr val="0E6BDC"/>
                </a:solidFill>
                <a:latin typeface="Calibri" panose="020F0502020204030204" pitchFamily="34" charset="0"/>
                <a:ea typeface="黑体" panose="02010609060101010101" pitchFamily="49" charset="-122"/>
              </a:rPr>
              <a:t>∈V</a:t>
            </a:r>
            <a:r>
              <a:rPr kumimoji="0" lang="zh-CN" altLang="en-US" dirty="0" smtClean="0">
                <a:solidFill>
                  <a:srgbClr val="0E6BDC"/>
                </a:solidFill>
                <a:latin typeface="Calibri" panose="020F0502020204030204" pitchFamily="34" charset="0"/>
                <a:ea typeface="黑体" panose="02010609060101010101" pitchFamily="49" charset="-122"/>
              </a:rPr>
              <a:t>，如果</a:t>
            </a:r>
            <a:r>
              <a:rPr lang="en-US" altLang="zh-CN" dirty="0" smtClean="0">
                <a:solidFill>
                  <a:srgbClr val="0E6BDC"/>
                </a:solidFill>
                <a:latin typeface="Calibri" panose="020F0502020204030204" pitchFamily="34" charset="0"/>
                <a:ea typeface="黑体" panose="02010609060101010101" pitchFamily="49" charset="-122"/>
              </a:rPr>
              <a:t>(</a:t>
            </a:r>
            <a:r>
              <a:rPr lang="en-US" altLang="zh-CN" dirty="0" err="1" smtClean="0">
                <a:solidFill>
                  <a:srgbClr val="0E6BDC"/>
                </a:solidFill>
                <a:latin typeface="Calibri" panose="020F0502020204030204" pitchFamily="34" charset="0"/>
                <a:ea typeface="黑体" panose="02010609060101010101" pitchFamily="49" charset="-122"/>
              </a:rPr>
              <a:t>u,v</a:t>
            </a:r>
            <a:r>
              <a:rPr lang="en-US" altLang="zh-CN" dirty="0" smtClean="0">
                <a:solidFill>
                  <a:srgbClr val="0E6BDC"/>
                </a:solidFill>
                <a:latin typeface="Calibri" panose="020F0502020204030204" pitchFamily="34" charset="0"/>
                <a:ea typeface="黑体" panose="02010609060101010101" pitchFamily="49" charset="-122"/>
              </a:rPr>
              <a:t>)</a:t>
            </a:r>
            <a:r>
              <a:rPr kumimoji="0" lang="en-US" altLang="zh-CN" dirty="0" smtClean="0">
                <a:solidFill>
                  <a:srgbClr val="0E6BDC"/>
                </a:solidFill>
                <a:latin typeface="Calibri" panose="020F0502020204030204" pitchFamily="34" charset="0"/>
                <a:ea typeface="黑体" panose="02010609060101010101" pitchFamily="49" charset="-122"/>
              </a:rPr>
              <a:t> ∈   </a:t>
            </a:r>
            <a:r>
              <a:rPr kumimoji="0" lang="zh-CN" altLang="en-US" dirty="0" smtClean="0">
                <a:solidFill>
                  <a:srgbClr val="0E6BDC"/>
                </a:solidFill>
                <a:latin typeface="Calibri" panose="020F0502020204030204" pitchFamily="34" charset="0"/>
                <a:ea typeface="黑体" panose="02010609060101010101" pitchFamily="49" charset="-122"/>
              </a:rPr>
              <a:t>，则</a:t>
            </a:r>
            <a:r>
              <a:rPr kumimoji="0" lang="en-US" altLang="zh-CN" dirty="0" smtClean="0">
                <a:solidFill>
                  <a:srgbClr val="0E6BDC"/>
                </a:solidFill>
                <a:latin typeface="Calibri" panose="020F0502020204030204" pitchFamily="34" charset="0"/>
                <a:ea typeface="黑体" panose="02010609060101010101" pitchFamily="49" charset="-122"/>
              </a:rPr>
              <a:t>u</a:t>
            </a:r>
            <a:r>
              <a:rPr kumimoji="0" lang="zh-CN" altLang="en-US" dirty="0" smtClean="0">
                <a:solidFill>
                  <a:srgbClr val="0E6BDC"/>
                </a:solidFill>
                <a:latin typeface="Calibri" panose="020F0502020204030204" pitchFamily="34" charset="0"/>
                <a:ea typeface="黑体" panose="02010609060101010101" pitchFamily="49" charset="-122"/>
              </a:rPr>
              <a:t>和</a:t>
            </a:r>
            <a:r>
              <a:rPr kumimoji="0" lang="en-US" altLang="zh-CN" dirty="0" smtClean="0">
                <a:solidFill>
                  <a:srgbClr val="0E6BDC"/>
                </a:solidFill>
                <a:latin typeface="Calibri" panose="020F0502020204030204" pitchFamily="34" charset="0"/>
                <a:ea typeface="黑体" panose="02010609060101010101" pitchFamily="49" charset="-122"/>
              </a:rPr>
              <a:t>v</a:t>
            </a:r>
            <a:r>
              <a:rPr kumimoji="0" lang="zh-CN" altLang="en-US" dirty="0" smtClean="0">
                <a:solidFill>
                  <a:srgbClr val="0E6BDC"/>
                </a:solidFill>
                <a:latin typeface="Calibri" panose="020F0502020204030204" pitchFamily="34" charset="0"/>
                <a:ea typeface="黑体" panose="02010609060101010101" pitchFamily="49" charset="-122"/>
              </a:rPr>
              <a:t>中至少有一个顶点属于</a:t>
            </a:r>
            <a:r>
              <a:rPr lang="en-US" altLang="zh-CN" dirty="0" smtClean="0">
                <a:solidFill>
                  <a:srgbClr val="0E6BDC"/>
                </a:solidFill>
                <a:latin typeface="Calibri" panose="020F0502020204030204" pitchFamily="34" charset="0"/>
                <a:ea typeface="黑体" panose="02010609060101010101" pitchFamily="49" charset="-122"/>
              </a:rPr>
              <a:t>V’</a:t>
            </a:r>
            <a:r>
              <a:rPr lang="zh-CN" altLang="en-US" dirty="0" smtClean="0">
                <a:solidFill>
                  <a:srgbClr val="0E6BDC"/>
                </a:solidFill>
                <a:latin typeface="Calibri" panose="020F0502020204030204" pitchFamily="34" charset="0"/>
                <a:ea typeface="黑体" panose="02010609060101010101" pitchFamily="49" charset="-122"/>
              </a:rPr>
              <a:t>，它等价于对任意的</a:t>
            </a:r>
            <a:r>
              <a:rPr lang="en-US" altLang="zh-CN" dirty="0" smtClean="0">
                <a:solidFill>
                  <a:srgbClr val="0E6BDC"/>
                </a:solidFill>
                <a:latin typeface="Calibri" panose="020F0502020204030204" pitchFamily="34" charset="0"/>
                <a:ea typeface="黑体" panose="02010609060101010101" pitchFamily="49" charset="-122"/>
              </a:rPr>
              <a:t>u</a:t>
            </a:r>
            <a:r>
              <a:rPr lang="zh-CN" altLang="en-US" dirty="0" smtClean="0">
                <a:solidFill>
                  <a:srgbClr val="0E6BDC"/>
                </a:solidFill>
                <a:latin typeface="Calibri" panose="020F0502020204030204" pitchFamily="34" charset="0"/>
                <a:ea typeface="黑体" panose="02010609060101010101" pitchFamily="49" charset="-122"/>
              </a:rPr>
              <a:t>，</a:t>
            </a:r>
            <a:r>
              <a:rPr lang="en-US" altLang="zh-CN" dirty="0" err="1" smtClean="0">
                <a:solidFill>
                  <a:srgbClr val="0E6BDC"/>
                </a:solidFill>
                <a:latin typeface="Calibri" panose="020F0502020204030204" pitchFamily="34" charset="0"/>
                <a:ea typeface="黑体" panose="02010609060101010101" pitchFamily="49" charset="-122"/>
              </a:rPr>
              <a:t>v</a:t>
            </a:r>
            <a:r>
              <a:rPr kumimoji="0" lang="en-US" altLang="zh-CN" dirty="0" err="1" smtClean="0">
                <a:solidFill>
                  <a:srgbClr val="0E6BDC"/>
                </a:solidFill>
                <a:latin typeface="Calibri" panose="020F0502020204030204" pitchFamily="34" charset="0"/>
                <a:ea typeface="黑体" panose="02010609060101010101" pitchFamily="49" charset="-122"/>
              </a:rPr>
              <a:t>∈V</a:t>
            </a:r>
            <a:r>
              <a:rPr kumimoji="0" lang="zh-CN" altLang="en-US" dirty="0" smtClean="0">
                <a:solidFill>
                  <a:srgbClr val="0E6BDC"/>
                </a:solidFill>
                <a:latin typeface="Calibri" panose="020F0502020204030204" pitchFamily="34" charset="0"/>
                <a:ea typeface="黑体" panose="02010609060101010101" pitchFamily="49" charset="-122"/>
              </a:rPr>
              <a:t>，若</a:t>
            </a:r>
            <a:r>
              <a:rPr kumimoji="0" lang="en-US" altLang="zh-CN" dirty="0" smtClean="0">
                <a:solidFill>
                  <a:srgbClr val="0E6BDC"/>
                </a:solidFill>
                <a:latin typeface="Calibri" panose="020F0502020204030204" pitchFamily="34" charset="0"/>
                <a:ea typeface="黑体" panose="02010609060101010101" pitchFamily="49" charset="-122"/>
              </a:rPr>
              <a:t>u</a:t>
            </a:r>
            <a:r>
              <a:rPr kumimoji="0" lang="zh-CN" altLang="en-US" dirty="0" smtClean="0">
                <a:solidFill>
                  <a:srgbClr val="0E6BDC"/>
                </a:solidFill>
                <a:latin typeface="Calibri" panose="020F0502020204030204" pitchFamily="34" charset="0"/>
                <a:ea typeface="黑体" panose="02010609060101010101" pitchFamily="49" charset="-122"/>
              </a:rPr>
              <a:t>和</a:t>
            </a:r>
            <a:endParaRPr kumimoji="0" lang="en-US" altLang="zh-CN" dirty="0" smtClean="0">
              <a:solidFill>
                <a:srgbClr val="0E6BDC"/>
              </a:solidFill>
              <a:latin typeface="Calibri" panose="020F0502020204030204" pitchFamily="34" charset="0"/>
              <a:ea typeface="黑体" panose="02010609060101010101" pitchFamily="49" charset="-122"/>
            </a:endParaRPr>
          </a:p>
          <a:p>
            <a:pPr lvl="1" eaLnBrk="1" hangingPunct="1">
              <a:lnSpc>
                <a:spcPct val="120000"/>
              </a:lnSpc>
            </a:pPr>
            <a:r>
              <a:rPr kumimoji="0" lang="en-US" altLang="zh-CN" dirty="0" smtClean="0">
                <a:solidFill>
                  <a:srgbClr val="0E6BDC"/>
                </a:solidFill>
                <a:latin typeface="Calibri" panose="020F0502020204030204" pitchFamily="34" charset="0"/>
                <a:ea typeface="黑体" panose="02010609060101010101" pitchFamily="49" charset="-122"/>
              </a:rPr>
              <a:t>    v</a:t>
            </a:r>
            <a:r>
              <a:rPr kumimoji="0" lang="en-US" altLang="zh-CN" b="1" dirty="0" smtClean="0">
                <a:solidFill>
                  <a:srgbClr val="0E6BDC"/>
                </a:solidFill>
                <a:latin typeface="Calibri" panose="020F0502020204030204" pitchFamily="34" charset="0"/>
                <a:ea typeface="黑体" panose="02010609060101010101" pitchFamily="49" charset="-122"/>
              </a:rPr>
              <a:t> </a:t>
            </a:r>
            <a:r>
              <a:rPr kumimoji="0" lang="zh-CN" altLang="en-US" dirty="0" smtClean="0">
                <a:solidFill>
                  <a:srgbClr val="0E6BDC"/>
                </a:solidFill>
                <a:latin typeface="Calibri" panose="020F0502020204030204" pitchFamily="34" charset="0"/>
                <a:ea typeface="黑体" panose="02010609060101010101" pitchFamily="49" charset="-122"/>
              </a:rPr>
              <a:t>都不属于</a:t>
            </a:r>
            <a:r>
              <a:rPr lang="en-US" altLang="zh-CN" dirty="0" smtClean="0">
                <a:solidFill>
                  <a:srgbClr val="0E6BDC"/>
                </a:solidFill>
                <a:latin typeface="Calibri" panose="020F0502020204030204" pitchFamily="34" charset="0"/>
                <a:ea typeface="黑体" panose="02010609060101010101" pitchFamily="49" charset="-122"/>
              </a:rPr>
              <a:t>V’</a:t>
            </a:r>
            <a:r>
              <a:rPr lang="zh-CN" altLang="en-US" dirty="0" smtClean="0">
                <a:solidFill>
                  <a:srgbClr val="0E6BDC"/>
                </a:solidFill>
                <a:latin typeface="Calibri" panose="020F0502020204030204" pitchFamily="34" charset="0"/>
                <a:ea typeface="黑体" panose="02010609060101010101" pitchFamily="49" charset="-122"/>
              </a:rPr>
              <a:t>，则</a:t>
            </a:r>
            <a:r>
              <a:rPr lang="en-US" altLang="zh-CN" dirty="0" smtClean="0">
                <a:solidFill>
                  <a:srgbClr val="0E6BDC"/>
                </a:solidFill>
                <a:latin typeface="Calibri" panose="020F0502020204030204" pitchFamily="34" charset="0"/>
                <a:ea typeface="黑体" panose="02010609060101010101" pitchFamily="49" charset="-122"/>
              </a:rPr>
              <a:t>(</a:t>
            </a:r>
            <a:r>
              <a:rPr lang="en-US" altLang="zh-CN" dirty="0" err="1" smtClean="0">
                <a:solidFill>
                  <a:srgbClr val="0E6BDC"/>
                </a:solidFill>
                <a:latin typeface="Calibri" panose="020F0502020204030204" pitchFamily="34" charset="0"/>
                <a:ea typeface="黑体" panose="02010609060101010101" pitchFamily="49" charset="-122"/>
              </a:rPr>
              <a:t>u,v</a:t>
            </a:r>
            <a:r>
              <a:rPr lang="en-US" altLang="zh-CN" dirty="0" smtClean="0">
                <a:solidFill>
                  <a:srgbClr val="0E6BDC"/>
                </a:solidFill>
                <a:latin typeface="Calibri" panose="020F0502020204030204" pitchFamily="34" charset="0"/>
                <a:ea typeface="黑体" panose="02010609060101010101" pitchFamily="49" charset="-122"/>
              </a:rPr>
              <a:t>)</a:t>
            </a:r>
            <a:r>
              <a:rPr kumimoji="0" lang="en-US" altLang="zh-CN" dirty="0" smtClean="0">
                <a:solidFill>
                  <a:srgbClr val="0E6BDC"/>
                </a:solidFill>
                <a:latin typeface="Calibri" panose="020F0502020204030204" pitchFamily="34" charset="0"/>
                <a:ea typeface="黑体" panose="02010609060101010101" pitchFamily="49" charset="-122"/>
              </a:rPr>
              <a:t> ∈E</a:t>
            </a:r>
            <a:r>
              <a:rPr kumimoji="0" lang="zh-CN" altLang="en-US" dirty="0" smtClean="0">
                <a:solidFill>
                  <a:srgbClr val="0E6BDC"/>
                </a:solidFill>
                <a:latin typeface="Calibri" panose="020F0502020204030204" pitchFamily="34" charset="0"/>
                <a:ea typeface="黑体" panose="02010609060101010101" pitchFamily="49" charset="-122"/>
              </a:rPr>
              <a:t>。</a:t>
            </a:r>
            <a:endParaRPr kumimoji="0" lang="en-US" altLang="zh-CN" dirty="0" smtClean="0">
              <a:solidFill>
                <a:srgbClr val="0E6BDC"/>
              </a:solidFill>
              <a:latin typeface="Calibri" panose="020F0502020204030204" pitchFamily="34" charset="0"/>
              <a:ea typeface="黑体" panose="02010609060101010101" pitchFamily="49" charset="-122"/>
            </a:endParaRPr>
          </a:p>
          <a:p>
            <a:pPr lvl="1" eaLnBrk="1" hangingPunct="1">
              <a:lnSpc>
                <a:spcPct val="120000"/>
              </a:lnSpc>
            </a:pPr>
            <a:r>
              <a:rPr kumimoji="0" lang="en-US" altLang="zh-CN" dirty="0" smtClean="0">
                <a:solidFill>
                  <a:srgbClr val="0E6BDC"/>
                </a:solidFill>
                <a:latin typeface="Calibri" panose="020F0502020204030204" pitchFamily="34" charset="0"/>
                <a:ea typeface="黑体" panose="02010609060101010101" pitchFamily="49" charset="-122"/>
              </a:rPr>
              <a:t>    </a:t>
            </a:r>
            <a:r>
              <a:rPr kumimoji="0" lang="zh-CN" altLang="en-US" dirty="0" smtClean="0">
                <a:solidFill>
                  <a:srgbClr val="0E6BDC"/>
                </a:solidFill>
                <a:latin typeface="Calibri" panose="020F0502020204030204" pitchFamily="34" charset="0"/>
                <a:ea typeface="黑体" panose="02010609060101010101" pitchFamily="49" charset="-122"/>
              </a:rPr>
              <a:t>即</a:t>
            </a:r>
            <a:r>
              <a:rPr lang="en-US" altLang="zh-CN" dirty="0" smtClean="0">
                <a:solidFill>
                  <a:srgbClr val="0E6BDC"/>
                </a:solidFill>
                <a:latin typeface="Calibri" panose="020F0502020204030204" pitchFamily="34" charset="0"/>
                <a:ea typeface="黑体" panose="02010609060101010101" pitchFamily="49" charset="-122"/>
              </a:rPr>
              <a:t>V-V’</a:t>
            </a:r>
            <a:r>
              <a:rPr lang="zh-CN" altLang="en-US" dirty="0" smtClean="0">
                <a:solidFill>
                  <a:srgbClr val="0E6BDC"/>
                </a:solidFill>
                <a:latin typeface="Calibri" panose="020F0502020204030204" pitchFamily="34" charset="0"/>
                <a:ea typeface="黑体" panose="02010609060101010101" pitchFamily="49" charset="-122"/>
              </a:rPr>
              <a:t>为</a:t>
            </a:r>
            <a:r>
              <a:rPr lang="en-US" altLang="zh-CN" dirty="0" smtClean="0">
                <a:solidFill>
                  <a:srgbClr val="0E6BDC"/>
                </a:solidFill>
                <a:latin typeface="Calibri" panose="020F0502020204030204" pitchFamily="34" charset="0"/>
                <a:ea typeface="黑体" panose="02010609060101010101" pitchFamily="49" charset="-122"/>
              </a:rPr>
              <a:t>G</a:t>
            </a:r>
            <a:r>
              <a:rPr lang="zh-CN" altLang="en-US" dirty="0" smtClean="0">
                <a:solidFill>
                  <a:srgbClr val="0E6BDC"/>
                </a:solidFill>
                <a:latin typeface="Calibri" panose="020F0502020204030204" pitchFamily="34" charset="0"/>
                <a:ea typeface="黑体" panose="02010609060101010101" pitchFamily="49" charset="-122"/>
              </a:rPr>
              <a:t>的一个</a:t>
            </a:r>
            <a:r>
              <a:rPr lang="en-US" altLang="zh-CN" dirty="0" smtClean="0">
                <a:solidFill>
                  <a:srgbClr val="0E6BDC"/>
                </a:solidFill>
                <a:latin typeface="Calibri" panose="020F0502020204030204" pitchFamily="34" charset="0"/>
                <a:ea typeface="黑体" panose="02010609060101010101" pitchFamily="49" charset="-122"/>
              </a:rPr>
              <a:t>k</a:t>
            </a:r>
            <a:r>
              <a:rPr lang="zh-CN" altLang="en-US" dirty="0" smtClean="0">
                <a:solidFill>
                  <a:srgbClr val="0E6BDC"/>
                </a:solidFill>
                <a:latin typeface="Calibri" panose="020F0502020204030204" pitchFamily="34" charset="0"/>
                <a:ea typeface="黑体" panose="02010609060101010101" pitchFamily="49" charset="-122"/>
              </a:rPr>
              <a:t>团。</a:t>
            </a:r>
            <a:endParaRPr kumimoji="0" lang="en-US" altLang="zh-CN" dirty="0" smtClean="0">
              <a:solidFill>
                <a:srgbClr val="0E6BDC"/>
              </a:solidFill>
              <a:latin typeface="Calibri" panose="020F0502020204030204" pitchFamily="34" charset="0"/>
              <a:ea typeface="黑体" panose="02010609060101010101" pitchFamily="49" charset="-122"/>
            </a:endParaRPr>
          </a:p>
        </p:txBody>
      </p:sp>
      <p:pic>
        <p:nvPicPr>
          <p:cNvPr id="15375"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92998" y="4930303"/>
            <a:ext cx="3996630" cy="1329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362" name="Object 209"/>
          <p:cNvGraphicFramePr>
            <a:graphicFrameLocks noChangeAspect="1"/>
          </p:cNvGraphicFramePr>
          <p:nvPr>
            <p:extLst>
              <p:ext uri="{D42A27DB-BD31-4B8C-83A1-F6EECF244321}">
                <p14:modId xmlns:p14="http://schemas.microsoft.com/office/powerpoint/2010/main" val="2385240775"/>
              </p:ext>
            </p:extLst>
          </p:nvPr>
        </p:nvGraphicFramePr>
        <p:xfrm>
          <a:off x="3419872" y="1441450"/>
          <a:ext cx="287338" cy="434975"/>
        </p:xfrm>
        <a:graphic>
          <a:graphicData uri="http://schemas.openxmlformats.org/presentationml/2006/ole">
            <mc:AlternateContent xmlns:mc="http://schemas.openxmlformats.org/markup-compatibility/2006">
              <mc:Choice xmlns:v="urn:schemas-microsoft-com:vml" Requires="v">
                <p:oleObj spid="_x0000_s1004866" name="公式" r:id="rId4" imgW="152400" imgH="228600" progId="Equation.3">
                  <p:embed/>
                </p:oleObj>
              </mc:Choice>
              <mc:Fallback>
                <p:oleObj name="公式" r:id="rId4" imgW="1524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872" y="1441450"/>
                        <a:ext cx="287338"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3" name="Object 3"/>
          <p:cNvGraphicFramePr>
            <a:graphicFrameLocks noChangeAspect="1"/>
          </p:cNvGraphicFramePr>
          <p:nvPr>
            <p:extLst>
              <p:ext uri="{D42A27DB-BD31-4B8C-83A1-F6EECF244321}">
                <p14:modId xmlns:p14="http://schemas.microsoft.com/office/powerpoint/2010/main" val="1121053433"/>
              </p:ext>
            </p:extLst>
          </p:nvPr>
        </p:nvGraphicFramePr>
        <p:xfrm>
          <a:off x="8142287" y="3110706"/>
          <a:ext cx="287337" cy="434975"/>
        </p:xfrm>
        <a:graphic>
          <a:graphicData uri="http://schemas.openxmlformats.org/presentationml/2006/ole">
            <mc:AlternateContent xmlns:mc="http://schemas.openxmlformats.org/markup-compatibility/2006">
              <mc:Choice xmlns:v="urn:schemas-microsoft-com:vml" Requires="v">
                <p:oleObj spid="_x0000_s1004867" name="公式" r:id="rId6" imgW="152400" imgH="228600" progId="Equation.3">
                  <p:embed/>
                </p:oleObj>
              </mc:Choice>
              <mc:Fallback>
                <p:oleObj name="公式" r:id="rId6" imgW="1524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42287" y="3110706"/>
                        <a:ext cx="287337"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4" name="Object 4"/>
          <p:cNvGraphicFramePr>
            <a:graphicFrameLocks noChangeAspect="1"/>
          </p:cNvGraphicFramePr>
          <p:nvPr>
            <p:extLst>
              <p:ext uri="{D42A27DB-BD31-4B8C-83A1-F6EECF244321}">
                <p14:modId xmlns:p14="http://schemas.microsoft.com/office/powerpoint/2010/main" val="295414659"/>
              </p:ext>
            </p:extLst>
          </p:nvPr>
        </p:nvGraphicFramePr>
        <p:xfrm>
          <a:off x="6270228" y="1854994"/>
          <a:ext cx="287337" cy="411163"/>
        </p:xfrm>
        <a:graphic>
          <a:graphicData uri="http://schemas.openxmlformats.org/presentationml/2006/ole">
            <mc:AlternateContent xmlns:mc="http://schemas.openxmlformats.org/markup-compatibility/2006">
              <mc:Choice xmlns:v="urn:schemas-microsoft-com:vml" Requires="v">
                <p:oleObj spid="_x0000_s1004868" name="公式" r:id="rId7" imgW="152400" imgH="215900" progId="Equation.3">
                  <p:embed/>
                </p:oleObj>
              </mc:Choice>
              <mc:Fallback>
                <p:oleObj name="公式" r:id="rId7" imgW="152400" imgH="2159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0228" y="1854994"/>
                        <a:ext cx="28733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5" name="Object 5"/>
          <p:cNvGraphicFramePr>
            <a:graphicFrameLocks noChangeAspect="1"/>
          </p:cNvGraphicFramePr>
          <p:nvPr>
            <p:extLst>
              <p:ext uri="{D42A27DB-BD31-4B8C-83A1-F6EECF244321}">
                <p14:modId xmlns:p14="http://schemas.microsoft.com/office/powerpoint/2010/main" val="933788939"/>
              </p:ext>
            </p:extLst>
          </p:nvPr>
        </p:nvGraphicFramePr>
        <p:xfrm>
          <a:off x="7438032" y="1854994"/>
          <a:ext cx="287338" cy="385762"/>
        </p:xfrm>
        <a:graphic>
          <a:graphicData uri="http://schemas.openxmlformats.org/presentationml/2006/ole">
            <mc:AlternateContent xmlns:mc="http://schemas.openxmlformats.org/markup-compatibility/2006">
              <mc:Choice xmlns:v="urn:schemas-microsoft-com:vml" Requires="v">
                <p:oleObj spid="_x0000_s1004869" name="公式" r:id="rId9" imgW="152400" imgH="203200" progId="Equation.3">
                  <p:embed/>
                </p:oleObj>
              </mc:Choice>
              <mc:Fallback>
                <p:oleObj name="公式" r:id="rId9" imgW="152400" imgH="203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38032" y="1854994"/>
                        <a:ext cx="287338"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6" name="Object 6"/>
          <p:cNvGraphicFramePr>
            <a:graphicFrameLocks noChangeAspect="1"/>
          </p:cNvGraphicFramePr>
          <p:nvPr>
            <p:extLst>
              <p:ext uri="{D42A27DB-BD31-4B8C-83A1-F6EECF244321}">
                <p14:modId xmlns:p14="http://schemas.microsoft.com/office/powerpoint/2010/main" val="2442906026"/>
              </p:ext>
            </p:extLst>
          </p:nvPr>
        </p:nvGraphicFramePr>
        <p:xfrm>
          <a:off x="3934619" y="2266157"/>
          <a:ext cx="287338" cy="385762"/>
        </p:xfrm>
        <a:graphic>
          <a:graphicData uri="http://schemas.openxmlformats.org/presentationml/2006/ole">
            <mc:AlternateContent xmlns:mc="http://schemas.openxmlformats.org/markup-compatibility/2006">
              <mc:Choice xmlns:v="urn:schemas-microsoft-com:vml" Requires="v">
                <p:oleObj spid="_x0000_s1004870" name="公式" r:id="rId11" imgW="152400" imgH="203200" progId="Equation.3">
                  <p:embed/>
                </p:oleObj>
              </mc:Choice>
              <mc:Fallback>
                <p:oleObj name="公式" r:id="rId11" imgW="152400" imgH="203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34619" y="2266157"/>
                        <a:ext cx="287338"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7" name="Object 7"/>
          <p:cNvGraphicFramePr>
            <a:graphicFrameLocks noChangeAspect="1"/>
          </p:cNvGraphicFramePr>
          <p:nvPr>
            <p:extLst>
              <p:ext uri="{D42A27DB-BD31-4B8C-83A1-F6EECF244321}">
                <p14:modId xmlns:p14="http://schemas.microsoft.com/office/powerpoint/2010/main" val="667160623"/>
              </p:ext>
            </p:extLst>
          </p:nvPr>
        </p:nvGraphicFramePr>
        <p:xfrm>
          <a:off x="2710657" y="2300288"/>
          <a:ext cx="287337" cy="385762"/>
        </p:xfrm>
        <a:graphic>
          <a:graphicData uri="http://schemas.openxmlformats.org/presentationml/2006/ole">
            <mc:AlternateContent xmlns:mc="http://schemas.openxmlformats.org/markup-compatibility/2006">
              <mc:Choice xmlns:v="urn:schemas-microsoft-com:vml" Requires="v">
                <p:oleObj spid="_x0000_s1004871" name="公式" r:id="rId12" imgW="152400" imgH="203200" progId="Equation.3">
                  <p:embed/>
                </p:oleObj>
              </mc:Choice>
              <mc:Fallback>
                <p:oleObj name="公式" r:id="rId12" imgW="152400" imgH="203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0657" y="2300288"/>
                        <a:ext cx="287337"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8" name="Object 8"/>
          <p:cNvGraphicFramePr>
            <a:graphicFrameLocks noChangeAspect="1"/>
          </p:cNvGraphicFramePr>
          <p:nvPr>
            <p:extLst>
              <p:ext uri="{D42A27DB-BD31-4B8C-83A1-F6EECF244321}">
                <p14:modId xmlns:p14="http://schemas.microsoft.com/office/powerpoint/2010/main" val="3591035556"/>
              </p:ext>
            </p:extLst>
          </p:nvPr>
        </p:nvGraphicFramePr>
        <p:xfrm>
          <a:off x="2428082" y="3186111"/>
          <a:ext cx="287338" cy="411163"/>
        </p:xfrm>
        <a:graphic>
          <a:graphicData uri="http://schemas.openxmlformats.org/presentationml/2006/ole">
            <mc:AlternateContent xmlns:mc="http://schemas.openxmlformats.org/markup-compatibility/2006">
              <mc:Choice xmlns:v="urn:schemas-microsoft-com:vml" Requires="v">
                <p:oleObj spid="_x0000_s1004872" name="公式" r:id="rId13" imgW="152400" imgH="215900" progId="Equation.3">
                  <p:embed/>
                </p:oleObj>
              </mc:Choice>
              <mc:Fallback>
                <p:oleObj name="公式" r:id="rId13" imgW="152400" imgH="2159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28082" y="3186111"/>
                        <a:ext cx="287338"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69" name="Object 9"/>
          <p:cNvGraphicFramePr>
            <a:graphicFrameLocks noChangeAspect="1"/>
          </p:cNvGraphicFramePr>
          <p:nvPr>
            <p:extLst>
              <p:ext uri="{D42A27DB-BD31-4B8C-83A1-F6EECF244321}">
                <p14:modId xmlns:p14="http://schemas.microsoft.com/office/powerpoint/2010/main" val="409150637"/>
              </p:ext>
            </p:extLst>
          </p:nvPr>
        </p:nvGraphicFramePr>
        <p:xfrm>
          <a:off x="4428331" y="3174998"/>
          <a:ext cx="287337" cy="411163"/>
        </p:xfrm>
        <a:graphic>
          <a:graphicData uri="http://schemas.openxmlformats.org/presentationml/2006/ole">
            <mc:AlternateContent xmlns:mc="http://schemas.openxmlformats.org/markup-compatibility/2006">
              <mc:Choice xmlns:v="urn:schemas-microsoft-com:vml" Requires="v">
                <p:oleObj spid="_x0000_s1004873" name="公式" r:id="rId14" imgW="152400" imgH="215900" progId="Equation.3">
                  <p:embed/>
                </p:oleObj>
              </mc:Choice>
              <mc:Fallback>
                <p:oleObj name="公式" r:id="rId14" imgW="152400" imgH="2159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28331" y="3174998"/>
                        <a:ext cx="287337"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0" name="Object 10"/>
          <p:cNvGraphicFramePr>
            <a:graphicFrameLocks noChangeAspect="1"/>
          </p:cNvGraphicFramePr>
          <p:nvPr>
            <p:extLst>
              <p:ext uri="{D42A27DB-BD31-4B8C-83A1-F6EECF244321}">
                <p14:modId xmlns:p14="http://schemas.microsoft.com/office/powerpoint/2010/main" val="3239963963"/>
              </p:ext>
            </p:extLst>
          </p:nvPr>
        </p:nvGraphicFramePr>
        <p:xfrm>
          <a:off x="1331640" y="4005064"/>
          <a:ext cx="287338" cy="434975"/>
        </p:xfrm>
        <a:graphic>
          <a:graphicData uri="http://schemas.openxmlformats.org/presentationml/2006/ole">
            <mc:AlternateContent xmlns:mc="http://schemas.openxmlformats.org/markup-compatibility/2006">
              <mc:Choice xmlns:v="urn:schemas-microsoft-com:vml" Requires="v">
                <p:oleObj spid="_x0000_s1004874" name="公式" r:id="rId16" imgW="152400" imgH="228600" progId="Equation.3">
                  <p:embed/>
                </p:oleObj>
              </mc:Choice>
              <mc:Fallback>
                <p:oleObj name="公式" r:id="rId16" imgW="1524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640" y="4005064"/>
                        <a:ext cx="287338"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1" name="Object 11"/>
          <p:cNvGraphicFramePr>
            <a:graphicFrameLocks noChangeAspect="1"/>
          </p:cNvGraphicFramePr>
          <p:nvPr>
            <p:extLst>
              <p:ext uri="{D42A27DB-BD31-4B8C-83A1-F6EECF244321}">
                <p14:modId xmlns:p14="http://schemas.microsoft.com/office/powerpoint/2010/main" val="1582770243"/>
              </p:ext>
            </p:extLst>
          </p:nvPr>
        </p:nvGraphicFramePr>
        <p:xfrm>
          <a:off x="2555875" y="4543425"/>
          <a:ext cx="287338" cy="411162"/>
        </p:xfrm>
        <a:graphic>
          <a:graphicData uri="http://schemas.openxmlformats.org/presentationml/2006/ole">
            <mc:AlternateContent xmlns:mc="http://schemas.openxmlformats.org/markup-compatibility/2006">
              <mc:Choice xmlns:v="urn:schemas-microsoft-com:vml" Requires="v">
                <p:oleObj spid="_x0000_s1004875" name="公式" r:id="rId17" imgW="152400" imgH="215900" progId="Equation.3">
                  <p:embed/>
                </p:oleObj>
              </mc:Choice>
              <mc:Fallback>
                <p:oleObj name="公式" r:id="rId17" imgW="152400" imgH="2159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555875" y="4543425"/>
                        <a:ext cx="287338"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110</a:t>
            </a:fld>
            <a:endParaRPr lang="en-US" altLang="zh-CN" dirty="0"/>
          </a:p>
        </p:txBody>
      </p:sp>
    </p:spTree>
    <p:extLst>
      <p:ext uri="{BB962C8B-B14F-4D97-AF65-F5344CB8AC3E}">
        <p14:creationId xmlns:p14="http://schemas.microsoft.com/office/powerpoint/2010/main" val="239884384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3"/>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644B4C5-05ED-46D0-8B88-93E8B84460B9}" type="slidenum">
              <a:rPr lang="zh-CN" altLang="en-US" sz="1400">
                <a:solidFill>
                  <a:schemeClr val="accent1">
                    <a:lumMod val="50000"/>
                  </a:schemeClr>
                </a:solidFill>
                <a:latin typeface="Arial Black" panose="020B0A04020102020204" pitchFamily="34" charset="0"/>
              </a:rPr>
              <a:pPr eaLnBrk="1" hangingPunct="1"/>
              <a:t>111</a:t>
            </a:fld>
            <a:endParaRPr lang="en-US" altLang="zh-CN" sz="1400">
              <a:solidFill>
                <a:schemeClr val="accent1">
                  <a:lumMod val="50000"/>
                </a:schemeClr>
              </a:solidFill>
              <a:latin typeface="Arial Black" panose="020B0A04020102020204" pitchFamily="34" charset="0"/>
            </a:endParaRPr>
          </a:p>
        </p:txBody>
      </p:sp>
      <p:sp>
        <p:nvSpPr>
          <p:cNvPr id="16389" name="Rectangle 4"/>
          <p:cNvSpPr>
            <a:spLocks noChangeArrowheads="1"/>
          </p:cNvSpPr>
          <p:nvPr/>
        </p:nvSpPr>
        <p:spPr bwMode="auto">
          <a:xfrm>
            <a:off x="250825" y="-27384"/>
            <a:ext cx="8001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800" dirty="0" smtClean="0">
                <a:solidFill>
                  <a:schemeClr val="bg1"/>
                </a:solidFill>
                <a:latin typeface="黑体" panose="02010609060101010101" pitchFamily="49" charset="-122"/>
                <a:ea typeface="黑体" panose="02010609060101010101" pitchFamily="49" charset="-122"/>
              </a:rPr>
              <a:t>子集</a:t>
            </a:r>
            <a:r>
              <a:rPr lang="zh-CN" altLang="en-US" sz="4800" dirty="0">
                <a:solidFill>
                  <a:schemeClr val="bg1"/>
                </a:solidFill>
                <a:latin typeface="黑体" panose="02010609060101010101" pitchFamily="49" charset="-122"/>
                <a:ea typeface="黑体" panose="02010609060101010101" pitchFamily="49" charset="-122"/>
              </a:rPr>
              <a:t>和</a:t>
            </a:r>
            <a:r>
              <a:rPr lang="zh-CN" altLang="en-US" sz="4800" dirty="0" smtClean="0">
                <a:solidFill>
                  <a:schemeClr val="bg1"/>
                </a:solidFill>
                <a:latin typeface="黑体" panose="02010609060101010101" pitchFamily="49" charset="-122"/>
                <a:ea typeface="黑体" panose="02010609060101010101" pitchFamily="49" charset="-122"/>
              </a:rPr>
              <a:t>问题</a:t>
            </a:r>
            <a:r>
              <a:rPr lang="zh-CN" altLang="en-US" sz="4800" dirty="0">
                <a:solidFill>
                  <a:schemeClr val="bg1"/>
                </a:solidFill>
                <a:latin typeface="黑体" panose="02010609060101010101" pitchFamily="49" charset="-122"/>
                <a:ea typeface="黑体" panose="02010609060101010101" pitchFamily="49" charset="-122"/>
              </a:rPr>
              <a:t>	</a:t>
            </a:r>
            <a:r>
              <a:rPr lang="zh-CN" altLang="en-US" sz="4000" dirty="0">
                <a:solidFill>
                  <a:schemeClr val="bg1"/>
                </a:solidFill>
                <a:latin typeface="黑体" panose="02010609060101010101" pitchFamily="49" charset="-122"/>
                <a:ea typeface="黑体" panose="02010609060101010101" pitchFamily="49" charset="-122"/>
              </a:rPr>
              <a:t>（</a:t>
            </a:r>
            <a:r>
              <a:rPr lang="en-US" altLang="zh-CN" sz="4000" dirty="0">
                <a:solidFill>
                  <a:schemeClr val="bg1"/>
                </a:solidFill>
                <a:latin typeface="黑体" panose="02010609060101010101" pitchFamily="49" charset="-122"/>
                <a:ea typeface="黑体" panose="02010609060101010101" pitchFamily="49" charset="-122"/>
              </a:rPr>
              <a:t>SUBSET-SUM）</a:t>
            </a:r>
            <a:r>
              <a:rPr lang="zh-CN" altLang="en-US" sz="4800" dirty="0">
                <a:solidFill>
                  <a:schemeClr val="bg1"/>
                </a:solidFill>
                <a:latin typeface="黑体" panose="02010609060101010101" pitchFamily="49" charset="-122"/>
                <a:ea typeface="黑体" panose="02010609060101010101" pitchFamily="49" charset="-122"/>
              </a:rPr>
              <a:t> </a:t>
            </a:r>
          </a:p>
        </p:txBody>
      </p:sp>
      <p:sp>
        <p:nvSpPr>
          <p:cNvPr id="16390" name="Text Box 5"/>
          <p:cNvSpPr txBox="1">
            <a:spLocks noChangeArrowheads="1"/>
          </p:cNvSpPr>
          <p:nvPr/>
        </p:nvSpPr>
        <p:spPr bwMode="auto">
          <a:xfrm>
            <a:off x="250825" y="2060575"/>
            <a:ext cx="8534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dirty="0">
                <a:solidFill>
                  <a:schemeClr val="accent1">
                    <a:lumMod val="50000"/>
                  </a:schemeClr>
                </a:solidFill>
                <a:latin typeface="黑体" panose="02010609060101010101" pitchFamily="49" charset="-122"/>
                <a:ea typeface="黑体" panose="02010609060101010101" pitchFamily="49" charset="-122"/>
              </a:rPr>
              <a:t>    </a:t>
            </a:r>
            <a:r>
              <a:rPr kumimoji="0" lang="zh-CN" altLang="en-US" b="1" dirty="0">
                <a:solidFill>
                  <a:schemeClr val="accent1">
                    <a:lumMod val="50000"/>
                  </a:schemeClr>
                </a:solidFill>
                <a:latin typeface="黑体" panose="02010609060101010101" pitchFamily="49" charset="-122"/>
                <a:ea typeface="黑体" panose="02010609060101010101" pitchFamily="49" charset="-122"/>
              </a:rPr>
              <a:t>问题描述：</a:t>
            </a:r>
            <a:r>
              <a:rPr kumimoji="0" lang="zh-CN" altLang="en-US" dirty="0">
                <a:solidFill>
                  <a:schemeClr val="accent1">
                    <a:lumMod val="50000"/>
                  </a:schemeClr>
                </a:solidFill>
                <a:latin typeface="黑体" panose="02010609060101010101" pitchFamily="49" charset="-122"/>
                <a:ea typeface="黑体" panose="02010609060101010101" pitchFamily="49" charset="-122"/>
              </a:rPr>
              <a:t>给定整数集合</a:t>
            </a:r>
            <a:r>
              <a:rPr kumimoji="0" lang="en-US" altLang="zh-CN" dirty="0">
                <a:solidFill>
                  <a:schemeClr val="accent1">
                    <a:lumMod val="50000"/>
                  </a:schemeClr>
                </a:solidFill>
                <a:latin typeface="黑体" panose="02010609060101010101" pitchFamily="49" charset="-122"/>
                <a:ea typeface="黑体" panose="02010609060101010101" pitchFamily="49" charset="-122"/>
              </a:rPr>
              <a:t>S</a:t>
            </a:r>
            <a:r>
              <a:rPr kumimoji="0" lang="zh-CN" altLang="en-US" dirty="0">
                <a:solidFill>
                  <a:schemeClr val="accent1">
                    <a:lumMod val="50000"/>
                  </a:schemeClr>
                </a:solidFill>
                <a:latin typeface="黑体" panose="02010609060101010101" pitchFamily="49" charset="-122"/>
                <a:ea typeface="黑体" panose="02010609060101010101" pitchFamily="49" charset="-122"/>
              </a:rPr>
              <a:t>和一个整数</a:t>
            </a:r>
            <a:r>
              <a:rPr kumimoji="0" lang="en-US" altLang="zh-CN" dirty="0">
                <a:solidFill>
                  <a:schemeClr val="accent1">
                    <a:lumMod val="50000"/>
                  </a:schemeClr>
                </a:solidFill>
                <a:latin typeface="黑体" panose="02010609060101010101" pitchFamily="49" charset="-122"/>
                <a:ea typeface="黑体" panose="02010609060101010101" pitchFamily="49" charset="-122"/>
              </a:rPr>
              <a:t>t，</a:t>
            </a:r>
            <a:r>
              <a:rPr kumimoji="0" lang="zh-CN" altLang="en-US" dirty="0">
                <a:solidFill>
                  <a:schemeClr val="accent1">
                    <a:lumMod val="50000"/>
                  </a:schemeClr>
                </a:solidFill>
                <a:latin typeface="黑体" panose="02010609060101010101" pitchFamily="49" charset="-122"/>
                <a:ea typeface="黑体" panose="02010609060101010101" pitchFamily="49" charset="-122"/>
              </a:rPr>
              <a:t>判定是否存在</a:t>
            </a:r>
            <a:r>
              <a:rPr kumimoji="0" lang="en-US" altLang="zh-CN" dirty="0">
                <a:solidFill>
                  <a:schemeClr val="accent1">
                    <a:lumMod val="50000"/>
                  </a:schemeClr>
                </a:solidFill>
                <a:latin typeface="黑体" panose="02010609060101010101" pitchFamily="49" charset="-122"/>
                <a:ea typeface="黑体" panose="02010609060101010101" pitchFamily="49" charset="-122"/>
              </a:rPr>
              <a:t>S</a:t>
            </a:r>
            <a:r>
              <a:rPr kumimoji="0" lang="zh-CN" altLang="en-US" dirty="0">
                <a:solidFill>
                  <a:schemeClr val="accent1">
                    <a:lumMod val="50000"/>
                  </a:schemeClr>
                </a:solidFill>
                <a:latin typeface="黑体" panose="02010609060101010101" pitchFamily="49" charset="-122"/>
                <a:ea typeface="黑体" panose="02010609060101010101" pitchFamily="49" charset="-122"/>
              </a:rPr>
              <a:t>的一个子集</a:t>
            </a:r>
            <a:r>
              <a:rPr kumimoji="0" lang="en-US" altLang="zh-CN" dirty="0">
                <a:solidFill>
                  <a:schemeClr val="accent1">
                    <a:lumMod val="50000"/>
                  </a:schemeClr>
                </a:solidFill>
                <a:latin typeface="黑体" panose="02010609060101010101" pitchFamily="49" charset="-122"/>
                <a:ea typeface="黑体" panose="02010609060101010101" pitchFamily="49" charset="-122"/>
              </a:rPr>
              <a:t>S</a:t>
            </a:r>
            <a:r>
              <a:rPr kumimoji="0" lang="en-US" altLang="zh-CN" dirty="0">
                <a:solidFill>
                  <a:schemeClr val="accent1">
                    <a:lumMod val="50000"/>
                  </a:schemeClr>
                </a:solidFill>
                <a:ea typeface="黑体" panose="02010609060101010101" pitchFamily="49" charset="-122"/>
              </a:rPr>
              <a:t>’</a:t>
            </a:r>
            <a:r>
              <a:rPr kumimoji="0" lang="en-US" altLang="zh-CN" dirty="0">
                <a:solidFill>
                  <a:schemeClr val="accent1">
                    <a:lumMod val="50000"/>
                  </a:schemeClr>
                </a:solidFill>
                <a:latin typeface="黑体" panose="02010609060101010101" pitchFamily="49" charset="-122"/>
                <a:ea typeface="黑体" panose="02010609060101010101" pitchFamily="49" charset="-122"/>
                <a:sym typeface="Symbol" panose="05050102010706020507" pitchFamily="18" charset="2"/>
              </a:rPr>
              <a:t></a:t>
            </a:r>
            <a:r>
              <a:rPr kumimoji="0" lang="en-US" altLang="zh-CN" dirty="0">
                <a:solidFill>
                  <a:schemeClr val="accent1">
                    <a:lumMod val="50000"/>
                  </a:schemeClr>
                </a:solidFill>
                <a:latin typeface="黑体" panose="02010609060101010101" pitchFamily="49" charset="-122"/>
                <a:ea typeface="黑体" panose="02010609060101010101" pitchFamily="49" charset="-122"/>
              </a:rPr>
              <a:t>S，</a:t>
            </a:r>
            <a:r>
              <a:rPr kumimoji="0" lang="zh-CN" altLang="en-US" dirty="0">
                <a:solidFill>
                  <a:schemeClr val="accent1">
                    <a:lumMod val="50000"/>
                  </a:schemeClr>
                </a:solidFill>
                <a:latin typeface="黑体" panose="02010609060101010101" pitchFamily="49" charset="-122"/>
                <a:ea typeface="黑体" panose="02010609060101010101" pitchFamily="49" charset="-122"/>
              </a:rPr>
              <a:t>使得</a:t>
            </a:r>
            <a:r>
              <a:rPr kumimoji="0" lang="en-US" altLang="zh-CN" dirty="0">
                <a:solidFill>
                  <a:schemeClr val="accent1">
                    <a:lumMod val="50000"/>
                  </a:schemeClr>
                </a:solidFill>
                <a:latin typeface="黑体" panose="02010609060101010101" pitchFamily="49" charset="-122"/>
                <a:ea typeface="黑体" panose="02010609060101010101" pitchFamily="49" charset="-122"/>
              </a:rPr>
              <a:t>S</a:t>
            </a:r>
            <a:r>
              <a:rPr kumimoji="0" lang="en-US" altLang="zh-CN" dirty="0">
                <a:solidFill>
                  <a:schemeClr val="accent1">
                    <a:lumMod val="50000"/>
                  </a:schemeClr>
                </a:solidFill>
                <a:ea typeface="黑体" panose="02010609060101010101" pitchFamily="49" charset="-122"/>
              </a:rPr>
              <a:t>’</a:t>
            </a:r>
            <a:r>
              <a:rPr kumimoji="0" lang="zh-CN" altLang="en-US" dirty="0">
                <a:solidFill>
                  <a:schemeClr val="accent1">
                    <a:lumMod val="50000"/>
                  </a:schemeClr>
                </a:solidFill>
                <a:latin typeface="黑体" panose="02010609060101010101" pitchFamily="49" charset="-122"/>
                <a:ea typeface="黑体" panose="02010609060101010101" pitchFamily="49" charset="-122"/>
              </a:rPr>
              <a:t>中整数的和为</a:t>
            </a:r>
            <a:r>
              <a:rPr kumimoji="0" lang="en-US" altLang="zh-CN" dirty="0">
                <a:solidFill>
                  <a:schemeClr val="accent1">
                    <a:lumMod val="50000"/>
                  </a:schemeClr>
                </a:solidFill>
                <a:latin typeface="黑体" panose="02010609060101010101" pitchFamily="49" charset="-122"/>
                <a:ea typeface="黑体" panose="02010609060101010101" pitchFamily="49" charset="-122"/>
              </a:rPr>
              <a:t>t。</a:t>
            </a:r>
            <a:r>
              <a:rPr kumimoji="0" lang="zh-CN" altLang="en-US" dirty="0">
                <a:solidFill>
                  <a:schemeClr val="accent1">
                    <a:lumMod val="50000"/>
                  </a:schemeClr>
                </a:solidFill>
                <a:latin typeface="黑体" panose="02010609060101010101" pitchFamily="49" charset="-122"/>
                <a:ea typeface="黑体" panose="02010609060101010101" pitchFamily="49" charset="-122"/>
              </a:rPr>
              <a:t>例如，若</a:t>
            </a:r>
            <a:r>
              <a:rPr kumimoji="0" lang="en-US" altLang="zh-CN" dirty="0">
                <a:solidFill>
                  <a:schemeClr val="accent1">
                    <a:lumMod val="50000"/>
                  </a:schemeClr>
                </a:solidFill>
                <a:latin typeface="黑体" panose="02010609060101010101" pitchFamily="49" charset="-122"/>
                <a:ea typeface="黑体" panose="02010609060101010101" pitchFamily="49" charset="-122"/>
              </a:rPr>
              <a:t>S={1，4，16，64，256，1040，1041，1093，1284，1344}</a:t>
            </a:r>
            <a:r>
              <a:rPr kumimoji="0" lang="zh-CN" altLang="en-US" dirty="0">
                <a:solidFill>
                  <a:schemeClr val="accent1">
                    <a:lumMod val="50000"/>
                  </a:schemeClr>
                </a:solidFill>
                <a:latin typeface="黑体" panose="02010609060101010101" pitchFamily="49" charset="-122"/>
                <a:ea typeface="黑体" panose="02010609060101010101" pitchFamily="49" charset="-122"/>
              </a:rPr>
              <a:t>且</a:t>
            </a:r>
            <a:r>
              <a:rPr kumimoji="0" lang="en-US" altLang="zh-CN" dirty="0">
                <a:solidFill>
                  <a:schemeClr val="accent1">
                    <a:lumMod val="50000"/>
                  </a:schemeClr>
                </a:solidFill>
                <a:latin typeface="黑体" panose="02010609060101010101" pitchFamily="49" charset="-122"/>
                <a:ea typeface="黑体" panose="02010609060101010101" pitchFamily="49" charset="-122"/>
              </a:rPr>
              <a:t>t=3754，</a:t>
            </a:r>
            <a:r>
              <a:rPr kumimoji="0" lang="zh-CN" altLang="en-US" dirty="0">
                <a:solidFill>
                  <a:schemeClr val="accent1">
                    <a:lumMod val="50000"/>
                  </a:schemeClr>
                </a:solidFill>
                <a:latin typeface="黑体" panose="02010609060101010101" pitchFamily="49" charset="-122"/>
                <a:ea typeface="黑体" panose="02010609060101010101" pitchFamily="49" charset="-122"/>
              </a:rPr>
              <a:t>则子集</a:t>
            </a:r>
            <a:r>
              <a:rPr kumimoji="0" lang="en-US" altLang="zh-CN" dirty="0">
                <a:solidFill>
                  <a:schemeClr val="accent1">
                    <a:lumMod val="50000"/>
                  </a:schemeClr>
                </a:solidFill>
                <a:latin typeface="黑体" panose="02010609060101010101" pitchFamily="49" charset="-122"/>
                <a:ea typeface="黑体" panose="02010609060101010101" pitchFamily="49" charset="-122"/>
              </a:rPr>
              <a:t>S</a:t>
            </a:r>
            <a:r>
              <a:rPr kumimoji="0" lang="en-US" altLang="zh-CN" dirty="0">
                <a:solidFill>
                  <a:schemeClr val="accent1">
                    <a:lumMod val="50000"/>
                  </a:schemeClr>
                </a:solidFill>
                <a:ea typeface="黑体" panose="02010609060101010101" pitchFamily="49" charset="-122"/>
              </a:rPr>
              <a:t>’</a:t>
            </a:r>
            <a:r>
              <a:rPr kumimoji="0" lang="en-US" altLang="zh-CN" dirty="0">
                <a:solidFill>
                  <a:schemeClr val="accent1">
                    <a:lumMod val="50000"/>
                  </a:schemeClr>
                </a:solidFill>
                <a:latin typeface="黑体" panose="02010609060101010101" pitchFamily="49" charset="-122"/>
                <a:ea typeface="黑体" panose="02010609060101010101" pitchFamily="49" charset="-122"/>
              </a:rPr>
              <a:t>={1，16，64，256，1040，1093，1284}</a:t>
            </a:r>
            <a:r>
              <a:rPr kumimoji="0" lang="zh-CN" altLang="en-US" dirty="0">
                <a:solidFill>
                  <a:schemeClr val="accent1">
                    <a:lumMod val="50000"/>
                  </a:schemeClr>
                </a:solidFill>
                <a:latin typeface="黑体" panose="02010609060101010101" pitchFamily="49" charset="-122"/>
                <a:ea typeface="黑体" panose="02010609060101010101" pitchFamily="49" charset="-122"/>
              </a:rPr>
              <a:t>是一个解。 </a:t>
            </a:r>
            <a:r>
              <a:rPr kumimoji="0" lang="en-US" altLang="zh-CN" dirty="0">
                <a:solidFill>
                  <a:schemeClr val="accent1">
                    <a:lumMod val="50000"/>
                  </a:schemeClr>
                </a:solidFill>
                <a:latin typeface="黑体" panose="02010609060101010101" pitchFamily="49" charset="-122"/>
                <a:ea typeface="黑体" panose="02010609060101010101" pitchFamily="49" charset="-122"/>
              </a:rPr>
              <a:t> </a:t>
            </a:r>
            <a:endParaRPr kumimoji="0" lang="zh-CN" altLang="en-US" dirty="0">
              <a:solidFill>
                <a:schemeClr val="accent1">
                  <a:lumMod val="50000"/>
                </a:schemeClr>
              </a:solidFill>
              <a:latin typeface="黑体" panose="02010609060101010101" pitchFamily="49" charset="-122"/>
              <a:ea typeface="黑体" panose="02010609060101010101" pitchFamily="49" charset="-122"/>
            </a:endParaRPr>
          </a:p>
        </p:txBody>
      </p:sp>
      <p:grpSp>
        <p:nvGrpSpPr>
          <p:cNvPr id="16391" name="Group 6"/>
          <p:cNvGrpSpPr>
            <a:grpSpLocks/>
          </p:cNvGrpSpPr>
          <p:nvPr/>
        </p:nvGrpSpPr>
        <p:grpSpPr bwMode="auto">
          <a:xfrm>
            <a:off x="258763" y="4057650"/>
            <a:ext cx="8458200" cy="1938338"/>
            <a:chOff x="163" y="2700"/>
            <a:chExt cx="5328" cy="1221"/>
          </a:xfrm>
        </p:grpSpPr>
        <p:sp>
          <p:nvSpPr>
            <p:cNvPr id="16392" name="Text Box 7"/>
            <p:cNvSpPr txBox="1">
              <a:spLocks noChangeArrowheads="1"/>
            </p:cNvSpPr>
            <p:nvPr/>
          </p:nvSpPr>
          <p:spPr bwMode="auto">
            <a:xfrm>
              <a:off x="163" y="2700"/>
              <a:ext cx="5328"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b="1" dirty="0">
                  <a:solidFill>
                    <a:schemeClr val="accent1">
                      <a:lumMod val="50000"/>
                    </a:schemeClr>
                  </a:solidFill>
                  <a:latin typeface="黑体" panose="02010609060101010101" pitchFamily="49" charset="-122"/>
                  <a:ea typeface="黑体" panose="02010609060101010101" pitchFamily="49" charset="-122"/>
                </a:rPr>
                <a:t>证明思路：</a:t>
              </a:r>
              <a:r>
                <a:rPr kumimoji="0" lang="zh-CN" altLang="en-US" dirty="0">
                  <a:solidFill>
                    <a:schemeClr val="accent1">
                      <a:lumMod val="50000"/>
                    </a:schemeClr>
                  </a:solidFill>
                  <a:latin typeface="黑体" panose="02010609060101010101" pitchFamily="49" charset="-122"/>
                  <a:ea typeface="黑体" panose="02010609060101010101" pitchFamily="49" charset="-122"/>
                </a:rPr>
                <a:t> </a:t>
              </a:r>
            </a:p>
            <a:p>
              <a:pPr eaLnBrk="1" hangingPunct="1"/>
              <a:r>
                <a:rPr kumimoji="0" lang="zh-CN" altLang="en-US" dirty="0">
                  <a:solidFill>
                    <a:schemeClr val="accent1">
                      <a:lumMod val="50000"/>
                    </a:schemeClr>
                  </a:solidFill>
                  <a:latin typeface="黑体" panose="02010609060101010101" pitchFamily="49" charset="-122"/>
                  <a:ea typeface="黑体" panose="02010609060101010101" pitchFamily="49" charset="-122"/>
                </a:rPr>
                <a:t>    首先，对于子集和问题的一个实例&lt;</a:t>
              </a:r>
              <a:r>
                <a:rPr kumimoji="0" lang="en-US" altLang="zh-CN" dirty="0" err="1">
                  <a:solidFill>
                    <a:schemeClr val="accent1">
                      <a:lumMod val="50000"/>
                    </a:schemeClr>
                  </a:solidFill>
                  <a:latin typeface="黑体" panose="02010609060101010101" pitchFamily="49" charset="-122"/>
                  <a:ea typeface="黑体" panose="02010609060101010101" pitchFamily="49" charset="-122"/>
                </a:rPr>
                <a:t>S，t</a:t>
              </a:r>
              <a:r>
                <a:rPr kumimoji="0" lang="en-US" altLang="zh-CN" dirty="0">
                  <a:solidFill>
                    <a:schemeClr val="accent1">
                      <a:lumMod val="50000"/>
                    </a:schemeClr>
                  </a:solidFill>
                  <a:latin typeface="黑体" panose="02010609060101010101" pitchFamily="49" charset="-122"/>
                  <a:ea typeface="黑体" panose="02010609060101010101" pitchFamily="49" charset="-122"/>
                </a:rPr>
                <a:t>&gt;，</a:t>
              </a:r>
              <a:r>
                <a:rPr kumimoji="0" lang="zh-CN" altLang="en-US" dirty="0">
                  <a:solidFill>
                    <a:schemeClr val="accent1">
                      <a:lumMod val="50000"/>
                    </a:schemeClr>
                  </a:solidFill>
                  <a:latin typeface="黑体" panose="02010609060101010101" pitchFamily="49" charset="-122"/>
                  <a:ea typeface="黑体" panose="02010609060101010101" pitchFamily="49" charset="-122"/>
                </a:rPr>
                <a:t>给定一个</a:t>
              </a:r>
              <a:r>
                <a:rPr kumimoji="0" lang="zh-CN" altLang="en-US" dirty="0">
                  <a:solidFill>
                    <a:schemeClr val="accent1">
                      <a:lumMod val="50000"/>
                    </a:schemeClr>
                  </a:solidFill>
                  <a:ea typeface="黑体" panose="02010609060101010101" pitchFamily="49" charset="-122"/>
                </a:rPr>
                <a:t>“</a:t>
              </a:r>
              <a:r>
                <a:rPr kumimoji="0" lang="zh-CN" altLang="en-US" dirty="0">
                  <a:solidFill>
                    <a:schemeClr val="accent1">
                      <a:lumMod val="50000"/>
                    </a:schemeClr>
                  </a:solidFill>
                  <a:latin typeface="黑体" panose="02010609060101010101" pitchFamily="49" charset="-122"/>
                  <a:ea typeface="黑体" panose="02010609060101010101" pitchFamily="49" charset="-122"/>
                </a:rPr>
                <a:t>证书</a:t>
              </a:r>
              <a:r>
                <a:rPr kumimoji="0" lang="zh-CN" altLang="en-US" dirty="0">
                  <a:solidFill>
                    <a:schemeClr val="accent1">
                      <a:lumMod val="50000"/>
                    </a:schemeClr>
                  </a:solidFill>
                  <a:ea typeface="黑体" panose="02010609060101010101" pitchFamily="49" charset="-122"/>
                </a:rPr>
                <a:t>”</a:t>
              </a:r>
              <a:r>
                <a:rPr kumimoji="0" lang="en-US" altLang="zh-CN" dirty="0">
                  <a:solidFill>
                    <a:schemeClr val="accent1">
                      <a:lumMod val="50000"/>
                    </a:schemeClr>
                  </a:solidFill>
                  <a:latin typeface="黑体" panose="02010609060101010101" pitchFamily="49" charset="-122"/>
                  <a:ea typeface="黑体" panose="02010609060101010101" pitchFamily="49" charset="-122"/>
                </a:rPr>
                <a:t>S</a:t>
              </a:r>
              <a:r>
                <a:rPr kumimoji="0" lang="en-US" altLang="zh-CN" dirty="0">
                  <a:solidFill>
                    <a:schemeClr val="accent1">
                      <a:lumMod val="50000"/>
                    </a:schemeClr>
                  </a:solidFill>
                  <a:ea typeface="黑体" panose="02010609060101010101" pitchFamily="49" charset="-122"/>
                </a:rPr>
                <a:t>’</a:t>
              </a:r>
              <a:r>
                <a:rPr kumimoji="0" lang="en-US" altLang="zh-CN" dirty="0">
                  <a:solidFill>
                    <a:schemeClr val="accent1">
                      <a:lumMod val="50000"/>
                    </a:schemeClr>
                  </a:solidFill>
                  <a:latin typeface="黑体" panose="02010609060101010101" pitchFamily="49" charset="-122"/>
                  <a:ea typeface="黑体" panose="02010609060101010101" pitchFamily="49" charset="-122"/>
                </a:rPr>
                <a:t>，</a:t>
              </a:r>
              <a:r>
                <a:rPr kumimoji="0" lang="zh-CN" altLang="en-US" dirty="0">
                  <a:solidFill>
                    <a:schemeClr val="accent1">
                      <a:lumMod val="50000"/>
                    </a:schemeClr>
                  </a:solidFill>
                  <a:latin typeface="黑体" panose="02010609060101010101" pitchFamily="49" charset="-122"/>
                  <a:ea typeface="黑体" panose="02010609060101010101" pitchFamily="49" charset="-122"/>
                </a:rPr>
                <a:t>要验证</a:t>
              </a:r>
              <a:r>
                <a:rPr kumimoji="0" lang="en-US" altLang="zh-CN" dirty="0">
                  <a:solidFill>
                    <a:schemeClr val="accent1">
                      <a:lumMod val="50000"/>
                    </a:schemeClr>
                  </a:solidFill>
                  <a:latin typeface="黑体" panose="02010609060101010101" pitchFamily="49" charset="-122"/>
                  <a:ea typeface="黑体" panose="02010609060101010101" pitchFamily="49" charset="-122"/>
                </a:rPr>
                <a:t>t=      </a:t>
              </a:r>
              <a:r>
                <a:rPr kumimoji="0" lang="zh-CN" altLang="en-US" dirty="0">
                  <a:solidFill>
                    <a:schemeClr val="accent1">
                      <a:lumMod val="50000"/>
                    </a:schemeClr>
                  </a:solidFill>
                  <a:latin typeface="黑体" panose="02010609060101010101" pitchFamily="49" charset="-122"/>
                  <a:ea typeface="黑体" panose="02010609060101010101" pitchFamily="49" charset="-122"/>
                </a:rPr>
                <a:t>是否成立，显然可在多项式时间内完成。因此，</a:t>
              </a:r>
              <a:r>
                <a:rPr kumimoji="0" lang="en-US" altLang="zh-CN" dirty="0">
                  <a:solidFill>
                    <a:schemeClr val="accent1">
                      <a:lumMod val="50000"/>
                    </a:schemeClr>
                  </a:solidFill>
                  <a:latin typeface="黑体" panose="02010609060101010101" pitchFamily="49" charset="-122"/>
                  <a:ea typeface="黑体" panose="02010609060101010101" pitchFamily="49" charset="-122"/>
                </a:rPr>
                <a:t>SUBSET-SUM∈NP；</a:t>
              </a:r>
            </a:p>
            <a:p>
              <a:pPr eaLnBrk="1" hangingPunct="1"/>
              <a:r>
                <a:rPr kumimoji="0" lang="zh-CN" altLang="en-US" dirty="0">
                  <a:solidFill>
                    <a:schemeClr val="accent1">
                      <a:lumMod val="50000"/>
                    </a:schemeClr>
                  </a:solidFill>
                  <a:latin typeface="黑体" panose="02010609060101010101" pitchFamily="49" charset="-122"/>
                  <a:ea typeface="黑体" panose="02010609060101010101" pitchFamily="49" charset="-122"/>
                </a:rPr>
                <a:t>    其次，证明</a:t>
              </a:r>
              <a:r>
                <a:rPr kumimoji="0" lang="en-US" altLang="zh-CN" dirty="0" err="1">
                  <a:solidFill>
                    <a:schemeClr val="accent1">
                      <a:lumMod val="50000"/>
                    </a:schemeClr>
                  </a:solidFill>
                  <a:latin typeface="黑体" panose="02010609060101010101" pitchFamily="49" charset="-122"/>
                  <a:ea typeface="黑体" panose="02010609060101010101" pitchFamily="49" charset="-122"/>
                </a:rPr>
                <a:t>VERTEX-COVER∝</a:t>
              </a:r>
              <a:r>
                <a:rPr kumimoji="0" lang="en-US" altLang="zh-CN" baseline="-30000" dirty="0" err="1">
                  <a:solidFill>
                    <a:schemeClr val="accent1">
                      <a:lumMod val="50000"/>
                    </a:schemeClr>
                  </a:solidFill>
                  <a:latin typeface="黑体" panose="02010609060101010101" pitchFamily="49" charset="-122"/>
                  <a:ea typeface="黑体" panose="02010609060101010101" pitchFamily="49" charset="-122"/>
                </a:rPr>
                <a:t>p</a:t>
              </a:r>
              <a:r>
                <a:rPr kumimoji="0" lang="en-US" altLang="zh-CN" dirty="0" err="1">
                  <a:solidFill>
                    <a:schemeClr val="accent1">
                      <a:lumMod val="50000"/>
                    </a:schemeClr>
                  </a:solidFill>
                  <a:latin typeface="黑体" panose="02010609060101010101" pitchFamily="49" charset="-122"/>
                  <a:ea typeface="黑体" panose="02010609060101010101" pitchFamily="49" charset="-122"/>
                </a:rPr>
                <a:t>SUBSET-SUM</a:t>
              </a:r>
              <a:r>
                <a:rPr kumimoji="0" lang="en-US" altLang="zh-CN" dirty="0">
                  <a:solidFill>
                    <a:schemeClr val="accent1">
                      <a:lumMod val="50000"/>
                    </a:schemeClr>
                  </a:solidFill>
                  <a:latin typeface="黑体" panose="02010609060101010101" pitchFamily="49" charset="-122"/>
                  <a:ea typeface="黑体" panose="02010609060101010101" pitchFamily="49" charset="-122"/>
                </a:rPr>
                <a:t>。 </a:t>
              </a:r>
              <a:endParaRPr kumimoji="0" lang="zh-CN" altLang="en-US" dirty="0">
                <a:solidFill>
                  <a:schemeClr val="accent1">
                    <a:lumMod val="50000"/>
                  </a:schemeClr>
                </a:solidFill>
                <a:latin typeface="黑体" panose="02010609060101010101" pitchFamily="49" charset="-122"/>
                <a:ea typeface="黑体" panose="02010609060101010101" pitchFamily="49" charset="-122"/>
              </a:endParaRPr>
            </a:p>
          </p:txBody>
        </p:sp>
        <p:graphicFrame>
          <p:nvGraphicFramePr>
            <p:cNvPr id="16386" name="Object 8"/>
            <p:cNvGraphicFramePr>
              <a:graphicFrameLocks noChangeAspect="1"/>
            </p:cNvGraphicFramePr>
            <p:nvPr/>
          </p:nvGraphicFramePr>
          <p:xfrm>
            <a:off x="1776" y="3216"/>
            <a:ext cx="384" cy="336"/>
          </p:xfrm>
          <a:graphic>
            <a:graphicData uri="http://schemas.openxmlformats.org/presentationml/2006/ole">
              <mc:AlternateContent xmlns:mc="http://schemas.openxmlformats.org/markup-compatibility/2006">
                <mc:Choice xmlns:v="urn:schemas-microsoft-com:vml" Requires="v">
                  <p:oleObj spid="_x0000_s1012748" r:id="rId3" imgW="279279" imgH="342751" progId="Equation.3">
                    <p:embed/>
                  </p:oleObj>
                </mc:Choice>
                <mc:Fallback>
                  <p:oleObj r:id="rId3" imgW="279279" imgH="34275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6" y="3216"/>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403056072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7995775" y="6067797"/>
            <a:ext cx="1151383" cy="457200"/>
          </a:xfr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099D69E-ADF5-41A6-902B-80BBD62359E7}" type="slidenum">
              <a:rPr lang="zh-CN" altLang="en-US" sz="1400">
                <a:solidFill>
                  <a:schemeClr val="accent1">
                    <a:lumMod val="50000"/>
                  </a:schemeClr>
                </a:solidFill>
                <a:latin typeface="Arial Black" panose="020B0A04020102020204" pitchFamily="34" charset="0"/>
              </a:rPr>
              <a:pPr eaLnBrk="1" hangingPunct="1"/>
              <a:t>112</a:t>
            </a:fld>
            <a:endParaRPr lang="en-US" altLang="zh-CN" sz="1400">
              <a:solidFill>
                <a:schemeClr val="accent1">
                  <a:lumMod val="50000"/>
                </a:schemeClr>
              </a:solidFill>
              <a:latin typeface="Arial Black" panose="020B0A04020102020204" pitchFamily="34" charset="0"/>
            </a:endParaRPr>
          </a:p>
        </p:txBody>
      </p:sp>
      <p:sp>
        <p:nvSpPr>
          <p:cNvPr id="73731" name="Rectangle 4"/>
          <p:cNvSpPr>
            <a:spLocks noChangeArrowheads="1"/>
          </p:cNvSpPr>
          <p:nvPr/>
        </p:nvSpPr>
        <p:spPr bwMode="auto">
          <a:xfrm>
            <a:off x="-180528" y="-58164"/>
            <a:ext cx="8001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zh-CN" altLang="en-US" sz="4400" dirty="0" smtClean="0">
                <a:solidFill>
                  <a:schemeClr val="bg1"/>
                </a:solidFill>
                <a:latin typeface="黑体" panose="02010609060101010101" pitchFamily="49" charset="-122"/>
                <a:ea typeface="黑体" panose="02010609060101010101" pitchFamily="49" charset="-122"/>
              </a:rPr>
              <a:t>哈密顿</a:t>
            </a:r>
            <a:r>
              <a:rPr lang="zh-CN" altLang="en-US" sz="4400" dirty="0">
                <a:solidFill>
                  <a:schemeClr val="bg1"/>
                </a:solidFill>
                <a:latin typeface="黑体" panose="02010609060101010101" pitchFamily="49" charset="-122"/>
                <a:ea typeface="黑体" panose="02010609060101010101" pitchFamily="49" charset="-122"/>
              </a:rPr>
              <a:t>回路</a:t>
            </a:r>
            <a:r>
              <a:rPr lang="zh-CN" altLang="en-US" sz="4400" dirty="0" smtClean="0">
                <a:solidFill>
                  <a:schemeClr val="bg1"/>
                </a:solidFill>
                <a:latin typeface="黑体" panose="02010609060101010101" pitchFamily="49" charset="-122"/>
                <a:ea typeface="黑体" panose="02010609060101010101" pitchFamily="49" charset="-122"/>
              </a:rPr>
              <a:t>问题 </a:t>
            </a:r>
            <a:r>
              <a:rPr lang="zh-CN" altLang="en-US" sz="4000" dirty="0" smtClean="0">
                <a:solidFill>
                  <a:schemeClr val="bg1"/>
                </a:solidFill>
                <a:latin typeface="黑体" panose="02010609060101010101" pitchFamily="49" charset="-122"/>
                <a:ea typeface="黑体" panose="02010609060101010101" pitchFamily="49" charset="-122"/>
              </a:rPr>
              <a:t>（</a:t>
            </a:r>
            <a:r>
              <a:rPr lang="en-US" altLang="zh-CN" sz="4000" dirty="0">
                <a:solidFill>
                  <a:schemeClr val="bg1"/>
                </a:solidFill>
                <a:latin typeface="黑体" panose="02010609060101010101" pitchFamily="49" charset="-122"/>
                <a:ea typeface="黑体" panose="02010609060101010101" pitchFamily="49" charset="-122"/>
              </a:rPr>
              <a:t>HAM-CYCLE）</a:t>
            </a:r>
            <a:r>
              <a:rPr lang="zh-CN" altLang="en-US" sz="4400" dirty="0">
                <a:solidFill>
                  <a:schemeClr val="bg1"/>
                </a:solidFill>
                <a:latin typeface="黑体" panose="02010609060101010101" pitchFamily="49" charset="-122"/>
                <a:ea typeface="黑体" panose="02010609060101010101" pitchFamily="49" charset="-122"/>
              </a:rPr>
              <a:t> </a:t>
            </a:r>
          </a:p>
        </p:txBody>
      </p:sp>
      <p:sp>
        <p:nvSpPr>
          <p:cNvPr id="73732" name="Text Box 5"/>
          <p:cNvSpPr txBox="1">
            <a:spLocks noChangeArrowheads="1"/>
          </p:cNvSpPr>
          <p:nvPr/>
        </p:nvSpPr>
        <p:spPr bwMode="auto">
          <a:xfrm>
            <a:off x="434512" y="2564185"/>
            <a:ext cx="8458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a:solidFill>
                  <a:schemeClr val="accent1">
                    <a:lumMod val="50000"/>
                  </a:schemeClr>
                </a:solidFill>
                <a:latin typeface="黑体" panose="02010609060101010101" pitchFamily="49" charset="-122"/>
                <a:ea typeface="黑体" panose="02010609060101010101" pitchFamily="49" charset="-122"/>
              </a:rPr>
              <a:t>证明思路：</a:t>
            </a:r>
            <a:r>
              <a:rPr kumimoji="0" lang="zh-CN" altLang="en-US" sz="2800" dirty="0">
                <a:solidFill>
                  <a:schemeClr val="accent1">
                    <a:lumMod val="50000"/>
                  </a:schemeClr>
                </a:solidFill>
                <a:latin typeface="黑体" panose="02010609060101010101" pitchFamily="49" charset="-122"/>
                <a:ea typeface="黑体" panose="02010609060101010101" pitchFamily="49" charset="-122"/>
              </a:rPr>
              <a:t> </a:t>
            </a:r>
          </a:p>
          <a:p>
            <a:pPr eaLnBrk="1" hangingPunct="1"/>
            <a:r>
              <a:rPr kumimoji="0" lang="zh-CN" altLang="en-US" sz="2800" dirty="0">
                <a:solidFill>
                  <a:schemeClr val="accent1">
                    <a:lumMod val="50000"/>
                  </a:schemeClr>
                </a:solidFill>
                <a:latin typeface="黑体" panose="02010609060101010101" pitchFamily="49" charset="-122"/>
                <a:ea typeface="黑体" panose="02010609060101010101" pitchFamily="49" charset="-122"/>
              </a:rPr>
              <a:t>    首先，已知哈密顿回路问题是一个</a:t>
            </a:r>
            <a:r>
              <a:rPr kumimoji="0" lang="en-US" altLang="zh-CN" sz="2800" dirty="0">
                <a:solidFill>
                  <a:schemeClr val="accent1">
                    <a:lumMod val="50000"/>
                  </a:schemeClr>
                </a:solidFill>
                <a:latin typeface="黑体" panose="02010609060101010101" pitchFamily="49" charset="-122"/>
                <a:ea typeface="黑体" panose="02010609060101010101" pitchFamily="49" charset="-122"/>
              </a:rPr>
              <a:t>NP</a:t>
            </a:r>
            <a:r>
              <a:rPr kumimoji="0" lang="zh-CN" altLang="en-US" sz="2800" dirty="0">
                <a:solidFill>
                  <a:schemeClr val="accent1">
                    <a:lumMod val="50000"/>
                  </a:schemeClr>
                </a:solidFill>
                <a:latin typeface="黑体" panose="02010609060101010101" pitchFamily="49" charset="-122"/>
                <a:ea typeface="黑体" panose="02010609060101010101" pitchFamily="49" charset="-122"/>
              </a:rPr>
              <a:t>类问题。</a:t>
            </a:r>
          </a:p>
          <a:p>
            <a:pPr eaLnBrk="1" hangingPunct="1"/>
            <a:r>
              <a:rPr kumimoji="0" lang="zh-CN" altLang="en-US" sz="2800" dirty="0">
                <a:solidFill>
                  <a:schemeClr val="accent1">
                    <a:lumMod val="50000"/>
                  </a:schemeClr>
                </a:solidFill>
                <a:latin typeface="黑体" panose="02010609060101010101" pitchFamily="49" charset="-122"/>
                <a:ea typeface="黑体" panose="02010609060101010101" pitchFamily="49" charset="-122"/>
              </a:rPr>
              <a:t>    其次，通过证明3-</a:t>
            </a:r>
            <a:r>
              <a:rPr kumimoji="0" lang="en-US" altLang="zh-CN" sz="2800" dirty="0" err="1">
                <a:solidFill>
                  <a:schemeClr val="accent1">
                    <a:lumMod val="50000"/>
                  </a:schemeClr>
                </a:solidFill>
                <a:latin typeface="黑体" panose="02010609060101010101" pitchFamily="49" charset="-122"/>
                <a:ea typeface="黑体" panose="02010609060101010101" pitchFamily="49" charset="-122"/>
              </a:rPr>
              <a:t>SAT∝</a:t>
            </a:r>
            <a:r>
              <a:rPr kumimoji="0" lang="en-US" altLang="zh-CN" sz="2800" baseline="-30000" dirty="0" err="1">
                <a:solidFill>
                  <a:schemeClr val="accent1">
                    <a:lumMod val="50000"/>
                  </a:schemeClr>
                </a:solidFill>
                <a:latin typeface="黑体" panose="02010609060101010101" pitchFamily="49" charset="-122"/>
                <a:ea typeface="黑体" panose="02010609060101010101" pitchFamily="49" charset="-122"/>
              </a:rPr>
              <a:t>p</a:t>
            </a:r>
            <a:r>
              <a:rPr kumimoji="0" lang="en-US" altLang="zh-CN" sz="2800" dirty="0" err="1">
                <a:solidFill>
                  <a:schemeClr val="accent1">
                    <a:lumMod val="50000"/>
                  </a:schemeClr>
                </a:solidFill>
                <a:latin typeface="黑体" panose="02010609060101010101" pitchFamily="49" charset="-122"/>
                <a:ea typeface="黑体" panose="02010609060101010101" pitchFamily="49" charset="-122"/>
              </a:rPr>
              <a:t>HAM-CYCLE</a:t>
            </a:r>
            <a:r>
              <a:rPr kumimoji="0" lang="en-US" altLang="zh-CN" sz="2800" dirty="0">
                <a:solidFill>
                  <a:schemeClr val="accent1">
                    <a:lumMod val="50000"/>
                  </a:schemeClr>
                </a:solidFill>
                <a:latin typeface="黑体" panose="02010609060101010101" pitchFamily="49" charset="-122"/>
                <a:ea typeface="黑体" panose="02010609060101010101" pitchFamily="49" charset="-122"/>
              </a:rPr>
              <a:t>，</a:t>
            </a:r>
          </a:p>
          <a:p>
            <a:pPr eaLnBrk="1" hangingPunct="1"/>
            <a:r>
              <a:rPr kumimoji="0" lang="zh-CN" altLang="en-US" sz="2800" dirty="0">
                <a:solidFill>
                  <a:schemeClr val="accent1">
                    <a:lumMod val="50000"/>
                  </a:schemeClr>
                </a:solidFill>
                <a:latin typeface="黑体" panose="02010609060101010101" pitchFamily="49" charset="-122"/>
                <a:ea typeface="黑体" panose="02010609060101010101" pitchFamily="49" charset="-122"/>
              </a:rPr>
              <a:t>		得出：</a:t>
            </a:r>
            <a:r>
              <a:rPr kumimoji="0" lang="en-US" altLang="zh-CN" sz="2800" dirty="0">
                <a:solidFill>
                  <a:schemeClr val="accent1">
                    <a:lumMod val="50000"/>
                  </a:schemeClr>
                </a:solidFill>
                <a:latin typeface="黑体" panose="02010609060101010101" pitchFamily="49" charset="-122"/>
                <a:ea typeface="黑体" panose="02010609060101010101" pitchFamily="49" charset="-122"/>
              </a:rPr>
              <a:t>HAM-CYCLE∈NPC。</a:t>
            </a:r>
            <a:r>
              <a:rPr kumimoji="0" lang="zh-CN" altLang="en-US" sz="2800" dirty="0">
                <a:solidFill>
                  <a:schemeClr val="accent1">
                    <a:lumMod val="50000"/>
                  </a:schemeClr>
                </a:solidFill>
                <a:latin typeface="黑体" panose="02010609060101010101" pitchFamily="49" charset="-122"/>
                <a:ea typeface="黑体" panose="02010609060101010101" pitchFamily="49" charset="-122"/>
              </a:rPr>
              <a:t>	</a:t>
            </a:r>
            <a:endParaRPr kumimoji="0" lang="en-US" altLang="zh-CN" sz="2000" dirty="0">
              <a:solidFill>
                <a:schemeClr val="accent1">
                  <a:lumMod val="50000"/>
                </a:schemeClr>
              </a:solidFill>
              <a:latin typeface="黑体" panose="02010609060101010101" pitchFamily="49" charset="-122"/>
              <a:ea typeface="黑体" panose="02010609060101010101" pitchFamily="49" charset="-122"/>
            </a:endParaRPr>
          </a:p>
        </p:txBody>
      </p:sp>
      <p:sp>
        <p:nvSpPr>
          <p:cNvPr id="73733" name="Text Box 6"/>
          <p:cNvSpPr txBox="1">
            <a:spLocks noChangeArrowheads="1"/>
          </p:cNvSpPr>
          <p:nvPr/>
        </p:nvSpPr>
        <p:spPr bwMode="auto">
          <a:xfrm>
            <a:off x="260339" y="1455158"/>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chemeClr val="accent1">
                    <a:lumMod val="50000"/>
                  </a:schemeClr>
                </a:solidFill>
                <a:latin typeface="黑体" panose="02010609060101010101" pitchFamily="49" charset="-122"/>
                <a:ea typeface="黑体" panose="02010609060101010101" pitchFamily="49" charset="-122"/>
              </a:rPr>
              <a:t>     </a:t>
            </a:r>
            <a:r>
              <a:rPr kumimoji="0" lang="zh-CN" altLang="en-US" sz="2800" b="1">
                <a:solidFill>
                  <a:schemeClr val="accent1">
                    <a:lumMod val="50000"/>
                  </a:schemeClr>
                </a:solidFill>
                <a:latin typeface="黑体" panose="02010609060101010101" pitchFamily="49" charset="-122"/>
                <a:ea typeface="黑体" panose="02010609060101010101" pitchFamily="49" charset="-122"/>
              </a:rPr>
              <a:t>问题描述：</a:t>
            </a:r>
            <a:r>
              <a:rPr kumimoji="0" lang="zh-CN" altLang="en-US" sz="2800">
                <a:solidFill>
                  <a:schemeClr val="accent1">
                    <a:lumMod val="50000"/>
                  </a:schemeClr>
                </a:solidFill>
                <a:latin typeface="黑体" panose="02010609060101010101" pitchFamily="49" charset="-122"/>
                <a:ea typeface="黑体" panose="02010609060101010101" pitchFamily="49" charset="-122"/>
              </a:rPr>
              <a:t>给定无向图</a:t>
            </a:r>
            <a:r>
              <a:rPr kumimoji="0" lang="en-US" altLang="zh-CN" sz="2800">
                <a:solidFill>
                  <a:schemeClr val="accent1">
                    <a:lumMod val="50000"/>
                  </a:schemeClr>
                </a:solidFill>
                <a:latin typeface="黑体" panose="02010609060101010101" pitchFamily="49" charset="-122"/>
                <a:ea typeface="黑体" panose="02010609060101010101" pitchFamily="49" charset="-122"/>
              </a:rPr>
              <a:t>G=(V，E)，</a:t>
            </a:r>
            <a:r>
              <a:rPr kumimoji="0" lang="zh-CN" altLang="en-US" sz="2800">
                <a:solidFill>
                  <a:schemeClr val="accent1">
                    <a:lumMod val="50000"/>
                  </a:schemeClr>
                </a:solidFill>
                <a:latin typeface="黑体" panose="02010609060101010101" pitchFamily="49" charset="-122"/>
                <a:ea typeface="黑体" panose="02010609060101010101" pitchFamily="49" charset="-122"/>
              </a:rPr>
              <a:t>判定其是否含有一哈密顿回路。</a:t>
            </a:r>
            <a:r>
              <a:rPr kumimoji="0" lang="zh-CN" altLang="en-US">
                <a:solidFill>
                  <a:schemeClr val="accent1">
                    <a:lumMod val="50000"/>
                  </a:schemeClr>
                </a:solidFill>
                <a:latin typeface="黑体" panose="02010609060101010101" pitchFamily="49" charset="-122"/>
                <a:ea typeface="黑体" panose="02010609060101010101" pitchFamily="49" charset="-122"/>
              </a:rPr>
              <a:t> </a:t>
            </a:r>
          </a:p>
        </p:txBody>
      </p:sp>
      <p:pic>
        <p:nvPicPr>
          <p:cNvPr id="73734"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03432" y="3861048"/>
            <a:ext cx="2284548" cy="2065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5" name="矩形 2"/>
          <p:cNvSpPr>
            <a:spLocks noChangeArrowheads="1"/>
          </p:cNvSpPr>
          <p:nvPr/>
        </p:nvSpPr>
        <p:spPr bwMode="auto">
          <a:xfrm>
            <a:off x="434512" y="4508872"/>
            <a:ext cx="56515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chemeClr val="accent1">
                    <a:lumMod val="50000"/>
                  </a:schemeClr>
                </a:solidFill>
                <a:latin typeface="黑体" panose="02010609060101010101" pitchFamily="49" charset="-122"/>
                <a:ea typeface="黑体" panose="02010609060101010101" pitchFamily="49" charset="-122"/>
              </a:rPr>
              <a:t>哈密顿回路：</a:t>
            </a:r>
            <a:r>
              <a:rPr lang="zh-CN" altLang="en-US">
                <a:solidFill>
                  <a:schemeClr val="accent1">
                    <a:lumMod val="50000"/>
                  </a:schemeClr>
                </a:solidFill>
              </a:rPr>
              <a:t>从图中的任意一点出发，路途中经过图中每一个顶点当且仅当一次，则成为哈密顿回路。</a:t>
            </a:r>
          </a:p>
        </p:txBody>
      </p:sp>
    </p:spTree>
    <p:extLst>
      <p:ext uri="{BB962C8B-B14F-4D97-AF65-F5344CB8AC3E}">
        <p14:creationId xmlns:p14="http://schemas.microsoft.com/office/powerpoint/2010/main" val="197998174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2A52B39-72AC-4044-B11C-DD09776BCE24}" type="slidenum">
              <a:rPr lang="zh-CN" altLang="en-US" sz="1400">
                <a:solidFill>
                  <a:schemeClr val="accent1">
                    <a:lumMod val="50000"/>
                  </a:schemeClr>
                </a:solidFill>
                <a:latin typeface="Arial Black" panose="020B0A04020102020204" pitchFamily="34" charset="0"/>
              </a:rPr>
              <a:pPr eaLnBrk="1" hangingPunct="1"/>
              <a:t>113</a:t>
            </a:fld>
            <a:endParaRPr lang="en-US" altLang="zh-CN" sz="1400">
              <a:solidFill>
                <a:schemeClr val="accent1">
                  <a:lumMod val="50000"/>
                </a:schemeClr>
              </a:solidFill>
              <a:latin typeface="Arial Black" panose="020B0A04020102020204" pitchFamily="34" charset="0"/>
            </a:endParaRPr>
          </a:p>
        </p:txBody>
      </p:sp>
      <p:sp>
        <p:nvSpPr>
          <p:cNvPr id="74755" name="Rectangle 4"/>
          <p:cNvSpPr>
            <a:spLocks noChangeArrowheads="1"/>
          </p:cNvSpPr>
          <p:nvPr/>
        </p:nvSpPr>
        <p:spPr bwMode="auto">
          <a:xfrm>
            <a:off x="-828600" y="116632"/>
            <a:ext cx="8001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zh-CN" altLang="en-US" sz="4800" dirty="0" smtClean="0">
                <a:solidFill>
                  <a:schemeClr val="bg1"/>
                </a:solidFill>
                <a:latin typeface="黑体" panose="02010609060101010101" pitchFamily="49" charset="-122"/>
                <a:ea typeface="黑体" panose="02010609060101010101" pitchFamily="49" charset="-122"/>
              </a:rPr>
              <a:t>旅行</a:t>
            </a:r>
            <a:r>
              <a:rPr lang="zh-CN" altLang="en-US" sz="4800" dirty="0">
                <a:solidFill>
                  <a:schemeClr val="bg1"/>
                </a:solidFill>
                <a:latin typeface="黑体" panose="02010609060101010101" pitchFamily="49" charset="-122"/>
                <a:ea typeface="黑体" panose="02010609060101010101" pitchFamily="49" charset="-122"/>
              </a:rPr>
              <a:t>收货员</a:t>
            </a:r>
            <a:r>
              <a:rPr lang="zh-CN" altLang="en-US" sz="4800" dirty="0" smtClean="0">
                <a:solidFill>
                  <a:schemeClr val="bg1"/>
                </a:solidFill>
                <a:latin typeface="黑体" panose="02010609060101010101" pitchFamily="49" charset="-122"/>
                <a:ea typeface="黑体" panose="02010609060101010101" pitchFamily="49" charset="-122"/>
              </a:rPr>
              <a:t>问题</a:t>
            </a:r>
            <a:r>
              <a:rPr lang="zh-CN" altLang="en-US" sz="4400" dirty="0">
                <a:solidFill>
                  <a:schemeClr val="bg1"/>
                </a:solidFill>
                <a:latin typeface="黑体" panose="02010609060101010101" pitchFamily="49" charset="-122"/>
                <a:ea typeface="黑体" panose="02010609060101010101" pitchFamily="49" charset="-122"/>
              </a:rPr>
              <a:t>	（</a:t>
            </a:r>
            <a:r>
              <a:rPr lang="en-US" altLang="zh-CN" sz="4400" dirty="0">
                <a:solidFill>
                  <a:schemeClr val="bg1"/>
                </a:solidFill>
                <a:latin typeface="黑体" panose="02010609060101010101" pitchFamily="49" charset="-122"/>
                <a:ea typeface="黑体" panose="02010609060101010101" pitchFamily="49" charset="-122"/>
              </a:rPr>
              <a:t>TSP）</a:t>
            </a:r>
          </a:p>
        </p:txBody>
      </p:sp>
      <p:sp>
        <p:nvSpPr>
          <p:cNvPr id="74756" name="Text Box 5"/>
          <p:cNvSpPr txBox="1">
            <a:spLocks noChangeArrowheads="1"/>
          </p:cNvSpPr>
          <p:nvPr/>
        </p:nvSpPr>
        <p:spPr bwMode="auto">
          <a:xfrm>
            <a:off x="304800" y="3048000"/>
            <a:ext cx="8458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chemeClr val="accent1">
                    <a:lumMod val="50000"/>
                  </a:schemeClr>
                </a:solidFill>
                <a:latin typeface="黑体" panose="02010609060101010101" pitchFamily="49" charset="-122"/>
                <a:ea typeface="黑体" panose="02010609060101010101" pitchFamily="49" charset="-122"/>
              </a:rPr>
              <a:t>    首先，给定</a:t>
            </a:r>
            <a:r>
              <a:rPr kumimoji="0" lang="en-US" altLang="zh-CN">
                <a:solidFill>
                  <a:schemeClr val="accent1">
                    <a:lumMod val="50000"/>
                  </a:schemeClr>
                </a:solidFill>
                <a:latin typeface="黑体" panose="02010609060101010101" pitchFamily="49" charset="-122"/>
                <a:ea typeface="黑体" panose="02010609060101010101" pitchFamily="49" charset="-122"/>
              </a:rPr>
              <a:t>TSP</a:t>
            </a:r>
            <a:r>
              <a:rPr kumimoji="0" lang="zh-CN" altLang="en-US">
                <a:solidFill>
                  <a:schemeClr val="accent1">
                    <a:lumMod val="50000"/>
                  </a:schemeClr>
                </a:solidFill>
                <a:latin typeface="黑体" panose="02010609060101010101" pitchFamily="49" charset="-122"/>
                <a:ea typeface="黑体" panose="02010609060101010101" pitchFamily="49" charset="-122"/>
              </a:rPr>
              <a:t>的一个实例(</a:t>
            </a:r>
            <a:r>
              <a:rPr kumimoji="0" lang="en-US" altLang="zh-CN">
                <a:solidFill>
                  <a:schemeClr val="accent1">
                    <a:lumMod val="50000"/>
                  </a:schemeClr>
                </a:solidFill>
                <a:latin typeface="黑体" panose="02010609060101010101" pitchFamily="49" charset="-122"/>
                <a:ea typeface="黑体" panose="02010609060101010101" pitchFamily="49" charset="-122"/>
              </a:rPr>
              <a:t>G，c，k)，</a:t>
            </a:r>
            <a:r>
              <a:rPr kumimoji="0" lang="zh-CN" altLang="en-US">
                <a:solidFill>
                  <a:schemeClr val="accent1">
                    <a:lumMod val="50000"/>
                  </a:schemeClr>
                </a:solidFill>
                <a:latin typeface="黑体" panose="02010609060101010101" pitchFamily="49" charset="-122"/>
                <a:ea typeface="黑体" panose="02010609060101010101" pitchFamily="49" charset="-122"/>
              </a:rPr>
              <a:t>和一个由</a:t>
            </a:r>
            <a:r>
              <a:rPr kumimoji="0" lang="en-US" altLang="zh-CN">
                <a:solidFill>
                  <a:schemeClr val="accent1">
                    <a:lumMod val="50000"/>
                  </a:schemeClr>
                </a:solidFill>
                <a:latin typeface="黑体" panose="02010609060101010101" pitchFamily="49" charset="-122"/>
                <a:ea typeface="黑体" panose="02010609060101010101" pitchFamily="49" charset="-122"/>
              </a:rPr>
              <a:t>n</a:t>
            </a:r>
            <a:r>
              <a:rPr kumimoji="0" lang="zh-CN" altLang="en-US">
                <a:solidFill>
                  <a:schemeClr val="accent1">
                    <a:lumMod val="50000"/>
                  </a:schemeClr>
                </a:solidFill>
                <a:latin typeface="黑体" panose="02010609060101010101" pitchFamily="49" charset="-122"/>
                <a:ea typeface="黑体" panose="02010609060101010101" pitchFamily="49" charset="-122"/>
              </a:rPr>
              <a:t>个顶点组成的顶点序列。验证算法要验证这</a:t>
            </a:r>
            <a:r>
              <a:rPr kumimoji="0" lang="en-US" altLang="zh-CN">
                <a:solidFill>
                  <a:schemeClr val="accent1">
                    <a:lumMod val="50000"/>
                  </a:schemeClr>
                </a:solidFill>
                <a:latin typeface="黑体" panose="02010609060101010101" pitchFamily="49" charset="-122"/>
                <a:ea typeface="黑体" panose="02010609060101010101" pitchFamily="49" charset="-122"/>
              </a:rPr>
              <a:t>n</a:t>
            </a:r>
            <a:r>
              <a:rPr kumimoji="0" lang="zh-CN" altLang="en-US">
                <a:solidFill>
                  <a:schemeClr val="accent1">
                    <a:lumMod val="50000"/>
                  </a:schemeClr>
                </a:solidFill>
                <a:latin typeface="黑体" panose="02010609060101010101" pitchFamily="49" charset="-122"/>
                <a:ea typeface="黑体" panose="02010609060101010101" pitchFamily="49" charset="-122"/>
              </a:rPr>
              <a:t>个顶点组成的序列是图</a:t>
            </a:r>
            <a:r>
              <a:rPr kumimoji="0" lang="en-US" altLang="zh-CN">
                <a:solidFill>
                  <a:schemeClr val="accent1">
                    <a:lumMod val="50000"/>
                  </a:schemeClr>
                </a:solidFill>
                <a:latin typeface="黑体" panose="02010609060101010101" pitchFamily="49" charset="-122"/>
                <a:ea typeface="黑体" panose="02010609060101010101" pitchFamily="49" charset="-122"/>
              </a:rPr>
              <a:t>G</a:t>
            </a:r>
            <a:r>
              <a:rPr kumimoji="0" lang="zh-CN" altLang="en-US">
                <a:solidFill>
                  <a:schemeClr val="accent1">
                    <a:lumMod val="50000"/>
                  </a:schemeClr>
                </a:solidFill>
                <a:latin typeface="黑体" panose="02010609060101010101" pitchFamily="49" charset="-122"/>
                <a:ea typeface="黑体" panose="02010609060101010101" pitchFamily="49" charset="-122"/>
              </a:rPr>
              <a:t>的一条回路，且经过每个顶点一次。另外，将每条边的费用加起来，并验证所得的和不超过</a:t>
            </a:r>
            <a:r>
              <a:rPr kumimoji="0" lang="en-US" altLang="zh-CN">
                <a:solidFill>
                  <a:schemeClr val="accent1">
                    <a:lumMod val="50000"/>
                  </a:schemeClr>
                </a:solidFill>
                <a:latin typeface="黑体" panose="02010609060101010101" pitchFamily="49" charset="-122"/>
                <a:ea typeface="黑体" panose="02010609060101010101" pitchFamily="49" charset="-122"/>
              </a:rPr>
              <a:t>k。</a:t>
            </a:r>
            <a:r>
              <a:rPr kumimoji="0" lang="zh-CN" altLang="en-US">
                <a:solidFill>
                  <a:schemeClr val="accent1">
                    <a:lumMod val="50000"/>
                  </a:schemeClr>
                </a:solidFill>
                <a:latin typeface="黑体" panose="02010609060101010101" pitchFamily="49" charset="-122"/>
                <a:ea typeface="黑体" panose="02010609060101010101" pitchFamily="49" charset="-122"/>
              </a:rPr>
              <a:t>这个过程显然可在多项式时间内完成，即</a:t>
            </a:r>
            <a:r>
              <a:rPr kumimoji="0" lang="en-US" altLang="zh-CN">
                <a:solidFill>
                  <a:schemeClr val="accent1">
                    <a:lumMod val="50000"/>
                  </a:schemeClr>
                </a:solidFill>
                <a:latin typeface="黑体" panose="02010609060101010101" pitchFamily="49" charset="-122"/>
                <a:ea typeface="黑体" panose="02010609060101010101" pitchFamily="49" charset="-122"/>
              </a:rPr>
              <a:t>TSP∈NP。 </a:t>
            </a:r>
            <a:endParaRPr kumimoji="0" lang="zh-CN" altLang="en-US">
              <a:solidFill>
                <a:schemeClr val="accent1">
                  <a:lumMod val="50000"/>
                </a:schemeClr>
              </a:solidFill>
              <a:latin typeface="黑体" panose="02010609060101010101" pitchFamily="49" charset="-122"/>
              <a:ea typeface="黑体" panose="02010609060101010101" pitchFamily="49" charset="-122"/>
            </a:endParaRPr>
          </a:p>
          <a:p>
            <a:pPr eaLnBrk="1" hangingPunct="1"/>
            <a:r>
              <a:rPr kumimoji="0" lang="zh-CN" altLang="en-US">
                <a:solidFill>
                  <a:schemeClr val="accent1">
                    <a:lumMod val="50000"/>
                  </a:schemeClr>
                </a:solidFill>
                <a:latin typeface="黑体" panose="02010609060101010101" pitchFamily="49" charset="-122"/>
                <a:ea typeface="黑体" panose="02010609060101010101" pitchFamily="49" charset="-122"/>
              </a:rPr>
              <a:t>    </a:t>
            </a:r>
          </a:p>
        </p:txBody>
      </p:sp>
      <p:sp>
        <p:nvSpPr>
          <p:cNvPr id="74757" name="Text Box 6"/>
          <p:cNvSpPr txBox="1">
            <a:spLocks noChangeArrowheads="1"/>
          </p:cNvSpPr>
          <p:nvPr/>
        </p:nvSpPr>
        <p:spPr bwMode="auto">
          <a:xfrm>
            <a:off x="304800" y="1752600"/>
            <a:ext cx="8534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dirty="0">
                <a:solidFill>
                  <a:schemeClr val="accent1">
                    <a:lumMod val="50000"/>
                  </a:schemeClr>
                </a:solidFill>
                <a:latin typeface="黑体" panose="02010609060101010101" pitchFamily="49" charset="-122"/>
                <a:ea typeface="黑体" panose="02010609060101010101" pitchFamily="49" charset="-122"/>
              </a:rPr>
              <a:t>    </a:t>
            </a:r>
            <a:r>
              <a:rPr kumimoji="0" lang="zh-CN" altLang="en-US" b="1" dirty="0">
                <a:solidFill>
                  <a:schemeClr val="accent1">
                    <a:lumMod val="50000"/>
                  </a:schemeClr>
                </a:solidFill>
                <a:latin typeface="黑体" panose="02010609060101010101" pitchFamily="49" charset="-122"/>
                <a:ea typeface="黑体" panose="02010609060101010101" pitchFamily="49" charset="-122"/>
              </a:rPr>
              <a:t>问题描述：</a:t>
            </a:r>
            <a:r>
              <a:rPr kumimoji="0" lang="zh-CN" altLang="en-US" dirty="0">
                <a:solidFill>
                  <a:schemeClr val="accent1">
                    <a:lumMod val="50000"/>
                  </a:schemeClr>
                </a:solidFill>
                <a:latin typeface="黑体" panose="02010609060101010101" pitchFamily="49" charset="-122"/>
                <a:ea typeface="黑体" panose="02010609060101010101" pitchFamily="49" charset="-122"/>
              </a:rPr>
              <a:t>给定一个无向完全图</a:t>
            </a:r>
            <a:r>
              <a:rPr kumimoji="0" lang="en-US" altLang="zh-CN" dirty="0">
                <a:solidFill>
                  <a:schemeClr val="accent1">
                    <a:lumMod val="50000"/>
                  </a:schemeClr>
                </a:solidFill>
                <a:latin typeface="黑体" panose="02010609060101010101" pitchFamily="49" charset="-122"/>
                <a:ea typeface="黑体" panose="02010609060101010101" pitchFamily="49" charset="-122"/>
              </a:rPr>
              <a:t>G=(V，E)</a:t>
            </a:r>
            <a:r>
              <a:rPr kumimoji="0" lang="zh-CN" altLang="en-US" dirty="0">
                <a:solidFill>
                  <a:schemeClr val="accent1">
                    <a:lumMod val="50000"/>
                  </a:schemeClr>
                </a:solidFill>
                <a:latin typeface="黑体" panose="02010609060101010101" pitchFamily="49" charset="-122"/>
                <a:ea typeface="黑体" panose="02010609060101010101" pitchFamily="49" charset="-122"/>
              </a:rPr>
              <a:t>及定义在</a:t>
            </a:r>
            <a:r>
              <a:rPr kumimoji="0" lang="en-US" altLang="zh-CN" dirty="0">
                <a:solidFill>
                  <a:schemeClr val="accent1">
                    <a:lumMod val="50000"/>
                  </a:schemeClr>
                </a:solidFill>
                <a:latin typeface="黑体" panose="02010609060101010101" pitchFamily="49" charset="-122"/>
                <a:ea typeface="黑体" panose="02010609060101010101" pitchFamily="49" charset="-122"/>
              </a:rPr>
              <a:t>V</a:t>
            </a:r>
            <a:r>
              <a:rPr kumimoji="0" lang="en-US" altLang="zh-CN" dirty="0">
                <a:solidFill>
                  <a:schemeClr val="accent1">
                    <a:lumMod val="50000"/>
                  </a:schemeClr>
                </a:solidFill>
                <a:latin typeface="黑体" panose="02010609060101010101" pitchFamily="49" charset="-122"/>
                <a:ea typeface="黑体" panose="02010609060101010101" pitchFamily="49" charset="-122"/>
                <a:sym typeface="Symbol" panose="05050102010706020507" pitchFamily="18" charset="2"/>
              </a:rPr>
              <a:t></a:t>
            </a:r>
            <a:r>
              <a:rPr kumimoji="0" lang="en-US" altLang="zh-CN" dirty="0">
                <a:solidFill>
                  <a:schemeClr val="accent1">
                    <a:lumMod val="50000"/>
                  </a:schemeClr>
                </a:solidFill>
                <a:latin typeface="黑体" panose="02010609060101010101" pitchFamily="49" charset="-122"/>
                <a:ea typeface="黑体" panose="02010609060101010101" pitchFamily="49" charset="-122"/>
              </a:rPr>
              <a:t>V</a:t>
            </a:r>
            <a:r>
              <a:rPr kumimoji="0" lang="zh-CN" altLang="en-US" dirty="0">
                <a:solidFill>
                  <a:schemeClr val="accent1">
                    <a:lumMod val="50000"/>
                  </a:schemeClr>
                </a:solidFill>
                <a:latin typeface="黑体" panose="02010609060101010101" pitchFamily="49" charset="-122"/>
                <a:ea typeface="黑体" panose="02010609060101010101" pitchFamily="49" charset="-122"/>
              </a:rPr>
              <a:t>上的一个费用函数</a:t>
            </a:r>
            <a:r>
              <a:rPr kumimoji="0" lang="en-US" altLang="zh-CN" dirty="0">
                <a:solidFill>
                  <a:schemeClr val="accent1">
                    <a:lumMod val="50000"/>
                  </a:schemeClr>
                </a:solidFill>
                <a:latin typeface="黑体" panose="02010609060101010101" pitchFamily="49" charset="-122"/>
                <a:ea typeface="黑体" panose="02010609060101010101" pitchFamily="49" charset="-122"/>
              </a:rPr>
              <a:t>c</a:t>
            </a:r>
            <a:r>
              <a:rPr kumimoji="0" lang="zh-CN" altLang="en-US" dirty="0">
                <a:solidFill>
                  <a:schemeClr val="accent1">
                    <a:lumMod val="50000"/>
                  </a:schemeClr>
                </a:solidFill>
                <a:latin typeface="黑体" panose="02010609060101010101" pitchFamily="49" charset="-122"/>
                <a:ea typeface="黑体" panose="02010609060101010101" pitchFamily="49" charset="-122"/>
              </a:rPr>
              <a:t>和一个整数</a:t>
            </a:r>
            <a:r>
              <a:rPr kumimoji="0" lang="en-US" altLang="zh-CN" dirty="0">
                <a:solidFill>
                  <a:schemeClr val="accent1">
                    <a:lumMod val="50000"/>
                  </a:schemeClr>
                </a:solidFill>
                <a:latin typeface="黑体" panose="02010609060101010101" pitchFamily="49" charset="-122"/>
                <a:ea typeface="黑体" panose="02010609060101010101" pitchFamily="49" charset="-122"/>
              </a:rPr>
              <a:t>k，</a:t>
            </a:r>
            <a:r>
              <a:rPr kumimoji="0" lang="zh-CN" altLang="en-US" dirty="0">
                <a:solidFill>
                  <a:schemeClr val="accent1">
                    <a:lumMod val="50000"/>
                  </a:schemeClr>
                </a:solidFill>
                <a:latin typeface="黑体" panose="02010609060101010101" pitchFamily="49" charset="-122"/>
                <a:ea typeface="黑体" panose="02010609060101010101" pitchFamily="49" charset="-122"/>
              </a:rPr>
              <a:t>判定</a:t>
            </a:r>
            <a:r>
              <a:rPr kumimoji="0" lang="en-US" altLang="zh-CN" dirty="0">
                <a:solidFill>
                  <a:schemeClr val="accent1">
                    <a:lumMod val="50000"/>
                  </a:schemeClr>
                </a:solidFill>
                <a:latin typeface="黑体" panose="02010609060101010101" pitchFamily="49" charset="-122"/>
                <a:ea typeface="黑体" panose="02010609060101010101" pitchFamily="49" charset="-122"/>
              </a:rPr>
              <a:t>G</a:t>
            </a:r>
            <a:r>
              <a:rPr kumimoji="0" lang="zh-CN" altLang="en-US" dirty="0">
                <a:solidFill>
                  <a:schemeClr val="accent1">
                    <a:lumMod val="50000"/>
                  </a:schemeClr>
                </a:solidFill>
                <a:latin typeface="黑体" panose="02010609060101010101" pitchFamily="49" charset="-122"/>
                <a:ea typeface="黑体" panose="02010609060101010101" pitchFamily="49" charset="-122"/>
              </a:rPr>
              <a:t>是否存在经过</a:t>
            </a:r>
            <a:r>
              <a:rPr kumimoji="0" lang="en-US" altLang="zh-CN" dirty="0">
                <a:solidFill>
                  <a:schemeClr val="accent1">
                    <a:lumMod val="50000"/>
                  </a:schemeClr>
                </a:solidFill>
                <a:latin typeface="黑体" panose="02010609060101010101" pitchFamily="49" charset="-122"/>
                <a:ea typeface="黑体" panose="02010609060101010101" pitchFamily="49" charset="-122"/>
              </a:rPr>
              <a:t>V</a:t>
            </a:r>
            <a:r>
              <a:rPr kumimoji="0" lang="zh-CN" altLang="en-US" dirty="0">
                <a:solidFill>
                  <a:schemeClr val="accent1">
                    <a:lumMod val="50000"/>
                  </a:schemeClr>
                </a:solidFill>
                <a:latin typeface="黑体" panose="02010609060101010101" pitchFamily="49" charset="-122"/>
                <a:ea typeface="黑体" panose="02010609060101010101" pitchFamily="49" charset="-122"/>
              </a:rPr>
              <a:t>中各顶点恰好一次的回路，使得该回路的费用不超过</a:t>
            </a:r>
            <a:r>
              <a:rPr kumimoji="0" lang="en-US" altLang="zh-CN" dirty="0">
                <a:solidFill>
                  <a:schemeClr val="accent1">
                    <a:lumMod val="50000"/>
                  </a:schemeClr>
                </a:solidFill>
                <a:latin typeface="黑体" panose="02010609060101010101" pitchFamily="49" charset="-122"/>
                <a:ea typeface="黑体" panose="02010609060101010101" pitchFamily="49" charset="-122"/>
              </a:rPr>
              <a:t>k。 </a:t>
            </a:r>
            <a:endParaRPr kumimoji="0" lang="zh-CN" altLang="en-US" dirty="0">
              <a:solidFill>
                <a:schemeClr val="accent1">
                  <a:lumMod val="50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4823113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a:xfrm>
            <a:off x="7954507" y="5780311"/>
            <a:ext cx="1151383" cy="457200"/>
          </a:xfr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30F703B-00E1-4C26-8BAA-46D55568F26D}" type="slidenum">
              <a:rPr lang="zh-CN" altLang="en-US" sz="1400">
                <a:solidFill>
                  <a:schemeClr val="accent1">
                    <a:lumMod val="50000"/>
                  </a:schemeClr>
                </a:solidFill>
                <a:latin typeface="Arial Black" panose="020B0A04020102020204" pitchFamily="34" charset="0"/>
              </a:rPr>
              <a:pPr eaLnBrk="1" hangingPunct="1"/>
              <a:t>114</a:t>
            </a:fld>
            <a:endParaRPr lang="en-US" altLang="zh-CN" sz="1400">
              <a:solidFill>
                <a:schemeClr val="accent1">
                  <a:lumMod val="50000"/>
                </a:schemeClr>
              </a:solidFill>
              <a:latin typeface="Arial Black" panose="020B0A04020102020204" pitchFamily="34" charset="0"/>
            </a:endParaRPr>
          </a:p>
        </p:txBody>
      </p:sp>
      <p:sp>
        <p:nvSpPr>
          <p:cNvPr id="75779" name="Rectangle 4"/>
          <p:cNvSpPr>
            <a:spLocks noChangeArrowheads="1"/>
          </p:cNvSpPr>
          <p:nvPr/>
        </p:nvSpPr>
        <p:spPr bwMode="auto">
          <a:xfrm>
            <a:off x="281930" y="186214"/>
            <a:ext cx="8001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800" dirty="0" smtClean="0">
                <a:solidFill>
                  <a:schemeClr val="bg1"/>
                </a:solidFill>
                <a:latin typeface="黑体" panose="02010609060101010101" pitchFamily="49" charset="-122"/>
                <a:ea typeface="黑体" panose="02010609060101010101" pitchFamily="49" charset="-122"/>
              </a:rPr>
              <a:t>旅行</a:t>
            </a:r>
            <a:r>
              <a:rPr lang="zh-CN" altLang="en-US" sz="4800" dirty="0">
                <a:solidFill>
                  <a:schemeClr val="bg1"/>
                </a:solidFill>
                <a:latin typeface="黑体" panose="02010609060101010101" pitchFamily="49" charset="-122"/>
                <a:ea typeface="黑体" panose="02010609060101010101" pitchFamily="49" charset="-122"/>
              </a:rPr>
              <a:t>收货员</a:t>
            </a:r>
            <a:r>
              <a:rPr lang="zh-CN" altLang="en-US" sz="4800" dirty="0" smtClean="0">
                <a:solidFill>
                  <a:schemeClr val="bg1"/>
                </a:solidFill>
                <a:latin typeface="黑体" panose="02010609060101010101" pitchFamily="49" charset="-122"/>
                <a:ea typeface="黑体" panose="02010609060101010101" pitchFamily="49" charset="-122"/>
              </a:rPr>
              <a:t>问题</a:t>
            </a:r>
            <a:r>
              <a:rPr lang="zh-CN" altLang="en-US" sz="4400" dirty="0">
                <a:solidFill>
                  <a:schemeClr val="bg1"/>
                </a:solidFill>
                <a:latin typeface="黑体" panose="02010609060101010101" pitchFamily="49" charset="-122"/>
                <a:ea typeface="黑体" panose="02010609060101010101" pitchFamily="49" charset="-122"/>
              </a:rPr>
              <a:t>	（</a:t>
            </a:r>
            <a:r>
              <a:rPr lang="en-US" altLang="zh-CN" sz="4400" dirty="0">
                <a:solidFill>
                  <a:schemeClr val="bg1"/>
                </a:solidFill>
                <a:latin typeface="黑体" panose="02010609060101010101" pitchFamily="49" charset="-122"/>
                <a:ea typeface="黑体" panose="02010609060101010101" pitchFamily="49" charset="-122"/>
              </a:rPr>
              <a:t>TSP）</a:t>
            </a:r>
          </a:p>
        </p:txBody>
      </p:sp>
      <p:sp>
        <p:nvSpPr>
          <p:cNvPr id="75780" name="Text Box 5"/>
          <p:cNvSpPr txBox="1">
            <a:spLocks noChangeArrowheads="1"/>
          </p:cNvSpPr>
          <p:nvPr/>
        </p:nvSpPr>
        <p:spPr bwMode="auto">
          <a:xfrm>
            <a:off x="393244" y="1052736"/>
            <a:ext cx="84582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dirty="0">
                <a:solidFill>
                  <a:schemeClr val="accent1">
                    <a:lumMod val="50000"/>
                  </a:schemeClr>
                </a:solidFill>
                <a:latin typeface="黑体" panose="02010609060101010101" pitchFamily="49" charset="-122"/>
                <a:ea typeface="黑体" panose="02010609060101010101" pitchFamily="49" charset="-122"/>
              </a:rPr>
              <a:t>其次，旅行售货员问题与哈密顿回路问题有着密切的联系。哈密顿回路问题可在多项式时间内变换为旅行售货员问题。即</a:t>
            </a:r>
            <a:r>
              <a:rPr kumimoji="0" lang="en-US" altLang="zh-CN" dirty="0" err="1">
                <a:solidFill>
                  <a:schemeClr val="accent1">
                    <a:lumMod val="50000"/>
                  </a:schemeClr>
                </a:solidFill>
                <a:latin typeface="黑体" panose="02010609060101010101" pitchFamily="49" charset="-122"/>
                <a:ea typeface="黑体" panose="02010609060101010101" pitchFamily="49" charset="-122"/>
              </a:rPr>
              <a:t>HAM-CYCLE∝</a:t>
            </a:r>
            <a:r>
              <a:rPr kumimoji="0" lang="en-US" altLang="zh-CN" baseline="-30000" dirty="0" err="1">
                <a:solidFill>
                  <a:schemeClr val="accent1">
                    <a:lumMod val="50000"/>
                  </a:schemeClr>
                </a:solidFill>
                <a:latin typeface="黑体" panose="02010609060101010101" pitchFamily="49" charset="-122"/>
                <a:ea typeface="黑体" panose="02010609060101010101" pitchFamily="49" charset="-122"/>
              </a:rPr>
              <a:t>p</a:t>
            </a:r>
            <a:r>
              <a:rPr kumimoji="0" lang="en-US" altLang="zh-CN" dirty="0" err="1">
                <a:solidFill>
                  <a:schemeClr val="accent1">
                    <a:lumMod val="50000"/>
                  </a:schemeClr>
                </a:solidFill>
                <a:latin typeface="黑体" panose="02010609060101010101" pitchFamily="49" charset="-122"/>
                <a:ea typeface="黑体" panose="02010609060101010101" pitchFamily="49" charset="-122"/>
              </a:rPr>
              <a:t>TSP</a:t>
            </a:r>
            <a:r>
              <a:rPr kumimoji="0" lang="en-US" altLang="zh-CN" dirty="0">
                <a:solidFill>
                  <a:schemeClr val="accent1">
                    <a:lumMod val="50000"/>
                  </a:schemeClr>
                </a:solidFill>
                <a:latin typeface="黑体" panose="02010609060101010101" pitchFamily="49" charset="-122"/>
                <a:ea typeface="黑体" panose="02010609060101010101" pitchFamily="49" charset="-122"/>
              </a:rPr>
              <a:t>。</a:t>
            </a:r>
            <a:r>
              <a:rPr kumimoji="0" lang="zh-CN" altLang="en-US" dirty="0">
                <a:solidFill>
                  <a:schemeClr val="accent1">
                    <a:lumMod val="50000"/>
                  </a:schemeClr>
                </a:solidFill>
                <a:latin typeface="黑体" panose="02010609060101010101" pitchFamily="49" charset="-122"/>
                <a:ea typeface="黑体" panose="02010609060101010101" pitchFamily="49" charset="-122"/>
              </a:rPr>
              <a:t>从而，旅行售货员问题是</a:t>
            </a:r>
            <a:r>
              <a:rPr kumimoji="0" lang="en-US" altLang="zh-CN" dirty="0">
                <a:solidFill>
                  <a:schemeClr val="accent1">
                    <a:lumMod val="50000"/>
                  </a:schemeClr>
                </a:solidFill>
                <a:latin typeface="黑体" panose="02010609060101010101" pitchFamily="49" charset="-122"/>
                <a:ea typeface="黑体" panose="02010609060101010101" pitchFamily="49" charset="-122"/>
              </a:rPr>
              <a:t>NP</a:t>
            </a:r>
            <a:r>
              <a:rPr kumimoji="0" lang="zh-CN" altLang="en-US" dirty="0">
                <a:solidFill>
                  <a:schemeClr val="accent1">
                    <a:lumMod val="50000"/>
                  </a:schemeClr>
                </a:solidFill>
                <a:latin typeface="黑体" panose="02010609060101010101" pitchFamily="49" charset="-122"/>
                <a:ea typeface="黑体" panose="02010609060101010101" pitchFamily="49" charset="-122"/>
              </a:rPr>
              <a:t>难的。</a:t>
            </a:r>
            <a:endParaRPr kumimoji="0" lang="en-US" altLang="zh-CN" dirty="0">
              <a:solidFill>
                <a:schemeClr val="accent1">
                  <a:lumMod val="50000"/>
                </a:schemeClr>
              </a:solidFill>
              <a:latin typeface="黑体" panose="02010609060101010101" pitchFamily="49" charset="-122"/>
              <a:ea typeface="黑体" panose="02010609060101010101" pitchFamily="49" charset="-122"/>
            </a:endParaRPr>
          </a:p>
          <a:p>
            <a:pPr eaLnBrk="1" hangingPunct="1"/>
            <a:r>
              <a:rPr kumimoji="0" lang="zh-CN" altLang="en-US" dirty="0">
                <a:solidFill>
                  <a:srgbClr val="FF0000"/>
                </a:solidFill>
                <a:latin typeface="黑体" panose="02010609060101010101" pitchFamily="49" charset="-122"/>
                <a:ea typeface="黑体" panose="02010609060101010101" pitchFamily="49" charset="-122"/>
              </a:rPr>
              <a:t>分析：</a:t>
            </a:r>
            <a:r>
              <a:rPr kumimoji="0" lang="zh-CN" altLang="en-US" dirty="0">
                <a:solidFill>
                  <a:schemeClr val="accent1">
                    <a:lumMod val="50000"/>
                  </a:schemeClr>
                </a:solidFill>
                <a:latin typeface="黑体" panose="02010609060101010101" pitchFamily="49" charset="-122"/>
                <a:ea typeface="黑体" panose="02010609060101010101" pitchFamily="49" charset="-122"/>
              </a:rPr>
              <a:t>设</a:t>
            </a:r>
            <a:r>
              <a:rPr kumimoji="0" lang="en-US" altLang="zh-CN" dirty="0">
                <a:solidFill>
                  <a:schemeClr val="accent1">
                    <a:lumMod val="50000"/>
                  </a:schemeClr>
                </a:solidFill>
                <a:latin typeface="黑体" panose="02010609060101010101" pitchFamily="49" charset="-122"/>
                <a:ea typeface="黑体" panose="02010609060101010101" pitchFamily="49" charset="-122"/>
              </a:rPr>
              <a:t>G=(V，E)</a:t>
            </a:r>
            <a:r>
              <a:rPr kumimoji="0" lang="zh-CN" altLang="en-US" dirty="0">
                <a:solidFill>
                  <a:schemeClr val="accent1">
                    <a:lumMod val="50000"/>
                  </a:schemeClr>
                </a:solidFill>
                <a:latin typeface="黑体" panose="02010609060101010101" pitchFamily="49" charset="-122"/>
                <a:ea typeface="黑体" panose="02010609060101010101" pitchFamily="49" charset="-122"/>
              </a:rPr>
              <a:t>是</a:t>
            </a:r>
            <a:r>
              <a:rPr kumimoji="0" lang="en-US" altLang="zh-CN" dirty="0">
                <a:solidFill>
                  <a:schemeClr val="accent1">
                    <a:lumMod val="50000"/>
                  </a:schemeClr>
                </a:solidFill>
                <a:latin typeface="黑体" panose="02010609060101010101" pitchFamily="49" charset="-122"/>
                <a:ea typeface="黑体" panose="02010609060101010101" pitchFamily="49" charset="-122"/>
              </a:rPr>
              <a:t>HAM-CYCLE</a:t>
            </a:r>
            <a:r>
              <a:rPr kumimoji="0" lang="zh-CN" altLang="en-US" dirty="0">
                <a:solidFill>
                  <a:schemeClr val="accent1">
                    <a:lumMod val="50000"/>
                  </a:schemeClr>
                </a:solidFill>
                <a:latin typeface="黑体" panose="02010609060101010101" pitchFamily="49" charset="-122"/>
                <a:ea typeface="黑体" panose="02010609060101010101" pitchFamily="49" charset="-122"/>
              </a:rPr>
              <a:t>的一个实例，构造带权图</a:t>
            </a:r>
            <a:r>
              <a:rPr kumimoji="0" lang="en-US" altLang="zh-CN" dirty="0">
                <a:solidFill>
                  <a:schemeClr val="accent1">
                    <a:lumMod val="50000"/>
                  </a:schemeClr>
                </a:solidFill>
                <a:latin typeface="黑体" panose="02010609060101010101" pitchFamily="49" charset="-122"/>
                <a:ea typeface="黑体" panose="02010609060101010101" pitchFamily="49" charset="-122"/>
              </a:rPr>
              <a:t>G’=(V，E’),E’={(</a:t>
            </a:r>
            <a:r>
              <a:rPr kumimoji="0" lang="en-US" altLang="zh-CN" dirty="0" err="1">
                <a:solidFill>
                  <a:schemeClr val="accent1">
                    <a:lumMod val="50000"/>
                  </a:schemeClr>
                </a:solidFill>
                <a:latin typeface="黑体" panose="02010609060101010101" pitchFamily="49" charset="-122"/>
                <a:ea typeface="黑体" panose="02010609060101010101" pitchFamily="49" charset="-122"/>
              </a:rPr>
              <a:t>i,j</a:t>
            </a:r>
            <a:r>
              <a:rPr kumimoji="0" lang="en-US" altLang="zh-CN" dirty="0">
                <a:solidFill>
                  <a:schemeClr val="accent1">
                    <a:lumMod val="50000"/>
                  </a:schemeClr>
                </a:solidFill>
                <a:latin typeface="黑体" panose="02010609060101010101" pitchFamily="49" charset="-122"/>
                <a:ea typeface="黑体" panose="02010609060101010101" pitchFamily="49" charset="-122"/>
              </a:rPr>
              <a:t>)|</a:t>
            </a:r>
            <a:r>
              <a:rPr kumimoji="0" lang="en-US" altLang="zh-CN" dirty="0" err="1">
                <a:solidFill>
                  <a:schemeClr val="accent1">
                    <a:lumMod val="50000"/>
                  </a:schemeClr>
                </a:solidFill>
                <a:latin typeface="黑体" panose="02010609060101010101" pitchFamily="49" charset="-122"/>
                <a:ea typeface="黑体" panose="02010609060101010101" pitchFamily="49" charset="-122"/>
              </a:rPr>
              <a:t>i,j∈V</a:t>
            </a:r>
            <a:r>
              <a:rPr kumimoji="0" lang="en-US" altLang="zh-CN" dirty="0">
                <a:solidFill>
                  <a:schemeClr val="accent1">
                    <a:lumMod val="50000"/>
                  </a:schemeClr>
                </a:solidFill>
                <a:latin typeface="黑体" panose="02010609060101010101" pitchFamily="49" charset="-122"/>
                <a:ea typeface="黑体" panose="02010609060101010101" pitchFamily="49" charset="-122"/>
              </a:rPr>
              <a:t>},</a:t>
            </a:r>
            <a:r>
              <a:rPr kumimoji="0" lang="zh-CN" altLang="en-US" dirty="0">
                <a:solidFill>
                  <a:schemeClr val="accent1">
                    <a:lumMod val="50000"/>
                  </a:schemeClr>
                </a:solidFill>
                <a:latin typeface="黑体" panose="02010609060101010101" pitchFamily="49" charset="-122"/>
                <a:ea typeface="黑体" panose="02010609060101010101" pitchFamily="49" charset="-122"/>
              </a:rPr>
              <a:t>对</a:t>
            </a:r>
            <a:r>
              <a:rPr kumimoji="0" lang="en-US" altLang="zh-CN" dirty="0">
                <a:solidFill>
                  <a:schemeClr val="accent1">
                    <a:lumMod val="50000"/>
                  </a:schemeClr>
                </a:solidFill>
                <a:latin typeface="黑体" panose="02010609060101010101" pitchFamily="49" charset="-122"/>
                <a:ea typeface="黑体" panose="02010609060101010101" pitchFamily="49" charset="-122"/>
              </a:rPr>
              <a:t>E’</a:t>
            </a:r>
            <a:r>
              <a:rPr kumimoji="0" lang="zh-CN" altLang="en-US" dirty="0">
                <a:solidFill>
                  <a:schemeClr val="accent1">
                    <a:lumMod val="50000"/>
                  </a:schemeClr>
                </a:solidFill>
                <a:latin typeface="黑体" panose="02010609060101010101" pitchFamily="49" charset="-122"/>
                <a:ea typeface="黑体" panose="02010609060101010101" pitchFamily="49" charset="-122"/>
              </a:rPr>
              <a:t>中的每条边</a:t>
            </a:r>
            <a:r>
              <a:rPr kumimoji="0" lang="en-US" altLang="zh-CN" dirty="0">
                <a:solidFill>
                  <a:schemeClr val="accent1">
                    <a:lumMod val="50000"/>
                  </a:schemeClr>
                </a:solidFill>
                <a:latin typeface="黑体" panose="02010609060101010101" pitchFamily="49" charset="-122"/>
                <a:ea typeface="黑体" panose="02010609060101010101" pitchFamily="49" charset="-122"/>
              </a:rPr>
              <a:t>(</a:t>
            </a:r>
            <a:r>
              <a:rPr kumimoji="0" lang="en-US" altLang="zh-CN" dirty="0" err="1">
                <a:solidFill>
                  <a:schemeClr val="accent1">
                    <a:lumMod val="50000"/>
                  </a:schemeClr>
                </a:solidFill>
                <a:latin typeface="黑体" panose="02010609060101010101" pitchFamily="49" charset="-122"/>
                <a:ea typeface="黑体" panose="02010609060101010101" pitchFamily="49" charset="-122"/>
              </a:rPr>
              <a:t>u,v</a:t>
            </a:r>
            <a:r>
              <a:rPr kumimoji="0" lang="en-US" altLang="zh-CN" dirty="0">
                <a:solidFill>
                  <a:schemeClr val="accent1">
                    <a:lumMod val="50000"/>
                  </a:schemeClr>
                </a:solidFill>
                <a:latin typeface="黑体" panose="02010609060101010101" pitchFamily="49" charset="-122"/>
                <a:ea typeface="黑体" panose="02010609060101010101" pitchFamily="49" charset="-122"/>
              </a:rPr>
              <a:t>)</a:t>
            </a:r>
            <a:r>
              <a:rPr kumimoji="0" lang="zh-CN" altLang="en-US" dirty="0">
                <a:solidFill>
                  <a:schemeClr val="accent1">
                    <a:lumMod val="50000"/>
                  </a:schemeClr>
                </a:solidFill>
                <a:latin typeface="黑体" panose="02010609060101010101" pitchFamily="49" charset="-122"/>
                <a:ea typeface="黑体" panose="02010609060101010101" pitchFamily="49" charset="-122"/>
              </a:rPr>
              <a:t>赋以如下费用函数：</a:t>
            </a:r>
            <a:endParaRPr kumimoji="0" lang="en-US" altLang="zh-CN" dirty="0">
              <a:solidFill>
                <a:schemeClr val="accent1">
                  <a:lumMod val="50000"/>
                </a:schemeClr>
              </a:solidFill>
              <a:latin typeface="黑体" panose="02010609060101010101" pitchFamily="49" charset="-122"/>
              <a:ea typeface="黑体" panose="02010609060101010101" pitchFamily="49" charset="-122"/>
            </a:endParaRPr>
          </a:p>
          <a:p>
            <a:pPr eaLnBrk="1" hangingPunct="1"/>
            <a:r>
              <a:rPr kumimoji="0" lang="en-US" altLang="zh-CN" dirty="0">
                <a:solidFill>
                  <a:schemeClr val="accent1">
                    <a:lumMod val="50000"/>
                  </a:schemeClr>
                </a:solidFill>
                <a:latin typeface="黑体" panose="02010609060101010101" pitchFamily="49" charset="-122"/>
                <a:ea typeface="黑体" panose="02010609060101010101" pitchFamily="49" charset="-122"/>
              </a:rPr>
              <a:t> </a:t>
            </a:r>
          </a:p>
          <a:p>
            <a:pPr eaLnBrk="1" hangingPunct="1"/>
            <a:endParaRPr kumimoji="0" lang="en-US" altLang="zh-CN" dirty="0">
              <a:solidFill>
                <a:schemeClr val="accent1">
                  <a:lumMod val="50000"/>
                </a:schemeClr>
              </a:solidFill>
              <a:latin typeface="黑体" panose="02010609060101010101" pitchFamily="49" charset="-122"/>
              <a:ea typeface="黑体" panose="02010609060101010101" pitchFamily="49" charset="-122"/>
            </a:endParaRPr>
          </a:p>
          <a:p>
            <a:pPr eaLnBrk="1" hangingPunct="1"/>
            <a:r>
              <a:rPr kumimoji="0" lang="zh-CN" altLang="en-US" dirty="0">
                <a:solidFill>
                  <a:schemeClr val="accent1">
                    <a:lumMod val="50000"/>
                  </a:schemeClr>
                </a:solidFill>
                <a:latin typeface="黑体" panose="02010609060101010101" pitchFamily="49" charset="-122"/>
                <a:ea typeface="黑体" panose="02010609060101010101" pitchFamily="49" charset="-122"/>
              </a:rPr>
              <a:t>则相应的</a:t>
            </a:r>
            <a:r>
              <a:rPr kumimoji="0" lang="en-US" altLang="zh-CN" dirty="0">
                <a:solidFill>
                  <a:schemeClr val="accent1">
                    <a:lumMod val="50000"/>
                  </a:schemeClr>
                </a:solidFill>
                <a:latin typeface="黑体" panose="02010609060101010101" pitchFamily="49" charset="-122"/>
                <a:ea typeface="黑体" panose="02010609060101010101" pitchFamily="49" charset="-122"/>
              </a:rPr>
              <a:t>TSP</a:t>
            </a:r>
            <a:r>
              <a:rPr kumimoji="0" lang="zh-CN" altLang="en-US" dirty="0">
                <a:solidFill>
                  <a:schemeClr val="accent1">
                    <a:lumMod val="50000"/>
                  </a:schemeClr>
                </a:solidFill>
                <a:latin typeface="黑体" panose="02010609060101010101" pitchFamily="49" charset="-122"/>
                <a:ea typeface="黑体" panose="02010609060101010101" pitchFamily="49" charset="-122"/>
              </a:rPr>
              <a:t>实例为</a:t>
            </a:r>
            <a:r>
              <a:rPr kumimoji="0" lang="en-US" altLang="zh-CN" dirty="0">
                <a:solidFill>
                  <a:schemeClr val="accent1">
                    <a:lumMod val="50000"/>
                  </a:schemeClr>
                </a:solidFill>
                <a:latin typeface="黑体" panose="02010609060101010101" pitchFamily="49" charset="-122"/>
                <a:ea typeface="黑体" panose="02010609060101010101" pitchFamily="49" charset="-122"/>
              </a:rPr>
              <a:t>&lt;G’,c,0&gt;.</a:t>
            </a:r>
            <a:endParaRPr kumimoji="0" lang="zh-CN" altLang="en-US" dirty="0">
              <a:solidFill>
                <a:schemeClr val="accent1">
                  <a:lumMod val="50000"/>
                </a:schemeClr>
              </a:solidFill>
              <a:latin typeface="黑体" panose="02010609060101010101" pitchFamily="49" charset="-122"/>
              <a:ea typeface="黑体" panose="02010609060101010101" pitchFamily="49" charset="-122"/>
            </a:endParaRPr>
          </a:p>
          <a:p>
            <a:pPr eaLnBrk="1" hangingPunct="1"/>
            <a:r>
              <a:rPr kumimoji="0" lang="zh-CN" altLang="en-US" dirty="0">
                <a:solidFill>
                  <a:schemeClr val="accent1">
                    <a:lumMod val="50000"/>
                  </a:schemeClr>
                </a:solidFill>
                <a:latin typeface="黑体" panose="02010609060101010101" pitchFamily="49" charset="-122"/>
                <a:ea typeface="黑体" panose="02010609060101010101" pitchFamily="49" charset="-122"/>
              </a:rPr>
              <a:t>证明“图</a:t>
            </a:r>
            <a:r>
              <a:rPr kumimoji="0" lang="en-US" altLang="zh-CN" dirty="0">
                <a:solidFill>
                  <a:schemeClr val="accent1">
                    <a:lumMod val="50000"/>
                  </a:schemeClr>
                </a:solidFill>
                <a:latin typeface="黑体" panose="02010609060101010101" pitchFamily="49" charset="-122"/>
                <a:ea typeface="黑体" panose="02010609060101010101" pitchFamily="49" charset="-122"/>
              </a:rPr>
              <a:t>G</a:t>
            </a:r>
            <a:r>
              <a:rPr kumimoji="0" lang="zh-CN" altLang="en-US" dirty="0">
                <a:solidFill>
                  <a:schemeClr val="accent1">
                    <a:lumMod val="50000"/>
                  </a:schemeClr>
                </a:solidFill>
                <a:latin typeface="黑体" panose="02010609060101010101" pitchFamily="49" charset="-122"/>
                <a:ea typeface="黑体" panose="02010609060101010101" pitchFamily="49" charset="-122"/>
              </a:rPr>
              <a:t>有一个哈密顿回路当且仅当</a:t>
            </a:r>
            <a:r>
              <a:rPr kumimoji="0" lang="en-US" altLang="zh-CN" dirty="0">
                <a:solidFill>
                  <a:schemeClr val="accent1">
                    <a:lumMod val="50000"/>
                  </a:schemeClr>
                </a:solidFill>
                <a:latin typeface="黑体" panose="02010609060101010101" pitchFamily="49" charset="-122"/>
                <a:ea typeface="黑体" panose="02010609060101010101" pitchFamily="49" charset="-122"/>
              </a:rPr>
              <a:t>G’</a:t>
            </a:r>
          </a:p>
          <a:p>
            <a:pPr eaLnBrk="1" hangingPunct="1"/>
            <a:r>
              <a:rPr kumimoji="0" lang="zh-CN" altLang="en-US" dirty="0">
                <a:solidFill>
                  <a:schemeClr val="accent1">
                    <a:lumMod val="50000"/>
                  </a:schemeClr>
                </a:solidFill>
                <a:latin typeface="黑体" panose="02010609060101010101" pitchFamily="49" charset="-122"/>
                <a:ea typeface="黑体" panose="02010609060101010101" pitchFamily="49" charset="-122"/>
              </a:rPr>
              <a:t>由一个费用为</a:t>
            </a:r>
            <a:r>
              <a:rPr kumimoji="0" lang="en-US" altLang="zh-CN" dirty="0">
                <a:solidFill>
                  <a:schemeClr val="accent1">
                    <a:lumMod val="50000"/>
                  </a:schemeClr>
                </a:solidFill>
                <a:latin typeface="黑体" panose="02010609060101010101" pitchFamily="49" charset="-122"/>
                <a:ea typeface="黑体" panose="02010609060101010101" pitchFamily="49" charset="-122"/>
              </a:rPr>
              <a:t>0</a:t>
            </a:r>
            <a:r>
              <a:rPr kumimoji="0" lang="zh-CN" altLang="en-US" dirty="0">
                <a:solidFill>
                  <a:schemeClr val="accent1">
                    <a:lumMod val="50000"/>
                  </a:schemeClr>
                </a:solidFill>
                <a:latin typeface="黑体" panose="02010609060101010101" pitchFamily="49" charset="-122"/>
                <a:ea typeface="黑体" panose="02010609060101010101" pitchFamily="49" charset="-122"/>
              </a:rPr>
              <a:t>的</a:t>
            </a:r>
            <a:r>
              <a:rPr kumimoji="0" lang="en-US" altLang="zh-CN" dirty="0">
                <a:solidFill>
                  <a:schemeClr val="accent1">
                    <a:lumMod val="50000"/>
                  </a:schemeClr>
                </a:solidFill>
                <a:latin typeface="黑体" panose="02010609060101010101" pitchFamily="49" charset="-122"/>
                <a:ea typeface="黑体" panose="02010609060101010101" pitchFamily="49" charset="-122"/>
              </a:rPr>
              <a:t>TSP</a:t>
            </a:r>
            <a:r>
              <a:rPr kumimoji="0" lang="zh-CN" altLang="en-US" dirty="0">
                <a:solidFill>
                  <a:schemeClr val="accent1">
                    <a:lumMod val="50000"/>
                  </a:schemeClr>
                </a:solidFill>
                <a:latin typeface="黑体" panose="02010609060101010101" pitchFamily="49" charset="-122"/>
                <a:ea typeface="黑体" panose="02010609060101010101" pitchFamily="49" charset="-122"/>
              </a:rPr>
              <a:t>回路</a:t>
            </a:r>
            <a:r>
              <a:rPr kumimoji="0" lang="en-US" altLang="zh-CN" dirty="0">
                <a:solidFill>
                  <a:schemeClr val="accent1">
                    <a:lumMod val="50000"/>
                  </a:schemeClr>
                </a:solidFill>
                <a:latin typeface="黑体" panose="02010609060101010101" pitchFamily="49" charset="-122"/>
                <a:ea typeface="黑体" panose="02010609060101010101" pitchFamily="49" charset="-122"/>
              </a:rPr>
              <a:t>”</a:t>
            </a:r>
            <a:r>
              <a:rPr kumimoji="0" lang="zh-CN" altLang="en-US" dirty="0">
                <a:solidFill>
                  <a:schemeClr val="accent1">
                    <a:lumMod val="50000"/>
                  </a:schemeClr>
                </a:solidFill>
                <a:latin typeface="黑体" panose="02010609060101010101" pitchFamily="49" charset="-122"/>
                <a:ea typeface="黑体" panose="02010609060101010101" pitchFamily="49" charset="-122"/>
              </a:rPr>
              <a:t>得</a:t>
            </a:r>
            <a:endParaRPr kumimoji="0" lang="en-US" altLang="zh-CN" dirty="0">
              <a:solidFill>
                <a:schemeClr val="accent1">
                  <a:lumMod val="50000"/>
                </a:schemeClr>
              </a:solidFill>
              <a:latin typeface="黑体" panose="02010609060101010101" pitchFamily="49" charset="-122"/>
              <a:ea typeface="黑体" panose="02010609060101010101" pitchFamily="49" charset="-122"/>
            </a:endParaRPr>
          </a:p>
          <a:p>
            <a:pPr eaLnBrk="1" hangingPunct="1"/>
            <a:r>
              <a:rPr kumimoji="0" lang="en-US" altLang="zh-CN" dirty="0" err="1">
                <a:solidFill>
                  <a:schemeClr val="accent1">
                    <a:lumMod val="50000"/>
                  </a:schemeClr>
                </a:solidFill>
                <a:latin typeface="黑体" panose="02010609060101010101" pitchFamily="49" charset="-122"/>
                <a:ea typeface="黑体" panose="02010609060101010101" pitchFamily="49" charset="-122"/>
              </a:rPr>
              <a:t>HAM-CYCLE∝</a:t>
            </a:r>
            <a:r>
              <a:rPr kumimoji="0" lang="en-US" altLang="zh-CN" baseline="-30000" dirty="0" err="1">
                <a:solidFill>
                  <a:schemeClr val="accent1">
                    <a:lumMod val="50000"/>
                  </a:schemeClr>
                </a:solidFill>
                <a:latin typeface="黑体" panose="02010609060101010101" pitchFamily="49" charset="-122"/>
                <a:ea typeface="黑体" panose="02010609060101010101" pitchFamily="49" charset="-122"/>
              </a:rPr>
              <a:t>p</a:t>
            </a:r>
            <a:r>
              <a:rPr kumimoji="0" lang="en-US" altLang="zh-CN" dirty="0" err="1">
                <a:solidFill>
                  <a:schemeClr val="accent1">
                    <a:lumMod val="50000"/>
                  </a:schemeClr>
                </a:solidFill>
                <a:latin typeface="黑体" panose="02010609060101010101" pitchFamily="49" charset="-122"/>
                <a:ea typeface="黑体" panose="02010609060101010101" pitchFamily="49" charset="-122"/>
              </a:rPr>
              <a:t>TSP</a:t>
            </a:r>
            <a:r>
              <a:rPr kumimoji="0" lang="zh-CN" altLang="en-US" dirty="0">
                <a:solidFill>
                  <a:schemeClr val="accent1">
                    <a:lumMod val="50000"/>
                  </a:schemeClr>
                </a:solidFill>
                <a:latin typeface="黑体" panose="02010609060101010101" pitchFamily="49" charset="-122"/>
                <a:ea typeface="黑体" panose="02010609060101010101" pitchFamily="49" charset="-122"/>
              </a:rPr>
              <a:t>。</a:t>
            </a:r>
          </a:p>
          <a:p>
            <a:pPr eaLnBrk="1" hangingPunct="1"/>
            <a:r>
              <a:rPr kumimoji="0" lang="zh-CN" altLang="en-US" dirty="0">
                <a:solidFill>
                  <a:schemeClr val="accent1">
                    <a:lumMod val="50000"/>
                  </a:schemeClr>
                </a:solidFill>
                <a:latin typeface="黑体" panose="02010609060101010101" pitchFamily="49" charset="-122"/>
                <a:ea typeface="黑体" panose="02010609060101010101" pitchFamily="49" charset="-122"/>
              </a:rPr>
              <a:t>    </a:t>
            </a:r>
            <a:endParaRPr kumimoji="0" lang="en-US" altLang="zh-CN" dirty="0">
              <a:solidFill>
                <a:schemeClr val="accent1">
                  <a:lumMod val="50000"/>
                </a:schemeClr>
              </a:solidFill>
              <a:latin typeface="黑体" panose="02010609060101010101" pitchFamily="49" charset="-122"/>
              <a:ea typeface="黑体" panose="02010609060101010101" pitchFamily="49" charset="-122"/>
            </a:endParaRPr>
          </a:p>
          <a:p>
            <a:pPr eaLnBrk="1" hangingPunct="1"/>
            <a:r>
              <a:rPr kumimoji="0" lang="zh-CN" altLang="en-US" dirty="0">
                <a:solidFill>
                  <a:schemeClr val="accent1">
                    <a:lumMod val="50000"/>
                  </a:schemeClr>
                </a:solidFill>
                <a:latin typeface="黑体" panose="02010609060101010101" pitchFamily="49" charset="-122"/>
                <a:ea typeface="黑体" panose="02010609060101010101" pitchFamily="49" charset="-122"/>
              </a:rPr>
              <a:t>因此，</a:t>
            </a:r>
            <a:r>
              <a:rPr kumimoji="0" lang="en-US" altLang="zh-CN" dirty="0">
                <a:solidFill>
                  <a:schemeClr val="accent1">
                    <a:lumMod val="50000"/>
                  </a:schemeClr>
                </a:solidFill>
                <a:latin typeface="黑体" panose="02010609060101010101" pitchFamily="49" charset="-122"/>
                <a:ea typeface="黑体" panose="02010609060101010101" pitchFamily="49" charset="-122"/>
              </a:rPr>
              <a:t>TSP∈NPC。 </a:t>
            </a:r>
            <a:r>
              <a:rPr kumimoji="0" lang="zh-CN" altLang="en-US" dirty="0">
                <a:solidFill>
                  <a:schemeClr val="accent1">
                    <a:lumMod val="50000"/>
                  </a:schemeClr>
                </a:solidFill>
                <a:latin typeface="黑体" panose="02010609060101010101" pitchFamily="49" charset="-122"/>
                <a:ea typeface="黑体" panose="02010609060101010101" pitchFamily="49" charset="-122"/>
              </a:rPr>
              <a:t> </a:t>
            </a:r>
          </a:p>
        </p:txBody>
      </p:sp>
      <p:sp>
        <p:nvSpPr>
          <p:cNvPr id="75781" name="Text Box 6"/>
          <p:cNvSpPr txBox="1">
            <a:spLocks noChangeArrowheads="1"/>
          </p:cNvSpPr>
          <p:nvPr/>
        </p:nvSpPr>
        <p:spPr bwMode="auto">
          <a:xfrm>
            <a:off x="374194" y="1176561"/>
            <a:ext cx="8534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chemeClr val="accent1">
                    <a:lumMod val="50000"/>
                  </a:schemeClr>
                </a:solidFill>
                <a:latin typeface="黑体" panose="02010609060101010101" pitchFamily="49" charset="-122"/>
                <a:ea typeface="黑体" panose="02010609060101010101" pitchFamily="49" charset="-122"/>
              </a:rPr>
              <a:t>   </a:t>
            </a:r>
          </a:p>
        </p:txBody>
      </p:sp>
      <p:pic>
        <p:nvPicPr>
          <p:cNvPr id="75782"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70182" y="3984849"/>
            <a:ext cx="2417762" cy="218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3"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54282" y="3789586"/>
            <a:ext cx="2633662"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78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2607" y="3068861"/>
            <a:ext cx="302260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955200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a:xfrm>
            <a:off x="457200" y="277813"/>
            <a:ext cx="8229600" cy="914400"/>
          </a:xfrm>
        </p:spPr>
        <p:txBody>
          <a:bodyPr/>
          <a:lstStyle/>
          <a:p>
            <a:r>
              <a:rPr lang="zh-CN" altLang="en-US" sz="3600">
                <a:solidFill>
                  <a:srgbClr val="000066"/>
                </a:solidFill>
              </a:rPr>
              <a:t>一些典型的</a:t>
            </a:r>
            <a:r>
              <a:rPr lang="en-US" altLang="zh-CN" sz="3600">
                <a:solidFill>
                  <a:srgbClr val="000066"/>
                </a:solidFill>
                <a:ea typeface="楷体_GB2312" pitchFamily="49" charset="-122"/>
              </a:rPr>
              <a:t>NP</a:t>
            </a:r>
            <a:r>
              <a:rPr lang="zh-CN" altLang="en-US" sz="3600">
                <a:solidFill>
                  <a:srgbClr val="000066"/>
                </a:solidFill>
                <a:ea typeface="楷体_GB2312" pitchFamily="49" charset="-122"/>
              </a:rPr>
              <a:t>完全问题</a:t>
            </a:r>
          </a:p>
        </p:txBody>
      </p:sp>
      <p:grpSp>
        <p:nvGrpSpPr>
          <p:cNvPr id="2" name="Group 3"/>
          <p:cNvGrpSpPr>
            <a:grpSpLocks/>
          </p:cNvGrpSpPr>
          <p:nvPr/>
        </p:nvGrpSpPr>
        <p:grpSpPr bwMode="auto">
          <a:xfrm>
            <a:off x="1676400" y="1752600"/>
            <a:ext cx="5181600" cy="4572000"/>
            <a:chOff x="1056" y="1104"/>
            <a:chExt cx="3264" cy="2880"/>
          </a:xfrm>
        </p:grpSpPr>
        <p:pic>
          <p:nvPicPr>
            <p:cNvPr id="332804" name="Picture 4" descr="t85"/>
            <p:cNvPicPr>
              <a:picLocks noChangeAspect="1" noChangeArrowheads="1"/>
            </p:cNvPicPr>
            <p:nvPr/>
          </p:nvPicPr>
          <p:blipFill>
            <a:blip r:embed="rId2" cstate="print"/>
            <a:srcRect/>
            <a:stretch>
              <a:fillRect/>
            </a:stretch>
          </p:blipFill>
          <p:spPr bwMode="auto">
            <a:xfrm>
              <a:off x="1056" y="1104"/>
              <a:ext cx="3264" cy="2555"/>
            </a:xfrm>
            <a:prstGeom prst="rect">
              <a:avLst/>
            </a:prstGeom>
            <a:noFill/>
          </p:spPr>
        </p:pic>
        <p:sp>
          <p:nvSpPr>
            <p:cNvPr id="332805" name="Text Box 5"/>
            <p:cNvSpPr txBox="1">
              <a:spLocks noChangeArrowheads="1"/>
            </p:cNvSpPr>
            <p:nvPr/>
          </p:nvSpPr>
          <p:spPr bwMode="auto">
            <a:xfrm>
              <a:off x="1728" y="3696"/>
              <a:ext cx="2304" cy="288"/>
            </a:xfrm>
            <a:prstGeom prst="rect">
              <a:avLst/>
            </a:prstGeom>
            <a:noFill/>
            <a:ln w="6350">
              <a:noFill/>
              <a:miter lim="800000"/>
              <a:headEnd/>
              <a:tailEnd/>
            </a:ln>
            <a:effectLst/>
          </p:spPr>
          <p:txBody>
            <a:bodyPr>
              <a:spAutoFit/>
            </a:bodyPr>
            <a:lstStyle/>
            <a:p>
              <a:pPr algn="ctr"/>
              <a:r>
                <a:rPr lang="zh-CN" altLang="en-US" sz="2400">
                  <a:latin typeface="楷体_GB2312" pitchFamily="49" charset="-122"/>
                  <a:ea typeface="楷体_GB2312" pitchFamily="49" charset="-122"/>
                </a:rPr>
                <a:t>部分</a:t>
              </a:r>
              <a:r>
                <a:rPr lang="en-US" altLang="zh-CN" sz="2400">
                  <a:latin typeface="楷体_GB2312" pitchFamily="49" charset="-122"/>
                  <a:ea typeface="楷体_GB2312" pitchFamily="49" charset="-122"/>
                </a:rPr>
                <a:t>NP</a:t>
              </a:r>
              <a:r>
                <a:rPr lang="zh-CN" altLang="en-US" sz="2400">
                  <a:latin typeface="楷体_GB2312" pitchFamily="49" charset="-122"/>
                  <a:ea typeface="楷体_GB2312" pitchFamily="49" charset="-122"/>
                </a:rPr>
                <a:t>完全问题树</a:t>
              </a:r>
            </a:p>
          </p:txBody>
        </p:sp>
      </p:grpSp>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115</a:t>
            </a:fld>
            <a:endParaRPr lang="en-US" altLang="zh-CN" dirty="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l"/>
            <a:r>
              <a:rPr lang="en-US" altLang="zh-CN"/>
              <a:t>NP</a:t>
            </a:r>
            <a:r>
              <a:rPr lang="zh-CN" altLang="en-US"/>
              <a:t>完全问题</a:t>
            </a:r>
          </a:p>
        </p:txBody>
      </p:sp>
      <p:sp>
        <p:nvSpPr>
          <p:cNvPr id="11267" name="Rectangle 3"/>
          <p:cNvSpPr>
            <a:spLocks noGrp="1" noChangeArrowheads="1"/>
          </p:cNvSpPr>
          <p:nvPr>
            <p:ph type="body" idx="1"/>
          </p:nvPr>
        </p:nvSpPr>
        <p:spPr/>
        <p:txBody>
          <a:bodyPr/>
          <a:lstStyle/>
          <a:p>
            <a:r>
              <a:rPr lang="zh-CN" altLang="en-US"/>
              <a:t>第一个</a:t>
            </a:r>
            <a:r>
              <a:rPr lang="en-US" altLang="zh-CN"/>
              <a:t>NP</a:t>
            </a:r>
            <a:r>
              <a:rPr lang="zh-CN" altLang="en-US"/>
              <a:t>完全问题（</a:t>
            </a:r>
            <a:r>
              <a:rPr lang="en-US" altLang="zh-CN"/>
              <a:t>Cook</a:t>
            </a:r>
            <a:r>
              <a:rPr lang="zh-CN" altLang="en-US"/>
              <a:t>定理   </a:t>
            </a:r>
            <a:r>
              <a:rPr lang="en-US" altLang="zh-CN"/>
              <a:t>1971</a:t>
            </a:r>
            <a:r>
              <a:rPr lang="zh-CN" altLang="en-US"/>
              <a:t>）</a:t>
            </a:r>
          </a:p>
          <a:p>
            <a:pPr lvl="1"/>
            <a:r>
              <a:rPr lang="zh-CN" altLang="en-US"/>
              <a:t>可满足性问题是</a:t>
            </a:r>
            <a:r>
              <a:rPr lang="en-US" altLang="zh-CN"/>
              <a:t>NP</a:t>
            </a:r>
            <a:r>
              <a:rPr lang="zh-CN" altLang="en-US"/>
              <a:t>完全问题</a:t>
            </a:r>
          </a:p>
          <a:p>
            <a:r>
              <a:rPr lang="zh-CN" altLang="en-US"/>
              <a:t>六个</a:t>
            </a:r>
            <a:r>
              <a:rPr lang="en-US" altLang="zh-CN"/>
              <a:t>NP</a:t>
            </a:r>
            <a:r>
              <a:rPr lang="zh-CN" altLang="en-US"/>
              <a:t>完全问题（</a:t>
            </a:r>
            <a:r>
              <a:rPr lang="en-US" altLang="zh-CN"/>
              <a:t>Karp 1972)</a:t>
            </a:r>
          </a:p>
          <a:p>
            <a:pPr lvl="1"/>
            <a:r>
              <a:rPr lang="en-US" altLang="zh-CN"/>
              <a:t>3SAT</a:t>
            </a:r>
            <a:r>
              <a:rPr lang="zh-CN" altLang="en-US"/>
              <a:t>，</a:t>
            </a:r>
            <a:r>
              <a:rPr lang="en-US" altLang="zh-CN"/>
              <a:t>3DM</a:t>
            </a:r>
            <a:r>
              <a:rPr lang="zh-CN" altLang="en-US"/>
              <a:t>，</a:t>
            </a:r>
            <a:r>
              <a:rPr lang="en-US" altLang="zh-CN"/>
              <a:t>VC</a:t>
            </a:r>
            <a:r>
              <a:rPr lang="zh-CN" altLang="en-US"/>
              <a:t>，团，</a:t>
            </a:r>
            <a:r>
              <a:rPr lang="en-US" altLang="zh-CN"/>
              <a:t>HC</a:t>
            </a:r>
            <a:r>
              <a:rPr lang="zh-CN" altLang="en-US"/>
              <a:t>，划分</a:t>
            </a:r>
          </a:p>
          <a:p>
            <a:r>
              <a:rPr lang="zh-CN" altLang="en-US"/>
              <a:t>更多的</a:t>
            </a:r>
            <a:r>
              <a:rPr lang="en-US" altLang="zh-CN"/>
              <a:t>NP</a:t>
            </a:r>
            <a:r>
              <a:rPr lang="zh-CN" altLang="en-US"/>
              <a:t>完全问题</a:t>
            </a:r>
          </a:p>
          <a:p>
            <a:pPr lvl="1"/>
            <a:r>
              <a:rPr lang="en-US" altLang="zh-CN"/>
              <a:t>1979</a:t>
            </a:r>
            <a:r>
              <a:rPr lang="zh-CN" altLang="en-US"/>
              <a:t>年：</a:t>
            </a:r>
            <a:r>
              <a:rPr lang="en-US" altLang="zh-CN"/>
              <a:t>300</a:t>
            </a:r>
            <a:r>
              <a:rPr lang="zh-CN" altLang="en-US"/>
              <a:t>多个</a:t>
            </a:r>
          </a:p>
          <a:p>
            <a:pPr lvl="1"/>
            <a:r>
              <a:rPr lang="en-US" altLang="zh-CN"/>
              <a:t>1998</a:t>
            </a:r>
            <a:r>
              <a:rPr lang="zh-CN" altLang="en-US"/>
              <a:t>年：</a:t>
            </a:r>
            <a:r>
              <a:rPr lang="en-US" altLang="zh-CN"/>
              <a:t>2000</a:t>
            </a:r>
            <a:r>
              <a:rPr lang="zh-CN" altLang="en-US"/>
              <a:t>多个</a:t>
            </a:r>
            <a:endParaRPr lang="zh-CN" altLang="en-US" sz="3200"/>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116</a:t>
            </a:fld>
            <a:endParaRPr lang="en-US" altLang="zh-CN" dirty="0"/>
          </a:p>
        </p:txBody>
      </p:sp>
    </p:spTree>
    <p:extLst>
      <p:ext uri="{BB962C8B-B14F-4D97-AF65-F5344CB8AC3E}">
        <p14:creationId xmlns:p14="http://schemas.microsoft.com/office/powerpoint/2010/main" val="2806130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26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12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2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26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126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12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5" name="Rectangle 3"/>
          <p:cNvSpPr>
            <a:spLocks noChangeArrowheads="1"/>
          </p:cNvSpPr>
          <p:nvPr/>
        </p:nvSpPr>
        <p:spPr bwMode="auto">
          <a:xfrm>
            <a:off x="152400" y="1700808"/>
            <a:ext cx="4618892" cy="3871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90000"/>
              </a:lnSpc>
              <a:spcBef>
                <a:spcPct val="0"/>
              </a:spcBef>
              <a:buClrTx/>
              <a:buSzTx/>
              <a:buFontTx/>
              <a:buNone/>
            </a:pPr>
            <a:r>
              <a:rPr lang="en-US" altLang="zh-CN" sz="2585" dirty="0">
                <a:solidFill>
                  <a:srgbClr val="9900CC"/>
                </a:solidFill>
                <a:latin typeface="Times New Roman" panose="02020603050405020304" pitchFamily="18" charset="0"/>
              </a:rPr>
              <a:t>(1)  </a:t>
            </a:r>
            <a:r>
              <a:rPr lang="en-US" altLang="zh-CN" sz="2585" dirty="0">
                <a:solidFill>
                  <a:srgbClr val="9900CC"/>
                </a:solidFill>
                <a:latin typeface="Times New Roman" panose="02020603050405020304" pitchFamily="18" charset="0"/>
                <a:ea typeface="黑体" panose="02010609060101010101" pitchFamily="49" charset="-122"/>
              </a:rPr>
              <a:t>SAT</a:t>
            </a:r>
            <a:r>
              <a:rPr lang="zh-CN" altLang="en-US" sz="2585" dirty="0">
                <a:solidFill>
                  <a:srgbClr val="9900CC"/>
                </a:solidFill>
                <a:latin typeface="Times New Roman" panose="02020603050405020304" pitchFamily="18" charset="0"/>
              </a:rPr>
              <a:t>；</a:t>
            </a:r>
          </a:p>
          <a:p>
            <a:pPr eaLnBrk="0" hangingPunct="0">
              <a:lnSpc>
                <a:spcPct val="190000"/>
              </a:lnSpc>
              <a:spcBef>
                <a:spcPct val="0"/>
              </a:spcBef>
              <a:buClrTx/>
              <a:buSzTx/>
              <a:buFontTx/>
              <a:buNone/>
            </a:pPr>
            <a:r>
              <a:rPr lang="en-US" altLang="zh-CN" sz="2585" dirty="0">
                <a:solidFill>
                  <a:srgbClr val="9900CC"/>
                </a:solidFill>
                <a:latin typeface="Times New Roman" panose="02020603050405020304" pitchFamily="18" charset="0"/>
              </a:rPr>
              <a:t>(2)  </a:t>
            </a:r>
            <a:r>
              <a:rPr lang="zh-CN" altLang="en-US" sz="2585" dirty="0">
                <a:solidFill>
                  <a:srgbClr val="9900CC"/>
                </a:solidFill>
                <a:latin typeface="Times New Roman" panose="02020603050405020304" pitchFamily="18" charset="0"/>
                <a:ea typeface="黑体" panose="02010609060101010101" pitchFamily="49" charset="-122"/>
              </a:rPr>
              <a:t>团集问题</a:t>
            </a:r>
            <a:r>
              <a:rPr lang="zh-CN" altLang="en-US" sz="2585" dirty="0">
                <a:solidFill>
                  <a:srgbClr val="9900CC"/>
                </a:solidFill>
                <a:latin typeface="Times New Roman" panose="02020603050405020304" pitchFamily="18" charset="0"/>
              </a:rPr>
              <a:t>；</a:t>
            </a:r>
          </a:p>
          <a:p>
            <a:pPr eaLnBrk="0" hangingPunct="0">
              <a:lnSpc>
                <a:spcPct val="190000"/>
              </a:lnSpc>
              <a:spcBef>
                <a:spcPct val="0"/>
              </a:spcBef>
              <a:buClrTx/>
              <a:buSzTx/>
              <a:buFontTx/>
              <a:buNone/>
            </a:pPr>
            <a:r>
              <a:rPr lang="en-US" altLang="zh-CN" sz="2585" dirty="0">
                <a:solidFill>
                  <a:srgbClr val="9900CC"/>
                </a:solidFill>
                <a:latin typeface="Times New Roman" panose="02020603050405020304" pitchFamily="18" charset="0"/>
              </a:rPr>
              <a:t>(3)  </a:t>
            </a:r>
            <a:r>
              <a:rPr lang="zh-CN" altLang="en-US" sz="2585" dirty="0" smtClean="0">
                <a:solidFill>
                  <a:srgbClr val="9900CC"/>
                </a:solidFill>
                <a:latin typeface="Times New Roman" panose="02020603050405020304" pitchFamily="18" charset="0"/>
              </a:rPr>
              <a:t>顶</a:t>
            </a:r>
            <a:r>
              <a:rPr lang="zh-CN" altLang="en-US" sz="2585" dirty="0" smtClean="0">
                <a:solidFill>
                  <a:srgbClr val="9900CC"/>
                </a:solidFill>
                <a:latin typeface="Times New Roman" panose="02020603050405020304" pitchFamily="18" charset="0"/>
                <a:ea typeface="黑体" panose="02010609060101010101" pitchFamily="49" charset="-122"/>
              </a:rPr>
              <a:t>点覆盖</a:t>
            </a:r>
            <a:r>
              <a:rPr lang="zh-CN" altLang="en-US" sz="2585" dirty="0">
                <a:solidFill>
                  <a:srgbClr val="9900CC"/>
                </a:solidFill>
                <a:latin typeface="Times New Roman" panose="02020603050405020304" pitchFamily="18" charset="0"/>
                <a:ea typeface="黑体" panose="02010609060101010101" pitchFamily="49" charset="-122"/>
              </a:rPr>
              <a:t>问题（</a:t>
            </a:r>
            <a:r>
              <a:rPr lang="en-US" altLang="zh-CN" sz="2585" dirty="0">
                <a:solidFill>
                  <a:srgbClr val="9900CC"/>
                </a:solidFill>
                <a:latin typeface="Times New Roman" panose="02020603050405020304" pitchFamily="18" charset="0"/>
                <a:ea typeface="黑体" panose="02010609060101010101" pitchFamily="49" charset="-122"/>
              </a:rPr>
              <a:t>VC</a:t>
            </a:r>
            <a:r>
              <a:rPr lang="zh-CN" altLang="en-US" sz="2585" dirty="0">
                <a:solidFill>
                  <a:srgbClr val="9900CC"/>
                </a:solidFill>
                <a:latin typeface="Times New Roman" panose="02020603050405020304" pitchFamily="18" charset="0"/>
                <a:ea typeface="黑体" panose="02010609060101010101" pitchFamily="49" charset="-122"/>
              </a:rPr>
              <a:t>）</a:t>
            </a:r>
            <a:r>
              <a:rPr lang="zh-CN" altLang="en-US" sz="2585" dirty="0">
                <a:solidFill>
                  <a:srgbClr val="9900CC"/>
                </a:solidFill>
                <a:latin typeface="Times New Roman" panose="02020603050405020304" pitchFamily="18" charset="0"/>
              </a:rPr>
              <a:t>；</a:t>
            </a:r>
          </a:p>
          <a:p>
            <a:pPr eaLnBrk="0" hangingPunct="0">
              <a:lnSpc>
                <a:spcPct val="190000"/>
              </a:lnSpc>
              <a:spcBef>
                <a:spcPct val="0"/>
              </a:spcBef>
              <a:buClrTx/>
              <a:buSzTx/>
              <a:buFontTx/>
              <a:buNone/>
            </a:pPr>
            <a:r>
              <a:rPr lang="en-US" altLang="zh-CN" sz="2585" dirty="0">
                <a:solidFill>
                  <a:srgbClr val="9900CC"/>
                </a:solidFill>
                <a:latin typeface="Times New Roman" panose="02020603050405020304" pitchFamily="18" charset="0"/>
              </a:rPr>
              <a:t>(4)  </a:t>
            </a:r>
            <a:r>
              <a:rPr lang="zh-CN" altLang="en-US" sz="2585" dirty="0">
                <a:solidFill>
                  <a:srgbClr val="9900CC"/>
                </a:solidFill>
                <a:latin typeface="Times New Roman" panose="02020603050405020304" pitchFamily="18" charset="0"/>
                <a:ea typeface="黑体" panose="02010609060101010101" pitchFamily="49" charset="-122"/>
              </a:rPr>
              <a:t>哈密顿回路问题（</a:t>
            </a:r>
            <a:r>
              <a:rPr lang="en-US" altLang="zh-CN" sz="2585" dirty="0">
                <a:solidFill>
                  <a:srgbClr val="9900CC"/>
                </a:solidFill>
                <a:latin typeface="Times New Roman" panose="02020603050405020304" pitchFamily="18" charset="0"/>
                <a:ea typeface="黑体" panose="02010609060101010101" pitchFamily="49" charset="-122"/>
              </a:rPr>
              <a:t>HC</a:t>
            </a:r>
            <a:r>
              <a:rPr lang="zh-CN" altLang="en-US" sz="2585" dirty="0">
                <a:solidFill>
                  <a:srgbClr val="9900CC"/>
                </a:solidFill>
                <a:latin typeface="Times New Roman" panose="02020603050405020304" pitchFamily="18" charset="0"/>
                <a:ea typeface="黑体" panose="02010609060101010101" pitchFamily="49" charset="-122"/>
              </a:rPr>
              <a:t>）</a:t>
            </a:r>
            <a:r>
              <a:rPr lang="zh-CN" altLang="en-US" sz="2585" dirty="0">
                <a:solidFill>
                  <a:srgbClr val="9900CC"/>
                </a:solidFill>
                <a:latin typeface="Times New Roman" panose="02020603050405020304" pitchFamily="18" charset="0"/>
              </a:rPr>
              <a:t>；</a:t>
            </a:r>
          </a:p>
          <a:p>
            <a:pPr eaLnBrk="0" hangingPunct="0">
              <a:lnSpc>
                <a:spcPct val="190000"/>
              </a:lnSpc>
              <a:spcBef>
                <a:spcPct val="0"/>
              </a:spcBef>
              <a:buClrTx/>
              <a:buSzTx/>
              <a:buFontTx/>
              <a:buNone/>
            </a:pPr>
            <a:r>
              <a:rPr lang="en-US" altLang="zh-CN" sz="2585" dirty="0">
                <a:solidFill>
                  <a:srgbClr val="9900CC"/>
                </a:solidFill>
                <a:latin typeface="Times New Roman" panose="02020603050405020304" pitchFamily="18" charset="0"/>
              </a:rPr>
              <a:t>(5)  </a:t>
            </a:r>
            <a:r>
              <a:rPr lang="zh-CN" altLang="en-US" sz="2585" dirty="0">
                <a:solidFill>
                  <a:srgbClr val="9900CC"/>
                </a:solidFill>
                <a:latin typeface="Times New Roman" panose="02020603050405020304" pitchFamily="18" charset="0"/>
                <a:ea typeface="黑体" panose="02010609060101010101" pitchFamily="49" charset="-122"/>
              </a:rPr>
              <a:t>图的</a:t>
            </a:r>
            <a:r>
              <a:rPr lang="en-US" altLang="zh-CN" sz="2585" dirty="0">
                <a:solidFill>
                  <a:srgbClr val="9900CC"/>
                </a:solidFill>
                <a:latin typeface="Times New Roman" panose="02020603050405020304" pitchFamily="18" charset="0"/>
                <a:ea typeface="黑体" panose="02010609060101010101" pitchFamily="49" charset="-122"/>
              </a:rPr>
              <a:t>m-</a:t>
            </a:r>
            <a:r>
              <a:rPr lang="zh-CN" altLang="en-US" sz="2585" dirty="0">
                <a:solidFill>
                  <a:srgbClr val="9900CC"/>
                </a:solidFill>
                <a:latin typeface="Times New Roman" panose="02020603050405020304" pitchFamily="18" charset="0"/>
                <a:ea typeface="黑体" panose="02010609060101010101" pitchFamily="49" charset="-122"/>
              </a:rPr>
              <a:t>可着色问题</a:t>
            </a:r>
            <a:r>
              <a:rPr lang="zh-CN" altLang="en-US" sz="2585" dirty="0">
                <a:solidFill>
                  <a:srgbClr val="9900CC"/>
                </a:solidFill>
                <a:latin typeface="Times New Roman" panose="02020603050405020304" pitchFamily="18" charset="0"/>
              </a:rPr>
              <a:t>；</a:t>
            </a:r>
          </a:p>
        </p:txBody>
      </p:sp>
      <p:sp>
        <p:nvSpPr>
          <p:cNvPr id="602116" name="Rectangle 4"/>
          <p:cNvSpPr>
            <a:spLocks noChangeArrowheads="1"/>
          </p:cNvSpPr>
          <p:nvPr/>
        </p:nvSpPr>
        <p:spPr bwMode="auto">
          <a:xfrm>
            <a:off x="4606776" y="1606547"/>
            <a:ext cx="4419600" cy="4627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90000"/>
              </a:lnSpc>
              <a:spcBef>
                <a:spcPct val="0"/>
              </a:spcBef>
              <a:buClrTx/>
              <a:buSzTx/>
              <a:buFontTx/>
              <a:buNone/>
            </a:pPr>
            <a:r>
              <a:rPr lang="en-US" altLang="zh-CN" sz="2585" dirty="0">
                <a:solidFill>
                  <a:srgbClr val="9900CC"/>
                </a:solidFill>
                <a:latin typeface="Times New Roman" panose="02020603050405020304" pitchFamily="18" charset="0"/>
              </a:rPr>
              <a:t>(6)  </a:t>
            </a:r>
            <a:r>
              <a:rPr lang="zh-CN" altLang="en-US" sz="2585" dirty="0">
                <a:solidFill>
                  <a:srgbClr val="9900CC"/>
                </a:solidFill>
                <a:latin typeface="Times New Roman" panose="02020603050405020304" pitchFamily="18" charset="0"/>
                <a:ea typeface="黑体" panose="02010609060101010101" pitchFamily="49" charset="-122"/>
              </a:rPr>
              <a:t>回路节点集问题</a:t>
            </a:r>
            <a:r>
              <a:rPr lang="zh-CN" altLang="en-US" sz="2585" dirty="0">
                <a:solidFill>
                  <a:srgbClr val="9900CC"/>
                </a:solidFill>
                <a:latin typeface="Times New Roman" panose="02020603050405020304" pitchFamily="18" charset="0"/>
              </a:rPr>
              <a:t>；</a:t>
            </a:r>
          </a:p>
          <a:p>
            <a:pPr eaLnBrk="0" hangingPunct="0">
              <a:lnSpc>
                <a:spcPct val="190000"/>
              </a:lnSpc>
              <a:spcBef>
                <a:spcPct val="0"/>
              </a:spcBef>
              <a:buClrTx/>
              <a:buSzTx/>
              <a:buFontTx/>
              <a:buNone/>
            </a:pPr>
            <a:r>
              <a:rPr lang="en-US" altLang="zh-CN" sz="2585" dirty="0">
                <a:solidFill>
                  <a:srgbClr val="9900CC"/>
                </a:solidFill>
                <a:latin typeface="Times New Roman" panose="02020603050405020304" pitchFamily="18" charset="0"/>
              </a:rPr>
              <a:t>(7)  </a:t>
            </a:r>
            <a:r>
              <a:rPr lang="zh-CN" altLang="en-US" sz="2585" dirty="0">
                <a:solidFill>
                  <a:srgbClr val="9900CC"/>
                </a:solidFill>
                <a:latin typeface="Times New Roman" panose="02020603050405020304" pitchFamily="18" charset="0"/>
                <a:ea typeface="黑体" panose="02010609060101010101" pitchFamily="49" charset="-122"/>
              </a:rPr>
              <a:t>回路边集问题</a:t>
            </a:r>
            <a:r>
              <a:rPr lang="zh-CN" altLang="en-US" sz="2585" dirty="0">
                <a:solidFill>
                  <a:srgbClr val="9900CC"/>
                </a:solidFill>
                <a:latin typeface="Times New Roman" panose="02020603050405020304" pitchFamily="18" charset="0"/>
              </a:rPr>
              <a:t>；</a:t>
            </a:r>
          </a:p>
          <a:p>
            <a:pPr eaLnBrk="0" hangingPunct="0">
              <a:lnSpc>
                <a:spcPct val="190000"/>
              </a:lnSpc>
              <a:spcBef>
                <a:spcPct val="0"/>
              </a:spcBef>
              <a:buClrTx/>
              <a:buSzTx/>
              <a:buFontTx/>
              <a:buNone/>
            </a:pPr>
            <a:r>
              <a:rPr lang="en-US" altLang="zh-CN" sz="2585" dirty="0">
                <a:solidFill>
                  <a:srgbClr val="9900CC"/>
                </a:solidFill>
                <a:latin typeface="Times New Roman" panose="02020603050405020304" pitchFamily="18" charset="0"/>
              </a:rPr>
              <a:t>(8)  </a:t>
            </a:r>
            <a:r>
              <a:rPr lang="zh-CN" altLang="en-US" sz="2585" dirty="0">
                <a:solidFill>
                  <a:srgbClr val="9900CC"/>
                </a:solidFill>
                <a:latin typeface="Times New Roman" panose="02020603050405020304" pitchFamily="18" charset="0"/>
                <a:ea typeface="黑体" panose="02010609060101010101" pitchFamily="49" charset="-122"/>
              </a:rPr>
              <a:t>有向图哈密顿回路问题</a:t>
            </a:r>
            <a:r>
              <a:rPr lang="zh-CN" altLang="en-US" sz="2585" dirty="0">
                <a:solidFill>
                  <a:srgbClr val="9900CC"/>
                </a:solidFill>
                <a:latin typeface="Times New Roman" panose="02020603050405020304" pitchFamily="18" charset="0"/>
              </a:rPr>
              <a:t>；</a:t>
            </a:r>
          </a:p>
          <a:p>
            <a:pPr eaLnBrk="0" hangingPunct="0">
              <a:lnSpc>
                <a:spcPct val="190000"/>
              </a:lnSpc>
              <a:spcBef>
                <a:spcPct val="0"/>
              </a:spcBef>
              <a:buClrTx/>
              <a:buSzTx/>
              <a:buFontTx/>
              <a:buNone/>
            </a:pPr>
            <a:r>
              <a:rPr lang="en-US" altLang="zh-CN" sz="2585" dirty="0">
                <a:solidFill>
                  <a:srgbClr val="9900CC"/>
                </a:solidFill>
                <a:latin typeface="Times New Roman" panose="02020603050405020304" pitchFamily="18" charset="0"/>
              </a:rPr>
              <a:t>(9)  </a:t>
            </a:r>
            <a:r>
              <a:rPr lang="zh-CN" altLang="en-US" sz="2585" dirty="0">
                <a:solidFill>
                  <a:srgbClr val="9900CC"/>
                </a:solidFill>
                <a:latin typeface="Times New Roman" panose="02020603050405020304" pitchFamily="18" charset="0"/>
                <a:ea typeface="黑体" panose="02010609060101010101" pitchFamily="49" charset="-122"/>
              </a:rPr>
              <a:t>集合覆盖问题</a:t>
            </a:r>
            <a:r>
              <a:rPr lang="zh-CN" altLang="en-US" sz="2585" dirty="0">
                <a:solidFill>
                  <a:srgbClr val="9900CC"/>
                </a:solidFill>
                <a:latin typeface="Times New Roman" panose="02020603050405020304" pitchFamily="18" charset="0"/>
              </a:rPr>
              <a:t>；</a:t>
            </a:r>
          </a:p>
          <a:p>
            <a:pPr marL="514350" indent="-514350" eaLnBrk="0" hangingPunct="0">
              <a:lnSpc>
                <a:spcPct val="190000"/>
              </a:lnSpc>
              <a:spcBef>
                <a:spcPct val="0"/>
              </a:spcBef>
              <a:buClrTx/>
              <a:buSzTx/>
              <a:buFontTx/>
              <a:buAutoNum type="arabicParenBoth" startAt="10"/>
            </a:pPr>
            <a:r>
              <a:rPr lang="zh-CN" altLang="en-US" sz="2585" dirty="0" smtClean="0">
                <a:solidFill>
                  <a:srgbClr val="9900CC"/>
                </a:solidFill>
                <a:latin typeface="Times New Roman" panose="02020603050405020304" pitchFamily="18" charset="0"/>
                <a:ea typeface="黑体" panose="02010609060101010101" pitchFamily="49" charset="-122"/>
              </a:rPr>
              <a:t>恰当</a:t>
            </a:r>
            <a:r>
              <a:rPr lang="zh-CN" altLang="en-US" sz="2585" dirty="0">
                <a:solidFill>
                  <a:srgbClr val="9900CC"/>
                </a:solidFill>
                <a:latin typeface="Times New Roman" panose="02020603050405020304" pitchFamily="18" charset="0"/>
                <a:ea typeface="黑体" panose="02010609060101010101" pitchFamily="49" charset="-122"/>
              </a:rPr>
              <a:t>覆盖问题</a:t>
            </a:r>
            <a:r>
              <a:rPr lang="zh-CN" altLang="en-US" sz="2585" dirty="0" smtClean="0">
                <a:solidFill>
                  <a:srgbClr val="9900CC"/>
                </a:solidFill>
                <a:latin typeface="Times New Roman" panose="02020603050405020304" pitchFamily="18" charset="0"/>
              </a:rPr>
              <a:t>；</a:t>
            </a:r>
            <a:endParaRPr lang="en-US" altLang="zh-CN" sz="2585" dirty="0" smtClean="0">
              <a:solidFill>
                <a:srgbClr val="9900CC"/>
              </a:solidFill>
              <a:latin typeface="Times New Roman" panose="02020603050405020304" pitchFamily="18" charset="0"/>
            </a:endParaRPr>
          </a:p>
          <a:p>
            <a:pPr eaLnBrk="0" hangingPunct="0">
              <a:lnSpc>
                <a:spcPct val="190000"/>
              </a:lnSpc>
              <a:spcBef>
                <a:spcPct val="0"/>
              </a:spcBef>
              <a:buClrTx/>
              <a:buSzTx/>
            </a:pPr>
            <a:r>
              <a:rPr lang="en-US" altLang="zh-CN" sz="2585" dirty="0" smtClean="0">
                <a:solidFill>
                  <a:srgbClr val="9900CC"/>
                </a:solidFill>
                <a:latin typeface="Times New Roman" panose="02020603050405020304" pitchFamily="18" charset="0"/>
              </a:rPr>
              <a:t>……..</a:t>
            </a:r>
            <a:endParaRPr lang="zh-CN" altLang="en-US" sz="2585" dirty="0">
              <a:solidFill>
                <a:srgbClr val="9900CC"/>
              </a:solidFill>
              <a:latin typeface="Times New Roman" panose="02020603050405020304" pitchFamily="18" charset="0"/>
            </a:endParaRPr>
          </a:p>
        </p:txBody>
      </p:sp>
      <p:sp>
        <p:nvSpPr>
          <p:cNvPr id="602118" name="Line 6"/>
          <p:cNvSpPr>
            <a:spLocks noChangeShapeType="1"/>
          </p:cNvSpPr>
          <p:nvPr/>
        </p:nvSpPr>
        <p:spPr bwMode="auto">
          <a:xfrm>
            <a:off x="4538297" y="1807781"/>
            <a:ext cx="0" cy="3921369"/>
          </a:xfrm>
          <a:prstGeom prst="line">
            <a:avLst/>
          </a:prstGeom>
          <a:noFill/>
          <a:ln w="2540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endParaRPr lang="zh-CN" altLang="en-US"/>
          </a:p>
        </p:txBody>
      </p:sp>
      <p:sp>
        <p:nvSpPr>
          <p:cNvPr id="2" name="标题 1"/>
          <p:cNvSpPr>
            <a:spLocks noGrp="1"/>
          </p:cNvSpPr>
          <p:nvPr>
            <p:ph type="title"/>
          </p:nvPr>
        </p:nvSpPr>
        <p:spPr/>
        <p:txBody>
          <a:bodyPr/>
          <a:lstStyle/>
          <a:p>
            <a:r>
              <a:rPr lang="zh-CN" altLang="en-US" sz="4000" dirty="0">
                <a:latin typeface="黑体" panose="02010609060101010101" pitchFamily="49" charset="-122"/>
                <a:ea typeface="黑体" panose="02010609060101010101" pitchFamily="49" charset="-122"/>
              </a:rPr>
              <a:t>下面各问题都在</a:t>
            </a:r>
            <a:r>
              <a:rPr lang="en-US" altLang="zh-CN" sz="4000" dirty="0">
                <a:latin typeface="黑体" panose="02010609060101010101" pitchFamily="49" charset="-122"/>
                <a:ea typeface="黑体" panose="02010609060101010101" pitchFamily="49" charset="-122"/>
              </a:rPr>
              <a:t>NP</a:t>
            </a:r>
            <a:r>
              <a:rPr lang="zh-CN" altLang="en-US" sz="4000" dirty="0">
                <a:latin typeface="黑体" panose="02010609060101010101" pitchFamily="49" charset="-122"/>
                <a:ea typeface="黑体" panose="02010609060101010101" pitchFamily="49" charset="-122"/>
              </a:rPr>
              <a:t>中</a:t>
            </a:r>
            <a:endParaRPr lang="zh-CN" altLang="en-US" dirty="0"/>
          </a:p>
        </p:txBody>
      </p:sp>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117</a:t>
            </a:fld>
            <a:endParaRPr lang="en-US" altLang="zh-CN" dirty="0"/>
          </a:p>
        </p:txBody>
      </p:sp>
    </p:spTree>
    <p:extLst>
      <p:ext uri="{BB962C8B-B14F-4D97-AF65-F5344CB8AC3E}">
        <p14:creationId xmlns:p14="http://schemas.microsoft.com/office/powerpoint/2010/main" val="27975359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2115">
                                            <p:txEl>
                                              <p:pRg st="0" end="0"/>
                                            </p:txEl>
                                          </p:spTgt>
                                        </p:tgtEl>
                                        <p:attrNameLst>
                                          <p:attrName>style.visibility</p:attrName>
                                        </p:attrNameLst>
                                      </p:cBhvr>
                                      <p:to>
                                        <p:strVal val="visible"/>
                                      </p:to>
                                    </p:set>
                                    <p:anim calcmode="lin" valueType="num">
                                      <p:cBhvr additive="base">
                                        <p:cTn id="7" dur="500" fill="hold"/>
                                        <p:tgtEl>
                                          <p:spTgt spid="6021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21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02115">
                                            <p:txEl>
                                              <p:pRg st="1" end="1"/>
                                            </p:txEl>
                                          </p:spTgt>
                                        </p:tgtEl>
                                        <p:attrNameLst>
                                          <p:attrName>style.visibility</p:attrName>
                                        </p:attrNameLst>
                                      </p:cBhvr>
                                      <p:to>
                                        <p:strVal val="visible"/>
                                      </p:to>
                                    </p:set>
                                    <p:anim calcmode="lin" valueType="num">
                                      <p:cBhvr additive="base">
                                        <p:cTn id="13" dur="500" fill="hold"/>
                                        <p:tgtEl>
                                          <p:spTgt spid="6021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21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02115">
                                            <p:txEl>
                                              <p:pRg st="2" end="2"/>
                                            </p:txEl>
                                          </p:spTgt>
                                        </p:tgtEl>
                                        <p:attrNameLst>
                                          <p:attrName>style.visibility</p:attrName>
                                        </p:attrNameLst>
                                      </p:cBhvr>
                                      <p:to>
                                        <p:strVal val="visible"/>
                                      </p:to>
                                    </p:set>
                                    <p:anim calcmode="lin" valueType="num">
                                      <p:cBhvr additive="base">
                                        <p:cTn id="19" dur="500" fill="hold"/>
                                        <p:tgtEl>
                                          <p:spTgt spid="6021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21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02115">
                                            <p:txEl>
                                              <p:pRg st="3" end="3"/>
                                            </p:txEl>
                                          </p:spTgt>
                                        </p:tgtEl>
                                        <p:attrNameLst>
                                          <p:attrName>style.visibility</p:attrName>
                                        </p:attrNameLst>
                                      </p:cBhvr>
                                      <p:to>
                                        <p:strVal val="visible"/>
                                      </p:to>
                                    </p:set>
                                    <p:anim calcmode="lin" valueType="num">
                                      <p:cBhvr additive="base">
                                        <p:cTn id="25" dur="500" fill="hold"/>
                                        <p:tgtEl>
                                          <p:spTgt spid="6021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021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02115">
                                            <p:txEl>
                                              <p:pRg st="4" end="4"/>
                                            </p:txEl>
                                          </p:spTgt>
                                        </p:tgtEl>
                                        <p:attrNameLst>
                                          <p:attrName>style.visibility</p:attrName>
                                        </p:attrNameLst>
                                      </p:cBhvr>
                                      <p:to>
                                        <p:strVal val="visible"/>
                                      </p:to>
                                    </p:set>
                                    <p:anim calcmode="lin" valueType="num">
                                      <p:cBhvr additive="base">
                                        <p:cTn id="31" dur="500" fill="hold"/>
                                        <p:tgtEl>
                                          <p:spTgt spid="60211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02115">
                                            <p:txEl>
                                              <p:pRg st="4" end="4"/>
                                            </p:txEl>
                                          </p:spTgt>
                                        </p:tgtEl>
                                        <p:attrNameLst>
                                          <p:attrName>ppt_y</p:attrName>
                                        </p:attrNameLst>
                                      </p:cBhvr>
                                      <p:tavLst>
                                        <p:tav tm="0">
                                          <p:val>
                                            <p:strVal val="1+#ppt_h/2"/>
                                          </p:val>
                                        </p:tav>
                                        <p:tav tm="100000">
                                          <p:val>
                                            <p:strVal val="#ppt_y"/>
                                          </p:val>
                                        </p:tav>
                                      </p:tavLst>
                                    </p:anim>
                                  </p:childTnLst>
                                </p:cTn>
                              </p:par>
                            </p:childTnLst>
                          </p:cTn>
                        </p:par>
                        <p:par>
                          <p:cTn id="33" fill="hold" nodeType="afterGroup">
                            <p:stCondLst>
                              <p:cond delay="500"/>
                            </p:stCondLst>
                            <p:childTnLst>
                              <p:par>
                                <p:cTn id="34" presetID="25" presetClass="entr" presetSubtype="0" fill="hold" grpId="0" nodeType="afterEffect">
                                  <p:stCondLst>
                                    <p:cond delay="0"/>
                                  </p:stCondLst>
                                  <p:childTnLst>
                                    <p:set>
                                      <p:cBhvr>
                                        <p:cTn id="35" dur="1" fill="hold">
                                          <p:stCondLst>
                                            <p:cond delay="0"/>
                                          </p:stCondLst>
                                        </p:cTn>
                                        <p:tgtEl>
                                          <p:spTgt spid="602118"/>
                                        </p:tgtEl>
                                        <p:attrNameLst>
                                          <p:attrName>style.visibility</p:attrName>
                                        </p:attrNameLst>
                                      </p:cBhvr>
                                      <p:to>
                                        <p:strVal val="visible"/>
                                      </p:to>
                                    </p:set>
                                    <p:anim calcmode="lin" valueType="num">
                                      <p:cBhvr>
                                        <p:cTn id="36" dur="500" decel="50000" fill="hold">
                                          <p:stCondLst>
                                            <p:cond delay="0"/>
                                          </p:stCondLst>
                                        </p:cTn>
                                        <p:tgtEl>
                                          <p:spTgt spid="602118"/>
                                        </p:tgtEl>
                                        <p:attrNameLst>
                                          <p:attrName>style.rotation</p:attrName>
                                        </p:attrNameLst>
                                      </p:cBhvr>
                                      <p:tavLst>
                                        <p:tav tm="0">
                                          <p:val>
                                            <p:fltVal val="-90"/>
                                          </p:val>
                                        </p:tav>
                                        <p:tav tm="100000">
                                          <p:val>
                                            <p:fltVal val="0"/>
                                          </p:val>
                                        </p:tav>
                                      </p:tavLst>
                                    </p:anim>
                                    <p:anim calcmode="lin" valueType="num">
                                      <p:cBhvr>
                                        <p:cTn id="37" dur="500" decel="50000" fill="hold">
                                          <p:stCondLst>
                                            <p:cond delay="0"/>
                                          </p:stCondLst>
                                        </p:cTn>
                                        <p:tgtEl>
                                          <p:spTgt spid="602118"/>
                                        </p:tgtEl>
                                        <p:attrNameLst>
                                          <p:attrName>ppt_w</p:attrName>
                                        </p:attrNameLst>
                                      </p:cBhvr>
                                      <p:tavLst>
                                        <p:tav tm="0">
                                          <p:val>
                                            <p:strVal val="#ppt_w"/>
                                          </p:val>
                                        </p:tav>
                                        <p:tav tm="100000">
                                          <p:val>
                                            <p:strVal val="#ppt_w*.05"/>
                                          </p:val>
                                        </p:tav>
                                      </p:tavLst>
                                    </p:anim>
                                    <p:anim calcmode="lin" valueType="num">
                                      <p:cBhvr>
                                        <p:cTn id="38" dur="500" accel="50000" fill="hold">
                                          <p:stCondLst>
                                            <p:cond delay="500"/>
                                          </p:stCondLst>
                                        </p:cTn>
                                        <p:tgtEl>
                                          <p:spTgt spid="602118"/>
                                        </p:tgtEl>
                                        <p:attrNameLst>
                                          <p:attrName>ppt_w</p:attrName>
                                        </p:attrNameLst>
                                      </p:cBhvr>
                                      <p:tavLst>
                                        <p:tav tm="0">
                                          <p:val>
                                            <p:strVal val="#ppt_w*.05"/>
                                          </p:val>
                                        </p:tav>
                                        <p:tav tm="100000">
                                          <p:val>
                                            <p:strVal val="#ppt_w"/>
                                          </p:val>
                                        </p:tav>
                                      </p:tavLst>
                                    </p:anim>
                                    <p:anim calcmode="lin" valueType="num">
                                      <p:cBhvr>
                                        <p:cTn id="39" dur="1000" fill="hold"/>
                                        <p:tgtEl>
                                          <p:spTgt spid="602118"/>
                                        </p:tgtEl>
                                        <p:attrNameLst>
                                          <p:attrName>ppt_h</p:attrName>
                                        </p:attrNameLst>
                                      </p:cBhvr>
                                      <p:tavLst>
                                        <p:tav tm="0">
                                          <p:val>
                                            <p:strVal val="#ppt_h"/>
                                          </p:val>
                                        </p:tav>
                                        <p:tav tm="100000">
                                          <p:val>
                                            <p:strVal val="#ppt_h"/>
                                          </p:val>
                                        </p:tav>
                                      </p:tavLst>
                                    </p:anim>
                                    <p:anim calcmode="lin" valueType="num">
                                      <p:cBhvr>
                                        <p:cTn id="40" dur="500" decel="50000" fill="hold">
                                          <p:stCondLst>
                                            <p:cond delay="0"/>
                                          </p:stCondLst>
                                        </p:cTn>
                                        <p:tgtEl>
                                          <p:spTgt spid="602118"/>
                                        </p:tgtEl>
                                        <p:attrNameLst>
                                          <p:attrName>ppt_x</p:attrName>
                                        </p:attrNameLst>
                                      </p:cBhvr>
                                      <p:tavLst>
                                        <p:tav tm="0">
                                          <p:val>
                                            <p:strVal val="#ppt_x+.4"/>
                                          </p:val>
                                        </p:tav>
                                        <p:tav tm="100000">
                                          <p:val>
                                            <p:strVal val="#ppt_x"/>
                                          </p:val>
                                        </p:tav>
                                      </p:tavLst>
                                    </p:anim>
                                    <p:anim calcmode="lin" valueType="num">
                                      <p:cBhvr>
                                        <p:cTn id="41" dur="500" decel="50000" fill="hold">
                                          <p:stCondLst>
                                            <p:cond delay="0"/>
                                          </p:stCondLst>
                                        </p:cTn>
                                        <p:tgtEl>
                                          <p:spTgt spid="602118"/>
                                        </p:tgtEl>
                                        <p:attrNameLst>
                                          <p:attrName>ppt_y</p:attrName>
                                        </p:attrNameLst>
                                      </p:cBhvr>
                                      <p:tavLst>
                                        <p:tav tm="0">
                                          <p:val>
                                            <p:strVal val="#ppt_y-.2"/>
                                          </p:val>
                                        </p:tav>
                                        <p:tav tm="100000">
                                          <p:val>
                                            <p:strVal val="#ppt_y+.1"/>
                                          </p:val>
                                        </p:tav>
                                      </p:tavLst>
                                    </p:anim>
                                    <p:anim calcmode="lin" valueType="num">
                                      <p:cBhvr>
                                        <p:cTn id="42" dur="500" accel="50000" fill="hold">
                                          <p:stCondLst>
                                            <p:cond delay="500"/>
                                          </p:stCondLst>
                                        </p:cTn>
                                        <p:tgtEl>
                                          <p:spTgt spid="602118"/>
                                        </p:tgtEl>
                                        <p:attrNameLst>
                                          <p:attrName>ppt_y</p:attrName>
                                        </p:attrNameLst>
                                      </p:cBhvr>
                                      <p:tavLst>
                                        <p:tav tm="0">
                                          <p:val>
                                            <p:strVal val="#ppt_y+.1"/>
                                          </p:val>
                                        </p:tav>
                                        <p:tav tm="100000">
                                          <p:val>
                                            <p:strVal val="#ppt_y"/>
                                          </p:val>
                                        </p:tav>
                                      </p:tavLst>
                                    </p:anim>
                                    <p:animEffect transition="in" filter="fade">
                                      <p:cBhvr>
                                        <p:cTn id="43" dur="1000" decel="50000">
                                          <p:stCondLst>
                                            <p:cond delay="0"/>
                                          </p:stCondLst>
                                        </p:cTn>
                                        <p:tgtEl>
                                          <p:spTgt spid="60211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602116">
                                            <p:txEl>
                                              <p:pRg st="0" end="0"/>
                                            </p:txEl>
                                          </p:spTgt>
                                        </p:tgtEl>
                                        <p:attrNameLst>
                                          <p:attrName>style.visibility</p:attrName>
                                        </p:attrNameLst>
                                      </p:cBhvr>
                                      <p:to>
                                        <p:strVal val="visible"/>
                                      </p:to>
                                    </p:set>
                                    <p:anim calcmode="lin" valueType="num">
                                      <p:cBhvr additive="base">
                                        <p:cTn id="48" dur="500" fill="hold"/>
                                        <p:tgtEl>
                                          <p:spTgt spid="602116">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6021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602116">
                                            <p:txEl>
                                              <p:pRg st="1" end="1"/>
                                            </p:txEl>
                                          </p:spTgt>
                                        </p:tgtEl>
                                        <p:attrNameLst>
                                          <p:attrName>style.visibility</p:attrName>
                                        </p:attrNameLst>
                                      </p:cBhvr>
                                      <p:to>
                                        <p:strVal val="visible"/>
                                      </p:to>
                                    </p:set>
                                    <p:anim calcmode="lin" valueType="num">
                                      <p:cBhvr additive="base">
                                        <p:cTn id="54" dur="500" fill="hold"/>
                                        <p:tgtEl>
                                          <p:spTgt spid="602116">
                                            <p:txEl>
                                              <p:pRg st="1" end="1"/>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6021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602116">
                                            <p:txEl>
                                              <p:pRg st="2" end="2"/>
                                            </p:txEl>
                                          </p:spTgt>
                                        </p:tgtEl>
                                        <p:attrNameLst>
                                          <p:attrName>style.visibility</p:attrName>
                                        </p:attrNameLst>
                                      </p:cBhvr>
                                      <p:to>
                                        <p:strVal val="visible"/>
                                      </p:to>
                                    </p:set>
                                    <p:anim calcmode="lin" valueType="num">
                                      <p:cBhvr additive="base">
                                        <p:cTn id="60" dur="500" fill="hold"/>
                                        <p:tgtEl>
                                          <p:spTgt spid="602116">
                                            <p:txEl>
                                              <p:pRg st="2" end="2"/>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6021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602116">
                                            <p:txEl>
                                              <p:pRg st="3" end="3"/>
                                            </p:txEl>
                                          </p:spTgt>
                                        </p:tgtEl>
                                        <p:attrNameLst>
                                          <p:attrName>style.visibility</p:attrName>
                                        </p:attrNameLst>
                                      </p:cBhvr>
                                      <p:to>
                                        <p:strVal val="visible"/>
                                      </p:to>
                                    </p:set>
                                    <p:anim calcmode="lin" valueType="num">
                                      <p:cBhvr additive="base">
                                        <p:cTn id="66" dur="500" fill="hold"/>
                                        <p:tgtEl>
                                          <p:spTgt spid="602116">
                                            <p:txEl>
                                              <p:pRg st="3" end="3"/>
                                            </p:txEl>
                                          </p:spTgt>
                                        </p:tgtEl>
                                        <p:attrNameLst>
                                          <p:attrName>ppt_x</p:attrName>
                                        </p:attrNameLst>
                                      </p:cBhvr>
                                      <p:tavLst>
                                        <p:tav tm="0">
                                          <p:val>
                                            <p:strVal val="#ppt_x"/>
                                          </p:val>
                                        </p:tav>
                                        <p:tav tm="100000">
                                          <p:val>
                                            <p:strVal val="#ppt_x"/>
                                          </p:val>
                                        </p:tav>
                                      </p:tavLst>
                                    </p:anim>
                                    <p:anim calcmode="lin" valueType="num">
                                      <p:cBhvr additive="base">
                                        <p:cTn id="67" dur="500" fill="hold"/>
                                        <p:tgtEl>
                                          <p:spTgt spid="60211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602116">
                                            <p:txEl>
                                              <p:pRg st="4" end="4"/>
                                            </p:txEl>
                                          </p:spTgt>
                                        </p:tgtEl>
                                        <p:attrNameLst>
                                          <p:attrName>style.visibility</p:attrName>
                                        </p:attrNameLst>
                                      </p:cBhvr>
                                      <p:to>
                                        <p:strVal val="visible"/>
                                      </p:to>
                                    </p:set>
                                    <p:anim calcmode="lin" valueType="num">
                                      <p:cBhvr additive="base">
                                        <p:cTn id="72" dur="500" fill="hold"/>
                                        <p:tgtEl>
                                          <p:spTgt spid="602116">
                                            <p:txEl>
                                              <p:pRg st="4" end="4"/>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60211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602116">
                                            <p:txEl>
                                              <p:pRg st="5" end="5"/>
                                            </p:txEl>
                                          </p:spTgt>
                                        </p:tgtEl>
                                        <p:attrNameLst>
                                          <p:attrName>style.visibility</p:attrName>
                                        </p:attrNameLst>
                                      </p:cBhvr>
                                      <p:to>
                                        <p:strVal val="visible"/>
                                      </p:to>
                                    </p:set>
                                    <p:anim calcmode="lin" valueType="num">
                                      <p:cBhvr additive="base">
                                        <p:cTn id="78" dur="500" fill="hold"/>
                                        <p:tgtEl>
                                          <p:spTgt spid="602116">
                                            <p:txEl>
                                              <p:pRg st="5" end="5"/>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60211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15" grpId="0" build="p"/>
      <p:bldP spid="602116" grpId="0" build="p"/>
      <p:bldP spid="602118"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p:cNvSpPr>
            <a:spLocks noChangeArrowheads="1"/>
          </p:cNvSpPr>
          <p:nvPr/>
        </p:nvSpPr>
        <p:spPr bwMode="auto">
          <a:xfrm>
            <a:off x="76200" y="1399443"/>
            <a:ext cx="8915400" cy="2320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40000"/>
              </a:lnSpc>
              <a:spcBef>
                <a:spcPct val="0"/>
              </a:spcBef>
              <a:buClrTx/>
              <a:buSzTx/>
              <a:buFontTx/>
              <a:buNone/>
            </a:pPr>
            <a:r>
              <a:rPr lang="zh-CN" altLang="en-US" sz="2585" dirty="0">
                <a:solidFill>
                  <a:schemeClr val="accent2"/>
                </a:solidFill>
                <a:ea typeface="黑体" panose="02010609060101010101" pitchFamily="49" charset="-122"/>
              </a:rPr>
              <a:t>实例</a:t>
            </a:r>
            <a:r>
              <a:rPr lang="zh-CN" altLang="en-US" sz="2585" dirty="0">
                <a:solidFill>
                  <a:schemeClr val="accent2"/>
                </a:solidFill>
                <a:latin typeface="Times New Roman" panose="02020603050405020304" pitchFamily="18" charset="0"/>
              </a:rPr>
              <a:t>：</a:t>
            </a:r>
            <a:r>
              <a:rPr lang="zh-CN" altLang="en-US" sz="2585" dirty="0">
                <a:latin typeface="Times New Roman" panose="02020603050405020304" pitchFamily="18" charset="0"/>
              </a:rPr>
              <a:t>图</a:t>
            </a:r>
            <a:r>
              <a:rPr lang="en-US" altLang="zh-CN" sz="2585" dirty="0">
                <a:latin typeface="Times New Roman" panose="02020603050405020304" pitchFamily="18" charset="0"/>
              </a:rPr>
              <a:t>G=(V,E)</a:t>
            </a:r>
            <a:r>
              <a:rPr lang="zh-CN" altLang="en-US" sz="2585" dirty="0">
                <a:latin typeface="Times New Roman" panose="02020603050405020304" pitchFamily="18" charset="0"/>
              </a:rPr>
              <a:t>和正整数</a:t>
            </a:r>
            <a:r>
              <a:rPr lang="en-US" altLang="zh-CN" sz="2585" dirty="0">
                <a:latin typeface="Times New Roman" panose="02020603050405020304" pitchFamily="18" charset="0"/>
              </a:rPr>
              <a:t>k≤|v|</a:t>
            </a:r>
            <a:r>
              <a:rPr lang="zh-CN" altLang="en-US" sz="2585" dirty="0">
                <a:latin typeface="Times New Roman" panose="02020603050405020304" pitchFamily="18" charset="0"/>
              </a:rPr>
              <a:t>。</a:t>
            </a:r>
          </a:p>
          <a:p>
            <a:pPr eaLnBrk="0" hangingPunct="0">
              <a:lnSpc>
                <a:spcPct val="140000"/>
              </a:lnSpc>
              <a:spcBef>
                <a:spcPct val="0"/>
              </a:spcBef>
              <a:buClrTx/>
              <a:buSzTx/>
              <a:buFontTx/>
              <a:buNone/>
            </a:pPr>
            <a:r>
              <a:rPr lang="zh-CN" altLang="en-US" sz="2585" dirty="0">
                <a:solidFill>
                  <a:schemeClr val="accent2"/>
                </a:solidFill>
                <a:ea typeface="黑体" panose="02010609060101010101" pitchFamily="49" charset="-122"/>
              </a:rPr>
              <a:t>  问</a:t>
            </a:r>
            <a:r>
              <a:rPr lang="zh-CN" altLang="en-US" sz="2585" dirty="0">
                <a:solidFill>
                  <a:schemeClr val="accent2"/>
                </a:solidFill>
                <a:latin typeface="Times New Roman" panose="02020603050405020304" pitchFamily="18" charset="0"/>
              </a:rPr>
              <a:t>：</a:t>
            </a:r>
            <a:r>
              <a:rPr lang="en-US" altLang="zh-CN" sz="2585" dirty="0">
                <a:latin typeface="Times New Roman" panose="02020603050405020304" pitchFamily="18" charset="0"/>
              </a:rPr>
              <a:t>G</a:t>
            </a:r>
            <a:r>
              <a:rPr lang="zh-CN" altLang="en-US" sz="2585" dirty="0">
                <a:latin typeface="Times New Roman" panose="02020603050405020304" pitchFamily="18" charset="0"/>
              </a:rPr>
              <a:t>是否有大小不超过</a:t>
            </a:r>
            <a:r>
              <a:rPr lang="en-US" altLang="zh-CN" sz="2585" dirty="0">
                <a:latin typeface="Times New Roman" panose="02020603050405020304" pitchFamily="18" charset="0"/>
              </a:rPr>
              <a:t>k</a:t>
            </a:r>
            <a:r>
              <a:rPr lang="zh-CN" altLang="en-US" sz="2585" dirty="0">
                <a:latin typeface="Times New Roman" panose="02020603050405020304" pitchFamily="18" charset="0"/>
              </a:rPr>
              <a:t>的节点覆盖，即是否有子集</a:t>
            </a:r>
            <a:r>
              <a:rPr lang="en-US" altLang="zh-CN" sz="2585" dirty="0">
                <a:latin typeface="Times New Roman" panose="02020603050405020304" pitchFamily="18" charset="0"/>
              </a:rPr>
              <a:t>V</a:t>
            </a:r>
            <a:r>
              <a:rPr lang="zh-CN" altLang="en-US" sz="2585" dirty="0">
                <a:latin typeface="Times New Roman" panose="02020603050405020304" pitchFamily="18" charset="0"/>
              </a:rPr>
              <a:t>使</a:t>
            </a:r>
          </a:p>
          <a:p>
            <a:pPr lvl="2" eaLnBrk="0" hangingPunct="0">
              <a:lnSpc>
                <a:spcPct val="140000"/>
              </a:lnSpc>
              <a:spcBef>
                <a:spcPct val="0"/>
              </a:spcBef>
              <a:buClrTx/>
              <a:buSzTx/>
              <a:buFontTx/>
              <a:buNone/>
            </a:pPr>
            <a:r>
              <a:rPr lang="zh-CN" altLang="en-US" sz="2585" dirty="0">
                <a:latin typeface="Times New Roman" panose="02020603050405020304" pitchFamily="18" charset="0"/>
              </a:rPr>
              <a:t>得</a:t>
            </a:r>
            <a:r>
              <a:rPr lang="en-US" altLang="zh-CN" sz="2585" dirty="0">
                <a:latin typeface="Times New Roman" panose="02020603050405020304" pitchFamily="18" charset="0"/>
              </a:rPr>
              <a:t>|V'|≤k</a:t>
            </a:r>
            <a:r>
              <a:rPr lang="zh-CN" altLang="en-US" sz="2585" dirty="0">
                <a:latin typeface="Times New Roman" panose="02020603050405020304" pitchFamily="18" charset="0"/>
              </a:rPr>
              <a:t>并且对每一条边</a:t>
            </a:r>
            <a:r>
              <a:rPr lang="en-US" altLang="zh-CN" sz="2585" dirty="0">
                <a:latin typeface="Times New Roman" panose="02020603050405020304" pitchFamily="18" charset="0"/>
              </a:rPr>
              <a:t>(</a:t>
            </a:r>
            <a:r>
              <a:rPr lang="en-US" altLang="zh-CN" sz="2585" dirty="0" err="1">
                <a:latin typeface="Times New Roman" panose="02020603050405020304" pitchFamily="18" charset="0"/>
              </a:rPr>
              <a:t>u,v</a:t>
            </a:r>
            <a:r>
              <a:rPr lang="en-US" altLang="zh-CN" sz="2585" dirty="0">
                <a:latin typeface="Times New Roman" panose="02020603050405020304" pitchFamily="18" charset="0"/>
              </a:rPr>
              <a:t>)∈E</a:t>
            </a:r>
            <a:r>
              <a:rPr lang="zh-CN" altLang="en-US" sz="2585" dirty="0">
                <a:latin typeface="Times New Roman" panose="02020603050405020304" pitchFamily="18" charset="0"/>
              </a:rPr>
              <a:t>，</a:t>
            </a:r>
            <a:r>
              <a:rPr lang="en-US" altLang="zh-CN" sz="2585" dirty="0">
                <a:latin typeface="Times New Roman" panose="02020603050405020304" pitchFamily="18" charset="0"/>
              </a:rPr>
              <a:t>u</a:t>
            </a:r>
            <a:r>
              <a:rPr lang="zh-CN" altLang="en-US" sz="2585" dirty="0">
                <a:latin typeface="Times New Roman" panose="02020603050405020304" pitchFamily="18" charset="0"/>
              </a:rPr>
              <a:t>和</a:t>
            </a:r>
            <a:r>
              <a:rPr lang="en-US" altLang="zh-CN" sz="2585" dirty="0">
                <a:latin typeface="Times New Roman" panose="02020603050405020304" pitchFamily="18" charset="0"/>
              </a:rPr>
              <a:t>v</a:t>
            </a:r>
            <a:r>
              <a:rPr lang="zh-CN" altLang="en-US" sz="2585" dirty="0">
                <a:latin typeface="Times New Roman" panose="02020603050405020304" pitchFamily="18" charset="0"/>
              </a:rPr>
              <a:t>中至少有一个属于</a:t>
            </a:r>
            <a:r>
              <a:rPr lang="en-US" altLang="zh-CN" sz="2585" dirty="0">
                <a:latin typeface="Times New Roman" panose="02020603050405020304" pitchFamily="18" charset="0"/>
              </a:rPr>
              <a:t>V'</a:t>
            </a:r>
            <a:r>
              <a:rPr lang="zh-CN" altLang="en-US" sz="2585" dirty="0">
                <a:latin typeface="Times New Roman" panose="02020603050405020304" pitchFamily="18" charset="0"/>
              </a:rPr>
              <a:t>？</a:t>
            </a:r>
          </a:p>
        </p:txBody>
      </p:sp>
      <p:sp>
        <p:nvSpPr>
          <p:cNvPr id="603139" name="Rectangle 3"/>
          <p:cNvSpPr>
            <a:spLocks noGrp="1" noChangeArrowheads="1"/>
          </p:cNvSpPr>
          <p:nvPr>
            <p:ph type="title"/>
          </p:nvPr>
        </p:nvSpPr>
        <p:spPr>
          <a:xfrm>
            <a:off x="1763688" y="898598"/>
            <a:ext cx="6243906" cy="703385"/>
          </a:xfrm>
        </p:spPr>
        <p:txBody>
          <a:bodyPr/>
          <a:lstStyle/>
          <a:p>
            <a:pPr algn="ctr"/>
            <a:r>
              <a:rPr lang="zh-CN" altLang="en-US" sz="4062" dirty="0">
                <a:solidFill>
                  <a:srgbClr val="00B0F0"/>
                </a:solidFill>
                <a:latin typeface="黑体" panose="02010609060101010101" pitchFamily="49" charset="-122"/>
                <a:ea typeface="黑体" panose="02010609060101010101" pitchFamily="49" charset="-122"/>
              </a:rPr>
              <a:t>节点覆盖问题（</a:t>
            </a:r>
            <a:r>
              <a:rPr lang="en-US" altLang="zh-CN" sz="4062" dirty="0">
                <a:solidFill>
                  <a:srgbClr val="00B0F0"/>
                </a:solidFill>
                <a:latin typeface="黑体" panose="02010609060101010101" pitchFamily="49" charset="-122"/>
                <a:ea typeface="黑体" panose="02010609060101010101" pitchFamily="49" charset="-122"/>
              </a:rPr>
              <a:t>VC</a:t>
            </a:r>
            <a:r>
              <a:rPr lang="zh-CN" altLang="en-US" sz="4062" dirty="0">
                <a:solidFill>
                  <a:srgbClr val="00B0F0"/>
                </a:solidFill>
                <a:latin typeface="黑体" panose="02010609060101010101" pitchFamily="49" charset="-122"/>
                <a:ea typeface="黑体" panose="02010609060101010101" pitchFamily="49" charset="-122"/>
              </a:rPr>
              <a:t>）</a:t>
            </a:r>
          </a:p>
        </p:txBody>
      </p:sp>
      <p:sp>
        <p:nvSpPr>
          <p:cNvPr id="603140" name="Rectangle 4"/>
          <p:cNvSpPr>
            <a:spLocks noChangeArrowheads="1"/>
          </p:cNvSpPr>
          <p:nvPr/>
        </p:nvSpPr>
        <p:spPr bwMode="auto">
          <a:xfrm>
            <a:off x="533400" y="3590492"/>
            <a:ext cx="7772400" cy="717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0000"/>
              </a:lnSpc>
              <a:buClrTx/>
              <a:buSzTx/>
              <a:buFontTx/>
              <a:buNone/>
            </a:pPr>
            <a:r>
              <a:rPr lang="zh-CN" altLang="en-US" sz="4062">
                <a:solidFill>
                  <a:srgbClr val="0000CC"/>
                </a:solidFill>
                <a:latin typeface="黑体" panose="02010609060101010101" pitchFamily="49" charset="-122"/>
                <a:ea typeface="黑体" panose="02010609060101010101" pitchFamily="49" charset="-122"/>
              </a:rPr>
              <a:t>回路节点集问题 </a:t>
            </a:r>
          </a:p>
        </p:txBody>
      </p:sp>
      <p:sp>
        <p:nvSpPr>
          <p:cNvPr id="603141" name="Rectangle 5"/>
          <p:cNvSpPr>
            <a:spLocks noChangeArrowheads="1"/>
          </p:cNvSpPr>
          <p:nvPr/>
        </p:nvSpPr>
        <p:spPr bwMode="auto">
          <a:xfrm>
            <a:off x="76200" y="4413739"/>
            <a:ext cx="8883162" cy="176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40000"/>
              </a:lnSpc>
              <a:spcBef>
                <a:spcPct val="0"/>
              </a:spcBef>
              <a:buClrTx/>
              <a:buSzTx/>
              <a:buFontTx/>
              <a:buNone/>
            </a:pPr>
            <a:r>
              <a:rPr lang="zh-CN" altLang="en-US" sz="2585">
                <a:solidFill>
                  <a:schemeClr val="accent2"/>
                </a:solidFill>
                <a:ea typeface="黑体" panose="02010609060101010101" pitchFamily="49" charset="-122"/>
              </a:rPr>
              <a:t>实例：</a:t>
            </a:r>
            <a:r>
              <a:rPr lang="zh-CN" altLang="en-US" sz="2585">
                <a:latin typeface="Times New Roman" panose="02020603050405020304" pitchFamily="18" charset="0"/>
              </a:rPr>
              <a:t>有向图</a:t>
            </a:r>
            <a:r>
              <a:rPr lang="en-US" altLang="zh-CN" sz="2585">
                <a:latin typeface="Times New Roman" panose="02020603050405020304" pitchFamily="18" charset="0"/>
              </a:rPr>
              <a:t>G=(V,E)</a:t>
            </a:r>
            <a:r>
              <a:rPr lang="zh-CN" altLang="en-US" sz="2585">
                <a:latin typeface="Times New Roman" panose="02020603050405020304" pitchFamily="18" charset="0"/>
              </a:rPr>
              <a:t>和正整数</a:t>
            </a:r>
            <a:r>
              <a:rPr lang="en-US" altLang="zh-CN" sz="2585">
                <a:latin typeface="Times New Roman" panose="02020603050405020304" pitchFamily="18" charset="0"/>
              </a:rPr>
              <a:t>k≤|v|</a:t>
            </a:r>
            <a:r>
              <a:rPr lang="zh-CN" altLang="en-US" sz="2585">
                <a:latin typeface="Times New Roman" panose="02020603050405020304" pitchFamily="18" charset="0"/>
              </a:rPr>
              <a:t>。</a:t>
            </a:r>
          </a:p>
          <a:p>
            <a:pPr algn="l" eaLnBrk="0" hangingPunct="0">
              <a:lnSpc>
                <a:spcPct val="140000"/>
              </a:lnSpc>
              <a:spcBef>
                <a:spcPct val="0"/>
              </a:spcBef>
              <a:buClrTx/>
              <a:buSzTx/>
              <a:buFontTx/>
              <a:buNone/>
            </a:pPr>
            <a:r>
              <a:rPr lang="zh-CN" altLang="en-US" sz="2585">
                <a:ea typeface="黑体" panose="02010609060101010101" pitchFamily="49" charset="-122"/>
              </a:rPr>
              <a:t>  </a:t>
            </a:r>
            <a:r>
              <a:rPr lang="zh-CN" altLang="en-US" sz="2585">
                <a:solidFill>
                  <a:schemeClr val="accent2"/>
                </a:solidFill>
                <a:ea typeface="黑体" panose="02010609060101010101" pitchFamily="49" charset="-122"/>
              </a:rPr>
              <a:t>问：</a:t>
            </a:r>
            <a:r>
              <a:rPr lang="en-US" altLang="zh-CN" sz="2585">
                <a:latin typeface="Times New Roman" panose="02020603050405020304" pitchFamily="18" charset="0"/>
              </a:rPr>
              <a:t>G</a:t>
            </a:r>
            <a:r>
              <a:rPr lang="zh-CN" altLang="en-US" sz="2585">
                <a:latin typeface="Times New Roman" panose="02020603050405020304" pitchFamily="18" charset="0"/>
              </a:rPr>
              <a:t>是否有元素个数为</a:t>
            </a:r>
            <a:r>
              <a:rPr lang="en-US" altLang="zh-CN" sz="2585">
                <a:latin typeface="Times New Roman" panose="02020603050405020304" pitchFamily="18" charset="0"/>
              </a:rPr>
              <a:t>k</a:t>
            </a:r>
            <a:r>
              <a:rPr lang="zh-CN" altLang="en-US" sz="2585">
                <a:latin typeface="Times New Roman" panose="02020603050405020304" pitchFamily="18" charset="0"/>
              </a:rPr>
              <a:t>的回路节点集，即是否有</a:t>
            </a:r>
            <a:r>
              <a:rPr lang="en-US" altLang="zh-CN" sz="2585">
                <a:latin typeface="Times New Roman" panose="02020603050405020304" pitchFamily="18" charset="0"/>
              </a:rPr>
              <a:t>S</a:t>
            </a:r>
            <a:r>
              <a:rPr lang="en-US" altLang="zh-CN" sz="2585">
                <a:latin typeface="Lucida Sans Unicode" panose="020B0602030504020204" pitchFamily="34" charset="0"/>
                <a:cs typeface="Lucida Sans Unicode" panose="020B0602030504020204" pitchFamily="34" charset="0"/>
              </a:rPr>
              <a:t>⊆</a:t>
            </a:r>
            <a:r>
              <a:rPr lang="en-US" altLang="zh-CN" sz="2585">
                <a:latin typeface="Times New Roman" panose="02020603050405020304" pitchFamily="18" charset="0"/>
              </a:rPr>
              <a:t>V,</a:t>
            </a:r>
          </a:p>
          <a:p>
            <a:pPr lvl="2" algn="l" eaLnBrk="0" hangingPunct="0">
              <a:lnSpc>
                <a:spcPct val="140000"/>
              </a:lnSpc>
              <a:spcBef>
                <a:spcPct val="0"/>
              </a:spcBef>
              <a:buClrTx/>
              <a:buSzTx/>
              <a:buFontTx/>
              <a:buNone/>
            </a:pPr>
            <a:r>
              <a:rPr lang="en-US" altLang="zh-CN" sz="2585">
                <a:latin typeface="Times New Roman" panose="02020603050405020304" pitchFamily="18" charset="0"/>
              </a:rPr>
              <a:t>|S|≤k</a:t>
            </a:r>
            <a:r>
              <a:rPr lang="zh-CN" altLang="en-US" sz="2585">
                <a:latin typeface="Times New Roman" panose="02020603050405020304" pitchFamily="18" charset="0"/>
              </a:rPr>
              <a:t>，使得</a:t>
            </a:r>
            <a:r>
              <a:rPr lang="en-US" altLang="zh-CN" sz="2585">
                <a:latin typeface="Times New Roman" panose="02020603050405020304" pitchFamily="18" charset="0"/>
              </a:rPr>
              <a:t>G</a:t>
            </a:r>
            <a:r>
              <a:rPr lang="zh-CN" altLang="en-US" sz="2585">
                <a:latin typeface="Times New Roman" panose="02020603050405020304" pitchFamily="18" charset="0"/>
              </a:rPr>
              <a:t>的每一条回路都有一个点在</a:t>
            </a:r>
            <a:r>
              <a:rPr lang="en-US" altLang="zh-CN" sz="2585">
                <a:latin typeface="Times New Roman" panose="02020603050405020304" pitchFamily="18" charset="0"/>
              </a:rPr>
              <a:t>S</a:t>
            </a:r>
            <a:r>
              <a:rPr lang="zh-CN" altLang="en-US" sz="2585">
                <a:latin typeface="Times New Roman" panose="02020603050405020304" pitchFamily="18" charset="0"/>
              </a:rPr>
              <a:t>中</a:t>
            </a:r>
            <a:r>
              <a:rPr lang="en-US" altLang="zh-CN" sz="2585">
                <a:latin typeface="Times New Roman" panose="02020603050405020304" pitchFamily="18" charset="0"/>
              </a:rPr>
              <a:t>?</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118</a:t>
            </a:fld>
            <a:endParaRPr lang="en-US" altLang="zh-CN" dirty="0"/>
          </a:p>
        </p:txBody>
      </p:sp>
    </p:spTree>
    <p:extLst>
      <p:ext uri="{BB962C8B-B14F-4D97-AF65-F5344CB8AC3E}">
        <p14:creationId xmlns:p14="http://schemas.microsoft.com/office/powerpoint/2010/main" val="3473249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03139"/>
                                        </p:tgtEl>
                                        <p:attrNameLst>
                                          <p:attrName>style.visibility</p:attrName>
                                        </p:attrNameLst>
                                      </p:cBhvr>
                                      <p:to>
                                        <p:strVal val="visible"/>
                                      </p:to>
                                    </p:set>
                                    <p:anim calcmode="lin" valueType="num">
                                      <p:cBhvr additive="base">
                                        <p:cTn id="7" dur="500" fill="hold"/>
                                        <p:tgtEl>
                                          <p:spTgt spid="603139"/>
                                        </p:tgtEl>
                                        <p:attrNameLst>
                                          <p:attrName>ppt_x</p:attrName>
                                        </p:attrNameLst>
                                      </p:cBhvr>
                                      <p:tavLst>
                                        <p:tav tm="0">
                                          <p:val>
                                            <p:strVal val="#ppt_x"/>
                                          </p:val>
                                        </p:tav>
                                        <p:tav tm="100000">
                                          <p:val>
                                            <p:strVal val="#ppt_x"/>
                                          </p:val>
                                        </p:tav>
                                      </p:tavLst>
                                    </p:anim>
                                    <p:anim calcmode="lin" valueType="num">
                                      <p:cBhvr additive="base">
                                        <p:cTn id="8" dur="500" fill="hold"/>
                                        <p:tgtEl>
                                          <p:spTgt spid="603139"/>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03138">
                                            <p:txEl>
                                              <p:pRg st="0" end="0"/>
                                            </p:txEl>
                                          </p:spTgt>
                                        </p:tgtEl>
                                        <p:attrNameLst>
                                          <p:attrName>style.visibility</p:attrName>
                                        </p:attrNameLst>
                                      </p:cBhvr>
                                      <p:to>
                                        <p:strVal val="visible"/>
                                      </p:to>
                                    </p:set>
                                    <p:anim calcmode="lin" valueType="num">
                                      <p:cBhvr additive="base">
                                        <p:cTn id="12" dur="500" fill="hold"/>
                                        <p:tgtEl>
                                          <p:spTgt spid="60313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03138">
                                            <p:txEl>
                                              <p:pRg st="0" end="0"/>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03138">
                                            <p:txEl>
                                              <p:pRg st="1" end="1"/>
                                            </p:txEl>
                                          </p:spTgt>
                                        </p:tgtEl>
                                        <p:attrNameLst>
                                          <p:attrName>style.visibility</p:attrName>
                                        </p:attrNameLst>
                                      </p:cBhvr>
                                      <p:to>
                                        <p:strVal val="visible"/>
                                      </p:to>
                                    </p:set>
                                    <p:anim calcmode="lin" valueType="num">
                                      <p:cBhvr additive="base">
                                        <p:cTn id="17" dur="500" fill="hold"/>
                                        <p:tgtEl>
                                          <p:spTgt spid="603138">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03138">
                                            <p:txEl>
                                              <p:pRg st="1" end="1"/>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03138">
                                            <p:txEl>
                                              <p:pRg st="2" end="2"/>
                                            </p:txEl>
                                          </p:spTgt>
                                        </p:tgtEl>
                                        <p:attrNameLst>
                                          <p:attrName>style.visibility</p:attrName>
                                        </p:attrNameLst>
                                      </p:cBhvr>
                                      <p:to>
                                        <p:strVal val="visible"/>
                                      </p:to>
                                    </p:set>
                                    <p:anim calcmode="lin" valueType="num">
                                      <p:cBhvr additive="base">
                                        <p:cTn id="22" dur="500" fill="hold"/>
                                        <p:tgtEl>
                                          <p:spTgt spid="603138">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0313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03140"/>
                                        </p:tgtEl>
                                        <p:attrNameLst>
                                          <p:attrName>style.visibility</p:attrName>
                                        </p:attrNameLst>
                                      </p:cBhvr>
                                      <p:to>
                                        <p:strVal val="visible"/>
                                      </p:to>
                                    </p:set>
                                    <p:anim calcmode="lin" valueType="num">
                                      <p:cBhvr additive="base">
                                        <p:cTn id="28" dur="500" fill="hold"/>
                                        <p:tgtEl>
                                          <p:spTgt spid="603140"/>
                                        </p:tgtEl>
                                        <p:attrNameLst>
                                          <p:attrName>ppt_x</p:attrName>
                                        </p:attrNameLst>
                                      </p:cBhvr>
                                      <p:tavLst>
                                        <p:tav tm="0">
                                          <p:val>
                                            <p:strVal val="#ppt_x"/>
                                          </p:val>
                                        </p:tav>
                                        <p:tav tm="100000">
                                          <p:val>
                                            <p:strVal val="#ppt_x"/>
                                          </p:val>
                                        </p:tav>
                                      </p:tavLst>
                                    </p:anim>
                                    <p:anim calcmode="lin" valueType="num">
                                      <p:cBhvr additive="base">
                                        <p:cTn id="29" dur="500" fill="hold"/>
                                        <p:tgtEl>
                                          <p:spTgt spid="603140"/>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603141">
                                            <p:txEl>
                                              <p:pRg st="0" end="0"/>
                                            </p:txEl>
                                          </p:spTgt>
                                        </p:tgtEl>
                                        <p:attrNameLst>
                                          <p:attrName>style.visibility</p:attrName>
                                        </p:attrNameLst>
                                      </p:cBhvr>
                                      <p:to>
                                        <p:strVal val="visible"/>
                                      </p:to>
                                    </p:set>
                                    <p:anim calcmode="lin" valueType="num">
                                      <p:cBhvr additive="base">
                                        <p:cTn id="33" dur="500" fill="hold"/>
                                        <p:tgtEl>
                                          <p:spTgt spid="603141">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03141">
                                            <p:txEl>
                                              <p:pRg st="0" end="0"/>
                                            </p:txEl>
                                          </p:spTgt>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1000"/>
                            </p:stCondLst>
                            <p:childTnLst>
                              <p:par>
                                <p:cTn id="36" presetID="2" presetClass="entr" presetSubtype="4" fill="hold" grpId="0" nodeType="afterEffect">
                                  <p:stCondLst>
                                    <p:cond delay="0"/>
                                  </p:stCondLst>
                                  <p:childTnLst>
                                    <p:set>
                                      <p:cBhvr>
                                        <p:cTn id="37" dur="1" fill="hold">
                                          <p:stCondLst>
                                            <p:cond delay="0"/>
                                          </p:stCondLst>
                                        </p:cTn>
                                        <p:tgtEl>
                                          <p:spTgt spid="603141">
                                            <p:txEl>
                                              <p:pRg st="1" end="1"/>
                                            </p:txEl>
                                          </p:spTgt>
                                        </p:tgtEl>
                                        <p:attrNameLst>
                                          <p:attrName>style.visibility</p:attrName>
                                        </p:attrNameLst>
                                      </p:cBhvr>
                                      <p:to>
                                        <p:strVal val="visible"/>
                                      </p:to>
                                    </p:set>
                                    <p:anim calcmode="lin" valueType="num">
                                      <p:cBhvr additive="base">
                                        <p:cTn id="38" dur="500" fill="hold"/>
                                        <p:tgtEl>
                                          <p:spTgt spid="603141">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03141">
                                            <p:txEl>
                                              <p:pRg st="1" end="1"/>
                                            </p:txEl>
                                          </p:spTgt>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1500"/>
                            </p:stCondLst>
                            <p:childTnLst>
                              <p:par>
                                <p:cTn id="41" presetID="2" presetClass="entr" presetSubtype="4" fill="hold" grpId="0" nodeType="afterEffect">
                                  <p:stCondLst>
                                    <p:cond delay="0"/>
                                  </p:stCondLst>
                                  <p:childTnLst>
                                    <p:set>
                                      <p:cBhvr>
                                        <p:cTn id="42" dur="1" fill="hold">
                                          <p:stCondLst>
                                            <p:cond delay="0"/>
                                          </p:stCondLst>
                                        </p:cTn>
                                        <p:tgtEl>
                                          <p:spTgt spid="603141">
                                            <p:txEl>
                                              <p:pRg st="2" end="2"/>
                                            </p:txEl>
                                          </p:spTgt>
                                        </p:tgtEl>
                                        <p:attrNameLst>
                                          <p:attrName>style.visibility</p:attrName>
                                        </p:attrNameLst>
                                      </p:cBhvr>
                                      <p:to>
                                        <p:strVal val="visible"/>
                                      </p:to>
                                    </p:set>
                                    <p:anim calcmode="lin" valueType="num">
                                      <p:cBhvr additive="base">
                                        <p:cTn id="43" dur="500" fill="hold"/>
                                        <p:tgtEl>
                                          <p:spTgt spid="603141">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0314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38" grpId="0" build="p" bldLvl="2"/>
      <p:bldP spid="603139" grpId="0"/>
      <p:bldP spid="603140" grpId="0"/>
      <p:bldP spid="603141" grpId="0" build="p" bldLvl="2"/>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p:cNvSpPr>
            <a:spLocks noGrp="1" noChangeArrowheads="1"/>
          </p:cNvSpPr>
          <p:nvPr>
            <p:ph type="title"/>
          </p:nvPr>
        </p:nvSpPr>
        <p:spPr>
          <a:xfrm>
            <a:off x="1061429" y="951429"/>
            <a:ext cx="7175988" cy="703385"/>
          </a:xfrm>
        </p:spPr>
        <p:txBody>
          <a:bodyPr/>
          <a:lstStyle/>
          <a:p>
            <a:pPr algn="ctr"/>
            <a:r>
              <a:rPr lang="zh-CN" altLang="en-US" sz="4062" dirty="0">
                <a:solidFill>
                  <a:srgbClr val="00B0F0"/>
                </a:solidFill>
                <a:latin typeface="黑体" panose="02010609060101010101" pitchFamily="49" charset="-122"/>
                <a:ea typeface="黑体" panose="02010609060101010101" pitchFamily="49" charset="-122"/>
              </a:rPr>
              <a:t>回路边集问题 </a:t>
            </a:r>
          </a:p>
        </p:txBody>
      </p:sp>
      <p:sp>
        <p:nvSpPr>
          <p:cNvPr id="604163" name="Rectangle 3"/>
          <p:cNvSpPr>
            <a:spLocks noChangeArrowheads="1"/>
          </p:cNvSpPr>
          <p:nvPr/>
        </p:nvSpPr>
        <p:spPr bwMode="auto">
          <a:xfrm>
            <a:off x="76200" y="1529862"/>
            <a:ext cx="8815754" cy="176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40000"/>
              </a:lnSpc>
              <a:spcBef>
                <a:spcPct val="0"/>
              </a:spcBef>
              <a:buClrTx/>
              <a:buSzTx/>
              <a:buFontTx/>
              <a:buNone/>
            </a:pPr>
            <a:r>
              <a:rPr lang="zh-CN" altLang="en-US" sz="2585">
                <a:solidFill>
                  <a:schemeClr val="accent2"/>
                </a:solidFill>
                <a:ea typeface="黑体" panose="02010609060101010101" pitchFamily="49" charset="-122"/>
              </a:rPr>
              <a:t>实例</a:t>
            </a:r>
            <a:r>
              <a:rPr lang="zh-CN" altLang="en-US" sz="2585">
                <a:solidFill>
                  <a:schemeClr val="accent2"/>
                </a:solidFill>
                <a:latin typeface="Times New Roman" panose="02020603050405020304" pitchFamily="18" charset="0"/>
              </a:rPr>
              <a:t>：</a:t>
            </a:r>
            <a:r>
              <a:rPr lang="zh-CN" altLang="en-US" sz="2585">
                <a:latin typeface="Times New Roman" panose="02020603050405020304" pitchFamily="18" charset="0"/>
              </a:rPr>
              <a:t>向图</a:t>
            </a:r>
            <a:r>
              <a:rPr lang="en-US" altLang="zh-CN" sz="2585">
                <a:latin typeface="Times New Roman" panose="02020603050405020304" pitchFamily="18" charset="0"/>
              </a:rPr>
              <a:t>G=(V,E)</a:t>
            </a:r>
            <a:r>
              <a:rPr lang="zh-CN" altLang="en-US" sz="2585">
                <a:latin typeface="Times New Roman" panose="02020603050405020304" pitchFamily="18" charset="0"/>
              </a:rPr>
              <a:t>和正整数</a:t>
            </a:r>
            <a:r>
              <a:rPr lang="en-US" altLang="zh-CN" sz="2585">
                <a:latin typeface="Times New Roman" panose="02020603050405020304" pitchFamily="18" charset="0"/>
              </a:rPr>
              <a:t>k≤|E|</a:t>
            </a:r>
            <a:r>
              <a:rPr lang="zh-CN" altLang="en-US" sz="2585">
                <a:latin typeface="Times New Roman" panose="02020603050405020304" pitchFamily="18" charset="0"/>
              </a:rPr>
              <a:t>。</a:t>
            </a:r>
          </a:p>
          <a:p>
            <a:pPr algn="l" eaLnBrk="0" hangingPunct="0">
              <a:lnSpc>
                <a:spcPct val="140000"/>
              </a:lnSpc>
              <a:spcBef>
                <a:spcPct val="0"/>
              </a:spcBef>
              <a:buClrTx/>
              <a:buSzTx/>
              <a:buFontTx/>
              <a:buNone/>
            </a:pPr>
            <a:r>
              <a:rPr lang="zh-CN" altLang="en-US" sz="2585">
                <a:solidFill>
                  <a:schemeClr val="accent2"/>
                </a:solidFill>
                <a:ea typeface="黑体" panose="02010609060101010101" pitchFamily="49" charset="-122"/>
              </a:rPr>
              <a:t>  问</a:t>
            </a:r>
            <a:r>
              <a:rPr lang="zh-CN" altLang="en-US" sz="2585">
                <a:solidFill>
                  <a:schemeClr val="accent2"/>
                </a:solidFill>
                <a:latin typeface="Times New Roman" panose="02020603050405020304" pitchFamily="18" charset="0"/>
              </a:rPr>
              <a:t>：</a:t>
            </a:r>
            <a:r>
              <a:rPr lang="en-US" altLang="zh-CN" sz="2585">
                <a:latin typeface="Times New Roman" panose="02020603050405020304" pitchFamily="18" charset="0"/>
              </a:rPr>
              <a:t>G</a:t>
            </a:r>
            <a:r>
              <a:rPr lang="zh-CN" altLang="en-US" sz="2585">
                <a:latin typeface="Times New Roman" panose="02020603050405020304" pitchFamily="18" charset="0"/>
              </a:rPr>
              <a:t>是否有元素个数为</a:t>
            </a:r>
            <a:r>
              <a:rPr lang="en-US" altLang="zh-CN" sz="2585">
                <a:latin typeface="Times New Roman" panose="02020603050405020304" pitchFamily="18" charset="0"/>
              </a:rPr>
              <a:t>k</a:t>
            </a:r>
            <a:r>
              <a:rPr lang="zh-CN" altLang="en-US" sz="2585">
                <a:latin typeface="Times New Roman" panose="02020603050405020304" pitchFamily="18" charset="0"/>
              </a:rPr>
              <a:t>的回路边集，即是否有</a:t>
            </a:r>
            <a:r>
              <a:rPr lang="en-US" altLang="zh-CN" sz="2585">
                <a:latin typeface="Times New Roman" panose="02020603050405020304" pitchFamily="18" charset="0"/>
              </a:rPr>
              <a:t>F</a:t>
            </a:r>
            <a:r>
              <a:rPr lang="en-US" altLang="zh-CN" sz="2585">
                <a:latin typeface="Lucida Sans Unicode" panose="020B0602030504020204" pitchFamily="34" charset="0"/>
                <a:cs typeface="Lucida Sans Unicode" panose="020B0602030504020204" pitchFamily="34" charset="0"/>
              </a:rPr>
              <a:t>⊆</a:t>
            </a:r>
            <a:r>
              <a:rPr lang="en-US" altLang="zh-CN" sz="2585">
                <a:latin typeface="Times New Roman" panose="02020603050405020304" pitchFamily="18" charset="0"/>
              </a:rPr>
              <a:t>E</a:t>
            </a:r>
            <a:r>
              <a:rPr lang="zh-CN" altLang="en-US" sz="2585">
                <a:latin typeface="Times New Roman" panose="02020603050405020304" pitchFamily="18" charset="0"/>
              </a:rPr>
              <a:t>，</a:t>
            </a:r>
          </a:p>
          <a:p>
            <a:pPr lvl="2" algn="l" eaLnBrk="0" hangingPunct="0">
              <a:lnSpc>
                <a:spcPct val="140000"/>
              </a:lnSpc>
              <a:spcBef>
                <a:spcPct val="0"/>
              </a:spcBef>
              <a:buClrTx/>
              <a:buSzTx/>
              <a:buFontTx/>
              <a:buNone/>
            </a:pPr>
            <a:r>
              <a:rPr lang="en-US" altLang="zh-CN" sz="2585">
                <a:latin typeface="Times New Roman" panose="02020603050405020304" pitchFamily="18" charset="0"/>
              </a:rPr>
              <a:t>|F|≤k</a:t>
            </a:r>
            <a:r>
              <a:rPr lang="zh-CN" altLang="en-US" sz="2585">
                <a:latin typeface="Times New Roman" panose="02020603050405020304" pitchFamily="18" charset="0"/>
              </a:rPr>
              <a:t>，使得</a:t>
            </a:r>
            <a:r>
              <a:rPr lang="en-US" altLang="zh-CN" sz="2585">
                <a:latin typeface="Times New Roman" panose="02020603050405020304" pitchFamily="18" charset="0"/>
              </a:rPr>
              <a:t>G</a:t>
            </a:r>
            <a:r>
              <a:rPr lang="zh-CN" altLang="en-US" sz="2585">
                <a:latin typeface="Times New Roman" panose="02020603050405020304" pitchFamily="18" charset="0"/>
              </a:rPr>
              <a:t>的每一条回路都有一条边在</a:t>
            </a:r>
            <a:r>
              <a:rPr lang="en-US" altLang="zh-CN" sz="2585">
                <a:latin typeface="Times New Roman" panose="02020603050405020304" pitchFamily="18" charset="0"/>
              </a:rPr>
              <a:t>F</a:t>
            </a:r>
            <a:r>
              <a:rPr lang="zh-CN" altLang="en-US" sz="2585">
                <a:latin typeface="Times New Roman" panose="02020603050405020304" pitchFamily="18" charset="0"/>
              </a:rPr>
              <a:t>中</a:t>
            </a:r>
            <a:r>
              <a:rPr lang="en-US" altLang="zh-CN" sz="2585">
                <a:latin typeface="Times New Roman" panose="02020603050405020304" pitchFamily="18" charset="0"/>
              </a:rPr>
              <a:t>?</a:t>
            </a:r>
          </a:p>
        </p:txBody>
      </p:sp>
      <p:sp>
        <p:nvSpPr>
          <p:cNvPr id="604164" name="Rectangle 4"/>
          <p:cNvSpPr>
            <a:spLocks noChangeArrowheads="1"/>
          </p:cNvSpPr>
          <p:nvPr/>
        </p:nvSpPr>
        <p:spPr bwMode="auto">
          <a:xfrm>
            <a:off x="685800" y="3394130"/>
            <a:ext cx="7772400" cy="717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0000"/>
              </a:lnSpc>
              <a:buClrTx/>
              <a:buSzTx/>
              <a:buFontTx/>
              <a:buNone/>
            </a:pPr>
            <a:r>
              <a:rPr lang="zh-CN" altLang="en-US" sz="4062">
                <a:solidFill>
                  <a:srgbClr val="0000CC"/>
                </a:solidFill>
                <a:latin typeface="黑体" panose="02010609060101010101" pitchFamily="49" charset="-122"/>
                <a:ea typeface="黑体" panose="02010609060101010101" pitchFamily="49" charset="-122"/>
              </a:rPr>
              <a:t>有向图哈密顿回路问题 </a:t>
            </a:r>
          </a:p>
        </p:txBody>
      </p:sp>
      <p:sp>
        <p:nvSpPr>
          <p:cNvPr id="604165" name="Rectangle 5"/>
          <p:cNvSpPr>
            <a:spLocks noChangeArrowheads="1"/>
          </p:cNvSpPr>
          <p:nvPr/>
        </p:nvSpPr>
        <p:spPr bwMode="auto">
          <a:xfrm>
            <a:off x="228600" y="3960935"/>
            <a:ext cx="8730762" cy="2320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40000"/>
              </a:lnSpc>
              <a:spcBef>
                <a:spcPct val="0"/>
              </a:spcBef>
              <a:buClrTx/>
              <a:buSzTx/>
              <a:buFontTx/>
              <a:buNone/>
            </a:pPr>
            <a:r>
              <a:rPr lang="zh-CN" altLang="en-US" sz="2585">
                <a:solidFill>
                  <a:schemeClr val="accent2"/>
                </a:solidFill>
                <a:ea typeface="黑体" panose="02010609060101010101" pitchFamily="49" charset="-122"/>
              </a:rPr>
              <a:t>实例</a:t>
            </a:r>
            <a:r>
              <a:rPr lang="zh-CN" altLang="en-US" sz="2585">
                <a:solidFill>
                  <a:schemeClr val="accent2"/>
                </a:solidFill>
                <a:latin typeface="Times New Roman" panose="02020603050405020304" pitchFamily="18" charset="0"/>
              </a:rPr>
              <a:t>：</a:t>
            </a:r>
            <a:r>
              <a:rPr lang="zh-CN" altLang="en-US" sz="2585">
                <a:latin typeface="Times New Roman" panose="02020603050405020304" pitchFamily="18" charset="0"/>
              </a:rPr>
              <a:t>有向图</a:t>
            </a:r>
            <a:r>
              <a:rPr lang="en-US" altLang="zh-CN" sz="2585">
                <a:latin typeface="Times New Roman" panose="02020603050405020304" pitchFamily="18" charset="0"/>
              </a:rPr>
              <a:t>G=(V,E)</a:t>
            </a:r>
            <a:r>
              <a:rPr lang="zh-CN" altLang="en-US" sz="2585">
                <a:latin typeface="Times New Roman" panose="02020603050405020304" pitchFamily="18" charset="0"/>
              </a:rPr>
              <a:t>。</a:t>
            </a:r>
          </a:p>
          <a:p>
            <a:pPr algn="l" eaLnBrk="0" hangingPunct="0">
              <a:lnSpc>
                <a:spcPct val="140000"/>
              </a:lnSpc>
              <a:spcBef>
                <a:spcPct val="0"/>
              </a:spcBef>
              <a:buClrTx/>
              <a:buSzTx/>
              <a:buFontTx/>
              <a:buNone/>
            </a:pPr>
            <a:r>
              <a:rPr lang="zh-CN" altLang="en-US" sz="2585">
                <a:solidFill>
                  <a:schemeClr val="accent2"/>
                </a:solidFill>
                <a:ea typeface="黑体" panose="02010609060101010101" pitchFamily="49" charset="-122"/>
              </a:rPr>
              <a:t>  问</a:t>
            </a:r>
            <a:r>
              <a:rPr lang="zh-CN" altLang="en-US" sz="2585">
                <a:solidFill>
                  <a:schemeClr val="accent2"/>
                </a:solidFill>
                <a:latin typeface="Times New Roman" panose="02020603050405020304" pitchFamily="18" charset="0"/>
              </a:rPr>
              <a:t>：</a:t>
            </a:r>
            <a:r>
              <a:rPr lang="en-US" altLang="zh-CN" sz="2585">
                <a:latin typeface="Times New Roman" panose="02020603050405020304" pitchFamily="18" charset="0"/>
              </a:rPr>
              <a:t>G</a:t>
            </a:r>
            <a:r>
              <a:rPr lang="zh-CN" altLang="en-US" sz="2585">
                <a:latin typeface="Times New Roman" panose="02020603050405020304" pitchFamily="18" charset="0"/>
              </a:rPr>
              <a:t>是否包含一条哈密顿回路，即是否有</a:t>
            </a:r>
            <a:r>
              <a:rPr lang="en-US" altLang="zh-CN" sz="2585">
                <a:latin typeface="Times New Roman" panose="02020603050405020304" pitchFamily="18" charset="0"/>
              </a:rPr>
              <a:t>G</a:t>
            </a:r>
            <a:r>
              <a:rPr lang="zh-CN" altLang="en-US" sz="2585">
                <a:latin typeface="Times New Roman" panose="02020603050405020304" pitchFamily="18" charset="0"/>
              </a:rPr>
              <a:t>的节点排列</a:t>
            </a:r>
          </a:p>
          <a:p>
            <a:pPr lvl="2" algn="l" eaLnBrk="0" hangingPunct="0">
              <a:lnSpc>
                <a:spcPct val="140000"/>
              </a:lnSpc>
              <a:spcBef>
                <a:spcPct val="0"/>
              </a:spcBef>
              <a:buClrTx/>
              <a:buSzTx/>
              <a:buFontTx/>
              <a:buNone/>
            </a:pPr>
            <a:r>
              <a:rPr lang="zh-CN" altLang="en-US" sz="2585">
                <a:latin typeface="Times New Roman" panose="02020603050405020304" pitchFamily="18" charset="0"/>
              </a:rPr>
              <a:t>次序</a:t>
            </a:r>
            <a:r>
              <a:rPr lang="en-US" altLang="zh-CN" sz="2585">
                <a:latin typeface="Times New Roman" panose="02020603050405020304" pitchFamily="18" charset="0"/>
              </a:rPr>
              <a:t>&lt;v</a:t>
            </a:r>
            <a:r>
              <a:rPr lang="en-US" altLang="zh-CN" sz="2585" baseline="-30000">
                <a:latin typeface="Times New Roman" panose="02020603050405020304" pitchFamily="18" charset="0"/>
              </a:rPr>
              <a:t>1</a:t>
            </a:r>
            <a:r>
              <a:rPr lang="en-US" altLang="zh-CN" sz="2585">
                <a:latin typeface="Times New Roman" panose="02020603050405020304" pitchFamily="18" charset="0"/>
              </a:rPr>
              <a:t>,v</a:t>
            </a:r>
            <a:r>
              <a:rPr lang="en-US" altLang="zh-CN" sz="2585" baseline="-30000">
                <a:latin typeface="Times New Roman" panose="02020603050405020304" pitchFamily="18" charset="0"/>
              </a:rPr>
              <a:t>2</a:t>
            </a:r>
            <a:r>
              <a:rPr lang="en-US" altLang="zh-CN" sz="2585">
                <a:latin typeface="Times New Roman" panose="02020603050405020304" pitchFamily="18" charset="0"/>
              </a:rPr>
              <a:t>,...,v</a:t>
            </a:r>
            <a:r>
              <a:rPr lang="en-US" altLang="zh-CN" sz="2585" baseline="-30000">
                <a:latin typeface="Times New Roman" panose="02020603050405020304" pitchFamily="18" charset="0"/>
              </a:rPr>
              <a:t>n</a:t>
            </a:r>
            <a:r>
              <a:rPr lang="en-US" altLang="zh-CN" sz="2585">
                <a:latin typeface="Times New Roman" panose="02020603050405020304" pitchFamily="18" charset="0"/>
              </a:rPr>
              <a:t>&gt;</a:t>
            </a:r>
            <a:r>
              <a:rPr lang="zh-CN" altLang="en-US" sz="2585">
                <a:latin typeface="Times New Roman" panose="02020603050405020304" pitchFamily="18" charset="0"/>
              </a:rPr>
              <a:t>使得</a:t>
            </a:r>
            <a:r>
              <a:rPr lang="en-US" altLang="zh-CN" sz="2585">
                <a:latin typeface="Times New Roman" panose="02020603050405020304" pitchFamily="18" charset="0"/>
              </a:rPr>
              <a:t>&lt;v</a:t>
            </a:r>
            <a:r>
              <a:rPr lang="en-US" altLang="zh-CN" sz="2585" baseline="-30000">
                <a:latin typeface="Times New Roman" panose="02020603050405020304" pitchFamily="18" charset="0"/>
              </a:rPr>
              <a:t>n</a:t>
            </a:r>
            <a:r>
              <a:rPr lang="en-US" altLang="zh-CN" sz="2585">
                <a:latin typeface="Times New Roman" panose="02020603050405020304" pitchFamily="18" charset="0"/>
              </a:rPr>
              <a:t>,v</a:t>
            </a:r>
            <a:r>
              <a:rPr lang="en-US" altLang="zh-CN" sz="2585" baseline="-30000">
                <a:latin typeface="Times New Roman" panose="02020603050405020304" pitchFamily="18" charset="0"/>
              </a:rPr>
              <a:t>1</a:t>
            </a:r>
            <a:r>
              <a:rPr lang="en-US" altLang="zh-CN" sz="2585">
                <a:latin typeface="Times New Roman" panose="02020603050405020304" pitchFamily="18" charset="0"/>
              </a:rPr>
              <a:t>&gt;∈E</a:t>
            </a:r>
            <a:r>
              <a:rPr lang="zh-CN" altLang="en-US" sz="2585">
                <a:latin typeface="Times New Roman" panose="02020603050405020304" pitchFamily="18" charset="0"/>
              </a:rPr>
              <a:t>和</a:t>
            </a:r>
            <a:r>
              <a:rPr lang="en-US" altLang="zh-CN" sz="2585">
                <a:latin typeface="Times New Roman" panose="02020603050405020304" pitchFamily="18" charset="0"/>
              </a:rPr>
              <a:t>&lt;v</a:t>
            </a:r>
            <a:r>
              <a:rPr lang="en-US" altLang="zh-CN" sz="2585" baseline="-30000">
                <a:latin typeface="Times New Roman" panose="02020603050405020304" pitchFamily="18" charset="0"/>
              </a:rPr>
              <a:t>i</a:t>
            </a:r>
            <a:r>
              <a:rPr lang="en-US" altLang="zh-CN" sz="2585">
                <a:latin typeface="Times New Roman" panose="02020603050405020304" pitchFamily="18" charset="0"/>
              </a:rPr>
              <a:t>,v</a:t>
            </a:r>
            <a:r>
              <a:rPr lang="en-US" altLang="zh-CN" sz="2585" baseline="-30000">
                <a:latin typeface="Times New Roman" panose="02020603050405020304" pitchFamily="18" charset="0"/>
              </a:rPr>
              <a:t>i+1</a:t>
            </a:r>
            <a:r>
              <a:rPr lang="en-US" altLang="zh-CN" sz="2585">
                <a:latin typeface="Times New Roman" panose="02020603050405020304" pitchFamily="18" charset="0"/>
              </a:rPr>
              <a:t>&gt;∈E</a:t>
            </a:r>
            <a:r>
              <a:rPr lang="zh-CN" altLang="en-US" sz="2585">
                <a:latin typeface="Times New Roman" panose="02020603050405020304" pitchFamily="18" charset="0"/>
              </a:rPr>
              <a:t>，</a:t>
            </a:r>
            <a:r>
              <a:rPr lang="en-US" altLang="zh-CN" sz="2585">
                <a:latin typeface="Times New Roman" panose="02020603050405020304" pitchFamily="18" charset="0"/>
              </a:rPr>
              <a:t>1≤i</a:t>
            </a:r>
            <a:r>
              <a:rPr lang="zh-CN" altLang="en-US" sz="2585">
                <a:latin typeface="Times New Roman" panose="02020603050405020304" pitchFamily="18" charset="0"/>
              </a:rPr>
              <a:t>＜</a:t>
            </a:r>
            <a:r>
              <a:rPr lang="en-US" altLang="zh-CN" sz="2585">
                <a:latin typeface="Times New Roman" panose="02020603050405020304" pitchFamily="18" charset="0"/>
              </a:rPr>
              <a:t>n</a:t>
            </a:r>
            <a:r>
              <a:rPr lang="zh-CN" altLang="en-US" sz="2585">
                <a:latin typeface="Times New Roman" panose="02020603050405020304" pitchFamily="18" charset="0"/>
              </a:rPr>
              <a:t>？这里</a:t>
            </a:r>
            <a:r>
              <a:rPr lang="en-US" altLang="zh-CN" sz="2585">
                <a:latin typeface="Times New Roman" panose="02020603050405020304" pitchFamily="18" charset="0"/>
              </a:rPr>
              <a:t>n=|V|</a:t>
            </a:r>
            <a:r>
              <a:rPr lang="zh-CN" altLang="en-US" sz="2585">
                <a:latin typeface="Times New Roman" panose="02020603050405020304" pitchFamily="18" charset="0"/>
              </a:rPr>
              <a:t>。</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119</a:t>
            </a:fld>
            <a:endParaRPr lang="en-US" altLang="zh-CN" dirty="0"/>
          </a:p>
        </p:txBody>
      </p:sp>
    </p:spTree>
    <p:extLst>
      <p:ext uri="{BB962C8B-B14F-4D97-AF65-F5344CB8AC3E}">
        <p14:creationId xmlns:p14="http://schemas.microsoft.com/office/powerpoint/2010/main" val="2955962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04162"/>
                                        </p:tgtEl>
                                        <p:attrNameLst>
                                          <p:attrName>style.visibility</p:attrName>
                                        </p:attrNameLst>
                                      </p:cBhvr>
                                      <p:to>
                                        <p:strVal val="visible"/>
                                      </p:to>
                                    </p:set>
                                    <p:anim calcmode="lin" valueType="num">
                                      <p:cBhvr additive="base">
                                        <p:cTn id="7" dur="500" fill="hold"/>
                                        <p:tgtEl>
                                          <p:spTgt spid="604162"/>
                                        </p:tgtEl>
                                        <p:attrNameLst>
                                          <p:attrName>ppt_x</p:attrName>
                                        </p:attrNameLst>
                                      </p:cBhvr>
                                      <p:tavLst>
                                        <p:tav tm="0">
                                          <p:val>
                                            <p:strVal val="#ppt_x"/>
                                          </p:val>
                                        </p:tav>
                                        <p:tav tm="100000">
                                          <p:val>
                                            <p:strVal val="#ppt_x"/>
                                          </p:val>
                                        </p:tav>
                                      </p:tavLst>
                                    </p:anim>
                                    <p:anim calcmode="lin" valueType="num">
                                      <p:cBhvr additive="base">
                                        <p:cTn id="8" dur="500" fill="hold"/>
                                        <p:tgtEl>
                                          <p:spTgt spid="604162"/>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04163">
                                            <p:txEl>
                                              <p:pRg st="0" end="0"/>
                                            </p:txEl>
                                          </p:spTgt>
                                        </p:tgtEl>
                                        <p:attrNameLst>
                                          <p:attrName>style.visibility</p:attrName>
                                        </p:attrNameLst>
                                      </p:cBhvr>
                                      <p:to>
                                        <p:strVal val="visible"/>
                                      </p:to>
                                    </p:set>
                                    <p:anim calcmode="lin" valueType="num">
                                      <p:cBhvr additive="base">
                                        <p:cTn id="12" dur="500" fill="hold"/>
                                        <p:tgtEl>
                                          <p:spTgt spid="60416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04163">
                                            <p:txEl>
                                              <p:pRg st="0" end="0"/>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04163">
                                            <p:txEl>
                                              <p:pRg st="1" end="1"/>
                                            </p:txEl>
                                          </p:spTgt>
                                        </p:tgtEl>
                                        <p:attrNameLst>
                                          <p:attrName>style.visibility</p:attrName>
                                        </p:attrNameLst>
                                      </p:cBhvr>
                                      <p:to>
                                        <p:strVal val="visible"/>
                                      </p:to>
                                    </p:set>
                                    <p:anim calcmode="lin" valueType="num">
                                      <p:cBhvr additive="base">
                                        <p:cTn id="17" dur="500" fill="hold"/>
                                        <p:tgtEl>
                                          <p:spTgt spid="60416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04163">
                                            <p:txEl>
                                              <p:pRg st="1" end="1"/>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604163">
                                            <p:txEl>
                                              <p:pRg st="2" end="2"/>
                                            </p:txEl>
                                          </p:spTgt>
                                        </p:tgtEl>
                                        <p:attrNameLst>
                                          <p:attrName>style.visibility</p:attrName>
                                        </p:attrNameLst>
                                      </p:cBhvr>
                                      <p:to>
                                        <p:strVal val="visible"/>
                                      </p:to>
                                    </p:set>
                                    <p:anim calcmode="lin" valueType="num">
                                      <p:cBhvr additive="base">
                                        <p:cTn id="22" dur="500" fill="hold"/>
                                        <p:tgtEl>
                                          <p:spTgt spid="60416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6041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04164"/>
                                        </p:tgtEl>
                                        <p:attrNameLst>
                                          <p:attrName>style.visibility</p:attrName>
                                        </p:attrNameLst>
                                      </p:cBhvr>
                                      <p:to>
                                        <p:strVal val="visible"/>
                                      </p:to>
                                    </p:set>
                                    <p:anim calcmode="lin" valueType="num">
                                      <p:cBhvr additive="base">
                                        <p:cTn id="28" dur="500" fill="hold"/>
                                        <p:tgtEl>
                                          <p:spTgt spid="604164"/>
                                        </p:tgtEl>
                                        <p:attrNameLst>
                                          <p:attrName>ppt_x</p:attrName>
                                        </p:attrNameLst>
                                      </p:cBhvr>
                                      <p:tavLst>
                                        <p:tav tm="0">
                                          <p:val>
                                            <p:strVal val="#ppt_x"/>
                                          </p:val>
                                        </p:tav>
                                        <p:tav tm="100000">
                                          <p:val>
                                            <p:strVal val="#ppt_x"/>
                                          </p:val>
                                        </p:tav>
                                      </p:tavLst>
                                    </p:anim>
                                    <p:anim calcmode="lin" valueType="num">
                                      <p:cBhvr additive="base">
                                        <p:cTn id="29" dur="500" fill="hold"/>
                                        <p:tgtEl>
                                          <p:spTgt spid="604164"/>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604165">
                                            <p:txEl>
                                              <p:pRg st="0" end="0"/>
                                            </p:txEl>
                                          </p:spTgt>
                                        </p:tgtEl>
                                        <p:attrNameLst>
                                          <p:attrName>style.visibility</p:attrName>
                                        </p:attrNameLst>
                                      </p:cBhvr>
                                      <p:to>
                                        <p:strVal val="visible"/>
                                      </p:to>
                                    </p:set>
                                    <p:anim calcmode="lin" valueType="num">
                                      <p:cBhvr additive="base">
                                        <p:cTn id="33" dur="500" fill="hold"/>
                                        <p:tgtEl>
                                          <p:spTgt spid="604165">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04165">
                                            <p:txEl>
                                              <p:pRg st="0" end="0"/>
                                            </p:txEl>
                                          </p:spTgt>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1000"/>
                            </p:stCondLst>
                            <p:childTnLst>
                              <p:par>
                                <p:cTn id="36" presetID="2" presetClass="entr" presetSubtype="4" fill="hold" grpId="0" nodeType="afterEffect">
                                  <p:stCondLst>
                                    <p:cond delay="0"/>
                                  </p:stCondLst>
                                  <p:childTnLst>
                                    <p:set>
                                      <p:cBhvr>
                                        <p:cTn id="37" dur="1" fill="hold">
                                          <p:stCondLst>
                                            <p:cond delay="0"/>
                                          </p:stCondLst>
                                        </p:cTn>
                                        <p:tgtEl>
                                          <p:spTgt spid="604165">
                                            <p:txEl>
                                              <p:pRg st="1" end="1"/>
                                            </p:txEl>
                                          </p:spTgt>
                                        </p:tgtEl>
                                        <p:attrNameLst>
                                          <p:attrName>style.visibility</p:attrName>
                                        </p:attrNameLst>
                                      </p:cBhvr>
                                      <p:to>
                                        <p:strVal val="visible"/>
                                      </p:to>
                                    </p:set>
                                    <p:anim calcmode="lin" valueType="num">
                                      <p:cBhvr additive="base">
                                        <p:cTn id="38" dur="500" fill="hold"/>
                                        <p:tgtEl>
                                          <p:spTgt spid="604165">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04165">
                                            <p:txEl>
                                              <p:pRg st="1" end="1"/>
                                            </p:txEl>
                                          </p:spTgt>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1500"/>
                            </p:stCondLst>
                            <p:childTnLst>
                              <p:par>
                                <p:cTn id="41" presetID="2" presetClass="entr" presetSubtype="4" fill="hold" grpId="0" nodeType="afterEffect">
                                  <p:stCondLst>
                                    <p:cond delay="0"/>
                                  </p:stCondLst>
                                  <p:childTnLst>
                                    <p:set>
                                      <p:cBhvr>
                                        <p:cTn id="42" dur="1" fill="hold">
                                          <p:stCondLst>
                                            <p:cond delay="0"/>
                                          </p:stCondLst>
                                        </p:cTn>
                                        <p:tgtEl>
                                          <p:spTgt spid="604165">
                                            <p:txEl>
                                              <p:pRg st="2" end="2"/>
                                            </p:txEl>
                                          </p:spTgt>
                                        </p:tgtEl>
                                        <p:attrNameLst>
                                          <p:attrName>style.visibility</p:attrName>
                                        </p:attrNameLst>
                                      </p:cBhvr>
                                      <p:to>
                                        <p:strVal val="visible"/>
                                      </p:to>
                                    </p:set>
                                    <p:anim calcmode="lin" valueType="num">
                                      <p:cBhvr additive="base">
                                        <p:cTn id="43" dur="500" fill="hold"/>
                                        <p:tgtEl>
                                          <p:spTgt spid="604165">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60416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62" grpId="0"/>
      <p:bldP spid="604163" grpId="0" build="p" bldLvl="2"/>
      <p:bldP spid="604164" grpId="0"/>
      <p:bldP spid="604165"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84213" y="261144"/>
            <a:ext cx="7772400" cy="863600"/>
          </a:xfrm>
        </p:spPr>
        <p:txBody>
          <a:bodyPr/>
          <a:lstStyle/>
          <a:p>
            <a:r>
              <a:rPr lang="zh-CN" altLang="en-US" dirty="0" smtClean="0">
                <a:latin typeface="楷体_GB2312" pitchFamily="1" charset="-122"/>
                <a:ea typeface="楷体_GB2312" pitchFamily="1" charset="-122"/>
              </a:rPr>
              <a:t>图灵机</a:t>
            </a:r>
            <a:endParaRPr lang="zh-CN" altLang="en-US" dirty="0">
              <a:latin typeface="楷体_GB2312" pitchFamily="1" charset="-122"/>
              <a:ea typeface="楷体_GB2312" pitchFamily="1" charset="-122"/>
            </a:endParaRPr>
          </a:p>
        </p:txBody>
      </p:sp>
      <p:sp>
        <p:nvSpPr>
          <p:cNvPr id="19460" name="Text Box 4"/>
          <p:cNvSpPr txBox="1">
            <a:spLocks noChangeArrowheads="1"/>
          </p:cNvSpPr>
          <p:nvPr/>
        </p:nvSpPr>
        <p:spPr bwMode="auto">
          <a:xfrm>
            <a:off x="899592" y="2853333"/>
            <a:ext cx="792088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r>
              <a:rPr lang="zh-CN" altLang="en-US" sz="2400" b="1" dirty="0" smtClean="0">
                <a:solidFill>
                  <a:srgbClr val="00B050"/>
                </a:solidFill>
                <a:latin typeface="楷体_GB2312" pitchFamily="1" charset="-122"/>
                <a:ea typeface="楷体_GB2312" pitchFamily="1" charset="-122"/>
              </a:rPr>
              <a:t>图灵机</a:t>
            </a:r>
            <a:r>
              <a:rPr lang="en-US" altLang="zh-CN" sz="2400" b="1" dirty="0">
                <a:solidFill>
                  <a:srgbClr val="00B050"/>
                </a:solidFill>
                <a:latin typeface="楷体_GB2312" pitchFamily="1" charset="-122"/>
                <a:ea typeface="楷体_GB2312" pitchFamily="1" charset="-122"/>
              </a:rPr>
              <a:t>M</a:t>
            </a:r>
            <a:r>
              <a:rPr lang="zh-CN" altLang="en-US" sz="2400" b="1" dirty="0">
                <a:solidFill>
                  <a:srgbClr val="00B050"/>
                </a:solidFill>
                <a:latin typeface="楷体_GB2312" pitchFamily="1" charset="-122"/>
                <a:ea typeface="楷体_GB2312" pitchFamily="1" charset="-122"/>
              </a:rPr>
              <a:t>的时间复杂性</a:t>
            </a:r>
            <a:r>
              <a:rPr lang="en-US" altLang="zh-CN" sz="2400" b="1" dirty="0">
                <a:solidFill>
                  <a:srgbClr val="00B050"/>
                </a:solidFill>
                <a:latin typeface="楷体_GB2312" pitchFamily="1" charset="-122"/>
                <a:ea typeface="楷体_GB2312" pitchFamily="1" charset="-122"/>
              </a:rPr>
              <a:t>T(n)</a:t>
            </a:r>
            <a:r>
              <a:rPr lang="zh-CN" altLang="en-US" sz="2400" b="1" dirty="0">
                <a:solidFill>
                  <a:srgbClr val="00B050"/>
                </a:solidFill>
                <a:latin typeface="楷体_GB2312" pitchFamily="1" charset="-122"/>
                <a:ea typeface="楷体_GB2312" pitchFamily="1" charset="-122"/>
              </a:rPr>
              <a:t>是它处理所有长度为</a:t>
            </a:r>
            <a:r>
              <a:rPr lang="en-US" altLang="zh-CN" sz="2400" b="1" dirty="0">
                <a:solidFill>
                  <a:srgbClr val="00B050"/>
                </a:solidFill>
                <a:latin typeface="楷体_GB2312" pitchFamily="1" charset="-122"/>
                <a:ea typeface="楷体_GB2312" pitchFamily="1" charset="-122"/>
              </a:rPr>
              <a:t>n</a:t>
            </a:r>
            <a:r>
              <a:rPr lang="zh-CN" altLang="en-US" sz="2400" b="1" dirty="0">
                <a:solidFill>
                  <a:srgbClr val="00B050"/>
                </a:solidFill>
                <a:latin typeface="楷体_GB2312" pitchFamily="1" charset="-122"/>
                <a:ea typeface="楷体_GB2312" pitchFamily="1" charset="-122"/>
              </a:rPr>
              <a:t>的输入所需的最大计算步数。如果对某个长度为</a:t>
            </a:r>
            <a:r>
              <a:rPr lang="en-US" altLang="zh-CN" sz="2400" b="1" dirty="0">
                <a:solidFill>
                  <a:srgbClr val="00B050"/>
                </a:solidFill>
                <a:latin typeface="楷体_GB2312" pitchFamily="1" charset="-122"/>
                <a:ea typeface="楷体_GB2312" pitchFamily="1" charset="-122"/>
              </a:rPr>
              <a:t>n</a:t>
            </a:r>
            <a:r>
              <a:rPr lang="zh-CN" altLang="en-US" sz="2400" b="1" dirty="0">
                <a:solidFill>
                  <a:srgbClr val="00B050"/>
                </a:solidFill>
                <a:latin typeface="楷体_GB2312" pitchFamily="1" charset="-122"/>
                <a:ea typeface="楷体_GB2312" pitchFamily="1" charset="-122"/>
              </a:rPr>
              <a:t>的输入，图灵机不停机，</a:t>
            </a:r>
            <a:r>
              <a:rPr lang="en-US" altLang="zh-CN" sz="2400" b="1" dirty="0">
                <a:solidFill>
                  <a:srgbClr val="00B050"/>
                </a:solidFill>
                <a:latin typeface="楷体_GB2312" pitchFamily="1" charset="-122"/>
                <a:ea typeface="楷体_GB2312" pitchFamily="1" charset="-122"/>
              </a:rPr>
              <a:t>T(n)</a:t>
            </a:r>
            <a:r>
              <a:rPr lang="zh-CN" altLang="en-US" sz="2400" b="1" dirty="0">
                <a:solidFill>
                  <a:srgbClr val="00B050"/>
                </a:solidFill>
                <a:latin typeface="楷体_GB2312" pitchFamily="1" charset="-122"/>
                <a:ea typeface="楷体_GB2312" pitchFamily="1" charset="-122"/>
              </a:rPr>
              <a:t>对这个</a:t>
            </a:r>
            <a:r>
              <a:rPr lang="en-US" altLang="zh-CN" sz="2400" b="1" dirty="0">
                <a:solidFill>
                  <a:srgbClr val="00B050"/>
                </a:solidFill>
                <a:latin typeface="楷体_GB2312" pitchFamily="1" charset="-122"/>
                <a:ea typeface="楷体_GB2312" pitchFamily="1" charset="-122"/>
              </a:rPr>
              <a:t>n</a:t>
            </a:r>
            <a:r>
              <a:rPr lang="zh-CN" altLang="en-US" sz="2400" b="1" dirty="0">
                <a:solidFill>
                  <a:srgbClr val="00B050"/>
                </a:solidFill>
                <a:latin typeface="楷体_GB2312" pitchFamily="1" charset="-122"/>
                <a:ea typeface="楷体_GB2312" pitchFamily="1" charset="-122"/>
              </a:rPr>
              <a:t>值无定义。</a:t>
            </a:r>
            <a:r>
              <a:rPr lang="zh-CN" altLang="en-US" sz="2400" dirty="0">
                <a:solidFill>
                  <a:srgbClr val="00B050"/>
                </a:solidFill>
                <a:latin typeface="楷体_GB2312" pitchFamily="1" charset="-122"/>
                <a:ea typeface="楷体_GB2312" pitchFamily="1" charset="-122"/>
              </a:rPr>
              <a:t>  </a:t>
            </a:r>
          </a:p>
        </p:txBody>
      </p:sp>
      <p:sp>
        <p:nvSpPr>
          <p:cNvPr id="19461" name="Text Box 5"/>
          <p:cNvSpPr txBox="1">
            <a:spLocks noChangeArrowheads="1"/>
          </p:cNvSpPr>
          <p:nvPr/>
        </p:nvSpPr>
        <p:spPr bwMode="auto">
          <a:xfrm>
            <a:off x="899592" y="4364633"/>
            <a:ext cx="792088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r>
              <a:rPr lang="zh-CN" altLang="en-US" sz="2400" b="1" dirty="0" smtClean="0">
                <a:solidFill>
                  <a:srgbClr val="00B0F0"/>
                </a:solidFill>
                <a:latin typeface="楷体_GB2312" pitchFamily="1" charset="-122"/>
                <a:ea typeface="楷体_GB2312" pitchFamily="1" charset="-122"/>
              </a:rPr>
              <a:t>图灵机</a:t>
            </a:r>
            <a:r>
              <a:rPr lang="zh-CN" altLang="en-US" sz="2400" b="1" dirty="0">
                <a:solidFill>
                  <a:srgbClr val="00B0F0"/>
                </a:solidFill>
                <a:latin typeface="楷体_GB2312" pitchFamily="1" charset="-122"/>
                <a:ea typeface="楷体_GB2312" pitchFamily="1" charset="-122"/>
              </a:rPr>
              <a:t>的空间复杂性</a:t>
            </a:r>
            <a:r>
              <a:rPr lang="en-US" altLang="zh-CN" sz="2400" b="1" dirty="0">
                <a:solidFill>
                  <a:srgbClr val="00B0F0"/>
                </a:solidFill>
                <a:latin typeface="楷体_GB2312" pitchFamily="1" charset="-122"/>
                <a:ea typeface="楷体_GB2312" pitchFamily="1" charset="-122"/>
              </a:rPr>
              <a:t>S(n)</a:t>
            </a:r>
            <a:r>
              <a:rPr lang="zh-CN" altLang="en-US" sz="2400" b="1" dirty="0">
                <a:solidFill>
                  <a:srgbClr val="00B0F0"/>
                </a:solidFill>
                <a:latin typeface="楷体_GB2312" pitchFamily="1" charset="-122"/>
                <a:ea typeface="楷体_GB2312" pitchFamily="1" charset="-122"/>
              </a:rPr>
              <a:t>是它处理所有长度为</a:t>
            </a:r>
            <a:r>
              <a:rPr lang="en-US" altLang="zh-CN" sz="2400" b="1" dirty="0">
                <a:solidFill>
                  <a:srgbClr val="00B0F0"/>
                </a:solidFill>
                <a:latin typeface="楷体_GB2312" pitchFamily="1" charset="-122"/>
                <a:ea typeface="楷体_GB2312" pitchFamily="1" charset="-122"/>
              </a:rPr>
              <a:t>n</a:t>
            </a:r>
            <a:r>
              <a:rPr lang="zh-CN" altLang="en-US" sz="2400" b="1" dirty="0">
                <a:solidFill>
                  <a:srgbClr val="00B0F0"/>
                </a:solidFill>
                <a:latin typeface="楷体_GB2312" pitchFamily="1" charset="-122"/>
                <a:ea typeface="楷体_GB2312" pitchFamily="1" charset="-122"/>
              </a:rPr>
              <a:t>的输入时，在</a:t>
            </a:r>
            <a:r>
              <a:rPr lang="en-US" altLang="zh-CN" sz="2400" b="1" dirty="0">
                <a:solidFill>
                  <a:srgbClr val="00B0F0"/>
                </a:solidFill>
                <a:latin typeface="楷体_GB2312" pitchFamily="1" charset="-122"/>
                <a:ea typeface="楷体_GB2312" pitchFamily="1" charset="-122"/>
              </a:rPr>
              <a:t>k</a:t>
            </a:r>
            <a:r>
              <a:rPr lang="zh-CN" altLang="en-US" sz="2400" b="1" dirty="0">
                <a:solidFill>
                  <a:srgbClr val="00B0F0"/>
                </a:solidFill>
                <a:latin typeface="楷体_GB2312" pitchFamily="1" charset="-122"/>
                <a:ea typeface="楷体_GB2312" pitchFamily="1" charset="-122"/>
              </a:rPr>
              <a:t>条带上所使用过的方格数的总和。如果某个读写头无限地向右移动而不停机，</a:t>
            </a:r>
            <a:r>
              <a:rPr lang="en-US" altLang="zh-CN" sz="2400" b="1" dirty="0">
                <a:solidFill>
                  <a:srgbClr val="00B0F0"/>
                </a:solidFill>
                <a:latin typeface="楷体_GB2312" pitchFamily="1" charset="-122"/>
                <a:ea typeface="楷体_GB2312" pitchFamily="1" charset="-122"/>
              </a:rPr>
              <a:t>S(n)</a:t>
            </a:r>
            <a:r>
              <a:rPr lang="zh-CN" altLang="en-US" sz="2400" b="1" dirty="0">
                <a:solidFill>
                  <a:srgbClr val="00B0F0"/>
                </a:solidFill>
                <a:latin typeface="楷体_GB2312" pitchFamily="1" charset="-122"/>
                <a:ea typeface="楷体_GB2312" pitchFamily="1" charset="-122"/>
              </a:rPr>
              <a:t>也无定义。</a:t>
            </a:r>
            <a:r>
              <a:rPr lang="zh-CN" altLang="en-US" sz="2400" dirty="0">
                <a:solidFill>
                  <a:srgbClr val="00B0F0"/>
                </a:solidFill>
                <a:latin typeface="楷体_GB2312" pitchFamily="1" charset="-122"/>
                <a:ea typeface="楷体_GB2312" pitchFamily="1" charset="-122"/>
              </a:rPr>
              <a:t> </a:t>
            </a:r>
          </a:p>
        </p:txBody>
      </p:sp>
      <p:sp>
        <p:nvSpPr>
          <p:cNvPr id="19462" name="Text Box 6"/>
          <p:cNvSpPr txBox="1">
            <a:spLocks noChangeArrowheads="1"/>
          </p:cNvSpPr>
          <p:nvPr/>
        </p:nvSpPr>
        <p:spPr bwMode="auto">
          <a:xfrm>
            <a:off x="755576" y="1700808"/>
            <a:ext cx="777686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r>
              <a:rPr lang="zh-CN" altLang="en-US" sz="2400" b="1" dirty="0" smtClean="0">
                <a:solidFill>
                  <a:srgbClr val="00B0F0"/>
                </a:solidFill>
                <a:latin typeface="楷体_GB2312" pitchFamily="1" charset="-122"/>
                <a:ea typeface="楷体_GB2312" pitchFamily="1" charset="-122"/>
              </a:rPr>
              <a:t>与</a:t>
            </a:r>
            <a:r>
              <a:rPr lang="en-US" altLang="zh-CN" sz="2400" b="1" dirty="0">
                <a:solidFill>
                  <a:srgbClr val="00B0F0"/>
                </a:solidFill>
                <a:latin typeface="楷体_GB2312" pitchFamily="1" charset="-122"/>
                <a:ea typeface="楷体_GB2312" pitchFamily="1" charset="-122"/>
              </a:rPr>
              <a:t>RAM</a:t>
            </a:r>
            <a:r>
              <a:rPr lang="zh-CN" altLang="en-US" sz="2400" b="1" dirty="0">
                <a:solidFill>
                  <a:srgbClr val="00B0F0"/>
                </a:solidFill>
                <a:latin typeface="楷体_GB2312" pitchFamily="1" charset="-122"/>
                <a:ea typeface="楷体_GB2312" pitchFamily="1" charset="-122"/>
              </a:rPr>
              <a:t>模型类似，图灵机既可作为语言接受器，也可作为计算函数的装置。 </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12</a:t>
            </a:fld>
            <a:endParaRPr lang="en-US" altLang="zh-CN" dirty="0"/>
          </a:p>
        </p:txBody>
      </p:sp>
    </p:spTree>
    <p:extLst>
      <p:ext uri="{BB962C8B-B14F-4D97-AF65-F5344CB8AC3E}">
        <p14:creationId xmlns:p14="http://schemas.microsoft.com/office/powerpoint/2010/main" val="314579205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blinds(horizontal)">
                                      <p:cBhvr>
                                        <p:cTn id="7" dur="500"/>
                                        <p:tgtEl>
                                          <p:spTgt spid="194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blinds(horizontal)">
                                      <p:cBhvr>
                                        <p:cTn id="12" dur="500"/>
                                        <p:tgtEl>
                                          <p:spTgt spid="194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9461"/>
                                        </p:tgtEl>
                                        <p:attrNameLst>
                                          <p:attrName>style.visibility</p:attrName>
                                        </p:attrNameLst>
                                      </p:cBhvr>
                                      <p:to>
                                        <p:strVal val="visible"/>
                                      </p:to>
                                    </p:set>
                                    <p:animEffect transition="in" filter="blinds(horizontal)">
                                      <p:cBhvr>
                                        <p:cTn id="1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utoUpdateAnimBg="0"/>
      <p:bldP spid="19461" grpId="0" autoUpdateAnimBg="0"/>
      <p:bldP spid="19462" grpId="0" autoUpdateAnimBg="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ChangeArrowheads="1"/>
          </p:cNvSpPr>
          <p:nvPr>
            <p:ph type="title"/>
          </p:nvPr>
        </p:nvSpPr>
        <p:spPr>
          <a:xfrm>
            <a:off x="1082861" y="907318"/>
            <a:ext cx="7175988" cy="703385"/>
          </a:xfrm>
        </p:spPr>
        <p:txBody>
          <a:bodyPr/>
          <a:lstStyle/>
          <a:p>
            <a:pPr algn="ctr"/>
            <a:r>
              <a:rPr lang="zh-CN" altLang="en-US" sz="4062" dirty="0">
                <a:solidFill>
                  <a:srgbClr val="00B0F0"/>
                </a:solidFill>
                <a:latin typeface="黑体" panose="02010609060101010101" pitchFamily="49" charset="-122"/>
                <a:ea typeface="黑体" panose="02010609060101010101" pitchFamily="49" charset="-122"/>
              </a:rPr>
              <a:t>集合覆盖问题 </a:t>
            </a:r>
          </a:p>
        </p:txBody>
      </p:sp>
      <p:sp>
        <p:nvSpPr>
          <p:cNvPr id="605187" name="Rectangle 3"/>
          <p:cNvSpPr>
            <a:spLocks noChangeArrowheads="1"/>
          </p:cNvSpPr>
          <p:nvPr/>
        </p:nvSpPr>
        <p:spPr bwMode="auto">
          <a:xfrm>
            <a:off x="76200" y="1408235"/>
            <a:ext cx="8915400" cy="1126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30000"/>
              </a:lnSpc>
              <a:spcBef>
                <a:spcPct val="0"/>
              </a:spcBef>
              <a:buClrTx/>
              <a:buSzTx/>
              <a:buFontTx/>
              <a:buNone/>
            </a:pPr>
            <a:r>
              <a:rPr lang="zh-CN" altLang="en-US" sz="2585">
                <a:solidFill>
                  <a:schemeClr val="accent2"/>
                </a:solidFill>
                <a:ea typeface="黑体" panose="02010609060101010101" pitchFamily="49" charset="-122"/>
              </a:rPr>
              <a:t>实例</a:t>
            </a:r>
            <a:r>
              <a:rPr lang="zh-CN" altLang="en-US" sz="2585">
                <a:solidFill>
                  <a:schemeClr val="accent2"/>
                </a:solidFill>
                <a:latin typeface="Times New Roman" panose="02020603050405020304" pitchFamily="18" charset="0"/>
              </a:rPr>
              <a:t>：</a:t>
            </a:r>
            <a:r>
              <a:rPr lang="zh-CN" altLang="en-US" sz="2585">
                <a:latin typeface="Times New Roman" panose="02020603050405020304" pitchFamily="18" charset="0"/>
              </a:rPr>
              <a:t>一族（有穷）集合</a:t>
            </a:r>
            <a:r>
              <a:rPr lang="en-US" altLang="zh-CN" sz="2585">
                <a:latin typeface="Times New Roman" panose="02020603050405020304" pitchFamily="18" charset="0"/>
              </a:rPr>
              <a:t>S</a:t>
            </a:r>
            <a:r>
              <a:rPr lang="en-US" altLang="zh-CN" sz="2585" baseline="-30000">
                <a:latin typeface="Times New Roman" panose="02020603050405020304" pitchFamily="18" charset="0"/>
              </a:rPr>
              <a:t>1</a:t>
            </a:r>
            <a:r>
              <a:rPr lang="en-US" altLang="zh-CN" sz="2585">
                <a:latin typeface="Times New Roman" panose="02020603050405020304" pitchFamily="18" charset="0"/>
              </a:rPr>
              <a:t>,S</a:t>
            </a:r>
            <a:r>
              <a:rPr lang="en-US" altLang="zh-CN" sz="2585" baseline="-30000">
                <a:latin typeface="Times New Roman" panose="02020603050405020304" pitchFamily="18" charset="0"/>
              </a:rPr>
              <a:t>2</a:t>
            </a:r>
            <a:r>
              <a:rPr lang="en-US" altLang="zh-CN" sz="2585">
                <a:latin typeface="Times New Roman" panose="02020603050405020304" pitchFamily="18" charset="0"/>
              </a:rPr>
              <a:t>,...,S</a:t>
            </a:r>
            <a:r>
              <a:rPr lang="en-US" altLang="zh-CN" sz="2585" baseline="-30000">
                <a:latin typeface="Times New Roman" panose="02020603050405020304" pitchFamily="18" charset="0"/>
              </a:rPr>
              <a:t>n</a:t>
            </a:r>
            <a:r>
              <a:rPr lang="zh-CN" altLang="en-US" sz="2585">
                <a:latin typeface="Times New Roman" panose="02020603050405020304" pitchFamily="18" charset="0"/>
              </a:rPr>
              <a:t>及正整数</a:t>
            </a:r>
            <a:r>
              <a:rPr lang="en-US" altLang="zh-CN" sz="2585">
                <a:latin typeface="Times New Roman" panose="02020603050405020304" pitchFamily="18" charset="0"/>
              </a:rPr>
              <a:t>k≤n</a:t>
            </a:r>
            <a:r>
              <a:rPr lang="zh-CN" altLang="en-US" sz="2585">
                <a:latin typeface="Times New Roman" panose="02020603050405020304" pitchFamily="18" charset="0"/>
              </a:rPr>
              <a:t>。</a:t>
            </a:r>
          </a:p>
          <a:p>
            <a:pPr eaLnBrk="0" hangingPunct="0">
              <a:lnSpc>
                <a:spcPct val="130000"/>
              </a:lnSpc>
              <a:spcBef>
                <a:spcPct val="0"/>
              </a:spcBef>
              <a:buClrTx/>
              <a:buSzTx/>
              <a:buFontTx/>
              <a:buNone/>
            </a:pPr>
            <a:r>
              <a:rPr lang="zh-CN" altLang="en-US" sz="2585">
                <a:solidFill>
                  <a:schemeClr val="accent2"/>
                </a:solidFill>
                <a:ea typeface="黑体" panose="02010609060101010101" pitchFamily="49" charset="-122"/>
              </a:rPr>
              <a:t>  问</a:t>
            </a:r>
            <a:r>
              <a:rPr lang="zh-CN" altLang="en-US" sz="2585">
                <a:solidFill>
                  <a:schemeClr val="accent2"/>
                </a:solidFill>
                <a:latin typeface="Times New Roman" panose="02020603050405020304" pitchFamily="18" charset="0"/>
              </a:rPr>
              <a:t>：</a:t>
            </a:r>
            <a:r>
              <a:rPr lang="zh-CN" altLang="en-US" sz="2585">
                <a:latin typeface="Times New Roman" panose="02020603050405020304" pitchFamily="18" charset="0"/>
              </a:rPr>
              <a:t>是否存在子族</a:t>
            </a:r>
            <a:r>
              <a:rPr lang="en-US" altLang="zh-CN" sz="2585">
                <a:latin typeface="Times New Roman" panose="02020603050405020304" pitchFamily="18" charset="0"/>
              </a:rPr>
              <a:t>S</a:t>
            </a:r>
            <a:r>
              <a:rPr lang="en-US" altLang="zh-CN" sz="2585" baseline="-30000">
                <a:latin typeface="Times New Roman" panose="02020603050405020304" pitchFamily="18" charset="0"/>
              </a:rPr>
              <a:t>i1</a:t>
            </a:r>
            <a:r>
              <a:rPr lang="en-US" altLang="zh-CN" sz="2585">
                <a:latin typeface="Times New Roman" panose="02020603050405020304" pitchFamily="18" charset="0"/>
              </a:rPr>
              <a:t>,S</a:t>
            </a:r>
            <a:r>
              <a:rPr lang="en-US" altLang="zh-CN" sz="2585" baseline="-30000">
                <a:latin typeface="Times New Roman" panose="02020603050405020304" pitchFamily="18" charset="0"/>
              </a:rPr>
              <a:t>i2</a:t>
            </a:r>
            <a:r>
              <a:rPr lang="en-US" altLang="zh-CN" sz="2585">
                <a:latin typeface="Times New Roman" panose="02020603050405020304" pitchFamily="18" charset="0"/>
              </a:rPr>
              <a:t>,...,S</a:t>
            </a:r>
            <a:r>
              <a:rPr lang="en-US" altLang="zh-CN" sz="2585" baseline="-30000">
                <a:latin typeface="Times New Roman" panose="02020603050405020304" pitchFamily="18" charset="0"/>
              </a:rPr>
              <a:t>ik</a:t>
            </a:r>
            <a:r>
              <a:rPr lang="zh-CN" altLang="en-US" sz="2585">
                <a:latin typeface="Times New Roman" panose="02020603050405020304" pitchFamily="18" charset="0"/>
              </a:rPr>
              <a:t>使得</a:t>
            </a:r>
          </a:p>
        </p:txBody>
      </p:sp>
      <p:sp>
        <p:nvSpPr>
          <p:cNvPr id="605188" name="Rectangle 4"/>
          <p:cNvSpPr>
            <a:spLocks noChangeArrowheads="1"/>
          </p:cNvSpPr>
          <p:nvPr/>
        </p:nvSpPr>
        <p:spPr bwMode="auto">
          <a:xfrm>
            <a:off x="76200" y="4183674"/>
            <a:ext cx="8915400" cy="1126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30000"/>
              </a:lnSpc>
              <a:spcBef>
                <a:spcPct val="0"/>
              </a:spcBef>
              <a:buClrTx/>
              <a:buSzTx/>
              <a:buFontTx/>
              <a:buNone/>
            </a:pPr>
            <a:r>
              <a:rPr lang="zh-CN" altLang="en-US" sz="2585" dirty="0">
                <a:solidFill>
                  <a:schemeClr val="accent2"/>
                </a:solidFill>
                <a:ea typeface="黑体" panose="02010609060101010101" pitchFamily="49" charset="-122"/>
              </a:rPr>
              <a:t>实例</a:t>
            </a:r>
            <a:r>
              <a:rPr lang="zh-CN" altLang="en-US" sz="2585" dirty="0">
                <a:solidFill>
                  <a:schemeClr val="accent2"/>
                </a:solidFill>
                <a:latin typeface="Times New Roman" panose="02020603050405020304" pitchFamily="18" charset="0"/>
              </a:rPr>
              <a:t>：</a:t>
            </a:r>
            <a:r>
              <a:rPr lang="zh-CN" altLang="en-US" sz="2585" dirty="0">
                <a:latin typeface="Times New Roman" panose="02020603050405020304" pitchFamily="18" charset="0"/>
              </a:rPr>
              <a:t>一族（有穷）集合</a:t>
            </a:r>
            <a:r>
              <a:rPr lang="en-US" altLang="zh-CN" sz="2585" dirty="0">
                <a:latin typeface="Times New Roman" panose="02020603050405020304" pitchFamily="18" charset="0"/>
              </a:rPr>
              <a:t>S</a:t>
            </a:r>
            <a:r>
              <a:rPr lang="en-US" altLang="zh-CN" sz="2585" baseline="-30000" dirty="0">
                <a:latin typeface="Times New Roman" panose="02020603050405020304" pitchFamily="18" charset="0"/>
              </a:rPr>
              <a:t>1</a:t>
            </a:r>
            <a:r>
              <a:rPr lang="en-US" altLang="zh-CN" sz="2585" dirty="0">
                <a:latin typeface="Times New Roman" panose="02020603050405020304" pitchFamily="18" charset="0"/>
              </a:rPr>
              <a:t>,S</a:t>
            </a:r>
            <a:r>
              <a:rPr lang="en-US" altLang="zh-CN" sz="2585" baseline="-30000" dirty="0">
                <a:latin typeface="Times New Roman" panose="02020603050405020304" pitchFamily="18" charset="0"/>
              </a:rPr>
              <a:t>2</a:t>
            </a:r>
            <a:r>
              <a:rPr lang="en-US" altLang="zh-CN" sz="2585" dirty="0">
                <a:latin typeface="Times New Roman" panose="02020603050405020304" pitchFamily="18" charset="0"/>
              </a:rPr>
              <a:t>,...,S</a:t>
            </a:r>
            <a:r>
              <a:rPr lang="en-US" altLang="zh-CN" sz="2585" baseline="-30000" dirty="0">
                <a:latin typeface="Times New Roman" panose="02020603050405020304" pitchFamily="18" charset="0"/>
              </a:rPr>
              <a:t>n</a:t>
            </a:r>
            <a:r>
              <a:rPr lang="zh-CN" altLang="en-US" sz="2585" dirty="0">
                <a:latin typeface="Times New Roman" panose="02020603050405020304" pitchFamily="18" charset="0"/>
              </a:rPr>
              <a:t>及正整数</a:t>
            </a:r>
            <a:r>
              <a:rPr lang="en-US" altLang="zh-CN" sz="2585" dirty="0" err="1">
                <a:latin typeface="Times New Roman" panose="02020603050405020304" pitchFamily="18" charset="0"/>
              </a:rPr>
              <a:t>m≤n</a:t>
            </a:r>
            <a:r>
              <a:rPr lang="zh-CN" altLang="en-US" sz="2585" dirty="0">
                <a:latin typeface="Times New Roman" panose="02020603050405020304" pitchFamily="18" charset="0"/>
              </a:rPr>
              <a:t>。</a:t>
            </a:r>
          </a:p>
          <a:p>
            <a:pPr eaLnBrk="0" hangingPunct="0">
              <a:lnSpc>
                <a:spcPct val="130000"/>
              </a:lnSpc>
              <a:spcBef>
                <a:spcPct val="0"/>
              </a:spcBef>
              <a:buClrTx/>
              <a:buSzTx/>
              <a:buFontTx/>
              <a:buNone/>
            </a:pPr>
            <a:r>
              <a:rPr lang="zh-CN" altLang="en-US" sz="2585" dirty="0">
                <a:solidFill>
                  <a:schemeClr val="accent2"/>
                </a:solidFill>
                <a:ea typeface="黑体" panose="02010609060101010101" pitchFamily="49" charset="-122"/>
              </a:rPr>
              <a:t>  问</a:t>
            </a:r>
            <a:r>
              <a:rPr lang="zh-CN" altLang="en-US" sz="2585" dirty="0">
                <a:solidFill>
                  <a:schemeClr val="accent2"/>
                </a:solidFill>
                <a:latin typeface="Times New Roman" panose="02020603050405020304" pitchFamily="18" charset="0"/>
              </a:rPr>
              <a:t>：</a:t>
            </a:r>
            <a:r>
              <a:rPr lang="zh-CN" altLang="en-US" sz="2585" dirty="0">
                <a:latin typeface="Times New Roman" panose="02020603050405020304" pitchFamily="18" charset="0"/>
              </a:rPr>
              <a:t>是否存在子族</a:t>
            </a:r>
            <a:r>
              <a:rPr lang="en-US" altLang="zh-CN" sz="2585" dirty="0">
                <a:latin typeface="Times New Roman" panose="02020603050405020304" pitchFamily="18" charset="0"/>
              </a:rPr>
              <a:t>S</a:t>
            </a:r>
            <a:r>
              <a:rPr lang="en-US" altLang="zh-CN" sz="2585" baseline="-30000" dirty="0">
                <a:latin typeface="Times New Roman" panose="02020603050405020304" pitchFamily="18" charset="0"/>
              </a:rPr>
              <a:t>i1</a:t>
            </a:r>
            <a:r>
              <a:rPr lang="en-US" altLang="zh-CN" sz="2585" dirty="0">
                <a:latin typeface="Times New Roman" panose="02020603050405020304" pitchFamily="18" charset="0"/>
              </a:rPr>
              <a:t>,S</a:t>
            </a:r>
            <a:r>
              <a:rPr lang="en-US" altLang="zh-CN" sz="2585" baseline="-30000" dirty="0">
                <a:latin typeface="Times New Roman" panose="02020603050405020304" pitchFamily="18" charset="0"/>
              </a:rPr>
              <a:t>i2</a:t>
            </a:r>
            <a:r>
              <a:rPr lang="en-US" altLang="zh-CN" sz="2585" dirty="0">
                <a:latin typeface="Times New Roman" panose="02020603050405020304" pitchFamily="18" charset="0"/>
              </a:rPr>
              <a:t>,...,</a:t>
            </a:r>
            <a:r>
              <a:rPr lang="en-US" altLang="zh-CN" sz="2585" dirty="0" err="1">
                <a:latin typeface="Times New Roman" panose="02020603050405020304" pitchFamily="18" charset="0"/>
              </a:rPr>
              <a:t>S</a:t>
            </a:r>
            <a:r>
              <a:rPr lang="en-US" altLang="zh-CN" sz="2585" baseline="-30000" dirty="0" err="1">
                <a:latin typeface="Times New Roman" panose="02020603050405020304" pitchFamily="18" charset="0"/>
              </a:rPr>
              <a:t>im</a:t>
            </a:r>
            <a:r>
              <a:rPr lang="zh-CN" altLang="en-US" sz="2585" dirty="0">
                <a:latin typeface="Times New Roman" panose="02020603050405020304" pitchFamily="18" charset="0"/>
              </a:rPr>
              <a:t>使得</a:t>
            </a:r>
          </a:p>
        </p:txBody>
      </p:sp>
      <p:sp>
        <p:nvSpPr>
          <p:cNvPr id="605190" name="Rectangle 6"/>
          <p:cNvSpPr>
            <a:spLocks noChangeArrowheads="1"/>
          </p:cNvSpPr>
          <p:nvPr/>
        </p:nvSpPr>
        <p:spPr bwMode="auto">
          <a:xfrm>
            <a:off x="685800" y="3498172"/>
            <a:ext cx="7772400" cy="717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lnSpc>
                <a:spcPct val="100000"/>
              </a:lnSpc>
              <a:buClrTx/>
              <a:buSzTx/>
              <a:buFontTx/>
              <a:buNone/>
            </a:pPr>
            <a:r>
              <a:rPr lang="zh-CN" altLang="en-US" sz="4062">
                <a:solidFill>
                  <a:srgbClr val="0000CC"/>
                </a:solidFill>
                <a:latin typeface="黑体" panose="02010609060101010101" pitchFamily="49" charset="-122"/>
                <a:ea typeface="黑体" panose="02010609060101010101" pitchFamily="49" charset="-122"/>
              </a:rPr>
              <a:t>恰当覆盖问题 </a:t>
            </a:r>
          </a:p>
        </p:txBody>
      </p:sp>
      <p:graphicFrame>
        <p:nvGraphicFramePr>
          <p:cNvPr id="605191" name="Object 7"/>
          <p:cNvGraphicFramePr>
            <a:graphicFrameLocks noChangeAspect="1"/>
          </p:cNvGraphicFramePr>
          <p:nvPr/>
        </p:nvGraphicFramePr>
        <p:xfrm>
          <a:off x="1669074" y="5269523"/>
          <a:ext cx="1710103" cy="951035"/>
        </p:xfrm>
        <a:graphic>
          <a:graphicData uri="http://schemas.openxmlformats.org/presentationml/2006/ole">
            <mc:AlternateContent xmlns:mc="http://schemas.openxmlformats.org/markup-compatibility/2006">
              <mc:Choice xmlns:v="urn:schemas-microsoft-com:vml" Requires="v">
                <p:oleObj spid="_x0000_s969856" name="公式" r:id="rId3" imgW="774360" imgH="469800" progId="Equation.3">
                  <p:embed/>
                </p:oleObj>
              </mc:Choice>
              <mc:Fallback>
                <p:oleObj name="公式" r:id="rId3" imgW="774360" imgH="469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9074" y="5269523"/>
                        <a:ext cx="1710103" cy="9510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5192" name="Object 8"/>
          <p:cNvGraphicFramePr>
            <a:graphicFrameLocks noChangeAspect="1"/>
          </p:cNvGraphicFramePr>
          <p:nvPr/>
        </p:nvGraphicFramePr>
        <p:xfrm>
          <a:off x="3031882" y="2494085"/>
          <a:ext cx="1861038" cy="1036027"/>
        </p:xfrm>
        <a:graphic>
          <a:graphicData uri="http://schemas.openxmlformats.org/presentationml/2006/ole">
            <mc:AlternateContent xmlns:mc="http://schemas.openxmlformats.org/markup-compatibility/2006">
              <mc:Choice xmlns:v="urn:schemas-microsoft-com:vml" Requires="v">
                <p:oleObj spid="_x0000_s969857" name="公式" r:id="rId5" imgW="774360" imgH="469800" progId="Equation.3">
                  <p:embed/>
                </p:oleObj>
              </mc:Choice>
              <mc:Fallback>
                <p:oleObj name="公式" r:id="rId5" imgW="774360" imgH="469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1882" y="2494085"/>
                        <a:ext cx="1861038" cy="10360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05193" name="Rectangle 9"/>
          <p:cNvSpPr>
            <a:spLocks noChangeArrowheads="1"/>
          </p:cNvSpPr>
          <p:nvPr/>
        </p:nvSpPr>
        <p:spPr bwMode="auto">
          <a:xfrm>
            <a:off x="3308839" y="5547947"/>
            <a:ext cx="2611292" cy="397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algn="l">
              <a:lnSpc>
                <a:spcPct val="100000"/>
              </a:lnSpc>
              <a:spcBef>
                <a:spcPct val="0"/>
              </a:spcBef>
              <a:buClrTx/>
              <a:buSzTx/>
              <a:buFontTx/>
              <a:buNone/>
            </a:pPr>
            <a:r>
              <a:rPr lang="zh-CN" altLang="en-US" sz="2585"/>
              <a:t>且</a:t>
            </a:r>
            <a:r>
              <a:rPr lang="en-US" altLang="zh-CN" sz="2585"/>
              <a:t>S</a:t>
            </a:r>
            <a:r>
              <a:rPr lang="en-US" altLang="zh-CN" sz="2585" baseline="-30000"/>
              <a:t>ij</a:t>
            </a:r>
            <a:r>
              <a:rPr lang="en-US" altLang="zh-CN" sz="2585"/>
              <a:t>∩s</a:t>
            </a:r>
            <a:r>
              <a:rPr lang="en-US" altLang="zh-CN" sz="2585" baseline="-30000"/>
              <a:t>im</a:t>
            </a:r>
            <a:r>
              <a:rPr lang="en-US" altLang="zh-CN" sz="2585"/>
              <a:t>=Φ</a:t>
            </a:r>
            <a:r>
              <a:rPr lang="zh-CN" altLang="en-US" sz="2585"/>
              <a:t>，</a:t>
            </a:r>
            <a:r>
              <a:rPr lang="en-US" altLang="zh-CN" sz="2585"/>
              <a:t>j≠m</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120</a:t>
            </a:fld>
            <a:endParaRPr lang="en-US" altLang="zh-CN" dirty="0"/>
          </a:p>
        </p:txBody>
      </p:sp>
    </p:spTree>
    <p:extLst>
      <p:ext uri="{BB962C8B-B14F-4D97-AF65-F5344CB8AC3E}">
        <p14:creationId xmlns:p14="http://schemas.microsoft.com/office/powerpoint/2010/main" val="3465799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05186"/>
                                        </p:tgtEl>
                                        <p:attrNameLst>
                                          <p:attrName>style.visibility</p:attrName>
                                        </p:attrNameLst>
                                      </p:cBhvr>
                                      <p:to>
                                        <p:strVal val="visible"/>
                                      </p:to>
                                    </p:set>
                                    <p:anim calcmode="lin" valueType="num">
                                      <p:cBhvr additive="base">
                                        <p:cTn id="7" dur="500" fill="hold"/>
                                        <p:tgtEl>
                                          <p:spTgt spid="605186"/>
                                        </p:tgtEl>
                                        <p:attrNameLst>
                                          <p:attrName>ppt_x</p:attrName>
                                        </p:attrNameLst>
                                      </p:cBhvr>
                                      <p:tavLst>
                                        <p:tav tm="0">
                                          <p:val>
                                            <p:strVal val="#ppt_x"/>
                                          </p:val>
                                        </p:tav>
                                        <p:tav tm="100000">
                                          <p:val>
                                            <p:strVal val="#ppt_x"/>
                                          </p:val>
                                        </p:tav>
                                      </p:tavLst>
                                    </p:anim>
                                    <p:anim calcmode="lin" valueType="num">
                                      <p:cBhvr additive="base">
                                        <p:cTn id="8" dur="500" fill="hold"/>
                                        <p:tgtEl>
                                          <p:spTgt spid="605186"/>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05187">
                                            <p:txEl>
                                              <p:pRg st="0" end="0"/>
                                            </p:txEl>
                                          </p:spTgt>
                                        </p:tgtEl>
                                        <p:attrNameLst>
                                          <p:attrName>style.visibility</p:attrName>
                                        </p:attrNameLst>
                                      </p:cBhvr>
                                      <p:to>
                                        <p:strVal val="visible"/>
                                      </p:to>
                                    </p:set>
                                    <p:anim calcmode="lin" valueType="num">
                                      <p:cBhvr additive="base">
                                        <p:cTn id="12" dur="500" fill="hold"/>
                                        <p:tgtEl>
                                          <p:spTgt spid="605187">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05187">
                                            <p:txEl>
                                              <p:pRg st="0" end="0"/>
                                            </p:txEl>
                                          </p:spTgt>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05187">
                                            <p:txEl>
                                              <p:pRg st="1" end="1"/>
                                            </p:txEl>
                                          </p:spTgt>
                                        </p:tgtEl>
                                        <p:attrNameLst>
                                          <p:attrName>style.visibility</p:attrName>
                                        </p:attrNameLst>
                                      </p:cBhvr>
                                      <p:to>
                                        <p:strVal val="visible"/>
                                      </p:to>
                                    </p:set>
                                    <p:anim calcmode="lin" valueType="num">
                                      <p:cBhvr additive="base">
                                        <p:cTn id="17" dur="500" fill="hold"/>
                                        <p:tgtEl>
                                          <p:spTgt spid="60518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05187">
                                            <p:txEl>
                                              <p:pRg st="1" end="1"/>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605192"/>
                                        </p:tgtEl>
                                        <p:attrNameLst>
                                          <p:attrName>style.visibility</p:attrName>
                                        </p:attrNameLst>
                                      </p:cBhvr>
                                      <p:to>
                                        <p:strVal val="visible"/>
                                      </p:to>
                                    </p:set>
                                    <p:anim calcmode="lin" valueType="num">
                                      <p:cBhvr additive="base">
                                        <p:cTn id="22" dur="500" fill="hold"/>
                                        <p:tgtEl>
                                          <p:spTgt spid="605192"/>
                                        </p:tgtEl>
                                        <p:attrNameLst>
                                          <p:attrName>ppt_x</p:attrName>
                                        </p:attrNameLst>
                                      </p:cBhvr>
                                      <p:tavLst>
                                        <p:tav tm="0">
                                          <p:val>
                                            <p:strVal val="#ppt_x"/>
                                          </p:val>
                                        </p:tav>
                                        <p:tav tm="100000">
                                          <p:val>
                                            <p:strVal val="#ppt_x"/>
                                          </p:val>
                                        </p:tav>
                                      </p:tavLst>
                                    </p:anim>
                                    <p:anim calcmode="lin" valueType="num">
                                      <p:cBhvr additive="base">
                                        <p:cTn id="23" dur="500" fill="hold"/>
                                        <p:tgtEl>
                                          <p:spTgt spid="605192"/>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05190"/>
                                        </p:tgtEl>
                                        <p:attrNameLst>
                                          <p:attrName>style.visibility</p:attrName>
                                        </p:attrNameLst>
                                      </p:cBhvr>
                                      <p:to>
                                        <p:strVal val="visible"/>
                                      </p:to>
                                    </p:set>
                                    <p:anim calcmode="lin" valueType="num">
                                      <p:cBhvr additive="base">
                                        <p:cTn id="28" dur="500" fill="hold"/>
                                        <p:tgtEl>
                                          <p:spTgt spid="605190"/>
                                        </p:tgtEl>
                                        <p:attrNameLst>
                                          <p:attrName>ppt_x</p:attrName>
                                        </p:attrNameLst>
                                      </p:cBhvr>
                                      <p:tavLst>
                                        <p:tav tm="0">
                                          <p:val>
                                            <p:strVal val="#ppt_x"/>
                                          </p:val>
                                        </p:tav>
                                        <p:tav tm="100000">
                                          <p:val>
                                            <p:strVal val="#ppt_x"/>
                                          </p:val>
                                        </p:tav>
                                      </p:tavLst>
                                    </p:anim>
                                    <p:anim calcmode="lin" valueType="num">
                                      <p:cBhvr additive="base">
                                        <p:cTn id="29" dur="500" fill="hold"/>
                                        <p:tgtEl>
                                          <p:spTgt spid="605190"/>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605188">
                                            <p:txEl>
                                              <p:pRg st="0" end="0"/>
                                            </p:txEl>
                                          </p:spTgt>
                                        </p:tgtEl>
                                        <p:attrNameLst>
                                          <p:attrName>style.visibility</p:attrName>
                                        </p:attrNameLst>
                                      </p:cBhvr>
                                      <p:to>
                                        <p:strVal val="visible"/>
                                      </p:to>
                                    </p:set>
                                    <p:anim calcmode="lin" valueType="num">
                                      <p:cBhvr additive="base">
                                        <p:cTn id="33" dur="500" fill="hold"/>
                                        <p:tgtEl>
                                          <p:spTgt spid="605188">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05188">
                                            <p:txEl>
                                              <p:pRg st="0" end="0"/>
                                            </p:txEl>
                                          </p:spTgt>
                                        </p:tgtEl>
                                        <p:attrNameLst>
                                          <p:attrName>ppt_y</p:attrName>
                                        </p:attrNameLst>
                                      </p:cBhvr>
                                      <p:tavLst>
                                        <p:tav tm="0">
                                          <p:val>
                                            <p:strVal val="1+#ppt_h/2"/>
                                          </p:val>
                                        </p:tav>
                                        <p:tav tm="100000">
                                          <p:val>
                                            <p:strVal val="#ppt_y"/>
                                          </p:val>
                                        </p:tav>
                                      </p:tavLst>
                                    </p:anim>
                                  </p:childTnLst>
                                </p:cTn>
                              </p:par>
                            </p:childTnLst>
                          </p:cTn>
                        </p:par>
                        <p:par>
                          <p:cTn id="35" fill="hold" nodeType="afterGroup">
                            <p:stCondLst>
                              <p:cond delay="1000"/>
                            </p:stCondLst>
                            <p:childTnLst>
                              <p:par>
                                <p:cTn id="36" presetID="2" presetClass="entr" presetSubtype="4" fill="hold" grpId="0" nodeType="afterEffect">
                                  <p:stCondLst>
                                    <p:cond delay="0"/>
                                  </p:stCondLst>
                                  <p:childTnLst>
                                    <p:set>
                                      <p:cBhvr>
                                        <p:cTn id="37" dur="1" fill="hold">
                                          <p:stCondLst>
                                            <p:cond delay="0"/>
                                          </p:stCondLst>
                                        </p:cTn>
                                        <p:tgtEl>
                                          <p:spTgt spid="605188">
                                            <p:txEl>
                                              <p:pRg st="1" end="1"/>
                                            </p:txEl>
                                          </p:spTgt>
                                        </p:tgtEl>
                                        <p:attrNameLst>
                                          <p:attrName>style.visibility</p:attrName>
                                        </p:attrNameLst>
                                      </p:cBhvr>
                                      <p:to>
                                        <p:strVal val="visible"/>
                                      </p:to>
                                    </p:set>
                                    <p:anim calcmode="lin" valueType="num">
                                      <p:cBhvr additive="base">
                                        <p:cTn id="38" dur="500" fill="hold"/>
                                        <p:tgtEl>
                                          <p:spTgt spid="605188">
                                            <p:txEl>
                                              <p:pRg st="1" end="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05188">
                                            <p:txEl>
                                              <p:pRg st="1" end="1"/>
                                            </p:txEl>
                                          </p:spTgt>
                                        </p:tgtEl>
                                        <p:attrNameLst>
                                          <p:attrName>ppt_y</p:attrName>
                                        </p:attrNameLst>
                                      </p:cBhvr>
                                      <p:tavLst>
                                        <p:tav tm="0">
                                          <p:val>
                                            <p:strVal val="1+#ppt_h/2"/>
                                          </p:val>
                                        </p:tav>
                                        <p:tav tm="100000">
                                          <p:val>
                                            <p:strVal val="#ppt_y"/>
                                          </p:val>
                                        </p:tav>
                                      </p:tavLst>
                                    </p:anim>
                                  </p:childTnLst>
                                </p:cTn>
                              </p:par>
                            </p:childTnLst>
                          </p:cTn>
                        </p:par>
                        <p:par>
                          <p:cTn id="40" fill="hold" nodeType="afterGroup">
                            <p:stCondLst>
                              <p:cond delay="1500"/>
                            </p:stCondLst>
                            <p:childTnLst>
                              <p:par>
                                <p:cTn id="41" presetID="2" presetClass="entr" presetSubtype="4" fill="hold" nodeType="afterEffect">
                                  <p:stCondLst>
                                    <p:cond delay="0"/>
                                  </p:stCondLst>
                                  <p:childTnLst>
                                    <p:set>
                                      <p:cBhvr>
                                        <p:cTn id="42" dur="1" fill="hold">
                                          <p:stCondLst>
                                            <p:cond delay="0"/>
                                          </p:stCondLst>
                                        </p:cTn>
                                        <p:tgtEl>
                                          <p:spTgt spid="605191"/>
                                        </p:tgtEl>
                                        <p:attrNameLst>
                                          <p:attrName>style.visibility</p:attrName>
                                        </p:attrNameLst>
                                      </p:cBhvr>
                                      <p:to>
                                        <p:strVal val="visible"/>
                                      </p:to>
                                    </p:set>
                                    <p:anim calcmode="lin" valueType="num">
                                      <p:cBhvr additive="base">
                                        <p:cTn id="43" dur="500" fill="hold"/>
                                        <p:tgtEl>
                                          <p:spTgt spid="605191"/>
                                        </p:tgtEl>
                                        <p:attrNameLst>
                                          <p:attrName>ppt_x</p:attrName>
                                        </p:attrNameLst>
                                      </p:cBhvr>
                                      <p:tavLst>
                                        <p:tav tm="0">
                                          <p:val>
                                            <p:strVal val="#ppt_x"/>
                                          </p:val>
                                        </p:tav>
                                        <p:tav tm="100000">
                                          <p:val>
                                            <p:strVal val="#ppt_x"/>
                                          </p:val>
                                        </p:tav>
                                      </p:tavLst>
                                    </p:anim>
                                    <p:anim calcmode="lin" valueType="num">
                                      <p:cBhvr additive="base">
                                        <p:cTn id="44" dur="500" fill="hold"/>
                                        <p:tgtEl>
                                          <p:spTgt spid="60519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605193"/>
                                        </p:tgtEl>
                                        <p:attrNameLst>
                                          <p:attrName>style.visibility</p:attrName>
                                        </p:attrNameLst>
                                      </p:cBhvr>
                                      <p:to>
                                        <p:strVal val="visible"/>
                                      </p:to>
                                    </p:set>
                                    <p:anim calcmode="lin" valueType="num">
                                      <p:cBhvr additive="base">
                                        <p:cTn id="47" dur="500" fill="hold"/>
                                        <p:tgtEl>
                                          <p:spTgt spid="605193"/>
                                        </p:tgtEl>
                                        <p:attrNameLst>
                                          <p:attrName>ppt_x</p:attrName>
                                        </p:attrNameLst>
                                      </p:cBhvr>
                                      <p:tavLst>
                                        <p:tav tm="0">
                                          <p:val>
                                            <p:strVal val="#ppt_x"/>
                                          </p:val>
                                        </p:tav>
                                        <p:tav tm="100000">
                                          <p:val>
                                            <p:strVal val="#ppt_x"/>
                                          </p:val>
                                        </p:tav>
                                      </p:tavLst>
                                    </p:anim>
                                    <p:anim calcmode="lin" valueType="num">
                                      <p:cBhvr additive="base">
                                        <p:cTn id="48" dur="500" fill="hold"/>
                                        <p:tgtEl>
                                          <p:spTgt spid="6051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6" grpId="0"/>
      <p:bldP spid="605187" grpId="0" build="p"/>
      <p:bldP spid="605188" grpId="0" build="p"/>
      <p:bldP spid="605190" grpId="0"/>
      <p:bldP spid="605193"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idx="4294967295"/>
          </p:nvPr>
        </p:nvSpPr>
        <p:spPr>
          <a:xfrm>
            <a:off x="357188" y="357188"/>
            <a:ext cx="8540750" cy="768350"/>
          </a:xfrm>
        </p:spPr>
        <p:txBody>
          <a:bodyPr/>
          <a:lstStyle/>
          <a:p>
            <a:pPr algn="l" eaLnBrk="1" hangingPunct="1"/>
            <a:r>
              <a:rPr lang="zh-CN" altLang="en-US" sz="3200" b="1" dirty="0" smtClean="0"/>
              <a:t>其他</a:t>
            </a:r>
            <a:r>
              <a:rPr lang="zh-CN" altLang="en-US" sz="3200" b="1" dirty="0"/>
              <a:t>的</a:t>
            </a:r>
            <a:r>
              <a:rPr lang="en-US" sz="3200" b="1" dirty="0"/>
              <a:t>NP</a:t>
            </a:r>
            <a:r>
              <a:rPr lang="zh-CN" altLang="en-US" sz="3200" b="1" dirty="0"/>
              <a:t>完全问题</a:t>
            </a:r>
          </a:p>
        </p:txBody>
      </p:sp>
      <p:graphicFrame>
        <p:nvGraphicFramePr>
          <p:cNvPr id="49155" name="Object 2"/>
          <p:cNvGraphicFramePr>
            <a:graphicFrameLocks noGrp="1" noChangeAspect="1"/>
          </p:cNvGraphicFramePr>
          <p:nvPr>
            <p:ph idx="4294967295"/>
            <p:extLst>
              <p:ext uri="{D42A27DB-BD31-4B8C-83A1-F6EECF244321}">
                <p14:modId xmlns:p14="http://schemas.microsoft.com/office/powerpoint/2010/main" val="918807654"/>
              </p:ext>
            </p:extLst>
          </p:nvPr>
        </p:nvGraphicFramePr>
        <p:xfrm>
          <a:off x="550863" y="1125538"/>
          <a:ext cx="8115300" cy="6119812"/>
        </p:xfrm>
        <a:graphic>
          <a:graphicData uri="http://schemas.openxmlformats.org/presentationml/2006/ole">
            <mc:AlternateContent xmlns:mc="http://schemas.openxmlformats.org/markup-compatibility/2006">
              <mc:Choice xmlns:v="urn:schemas-microsoft-com:vml" Requires="v">
                <p:oleObj spid="_x0000_s981052" name="Document" r:id="rId3" imgW="11834817" imgH="8924348" progId="Word.Document.8">
                  <p:embed/>
                </p:oleObj>
              </mc:Choice>
              <mc:Fallback>
                <p:oleObj name="Document" r:id="rId3" imgW="11834817" imgH="8924348" progId="Word.Document.8">
                  <p:embed/>
                  <p:pic>
                    <p:nvPicPr>
                      <p:cNvPr id="0" name=""/>
                      <p:cNvPicPr>
                        <a:picLocks noChangeAspect="1" noChangeArrowheads="1"/>
                      </p:cNvPicPr>
                      <p:nvPr/>
                    </p:nvPicPr>
                    <p:blipFill>
                      <a:blip r:embed="rId4"/>
                      <a:srcRect/>
                      <a:stretch>
                        <a:fillRect/>
                      </a:stretch>
                    </p:blipFill>
                    <p:spPr bwMode="auto">
                      <a:xfrm>
                        <a:off x="550863" y="1125538"/>
                        <a:ext cx="8115300" cy="6119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121</a:t>
            </a:fld>
            <a:endParaRPr lang="en-US" altLang="zh-CN" dirty="0"/>
          </a:p>
        </p:txBody>
      </p:sp>
    </p:spTree>
    <p:extLst>
      <p:ext uri="{BB962C8B-B14F-4D97-AF65-F5344CB8AC3E}">
        <p14:creationId xmlns:p14="http://schemas.microsoft.com/office/powerpoint/2010/main" val="395991663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idx="4294967295"/>
          </p:nvPr>
        </p:nvSpPr>
        <p:spPr>
          <a:xfrm>
            <a:off x="301625" y="188640"/>
            <a:ext cx="8540750" cy="911225"/>
          </a:xfrm>
        </p:spPr>
        <p:txBody>
          <a:bodyPr/>
          <a:lstStyle/>
          <a:p>
            <a:pPr algn="l" eaLnBrk="1" hangingPunct="1"/>
            <a:r>
              <a:rPr lang="zh-CN" altLang="en-US" sz="3200" b="1" dirty="0" smtClean="0"/>
              <a:t>其他</a:t>
            </a:r>
            <a:r>
              <a:rPr lang="zh-CN" altLang="en-US" sz="3200" b="1" dirty="0"/>
              <a:t>的</a:t>
            </a:r>
            <a:r>
              <a:rPr lang="en-US" sz="3200" b="1" dirty="0"/>
              <a:t>NP</a:t>
            </a:r>
            <a:r>
              <a:rPr lang="zh-CN" altLang="en-US" sz="3200" b="1" dirty="0"/>
              <a:t>完全问题</a:t>
            </a:r>
          </a:p>
        </p:txBody>
      </p:sp>
      <p:graphicFrame>
        <p:nvGraphicFramePr>
          <p:cNvPr id="50179" name="Object 2"/>
          <p:cNvGraphicFramePr>
            <a:graphicFrameLocks noGrp="1" noChangeAspect="1"/>
          </p:cNvGraphicFramePr>
          <p:nvPr>
            <p:ph idx="4294967295"/>
            <p:extLst>
              <p:ext uri="{D42A27DB-BD31-4B8C-83A1-F6EECF244321}">
                <p14:modId xmlns:p14="http://schemas.microsoft.com/office/powerpoint/2010/main" val="2854578556"/>
              </p:ext>
            </p:extLst>
          </p:nvPr>
        </p:nvGraphicFramePr>
        <p:xfrm>
          <a:off x="914400" y="1482725"/>
          <a:ext cx="7370763" cy="4819650"/>
        </p:xfrm>
        <a:graphic>
          <a:graphicData uri="http://schemas.openxmlformats.org/presentationml/2006/ole">
            <mc:AlternateContent xmlns:mc="http://schemas.openxmlformats.org/markup-compatibility/2006">
              <mc:Choice xmlns:v="urn:schemas-microsoft-com:vml" Requires="v">
                <p:oleObj spid="_x0000_s982076" name="Document" r:id="rId3" imgW="11827595" imgH="7734075" progId="Word.Document.8">
                  <p:embed/>
                </p:oleObj>
              </mc:Choice>
              <mc:Fallback>
                <p:oleObj name="Document" r:id="rId3" imgW="11827595" imgH="7734075" progId="Word.Document.8">
                  <p:embed/>
                  <p:pic>
                    <p:nvPicPr>
                      <p:cNvPr id="0" name=""/>
                      <p:cNvPicPr>
                        <a:picLocks noChangeAspect="1" noChangeArrowheads="1"/>
                      </p:cNvPicPr>
                      <p:nvPr/>
                    </p:nvPicPr>
                    <p:blipFill>
                      <a:blip r:embed="rId4"/>
                      <a:srcRect/>
                      <a:stretch>
                        <a:fillRect/>
                      </a:stretch>
                    </p:blipFill>
                    <p:spPr bwMode="auto">
                      <a:xfrm>
                        <a:off x="914400" y="1482725"/>
                        <a:ext cx="7370763" cy="4819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122</a:t>
            </a:fld>
            <a:endParaRPr lang="en-US" altLang="zh-CN" dirty="0"/>
          </a:p>
        </p:txBody>
      </p:sp>
    </p:spTree>
    <p:extLst>
      <p:ext uri="{BB962C8B-B14F-4D97-AF65-F5344CB8AC3E}">
        <p14:creationId xmlns:p14="http://schemas.microsoft.com/office/powerpoint/2010/main" val="251426086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270421" y="1124744"/>
            <a:ext cx="8855075" cy="1475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2000" b="1" dirty="0" smtClean="0">
                <a:effectLst>
                  <a:outerShdw blurRad="38100" dist="38100" dir="2700000" algn="tl">
                    <a:srgbClr val="C0C0C0"/>
                  </a:outerShdw>
                </a:effectLst>
              </a:rPr>
              <a:t>既然</a:t>
            </a:r>
            <a:r>
              <a:rPr lang="en-US" altLang="zh-CN" sz="2000" b="1" dirty="0">
                <a:effectLst>
                  <a:outerShdw blurRad="38100" dist="38100" dir="2700000" algn="tl">
                    <a:srgbClr val="C0C0C0"/>
                  </a:outerShdw>
                </a:effectLst>
              </a:rPr>
              <a:t>NP</a:t>
            </a:r>
            <a:r>
              <a:rPr lang="zh-CN" altLang="en-US" sz="2000" b="1" dirty="0">
                <a:effectLst>
                  <a:outerShdw blurRad="38100" dist="38100" dir="2700000" algn="tl">
                    <a:srgbClr val="C0C0C0"/>
                  </a:outerShdw>
                </a:effectLst>
              </a:rPr>
              <a:t>完全问题的所有可能答案，都可以在多项式时间内验证，对于此类问题是否存在一个确定性算法，可以在多项式时间内直接算出或搜寻出正确的答案呢？这就是著名的</a:t>
            </a:r>
            <a:r>
              <a:rPr lang="en-US" altLang="zh-CN" sz="2000" b="1" dirty="0">
                <a:solidFill>
                  <a:srgbClr val="FF3300"/>
                </a:solidFill>
                <a:effectLst>
                  <a:outerShdw blurRad="38100" dist="38100" dir="2700000" algn="tl">
                    <a:srgbClr val="C0C0C0"/>
                  </a:outerShdw>
                </a:effectLst>
              </a:rPr>
              <a:t>NP=P</a:t>
            </a:r>
            <a:r>
              <a:rPr lang="zh-CN" altLang="en-US" sz="2000" b="1" dirty="0">
                <a:solidFill>
                  <a:srgbClr val="FF3300"/>
                </a:solidFill>
                <a:effectLst>
                  <a:outerShdw blurRad="38100" dist="38100" dir="2700000" algn="tl">
                    <a:srgbClr val="C0C0C0"/>
                  </a:outerShdw>
                </a:effectLst>
              </a:rPr>
              <a:t>？</a:t>
            </a:r>
            <a:r>
              <a:rPr lang="zh-CN" altLang="en-US" sz="2000" b="1" dirty="0">
                <a:effectLst>
                  <a:outerShdw blurRad="38100" dist="38100" dir="2700000" algn="tl">
                    <a:srgbClr val="C0C0C0"/>
                  </a:outerShdw>
                </a:effectLst>
              </a:rPr>
              <a:t>的猜想。</a:t>
            </a:r>
            <a:r>
              <a:rPr lang="zh-CN" altLang="en-US" sz="2000" b="1" dirty="0">
                <a:solidFill>
                  <a:srgbClr val="FF3300"/>
                </a:solidFill>
                <a:effectLst>
                  <a:outerShdw blurRad="38100" dist="38100" dir="2700000" algn="tl">
                    <a:srgbClr val="C0C0C0"/>
                  </a:outerShdw>
                </a:effectLst>
              </a:rPr>
              <a:t>这是</a:t>
            </a:r>
            <a:r>
              <a:rPr lang="en-US" altLang="zh-CN" sz="2000" b="1" dirty="0">
                <a:solidFill>
                  <a:srgbClr val="FF3300"/>
                </a:solidFill>
                <a:effectLst>
                  <a:outerShdw blurRad="38100" dist="38100" dir="2700000" algn="tl">
                    <a:srgbClr val="C0C0C0"/>
                  </a:outerShdw>
                </a:effectLst>
              </a:rPr>
              <a:t>21</a:t>
            </a:r>
            <a:r>
              <a:rPr lang="zh-CN" altLang="en-US" sz="2000" b="1" dirty="0">
                <a:solidFill>
                  <a:srgbClr val="FF3300"/>
                </a:solidFill>
                <a:effectLst>
                  <a:outerShdw blurRad="38100" dist="38100" dir="2700000" algn="tl">
                    <a:srgbClr val="C0C0C0"/>
                  </a:outerShdw>
                </a:effectLst>
              </a:rPr>
              <a:t>世纪计算机科学家向数学家提出的世界难题</a:t>
            </a:r>
            <a:r>
              <a:rPr lang="zh-CN" altLang="en-US" sz="2000" b="1" dirty="0">
                <a:effectLst>
                  <a:outerShdw blurRad="38100" dist="38100" dir="2700000" algn="tl">
                    <a:srgbClr val="C0C0C0"/>
                  </a:outerShdw>
                </a:effectLst>
              </a:rPr>
              <a:t>。 </a:t>
            </a:r>
          </a:p>
        </p:txBody>
      </p:sp>
      <p:sp>
        <p:nvSpPr>
          <p:cNvPr id="4" name="Text Box 4"/>
          <p:cNvSpPr txBox="1">
            <a:spLocks noChangeArrowheads="1"/>
          </p:cNvSpPr>
          <p:nvPr/>
        </p:nvSpPr>
        <p:spPr bwMode="auto">
          <a:xfrm>
            <a:off x="106362" y="2600020"/>
            <a:ext cx="8931275"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解决</a:t>
            </a:r>
            <a:r>
              <a:rPr lang="en-US" altLang="zh-CN" sz="2000" b="1" dirty="0">
                <a:effectLst>
                  <a:outerShdw blurRad="38100" dist="38100" dir="2700000" algn="tl">
                    <a:srgbClr val="C0C0C0"/>
                  </a:outerShdw>
                </a:effectLst>
              </a:rPr>
              <a:t>NP=P</a:t>
            </a:r>
            <a:r>
              <a:rPr lang="zh-CN" altLang="en-US" sz="2000" b="1" dirty="0">
                <a:effectLst>
                  <a:outerShdw blurRad="38100" dist="38100" dir="2700000" algn="tl">
                    <a:srgbClr val="C0C0C0"/>
                  </a:outerShdw>
                </a:effectLst>
              </a:rPr>
              <a:t>？的猜想无非两种可能。一种是找到一个这样的算法，只要针对某个特定</a:t>
            </a:r>
            <a:r>
              <a:rPr lang="en-US" altLang="zh-CN" sz="2000" b="1" dirty="0">
                <a:effectLst>
                  <a:outerShdw blurRad="38100" dist="38100" dir="2700000" algn="tl">
                    <a:srgbClr val="C0C0C0"/>
                  </a:outerShdw>
                </a:effectLst>
              </a:rPr>
              <a:t>NP</a:t>
            </a:r>
            <a:r>
              <a:rPr lang="zh-CN" altLang="en-US" sz="2000" b="1" dirty="0">
                <a:effectLst>
                  <a:outerShdw blurRad="38100" dist="38100" dir="2700000" algn="tl">
                    <a:srgbClr val="C0C0C0"/>
                  </a:outerShdw>
                </a:effectLst>
              </a:rPr>
              <a:t>完全问题找到一个算法，所有这类问题都可以迎刃而解了，因为它们可以转化为同一个问题。</a:t>
            </a:r>
          </a:p>
          <a:p>
            <a:pPr>
              <a:lnSpc>
                <a:spcPct val="125000"/>
              </a:lnSpc>
            </a:pPr>
            <a:r>
              <a:rPr lang="zh-CN" altLang="en-US" sz="2000" b="1" dirty="0">
                <a:effectLst>
                  <a:outerShdw blurRad="38100" dist="38100" dir="2700000" algn="tl">
                    <a:srgbClr val="C0C0C0"/>
                  </a:outerShdw>
                </a:effectLst>
              </a:rPr>
              <a:t>    另外的一种可能，就是这样的算法是不存在的，那么就要从数学理论上证明它为什么不存在。	</a:t>
            </a:r>
          </a:p>
          <a:p>
            <a:pPr>
              <a:lnSpc>
                <a:spcPct val="125000"/>
              </a:lnSpc>
            </a:pPr>
            <a:r>
              <a:rPr lang="zh-CN" altLang="en-US" sz="2000" b="1" dirty="0">
                <a:effectLst>
                  <a:outerShdw blurRad="38100" dist="38100" dir="2700000" algn="tl">
                    <a:srgbClr val="C0C0C0"/>
                  </a:outerShdw>
                </a:effectLst>
              </a:rPr>
              <a:t>    前段时间轰动世界的一个数学成果，是几个印度人提出了一个新算法，该算法可以在多项式时间内证明某个数是或者不是质数。而在这之前，人们认为质数的证明是个非多项式问题。可见，有些看来好象是非多项式的问题，其实是多项式问题，只是人们目前还不知道它的多项式解而已。 </a:t>
            </a:r>
          </a:p>
        </p:txBody>
      </p:sp>
      <p:sp>
        <p:nvSpPr>
          <p:cNvPr id="5" name="灯片编号占位符 4"/>
          <p:cNvSpPr>
            <a:spLocks noGrp="1"/>
          </p:cNvSpPr>
          <p:nvPr>
            <p:ph type="sldNum" sz="quarter" idx="12"/>
          </p:nvPr>
        </p:nvSpPr>
        <p:spPr/>
        <p:txBody>
          <a:bodyPr/>
          <a:lstStyle/>
          <a:p>
            <a:r>
              <a:rPr lang="en-US" altLang="zh-CN" smtClean="0"/>
              <a:t>Chapter11-</a:t>
            </a:r>
            <a:fld id="{3288BBC0-23D9-4B2C-ADBC-4005AE87FB9A}" type="slidenum">
              <a:rPr lang="en-US" altLang="zh-CN" smtClean="0"/>
              <a:pPr/>
              <a:t>123</a:t>
            </a:fld>
            <a:endParaRPr lang="en-US" altLang="zh-CN" dirty="0"/>
          </a:p>
        </p:txBody>
      </p:sp>
    </p:spTree>
    <p:extLst>
      <p:ext uri="{BB962C8B-B14F-4D97-AF65-F5344CB8AC3E}">
        <p14:creationId xmlns:p14="http://schemas.microsoft.com/office/powerpoint/2010/main" val="16861288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additive="base">
                                        <p:cTn id="7" dur="500" fill="hold"/>
                                        <p:tgtEl>
                                          <p:spTgt spid="16388"/>
                                        </p:tgtEl>
                                        <p:attrNameLst>
                                          <p:attrName>ppt_x</p:attrName>
                                        </p:attrNameLst>
                                      </p:cBhvr>
                                      <p:tavLst>
                                        <p:tav tm="0">
                                          <p:val>
                                            <p:strVal val="#ppt_x"/>
                                          </p:val>
                                        </p:tav>
                                        <p:tav tm="100000">
                                          <p:val>
                                            <p:strVal val="#ppt_x"/>
                                          </p:val>
                                        </p:tav>
                                      </p:tavLst>
                                    </p:anim>
                                    <p:anim calcmode="lin" valueType="num">
                                      <p:cBhvr additive="base">
                                        <p:cTn id="8" dur="500" fill="hold"/>
                                        <p:tgtEl>
                                          <p:spTgt spid="1638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P spid="4"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smtClean="0"/>
              <a:t>相关资源</a:t>
            </a:r>
          </a:p>
        </p:txBody>
      </p:sp>
      <p:sp>
        <p:nvSpPr>
          <p:cNvPr id="14339" name="Rectangle 3"/>
          <p:cNvSpPr>
            <a:spLocks noGrp="1" noChangeArrowheads="1"/>
          </p:cNvSpPr>
          <p:nvPr>
            <p:ph type="body" idx="1"/>
          </p:nvPr>
        </p:nvSpPr>
        <p:spPr/>
        <p:txBody>
          <a:bodyPr/>
          <a:lstStyle/>
          <a:p>
            <a:pPr>
              <a:lnSpc>
                <a:spcPct val="90000"/>
              </a:lnSpc>
            </a:pPr>
            <a:r>
              <a:rPr lang="en-US" altLang="zh-CN" smtClean="0"/>
              <a:t>NP</a:t>
            </a:r>
            <a:r>
              <a:rPr lang="zh-CN" altLang="en-US" smtClean="0"/>
              <a:t>完全问题的不完全列表</a:t>
            </a:r>
          </a:p>
          <a:p>
            <a:pPr lvl="1">
              <a:lnSpc>
                <a:spcPct val="90000"/>
              </a:lnSpc>
            </a:pPr>
            <a:r>
              <a:rPr lang="en-US" altLang="zh-CN" smtClean="0"/>
              <a:t>http://www.nada.kth.se/~viggo/problemlist/compendium.html</a:t>
            </a:r>
          </a:p>
          <a:p>
            <a:pPr>
              <a:lnSpc>
                <a:spcPct val="90000"/>
              </a:lnSpc>
            </a:pPr>
            <a:r>
              <a:rPr lang="en-US" altLang="zh-CN" b="1" smtClean="0"/>
              <a:t>Clay Mathematics Institute</a:t>
            </a:r>
          </a:p>
          <a:p>
            <a:pPr lvl="1">
              <a:lnSpc>
                <a:spcPct val="90000"/>
              </a:lnSpc>
            </a:pPr>
            <a:r>
              <a:rPr lang="en-US" altLang="zh-CN" smtClean="0"/>
              <a:t>http://www.claymath.org/millennium/P_vs_NP/</a:t>
            </a:r>
          </a:p>
          <a:p>
            <a:pPr>
              <a:lnSpc>
                <a:spcPct val="90000"/>
              </a:lnSpc>
            </a:pPr>
            <a:r>
              <a:rPr lang="zh-CN" altLang="en-US" smtClean="0"/>
              <a:t>图灵机</a:t>
            </a:r>
            <a:r>
              <a:rPr lang="en-US" altLang="zh-CN" smtClean="0"/>
              <a:t>- Wikipedia </a:t>
            </a:r>
          </a:p>
          <a:p>
            <a:pPr lvl="1">
              <a:lnSpc>
                <a:spcPct val="90000"/>
              </a:lnSpc>
            </a:pPr>
            <a:r>
              <a:rPr lang="en-US" altLang="zh-CN" smtClean="0"/>
              <a:t>http://zh.wikipedia.org/wiki/</a:t>
            </a:r>
            <a:r>
              <a:rPr lang="zh-CN" altLang="en-US" smtClean="0"/>
              <a:t>图灵机</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124</a:t>
            </a:fld>
            <a:endParaRPr lang="en-US" altLang="zh-CN" dirty="0"/>
          </a:p>
        </p:txBody>
      </p:sp>
    </p:spTree>
    <p:extLst>
      <p:ext uri="{BB962C8B-B14F-4D97-AF65-F5344CB8AC3E}">
        <p14:creationId xmlns:p14="http://schemas.microsoft.com/office/powerpoint/2010/main" val="150808701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Rectangle 2"/>
          <p:cNvSpPr txBox="1">
            <a:spLocks noChangeArrowheads="1"/>
          </p:cNvSpPr>
          <p:nvPr/>
        </p:nvSpPr>
        <p:spPr bwMode="auto">
          <a:xfrm>
            <a:off x="381000" y="304800"/>
            <a:ext cx="8534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r>
              <a:rPr lang="zh-CN" altLang="en-US" kern="0" dirty="0" smtClean="0">
                <a:ea typeface="黑体" panose="02010609060101010101" pitchFamily="49" charset="-122"/>
              </a:rPr>
              <a:t>如何求解</a:t>
            </a:r>
            <a:r>
              <a:rPr lang="en-US" altLang="zh-CN" kern="0" dirty="0" smtClean="0">
                <a:ea typeface="黑体" panose="02010609060101010101" pitchFamily="49" charset="-122"/>
              </a:rPr>
              <a:t>NP</a:t>
            </a:r>
            <a:r>
              <a:rPr lang="zh-CN" altLang="en-US" kern="0" dirty="0" smtClean="0">
                <a:ea typeface="黑体" panose="02010609060101010101" pitchFamily="49" charset="-122"/>
              </a:rPr>
              <a:t>完全问题？</a:t>
            </a:r>
          </a:p>
        </p:txBody>
      </p:sp>
      <p:grpSp>
        <p:nvGrpSpPr>
          <p:cNvPr id="5" name="Group 10"/>
          <p:cNvGrpSpPr>
            <a:grpSpLocks/>
          </p:cNvGrpSpPr>
          <p:nvPr/>
        </p:nvGrpSpPr>
        <p:grpSpPr bwMode="auto">
          <a:xfrm>
            <a:off x="1908175" y="2133600"/>
            <a:ext cx="5113338" cy="3841750"/>
            <a:chOff x="1655" y="1706"/>
            <a:chExt cx="3221" cy="2420"/>
          </a:xfrm>
        </p:grpSpPr>
        <p:grpSp>
          <p:nvGrpSpPr>
            <p:cNvPr id="6" name="Group 7"/>
            <p:cNvGrpSpPr>
              <a:grpSpLocks/>
            </p:cNvGrpSpPr>
            <p:nvPr/>
          </p:nvGrpSpPr>
          <p:grpSpPr bwMode="auto">
            <a:xfrm>
              <a:off x="3197" y="2523"/>
              <a:ext cx="1679" cy="1603"/>
              <a:chOff x="3197" y="2523"/>
              <a:chExt cx="1679" cy="1603"/>
            </a:xfrm>
          </p:grpSpPr>
          <p:graphicFrame>
            <p:nvGraphicFramePr>
              <p:cNvPr id="9" name="Object 4"/>
              <p:cNvGraphicFramePr>
                <a:graphicFrameLocks noChangeAspect="1"/>
              </p:cNvGraphicFramePr>
              <p:nvPr/>
            </p:nvGraphicFramePr>
            <p:xfrm>
              <a:off x="3243" y="2523"/>
              <a:ext cx="1633" cy="1603"/>
            </p:xfrm>
            <a:graphic>
              <a:graphicData uri="http://schemas.openxmlformats.org/presentationml/2006/ole">
                <mc:AlternateContent xmlns:mc="http://schemas.openxmlformats.org/markup-compatibility/2006">
                  <mc:Choice xmlns:v="urn:schemas-microsoft-com:vml" Requires="v">
                    <p:oleObj spid="_x0000_s999458" r:id="rId3" imgW="4016999" imgH="3945437" progId="">
                      <p:embed/>
                    </p:oleObj>
                  </mc:Choice>
                  <mc:Fallback>
                    <p:oleObj r:id="rId3" imgW="4016999" imgH="394543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3" y="2523"/>
                            <a:ext cx="1633" cy="1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Text Box 6"/>
              <p:cNvSpPr txBox="1">
                <a:spLocks noChangeArrowheads="1"/>
              </p:cNvSpPr>
              <p:nvPr/>
            </p:nvSpPr>
            <p:spPr bwMode="auto">
              <a:xfrm>
                <a:off x="3197" y="3565"/>
                <a:ext cx="861"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en-US" altLang="zh-CN" sz="2200" b="1" smtClean="0">
                    <a:solidFill>
                      <a:srgbClr val="00B0F0"/>
                    </a:solidFill>
                  </a:rPr>
                  <a:t>NP</a:t>
                </a:r>
                <a:r>
                  <a:rPr lang="zh-CN" altLang="en-US" sz="2200" b="1" smtClean="0">
                    <a:solidFill>
                      <a:srgbClr val="00B0F0"/>
                    </a:solidFill>
                  </a:rPr>
                  <a:t>完全问题</a:t>
                </a:r>
              </a:p>
            </p:txBody>
          </p:sp>
        </p:grpSp>
        <p:sp>
          <p:nvSpPr>
            <p:cNvPr id="7" name="AutoShape 8"/>
            <p:cNvSpPr>
              <a:spLocks noChangeArrowheads="1"/>
            </p:cNvSpPr>
            <p:nvPr/>
          </p:nvSpPr>
          <p:spPr bwMode="auto">
            <a:xfrm>
              <a:off x="1655" y="1706"/>
              <a:ext cx="2540" cy="998"/>
            </a:xfrm>
            <a:prstGeom prst="cloudCallout">
              <a:avLst>
                <a:gd name="adj1" fmla="val 53032"/>
                <a:gd name="adj2" fmla="val 39681"/>
              </a:avLst>
            </a:prstGeom>
            <a:noFill/>
            <a:ln w="9525">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en-US" smtClean="0">
                <a:solidFill>
                  <a:srgbClr val="00B0F0"/>
                </a:solidFill>
              </a:endParaRPr>
            </a:p>
          </p:txBody>
        </p:sp>
        <p:sp>
          <p:nvSpPr>
            <p:cNvPr id="8" name="Text Box 9"/>
            <p:cNvSpPr txBox="1">
              <a:spLocks noChangeArrowheads="1"/>
            </p:cNvSpPr>
            <p:nvPr/>
          </p:nvSpPr>
          <p:spPr bwMode="auto">
            <a:xfrm>
              <a:off x="2200" y="1933"/>
              <a:ext cx="1452"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2800" b="1" smtClean="0">
                  <a:solidFill>
                    <a:srgbClr val="00B0F0"/>
                  </a:solidFill>
                </a:rPr>
                <a:t>如何求解</a:t>
              </a:r>
              <a:r>
                <a:rPr lang="zh-CN" altLang="en-US" sz="4400" b="1" smtClean="0">
                  <a:solidFill>
                    <a:srgbClr val="00B0F0"/>
                  </a:solidFill>
                </a:rPr>
                <a:t>？</a:t>
              </a:r>
            </a:p>
          </p:txBody>
        </p:sp>
      </p:grpSp>
      <p:sp>
        <p:nvSpPr>
          <p:cNvPr id="11" name="灯片编号占位符 1"/>
          <p:cNvSpPr txBox="1">
            <a:spLocks/>
          </p:cNvSpPr>
          <p:nvPr/>
        </p:nvSpPr>
        <p:spPr>
          <a:xfrm>
            <a:off x="8100392" y="6400800"/>
            <a:ext cx="815008" cy="457200"/>
          </a:xfrm>
          <a:prstGeom prst="rect">
            <a:avLst/>
          </a:prstGeom>
        </p:spPr>
        <p:txBody>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fld id="{ED494CA1-7C9B-4E0D-AB76-48BDD0B6753A}" type="slidenum">
              <a:rPr lang="zh-CN" altLang="en-US" smtClean="0">
                <a:solidFill>
                  <a:srgbClr val="00B0F0"/>
                </a:solidFill>
              </a:rPr>
              <a:pPr/>
              <a:t>125</a:t>
            </a:fld>
            <a:endParaRPr lang="en-US" altLang="zh-CN" dirty="0">
              <a:solidFill>
                <a:srgbClr val="00B0F0"/>
              </a:solidFill>
            </a:endParaRPr>
          </a:p>
        </p:txBody>
      </p:sp>
      <p:sp>
        <p:nvSpPr>
          <p:cNvPr id="12" name="灯片编号占位符 11"/>
          <p:cNvSpPr>
            <a:spLocks noGrp="1"/>
          </p:cNvSpPr>
          <p:nvPr>
            <p:ph type="sldNum" sz="quarter" idx="12"/>
          </p:nvPr>
        </p:nvSpPr>
        <p:spPr/>
        <p:txBody>
          <a:bodyPr/>
          <a:lstStyle/>
          <a:p>
            <a:r>
              <a:rPr lang="en-US" altLang="zh-CN" smtClean="0"/>
              <a:t>Chapter11-</a:t>
            </a:r>
            <a:fld id="{3288BBC0-23D9-4B2C-ADBC-4005AE87FB9A}" type="slidenum">
              <a:rPr lang="en-US" altLang="zh-CN" smtClean="0"/>
              <a:pPr/>
              <a:t>125</a:t>
            </a:fld>
            <a:endParaRPr lang="en-US" altLang="zh-CN" dirty="0"/>
          </a:p>
        </p:txBody>
      </p:sp>
    </p:spTree>
    <p:extLst>
      <p:ext uri="{BB962C8B-B14F-4D97-AF65-F5344CB8AC3E}">
        <p14:creationId xmlns:p14="http://schemas.microsoft.com/office/powerpoint/2010/main" val="34124423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250031" y="996727"/>
            <a:ext cx="8643937" cy="5078412"/>
          </a:xfrm>
        </p:spPr>
        <p:txBody>
          <a:bodyPr/>
          <a:lstStyle/>
          <a:p>
            <a:endParaRPr lang="zh-CN" altLang="en-US"/>
          </a:p>
        </p:txBody>
      </p:sp>
      <p:sp>
        <p:nvSpPr>
          <p:cNvPr id="4" name="Rectangle 3"/>
          <p:cNvSpPr txBox="1">
            <a:spLocks noChangeArrowheads="1"/>
          </p:cNvSpPr>
          <p:nvPr/>
        </p:nvSpPr>
        <p:spPr bwMode="auto">
          <a:xfrm>
            <a:off x="381000" y="304800"/>
            <a:ext cx="8534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pPr eaLnBrk="1" hangingPunct="1"/>
            <a:r>
              <a:rPr lang="en-US" altLang="zh-CN" kern="0" smtClean="0">
                <a:latin typeface="Times New Roman" panose="02020603050405020304" pitchFamily="18" charset="0"/>
                <a:ea typeface="黑体" panose="02010609060101010101" pitchFamily="49" charset="-122"/>
              </a:rPr>
              <a:t>NP</a:t>
            </a:r>
            <a:r>
              <a:rPr lang="zh-CN" altLang="en-US" kern="0" smtClean="0">
                <a:latin typeface="Times New Roman" panose="02020603050405020304" pitchFamily="18" charset="0"/>
                <a:ea typeface="黑体" panose="02010609060101010101" pitchFamily="49" charset="-122"/>
              </a:rPr>
              <a:t>完全问题的近似算法</a:t>
            </a:r>
            <a:endParaRPr lang="zh-CN" altLang="en-US" kern="0" dirty="0" smtClean="0">
              <a:latin typeface="Times New Roman" panose="02020603050405020304" pitchFamily="18" charset="0"/>
              <a:ea typeface="黑体" panose="02010609060101010101" pitchFamily="49" charset="-122"/>
            </a:endParaRPr>
          </a:p>
        </p:txBody>
      </p:sp>
      <p:sp>
        <p:nvSpPr>
          <p:cNvPr id="5" name="Rectangle 4"/>
          <p:cNvSpPr txBox="1">
            <a:spLocks noChangeArrowheads="1"/>
          </p:cNvSpPr>
          <p:nvPr/>
        </p:nvSpPr>
        <p:spPr bwMode="auto">
          <a:xfrm>
            <a:off x="338930" y="1143447"/>
            <a:ext cx="85344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pPr eaLnBrk="1" hangingPunct="1"/>
            <a:r>
              <a:rPr lang="zh-CN" altLang="en-US" sz="2400" kern="0" dirty="0" smtClean="0">
                <a:solidFill>
                  <a:srgbClr val="00B0F0"/>
                </a:solidFill>
                <a:latin typeface="Times New Roman" panose="02020603050405020304" pitchFamily="18" charset="0"/>
                <a:ea typeface="黑体" panose="02010609060101010101" pitchFamily="49" charset="-122"/>
              </a:rPr>
              <a:t>迄今为止，所有的</a:t>
            </a:r>
            <a:r>
              <a:rPr lang="en-US" altLang="zh-CN" sz="2400" kern="0" dirty="0" smtClean="0">
                <a:solidFill>
                  <a:srgbClr val="00B0F0"/>
                </a:solidFill>
                <a:latin typeface="Times New Roman" panose="02020603050405020304" pitchFamily="18" charset="0"/>
                <a:ea typeface="黑体" panose="02010609060101010101" pitchFamily="49" charset="-122"/>
              </a:rPr>
              <a:t>NP</a:t>
            </a:r>
            <a:r>
              <a:rPr lang="zh-CN" altLang="en-US" sz="2400" kern="0" dirty="0" smtClean="0">
                <a:solidFill>
                  <a:srgbClr val="00B0F0"/>
                </a:solidFill>
                <a:latin typeface="Times New Roman" panose="02020603050405020304" pitchFamily="18" charset="0"/>
                <a:ea typeface="黑体" panose="02010609060101010101" pitchFamily="49" charset="-122"/>
              </a:rPr>
              <a:t>完全问题都还没有多项式时间算法。对于这类问题，通常可采取以下几种解题策略：</a:t>
            </a:r>
          </a:p>
          <a:p>
            <a:pPr lvl="1" eaLnBrk="1" hangingPunct="1"/>
            <a:r>
              <a:rPr lang="zh-CN" altLang="en-US" sz="2400" kern="0" dirty="0" smtClean="0">
                <a:solidFill>
                  <a:srgbClr val="FF0000"/>
                </a:solidFill>
                <a:latin typeface="Times New Roman" panose="02020603050405020304" pitchFamily="18" charset="0"/>
                <a:ea typeface="黑体" panose="02010609060101010101" pitchFamily="49" charset="-122"/>
              </a:rPr>
              <a:t>(1)只对问题的特殊实例求解</a:t>
            </a:r>
            <a:endParaRPr lang="zh-CN" altLang="en-US" sz="2400" kern="0" dirty="0" smtClean="0">
              <a:latin typeface="Times New Roman" panose="02020603050405020304" pitchFamily="18" charset="0"/>
              <a:ea typeface="黑体" panose="02010609060101010101" pitchFamily="49" charset="-122"/>
            </a:endParaRPr>
          </a:p>
          <a:p>
            <a:pPr lvl="2"/>
            <a:r>
              <a:rPr lang="zh-CN" altLang="en-US" kern="0" dirty="0" smtClean="0">
                <a:solidFill>
                  <a:srgbClr val="00B0F0"/>
                </a:solidFill>
                <a:ea typeface="黑体" panose="02010609060101010101" pitchFamily="49" charset="-122"/>
              </a:rPr>
              <a:t>当遇到一个</a:t>
            </a:r>
            <a:r>
              <a:rPr lang="en-US" altLang="zh-CN" kern="0" dirty="0" smtClean="0">
                <a:solidFill>
                  <a:srgbClr val="00B0F0"/>
                </a:solidFill>
                <a:ea typeface="黑体" panose="02010609060101010101" pitchFamily="49" charset="-122"/>
              </a:rPr>
              <a:t>NP</a:t>
            </a:r>
            <a:r>
              <a:rPr lang="zh-CN" altLang="en-US" kern="0" dirty="0" smtClean="0">
                <a:solidFill>
                  <a:srgbClr val="00B0F0"/>
                </a:solidFill>
                <a:ea typeface="黑体" panose="02010609060101010101" pitchFamily="49" charset="-122"/>
              </a:rPr>
              <a:t>完全问题时（如调度问题），不仅要了解该问题的一般性，更要审视该特殊实例所具有的特性（比如解空间规模、可接受解的质量、工作流要求等）；</a:t>
            </a:r>
          </a:p>
          <a:p>
            <a:pPr lvl="3"/>
            <a:r>
              <a:rPr lang="zh-CN" altLang="en-US" kern="0" dirty="0" smtClean="0">
                <a:solidFill>
                  <a:srgbClr val="00B0F0"/>
                </a:solidFill>
                <a:ea typeface="黑体" panose="02010609060101010101" pitchFamily="49" charset="-122"/>
              </a:rPr>
              <a:t>往往在某种特殊情形进行问题求解时，常常会有高效的求解算法（比如</a:t>
            </a:r>
            <a:r>
              <a:rPr lang="en-US" altLang="zh-CN" kern="0" dirty="0" smtClean="0">
                <a:solidFill>
                  <a:srgbClr val="00B0F0"/>
                </a:solidFill>
                <a:ea typeface="黑体" panose="02010609060101010101" pitchFamily="49" charset="-122"/>
              </a:rPr>
              <a:t>Johnson</a:t>
            </a:r>
            <a:r>
              <a:rPr lang="zh-CN" altLang="en-US" kern="0" dirty="0" smtClean="0">
                <a:solidFill>
                  <a:srgbClr val="00B0F0"/>
                </a:solidFill>
                <a:ea typeface="黑体" panose="02010609060101010101" pitchFamily="49" charset="-122"/>
              </a:rPr>
              <a:t>法则等）</a:t>
            </a:r>
            <a:endParaRPr lang="en-US" altLang="zh-CN" kern="0" dirty="0" smtClean="0">
              <a:solidFill>
                <a:srgbClr val="00B0F0"/>
              </a:solidFill>
              <a:ea typeface="黑体" panose="02010609060101010101" pitchFamily="49" charset="-122"/>
            </a:endParaRPr>
          </a:p>
          <a:p>
            <a:pPr lvl="1" eaLnBrk="1" hangingPunct="1"/>
            <a:r>
              <a:rPr lang="zh-CN" altLang="en-US" sz="2400" kern="0" dirty="0" smtClean="0">
                <a:solidFill>
                  <a:srgbClr val="FF0000"/>
                </a:solidFill>
                <a:latin typeface="Times New Roman" panose="02020603050405020304" pitchFamily="18" charset="0"/>
                <a:ea typeface="黑体" panose="02010609060101010101" pitchFamily="49" charset="-122"/>
              </a:rPr>
              <a:t>(2)用动态规划法或分支限界法求解</a:t>
            </a:r>
          </a:p>
          <a:p>
            <a:pPr lvl="2"/>
            <a:r>
              <a:rPr lang="zh-CN" altLang="en-US" b="1" kern="0" dirty="0" smtClean="0">
                <a:solidFill>
                  <a:srgbClr val="0E6BDC"/>
                </a:solidFill>
                <a:ea typeface="黑体" panose="02010609060101010101" pitchFamily="49" charset="-122"/>
              </a:rPr>
              <a:t>动态规划法</a:t>
            </a:r>
          </a:p>
          <a:p>
            <a:pPr lvl="3"/>
            <a:r>
              <a:rPr lang="zh-CN" altLang="en-US" kern="0" dirty="0" smtClean="0">
                <a:solidFill>
                  <a:srgbClr val="00B0F0"/>
                </a:solidFill>
                <a:ea typeface="黑体" panose="02010609060101010101" pitchFamily="49" charset="-122"/>
              </a:rPr>
              <a:t>利用子问题的重叠性质，减少计算量</a:t>
            </a:r>
          </a:p>
          <a:p>
            <a:pPr lvl="2"/>
            <a:r>
              <a:rPr lang="zh-CN" altLang="en-US" b="1" kern="0" dirty="0" smtClean="0">
                <a:solidFill>
                  <a:srgbClr val="0E6BDC"/>
                </a:solidFill>
                <a:ea typeface="黑体" panose="02010609060101010101" pitchFamily="49" charset="-122"/>
              </a:rPr>
              <a:t>分支限界法</a:t>
            </a:r>
          </a:p>
          <a:p>
            <a:pPr lvl="3"/>
            <a:r>
              <a:rPr lang="zh-CN" altLang="en-US" kern="0" dirty="0" smtClean="0">
                <a:solidFill>
                  <a:srgbClr val="00B0F0"/>
                </a:solidFill>
                <a:ea typeface="黑体" panose="02010609060101010101" pitchFamily="49" charset="-122"/>
              </a:rPr>
              <a:t>利用限界函数和剪枝函数，缩小解空间范围</a:t>
            </a:r>
          </a:p>
          <a:p>
            <a:pPr lvl="1"/>
            <a:endParaRPr lang="en-US" altLang="zh-CN" kern="0" dirty="0" smtClean="0">
              <a:ea typeface="黑体" panose="02010609060101010101" pitchFamily="49" charset="-122"/>
            </a:endParaRPr>
          </a:p>
        </p:txBody>
      </p:sp>
      <p:sp>
        <p:nvSpPr>
          <p:cNvPr id="6" name="灯片编号占位符 5"/>
          <p:cNvSpPr txBox="1">
            <a:spLocks/>
          </p:cNvSpPr>
          <p:nvPr/>
        </p:nvSpPr>
        <p:spPr>
          <a:xfrm>
            <a:off x="8244408" y="6400800"/>
            <a:ext cx="670992" cy="457200"/>
          </a:xfrm>
          <a:prstGeom prst="rect">
            <a:avLst/>
          </a:prstGeom>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5680727C-50AB-4FDD-9A7A-81B585CCBD5E}" type="slidenum">
              <a:rPr lang="zh-CN" altLang="en-US" sz="1400" smtClean="0">
                <a:solidFill>
                  <a:srgbClr val="FFFF00"/>
                </a:solidFill>
                <a:latin typeface="Arial Black" panose="020B0A04020102020204" pitchFamily="34" charset="0"/>
              </a:rPr>
              <a:pPr eaLnBrk="1" hangingPunct="1"/>
              <a:t>126</a:t>
            </a:fld>
            <a:endParaRPr lang="en-US" altLang="zh-CN" sz="1400" dirty="0">
              <a:solidFill>
                <a:srgbClr val="FFFF00"/>
              </a:solidFill>
              <a:latin typeface="Arial Black" panose="020B0A04020102020204" pitchFamily="34" charset="0"/>
            </a:endParaRPr>
          </a:p>
        </p:txBody>
      </p:sp>
      <p:sp>
        <p:nvSpPr>
          <p:cNvPr id="7" name="Text Box 2"/>
          <p:cNvSpPr txBox="1">
            <a:spLocks noChangeArrowheads="1"/>
          </p:cNvSpPr>
          <p:nvPr/>
        </p:nvSpPr>
        <p:spPr bwMode="auto">
          <a:xfrm>
            <a:off x="669925" y="1141413"/>
            <a:ext cx="7940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zh-CN" altLang="en-US" sz="2000" smtClean="0">
                <a:solidFill>
                  <a:prstClr val="black"/>
                </a:solidFill>
                <a:latin typeface="楷体_GB2312" pitchFamily="49" charset="-122"/>
                <a:ea typeface="楷体_GB2312" pitchFamily="49" charset="-122"/>
              </a:rPr>
              <a:t>      </a:t>
            </a:r>
            <a:endParaRPr lang="zh-CN" altLang="en-US" sz="2800" smtClean="0">
              <a:solidFill>
                <a:prstClr val="black"/>
              </a:solidFill>
              <a:latin typeface="楷体_GB2312" pitchFamily="49" charset="-122"/>
              <a:ea typeface="楷体_GB2312" pitchFamily="49" charset="-122"/>
            </a:endParaRPr>
          </a:p>
        </p:txBody>
      </p:sp>
      <p:sp>
        <p:nvSpPr>
          <p:cNvPr id="8" name="灯片编号占位符 7"/>
          <p:cNvSpPr>
            <a:spLocks noGrp="1"/>
          </p:cNvSpPr>
          <p:nvPr>
            <p:ph type="sldNum" sz="quarter" idx="12"/>
          </p:nvPr>
        </p:nvSpPr>
        <p:spPr/>
        <p:txBody>
          <a:bodyPr/>
          <a:lstStyle/>
          <a:p>
            <a:r>
              <a:rPr lang="en-US" altLang="zh-CN" smtClean="0"/>
              <a:t>Chapter11-</a:t>
            </a:r>
            <a:fld id="{3288BBC0-23D9-4B2C-ADBC-4005AE87FB9A}" type="slidenum">
              <a:rPr lang="en-US" altLang="zh-CN" smtClean="0"/>
              <a:pPr/>
              <a:t>126</a:t>
            </a:fld>
            <a:endParaRPr lang="en-US" altLang="zh-CN" dirty="0"/>
          </a:p>
        </p:txBody>
      </p:sp>
    </p:spTree>
    <p:extLst>
      <p:ext uri="{BB962C8B-B14F-4D97-AF65-F5344CB8AC3E}">
        <p14:creationId xmlns:p14="http://schemas.microsoft.com/office/powerpoint/2010/main" val="246997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Rectangle 3"/>
          <p:cNvSpPr txBox="1">
            <a:spLocks noChangeArrowheads="1"/>
          </p:cNvSpPr>
          <p:nvPr/>
        </p:nvSpPr>
        <p:spPr bwMode="auto">
          <a:xfrm>
            <a:off x="381000" y="304800"/>
            <a:ext cx="8534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pPr eaLnBrk="1" hangingPunct="1"/>
            <a:r>
              <a:rPr lang="en-US" altLang="zh-CN" kern="0" smtClean="0">
                <a:latin typeface="Times New Roman" panose="02020603050405020304" pitchFamily="18" charset="0"/>
                <a:ea typeface="黑体" panose="02010609060101010101" pitchFamily="49" charset="-122"/>
              </a:rPr>
              <a:t>NP</a:t>
            </a:r>
            <a:r>
              <a:rPr lang="zh-CN" altLang="en-US" kern="0" smtClean="0">
                <a:latin typeface="Times New Roman" panose="02020603050405020304" pitchFamily="18" charset="0"/>
                <a:ea typeface="黑体" panose="02010609060101010101" pitchFamily="49" charset="-122"/>
              </a:rPr>
              <a:t>完全问题的近似算法</a:t>
            </a:r>
            <a:endParaRPr lang="zh-CN" altLang="en-US" kern="0" dirty="0" smtClean="0">
              <a:latin typeface="Times New Roman" panose="02020603050405020304" pitchFamily="18" charset="0"/>
              <a:ea typeface="黑体" panose="02010609060101010101" pitchFamily="49" charset="-122"/>
            </a:endParaRPr>
          </a:p>
        </p:txBody>
      </p:sp>
      <p:sp>
        <p:nvSpPr>
          <p:cNvPr id="5" name="Rectangle 4"/>
          <p:cNvSpPr txBox="1">
            <a:spLocks noChangeArrowheads="1"/>
          </p:cNvSpPr>
          <p:nvPr/>
        </p:nvSpPr>
        <p:spPr bwMode="auto">
          <a:xfrm>
            <a:off x="304800" y="1093788"/>
            <a:ext cx="8534400" cy="5562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pPr lvl="1" eaLnBrk="1" hangingPunct="1"/>
            <a:r>
              <a:rPr lang="zh-CN" altLang="en-US" sz="2400" kern="0" dirty="0" smtClean="0">
                <a:solidFill>
                  <a:srgbClr val="FF0000"/>
                </a:solidFill>
                <a:latin typeface="Times New Roman" panose="02020603050405020304" pitchFamily="18" charset="0"/>
                <a:ea typeface="黑体" panose="02010609060101010101" pitchFamily="49" charset="-122"/>
              </a:rPr>
              <a:t>(3)用概率算法求解</a:t>
            </a:r>
            <a:endParaRPr lang="zh-CN" altLang="en-US" sz="2400" kern="0" dirty="0" smtClean="0">
              <a:latin typeface="Times New Roman" panose="02020603050405020304" pitchFamily="18" charset="0"/>
              <a:ea typeface="黑体" panose="02010609060101010101" pitchFamily="49" charset="-122"/>
            </a:endParaRPr>
          </a:p>
          <a:p>
            <a:pPr lvl="2"/>
            <a:r>
              <a:rPr lang="zh-CN" altLang="en-US" kern="0" dirty="0" smtClean="0">
                <a:solidFill>
                  <a:srgbClr val="00B0F0"/>
                </a:solidFill>
                <a:ea typeface="黑体" panose="02010609060101010101" pitchFamily="49" charset="-122"/>
              </a:rPr>
              <a:t>有时通过概率分析法证明某个</a:t>
            </a:r>
            <a:r>
              <a:rPr lang="en-US" altLang="zh-CN" kern="0" dirty="0" smtClean="0">
                <a:solidFill>
                  <a:srgbClr val="00B0F0"/>
                </a:solidFill>
                <a:ea typeface="黑体" panose="02010609060101010101" pitchFamily="49" charset="-122"/>
              </a:rPr>
              <a:t>NP</a:t>
            </a:r>
            <a:r>
              <a:rPr lang="zh-CN" altLang="en-US" kern="0" dirty="0" smtClean="0">
                <a:solidFill>
                  <a:srgbClr val="00B0F0"/>
                </a:solidFill>
                <a:ea typeface="黑体" panose="02010609060101010101" pitchFamily="49" charset="-122"/>
              </a:rPr>
              <a:t>完全问题的“难”实例是比较稀少的，因此可以采用概率算法求解这类</a:t>
            </a:r>
            <a:r>
              <a:rPr lang="en-US" altLang="zh-CN" kern="0" dirty="0" smtClean="0">
                <a:solidFill>
                  <a:srgbClr val="00B0F0"/>
                </a:solidFill>
                <a:ea typeface="黑体" panose="02010609060101010101" pitchFamily="49" charset="-122"/>
              </a:rPr>
              <a:t>NP</a:t>
            </a:r>
            <a:r>
              <a:rPr lang="zh-CN" altLang="en-US" kern="0" dirty="0" smtClean="0">
                <a:solidFill>
                  <a:srgbClr val="00B0F0"/>
                </a:solidFill>
                <a:ea typeface="黑体" panose="02010609060101010101" pitchFamily="49" charset="-122"/>
              </a:rPr>
              <a:t>完全问题，设计出在平均情况下的高效算法。</a:t>
            </a:r>
          </a:p>
          <a:p>
            <a:pPr lvl="1" eaLnBrk="1" hangingPunct="1"/>
            <a:r>
              <a:rPr lang="zh-CN" altLang="en-US" sz="2400" kern="0" dirty="0" smtClean="0">
                <a:solidFill>
                  <a:srgbClr val="0E6BDC"/>
                </a:solidFill>
                <a:latin typeface="Times New Roman" panose="02020603050405020304" pitchFamily="18" charset="0"/>
                <a:ea typeface="黑体" panose="02010609060101010101" pitchFamily="49" charset="-122"/>
              </a:rPr>
              <a:t>(4)只求近似解</a:t>
            </a:r>
            <a:endParaRPr lang="en-US" altLang="zh-CN" sz="2400" kern="0" dirty="0" smtClean="0">
              <a:solidFill>
                <a:srgbClr val="0E6BDC"/>
              </a:solidFill>
              <a:latin typeface="Times New Roman" panose="02020603050405020304" pitchFamily="18" charset="0"/>
              <a:ea typeface="黑体" panose="02010609060101010101" pitchFamily="49" charset="-122"/>
            </a:endParaRPr>
          </a:p>
          <a:p>
            <a:pPr lvl="2"/>
            <a:r>
              <a:rPr lang="zh-CN" altLang="en-US" kern="0" dirty="0" smtClean="0">
                <a:solidFill>
                  <a:srgbClr val="00B0F0"/>
                </a:solidFill>
                <a:ea typeface="黑体" panose="02010609060101010101" pitchFamily="49" charset="-122"/>
              </a:rPr>
              <a:t>在实际中遇到的</a:t>
            </a:r>
            <a:r>
              <a:rPr lang="en-US" altLang="zh-CN" kern="0" dirty="0" smtClean="0">
                <a:solidFill>
                  <a:srgbClr val="00B0F0"/>
                </a:solidFill>
                <a:ea typeface="黑体" panose="02010609060101010101" pitchFamily="49" charset="-122"/>
              </a:rPr>
              <a:t>NP</a:t>
            </a:r>
            <a:r>
              <a:rPr lang="zh-CN" altLang="en-US" kern="0" dirty="0" smtClean="0">
                <a:solidFill>
                  <a:srgbClr val="00B0F0"/>
                </a:solidFill>
                <a:ea typeface="黑体" panose="02010609060101010101" pitchFamily="49" charset="-122"/>
              </a:rPr>
              <a:t>完全问题不一定需要非常精确的解答（考虑实际输入数据的精度以及实际问题的要求）</a:t>
            </a:r>
          </a:p>
          <a:p>
            <a:pPr lvl="3"/>
            <a:r>
              <a:rPr lang="zh-CN" altLang="en-US" kern="0" dirty="0" smtClean="0">
                <a:solidFill>
                  <a:srgbClr val="00B0F0"/>
                </a:solidFill>
                <a:ea typeface="黑体" panose="02010609060101010101" pitchFamily="49" charset="-122"/>
              </a:rPr>
              <a:t>可以采用近似算法来求解</a:t>
            </a:r>
            <a:r>
              <a:rPr lang="en-US" altLang="zh-CN" kern="0" dirty="0" smtClean="0">
                <a:solidFill>
                  <a:srgbClr val="00B0F0"/>
                </a:solidFill>
                <a:ea typeface="黑体" panose="02010609060101010101" pitchFamily="49" charset="-122"/>
              </a:rPr>
              <a:t>NP</a:t>
            </a:r>
            <a:r>
              <a:rPr lang="zh-CN" altLang="en-US" kern="0" dirty="0" smtClean="0">
                <a:solidFill>
                  <a:srgbClr val="00B0F0"/>
                </a:solidFill>
                <a:ea typeface="黑体" panose="02010609060101010101" pitchFamily="49" charset="-122"/>
              </a:rPr>
              <a:t>完全问题，在较短的时间内得到一个可接受的近似解</a:t>
            </a:r>
            <a:r>
              <a:rPr lang="en-US" altLang="zh-CN" kern="0" dirty="0" smtClean="0">
                <a:solidFill>
                  <a:srgbClr val="00B0F0"/>
                </a:solidFill>
                <a:ea typeface="黑体" panose="02010609060101010101" pitchFamily="49" charset="-122"/>
              </a:rPr>
              <a:t>——</a:t>
            </a:r>
            <a:r>
              <a:rPr lang="zh-CN" altLang="en-US" kern="0" dirty="0" smtClean="0">
                <a:solidFill>
                  <a:srgbClr val="00B0F0"/>
                </a:solidFill>
                <a:ea typeface="黑体" panose="02010609060101010101" pitchFamily="49" charset="-122"/>
              </a:rPr>
              <a:t>在实践中非常有效。</a:t>
            </a:r>
            <a:endParaRPr lang="en-US" altLang="zh-CN" kern="0" dirty="0" smtClean="0">
              <a:solidFill>
                <a:srgbClr val="00B0F0"/>
              </a:solidFill>
              <a:ea typeface="黑体" panose="02010609060101010101" pitchFamily="49" charset="-122"/>
            </a:endParaRPr>
          </a:p>
          <a:p>
            <a:pPr lvl="1" eaLnBrk="1" hangingPunct="1"/>
            <a:r>
              <a:rPr lang="zh-CN" altLang="en-US" sz="2400" kern="0" dirty="0" smtClean="0">
                <a:solidFill>
                  <a:srgbClr val="FF0000"/>
                </a:solidFill>
                <a:latin typeface="Times New Roman" panose="02020603050405020304" pitchFamily="18" charset="0"/>
                <a:ea typeface="黑体" panose="02010609060101010101" pitchFamily="49" charset="-122"/>
              </a:rPr>
              <a:t>(5)用启发式方法求解</a:t>
            </a:r>
            <a:endParaRPr lang="en-US" altLang="zh-CN" sz="2400" kern="0" dirty="0" smtClean="0">
              <a:solidFill>
                <a:srgbClr val="FF0000"/>
              </a:solidFill>
              <a:latin typeface="Times New Roman" panose="02020603050405020304" pitchFamily="18" charset="0"/>
              <a:ea typeface="黑体" panose="02010609060101010101" pitchFamily="49" charset="-122"/>
            </a:endParaRPr>
          </a:p>
          <a:p>
            <a:pPr lvl="2"/>
            <a:r>
              <a:rPr lang="zh-CN" altLang="en-US" kern="0" dirty="0" smtClean="0">
                <a:solidFill>
                  <a:srgbClr val="00B0F0"/>
                </a:solidFill>
                <a:ea typeface="黑体" panose="02010609060101010101" pitchFamily="49" charset="-122"/>
              </a:rPr>
              <a:t>根据具体问题，设计启发式搜索策略</a:t>
            </a:r>
          </a:p>
          <a:p>
            <a:pPr lvl="3"/>
            <a:r>
              <a:rPr lang="zh-CN" altLang="en-US" kern="0" dirty="0" smtClean="0">
                <a:solidFill>
                  <a:srgbClr val="00B0F0"/>
                </a:solidFill>
                <a:ea typeface="黑体" panose="02010609060101010101" pitchFamily="49" charset="-122"/>
              </a:rPr>
              <a:t>实践中</a:t>
            </a:r>
            <a:r>
              <a:rPr lang="en-US" altLang="zh-CN" kern="0" dirty="0" smtClean="0">
                <a:solidFill>
                  <a:srgbClr val="00B0F0"/>
                </a:solidFill>
                <a:ea typeface="黑体" panose="02010609060101010101" pitchFamily="49" charset="-122"/>
              </a:rPr>
              <a:t>——</a:t>
            </a:r>
            <a:r>
              <a:rPr lang="zh-CN" altLang="en-US" kern="0" dirty="0" smtClean="0">
                <a:solidFill>
                  <a:srgbClr val="00B0F0"/>
                </a:solidFill>
                <a:ea typeface="黑体" panose="02010609060101010101" pitchFamily="49" charset="-122"/>
              </a:rPr>
              <a:t>有效</a:t>
            </a:r>
          </a:p>
          <a:p>
            <a:pPr lvl="3"/>
            <a:r>
              <a:rPr lang="zh-CN" altLang="en-US" kern="0" dirty="0" smtClean="0">
                <a:solidFill>
                  <a:srgbClr val="00B0F0"/>
                </a:solidFill>
                <a:ea typeface="黑体" panose="02010609060101010101" pitchFamily="49" charset="-122"/>
              </a:rPr>
              <a:t>理论上</a:t>
            </a:r>
            <a:r>
              <a:rPr lang="en-US" altLang="zh-CN" kern="0" dirty="0" smtClean="0">
                <a:solidFill>
                  <a:srgbClr val="00B0F0"/>
                </a:solidFill>
                <a:ea typeface="黑体" panose="02010609060101010101" pitchFamily="49" charset="-122"/>
              </a:rPr>
              <a:t>——</a:t>
            </a:r>
            <a:r>
              <a:rPr lang="zh-CN" altLang="en-US" kern="0" dirty="0" smtClean="0">
                <a:solidFill>
                  <a:srgbClr val="00B0F0"/>
                </a:solidFill>
                <a:ea typeface="黑体" panose="02010609060101010101" pitchFamily="49" charset="-122"/>
              </a:rPr>
              <a:t>？</a:t>
            </a:r>
          </a:p>
          <a:p>
            <a:pPr lvl="1"/>
            <a:endParaRPr lang="zh-CN" altLang="en-US" kern="0" dirty="0" smtClean="0">
              <a:ea typeface="黑体" panose="02010609060101010101" pitchFamily="49" charset="-122"/>
            </a:endParaRPr>
          </a:p>
          <a:p>
            <a:pPr lvl="1"/>
            <a:endParaRPr lang="zh-CN" altLang="en-US" kern="0" dirty="0" smtClean="0">
              <a:ea typeface="黑体" panose="02010609060101010101" pitchFamily="49" charset="-122"/>
            </a:endParaRPr>
          </a:p>
        </p:txBody>
      </p:sp>
      <p:sp>
        <p:nvSpPr>
          <p:cNvPr id="6" name="灯片编号占位符 5"/>
          <p:cNvSpPr txBox="1">
            <a:spLocks/>
          </p:cNvSpPr>
          <p:nvPr/>
        </p:nvSpPr>
        <p:spPr>
          <a:xfrm>
            <a:off x="8172400" y="6400800"/>
            <a:ext cx="743000" cy="457200"/>
          </a:xfrm>
          <a:prstGeom prst="rect">
            <a:avLst/>
          </a:prstGeom>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63BDC934-E8D9-41CD-B3E8-C7C5131F597B}" type="slidenum">
              <a:rPr lang="zh-CN" altLang="en-US" sz="1400" smtClean="0">
                <a:solidFill>
                  <a:srgbClr val="FFFF00"/>
                </a:solidFill>
                <a:latin typeface="Arial Black" panose="020B0A04020102020204" pitchFamily="34" charset="0"/>
              </a:rPr>
              <a:pPr eaLnBrk="1" hangingPunct="1"/>
              <a:t>127</a:t>
            </a:fld>
            <a:endParaRPr lang="en-US" altLang="zh-CN" sz="1400" dirty="0">
              <a:solidFill>
                <a:srgbClr val="FFFF00"/>
              </a:solidFill>
              <a:latin typeface="Arial Black" panose="020B0A04020102020204" pitchFamily="34" charset="0"/>
            </a:endParaRPr>
          </a:p>
        </p:txBody>
      </p:sp>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127</a:t>
            </a:fld>
            <a:endParaRPr lang="en-US" altLang="zh-CN" dirty="0"/>
          </a:p>
        </p:txBody>
      </p:sp>
    </p:spTree>
    <p:extLst>
      <p:ext uri="{BB962C8B-B14F-4D97-AF65-F5344CB8AC3E}">
        <p14:creationId xmlns:p14="http://schemas.microsoft.com/office/powerpoint/2010/main" val="153113557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Rectangle 6"/>
          <p:cNvSpPr txBox="1">
            <a:spLocks noChangeArrowheads="1"/>
          </p:cNvSpPr>
          <p:nvPr/>
        </p:nvSpPr>
        <p:spPr bwMode="auto">
          <a:xfrm>
            <a:off x="381000" y="304800"/>
            <a:ext cx="8534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800" dirty="0" smtClean="0">
                <a:solidFill>
                  <a:prstClr val="white"/>
                </a:solidFill>
                <a:ea typeface="黑体" panose="02010609060101010101" pitchFamily="49" charset="-122"/>
              </a:rPr>
              <a:t>近似算法的性能</a:t>
            </a:r>
          </a:p>
        </p:txBody>
      </p:sp>
      <p:sp>
        <p:nvSpPr>
          <p:cNvPr id="5" name="矩形 2"/>
          <p:cNvSpPr>
            <a:spLocks noChangeArrowheads="1"/>
          </p:cNvSpPr>
          <p:nvPr/>
        </p:nvSpPr>
        <p:spPr bwMode="auto">
          <a:xfrm>
            <a:off x="395288" y="2133600"/>
            <a:ext cx="8424862"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800100" indent="-34290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800" b="1" dirty="0" smtClean="0">
                <a:solidFill>
                  <a:srgbClr val="0E6BDC"/>
                </a:solidFill>
              </a:rPr>
              <a:t>许多</a:t>
            </a:r>
            <a:r>
              <a:rPr lang="en-US" altLang="zh-CN" sz="2800" b="1" dirty="0" smtClean="0">
                <a:solidFill>
                  <a:srgbClr val="0E6BDC"/>
                </a:solidFill>
              </a:rPr>
              <a:t>NP</a:t>
            </a:r>
            <a:r>
              <a:rPr lang="zh-CN" altLang="en-US" sz="2800" b="1" dirty="0" smtClean="0">
                <a:solidFill>
                  <a:srgbClr val="0E6BDC"/>
                </a:solidFill>
              </a:rPr>
              <a:t>完全问题实质上是最优化问题</a:t>
            </a:r>
          </a:p>
          <a:p>
            <a:pPr lvl="1" eaLnBrk="1" hangingPunct="1">
              <a:lnSpc>
                <a:spcPct val="120000"/>
              </a:lnSpc>
              <a:buFont typeface="Arial" panose="020B0604020202020204" pitchFamily="34" charset="0"/>
              <a:buChar char="•"/>
            </a:pPr>
            <a:r>
              <a:rPr lang="zh-CN" altLang="en-US" b="1" dirty="0" smtClean="0">
                <a:solidFill>
                  <a:srgbClr val="0E6BDC"/>
                </a:solidFill>
              </a:rPr>
              <a:t>要求获得的解使某个目标函数达到极大（或极小）</a:t>
            </a:r>
          </a:p>
          <a:p>
            <a:pPr lvl="1" eaLnBrk="1" hangingPunct="1">
              <a:lnSpc>
                <a:spcPct val="120000"/>
              </a:lnSpc>
              <a:buFont typeface="Arial" panose="020B0604020202020204" pitchFamily="34" charset="0"/>
              <a:buChar char="•"/>
            </a:pPr>
            <a:r>
              <a:rPr lang="zh-CN" altLang="en-US" b="1" dirty="0" smtClean="0">
                <a:solidFill>
                  <a:srgbClr val="0E6BDC"/>
                </a:solidFill>
              </a:rPr>
              <a:t>对于确定的问题，不失一般性，我们</a:t>
            </a:r>
            <a:r>
              <a:rPr lang="zh-CN" altLang="en-US" b="1" dirty="0" smtClean="0">
                <a:solidFill>
                  <a:srgbClr val="FF0000"/>
                </a:solidFill>
              </a:rPr>
              <a:t>假设其每一个可行解所对应的目标函数值都不小于一个确定的正数。</a:t>
            </a:r>
          </a:p>
          <a:p>
            <a:pPr lvl="1" eaLnBrk="1" hangingPunct="1">
              <a:lnSpc>
                <a:spcPct val="120000"/>
              </a:lnSpc>
              <a:buFont typeface="Wingdings" panose="05000000000000000000" pitchFamily="2" charset="2"/>
              <a:buNone/>
            </a:pPr>
            <a:endParaRPr lang="zh-CN" altLang="en-US" sz="2200" b="1" dirty="0" smtClean="0">
              <a:solidFill>
                <a:srgbClr val="0E6BDC"/>
              </a:solidFill>
            </a:endParaRPr>
          </a:p>
          <a:p>
            <a:pPr eaLnBrk="1" hangingPunct="1">
              <a:lnSpc>
                <a:spcPct val="120000"/>
              </a:lnSpc>
            </a:pPr>
            <a:r>
              <a:rPr lang="zh-CN" altLang="en-US" sz="2800" b="1" dirty="0" smtClean="0">
                <a:solidFill>
                  <a:srgbClr val="0E6BDC"/>
                </a:solidFill>
              </a:rPr>
              <a:t>近似算法的性能评估指标</a:t>
            </a:r>
          </a:p>
          <a:p>
            <a:pPr lvl="1" eaLnBrk="1" hangingPunct="1">
              <a:lnSpc>
                <a:spcPct val="120000"/>
              </a:lnSpc>
              <a:buFont typeface="Arial" panose="020B0604020202020204" pitchFamily="34" charset="0"/>
              <a:buChar char="•"/>
            </a:pPr>
            <a:r>
              <a:rPr lang="zh-CN" altLang="en-US" sz="2200" b="1" dirty="0" smtClean="0">
                <a:solidFill>
                  <a:srgbClr val="FF0000"/>
                </a:solidFill>
              </a:rPr>
              <a:t>性能比</a:t>
            </a:r>
          </a:p>
          <a:p>
            <a:pPr lvl="1" eaLnBrk="1" hangingPunct="1">
              <a:lnSpc>
                <a:spcPct val="120000"/>
              </a:lnSpc>
              <a:buFont typeface="Arial" panose="020B0604020202020204" pitchFamily="34" charset="0"/>
              <a:buChar char="•"/>
            </a:pPr>
            <a:r>
              <a:rPr lang="zh-CN" altLang="en-US" sz="2200" b="1" dirty="0" smtClean="0">
                <a:solidFill>
                  <a:srgbClr val="FF0000"/>
                </a:solidFill>
              </a:rPr>
              <a:t>相对误差</a:t>
            </a:r>
          </a:p>
        </p:txBody>
      </p:sp>
      <p:sp>
        <p:nvSpPr>
          <p:cNvPr id="6" name="灯片编号占位符 1"/>
          <p:cNvSpPr txBox="1">
            <a:spLocks/>
          </p:cNvSpPr>
          <p:nvPr/>
        </p:nvSpPr>
        <p:spPr>
          <a:xfrm>
            <a:off x="8172400" y="6400800"/>
            <a:ext cx="743000" cy="457200"/>
          </a:xfrm>
          <a:prstGeom prst="rect">
            <a:avLst/>
          </a:prstGeom>
        </p:spPr>
        <p:txBody>
          <a:bodyPr/>
          <a:ls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a:lstStyle>
          <a:p>
            <a:fld id="{ED494CA1-7C9B-4E0D-AB76-48BDD0B6753A}" type="slidenum">
              <a:rPr lang="zh-CN" altLang="en-US" smtClean="0"/>
              <a:pPr/>
              <a:t>128</a:t>
            </a:fld>
            <a:endParaRPr lang="en-US" altLang="zh-CN" dirty="0"/>
          </a:p>
        </p:txBody>
      </p:sp>
      <p:sp>
        <p:nvSpPr>
          <p:cNvPr id="7" name="灯片编号占位符 6"/>
          <p:cNvSpPr>
            <a:spLocks noGrp="1"/>
          </p:cNvSpPr>
          <p:nvPr>
            <p:ph type="sldNum" sz="quarter" idx="12"/>
          </p:nvPr>
        </p:nvSpPr>
        <p:spPr/>
        <p:txBody>
          <a:bodyPr/>
          <a:lstStyle/>
          <a:p>
            <a:r>
              <a:rPr lang="en-US" altLang="zh-CN" smtClean="0"/>
              <a:t>Chapter11-</a:t>
            </a:r>
            <a:fld id="{3288BBC0-23D9-4B2C-ADBC-4005AE87FB9A}" type="slidenum">
              <a:rPr lang="en-US" altLang="zh-CN" smtClean="0"/>
              <a:pPr/>
              <a:t>128</a:t>
            </a:fld>
            <a:endParaRPr lang="en-US" altLang="zh-CN" dirty="0"/>
          </a:p>
        </p:txBody>
      </p:sp>
    </p:spTree>
    <p:extLst>
      <p:ext uri="{BB962C8B-B14F-4D97-AF65-F5344CB8AC3E}">
        <p14:creationId xmlns:p14="http://schemas.microsoft.com/office/powerpoint/2010/main" val="139183388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6"/>
          <p:cNvSpPr txBox="1">
            <a:spLocks noChangeArrowheads="1"/>
          </p:cNvSpPr>
          <p:nvPr/>
        </p:nvSpPr>
        <p:spPr bwMode="auto">
          <a:xfrm>
            <a:off x="294034" y="232618"/>
            <a:ext cx="8534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pPr eaLnBrk="1" hangingPunct="1"/>
            <a:r>
              <a:rPr lang="zh-CN" altLang="en-US" sz="3600" kern="0" smtClean="0">
                <a:latin typeface="Times New Roman" panose="02020603050405020304" pitchFamily="18" charset="0"/>
                <a:ea typeface="黑体" panose="02010609060101010101" pitchFamily="49" charset="-122"/>
              </a:rPr>
              <a:t>近似算法的性能</a:t>
            </a:r>
            <a:endParaRPr lang="zh-CN" altLang="en-US" sz="3600" kern="0" dirty="0" smtClean="0">
              <a:latin typeface="Times New Roman" panose="02020603050405020304" pitchFamily="18" charset="0"/>
              <a:ea typeface="黑体" panose="02010609060101010101" pitchFamily="49" charset="-122"/>
            </a:endParaRPr>
          </a:p>
        </p:txBody>
      </p:sp>
      <p:sp>
        <p:nvSpPr>
          <p:cNvPr id="5" name="Rectangle 2"/>
          <p:cNvSpPr txBox="1">
            <a:spLocks noChangeArrowheads="1"/>
          </p:cNvSpPr>
          <p:nvPr/>
        </p:nvSpPr>
        <p:spPr bwMode="auto">
          <a:xfrm>
            <a:off x="308322" y="1053356"/>
            <a:ext cx="8534400" cy="2924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pPr eaLnBrk="1" hangingPunct="1">
              <a:lnSpc>
                <a:spcPct val="120000"/>
              </a:lnSpc>
              <a:spcBef>
                <a:spcPct val="30000"/>
              </a:spcBef>
            </a:pPr>
            <a:r>
              <a:rPr lang="zh-CN" altLang="en-US" sz="2400" kern="0" smtClean="0">
                <a:solidFill>
                  <a:srgbClr val="0E6BDC"/>
                </a:solidFill>
                <a:latin typeface="Times New Roman" panose="02020603050405020304" pitchFamily="18" charset="0"/>
                <a:ea typeface="黑体" panose="02010609060101010101" pitchFamily="49" charset="-122"/>
              </a:rPr>
              <a:t>若一个最优化问题的最优值为</a:t>
            </a:r>
            <a:r>
              <a:rPr lang="en-US" altLang="zh-CN" sz="2400" kern="0" smtClean="0">
                <a:solidFill>
                  <a:srgbClr val="0E6BDC"/>
                </a:solidFill>
                <a:latin typeface="Times New Roman" panose="02020603050405020304" pitchFamily="18" charset="0"/>
                <a:ea typeface="黑体" panose="02010609060101010101" pitchFamily="49" charset="-122"/>
              </a:rPr>
              <a:t>c*，</a:t>
            </a:r>
            <a:r>
              <a:rPr lang="zh-CN" altLang="en-US" sz="2400" kern="0" smtClean="0">
                <a:solidFill>
                  <a:srgbClr val="0E6BDC"/>
                </a:solidFill>
                <a:latin typeface="Times New Roman" panose="02020603050405020304" pitchFamily="18" charset="0"/>
                <a:ea typeface="黑体" panose="02010609060101010101" pitchFamily="49" charset="-122"/>
              </a:rPr>
              <a:t>求解该问题的一个近似算法求得的近似最优解相应的目标函数值为</a:t>
            </a:r>
            <a:r>
              <a:rPr lang="en-US" altLang="zh-CN" sz="2400" kern="0" smtClean="0">
                <a:solidFill>
                  <a:srgbClr val="0E6BDC"/>
                </a:solidFill>
                <a:latin typeface="Times New Roman" panose="02020603050405020304" pitchFamily="18" charset="0"/>
                <a:ea typeface="黑体" panose="02010609060101010101" pitchFamily="49" charset="-122"/>
              </a:rPr>
              <a:t>c，</a:t>
            </a:r>
            <a:r>
              <a:rPr lang="zh-CN" altLang="en-US" sz="2400" kern="0" smtClean="0">
                <a:solidFill>
                  <a:srgbClr val="0E6BDC"/>
                </a:solidFill>
                <a:latin typeface="Times New Roman" panose="02020603050405020304" pitchFamily="18" charset="0"/>
                <a:ea typeface="黑体" panose="02010609060101010101" pitchFamily="49" charset="-122"/>
              </a:rPr>
              <a:t>则将</a:t>
            </a:r>
            <a:r>
              <a:rPr lang="zh-CN" altLang="en-US" sz="2400" kern="0" smtClean="0">
                <a:solidFill>
                  <a:srgbClr val="FF0000"/>
                </a:solidFill>
                <a:latin typeface="Times New Roman" panose="02020603050405020304" pitchFamily="18" charset="0"/>
                <a:ea typeface="黑体" panose="02010609060101010101" pitchFamily="49" charset="-122"/>
              </a:rPr>
              <a:t>该近似算法的性能比定义为</a:t>
            </a:r>
          </a:p>
          <a:p>
            <a:pPr marL="400050" lvl="1" indent="0" eaLnBrk="1" hangingPunct="1">
              <a:lnSpc>
                <a:spcPct val="120000"/>
              </a:lnSpc>
              <a:buClr>
                <a:schemeClr val="accent2"/>
              </a:buClr>
              <a:buFont typeface="Wingdings" pitchFamily="2" charset="2"/>
              <a:buNone/>
            </a:pPr>
            <a:r>
              <a:rPr lang="zh-CN" altLang="en-US" sz="2000" kern="0" smtClean="0">
                <a:solidFill>
                  <a:srgbClr val="0E6BDC"/>
                </a:solidFill>
                <a:latin typeface="Times New Roman" panose="02020603050405020304" pitchFamily="18" charset="0"/>
                <a:ea typeface="黑体" panose="02010609060101010101" pitchFamily="49" charset="-122"/>
              </a:rPr>
              <a:t>在通常情况下，该性能比是问题输入规模</a:t>
            </a:r>
            <a:r>
              <a:rPr lang="en-US" altLang="zh-CN" sz="2000" kern="0" smtClean="0">
                <a:solidFill>
                  <a:srgbClr val="0E6BDC"/>
                </a:solidFill>
                <a:latin typeface="Times New Roman" panose="02020603050405020304" pitchFamily="18" charset="0"/>
                <a:ea typeface="黑体" panose="02010609060101010101" pitchFamily="49" charset="-122"/>
              </a:rPr>
              <a:t>n</a:t>
            </a:r>
            <a:r>
              <a:rPr lang="zh-CN" altLang="en-US" sz="2000" kern="0" smtClean="0">
                <a:solidFill>
                  <a:srgbClr val="0E6BDC"/>
                </a:solidFill>
                <a:latin typeface="Times New Roman" panose="02020603050405020304" pitchFamily="18" charset="0"/>
                <a:ea typeface="黑体" panose="02010609060101010101" pitchFamily="49" charset="-122"/>
              </a:rPr>
              <a:t>的一个函数</a:t>
            </a:r>
            <a:r>
              <a:rPr lang="en-US" altLang="zh-CN" sz="2000" kern="0" smtClean="0">
                <a:solidFill>
                  <a:srgbClr val="0E6BDC"/>
                </a:solidFill>
                <a:latin typeface="Times New Roman" panose="02020603050405020304" pitchFamily="18" charset="0"/>
                <a:ea typeface="黑体" panose="02010609060101010101" pitchFamily="49" charset="-122"/>
              </a:rPr>
              <a:t>ρ(n)，</a:t>
            </a:r>
            <a:r>
              <a:rPr lang="zh-CN" altLang="en-US" sz="2000" kern="0" smtClean="0">
                <a:solidFill>
                  <a:srgbClr val="0E6BDC"/>
                </a:solidFill>
                <a:latin typeface="Times New Roman" panose="02020603050405020304" pitchFamily="18" charset="0"/>
                <a:ea typeface="黑体" panose="02010609060101010101" pitchFamily="49" charset="-122"/>
              </a:rPr>
              <a:t>即</a:t>
            </a:r>
            <a:endParaRPr lang="en-US" altLang="zh-CN" sz="2000" kern="0" smtClean="0">
              <a:solidFill>
                <a:srgbClr val="0E6BDC"/>
              </a:solidFill>
              <a:latin typeface="Times New Roman" panose="02020603050405020304" pitchFamily="18" charset="0"/>
              <a:ea typeface="黑体" panose="02010609060101010101" pitchFamily="49" charset="-122"/>
            </a:endParaRPr>
          </a:p>
          <a:p>
            <a:pPr eaLnBrk="1" hangingPunct="1">
              <a:lnSpc>
                <a:spcPct val="120000"/>
              </a:lnSpc>
              <a:buClr>
                <a:schemeClr val="accent2"/>
              </a:buClr>
            </a:pPr>
            <a:endParaRPr lang="en-US" altLang="zh-CN" sz="2400" kern="0" smtClean="0">
              <a:latin typeface="Times New Roman" panose="02020603050405020304" pitchFamily="18" charset="0"/>
              <a:ea typeface="黑体" panose="02010609060101010101" pitchFamily="49" charset="-122"/>
            </a:endParaRPr>
          </a:p>
          <a:p>
            <a:pPr eaLnBrk="1" hangingPunct="1">
              <a:lnSpc>
                <a:spcPct val="120000"/>
              </a:lnSpc>
              <a:buClr>
                <a:schemeClr val="accent2"/>
              </a:buClr>
            </a:pPr>
            <a:endParaRPr lang="en-US" altLang="zh-CN" sz="2400" kern="0" smtClean="0">
              <a:latin typeface="Times New Roman" panose="02020603050405020304" pitchFamily="18" charset="0"/>
              <a:ea typeface="黑体" panose="02010609060101010101" pitchFamily="49" charset="-122"/>
            </a:endParaRPr>
          </a:p>
          <a:p>
            <a:pPr eaLnBrk="1" hangingPunct="1">
              <a:lnSpc>
                <a:spcPct val="120000"/>
              </a:lnSpc>
              <a:buClr>
                <a:schemeClr val="accent2"/>
              </a:buClr>
            </a:pPr>
            <a:endParaRPr lang="en-US" altLang="zh-CN" sz="2400" kern="0" dirty="0" smtClean="0">
              <a:latin typeface="Times New Roman" panose="02020603050405020304" pitchFamily="18" charset="0"/>
              <a:ea typeface="黑体" panose="02010609060101010101" pitchFamily="49" charset="-122"/>
            </a:endParaRPr>
          </a:p>
        </p:txBody>
      </p:sp>
      <p:sp>
        <p:nvSpPr>
          <p:cNvPr id="6" name="灯片编号占位符 5"/>
          <p:cNvSpPr txBox="1">
            <a:spLocks/>
          </p:cNvSpPr>
          <p:nvPr/>
        </p:nvSpPr>
        <p:spPr>
          <a:xfrm>
            <a:off x="8244408" y="6328618"/>
            <a:ext cx="584026" cy="457200"/>
          </a:xfrm>
          <a:prstGeom prst="rect">
            <a:avLst/>
          </a:prstGeom>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8D8B8D69-669A-461D-B25B-50DCC21596F9}" type="slidenum">
              <a:rPr lang="zh-CN" altLang="en-US" sz="1200" smtClean="0">
                <a:solidFill>
                  <a:srgbClr val="FFFF00"/>
                </a:solidFill>
                <a:latin typeface="Arial Black" panose="020B0A04020102020204" pitchFamily="34" charset="0"/>
              </a:rPr>
              <a:pPr eaLnBrk="1" hangingPunct="1"/>
              <a:t>129</a:t>
            </a:fld>
            <a:endParaRPr lang="en-US" altLang="zh-CN" sz="1200">
              <a:solidFill>
                <a:srgbClr val="FFFF00"/>
              </a:solidFill>
              <a:latin typeface="Arial Black" panose="020B0A04020102020204" pitchFamily="34" charset="0"/>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749928271"/>
              </p:ext>
            </p:extLst>
          </p:nvPr>
        </p:nvGraphicFramePr>
        <p:xfrm>
          <a:off x="2411760" y="2944019"/>
          <a:ext cx="2547938" cy="647700"/>
        </p:xfrm>
        <a:graphic>
          <a:graphicData uri="http://schemas.openxmlformats.org/presentationml/2006/ole">
            <mc:AlternateContent xmlns:mc="http://schemas.openxmlformats.org/markup-compatibility/2006">
              <mc:Choice xmlns:v="urn:schemas-microsoft-com:vml" Requires="v">
                <p:oleObj spid="_x0000_s1005663" name="Equation" r:id="rId3" imgW="1320227" imgH="431613" progId="Equation.3">
                  <p:embed/>
                </p:oleObj>
              </mc:Choice>
              <mc:Fallback>
                <p:oleObj name="Equation" r:id="rId3" imgW="1320227"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60" y="2944019"/>
                        <a:ext cx="2547938" cy="647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963216740"/>
              </p:ext>
            </p:extLst>
          </p:nvPr>
        </p:nvGraphicFramePr>
        <p:xfrm>
          <a:off x="6444208" y="1946324"/>
          <a:ext cx="1944687" cy="577850"/>
        </p:xfrm>
        <a:graphic>
          <a:graphicData uri="http://schemas.openxmlformats.org/presentationml/2006/ole">
            <mc:AlternateContent xmlns:mc="http://schemas.openxmlformats.org/markup-compatibility/2006">
              <mc:Choice xmlns:v="urn:schemas-microsoft-com:vml" Requires="v">
                <p:oleObj spid="_x0000_s1005664" name="Equation" r:id="rId5" imgW="1129810" imgH="431613" progId="Equation.3">
                  <p:embed/>
                </p:oleObj>
              </mc:Choice>
              <mc:Fallback>
                <p:oleObj name="Equation" r:id="rId5" imgW="1129810" imgH="4316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4208" y="1946324"/>
                        <a:ext cx="1944687" cy="577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3273190314"/>
              </p:ext>
            </p:extLst>
          </p:nvPr>
        </p:nvGraphicFramePr>
        <p:xfrm>
          <a:off x="913011" y="3663157"/>
          <a:ext cx="7246540" cy="2351613"/>
        </p:xfrm>
        <a:graphic>
          <a:graphicData uri="http://schemas.openxmlformats.org/presentationml/2006/ole">
            <mc:AlternateContent xmlns:mc="http://schemas.openxmlformats.org/markup-compatibility/2006">
              <mc:Choice xmlns:v="urn:schemas-microsoft-com:vml" Requires="v">
                <p:oleObj spid="_x0000_s1005665" name="公式" r:id="rId7" imgW="4305300" imgH="1397000" progId="Equation.3">
                  <p:embed/>
                </p:oleObj>
              </mc:Choice>
              <mc:Fallback>
                <p:oleObj name="公式" r:id="rId7" imgW="4305300" imgH="1397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3011" y="3663157"/>
                        <a:ext cx="7246540" cy="2351613"/>
                      </a:xfrm>
                      <a:prstGeom prst="rect">
                        <a:avLst/>
                      </a:prstGeom>
                      <a:solidFill>
                        <a:srgbClr val="FFFFFF"/>
                      </a:solidFill>
                      <a:ln>
                        <a:noFill/>
                      </a:ln>
                      <a:extLst/>
                    </p:spPr>
                  </p:pic>
                </p:oleObj>
              </mc:Fallback>
            </mc:AlternateContent>
          </a:graphicData>
        </a:graphic>
      </p:graphicFrame>
      <p:sp>
        <p:nvSpPr>
          <p:cNvPr id="10" name="灯片编号占位符 9"/>
          <p:cNvSpPr>
            <a:spLocks noGrp="1"/>
          </p:cNvSpPr>
          <p:nvPr>
            <p:ph type="sldNum" sz="quarter" idx="12"/>
          </p:nvPr>
        </p:nvSpPr>
        <p:spPr/>
        <p:txBody>
          <a:bodyPr/>
          <a:lstStyle/>
          <a:p>
            <a:r>
              <a:rPr lang="en-US" altLang="zh-CN" smtClean="0"/>
              <a:t>Chapter11-</a:t>
            </a:r>
            <a:fld id="{3288BBC0-23D9-4B2C-ADBC-4005AE87FB9A}" type="slidenum">
              <a:rPr lang="en-US" altLang="zh-CN" smtClean="0"/>
              <a:pPr/>
              <a:t>129</a:t>
            </a:fld>
            <a:endParaRPr lang="en-US" altLang="zh-CN" dirty="0"/>
          </a:p>
        </p:txBody>
      </p:sp>
    </p:spTree>
    <p:extLst>
      <p:ext uri="{BB962C8B-B14F-4D97-AF65-F5344CB8AC3E}">
        <p14:creationId xmlns:p14="http://schemas.microsoft.com/office/powerpoint/2010/main" val="16936119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altLang="zh-CN" dirty="0" smtClean="0">
                <a:latin typeface="Franklin Gothic Book" pitchFamily="32" charset="0"/>
                <a:ea typeface="ＭＳ Ｐゴシック" pitchFamily="32" charset="-128"/>
              </a:rPr>
              <a:t>10.2 Polynomial Time Algorithms</a:t>
            </a:r>
          </a:p>
        </p:txBody>
      </p:sp>
      <p:sp>
        <p:nvSpPr>
          <p:cNvPr id="19461" name="Rectangle 3"/>
          <p:cNvSpPr>
            <a:spLocks noGrp="1" noChangeArrowheads="1"/>
          </p:cNvSpPr>
          <p:nvPr>
            <p:ph type="body" idx="1"/>
          </p:nvPr>
        </p:nvSpPr>
        <p:spPr/>
        <p:txBody>
          <a:bodyPr/>
          <a:lstStyle/>
          <a:p>
            <a:r>
              <a:rPr lang="en-US" altLang="zh-CN" dirty="0" smtClean="0">
                <a:latin typeface="Franklin Gothic Book" pitchFamily="32" charset="0"/>
                <a:ea typeface="ＭＳ Ｐゴシック" pitchFamily="32" charset="-128"/>
              </a:rPr>
              <a:t>Most of the algorithms we have seen so far run in time that is upper bounded by a polynomial in the input size</a:t>
            </a:r>
          </a:p>
          <a:p>
            <a:pPr lvl="1"/>
            <a:r>
              <a:rPr lang="en-US" altLang="zh-CN" dirty="0" smtClean="0">
                <a:latin typeface="Franklin Gothic Book" pitchFamily="32" charset="0"/>
                <a:ea typeface="ＭＳ Ｐゴシック" pitchFamily="32" charset="-128"/>
              </a:rPr>
              <a:t>sorting:  O(n</a:t>
            </a:r>
            <a:r>
              <a:rPr lang="en-US" altLang="zh-CN" baseline="30000" dirty="0" smtClean="0">
                <a:latin typeface="Franklin Gothic Book" pitchFamily="32" charset="0"/>
                <a:ea typeface="ＭＳ Ｐゴシック" pitchFamily="32" charset="-128"/>
              </a:rPr>
              <a:t>2</a:t>
            </a:r>
            <a:r>
              <a:rPr lang="en-US" altLang="zh-CN" dirty="0" smtClean="0">
                <a:latin typeface="Franklin Gothic Book" pitchFamily="32" charset="0"/>
                <a:ea typeface="ＭＳ Ｐゴシック" pitchFamily="32" charset="-128"/>
              </a:rPr>
              <a:t>), O(n log n), …</a:t>
            </a:r>
          </a:p>
          <a:p>
            <a:pPr lvl="1"/>
            <a:r>
              <a:rPr lang="en-US" altLang="zh-CN" dirty="0" smtClean="0">
                <a:latin typeface="Franklin Gothic Book" pitchFamily="32" charset="0"/>
                <a:ea typeface="ＭＳ Ｐゴシック" pitchFamily="32" charset="-128"/>
              </a:rPr>
              <a:t>matrix multiplication:  O(n</a:t>
            </a:r>
            <a:r>
              <a:rPr lang="en-US" altLang="zh-CN" baseline="30000" dirty="0" smtClean="0">
                <a:latin typeface="Franklin Gothic Book" pitchFamily="32" charset="0"/>
                <a:ea typeface="ＭＳ Ｐゴシック" pitchFamily="32" charset="-128"/>
              </a:rPr>
              <a:t>3</a:t>
            </a:r>
            <a:r>
              <a:rPr lang="en-US" altLang="zh-CN" dirty="0" smtClean="0">
                <a:latin typeface="Franklin Gothic Book" pitchFamily="32" charset="0"/>
                <a:ea typeface="ＭＳ Ｐゴシック" pitchFamily="32" charset="-128"/>
              </a:rPr>
              <a:t>), O(n </a:t>
            </a:r>
            <a:r>
              <a:rPr lang="en-US" altLang="zh-CN" baseline="30000" dirty="0" smtClean="0">
                <a:latin typeface="Franklin Gothic Book" pitchFamily="32" charset="0"/>
                <a:ea typeface="ＭＳ Ｐゴシック" pitchFamily="32" charset="-128"/>
              </a:rPr>
              <a:t>log</a:t>
            </a:r>
            <a:r>
              <a:rPr lang="en-US" altLang="zh-CN" baseline="-25000" dirty="0" smtClean="0">
                <a:latin typeface="Franklin Gothic Book" pitchFamily="32" charset="0"/>
                <a:ea typeface="ＭＳ Ｐゴシック" pitchFamily="32" charset="-128"/>
              </a:rPr>
              <a:t>2</a:t>
            </a:r>
            <a:r>
              <a:rPr lang="en-US" altLang="zh-CN" baseline="30000" dirty="0" smtClean="0">
                <a:latin typeface="Franklin Gothic Book" pitchFamily="32" charset="0"/>
                <a:ea typeface="ＭＳ Ｐゴシック" pitchFamily="32" charset="-128"/>
              </a:rPr>
              <a:t>7</a:t>
            </a:r>
            <a:r>
              <a:rPr lang="en-US" altLang="zh-CN" dirty="0" smtClean="0">
                <a:latin typeface="Franklin Gothic Book" pitchFamily="32" charset="0"/>
                <a:ea typeface="ＭＳ Ｐゴシック" pitchFamily="32" charset="-128"/>
              </a:rPr>
              <a:t>)</a:t>
            </a:r>
          </a:p>
          <a:p>
            <a:pPr lvl="1"/>
            <a:r>
              <a:rPr lang="en-US" altLang="zh-CN" dirty="0" smtClean="0">
                <a:latin typeface="Franklin Gothic Book" pitchFamily="32" charset="0"/>
                <a:ea typeface="ＭＳ Ｐゴシック" pitchFamily="32" charset="-128"/>
              </a:rPr>
              <a:t>graph algorithms:  O(V+E), O(E log V), …</a:t>
            </a:r>
          </a:p>
          <a:p>
            <a:r>
              <a:rPr lang="en-US" altLang="zh-CN" dirty="0" smtClean="0">
                <a:latin typeface="Franklin Gothic Book" pitchFamily="32" charset="0"/>
                <a:ea typeface="ＭＳ Ｐゴシック" pitchFamily="32" charset="-128"/>
              </a:rPr>
              <a:t>In fact, bounded by</a:t>
            </a:r>
            <a:r>
              <a:rPr lang="en-US" altLang="zh-CN" dirty="0" smtClean="0">
                <a:solidFill>
                  <a:srgbClr val="FF0000"/>
                </a:solidFill>
                <a:latin typeface="Franklin Gothic Book" pitchFamily="32" charset="0"/>
                <a:ea typeface="ＭＳ Ｐゴシック" pitchFamily="32" charset="-128"/>
              </a:rPr>
              <a:t> small </a:t>
            </a:r>
            <a:r>
              <a:rPr lang="en-US" altLang="zh-CN" dirty="0" smtClean="0">
                <a:latin typeface="Franklin Gothic Book" pitchFamily="32" charset="0"/>
                <a:ea typeface="ＭＳ Ｐゴシック" pitchFamily="32" charset="-128"/>
              </a:rPr>
              <a:t>polynomials</a:t>
            </a:r>
          </a:p>
          <a:p>
            <a:pPr lvl="1"/>
            <a:endParaRPr lang="en-US" altLang="zh-CN" dirty="0" smtClean="0">
              <a:latin typeface="Franklin Gothic Book" pitchFamily="32" charset="0"/>
              <a:ea typeface="ＭＳ Ｐゴシック" pitchFamily="32" charset="-128"/>
            </a:endParaRP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13</a:t>
            </a:fld>
            <a:endParaRPr lang="en-US" altLang="zh-CN" dirty="0"/>
          </a:p>
        </p:txBody>
      </p:sp>
    </p:spTree>
    <p:extLst>
      <p:ext uri="{BB962C8B-B14F-4D97-AF65-F5344CB8AC3E}">
        <p14:creationId xmlns:p14="http://schemas.microsoft.com/office/powerpoint/2010/main" val="243593145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6"/>
          <p:cNvSpPr txBox="1">
            <a:spLocks noChangeArrowheads="1"/>
          </p:cNvSpPr>
          <p:nvPr/>
        </p:nvSpPr>
        <p:spPr bwMode="auto">
          <a:xfrm>
            <a:off x="381000" y="304800"/>
            <a:ext cx="8534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pPr eaLnBrk="1" hangingPunct="1"/>
            <a:r>
              <a:rPr lang="zh-CN" altLang="en-US" sz="3600" kern="0" smtClean="0">
                <a:latin typeface="Times New Roman" panose="02020603050405020304" pitchFamily="18" charset="0"/>
                <a:ea typeface="黑体" panose="02010609060101010101" pitchFamily="49" charset="-122"/>
              </a:rPr>
              <a:t>近似算法的性能</a:t>
            </a:r>
            <a:endParaRPr lang="zh-CN" altLang="en-US" sz="3600" kern="0" dirty="0" smtClean="0">
              <a:latin typeface="Times New Roman" panose="02020603050405020304" pitchFamily="18" charset="0"/>
              <a:ea typeface="黑体" panose="02010609060101010101" pitchFamily="49" charset="-122"/>
            </a:endParaRPr>
          </a:p>
        </p:txBody>
      </p:sp>
      <p:sp>
        <p:nvSpPr>
          <p:cNvPr id="5" name="Rectangle 2"/>
          <p:cNvSpPr txBox="1">
            <a:spLocks noChangeArrowheads="1"/>
          </p:cNvSpPr>
          <p:nvPr/>
        </p:nvSpPr>
        <p:spPr bwMode="auto">
          <a:xfrm>
            <a:off x="395288" y="1125538"/>
            <a:ext cx="8534400" cy="29241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pPr eaLnBrk="1" hangingPunct="1">
              <a:lnSpc>
                <a:spcPct val="120000"/>
              </a:lnSpc>
              <a:spcBef>
                <a:spcPct val="30000"/>
              </a:spcBef>
            </a:pPr>
            <a:r>
              <a:rPr lang="zh-CN" altLang="en-US" sz="2400" kern="0" smtClean="0">
                <a:solidFill>
                  <a:srgbClr val="0E6BDC"/>
                </a:solidFill>
                <a:latin typeface="Times New Roman" panose="02020603050405020304" pitchFamily="18" charset="0"/>
                <a:ea typeface="黑体" panose="02010609060101010101" pitchFamily="49" charset="-122"/>
              </a:rPr>
              <a:t>若一个最优化问题的最优值为</a:t>
            </a:r>
            <a:r>
              <a:rPr lang="en-US" altLang="zh-CN" sz="2400" kern="0" smtClean="0">
                <a:solidFill>
                  <a:srgbClr val="0E6BDC"/>
                </a:solidFill>
                <a:latin typeface="Times New Roman" panose="02020603050405020304" pitchFamily="18" charset="0"/>
                <a:ea typeface="黑体" panose="02010609060101010101" pitchFamily="49" charset="-122"/>
              </a:rPr>
              <a:t>c*，</a:t>
            </a:r>
            <a:r>
              <a:rPr lang="zh-CN" altLang="en-US" sz="2400" kern="0" smtClean="0">
                <a:solidFill>
                  <a:srgbClr val="0E6BDC"/>
                </a:solidFill>
                <a:latin typeface="Times New Roman" panose="02020603050405020304" pitchFamily="18" charset="0"/>
                <a:ea typeface="黑体" panose="02010609060101010101" pitchFamily="49" charset="-122"/>
              </a:rPr>
              <a:t>求解该问题的一个近似算法求得的近似最优解相应的目标函数值为</a:t>
            </a:r>
            <a:r>
              <a:rPr lang="en-US" altLang="zh-CN" sz="2400" kern="0" smtClean="0">
                <a:solidFill>
                  <a:srgbClr val="0E6BDC"/>
                </a:solidFill>
                <a:latin typeface="Times New Roman" panose="02020603050405020304" pitchFamily="18" charset="0"/>
                <a:ea typeface="黑体" panose="02010609060101010101" pitchFamily="49" charset="-122"/>
              </a:rPr>
              <a:t>c，</a:t>
            </a:r>
            <a:r>
              <a:rPr lang="zh-CN" altLang="en-US" sz="2400" kern="0" smtClean="0">
                <a:solidFill>
                  <a:srgbClr val="0E6BDC"/>
                </a:solidFill>
                <a:latin typeface="Times New Roman" panose="02020603050405020304" pitchFamily="18" charset="0"/>
                <a:ea typeface="黑体" panose="02010609060101010101" pitchFamily="49" charset="-122"/>
              </a:rPr>
              <a:t>则将</a:t>
            </a:r>
            <a:r>
              <a:rPr lang="zh-CN" altLang="en-US" sz="2400" kern="0" smtClean="0">
                <a:solidFill>
                  <a:srgbClr val="FF0000"/>
                </a:solidFill>
                <a:latin typeface="Times New Roman" panose="02020603050405020304" pitchFamily="18" charset="0"/>
                <a:ea typeface="黑体" panose="02010609060101010101" pitchFamily="49" charset="-122"/>
              </a:rPr>
              <a:t>该近似算法的性能比定义为</a:t>
            </a:r>
          </a:p>
          <a:p>
            <a:pPr marL="400050" lvl="1" indent="0" eaLnBrk="1" hangingPunct="1">
              <a:lnSpc>
                <a:spcPct val="120000"/>
              </a:lnSpc>
              <a:buClr>
                <a:schemeClr val="accent2"/>
              </a:buClr>
              <a:buFont typeface="Wingdings" pitchFamily="2" charset="2"/>
              <a:buNone/>
            </a:pPr>
            <a:r>
              <a:rPr lang="zh-CN" altLang="en-US" sz="2400" kern="0" smtClean="0">
                <a:solidFill>
                  <a:srgbClr val="0E6BDC"/>
                </a:solidFill>
                <a:latin typeface="Times New Roman" panose="02020603050405020304" pitchFamily="18" charset="0"/>
                <a:ea typeface="黑体" panose="02010609060101010101" pitchFamily="49" charset="-122"/>
              </a:rPr>
              <a:t>在通常情况下，该性能比是问题输入规模</a:t>
            </a:r>
            <a:r>
              <a:rPr lang="en-US" altLang="zh-CN" sz="2400" kern="0" smtClean="0">
                <a:solidFill>
                  <a:srgbClr val="0E6BDC"/>
                </a:solidFill>
                <a:latin typeface="Times New Roman" panose="02020603050405020304" pitchFamily="18" charset="0"/>
                <a:ea typeface="黑体" panose="02010609060101010101" pitchFamily="49" charset="-122"/>
              </a:rPr>
              <a:t>n</a:t>
            </a:r>
            <a:r>
              <a:rPr lang="zh-CN" altLang="en-US" sz="2400" kern="0" smtClean="0">
                <a:solidFill>
                  <a:srgbClr val="0E6BDC"/>
                </a:solidFill>
                <a:latin typeface="Times New Roman" panose="02020603050405020304" pitchFamily="18" charset="0"/>
                <a:ea typeface="黑体" panose="02010609060101010101" pitchFamily="49" charset="-122"/>
              </a:rPr>
              <a:t>的一个函数</a:t>
            </a:r>
            <a:r>
              <a:rPr lang="en-US" altLang="zh-CN" sz="2400" kern="0" smtClean="0">
                <a:solidFill>
                  <a:srgbClr val="0E6BDC"/>
                </a:solidFill>
                <a:latin typeface="Times New Roman" panose="02020603050405020304" pitchFamily="18" charset="0"/>
                <a:ea typeface="黑体" panose="02010609060101010101" pitchFamily="49" charset="-122"/>
              </a:rPr>
              <a:t>ρ(n)，</a:t>
            </a:r>
            <a:r>
              <a:rPr lang="zh-CN" altLang="en-US" sz="2400" kern="0" smtClean="0">
                <a:solidFill>
                  <a:srgbClr val="0E6BDC"/>
                </a:solidFill>
                <a:latin typeface="Times New Roman" panose="02020603050405020304" pitchFamily="18" charset="0"/>
                <a:ea typeface="黑体" panose="02010609060101010101" pitchFamily="49" charset="-122"/>
              </a:rPr>
              <a:t>即</a:t>
            </a:r>
            <a:endParaRPr lang="en-US" altLang="zh-CN" sz="2400" kern="0" smtClean="0">
              <a:solidFill>
                <a:srgbClr val="0E6BDC"/>
              </a:solidFill>
              <a:latin typeface="Times New Roman" panose="02020603050405020304" pitchFamily="18" charset="0"/>
              <a:ea typeface="黑体" panose="02010609060101010101" pitchFamily="49" charset="-122"/>
            </a:endParaRPr>
          </a:p>
          <a:p>
            <a:pPr eaLnBrk="1" hangingPunct="1">
              <a:lnSpc>
                <a:spcPct val="120000"/>
              </a:lnSpc>
              <a:buClr>
                <a:schemeClr val="accent2"/>
              </a:buClr>
            </a:pPr>
            <a:endParaRPr lang="en-US" altLang="zh-CN" sz="2400" kern="0" smtClean="0">
              <a:latin typeface="Times New Roman" panose="02020603050405020304" pitchFamily="18" charset="0"/>
              <a:ea typeface="黑体" panose="02010609060101010101" pitchFamily="49" charset="-122"/>
            </a:endParaRPr>
          </a:p>
          <a:p>
            <a:pPr eaLnBrk="1" hangingPunct="1">
              <a:lnSpc>
                <a:spcPct val="120000"/>
              </a:lnSpc>
              <a:buClr>
                <a:schemeClr val="accent2"/>
              </a:buClr>
            </a:pPr>
            <a:endParaRPr lang="en-US" altLang="zh-CN" sz="2400" kern="0" smtClean="0">
              <a:latin typeface="Times New Roman" panose="02020603050405020304" pitchFamily="18" charset="0"/>
              <a:ea typeface="黑体" panose="02010609060101010101" pitchFamily="49" charset="-122"/>
            </a:endParaRPr>
          </a:p>
          <a:p>
            <a:pPr eaLnBrk="1" hangingPunct="1">
              <a:lnSpc>
                <a:spcPct val="120000"/>
              </a:lnSpc>
              <a:buClr>
                <a:schemeClr val="accent2"/>
              </a:buClr>
            </a:pPr>
            <a:endParaRPr lang="en-US" altLang="zh-CN" sz="2400" kern="0" dirty="0" smtClean="0">
              <a:latin typeface="Times New Roman" panose="02020603050405020304" pitchFamily="18" charset="0"/>
              <a:ea typeface="黑体" panose="02010609060101010101" pitchFamily="49" charset="-122"/>
            </a:endParaRPr>
          </a:p>
        </p:txBody>
      </p:sp>
      <p:sp>
        <p:nvSpPr>
          <p:cNvPr id="6" name="灯片编号占位符 5"/>
          <p:cNvSpPr txBox="1">
            <a:spLocks/>
          </p:cNvSpPr>
          <p:nvPr/>
        </p:nvSpPr>
        <p:spPr>
          <a:xfrm>
            <a:off x="8172400" y="6400800"/>
            <a:ext cx="743000" cy="457200"/>
          </a:xfrm>
          <a:prstGeom prst="rect">
            <a:avLst/>
          </a:prstGeom>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F1BE38A1-865D-4998-BFB4-FAAC75930AE7}" type="slidenum">
              <a:rPr lang="zh-CN" altLang="en-US" sz="1200" smtClean="0">
                <a:solidFill>
                  <a:srgbClr val="FFFF00"/>
                </a:solidFill>
                <a:latin typeface="Arial Black" panose="020B0A04020102020204" pitchFamily="34" charset="0"/>
              </a:rPr>
              <a:pPr eaLnBrk="1" hangingPunct="1"/>
              <a:t>130</a:t>
            </a:fld>
            <a:endParaRPr lang="en-US" altLang="zh-CN" sz="1200">
              <a:solidFill>
                <a:srgbClr val="FFFF00"/>
              </a:solidFill>
              <a:latin typeface="Arial Black" panose="020B0A04020102020204" pitchFamily="34" charset="0"/>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1031427883"/>
              </p:ext>
            </p:extLst>
          </p:nvPr>
        </p:nvGraphicFramePr>
        <p:xfrm>
          <a:off x="2973387" y="3087688"/>
          <a:ext cx="2547938" cy="647700"/>
        </p:xfrm>
        <a:graphic>
          <a:graphicData uri="http://schemas.openxmlformats.org/presentationml/2006/ole">
            <mc:AlternateContent xmlns:mc="http://schemas.openxmlformats.org/markup-compatibility/2006">
              <mc:Choice xmlns:v="urn:schemas-microsoft-com:vml" Requires="v">
                <p:oleObj spid="_x0000_s1006687" name="Equation" r:id="rId3" imgW="1320227" imgH="431613" progId="Equation.3">
                  <p:embed/>
                </p:oleObj>
              </mc:Choice>
              <mc:Fallback>
                <p:oleObj name="Equation" r:id="rId3" imgW="1320227"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3387" y="3087688"/>
                        <a:ext cx="2547938" cy="647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753299036"/>
              </p:ext>
            </p:extLst>
          </p:nvPr>
        </p:nvGraphicFramePr>
        <p:xfrm>
          <a:off x="6444208" y="2029618"/>
          <a:ext cx="1944687" cy="577850"/>
        </p:xfrm>
        <a:graphic>
          <a:graphicData uri="http://schemas.openxmlformats.org/presentationml/2006/ole">
            <mc:AlternateContent xmlns:mc="http://schemas.openxmlformats.org/markup-compatibility/2006">
              <mc:Choice xmlns:v="urn:schemas-microsoft-com:vml" Requires="v">
                <p:oleObj spid="_x0000_s1006688" name="Equation" r:id="rId5" imgW="1129810" imgH="431613" progId="Equation.3">
                  <p:embed/>
                </p:oleObj>
              </mc:Choice>
              <mc:Fallback>
                <p:oleObj name="Equation" r:id="rId5" imgW="1129810" imgH="4316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44208" y="2029618"/>
                        <a:ext cx="1944687" cy="5778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6"/>
          <p:cNvGraphicFramePr>
            <a:graphicFrameLocks noChangeAspect="1"/>
          </p:cNvGraphicFramePr>
          <p:nvPr>
            <p:extLst>
              <p:ext uri="{D42A27DB-BD31-4B8C-83A1-F6EECF244321}">
                <p14:modId xmlns:p14="http://schemas.microsoft.com/office/powerpoint/2010/main" val="2542125712"/>
              </p:ext>
            </p:extLst>
          </p:nvPr>
        </p:nvGraphicFramePr>
        <p:xfrm>
          <a:off x="1727832" y="3678116"/>
          <a:ext cx="5616897" cy="2524247"/>
        </p:xfrm>
        <a:graphic>
          <a:graphicData uri="http://schemas.openxmlformats.org/presentationml/2006/ole">
            <mc:AlternateContent xmlns:mc="http://schemas.openxmlformats.org/markup-compatibility/2006">
              <mc:Choice xmlns:v="urn:schemas-microsoft-com:vml" Requires="v">
                <p:oleObj spid="_x0000_s1006689" name="公式" r:id="rId7" imgW="3505200" imgH="1574800" progId="Equation.3">
                  <p:embed/>
                </p:oleObj>
              </mc:Choice>
              <mc:Fallback>
                <p:oleObj name="公式" r:id="rId7" imgW="3505200" imgH="1574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7832" y="3678116"/>
                        <a:ext cx="5616897" cy="2524247"/>
                      </a:xfrm>
                      <a:prstGeom prst="rect">
                        <a:avLst/>
                      </a:prstGeom>
                      <a:solidFill>
                        <a:srgbClr val="FFFFFF"/>
                      </a:solidFill>
                      <a:ln>
                        <a:noFill/>
                      </a:ln>
                      <a:extLst/>
                    </p:spPr>
                  </p:pic>
                </p:oleObj>
              </mc:Fallback>
            </mc:AlternateContent>
          </a:graphicData>
        </a:graphic>
      </p:graphicFrame>
      <p:sp>
        <p:nvSpPr>
          <p:cNvPr id="10" name="灯片编号占位符 9"/>
          <p:cNvSpPr>
            <a:spLocks noGrp="1"/>
          </p:cNvSpPr>
          <p:nvPr>
            <p:ph type="sldNum" sz="quarter" idx="12"/>
          </p:nvPr>
        </p:nvSpPr>
        <p:spPr/>
        <p:txBody>
          <a:bodyPr/>
          <a:lstStyle/>
          <a:p>
            <a:r>
              <a:rPr lang="en-US" altLang="zh-CN" smtClean="0"/>
              <a:t>Chapter11-</a:t>
            </a:r>
            <a:fld id="{3288BBC0-23D9-4B2C-ADBC-4005AE87FB9A}" type="slidenum">
              <a:rPr lang="en-US" altLang="zh-CN" smtClean="0"/>
              <a:pPr/>
              <a:t>130</a:t>
            </a:fld>
            <a:endParaRPr lang="en-US" altLang="zh-CN" dirty="0"/>
          </a:p>
        </p:txBody>
      </p:sp>
    </p:spTree>
    <p:extLst>
      <p:ext uri="{BB962C8B-B14F-4D97-AF65-F5344CB8AC3E}">
        <p14:creationId xmlns:p14="http://schemas.microsoft.com/office/powerpoint/2010/main" val="34439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randombar(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6"/>
          <p:cNvSpPr txBox="1">
            <a:spLocks noChangeArrowheads="1"/>
          </p:cNvSpPr>
          <p:nvPr/>
        </p:nvSpPr>
        <p:spPr bwMode="auto">
          <a:xfrm>
            <a:off x="381000" y="304800"/>
            <a:ext cx="8534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pPr eaLnBrk="1" hangingPunct="1"/>
            <a:r>
              <a:rPr lang="zh-CN" altLang="en-US" kern="0" smtClean="0">
                <a:latin typeface="Times New Roman" panose="02020603050405020304" pitchFamily="18" charset="0"/>
                <a:ea typeface="黑体" panose="02010609060101010101" pitchFamily="49" charset="-122"/>
              </a:rPr>
              <a:t>近似算法的性能</a:t>
            </a:r>
            <a:endParaRPr lang="zh-CN" altLang="en-US" kern="0" dirty="0" smtClean="0">
              <a:latin typeface="Times New Roman" panose="02020603050405020304" pitchFamily="18" charset="0"/>
              <a:ea typeface="黑体" panose="02010609060101010101" pitchFamily="49" charset="-122"/>
            </a:endParaRPr>
          </a:p>
        </p:txBody>
      </p:sp>
      <p:sp>
        <p:nvSpPr>
          <p:cNvPr id="5" name="Rectangle 2"/>
          <p:cNvSpPr txBox="1">
            <a:spLocks noChangeArrowheads="1"/>
          </p:cNvSpPr>
          <p:nvPr/>
        </p:nvSpPr>
        <p:spPr bwMode="auto">
          <a:xfrm>
            <a:off x="381000" y="1295400"/>
            <a:ext cx="85344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pPr eaLnBrk="1" hangingPunct="1">
              <a:lnSpc>
                <a:spcPct val="120000"/>
              </a:lnSpc>
            </a:pPr>
            <a:r>
              <a:rPr lang="zh-CN" altLang="en-US" sz="2800" kern="0" smtClean="0">
                <a:solidFill>
                  <a:srgbClr val="0E6BDC"/>
                </a:solidFill>
                <a:latin typeface="Times New Roman" panose="02020603050405020304" pitchFamily="18" charset="0"/>
                <a:ea typeface="黑体" panose="02010609060101010101" pitchFamily="49" charset="-122"/>
              </a:rPr>
              <a:t>若一个最优化问题的最优值为</a:t>
            </a:r>
            <a:r>
              <a:rPr lang="en-US" altLang="zh-CN" sz="2800" kern="0" smtClean="0">
                <a:solidFill>
                  <a:srgbClr val="0E6BDC"/>
                </a:solidFill>
                <a:latin typeface="Times New Roman" panose="02020603050405020304" pitchFamily="18" charset="0"/>
                <a:ea typeface="黑体" panose="02010609060101010101" pitchFamily="49" charset="-122"/>
              </a:rPr>
              <a:t>c*，</a:t>
            </a:r>
            <a:r>
              <a:rPr lang="zh-CN" altLang="en-US" sz="2800" kern="0" smtClean="0">
                <a:solidFill>
                  <a:srgbClr val="0E6BDC"/>
                </a:solidFill>
                <a:latin typeface="Times New Roman" panose="02020603050405020304" pitchFamily="18" charset="0"/>
                <a:ea typeface="黑体" panose="02010609060101010101" pitchFamily="49" charset="-122"/>
              </a:rPr>
              <a:t>求解该问题的一个近似算法求得的近似最优解相应的目标函数值为</a:t>
            </a:r>
            <a:r>
              <a:rPr lang="en-US" altLang="zh-CN" sz="2800" kern="0" smtClean="0">
                <a:solidFill>
                  <a:srgbClr val="0E6BDC"/>
                </a:solidFill>
                <a:latin typeface="Times New Roman" panose="02020603050405020304" pitchFamily="18" charset="0"/>
                <a:ea typeface="黑体" panose="02010609060101010101" pitchFamily="49" charset="-122"/>
              </a:rPr>
              <a:t>c，</a:t>
            </a:r>
            <a:r>
              <a:rPr lang="zh-CN" altLang="en-US" sz="2800" kern="0" smtClean="0">
                <a:solidFill>
                  <a:srgbClr val="0E6BDC"/>
                </a:solidFill>
                <a:latin typeface="Times New Roman" panose="02020603050405020304" pitchFamily="18" charset="0"/>
                <a:ea typeface="黑体" panose="02010609060101010101" pitchFamily="49" charset="-122"/>
              </a:rPr>
              <a:t>则将</a:t>
            </a:r>
            <a:r>
              <a:rPr lang="zh-CN" altLang="en-US" sz="2800" kern="0" smtClean="0">
                <a:solidFill>
                  <a:srgbClr val="FF0000"/>
                </a:solidFill>
                <a:latin typeface="Times New Roman" panose="02020603050405020304" pitchFamily="18" charset="0"/>
                <a:ea typeface="黑体" panose="02010609060101010101" pitchFamily="49" charset="-122"/>
              </a:rPr>
              <a:t>该近似算法的相对误差定义为</a:t>
            </a:r>
          </a:p>
          <a:p>
            <a:pPr eaLnBrk="1" hangingPunct="1">
              <a:lnSpc>
                <a:spcPct val="120000"/>
              </a:lnSpc>
            </a:pPr>
            <a:r>
              <a:rPr lang="zh-CN" altLang="en-US" sz="2800" kern="0" smtClean="0">
                <a:solidFill>
                  <a:srgbClr val="0E6BDC"/>
                </a:solidFill>
                <a:latin typeface="Times New Roman" panose="02020603050405020304" pitchFamily="18" charset="0"/>
                <a:ea typeface="黑体" panose="02010609060101010101" pitchFamily="49" charset="-122"/>
              </a:rPr>
              <a:t>若对问题的输入规模</a:t>
            </a:r>
            <a:r>
              <a:rPr lang="en-US" altLang="zh-CN" sz="2800" kern="0" smtClean="0">
                <a:solidFill>
                  <a:srgbClr val="0E6BDC"/>
                </a:solidFill>
                <a:latin typeface="Times New Roman" panose="02020603050405020304" pitchFamily="18" charset="0"/>
                <a:ea typeface="黑体" panose="02010609060101010101" pitchFamily="49" charset="-122"/>
              </a:rPr>
              <a:t>n，</a:t>
            </a:r>
            <a:r>
              <a:rPr lang="zh-CN" altLang="en-US" sz="2800" kern="0" smtClean="0">
                <a:solidFill>
                  <a:srgbClr val="0E6BDC"/>
                </a:solidFill>
                <a:latin typeface="Times New Roman" panose="02020603050405020304" pitchFamily="18" charset="0"/>
                <a:ea typeface="黑体" panose="02010609060101010101" pitchFamily="49" charset="-122"/>
              </a:rPr>
              <a:t>有一函数</a:t>
            </a:r>
            <a:r>
              <a:rPr lang="en-US" altLang="zh-CN" sz="2800" kern="0" smtClean="0">
                <a:solidFill>
                  <a:srgbClr val="0E6BDC"/>
                </a:solidFill>
                <a:latin typeface="Times New Roman" panose="02020603050405020304" pitchFamily="18" charset="0"/>
                <a:ea typeface="黑体" panose="02010609060101010101" pitchFamily="49" charset="-122"/>
              </a:rPr>
              <a:t>ε(n)</a:t>
            </a:r>
            <a:r>
              <a:rPr lang="zh-CN" altLang="en-US" sz="2800" kern="0" smtClean="0">
                <a:solidFill>
                  <a:srgbClr val="0E6BDC"/>
                </a:solidFill>
                <a:latin typeface="Times New Roman" panose="02020603050405020304" pitchFamily="18" charset="0"/>
                <a:ea typeface="黑体" panose="02010609060101010101" pitchFamily="49" charset="-122"/>
              </a:rPr>
              <a:t>使得</a:t>
            </a:r>
          </a:p>
          <a:p>
            <a:pPr marL="400050" lvl="1" indent="0" eaLnBrk="1" hangingPunct="1">
              <a:lnSpc>
                <a:spcPct val="120000"/>
              </a:lnSpc>
              <a:buClr>
                <a:schemeClr val="accent2"/>
              </a:buClr>
              <a:buFont typeface="Wingdings" pitchFamily="2" charset="2"/>
              <a:buNone/>
            </a:pPr>
            <a:r>
              <a:rPr lang="zh-CN" altLang="en-US" kern="0" smtClean="0">
                <a:solidFill>
                  <a:srgbClr val="0E6BDC"/>
                </a:solidFill>
                <a:latin typeface="Times New Roman" panose="02020603050405020304" pitchFamily="18" charset="0"/>
                <a:ea typeface="黑体" panose="02010609060101010101" pitchFamily="49" charset="-122"/>
              </a:rPr>
              <a:t>则称</a:t>
            </a:r>
            <a:r>
              <a:rPr lang="en-US" altLang="zh-CN" kern="0" smtClean="0">
                <a:solidFill>
                  <a:srgbClr val="0E6BDC"/>
                </a:solidFill>
                <a:latin typeface="Times New Roman" panose="02020603050405020304" pitchFamily="18" charset="0"/>
                <a:ea typeface="黑体" panose="02010609060101010101" pitchFamily="49" charset="-122"/>
              </a:rPr>
              <a:t>ε(n)</a:t>
            </a:r>
            <a:r>
              <a:rPr lang="zh-CN" altLang="en-US" kern="0" smtClean="0">
                <a:solidFill>
                  <a:srgbClr val="FF0000"/>
                </a:solidFill>
                <a:latin typeface="Times New Roman" panose="02020603050405020304" pitchFamily="18" charset="0"/>
                <a:ea typeface="黑体" panose="02010609060101010101" pitchFamily="49" charset="-122"/>
              </a:rPr>
              <a:t>为该近似算法的相对误差界</a:t>
            </a:r>
            <a:r>
              <a:rPr lang="zh-CN" altLang="en-US" kern="0" smtClean="0">
                <a:solidFill>
                  <a:srgbClr val="0E6BDC"/>
                </a:solidFill>
                <a:latin typeface="Times New Roman" panose="02020603050405020304" pitchFamily="18" charset="0"/>
                <a:ea typeface="黑体" panose="02010609060101010101" pitchFamily="49" charset="-122"/>
              </a:rPr>
              <a:t>。近似算法的性能比</a:t>
            </a:r>
            <a:r>
              <a:rPr lang="en-US" altLang="zh-CN" kern="0" smtClean="0">
                <a:solidFill>
                  <a:srgbClr val="0E6BDC"/>
                </a:solidFill>
                <a:latin typeface="Times New Roman" panose="02020603050405020304" pitchFamily="18" charset="0"/>
                <a:ea typeface="黑体" panose="02010609060101010101" pitchFamily="49" charset="-122"/>
              </a:rPr>
              <a:t>ρ(n)</a:t>
            </a:r>
            <a:r>
              <a:rPr lang="zh-CN" altLang="en-US" kern="0" smtClean="0">
                <a:solidFill>
                  <a:srgbClr val="0E6BDC"/>
                </a:solidFill>
                <a:latin typeface="Times New Roman" panose="02020603050405020304" pitchFamily="18" charset="0"/>
                <a:ea typeface="黑体" panose="02010609060101010101" pitchFamily="49" charset="-122"/>
              </a:rPr>
              <a:t>与相对误差界</a:t>
            </a:r>
            <a:r>
              <a:rPr lang="en-US" altLang="zh-CN" kern="0" smtClean="0">
                <a:solidFill>
                  <a:srgbClr val="0E6BDC"/>
                </a:solidFill>
                <a:latin typeface="Times New Roman" panose="02020603050405020304" pitchFamily="18" charset="0"/>
                <a:ea typeface="黑体" panose="02010609060101010101" pitchFamily="49" charset="-122"/>
              </a:rPr>
              <a:t>ε(n)</a:t>
            </a:r>
            <a:r>
              <a:rPr lang="zh-CN" altLang="en-US" kern="0" smtClean="0">
                <a:solidFill>
                  <a:srgbClr val="0E6BDC"/>
                </a:solidFill>
                <a:latin typeface="Times New Roman" panose="02020603050405020304" pitchFamily="18" charset="0"/>
                <a:ea typeface="黑体" panose="02010609060101010101" pitchFamily="49" charset="-122"/>
              </a:rPr>
              <a:t>之间显然有如下关系：</a:t>
            </a:r>
            <a:r>
              <a:rPr lang="en-US" altLang="zh-CN" kern="0" smtClean="0">
                <a:solidFill>
                  <a:srgbClr val="0E6BDC"/>
                </a:solidFill>
                <a:latin typeface="Times New Roman" panose="02020603050405020304" pitchFamily="18" charset="0"/>
                <a:ea typeface="黑体" panose="02010609060101010101" pitchFamily="49" charset="-122"/>
              </a:rPr>
              <a:t>ε(n)≤ρ(n)-1。</a:t>
            </a:r>
            <a:endParaRPr lang="zh-CN" altLang="en-US" kern="0" dirty="0" smtClean="0">
              <a:solidFill>
                <a:srgbClr val="0E6BDC"/>
              </a:solidFill>
              <a:latin typeface="Times New Roman" panose="02020603050405020304" pitchFamily="18" charset="0"/>
              <a:ea typeface="黑体" panose="02010609060101010101" pitchFamily="49" charset="-122"/>
            </a:endParaRPr>
          </a:p>
        </p:txBody>
      </p:sp>
      <p:sp>
        <p:nvSpPr>
          <p:cNvPr id="6" name="灯片编号占位符 5"/>
          <p:cNvSpPr txBox="1">
            <a:spLocks/>
          </p:cNvSpPr>
          <p:nvPr/>
        </p:nvSpPr>
        <p:spPr>
          <a:xfrm>
            <a:off x="8100392" y="6400800"/>
            <a:ext cx="815008" cy="457200"/>
          </a:xfrm>
          <a:prstGeom prst="rect">
            <a:avLst/>
          </a:prstGeom>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00204C4D-9683-4ED4-B4B3-B8C08F1AEE6C}" type="slidenum">
              <a:rPr lang="zh-CN" altLang="en-US" sz="1400" smtClean="0">
                <a:solidFill>
                  <a:srgbClr val="FFFF00"/>
                </a:solidFill>
                <a:latin typeface="Arial Black" panose="020B0A04020102020204" pitchFamily="34" charset="0"/>
              </a:rPr>
              <a:pPr eaLnBrk="1" hangingPunct="1"/>
              <a:t>131</a:t>
            </a:fld>
            <a:endParaRPr lang="en-US" altLang="zh-CN" sz="1400" dirty="0">
              <a:solidFill>
                <a:srgbClr val="FFFF00"/>
              </a:solidFill>
              <a:latin typeface="Arial Black" panose="020B0A04020102020204" pitchFamily="34" charset="0"/>
            </a:endParaRPr>
          </a:p>
        </p:txBody>
      </p:sp>
      <p:graphicFrame>
        <p:nvGraphicFramePr>
          <p:cNvPr id="7" name="Object 4"/>
          <p:cNvGraphicFramePr>
            <a:graphicFrameLocks noChangeAspect="1"/>
          </p:cNvGraphicFramePr>
          <p:nvPr>
            <p:extLst>
              <p:ext uri="{D42A27DB-BD31-4B8C-83A1-F6EECF244321}">
                <p14:modId xmlns:p14="http://schemas.microsoft.com/office/powerpoint/2010/main" val="2007225838"/>
              </p:ext>
            </p:extLst>
          </p:nvPr>
        </p:nvGraphicFramePr>
        <p:xfrm>
          <a:off x="6804025" y="2349500"/>
          <a:ext cx="1152525" cy="622300"/>
        </p:xfrm>
        <a:graphic>
          <a:graphicData uri="http://schemas.openxmlformats.org/presentationml/2006/ole">
            <mc:AlternateContent xmlns:mc="http://schemas.openxmlformats.org/markup-compatibility/2006">
              <mc:Choice xmlns:v="urn:schemas-microsoft-com:vml" Requires="v">
                <p:oleObj spid="_x0000_s1007680" name="Equation" r:id="rId3" imgW="710891" imgH="431613" progId="Equation.3">
                  <p:embed/>
                </p:oleObj>
              </mc:Choice>
              <mc:Fallback>
                <p:oleObj name="Equation" r:id="rId3" imgW="710891" imgH="431613"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025" y="2349500"/>
                        <a:ext cx="1152525" cy="622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1540707340"/>
              </p:ext>
            </p:extLst>
          </p:nvPr>
        </p:nvGraphicFramePr>
        <p:xfrm>
          <a:off x="7308850" y="2997200"/>
          <a:ext cx="1457325" cy="647700"/>
        </p:xfrm>
        <a:graphic>
          <a:graphicData uri="http://schemas.openxmlformats.org/presentationml/2006/ole">
            <mc:AlternateContent xmlns:mc="http://schemas.openxmlformats.org/markup-compatibility/2006">
              <mc:Choice xmlns:v="urn:schemas-microsoft-com:vml" Requires="v">
                <p:oleObj spid="_x0000_s1007681" name="Equation" r:id="rId5" imgW="863225" imgH="431613" progId="Equation.3">
                  <p:embed/>
                </p:oleObj>
              </mc:Choice>
              <mc:Fallback>
                <p:oleObj name="Equation" r:id="rId5" imgW="863225" imgH="43161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08850" y="2997200"/>
                        <a:ext cx="1457325" cy="6477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灯片编号占位符 8"/>
          <p:cNvSpPr>
            <a:spLocks noGrp="1"/>
          </p:cNvSpPr>
          <p:nvPr>
            <p:ph type="sldNum" sz="quarter" idx="12"/>
          </p:nvPr>
        </p:nvSpPr>
        <p:spPr/>
        <p:txBody>
          <a:bodyPr/>
          <a:lstStyle/>
          <a:p>
            <a:r>
              <a:rPr lang="en-US" altLang="zh-CN" smtClean="0"/>
              <a:t>Chapter11-</a:t>
            </a:r>
            <a:fld id="{3288BBC0-23D9-4B2C-ADBC-4005AE87FB9A}" type="slidenum">
              <a:rPr lang="en-US" altLang="zh-CN" smtClean="0"/>
              <a:pPr/>
              <a:t>131</a:t>
            </a:fld>
            <a:endParaRPr lang="en-US" altLang="zh-CN" dirty="0"/>
          </a:p>
        </p:txBody>
      </p:sp>
    </p:spTree>
    <p:extLst>
      <p:ext uri="{BB962C8B-B14F-4D97-AF65-F5344CB8AC3E}">
        <p14:creationId xmlns:p14="http://schemas.microsoft.com/office/powerpoint/2010/main" val="10094673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Rectangle 6"/>
          <p:cNvSpPr txBox="1">
            <a:spLocks noChangeArrowheads="1"/>
          </p:cNvSpPr>
          <p:nvPr/>
        </p:nvSpPr>
        <p:spPr bwMode="auto">
          <a:xfrm>
            <a:off x="381000" y="304800"/>
            <a:ext cx="8534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pPr eaLnBrk="1" hangingPunct="1"/>
            <a:r>
              <a:rPr lang="zh-CN" altLang="en-US" kern="0" smtClean="0">
                <a:latin typeface="Times New Roman" panose="02020603050405020304" pitchFamily="18" charset="0"/>
                <a:ea typeface="黑体" panose="02010609060101010101" pitchFamily="49" charset="-122"/>
              </a:rPr>
              <a:t>近似算法的性能</a:t>
            </a:r>
            <a:endParaRPr lang="zh-CN" altLang="en-US" kern="0" dirty="0" smtClean="0">
              <a:latin typeface="Times New Roman" panose="02020603050405020304" pitchFamily="18" charset="0"/>
              <a:ea typeface="黑体" panose="02010609060101010101" pitchFamily="49" charset="-122"/>
            </a:endParaRPr>
          </a:p>
        </p:txBody>
      </p:sp>
      <p:sp>
        <p:nvSpPr>
          <p:cNvPr id="5" name="灯片编号占位符 5"/>
          <p:cNvSpPr txBox="1">
            <a:spLocks/>
          </p:cNvSpPr>
          <p:nvPr/>
        </p:nvSpPr>
        <p:spPr>
          <a:xfrm>
            <a:off x="8244408" y="6400800"/>
            <a:ext cx="670992" cy="457200"/>
          </a:xfrm>
          <a:prstGeom prst="rect">
            <a:avLst/>
          </a:prstGeom>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DB55EBFC-6B79-48A9-A9C1-08B5C034FDAB}" type="slidenum">
              <a:rPr lang="zh-CN" altLang="en-US" sz="1400" smtClean="0">
                <a:solidFill>
                  <a:srgbClr val="FFFF00"/>
                </a:solidFill>
                <a:latin typeface="Arial Black" panose="020B0A04020102020204" pitchFamily="34" charset="0"/>
              </a:rPr>
              <a:pPr eaLnBrk="1" hangingPunct="1"/>
              <a:t>132</a:t>
            </a:fld>
            <a:endParaRPr lang="en-US" altLang="zh-CN" sz="1400" dirty="0">
              <a:solidFill>
                <a:srgbClr val="FFFF00"/>
              </a:solidFill>
              <a:latin typeface="Arial Black" panose="020B0A04020102020204" pitchFamily="34" charset="0"/>
            </a:endParaRPr>
          </a:p>
        </p:txBody>
      </p:sp>
      <p:graphicFrame>
        <p:nvGraphicFramePr>
          <p:cNvPr id="6" name="Object 4"/>
          <p:cNvGraphicFramePr>
            <a:graphicFrameLocks noChangeAspect="1"/>
          </p:cNvGraphicFramePr>
          <p:nvPr>
            <p:extLst>
              <p:ext uri="{D42A27DB-BD31-4B8C-83A1-F6EECF244321}">
                <p14:modId xmlns:p14="http://schemas.microsoft.com/office/powerpoint/2010/main" val="3087290563"/>
              </p:ext>
            </p:extLst>
          </p:nvPr>
        </p:nvGraphicFramePr>
        <p:xfrm>
          <a:off x="611188" y="1412875"/>
          <a:ext cx="7920037" cy="2838450"/>
        </p:xfrm>
        <a:graphic>
          <a:graphicData uri="http://schemas.openxmlformats.org/presentationml/2006/ole">
            <mc:AlternateContent xmlns:mc="http://schemas.openxmlformats.org/markup-compatibility/2006">
              <mc:Choice xmlns:v="urn:schemas-microsoft-com:vml" Requires="v">
                <p:oleObj spid="_x0000_s1008673" name="公式" r:id="rId3" imgW="3898900" imgH="1397000" progId="Equation.3">
                  <p:embed/>
                </p:oleObj>
              </mc:Choice>
              <mc:Fallback>
                <p:oleObj name="公式" r:id="rId3" imgW="3898900" imgH="1397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412875"/>
                        <a:ext cx="7920037" cy="28384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Text Box 8"/>
          <p:cNvSpPr txBox="1">
            <a:spLocks noChangeArrowheads="1"/>
          </p:cNvSpPr>
          <p:nvPr/>
        </p:nvSpPr>
        <p:spPr bwMode="auto">
          <a:xfrm>
            <a:off x="1259408" y="4974506"/>
            <a:ext cx="6985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b="1" dirty="0" smtClean="0">
                <a:solidFill>
                  <a:srgbClr val="0E6BDC"/>
                </a:solidFill>
              </a:rPr>
              <a:t>对于有些</a:t>
            </a:r>
            <a:r>
              <a:rPr lang="en-US" altLang="zh-CN" b="1" dirty="0" smtClean="0">
                <a:solidFill>
                  <a:srgbClr val="0E6BDC"/>
                </a:solidFill>
              </a:rPr>
              <a:t>NP</a:t>
            </a:r>
            <a:r>
              <a:rPr lang="zh-CN" altLang="en-US" b="1" dirty="0" smtClean="0">
                <a:solidFill>
                  <a:srgbClr val="0E6BDC"/>
                </a:solidFill>
              </a:rPr>
              <a:t>完全问题，可以找到这样的近似算法，其性能比可以通过增加计算量来改进。</a:t>
            </a:r>
          </a:p>
        </p:txBody>
      </p:sp>
      <p:sp>
        <p:nvSpPr>
          <p:cNvPr id="8" name="灯片编号占位符 7"/>
          <p:cNvSpPr>
            <a:spLocks noGrp="1"/>
          </p:cNvSpPr>
          <p:nvPr>
            <p:ph type="sldNum" sz="quarter" idx="12"/>
          </p:nvPr>
        </p:nvSpPr>
        <p:spPr/>
        <p:txBody>
          <a:bodyPr/>
          <a:lstStyle/>
          <a:p>
            <a:r>
              <a:rPr lang="en-US" altLang="zh-CN" smtClean="0"/>
              <a:t>Chapter11-</a:t>
            </a:r>
            <a:fld id="{3288BBC0-23D9-4B2C-ADBC-4005AE87FB9A}" type="slidenum">
              <a:rPr lang="en-US" altLang="zh-CN" smtClean="0"/>
              <a:pPr/>
              <a:t>132</a:t>
            </a:fld>
            <a:endParaRPr lang="en-US" altLang="zh-CN" dirty="0"/>
          </a:p>
        </p:txBody>
      </p:sp>
    </p:spTree>
    <p:extLst>
      <p:ext uri="{BB962C8B-B14F-4D97-AF65-F5344CB8AC3E}">
        <p14:creationId xmlns:p14="http://schemas.microsoft.com/office/powerpoint/2010/main" val="349092344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3"/>
          <p:cNvSpPr txBox="1">
            <a:spLocks noChangeArrowheads="1"/>
          </p:cNvSpPr>
          <p:nvPr/>
        </p:nvSpPr>
        <p:spPr bwMode="auto">
          <a:xfrm>
            <a:off x="457200" y="277813"/>
            <a:ext cx="82296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pPr eaLnBrk="1" hangingPunct="1"/>
            <a:r>
              <a:rPr lang="zh-CN" altLang="en-US" sz="4000" kern="0" smtClean="0">
                <a:latin typeface="Times New Roman" panose="02020603050405020304" pitchFamily="18" charset="0"/>
                <a:ea typeface="黑体" panose="02010609060101010101" pitchFamily="49" charset="-122"/>
              </a:rPr>
              <a:t>顶点覆盖问题的近似算法</a:t>
            </a:r>
            <a:endParaRPr lang="zh-CN" altLang="en-US" sz="4000" kern="0" dirty="0" smtClean="0">
              <a:latin typeface="Times New Roman" panose="02020603050405020304" pitchFamily="18" charset="0"/>
              <a:ea typeface="黑体" panose="02010609060101010101" pitchFamily="49" charset="-122"/>
            </a:endParaRPr>
          </a:p>
        </p:txBody>
      </p:sp>
      <p:sp>
        <p:nvSpPr>
          <p:cNvPr id="5" name="Rectangle 2"/>
          <p:cNvSpPr txBox="1">
            <a:spLocks noChangeArrowheads="1"/>
          </p:cNvSpPr>
          <p:nvPr/>
        </p:nvSpPr>
        <p:spPr bwMode="auto">
          <a:xfrm>
            <a:off x="381000" y="1295400"/>
            <a:ext cx="85344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pPr eaLnBrk="1" hangingPunct="1">
              <a:lnSpc>
                <a:spcPct val="90000"/>
              </a:lnSpc>
            </a:pPr>
            <a:r>
              <a:rPr lang="zh-CN" altLang="en-US" sz="2000" kern="0" smtClean="0">
                <a:solidFill>
                  <a:srgbClr val="00B0F0"/>
                </a:solidFill>
                <a:latin typeface="Times New Roman" panose="02020603050405020304" pitchFamily="18" charset="0"/>
                <a:ea typeface="黑体" panose="02010609060101010101" pitchFamily="49" charset="-122"/>
              </a:rPr>
              <a:t>问题描述：无向图</a:t>
            </a:r>
            <a:r>
              <a:rPr lang="en-US" altLang="zh-CN" sz="2000" kern="0" smtClean="0">
                <a:solidFill>
                  <a:srgbClr val="00B0F0"/>
                </a:solidFill>
                <a:latin typeface="Times New Roman" panose="02020603050405020304" pitchFamily="18" charset="0"/>
                <a:ea typeface="黑体" panose="02010609060101010101" pitchFamily="49" charset="-122"/>
              </a:rPr>
              <a:t>G=(V,E)</a:t>
            </a:r>
            <a:r>
              <a:rPr lang="zh-CN" altLang="en-US" sz="2000" kern="0" smtClean="0">
                <a:solidFill>
                  <a:srgbClr val="00B0F0"/>
                </a:solidFill>
                <a:latin typeface="Times New Roman" panose="02020603050405020304" pitchFamily="18" charset="0"/>
                <a:ea typeface="黑体" panose="02010609060101010101" pitchFamily="49" charset="-122"/>
              </a:rPr>
              <a:t>的顶点覆盖是它的顶点集</a:t>
            </a:r>
            <a:r>
              <a:rPr lang="en-US" altLang="zh-CN" sz="2000" kern="0" smtClean="0">
                <a:solidFill>
                  <a:srgbClr val="00B0F0"/>
                </a:solidFill>
                <a:latin typeface="Times New Roman" panose="02020603050405020304" pitchFamily="18" charset="0"/>
                <a:ea typeface="黑体" panose="02010609060101010101" pitchFamily="49" charset="-122"/>
              </a:rPr>
              <a:t>V</a:t>
            </a:r>
            <a:r>
              <a:rPr lang="zh-CN" altLang="en-US" sz="2000" kern="0" smtClean="0">
                <a:solidFill>
                  <a:srgbClr val="00B0F0"/>
                </a:solidFill>
                <a:latin typeface="Times New Roman" panose="02020603050405020304" pitchFamily="18" charset="0"/>
                <a:ea typeface="黑体" panose="02010609060101010101" pitchFamily="49" charset="-122"/>
              </a:rPr>
              <a:t>的一个子集</a:t>
            </a:r>
            <a:r>
              <a:rPr lang="en-US" altLang="zh-CN" sz="2000" kern="0" smtClean="0">
                <a:solidFill>
                  <a:srgbClr val="00B0F0"/>
                </a:solidFill>
                <a:latin typeface="Times New Roman" panose="02020603050405020304" pitchFamily="18" charset="0"/>
                <a:ea typeface="黑体" panose="02010609060101010101" pitchFamily="49" charset="-122"/>
              </a:rPr>
              <a:t>V’V，</a:t>
            </a:r>
            <a:r>
              <a:rPr lang="zh-CN" altLang="en-US" sz="2000" kern="0" smtClean="0">
                <a:solidFill>
                  <a:srgbClr val="00B0F0"/>
                </a:solidFill>
                <a:latin typeface="Times New Roman" panose="02020603050405020304" pitchFamily="18" charset="0"/>
                <a:ea typeface="黑体" panose="02010609060101010101" pitchFamily="49" charset="-122"/>
              </a:rPr>
              <a:t>使得若(</a:t>
            </a:r>
            <a:r>
              <a:rPr lang="en-US" altLang="zh-CN" sz="2000" kern="0" smtClean="0">
                <a:solidFill>
                  <a:srgbClr val="00B0F0"/>
                </a:solidFill>
                <a:latin typeface="Times New Roman" panose="02020603050405020304" pitchFamily="18" charset="0"/>
                <a:ea typeface="黑体" panose="02010609060101010101" pitchFamily="49" charset="-122"/>
              </a:rPr>
              <a:t>u,v)</a:t>
            </a:r>
            <a:r>
              <a:rPr lang="zh-CN" altLang="en-US" sz="2000" kern="0" smtClean="0">
                <a:solidFill>
                  <a:srgbClr val="00B0F0"/>
                </a:solidFill>
                <a:latin typeface="Times New Roman" panose="02020603050405020304" pitchFamily="18" charset="0"/>
                <a:ea typeface="黑体" panose="02010609060101010101" pitchFamily="49" charset="-122"/>
              </a:rPr>
              <a:t>是</a:t>
            </a:r>
            <a:r>
              <a:rPr lang="en-US" altLang="zh-CN" sz="2000" kern="0" smtClean="0">
                <a:solidFill>
                  <a:srgbClr val="00B0F0"/>
                </a:solidFill>
                <a:latin typeface="Times New Roman" panose="02020603050405020304" pitchFamily="18" charset="0"/>
                <a:ea typeface="黑体" panose="02010609060101010101" pitchFamily="49" charset="-122"/>
              </a:rPr>
              <a:t>G</a:t>
            </a:r>
            <a:r>
              <a:rPr lang="zh-CN" altLang="en-US" sz="2000" kern="0" smtClean="0">
                <a:solidFill>
                  <a:srgbClr val="00B0F0"/>
                </a:solidFill>
                <a:latin typeface="Times New Roman" panose="02020603050405020304" pitchFamily="18" charset="0"/>
                <a:ea typeface="黑体" panose="02010609060101010101" pitchFamily="49" charset="-122"/>
              </a:rPr>
              <a:t>的一条边，则</a:t>
            </a:r>
            <a:r>
              <a:rPr lang="en-US" altLang="zh-CN" sz="2000" kern="0" smtClean="0">
                <a:solidFill>
                  <a:srgbClr val="00B0F0"/>
                </a:solidFill>
                <a:latin typeface="Times New Roman" panose="02020603050405020304" pitchFamily="18" charset="0"/>
                <a:ea typeface="黑体" panose="02010609060101010101" pitchFamily="49" charset="-122"/>
              </a:rPr>
              <a:t>v∈V’</a:t>
            </a:r>
            <a:r>
              <a:rPr lang="zh-CN" altLang="en-US" sz="2000" kern="0" smtClean="0">
                <a:solidFill>
                  <a:srgbClr val="00B0F0"/>
                </a:solidFill>
                <a:latin typeface="Times New Roman" panose="02020603050405020304" pitchFamily="18" charset="0"/>
                <a:ea typeface="黑体" panose="02010609060101010101" pitchFamily="49" charset="-122"/>
              </a:rPr>
              <a:t>或</a:t>
            </a:r>
            <a:r>
              <a:rPr lang="en-US" altLang="zh-CN" sz="2000" kern="0" smtClean="0">
                <a:solidFill>
                  <a:srgbClr val="00B0F0"/>
                </a:solidFill>
                <a:latin typeface="Times New Roman" panose="02020603050405020304" pitchFamily="18" charset="0"/>
                <a:ea typeface="黑体" panose="02010609060101010101" pitchFamily="49" charset="-122"/>
              </a:rPr>
              <a:t>u∈V’。</a:t>
            </a:r>
            <a:r>
              <a:rPr lang="zh-CN" altLang="en-US" sz="2000" kern="0" smtClean="0">
                <a:solidFill>
                  <a:srgbClr val="00B0F0"/>
                </a:solidFill>
                <a:latin typeface="Times New Roman" panose="02020603050405020304" pitchFamily="18" charset="0"/>
                <a:ea typeface="黑体" panose="02010609060101010101" pitchFamily="49" charset="-122"/>
              </a:rPr>
              <a:t>顶点覆盖</a:t>
            </a:r>
            <a:r>
              <a:rPr lang="en-US" altLang="zh-CN" sz="2000" kern="0" smtClean="0">
                <a:solidFill>
                  <a:srgbClr val="00B0F0"/>
                </a:solidFill>
                <a:latin typeface="Times New Roman" panose="02020603050405020304" pitchFamily="18" charset="0"/>
                <a:ea typeface="黑体" panose="02010609060101010101" pitchFamily="49" charset="-122"/>
              </a:rPr>
              <a:t>V’</a:t>
            </a:r>
            <a:r>
              <a:rPr lang="zh-CN" altLang="en-US" sz="2000" kern="0" smtClean="0">
                <a:solidFill>
                  <a:srgbClr val="00B0F0"/>
                </a:solidFill>
                <a:latin typeface="Times New Roman" panose="02020603050405020304" pitchFamily="18" charset="0"/>
                <a:ea typeface="黑体" panose="02010609060101010101" pitchFamily="49" charset="-122"/>
              </a:rPr>
              <a:t>的大小是它所包含的顶点个数|</a:t>
            </a:r>
            <a:r>
              <a:rPr lang="en-US" altLang="zh-CN" sz="2000" kern="0" smtClean="0">
                <a:solidFill>
                  <a:srgbClr val="00B0F0"/>
                </a:solidFill>
                <a:latin typeface="Times New Roman" panose="02020603050405020304" pitchFamily="18" charset="0"/>
                <a:ea typeface="黑体" panose="02010609060101010101" pitchFamily="49" charset="-122"/>
              </a:rPr>
              <a:t>V’|。</a:t>
            </a:r>
          </a:p>
          <a:p>
            <a:pPr eaLnBrk="1" hangingPunct="1">
              <a:lnSpc>
                <a:spcPct val="90000"/>
              </a:lnSpc>
            </a:pPr>
            <a:r>
              <a:rPr lang="zh-CN" altLang="en-US" sz="2000" kern="0" smtClean="0">
                <a:solidFill>
                  <a:srgbClr val="FF0000"/>
                </a:solidFill>
                <a:latin typeface="Times New Roman" panose="02020603050405020304" pitchFamily="18" charset="0"/>
                <a:ea typeface="黑体" panose="02010609060101010101" pitchFamily="49" charset="-122"/>
              </a:rPr>
              <a:t>算法描述：</a:t>
            </a:r>
          </a:p>
          <a:p>
            <a:pPr lvl="2" eaLnBrk="1" hangingPunct="1">
              <a:lnSpc>
                <a:spcPct val="90000"/>
              </a:lnSpc>
              <a:buFontTx/>
              <a:buNone/>
            </a:pPr>
            <a:r>
              <a:rPr lang="en-US" altLang="zh-CN" sz="1800" kern="0" smtClean="0">
                <a:solidFill>
                  <a:srgbClr val="00B0F0"/>
                </a:solidFill>
                <a:latin typeface="Times New Roman" panose="02020603050405020304" pitchFamily="18" charset="0"/>
                <a:ea typeface="黑体" panose="02010609060101010101" pitchFamily="49" charset="-122"/>
              </a:rPr>
              <a:t>VertexSet approxVertexCover ( Graph g )</a:t>
            </a:r>
          </a:p>
          <a:p>
            <a:pPr lvl="2" eaLnBrk="1" hangingPunct="1">
              <a:lnSpc>
                <a:spcPct val="90000"/>
              </a:lnSpc>
              <a:buFontTx/>
              <a:buNone/>
            </a:pPr>
            <a:r>
              <a:rPr lang="en-US" altLang="zh-CN" sz="1800" kern="0" smtClean="0">
                <a:solidFill>
                  <a:srgbClr val="00B0F0"/>
                </a:solidFill>
                <a:latin typeface="Times New Roman" panose="02020603050405020304" pitchFamily="18" charset="0"/>
                <a:ea typeface="黑体" panose="02010609060101010101" pitchFamily="49" charset="-122"/>
              </a:rPr>
              <a:t>{</a:t>
            </a:r>
          </a:p>
          <a:p>
            <a:pPr lvl="3" eaLnBrk="1" hangingPunct="1">
              <a:lnSpc>
                <a:spcPct val="90000"/>
              </a:lnSpc>
              <a:buFontTx/>
              <a:buNone/>
            </a:pPr>
            <a:r>
              <a:rPr lang="en-US" altLang="zh-CN" sz="1800" kern="0" smtClean="0">
                <a:solidFill>
                  <a:srgbClr val="00B0F0"/>
                </a:solidFill>
                <a:latin typeface="Times New Roman" panose="02020603050405020304" pitchFamily="18" charset="0"/>
                <a:ea typeface="黑体" panose="02010609060101010101" pitchFamily="49" charset="-122"/>
              </a:rPr>
              <a:t>cset= </a:t>
            </a:r>
            <a:r>
              <a:rPr lang="en-US" altLang="zh-CN" sz="1800" kern="0" smtClean="0">
                <a:solidFill>
                  <a:srgbClr val="00B0F0"/>
                </a:solidFill>
                <a:latin typeface="楷体_GB2312" pitchFamily="49" charset="-122"/>
                <a:ea typeface="楷体_GB2312" pitchFamily="49" charset="-122"/>
                <a:sym typeface="Symbol" panose="05050102010706020507" pitchFamily="18" charset="2"/>
              </a:rPr>
              <a:t></a:t>
            </a:r>
            <a:r>
              <a:rPr lang="en-US" altLang="zh-CN" sz="1800" kern="0" smtClean="0">
                <a:solidFill>
                  <a:srgbClr val="00B0F0"/>
                </a:solidFill>
                <a:latin typeface="Times New Roman" panose="02020603050405020304" pitchFamily="18" charset="0"/>
                <a:ea typeface="黑体" panose="02010609060101010101" pitchFamily="49" charset="-122"/>
              </a:rPr>
              <a:t> ；</a:t>
            </a:r>
          </a:p>
          <a:p>
            <a:pPr lvl="3" eaLnBrk="1" hangingPunct="1">
              <a:lnSpc>
                <a:spcPct val="90000"/>
              </a:lnSpc>
              <a:buFontTx/>
              <a:buNone/>
            </a:pPr>
            <a:r>
              <a:rPr lang="en-US" altLang="zh-CN" sz="1800" kern="0" smtClean="0">
                <a:solidFill>
                  <a:srgbClr val="00B0F0"/>
                </a:solidFill>
                <a:latin typeface="Times New Roman" panose="02020603050405020304" pitchFamily="18" charset="0"/>
                <a:ea typeface="黑体" panose="02010609060101010101" pitchFamily="49" charset="-122"/>
              </a:rPr>
              <a:t>e1=g.e；</a:t>
            </a:r>
          </a:p>
          <a:p>
            <a:pPr lvl="3" eaLnBrk="1" hangingPunct="1">
              <a:lnSpc>
                <a:spcPct val="90000"/>
              </a:lnSpc>
              <a:buFontTx/>
              <a:buNone/>
            </a:pPr>
            <a:r>
              <a:rPr lang="en-US" altLang="zh-CN" sz="1800" kern="0" smtClean="0">
                <a:solidFill>
                  <a:srgbClr val="00B0F0"/>
                </a:solidFill>
                <a:latin typeface="Times New Roman" panose="02020603050405020304" pitchFamily="18" charset="0"/>
                <a:ea typeface="黑体" panose="02010609060101010101" pitchFamily="49" charset="-122"/>
              </a:rPr>
              <a:t>while (e1 != </a:t>
            </a:r>
            <a:r>
              <a:rPr lang="en-US" altLang="zh-CN" sz="1800" kern="0" smtClean="0">
                <a:solidFill>
                  <a:srgbClr val="00B0F0"/>
                </a:solidFill>
                <a:latin typeface="楷体_GB2312" pitchFamily="49" charset="-122"/>
                <a:ea typeface="楷体_GB2312" pitchFamily="49" charset="-122"/>
                <a:sym typeface="Symbol" panose="05050102010706020507" pitchFamily="18" charset="2"/>
              </a:rPr>
              <a:t></a:t>
            </a:r>
            <a:r>
              <a:rPr lang="en-US" altLang="zh-CN" sz="1800" kern="0" smtClean="0">
                <a:solidFill>
                  <a:srgbClr val="00B0F0"/>
                </a:solidFill>
                <a:latin typeface="Times New Roman" panose="02020603050405020304" pitchFamily="18" charset="0"/>
                <a:ea typeface="黑体" panose="02010609060101010101" pitchFamily="49" charset="-122"/>
              </a:rPr>
              <a:t>)</a:t>
            </a:r>
          </a:p>
          <a:p>
            <a:pPr lvl="3" eaLnBrk="1" hangingPunct="1">
              <a:lnSpc>
                <a:spcPct val="90000"/>
              </a:lnSpc>
              <a:buFontTx/>
              <a:buNone/>
            </a:pPr>
            <a:r>
              <a:rPr lang="en-US" altLang="zh-CN" sz="1800" kern="0" smtClean="0">
                <a:solidFill>
                  <a:srgbClr val="00B0F0"/>
                </a:solidFill>
                <a:latin typeface="Times New Roman" panose="02020603050405020304" pitchFamily="18" charset="0"/>
                <a:ea typeface="黑体" panose="02010609060101010101" pitchFamily="49" charset="-122"/>
              </a:rPr>
              <a:t>{</a:t>
            </a:r>
          </a:p>
          <a:p>
            <a:pPr lvl="4" eaLnBrk="1" hangingPunct="1">
              <a:lnSpc>
                <a:spcPct val="90000"/>
              </a:lnSpc>
              <a:buFontTx/>
              <a:buNone/>
            </a:pPr>
            <a:r>
              <a:rPr lang="zh-CN" altLang="en-US" sz="1800" kern="0" smtClean="0">
                <a:solidFill>
                  <a:srgbClr val="00B0F0"/>
                </a:solidFill>
                <a:latin typeface="Times New Roman" panose="02020603050405020304" pitchFamily="18" charset="0"/>
                <a:ea typeface="黑体" panose="02010609060101010101" pitchFamily="49" charset="-122"/>
              </a:rPr>
              <a:t>从</a:t>
            </a:r>
            <a:r>
              <a:rPr lang="en-US" altLang="zh-CN" sz="1800" kern="0" smtClean="0">
                <a:solidFill>
                  <a:srgbClr val="00B0F0"/>
                </a:solidFill>
                <a:latin typeface="Times New Roman" panose="02020603050405020304" pitchFamily="18" charset="0"/>
                <a:ea typeface="黑体" panose="02010609060101010101" pitchFamily="49" charset="-122"/>
              </a:rPr>
              <a:t>e1</a:t>
            </a:r>
            <a:r>
              <a:rPr lang="zh-CN" altLang="en-US" sz="1800" kern="0" smtClean="0">
                <a:solidFill>
                  <a:srgbClr val="00B0F0"/>
                </a:solidFill>
                <a:latin typeface="Times New Roman" panose="02020603050405020304" pitchFamily="18" charset="0"/>
                <a:ea typeface="黑体" panose="02010609060101010101" pitchFamily="49" charset="-122"/>
              </a:rPr>
              <a:t>中任取一条边(</a:t>
            </a:r>
            <a:r>
              <a:rPr lang="en-US" altLang="zh-CN" sz="1800" kern="0" smtClean="0">
                <a:solidFill>
                  <a:srgbClr val="00B0F0"/>
                </a:solidFill>
                <a:latin typeface="Times New Roman" panose="02020603050405020304" pitchFamily="18" charset="0"/>
                <a:ea typeface="黑体" panose="02010609060101010101" pitchFamily="49" charset="-122"/>
              </a:rPr>
              <a:t>u,v)；</a:t>
            </a:r>
          </a:p>
          <a:p>
            <a:pPr lvl="4" eaLnBrk="1" hangingPunct="1">
              <a:lnSpc>
                <a:spcPct val="90000"/>
              </a:lnSpc>
              <a:buFontTx/>
              <a:buNone/>
            </a:pPr>
            <a:r>
              <a:rPr lang="en-US" altLang="zh-CN" sz="1800" kern="0" smtClean="0">
                <a:solidFill>
                  <a:srgbClr val="00B0F0"/>
                </a:solidFill>
                <a:latin typeface="Times New Roman" panose="02020603050405020304" pitchFamily="18" charset="0"/>
                <a:ea typeface="黑体" panose="02010609060101010101" pitchFamily="49" charset="-122"/>
              </a:rPr>
              <a:t>cset=cset∪{u,v}；</a:t>
            </a:r>
          </a:p>
          <a:p>
            <a:pPr lvl="4" eaLnBrk="1" hangingPunct="1">
              <a:lnSpc>
                <a:spcPct val="90000"/>
              </a:lnSpc>
              <a:buFontTx/>
              <a:buNone/>
            </a:pPr>
            <a:r>
              <a:rPr lang="zh-CN" altLang="en-US" sz="1800" kern="0" smtClean="0">
                <a:solidFill>
                  <a:srgbClr val="00B0F0"/>
                </a:solidFill>
                <a:latin typeface="Times New Roman" panose="02020603050405020304" pitchFamily="18" charset="0"/>
                <a:ea typeface="黑体" panose="02010609060101010101" pitchFamily="49" charset="-122"/>
              </a:rPr>
              <a:t>从</a:t>
            </a:r>
            <a:r>
              <a:rPr lang="en-US" altLang="zh-CN" sz="1800" kern="0" smtClean="0">
                <a:solidFill>
                  <a:srgbClr val="00B0F0"/>
                </a:solidFill>
                <a:latin typeface="Times New Roman" panose="02020603050405020304" pitchFamily="18" charset="0"/>
                <a:ea typeface="黑体" panose="02010609060101010101" pitchFamily="49" charset="-122"/>
              </a:rPr>
              <a:t>e1</a:t>
            </a:r>
            <a:r>
              <a:rPr lang="zh-CN" altLang="en-US" sz="1800" kern="0" smtClean="0">
                <a:solidFill>
                  <a:srgbClr val="00B0F0"/>
                </a:solidFill>
                <a:latin typeface="Times New Roman" panose="02020603050405020304" pitchFamily="18" charset="0"/>
                <a:ea typeface="黑体" panose="02010609060101010101" pitchFamily="49" charset="-122"/>
              </a:rPr>
              <a:t>中删去与</a:t>
            </a:r>
            <a:r>
              <a:rPr lang="en-US" altLang="zh-CN" sz="1800" kern="0" smtClean="0">
                <a:solidFill>
                  <a:srgbClr val="00B0F0"/>
                </a:solidFill>
                <a:latin typeface="Times New Roman" panose="02020603050405020304" pitchFamily="18" charset="0"/>
                <a:ea typeface="黑体" panose="02010609060101010101" pitchFamily="49" charset="-122"/>
              </a:rPr>
              <a:t>u</a:t>
            </a:r>
            <a:r>
              <a:rPr lang="zh-CN" altLang="en-US" sz="1800" kern="0" smtClean="0">
                <a:solidFill>
                  <a:srgbClr val="00B0F0"/>
                </a:solidFill>
                <a:latin typeface="Times New Roman" panose="02020603050405020304" pitchFamily="18" charset="0"/>
                <a:ea typeface="黑体" panose="02010609060101010101" pitchFamily="49" charset="-122"/>
              </a:rPr>
              <a:t>和</a:t>
            </a:r>
            <a:r>
              <a:rPr lang="en-US" altLang="zh-CN" sz="1800" kern="0" smtClean="0">
                <a:solidFill>
                  <a:srgbClr val="00B0F0"/>
                </a:solidFill>
                <a:latin typeface="Times New Roman" panose="02020603050405020304" pitchFamily="18" charset="0"/>
                <a:ea typeface="黑体" panose="02010609060101010101" pitchFamily="49" charset="-122"/>
              </a:rPr>
              <a:t>v</a:t>
            </a:r>
            <a:r>
              <a:rPr lang="zh-CN" altLang="en-US" sz="1800" kern="0" smtClean="0">
                <a:solidFill>
                  <a:srgbClr val="00B0F0"/>
                </a:solidFill>
                <a:latin typeface="Times New Roman" panose="02020603050405020304" pitchFamily="18" charset="0"/>
                <a:ea typeface="黑体" panose="02010609060101010101" pitchFamily="49" charset="-122"/>
              </a:rPr>
              <a:t>相关联的所有边；</a:t>
            </a:r>
          </a:p>
          <a:p>
            <a:pPr lvl="3" eaLnBrk="1" hangingPunct="1">
              <a:lnSpc>
                <a:spcPct val="90000"/>
              </a:lnSpc>
              <a:buFontTx/>
              <a:buNone/>
            </a:pPr>
            <a:r>
              <a:rPr lang="zh-CN" altLang="en-US" sz="1800" kern="0" smtClean="0">
                <a:solidFill>
                  <a:srgbClr val="00B0F0"/>
                </a:solidFill>
                <a:latin typeface="Times New Roman" panose="02020603050405020304" pitchFamily="18" charset="0"/>
                <a:ea typeface="黑体" panose="02010609060101010101" pitchFamily="49" charset="-122"/>
              </a:rPr>
              <a:t>}</a:t>
            </a:r>
          </a:p>
          <a:p>
            <a:pPr lvl="3" eaLnBrk="1" hangingPunct="1">
              <a:lnSpc>
                <a:spcPct val="90000"/>
              </a:lnSpc>
              <a:buFontTx/>
              <a:buNone/>
            </a:pPr>
            <a:r>
              <a:rPr lang="en-US" altLang="zh-CN" sz="1800" kern="0" smtClean="0">
                <a:solidFill>
                  <a:srgbClr val="00B0F0"/>
                </a:solidFill>
                <a:latin typeface="Times New Roman" panose="02020603050405020304" pitchFamily="18" charset="0"/>
                <a:ea typeface="黑体" panose="02010609060101010101" pitchFamily="49" charset="-122"/>
              </a:rPr>
              <a:t>return cset</a:t>
            </a:r>
            <a:r>
              <a:rPr lang="zh-CN" altLang="en-US" sz="1800" kern="0" smtClean="0">
                <a:solidFill>
                  <a:srgbClr val="00B0F0"/>
                </a:solidFill>
                <a:latin typeface="Times New Roman" panose="02020603050405020304" pitchFamily="18" charset="0"/>
                <a:ea typeface="黑体" panose="02010609060101010101" pitchFamily="49" charset="-122"/>
              </a:rPr>
              <a:t>；</a:t>
            </a:r>
            <a:endParaRPr lang="en-US" altLang="zh-CN" sz="1800" kern="0" smtClean="0">
              <a:solidFill>
                <a:srgbClr val="00B0F0"/>
              </a:solidFill>
              <a:latin typeface="Times New Roman" panose="02020603050405020304" pitchFamily="18" charset="0"/>
              <a:ea typeface="黑体" panose="02010609060101010101" pitchFamily="49" charset="-122"/>
            </a:endParaRPr>
          </a:p>
          <a:p>
            <a:pPr lvl="2" eaLnBrk="1" hangingPunct="1">
              <a:lnSpc>
                <a:spcPct val="90000"/>
              </a:lnSpc>
              <a:buFontTx/>
              <a:buNone/>
            </a:pPr>
            <a:r>
              <a:rPr lang="en-US" altLang="zh-CN" sz="1800" kern="0" smtClean="0">
                <a:solidFill>
                  <a:srgbClr val="00B0F0"/>
                </a:solidFill>
                <a:latin typeface="Times New Roman" panose="02020603050405020304" pitchFamily="18" charset="0"/>
                <a:ea typeface="黑体" panose="02010609060101010101" pitchFamily="49" charset="-122"/>
              </a:rPr>
              <a:t>}</a:t>
            </a:r>
            <a:endParaRPr lang="zh-CN" altLang="en-US" sz="1800" kern="0" dirty="0" smtClean="0">
              <a:solidFill>
                <a:srgbClr val="00B0F0"/>
              </a:solidFill>
              <a:latin typeface="Times New Roman" panose="02020603050405020304" pitchFamily="18" charset="0"/>
              <a:ea typeface="黑体" panose="02010609060101010101" pitchFamily="49" charset="-122"/>
            </a:endParaRPr>
          </a:p>
        </p:txBody>
      </p:sp>
      <p:sp>
        <p:nvSpPr>
          <p:cNvPr id="6" name="灯片编号占位符 5"/>
          <p:cNvSpPr txBox="1">
            <a:spLocks/>
          </p:cNvSpPr>
          <p:nvPr/>
        </p:nvSpPr>
        <p:spPr>
          <a:xfrm>
            <a:off x="8100392" y="6400800"/>
            <a:ext cx="815008" cy="457200"/>
          </a:xfrm>
          <a:prstGeom prst="rect">
            <a:avLst/>
          </a:prstGeom>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66A5603E-DBDD-4D31-A4D6-3A8DA6A8115B}" type="slidenum">
              <a:rPr lang="zh-CN" altLang="en-US" sz="1400" smtClean="0">
                <a:solidFill>
                  <a:srgbClr val="FFFF00"/>
                </a:solidFill>
                <a:latin typeface="Arial Black" panose="020B0A04020102020204" pitchFamily="34" charset="0"/>
              </a:rPr>
              <a:pPr eaLnBrk="1" hangingPunct="1"/>
              <a:t>133</a:t>
            </a:fld>
            <a:endParaRPr lang="en-US" altLang="zh-CN" sz="1400" dirty="0">
              <a:solidFill>
                <a:srgbClr val="FFFF00"/>
              </a:solidFill>
              <a:latin typeface="Arial Black" panose="020B0A04020102020204" pitchFamily="34" charset="0"/>
            </a:endParaRPr>
          </a:p>
        </p:txBody>
      </p:sp>
      <p:sp>
        <p:nvSpPr>
          <p:cNvPr id="7" name="AutoShape 4"/>
          <p:cNvSpPr>
            <a:spLocks noChangeArrowheads="1"/>
          </p:cNvSpPr>
          <p:nvPr/>
        </p:nvSpPr>
        <p:spPr bwMode="auto">
          <a:xfrm>
            <a:off x="6096000" y="3048000"/>
            <a:ext cx="2819400" cy="2895600"/>
          </a:xfrm>
          <a:prstGeom prst="wedgeRoundRectCallout">
            <a:avLst>
              <a:gd name="adj1" fmla="val -99380"/>
              <a:gd name="adj2" fmla="val -41282"/>
              <a:gd name="adj3" fmla="val 16667"/>
            </a:avLst>
          </a:prstGeom>
          <a:solidFill>
            <a:schemeClr val="bg1"/>
          </a:solidFill>
          <a:ln w="6350">
            <a:solidFill>
              <a:schemeClr val="hlink"/>
            </a:solidFill>
            <a:miter lim="800000"/>
            <a:headEnd/>
            <a:tailEnd/>
          </a:ln>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b="1" smtClean="0">
                <a:solidFill>
                  <a:prstClr val="black"/>
                </a:solidFill>
                <a:ea typeface="黑体" panose="02010609060101010101" pitchFamily="49" charset="-122"/>
              </a:rPr>
              <a:t>cset</a:t>
            </a:r>
            <a:r>
              <a:rPr kumimoji="0" lang="zh-CN" altLang="en-US" sz="2000" b="1" smtClean="0">
                <a:solidFill>
                  <a:prstClr val="black"/>
                </a:solidFill>
                <a:ea typeface="黑体" panose="02010609060101010101" pitchFamily="49" charset="-122"/>
              </a:rPr>
              <a:t>用来存储顶点覆盖中的各顶点。初始为空，不断从边集</a:t>
            </a:r>
            <a:r>
              <a:rPr kumimoji="0" lang="en-US" altLang="zh-CN" sz="2000" b="1" smtClean="0">
                <a:solidFill>
                  <a:prstClr val="black"/>
                </a:solidFill>
                <a:ea typeface="黑体" panose="02010609060101010101" pitchFamily="49" charset="-122"/>
              </a:rPr>
              <a:t>e1</a:t>
            </a:r>
            <a:r>
              <a:rPr kumimoji="0" lang="zh-CN" altLang="en-US" sz="2000" b="1" smtClean="0">
                <a:solidFill>
                  <a:prstClr val="black"/>
                </a:solidFill>
                <a:ea typeface="黑体" panose="02010609060101010101" pitchFamily="49" charset="-122"/>
              </a:rPr>
              <a:t>中选取一边(</a:t>
            </a:r>
            <a:r>
              <a:rPr kumimoji="0" lang="en-US" altLang="zh-CN" sz="2000" b="1" smtClean="0">
                <a:solidFill>
                  <a:prstClr val="black"/>
                </a:solidFill>
                <a:ea typeface="黑体" panose="02010609060101010101" pitchFamily="49" charset="-122"/>
              </a:rPr>
              <a:t>u,v)，</a:t>
            </a:r>
            <a:r>
              <a:rPr kumimoji="0" lang="zh-CN" altLang="en-US" sz="2000" b="1" smtClean="0">
                <a:solidFill>
                  <a:prstClr val="black"/>
                </a:solidFill>
                <a:ea typeface="黑体" panose="02010609060101010101" pitchFamily="49" charset="-122"/>
              </a:rPr>
              <a:t>将边的端点加入</a:t>
            </a:r>
            <a:r>
              <a:rPr kumimoji="0" lang="en-US" altLang="zh-CN" sz="2000" b="1" smtClean="0">
                <a:solidFill>
                  <a:prstClr val="black"/>
                </a:solidFill>
                <a:ea typeface="黑体" panose="02010609060101010101" pitchFamily="49" charset="-122"/>
              </a:rPr>
              <a:t>cset</a:t>
            </a:r>
            <a:r>
              <a:rPr kumimoji="0" lang="zh-CN" altLang="en-US" sz="2000" b="1" smtClean="0">
                <a:solidFill>
                  <a:prstClr val="black"/>
                </a:solidFill>
                <a:ea typeface="黑体" panose="02010609060101010101" pitchFamily="49" charset="-122"/>
              </a:rPr>
              <a:t>中，并将</a:t>
            </a:r>
            <a:r>
              <a:rPr kumimoji="0" lang="en-US" altLang="zh-CN" sz="2000" b="1" smtClean="0">
                <a:solidFill>
                  <a:prstClr val="black"/>
                </a:solidFill>
                <a:ea typeface="黑体" panose="02010609060101010101" pitchFamily="49" charset="-122"/>
              </a:rPr>
              <a:t>e1</a:t>
            </a:r>
            <a:r>
              <a:rPr kumimoji="0" lang="zh-CN" altLang="en-US" sz="2000" b="1" smtClean="0">
                <a:solidFill>
                  <a:prstClr val="black"/>
                </a:solidFill>
                <a:ea typeface="黑体" panose="02010609060101010101" pitchFamily="49" charset="-122"/>
              </a:rPr>
              <a:t>中已被</a:t>
            </a:r>
            <a:r>
              <a:rPr kumimoji="0" lang="en-US" altLang="zh-CN" sz="2000" b="1" smtClean="0">
                <a:solidFill>
                  <a:prstClr val="black"/>
                </a:solidFill>
                <a:ea typeface="黑体" panose="02010609060101010101" pitchFamily="49" charset="-122"/>
              </a:rPr>
              <a:t>u</a:t>
            </a:r>
            <a:r>
              <a:rPr kumimoji="0" lang="zh-CN" altLang="en-US" sz="2000" b="1" smtClean="0">
                <a:solidFill>
                  <a:prstClr val="black"/>
                </a:solidFill>
                <a:ea typeface="黑体" panose="02010609060101010101" pitchFamily="49" charset="-122"/>
              </a:rPr>
              <a:t>和</a:t>
            </a:r>
            <a:r>
              <a:rPr kumimoji="0" lang="en-US" altLang="zh-CN" sz="2000" b="1" smtClean="0">
                <a:solidFill>
                  <a:prstClr val="black"/>
                </a:solidFill>
                <a:ea typeface="黑体" panose="02010609060101010101" pitchFamily="49" charset="-122"/>
              </a:rPr>
              <a:t>v</a:t>
            </a:r>
            <a:r>
              <a:rPr kumimoji="0" lang="zh-CN" altLang="en-US" sz="2000" b="1" smtClean="0">
                <a:solidFill>
                  <a:prstClr val="black"/>
                </a:solidFill>
                <a:ea typeface="黑体" panose="02010609060101010101" pitchFamily="49" charset="-122"/>
              </a:rPr>
              <a:t>覆盖的边删去，直至</a:t>
            </a:r>
            <a:r>
              <a:rPr kumimoji="0" lang="en-US" altLang="zh-CN" sz="2000" b="1" smtClean="0">
                <a:solidFill>
                  <a:prstClr val="black"/>
                </a:solidFill>
                <a:ea typeface="黑体" panose="02010609060101010101" pitchFamily="49" charset="-122"/>
              </a:rPr>
              <a:t>cset</a:t>
            </a:r>
            <a:r>
              <a:rPr kumimoji="0" lang="zh-CN" altLang="en-US" sz="2000" b="1" smtClean="0">
                <a:solidFill>
                  <a:prstClr val="black"/>
                </a:solidFill>
                <a:ea typeface="黑体" panose="02010609060101010101" pitchFamily="49" charset="-122"/>
              </a:rPr>
              <a:t>已覆盖所有边。即</a:t>
            </a:r>
            <a:r>
              <a:rPr kumimoji="0" lang="en-US" altLang="zh-CN" sz="2000" b="1" smtClean="0">
                <a:solidFill>
                  <a:prstClr val="black"/>
                </a:solidFill>
                <a:ea typeface="黑体" panose="02010609060101010101" pitchFamily="49" charset="-122"/>
              </a:rPr>
              <a:t>e1</a:t>
            </a:r>
            <a:r>
              <a:rPr kumimoji="0" lang="zh-CN" altLang="en-US" sz="2000" b="1" smtClean="0">
                <a:solidFill>
                  <a:prstClr val="black"/>
                </a:solidFill>
                <a:ea typeface="黑体" panose="02010609060101010101" pitchFamily="49" charset="-122"/>
              </a:rPr>
              <a:t>为空。</a:t>
            </a:r>
          </a:p>
        </p:txBody>
      </p:sp>
      <p:sp>
        <p:nvSpPr>
          <p:cNvPr id="8" name="灯片编号占位符 7"/>
          <p:cNvSpPr>
            <a:spLocks noGrp="1"/>
          </p:cNvSpPr>
          <p:nvPr>
            <p:ph type="sldNum" sz="quarter" idx="12"/>
          </p:nvPr>
        </p:nvSpPr>
        <p:spPr/>
        <p:txBody>
          <a:bodyPr/>
          <a:lstStyle/>
          <a:p>
            <a:r>
              <a:rPr lang="en-US" altLang="zh-CN" smtClean="0"/>
              <a:t>Chapter11-</a:t>
            </a:r>
            <a:fld id="{3288BBC0-23D9-4B2C-ADBC-4005AE87FB9A}" type="slidenum">
              <a:rPr lang="en-US" altLang="zh-CN" smtClean="0"/>
              <a:pPr/>
              <a:t>133</a:t>
            </a:fld>
            <a:endParaRPr lang="en-US" altLang="zh-CN" dirty="0"/>
          </a:p>
        </p:txBody>
      </p:sp>
    </p:spTree>
    <p:extLst>
      <p:ext uri="{BB962C8B-B14F-4D97-AF65-F5344CB8AC3E}">
        <p14:creationId xmlns:p14="http://schemas.microsoft.com/office/powerpoint/2010/main" val="421097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Rectangle 4"/>
          <p:cNvSpPr txBox="1">
            <a:spLocks noChangeArrowheads="1"/>
          </p:cNvSpPr>
          <p:nvPr/>
        </p:nvSpPr>
        <p:spPr bwMode="auto">
          <a:xfrm>
            <a:off x="381000" y="304800"/>
            <a:ext cx="8534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pPr eaLnBrk="1" hangingPunct="1"/>
            <a:r>
              <a:rPr lang="zh-CN" altLang="en-US" kern="0" smtClean="0">
                <a:latin typeface="Times New Roman" panose="02020603050405020304" pitchFamily="18" charset="0"/>
                <a:ea typeface="黑体" panose="02010609060101010101" pitchFamily="49" charset="-122"/>
              </a:rPr>
              <a:t>顶点覆盖近似算法示例</a:t>
            </a:r>
          </a:p>
        </p:txBody>
      </p:sp>
      <p:sp>
        <p:nvSpPr>
          <p:cNvPr id="5" name="灯片编号占位符 5"/>
          <p:cNvSpPr txBox="1">
            <a:spLocks/>
          </p:cNvSpPr>
          <p:nvPr/>
        </p:nvSpPr>
        <p:spPr>
          <a:xfrm>
            <a:off x="8172400" y="6400800"/>
            <a:ext cx="743000" cy="457200"/>
          </a:xfrm>
          <a:prstGeom prst="rect">
            <a:avLst/>
          </a:prstGeom>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1498EB41-0193-42AA-B25C-8ACF34A39F71}" type="slidenum">
              <a:rPr lang="zh-CN" altLang="en-US" sz="1400" smtClean="0">
                <a:solidFill>
                  <a:srgbClr val="FFFF00"/>
                </a:solidFill>
                <a:latin typeface="Arial Black" panose="020B0A04020102020204" pitchFamily="34" charset="0"/>
              </a:rPr>
              <a:pPr eaLnBrk="1" hangingPunct="1"/>
              <a:t>134</a:t>
            </a:fld>
            <a:endParaRPr lang="en-US" altLang="zh-CN" sz="1400" dirty="0">
              <a:solidFill>
                <a:srgbClr val="FFFF00"/>
              </a:solidFill>
              <a:latin typeface="Arial Black" panose="020B0A04020102020204" pitchFamily="34" charset="0"/>
            </a:endParaRPr>
          </a:p>
        </p:txBody>
      </p:sp>
      <p:pic>
        <p:nvPicPr>
          <p:cNvPr id="6" name="Picture 2" descr="t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268413"/>
            <a:ext cx="54102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3"/>
          <p:cNvSpPr>
            <a:spLocks noChangeArrowheads="1"/>
          </p:cNvSpPr>
          <p:nvPr/>
        </p:nvSpPr>
        <p:spPr bwMode="auto">
          <a:xfrm>
            <a:off x="6443663" y="2348880"/>
            <a:ext cx="2305050" cy="3782045"/>
          </a:xfrm>
          <a:prstGeom prst="wedgeRoundRectCallout">
            <a:avLst>
              <a:gd name="adj1" fmla="val -85292"/>
              <a:gd name="adj2" fmla="val -39037"/>
              <a:gd name="adj3" fmla="val 16667"/>
            </a:avLst>
          </a:prstGeom>
          <a:solidFill>
            <a:schemeClr val="bg1"/>
          </a:solidFill>
          <a:ln w="6350">
            <a:solidFill>
              <a:schemeClr val="hlink"/>
            </a:solidFill>
            <a:miter lim="800000"/>
            <a:headEnd/>
            <a:tailEnd/>
          </a:ln>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600" b="1" smtClean="0">
                <a:solidFill>
                  <a:prstClr val="black"/>
                </a:solidFill>
                <a:ea typeface="黑体" panose="02010609060101010101" pitchFamily="49" charset="-122"/>
              </a:rPr>
              <a:t>图(</a:t>
            </a:r>
            <a:r>
              <a:rPr kumimoji="0" lang="en-US" altLang="zh-CN" sz="1600" b="1" smtClean="0">
                <a:solidFill>
                  <a:prstClr val="black"/>
                </a:solidFill>
                <a:ea typeface="黑体" panose="02010609060101010101" pitchFamily="49" charset="-122"/>
              </a:rPr>
              <a:t>a)～(e)</a:t>
            </a:r>
            <a:r>
              <a:rPr kumimoji="0" lang="zh-CN" altLang="en-US" sz="1600" b="1" smtClean="0">
                <a:solidFill>
                  <a:prstClr val="black"/>
                </a:solidFill>
                <a:ea typeface="黑体" panose="02010609060101010101" pitchFamily="49" charset="-122"/>
              </a:rPr>
              <a:t>说明了算法的运行过程及结果。(</a:t>
            </a:r>
            <a:r>
              <a:rPr kumimoji="0" lang="en-US" altLang="zh-CN" sz="1600" b="1" smtClean="0">
                <a:solidFill>
                  <a:prstClr val="black"/>
                </a:solidFill>
                <a:ea typeface="黑体" panose="02010609060101010101" pitchFamily="49" charset="-122"/>
              </a:rPr>
              <a:t>e)</a:t>
            </a:r>
            <a:r>
              <a:rPr kumimoji="0" lang="zh-CN" altLang="en-US" sz="1600" b="1" smtClean="0">
                <a:solidFill>
                  <a:prstClr val="black"/>
                </a:solidFill>
                <a:ea typeface="黑体" panose="02010609060101010101" pitchFamily="49" charset="-122"/>
              </a:rPr>
              <a:t>表示算法产生的近似最优顶点覆盖</a:t>
            </a:r>
            <a:r>
              <a:rPr kumimoji="0" lang="en-US" altLang="zh-CN" sz="1600" b="1" smtClean="0">
                <a:solidFill>
                  <a:prstClr val="black"/>
                </a:solidFill>
                <a:ea typeface="黑体" panose="02010609060101010101" pitchFamily="49" charset="-122"/>
              </a:rPr>
              <a:t>cset，</a:t>
            </a:r>
            <a:r>
              <a:rPr kumimoji="0" lang="zh-CN" altLang="en-US" sz="1600" b="1" smtClean="0">
                <a:solidFill>
                  <a:prstClr val="black"/>
                </a:solidFill>
                <a:ea typeface="黑体" panose="02010609060101010101" pitchFamily="49" charset="-122"/>
              </a:rPr>
              <a:t>它由顶点</a:t>
            </a:r>
            <a:r>
              <a:rPr kumimoji="0" lang="en-US" altLang="zh-CN" sz="1600" b="1" smtClean="0">
                <a:solidFill>
                  <a:prstClr val="black"/>
                </a:solidFill>
                <a:ea typeface="黑体" panose="02010609060101010101" pitchFamily="49" charset="-122"/>
              </a:rPr>
              <a:t>b,c,d,e,f,g</a:t>
            </a:r>
            <a:r>
              <a:rPr kumimoji="0" lang="zh-CN" altLang="en-US" sz="1600" b="1" smtClean="0">
                <a:solidFill>
                  <a:prstClr val="black"/>
                </a:solidFill>
                <a:ea typeface="黑体" panose="02010609060101010101" pitchFamily="49" charset="-122"/>
              </a:rPr>
              <a:t>所组成。(</a:t>
            </a:r>
            <a:r>
              <a:rPr kumimoji="0" lang="en-US" altLang="zh-CN" sz="1600" b="1" smtClean="0">
                <a:solidFill>
                  <a:prstClr val="black"/>
                </a:solidFill>
                <a:ea typeface="黑体" panose="02010609060101010101" pitchFamily="49" charset="-122"/>
              </a:rPr>
              <a:t>f)</a:t>
            </a:r>
            <a:r>
              <a:rPr kumimoji="0" lang="zh-CN" altLang="en-US" sz="1600" b="1" smtClean="0">
                <a:solidFill>
                  <a:prstClr val="black"/>
                </a:solidFill>
                <a:ea typeface="黑体" panose="02010609060101010101" pitchFamily="49" charset="-122"/>
              </a:rPr>
              <a:t>是图</a:t>
            </a:r>
            <a:r>
              <a:rPr kumimoji="0" lang="en-US" altLang="zh-CN" sz="1600" b="1" smtClean="0">
                <a:solidFill>
                  <a:prstClr val="black"/>
                </a:solidFill>
                <a:ea typeface="黑体" panose="02010609060101010101" pitchFamily="49" charset="-122"/>
              </a:rPr>
              <a:t>G</a:t>
            </a:r>
            <a:r>
              <a:rPr kumimoji="0" lang="zh-CN" altLang="en-US" sz="1600" b="1" smtClean="0">
                <a:solidFill>
                  <a:prstClr val="black"/>
                </a:solidFill>
                <a:ea typeface="黑体" panose="02010609060101010101" pitchFamily="49" charset="-122"/>
              </a:rPr>
              <a:t>的一个最小顶点覆盖，它只含有3个顶点：</a:t>
            </a:r>
            <a:r>
              <a:rPr kumimoji="0" lang="en-US" altLang="zh-CN" sz="1600" b="1" smtClean="0">
                <a:solidFill>
                  <a:prstClr val="black"/>
                </a:solidFill>
                <a:ea typeface="黑体" panose="02010609060101010101" pitchFamily="49" charset="-122"/>
              </a:rPr>
              <a:t>b,d</a:t>
            </a:r>
            <a:r>
              <a:rPr kumimoji="0" lang="zh-CN" altLang="en-US" sz="1600" b="1" smtClean="0">
                <a:solidFill>
                  <a:prstClr val="black"/>
                </a:solidFill>
                <a:ea typeface="黑体" panose="02010609060101010101" pitchFamily="49" charset="-122"/>
              </a:rPr>
              <a:t>和</a:t>
            </a:r>
            <a:r>
              <a:rPr kumimoji="0" lang="en-US" altLang="zh-CN" sz="1600" b="1" smtClean="0">
                <a:solidFill>
                  <a:prstClr val="black"/>
                </a:solidFill>
                <a:ea typeface="黑体" panose="02010609060101010101" pitchFamily="49" charset="-122"/>
              </a:rPr>
              <a:t>e。</a:t>
            </a:r>
            <a:endParaRPr kumimoji="0" lang="zh-CN" altLang="en-US" sz="1600" b="1" smtClean="0">
              <a:solidFill>
                <a:prstClr val="black"/>
              </a:solidFill>
              <a:ea typeface="黑体" panose="02010609060101010101" pitchFamily="49" charset="-122"/>
            </a:endParaRPr>
          </a:p>
        </p:txBody>
      </p:sp>
      <p:sp>
        <p:nvSpPr>
          <p:cNvPr id="8" name="AutoShape 4"/>
          <p:cNvSpPr>
            <a:spLocks noChangeArrowheads="1"/>
          </p:cNvSpPr>
          <p:nvPr/>
        </p:nvSpPr>
        <p:spPr bwMode="auto">
          <a:xfrm>
            <a:off x="2987675" y="2636838"/>
            <a:ext cx="2663825" cy="1512887"/>
          </a:xfrm>
          <a:prstGeom prst="wedgeRoundRectCallout">
            <a:avLst>
              <a:gd name="adj1" fmla="val -21551"/>
              <a:gd name="adj2" fmla="val -115931"/>
              <a:gd name="adj3" fmla="val 16667"/>
            </a:avLst>
          </a:prstGeom>
          <a:solidFill>
            <a:schemeClr val="bg1"/>
          </a:solidFill>
          <a:ln w="6350">
            <a:solidFill>
              <a:schemeClr val="hlink"/>
            </a:solidFill>
            <a:miter lim="800000"/>
            <a:headEnd/>
            <a:tailEnd/>
          </a:ln>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600" dirty="0" smtClean="0">
                <a:solidFill>
                  <a:srgbClr val="FF0000"/>
                </a:solidFill>
              </a:rPr>
              <a:t>首先选取边</a:t>
            </a:r>
            <a:r>
              <a:rPr lang="en-US" altLang="zh-CN" sz="1600" dirty="0" smtClean="0">
                <a:solidFill>
                  <a:srgbClr val="FF0000"/>
                </a:solidFill>
              </a:rPr>
              <a:t>(</a:t>
            </a:r>
            <a:r>
              <a:rPr lang="en-US" altLang="zh-CN" sz="1600" dirty="0" err="1" smtClean="0">
                <a:solidFill>
                  <a:srgbClr val="FF0000"/>
                </a:solidFill>
              </a:rPr>
              <a:t>b,c</a:t>
            </a:r>
            <a:r>
              <a:rPr lang="en-US" altLang="zh-CN" sz="1600" dirty="0" smtClean="0">
                <a:solidFill>
                  <a:srgbClr val="FF0000"/>
                </a:solidFill>
              </a:rPr>
              <a:t>)</a:t>
            </a:r>
            <a:r>
              <a:rPr lang="zh-CN" altLang="en-US" sz="1600" dirty="0" smtClean="0">
                <a:solidFill>
                  <a:srgbClr val="FF0000"/>
                </a:solidFill>
              </a:rPr>
              <a:t>，并将顶点</a:t>
            </a:r>
            <a:r>
              <a:rPr lang="en-US" altLang="zh-CN" sz="1600" dirty="0" err="1" smtClean="0">
                <a:solidFill>
                  <a:srgbClr val="FF0000"/>
                </a:solidFill>
              </a:rPr>
              <a:t>b,c</a:t>
            </a:r>
            <a:r>
              <a:rPr lang="zh-CN" altLang="en-US" sz="1600" dirty="0" smtClean="0">
                <a:solidFill>
                  <a:srgbClr val="FF0000"/>
                </a:solidFill>
              </a:rPr>
              <a:t>加入到顶点覆盖集</a:t>
            </a:r>
            <a:r>
              <a:rPr lang="en-US" altLang="zh-CN" sz="1600" dirty="0" err="1" smtClean="0">
                <a:solidFill>
                  <a:srgbClr val="FF0000"/>
                </a:solidFill>
              </a:rPr>
              <a:t>cset</a:t>
            </a:r>
            <a:r>
              <a:rPr lang="zh-CN" altLang="en-US" sz="1600" dirty="0" smtClean="0">
                <a:solidFill>
                  <a:srgbClr val="FF0000"/>
                </a:solidFill>
              </a:rPr>
              <a:t>中，然后将与顶点</a:t>
            </a:r>
            <a:r>
              <a:rPr lang="en-US" altLang="zh-CN" sz="1600" dirty="0" err="1" smtClean="0">
                <a:solidFill>
                  <a:srgbClr val="FF0000"/>
                </a:solidFill>
              </a:rPr>
              <a:t>b,c</a:t>
            </a:r>
            <a:r>
              <a:rPr lang="zh-CN" altLang="en-US" sz="1600" dirty="0" smtClean="0">
                <a:solidFill>
                  <a:srgbClr val="FF0000"/>
                </a:solidFill>
              </a:rPr>
              <a:t>相关联的边从</a:t>
            </a:r>
            <a:r>
              <a:rPr lang="en-US" altLang="zh-CN" sz="1600" dirty="0" smtClean="0">
                <a:solidFill>
                  <a:srgbClr val="FF0000"/>
                </a:solidFill>
              </a:rPr>
              <a:t>e1</a:t>
            </a:r>
            <a:r>
              <a:rPr lang="zh-CN" altLang="en-US" sz="1600" dirty="0" smtClean="0">
                <a:solidFill>
                  <a:srgbClr val="FF0000"/>
                </a:solidFill>
              </a:rPr>
              <a:t>中删除</a:t>
            </a:r>
          </a:p>
        </p:txBody>
      </p:sp>
      <p:sp>
        <p:nvSpPr>
          <p:cNvPr id="9" name="AutoShape 4"/>
          <p:cNvSpPr>
            <a:spLocks noChangeArrowheads="1"/>
          </p:cNvSpPr>
          <p:nvPr/>
        </p:nvSpPr>
        <p:spPr bwMode="auto">
          <a:xfrm flipH="1">
            <a:off x="395288" y="4221163"/>
            <a:ext cx="2663825" cy="1368425"/>
          </a:xfrm>
          <a:prstGeom prst="wedgeRoundRectCallout">
            <a:avLst>
              <a:gd name="adj1" fmla="val -7889"/>
              <a:gd name="adj2" fmla="val -80301"/>
              <a:gd name="adj3" fmla="val 16667"/>
            </a:avLst>
          </a:prstGeom>
          <a:solidFill>
            <a:schemeClr val="bg1"/>
          </a:solidFill>
          <a:ln w="6350">
            <a:solidFill>
              <a:schemeClr val="hlink"/>
            </a:solidFill>
            <a:miter lim="800000"/>
            <a:headEnd/>
            <a:tailEnd/>
          </a:ln>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600" smtClean="0">
                <a:solidFill>
                  <a:srgbClr val="FF0000"/>
                </a:solidFill>
              </a:rPr>
              <a:t>然后选取边</a:t>
            </a:r>
            <a:r>
              <a:rPr lang="en-US" altLang="zh-CN" sz="1600" smtClean="0">
                <a:solidFill>
                  <a:srgbClr val="FF0000"/>
                </a:solidFill>
              </a:rPr>
              <a:t>(e,f)</a:t>
            </a:r>
            <a:r>
              <a:rPr lang="zh-CN" altLang="en-US" sz="1600" smtClean="0">
                <a:solidFill>
                  <a:srgbClr val="FF0000"/>
                </a:solidFill>
              </a:rPr>
              <a:t>，并将顶点</a:t>
            </a:r>
            <a:r>
              <a:rPr lang="en-US" altLang="zh-CN" sz="1600" smtClean="0">
                <a:solidFill>
                  <a:srgbClr val="FF0000"/>
                </a:solidFill>
              </a:rPr>
              <a:t>e,f</a:t>
            </a:r>
            <a:r>
              <a:rPr lang="zh-CN" altLang="en-US" sz="1600" smtClean="0">
                <a:solidFill>
                  <a:srgbClr val="FF0000"/>
                </a:solidFill>
              </a:rPr>
              <a:t>加入到顶点覆盖集</a:t>
            </a:r>
            <a:r>
              <a:rPr lang="en-US" altLang="zh-CN" sz="1600" smtClean="0">
                <a:solidFill>
                  <a:srgbClr val="FF0000"/>
                </a:solidFill>
              </a:rPr>
              <a:t>cset</a:t>
            </a:r>
            <a:r>
              <a:rPr lang="zh-CN" altLang="en-US" sz="1600" smtClean="0">
                <a:solidFill>
                  <a:srgbClr val="FF0000"/>
                </a:solidFill>
              </a:rPr>
              <a:t>中，然后将与顶点</a:t>
            </a:r>
            <a:r>
              <a:rPr lang="en-US" altLang="zh-CN" sz="1600" smtClean="0">
                <a:solidFill>
                  <a:srgbClr val="FF0000"/>
                </a:solidFill>
              </a:rPr>
              <a:t>e,f</a:t>
            </a:r>
            <a:r>
              <a:rPr lang="zh-CN" altLang="en-US" sz="1600" smtClean="0">
                <a:solidFill>
                  <a:srgbClr val="FF0000"/>
                </a:solidFill>
              </a:rPr>
              <a:t>相关联的边从</a:t>
            </a:r>
            <a:r>
              <a:rPr lang="en-US" altLang="zh-CN" sz="1600" smtClean="0">
                <a:solidFill>
                  <a:srgbClr val="FF0000"/>
                </a:solidFill>
              </a:rPr>
              <a:t>e1</a:t>
            </a:r>
            <a:r>
              <a:rPr lang="zh-CN" altLang="en-US" sz="1600" smtClean="0">
                <a:solidFill>
                  <a:srgbClr val="FF0000"/>
                </a:solidFill>
              </a:rPr>
              <a:t>中删除</a:t>
            </a:r>
          </a:p>
        </p:txBody>
      </p:sp>
      <p:sp>
        <p:nvSpPr>
          <p:cNvPr id="10" name="AutoShape 4"/>
          <p:cNvSpPr>
            <a:spLocks noChangeArrowheads="1"/>
          </p:cNvSpPr>
          <p:nvPr/>
        </p:nvSpPr>
        <p:spPr bwMode="auto">
          <a:xfrm flipH="1">
            <a:off x="2987675" y="4149725"/>
            <a:ext cx="2663825" cy="1511300"/>
          </a:xfrm>
          <a:prstGeom prst="wedgeRoundRectCallout">
            <a:avLst>
              <a:gd name="adj1" fmla="val -27913"/>
              <a:gd name="adj2" fmla="val -87024"/>
              <a:gd name="adj3" fmla="val 16667"/>
            </a:avLst>
          </a:prstGeom>
          <a:solidFill>
            <a:schemeClr val="bg1"/>
          </a:solidFill>
          <a:ln w="6350">
            <a:solidFill>
              <a:schemeClr val="hlink"/>
            </a:solidFill>
            <a:miter lim="800000"/>
            <a:headEnd/>
            <a:tailEnd/>
          </a:ln>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600" smtClean="0">
                <a:solidFill>
                  <a:srgbClr val="FF0000"/>
                </a:solidFill>
              </a:rPr>
              <a:t>选取边</a:t>
            </a:r>
            <a:r>
              <a:rPr lang="en-US" altLang="zh-CN" sz="1600" smtClean="0">
                <a:solidFill>
                  <a:srgbClr val="FF0000"/>
                </a:solidFill>
              </a:rPr>
              <a:t>(d,g)</a:t>
            </a:r>
            <a:r>
              <a:rPr lang="zh-CN" altLang="en-US" sz="1600" smtClean="0">
                <a:solidFill>
                  <a:srgbClr val="FF0000"/>
                </a:solidFill>
              </a:rPr>
              <a:t>，并将顶点</a:t>
            </a:r>
            <a:r>
              <a:rPr lang="en-US" altLang="zh-CN" sz="1600" smtClean="0">
                <a:solidFill>
                  <a:srgbClr val="FF0000"/>
                </a:solidFill>
              </a:rPr>
              <a:t>d,g</a:t>
            </a:r>
            <a:r>
              <a:rPr lang="zh-CN" altLang="en-US" sz="1600" smtClean="0">
                <a:solidFill>
                  <a:srgbClr val="FF0000"/>
                </a:solidFill>
              </a:rPr>
              <a:t>加入到顶点覆盖集</a:t>
            </a:r>
            <a:r>
              <a:rPr lang="en-US" altLang="zh-CN" sz="1600" smtClean="0">
                <a:solidFill>
                  <a:srgbClr val="FF0000"/>
                </a:solidFill>
              </a:rPr>
              <a:t>cset</a:t>
            </a:r>
            <a:r>
              <a:rPr lang="zh-CN" altLang="en-US" sz="1600" smtClean="0">
                <a:solidFill>
                  <a:srgbClr val="FF0000"/>
                </a:solidFill>
              </a:rPr>
              <a:t>中，然后将与顶点</a:t>
            </a:r>
            <a:r>
              <a:rPr lang="en-US" altLang="zh-CN" sz="1600" smtClean="0">
                <a:solidFill>
                  <a:srgbClr val="FF0000"/>
                </a:solidFill>
              </a:rPr>
              <a:t>d,g</a:t>
            </a:r>
            <a:r>
              <a:rPr lang="zh-CN" altLang="en-US" sz="1600" smtClean="0">
                <a:solidFill>
                  <a:srgbClr val="FF0000"/>
                </a:solidFill>
              </a:rPr>
              <a:t>相关联的边从</a:t>
            </a:r>
            <a:r>
              <a:rPr lang="en-US" altLang="zh-CN" sz="1600" smtClean="0">
                <a:solidFill>
                  <a:srgbClr val="FF0000"/>
                </a:solidFill>
              </a:rPr>
              <a:t>e1</a:t>
            </a:r>
            <a:r>
              <a:rPr lang="zh-CN" altLang="en-US" sz="1600" smtClean="0">
                <a:solidFill>
                  <a:srgbClr val="FF0000"/>
                </a:solidFill>
              </a:rPr>
              <a:t>中删除</a:t>
            </a:r>
          </a:p>
        </p:txBody>
      </p:sp>
      <p:sp>
        <p:nvSpPr>
          <p:cNvPr id="11" name="灯片编号占位符 10"/>
          <p:cNvSpPr>
            <a:spLocks noGrp="1"/>
          </p:cNvSpPr>
          <p:nvPr>
            <p:ph type="sldNum" sz="quarter" idx="12"/>
          </p:nvPr>
        </p:nvSpPr>
        <p:spPr/>
        <p:txBody>
          <a:bodyPr/>
          <a:lstStyle/>
          <a:p>
            <a:r>
              <a:rPr lang="en-US" altLang="zh-CN" smtClean="0"/>
              <a:t>Chapter11-</a:t>
            </a:r>
            <a:fld id="{3288BBC0-23D9-4B2C-ADBC-4005AE87FB9A}" type="slidenum">
              <a:rPr lang="en-US" altLang="zh-CN" smtClean="0"/>
              <a:pPr/>
              <a:t>134</a:t>
            </a:fld>
            <a:endParaRPr lang="en-US" altLang="zh-CN" dirty="0"/>
          </a:p>
        </p:txBody>
      </p:sp>
    </p:spTree>
    <p:extLst>
      <p:ext uri="{BB962C8B-B14F-4D97-AF65-F5344CB8AC3E}">
        <p14:creationId xmlns:p14="http://schemas.microsoft.com/office/powerpoint/2010/main" val="39873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grpId="1" nodeType="clickEffect">
                                  <p:stCondLst>
                                    <p:cond delay="0"/>
                                  </p:stCondLst>
                                  <p:childTnLst>
                                    <p:animEffect transition="out" filter="blinds(horizontal)">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1+#ppt_w/2"/>
                                          </p:val>
                                        </p:tav>
                                        <p:tav tm="100000">
                                          <p:val>
                                            <p:strVal val="#ppt_x"/>
                                          </p:val>
                                        </p:tav>
                                      </p:tavLst>
                                    </p:anim>
                                    <p:anim calcmode="lin" valueType="num">
                                      <p:cBhvr additive="base">
                                        <p:cTn id="31"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 presetClass="exit" presetSubtype="10" fill="hold" grpId="1" nodeType="clickEffect">
                                  <p:stCondLst>
                                    <p:cond delay="0"/>
                                  </p:stCondLst>
                                  <p:childTnLst>
                                    <p:animEffect transition="out" filter="blinds(horizontal)">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1+#ppt_w/2"/>
                                          </p:val>
                                        </p:tav>
                                        <p:tav tm="100000">
                                          <p:val>
                                            <p:strVal val="#ppt_x"/>
                                          </p:val>
                                        </p:tav>
                                      </p:tavLst>
                                    </p:anim>
                                    <p:anim calcmode="lin" valueType="num">
                                      <p:cBhvr additive="base">
                                        <p:cTn id="4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10"/>
                                        </p:tgtEl>
                                      </p:cBhvr>
                                    </p:animEffect>
                                    <p:set>
                                      <p:cBhvr>
                                        <p:cTn id="47" dur="1" fill="hold">
                                          <p:stCondLst>
                                            <p:cond delay="499"/>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P spid="8" grpId="1" animBg="1"/>
      <p:bldP spid="9" grpId="0" animBg="1" autoUpdateAnimBg="0"/>
      <p:bldP spid="9" grpId="1" animBg="1"/>
      <p:bldP spid="10" grpId="0" animBg="1" autoUpdateAnimBg="0"/>
      <p:bldP spid="10" grpId="1"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Rectangle 4"/>
          <p:cNvSpPr txBox="1">
            <a:spLocks noChangeArrowheads="1"/>
          </p:cNvSpPr>
          <p:nvPr/>
        </p:nvSpPr>
        <p:spPr bwMode="auto">
          <a:xfrm>
            <a:off x="381000" y="304800"/>
            <a:ext cx="8534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pPr eaLnBrk="1" hangingPunct="1"/>
            <a:r>
              <a:rPr lang="zh-CN" altLang="en-US" kern="0" smtClean="0">
                <a:latin typeface="Times New Roman" panose="02020603050405020304" pitchFamily="18" charset="0"/>
                <a:ea typeface="黑体" panose="02010609060101010101" pitchFamily="49" charset="-122"/>
              </a:rPr>
              <a:t>顶点覆盖近似算法示例</a:t>
            </a:r>
          </a:p>
        </p:txBody>
      </p:sp>
      <p:sp>
        <p:nvSpPr>
          <p:cNvPr id="5" name="灯片编号占位符 5"/>
          <p:cNvSpPr txBox="1">
            <a:spLocks/>
          </p:cNvSpPr>
          <p:nvPr/>
        </p:nvSpPr>
        <p:spPr>
          <a:xfrm>
            <a:off x="8172400" y="6400800"/>
            <a:ext cx="743000" cy="457200"/>
          </a:xfrm>
          <a:prstGeom prst="rect">
            <a:avLst/>
          </a:prstGeom>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E01584B2-66C1-4570-B645-29BDA4135A35}" type="slidenum">
              <a:rPr lang="zh-CN" altLang="en-US" sz="1400" smtClean="0">
                <a:solidFill>
                  <a:srgbClr val="FFFF00"/>
                </a:solidFill>
                <a:latin typeface="Arial Black" panose="020B0A04020102020204" pitchFamily="34" charset="0"/>
              </a:rPr>
              <a:pPr eaLnBrk="1" hangingPunct="1"/>
              <a:t>135</a:t>
            </a:fld>
            <a:endParaRPr lang="en-US" altLang="zh-CN" sz="1400" dirty="0">
              <a:solidFill>
                <a:srgbClr val="FFFF00"/>
              </a:solidFill>
              <a:latin typeface="Arial Black" panose="020B0A04020102020204" pitchFamily="34" charset="0"/>
            </a:endParaRPr>
          </a:p>
        </p:txBody>
      </p:sp>
      <p:sp>
        <p:nvSpPr>
          <p:cNvPr id="6" name="矩形 1"/>
          <p:cNvSpPr>
            <a:spLocks noChangeArrowheads="1"/>
          </p:cNvSpPr>
          <p:nvPr/>
        </p:nvSpPr>
        <p:spPr bwMode="auto">
          <a:xfrm>
            <a:off x="292100" y="1123951"/>
            <a:ext cx="87122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smtClean="0">
                <a:solidFill>
                  <a:srgbClr val="FFFF00"/>
                </a:solidFill>
              </a:rPr>
              <a:t>顶点覆盖近似算法</a:t>
            </a:r>
            <a:r>
              <a:rPr lang="en-US" altLang="zh-CN" sz="2800" dirty="0" err="1" smtClean="0">
                <a:solidFill>
                  <a:srgbClr val="FFFF00"/>
                </a:solidFill>
              </a:rPr>
              <a:t>approxVertexCover</a:t>
            </a:r>
            <a:r>
              <a:rPr lang="zh-CN" altLang="en-US" sz="2800" dirty="0" smtClean="0">
                <a:solidFill>
                  <a:srgbClr val="FFFF00"/>
                </a:solidFill>
              </a:rPr>
              <a:t>的性能比</a:t>
            </a:r>
            <a:r>
              <a:rPr lang="zh-CN" altLang="en-US" dirty="0" smtClean="0">
                <a:solidFill>
                  <a:srgbClr val="FFFF00"/>
                </a:solidFill>
              </a:rPr>
              <a:t>为2。</a:t>
            </a:r>
          </a:p>
        </p:txBody>
      </p:sp>
      <p:graphicFrame>
        <p:nvGraphicFramePr>
          <p:cNvPr id="7" name="Object 4"/>
          <p:cNvGraphicFramePr>
            <a:graphicFrameLocks noChangeAspect="1"/>
          </p:cNvGraphicFramePr>
          <p:nvPr>
            <p:extLst>
              <p:ext uri="{D42A27DB-BD31-4B8C-83A1-F6EECF244321}">
                <p14:modId xmlns:p14="http://schemas.microsoft.com/office/powerpoint/2010/main" val="543058692"/>
              </p:ext>
            </p:extLst>
          </p:nvPr>
        </p:nvGraphicFramePr>
        <p:xfrm>
          <a:off x="560928" y="1646238"/>
          <a:ext cx="6879144" cy="4497387"/>
        </p:xfrm>
        <a:graphic>
          <a:graphicData uri="http://schemas.openxmlformats.org/presentationml/2006/ole">
            <mc:AlternateContent xmlns:mc="http://schemas.openxmlformats.org/markup-compatibility/2006">
              <mc:Choice xmlns:v="urn:schemas-microsoft-com:vml" Requires="v">
                <p:oleObj spid="_x0000_s1009696" name="公式" r:id="rId3" imgW="3924300" imgH="2565400" progId="Equation.3">
                  <p:embed/>
                </p:oleObj>
              </mc:Choice>
              <mc:Fallback>
                <p:oleObj name="公式" r:id="rId3" imgW="3924300" imgH="2565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928" y="1646238"/>
                        <a:ext cx="6879144" cy="4497387"/>
                      </a:xfrm>
                      <a:prstGeom prst="rect">
                        <a:avLst/>
                      </a:prstGeom>
                      <a:solidFill>
                        <a:schemeClr val="bg1"/>
                      </a:solidFill>
                      <a:ln>
                        <a:noFill/>
                      </a:ln>
                      <a:extLst/>
                    </p:spPr>
                  </p:pic>
                </p:oleObj>
              </mc:Fallback>
            </mc:AlternateContent>
          </a:graphicData>
        </a:graphic>
      </p:graphicFrame>
      <p:sp>
        <p:nvSpPr>
          <p:cNvPr id="8" name="灯片编号占位符 7"/>
          <p:cNvSpPr>
            <a:spLocks noGrp="1"/>
          </p:cNvSpPr>
          <p:nvPr>
            <p:ph type="sldNum" sz="quarter" idx="12"/>
          </p:nvPr>
        </p:nvSpPr>
        <p:spPr/>
        <p:txBody>
          <a:bodyPr/>
          <a:lstStyle/>
          <a:p>
            <a:r>
              <a:rPr lang="en-US" altLang="zh-CN" smtClean="0"/>
              <a:t>Chapter11-</a:t>
            </a:r>
            <a:fld id="{3288BBC0-23D9-4B2C-ADBC-4005AE87FB9A}" type="slidenum">
              <a:rPr lang="en-US" altLang="zh-CN" smtClean="0"/>
              <a:pPr/>
              <a:t>135</a:t>
            </a:fld>
            <a:endParaRPr lang="en-US" altLang="zh-CN" dirty="0"/>
          </a:p>
        </p:txBody>
      </p:sp>
    </p:spTree>
    <p:extLst>
      <p:ext uri="{BB962C8B-B14F-4D97-AF65-F5344CB8AC3E}">
        <p14:creationId xmlns:p14="http://schemas.microsoft.com/office/powerpoint/2010/main" val="20095896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txBox="1">
            <a:spLocks/>
          </p:cNvSpPr>
          <p:nvPr/>
        </p:nvSpPr>
        <p:spPr>
          <a:xfrm>
            <a:off x="8172400" y="6400800"/>
            <a:ext cx="743000" cy="457200"/>
          </a:xfrm>
          <a:prstGeom prst="rect">
            <a:avLst/>
          </a:prstGeom>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B8C38177-3CCA-4BEF-9A63-A76EC551158F}" type="slidenum">
              <a:rPr lang="zh-CN" altLang="en-US" sz="1400" smtClean="0">
                <a:solidFill>
                  <a:srgbClr val="FFFF00"/>
                </a:solidFill>
                <a:latin typeface="Arial Black" panose="020B0A04020102020204" pitchFamily="34" charset="0"/>
              </a:rPr>
              <a:pPr eaLnBrk="1" hangingPunct="1"/>
              <a:t>136</a:t>
            </a:fld>
            <a:endParaRPr lang="en-US" altLang="zh-CN" sz="1400" dirty="0">
              <a:solidFill>
                <a:srgbClr val="FFFF00"/>
              </a:solidFill>
              <a:latin typeface="Arial Black" panose="020B0A04020102020204" pitchFamily="34" charset="0"/>
            </a:endParaRPr>
          </a:p>
        </p:txBody>
      </p:sp>
      <p:sp>
        <p:nvSpPr>
          <p:cNvPr id="5" name="Rectangle 4"/>
          <p:cNvSpPr>
            <a:spLocks noChangeArrowheads="1"/>
          </p:cNvSpPr>
          <p:nvPr/>
        </p:nvSpPr>
        <p:spPr bwMode="auto">
          <a:xfrm>
            <a:off x="-38100" y="-16669"/>
            <a:ext cx="80010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800" dirty="0" smtClean="0">
                <a:solidFill>
                  <a:prstClr val="white"/>
                </a:solidFill>
                <a:latin typeface="黑体" panose="02010609060101010101" pitchFamily="49" charset="-122"/>
                <a:ea typeface="黑体" panose="02010609060101010101" pitchFamily="49" charset="-122"/>
              </a:rPr>
              <a:t>哈密顿回路问题</a:t>
            </a:r>
            <a:r>
              <a:rPr lang="zh-CN" altLang="en-US" sz="4400" dirty="0" smtClean="0">
                <a:solidFill>
                  <a:prstClr val="white"/>
                </a:solidFill>
                <a:latin typeface="黑体" panose="02010609060101010101" pitchFamily="49" charset="-122"/>
                <a:ea typeface="黑体" panose="02010609060101010101" pitchFamily="49" charset="-122"/>
              </a:rPr>
              <a:t>	（</a:t>
            </a:r>
            <a:r>
              <a:rPr lang="en-US" altLang="zh-CN" sz="4400" dirty="0" smtClean="0">
                <a:solidFill>
                  <a:prstClr val="white"/>
                </a:solidFill>
                <a:latin typeface="黑体" panose="02010609060101010101" pitchFamily="49" charset="-122"/>
                <a:ea typeface="黑体" panose="02010609060101010101" pitchFamily="49" charset="-122"/>
              </a:rPr>
              <a:t>HAM-CYCLE）</a:t>
            </a:r>
            <a:r>
              <a:rPr lang="zh-CN" altLang="en-US" sz="4800" dirty="0" smtClean="0">
                <a:solidFill>
                  <a:prstClr val="white"/>
                </a:solidFill>
                <a:latin typeface="黑体" panose="02010609060101010101" pitchFamily="49" charset="-122"/>
                <a:ea typeface="黑体" panose="02010609060101010101" pitchFamily="49" charset="-122"/>
              </a:rPr>
              <a:t> </a:t>
            </a:r>
          </a:p>
        </p:txBody>
      </p:sp>
      <p:sp>
        <p:nvSpPr>
          <p:cNvPr id="6" name="Text Box 5"/>
          <p:cNvSpPr txBox="1">
            <a:spLocks noChangeArrowheads="1"/>
          </p:cNvSpPr>
          <p:nvPr/>
        </p:nvSpPr>
        <p:spPr bwMode="auto">
          <a:xfrm>
            <a:off x="323850" y="2420839"/>
            <a:ext cx="84582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800" b="1" dirty="0" smtClean="0">
                <a:solidFill>
                  <a:srgbClr val="00B0F0"/>
                </a:solidFill>
                <a:latin typeface="黑体" panose="02010609060101010101" pitchFamily="49" charset="-122"/>
                <a:ea typeface="黑体" panose="02010609060101010101" pitchFamily="49" charset="-122"/>
              </a:rPr>
              <a:t>证明思路：</a:t>
            </a:r>
            <a:r>
              <a:rPr kumimoji="0" lang="zh-CN" altLang="en-US" sz="2800" dirty="0" smtClean="0">
                <a:solidFill>
                  <a:srgbClr val="00B0F0"/>
                </a:solidFill>
                <a:latin typeface="黑体" panose="02010609060101010101" pitchFamily="49" charset="-122"/>
                <a:ea typeface="黑体" panose="02010609060101010101" pitchFamily="49" charset="-122"/>
              </a:rPr>
              <a:t> </a:t>
            </a:r>
          </a:p>
          <a:p>
            <a:pPr eaLnBrk="1" hangingPunct="1"/>
            <a:r>
              <a:rPr kumimoji="0" lang="zh-CN" altLang="en-US" sz="2800" dirty="0" smtClean="0">
                <a:solidFill>
                  <a:srgbClr val="00B0F0"/>
                </a:solidFill>
                <a:latin typeface="黑体" panose="02010609060101010101" pitchFamily="49" charset="-122"/>
                <a:ea typeface="黑体" panose="02010609060101010101" pitchFamily="49" charset="-122"/>
              </a:rPr>
              <a:t>    首先，已知哈密顿回路问题是一个</a:t>
            </a:r>
            <a:r>
              <a:rPr kumimoji="0" lang="en-US" altLang="zh-CN" sz="2800" dirty="0" smtClean="0">
                <a:solidFill>
                  <a:srgbClr val="00B0F0"/>
                </a:solidFill>
                <a:latin typeface="黑体" panose="02010609060101010101" pitchFamily="49" charset="-122"/>
                <a:ea typeface="黑体" panose="02010609060101010101" pitchFamily="49" charset="-122"/>
              </a:rPr>
              <a:t>NP</a:t>
            </a:r>
            <a:r>
              <a:rPr kumimoji="0" lang="zh-CN" altLang="en-US" sz="2800" dirty="0" smtClean="0">
                <a:solidFill>
                  <a:srgbClr val="00B0F0"/>
                </a:solidFill>
                <a:latin typeface="黑体" panose="02010609060101010101" pitchFamily="49" charset="-122"/>
                <a:ea typeface="黑体" panose="02010609060101010101" pitchFamily="49" charset="-122"/>
              </a:rPr>
              <a:t>类问题。</a:t>
            </a:r>
          </a:p>
          <a:p>
            <a:pPr eaLnBrk="1" hangingPunct="1"/>
            <a:r>
              <a:rPr kumimoji="0" lang="zh-CN" altLang="en-US" sz="2800" dirty="0" smtClean="0">
                <a:solidFill>
                  <a:srgbClr val="00B0F0"/>
                </a:solidFill>
                <a:latin typeface="黑体" panose="02010609060101010101" pitchFamily="49" charset="-122"/>
                <a:ea typeface="黑体" panose="02010609060101010101" pitchFamily="49" charset="-122"/>
              </a:rPr>
              <a:t>    其次，通过证明3-</a:t>
            </a:r>
            <a:r>
              <a:rPr kumimoji="0" lang="en-US" altLang="zh-CN" sz="2800" dirty="0" err="1" smtClean="0">
                <a:solidFill>
                  <a:srgbClr val="00B0F0"/>
                </a:solidFill>
                <a:latin typeface="黑体" panose="02010609060101010101" pitchFamily="49" charset="-122"/>
                <a:ea typeface="黑体" panose="02010609060101010101" pitchFamily="49" charset="-122"/>
              </a:rPr>
              <a:t>SAT∝</a:t>
            </a:r>
            <a:r>
              <a:rPr kumimoji="0" lang="en-US" altLang="zh-CN" sz="2800" baseline="-30000" dirty="0" err="1" smtClean="0">
                <a:solidFill>
                  <a:srgbClr val="00B0F0"/>
                </a:solidFill>
                <a:latin typeface="黑体" panose="02010609060101010101" pitchFamily="49" charset="-122"/>
                <a:ea typeface="黑体" panose="02010609060101010101" pitchFamily="49" charset="-122"/>
              </a:rPr>
              <a:t>p</a:t>
            </a:r>
            <a:r>
              <a:rPr kumimoji="0" lang="en-US" altLang="zh-CN" sz="2800" dirty="0" err="1" smtClean="0">
                <a:solidFill>
                  <a:srgbClr val="00B0F0"/>
                </a:solidFill>
                <a:latin typeface="黑体" panose="02010609060101010101" pitchFamily="49" charset="-122"/>
                <a:ea typeface="黑体" panose="02010609060101010101" pitchFamily="49" charset="-122"/>
              </a:rPr>
              <a:t>HAM-CYCLE</a:t>
            </a:r>
            <a:r>
              <a:rPr kumimoji="0" lang="en-US" altLang="zh-CN" sz="2800" dirty="0" smtClean="0">
                <a:solidFill>
                  <a:srgbClr val="00B0F0"/>
                </a:solidFill>
                <a:latin typeface="黑体" panose="02010609060101010101" pitchFamily="49" charset="-122"/>
                <a:ea typeface="黑体" panose="02010609060101010101" pitchFamily="49" charset="-122"/>
              </a:rPr>
              <a:t>，</a:t>
            </a:r>
          </a:p>
          <a:p>
            <a:pPr eaLnBrk="1" hangingPunct="1"/>
            <a:r>
              <a:rPr kumimoji="0" lang="zh-CN" altLang="en-US" sz="2800" dirty="0" smtClean="0">
                <a:solidFill>
                  <a:srgbClr val="00B0F0"/>
                </a:solidFill>
                <a:latin typeface="黑体" panose="02010609060101010101" pitchFamily="49" charset="-122"/>
                <a:ea typeface="黑体" panose="02010609060101010101" pitchFamily="49" charset="-122"/>
              </a:rPr>
              <a:t>		得出：</a:t>
            </a:r>
            <a:r>
              <a:rPr kumimoji="0" lang="en-US" altLang="zh-CN" sz="2800" dirty="0" smtClean="0">
                <a:solidFill>
                  <a:srgbClr val="00B0F0"/>
                </a:solidFill>
                <a:latin typeface="黑体" panose="02010609060101010101" pitchFamily="49" charset="-122"/>
                <a:ea typeface="黑体" panose="02010609060101010101" pitchFamily="49" charset="-122"/>
              </a:rPr>
              <a:t>HAM-CYCLE∈NPC。</a:t>
            </a:r>
            <a:r>
              <a:rPr kumimoji="0" lang="zh-CN" altLang="en-US" sz="2800" dirty="0" smtClean="0">
                <a:solidFill>
                  <a:prstClr val="white"/>
                </a:solidFill>
                <a:latin typeface="黑体" panose="02010609060101010101" pitchFamily="49" charset="-122"/>
                <a:ea typeface="黑体" panose="02010609060101010101" pitchFamily="49" charset="-122"/>
              </a:rPr>
              <a:t>	</a:t>
            </a:r>
            <a:endParaRPr kumimoji="0" lang="en-US" altLang="zh-CN" sz="2000" dirty="0" smtClean="0">
              <a:solidFill>
                <a:prstClr val="white"/>
              </a:solidFill>
              <a:latin typeface="黑体" panose="02010609060101010101" pitchFamily="49" charset="-122"/>
              <a:ea typeface="黑体" panose="02010609060101010101" pitchFamily="49" charset="-122"/>
            </a:endParaRPr>
          </a:p>
        </p:txBody>
      </p:sp>
      <p:sp>
        <p:nvSpPr>
          <p:cNvPr id="7" name="Text Box 6"/>
          <p:cNvSpPr txBox="1">
            <a:spLocks noChangeArrowheads="1"/>
          </p:cNvSpPr>
          <p:nvPr/>
        </p:nvSpPr>
        <p:spPr bwMode="auto">
          <a:xfrm>
            <a:off x="250825" y="1412776"/>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dirty="0" smtClean="0">
                <a:solidFill>
                  <a:prstClr val="white"/>
                </a:solidFill>
                <a:latin typeface="黑体" panose="02010609060101010101" pitchFamily="49" charset="-122"/>
                <a:ea typeface="黑体" panose="02010609060101010101" pitchFamily="49" charset="-122"/>
              </a:rPr>
              <a:t>     </a:t>
            </a:r>
            <a:r>
              <a:rPr kumimoji="0" lang="zh-CN" altLang="en-US" sz="2800" b="1" dirty="0" smtClean="0">
                <a:solidFill>
                  <a:srgbClr val="00B0F0"/>
                </a:solidFill>
                <a:latin typeface="黑体" panose="02010609060101010101" pitchFamily="49" charset="-122"/>
                <a:ea typeface="黑体" panose="02010609060101010101" pitchFamily="49" charset="-122"/>
              </a:rPr>
              <a:t>问题描述：</a:t>
            </a:r>
            <a:r>
              <a:rPr kumimoji="0" lang="zh-CN" altLang="en-US" sz="2800" dirty="0" smtClean="0">
                <a:solidFill>
                  <a:srgbClr val="00B0F0"/>
                </a:solidFill>
                <a:latin typeface="黑体" panose="02010609060101010101" pitchFamily="49" charset="-122"/>
                <a:ea typeface="黑体" panose="02010609060101010101" pitchFamily="49" charset="-122"/>
              </a:rPr>
              <a:t>给定无向图</a:t>
            </a:r>
            <a:r>
              <a:rPr kumimoji="0" lang="en-US" altLang="zh-CN" sz="2800" dirty="0" smtClean="0">
                <a:solidFill>
                  <a:srgbClr val="00B0F0"/>
                </a:solidFill>
                <a:latin typeface="黑体" panose="02010609060101010101" pitchFamily="49" charset="-122"/>
                <a:ea typeface="黑体" panose="02010609060101010101" pitchFamily="49" charset="-122"/>
              </a:rPr>
              <a:t>G=(V，E)，</a:t>
            </a:r>
            <a:r>
              <a:rPr kumimoji="0" lang="zh-CN" altLang="en-US" sz="2800" dirty="0" smtClean="0">
                <a:solidFill>
                  <a:srgbClr val="00B0F0"/>
                </a:solidFill>
                <a:latin typeface="黑体" panose="02010609060101010101" pitchFamily="49" charset="-122"/>
                <a:ea typeface="黑体" panose="02010609060101010101" pitchFamily="49" charset="-122"/>
              </a:rPr>
              <a:t>判定其是否含有一哈密顿回路。</a:t>
            </a:r>
            <a:r>
              <a:rPr kumimoji="0" lang="zh-CN" altLang="en-US" dirty="0" smtClean="0">
                <a:solidFill>
                  <a:srgbClr val="00B0F0"/>
                </a:solidFill>
                <a:latin typeface="黑体" panose="02010609060101010101" pitchFamily="49" charset="-122"/>
                <a:ea typeface="黑体" panose="02010609060101010101" pitchFamily="49" charset="-122"/>
              </a:rPr>
              <a:t> </a:t>
            </a:r>
          </a:p>
        </p:txBody>
      </p:sp>
      <p:pic>
        <p:nvPicPr>
          <p:cNvPr id="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84887" y="3840759"/>
            <a:ext cx="2633662"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2"/>
          <p:cNvSpPr>
            <a:spLocks noChangeArrowheads="1"/>
          </p:cNvSpPr>
          <p:nvPr/>
        </p:nvSpPr>
        <p:spPr bwMode="auto">
          <a:xfrm>
            <a:off x="323850" y="4797425"/>
            <a:ext cx="56515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dirty="0" smtClean="0">
                <a:solidFill>
                  <a:srgbClr val="FF0000"/>
                </a:solidFill>
                <a:latin typeface="黑体" panose="02010609060101010101" pitchFamily="49" charset="-122"/>
                <a:ea typeface="黑体" panose="02010609060101010101" pitchFamily="49" charset="-122"/>
              </a:rPr>
              <a:t>哈密顿回路：</a:t>
            </a:r>
            <a:r>
              <a:rPr lang="zh-CN" altLang="en-US" dirty="0" smtClean="0">
                <a:solidFill>
                  <a:srgbClr val="00B0F0"/>
                </a:solidFill>
              </a:rPr>
              <a:t>从图中的任意一点出发，路途中经过图中每一个顶点当且仅当一次，则成为哈密顿回路。</a:t>
            </a:r>
          </a:p>
        </p:txBody>
      </p:sp>
      <p:sp>
        <p:nvSpPr>
          <p:cNvPr id="10" name="灯片编号占位符 9"/>
          <p:cNvSpPr>
            <a:spLocks noGrp="1"/>
          </p:cNvSpPr>
          <p:nvPr>
            <p:ph type="sldNum" sz="quarter" idx="12"/>
          </p:nvPr>
        </p:nvSpPr>
        <p:spPr/>
        <p:txBody>
          <a:bodyPr/>
          <a:lstStyle/>
          <a:p>
            <a:r>
              <a:rPr lang="en-US" altLang="zh-CN" smtClean="0"/>
              <a:t>Chapter11-</a:t>
            </a:r>
            <a:fld id="{3288BBC0-23D9-4B2C-ADBC-4005AE87FB9A}" type="slidenum">
              <a:rPr lang="en-US" altLang="zh-CN" smtClean="0"/>
              <a:pPr/>
              <a:t>136</a:t>
            </a:fld>
            <a:endParaRPr lang="en-US" altLang="zh-CN" dirty="0"/>
          </a:p>
        </p:txBody>
      </p:sp>
    </p:spTree>
    <p:extLst>
      <p:ext uri="{BB962C8B-B14F-4D97-AF65-F5344CB8AC3E}">
        <p14:creationId xmlns:p14="http://schemas.microsoft.com/office/powerpoint/2010/main" val="778711901"/>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457200" y="354013"/>
            <a:ext cx="8229600" cy="681037"/>
          </a:xfrm>
        </p:spPr>
        <p:txBody>
          <a:bodyPr/>
          <a:lstStyle/>
          <a:p>
            <a:r>
              <a:rPr lang="zh-CN" altLang="en-US" sz="3600" b="1" dirty="0">
                <a:solidFill>
                  <a:srgbClr val="000066"/>
                </a:solidFill>
              </a:rPr>
              <a:t>旅行售货员问题近似算法</a:t>
            </a:r>
          </a:p>
        </p:txBody>
      </p:sp>
      <p:sp>
        <p:nvSpPr>
          <p:cNvPr id="286723" name="Text Box 3"/>
          <p:cNvSpPr txBox="1">
            <a:spLocks noChangeArrowheads="1"/>
          </p:cNvSpPr>
          <p:nvPr/>
        </p:nvSpPr>
        <p:spPr bwMode="auto">
          <a:xfrm>
            <a:off x="669925" y="1263650"/>
            <a:ext cx="7940675" cy="1187450"/>
          </a:xfrm>
          <a:prstGeom prst="rect">
            <a:avLst/>
          </a:prstGeom>
          <a:noFill/>
          <a:ln w="6350">
            <a:noFill/>
            <a:miter lim="800000"/>
            <a:headEnd/>
            <a:tailEnd/>
          </a:ln>
          <a:effectLst/>
        </p:spPr>
        <p:txBody>
          <a:bodyPr>
            <a:spAutoFit/>
          </a:bodyPr>
          <a:lstStyle/>
          <a:p>
            <a:pPr>
              <a:spcBef>
                <a:spcPct val="20000"/>
              </a:spcBef>
            </a:pPr>
            <a:r>
              <a:rPr kumimoji="1" lang="zh-CN" altLang="en-US" sz="2400" b="1">
                <a:solidFill>
                  <a:srgbClr val="000066"/>
                </a:solidFill>
                <a:latin typeface="楷体_GB2312" pitchFamily="49" charset="-122"/>
                <a:ea typeface="楷体_GB2312" pitchFamily="49" charset="-122"/>
              </a:rPr>
              <a:t>    问题描述：给定一个完全无向图</a:t>
            </a:r>
            <a:r>
              <a:rPr kumimoji="1" lang="en-US" altLang="zh-CN" sz="2400" b="1">
                <a:solidFill>
                  <a:srgbClr val="000066"/>
                </a:solidFill>
                <a:latin typeface="楷体_GB2312" pitchFamily="49" charset="-122"/>
                <a:ea typeface="楷体_GB2312" pitchFamily="49" charset="-122"/>
              </a:rPr>
              <a:t>G=(V,E)，</a:t>
            </a:r>
            <a:r>
              <a:rPr kumimoji="1" lang="zh-CN" altLang="en-US" sz="2400" b="1">
                <a:solidFill>
                  <a:srgbClr val="000066"/>
                </a:solidFill>
                <a:latin typeface="楷体_GB2312" pitchFamily="49" charset="-122"/>
                <a:ea typeface="楷体_GB2312" pitchFamily="49" charset="-122"/>
              </a:rPr>
              <a:t>其每一边(</a:t>
            </a:r>
            <a:r>
              <a:rPr kumimoji="1" lang="en-US" altLang="zh-CN" sz="2400" b="1">
                <a:solidFill>
                  <a:srgbClr val="000066"/>
                </a:solidFill>
                <a:latin typeface="楷体_GB2312" pitchFamily="49" charset="-122"/>
                <a:ea typeface="楷体_GB2312" pitchFamily="49" charset="-122"/>
              </a:rPr>
              <a:t>u,v)∈E</a:t>
            </a:r>
            <a:r>
              <a:rPr kumimoji="1" lang="zh-CN" altLang="en-US" sz="2400" b="1">
                <a:solidFill>
                  <a:srgbClr val="000066"/>
                </a:solidFill>
                <a:latin typeface="楷体_GB2312" pitchFamily="49" charset="-122"/>
                <a:ea typeface="楷体_GB2312" pitchFamily="49" charset="-122"/>
              </a:rPr>
              <a:t>有一非负整数费用</a:t>
            </a:r>
            <a:r>
              <a:rPr kumimoji="1" lang="en-US" altLang="zh-CN" sz="2400" b="1">
                <a:solidFill>
                  <a:srgbClr val="000066"/>
                </a:solidFill>
                <a:latin typeface="楷体_GB2312" pitchFamily="49" charset="-122"/>
                <a:ea typeface="楷体_GB2312" pitchFamily="49" charset="-122"/>
              </a:rPr>
              <a:t>c(u,v)。</a:t>
            </a:r>
            <a:r>
              <a:rPr kumimoji="1" lang="zh-CN" altLang="en-US" sz="2400" b="1">
                <a:solidFill>
                  <a:srgbClr val="000066"/>
                </a:solidFill>
                <a:latin typeface="楷体_GB2312" pitchFamily="49" charset="-122"/>
                <a:ea typeface="楷体_GB2312" pitchFamily="49" charset="-122"/>
              </a:rPr>
              <a:t>要找出</a:t>
            </a:r>
            <a:r>
              <a:rPr kumimoji="1" lang="en-US" altLang="zh-CN" sz="2400" b="1">
                <a:solidFill>
                  <a:srgbClr val="000066"/>
                </a:solidFill>
                <a:latin typeface="楷体_GB2312" pitchFamily="49" charset="-122"/>
                <a:ea typeface="楷体_GB2312" pitchFamily="49" charset="-122"/>
              </a:rPr>
              <a:t>G</a:t>
            </a:r>
            <a:r>
              <a:rPr kumimoji="1" lang="zh-CN" altLang="en-US" sz="2400" b="1">
                <a:solidFill>
                  <a:srgbClr val="000066"/>
                </a:solidFill>
                <a:latin typeface="楷体_GB2312" pitchFamily="49" charset="-122"/>
                <a:ea typeface="楷体_GB2312" pitchFamily="49" charset="-122"/>
              </a:rPr>
              <a:t>的最小费用哈密顿回路。</a:t>
            </a:r>
          </a:p>
        </p:txBody>
      </p:sp>
      <p:sp>
        <p:nvSpPr>
          <p:cNvPr id="286724" name="Text Box 4"/>
          <p:cNvSpPr txBox="1">
            <a:spLocks noChangeArrowheads="1"/>
          </p:cNvSpPr>
          <p:nvPr/>
        </p:nvSpPr>
        <p:spPr bwMode="auto">
          <a:xfrm>
            <a:off x="609600" y="3429000"/>
            <a:ext cx="7543800" cy="1917700"/>
          </a:xfrm>
          <a:prstGeom prst="rect">
            <a:avLst/>
          </a:prstGeom>
          <a:noFill/>
          <a:ln w="6350">
            <a:noFill/>
            <a:miter lim="800000"/>
            <a:headEnd/>
            <a:tailEnd/>
          </a:ln>
          <a:effectLst/>
        </p:spPr>
        <p:txBody>
          <a:bodyPr>
            <a:spAutoFit/>
          </a:bodyPr>
          <a:lstStyle/>
          <a:p>
            <a:pPr>
              <a:spcBef>
                <a:spcPct val="20000"/>
              </a:spcBef>
            </a:pPr>
            <a:r>
              <a:rPr kumimoji="1" lang="zh-CN" altLang="en-US" sz="2400" b="1">
                <a:solidFill>
                  <a:srgbClr val="000066"/>
                </a:solidFill>
                <a:latin typeface="楷体_GB2312" pitchFamily="49" charset="-122"/>
                <a:ea typeface="楷体_GB2312" pitchFamily="49" charset="-122"/>
              </a:rPr>
              <a:t>    比如，费用函数</a:t>
            </a:r>
            <a:r>
              <a:rPr kumimoji="1" lang="en-US" altLang="zh-CN" sz="2400" b="1">
                <a:solidFill>
                  <a:srgbClr val="000066"/>
                </a:solidFill>
                <a:latin typeface="楷体_GB2312" pitchFamily="49" charset="-122"/>
                <a:ea typeface="楷体_GB2312" pitchFamily="49" charset="-122"/>
              </a:rPr>
              <a:t>c</a:t>
            </a:r>
            <a:r>
              <a:rPr kumimoji="1" lang="zh-CN" altLang="en-US" sz="2400" b="1">
                <a:solidFill>
                  <a:srgbClr val="000066"/>
                </a:solidFill>
                <a:latin typeface="楷体_GB2312" pitchFamily="49" charset="-122"/>
                <a:ea typeface="楷体_GB2312" pitchFamily="49" charset="-122"/>
              </a:rPr>
              <a:t>往往具有三角不等式性质，即对任意的3个顶点</a:t>
            </a:r>
            <a:r>
              <a:rPr kumimoji="1" lang="en-US" altLang="zh-CN" sz="2400" b="1">
                <a:solidFill>
                  <a:srgbClr val="000066"/>
                </a:solidFill>
                <a:latin typeface="楷体_GB2312" pitchFamily="49" charset="-122"/>
                <a:ea typeface="楷体_GB2312" pitchFamily="49" charset="-122"/>
              </a:rPr>
              <a:t>u,v,w∈V，</a:t>
            </a:r>
            <a:r>
              <a:rPr kumimoji="1" lang="zh-CN" altLang="en-US" sz="2400" b="1">
                <a:solidFill>
                  <a:srgbClr val="000066"/>
                </a:solidFill>
                <a:latin typeface="楷体_GB2312" pitchFamily="49" charset="-122"/>
                <a:ea typeface="楷体_GB2312" pitchFamily="49" charset="-122"/>
              </a:rPr>
              <a:t>有：</a:t>
            </a:r>
            <a:r>
              <a:rPr kumimoji="1" lang="en-US" altLang="zh-CN" sz="2400" b="1">
                <a:solidFill>
                  <a:srgbClr val="000066"/>
                </a:solidFill>
                <a:latin typeface="楷体_GB2312" pitchFamily="49" charset="-122"/>
                <a:ea typeface="楷体_GB2312" pitchFamily="49" charset="-122"/>
              </a:rPr>
              <a:t>c(u,w)≤c(u,v)+c(v,w)。</a:t>
            </a:r>
            <a:r>
              <a:rPr kumimoji="1" lang="zh-CN" altLang="en-US" sz="2400" b="1">
                <a:solidFill>
                  <a:srgbClr val="000066"/>
                </a:solidFill>
                <a:latin typeface="楷体_GB2312" pitchFamily="49" charset="-122"/>
                <a:ea typeface="楷体_GB2312" pitchFamily="49" charset="-122"/>
              </a:rPr>
              <a:t>当图</a:t>
            </a:r>
            <a:r>
              <a:rPr kumimoji="1" lang="en-US" altLang="zh-CN" sz="2400" b="1">
                <a:solidFill>
                  <a:srgbClr val="000066"/>
                </a:solidFill>
                <a:latin typeface="楷体_GB2312" pitchFamily="49" charset="-122"/>
                <a:ea typeface="楷体_GB2312" pitchFamily="49" charset="-122"/>
              </a:rPr>
              <a:t>G</a:t>
            </a:r>
            <a:r>
              <a:rPr kumimoji="1" lang="zh-CN" altLang="en-US" sz="2400" b="1">
                <a:solidFill>
                  <a:srgbClr val="000066"/>
                </a:solidFill>
                <a:latin typeface="楷体_GB2312" pitchFamily="49" charset="-122"/>
                <a:ea typeface="楷体_GB2312" pitchFamily="49" charset="-122"/>
              </a:rPr>
              <a:t>中的顶点就是平面上的点，任意2顶点间的费用就是这2点间的欧氏距离时，费用函数</a:t>
            </a:r>
            <a:r>
              <a:rPr kumimoji="1" lang="en-US" altLang="zh-CN" sz="2400" b="1">
                <a:solidFill>
                  <a:srgbClr val="000066"/>
                </a:solidFill>
                <a:latin typeface="楷体_GB2312" pitchFamily="49" charset="-122"/>
                <a:ea typeface="楷体_GB2312" pitchFamily="49" charset="-122"/>
              </a:rPr>
              <a:t>c</a:t>
            </a:r>
            <a:r>
              <a:rPr kumimoji="1" lang="zh-CN" altLang="en-US" sz="2400" b="1">
                <a:solidFill>
                  <a:srgbClr val="000066"/>
                </a:solidFill>
                <a:latin typeface="楷体_GB2312" pitchFamily="49" charset="-122"/>
                <a:ea typeface="楷体_GB2312" pitchFamily="49" charset="-122"/>
              </a:rPr>
              <a:t>就具有三角不等式性质。</a:t>
            </a:r>
            <a:r>
              <a:rPr kumimoji="1" lang="zh-CN" altLang="en-US" sz="2000" b="1">
                <a:solidFill>
                  <a:srgbClr val="000066"/>
                </a:solidFill>
                <a:latin typeface="楷体_GB2312" pitchFamily="49" charset="-122"/>
                <a:ea typeface="楷体_GB2312" pitchFamily="49" charset="-122"/>
              </a:rPr>
              <a:t> </a:t>
            </a:r>
          </a:p>
        </p:txBody>
      </p:sp>
      <p:sp>
        <p:nvSpPr>
          <p:cNvPr id="286726" name="Text Box 6"/>
          <p:cNvSpPr txBox="1">
            <a:spLocks noChangeArrowheads="1"/>
          </p:cNvSpPr>
          <p:nvPr/>
        </p:nvSpPr>
        <p:spPr bwMode="auto">
          <a:xfrm>
            <a:off x="685800" y="2679700"/>
            <a:ext cx="5410200" cy="457200"/>
          </a:xfrm>
          <a:prstGeom prst="rect">
            <a:avLst/>
          </a:prstGeom>
          <a:noFill/>
          <a:ln w="6350">
            <a:noFill/>
            <a:miter lim="800000"/>
            <a:headEnd/>
            <a:tailEnd/>
          </a:ln>
          <a:effectLst/>
        </p:spPr>
        <p:txBody>
          <a:bodyPr>
            <a:spAutoFit/>
          </a:bodyPr>
          <a:lstStyle/>
          <a:p>
            <a:pPr>
              <a:spcBef>
                <a:spcPct val="20000"/>
              </a:spcBef>
            </a:pPr>
            <a:r>
              <a:rPr kumimoji="1" lang="zh-CN" altLang="en-US" sz="2400" b="1">
                <a:solidFill>
                  <a:srgbClr val="000066"/>
                </a:solidFill>
                <a:latin typeface="楷体_GB2312" pitchFamily="49" charset="-122"/>
                <a:ea typeface="楷体_GB2312" pitchFamily="49" charset="-122"/>
              </a:rPr>
              <a:t>旅行售货员问题的一些特殊性质：</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137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6723"/>
                                        </p:tgtEl>
                                        <p:attrNameLst>
                                          <p:attrName>style.visibility</p:attrName>
                                        </p:attrNameLst>
                                      </p:cBhvr>
                                      <p:to>
                                        <p:strVal val="visible"/>
                                      </p:to>
                                    </p:set>
                                    <p:animEffect transition="in" filter="blinds(horizontal)">
                                      <p:cBhvr>
                                        <p:cTn id="7" dur="500"/>
                                        <p:tgtEl>
                                          <p:spTgt spid="28672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6726"/>
                                        </p:tgtEl>
                                        <p:attrNameLst>
                                          <p:attrName>style.visibility</p:attrName>
                                        </p:attrNameLst>
                                      </p:cBhvr>
                                      <p:to>
                                        <p:strVal val="visible"/>
                                      </p:to>
                                    </p:set>
                                    <p:animEffect transition="in" filter="blinds(horizontal)">
                                      <p:cBhvr>
                                        <p:cTn id="12" dur="500"/>
                                        <p:tgtEl>
                                          <p:spTgt spid="28672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6724"/>
                                        </p:tgtEl>
                                        <p:attrNameLst>
                                          <p:attrName>style.visibility</p:attrName>
                                        </p:attrNameLst>
                                      </p:cBhvr>
                                      <p:to>
                                        <p:strVal val="visible"/>
                                      </p:to>
                                    </p:set>
                                    <p:animEffect transition="in" filter="blinds(horizontal)">
                                      <p:cBhvr>
                                        <p:cTn id="17" dur="500"/>
                                        <p:tgtEl>
                                          <p:spTgt spid="286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3" grpId="0" autoUpdateAnimBg="0"/>
      <p:bldP spid="286724" grpId="0" autoUpdateAnimBg="0"/>
      <p:bldP spid="286726" grpId="0"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txBox="1">
            <a:spLocks noChangeArrowheads="1"/>
          </p:cNvSpPr>
          <p:nvPr/>
        </p:nvSpPr>
        <p:spPr bwMode="auto">
          <a:xfrm>
            <a:off x="381000" y="304800"/>
            <a:ext cx="8534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pPr eaLnBrk="1" hangingPunct="1"/>
            <a:r>
              <a:rPr lang="zh-CN" altLang="en-US" sz="3200" kern="0" smtClean="0">
                <a:latin typeface="Times New Roman" panose="02020603050405020304" pitchFamily="18" charset="0"/>
                <a:ea typeface="黑体" panose="02010609060101010101" pitchFamily="49" charset="-122"/>
              </a:rPr>
              <a:t>1.满足三角不等式的旅行售货员问题</a:t>
            </a:r>
          </a:p>
        </p:txBody>
      </p:sp>
      <p:sp>
        <p:nvSpPr>
          <p:cNvPr id="5" name="Rectangle 3"/>
          <p:cNvSpPr txBox="1">
            <a:spLocks noChangeArrowheads="1"/>
          </p:cNvSpPr>
          <p:nvPr/>
        </p:nvSpPr>
        <p:spPr bwMode="auto">
          <a:xfrm>
            <a:off x="381000" y="1295400"/>
            <a:ext cx="85344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pPr marL="609600" indent="-609600" eaLnBrk="1" hangingPunct="1">
              <a:lnSpc>
                <a:spcPct val="90000"/>
              </a:lnSpc>
            </a:pPr>
            <a:r>
              <a:rPr lang="zh-CN" altLang="en-US" sz="2000" kern="0" smtClean="0">
                <a:solidFill>
                  <a:srgbClr val="00B0F0"/>
                </a:solidFill>
                <a:latin typeface="Times New Roman" panose="02020603050405020304" pitchFamily="18" charset="0"/>
                <a:ea typeface="黑体" panose="02010609060101010101" pitchFamily="49" charset="-122"/>
              </a:rPr>
              <a:t>对于给定的无向图</a:t>
            </a:r>
            <a:r>
              <a:rPr lang="en-US" altLang="zh-CN" sz="2000" kern="0" smtClean="0">
                <a:solidFill>
                  <a:srgbClr val="00B0F0"/>
                </a:solidFill>
                <a:latin typeface="Times New Roman" panose="02020603050405020304" pitchFamily="18" charset="0"/>
                <a:ea typeface="黑体" panose="02010609060101010101" pitchFamily="49" charset="-122"/>
              </a:rPr>
              <a:t>G，</a:t>
            </a:r>
            <a:r>
              <a:rPr lang="zh-CN" altLang="en-US" sz="2000" kern="0" smtClean="0">
                <a:solidFill>
                  <a:srgbClr val="00B0F0"/>
                </a:solidFill>
                <a:latin typeface="Times New Roman" panose="02020603050405020304" pitchFamily="18" charset="0"/>
                <a:ea typeface="黑体" panose="02010609060101010101" pitchFamily="49" charset="-122"/>
              </a:rPr>
              <a:t>可以利用找图</a:t>
            </a:r>
            <a:r>
              <a:rPr lang="en-US" altLang="zh-CN" sz="2000" kern="0" smtClean="0">
                <a:solidFill>
                  <a:srgbClr val="00B0F0"/>
                </a:solidFill>
                <a:latin typeface="Times New Roman" panose="02020603050405020304" pitchFamily="18" charset="0"/>
                <a:ea typeface="黑体" panose="02010609060101010101" pitchFamily="49" charset="-122"/>
              </a:rPr>
              <a:t>G</a:t>
            </a:r>
            <a:r>
              <a:rPr lang="zh-CN" altLang="en-US" sz="2000" kern="0" smtClean="0">
                <a:solidFill>
                  <a:srgbClr val="00B0F0"/>
                </a:solidFill>
                <a:latin typeface="Times New Roman" panose="02020603050405020304" pitchFamily="18" charset="0"/>
                <a:ea typeface="黑体" panose="02010609060101010101" pitchFamily="49" charset="-122"/>
              </a:rPr>
              <a:t>的最小生成树的算法设计找近似最优的旅行售货员回路的算法。</a:t>
            </a:r>
            <a:endParaRPr lang="en-US" altLang="zh-CN" sz="2000" kern="0" smtClean="0">
              <a:solidFill>
                <a:srgbClr val="00B0F0"/>
              </a:solidFill>
              <a:latin typeface="Times New Roman" panose="02020603050405020304" pitchFamily="18" charset="0"/>
              <a:ea typeface="黑体" panose="02010609060101010101" pitchFamily="49" charset="-122"/>
            </a:endParaRPr>
          </a:p>
          <a:p>
            <a:pPr marL="609600" indent="-609600" eaLnBrk="1" hangingPunct="1">
              <a:lnSpc>
                <a:spcPct val="90000"/>
              </a:lnSpc>
            </a:pPr>
            <a:r>
              <a:rPr lang="zh-CN" altLang="en-US" sz="2000" kern="0" smtClean="0">
                <a:solidFill>
                  <a:srgbClr val="FF0000"/>
                </a:solidFill>
                <a:latin typeface="Times New Roman" panose="02020603050405020304" pitchFamily="18" charset="0"/>
                <a:ea typeface="黑体" panose="02010609060101010101" pitchFamily="49" charset="-122"/>
              </a:rPr>
              <a:t>算法描述：</a:t>
            </a:r>
            <a:endParaRPr lang="en-US" altLang="zh-CN" sz="2000" kern="0" smtClean="0">
              <a:solidFill>
                <a:srgbClr val="FF0000"/>
              </a:solidFill>
              <a:latin typeface="Times New Roman" panose="02020603050405020304" pitchFamily="18" charset="0"/>
              <a:ea typeface="黑体" panose="02010609060101010101" pitchFamily="49" charset="-122"/>
            </a:endParaRPr>
          </a:p>
          <a:p>
            <a:pPr marL="609600" indent="-609600" eaLnBrk="1" hangingPunct="1">
              <a:lnSpc>
                <a:spcPct val="90000"/>
              </a:lnSpc>
              <a:buFont typeface="Wingdings" pitchFamily="2" charset="2"/>
              <a:buNone/>
            </a:pPr>
            <a:r>
              <a:rPr lang="en-US" altLang="zh-CN" sz="2000" kern="0" smtClean="0">
                <a:solidFill>
                  <a:srgbClr val="00B0F0"/>
                </a:solidFill>
                <a:latin typeface="Times New Roman" panose="02020603050405020304" pitchFamily="18" charset="0"/>
                <a:ea typeface="黑体" panose="02010609060101010101" pitchFamily="49" charset="-122"/>
              </a:rPr>
              <a:t>void approxTSP (Graph g)</a:t>
            </a:r>
          </a:p>
          <a:p>
            <a:pPr marL="609600" indent="-609600" eaLnBrk="1" hangingPunct="1">
              <a:lnSpc>
                <a:spcPct val="120000"/>
              </a:lnSpc>
              <a:buFont typeface="Wingdings" pitchFamily="2" charset="2"/>
              <a:buNone/>
            </a:pPr>
            <a:r>
              <a:rPr lang="en-US" altLang="zh-CN" sz="2000" kern="0" smtClean="0">
                <a:solidFill>
                  <a:srgbClr val="00B0F0"/>
                </a:solidFill>
                <a:latin typeface="Times New Roman" panose="02020603050405020304" pitchFamily="18" charset="0"/>
                <a:ea typeface="黑体" panose="02010609060101010101" pitchFamily="49" charset="-122"/>
              </a:rPr>
              <a:t>{</a:t>
            </a:r>
          </a:p>
          <a:p>
            <a:pPr marL="971550" lvl="1" indent="-457200" eaLnBrk="1" hangingPunct="1">
              <a:lnSpc>
                <a:spcPct val="120000"/>
              </a:lnSpc>
              <a:buFontTx/>
              <a:buAutoNum type="arabicParenR"/>
            </a:pPr>
            <a:r>
              <a:rPr lang="zh-CN" altLang="en-US" sz="2000" kern="0" smtClean="0">
                <a:solidFill>
                  <a:srgbClr val="00B0F0"/>
                </a:solidFill>
                <a:latin typeface="Times New Roman" panose="02020603050405020304" pitchFamily="18" charset="0"/>
                <a:ea typeface="黑体" panose="02010609060101010101" pitchFamily="49" charset="-122"/>
              </a:rPr>
              <a:t>选择</a:t>
            </a:r>
            <a:r>
              <a:rPr lang="en-US" altLang="zh-CN" sz="2000" kern="0" smtClean="0">
                <a:solidFill>
                  <a:srgbClr val="00B0F0"/>
                </a:solidFill>
                <a:latin typeface="Times New Roman" panose="02020603050405020304" pitchFamily="18" charset="0"/>
                <a:ea typeface="黑体" panose="02010609060101010101" pitchFamily="49" charset="-122"/>
              </a:rPr>
              <a:t>g</a:t>
            </a:r>
            <a:r>
              <a:rPr lang="zh-CN" altLang="en-US" sz="2000" kern="0" smtClean="0">
                <a:solidFill>
                  <a:srgbClr val="00B0F0"/>
                </a:solidFill>
                <a:latin typeface="Times New Roman" panose="02020603050405020304" pitchFamily="18" charset="0"/>
                <a:ea typeface="黑体" panose="02010609060101010101" pitchFamily="49" charset="-122"/>
              </a:rPr>
              <a:t>的任一顶点</a:t>
            </a:r>
            <a:r>
              <a:rPr lang="en-US" altLang="zh-CN" sz="2000" kern="0" smtClean="0">
                <a:solidFill>
                  <a:srgbClr val="00B0F0"/>
                </a:solidFill>
                <a:latin typeface="Times New Roman" panose="02020603050405020304" pitchFamily="18" charset="0"/>
                <a:ea typeface="黑体" panose="02010609060101010101" pitchFamily="49" charset="-122"/>
              </a:rPr>
              <a:t>r；</a:t>
            </a:r>
          </a:p>
          <a:p>
            <a:pPr marL="971550" lvl="1" indent="-457200" eaLnBrk="1" hangingPunct="1">
              <a:lnSpc>
                <a:spcPct val="120000"/>
              </a:lnSpc>
              <a:buFontTx/>
              <a:buAutoNum type="arabicParenR"/>
            </a:pPr>
            <a:r>
              <a:rPr lang="zh-CN" altLang="en-US" sz="2000" kern="0" smtClean="0">
                <a:solidFill>
                  <a:srgbClr val="00B0F0"/>
                </a:solidFill>
                <a:latin typeface="Times New Roman" panose="02020603050405020304" pitchFamily="18" charset="0"/>
                <a:ea typeface="黑体" panose="02010609060101010101" pitchFamily="49" charset="-122"/>
              </a:rPr>
              <a:t>用</a:t>
            </a:r>
            <a:r>
              <a:rPr lang="en-US" altLang="zh-CN" sz="2000" kern="0" smtClean="0">
                <a:solidFill>
                  <a:srgbClr val="FF0000"/>
                </a:solidFill>
                <a:latin typeface="Times New Roman" panose="02020603050405020304" pitchFamily="18" charset="0"/>
                <a:ea typeface="黑体" panose="02010609060101010101" pitchFamily="49" charset="-122"/>
              </a:rPr>
              <a:t>Prim</a:t>
            </a:r>
            <a:r>
              <a:rPr lang="zh-CN" altLang="en-US" sz="2000" kern="0" smtClean="0">
                <a:solidFill>
                  <a:srgbClr val="00B0F0"/>
                </a:solidFill>
                <a:latin typeface="Times New Roman" panose="02020603050405020304" pitchFamily="18" charset="0"/>
                <a:ea typeface="黑体" panose="02010609060101010101" pitchFamily="49" charset="-122"/>
              </a:rPr>
              <a:t>算法找出带权图</a:t>
            </a:r>
            <a:r>
              <a:rPr lang="en-US" altLang="zh-CN" sz="2000" kern="0" smtClean="0">
                <a:solidFill>
                  <a:srgbClr val="00B0F0"/>
                </a:solidFill>
                <a:latin typeface="Times New Roman" panose="02020603050405020304" pitchFamily="18" charset="0"/>
                <a:ea typeface="黑体" panose="02010609060101010101" pitchFamily="49" charset="-122"/>
              </a:rPr>
              <a:t>g</a:t>
            </a:r>
            <a:r>
              <a:rPr lang="zh-CN" altLang="en-US" sz="2000" kern="0" smtClean="0">
                <a:solidFill>
                  <a:srgbClr val="00B0F0"/>
                </a:solidFill>
                <a:latin typeface="Times New Roman" panose="02020603050405020304" pitchFamily="18" charset="0"/>
                <a:ea typeface="黑体" panose="02010609060101010101" pitchFamily="49" charset="-122"/>
              </a:rPr>
              <a:t>的一棵以</a:t>
            </a:r>
            <a:r>
              <a:rPr lang="en-US" altLang="zh-CN" sz="2000" kern="0" smtClean="0">
                <a:solidFill>
                  <a:srgbClr val="00B0F0"/>
                </a:solidFill>
                <a:latin typeface="Times New Roman" panose="02020603050405020304" pitchFamily="18" charset="0"/>
                <a:ea typeface="黑体" panose="02010609060101010101" pitchFamily="49" charset="-122"/>
              </a:rPr>
              <a:t>r</a:t>
            </a:r>
            <a:r>
              <a:rPr lang="zh-CN" altLang="en-US" sz="2000" kern="0" smtClean="0">
                <a:solidFill>
                  <a:srgbClr val="00B0F0"/>
                </a:solidFill>
                <a:latin typeface="Times New Roman" panose="02020603050405020304" pitchFamily="18" charset="0"/>
                <a:ea typeface="黑体" panose="02010609060101010101" pitchFamily="49" charset="-122"/>
              </a:rPr>
              <a:t>为根的最小生成树</a:t>
            </a:r>
            <a:r>
              <a:rPr lang="en-US" altLang="zh-CN" sz="2000" kern="0" smtClean="0">
                <a:solidFill>
                  <a:srgbClr val="00B0F0"/>
                </a:solidFill>
                <a:latin typeface="Times New Roman" panose="02020603050405020304" pitchFamily="18" charset="0"/>
                <a:ea typeface="黑体" panose="02010609060101010101" pitchFamily="49" charset="-122"/>
              </a:rPr>
              <a:t>T；</a:t>
            </a:r>
          </a:p>
          <a:p>
            <a:pPr marL="971550" lvl="1" indent="-457200" eaLnBrk="1" hangingPunct="1">
              <a:lnSpc>
                <a:spcPct val="120000"/>
              </a:lnSpc>
              <a:buFontTx/>
              <a:buAutoNum type="arabicParenR"/>
            </a:pPr>
            <a:r>
              <a:rPr lang="zh-CN" altLang="en-US" sz="2000" kern="0" smtClean="0">
                <a:solidFill>
                  <a:srgbClr val="00B0F0"/>
                </a:solidFill>
                <a:latin typeface="Times New Roman" panose="02020603050405020304" pitchFamily="18" charset="0"/>
                <a:ea typeface="黑体" panose="02010609060101010101" pitchFamily="49" charset="-122"/>
              </a:rPr>
              <a:t>前序遍历树</a:t>
            </a:r>
            <a:r>
              <a:rPr lang="en-US" altLang="zh-CN" sz="2000" kern="0" smtClean="0">
                <a:solidFill>
                  <a:srgbClr val="00B0F0"/>
                </a:solidFill>
                <a:latin typeface="Times New Roman" panose="02020603050405020304" pitchFamily="18" charset="0"/>
                <a:ea typeface="黑体" panose="02010609060101010101" pitchFamily="49" charset="-122"/>
              </a:rPr>
              <a:t>T</a:t>
            </a:r>
            <a:r>
              <a:rPr lang="zh-CN" altLang="en-US" sz="2000" kern="0" smtClean="0">
                <a:solidFill>
                  <a:srgbClr val="00B0F0"/>
                </a:solidFill>
                <a:latin typeface="Times New Roman" panose="02020603050405020304" pitchFamily="18" charset="0"/>
                <a:ea typeface="黑体" panose="02010609060101010101" pitchFamily="49" charset="-122"/>
              </a:rPr>
              <a:t>得到的顶点表</a:t>
            </a:r>
            <a:r>
              <a:rPr lang="en-US" altLang="zh-CN" sz="2000" kern="0" smtClean="0">
                <a:solidFill>
                  <a:srgbClr val="00B0F0"/>
                </a:solidFill>
                <a:latin typeface="Times New Roman" panose="02020603050405020304" pitchFamily="18" charset="0"/>
                <a:ea typeface="黑体" panose="02010609060101010101" pitchFamily="49" charset="-122"/>
              </a:rPr>
              <a:t>L；</a:t>
            </a:r>
          </a:p>
          <a:p>
            <a:pPr marL="971550" lvl="1" indent="-457200" eaLnBrk="1" hangingPunct="1">
              <a:lnSpc>
                <a:spcPct val="120000"/>
              </a:lnSpc>
              <a:buFontTx/>
              <a:buAutoNum type="arabicParenR"/>
            </a:pPr>
            <a:r>
              <a:rPr lang="zh-CN" altLang="en-US" sz="2000" kern="0" smtClean="0">
                <a:solidFill>
                  <a:srgbClr val="00B0F0"/>
                </a:solidFill>
                <a:latin typeface="Times New Roman" panose="02020603050405020304" pitchFamily="18" charset="0"/>
                <a:ea typeface="黑体" panose="02010609060101010101" pitchFamily="49" charset="-122"/>
              </a:rPr>
              <a:t>将</a:t>
            </a:r>
            <a:r>
              <a:rPr lang="en-US" altLang="zh-CN" sz="2000" kern="0" smtClean="0">
                <a:solidFill>
                  <a:srgbClr val="00B0F0"/>
                </a:solidFill>
                <a:latin typeface="Times New Roman" panose="02020603050405020304" pitchFamily="18" charset="0"/>
                <a:ea typeface="黑体" panose="02010609060101010101" pitchFamily="49" charset="-122"/>
              </a:rPr>
              <a:t>r</a:t>
            </a:r>
            <a:r>
              <a:rPr lang="zh-CN" altLang="en-US" sz="2000" kern="0" smtClean="0">
                <a:solidFill>
                  <a:srgbClr val="00B0F0"/>
                </a:solidFill>
                <a:latin typeface="Times New Roman" panose="02020603050405020304" pitchFamily="18" charset="0"/>
                <a:ea typeface="黑体" panose="02010609060101010101" pitchFamily="49" charset="-122"/>
              </a:rPr>
              <a:t>加到表</a:t>
            </a:r>
            <a:r>
              <a:rPr lang="en-US" altLang="zh-CN" sz="2000" kern="0" smtClean="0">
                <a:solidFill>
                  <a:srgbClr val="00B0F0"/>
                </a:solidFill>
                <a:latin typeface="Times New Roman" panose="02020603050405020304" pitchFamily="18" charset="0"/>
                <a:ea typeface="黑体" panose="02010609060101010101" pitchFamily="49" charset="-122"/>
              </a:rPr>
              <a:t>L</a:t>
            </a:r>
            <a:r>
              <a:rPr lang="zh-CN" altLang="en-US" sz="2000" kern="0" smtClean="0">
                <a:solidFill>
                  <a:srgbClr val="00B0F0"/>
                </a:solidFill>
                <a:latin typeface="Times New Roman" panose="02020603050405020304" pitchFamily="18" charset="0"/>
                <a:ea typeface="黑体" panose="02010609060101010101" pitchFamily="49" charset="-122"/>
              </a:rPr>
              <a:t>的末尾，按表</a:t>
            </a:r>
            <a:r>
              <a:rPr lang="en-US" altLang="zh-CN" sz="2000" kern="0" smtClean="0">
                <a:solidFill>
                  <a:srgbClr val="00B0F0"/>
                </a:solidFill>
                <a:latin typeface="Times New Roman" panose="02020603050405020304" pitchFamily="18" charset="0"/>
                <a:ea typeface="黑体" panose="02010609060101010101" pitchFamily="49" charset="-122"/>
              </a:rPr>
              <a:t>L</a:t>
            </a:r>
            <a:r>
              <a:rPr lang="zh-CN" altLang="en-US" sz="2000" kern="0" smtClean="0">
                <a:solidFill>
                  <a:srgbClr val="00B0F0"/>
                </a:solidFill>
                <a:latin typeface="Times New Roman" panose="02020603050405020304" pitchFamily="18" charset="0"/>
                <a:ea typeface="黑体" panose="02010609060101010101" pitchFamily="49" charset="-122"/>
              </a:rPr>
              <a:t>中顶点次序组成回路</a:t>
            </a:r>
            <a:r>
              <a:rPr lang="en-US" altLang="zh-CN" sz="2000" kern="0" smtClean="0">
                <a:solidFill>
                  <a:srgbClr val="00B0F0"/>
                </a:solidFill>
                <a:latin typeface="Times New Roman" panose="02020603050405020304" pitchFamily="18" charset="0"/>
                <a:ea typeface="黑体" panose="02010609060101010101" pitchFamily="49" charset="-122"/>
              </a:rPr>
              <a:t>H，</a:t>
            </a:r>
            <a:r>
              <a:rPr lang="zh-CN" altLang="en-US" sz="2000" kern="0" smtClean="0">
                <a:solidFill>
                  <a:srgbClr val="00B0F0"/>
                </a:solidFill>
                <a:latin typeface="Times New Roman" panose="02020603050405020304" pitchFamily="18" charset="0"/>
                <a:ea typeface="黑体" panose="02010609060101010101" pitchFamily="49" charset="-122"/>
              </a:rPr>
              <a:t>作为计算结果返回；</a:t>
            </a:r>
            <a:endParaRPr lang="en-US" altLang="zh-CN" sz="2000" kern="0" smtClean="0">
              <a:solidFill>
                <a:srgbClr val="00B0F0"/>
              </a:solidFill>
              <a:latin typeface="Times New Roman" panose="02020603050405020304" pitchFamily="18" charset="0"/>
              <a:ea typeface="黑体" panose="02010609060101010101" pitchFamily="49" charset="-122"/>
            </a:endParaRPr>
          </a:p>
          <a:p>
            <a:pPr marL="609600" indent="-609600" eaLnBrk="1" hangingPunct="1">
              <a:lnSpc>
                <a:spcPct val="90000"/>
              </a:lnSpc>
              <a:buFont typeface="Wingdings" pitchFamily="2" charset="2"/>
              <a:buNone/>
            </a:pPr>
            <a:r>
              <a:rPr lang="zh-CN" altLang="en-US" sz="2000" kern="0" smtClean="0">
                <a:solidFill>
                  <a:srgbClr val="00B0F0"/>
                </a:solidFill>
                <a:latin typeface="Times New Roman" panose="02020603050405020304" pitchFamily="18" charset="0"/>
                <a:ea typeface="黑体" panose="02010609060101010101" pitchFamily="49" charset="-122"/>
              </a:rPr>
              <a:t>}</a:t>
            </a:r>
          </a:p>
          <a:p>
            <a:pPr marL="609600" indent="-609600" eaLnBrk="1" hangingPunct="1">
              <a:lnSpc>
                <a:spcPct val="90000"/>
              </a:lnSpc>
            </a:pPr>
            <a:r>
              <a:rPr lang="zh-CN" altLang="en-US" sz="2000" kern="0" smtClean="0">
                <a:solidFill>
                  <a:srgbClr val="00B0F0"/>
                </a:solidFill>
                <a:latin typeface="Times New Roman" panose="02020603050405020304" pitchFamily="18" charset="0"/>
                <a:ea typeface="黑体" panose="02010609060101010101" pitchFamily="49" charset="-122"/>
              </a:rPr>
              <a:t>当费用函数满足三角不等式时，算法找出的旅行售货员回路的费用不会超过最优旅行售货员回路费用的2倍。</a:t>
            </a:r>
            <a:endParaRPr lang="zh-CN" altLang="en-US" sz="2000" kern="0" dirty="0" smtClean="0">
              <a:solidFill>
                <a:srgbClr val="00B0F0"/>
              </a:solidFill>
              <a:latin typeface="Times New Roman" panose="02020603050405020304" pitchFamily="18" charset="0"/>
              <a:ea typeface="黑体" panose="02010609060101010101" pitchFamily="49" charset="-122"/>
            </a:endParaRPr>
          </a:p>
        </p:txBody>
      </p:sp>
      <p:sp>
        <p:nvSpPr>
          <p:cNvPr id="6" name="灯片编号占位符 5"/>
          <p:cNvSpPr txBox="1">
            <a:spLocks/>
          </p:cNvSpPr>
          <p:nvPr/>
        </p:nvSpPr>
        <p:spPr>
          <a:xfrm>
            <a:off x="8172400" y="6400800"/>
            <a:ext cx="743000" cy="457200"/>
          </a:xfrm>
          <a:prstGeom prst="rect">
            <a:avLst/>
          </a:prstGeom>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FA030DA9-BF4E-4546-B428-46604704A962}" type="slidenum">
              <a:rPr lang="zh-CN" altLang="en-US" sz="1200" smtClean="0">
                <a:solidFill>
                  <a:srgbClr val="FFFF00"/>
                </a:solidFill>
                <a:latin typeface="Arial Black" panose="020B0A04020102020204" pitchFamily="34" charset="0"/>
              </a:rPr>
              <a:pPr eaLnBrk="1" hangingPunct="1"/>
              <a:t>138</a:t>
            </a:fld>
            <a:endParaRPr lang="en-US" altLang="zh-CN" sz="1200" dirty="0">
              <a:solidFill>
                <a:srgbClr val="FFFF00"/>
              </a:solidFill>
              <a:latin typeface="Arial Black" panose="020B0A04020102020204" pitchFamily="34" charset="0"/>
            </a:endParaRPr>
          </a:p>
        </p:txBody>
      </p:sp>
      <p:sp>
        <p:nvSpPr>
          <p:cNvPr id="7" name="AutoShape 4"/>
          <p:cNvSpPr>
            <a:spLocks noChangeArrowheads="1"/>
          </p:cNvSpPr>
          <p:nvPr/>
        </p:nvSpPr>
        <p:spPr bwMode="auto">
          <a:xfrm>
            <a:off x="4140200" y="2060575"/>
            <a:ext cx="4895850" cy="1728788"/>
          </a:xfrm>
          <a:prstGeom prst="wedgeRoundRectCallout">
            <a:avLst>
              <a:gd name="adj1" fmla="val -64510"/>
              <a:gd name="adj2" fmla="val 50094"/>
              <a:gd name="adj3" fmla="val 16667"/>
            </a:avLst>
          </a:prstGeom>
          <a:solidFill>
            <a:schemeClr val="bg1"/>
          </a:solidFill>
          <a:ln w="6350">
            <a:solidFill>
              <a:schemeClr val="hlink"/>
            </a:solidFill>
            <a:miter lim="800000"/>
            <a:headEnd/>
            <a:tailEnd/>
          </a:ln>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smtClean="0">
                <a:solidFill>
                  <a:prstClr val="black"/>
                </a:solidFill>
                <a:latin typeface="楷体_GB2312" pitchFamily="49" charset="-122"/>
                <a:ea typeface="楷体_GB2312" pitchFamily="49" charset="-122"/>
              </a:rPr>
              <a:t>G</a:t>
            </a:r>
            <a:r>
              <a:rPr lang="zh-CN" altLang="en-US" sz="1800" smtClean="0">
                <a:solidFill>
                  <a:prstClr val="black"/>
                </a:solidFill>
                <a:latin typeface="楷体_GB2312" pitchFamily="49" charset="-122"/>
                <a:ea typeface="楷体_GB2312" pitchFamily="49" charset="-122"/>
              </a:rPr>
              <a:t>的最小生成树</a:t>
            </a:r>
            <a:r>
              <a:rPr lang="en-US" altLang="zh-CN" sz="1800" smtClean="0">
                <a:solidFill>
                  <a:prstClr val="black"/>
                </a:solidFill>
                <a:latin typeface="楷体_GB2312" pitchFamily="49" charset="-122"/>
                <a:ea typeface="楷体_GB2312" pitchFamily="49" charset="-122"/>
              </a:rPr>
              <a:t>T</a:t>
            </a:r>
            <a:r>
              <a:rPr lang="zh-CN" altLang="en-US" sz="1800" smtClean="0">
                <a:solidFill>
                  <a:prstClr val="black"/>
                </a:solidFill>
                <a:latin typeface="楷体_GB2312" pitchFamily="49" charset="-122"/>
                <a:ea typeface="楷体_GB2312" pitchFamily="49" charset="-122"/>
              </a:rPr>
              <a:t>的</a:t>
            </a:r>
            <a:r>
              <a:rPr lang="en-US" altLang="zh-CN" sz="1800" smtClean="0">
                <a:solidFill>
                  <a:prstClr val="black"/>
                </a:solidFill>
                <a:latin typeface="楷体_GB2312" pitchFamily="49" charset="-122"/>
                <a:ea typeface="楷体_GB2312" pitchFamily="49" charset="-122"/>
              </a:rPr>
              <a:t>Prim</a:t>
            </a:r>
            <a:r>
              <a:rPr lang="zh-CN" altLang="en-US" sz="1800" smtClean="0">
                <a:solidFill>
                  <a:prstClr val="black"/>
                </a:solidFill>
                <a:latin typeface="楷体_GB2312" pitchFamily="49" charset="-122"/>
                <a:ea typeface="楷体_GB2312" pitchFamily="49" charset="-122"/>
              </a:rPr>
              <a:t>算法的</a:t>
            </a:r>
            <a:r>
              <a:rPr lang="zh-CN" altLang="en-US" sz="1800" b="1" smtClean="0">
                <a:solidFill>
                  <a:srgbClr val="009DD9"/>
                </a:solidFill>
                <a:latin typeface="楷体_GB2312" pitchFamily="49" charset="-122"/>
                <a:ea typeface="楷体_GB2312" pitchFamily="49" charset="-122"/>
              </a:rPr>
              <a:t>基本思想</a:t>
            </a:r>
            <a:r>
              <a:rPr lang="zh-CN" altLang="en-US" sz="1800" smtClean="0">
                <a:solidFill>
                  <a:prstClr val="black"/>
                </a:solidFill>
                <a:latin typeface="楷体_GB2312" pitchFamily="49" charset="-122"/>
                <a:ea typeface="楷体_GB2312" pitchFamily="49" charset="-122"/>
              </a:rPr>
              <a:t>：首先置</a:t>
            </a:r>
            <a:r>
              <a:rPr lang="en-US" altLang="zh-CN" sz="1800" smtClean="0">
                <a:solidFill>
                  <a:prstClr val="black"/>
                </a:solidFill>
                <a:latin typeface="楷体_GB2312" pitchFamily="49" charset="-122"/>
                <a:ea typeface="楷体_GB2312" pitchFamily="49" charset="-122"/>
              </a:rPr>
              <a:t>S={r}</a:t>
            </a:r>
            <a:r>
              <a:rPr lang="zh-CN" altLang="en-US" sz="1800" smtClean="0">
                <a:solidFill>
                  <a:prstClr val="black"/>
                </a:solidFill>
                <a:latin typeface="楷体_GB2312" pitchFamily="49" charset="-122"/>
                <a:ea typeface="楷体_GB2312" pitchFamily="49" charset="-122"/>
              </a:rPr>
              <a:t>，然后，只要</a:t>
            </a:r>
            <a:r>
              <a:rPr lang="en-US" altLang="zh-CN" sz="1800" smtClean="0">
                <a:solidFill>
                  <a:prstClr val="black"/>
                </a:solidFill>
                <a:latin typeface="楷体_GB2312" pitchFamily="49" charset="-122"/>
                <a:ea typeface="楷体_GB2312" pitchFamily="49" charset="-122"/>
              </a:rPr>
              <a:t>S</a:t>
            </a:r>
            <a:r>
              <a:rPr lang="zh-CN" altLang="en-US" sz="1800" smtClean="0">
                <a:solidFill>
                  <a:prstClr val="black"/>
                </a:solidFill>
                <a:latin typeface="楷体_GB2312" pitchFamily="49" charset="-122"/>
                <a:ea typeface="楷体_GB2312" pitchFamily="49" charset="-122"/>
              </a:rPr>
              <a:t>是</a:t>
            </a:r>
            <a:r>
              <a:rPr lang="en-US" altLang="zh-CN" sz="1800" smtClean="0">
                <a:solidFill>
                  <a:prstClr val="black"/>
                </a:solidFill>
                <a:latin typeface="楷体_GB2312" pitchFamily="49" charset="-122"/>
                <a:ea typeface="楷体_GB2312" pitchFamily="49" charset="-122"/>
              </a:rPr>
              <a:t>V</a:t>
            </a:r>
            <a:r>
              <a:rPr lang="zh-CN" altLang="en-US" sz="1800" smtClean="0">
                <a:solidFill>
                  <a:prstClr val="black"/>
                </a:solidFill>
                <a:latin typeface="楷体_GB2312" pitchFamily="49" charset="-122"/>
                <a:ea typeface="楷体_GB2312" pitchFamily="49" charset="-122"/>
              </a:rPr>
              <a:t>的真子集，就作如下的</a:t>
            </a:r>
            <a:r>
              <a:rPr lang="zh-CN" altLang="en-US" sz="1800" b="1" smtClean="0">
                <a:solidFill>
                  <a:srgbClr val="009DD9"/>
                </a:solidFill>
                <a:latin typeface="楷体_GB2312" pitchFamily="49" charset="-122"/>
                <a:ea typeface="楷体_GB2312" pitchFamily="49" charset="-122"/>
              </a:rPr>
              <a:t>贪心选择</a:t>
            </a:r>
            <a:r>
              <a:rPr lang="zh-CN" altLang="en-US" sz="1800" smtClean="0">
                <a:solidFill>
                  <a:srgbClr val="009DD9"/>
                </a:solidFill>
                <a:latin typeface="楷体_GB2312" pitchFamily="49" charset="-122"/>
                <a:ea typeface="楷体_GB2312" pitchFamily="49" charset="-122"/>
              </a:rPr>
              <a:t>：</a:t>
            </a:r>
            <a:r>
              <a:rPr lang="zh-CN" altLang="en-US" sz="1800" smtClean="0">
                <a:solidFill>
                  <a:prstClr val="black"/>
                </a:solidFill>
                <a:latin typeface="楷体_GB2312" pitchFamily="49" charset="-122"/>
                <a:ea typeface="楷体_GB2312" pitchFamily="49" charset="-122"/>
              </a:rPr>
              <a:t>选取满足条件</a:t>
            </a:r>
            <a:r>
              <a:rPr lang="en-US" altLang="zh-CN" sz="1800" smtClean="0">
                <a:solidFill>
                  <a:prstClr val="black"/>
                </a:solidFill>
                <a:latin typeface="楷体_GB2312" pitchFamily="49" charset="-122"/>
                <a:ea typeface="楷体_GB2312" pitchFamily="49" charset="-122"/>
              </a:rPr>
              <a:t>i</a:t>
            </a:r>
            <a:r>
              <a:rPr lang="en-US" altLang="zh-CN" sz="1800" smtClean="0">
                <a:solidFill>
                  <a:prstClr val="black"/>
                </a:solidFill>
                <a:latin typeface="楷体_GB2312" pitchFamily="49" charset="-122"/>
                <a:ea typeface="楷体_GB2312" pitchFamily="49" charset="-122"/>
                <a:sym typeface="Symbol" panose="05050102010706020507" pitchFamily="18" charset="2"/>
              </a:rPr>
              <a:t></a:t>
            </a:r>
            <a:r>
              <a:rPr lang="en-US" altLang="zh-CN" sz="1800" smtClean="0">
                <a:solidFill>
                  <a:prstClr val="black"/>
                </a:solidFill>
                <a:latin typeface="楷体_GB2312" pitchFamily="49" charset="-122"/>
                <a:ea typeface="楷体_GB2312" pitchFamily="49" charset="-122"/>
              </a:rPr>
              <a:t>S</a:t>
            </a:r>
            <a:r>
              <a:rPr lang="zh-CN" altLang="en-US" sz="1800" smtClean="0">
                <a:solidFill>
                  <a:prstClr val="black"/>
                </a:solidFill>
                <a:latin typeface="楷体_GB2312" pitchFamily="49" charset="-122"/>
                <a:ea typeface="楷体_GB2312" pitchFamily="49" charset="-122"/>
              </a:rPr>
              <a:t>，</a:t>
            </a:r>
            <a:r>
              <a:rPr lang="en-US" altLang="zh-CN" sz="1800" smtClean="0">
                <a:solidFill>
                  <a:prstClr val="black"/>
                </a:solidFill>
                <a:latin typeface="楷体_GB2312" pitchFamily="49" charset="-122"/>
                <a:ea typeface="楷体_GB2312" pitchFamily="49" charset="-122"/>
              </a:rPr>
              <a:t>j</a:t>
            </a:r>
            <a:r>
              <a:rPr lang="en-US" altLang="zh-CN" sz="1800" smtClean="0">
                <a:solidFill>
                  <a:prstClr val="black"/>
                </a:solidFill>
                <a:latin typeface="楷体_GB2312" pitchFamily="49" charset="-122"/>
                <a:ea typeface="楷体_GB2312" pitchFamily="49" charset="-122"/>
                <a:sym typeface="Symbol" panose="05050102010706020507" pitchFamily="18" charset="2"/>
              </a:rPr>
              <a:t></a:t>
            </a:r>
            <a:r>
              <a:rPr lang="en-US" altLang="zh-CN" sz="1800" smtClean="0">
                <a:solidFill>
                  <a:prstClr val="black"/>
                </a:solidFill>
                <a:latin typeface="楷体_GB2312" pitchFamily="49" charset="-122"/>
                <a:ea typeface="楷体_GB2312" pitchFamily="49" charset="-122"/>
              </a:rPr>
              <a:t>V-S</a:t>
            </a:r>
            <a:r>
              <a:rPr lang="zh-CN" altLang="en-US" sz="1800" smtClean="0">
                <a:solidFill>
                  <a:prstClr val="black"/>
                </a:solidFill>
                <a:latin typeface="楷体_GB2312" pitchFamily="49" charset="-122"/>
                <a:ea typeface="楷体_GB2312" pitchFamily="49" charset="-122"/>
              </a:rPr>
              <a:t>，且</a:t>
            </a:r>
            <a:r>
              <a:rPr lang="en-US" altLang="zh-CN" sz="1800" smtClean="0">
                <a:solidFill>
                  <a:prstClr val="black"/>
                </a:solidFill>
                <a:latin typeface="楷体_GB2312" pitchFamily="49" charset="-122"/>
                <a:ea typeface="楷体_GB2312" pitchFamily="49" charset="-122"/>
              </a:rPr>
              <a:t>c[i][j]</a:t>
            </a:r>
            <a:r>
              <a:rPr lang="zh-CN" altLang="en-US" sz="1800" smtClean="0">
                <a:solidFill>
                  <a:prstClr val="black"/>
                </a:solidFill>
                <a:latin typeface="楷体_GB2312" pitchFamily="49" charset="-122"/>
                <a:ea typeface="楷体_GB2312" pitchFamily="49" charset="-122"/>
              </a:rPr>
              <a:t>最小的边，将顶点</a:t>
            </a:r>
            <a:r>
              <a:rPr lang="en-US" altLang="zh-CN" sz="1800" smtClean="0">
                <a:solidFill>
                  <a:prstClr val="black"/>
                </a:solidFill>
                <a:latin typeface="楷体_GB2312" pitchFamily="49" charset="-122"/>
                <a:ea typeface="楷体_GB2312" pitchFamily="49" charset="-122"/>
              </a:rPr>
              <a:t>j</a:t>
            </a:r>
            <a:r>
              <a:rPr lang="zh-CN" altLang="en-US" sz="1800" smtClean="0">
                <a:solidFill>
                  <a:prstClr val="black"/>
                </a:solidFill>
                <a:latin typeface="楷体_GB2312" pitchFamily="49" charset="-122"/>
                <a:ea typeface="楷体_GB2312" pitchFamily="49" charset="-122"/>
              </a:rPr>
              <a:t>添加到</a:t>
            </a:r>
            <a:r>
              <a:rPr lang="en-US" altLang="zh-CN" sz="1800" smtClean="0">
                <a:solidFill>
                  <a:prstClr val="black"/>
                </a:solidFill>
                <a:latin typeface="楷体_GB2312" pitchFamily="49" charset="-122"/>
                <a:ea typeface="楷体_GB2312" pitchFamily="49" charset="-122"/>
              </a:rPr>
              <a:t>S</a:t>
            </a:r>
            <a:r>
              <a:rPr lang="zh-CN" altLang="en-US" sz="1800" smtClean="0">
                <a:solidFill>
                  <a:prstClr val="black"/>
                </a:solidFill>
                <a:latin typeface="楷体_GB2312" pitchFamily="49" charset="-122"/>
                <a:ea typeface="楷体_GB2312" pitchFamily="49" charset="-122"/>
              </a:rPr>
              <a:t>中。这个过程一直进行到</a:t>
            </a:r>
            <a:r>
              <a:rPr lang="en-US" altLang="zh-CN" sz="1800" smtClean="0">
                <a:solidFill>
                  <a:prstClr val="black"/>
                </a:solidFill>
                <a:latin typeface="楷体_GB2312" pitchFamily="49" charset="-122"/>
                <a:ea typeface="楷体_GB2312" pitchFamily="49" charset="-122"/>
              </a:rPr>
              <a:t>S=V</a:t>
            </a:r>
            <a:r>
              <a:rPr lang="zh-CN" altLang="en-US" sz="1800" smtClean="0">
                <a:solidFill>
                  <a:prstClr val="black"/>
                </a:solidFill>
                <a:latin typeface="楷体_GB2312" pitchFamily="49" charset="-122"/>
                <a:ea typeface="楷体_GB2312" pitchFamily="49" charset="-122"/>
              </a:rPr>
              <a:t>时为止。</a:t>
            </a:r>
          </a:p>
        </p:txBody>
      </p:sp>
      <p:sp>
        <p:nvSpPr>
          <p:cNvPr id="8" name="灯片编号占位符 7"/>
          <p:cNvSpPr>
            <a:spLocks noGrp="1"/>
          </p:cNvSpPr>
          <p:nvPr>
            <p:ph type="sldNum" sz="quarter" idx="12"/>
          </p:nvPr>
        </p:nvSpPr>
        <p:spPr/>
        <p:txBody>
          <a:bodyPr/>
          <a:lstStyle/>
          <a:p>
            <a:r>
              <a:rPr lang="en-US" altLang="zh-CN" smtClean="0"/>
              <a:t>Chapter11-</a:t>
            </a:r>
            <a:fld id="{3288BBC0-23D9-4B2C-ADBC-4005AE87FB9A}" type="slidenum">
              <a:rPr lang="en-US" altLang="zh-CN" smtClean="0"/>
              <a:pPr/>
              <a:t>138</a:t>
            </a:fld>
            <a:endParaRPr lang="en-US" altLang="zh-CN" dirty="0"/>
          </a:p>
        </p:txBody>
      </p:sp>
    </p:spTree>
    <p:extLst>
      <p:ext uri="{BB962C8B-B14F-4D97-AF65-F5344CB8AC3E}">
        <p14:creationId xmlns:p14="http://schemas.microsoft.com/office/powerpoint/2010/main" val="186838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Rectangle 4"/>
          <p:cNvSpPr txBox="1">
            <a:spLocks noChangeArrowheads="1"/>
          </p:cNvSpPr>
          <p:nvPr/>
        </p:nvSpPr>
        <p:spPr bwMode="auto">
          <a:xfrm>
            <a:off x="381000" y="188640"/>
            <a:ext cx="8534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pPr eaLnBrk="1" hangingPunct="1"/>
            <a:r>
              <a:rPr lang="zh-CN" altLang="en-US" sz="3600" kern="0" smtClean="0">
                <a:latin typeface="Times New Roman" panose="02020603050405020304" pitchFamily="18" charset="0"/>
                <a:ea typeface="黑体" panose="02010609060101010101" pitchFamily="49" charset="-122"/>
              </a:rPr>
              <a:t>示例</a:t>
            </a:r>
          </a:p>
        </p:txBody>
      </p:sp>
      <p:sp>
        <p:nvSpPr>
          <p:cNvPr id="5" name="灯片编号占位符 5"/>
          <p:cNvSpPr txBox="1">
            <a:spLocks/>
          </p:cNvSpPr>
          <p:nvPr/>
        </p:nvSpPr>
        <p:spPr>
          <a:xfrm>
            <a:off x="8028384" y="6368837"/>
            <a:ext cx="887016" cy="457200"/>
          </a:xfrm>
          <a:prstGeom prst="rect">
            <a:avLst/>
          </a:prstGeom>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D2B0CCD8-3D25-43FE-ACEA-E82EC84ABFE9}" type="slidenum">
              <a:rPr lang="zh-CN" altLang="en-US" sz="1200" smtClean="0">
                <a:solidFill>
                  <a:srgbClr val="FFFF00"/>
                </a:solidFill>
                <a:latin typeface="Arial Black" panose="020B0A04020102020204" pitchFamily="34" charset="0"/>
              </a:rPr>
              <a:pPr eaLnBrk="1" hangingPunct="1"/>
              <a:t>139</a:t>
            </a:fld>
            <a:endParaRPr lang="en-US" altLang="zh-CN" sz="1200" dirty="0">
              <a:solidFill>
                <a:srgbClr val="FFFF00"/>
              </a:solidFill>
              <a:latin typeface="Arial Black" panose="020B0A04020102020204" pitchFamily="34" charset="0"/>
            </a:endParaRPr>
          </a:p>
        </p:txBody>
      </p:sp>
      <p:pic>
        <p:nvPicPr>
          <p:cNvPr id="6" name="Picture 2" descr="t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080815"/>
            <a:ext cx="6477000" cy="438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3"/>
          <p:cNvSpPr>
            <a:spLocks noChangeArrowheads="1"/>
          </p:cNvSpPr>
          <p:nvPr/>
        </p:nvSpPr>
        <p:spPr bwMode="auto">
          <a:xfrm>
            <a:off x="5029200" y="3922440"/>
            <a:ext cx="3810000" cy="1905000"/>
          </a:xfrm>
          <a:prstGeom prst="wedgeRoundRectCallout">
            <a:avLst>
              <a:gd name="adj1" fmla="val -49708"/>
              <a:gd name="adj2" fmla="val -76500"/>
              <a:gd name="adj3" fmla="val 16667"/>
            </a:avLst>
          </a:prstGeom>
          <a:solidFill>
            <a:schemeClr val="bg1"/>
          </a:solidFill>
          <a:ln w="6350">
            <a:solidFill>
              <a:schemeClr val="tx1"/>
            </a:solidFill>
            <a:miter lim="800000"/>
            <a:headEnd/>
            <a:tailEnd/>
          </a:ln>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smtClean="0">
                <a:solidFill>
                  <a:prstClr val="black"/>
                </a:solidFill>
                <a:ea typeface="黑体" panose="02010609060101010101" pitchFamily="49" charset="-122"/>
              </a:rPr>
              <a:t>(</a:t>
            </a:r>
            <a:r>
              <a:rPr kumimoji="0" lang="en-US" altLang="zh-CN" sz="1800" smtClean="0">
                <a:solidFill>
                  <a:prstClr val="black"/>
                </a:solidFill>
                <a:ea typeface="黑体" panose="02010609060101010101" pitchFamily="49" charset="-122"/>
              </a:rPr>
              <a:t>b)</a:t>
            </a:r>
            <a:r>
              <a:rPr kumimoji="0" lang="zh-CN" altLang="en-US" sz="1800" smtClean="0">
                <a:solidFill>
                  <a:prstClr val="black"/>
                </a:solidFill>
                <a:ea typeface="黑体" panose="02010609060101010101" pitchFamily="49" charset="-122"/>
              </a:rPr>
              <a:t>表示找到的最小生成树</a:t>
            </a:r>
            <a:r>
              <a:rPr kumimoji="0" lang="en-US" altLang="zh-CN" sz="1800" smtClean="0">
                <a:solidFill>
                  <a:prstClr val="black"/>
                </a:solidFill>
                <a:ea typeface="黑体" panose="02010609060101010101" pitchFamily="49" charset="-122"/>
              </a:rPr>
              <a:t>T；</a:t>
            </a:r>
          </a:p>
          <a:p>
            <a:pPr eaLnBrk="1" hangingPunct="1"/>
            <a:r>
              <a:rPr kumimoji="0" lang="zh-CN" altLang="en-US" sz="1800" smtClean="0">
                <a:solidFill>
                  <a:prstClr val="black"/>
                </a:solidFill>
                <a:ea typeface="黑体" panose="02010609060101010101" pitchFamily="49" charset="-122"/>
              </a:rPr>
              <a:t>(</a:t>
            </a:r>
            <a:r>
              <a:rPr kumimoji="0" lang="en-US" altLang="zh-CN" sz="1800" smtClean="0">
                <a:solidFill>
                  <a:prstClr val="black"/>
                </a:solidFill>
                <a:ea typeface="黑体" panose="02010609060101010101" pitchFamily="49" charset="-122"/>
              </a:rPr>
              <a:t>c)</a:t>
            </a:r>
            <a:r>
              <a:rPr kumimoji="0" lang="zh-CN" altLang="en-US" sz="1800" smtClean="0">
                <a:solidFill>
                  <a:prstClr val="black"/>
                </a:solidFill>
                <a:ea typeface="黑体" panose="02010609060101010101" pitchFamily="49" charset="-122"/>
              </a:rPr>
              <a:t>表示对</a:t>
            </a:r>
            <a:r>
              <a:rPr kumimoji="0" lang="en-US" altLang="zh-CN" sz="1800" smtClean="0">
                <a:solidFill>
                  <a:prstClr val="black"/>
                </a:solidFill>
                <a:ea typeface="黑体" panose="02010609060101010101" pitchFamily="49" charset="-122"/>
              </a:rPr>
              <a:t>T</a:t>
            </a:r>
            <a:r>
              <a:rPr kumimoji="0" lang="zh-CN" altLang="en-US" sz="1800" smtClean="0">
                <a:solidFill>
                  <a:prstClr val="black"/>
                </a:solidFill>
                <a:ea typeface="黑体" panose="02010609060101010101" pitchFamily="49" charset="-122"/>
              </a:rPr>
              <a:t>作前序遍历的次序；</a:t>
            </a:r>
          </a:p>
          <a:p>
            <a:pPr eaLnBrk="1" hangingPunct="1"/>
            <a:r>
              <a:rPr kumimoji="0" lang="en-US" altLang="zh-CN" sz="1800" smtClean="0">
                <a:solidFill>
                  <a:prstClr val="black"/>
                </a:solidFill>
                <a:ea typeface="黑体" panose="02010609060101010101" pitchFamily="49" charset="-122"/>
              </a:rPr>
              <a:t>(d)</a:t>
            </a:r>
            <a:r>
              <a:rPr kumimoji="0" lang="zh-CN" altLang="en-US" sz="1800" smtClean="0">
                <a:solidFill>
                  <a:prstClr val="black"/>
                </a:solidFill>
                <a:ea typeface="黑体" panose="02010609060101010101" pitchFamily="49" charset="-122"/>
              </a:rPr>
              <a:t>表示</a:t>
            </a:r>
            <a:r>
              <a:rPr kumimoji="0" lang="en-US" altLang="zh-CN" sz="1800" smtClean="0">
                <a:solidFill>
                  <a:prstClr val="black"/>
                </a:solidFill>
                <a:ea typeface="黑体" panose="02010609060101010101" pitchFamily="49" charset="-122"/>
              </a:rPr>
              <a:t>L</a:t>
            </a:r>
            <a:r>
              <a:rPr kumimoji="0" lang="zh-CN" altLang="en-US" sz="1800" smtClean="0">
                <a:solidFill>
                  <a:prstClr val="black"/>
                </a:solidFill>
                <a:ea typeface="黑体" panose="02010609060101010101" pitchFamily="49" charset="-122"/>
              </a:rPr>
              <a:t>产生的哈密顿回路</a:t>
            </a:r>
            <a:r>
              <a:rPr kumimoji="0" lang="en-US" altLang="zh-CN" sz="1800" smtClean="0">
                <a:solidFill>
                  <a:prstClr val="black"/>
                </a:solidFill>
                <a:ea typeface="黑体" panose="02010609060101010101" pitchFamily="49" charset="-122"/>
              </a:rPr>
              <a:t>H</a:t>
            </a:r>
            <a:r>
              <a:rPr kumimoji="0" lang="zh-CN" altLang="en-US" sz="1800" smtClean="0">
                <a:solidFill>
                  <a:prstClr val="black"/>
                </a:solidFill>
                <a:ea typeface="黑体" panose="02010609060101010101" pitchFamily="49" charset="-122"/>
              </a:rPr>
              <a:t>（近似算法）</a:t>
            </a:r>
            <a:r>
              <a:rPr kumimoji="0" lang="en-US" altLang="zh-CN" sz="1800" smtClean="0">
                <a:solidFill>
                  <a:prstClr val="black"/>
                </a:solidFill>
                <a:ea typeface="黑体" panose="02010609060101010101" pitchFamily="49" charset="-122"/>
              </a:rPr>
              <a:t>；</a:t>
            </a:r>
          </a:p>
          <a:p>
            <a:pPr eaLnBrk="1" hangingPunct="1"/>
            <a:r>
              <a:rPr kumimoji="0" lang="en-US" altLang="zh-CN" sz="1800" smtClean="0">
                <a:solidFill>
                  <a:prstClr val="black"/>
                </a:solidFill>
                <a:ea typeface="黑体" panose="02010609060101010101" pitchFamily="49" charset="-122"/>
              </a:rPr>
              <a:t>(e)</a:t>
            </a:r>
            <a:r>
              <a:rPr kumimoji="0" lang="zh-CN" altLang="en-US" sz="1800" smtClean="0">
                <a:solidFill>
                  <a:prstClr val="black"/>
                </a:solidFill>
                <a:ea typeface="黑体" panose="02010609060101010101" pitchFamily="49" charset="-122"/>
              </a:rPr>
              <a:t>是</a:t>
            </a:r>
            <a:r>
              <a:rPr kumimoji="0" lang="en-US" altLang="zh-CN" sz="1800" smtClean="0">
                <a:solidFill>
                  <a:prstClr val="black"/>
                </a:solidFill>
                <a:ea typeface="黑体" panose="02010609060101010101" pitchFamily="49" charset="-122"/>
              </a:rPr>
              <a:t>G</a:t>
            </a:r>
            <a:r>
              <a:rPr kumimoji="0" lang="zh-CN" altLang="en-US" sz="1800" smtClean="0">
                <a:solidFill>
                  <a:prstClr val="black"/>
                </a:solidFill>
                <a:ea typeface="黑体" panose="02010609060101010101" pitchFamily="49" charset="-122"/>
              </a:rPr>
              <a:t>的一个最小费用旅行售货员回路</a:t>
            </a:r>
            <a:r>
              <a:rPr kumimoji="0" lang="en-US" altLang="zh-CN" sz="1800" smtClean="0">
                <a:solidFill>
                  <a:prstClr val="black"/>
                </a:solidFill>
                <a:ea typeface="黑体" panose="02010609060101010101" pitchFamily="49" charset="-122"/>
              </a:rPr>
              <a:t>H*</a:t>
            </a:r>
            <a:r>
              <a:rPr kumimoji="0" lang="zh-CN" altLang="en-US" sz="1800" smtClean="0">
                <a:solidFill>
                  <a:prstClr val="black"/>
                </a:solidFill>
                <a:ea typeface="黑体" panose="02010609060101010101" pitchFamily="49" charset="-122"/>
              </a:rPr>
              <a:t>。</a:t>
            </a:r>
            <a:endParaRPr kumimoji="0" lang="en-US" altLang="zh-CN" sz="1800" smtClean="0">
              <a:solidFill>
                <a:prstClr val="black"/>
              </a:solidFill>
              <a:ea typeface="黑体" panose="02010609060101010101" pitchFamily="49" charset="-122"/>
            </a:endParaRPr>
          </a:p>
        </p:txBody>
      </p:sp>
      <p:sp>
        <p:nvSpPr>
          <p:cNvPr id="8" name="AutoShape 3"/>
          <p:cNvSpPr>
            <a:spLocks noChangeArrowheads="1"/>
          </p:cNvSpPr>
          <p:nvPr/>
        </p:nvSpPr>
        <p:spPr bwMode="auto">
          <a:xfrm>
            <a:off x="6591301" y="1006747"/>
            <a:ext cx="2085156" cy="937667"/>
          </a:xfrm>
          <a:prstGeom prst="wedgeRoundRectCallout">
            <a:avLst>
              <a:gd name="adj1" fmla="val -63852"/>
              <a:gd name="adj2" fmla="val 27199"/>
              <a:gd name="adj3" fmla="val 16667"/>
            </a:avLst>
          </a:prstGeom>
          <a:solidFill>
            <a:schemeClr val="bg1"/>
          </a:solidFill>
          <a:ln w="6350">
            <a:solidFill>
              <a:schemeClr val="tx1"/>
            </a:solidFill>
            <a:miter lim="800000"/>
            <a:headEnd/>
            <a:tailEnd/>
          </a:ln>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smtClean="0">
                <a:solidFill>
                  <a:srgbClr val="FF0000"/>
                </a:solidFill>
                <a:ea typeface="黑体" panose="02010609060101010101" pitchFamily="49" charset="-122"/>
              </a:rPr>
              <a:t>对</a:t>
            </a:r>
            <a:r>
              <a:rPr kumimoji="0" lang="en-US" altLang="zh-CN" sz="1800" smtClean="0">
                <a:solidFill>
                  <a:srgbClr val="FF0000"/>
                </a:solidFill>
                <a:ea typeface="黑体" panose="02010609060101010101" pitchFamily="49" charset="-122"/>
              </a:rPr>
              <a:t>T</a:t>
            </a:r>
            <a:r>
              <a:rPr kumimoji="0" lang="zh-CN" altLang="en-US" sz="1800" smtClean="0">
                <a:solidFill>
                  <a:srgbClr val="FF0000"/>
                </a:solidFill>
                <a:ea typeface="黑体" panose="02010609060101010101" pitchFamily="49" charset="-122"/>
              </a:rPr>
              <a:t>作前序遍历为</a:t>
            </a:r>
            <a:r>
              <a:rPr kumimoji="0" lang="en-US" altLang="zh-CN" sz="1800" smtClean="0">
                <a:solidFill>
                  <a:srgbClr val="FF0000"/>
                </a:solidFill>
                <a:ea typeface="黑体" panose="02010609060101010101" pitchFamily="49" charset="-122"/>
              </a:rPr>
              <a:t>: W=ab</a:t>
            </a:r>
            <a:r>
              <a:rPr kumimoji="0" lang="en-US" altLang="zh-CN" sz="1800" smtClean="0">
                <a:solidFill>
                  <a:prstClr val="black"/>
                </a:solidFill>
                <a:ea typeface="黑体" panose="02010609060101010101" pitchFamily="49" charset="-122"/>
              </a:rPr>
              <a:t>cbh</a:t>
            </a:r>
            <a:r>
              <a:rPr kumimoji="0" lang="en-US" altLang="zh-CN" sz="1800" smtClean="0">
                <a:solidFill>
                  <a:srgbClr val="FF0000"/>
                </a:solidFill>
                <a:ea typeface="黑体" panose="02010609060101010101" pitchFamily="49" charset="-122"/>
              </a:rPr>
              <a:t>badefegeda</a:t>
            </a:r>
          </a:p>
        </p:txBody>
      </p:sp>
      <p:sp>
        <p:nvSpPr>
          <p:cNvPr id="9" name="AutoShape 3"/>
          <p:cNvSpPr>
            <a:spLocks noChangeArrowheads="1"/>
          </p:cNvSpPr>
          <p:nvPr/>
        </p:nvSpPr>
        <p:spPr bwMode="auto">
          <a:xfrm>
            <a:off x="179388" y="5400403"/>
            <a:ext cx="2447925" cy="833497"/>
          </a:xfrm>
          <a:prstGeom prst="wedgeRoundRectCallout">
            <a:avLst>
              <a:gd name="adj1" fmla="val -28056"/>
              <a:gd name="adj2" fmla="val -130329"/>
              <a:gd name="adj3" fmla="val 16667"/>
            </a:avLst>
          </a:prstGeom>
          <a:solidFill>
            <a:schemeClr val="bg1"/>
          </a:solidFill>
          <a:ln w="6350">
            <a:solidFill>
              <a:schemeClr val="tx1"/>
            </a:solidFill>
            <a:miter lim="800000"/>
            <a:headEnd/>
            <a:tailEnd/>
          </a:ln>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dirty="0" smtClean="0">
                <a:solidFill>
                  <a:srgbClr val="FF0000"/>
                </a:solidFill>
                <a:ea typeface="黑体" panose="02010609060101010101" pitchFamily="49" charset="-122"/>
              </a:rPr>
              <a:t>从</a:t>
            </a:r>
            <a:r>
              <a:rPr kumimoji="0" lang="en-US" altLang="zh-CN" sz="1800" dirty="0" smtClean="0">
                <a:solidFill>
                  <a:srgbClr val="FF0000"/>
                </a:solidFill>
                <a:ea typeface="黑体" panose="02010609060101010101" pitchFamily="49" charset="-122"/>
              </a:rPr>
              <a:t>W</a:t>
            </a:r>
            <a:r>
              <a:rPr kumimoji="0" lang="zh-CN" altLang="en-US" sz="1800" dirty="0" smtClean="0">
                <a:solidFill>
                  <a:srgbClr val="FF0000"/>
                </a:solidFill>
                <a:ea typeface="黑体" panose="02010609060101010101" pitchFamily="49" charset="-122"/>
              </a:rPr>
              <a:t>中删除重复访问的顶点得到回路</a:t>
            </a:r>
            <a:r>
              <a:rPr kumimoji="0" lang="en-US" altLang="zh-CN" sz="1800" dirty="0" smtClean="0">
                <a:solidFill>
                  <a:srgbClr val="FF0000"/>
                </a:solidFill>
                <a:ea typeface="黑体" panose="02010609060101010101" pitchFamily="49" charset="-122"/>
              </a:rPr>
              <a:t>: H=</a:t>
            </a:r>
            <a:r>
              <a:rPr kumimoji="0" lang="en-US" altLang="zh-CN" sz="1800" dirty="0" err="1" smtClean="0">
                <a:solidFill>
                  <a:srgbClr val="FF0000"/>
                </a:solidFill>
                <a:ea typeface="黑体" panose="02010609060101010101" pitchFamily="49" charset="-122"/>
              </a:rPr>
              <a:t>ab</a:t>
            </a:r>
            <a:r>
              <a:rPr kumimoji="0" lang="en-US" altLang="zh-CN" sz="1800" dirty="0" err="1" smtClean="0">
                <a:solidFill>
                  <a:srgbClr val="000000"/>
                </a:solidFill>
                <a:ea typeface="黑体" panose="02010609060101010101" pitchFamily="49" charset="-122"/>
              </a:rPr>
              <a:t>ch</a:t>
            </a:r>
            <a:r>
              <a:rPr kumimoji="0" lang="en-US" altLang="zh-CN" sz="1800" dirty="0" err="1" smtClean="0">
                <a:solidFill>
                  <a:srgbClr val="FF0000"/>
                </a:solidFill>
                <a:ea typeface="黑体" panose="02010609060101010101" pitchFamily="49" charset="-122"/>
              </a:rPr>
              <a:t>defga</a:t>
            </a:r>
            <a:endParaRPr kumimoji="0" lang="en-US" altLang="zh-CN" sz="1800" dirty="0" smtClean="0">
              <a:solidFill>
                <a:srgbClr val="FF0000"/>
              </a:solidFill>
              <a:ea typeface="黑体" panose="02010609060101010101" pitchFamily="49" charset="-122"/>
            </a:endParaRPr>
          </a:p>
        </p:txBody>
      </p:sp>
      <p:sp>
        <p:nvSpPr>
          <p:cNvPr id="10" name="矩形 9"/>
          <p:cNvSpPr>
            <a:spLocks noChangeArrowheads="1"/>
          </p:cNvSpPr>
          <p:nvPr/>
        </p:nvSpPr>
        <p:spPr bwMode="auto">
          <a:xfrm>
            <a:off x="2590800" y="5833790"/>
            <a:ext cx="6553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dirty="0" smtClean="0">
                <a:solidFill>
                  <a:srgbClr val="00B0F0"/>
                </a:solidFill>
                <a:ea typeface="黑体" panose="02010609060101010101" pitchFamily="49" charset="-122"/>
              </a:rPr>
              <a:t>c(H)</a:t>
            </a:r>
            <a:r>
              <a:rPr lang="en-US" altLang="zh-CN" sz="2000" dirty="0" smtClean="0">
                <a:solidFill>
                  <a:srgbClr val="00B0F0"/>
                </a:solidFill>
              </a:rPr>
              <a:t> ≤</a:t>
            </a:r>
            <a:r>
              <a:rPr kumimoji="0" lang="en-US" altLang="zh-CN" sz="2000" dirty="0" smtClean="0">
                <a:solidFill>
                  <a:srgbClr val="00B0F0"/>
                </a:solidFill>
                <a:ea typeface="黑体" panose="02010609060101010101" pitchFamily="49" charset="-122"/>
              </a:rPr>
              <a:t>c(W)</a:t>
            </a:r>
            <a:r>
              <a:rPr lang="en-US" altLang="zh-CN" sz="2000" dirty="0" smtClean="0">
                <a:solidFill>
                  <a:srgbClr val="00B0F0"/>
                </a:solidFill>
              </a:rPr>
              <a:t> ≤</a:t>
            </a:r>
            <a:r>
              <a:rPr kumimoji="0" lang="en-US" altLang="zh-CN" sz="2000" dirty="0" smtClean="0">
                <a:solidFill>
                  <a:srgbClr val="00B0F0"/>
                </a:solidFill>
                <a:ea typeface="黑体" panose="02010609060101010101" pitchFamily="49" charset="-122"/>
              </a:rPr>
              <a:t>2c(H*)</a:t>
            </a:r>
            <a:r>
              <a:rPr kumimoji="0" lang="zh-CN" altLang="en-US" sz="2000" dirty="0" smtClean="0">
                <a:solidFill>
                  <a:srgbClr val="00B0F0"/>
                </a:solidFill>
                <a:ea typeface="黑体" panose="02010609060101010101" pitchFamily="49" charset="-122"/>
              </a:rPr>
              <a:t>，</a:t>
            </a:r>
            <a:r>
              <a:rPr lang="en-US" altLang="zh-CN" sz="2000" dirty="0" err="1" smtClean="0">
                <a:solidFill>
                  <a:srgbClr val="00B0F0"/>
                </a:solidFill>
              </a:rPr>
              <a:t>approxTSP</a:t>
            </a:r>
            <a:r>
              <a:rPr kumimoji="0" lang="zh-CN" altLang="en-US" sz="2000" dirty="0" smtClean="0">
                <a:solidFill>
                  <a:srgbClr val="00B0F0"/>
                </a:solidFill>
                <a:ea typeface="黑体" panose="02010609060101010101" pitchFamily="49" charset="-122"/>
              </a:rPr>
              <a:t>算法性能比为</a:t>
            </a:r>
            <a:r>
              <a:rPr kumimoji="0" lang="en-US" altLang="zh-CN" sz="2000" dirty="0" smtClean="0">
                <a:solidFill>
                  <a:srgbClr val="00B0F0"/>
                </a:solidFill>
                <a:ea typeface="黑体" panose="02010609060101010101" pitchFamily="49" charset="-122"/>
              </a:rPr>
              <a:t>2.</a:t>
            </a:r>
            <a:endParaRPr lang="zh-CN" altLang="en-US" sz="2000" dirty="0" smtClean="0">
              <a:solidFill>
                <a:srgbClr val="00B0F0"/>
              </a:solidFill>
            </a:endParaRPr>
          </a:p>
        </p:txBody>
      </p:sp>
      <p:sp>
        <p:nvSpPr>
          <p:cNvPr id="11" name="灯片编号占位符 10"/>
          <p:cNvSpPr>
            <a:spLocks noGrp="1"/>
          </p:cNvSpPr>
          <p:nvPr>
            <p:ph type="sldNum" sz="quarter" idx="12"/>
          </p:nvPr>
        </p:nvSpPr>
        <p:spPr/>
        <p:txBody>
          <a:bodyPr/>
          <a:lstStyle/>
          <a:p>
            <a:r>
              <a:rPr lang="en-US" altLang="zh-CN" smtClean="0"/>
              <a:t>Chapter11-</a:t>
            </a:r>
            <a:fld id="{3288BBC0-23D9-4B2C-ADBC-4005AE87FB9A}" type="slidenum">
              <a:rPr lang="en-US" altLang="zh-CN" smtClean="0"/>
              <a:pPr/>
              <a:t>139</a:t>
            </a:fld>
            <a:endParaRPr lang="en-US" altLang="zh-CN" dirty="0"/>
          </a:p>
        </p:txBody>
      </p:sp>
    </p:spTree>
    <p:extLst>
      <p:ext uri="{BB962C8B-B14F-4D97-AF65-F5344CB8AC3E}">
        <p14:creationId xmlns:p14="http://schemas.microsoft.com/office/powerpoint/2010/main" val="198902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8" grpId="0" animBg="1" autoUpdateAnimBg="0"/>
      <p:bldP spid="9" grpId="0" animBg="1" autoUpdateAnimBg="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8978" name="Rectangle 2"/>
          <p:cNvSpPr>
            <a:spLocks noGrp="1" noChangeArrowheads="1"/>
          </p:cNvSpPr>
          <p:nvPr>
            <p:ph type="title"/>
          </p:nvPr>
        </p:nvSpPr>
        <p:spPr>
          <a:xfrm>
            <a:off x="32048" y="-16991"/>
            <a:ext cx="8229600" cy="1279525"/>
          </a:xfrm>
        </p:spPr>
        <p:txBody>
          <a:bodyPr/>
          <a:lstStyle/>
          <a:p>
            <a:pPr algn="l"/>
            <a:r>
              <a:rPr lang="zh-CN" altLang="en-US" sz="3600" b="1" dirty="0">
                <a:latin typeface="黑体" panose="02010609060101010101" pitchFamily="49" charset="-122"/>
              </a:rPr>
              <a:t>是不是什么问题都是单计算机可解的？</a:t>
            </a:r>
          </a:p>
        </p:txBody>
      </p:sp>
      <p:sp>
        <p:nvSpPr>
          <p:cNvPr id="638979" name="Rectangle 3"/>
          <p:cNvSpPr>
            <a:spLocks noGrp="1" noChangeArrowheads="1"/>
          </p:cNvSpPr>
          <p:nvPr>
            <p:ph type="body" idx="1"/>
          </p:nvPr>
        </p:nvSpPr>
        <p:spPr>
          <a:xfrm>
            <a:off x="396875" y="1138082"/>
            <a:ext cx="8229600" cy="1917700"/>
          </a:xfrm>
        </p:spPr>
        <p:txBody>
          <a:bodyPr/>
          <a:lstStyle/>
          <a:p>
            <a:pPr>
              <a:lnSpc>
                <a:spcPct val="110000"/>
              </a:lnSpc>
              <a:spcBef>
                <a:spcPct val="10000"/>
              </a:spcBef>
              <a:buFont typeface="Wingdings" panose="05000000000000000000" pitchFamily="2" charset="2"/>
              <a:buNone/>
            </a:pPr>
            <a:r>
              <a:rPr lang="zh-CN" altLang="en-US" sz="2400" dirty="0">
                <a:latin typeface="微软雅黑" panose="020B0503020204020204" pitchFamily="34" charset="-122"/>
                <a:ea typeface="微软雅黑" panose="020B0503020204020204" pitchFamily="34" charset="-122"/>
              </a:rPr>
              <a:t>例一：求图</a:t>
            </a:r>
            <a:r>
              <a:rPr lang="en-US" altLang="zh-CN" sz="2400" dirty="0">
                <a:latin typeface="微软雅黑" panose="020B0503020204020204" pitchFamily="34" charset="-122"/>
                <a:ea typeface="微软雅黑" panose="020B0503020204020204" pitchFamily="34" charset="-122"/>
              </a:rPr>
              <a:t>G</a:t>
            </a:r>
            <a:r>
              <a:rPr lang="zh-CN" altLang="en-US" sz="2400" dirty="0">
                <a:latin typeface="微软雅黑" panose="020B0503020204020204" pitchFamily="34" charset="-122"/>
                <a:ea typeface="微软雅黑" panose="020B0503020204020204" pitchFamily="34" charset="-122"/>
              </a:rPr>
              <a:t>的最小顶点覆盖问题：</a:t>
            </a:r>
          </a:p>
          <a:p>
            <a:pPr>
              <a:lnSpc>
                <a:spcPct val="110000"/>
              </a:lnSpc>
              <a:spcBef>
                <a:spcPct val="10000"/>
              </a:spcBef>
              <a:buFont typeface="Wingdings" panose="05000000000000000000" pitchFamily="2" charset="2"/>
              <a:buNone/>
            </a:pPr>
            <a:r>
              <a:rPr lang="zh-CN" altLang="en-US" sz="2000" dirty="0">
                <a:latin typeface="微软雅黑" panose="020B0503020204020204" pitchFamily="34" charset="-122"/>
                <a:ea typeface="微软雅黑" panose="020B0503020204020204" pitchFamily="34" charset="-122"/>
              </a:rPr>
              <a:t>问题描述：无向图</a:t>
            </a:r>
            <a:r>
              <a:rPr lang="en-US" altLang="zh-CN" sz="2000" dirty="0">
                <a:latin typeface="微软雅黑" panose="020B0503020204020204" pitchFamily="34" charset="-122"/>
                <a:ea typeface="微软雅黑" panose="020B0503020204020204" pitchFamily="34" charset="-122"/>
              </a:rPr>
              <a:t>G=(V,E)</a:t>
            </a:r>
            <a:r>
              <a:rPr lang="zh-CN" altLang="en-US" sz="2000" dirty="0">
                <a:latin typeface="微软雅黑" panose="020B0503020204020204" pitchFamily="34" charset="-122"/>
                <a:ea typeface="微软雅黑" panose="020B0503020204020204" pitchFamily="34" charset="-122"/>
              </a:rPr>
              <a:t>的顶点覆盖是它的顶点集</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的一个子集</a:t>
            </a:r>
          </a:p>
          <a:p>
            <a:pPr>
              <a:lnSpc>
                <a:spcPct val="110000"/>
              </a:lnSpc>
              <a:spcBef>
                <a:spcPct val="10000"/>
              </a:spcBef>
              <a:buFont typeface="Wingdings" panose="05000000000000000000" pitchFamily="2" charset="2"/>
              <a:buNone/>
            </a:pPr>
            <a:r>
              <a:rPr lang="en-US" altLang="zh-CN" sz="2000" dirty="0">
                <a:latin typeface="微软雅黑" panose="020B0503020204020204" pitchFamily="34" charset="-122"/>
                <a:ea typeface="微软雅黑" panose="020B0503020204020204" pitchFamily="34" charset="-122"/>
              </a:rPr>
              <a:t>V’ </a:t>
            </a:r>
            <a:r>
              <a:rPr kumimoji="0" lang="en-US" altLang="zh-CN" sz="2400" b="1"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000" dirty="0">
                <a:latin typeface="微软雅黑" panose="020B0503020204020204" pitchFamily="34" charset="-122"/>
                <a:ea typeface="微软雅黑" panose="020B0503020204020204" pitchFamily="34" charset="-122"/>
              </a:rPr>
              <a:t> V，</a:t>
            </a:r>
            <a:r>
              <a:rPr lang="zh-CN" altLang="en-US" sz="2000" dirty="0">
                <a:latin typeface="微软雅黑" panose="020B0503020204020204" pitchFamily="34" charset="-122"/>
                <a:ea typeface="微软雅黑" panose="020B0503020204020204" pitchFamily="34" charset="-122"/>
              </a:rPr>
              <a:t>使得若(</a:t>
            </a:r>
            <a:r>
              <a:rPr lang="en-US" altLang="zh-CN" sz="2000" dirty="0" err="1">
                <a:latin typeface="微软雅黑" panose="020B0503020204020204" pitchFamily="34" charset="-122"/>
                <a:ea typeface="微软雅黑" panose="020B0503020204020204" pitchFamily="34" charset="-122"/>
              </a:rPr>
              <a:t>u,v</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是</a:t>
            </a:r>
            <a:r>
              <a:rPr lang="en-US" altLang="zh-CN" sz="2000" dirty="0">
                <a:latin typeface="微软雅黑" panose="020B0503020204020204" pitchFamily="34" charset="-122"/>
                <a:ea typeface="微软雅黑" panose="020B0503020204020204" pitchFamily="34" charset="-122"/>
              </a:rPr>
              <a:t>G</a:t>
            </a:r>
            <a:r>
              <a:rPr lang="zh-CN" altLang="en-US" sz="2000" dirty="0">
                <a:latin typeface="微软雅黑" panose="020B0503020204020204" pitchFamily="34" charset="-122"/>
                <a:ea typeface="微软雅黑" panose="020B0503020204020204" pitchFamily="34" charset="-122"/>
              </a:rPr>
              <a:t>的一条边，则</a:t>
            </a:r>
            <a:r>
              <a:rPr lang="en-US" altLang="zh-CN" sz="2000" dirty="0" err="1">
                <a:latin typeface="微软雅黑" panose="020B0503020204020204" pitchFamily="34" charset="-122"/>
                <a:ea typeface="微软雅黑" panose="020B0503020204020204" pitchFamily="34" charset="-122"/>
              </a:rPr>
              <a:t>v∈V</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或</a:t>
            </a:r>
            <a:r>
              <a:rPr lang="en-US" altLang="zh-CN" sz="2000" dirty="0" err="1">
                <a:latin typeface="微软雅黑" panose="020B0503020204020204" pitchFamily="34" charset="-122"/>
                <a:ea typeface="微软雅黑" panose="020B0503020204020204" pitchFamily="34" charset="-122"/>
              </a:rPr>
              <a:t>u∈V</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顶点覆盖</a:t>
            </a:r>
            <a:r>
              <a:rPr lang="en-US" altLang="zh-CN" sz="2000" dirty="0">
                <a:latin typeface="微软雅黑" panose="020B0503020204020204" pitchFamily="34" charset="-122"/>
                <a:ea typeface="微软雅黑" panose="020B0503020204020204" pitchFamily="34" charset="-122"/>
              </a:rPr>
              <a:t>V’</a:t>
            </a:r>
            <a:r>
              <a:rPr lang="zh-CN" altLang="en-US" sz="2000" dirty="0">
                <a:latin typeface="微软雅黑" panose="020B0503020204020204" pitchFamily="34" charset="-122"/>
                <a:ea typeface="微软雅黑" panose="020B0503020204020204" pitchFamily="34" charset="-122"/>
              </a:rPr>
              <a:t>的大小是它所包含的顶点个数|</a:t>
            </a:r>
            <a:r>
              <a:rPr lang="en-US" altLang="zh-CN" sz="2000" dirty="0">
                <a:latin typeface="微软雅黑" panose="020B0503020204020204" pitchFamily="34" charset="-122"/>
                <a:ea typeface="微软雅黑" panose="020B0503020204020204" pitchFamily="34" charset="-122"/>
              </a:rPr>
              <a:t>V’|。</a:t>
            </a:r>
            <a:endParaRPr lang="zh-CN" altLang="en-US" sz="2400" dirty="0">
              <a:latin typeface="微软雅黑" panose="020B0503020204020204" pitchFamily="34" charset="-122"/>
              <a:ea typeface="微软雅黑" panose="020B0503020204020204" pitchFamily="34" charset="-122"/>
            </a:endParaRPr>
          </a:p>
          <a:p>
            <a:pPr>
              <a:lnSpc>
                <a:spcPct val="110000"/>
              </a:lnSpc>
              <a:spcBef>
                <a:spcPct val="10000"/>
              </a:spcBef>
              <a:buFont typeface="Wingdings" panose="05000000000000000000" pitchFamily="2" charset="2"/>
              <a:buNone/>
            </a:pPr>
            <a:endParaRPr lang="zh-CN" altLang="en-US" sz="2400" dirty="0">
              <a:latin typeface="微软雅黑" panose="020B0503020204020204" pitchFamily="34" charset="-122"/>
              <a:ea typeface="微软雅黑" panose="020B0503020204020204" pitchFamily="34" charset="-122"/>
            </a:endParaRPr>
          </a:p>
        </p:txBody>
      </p:sp>
      <p:sp>
        <p:nvSpPr>
          <p:cNvPr id="638980" name="Rectangle 4"/>
          <p:cNvSpPr>
            <a:spLocks noChangeArrowheads="1"/>
          </p:cNvSpPr>
          <p:nvPr/>
        </p:nvSpPr>
        <p:spPr bwMode="auto">
          <a:xfrm>
            <a:off x="323850" y="2924175"/>
            <a:ext cx="82296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Font typeface="Wingdings" panose="05000000000000000000" pitchFamily="2" charset="2"/>
              <a:buChar char="Ø"/>
              <a:defRPr kumimoji="1" sz="3200">
                <a:solidFill>
                  <a:schemeClr val="bg1"/>
                </a:solidFill>
                <a:latin typeface="Times New Roman" panose="02020603050405020304" pitchFamily="18" charset="0"/>
                <a:ea typeface="黑体" panose="02010609060101010101" pitchFamily="49" charset="-122"/>
              </a:defRPr>
            </a:lvl1pPr>
            <a:lvl2pPr marL="742950" indent="-285750" algn="l">
              <a:spcBef>
                <a:spcPct val="20000"/>
              </a:spcBef>
              <a:buFont typeface="Wingdings" panose="05000000000000000000" pitchFamily="2" charset="2"/>
              <a:buChar char="§"/>
              <a:defRPr kumimoji="1" sz="2800">
                <a:solidFill>
                  <a:schemeClr val="bg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bg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bg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bg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9pPr>
          </a:lstStyle>
          <a:p>
            <a:pPr>
              <a:lnSpc>
                <a:spcPct val="110000"/>
              </a:lnSpc>
              <a:spcBef>
                <a:spcPct val="10000"/>
              </a:spcBef>
              <a:buFont typeface="Wingdings" panose="05000000000000000000" pitchFamily="2" charset="2"/>
              <a:buNone/>
            </a:pPr>
            <a:r>
              <a:rPr lang="zh-CN" altLang="en-US" sz="2800" dirty="0">
                <a:solidFill>
                  <a:srgbClr val="00B0F0"/>
                </a:solidFill>
              </a:rPr>
              <a:t>算法：</a:t>
            </a:r>
            <a:r>
              <a:rPr lang="en-US" altLang="zh-CN" sz="2800" dirty="0">
                <a:solidFill>
                  <a:srgbClr val="00B0F0"/>
                </a:solidFill>
              </a:rPr>
              <a:t>//</a:t>
            </a:r>
            <a:r>
              <a:rPr lang="zh-CN" altLang="en-US" sz="2800" dirty="0">
                <a:solidFill>
                  <a:srgbClr val="00B0F0"/>
                </a:solidFill>
              </a:rPr>
              <a:t>给定图</a:t>
            </a:r>
            <a:r>
              <a:rPr lang="en-US" altLang="zh-CN" sz="2800" dirty="0">
                <a:solidFill>
                  <a:srgbClr val="00B0F0"/>
                </a:solidFill>
              </a:rPr>
              <a:t>G </a:t>
            </a:r>
            <a:r>
              <a:rPr kumimoji="0" lang="en-US" altLang="zh-CN" sz="2800" dirty="0">
                <a:solidFill>
                  <a:srgbClr val="00B0F0"/>
                </a:solidFill>
              </a:rPr>
              <a:t>=&lt;V,E&gt;,</a:t>
            </a:r>
            <a:r>
              <a:rPr kumimoji="0" lang="zh-CN" altLang="en-US" sz="2800" dirty="0">
                <a:solidFill>
                  <a:srgbClr val="00B0F0"/>
                </a:solidFill>
              </a:rPr>
              <a:t>其中</a:t>
            </a:r>
            <a:r>
              <a:rPr kumimoji="0" lang="en-US" altLang="zh-CN" sz="2800" dirty="0">
                <a:solidFill>
                  <a:srgbClr val="00B0F0"/>
                </a:solidFill>
              </a:rPr>
              <a:t>|V| =n</a:t>
            </a:r>
            <a:r>
              <a:rPr kumimoji="0" lang="zh-CN" altLang="en-US" sz="2800" dirty="0">
                <a:solidFill>
                  <a:srgbClr val="00B0F0"/>
                </a:solidFill>
              </a:rPr>
              <a:t>，</a:t>
            </a:r>
            <a:r>
              <a:rPr kumimoji="0" lang="en-US" altLang="zh-CN" sz="2800" dirty="0">
                <a:solidFill>
                  <a:srgbClr val="00B0F0"/>
                </a:solidFill>
              </a:rPr>
              <a:t>|E| =m</a:t>
            </a:r>
            <a:endParaRPr lang="zh-CN" altLang="en-US" sz="2800" dirty="0">
              <a:solidFill>
                <a:srgbClr val="00B0F0"/>
              </a:solidFill>
            </a:endParaRPr>
          </a:p>
          <a:p>
            <a:pPr>
              <a:lnSpc>
                <a:spcPct val="110000"/>
              </a:lnSpc>
              <a:spcBef>
                <a:spcPct val="10000"/>
              </a:spcBef>
              <a:buFont typeface="Wingdings" panose="05000000000000000000" pitchFamily="2" charset="2"/>
              <a:buNone/>
            </a:pPr>
            <a:r>
              <a:rPr lang="zh-CN" altLang="en-US" sz="2800" dirty="0">
                <a:solidFill>
                  <a:srgbClr val="00B0F0"/>
                </a:solidFill>
              </a:rPr>
              <a:t>第一步：枚举出</a:t>
            </a:r>
            <a:r>
              <a:rPr lang="en-US" altLang="zh-CN" sz="2800" dirty="0">
                <a:solidFill>
                  <a:srgbClr val="00B0F0"/>
                </a:solidFill>
              </a:rPr>
              <a:t>V</a:t>
            </a:r>
            <a:r>
              <a:rPr lang="zh-CN" altLang="en-US" sz="2800" dirty="0">
                <a:solidFill>
                  <a:srgbClr val="00B0F0"/>
                </a:solidFill>
              </a:rPr>
              <a:t>中所有的子集：</a:t>
            </a:r>
          </a:p>
          <a:p>
            <a:pPr>
              <a:lnSpc>
                <a:spcPct val="110000"/>
              </a:lnSpc>
              <a:spcBef>
                <a:spcPct val="10000"/>
              </a:spcBef>
              <a:buFont typeface="Wingdings" panose="05000000000000000000" pitchFamily="2" charset="2"/>
              <a:buNone/>
            </a:pPr>
            <a:r>
              <a:rPr lang="en-US" altLang="zh-CN" sz="2800" dirty="0">
                <a:solidFill>
                  <a:srgbClr val="00B0F0"/>
                </a:solidFill>
              </a:rPr>
              <a:t>                </a:t>
            </a:r>
            <a:r>
              <a:rPr lang="zh-CN" altLang="en-US" sz="2800" dirty="0">
                <a:solidFill>
                  <a:srgbClr val="00B0F0"/>
                </a:solidFill>
              </a:rPr>
              <a:t>子集总数</a:t>
            </a:r>
            <a:r>
              <a:rPr kumimoji="0" lang="en-US" altLang="zh-CN" sz="2800" dirty="0">
                <a:solidFill>
                  <a:srgbClr val="00B0F0"/>
                </a:solidFill>
              </a:rPr>
              <a:t>= </a:t>
            </a:r>
            <a:r>
              <a:rPr lang="en-US" altLang="zh-CN" sz="2800" dirty="0">
                <a:solidFill>
                  <a:srgbClr val="00B0F0"/>
                </a:solidFill>
                <a:sym typeface="Wingdings" panose="05000000000000000000" pitchFamily="2" charset="2"/>
              </a:rPr>
              <a:t>(</a:t>
            </a:r>
            <a:r>
              <a:rPr lang="en-US" altLang="zh-CN" sz="2800" baseline="30000" dirty="0">
                <a:solidFill>
                  <a:srgbClr val="00B0F0"/>
                </a:solidFill>
                <a:sym typeface="Wingdings" panose="05000000000000000000" pitchFamily="2" charset="2"/>
              </a:rPr>
              <a:t>n</a:t>
            </a:r>
            <a:r>
              <a:rPr lang="en-US" altLang="zh-CN" sz="2800" baseline="-25000" dirty="0">
                <a:solidFill>
                  <a:srgbClr val="00B0F0"/>
                </a:solidFill>
                <a:sym typeface="Wingdings" panose="05000000000000000000" pitchFamily="2" charset="2"/>
              </a:rPr>
              <a:t>1</a:t>
            </a:r>
            <a:r>
              <a:rPr lang="en-US" altLang="zh-CN" sz="2800" dirty="0">
                <a:solidFill>
                  <a:srgbClr val="00B0F0"/>
                </a:solidFill>
                <a:sym typeface="Wingdings" panose="05000000000000000000" pitchFamily="2" charset="2"/>
              </a:rPr>
              <a:t>) </a:t>
            </a:r>
            <a:r>
              <a:rPr lang="en-US" altLang="zh-CN" sz="2800" dirty="0">
                <a:solidFill>
                  <a:srgbClr val="00B0F0"/>
                </a:solidFill>
              </a:rPr>
              <a:t>+</a:t>
            </a:r>
            <a:r>
              <a:rPr lang="en-US" altLang="zh-CN" sz="2800" dirty="0">
                <a:solidFill>
                  <a:srgbClr val="00B0F0"/>
                </a:solidFill>
                <a:sym typeface="Wingdings" panose="05000000000000000000" pitchFamily="2" charset="2"/>
              </a:rPr>
              <a:t> (</a:t>
            </a:r>
            <a:r>
              <a:rPr lang="en-US" altLang="zh-CN" sz="2800" baseline="30000" dirty="0">
                <a:solidFill>
                  <a:srgbClr val="00B0F0"/>
                </a:solidFill>
                <a:sym typeface="Wingdings" panose="05000000000000000000" pitchFamily="2" charset="2"/>
              </a:rPr>
              <a:t>n</a:t>
            </a:r>
            <a:r>
              <a:rPr lang="en-US" altLang="zh-CN" sz="2800" baseline="-25000" dirty="0">
                <a:solidFill>
                  <a:srgbClr val="00B0F0"/>
                </a:solidFill>
                <a:sym typeface="Wingdings" panose="05000000000000000000" pitchFamily="2" charset="2"/>
              </a:rPr>
              <a:t>2</a:t>
            </a:r>
            <a:r>
              <a:rPr lang="en-US" altLang="zh-CN" sz="2800" dirty="0">
                <a:solidFill>
                  <a:srgbClr val="00B0F0"/>
                </a:solidFill>
                <a:sym typeface="Wingdings" panose="05000000000000000000" pitchFamily="2" charset="2"/>
              </a:rPr>
              <a:t>) </a:t>
            </a:r>
            <a:r>
              <a:rPr lang="en-US" altLang="zh-CN" sz="2800" dirty="0">
                <a:solidFill>
                  <a:srgbClr val="00B0F0"/>
                </a:solidFill>
              </a:rPr>
              <a:t>+</a:t>
            </a:r>
            <a:r>
              <a:rPr lang="en-US" altLang="zh-CN" sz="2800" dirty="0">
                <a:solidFill>
                  <a:srgbClr val="00B0F0"/>
                </a:solidFill>
                <a:sym typeface="Wingdings" panose="05000000000000000000" pitchFamily="2" charset="2"/>
              </a:rPr>
              <a:t>(</a:t>
            </a:r>
            <a:r>
              <a:rPr lang="en-US" altLang="zh-CN" sz="2800" baseline="30000" dirty="0">
                <a:solidFill>
                  <a:srgbClr val="00B0F0"/>
                </a:solidFill>
                <a:sym typeface="Wingdings" panose="05000000000000000000" pitchFamily="2" charset="2"/>
              </a:rPr>
              <a:t>n</a:t>
            </a:r>
            <a:r>
              <a:rPr lang="en-US" altLang="zh-CN" sz="2800" baseline="-25000" dirty="0">
                <a:solidFill>
                  <a:srgbClr val="00B0F0"/>
                </a:solidFill>
                <a:sym typeface="Wingdings" panose="05000000000000000000" pitchFamily="2" charset="2"/>
              </a:rPr>
              <a:t>3</a:t>
            </a:r>
            <a:r>
              <a:rPr lang="en-US" altLang="zh-CN" sz="2800" dirty="0">
                <a:solidFill>
                  <a:srgbClr val="00B0F0"/>
                </a:solidFill>
                <a:sym typeface="Wingdings" panose="05000000000000000000" pitchFamily="2" charset="2"/>
              </a:rPr>
              <a:t>) </a:t>
            </a:r>
            <a:r>
              <a:rPr lang="en-US" altLang="zh-CN" sz="2800" dirty="0">
                <a:solidFill>
                  <a:srgbClr val="00B0F0"/>
                </a:solidFill>
              </a:rPr>
              <a:t>+…+ </a:t>
            </a:r>
            <a:r>
              <a:rPr lang="en-US" altLang="zh-CN" sz="2800" dirty="0">
                <a:solidFill>
                  <a:srgbClr val="00B0F0"/>
                </a:solidFill>
                <a:sym typeface="Wingdings" panose="05000000000000000000" pitchFamily="2" charset="2"/>
              </a:rPr>
              <a:t>(</a:t>
            </a:r>
            <a:r>
              <a:rPr lang="en-US" altLang="zh-CN" sz="2800" baseline="30000" dirty="0" err="1">
                <a:solidFill>
                  <a:srgbClr val="00B0F0"/>
                </a:solidFill>
                <a:sym typeface="Wingdings" panose="05000000000000000000" pitchFamily="2" charset="2"/>
              </a:rPr>
              <a:t>n</a:t>
            </a:r>
            <a:r>
              <a:rPr lang="en-US" altLang="zh-CN" sz="2800" baseline="-25000" dirty="0" err="1">
                <a:solidFill>
                  <a:srgbClr val="00B0F0"/>
                </a:solidFill>
                <a:sym typeface="Wingdings" panose="05000000000000000000" pitchFamily="2" charset="2"/>
              </a:rPr>
              <a:t>n</a:t>
            </a:r>
            <a:r>
              <a:rPr lang="en-US" altLang="zh-CN" sz="2800" dirty="0">
                <a:solidFill>
                  <a:srgbClr val="00B0F0"/>
                </a:solidFill>
                <a:sym typeface="Wingdings" panose="05000000000000000000" pitchFamily="2" charset="2"/>
              </a:rPr>
              <a:t>) </a:t>
            </a:r>
            <a:r>
              <a:rPr kumimoji="0" lang="en-US" altLang="zh-CN" sz="2800" dirty="0">
                <a:solidFill>
                  <a:srgbClr val="00B0F0"/>
                </a:solidFill>
              </a:rPr>
              <a:t>=2</a:t>
            </a:r>
            <a:r>
              <a:rPr kumimoji="0" lang="en-US" altLang="zh-CN" sz="2800" baseline="30000" dirty="0">
                <a:solidFill>
                  <a:srgbClr val="00B0F0"/>
                </a:solidFill>
              </a:rPr>
              <a:t>n</a:t>
            </a:r>
          </a:p>
        </p:txBody>
      </p:sp>
      <p:sp>
        <p:nvSpPr>
          <p:cNvPr id="638981" name="Rectangle 5"/>
          <p:cNvSpPr>
            <a:spLocks noChangeArrowheads="1"/>
          </p:cNvSpPr>
          <p:nvPr/>
        </p:nvSpPr>
        <p:spPr bwMode="auto">
          <a:xfrm>
            <a:off x="250825" y="4652963"/>
            <a:ext cx="82296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Font typeface="Wingdings" panose="05000000000000000000" pitchFamily="2" charset="2"/>
              <a:buChar char="Ø"/>
              <a:defRPr kumimoji="1" sz="3200">
                <a:solidFill>
                  <a:schemeClr val="bg1"/>
                </a:solidFill>
                <a:latin typeface="Times New Roman" panose="02020603050405020304" pitchFamily="18" charset="0"/>
                <a:ea typeface="黑体" panose="02010609060101010101" pitchFamily="49" charset="-122"/>
              </a:defRPr>
            </a:lvl1pPr>
            <a:lvl2pPr marL="742950" indent="-285750" algn="l">
              <a:spcBef>
                <a:spcPct val="20000"/>
              </a:spcBef>
              <a:buFont typeface="Wingdings" panose="05000000000000000000" pitchFamily="2" charset="2"/>
              <a:buChar char="§"/>
              <a:defRPr kumimoji="1" sz="2800">
                <a:solidFill>
                  <a:schemeClr val="bg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bg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bg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bg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9pPr>
          </a:lstStyle>
          <a:p>
            <a:pPr>
              <a:lnSpc>
                <a:spcPct val="110000"/>
              </a:lnSpc>
              <a:spcBef>
                <a:spcPct val="10000"/>
              </a:spcBef>
              <a:buFont typeface="Wingdings" panose="05000000000000000000" pitchFamily="2" charset="2"/>
              <a:buNone/>
            </a:pPr>
            <a:r>
              <a:rPr lang="zh-CN" altLang="en-US" dirty="0">
                <a:solidFill>
                  <a:srgbClr val="00B050"/>
                </a:solidFill>
              </a:rPr>
              <a:t>第二步：判断每个子集是否是图</a:t>
            </a:r>
            <a:r>
              <a:rPr lang="en-US" altLang="zh-CN" dirty="0">
                <a:solidFill>
                  <a:srgbClr val="00B050"/>
                </a:solidFill>
              </a:rPr>
              <a:t>G</a:t>
            </a:r>
            <a:r>
              <a:rPr lang="zh-CN" altLang="en-US" dirty="0">
                <a:solidFill>
                  <a:srgbClr val="00B050"/>
                </a:solidFill>
              </a:rPr>
              <a:t>的顶点覆盖：</a:t>
            </a:r>
            <a:r>
              <a:rPr kumimoji="0" lang="en-US" altLang="zh-CN" dirty="0">
                <a:solidFill>
                  <a:srgbClr val="00B050"/>
                </a:solidFill>
              </a:rPr>
              <a:t>for </a:t>
            </a:r>
            <a:r>
              <a:rPr kumimoji="0" lang="en-US" altLang="zh-CN" dirty="0" err="1">
                <a:solidFill>
                  <a:srgbClr val="00B050"/>
                </a:solidFill>
              </a:rPr>
              <a:t>i</a:t>
            </a:r>
            <a:r>
              <a:rPr kumimoji="0" lang="en-US" altLang="zh-CN" dirty="0">
                <a:solidFill>
                  <a:srgbClr val="00B050"/>
                </a:solidFill>
              </a:rPr>
              <a:t> =1 to m do……</a:t>
            </a:r>
          </a:p>
        </p:txBody>
      </p:sp>
      <p:sp>
        <p:nvSpPr>
          <p:cNvPr id="638982" name="Rectangle 6"/>
          <p:cNvSpPr>
            <a:spLocks noChangeArrowheads="1"/>
          </p:cNvSpPr>
          <p:nvPr/>
        </p:nvSpPr>
        <p:spPr bwMode="auto">
          <a:xfrm>
            <a:off x="250825" y="5661025"/>
            <a:ext cx="8229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Font typeface="Wingdings" panose="05000000000000000000" pitchFamily="2" charset="2"/>
              <a:buChar char="Ø"/>
              <a:defRPr kumimoji="1" sz="3200">
                <a:solidFill>
                  <a:schemeClr val="bg1"/>
                </a:solidFill>
                <a:latin typeface="Times New Roman" panose="02020603050405020304" pitchFamily="18" charset="0"/>
                <a:ea typeface="黑体" panose="02010609060101010101" pitchFamily="49" charset="-122"/>
              </a:defRPr>
            </a:lvl1pPr>
            <a:lvl2pPr marL="742950" indent="-285750" algn="l">
              <a:spcBef>
                <a:spcPct val="20000"/>
              </a:spcBef>
              <a:buFont typeface="Wingdings" panose="05000000000000000000" pitchFamily="2" charset="2"/>
              <a:buChar char="§"/>
              <a:defRPr kumimoji="1" sz="2800">
                <a:solidFill>
                  <a:schemeClr val="bg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bg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bg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bg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9pPr>
          </a:lstStyle>
          <a:p>
            <a:pPr>
              <a:lnSpc>
                <a:spcPct val="110000"/>
              </a:lnSpc>
              <a:spcBef>
                <a:spcPct val="10000"/>
              </a:spcBef>
              <a:buFont typeface="Wingdings" panose="05000000000000000000" pitchFamily="2" charset="2"/>
              <a:buNone/>
            </a:pPr>
            <a:r>
              <a:rPr kumimoji="0" lang="zh-CN" altLang="en-US"/>
              <a:t>算法时间复杂性：</a:t>
            </a:r>
            <a:r>
              <a:rPr kumimoji="0" lang="en-US" altLang="zh-CN">
                <a:solidFill>
                  <a:srgbClr val="FF3300"/>
                </a:solidFill>
              </a:rPr>
              <a:t>O(2</a:t>
            </a:r>
            <a:r>
              <a:rPr kumimoji="0" lang="en-US" altLang="zh-CN" baseline="30000">
                <a:solidFill>
                  <a:srgbClr val="FF3300"/>
                </a:solidFill>
              </a:rPr>
              <a:t>n</a:t>
            </a:r>
            <a:r>
              <a:rPr kumimoji="0" lang="en-US" altLang="zh-CN" baseline="-25000">
                <a:solidFill>
                  <a:srgbClr val="FF3300"/>
                </a:solidFill>
              </a:rPr>
              <a:t>*</a:t>
            </a:r>
            <a:r>
              <a:rPr kumimoji="0" lang="en-US" altLang="zh-CN">
                <a:solidFill>
                  <a:srgbClr val="FF3300"/>
                </a:solidFill>
              </a:rPr>
              <a:t>m) </a:t>
            </a:r>
            <a:r>
              <a:rPr kumimoji="0" lang="en-US" altLang="zh-CN">
                <a:solidFill>
                  <a:srgbClr val="FF3300"/>
                </a:solidFill>
                <a:sym typeface="Wingdings" panose="05000000000000000000" pitchFamily="2" charset="2"/>
              </a:rPr>
              <a:t></a:t>
            </a:r>
            <a:r>
              <a:rPr kumimoji="0" lang="zh-CN" altLang="en-US">
                <a:solidFill>
                  <a:srgbClr val="FF3300"/>
                </a:solidFill>
                <a:sym typeface="Wingdings" panose="05000000000000000000" pitchFamily="2" charset="2"/>
              </a:rPr>
              <a:t>可计算否？</a:t>
            </a:r>
            <a:endParaRPr kumimoji="0" lang="en-US" altLang="zh-CN">
              <a:solidFill>
                <a:srgbClr val="FF3300"/>
              </a:solidFill>
              <a:sym typeface="Wingdings" panose="05000000000000000000" pitchFamily="2" charset="2"/>
            </a:endParaRP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14</a:t>
            </a:fld>
            <a:endParaRPr lang="en-US" altLang="zh-CN" dirty="0"/>
          </a:p>
        </p:txBody>
      </p:sp>
    </p:spTree>
    <p:extLst>
      <p:ext uri="{BB962C8B-B14F-4D97-AF65-F5344CB8AC3E}">
        <p14:creationId xmlns:p14="http://schemas.microsoft.com/office/powerpoint/2010/main" val="290686901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8979">
                                            <p:txEl>
                                              <p:pRg st="0" end="0"/>
                                            </p:txEl>
                                          </p:spTgt>
                                        </p:tgtEl>
                                        <p:attrNameLst>
                                          <p:attrName>style.visibility</p:attrName>
                                        </p:attrNameLst>
                                      </p:cBhvr>
                                      <p:to>
                                        <p:strVal val="visible"/>
                                      </p:to>
                                    </p:set>
                                    <p:animEffect transition="in" filter="blinds(horizontal)">
                                      <p:cBhvr>
                                        <p:cTn id="7" dur="500"/>
                                        <p:tgtEl>
                                          <p:spTgt spid="6389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8979">
                                            <p:txEl>
                                              <p:pRg st="1" end="1"/>
                                            </p:txEl>
                                          </p:spTgt>
                                        </p:tgtEl>
                                        <p:attrNameLst>
                                          <p:attrName>style.visibility</p:attrName>
                                        </p:attrNameLst>
                                      </p:cBhvr>
                                      <p:to>
                                        <p:strVal val="visible"/>
                                      </p:to>
                                    </p:set>
                                    <p:animEffect transition="in" filter="blinds(horizontal)">
                                      <p:cBhvr>
                                        <p:cTn id="12" dur="500"/>
                                        <p:tgtEl>
                                          <p:spTgt spid="6389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8979">
                                            <p:txEl>
                                              <p:pRg st="2" end="2"/>
                                            </p:txEl>
                                          </p:spTgt>
                                        </p:tgtEl>
                                        <p:attrNameLst>
                                          <p:attrName>style.visibility</p:attrName>
                                        </p:attrNameLst>
                                      </p:cBhvr>
                                      <p:to>
                                        <p:strVal val="visible"/>
                                      </p:to>
                                    </p:set>
                                    <p:animEffect transition="in" filter="blinds(horizontal)">
                                      <p:cBhvr>
                                        <p:cTn id="17" dur="500"/>
                                        <p:tgtEl>
                                          <p:spTgt spid="6389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8980">
                                            <p:txEl>
                                              <p:pRg st="0" end="0"/>
                                            </p:txEl>
                                          </p:spTgt>
                                        </p:tgtEl>
                                        <p:attrNameLst>
                                          <p:attrName>style.visibility</p:attrName>
                                        </p:attrNameLst>
                                      </p:cBhvr>
                                      <p:to>
                                        <p:strVal val="visible"/>
                                      </p:to>
                                    </p:set>
                                    <p:animEffect transition="in" filter="blinds(horizontal)">
                                      <p:cBhvr>
                                        <p:cTn id="22" dur="500"/>
                                        <p:tgtEl>
                                          <p:spTgt spid="63898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38980">
                                            <p:txEl>
                                              <p:pRg st="1" end="1"/>
                                            </p:txEl>
                                          </p:spTgt>
                                        </p:tgtEl>
                                        <p:attrNameLst>
                                          <p:attrName>style.visibility</p:attrName>
                                        </p:attrNameLst>
                                      </p:cBhvr>
                                      <p:to>
                                        <p:strVal val="visible"/>
                                      </p:to>
                                    </p:set>
                                    <p:animEffect transition="in" filter="blinds(horizontal)">
                                      <p:cBhvr>
                                        <p:cTn id="27" dur="500"/>
                                        <p:tgtEl>
                                          <p:spTgt spid="638980">
                                            <p:txEl>
                                              <p:pRg st="1" end="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38980">
                                            <p:txEl>
                                              <p:pRg st="2" end="2"/>
                                            </p:txEl>
                                          </p:spTgt>
                                        </p:tgtEl>
                                        <p:attrNameLst>
                                          <p:attrName>style.visibility</p:attrName>
                                        </p:attrNameLst>
                                      </p:cBhvr>
                                      <p:to>
                                        <p:strVal val="visible"/>
                                      </p:to>
                                    </p:set>
                                    <p:animEffect transition="in" filter="blinds(horizontal)">
                                      <p:cBhvr>
                                        <p:cTn id="32" dur="500"/>
                                        <p:tgtEl>
                                          <p:spTgt spid="638980">
                                            <p:txEl>
                                              <p:pRg st="2" end="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38981">
                                            <p:txEl>
                                              <p:pRg st="0" end="0"/>
                                            </p:txEl>
                                          </p:spTgt>
                                        </p:tgtEl>
                                        <p:attrNameLst>
                                          <p:attrName>style.visibility</p:attrName>
                                        </p:attrNameLst>
                                      </p:cBhvr>
                                      <p:to>
                                        <p:strVal val="visible"/>
                                      </p:to>
                                    </p:set>
                                    <p:animEffect transition="in" filter="blinds(horizontal)">
                                      <p:cBhvr>
                                        <p:cTn id="37" dur="500"/>
                                        <p:tgtEl>
                                          <p:spTgt spid="638981">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38982">
                                            <p:txEl>
                                              <p:pRg st="0" end="0"/>
                                            </p:txEl>
                                          </p:spTgt>
                                        </p:tgtEl>
                                        <p:attrNameLst>
                                          <p:attrName>style.visibility</p:attrName>
                                        </p:attrNameLst>
                                      </p:cBhvr>
                                      <p:to>
                                        <p:strVal val="visible"/>
                                      </p:to>
                                    </p:set>
                                    <p:animEffect transition="in" filter="blinds(horizontal)">
                                      <p:cBhvr>
                                        <p:cTn id="42" dur="500"/>
                                        <p:tgtEl>
                                          <p:spTgt spid="63898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79" grpId="0" build="p" autoUpdateAnimBg="0"/>
      <p:bldP spid="638980" grpId="0" build="p" autoUpdateAnimBg="0"/>
      <p:bldP spid="638981" grpId="0" build="p" autoUpdateAnimBg="0"/>
      <p:bldP spid="638982" grpId="0" build="p"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609600" y="304800"/>
            <a:ext cx="7772400" cy="609600"/>
          </a:xfrm>
        </p:spPr>
        <p:txBody>
          <a:bodyPr/>
          <a:lstStyle/>
          <a:p>
            <a:pPr algn="l"/>
            <a:r>
              <a:rPr lang="zh-CN" altLang="en-US" sz="2800" b="1">
                <a:solidFill>
                  <a:srgbClr val="000066"/>
                </a:solidFill>
              </a:rPr>
              <a:t>2  一般</a:t>
            </a:r>
            <a:r>
              <a:rPr lang="zh-CN" altLang="en-US" sz="2800" b="1">
                <a:solidFill>
                  <a:srgbClr val="000066"/>
                </a:solidFill>
                <a:latin typeface="楷体_GB2312" pitchFamily="49" charset="-122"/>
                <a:ea typeface="楷体_GB2312" pitchFamily="49" charset="-122"/>
              </a:rPr>
              <a:t>的</a:t>
            </a:r>
            <a:r>
              <a:rPr lang="zh-CN" altLang="en-US" sz="2800" b="1">
                <a:solidFill>
                  <a:srgbClr val="000066"/>
                </a:solidFill>
                <a:ea typeface="楷体_GB2312" pitchFamily="49" charset="-122"/>
              </a:rPr>
              <a:t>旅行售货员问题</a:t>
            </a:r>
          </a:p>
        </p:txBody>
      </p:sp>
      <p:sp>
        <p:nvSpPr>
          <p:cNvPr id="289795" name="Text Box 3"/>
          <p:cNvSpPr txBox="1">
            <a:spLocks noChangeArrowheads="1"/>
          </p:cNvSpPr>
          <p:nvPr/>
        </p:nvSpPr>
        <p:spPr bwMode="auto">
          <a:xfrm>
            <a:off x="685800" y="1066800"/>
            <a:ext cx="7940675" cy="2227263"/>
          </a:xfrm>
          <a:prstGeom prst="rect">
            <a:avLst/>
          </a:prstGeom>
          <a:noFill/>
          <a:ln w="6350">
            <a:noFill/>
            <a:miter lim="800000"/>
            <a:headEnd/>
            <a:tailEnd/>
          </a:ln>
          <a:effectLst/>
        </p:spPr>
        <p:txBody>
          <a:bodyPr>
            <a:spAutoFit/>
          </a:bodyPr>
          <a:lstStyle/>
          <a:p>
            <a:pPr>
              <a:spcBef>
                <a:spcPct val="20000"/>
              </a:spcBef>
            </a:pPr>
            <a:r>
              <a:rPr kumimoji="1" lang="zh-CN" altLang="en-US" sz="2800">
                <a:solidFill>
                  <a:srgbClr val="000066"/>
                </a:solidFill>
                <a:latin typeface="楷体_GB2312" pitchFamily="49" charset="-122"/>
                <a:ea typeface="楷体_GB2312" pitchFamily="49" charset="-122"/>
              </a:rPr>
              <a:t>    在费用函数不一定满足三角不等式的一般情况下，不存在具有常数性能比的解</a:t>
            </a:r>
            <a:r>
              <a:rPr kumimoji="1" lang="en-US" altLang="zh-CN" sz="2800">
                <a:solidFill>
                  <a:srgbClr val="000066"/>
                </a:solidFill>
                <a:latin typeface="楷体_GB2312" pitchFamily="49" charset="-122"/>
                <a:ea typeface="楷体_GB2312" pitchFamily="49" charset="-122"/>
              </a:rPr>
              <a:t>TSP</a:t>
            </a:r>
            <a:r>
              <a:rPr kumimoji="1" lang="zh-CN" altLang="en-US" sz="2800">
                <a:solidFill>
                  <a:srgbClr val="000066"/>
                </a:solidFill>
                <a:latin typeface="楷体_GB2312" pitchFamily="49" charset="-122"/>
                <a:ea typeface="楷体_GB2312" pitchFamily="49" charset="-122"/>
              </a:rPr>
              <a:t>问题的多项式时间近似算法，除非</a:t>
            </a:r>
            <a:r>
              <a:rPr kumimoji="1" lang="en-US" altLang="zh-CN" sz="2800" b="1">
                <a:solidFill>
                  <a:srgbClr val="000066"/>
                </a:solidFill>
                <a:latin typeface="楷体_GB2312" pitchFamily="49" charset="-122"/>
                <a:ea typeface="楷体_GB2312" pitchFamily="49" charset="-122"/>
              </a:rPr>
              <a:t>P=NP</a:t>
            </a:r>
            <a:r>
              <a:rPr kumimoji="1" lang="en-US" altLang="zh-CN" sz="2800">
                <a:solidFill>
                  <a:srgbClr val="000066"/>
                </a:solidFill>
                <a:latin typeface="楷体_GB2312" pitchFamily="49" charset="-122"/>
                <a:ea typeface="楷体_GB2312" pitchFamily="49" charset="-122"/>
              </a:rPr>
              <a:t>。</a:t>
            </a:r>
            <a:r>
              <a:rPr kumimoji="1" lang="zh-CN" altLang="en-US" sz="2800">
                <a:solidFill>
                  <a:srgbClr val="000066"/>
                </a:solidFill>
                <a:latin typeface="楷体_GB2312" pitchFamily="49" charset="-122"/>
                <a:ea typeface="楷体_GB2312" pitchFamily="49" charset="-122"/>
              </a:rPr>
              <a:t>换句话说，若</a:t>
            </a:r>
            <a:r>
              <a:rPr kumimoji="1" lang="en-US" altLang="zh-CN" sz="2800">
                <a:solidFill>
                  <a:srgbClr val="000066"/>
                </a:solidFill>
                <a:latin typeface="楷体_GB2312" pitchFamily="49" charset="-122"/>
                <a:ea typeface="楷体_GB2312" pitchFamily="49" charset="-122"/>
              </a:rPr>
              <a:t>P≠NP，</a:t>
            </a:r>
            <a:r>
              <a:rPr kumimoji="1" lang="zh-CN" altLang="en-US" sz="2800">
                <a:solidFill>
                  <a:srgbClr val="000066"/>
                </a:solidFill>
                <a:latin typeface="楷体_GB2312" pitchFamily="49" charset="-122"/>
                <a:ea typeface="楷体_GB2312" pitchFamily="49" charset="-122"/>
              </a:rPr>
              <a:t>则对任意常数</a:t>
            </a:r>
            <a:r>
              <a:rPr kumimoji="1" lang="en-US" altLang="zh-CN" sz="2800">
                <a:solidFill>
                  <a:srgbClr val="000066"/>
                </a:solidFill>
                <a:latin typeface="楷体_GB2312" pitchFamily="49" charset="-122"/>
                <a:ea typeface="楷体_GB2312" pitchFamily="49" charset="-122"/>
              </a:rPr>
              <a:t>ρ&gt;1，</a:t>
            </a:r>
            <a:r>
              <a:rPr kumimoji="1" lang="zh-CN" altLang="en-US" sz="2800">
                <a:solidFill>
                  <a:srgbClr val="000066"/>
                </a:solidFill>
                <a:latin typeface="楷体_GB2312" pitchFamily="49" charset="-122"/>
                <a:ea typeface="楷体_GB2312" pitchFamily="49" charset="-122"/>
              </a:rPr>
              <a:t>不存在性能比为</a:t>
            </a:r>
            <a:r>
              <a:rPr kumimoji="1" lang="en-US" altLang="zh-CN" sz="2800">
                <a:solidFill>
                  <a:srgbClr val="000066"/>
                </a:solidFill>
                <a:latin typeface="楷体_GB2312" pitchFamily="49" charset="-122"/>
                <a:ea typeface="楷体_GB2312" pitchFamily="49" charset="-122"/>
              </a:rPr>
              <a:t>ρ</a:t>
            </a:r>
            <a:r>
              <a:rPr kumimoji="1" lang="zh-CN" altLang="en-US" sz="2800">
                <a:solidFill>
                  <a:srgbClr val="000066"/>
                </a:solidFill>
                <a:latin typeface="楷体_GB2312" pitchFamily="49" charset="-122"/>
                <a:ea typeface="楷体_GB2312" pitchFamily="49" charset="-122"/>
              </a:rPr>
              <a:t>的解旅行售货员问题的多项式时间近似算法。</a:t>
            </a:r>
            <a:r>
              <a:rPr kumimoji="1" lang="zh-CN" altLang="en-US" sz="2400">
                <a:solidFill>
                  <a:srgbClr val="000066"/>
                </a:solidFill>
                <a:latin typeface="楷体_GB2312" pitchFamily="49" charset="-122"/>
                <a:ea typeface="楷体_GB2312" pitchFamily="49" charset="-122"/>
              </a:rPr>
              <a:t> </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140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89795"/>
                                        </p:tgtEl>
                                        <p:attrNameLst>
                                          <p:attrName>style.visibility</p:attrName>
                                        </p:attrNameLst>
                                      </p:cBhvr>
                                      <p:to>
                                        <p:strVal val="visible"/>
                                      </p:to>
                                    </p:set>
                                    <p:animEffect transition="in" filter="blinds(horizontal)">
                                      <p:cBhvr>
                                        <p:cTn id="7" dur="500"/>
                                        <p:tgtEl>
                                          <p:spTgt spid="289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4"/>
          <p:cNvSpPr txBox="1">
            <a:spLocks noChangeArrowheads="1"/>
          </p:cNvSpPr>
          <p:nvPr/>
        </p:nvSpPr>
        <p:spPr bwMode="auto">
          <a:xfrm>
            <a:off x="381000" y="304800"/>
            <a:ext cx="8534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pPr eaLnBrk="1" hangingPunct="1"/>
            <a:r>
              <a:rPr lang="zh-CN" altLang="en-US" sz="3600" kern="0" dirty="0" smtClean="0">
                <a:latin typeface="Times New Roman" panose="02020603050405020304" pitchFamily="18" charset="0"/>
                <a:ea typeface="黑体" panose="02010609060101010101" pitchFamily="49" charset="-122"/>
              </a:rPr>
              <a:t>集合覆盖问题的近似算法</a:t>
            </a:r>
          </a:p>
        </p:txBody>
      </p:sp>
      <p:sp>
        <p:nvSpPr>
          <p:cNvPr id="5" name="Rectangle 2"/>
          <p:cNvSpPr txBox="1">
            <a:spLocks noChangeArrowheads="1"/>
          </p:cNvSpPr>
          <p:nvPr/>
        </p:nvSpPr>
        <p:spPr bwMode="auto">
          <a:xfrm>
            <a:off x="381000" y="1295400"/>
            <a:ext cx="85344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pPr eaLnBrk="1" hangingPunct="1"/>
            <a:r>
              <a:rPr lang="zh-CN" altLang="en-US" sz="2400" kern="0" dirty="0" smtClean="0">
                <a:solidFill>
                  <a:srgbClr val="FF0000"/>
                </a:solidFill>
                <a:latin typeface="Times New Roman" panose="02020603050405020304" pitchFamily="18" charset="0"/>
                <a:ea typeface="黑体" panose="02010609060101010101" pitchFamily="49" charset="-122"/>
              </a:rPr>
              <a:t>问题描述</a:t>
            </a:r>
            <a:r>
              <a:rPr lang="zh-CN" altLang="en-US" sz="2400" kern="0" dirty="0" smtClean="0">
                <a:latin typeface="Times New Roman" panose="02020603050405020304" pitchFamily="18" charset="0"/>
                <a:ea typeface="黑体" panose="02010609060101010101" pitchFamily="49" charset="-122"/>
              </a:rPr>
              <a:t>：</a:t>
            </a:r>
            <a:r>
              <a:rPr lang="zh-CN" altLang="en-US" sz="2400" kern="0" dirty="0" smtClean="0">
                <a:solidFill>
                  <a:srgbClr val="00B0F0"/>
                </a:solidFill>
                <a:latin typeface="Times New Roman" panose="02020603050405020304" pitchFamily="18" charset="0"/>
                <a:ea typeface="黑体" panose="02010609060101010101" pitchFamily="49" charset="-122"/>
              </a:rPr>
              <a:t>集合覆盖问题是一个最优化问题，其原型是多资源选择问题。集合覆盖问题可以看作是图的顶点覆盖问题的推广，它也是一个</a:t>
            </a:r>
            <a:r>
              <a:rPr lang="en-US" altLang="zh-CN" sz="2400" kern="0" dirty="0" smtClean="0">
                <a:solidFill>
                  <a:srgbClr val="00B0F0"/>
                </a:solidFill>
                <a:latin typeface="Times New Roman" panose="02020603050405020304" pitchFamily="18" charset="0"/>
                <a:ea typeface="黑体" panose="02010609060101010101" pitchFamily="49" charset="-122"/>
              </a:rPr>
              <a:t>NP</a:t>
            </a:r>
            <a:r>
              <a:rPr lang="zh-CN" altLang="en-US" sz="2400" kern="0" dirty="0" smtClean="0">
                <a:solidFill>
                  <a:srgbClr val="00B0F0"/>
                </a:solidFill>
                <a:latin typeface="Times New Roman" panose="02020603050405020304" pitchFamily="18" charset="0"/>
                <a:ea typeface="黑体" panose="02010609060101010101" pitchFamily="49" charset="-122"/>
              </a:rPr>
              <a:t>难问题。</a:t>
            </a:r>
            <a:endParaRPr lang="en-US" altLang="zh-CN" sz="2400" kern="0" dirty="0" smtClean="0">
              <a:solidFill>
                <a:srgbClr val="00B0F0"/>
              </a:solidFill>
              <a:latin typeface="Times New Roman" panose="02020603050405020304" pitchFamily="18" charset="0"/>
              <a:ea typeface="黑体" panose="02010609060101010101" pitchFamily="49" charset="-122"/>
            </a:endParaRPr>
          </a:p>
          <a:p>
            <a:pPr eaLnBrk="1" hangingPunct="1"/>
            <a:r>
              <a:rPr lang="zh-CN" altLang="en-US" sz="2400" kern="0" dirty="0" smtClean="0">
                <a:solidFill>
                  <a:srgbClr val="00B0F0"/>
                </a:solidFill>
                <a:latin typeface="Times New Roman" panose="02020603050405020304" pitchFamily="18" charset="0"/>
                <a:ea typeface="黑体" panose="02010609060101010101" pitchFamily="49" charset="-122"/>
              </a:rPr>
              <a:t>集合覆盖问题的一个实例〈</a:t>
            </a:r>
            <a:r>
              <a:rPr lang="en-US" altLang="zh-CN" sz="2400" kern="0" dirty="0" smtClean="0">
                <a:solidFill>
                  <a:srgbClr val="00B0F0"/>
                </a:solidFill>
                <a:latin typeface="Times New Roman" panose="02020603050405020304" pitchFamily="18" charset="0"/>
                <a:ea typeface="黑体" panose="02010609060101010101" pitchFamily="49" charset="-122"/>
              </a:rPr>
              <a:t>X,F〉</a:t>
            </a:r>
            <a:r>
              <a:rPr lang="zh-CN" altLang="en-US" sz="2400" kern="0" dirty="0" smtClean="0">
                <a:solidFill>
                  <a:srgbClr val="00B0F0"/>
                </a:solidFill>
                <a:latin typeface="Times New Roman" panose="02020603050405020304" pitchFamily="18" charset="0"/>
                <a:ea typeface="黑体" panose="02010609060101010101" pitchFamily="49" charset="-122"/>
              </a:rPr>
              <a:t>由一个有限集</a:t>
            </a:r>
            <a:r>
              <a:rPr lang="en-US" altLang="zh-CN" sz="2400" kern="0" dirty="0" smtClean="0">
                <a:solidFill>
                  <a:srgbClr val="00B0F0"/>
                </a:solidFill>
                <a:latin typeface="Times New Roman" panose="02020603050405020304" pitchFamily="18" charset="0"/>
                <a:ea typeface="黑体" panose="02010609060101010101" pitchFamily="49" charset="-122"/>
              </a:rPr>
              <a:t>X</a:t>
            </a:r>
            <a:r>
              <a:rPr lang="zh-CN" altLang="en-US" sz="2400" kern="0" dirty="0" smtClean="0">
                <a:solidFill>
                  <a:srgbClr val="00B0F0"/>
                </a:solidFill>
                <a:latin typeface="Times New Roman" panose="02020603050405020304" pitchFamily="18" charset="0"/>
                <a:ea typeface="黑体" panose="02010609060101010101" pitchFamily="49" charset="-122"/>
              </a:rPr>
              <a:t>及</a:t>
            </a:r>
            <a:r>
              <a:rPr lang="en-US" altLang="zh-CN" sz="2400" kern="0" dirty="0" smtClean="0">
                <a:solidFill>
                  <a:srgbClr val="00B0F0"/>
                </a:solidFill>
                <a:latin typeface="Times New Roman" panose="02020603050405020304" pitchFamily="18" charset="0"/>
                <a:ea typeface="黑体" panose="02010609060101010101" pitchFamily="49" charset="-122"/>
              </a:rPr>
              <a:t>X</a:t>
            </a:r>
            <a:r>
              <a:rPr lang="zh-CN" altLang="en-US" sz="2400" kern="0" dirty="0" smtClean="0">
                <a:solidFill>
                  <a:srgbClr val="00B0F0"/>
                </a:solidFill>
                <a:latin typeface="Times New Roman" panose="02020603050405020304" pitchFamily="18" charset="0"/>
                <a:ea typeface="黑体" panose="02010609060101010101" pitchFamily="49" charset="-122"/>
              </a:rPr>
              <a:t>的一个子集族</a:t>
            </a:r>
            <a:r>
              <a:rPr lang="en-US" altLang="zh-CN" sz="2400" kern="0" dirty="0" smtClean="0">
                <a:solidFill>
                  <a:srgbClr val="00B0F0"/>
                </a:solidFill>
                <a:latin typeface="Times New Roman" panose="02020603050405020304" pitchFamily="18" charset="0"/>
                <a:ea typeface="黑体" panose="02010609060101010101" pitchFamily="49" charset="-122"/>
              </a:rPr>
              <a:t>F</a:t>
            </a:r>
            <a:r>
              <a:rPr lang="zh-CN" altLang="en-US" sz="2400" kern="0" dirty="0" smtClean="0">
                <a:solidFill>
                  <a:srgbClr val="00B0F0"/>
                </a:solidFill>
                <a:latin typeface="Times New Roman" panose="02020603050405020304" pitchFamily="18" charset="0"/>
                <a:ea typeface="黑体" panose="02010609060101010101" pitchFamily="49" charset="-122"/>
              </a:rPr>
              <a:t>组成。子集族</a:t>
            </a:r>
            <a:r>
              <a:rPr lang="en-US" altLang="zh-CN" sz="2400" kern="0" dirty="0" smtClean="0">
                <a:solidFill>
                  <a:srgbClr val="00B0F0"/>
                </a:solidFill>
                <a:latin typeface="Times New Roman" panose="02020603050405020304" pitchFamily="18" charset="0"/>
                <a:ea typeface="黑体" panose="02010609060101010101" pitchFamily="49" charset="-122"/>
              </a:rPr>
              <a:t>F</a:t>
            </a:r>
            <a:r>
              <a:rPr lang="zh-CN" altLang="en-US" sz="2400" kern="0" dirty="0" smtClean="0">
                <a:solidFill>
                  <a:srgbClr val="00B0F0"/>
                </a:solidFill>
                <a:latin typeface="Times New Roman" panose="02020603050405020304" pitchFamily="18" charset="0"/>
                <a:ea typeface="黑体" panose="02010609060101010101" pitchFamily="49" charset="-122"/>
              </a:rPr>
              <a:t>覆盖了有限集</a:t>
            </a:r>
            <a:r>
              <a:rPr lang="en-US" altLang="zh-CN" sz="2400" kern="0" dirty="0" smtClean="0">
                <a:solidFill>
                  <a:srgbClr val="00B0F0"/>
                </a:solidFill>
                <a:latin typeface="Times New Roman" panose="02020603050405020304" pitchFamily="18" charset="0"/>
                <a:ea typeface="黑体" panose="02010609060101010101" pitchFamily="49" charset="-122"/>
              </a:rPr>
              <a:t>X。</a:t>
            </a:r>
            <a:r>
              <a:rPr lang="zh-CN" altLang="en-US" sz="2400" kern="0" dirty="0" smtClean="0">
                <a:solidFill>
                  <a:srgbClr val="00B0F0"/>
                </a:solidFill>
                <a:latin typeface="Times New Roman" panose="02020603050405020304" pitchFamily="18" charset="0"/>
                <a:ea typeface="黑体" panose="02010609060101010101" pitchFamily="49" charset="-122"/>
              </a:rPr>
              <a:t>也就是说</a:t>
            </a:r>
            <a:r>
              <a:rPr lang="en-US" altLang="zh-CN" sz="2400" kern="0" dirty="0" smtClean="0">
                <a:solidFill>
                  <a:srgbClr val="00B0F0"/>
                </a:solidFill>
                <a:latin typeface="Times New Roman" panose="02020603050405020304" pitchFamily="18" charset="0"/>
                <a:ea typeface="黑体" panose="02010609060101010101" pitchFamily="49" charset="-122"/>
              </a:rPr>
              <a:t>X</a:t>
            </a:r>
            <a:r>
              <a:rPr lang="zh-CN" altLang="en-US" sz="2400" kern="0" dirty="0" smtClean="0">
                <a:solidFill>
                  <a:srgbClr val="00B0F0"/>
                </a:solidFill>
                <a:latin typeface="Times New Roman" panose="02020603050405020304" pitchFamily="18" charset="0"/>
                <a:ea typeface="黑体" panose="02010609060101010101" pitchFamily="49" charset="-122"/>
              </a:rPr>
              <a:t>中每一元素至少属于</a:t>
            </a:r>
            <a:r>
              <a:rPr lang="en-US" altLang="zh-CN" sz="2400" kern="0" dirty="0" smtClean="0">
                <a:solidFill>
                  <a:srgbClr val="00B0F0"/>
                </a:solidFill>
                <a:latin typeface="Times New Roman" panose="02020603050405020304" pitchFamily="18" charset="0"/>
                <a:ea typeface="黑体" panose="02010609060101010101" pitchFamily="49" charset="-122"/>
              </a:rPr>
              <a:t>F</a:t>
            </a:r>
            <a:r>
              <a:rPr lang="zh-CN" altLang="en-US" sz="2400" kern="0" dirty="0" smtClean="0">
                <a:solidFill>
                  <a:srgbClr val="00B0F0"/>
                </a:solidFill>
                <a:latin typeface="Times New Roman" panose="02020603050405020304" pitchFamily="18" charset="0"/>
                <a:ea typeface="黑体" panose="02010609060101010101" pitchFamily="49" charset="-122"/>
              </a:rPr>
              <a:t>中的一个子集，即</a:t>
            </a:r>
            <a:r>
              <a:rPr lang="en-US" altLang="zh-CN" sz="2400" kern="0" dirty="0" smtClean="0">
                <a:solidFill>
                  <a:srgbClr val="00B0F0"/>
                </a:solidFill>
                <a:latin typeface="Times New Roman" panose="02020603050405020304" pitchFamily="18" charset="0"/>
                <a:ea typeface="黑体" panose="02010609060101010101" pitchFamily="49" charset="-122"/>
              </a:rPr>
              <a:t>X=</a:t>
            </a:r>
          </a:p>
          <a:p>
            <a:pPr eaLnBrk="1" hangingPunct="1">
              <a:buClr>
                <a:schemeClr val="accent2"/>
              </a:buClr>
            </a:pPr>
            <a:r>
              <a:rPr lang="zh-CN" altLang="en-US" sz="2400" kern="0" dirty="0" smtClean="0">
                <a:solidFill>
                  <a:srgbClr val="00B0F0"/>
                </a:solidFill>
                <a:latin typeface="Times New Roman" panose="02020603050405020304" pitchFamily="18" charset="0"/>
                <a:ea typeface="黑体" panose="02010609060101010101" pitchFamily="49" charset="-122"/>
              </a:rPr>
              <a:t>对于</a:t>
            </a:r>
            <a:r>
              <a:rPr lang="en-US" altLang="zh-CN" sz="2400" kern="0" dirty="0" smtClean="0">
                <a:solidFill>
                  <a:srgbClr val="00B0F0"/>
                </a:solidFill>
                <a:latin typeface="Times New Roman" panose="02020603050405020304" pitchFamily="18" charset="0"/>
                <a:ea typeface="黑体" panose="02010609060101010101" pitchFamily="49" charset="-122"/>
              </a:rPr>
              <a:t>F</a:t>
            </a:r>
            <a:r>
              <a:rPr lang="zh-CN" altLang="en-US" sz="2400" kern="0" dirty="0" smtClean="0">
                <a:solidFill>
                  <a:srgbClr val="00B0F0"/>
                </a:solidFill>
                <a:latin typeface="Times New Roman" panose="02020603050405020304" pitchFamily="18" charset="0"/>
                <a:ea typeface="黑体" panose="02010609060101010101" pitchFamily="49" charset="-122"/>
              </a:rPr>
              <a:t>中的一个子集</a:t>
            </a:r>
            <a:r>
              <a:rPr lang="en-US" altLang="zh-CN" sz="2400" kern="0" dirty="0" smtClean="0">
                <a:solidFill>
                  <a:srgbClr val="00B0F0"/>
                </a:solidFill>
                <a:latin typeface="Times New Roman" panose="02020603050405020304" pitchFamily="18" charset="0"/>
                <a:ea typeface="黑体" panose="02010609060101010101" pitchFamily="49" charset="-122"/>
              </a:rPr>
              <a:t>C</a:t>
            </a:r>
            <a:r>
              <a:rPr lang="en-US" altLang="zh-CN" sz="2400" kern="0" dirty="0" smtClean="0">
                <a:solidFill>
                  <a:srgbClr val="00B0F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400" kern="0" dirty="0" smtClean="0">
                <a:solidFill>
                  <a:srgbClr val="00B0F0"/>
                </a:solidFill>
                <a:latin typeface="Times New Roman" panose="02020603050405020304" pitchFamily="18" charset="0"/>
                <a:ea typeface="黑体" panose="02010609060101010101" pitchFamily="49" charset="-122"/>
              </a:rPr>
              <a:t>F，</a:t>
            </a:r>
            <a:r>
              <a:rPr lang="zh-CN" altLang="en-US" sz="2400" kern="0" dirty="0" smtClean="0">
                <a:solidFill>
                  <a:srgbClr val="00B0F0"/>
                </a:solidFill>
                <a:latin typeface="Times New Roman" panose="02020603050405020304" pitchFamily="18" charset="0"/>
                <a:ea typeface="黑体" panose="02010609060101010101" pitchFamily="49" charset="-122"/>
              </a:rPr>
              <a:t>若</a:t>
            </a:r>
            <a:r>
              <a:rPr lang="en-US" altLang="zh-CN" sz="2400" kern="0" dirty="0" smtClean="0">
                <a:solidFill>
                  <a:srgbClr val="00B0F0"/>
                </a:solidFill>
                <a:latin typeface="Times New Roman" panose="02020603050405020304" pitchFamily="18" charset="0"/>
                <a:ea typeface="黑体" panose="02010609060101010101" pitchFamily="49" charset="-122"/>
              </a:rPr>
              <a:t>C</a:t>
            </a:r>
            <a:r>
              <a:rPr lang="zh-CN" altLang="en-US" sz="2400" kern="0" dirty="0" smtClean="0">
                <a:solidFill>
                  <a:srgbClr val="00B0F0"/>
                </a:solidFill>
                <a:latin typeface="Times New Roman" panose="02020603050405020304" pitchFamily="18" charset="0"/>
                <a:ea typeface="黑体" panose="02010609060101010101" pitchFamily="49" charset="-122"/>
              </a:rPr>
              <a:t>中的</a:t>
            </a:r>
            <a:r>
              <a:rPr lang="en-US" altLang="zh-CN" sz="2400" kern="0" dirty="0" smtClean="0">
                <a:solidFill>
                  <a:srgbClr val="00B0F0"/>
                </a:solidFill>
                <a:latin typeface="Times New Roman" panose="02020603050405020304" pitchFamily="18" charset="0"/>
                <a:ea typeface="黑体" panose="02010609060101010101" pitchFamily="49" charset="-122"/>
              </a:rPr>
              <a:t>X</a:t>
            </a:r>
            <a:r>
              <a:rPr lang="zh-CN" altLang="en-US" sz="2400" kern="0" dirty="0" smtClean="0">
                <a:solidFill>
                  <a:srgbClr val="00B0F0"/>
                </a:solidFill>
                <a:latin typeface="Times New Roman" panose="02020603050405020304" pitchFamily="18" charset="0"/>
                <a:ea typeface="黑体" panose="02010609060101010101" pitchFamily="49" charset="-122"/>
              </a:rPr>
              <a:t>的子集覆盖了</a:t>
            </a:r>
            <a:r>
              <a:rPr lang="en-US" altLang="zh-CN" sz="2400" kern="0" dirty="0" smtClean="0">
                <a:solidFill>
                  <a:srgbClr val="00B0F0"/>
                </a:solidFill>
                <a:latin typeface="Times New Roman" panose="02020603050405020304" pitchFamily="18" charset="0"/>
                <a:ea typeface="黑体" panose="02010609060101010101" pitchFamily="49" charset="-122"/>
              </a:rPr>
              <a:t>X，</a:t>
            </a:r>
            <a:r>
              <a:rPr lang="zh-CN" altLang="en-US" sz="2400" kern="0" dirty="0" smtClean="0">
                <a:solidFill>
                  <a:srgbClr val="00B0F0"/>
                </a:solidFill>
                <a:latin typeface="Times New Roman" panose="02020603050405020304" pitchFamily="18" charset="0"/>
                <a:ea typeface="黑体" panose="02010609060101010101" pitchFamily="49" charset="-122"/>
              </a:rPr>
              <a:t>即</a:t>
            </a:r>
            <a:r>
              <a:rPr lang="en-US" altLang="zh-CN" sz="2400" kern="0" dirty="0" smtClean="0">
                <a:solidFill>
                  <a:srgbClr val="00B0F0"/>
                </a:solidFill>
                <a:latin typeface="Times New Roman" panose="02020603050405020304" pitchFamily="18" charset="0"/>
                <a:ea typeface="黑体" panose="02010609060101010101" pitchFamily="49" charset="-122"/>
              </a:rPr>
              <a:t>X=</a:t>
            </a:r>
          </a:p>
          <a:p>
            <a:pPr eaLnBrk="1" hangingPunct="1">
              <a:buClr>
                <a:schemeClr val="accent2"/>
              </a:buClr>
            </a:pPr>
            <a:r>
              <a:rPr lang="zh-CN" altLang="en-US" sz="2400" kern="0" dirty="0" smtClean="0">
                <a:solidFill>
                  <a:srgbClr val="00B0F0"/>
                </a:solidFill>
                <a:latin typeface="Times New Roman" panose="02020603050405020304" pitchFamily="18" charset="0"/>
                <a:ea typeface="黑体" panose="02010609060101010101" pitchFamily="49" charset="-122"/>
              </a:rPr>
              <a:t>      则称</a:t>
            </a:r>
            <a:r>
              <a:rPr lang="en-US" altLang="zh-CN" sz="2400" kern="0" dirty="0" smtClean="0">
                <a:solidFill>
                  <a:srgbClr val="00B0F0"/>
                </a:solidFill>
                <a:latin typeface="Times New Roman" panose="02020603050405020304" pitchFamily="18" charset="0"/>
                <a:ea typeface="黑体" panose="02010609060101010101" pitchFamily="49" charset="-122"/>
              </a:rPr>
              <a:t>C</a:t>
            </a:r>
            <a:r>
              <a:rPr lang="zh-CN" altLang="en-US" sz="2400" kern="0" dirty="0" smtClean="0">
                <a:solidFill>
                  <a:srgbClr val="00B0F0"/>
                </a:solidFill>
                <a:latin typeface="Times New Roman" panose="02020603050405020304" pitchFamily="18" charset="0"/>
                <a:ea typeface="黑体" panose="02010609060101010101" pitchFamily="49" charset="-122"/>
              </a:rPr>
              <a:t>覆盖了</a:t>
            </a:r>
            <a:r>
              <a:rPr lang="en-US" altLang="zh-CN" sz="2400" kern="0" dirty="0" smtClean="0">
                <a:solidFill>
                  <a:srgbClr val="00B0F0"/>
                </a:solidFill>
                <a:latin typeface="Times New Roman" panose="02020603050405020304" pitchFamily="18" charset="0"/>
                <a:ea typeface="黑体" panose="02010609060101010101" pitchFamily="49" charset="-122"/>
              </a:rPr>
              <a:t>X。</a:t>
            </a:r>
            <a:r>
              <a:rPr lang="zh-CN" altLang="en-US" sz="2400" kern="0" dirty="0" smtClean="0">
                <a:solidFill>
                  <a:srgbClr val="00B0F0"/>
                </a:solidFill>
                <a:latin typeface="Times New Roman" panose="02020603050405020304" pitchFamily="18" charset="0"/>
                <a:ea typeface="黑体" panose="02010609060101010101" pitchFamily="49" charset="-122"/>
              </a:rPr>
              <a:t>集合覆盖问题就是要找出</a:t>
            </a:r>
            <a:r>
              <a:rPr lang="en-US" altLang="zh-CN" sz="2400" kern="0" dirty="0" smtClean="0">
                <a:solidFill>
                  <a:srgbClr val="00B0F0"/>
                </a:solidFill>
                <a:latin typeface="Times New Roman" panose="02020603050405020304" pitchFamily="18" charset="0"/>
                <a:ea typeface="黑体" panose="02010609060101010101" pitchFamily="49" charset="-122"/>
              </a:rPr>
              <a:t>F</a:t>
            </a:r>
            <a:r>
              <a:rPr lang="zh-CN" altLang="en-US" sz="2400" kern="0" dirty="0" smtClean="0">
                <a:solidFill>
                  <a:srgbClr val="00B0F0"/>
                </a:solidFill>
                <a:latin typeface="Times New Roman" panose="02020603050405020304" pitchFamily="18" charset="0"/>
                <a:ea typeface="黑体" panose="02010609060101010101" pitchFamily="49" charset="-122"/>
              </a:rPr>
              <a:t>中覆盖</a:t>
            </a:r>
            <a:r>
              <a:rPr lang="en-US" altLang="zh-CN" sz="2400" kern="0" dirty="0" smtClean="0">
                <a:solidFill>
                  <a:srgbClr val="00B0F0"/>
                </a:solidFill>
                <a:latin typeface="Times New Roman" panose="02020603050405020304" pitchFamily="18" charset="0"/>
                <a:ea typeface="黑体" panose="02010609060101010101" pitchFamily="49" charset="-122"/>
              </a:rPr>
              <a:t>X</a:t>
            </a:r>
            <a:r>
              <a:rPr lang="zh-CN" altLang="en-US" sz="2400" kern="0" dirty="0" smtClean="0">
                <a:solidFill>
                  <a:srgbClr val="00B0F0"/>
                </a:solidFill>
                <a:latin typeface="Times New Roman" panose="02020603050405020304" pitchFamily="18" charset="0"/>
                <a:ea typeface="黑体" panose="02010609060101010101" pitchFamily="49" charset="-122"/>
              </a:rPr>
              <a:t>的最小子集</a:t>
            </a:r>
            <a:r>
              <a:rPr lang="en-US" altLang="zh-CN" sz="2400" kern="0" dirty="0" smtClean="0">
                <a:solidFill>
                  <a:srgbClr val="00B0F0"/>
                </a:solidFill>
                <a:latin typeface="Times New Roman" panose="02020603050405020304" pitchFamily="18" charset="0"/>
                <a:ea typeface="黑体" panose="02010609060101010101" pitchFamily="49" charset="-122"/>
              </a:rPr>
              <a:t>C*，</a:t>
            </a:r>
            <a:r>
              <a:rPr lang="zh-CN" altLang="en-US" sz="2400" kern="0" dirty="0" smtClean="0">
                <a:solidFill>
                  <a:srgbClr val="00B0F0"/>
                </a:solidFill>
                <a:latin typeface="Times New Roman" panose="02020603050405020304" pitchFamily="18" charset="0"/>
                <a:ea typeface="黑体" panose="02010609060101010101" pitchFamily="49" charset="-122"/>
              </a:rPr>
              <a:t>使得|</a:t>
            </a:r>
            <a:r>
              <a:rPr lang="en-US" altLang="zh-CN" sz="2400" kern="0" dirty="0" smtClean="0">
                <a:solidFill>
                  <a:srgbClr val="00B0F0"/>
                </a:solidFill>
                <a:latin typeface="Times New Roman" panose="02020603050405020304" pitchFamily="18" charset="0"/>
                <a:ea typeface="黑体" panose="02010609060101010101" pitchFamily="49" charset="-122"/>
              </a:rPr>
              <a:t>C*|=min{|C||C</a:t>
            </a:r>
            <a:r>
              <a:rPr lang="en-US" altLang="zh-CN" sz="2400" kern="0" dirty="0" smtClean="0">
                <a:solidFill>
                  <a:srgbClr val="00B0F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400" kern="0" dirty="0" smtClean="0">
                <a:solidFill>
                  <a:srgbClr val="00B0F0"/>
                </a:solidFill>
                <a:latin typeface="Times New Roman" panose="02020603050405020304" pitchFamily="18" charset="0"/>
                <a:ea typeface="黑体" panose="02010609060101010101" pitchFamily="49" charset="-122"/>
              </a:rPr>
              <a:t>F</a:t>
            </a:r>
            <a:r>
              <a:rPr lang="zh-CN" altLang="en-US" sz="2400" kern="0" dirty="0" smtClean="0">
                <a:solidFill>
                  <a:srgbClr val="00B0F0"/>
                </a:solidFill>
                <a:latin typeface="Times New Roman" panose="02020603050405020304" pitchFamily="18" charset="0"/>
                <a:ea typeface="黑体" panose="02010609060101010101" pitchFamily="49" charset="-122"/>
              </a:rPr>
              <a:t>且</a:t>
            </a:r>
            <a:r>
              <a:rPr lang="en-US" altLang="zh-CN" sz="2400" kern="0" dirty="0" smtClean="0">
                <a:solidFill>
                  <a:srgbClr val="00B0F0"/>
                </a:solidFill>
                <a:latin typeface="Times New Roman" panose="02020603050405020304" pitchFamily="18" charset="0"/>
                <a:ea typeface="黑体" panose="02010609060101010101" pitchFamily="49" charset="-122"/>
              </a:rPr>
              <a:t>C</a:t>
            </a:r>
            <a:r>
              <a:rPr lang="zh-CN" altLang="en-US" sz="2400" kern="0" dirty="0" smtClean="0">
                <a:solidFill>
                  <a:srgbClr val="00B0F0"/>
                </a:solidFill>
                <a:latin typeface="Times New Roman" panose="02020603050405020304" pitchFamily="18" charset="0"/>
                <a:ea typeface="黑体" panose="02010609060101010101" pitchFamily="49" charset="-122"/>
              </a:rPr>
              <a:t>覆盖</a:t>
            </a:r>
            <a:r>
              <a:rPr lang="en-US" altLang="zh-CN" sz="2400" kern="0" dirty="0" smtClean="0">
                <a:solidFill>
                  <a:srgbClr val="00B0F0"/>
                </a:solidFill>
                <a:latin typeface="Times New Roman" panose="02020603050405020304" pitchFamily="18" charset="0"/>
                <a:ea typeface="黑体" panose="02010609060101010101" pitchFamily="49" charset="-122"/>
              </a:rPr>
              <a:t>X}</a:t>
            </a:r>
            <a:endParaRPr lang="zh-CN" altLang="en-US" sz="2400" kern="0" dirty="0" smtClean="0">
              <a:solidFill>
                <a:srgbClr val="00B0F0"/>
              </a:solidFill>
              <a:latin typeface="Times New Roman" panose="02020603050405020304" pitchFamily="18" charset="0"/>
              <a:ea typeface="黑体" panose="02010609060101010101" pitchFamily="49" charset="-122"/>
            </a:endParaRPr>
          </a:p>
        </p:txBody>
      </p:sp>
      <p:sp>
        <p:nvSpPr>
          <p:cNvPr id="6" name="灯片编号占位符 5"/>
          <p:cNvSpPr txBox="1">
            <a:spLocks/>
          </p:cNvSpPr>
          <p:nvPr/>
        </p:nvSpPr>
        <p:spPr>
          <a:xfrm>
            <a:off x="8244408" y="6400800"/>
            <a:ext cx="670992" cy="457200"/>
          </a:xfrm>
          <a:prstGeom prst="rect">
            <a:avLst/>
          </a:prstGeom>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74A8D309-C1EE-492A-A492-67E09E1976F7}" type="slidenum">
              <a:rPr lang="zh-CN" altLang="en-US" sz="1200" smtClean="0">
                <a:solidFill>
                  <a:srgbClr val="FFFF00"/>
                </a:solidFill>
                <a:latin typeface="Arial Black" panose="020B0A04020102020204" pitchFamily="34" charset="0"/>
              </a:rPr>
              <a:pPr eaLnBrk="1" hangingPunct="1"/>
              <a:t>141</a:t>
            </a:fld>
            <a:endParaRPr lang="en-US" altLang="zh-CN" sz="1200" dirty="0">
              <a:solidFill>
                <a:srgbClr val="FFFF00"/>
              </a:solidFill>
              <a:latin typeface="Arial Black" panose="020B0A04020102020204" pitchFamily="34" charset="0"/>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591016445"/>
              </p:ext>
            </p:extLst>
          </p:nvPr>
        </p:nvGraphicFramePr>
        <p:xfrm>
          <a:off x="755576" y="4077072"/>
          <a:ext cx="444500" cy="457200"/>
        </p:xfrm>
        <a:graphic>
          <a:graphicData uri="http://schemas.openxmlformats.org/presentationml/2006/ole">
            <mc:AlternateContent xmlns:mc="http://schemas.openxmlformats.org/markup-compatibility/2006">
              <mc:Choice xmlns:v="urn:schemas-microsoft-com:vml" Requires="v">
                <p:oleObj spid="_x0000_s1010750" r:id="rId3" imgW="330057" imgH="342751" progId="Equation.3">
                  <p:embed/>
                </p:oleObj>
              </mc:Choice>
              <mc:Fallback>
                <p:oleObj r:id="rId3" imgW="330057" imgH="34275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576" y="4077072"/>
                        <a:ext cx="4445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3887200703"/>
              </p:ext>
            </p:extLst>
          </p:nvPr>
        </p:nvGraphicFramePr>
        <p:xfrm>
          <a:off x="5724128" y="3200400"/>
          <a:ext cx="419100" cy="457200"/>
        </p:xfrm>
        <a:graphic>
          <a:graphicData uri="http://schemas.openxmlformats.org/presentationml/2006/ole">
            <mc:AlternateContent xmlns:mc="http://schemas.openxmlformats.org/markup-compatibility/2006">
              <mc:Choice xmlns:v="urn:schemas-microsoft-com:vml" Requires="v">
                <p:oleObj spid="_x0000_s1010751" r:id="rId5" imgW="317225" imgH="342603" progId="Equation.3">
                  <p:embed/>
                </p:oleObj>
              </mc:Choice>
              <mc:Fallback>
                <p:oleObj r:id="rId5" imgW="317225" imgH="34260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128" y="3200400"/>
                        <a:ext cx="4191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灯片编号占位符 8"/>
          <p:cNvSpPr>
            <a:spLocks noGrp="1"/>
          </p:cNvSpPr>
          <p:nvPr>
            <p:ph type="sldNum" sz="quarter" idx="12"/>
          </p:nvPr>
        </p:nvSpPr>
        <p:spPr/>
        <p:txBody>
          <a:bodyPr/>
          <a:lstStyle/>
          <a:p>
            <a:r>
              <a:rPr lang="en-US" altLang="zh-CN" smtClean="0"/>
              <a:t>Chapter11-</a:t>
            </a:r>
            <a:fld id="{3288BBC0-23D9-4B2C-ADBC-4005AE87FB9A}" type="slidenum">
              <a:rPr lang="en-US" altLang="zh-CN" smtClean="0"/>
              <a:pPr/>
              <a:t>141</a:t>
            </a:fld>
            <a:endParaRPr lang="en-US" altLang="zh-CN" dirty="0"/>
          </a:p>
        </p:txBody>
      </p:sp>
    </p:spTree>
    <p:extLst>
      <p:ext uri="{BB962C8B-B14F-4D97-AF65-F5344CB8AC3E}">
        <p14:creationId xmlns:p14="http://schemas.microsoft.com/office/powerpoint/2010/main" val="415011430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8" name="内容占位符 7"/>
          <p:cNvPicPr>
            <a:picLocks noGrp="1" noChangeAspect="1"/>
          </p:cNvPicPr>
          <p:nvPr>
            <p:ph idx="1"/>
          </p:nvPr>
        </p:nvPicPr>
        <p:blipFill>
          <a:blip r:embed="rId2"/>
          <a:stretch>
            <a:fillRect/>
          </a:stretch>
        </p:blipFill>
        <p:spPr>
          <a:xfrm>
            <a:off x="5467350" y="4662487"/>
            <a:ext cx="3219450" cy="1419225"/>
          </a:xfrm>
          <a:prstGeom prst="rect">
            <a:avLst/>
          </a:prstGeom>
        </p:spPr>
      </p:pic>
      <p:sp>
        <p:nvSpPr>
          <p:cNvPr id="4" name="Rectangle 4"/>
          <p:cNvSpPr txBox="1">
            <a:spLocks noChangeArrowheads="1"/>
          </p:cNvSpPr>
          <p:nvPr/>
        </p:nvSpPr>
        <p:spPr bwMode="auto">
          <a:xfrm>
            <a:off x="381000" y="304800"/>
            <a:ext cx="8534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pPr eaLnBrk="1" hangingPunct="1"/>
            <a:r>
              <a:rPr lang="zh-CN" altLang="en-US" kern="0" smtClean="0">
                <a:latin typeface="Times New Roman" panose="02020603050405020304" pitchFamily="18" charset="0"/>
                <a:ea typeface="黑体" panose="02010609060101010101" pitchFamily="49" charset="-122"/>
              </a:rPr>
              <a:t>示例</a:t>
            </a:r>
          </a:p>
        </p:txBody>
      </p:sp>
      <p:sp>
        <p:nvSpPr>
          <p:cNvPr id="5" name="灯片编号占位符 5"/>
          <p:cNvSpPr txBox="1">
            <a:spLocks/>
          </p:cNvSpPr>
          <p:nvPr/>
        </p:nvSpPr>
        <p:spPr>
          <a:xfrm>
            <a:off x="8172400" y="6400800"/>
            <a:ext cx="743000" cy="457200"/>
          </a:xfrm>
          <a:prstGeom prst="rect">
            <a:avLst/>
          </a:prstGeom>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9B832BBF-3883-462C-B8E6-27A824C37732}" type="slidenum">
              <a:rPr lang="zh-CN" altLang="en-US" sz="1400" smtClean="0">
                <a:solidFill>
                  <a:srgbClr val="FFFF00"/>
                </a:solidFill>
                <a:latin typeface="Arial Black" panose="020B0A04020102020204" pitchFamily="34" charset="0"/>
              </a:rPr>
              <a:pPr eaLnBrk="1" hangingPunct="1"/>
              <a:t>142</a:t>
            </a:fld>
            <a:endParaRPr lang="en-US" altLang="zh-CN" sz="1400" dirty="0">
              <a:solidFill>
                <a:srgbClr val="FFFF00"/>
              </a:solidFill>
              <a:latin typeface="Arial Black" panose="020B0A04020102020204" pitchFamily="34" charset="0"/>
            </a:endParaRPr>
          </a:p>
        </p:txBody>
      </p:sp>
      <p:pic>
        <p:nvPicPr>
          <p:cNvPr id="6" name="Picture 2" descr="t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295400"/>
            <a:ext cx="3962400"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3"/>
          <p:cNvSpPr>
            <a:spLocks noChangeArrowheads="1"/>
          </p:cNvSpPr>
          <p:nvPr/>
        </p:nvSpPr>
        <p:spPr bwMode="auto">
          <a:xfrm>
            <a:off x="5410200" y="2362200"/>
            <a:ext cx="3276600" cy="1981200"/>
          </a:xfrm>
          <a:prstGeom prst="wedgeRoundRectCallout">
            <a:avLst>
              <a:gd name="adj1" fmla="val -63954"/>
              <a:gd name="adj2" fmla="val -38782"/>
              <a:gd name="adj3" fmla="val 16667"/>
            </a:avLst>
          </a:prstGeom>
          <a:solidFill>
            <a:schemeClr val="bg1"/>
          </a:solidFill>
          <a:ln w="6350">
            <a:solidFill>
              <a:schemeClr val="hlink"/>
            </a:solidFill>
            <a:miter lim="800000"/>
            <a:headEnd/>
            <a:tailEnd/>
          </a:ln>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000" smtClean="0">
                <a:solidFill>
                  <a:prstClr val="black"/>
                </a:solidFill>
                <a:ea typeface="黑体" panose="02010609060101010101" pitchFamily="49" charset="-122"/>
              </a:rPr>
              <a:t>用12个黑点表示集合</a:t>
            </a:r>
            <a:r>
              <a:rPr kumimoji="0" lang="en-US" altLang="zh-CN" sz="2000" smtClean="0">
                <a:solidFill>
                  <a:prstClr val="black"/>
                </a:solidFill>
                <a:ea typeface="黑体" panose="02010609060101010101" pitchFamily="49" charset="-122"/>
              </a:rPr>
              <a:t>X。F={S1,S2,S3,S4,S5,S6}，</a:t>
            </a:r>
            <a:r>
              <a:rPr kumimoji="0" lang="zh-CN" altLang="en-US" sz="2000" smtClean="0">
                <a:solidFill>
                  <a:prstClr val="black"/>
                </a:solidFill>
                <a:ea typeface="黑体" panose="02010609060101010101" pitchFamily="49" charset="-122"/>
              </a:rPr>
              <a:t>如图所示。容易看出，对于这个例子，最小集合覆盖为：</a:t>
            </a:r>
            <a:r>
              <a:rPr kumimoji="0" lang="en-US" altLang="zh-CN" sz="2000" smtClean="0">
                <a:solidFill>
                  <a:prstClr val="black"/>
                </a:solidFill>
                <a:ea typeface="黑体" panose="02010609060101010101" pitchFamily="49" charset="-122"/>
              </a:rPr>
              <a:t>C={S3,S4,S5,}。 </a:t>
            </a:r>
            <a:endParaRPr kumimoji="0" lang="zh-CN" altLang="en-US" sz="2000" smtClean="0">
              <a:solidFill>
                <a:prstClr val="black"/>
              </a:solidFill>
              <a:ea typeface="黑体" panose="02010609060101010101" pitchFamily="49" charset="-122"/>
            </a:endParaRPr>
          </a:p>
        </p:txBody>
      </p:sp>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142</a:t>
            </a:fld>
            <a:endParaRPr lang="en-US" altLang="zh-CN" dirty="0"/>
          </a:p>
        </p:txBody>
      </p:sp>
    </p:spTree>
    <p:extLst>
      <p:ext uri="{BB962C8B-B14F-4D97-AF65-F5344CB8AC3E}">
        <p14:creationId xmlns:p14="http://schemas.microsoft.com/office/powerpoint/2010/main" val="284243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3"/>
          <p:cNvSpPr txBox="1">
            <a:spLocks noChangeArrowheads="1"/>
          </p:cNvSpPr>
          <p:nvPr/>
        </p:nvSpPr>
        <p:spPr bwMode="auto">
          <a:xfrm>
            <a:off x="381000" y="304800"/>
            <a:ext cx="8534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pPr eaLnBrk="1" hangingPunct="1"/>
            <a:r>
              <a:rPr lang="zh-CN" altLang="en-US" kern="0" smtClean="0">
                <a:latin typeface="Times New Roman" panose="02020603050405020304" pitchFamily="18" charset="0"/>
                <a:ea typeface="黑体" panose="02010609060101010101" pitchFamily="49" charset="-122"/>
              </a:rPr>
              <a:t>贪心算法</a:t>
            </a:r>
          </a:p>
        </p:txBody>
      </p:sp>
      <p:sp>
        <p:nvSpPr>
          <p:cNvPr id="5" name="Rectangle 4"/>
          <p:cNvSpPr txBox="1">
            <a:spLocks noChangeArrowheads="1"/>
          </p:cNvSpPr>
          <p:nvPr/>
        </p:nvSpPr>
        <p:spPr bwMode="auto">
          <a:xfrm>
            <a:off x="381000" y="1295400"/>
            <a:ext cx="7286625"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pPr eaLnBrk="1" hangingPunct="1">
              <a:lnSpc>
                <a:spcPct val="90000"/>
              </a:lnSpc>
              <a:buFont typeface="Wingdings" panose="05000000000000000000" pitchFamily="2" charset="2"/>
              <a:buNone/>
            </a:pPr>
            <a:r>
              <a:rPr lang="en-US" altLang="zh-CN" sz="2400" kern="0" dirty="0" smtClean="0">
                <a:solidFill>
                  <a:srgbClr val="00B0F0"/>
                </a:solidFill>
                <a:latin typeface="Times New Roman" panose="02020603050405020304" pitchFamily="18" charset="0"/>
                <a:ea typeface="黑体" panose="02010609060101010101" pitchFamily="49" charset="-122"/>
              </a:rPr>
              <a:t>set </a:t>
            </a:r>
            <a:r>
              <a:rPr lang="en-US" altLang="zh-CN" sz="2400" kern="0" dirty="0" err="1" smtClean="0">
                <a:solidFill>
                  <a:srgbClr val="00B0F0"/>
                </a:solidFill>
                <a:latin typeface="Times New Roman" panose="02020603050405020304" pitchFamily="18" charset="0"/>
                <a:ea typeface="黑体" panose="02010609060101010101" pitchFamily="49" charset="-122"/>
              </a:rPr>
              <a:t>greedySetCover</a:t>
            </a:r>
            <a:r>
              <a:rPr lang="en-US" altLang="zh-CN" sz="2400" kern="0" dirty="0" smtClean="0">
                <a:solidFill>
                  <a:srgbClr val="00B0F0"/>
                </a:solidFill>
                <a:latin typeface="Times New Roman" panose="02020603050405020304" pitchFamily="18" charset="0"/>
                <a:ea typeface="黑体" panose="02010609060101010101" pitchFamily="49" charset="-122"/>
              </a:rPr>
              <a:t> (X,F)</a:t>
            </a:r>
          </a:p>
          <a:p>
            <a:pPr eaLnBrk="1" hangingPunct="1">
              <a:lnSpc>
                <a:spcPct val="90000"/>
              </a:lnSpc>
              <a:buFont typeface="Wingdings" panose="05000000000000000000" pitchFamily="2" charset="2"/>
              <a:buNone/>
            </a:pPr>
            <a:r>
              <a:rPr lang="en-US" altLang="zh-CN" sz="2400" kern="0" dirty="0" smtClean="0">
                <a:solidFill>
                  <a:srgbClr val="00B0F0"/>
                </a:solidFill>
                <a:latin typeface="Times New Roman" panose="02020603050405020304" pitchFamily="18" charset="0"/>
                <a:ea typeface="黑体" panose="02010609060101010101" pitchFamily="49" charset="-122"/>
              </a:rPr>
              <a:t>{</a:t>
            </a:r>
          </a:p>
          <a:p>
            <a:pPr lvl="1" eaLnBrk="1" hangingPunct="1">
              <a:lnSpc>
                <a:spcPct val="90000"/>
              </a:lnSpc>
              <a:buFont typeface="Wingdings" pitchFamily="2" charset="2"/>
              <a:buNone/>
            </a:pPr>
            <a:r>
              <a:rPr lang="en-US" altLang="zh-CN" sz="2400" kern="0" dirty="0" smtClean="0">
                <a:solidFill>
                  <a:srgbClr val="00B0F0"/>
                </a:solidFill>
                <a:latin typeface="Times New Roman" panose="02020603050405020304" pitchFamily="18" charset="0"/>
                <a:ea typeface="黑体" panose="02010609060101010101" pitchFamily="49" charset="-122"/>
              </a:rPr>
              <a:t>U=X；</a:t>
            </a:r>
          </a:p>
          <a:p>
            <a:pPr lvl="1" eaLnBrk="1" hangingPunct="1">
              <a:lnSpc>
                <a:spcPct val="90000"/>
              </a:lnSpc>
              <a:buFont typeface="Wingdings" pitchFamily="2" charset="2"/>
              <a:buNone/>
            </a:pPr>
            <a:r>
              <a:rPr lang="en-US" altLang="zh-CN" sz="2400" kern="0" dirty="0" smtClean="0">
                <a:solidFill>
                  <a:srgbClr val="00B0F0"/>
                </a:solidFill>
                <a:latin typeface="Times New Roman" panose="02020603050405020304" pitchFamily="18" charset="0"/>
                <a:ea typeface="黑体" panose="02010609060101010101" pitchFamily="49" charset="-122"/>
              </a:rPr>
              <a:t>C=</a:t>
            </a:r>
            <a:r>
              <a:rPr lang="en-US" altLang="zh-CN" sz="2400" kern="0" dirty="0" smtClean="0">
                <a:solidFill>
                  <a:srgbClr val="00B0F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400" kern="0" dirty="0" smtClean="0">
                <a:solidFill>
                  <a:srgbClr val="00B0F0"/>
                </a:solidFill>
                <a:latin typeface="Times New Roman" panose="02020603050405020304" pitchFamily="18" charset="0"/>
                <a:ea typeface="黑体" panose="02010609060101010101" pitchFamily="49" charset="-122"/>
              </a:rPr>
              <a:t>；</a:t>
            </a:r>
          </a:p>
          <a:p>
            <a:pPr lvl="1" eaLnBrk="1" hangingPunct="1">
              <a:lnSpc>
                <a:spcPct val="90000"/>
              </a:lnSpc>
              <a:buFont typeface="Wingdings" pitchFamily="2" charset="2"/>
              <a:buNone/>
            </a:pPr>
            <a:r>
              <a:rPr lang="en-US" altLang="zh-CN" sz="2400" kern="0" dirty="0" smtClean="0">
                <a:solidFill>
                  <a:srgbClr val="00B0F0"/>
                </a:solidFill>
                <a:latin typeface="Times New Roman" panose="02020603050405020304" pitchFamily="18" charset="0"/>
                <a:ea typeface="黑体" panose="02010609060101010101" pitchFamily="49" charset="-122"/>
              </a:rPr>
              <a:t>while (U !=</a:t>
            </a:r>
            <a:r>
              <a:rPr lang="en-US" altLang="zh-CN" sz="2400" kern="0" dirty="0" smtClean="0">
                <a:solidFill>
                  <a:srgbClr val="00B0F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400" kern="0" dirty="0" smtClean="0">
                <a:solidFill>
                  <a:srgbClr val="00B0F0"/>
                </a:solidFill>
                <a:latin typeface="Times New Roman" panose="02020603050405020304" pitchFamily="18" charset="0"/>
                <a:ea typeface="黑体" panose="02010609060101010101" pitchFamily="49" charset="-122"/>
              </a:rPr>
              <a:t>)</a:t>
            </a:r>
          </a:p>
          <a:p>
            <a:pPr lvl="1" eaLnBrk="1" hangingPunct="1">
              <a:lnSpc>
                <a:spcPct val="90000"/>
              </a:lnSpc>
              <a:buFont typeface="Wingdings" pitchFamily="2" charset="2"/>
              <a:buNone/>
            </a:pPr>
            <a:r>
              <a:rPr lang="en-US" altLang="zh-CN" sz="2400" kern="0" dirty="0" smtClean="0">
                <a:solidFill>
                  <a:srgbClr val="00B0F0"/>
                </a:solidFill>
                <a:latin typeface="Times New Roman" panose="02020603050405020304" pitchFamily="18" charset="0"/>
                <a:ea typeface="黑体" panose="02010609060101010101" pitchFamily="49" charset="-122"/>
              </a:rPr>
              <a:t>{</a:t>
            </a:r>
          </a:p>
          <a:p>
            <a:pPr lvl="2" eaLnBrk="1" hangingPunct="1">
              <a:lnSpc>
                <a:spcPct val="90000"/>
              </a:lnSpc>
              <a:buFontTx/>
              <a:buNone/>
            </a:pPr>
            <a:r>
              <a:rPr lang="zh-CN" altLang="en-US" kern="0" dirty="0" smtClean="0">
                <a:solidFill>
                  <a:srgbClr val="00B0F0"/>
                </a:solidFill>
                <a:latin typeface="Times New Roman" panose="02020603050405020304" pitchFamily="18" charset="0"/>
                <a:ea typeface="黑体" panose="02010609060101010101" pitchFamily="49" charset="-122"/>
              </a:rPr>
              <a:t>选择</a:t>
            </a:r>
            <a:r>
              <a:rPr lang="en-US" altLang="zh-CN" kern="0" dirty="0" smtClean="0">
                <a:solidFill>
                  <a:srgbClr val="00B0F0"/>
                </a:solidFill>
                <a:latin typeface="Times New Roman" panose="02020603050405020304" pitchFamily="18" charset="0"/>
                <a:ea typeface="黑体" panose="02010609060101010101" pitchFamily="49" charset="-122"/>
              </a:rPr>
              <a:t>F</a:t>
            </a:r>
            <a:r>
              <a:rPr lang="zh-CN" altLang="en-US" kern="0" dirty="0" smtClean="0">
                <a:solidFill>
                  <a:srgbClr val="00B0F0"/>
                </a:solidFill>
                <a:latin typeface="Times New Roman" panose="02020603050405020304" pitchFamily="18" charset="0"/>
                <a:ea typeface="黑体" panose="02010609060101010101" pitchFamily="49" charset="-122"/>
              </a:rPr>
              <a:t>中使|</a:t>
            </a:r>
            <a:r>
              <a:rPr lang="en-US" altLang="zh-CN" kern="0" dirty="0" smtClean="0">
                <a:solidFill>
                  <a:srgbClr val="00B0F0"/>
                </a:solidFill>
                <a:latin typeface="Times New Roman" panose="02020603050405020304" pitchFamily="18" charset="0"/>
                <a:ea typeface="黑体" panose="02010609060101010101" pitchFamily="49" charset="-122"/>
              </a:rPr>
              <a:t>S∩U|</a:t>
            </a:r>
            <a:r>
              <a:rPr lang="zh-CN" altLang="en-US" kern="0" dirty="0" smtClean="0">
                <a:solidFill>
                  <a:srgbClr val="00B0F0"/>
                </a:solidFill>
                <a:latin typeface="Times New Roman" panose="02020603050405020304" pitchFamily="18" charset="0"/>
                <a:ea typeface="黑体" panose="02010609060101010101" pitchFamily="49" charset="-122"/>
              </a:rPr>
              <a:t>最大的子集</a:t>
            </a:r>
            <a:r>
              <a:rPr lang="en-US" altLang="zh-CN" kern="0" dirty="0" smtClean="0">
                <a:solidFill>
                  <a:srgbClr val="00B0F0"/>
                </a:solidFill>
                <a:latin typeface="Times New Roman" panose="02020603050405020304" pitchFamily="18" charset="0"/>
                <a:ea typeface="黑体" panose="02010609060101010101" pitchFamily="49" charset="-122"/>
              </a:rPr>
              <a:t>S；</a:t>
            </a:r>
          </a:p>
          <a:p>
            <a:pPr lvl="2" eaLnBrk="1" hangingPunct="1">
              <a:lnSpc>
                <a:spcPct val="90000"/>
              </a:lnSpc>
              <a:buFontTx/>
              <a:buNone/>
            </a:pPr>
            <a:r>
              <a:rPr lang="en-US" altLang="zh-CN" kern="0" dirty="0" smtClean="0">
                <a:solidFill>
                  <a:srgbClr val="00B0F0"/>
                </a:solidFill>
                <a:latin typeface="Times New Roman" panose="02020603050405020304" pitchFamily="18" charset="0"/>
                <a:ea typeface="黑体" panose="02010609060101010101" pitchFamily="49" charset="-122"/>
              </a:rPr>
              <a:t>U=U-S；</a:t>
            </a:r>
            <a:r>
              <a:rPr lang="en-US" altLang="zh-CN" sz="1800" kern="0" dirty="0" smtClean="0">
                <a:solidFill>
                  <a:srgbClr val="00B0F0"/>
                </a:solidFill>
                <a:latin typeface="Times New Roman" panose="02020603050405020304" pitchFamily="18" charset="0"/>
                <a:ea typeface="黑体" panose="02010609060101010101" pitchFamily="49" charset="-122"/>
              </a:rPr>
              <a:t>//</a:t>
            </a:r>
            <a:r>
              <a:rPr lang="en-US" altLang="zh-CN" sz="1800" kern="0" dirty="0" smtClean="0">
                <a:solidFill>
                  <a:srgbClr val="00B050"/>
                </a:solidFill>
                <a:latin typeface="Times New Roman" panose="02020603050405020304" pitchFamily="18" charset="0"/>
                <a:ea typeface="黑体" panose="02010609060101010101" pitchFamily="49" charset="-122"/>
              </a:rPr>
              <a:t>U</a:t>
            </a:r>
            <a:r>
              <a:rPr lang="zh-CN" altLang="en-US" sz="1800" kern="0" dirty="0" smtClean="0">
                <a:solidFill>
                  <a:srgbClr val="00B050"/>
                </a:solidFill>
                <a:latin typeface="Times New Roman" panose="02020603050405020304" pitchFamily="18" charset="0"/>
                <a:ea typeface="黑体" panose="02010609060101010101" pitchFamily="49" charset="-122"/>
              </a:rPr>
              <a:t>用于存放每个阶段尚未被覆盖的</a:t>
            </a:r>
            <a:r>
              <a:rPr lang="en-US" altLang="zh-CN" sz="1800" kern="0" dirty="0" smtClean="0">
                <a:solidFill>
                  <a:srgbClr val="00B050"/>
                </a:solidFill>
                <a:latin typeface="Times New Roman" panose="02020603050405020304" pitchFamily="18" charset="0"/>
                <a:ea typeface="黑体" panose="02010609060101010101" pitchFamily="49" charset="-122"/>
              </a:rPr>
              <a:t>X</a:t>
            </a:r>
            <a:r>
              <a:rPr lang="zh-CN" altLang="en-US" sz="1800" kern="0" dirty="0" smtClean="0">
                <a:solidFill>
                  <a:srgbClr val="00B050"/>
                </a:solidFill>
                <a:latin typeface="Times New Roman" panose="02020603050405020304" pitchFamily="18" charset="0"/>
                <a:ea typeface="黑体" panose="02010609060101010101" pitchFamily="49" charset="-122"/>
              </a:rPr>
              <a:t>中元素</a:t>
            </a:r>
            <a:endParaRPr lang="en-US" altLang="zh-CN" sz="1800" kern="0" dirty="0" smtClean="0">
              <a:solidFill>
                <a:srgbClr val="00B050"/>
              </a:solidFill>
              <a:latin typeface="Times New Roman" panose="02020603050405020304" pitchFamily="18" charset="0"/>
              <a:ea typeface="黑体" panose="02010609060101010101" pitchFamily="49" charset="-122"/>
            </a:endParaRPr>
          </a:p>
          <a:p>
            <a:pPr lvl="2" eaLnBrk="1" hangingPunct="1">
              <a:lnSpc>
                <a:spcPct val="90000"/>
              </a:lnSpc>
              <a:buFontTx/>
              <a:buNone/>
            </a:pPr>
            <a:r>
              <a:rPr lang="en-US" altLang="zh-CN" kern="0" dirty="0" smtClean="0">
                <a:solidFill>
                  <a:srgbClr val="00B0F0"/>
                </a:solidFill>
                <a:latin typeface="Times New Roman" panose="02020603050405020304" pitchFamily="18" charset="0"/>
                <a:ea typeface="黑体" panose="02010609060101010101" pitchFamily="49" charset="-122"/>
              </a:rPr>
              <a:t>C=C∪{S}；</a:t>
            </a:r>
            <a:r>
              <a:rPr lang="en-US" altLang="zh-CN" sz="1800" kern="0" dirty="0" smtClean="0">
                <a:solidFill>
                  <a:srgbClr val="00B0F0"/>
                </a:solidFill>
                <a:latin typeface="Times New Roman" panose="02020603050405020304" pitchFamily="18" charset="0"/>
                <a:ea typeface="黑体" panose="02010609060101010101" pitchFamily="49" charset="-122"/>
              </a:rPr>
              <a:t>//</a:t>
            </a:r>
            <a:r>
              <a:rPr lang="en-US" altLang="zh-CN" sz="1800" kern="0" dirty="0" smtClean="0">
                <a:solidFill>
                  <a:srgbClr val="FFFF00"/>
                </a:solidFill>
                <a:latin typeface="Times New Roman" panose="02020603050405020304" pitchFamily="18" charset="0"/>
                <a:ea typeface="黑体" panose="02010609060101010101" pitchFamily="49" charset="-122"/>
              </a:rPr>
              <a:t> </a:t>
            </a:r>
            <a:r>
              <a:rPr lang="zh-CN" altLang="en-US" sz="1800" kern="0" dirty="0" smtClean="0">
                <a:solidFill>
                  <a:srgbClr val="00B050"/>
                </a:solidFill>
                <a:latin typeface="Times New Roman" panose="02020603050405020304" pitchFamily="18" charset="0"/>
                <a:ea typeface="黑体" panose="02010609060101010101" pitchFamily="49" charset="-122"/>
              </a:rPr>
              <a:t>当前已经构造的覆盖</a:t>
            </a:r>
            <a:r>
              <a:rPr lang="en-US" altLang="zh-CN" sz="1800" kern="0" dirty="0" smtClean="0">
                <a:solidFill>
                  <a:srgbClr val="00B050"/>
                </a:solidFill>
                <a:latin typeface="Times New Roman" panose="02020603050405020304" pitchFamily="18" charset="0"/>
                <a:ea typeface="黑体" panose="02010609060101010101" pitchFamily="49" charset="-122"/>
              </a:rPr>
              <a:t>C</a:t>
            </a:r>
          </a:p>
          <a:p>
            <a:pPr lvl="1" eaLnBrk="1" hangingPunct="1">
              <a:lnSpc>
                <a:spcPct val="90000"/>
              </a:lnSpc>
              <a:buFont typeface="Wingdings" pitchFamily="2" charset="2"/>
              <a:buNone/>
            </a:pPr>
            <a:r>
              <a:rPr lang="en-US" altLang="zh-CN" sz="2400" kern="0" dirty="0" smtClean="0">
                <a:solidFill>
                  <a:srgbClr val="00B0F0"/>
                </a:solidFill>
                <a:latin typeface="Times New Roman" panose="02020603050405020304" pitchFamily="18" charset="0"/>
                <a:ea typeface="黑体" panose="02010609060101010101" pitchFamily="49" charset="-122"/>
              </a:rPr>
              <a:t>}</a:t>
            </a:r>
          </a:p>
          <a:p>
            <a:pPr lvl="1" eaLnBrk="1" hangingPunct="1">
              <a:lnSpc>
                <a:spcPct val="90000"/>
              </a:lnSpc>
              <a:buFont typeface="Wingdings" pitchFamily="2" charset="2"/>
              <a:buNone/>
            </a:pPr>
            <a:r>
              <a:rPr lang="en-US" altLang="zh-CN" sz="2400" kern="0" dirty="0" smtClean="0">
                <a:solidFill>
                  <a:srgbClr val="00B0F0"/>
                </a:solidFill>
                <a:latin typeface="Times New Roman" panose="02020603050405020304" pitchFamily="18" charset="0"/>
                <a:ea typeface="黑体" panose="02010609060101010101" pitchFamily="49" charset="-122"/>
              </a:rPr>
              <a:t>return C；</a:t>
            </a:r>
          </a:p>
          <a:p>
            <a:pPr eaLnBrk="1" hangingPunct="1">
              <a:lnSpc>
                <a:spcPct val="90000"/>
              </a:lnSpc>
              <a:buFont typeface="Wingdings" pitchFamily="2" charset="2"/>
              <a:buNone/>
            </a:pPr>
            <a:r>
              <a:rPr lang="en-US" altLang="zh-CN" sz="2400" kern="0" dirty="0" smtClean="0">
                <a:solidFill>
                  <a:srgbClr val="00B0F0"/>
                </a:solidFill>
                <a:latin typeface="Times New Roman" panose="02020603050405020304" pitchFamily="18" charset="0"/>
                <a:ea typeface="黑体" panose="02010609060101010101" pitchFamily="49" charset="-122"/>
              </a:rPr>
              <a:t>}</a:t>
            </a:r>
            <a:endParaRPr lang="zh-CN" altLang="en-US" sz="2400" kern="0" dirty="0" smtClean="0">
              <a:solidFill>
                <a:srgbClr val="00B0F0"/>
              </a:solidFill>
              <a:latin typeface="Times New Roman" panose="02020603050405020304" pitchFamily="18" charset="0"/>
              <a:ea typeface="黑体" panose="02010609060101010101" pitchFamily="49" charset="-122"/>
            </a:endParaRPr>
          </a:p>
        </p:txBody>
      </p:sp>
      <p:sp>
        <p:nvSpPr>
          <p:cNvPr id="6" name="灯片编号占位符 5"/>
          <p:cNvSpPr txBox="1">
            <a:spLocks/>
          </p:cNvSpPr>
          <p:nvPr/>
        </p:nvSpPr>
        <p:spPr>
          <a:xfrm>
            <a:off x="8244408" y="6400800"/>
            <a:ext cx="670992" cy="457200"/>
          </a:xfrm>
          <a:prstGeom prst="rect">
            <a:avLst/>
          </a:prstGeom>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7AC3B281-F38B-406F-99EC-9E2E619293A9}" type="slidenum">
              <a:rPr lang="zh-CN" altLang="en-US" sz="1400" smtClean="0">
                <a:solidFill>
                  <a:srgbClr val="FFFF00"/>
                </a:solidFill>
                <a:latin typeface="Arial Black" panose="020B0A04020102020204" pitchFamily="34" charset="0"/>
              </a:rPr>
              <a:pPr eaLnBrk="1" hangingPunct="1"/>
              <a:t>143</a:t>
            </a:fld>
            <a:endParaRPr lang="en-US" altLang="zh-CN" sz="1400" dirty="0">
              <a:solidFill>
                <a:srgbClr val="FFFF00"/>
              </a:solidFill>
              <a:latin typeface="Arial Black" panose="020B0A04020102020204" pitchFamily="34" charset="0"/>
            </a:endParaRPr>
          </a:p>
        </p:txBody>
      </p:sp>
      <p:sp>
        <p:nvSpPr>
          <p:cNvPr id="7" name="AutoShape 2"/>
          <p:cNvSpPr>
            <a:spLocks noChangeArrowheads="1"/>
          </p:cNvSpPr>
          <p:nvPr/>
        </p:nvSpPr>
        <p:spPr bwMode="auto">
          <a:xfrm>
            <a:off x="6565900" y="1341438"/>
            <a:ext cx="2563813" cy="2951162"/>
          </a:xfrm>
          <a:prstGeom prst="wedgeRoundRectCallout">
            <a:avLst>
              <a:gd name="adj1" fmla="val -85755"/>
              <a:gd name="adj2" fmla="val 27671"/>
              <a:gd name="adj3" fmla="val 16667"/>
            </a:avLst>
          </a:prstGeom>
          <a:solidFill>
            <a:schemeClr val="bg1"/>
          </a:solidFill>
          <a:ln w="6350">
            <a:solidFill>
              <a:schemeClr val="hlink"/>
            </a:solidFill>
            <a:miter lim="800000"/>
            <a:headEnd/>
            <a:tailEnd/>
          </a:ln>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800" smtClean="0">
                <a:solidFill>
                  <a:prstClr val="black"/>
                </a:solidFill>
                <a:ea typeface="黑体" panose="02010609060101010101" pitchFamily="49" charset="-122"/>
              </a:rPr>
              <a:t>算法的循环体最多执行</a:t>
            </a:r>
            <a:r>
              <a:rPr kumimoji="0" lang="en-US" altLang="zh-CN" sz="1800" smtClean="0">
                <a:solidFill>
                  <a:prstClr val="black"/>
                </a:solidFill>
                <a:ea typeface="黑体" panose="02010609060101010101" pitchFamily="49" charset="-122"/>
              </a:rPr>
              <a:t>min{|X|，|F|}</a:t>
            </a:r>
            <a:r>
              <a:rPr kumimoji="0" lang="zh-CN" altLang="en-US" sz="1800" smtClean="0">
                <a:solidFill>
                  <a:prstClr val="black"/>
                </a:solidFill>
                <a:ea typeface="黑体" panose="02010609060101010101" pitchFamily="49" charset="-122"/>
              </a:rPr>
              <a:t>次。而循环体内的计算显然可在</a:t>
            </a:r>
            <a:r>
              <a:rPr kumimoji="0" lang="en-US" altLang="zh-CN" sz="1800" smtClean="0">
                <a:solidFill>
                  <a:prstClr val="black"/>
                </a:solidFill>
                <a:ea typeface="黑体" panose="02010609060101010101" pitchFamily="49" charset="-122"/>
              </a:rPr>
              <a:t>O(|X||F|)</a:t>
            </a:r>
            <a:r>
              <a:rPr kumimoji="0" lang="zh-CN" altLang="en-US" sz="1800" smtClean="0">
                <a:solidFill>
                  <a:prstClr val="black"/>
                </a:solidFill>
                <a:ea typeface="黑体" panose="02010609060101010101" pitchFamily="49" charset="-122"/>
              </a:rPr>
              <a:t>时间内完成。因此，算法的计算时间为</a:t>
            </a:r>
            <a:r>
              <a:rPr kumimoji="0" lang="en-US" altLang="zh-CN" sz="1800" smtClean="0">
                <a:solidFill>
                  <a:prstClr val="black"/>
                </a:solidFill>
                <a:ea typeface="黑体" panose="02010609060101010101" pitchFamily="49" charset="-122"/>
              </a:rPr>
              <a:t>O(|X||F|min{|X|，|F|})。</a:t>
            </a:r>
            <a:r>
              <a:rPr kumimoji="0" lang="zh-CN" altLang="en-US" sz="1800" smtClean="0">
                <a:solidFill>
                  <a:prstClr val="black"/>
                </a:solidFill>
                <a:ea typeface="黑体" panose="02010609060101010101" pitchFamily="49" charset="-122"/>
              </a:rPr>
              <a:t>由此即知，该算法是一个多项式时间算法。 </a:t>
            </a:r>
          </a:p>
        </p:txBody>
      </p:sp>
      <p:sp>
        <p:nvSpPr>
          <p:cNvPr id="8" name="灯片编号占位符 7"/>
          <p:cNvSpPr>
            <a:spLocks noGrp="1"/>
          </p:cNvSpPr>
          <p:nvPr>
            <p:ph type="sldNum" sz="quarter" idx="12"/>
          </p:nvPr>
        </p:nvSpPr>
        <p:spPr/>
        <p:txBody>
          <a:bodyPr/>
          <a:lstStyle/>
          <a:p>
            <a:r>
              <a:rPr lang="en-US" altLang="zh-CN" smtClean="0"/>
              <a:t>Chapter11-</a:t>
            </a:r>
            <a:fld id="{3288BBC0-23D9-4B2C-ADBC-4005AE87FB9A}" type="slidenum">
              <a:rPr lang="en-US" altLang="zh-CN" smtClean="0"/>
              <a:pPr/>
              <a:t>143</a:t>
            </a:fld>
            <a:endParaRPr lang="en-US" altLang="zh-CN" dirty="0"/>
          </a:p>
        </p:txBody>
      </p:sp>
    </p:spTree>
    <p:extLst>
      <p:ext uri="{BB962C8B-B14F-4D97-AF65-F5344CB8AC3E}">
        <p14:creationId xmlns:p14="http://schemas.microsoft.com/office/powerpoint/2010/main" val="3885653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Rectangle 3"/>
          <p:cNvSpPr txBox="1">
            <a:spLocks noChangeArrowheads="1"/>
          </p:cNvSpPr>
          <p:nvPr/>
        </p:nvSpPr>
        <p:spPr bwMode="auto">
          <a:xfrm>
            <a:off x="434777" y="198488"/>
            <a:ext cx="8534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pPr eaLnBrk="1" hangingPunct="1"/>
            <a:r>
              <a:rPr lang="zh-CN" altLang="en-US" kern="0" dirty="0" smtClean="0">
                <a:latin typeface="Times New Roman" panose="02020603050405020304" pitchFamily="18" charset="0"/>
                <a:ea typeface="黑体" panose="02010609060101010101" pitchFamily="49" charset="-122"/>
              </a:rPr>
              <a:t>结果</a:t>
            </a:r>
          </a:p>
        </p:txBody>
      </p:sp>
      <p:sp>
        <p:nvSpPr>
          <p:cNvPr id="5" name="灯片编号占位符 5"/>
          <p:cNvSpPr txBox="1">
            <a:spLocks/>
          </p:cNvSpPr>
          <p:nvPr/>
        </p:nvSpPr>
        <p:spPr>
          <a:xfrm>
            <a:off x="8051801" y="6376168"/>
            <a:ext cx="1905000" cy="457200"/>
          </a:xfrm>
          <a:prstGeom prst="rect">
            <a:avLst/>
          </a:prstGeom>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6680385B-7922-4555-9774-D9FC1AE2E3D8}" type="slidenum">
              <a:rPr lang="zh-CN" altLang="en-US" sz="1400" smtClean="0">
                <a:solidFill>
                  <a:srgbClr val="FFFF00"/>
                </a:solidFill>
                <a:latin typeface="Arial Black" panose="020B0A04020102020204" pitchFamily="34" charset="0"/>
              </a:rPr>
              <a:pPr eaLnBrk="1" hangingPunct="1"/>
              <a:t>144</a:t>
            </a:fld>
            <a:endParaRPr lang="en-US" altLang="zh-CN" sz="1400" dirty="0">
              <a:solidFill>
                <a:srgbClr val="FFFF00"/>
              </a:solidFill>
              <a:latin typeface="Arial Black" panose="020B0A04020102020204" pitchFamily="34" charset="0"/>
            </a:endParaRPr>
          </a:p>
        </p:txBody>
      </p:sp>
      <p:sp>
        <p:nvSpPr>
          <p:cNvPr id="6" name="Rectangle 6"/>
          <p:cNvSpPr>
            <a:spLocks noChangeArrowheads="1"/>
          </p:cNvSpPr>
          <p:nvPr/>
        </p:nvSpPr>
        <p:spPr bwMode="auto">
          <a:xfrm>
            <a:off x="1116013" y="1297038"/>
            <a:ext cx="574675" cy="3168650"/>
          </a:xfrm>
          <a:prstGeom prst="rect">
            <a:avLst/>
          </a:prstGeom>
          <a:solidFill>
            <a:schemeClr val="bg1"/>
          </a:solidFill>
          <a:ln w="57150">
            <a:solidFill>
              <a:srgbClr val="FFFF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7" name="Oval 7"/>
          <p:cNvSpPr>
            <a:spLocks noChangeArrowheads="1"/>
          </p:cNvSpPr>
          <p:nvPr/>
        </p:nvSpPr>
        <p:spPr bwMode="auto">
          <a:xfrm>
            <a:off x="1258888" y="1512938"/>
            <a:ext cx="215900" cy="2159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8" name="Oval 8"/>
          <p:cNvSpPr>
            <a:spLocks noChangeArrowheads="1"/>
          </p:cNvSpPr>
          <p:nvPr/>
        </p:nvSpPr>
        <p:spPr bwMode="auto">
          <a:xfrm>
            <a:off x="1258888" y="2378125"/>
            <a:ext cx="215900" cy="2159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9" name="Oval 9"/>
          <p:cNvSpPr>
            <a:spLocks noChangeArrowheads="1"/>
          </p:cNvSpPr>
          <p:nvPr/>
        </p:nvSpPr>
        <p:spPr bwMode="auto">
          <a:xfrm>
            <a:off x="1258888" y="3170288"/>
            <a:ext cx="215900" cy="2159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10" name="Oval 10"/>
          <p:cNvSpPr>
            <a:spLocks noChangeArrowheads="1"/>
          </p:cNvSpPr>
          <p:nvPr/>
        </p:nvSpPr>
        <p:spPr bwMode="auto">
          <a:xfrm>
            <a:off x="1258888" y="4033888"/>
            <a:ext cx="215900" cy="2159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11" name="Rectangle 11"/>
          <p:cNvSpPr>
            <a:spLocks noChangeArrowheads="1"/>
          </p:cNvSpPr>
          <p:nvPr/>
        </p:nvSpPr>
        <p:spPr bwMode="auto">
          <a:xfrm>
            <a:off x="3490913" y="1297038"/>
            <a:ext cx="574675" cy="3168650"/>
          </a:xfrm>
          <a:prstGeom prst="rect">
            <a:avLst/>
          </a:prstGeom>
          <a:solidFill>
            <a:schemeClr val="bg1"/>
          </a:solidFill>
          <a:ln w="57150">
            <a:solidFill>
              <a:srgbClr val="FFFF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12" name="Oval 12"/>
          <p:cNvSpPr>
            <a:spLocks noChangeArrowheads="1"/>
          </p:cNvSpPr>
          <p:nvPr/>
        </p:nvSpPr>
        <p:spPr bwMode="auto">
          <a:xfrm>
            <a:off x="3633788" y="1512938"/>
            <a:ext cx="215900" cy="2159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13" name="Oval 13"/>
          <p:cNvSpPr>
            <a:spLocks noChangeArrowheads="1"/>
          </p:cNvSpPr>
          <p:nvPr/>
        </p:nvSpPr>
        <p:spPr bwMode="auto">
          <a:xfrm>
            <a:off x="3633788" y="2378125"/>
            <a:ext cx="215900" cy="2159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14" name="Oval 14"/>
          <p:cNvSpPr>
            <a:spLocks noChangeArrowheads="1"/>
          </p:cNvSpPr>
          <p:nvPr/>
        </p:nvSpPr>
        <p:spPr bwMode="auto">
          <a:xfrm>
            <a:off x="3633788" y="3170288"/>
            <a:ext cx="215900" cy="2159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15" name="Oval 15"/>
          <p:cNvSpPr>
            <a:spLocks noChangeArrowheads="1"/>
          </p:cNvSpPr>
          <p:nvPr/>
        </p:nvSpPr>
        <p:spPr bwMode="auto">
          <a:xfrm>
            <a:off x="3633788" y="4033888"/>
            <a:ext cx="215900" cy="2159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16" name="Rectangle 16"/>
          <p:cNvSpPr>
            <a:spLocks noChangeArrowheads="1"/>
          </p:cNvSpPr>
          <p:nvPr/>
        </p:nvSpPr>
        <p:spPr bwMode="auto">
          <a:xfrm>
            <a:off x="395288" y="1439913"/>
            <a:ext cx="4248150" cy="1223962"/>
          </a:xfrm>
          <a:prstGeom prst="rect">
            <a:avLst/>
          </a:prstGeom>
          <a:noFill/>
          <a:ln w="5715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srgbClr val="FFFF00"/>
              </a:solidFill>
            </a:endParaRPr>
          </a:p>
        </p:txBody>
      </p:sp>
      <p:sp>
        <p:nvSpPr>
          <p:cNvPr id="17" name="Text Box 17"/>
          <p:cNvSpPr txBox="1">
            <a:spLocks noChangeArrowheads="1"/>
          </p:cNvSpPr>
          <p:nvPr/>
        </p:nvSpPr>
        <p:spPr bwMode="auto">
          <a:xfrm>
            <a:off x="466725" y="1584375"/>
            <a:ext cx="576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smtClean="0">
                <a:solidFill>
                  <a:srgbClr val="FF0000"/>
                </a:solidFill>
              </a:rPr>
              <a:t>S1</a:t>
            </a:r>
          </a:p>
        </p:txBody>
      </p:sp>
      <p:sp>
        <p:nvSpPr>
          <p:cNvPr id="18" name="Text Box 18"/>
          <p:cNvSpPr txBox="1">
            <a:spLocks noChangeArrowheads="1"/>
          </p:cNvSpPr>
          <p:nvPr/>
        </p:nvSpPr>
        <p:spPr bwMode="auto">
          <a:xfrm>
            <a:off x="1116013" y="2592438"/>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smtClean="0">
                <a:solidFill>
                  <a:srgbClr val="FF0000"/>
                </a:solidFill>
              </a:rPr>
              <a:t>S3</a:t>
            </a:r>
          </a:p>
        </p:txBody>
      </p:sp>
      <p:sp>
        <p:nvSpPr>
          <p:cNvPr id="19" name="Text Box 19"/>
          <p:cNvSpPr txBox="1">
            <a:spLocks noChangeArrowheads="1"/>
          </p:cNvSpPr>
          <p:nvPr/>
        </p:nvSpPr>
        <p:spPr bwMode="auto">
          <a:xfrm>
            <a:off x="2266950" y="2879775"/>
            <a:ext cx="5762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smtClean="0">
                <a:solidFill>
                  <a:srgbClr val="FF0000"/>
                </a:solidFill>
              </a:rPr>
              <a:t>S4</a:t>
            </a:r>
          </a:p>
        </p:txBody>
      </p:sp>
      <p:sp>
        <p:nvSpPr>
          <p:cNvPr id="20" name="Rectangle 20"/>
          <p:cNvSpPr>
            <a:spLocks noChangeArrowheads="1"/>
          </p:cNvSpPr>
          <p:nvPr/>
        </p:nvSpPr>
        <p:spPr bwMode="auto">
          <a:xfrm>
            <a:off x="900113" y="3816400"/>
            <a:ext cx="2087562" cy="57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21" name="Text Box 21"/>
          <p:cNvSpPr txBox="1">
            <a:spLocks noChangeArrowheads="1"/>
          </p:cNvSpPr>
          <p:nvPr/>
        </p:nvSpPr>
        <p:spPr bwMode="auto">
          <a:xfrm>
            <a:off x="1692275" y="3960863"/>
            <a:ext cx="5762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smtClean="0">
                <a:solidFill>
                  <a:srgbClr val="000099"/>
                </a:solidFill>
              </a:rPr>
              <a:t>S6</a:t>
            </a:r>
          </a:p>
        </p:txBody>
      </p:sp>
      <p:sp>
        <p:nvSpPr>
          <p:cNvPr id="22" name="Freeform 22"/>
          <p:cNvSpPr>
            <a:spLocks/>
          </p:cNvSpPr>
          <p:nvPr/>
        </p:nvSpPr>
        <p:spPr bwMode="auto">
          <a:xfrm>
            <a:off x="1116013" y="1297038"/>
            <a:ext cx="1727200" cy="3167062"/>
          </a:xfrm>
          <a:custGeom>
            <a:avLst/>
            <a:gdLst>
              <a:gd name="T0" fmla="*/ 2147483647 w 1088"/>
              <a:gd name="T1" fmla="*/ 0 h 1995"/>
              <a:gd name="T2" fmla="*/ 2147483647 w 1088"/>
              <a:gd name="T3" fmla="*/ 2147483647 h 1995"/>
              <a:gd name="T4" fmla="*/ 2147483647 w 1088"/>
              <a:gd name="T5" fmla="*/ 2147483647 h 1995"/>
              <a:gd name="T6" fmla="*/ 2147483647 w 1088"/>
              <a:gd name="T7" fmla="*/ 2147483647 h 1995"/>
              <a:gd name="T8" fmla="*/ 0 w 1088"/>
              <a:gd name="T9" fmla="*/ 2147483647 h 1995"/>
              <a:gd name="T10" fmla="*/ 0 w 1088"/>
              <a:gd name="T11" fmla="*/ 2147483647 h 1995"/>
              <a:gd name="T12" fmla="*/ 2147483647 w 1088"/>
              <a:gd name="T13" fmla="*/ 2147483647 h 1995"/>
              <a:gd name="T14" fmla="*/ 2147483647 w 1088"/>
              <a:gd name="T15" fmla="*/ 0 h 1995"/>
              <a:gd name="T16" fmla="*/ 2147483647 w 1088"/>
              <a:gd name="T17" fmla="*/ 0 h 19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8"/>
              <a:gd name="T28" fmla="*/ 0 h 1995"/>
              <a:gd name="T29" fmla="*/ 1088 w 1088"/>
              <a:gd name="T30" fmla="*/ 1995 h 19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8" h="1995">
                <a:moveTo>
                  <a:pt x="1088" y="0"/>
                </a:moveTo>
                <a:lnTo>
                  <a:pt x="1088" y="1995"/>
                </a:lnTo>
                <a:lnTo>
                  <a:pt x="726" y="1995"/>
                </a:lnTo>
                <a:lnTo>
                  <a:pt x="726" y="1496"/>
                </a:lnTo>
                <a:lnTo>
                  <a:pt x="0" y="1496"/>
                </a:lnTo>
                <a:lnTo>
                  <a:pt x="0" y="1043"/>
                </a:lnTo>
                <a:lnTo>
                  <a:pt x="726" y="1043"/>
                </a:lnTo>
                <a:lnTo>
                  <a:pt x="726" y="0"/>
                </a:lnTo>
                <a:lnTo>
                  <a:pt x="1088" y="0"/>
                </a:lnTo>
                <a:close/>
              </a:path>
            </a:pathLst>
          </a:custGeom>
          <a:noFill/>
          <a:ln w="57150">
            <a:solidFill>
              <a:srgbClr val="FFFF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23" name="Oval 23"/>
          <p:cNvSpPr>
            <a:spLocks noChangeArrowheads="1"/>
          </p:cNvSpPr>
          <p:nvPr/>
        </p:nvSpPr>
        <p:spPr bwMode="auto">
          <a:xfrm>
            <a:off x="2411413" y="1512938"/>
            <a:ext cx="215900" cy="2159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24" name="Oval 24"/>
          <p:cNvSpPr>
            <a:spLocks noChangeArrowheads="1"/>
          </p:cNvSpPr>
          <p:nvPr/>
        </p:nvSpPr>
        <p:spPr bwMode="auto">
          <a:xfrm>
            <a:off x="2411413" y="2378125"/>
            <a:ext cx="215900" cy="2159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25" name="Oval 25"/>
          <p:cNvSpPr>
            <a:spLocks noChangeArrowheads="1"/>
          </p:cNvSpPr>
          <p:nvPr/>
        </p:nvSpPr>
        <p:spPr bwMode="auto">
          <a:xfrm>
            <a:off x="2411413" y="3170288"/>
            <a:ext cx="215900" cy="2159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26" name="Oval 26"/>
          <p:cNvSpPr>
            <a:spLocks noChangeArrowheads="1"/>
          </p:cNvSpPr>
          <p:nvPr/>
        </p:nvSpPr>
        <p:spPr bwMode="auto">
          <a:xfrm>
            <a:off x="2411413" y="4033888"/>
            <a:ext cx="215900" cy="2159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27" name="Rectangle 27"/>
          <p:cNvSpPr>
            <a:spLocks noChangeArrowheads="1"/>
          </p:cNvSpPr>
          <p:nvPr/>
        </p:nvSpPr>
        <p:spPr bwMode="auto">
          <a:xfrm>
            <a:off x="2339975" y="2232075"/>
            <a:ext cx="1584325" cy="1223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28" name="Text Box 28"/>
          <p:cNvSpPr txBox="1">
            <a:spLocks noChangeArrowheads="1"/>
          </p:cNvSpPr>
          <p:nvPr/>
        </p:nvSpPr>
        <p:spPr bwMode="auto">
          <a:xfrm>
            <a:off x="2916238" y="2663875"/>
            <a:ext cx="576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smtClean="0">
                <a:solidFill>
                  <a:srgbClr val="000099"/>
                </a:solidFill>
              </a:rPr>
              <a:t>S2</a:t>
            </a:r>
          </a:p>
        </p:txBody>
      </p:sp>
      <p:sp>
        <p:nvSpPr>
          <p:cNvPr id="29" name="Text Box 29"/>
          <p:cNvSpPr txBox="1">
            <a:spLocks noChangeArrowheads="1"/>
          </p:cNvSpPr>
          <p:nvPr/>
        </p:nvSpPr>
        <p:spPr bwMode="auto">
          <a:xfrm>
            <a:off x="3492500" y="3529063"/>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smtClean="0">
                <a:solidFill>
                  <a:srgbClr val="FF0000"/>
                </a:solidFill>
              </a:rPr>
              <a:t>S5</a:t>
            </a:r>
          </a:p>
        </p:txBody>
      </p:sp>
      <p:sp>
        <p:nvSpPr>
          <p:cNvPr id="30" name="Rectangle 32"/>
          <p:cNvSpPr>
            <a:spLocks noChangeArrowheads="1"/>
          </p:cNvSpPr>
          <p:nvPr/>
        </p:nvSpPr>
        <p:spPr bwMode="auto">
          <a:xfrm>
            <a:off x="5292725" y="3024238"/>
            <a:ext cx="574675" cy="3168650"/>
          </a:xfrm>
          <a:prstGeom prst="rect">
            <a:avLst/>
          </a:prstGeom>
          <a:solidFill>
            <a:schemeClr val="bg1"/>
          </a:solidFill>
          <a:ln w="57150">
            <a:solidFill>
              <a:srgbClr val="FF00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31" name="Oval 33"/>
          <p:cNvSpPr>
            <a:spLocks noChangeArrowheads="1"/>
          </p:cNvSpPr>
          <p:nvPr/>
        </p:nvSpPr>
        <p:spPr bwMode="auto">
          <a:xfrm>
            <a:off x="5435600" y="3240138"/>
            <a:ext cx="215900" cy="2159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32" name="Oval 34"/>
          <p:cNvSpPr>
            <a:spLocks noChangeArrowheads="1"/>
          </p:cNvSpPr>
          <p:nvPr/>
        </p:nvSpPr>
        <p:spPr bwMode="auto">
          <a:xfrm>
            <a:off x="5435600" y="4105325"/>
            <a:ext cx="215900" cy="2159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33" name="Oval 35"/>
          <p:cNvSpPr>
            <a:spLocks noChangeArrowheads="1"/>
          </p:cNvSpPr>
          <p:nvPr/>
        </p:nvSpPr>
        <p:spPr bwMode="auto">
          <a:xfrm>
            <a:off x="5435600" y="4897488"/>
            <a:ext cx="215900" cy="2159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34" name="Oval 36"/>
          <p:cNvSpPr>
            <a:spLocks noChangeArrowheads="1"/>
          </p:cNvSpPr>
          <p:nvPr/>
        </p:nvSpPr>
        <p:spPr bwMode="auto">
          <a:xfrm>
            <a:off x="5435600" y="5761088"/>
            <a:ext cx="215900" cy="2159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35" name="Rectangle 37"/>
          <p:cNvSpPr>
            <a:spLocks noChangeArrowheads="1"/>
          </p:cNvSpPr>
          <p:nvPr/>
        </p:nvSpPr>
        <p:spPr bwMode="auto">
          <a:xfrm>
            <a:off x="7667625" y="3024238"/>
            <a:ext cx="574675" cy="3168650"/>
          </a:xfrm>
          <a:prstGeom prst="rect">
            <a:avLst/>
          </a:prstGeom>
          <a:solidFill>
            <a:schemeClr val="bg1"/>
          </a:solidFill>
          <a:ln w="57150">
            <a:solidFill>
              <a:srgbClr val="FF0000"/>
            </a:solidFill>
            <a:miter lim="800000"/>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36" name="Oval 38"/>
          <p:cNvSpPr>
            <a:spLocks noChangeArrowheads="1"/>
          </p:cNvSpPr>
          <p:nvPr/>
        </p:nvSpPr>
        <p:spPr bwMode="auto">
          <a:xfrm>
            <a:off x="7810500" y="3240138"/>
            <a:ext cx="215900" cy="2159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37" name="Oval 39"/>
          <p:cNvSpPr>
            <a:spLocks noChangeArrowheads="1"/>
          </p:cNvSpPr>
          <p:nvPr/>
        </p:nvSpPr>
        <p:spPr bwMode="auto">
          <a:xfrm>
            <a:off x="7810500" y="4105325"/>
            <a:ext cx="215900" cy="2159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38" name="Oval 40"/>
          <p:cNvSpPr>
            <a:spLocks noChangeArrowheads="1"/>
          </p:cNvSpPr>
          <p:nvPr/>
        </p:nvSpPr>
        <p:spPr bwMode="auto">
          <a:xfrm>
            <a:off x="7810500" y="4897488"/>
            <a:ext cx="215900" cy="2159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39" name="Oval 41"/>
          <p:cNvSpPr>
            <a:spLocks noChangeArrowheads="1"/>
          </p:cNvSpPr>
          <p:nvPr/>
        </p:nvSpPr>
        <p:spPr bwMode="auto">
          <a:xfrm>
            <a:off x="7810500" y="5761088"/>
            <a:ext cx="215900" cy="2159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40" name="Rectangle 42"/>
          <p:cNvSpPr>
            <a:spLocks noChangeArrowheads="1"/>
          </p:cNvSpPr>
          <p:nvPr/>
        </p:nvSpPr>
        <p:spPr bwMode="auto">
          <a:xfrm>
            <a:off x="4572000" y="3167113"/>
            <a:ext cx="4248150" cy="12239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41" name="Text Box 43"/>
          <p:cNvSpPr txBox="1">
            <a:spLocks noChangeArrowheads="1"/>
          </p:cNvSpPr>
          <p:nvPr/>
        </p:nvSpPr>
        <p:spPr bwMode="auto">
          <a:xfrm>
            <a:off x="4643438" y="3311575"/>
            <a:ext cx="5762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smtClean="0">
                <a:solidFill>
                  <a:srgbClr val="000099"/>
                </a:solidFill>
              </a:rPr>
              <a:t>S1</a:t>
            </a:r>
          </a:p>
        </p:txBody>
      </p:sp>
      <p:sp>
        <p:nvSpPr>
          <p:cNvPr id="42" name="Text Box 44"/>
          <p:cNvSpPr txBox="1">
            <a:spLocks noChangeArrowheads="1"/>
          </p:cNvSpPr>
          <p:nvPr/>
        </p:nvSpPr>
        <p:spPr bwMode="auto">
          <a:xfrm>
            <a:off x="5292725" y="4319638"/>
            <a:ext cx="576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smtClean="0">
                <a:solidFill>
                  <a:srgbClr val="FF0000"/>
                </a:solidFill>
              </a:rPr>
              <a:t>S3</a:t>
            </a:r>
          </a:p>
        </p:txBody>
      </p:sp>
      <p:sp>
        <p:nvSpPr>
          <p:cNvPr id="43" name="Text Box 45"/>
          <p:cNvSpPr txBox="1">
            <a:spLocks noChangeArrowheads="1"/>
          </p:cNvSpPr>
          <p:nvPr/>
        </p:nvSpPr>
        <p:spPr bwMode="auto">
          <a:xfrm>
            <a:off x="6443663" y="4606975"/>
            <a:ext cx="5762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smtClean="0">
                <a:solidFill>
                  <a:srgbClr val="FF0000"/>
                </a:solidFill>
              </a:rPr>
              <a:t>S4</a:t>
            </a:r>
          </a:p>
        </p:txBody>
      </p:sp>
      <p:sp>
        <p:nvSpPr>
          <p:cNvPr id="44" name="Rectangle 46"/>
          <p:cNvSpPr>
            <a:spLocks noChangeArrowheads="1"/>
          </p:cNvSpPr>
          <p:nvPr/>
        </p:nvSpPr>
        <p:spPr bwMode="auto">
          <a:xfrm>
            <a:off x="5076825" y="5543600"/>
            <a:ext cx="2087563" cy="576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45" name="Text Box 47"/>
          <p:cNvSpPr txBox="1">
            <a:spLocks noChangeArrowheads="1"/>
          </p:cNvSpPr>
          <p:nvPr/>
        </p:nvSpPr>
        <p:spPr bwMode="auto">
          <a:xfrm>
            <a:off x="5868988" y="5688063"/>
            <a:ext cx="5762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smtClean="0">
                <a:solidFill>
                  <a:srgbClr val="000099"/>
                </a:solidFill>
              </a:rPr>
              <a:t>S6</a:t>
            </a:r>
          </a:p>
        </p:txBody>
      </p:sp>
      <p:sp>
        <p:nvSpPr>
          <p:cNvPr id="46" name="Freeform 48"/>
          <p:cNvSpPr>
            <a:spLocks/>
          </p:cNvSpPr>
          <p:nvPr/>
        </p:nvSpPr>
        <p:spPr bwMode="auto">
          <a:xfrm>
            <a:off x="5292725" y="3024238"/>
            <a:ext cx="1727200" cy="3167062"/>
          </a:xfrm>
          <a:custGeom>
            <a:avLst/>
            <a:gdLst>
              <a:gd name="T0" fmla="*/ 2147483647 w 1088"/>
              <a:gd name="T1" fmla="*/ 0 h 1995"/>
              <a:gd name="T2" fmla="*/ 2147483647 w 1088"/>
              <a:gd name="T3" fmla="*/ 2147483647 h 1995"/>
              <a:gd name="T4" fmla="*/ 2147483647 w 1088"/>
              <a:gd name="T5" fmla="*/ 2147483647 h 1995"/>
              <a:gd name="T6" fmla="*/ 2147483647 w 1088"/>
              <a:gd name="T7" fmla="*/ 2147483647 h 1995"/>
              <a:gd name="T8" fmla="*/ 0 w 1088"/>
              <a:gd name="T9" fmla="*/ 2147483647 h 1995"/>
              <a:gd name="T10" fmla="*/ 0 w 1088"/>
              <a:gd name="T11" fmla="*/ 2147483647 h 1995"/>
              <a:gd name="T12" fmla="*/ 2147483647 w 1088"/>
              <a:gd name="T13" fmla="*/ 2147483647 h 1995"/>
              <a:gd name="T14" fmla="*/ 2147483647 w 1088"/>
              <a:gd name="T15" fmla="*/ 0 h 1995"/>
              <a:gd name="T16" fmla="*/ 2147483647 w 1088"/>
              <a:gd name="T17" fmla="*/ 0 h 19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8"/>
              <a:gd name="T28" fmla="*/ 0 h 1995"/>
              <a:gd name="T29" fmla="*/ 1088 w 1088"/>
              <a:gd name="T30" fmla="*/ 1995 h 19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8" h="1995">
                <a:moveTo>
                  <a:pt x="1088" y="0"/>
                </a:moveTo>
                <a:lnTo>
                  <a:pt x="1088" y="1995"/>
                </a:lnTo>
                <a:lnTo>
                  <a:pt x="726" y="1995"/>
                </a:lnTo>
                <a:lnTo>
                  <a:pt x="726" y="1496"/>
                </a:lnTo>
                <a:lnTo>
                  <a:pt x="0" y="1496"/>
                </a:lnTo>
                <a:lnTo>
                  <a:pt x="0" y="1043"/>
                </a:lnTo>
                <a:lnTo>
                  <a:pt x="726" y="1043"/>
                </a:lnTo>
                <a:lnTo>
                  <a:pt x="726" y="0"/>
                </a:lnTo>
                <a:lnTo>
                  <a:pt x="1088" y="0"/>
                </a:lnTo>
                <a:close/>
              </a:path>
            </a:pathLst>
          </a:custGeom>
          <a:noFill/>
          <a:ln w="5715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47" name="Oval 49"/>
          <p:cNvSpPr>
            <a:spLocks noChangeArrowheads="1"/>
          </p:cNvSpPr>
          <p:nvPr/>
        </p:nvSpPr>
        <p:spPr bwMode="auto">
          <a:xfrm>
            <a:off x="6588125" y="3240138"/>
            <a:ext cx="215900" cy="2159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48" name="Oval 50"/>
          <p:cNvSpPr>
            <a:spLocks noChangeArrowheads="1"/>
          </p:cNvSpPr>
          <p:nvPr/>
        </p:nvSpPr>
        <p:spPr bwMode="auto">
          <a:xfrm>
            <a:off x="6588125" y="4105325"/>
            <a:ext cx="215900" cy="2159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49" name="Oval 51"/>
          <p:cNvSpPr>
            <a:spLocks noChangeArrowheads="1"/>
          </p:cNvSpPr>
          <p:nvPr/>
        </p:nvSpPr>
        <p:spPr bwMode="auto">
          <a:xfrm>
            <a:off x="6588125" y="4897488"/>
            <a:ext cx="215900" cy="2159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50" name="Oval 52"/>
          <p:cNvSpPr>
            <a:spLocks noChangeArrowheads="1"/>
          </p:cNvSpPr>
          <p:nvPr/>
        </p:nvSpPr>
        <p:spPr bwMode="auto">
          <a:xfrm>
            <a:off x="6588125" y="5761088"/>
            <a:ext cx="215900" cy="215900"/>
          </a:xfrm>
          <a:prstGeom prst="ellipse">
            <a:avLst/>
          </a:prstGeom>
          <a:solidFill>
            <a:schemeClr val="tx1"/>
          </a:solidFill>
          <a:ln w="9525">
            <a:solidFill>
              <a:schemeClr val="tx1"/>
            </a:solidFill>
            <a:round/>
            <a:headEnd/>
            <a:tailEnd/>
          </a:ln>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51" name="Rectangle 53"/>
          <p:cNvSpPr>
            <a:spLocks noChangeArrowheads="1"/>
          </p:cNvSpPr>
          <p:nvPr/>
        </p:nvSpPr>
        <p:spPr bwMode="auto">
          <a:xfrm>
            <a:off x="6516688" y="3959275"/>
            <a:ext cx="1584325" cy="12239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52" name="Text Box 54"/>
          <p:cNvSpPr txBox="1">
            <a:spLocks noChangeArrowheads="1"/>
          </p:cNvSpPr>
          <p:nvPr/>
        </p:nvSpPr>
        <p:spPr bwMode="auto">
          <a:xfrm>
            <a:off x="7092950" y="4391075"/>
            <a:ext cx="5762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smtClean="0">
                <a:solidFill>
                  <a:srgbClr val="000099"/>
                </a:solidFill>
              </a:rPr>
              <a:t>S2</a:t>
            </a:r>
          </a:p>
        </p:txBody>
      </p:sp>
      <p:sp>
        <p:nvSpPr>
          <p:cNvPr id="53" name="Text Box 55"/>
          <p:cNvSpPr txBox="1">
            <a:spLocks noChangeArrowheads="1"/>
          </p:cNvSpPr>
          <p:nvPr/>
        </p:nvSpPr>
        <p:spPr bwMode="auto">
          <a:xfrm>
            <a:off x="7669213" y="5256263"/>
            <a:ext cx="5762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b="1" smtClean="0">
                <a:solidFill>
                  <a:srgbClr val="FF0000"/>
                </a:solidFill>
              </a:rPr>
              <a:t>S5</a:t>
            </a:r>
          </a:p>
        </p:txBody>
      </p:sp>
      <p:sp>
        <p:nvSpPr>
          <p:cNvPr id="54" name="Line 56"/>
          <p:cNvSpPr>
            <a:spLocks noChangeShapeType="1"/>
          </p:cNvSpPr>
          <p:nvPr/>
        </p:nvSpPr>
        <p:spPr bwMode="auto">
          <a:xfrm flipH="1">
            <a:off x="4748212" y="1403401"/>
            <a:ext cx="433387" cy="360362"/>
          </a:xfrm>
          <a:prstGeom prst="line">
            <a:avLst/>
          </a:prstGeom>
          <a:noFill/>
          <a:ln w="76200">
            <a:solidFill>
              <a:srgbClr val="FFFF00"/>
            </a:solidFill>
            <a:round/>
            <a:headEnd/>
            <a:tailEnd type="triangle" w="lg" len="lg"/>
          </a:ln>
          <a:extLst>
            <a:ext uri="{909E8E84-426E-40DD-AFC4-6F175D3DCCD1}">
              <a14:hiddenFill xmlns:a14="http://schemas.microsoft.com/office/drawing/2010/main">
                <a:noFill/>
              </a14:hiddenFill>
            </a:ext>
          </a:extLst>
        </p:spPr>
        <p:txBody>
          <a:bodyPr/>
          <a:lstStyle/>
          <a:p>
            <a:endParaRPr kumimoji="1" lang="zh-CN" altLang="en-US" sz="2400" smtClean="0">
              <a:solidFill>
                <a:prstClr val="black"/>
              </a:solidFill>
              <a:latin typeface="Times New Roman" panose="02020603050405020304" pitchFamily="18" charset="0"/>
            </a:endParaRPr>
          </a:p>
        </p:txBody>
      </p:sp>
      <p:sp>
        <p:nvSpPr>
          <p:cNvPr id="55" name="Text Box 57"/>
          <p:cNvSpPr txBox="1">
            <a:spLocks noChangeArrowheads="1"/>
          </p:cNvSpPr>
          <p:nvPr/>
        </p:nvSpPr>
        <p:spPr bwMode="auto">
          <a:xfrm>
            <a:off x="5253037" y="971601"/>
            <a:ext cx="16557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dirty="0" smtClean="0">
                <a:solidFill>
                  <a:srgbClr val="FFFF00"/>
                </a:solidFill>
              </a:rPr>
              <a:t>近似结果</a:t>
            </a:r>
          </a:p>
        </p:txBody>
      </p:sp>
      <p:sp>
        <p:nvSpPr>
          <p:cNvPr id="56" name="Line 58"/>
          <p:cNvSpPr>
            <a:spLocks noChangeShapeType="1"/>
          </p:cNvSpPr>
          <p:nvPr/>
        </p:nvSpPr>
        <p:spPr bwMode="auto">
          <a:xfrm flipV="1">
            <a:off x="4284663" y="5184825"/>
            <a:ext cx="358775" cy="360363"/>
          </a:xfrm>
          <a:prstGeom prst="line">
            <a:avLst/>
          </a:prstGeom>
          <a:noFill/>
          <a:ln w="76200">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kumimoji="1" lang="zh-CN" altLang="en-US" sz="2400" smtClean="0">
              <a:solidFill>
                <a:prstClr val="black"/>
              </a:solidFill>
              <a:latin typeface="Times New Roman" panose="02020603050405020304" pitchFamily="18" charset="0"/>
            </a:endParaRPr>
          </a:p>
        </p:txBody>
      </p:sp>
      <p:sp>
        <p:nvSpPr>
          <p:cNvPr id="57" name="Text Box 59"/>
          <p:cNvSpPr txBox="1">
            <a:spLocks noChangeArrowheads="1"/>
          </p:cNvSpPr>
          <p:nvPr/>
        </p:nvSpPr>
        <p:spPr bwMode="auto">
          <a:xfrm>
            <a:off x="2700338" y="5473750"/>
            <a:ext cx="16557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b="1" smtClean="0">
                <a:solidFill>
                  <a:srgbClr val="FF0000"/>
                </a:solidFill>
              </a:rPr>
              <a:t>最优结果</a:t>
            </a:r>
          </a:p>
        </p:txBody>
      </p:sp>
      <p:sp>
        <p:nvSpPr>
          <p:cNvPr id="58" name="灯片编号占位符 57"/>
          <p:cNvSpPr>
            <a:spLocks noGrp="1"/>
          </p:cNvSpPr>
          <p:nvPr>
            <p:ph type="sldNum" sz="quarter" idx="12"/>
          </p:nvPr>
        </p:nvSpPr>
        <p:spPr/>
        <p:txBody>
          <a:bodyPr/>
          <a:lstStyle/>
          <a:p>
            <a:r>
              <a:rPr lang="en-US" altLang="zh-CN" smtClean="0"/>
              <a:t>Chapter11-</a:t>
            </a:r>
            <a:fld id="{3288BBC0-23D9-4B2C-ADBC-4005AE87FB9A}" type="slidenum">
              <a:rPr lang="en-US" altLang="zh-CN" smtClean="0"/>
              <a:pPr/>
              <a:t>144</a:t>
            </a:fld>
            <a:endParaRPr lang="en-US" altLang="zh-CN" dirty="0"/>
          </a:p>
        </p:txBody>
      </p:sp>
    </p:spTree>
    <p:extLst>
      <p:ext uri="{BB962C8B-B14F-4D97-AF65-F5344CB8AC3E}">
        <p14:creationId xmlns:p14="http://schemas.microsoft.com/office/powerpoint/2010/main" val="206058479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66775" y="1209675"/>
            <a:ext cx="7410450" cy="4438650"/>
          </a:xfrm>
          <a:prstGeom prst="rect">
            <a:avLst/>
          </a:prstGeom>
        </p:spPr>
      </p:pic>
      <p:pic>
        <p:nvPicPr>
          <p:cNvPr id="5" name="图片 4"/>
          <p:cNvPicPr>
            <a:picLocks noChangeAspect="1"/>
          </p:cNvPicPr>
          <p:nvPr/>
        </p:nvPicPr>
        <p:blipFill>
          <a:blip r:embed="rId3"/>
          <a:stretch>
            <a:fillRect/>
          </a:stretch>
        </p:blipFill>
        <p:spPr>
          <a:xfrm>
            <a:off x="1057275" y="5673725"/>
            <a:ext cx="7029450" cy="457200"/>
          </a:xfrm>
          <a:prstGeom prst="rect">
            <a:avLst/>
          </a:prstGeom>
        </p:spPr>
      </p:pic>
      <p:sp>
        <p:nvSpPr>
          <p:cNvPr id="6" name="灯片编号占位符 5"/>
          <p:cNvSpPr>
            <a:spLocks noGrp="1"/>
          </p:cNvSpPr>
          <p:nvPr>
            <p:ph type="sldNum" sz="quarter" idx="12"/>
          </p:nvPr>
        </p:nvSpPr>
        <p:spPr/>
        <p:txBody>
          <a:bodyPr/>
          <a:lstStyle/>
          <a:p>
            <a:r>
              <a:rPr lang="en-US" altLang="zh-CN" smtClean="0"/>
              <a:t>Chapter11-</a:t>
            </a:r>
            <a:fld id="{3288BBC0-23D9-4B2C-ADBC-4005AE87FB9A}" type="slidenum">
              <a:rPr lang="en-US" altLang="zh-CN" smtClean="0"/>
              <a:pPr/>
              <a:t>145</a:t>
            </a:fld>
            <a:endParaRPr lang="en-US" altLang="zh-CN" dirty="0"/>
          </a:p>
        </p:txBody>
      </p:sp>
    </p:spTree>
    <p:extLst>
      <p:ext uri="{BB962C8B-B14F-4D97-AF65-F5344CB8AC3E}">
        <p14:creationId xmlns:p14="http://schemas.microsoft.com/office/powerpoint/2010/main" val="426303900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695325" y="1257300"/>
            <a:ext cx="7753350" cy="4343400"/>
          </a:xfrm>
          <a:prstGeom prst="rect">
            <a:avLst/>
          </a:prstGeom>
        </p:spPr>
      </p:pic>
      <p:sp>
        <p:nvSpPr>
          <p:cNvPr id="5" name="灯片编号占位符 4"/>
          <p:cNvSpPr>
            <a:spLocks noGrp="1"/>
          </p:cNvSpPr>
          <p:nvPr>
            <p:ph type="sldNum" sz="quarter" idx="12"/>
          </p:nvPr>
        </p:nvSpPr>
        <p:spPr/>
        <p:txBody>
          <a:bodyPr/>
          <a:lstStyle/>
          <a:p>
            <a:r>
              <a:rPr lang="en-US" altLang="zh-CN" smtClean="0"/>
              <a:t>Chapter11-</a:t>
            </a:r>
            <a:fld id="{3288BBC0-23D9-4B2C-ADBC-4005AE87FB9A}" type="slidenum">
              <a:rPr lang="en-US" altLang="zh-CN" smtClean="0"/>
              <a:pPr/>
              <a:t>146</a:t>
            </a:fld>
            <a:endParaRPr lang="en-US" altLang="zh-CN" dirty="0"/>
          </a:p>
        </p:txBody>
      </p:sp>
    </p:spTree>
    <p:extLst>
      <p:ext uri="{BB962C8B-B14F-4D97-AF65-F5344CB8AC3E}">
        <p14:creationId xmlns:p14="http://schemas.microsoft.com/office/powerpoint/2010/main" val="1528330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txBox="1">
            <a:spLocks/>
          </p:cNvSpPr>
          <p:nvPr/>
        </p:nvSpPr>
        <p:spPr>
          <a:xfrm>
            <a:off x="7010400" y="6400800"/>
            <a:ext cx="1905000" cy="457200"/>
          </a:xfrm>
          <a:prstGeom prst="rect">
            <a:avLst/>
          </a:prstGeom>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04BFD3B2-947A-42FF-9F3E-C51431A512DB}" type="slidenum">
              <a:rPr lang="zh-CN" altLang="en-US" sz="1400" smtClean="0">
                <a:solidFill>
                  <a:srgbClr val="00B050"/>
                </a:solidFill>
                <a:latin typeface="Arial Black" panose="020B0A04020102020204" pitchFamily="34" charset="0"/>
              </a:rPr>
              <a:pPr eaLnBrk="1" hangingPunct="1"/>
              <a:t>147</a:t>
            </a:fld>
            <a:endParaRPr lang="en-US" altLang="zh-CN" sz="1400">
              <a:solidFill>
                <a:srgbClr val="00B050"/>
              </a:solidFill>
              <a:latin typeface="Arial Black" panose="020B0A04020102020204" pitchFamily="34" charset="0"/>
            </a:endParaRPr>
          </a:p>
        </p:txBody>
      </p:sp>
      <p:sp>
        <p:nvSpPr>
          <p:cNvPr id="6" name="Rectangle 4"/>
          <p:cNvSpPr>
            <a:spLocks noChangeArrowheads="1"/>
          </p:cNvSpPr>
          <p:nvPr/>
        </p:nvSpPr>
        <p:spPr bwMode="auto">
          <a:xfrm>
            <a:off x="468313" y="476250"/>
            <a:ext cx="8001000" cy="1065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4800" dirty="0" smtClean="0">
                <a:solidFill>
                  <a:prstClr val="white"/>
                </a:solidFill>
                <a:latin typeface="黑体" panose="02010609060101010101" pitchFamily="49" charset="-122"/>
                <a:ea typeface="黑体" panose="02010609060101010101" pitchFamily="49" charset="-122"/>
              </a:rPr>
              <a:t>子集和问题</a:t>
            </a:r>
            <a:br>
              <a:rPr lang="zh-CN" altLang="en-US" sz="4800" dirty="0" smtClean="0">
                <a:solidFill>
                  <a:prstClr val="white"/>
                </a:solidFill>
                <a:latin typeface="黑体" panose="02010609060101010101" pitchFamily="49" charset="-122"/>
                <a:ea typeface="黑体" panose="02010609060101010101" pitchFamily="49" charset="-122"/>
              </a:rPr>
            </a:br>
            <a:r>
              <a:rPr lang="zh-CN" altLang="en-US" sz="4800" dirty="0" smtClean="0">
                <a:solidFill>
                  <a:prstClr val="white"/>
                </a:solidFill>
                <a:latin typeface="黑体" panose="02010609060101010101" pitchFamily="49" charset="-122"/>
                <a:ea typeface="黑体" panose="02010609060101010101" pitchFamily="49" charset="-122"/>
              </a:rPr>
              <a:t>	</a:t>
            </a:r>
            <a:r>
              <a:rPr lang="zh-CN" altLang="en-US" sz="4000" dirty="0" smtClean="0">
                <a:solidFill>
                  <a:prstClr val="white"/>
                </a:solidFill>
                <a:latin typeface="黑体" panose="02010609060101010101" pitchFamily="49" charset="-122"/>
                <a:ea typeface="黑体" panose="02010609060101010101" pitchFamily="49" charset="-122"/>
              </a:rPr>
              <a:t>（</a:t>
            </a:r>
            <a:r>
              <a:rPr lang="en-US" altLang="zh-CN" sz="4000" dirty="0" smtClean="0">
                <a:solidFill>
                  <a:prstClr val="white"/>
                </a:solidFill>
                <a:latin typeface="黑体" panose="02010609060101010101" pitchFamily="49" charset="-122"/>
                <a:ea typeface="黑体" panose="02010609060101010101" pitchFamily="49" charset="-122"/>
              </a:rPr>
              <a:t>SUBSET-SUM）</a:t>
            </a:r>
            <a:r>
              <a:rPr lang="zh-CN" altLang="en-US" sz="4800" dirty="0" smtClean="0">
                <a:solidFill>
                  <a:prstClr val="white"/>
                </a:solidFill>
                <a:latin typeface="黑体" panose="02010609060101010101" pitchFamily="49" charset="-122"/>
                <a:ea typeface="黑体" panose="02010609060101010101" pitchFamily="49" charset="-122"/>
              </a:rPr>
              <a:t> </a:t>
            </a:r>
          </a:p>
        </p:txBody>
      </p:sp>
      <p:sp>
        <p:nvSpPr>
          <p:cNvPr id="7" name="Text Box 5"/>
          <p:cNvSpPr txBox="1">
            <a:spLocks noChangeArrowheads="1"/>
          </p:cNvSpPr>
          <p:nvPr/>
        </p:nvSpPr>
        <p:spPr bwMode="auto">
          <a:xfrm>
            <a:off x="266700" y="1811716"/>
            <a:ext cx="85344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dirty="0" smtClean="0">
                <a:solidFill>
                  <a:srgbClr val="00B050"/>
                </a:solidFill>
                <a:latin typeface="黑体" panose="02010609060101010101" pitchFamily="49" charset="-122"/>
                <a:ea typeface="黑体" panose="02010609060101010101" pitchFamily="49" charset="-122"/>
              </a:rPr>
              <a:t>    </a:t>
            </a:r>
            <a:r>
              <a:rPr kumimoji="0" lang="zh-CN" altLang="en-US" b="1" dirty="0" smtClean="0">
                <a:solidFill>
                  <a:srgbClr val="00B050"/>
                </a:solidFill>
                <a:latin typeface="黑体" panose="02010609060101010101" pitchFamily="49" charset="-122"/>
                <a:ea typeface="黑体" panose="02010609060101010101" pitchFamily="49" charset="-122"/>
              </a:rPr>
              <a:t>问题描述：</a:t>
            </a:r>
            <a:r>
              <a:rPr kumimoji="0" lang="zh-CN" altLang="en-US" dirty="0" smtClean="0">
                <a:solidFill>
                  <a:srgbClr val="00B050"/>
                </a:solidFill>
                <a:latin typeface="黑体" panose="02010609060101010101" pitchFamily="49" charset="-122"/>
                <a:ea typeface="黑体" panose="02010609060101010101" pitchFamily="49" charset="-122"/>
              </a:rPr>
              <a:t>给定整数集合</a:t>
            </a:r>
            <a:r>
              <a:rPr kumimoji="0" lang="en-US" altLang="zh-CN" dirty="0" smtClean="0">
                <a:solidFill>
                  <a:srgbClr val="00B050"/>
                </a:solidFill>
                <a:latin typeface="黑体" panose="02010609060101010101" pitchFamily="49" charset="-122"/>
                <a:ea typeface="黑体" panose="02010609060101010101" pitchFamily="49" charset="-122"/>
              </a:rPr>
              <a:t>S</a:t>
            </a:r>
            <a:r>
              <a:rPr kumimoji="0" lang="zh-CN" altLang="en-US" dirty="0" smtClean="0">
                <a:solidFill>
                  <a:srgbClr val="00B050"/>
                </a:solidFill>
                <a:latin typeface="黑体" panose="02010609060101010101" pitchFamily="49" charset="-122"/>
                <a:ea typeface="黑体" panose="02010609060101010101" pitchFamily="49" charset="-122"/>
              </a:rPr>
              <a:t>和一个整数</a:t>
            </a:r>
            <a:r>
              <a:rPr kumimoji="0" lang="en-US" altLang="zh-CN" dirty="0" smtClean="0">
                <a:solidFill>
                  <a:srgbClr val="00B050"/>
                </a:solidFill>
                <a:latin typeface="黑体" panose="02010609060101010101" pitchFamily="49" charset="-122"/>
                <a:ea typeface="黑体" panose="02010609060101010101" pitchFamily="49" charset="-122"/>
              </a:rPr>
              <a:t>t，</a:t>
            </a:r>
            <a:r>
              <a:rPr kumimoji="0" lang="zh-CN" altLang="en-US" dirty="0" smtClean="0">
                <a:solidFill>
                  <a:srgbClr val="00B050"/>
                </a:solidFill>
                <a:latin typeface="黑体" panose="02010609060101010101" pitchFamily="49" charset="-122"/>
                <a:ea typeface="黑体" panose="02010609060101010101" pitchFamily="49" charset="-122"/>
              </a:rPr>
              <a:t>判定是否存在</a:t>
            </a:r>
            <a:r>
              <a:rPr kumimoji="0" lang="en-US" altLang="zh-CN" dirty="0" smtClean="0">
                <a:solidFill>
                  <a:srgbClr val="00B050"/>
                </a:solidFill>
                <a:latin typeface="黑体" panose="02010609060101010101" pitchFamily="49" charset="-122"/>
                <a:ea typeface="黑体" panose="02010609060101010101" pitchFamily="49" charset="-122"/>
              </a:rPr>
              <a:t>S</a:t>
            </a:r>
            <a:r>
              <a:rPr kumimoji="0" lang="zh-CN" altLang="en-US" dirty="0" smtClean="0">
                <a:solidFill>
                  <a:srgbClr val="00B050"/>
                </a:solidFill>
                <a:latin typeface="黑体" panose="02010609060101010101" pitchFamily="49" charset="-122"/>
                <a:ea typeface="黑体" panose="02010609060101010101" pitchFamily="49" charset="-122"/>
              </a:rPr>
              <a:t>的一个子集</a:t>
            </a:r>
            <a:r>
              <a:rPr kumimoji="0" lang="en-US" altLang="zh-CN" dirty="0" smtClean="0">
                <a:solidFill>
                  <a:srgbClr val="00B050"/>
                </a:solidFill>
                <a:latin typeface="黑体" panose="02010609060101010101" pitchFamily="49" charset="-122"/>
                <a:ea typeface="黑体" panose="02010609060101010101" pitchFamily="49" charset="-122"/>
              </a:rPr>
              <a:t>S</a:t>
            </a:r>
            <a:r>
              <a:rPr kumimoji="0" lang="en-US" altLang="zh-CN" dirty="0" smtClean="0">
                <a:solidFill>
                  <a:srgbClr val="00B050"/>
                </a:solidFill>
                <a:ea typeface="黑体" panose="02010609060101010101" pitchFamily="49" charset="-122"/>
              </a:rPr>
              <a:t>’</a:t>
            </a:r>
            <a:r>
              <a:rPr kumimoji="0" lang="en-US" altLang="zh-CN" dirty="0" smtClean="0">
                <a:solidFill>
                  <a:srgbClr val="00B050"/>
                </a:solidFill>
                <a:latin typeface="黑体" panose="02010609060101010101" pitchFamily="49" charset="-122"/>
                <a:ea typeface="黑体" panose="02010609060101010101" pitchFamily="49" charset="-122"/>
                <a:sym typeface="Symbol" panose="05050102010706020507" pitchFamily="18" charset="2"/>
              </a:rPr>
              <a:t></a:t>
            </a:r>
            <a:r>
              <a:rPr kumimoji="0" lang="en-US" altLang="zh-CN" dirty="0" smtClean="0">
                <a:solidFill>
                  <a:srgbClr val="00B050"/>
                </a:solidFill>
                <a:latin typeface="黑体" panose="02010609060101010101" pitchFamily="49" charset="-122"/>
                <a:ea typeface="黑体" panose="02010609060101010101" pitchFamily="49" charset="-122"/>
              </a:rPr>
              <a:t>S，</a:t>
            </a:r>
            <a:r>
              <a:rPr kumimoji="0" lang="zh-CN" altLang="en-US" dirty="0" smtClean="0">
                <a:solidFill>
                  <a:srgbClr val="00B050"/>
                </a:solidFill>
                <a:latin typeface="黑体" panose="02010609060101010101" pitchFamily="49" charset="-122"/>
                <a:ea typeface="黑体" panose="02010609060101010101" pitchFamily="49" charset="-122"/>
              </a:rPr>
              <a:t>使得</a:t>
            </a:r>
            <a:r>
              <a:rPr kumimoji="0" lang="en-US" altLang="zh-CN" dirty="0" smtClean="0">
                <a:solidFill>
                  <a:srgbClr val="00B050"/>
                </a:solidFill>
                <a:latin typeface="黑体" panose="02010609060101010101" pitchFamily="49" charset="-122"/>
                <a:ea typeface="黑体" panose="02010609060101010101" pitchFamily="49" charset="-122"/>
              </a:rPr>
              <a:t>S</a:t>
            </a:r>
            <a:r>
              <a:rPr kumimoji="0" lang="en-US" altLang="zh-CN" dirty="0" smtClean="0">
                <a:solidFill>
                  <a:srgbClr val="00B050"/>
                </a:solidFill>
                <a:ea typeface="黑体" panose="02010609060101010101" pitchFamily="49" charset="-122"/>
              </a:rPr>
              <a:t>’</a:t>
            </a:r>
            <a:r>
              <a:rPr kumimoji="0" lang="zh-CN" altLang="en-US" dirty="0" smtClean="0">
                <a:solidFill>
                  <a:srgbClr val="00B050"/>
                </a:solidFill>
                <a:latin typeface="黑体" panose="02010609060101010101" pitchFamily="49" charset="-122"/>
                <a:ea typeface="黑体" panose="02010609060101010101" pitchFamily="49" charset="-122"/>
              </a:rPr>
              <a:t>中整数的和为</a:t>
            </a:r>
            <a:r>
              <a:rPr kumimoji="0" lang="en-US" altLang="zh-CN" dirty="0" smtClean="0">
                <a:solidFill>
                  <a:srgbClr val="00B050"/>
                </a:solidFill>
                <a:latin typeface="黑体" panose="02010609060101010101" pitchFamily="49" charset="-122"/>
                <a:ea typeface="黑体" panose="02010609060101010101" pitchFamily="49" charset="-122"/>
              </a:rPr>
              <a:t>t。</a:t>
            </a:r>
            <a:r>
              <a:rPr kumimoji="0" lang="zh-CN" altLang="en-US" dirty="0" smtClean="0">
                <a:solidFill>
                  <a:srgbClr val="00B050"/>
                </a:solidFill>
                <a:latin typeface="黑体" panose="02010609060101010101" pitchFamily="49" charset="-122"/>
                <a:ea typeface="黑体" panose="02010609060101010101" pitchFamily="49" charset="-122"/>
              </a:rPr>
              <a:t>例如，若</a:t>
            </a:r>
            <a:r>
              <a:rPr kumimoji="0" lang="en-US" altLang="zh-CN" dirty="0" smtClean="0">
                <a:solidFill>
                  <a:srgbClr val="00B050"/>
                </a:solidFill>
                <a:latin typeface="黑体" panose="02010609060101010101" pitchFamily="49" charset="-122"/>
                <a:ea typeface="黑体" panose="02010609060101010101" pitchFamily="49" charset="-122"/>
              </a:rPr>
              <a:t>S={1，4，16，64，256，1040，1041，1093，1284，1344}</a:t>
            </a:r>
            <a:r>
              <a:rPr kumimoji="0" lang="zh-CN" altLang="en-US" dirty="0" smtClean="0">
                <a:solidFill>
                  <a:srgbClr val="00B050"/>
                </a:solidFill>
                <a:latin typeface="黑体" panose="02010609060101010101" pitchFamily="49" charset="-122"/>
                <a:ea typeface="黑体" panose="02010609060101010101" pitchFamily="49" charset="-122"/>
              </a:rPr>
              <a:t>且</a:t>
            </a:r>
            <a:r>
              <a:rPr kumimoji="0" lang="en-US" altLang="zh-CN" dirty="0" smtClean="0">
                <a:solidFill>
                  <a:srgbClr val="00B050"/>
                </a:solidFill>
                <a:latin typeface="黑体" panose="02010609060101010101" pitchFamily="49" charset="-122"/>
                <a:ea typeface="黑体" panose="02010609060101010101" pitchFamily="49" charset="-122"/>
              </a:rPr>
              <a:t>t=3754，</a:t>
            </a:r>
            <a:r>
              <a:rPr kumimoji="0" lang="zh-CN" altLang="en-US" dirty="0" smtClean="0">
                <a:solidFill>
                  <a:srgbClr val="00B050"/>
                </a:solidFill>
                <a:latin typeface="黑体" panose="02010609060101010101" pitchFamily="49" charset="-122"/>
                <a:ea typeface="黑体" panose="02010609060101010101" pitchFamily="49" charset="-122"/>
              </a:rPr>
              <a:t>则子集</a:t>
            </a:r>
            <a:r>
              <a:rPr kumimoji="0" lang="en-US" altLang="zh-CN" dirty="0" smtClean="0">
                <a:solidFill>
                  <a:srgbClr val="00B050"/>
                </a:solidFill>
                <a:latin typeface="黑体" panose="02010609060101010101" pitchFamily="49" charset="-122"/>
                <a:ea typeface="黑体" panose="02010609060101010101" pitchFamily="49" charset="-122"/>
              </a:rPr>
              <a:t>S</a:t>
            </a:r>
            <a:r>
              <a:rPr kumimoji="0" lang="en-US" altLang="zh-CN" dirty="0" smtClean="0">
                <a:solidFill>
                  <a:srgbClr val="00B050"/>
                </a:solidFill>
                <a:ea typeface="黑体" panose="02010609060101010101" pitchFamily="49" charset="-122"/>
              </a:rPr>
              <a:t>’</a:t>
            </a:r>
            <a:r>
              <a:rPr kumimoji="0" lang="en-US" altLang="zh-CN" dirty="0" smtClean="0">
                <a:solidFill>
                  <a:srgbClr val="00B050"/>
                </a:solidFill>
                <a:latin typeface="黑体" panose="02010609060101010101" pitchFamily="49" charset="-122"/>
                <a:ea typeface="黑体" panose="02010609060101010101" pitchFamily="49" charset="-122"/>
              </a:rPr>
              <a:t>={1，16，64，256，1040，1093，1284}</a:t>
            </a:r>
            <a:r>
              <a:rPr kumimoji="0" lang="zh-CN" altLang="en-US" dirty="0" smtClean="0">
                <a:solidFill>
                  <a:srgbClr val="00B050"/>
                </a:solidFill>
                <a:latin typeface="黑体" panose="02010609060101010101" pitchFamily="49" charset="-122"/>
                <a:ea typeface="黑体" panose="02010609060101010101" pitchFamily="49" charset="-122"/>
              </a:rPr>
              <a:t>是一个解。 </a:t>
            </a:r>
            <a:r>
              <a:rPr kumimoji="0" lang="en-US" altLang="zh-CN" dirty="0" smtClean="0">
                <a:solidFill>
                  <a:srgbClr val="00B050"/>
                </a:solidFill>
                <a:latin typeface="黑体" panose="02010609060101010101" pitchFamily="49" charset="-122"/>
                <a:ea typeface="黑体" panose="02010609060101010101" pitchFamily="49" charset="-122"/>
              </a:rPr>
              <a:t> </a:t>
            </a:r>
            <a:endParaRPr kumimoji="0" lang="zh-CN" altLang="en-US" dirty="0" smtClean="0">
              <a:solidFill>
                <a:srgbClr val="00B050"/>
              </a:solidFill>
              <a:latin typeface="黑体" panose="02010609060101010101" pitchFamily="49" charset="-122"/>
              <a:ea typeface="黑体" panose="02010609060101010101" pitchFamily="49" charset="-122"/>
            </a:endParaRPr>
          </a:p>
        </p:txBody>
      </p:sp>
      <p:grpSp>
        <p:nvGrpSpPr>
          <p:cNvPr id="8" name="Group 6"/>
          <p:cNvGrpSpPr>
            <a:grpSpLocks/>
          </p:cNvGrpSpPr>
          <p:nvPr/>
        </p:nvGrpSpPr>
        <p:grpSpPr bwMode="auto">
          <a:xfrm>
            <a:off x="214313" y="4167566"/>
            <a:ext cx="8458200" cy="1938338"/>
            <a:chOff x="378" y="2814"/>
            <a:chExt cx="5328" cy="1221"/>
          </a:xfrm>
        </p:grpSpPr>
        <p:sp>
          <p:nvSpPr>
            <p:cNvPr id="9" name="Text Box 7"/>
            <p:cNvSpPr txBox="1">
              <a:spLocks noChangeArrowheads="1"/>
            </p:cNvSpPr>
            <p:nvPr/>
          </p:nvSpPr>
          <p:spPr bwMode="auto">
            <a:xfrm>
              <a:off x="378" y="2814"/>
              <a:ext cx="5328" cy="1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b="1" dirty="0" smtClean="0">
                  <a:solidFill>
                    <a:srgbClr val="00B050"/>
                  </a:solidFill>
                  <a:latin typeface="黑体" panose="02010609060101010101" pitchFamily="49" charset="-122"/>
                  <a:ea typeface="黑体" panose="02010609060101010101" pitchFamily="49" charset="-122"/>
                </a:rPr>
                <a:t>证明思路：</a:t>
              </a:r>
              <a:r>
                <a:rPr kumimoji="0" lang="zh-CN" altLang="en-US" dirty="0" smtClean="0">
                  <a:solidFill>
                    <a:srgbClr val="00B050"/>
                  </a:solidFill>
                  <a:latin typeface="黑体" panose="02010609060101010101" pitchFamily="49" charset="-122"/>
                  <a:ea typeface="黑体" panose="02010609060101010101" pitchFamily="49" charset="-122"/>
                </a:rPr>
                <a:t> </a:t>
              </a:r>
            </a:p>
            <a:p>
              <a:pPr eaLnBrk="1" hangingPunct="1"/>
              <a:r>
                <a:rPr kumimoji="0" lang="zh-CN" altLang="en-US" dirty="0" smtClean="0">
                  <a:solidFill>
                    <a:srgbClr val="00B050"/>
                  </a:solidFill>
                  <a:latin typeface="黑体" panose="02010609060101010101" pitchFamily="49" charset="-122"/>
                  <a:ea typeface="黑体" panose="02010609060101010101" pitchFamily="49" charset="-122"/>
                </a:rPr>
                <a:t>    首先，对于子集和问题的一个实例&lt;</a:t>
              </a:r>
              <a:r>
                <a:rPr kumimoji="0" lang="en-US" altLang="zh-CN" dirty="0" err="1" smtClean="0">
                  <a:solidFill>
                    <a:srgbClr val="00B050"/>
                  </a:solidFill>
                  <a:latin typeface="黑体" panose="02010609060101010101" pitchFamily="49" charset="-122"/>
                  <a:ea typeface="黑体" panose="02010609060101010101" pitchFamily="49" charset="-122"/>
                </a:rPr>
                <a:t>S，t</a:t>
              </a:r>
              <a:r>
                <a:rPr kumimoji="0" lang="en-US" altLang="zh-CN" dirty="0" smtClean="0">
                  <a:solidFill>
                    <a:srgbClr val="00B050"/>
                  </a:solidFill>
                  <a:latin typeface="黑体" panose="02010609060101010101" pitchFamily="49" charset="-122"/>
                  <a:ea typeface="黑体" panose="02010609060101010101" pitchFamily="49" charset="-122"/>
                </a:rPr>
                <a:t>&gt;，</a:t>
              </a:r>
              <a:r>
                <a:rPr kumimoji="0" lang="zh-CN" altLang="en-US" dirty="0" smtClean="0">
                  <a:solidFill>
                    <a:srgbClr val="00B050"/>
                  </a:solidFill>
                  <a:latin typeface="黑体" panose="02010609060101010101" pitchFamily="49" charset="-122"/>
                  <a:ea typeface="黑体" panose="02010609060101010101" pitchFamily="49" charset="-122"/>
                </a:rPr>
                <a:t>给定一个</a:t>
              </a:r>
              <a:r>
                <a:rPr kumimoji="0" lang="zh-CN" altLang="en-US" dirty="0" smtClean="0">
                  <a:solidFill>
                    <a:srgbClr val="00B050"/>
                  </a:solidFill>
                  <a:ea typeface="黑体" panose="02010609060101010101" pitchFamily="49" charset="-122"/>
                </a:rPr>
                <a:t>“</a:t>
              </a:r>
              <a:r>
                <a:rPr kumimoji="0" lang="zh-CN" altLang="en-US" dirty="0" smtClean="0">
                  <a:solidFill>
                    <a:srgbClr val="00B050"/>
                  </a:solidFill>
                  <a:latin typeface="黑体" panose="02010609060101010101" pitchFamily="49" charset="-122"/>
                  <a:ea typeface="黑体" panose="02010609060101010101" pitchFamily="49" charset="-122"/>
                </a:rPr>
                <a:t>证书</a:t>
              </a:r>
              <a:r>
                <a:rPr kumimoji="0" lang="zh-CN" altLang="en-US" dirty="0" smtClean="0">
                  <a:solidFill>
                    <a:srgbClr val="00B050"/>
                  </a:solidFill>
                  <a:ea typeface="黑体" panose="02010609060101010101" pitchFamily="49" charset="-122"/>
                </a:rPr>
                <a:t>”</a:t>
              </a:r>
              <a:r>
                <a:rPr kumimoji="0" lang="en-US" altLang="zh-CN" dirty="0" smtClean="0">
                  <a:solidFill>
                    <a:srgbClr val="00B050"/>
                  </a:solidFill>
                  <a:latin typeface="黑体" panose="02010609060101010101" pitchFamily="49" charset="-122"/>
                  <a:ea typeface="黑体" panose="02010609060101010101" pitchFamily="49" charset="-122"/>
                </a:rPr>
                <a:t>S</a:t>
              </a:r>
              <a:r>
                <a:rPr kumimoji="0" lang="en-US" altLang="zh-CN" dirty="0" smtClean="0">
                  <a:solidFill>
                    <a:srgbClr val="00B050"/>
                  </a:solidFill>
                  <a:ea typeface="黑体" panose="02010609060101010101" pitchFamily="49" charset="-122"/>
                </a:rPr>
                <a:t>’</a:t>
              </a:r>
              <a:r>
                <a:rPr kumimoji="0" lang="en-US" altLang="zh-CN" dirty="0" smtClean="0">
                  <a:solidFill>
                    <a:srgbClr val="00B050"/>
                  </a:solidFill>
                  <a:latin typeface="黑体" panose="02010609060101010101" pitchFamily="49" charset="-122"/>
                  <a:ea typeface="黑体" panose="02010609060101010101" pitchFamily="49" charset="-122"/>
                </a:rPr>
                <a:t>，</a:t>
              </a:r>
              <a:r>
                <a:rPr kumimoji="0" lang="zh-CN" altLang="en-US" dirty="0" smtClean="0">
                  <a:solidFill>
                    <a:srgbClr val="00B050"/>
                  </a:solidFill>
                  <a:latin typeface="黑体" panose="02010609060101010101" pitchFamily="49" charset="-122"/>
                  <a:ea typeface="黑体" panose="02010609060101010101" pitchFamily="49" charset="-122"/>
                </a:rPr>
                <a:t>要验证</a:t>
              </a:r>
              <a:r>
                <a:rPr kumimoji="0" lang="en-US" altLang="zh-CN" dirty="0" smtClean="0">
                  <a:solidFill>
                    <a:srgbClr val="00B050"/>
                  </a:solidFill>
                  <a:latin typeface="黑体" panose="02010609060101010101" pitchFamily="49" charset="-122"/>
                  <a:ea typeface="黑体" panose="02010609060101010101" pitchFamily="49" charset="-122"/>
                </a:rPr>
                <a:t>t=      </a:t>
              </a:r>
              <a:r>
                <a:rPr kumimoji="0" lang="zh-CN" altLang="en-US" dirty="0" smtClean="0">
                  <a:solidFill>
                    <a:srgbClr val="00B050"/>
                  </a:solidFill>
                  <a:latin typeface="黑体" panose="02010609060101010101" pitchFamily="49" charset="-122"/>
                  <a:ea typeface="黑体" panose="02010609060101010101" pitchFamily="49" charset="-122"/>
                </a:rPr>
                <a:t>是否成立，显然可在多项式时间内完成。因此，</a:t>
              </a:r>
              <a:r>
                <a:rPr kumimoji="0" lang="en-US" altLang="zh-CN" dirty="0" smtClean="0">
                  <a:solidFill>
                    <a:srgbClr val="00B050"/>
                  </a:solidFill>
                  <a:latin typeface="黑体" panose="02010609060101010101" pitchFamily="49" charset="-122"/>
                  <a:ea typeface="黑体" panose="02010609060101010101" pitchFamily="49" charset="-122"/>
                </a:rPr>
                <a:t>SUBSET-SUM∈NP；</a:t>
              </a:r>
            </a:p>
            <a:p>
              <a:pPr eaLnBrk="1" hangingPunct="1"/>
              <a:r>
                <a:rPr kumimoji="0" lang="zh-CN" altLang="en-US" dirty="0" smtClean="0">
                  <a:solidFill>
                    <a:srgbClr val="00B050"/>
                  </a:solidFill>
                  <a:latin typeface="黑体" panose="02010609060101010101" pitchFamily="49" charset="-122"/>
                  <a:ea typeface="黑体" panose="02010609060101010101" pitchFamily="49" charset="-122"/>
                </a:rPr>
                <a:t>    其次，证明</a:t>
              </a:r>
              <a:r>
                <a:rPr kumimoji="0" lang="en-US" altLang="zh-CN" dirty="0" err="1" smtClean="0">
                  <a:solidFill>
                    <a:srgbClr val="00B050"/>
                  </a:solidFill>
                  <a:latin typeface="黑体" panose="02010609060101010101" pitchFamily="49" charset="-122"/>
                  <a:ea typeface="黑体" panose="02010609060101010101" pitchFamily="49" charset="-122"/>
                </a:rPr>
                <a:t>VERTEX-COVER∝</a:t>
              </a:r>
              <a:r>
                <a:rPr kumimoji="0" lang="en-US" altLang="zh-CN" baseline="-30000" dirty="0" err="1" smtClean="0">
                  <a:solidFill>
                    <a:srgbClr val="00B050"/>
                  </a:solidFill>
                  <a:latin typeface="黑体" panose="02010609060101010101" pitchFamily="49" charset="-122"/>
                  <a:ea typeface="黑体" panose="02010609060101010101" pitchFamily="49" charset="-122"/>
                </a:rPr>
                <a:t>p</a:t>
              </a:r>
              <a:r>
                <a:rPr kumimoji="0" lang="en-US" altLang="zh-CN" dirty="0" err="1" smtClean="0">
                  <a:solidFill>
                    <a:srgbClr val="00B050"/>
                  </a:solidFill>
                  <a:latin typeface="黑体" panose="02010609060101010101" pitchFamily="49" charset="-122"/>
                  <a:ea typeface="黑体" panose="02010609060101010101" pitchFamily="49" charset="-122"/>
                </a:rPr>
                <a:t>SUBSET-SUM</a:t>
              </a:r>
              <a:r>
                <a:rPr kumimoji="0" lang="en-US" altLang="zh-CN" dirty="0" smtClean="0">
                  <a:solidFill>
                    <a:srgbClr val="00B050"/>
                  </a:solidFill>
                  <a:latin typeface="黑体" panose="02010609060101010101" pitchFamily="49" charset="-122"/>
                  <a:ea typeface="黑体" panose="02010609060101010101" pitchFamily="49" charset="-122"/>
                </a:rPr>
                <a:t>。 </a:t>
              </a:r>
              <a:endParaRPr kumimoji="0" lang="zh-CN" altLang="en-US" dirty="0" smtClean="0">
                <a:solidFill>
                  <a:srgbClr val="00B050"/>
                </a:solidFill>
                <a:latin typeface="黑体" panose="02010609060101010101" pitchFamily="49" charset="-122"/>
                <a:ea typeface="黑体" panose="02010609060101010101" pitchFamily="49" charset="-122"/>
              </a:endParaRPr>
            </a:p>
          </p:txBody>
        </p:sp>
        <p:graphicFrame>
          <p:nvGraphicFramePr>
            <p:cNvPr id="10" name="Object 8"/>
            <p:cNvGraphicFramePr>
              <a:graphicFrameLocks noChangeAspect="1"/>
            </p:cNvGraphicFramePr>
            <p:nvPr>
              <p:extLst>
                <p:ext uri="{D42A27DB-BD31-4B8C-83A1-F6EECF244321}">
                  <p14:modId xmlns:p14="http://schemas.microsoft.com/office/powerpoint/2010/main" val="4171987561"/>
                </p:ext>
              </p:extLst>
            </p:nvPr>
          </p:nvGraphicFramePr>
          <p:xfrm>
            <a:off x="1989" y="3256"/>
            <a:ext cx="384" cy="336"/>
          </p:xfrm>
          <a:graphic>
            <a:graphicData uri="http://schemas.openxmlformats.org/presentationml/2006/ole">
              <mc:AlternateContent xmlns:mc="http://schemas.openxmlformats.org/markup-compatibility/2006">
                <mc:Choice xmlns:v="urn:schemas-microsoft-com:vml" Requires="v">
                  <p:oleObj spid="_x0000_s1011743" r:id="rId3" imgW="279279" imgH="342751" progId="Equation.3">
                    <p:embed/>
                  </p:oleObj>
                </mc:Choice>
                <mc:Fallback>
                  <p:oleObj r:id="rId3" imgW="279279" imgH="34275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9" y="3256"/>
                          <a:ext cx="38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 name="灯片编号占位符 4"/>
          <p:cNvSpPr>
            <a:spLocks noGrp="1"/>
          </p:cNvSpPr>
          <p:nvPr>
            <p:ph type="sldNum" sz="quarter" idx="12"/>
          </p:nvPr>
        </p:nvSpPr>
        <p:spPr/>
        <p:txBody>
          <a:bodyPr/>
          <a:lstStyle/>
          <a:p>
            <a:r>
              <a:rPr lang="en-US" altLang="zh-CN" smtClean="0"/>
              <a:t>Chapter11-</a:t>
            </a:r>
            <a:fld id="{3288BBC0-23D9-4B2C-ADBC-4005AE87FB9A}" type="slidenum">
              <a:rPr lang="en-US" altLang="zh-CN" smtClean="0"/>
              <a:pPr/>
              <a:t>147</a:t>
            </a:fld>
            <a:endParaRPr lang="en-US" altLang="zh-CN" dirty="0"/>
          </a:p>
        </p:txBody>
      </p:sp>
    </p:spTree>
    <p:extLst>
      <p:ext uri="{BB962C8B-B14F-4D97-AF65-F5344CB8AC3E}">
        <p14:creationId xmlns:p14="http://schemas.microsoft.com/office/powerpoint/2010/main" val="19368840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a:xfrm>
            <a:off x="467544" y="332656"/>
            <a:ext cx="7772400" cy="792088"/>
          </a:xfrm>
        </p:spPr>
        <p:txBody>
          <a:bodyPr/>
          <a:lstStyle/>
          <a:p>
            <a:r>
              <a:rPr lang="zh-CN" altLang="en-US" sz="3600" b="1" dirty="0">
                <a:solidFill>
                  <a:srgbClr val="000066"/>
                </a:solidFill>
              </a:rPr>
              <a:t>子集和问题的近似算法</a:t>
            </a:r>
          </a:p>
        </p:txBody>
      </p:sp>
      <p:sp>
        <p:nvSpPr>
          <p:cNvPr id="293897" name="Rectangle 9"/>
          <p:cNvSpPr>
            <a:spLocks noChangeArrowheads="1"/>
          </p:cNvSpPr>
          <p:nvPr/>
        </p:nvSpPr>
        <p:spPr bwMode="auto">
          <a:xfrm>
            <a:off x="4305300" y="3257550"/>
            <a:ext cx="9144000" cy="0"/>
          </a:xfrm>
          <a:prstGeom prst="rect">
            <a:avLst/>
          </a:prstGeom>
          <a:noFill/>
          <a:ln w="6350">
            <a:noFill/>
            <a:miter lim="800000"/>
            <a:headEnd/>
            <a:tailEnd/>
          </a:ln>
          <a:effectLst/>
        </p:spPr>
        <p:txBody>
          <a:bodyPr>
            <a:spAutoFit/>
          </a:bodyPr>
          <a:lstStyle/>
          <a:p>
            <a:endParaRPr lang="zh-CN" altLang="en-US"/>
          </a:p>
        </p:txBody>
      </p:sp>
      <p:grpSp>
        <p:nvGrpSpPr>
          <p:cNvPr id="2" name="Group 11"/>
          <p:cNvGrpSpPr>
            <a:grpSpLocks/>
          </p:cNvGrpSpPr>
          <p:nvPr/>
        </p:nvGrpSpPr>
        <p:grpSpPr bwMode="auto">
          <a:xfrm>
            <a:off x="457200" y="1981200"/>
            <a:ext cx="8458200" cy="1949450"/>
            <a:chOff x="288" y="1652"/>
            <a:chExt cx="5328" cy="1228"/>
          </a:xfrm>
        </p:grpSpPr>
        <p:sp>
          <p:nvSpPr>
            <p:cNvPr id="293891" name="Text Box 3"/>
            <p:cNvSpPr txBox="1">
              <a:spLocks noChangeArrowheads="1"/>
            </p:cNvSpPr>
            <p:nvPr/>
          </p:nvSpPr>
          <p:spPr bwMode="auto">
            <a:xfrm>
              <a:off x="288" y="1652"/>
              <a:ext cx="5328" cy="1134"/>
            </a:xfrm>
            <a:prstGeom prst="rect">
              <a:avLst/>
            </a:prstGeom>
            <a:noFill/>
            <a:ln w="6350">
              <a:noFill/>
              <a:miter lim="800000"/>
              <a:headEnd/>
              <a:tailEnd/>
            </a:ln>
            <a:effectLst/>
          </p:spPr>
          <p:txBody>
            <a:bodyPr>
              <a:spAutoFit/>
            </a:bodyPr>
            <a:lstStyle/>
            <a:p>
              <a:pPr>
                <a:spcBef>
                  <a:spcPct val="20000"/>
                </a:spcBef>
              </a:pPr>
              <a:r>
                <a:rPr kumimoji="1" lang="zh-CN" altLang="en-US" sz="2400" b="1">
                  <a:solidFill>
                    <a:srgbClr val="000066"/>
                  </a:solidFill>
                  <a:latin typeface="楷体_GB2312" pitchFamily="49" charset="-122"/>
                  <a:ea typeface="楷体_GB2312" pitchFamily="49" charset="-122"/>
                </a:rPr>
                <a:t>    </a:t>
              </a:r>
              <a:r>
                <a:rPr kumimoji="1" lang="zh-CN" altLang="en-US" sz="2800" b="1">
                  <a:solidFill>
                    <a:srgbClr val="000066"/>
                  </a:solidFill>
                  <a:latin typeface="楷体_GB2312" pitchFamily="49" charset="-122"/>
                  <a:ea typeface="楷体_GB2312" pitchFamily="49" charset="-122"/>
                </a:rPr>
                <a:t>问题描述：设子集和问题的一个实例为〈</a:t>
              </a:r>
              <a:r>
                <a:rPr kumimoji="1" lang="en-US" altLang="zh-CN" sz="2800" b="1">
                  <a:solidFill>
                    <a:srgbClr val="000066"/>
                  </a:solidFill>
                  <a:latin typeface="楷体_GB2312" pitchFamily="49" charset="-122"/>
                  <a:ea typeface="楷体_GB2312" pitchFamily="49" charset="-122"/>
                </a:rPr>
                <a:t>S,t〉。</a:t>
              </a:r>
              <a:r>
                <a:rPr kumimoji="1" lang="zh-CN" altLang="en-US" sz="2800" b="1">
                  <a:solidFill>
                    <a:srgbClr val="000066"/>
                  </a:solidFill>
                  <a:latin typeface="楷体_GB2312" pitchFamily="49" charset="-122"/>
                  <a:ea typeface="楷体_GB2312" pitchFamily="49" charset="-122"/>
                </a:rPr>
                <a:t>其中，</a:t>
              </a:r>
              <a:r>
                <a:rPr kumimoji="1" lang="en-US" altLang="zh-CN" sz="2800" b="1">
                  <a:solidFill>
                    <a:srgbClr val="000066"/>
                  </a:solidFill>
                  <a:latin typeface="楷体_GB2312" pitchFamily="49" charset="-122"/>
                  <a:ea typeface="楷体_GB2312" pitchFamily="49" charset="-122"/>
                </a:rPr>
                <a:t>S={x</a:t>
              </a:r>
              <a:r>
                <a:rPr kumimoji="1" lang="en-US" altLang="zh-CN" sz="2800" b="1" baseline="-25000">
                  <a:solidFill>
                    <a:srgbClr val="000066"/>
                  </a:solidFill>
                  <a:latin typeface="楷体_GB2312" pitchFamily="49" charset="-122"/>
                  <a:ea typeface="楷体_GB2312" pitchFamily="49" charset="-122"/>
                </a:rPr>
                <a:t>1</a:t>
              </a:r>
              <a:r>
                <a:rPr kumimoji="1" lang="en-US" altLang="zh-CN" sz="2800" b="1">
                  <a:solidFill>
                    <a:srgbClr val="000066"/>
                  </a:solidFill>
                  <a:latin typeface="楷体_GB2312" pitchFamily="49" charset="-122"/>
                  <a:ea typeface="楷体_GB2312" pitchFamily="49" charset="-122"/>
                </a:rPr>
                <a:t>，x</a:t>
              </a:r>
              <a:r>
                <a:rPr kumimoji="1" lang="en-US" altLang="zh-CN" sz="2800" b="1" baseline="-25000">
                  <a:solidFill>
                    <a:srgbClr val="000066"/>
                  </a:solidFill>
                  <a:latin typeface="楷体_GB2312" pitchFamily="49" charset="-122"/>
                  <a:ea typeface="楷体_GB2312" pitchFamily="49" charset="-122"/>
                </a:rPr>
                <a:t>2</a:t>
              </a:r>
              <a:r>
                <a:rPr kumimoji="1" lang="en-US" altLang="zh-CN" sz="2800" b="1">
                  <a:solidFill>
                    <a:srgbClr val="000066"/>
                  </a:solidFill>
                  <a:latin typeface="楷体_GB2312" pitchFamily="49" charset="-122"/>
                  <a:ea typeface="楷体_GB2312" pitchFamily="49" charset="-122"/>
                </a:rPr>
                <a:t>，</a:t>
              </a:r>
              <a:r>
                <a:rPr kumimoji="1" lang="en-US" altLang="zh-CN" sz="2800" b="1">
                  <a:solidFill>
                    <a:srgbClr val="000066"/>
                  </a:solidFill>
                  <a:latin typeface="Times New Roman"/>
                  <a:ea typeface="楷体_GB2312" pitchFamily="49" charset="-122"/>
                </a:rPr>
                <a:t>…</a:t>
              </a:r>
              <a:r>
                <a:rPr kumimoji="1" lang="en-US" altLang="zh-CN" sz="2800" b="1">
                  <a:solidFill>
                    <a:srgbClr val="000066"/>
                  </a:solidFill>
                  <a:latin typeface="楷体_GB2312" pitchFamily="49" charset="-122"/>
                  <a:ea typeface="楷体_GB2312" pitchFamily="49" charset="-122"/>
                </a:rPr>
                <a:t>，x</a:t>
              </a:r>
              <a:r>
                <a:rPr kumimoji="1" lang="en-US" altLang="zh-CN" sz="2800" b="1" baseline="-25000">
                  <a:solidFill>
                    <a:srgbClr val="000066"/>
                  </a:solidFill>
                  <a:latin typeface="楷体_GB2312" pitchFamily="49" charset="-122"/>
                  <a:ea typeface="楷体_GB2312" pitchFamily="49" charset="-122"/>
                </a:rPr>
                <a:t>n</a:t>
              </a:r>
              <a:r>
                <a:rPr kumimoji="1" lang="en-US" altLang="zh-CN" sz="2800" b="1">
                  <a:solidFill>
                    <a:srgbClr val="000066"/>
                  </a:solidFill>
                  <a:latin typeface="楷体_GB2312" pitchFamily="49" charset="-122"/>
                  <a:ea typeface="楷体_GB2312" pitchFamily="49" charset="-122"/>
                </a:rPr>
                <a:t>}</a:t>
              </a:r>
              <a:r>
                <a:rPr kumimoji="1" lang="zh-CN" altLang="en-US" sz="2800" b="1">
                  <a:solidFill>
                    <a:srgbClr val="000066"/>
                  </a:solidFill>
                  <a:latin typeface="楷体_GB2312" pitchFamily="49" charset="-122"/>
                  <a:ea typeface="楷体_GB2312" pitchFamily="49" charset="-122"/>
                </a:rPr>
                <a:t>是一个正整数的集合，</a:t>
              </a:r>
              <a:r>
                <a:rPr kumimoji="1" lang="en-US" altLang="zh-CN" sz="2800" b="1">
                  <a:solidFill>
                    <a:srgbClr val="000066"/>
                  </a:solidFill>
                  <a:latin typeface="楷体_GB2312" pitchFamily="49" charset="-122"/>
                  <a:ea typeface="楷体_GB2312" pitchFamily="49" charset="-122"/>
                </a:rPr>
                <a:t>t</a:t>
              </a:r>
              <a:r>
                <a:rPr kumimoji="1" lang="zh-CN" altLang="en-US" sz="2800" b="1">
                  <a:solidFill>
                    <a:srgbClr val="000066"/>
                  </a:solidFill>
                  <a:latin typeface="楷体_GB2312" pitchFamily="49" charset="-122"/>
                  <a:ea typeface="楷体_GB2312" pitchFamily="49" charset="-122"/>
                </a:rPr>
                <a:t>是一个正整数。子集和问题判定是否存在</a:t>
              </a:r>
              <a:r>
                <a:rPr kumimoji="1" lang="en-US" altLang="zh-CN" sz="2800" b="1">
                  <a:solidFill>
                    <a:srgbClr val="000066"/>
                  </a:solidFill>
                  <a:latin typeface="楷体_GB2312" pitchFamily="49" charset="-122"/>
                  <a:ea typeface="楷体_GB2312" pitchFamily="49" charset="-122"/>
                </a:rPr>
                <a:t>S</a:t>
              </a:r>
              <a:r>
                <a:rPr kumimoji="1" lang="zh-CN" altLang="en-US" sz="2800" b="1">
                  <a:solidFill>
                    <a:srgbClr val="000066"/>
                  </a:solidFill>
                  <a:latin typeface="楷体_GB2312" pitchFamily="49" charset="-122"/>
                  <a:ea typeface="楷体_GB2312" pitchFamily="49" charset="-122"/>
                </a:rPr>
                <a:t>的一个子集</a:t>
              </a:r>
              <a:r>
                <a:rPr kumimoji="1" lang="en-US" altLang="zh-CN" sz="2800" b="1">
                  <a:solidFill>
                    <a:srgbClr val="000066"/>
                  </a:solidFill>
                  <a:latin typeface="楷体_GB2312" pitchFamily="49" charset="-122"/>
                  <a:ea typeface="楷体_GB2312" pitchFamily="49" charset="-122"/>
                </a:rPr>
                <a:t>S1，</a:t>
              </a:r>
              <a:r>
                <a:rPr kumimoji="1" lang="zh-CN" altLang="en-US" sz="2800" b="1">
                  <a:solidFill>
                    <a:srgbClr val="000066"/>
                  </a:solidFill>
                  <a:latin typeface="楷体_GB2312" pitchFamily="49" charset="-122"/>
                  <a:ea typeface="楷体_GB2312" pitchFamily="49" charset="-122"/>
                </a:rPr>
                <a:t>使得      。</a:t>
              </a:r>
            </a:p>
          </p:txBody>
        </p:sp>
        <p:graphicFrame>
          <p:nvGraphicFramePr>
            <p:cNvPr id="293896" name="Object 8"/>
            <p:cNvGraphicFramePr>
              <a:graphicFrameLocks noChangeAspect="1"/>
            </p:cNvGraphicFramePr>
            <p:nvPr/>
          </p:nvGraphicFramePr>
          <p:xfrm>
            <a:off x="1296" y="2510"/>
            <a:ext cx="562" cy="370"/>
          </p:xfrm>
          <a:graphic>
            <a:graphicData uri="http://schemas.openxmlformats.org/presentationml/2006/ole">
              <mc:AlternateContent xmlns:mc="http://schemas.openxmlformats.org/markup-compatibility/2006">
                <mc:Choice xmlns:v="urn:schemas-microsoft-com:vml" Requires="v">
                  <p:oleObj spid="_x0000_s471151" name="Equation" r:id="rId3" imgW="520560" imgH="342720" progId="Equation.3">
                    <p:embed/>
                  </p:oleObj>
                </mc:Choice>
                <mc:Fallback>
                  <p:oleObj name="Equation" r:id="rId3" imgW="520560" imgH="3427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 y="2510"/>
                          <a:ext cx="562" cy="3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148</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7" name="Text Box 5"/>
          <p:cNvSpPr txBox="1">
            <a:spLocks noChangeArrowheads="1"/>
          </p:cNvSpPr>
          <p:nvPr/>
        </p:nvSpPr>
        <p:spPr bwMode="auto">
          <a:xfrm>
            <a:off x="533400" y="1219200"/>
            <a:ext cx="7278688" cy="3683000"/>
          </a:xfrm>
          <a:prstGeom prst="rect">
            <a:avLst/>
          </a:prstGeom>
          <a:noFill/>
          <a:ln w="6350">
            <a:noFill/>
            <a:miter lim="800000"/>
            <a:headEnd/>
            <a:tailEnd/>
          </a:ln>
          <a:effectLst/>
        </p:spPr>
        <p:txBody>
          <a:bodyPr>
            <a:spAutoFit/>
          </a:bodyPr>
          <a:lstStyle/>
          <a:p>
            <a:pPr>
              <a:spcBef>
                <a:spcPct val="20000"/>
              </a:spcBef>
            </a:pPr>
            <a:r>
              <a:rPr kumimoji="1" lang="en-US" altLang="zh-CN" sz="2000" b="1">
                <a:solidFill>
                  <a:srgbClr val="000066"/>
                </a:solidFill>
                <a:latin typeface="楷体_GB2312" pitchFamily="49" charset="-122"/>
              </a:rPr>
              <a:t>int exactSubsetSum (S,t)</a:t>
            </a:r>
          </a:p>
          <a:p>
            <a:pPr>
              <a:spcBef>
                <a:spcPct val="20000"/>
              </a:spcBef>
            </a:pPr>
            <a:r>
              <a:rPr kumimoji="1" lang="en-US" altLang="zh-CN" sz="2000" b="1">
                <a:solidFill>
                  <a:srgbClr val="000066"/>
                </a:solidFill>
                <a:latin typeface="楷体_GB2312" pitchFamily="49" charset="-122"/>
              </a:rPr>
              <a:t>{</a:t>
            </a:r>
          </a:p>
          <a:p>
            <a:pPr algn="just">
              <a:spcBef>
                <a:spcPct val="20000"/>
              </a:spcBef>
            </a:pPr>
            <a:r>
              <a:rPr kumimoji="1" lang="en-US" altLang="zh-CN" sz="2000" b="1">
                <a:solidFill>
                  <a:srgbClr val="000066"/>
                </a:solidFill>
                <a:latin typeface="楷体_GB2312" pitchFamily="49" charset="-122"/>
              </a:rPr>
              <a:t>     int n=|S|</a:t>
            </a:r>
            <a:r>
              <a:rPr kumimoji="1" lang="en-US" altLang="zh-CN" sz="2000" b="1">
                <a:solidFill>
                  <a:srgbClr val="000066"/>
                </a:solidFill>
                <a:latin typeface="Times New Roman" pitchFamily="18" charset="0"/>
              </a:rPr>
              <a:t>；</a:t>
            </a:r>
            <a:endParaRPr kumimoji="1" lang="en-US" altLang="zh-CN" sz="2000" b="1">
              <a:solidFill>
                <a:srgbClr val="000066"/>
              </a:solidFill>
              <a:latin typeface="楷体_GB2312" pitchFamily="49" charset="-122"/>
            </a:endParaRPr>
          </a:p>
          <a:p>
            <a:pPr algn="just">
              <a:spcBef>
                <a:spcPct val="20000"/>
              </a:spcBef>
            </a:pPr>
            <a:r>
              <a:rPr kumimoji="1" lang="en-US" altLang="zh-CN" sz="2000" b="1">
                <a:solidFill>
                  <a:srgbClr val="000066"/>
                </a:solidFill>
                <a:latin typeface="楷体_GB2312" pitchFamily="49" charset="-122"/>
              </a:rPr>
              <a:t>     L[0]={0}</a:t>
            </a:r>
            <a:r>
              <a:rPr kumimoji="1" lang="en-US" altLang="zh-CN" sz="2000" b="1">
                <a:solidFill>
                  <a:srgbClr val="000066"/>
                </a:solidFill>
                <a:latin typeface="Times New Roman" pitchFamily="18" charset="0"/>
              </a:rPr>
              <a:t>；</a:t>
            </a:r>
            <a:endParaRPr kumimoji="1" lang="en-US" altLang="zh-CN" sz="2000" b="1">
              <a:solidFill>
                <a:srgbClr val="000066"/>
              </a:solidFill>
              <a:latin typeface="楷体_GB2312" pitchFamily="49" charset="-122"/>
            </a:endParaRPr>
          </a:p>
          <a:p>
            <a:pPr algn="just">
              <a:spcBef>
                <a:spcPct val="20000"/>
              </a:spcBef>
            </a:pPr>
            <a:r>
              <a:rPr kumimoji="1" lang="en-US" altLang="zh-CN" sz="2000" b="1">
                <a:solidFill>
                  <a:srgbClr val="000066"/>
                </a:solidFill>
                <a:latin typeface="楷体_GB2312" pitchFamily="49" charset="-122"/>
              </a:rPr>
              <a:t>     for (int i=1</a:t>
            </a:r>
            <a:r>
              <a:rPr kumimoji="1" lang="en-US" altLang="zh-CN" sz="2000" b="1">
                <a:solidFill>
                  <a:srgbClr val="000066"/>
                </a:solidFill>
                <a:latin typeface="Times New Roman" pitchFamily="18" charset="0"/>
              </a:rPr>
              <a:t>；</a:t>
            </a:r>
            <a:r>
              <a:rPr kumimoji="1" lang="en-US" altLang="zh-CN" sz="2000" b="1">
                <a:solidFill>
                  <a:srgbClr val="000066"/>
                </a:solidFill>
                <a:latin typeface="楷体_GB2312" pitchFamily="49" charset="-122"/>
              </a:rPr>
              <a:t>i&lt;=n</a:t>
            </a:r>
            <a:r>
              <a:rPr kumimoji="1" lang="en-US" altLang="zh-CN" sz="2000" b="1">
                <a:solidFill>
                  <a:srgbClr val="000066"/>
                </a:solidFill>
                <a:latin typeface="Times New Roman" pitchFamily="18" charset="0"/>
              </a:rPr>
              <a:t>；</a:t>
            </a:r>
            <a:r>
              <a:rPr kumimoji="1" lang="en-US" altLang="zh-CN" sz="2000" b="1">
                <a:solidFill>
                  <a:srgbClr val="000066"/>
                </a:solidFill>
                <a:latin typeface="楷体_GB2312" pitchFamily="49" charset="-122"/>
              </a:rPr>
              <a:t>i++) {</a:t>
            </a:r>
          </a:p>
          <a:p>
            <a:pPr algn="just">
              <a:spcBef>
                <a:spcPct val="20000"/>
              </a:spcBef>
            </a:pPr>
            <a:r>
              <a:rPr kumimoji="1" lang="en-US" altLang="zh-CN" sz="2000" b="1">
                <a:solidFill>
                  <a:srgbClr val="000066"/>
                </a:solidFill>
                <a:latin typeface="楷体_GB2312" pitchFamily="49" charset="-122"/>
              </a:rPr>
              <a:t>       L[i]=mergeLists(L[i-1],L[i-1]+S[i])</a:t>
            </a:r>
            <a:r>
              <a:rPr kumimoji="1" lang="en-US" altLang="zh-CN" sz="2000" b="1">
                <a:solidFill>
                  <a:srgbClr val="000066"/>
                </a:solidFill>
                <a:latin typeface="Times New Roman" pitchFamily="18" charset="0"/>
              </a:rPr>
              <a:t>；</a:t>
            </a:r>
            <a:endParaRPr kumimoji="1" lang="en-US" altLang="zh-CN" sz="2000" b="1">
              <a:solidFill>
                <a:srgbClr val="000066"/>
              </a:solidFill>
              <a:latin typeface="楷体_GB2312" pitchFamily="49" charset="-122"/>
            </a:endParaRPr>
          </a:p>
          <a:p>
            <a:pPr algn="just">
              <a:spcBef>
                <a:spcPct val="20000"/>
              </a:spcBef>
            </a:pPr>
            <a:r>
              <a:rPr kumimoji="1" lang="en-US" altLang="zh-CN" sz="2000" b="1">
                <a:solidFill>
                  <a:srgbClr val="000066"/>
                </a:solidFill>
                <a:latin typeface="楷体_GB2312" pitchFamily="49" charset="-122"/>
              </a:rPr>
              <a:t>       </a:t>
            </a:r>
            <a:r>
              <a:rPr kumimoji="1" lang="zh-CN" altLang="en-US" sz="2000" b="1">
                <a:solidFill>
                  <a:srgbClr val="000066"/>
                </a:solidFill>
                <a:latin typeface="Times New Roman" pitchFamily="18" charset="0"/>
              </a:rPr>
              <a:t>删去</a:t>
            </a:r>
            <a:r>
              <a:rPr kumimoji="1" lang="en-US" altLang="zh-CN" sz="2000" b="1">
                <a:solidFill>
                  <a:srgbClr val="000066"/>
                </a:solidFill>
                <a:latin typeface="楷体_GB2312" pitchFamily="49" charset="-122"/>
              </a:rPr>
              <a:t>L[i]</a:t>
            </a:r>
            <a:r>
              <a:rPr kumimoji="1" lang="zh-CN" altLang="en-US" sz="2000" b="1">
                <a:solidFill>
                  <a:srgbClr val="000066"/>
                </a:solidFill>
                <a:latin typeface="Times New Roman" pitchFamily="18" charset="0"/>
              </a:rPr>
              <a:t>中超过</a:t>
            </a:r>
            <a:r>
              <a:rPr kumimoji="1" lang="en-US" altLang="zh-CN" sz="2000" b="1">
                <a:solidFill>
                  <a:srgbClr val="000066"/>
                </a:solidFill>
                <a:latin typeface="楷体_GB2312" pitchFamily="49" charset="-122"/>
              </a:rPr>
              <a:t>t</a:t>
            </a:r>
            <a:r>
              <a:rPr kumimoji="1" lang="zh-CN" altLang="en-US" sz="2000" b="1">
                <a:solidFill>
                  <a:srgbClr val="000066"/>
                </a:solidFill>
                <a:latin typeface="Times New Roman" pitchFamily="18" charset="0"/>
              </a:rPr>
              <a:t>的元素；</a:t>
            </a:r>
            <a:endParaRPr kumimoji="1" lang="zh-CN" altLang="en-US" sz="2000" b="1">
              <a:solidFill>
                <a:srgbClr val="000066"/>
              </a:solidFill>
              <a:latin typeface="楷体_GB2312" pitchFamily="49" charset="-122"/>
            </a:endParaRPr>
          </a:p>
          <a:p>
            <a:pPr algn="just">
              <a:spcBef>
                <a:spcPct val="20000"/>
              </a:spcBef>
            </a:pPr>
            <a:r>
              <a:rPr kumimoji="1" lang="zh-CN" altLang="en-US" sz="2000" b="1">
                <a:solidFill>
                  <a:srgbClr val="000066"/>
                </a:solidFill>
                <a:latin typeface="楷体_GB2312" pitchFamily="49" charset="-122"/>
              </a:rPr>
              <a:t>       }</a:t>
            </a:r>
          </a:p>
          <a:p>
            <a:pPr algn="just">
              <a:spcBef>
                <a:spcPct val="20000"/>
              </a:spcBef>
            </a:pPr>
            <a:r>
              <a:rPr kumimoji="1" lang="zh-CN" altLang="en-US" sz="2000" b="1">
                <a:solidFill>
                  <a:srgbClr val="000066"/>
                </a:solidFill>
                <a:latin typeface="楷体_GB2312" pitchFamily="49" charset="-122"/>
              </a:rPr>
              <a:t>     </a:t>
            </a:r>
            <a:r>
              <a:rPr kumimoji="1" lang="en-US" altLang="zh-CN" sz="2000" b="1">
                <a:solidFill>
                  <a:srgbClr val="000066"/>
                </a:solidFill>
                <a:latin typeface="楷体_GB2312" pitchFamily="49" charset="-122"/>
              </a:rPr>
              <a:t>return max(L[n])</a:t>
            </a:r>
            <a:r>
              <a:rPr kumimoji="1" lang="en-US" altLang="zh-CN" sz="2000" b="1">
                <a:solidFill>
                  <a:srgbClr val="000066"/>
                </a:solidFill>
                <a:latin typeface="Times New Roman" pitchFamily="18" charset="0"/>
              </a:rPr>
              <a:t>；</a:t>
            </a:r>
            <a:endParaRPr kumimoji="1" lang="en-US" altLang="zh-CN" sz="2000" b="1">
              <a:solidFill>
                <a:srgbClr val="000066"/>
              </a:solidFill>
              <a:latin typeface="楷体_GB2312" pitchFamily="49" charset="-122"/>
            </a:endParaRPr>
          </a:p>
          <a:p>
            <a:pPr>
              <a:spcBef>
                <a:spcPct val="20000"/>
              </a:spcBef>
            </a:pPr>
            <a:r>
              <a:rPr kumimoji="1" lang="en-US" altLang="zh-CN" sz="2000" b="1">
                <a:solidFill>
                  <a:srgbClr val="000066"/>
                </a:solidFill>
                <a:latin typeface="楷体_GB2312" pitchFamily="49" charset="-122"/>
              </a:rPr>
              <a:t>}</a:t>
            </a:r>
            <a:endParaRPr kumimoji="1" lang="zh-CN" altLang="en-US" sz="2800" b="1">
              <a:solidFill>
                <a:srgbClr val="000066"/>
              </a:solidFill>
              <a:latin typeface="楷体_GB2312" pitchFamily="49" charset="-122"/>
              <a:ea typeface="楷体_GB2312" pitchFamily="49" charset="-122"/>
            </a:endParaRPr>
          </a:p>
        </p:txBody>
      </p:sp>
      <p:sp>
        <p:nvSpPr>
          <p:cNvPr id="294919" name="AutoShape 7"/>
          <p:cNvSpPr>
            <a:spLocks noChangeArrowheads="1"/>
          </p:cNvSpPr>
          <p:nvPr/>
        </p:nvSpPr>
        <p:spPr bwMode="auto">
          <a:xfrm>
            <a:off x="6019800" y="2514600"/>
            <a:ext cx="2743200" cy="2743200"/>
          </a:xfrm>
          <a:prstGeom prst="wedgeRoundRectCallout">
            <a:avLst>
              <a:gd name="adj1" fmla="val -104398"/>
              <a:gd name="adj2" fmla="val 3472"/>
              <a:gd name="adj3" fmla="val 16667"/>
            </a:avLst>
          </a:prstGeom>
          <a:solidFill>
            <a:schemeClr val="hlink"/>
          </a:solidFill>
          <a:ln w="6350">
            <a:solidFill>
              <a:schemeClr val="hlink"/>
            </a:solidFill>
            <a:miter lim="800000"/>
            <a:headEnd/>
            <a:tailEnd/>
          </a:ln>
          <a:effectLst/>
        </p:spPr>
        <p:txBody>
          <a:bodyPr anchor="ctr"/>
          <a:lstStyle/>
          <a:p>
            <a:r>
              <a:rPr lang="zh-CN" altLang="en-US" sz="2000" b="1">
                <a:solidFill>
                  <a:srgbClr val="000066"/>
                </a:solidFill>
                <a:latin typeface="宋体" pitchFamily="2" charset="-122"/>
              </a:rPr>
              <a:t>算法以集合</a:t>
            </a:r>
            <a:r>
              <a:rPr lang="en-US" altLang="zh-CN" sz="2000" b="1">
                <a:solidFill>
                  <a:srgbClr val="000066"/>
                </a:solidFill>
                <a:latin typeface="宋体" pitchFamily="2" charset="-122"/>
              </a:rPr>
              <a:t>S={x</a:t>
            </a:r>
            <a:r>
              <a:rPr lang="en-US" altLang="zh-CN" sz="2000" b="1" baseline="-25000">
                <a:solidFill>
                  <a:srgbClr val="000066"/>
                </a:solidFill>
                <a:latin typeface="宋体" pitchFamily="2" charset="-122"/>
              </a:rPr>
              <a:t>1</a:t>
            </a:r>
            <a:r>
              <a:rPr lang="en-US" altLang="zh-CN" sz="2000" b="1">
                <a:solidFill>
                  <a:srgbClr val="000066"/>
                </a:solidFill>
                <a:latin typeface="宋体" pitchFamily="2" charset="-122"/>
              </a:rPr>
              <a:t>，x</a:t>
            </a:r>
            <a:r>
              <a:rPr lang="en-US" altLang="zh-CN" sz="2000" b="1" baseline="-25000">
                <a:solidFill>
                  <a:srgbClr val="000066"/>
                </a:solidFill>
                <a:latin typeface="宋体" pitchFamily="2" charset="-122"/>
              </a:rPr>
              <a:t>2</a:t>
            </a:r>
            <a:r>
              <a:rPr lang="en-US" altLang="zh-CN" sz="2000" b="1">
                <a:solidFill>
                  <a:srgbClr val="000066"/>
                </a:solidFill>
                <a:latin typeface="宋体" pitchFamily="2" charset="-122"/>
              </a:rPr>
              <a:t>，</a:t>
            </a:r>
            <a:r>
              <a:rPr lang="en-US" altLang="zh-CN" sz="2000" b="1">
                <a:solidFill>
                  <a:srgbClr val="000066"/>
                </a:solidFill>
                <a:latin typeface="Times New Roman"/>
              </a:rPr>
              <a:t>…</a:t>
            </a:r>
            <a:r>
              <a:rPr lang="en-US" altLang="zh-CN" sz="2000" b="1">
                <a:solidFill>
                  <a:srgbClr val="000066"/>
                </a:solidFill>
                <a:latin typeface="宋体" pitchFamily="2" charset="-122"/>
              </a:rPr>
              <a:t>，x</a:t>
            </a:r>
            <a:r>
              <a:rPr lang="en-US" altLang="zh-CN" sz="2000" b="1" baseline="-25000">
                <a:solidFill>
                  <a:srgbClr val="000066"/>
                </a:solidFill>
                <a:latin typeface="宋体" pitchFamily="2" charset="-122"/>
              </a:rPr>
              <a:t>n</a:t>
            </a:r>
            <a:r>
              <a:rPr lang="en-US" altLang="zh-CN" sz="2000" b="1">
                <a:solidFill>
                  <a:srgbClr val="000066"/>
                </a:solidFill>
                <a:latin typeface="宋体" pitchFamily="2" charset="-122"/>
              </a:rPr>
              <a:t>}</a:t>
            </a:r>
            <a:r>
              <a:rPr lang="zh-CN" altLang="en-US" sz="2000" b="1">
                <a:solidFill>
                  <a:srgbClr val="000066"/>
                </a:solidFill>
                <a:latin typeface="宋体" pitchFamily="2" charset="-122"/>
              </a:rPr>
              <a:t>和目标值</a:t>
            </a:r>
            <a:r>
              <a:rPr lang="en-US" altLang="zh-CN" sz="2000" b="1">
                <a:solidFill>
                  <a:srgbClr val="000066"/>
                </a:solidFill>
                <a:latin typeface="宋体" pitchFamily="2" charset="-122"/>
              </a:rPr>
              <a:t>t</a:t>
            </a:r>
            <a:r>
              <a:rPr lang="zh-CN" altLang="en-US" sz="2000" b="1">
                <a:solidFill>
                  <a:srgbClr val="000066"/>
                </a:solidFill>
                <a:latin typeface="宋体" pitchFamily="2" charset="-122"/>
              </a:rPr>
              <a:t>作为输入。算法中用到将2个有序表</a:t>
            </a:r>
            <a:r>
              <a:rPr lang="en-US" altLang="zh-CN" sz="2000" b="1">
                <a:solidFill>
                  <a:srgbClr val="000066"/>
                </a:solidFill>
                <a:latin typeface="宋体" pitchFamily="2" charset="-122"/>
              </a:rPr>
              <a:t>L1</a:t>
            </a:r>
            <a:r>
              <a:rPr lang="zh-CN" altLang="en-US" sz="2000" b="1">
                <a:solidFill>
                  <a:srgbClr val="000066"/>
                </a:solidFill>
                <a:latin typeface="宋体" pitchFamily="2" charset="-122"/>
              </a:rPr>
              <a:t>和</a:t>
            </a:r>
            <a:r>
              <a:rPr lang="en-US" altLang="zh-CN" sz="2000" b="1">
                <a:solidFill>
                  <a:srgbClr val="000066"/>
                </a:solidFill>
                <a:latin typeface="宋体" pitchFamily="2" charset="-122"/>
              </a:rPr>
              <a:t>L2</a:t>
            </a:r>
            <a:r>
              <a:rPr lang="zh-CN" altLang="en-US" sz="2000" b="1">
                <a:solidFill>
                  <a:srgbClr val="000066"/>
                </a:solidFill>
                <a:latin typeface="宋体" pitchFamily="2" charset="-122"/>
              </a:rPr>
              <a:t>合并成为一个新的有序表的算法</a:t>
            </a:r>
            <a:r>
              <a:rPr lang="en-US" altLang="zh-CN" sz="2000" b="1">
                <a:solidFill>
                  <a:srgbClr val="000066"/>
                </a:solidFill>
                <a:latin typeface="宋体" pitchFamily="2" charset="-122"/>
              </a:rPr>
              <a:t>mergeLists(L1,L2)。 </a:t>
            </a:r>
            <a:endParaRPr lang="zh-CN" altLang="en-US" sz="2000" b="1">
              <a:solidFill>
                <a:srgbClr val="000066"/>
              </a:solidFill>
              <a:latin typeface="宋体" pitchFamily="2"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71356" y="1082323"/>
            <a:ext cx="3240087"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149</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4917"/>
                                        </p:tgtEl>
                                        <p:attrNameLst>
                                          <p:attrName>style.visibility</p:attrName>
                                        </p:attrNameLst>
                                      </p:cBhvr>
                                      <p:to>
                                        <p:strVal val="visible"/>
                                      </p:to>
                                    </p:set>
                                    <p:animEffect transition="in" filter="blinds(horizontal)">
                                      <p:cBhvr>
                                        <p:cTn id="7" dur="500"/>
                                        <p:tgtEl>
                                          <p:spTgt spid="29491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294919"/>
                                        </p:tgtEl>
                                        <p:attrNameLst>
                                          <p:attrName>style.visibility</p:attrName>
                                        </p:attrNameLst>
                                      </p:cBhvr>
                                      <p:to>
                                        <p:strVal val="visible"/>
                                      </p:to>
                                    </p:set>
                                    <p:anim calcmode="lin" valueType="num">
                                      <p:cBhvr additive="base">
                                        <p:cTn id="12" dur="500" fill="hold"/>
                                        <p:tgtEl>
                                          <p:spTgt spid="294919"/>
                                        </p:tgtEl>
                                        <p:attrNameLst>
                                          <p:attrName>ppt_x</p:attrName>
                                        </p:attrNameLst>
                                      </p:cBhvr>
                                      <p:tavLst>
                                        <p:tav tm="0">
                                          <p:val>
                                            <p:strVal val="1+#ppt_w/2"/>
                                          </p:val>
                                        </p:tav>
                                        <p:tav tm="100000">
                                          <p:val>
                                            <p:strVal val="#ppt_x"/>
                                          </p:val>
                                        </p:tav>
                                      </p:tavLst>
                                    </p:anim>
                                    <p:anim calcmode="lin" valueType="num">
                                      <p:cBhvr additive="base">
                                        <p:cTn id="13" dur="500" fill="hold"/>
                                        <p:tgtEl>
                                          <p:spTgt spid="29491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917" grpId="0" autoUpdateAnimBg="0"/>
      <p:bldP spid="294919"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pPr algn="l"/>
            <a:r>
              <a:rPr lang="zh-CN" altLang="en-US"/>
              <a:t>例</a:t>
            </a:r>
            <a:r>
              <a:rPr lang="en-US" altLang="zh-CN"/>
              <a:t>:</a:t>
            </a:r>
          </a:p>
        </p:txBody>
      </p:sp>
      <p:sp>
        <p:nvSpPr>
          <p:cNvPr id="685059" name="Rectangle 3"/>
          <p:cNvSpPr>
            <a:spLocks noGrp="1" noChangeArrowheads="1"/>
          </p:cNvSpPr>
          <p:nvPr>
            <p:ph type="body" idx="1"/>
          </p:nvPr>
        </p:nvSpPr>
        <p:spPr>
          <a:xfrm>
            <a:off x="381000" y="1295400"/>
            <a:ext cx="8534400" cy="1270000"/>
          </a:xfrm>
        </p:spPr>
        <p:txBody>
          <a:bodyPr/>
          <a:lstStyle/>
          <a:p>
            <a:r>
              <a:rPr lang="zh-CN" altLang="en-US" sz="2800" dirty="0"/>
              <a:t>假设 </a:t>
            </a:r>
            <a:r>
              <a:rPr lang="en-US" altLang="zh-CN" sz="2800" dirty="0"/>
              <a:t>n=56, </a:t>
            </a:r>
            <a:r>
              <a:rPr lang="zh-CN" altLang="en-US" sz="2800" dirty="0"/>
              <a:t>在一台运行速度为 亿次级每秒的计算机里用枚举法求解</a:t>
            </a:r>
            <a:r>
              <a:rPr lang="en-US" altLang="zh-CN" sz="2800" dirty="0"/>
              <a:t>VC</a:t>
            </a:r>
            <a:r>
              <a:rPr lang="zh-CN" altLang="en-US" sz="2800" dirty="0"/>
              <a:t>问题，须花时多少？</a:t>
            </a:r>
          </a:p>
        </p:txBody>
      </p:sp>
      <p:sp>
        <p:nvSpPr>
          <p:cNvPr id="685060" name="Rectangle 4"/>
          <p:cNvSpPr>
            <a:spLocks noChangeArrowheads="1"/>
          </p:cNvSpPr>
          <p:nvPr/>
        </p:nvSpPr>
        <p:spPr bwMode="auto">
          <a:xfrm>
            <a:off x="395288" y="2492375"/>
            <a:ext cx="8534400" cy="2449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Font typeface="Wingdings" panose="05000000000000000000" pitchFamily="2" charset="2"/>
              <a:buChar char="Ø"/>
              <a:defRPr kumimoji="1" sz="3200">
                <a:solidFill>
                  <a:schemeClr val="bg1"/>
                </a:solidFill>
                <a:latin typeface="Times New Roman" panose="02020603050405020304" pitchFamily="18" charset="0"/>
                <a:ea typeface="黑体" panose="02010609060101010101" pitchFamily="49" charset="-122"/>
              </a:defRPr>
            </a:lvl1pPr>
            <a:lvl2pPr marL="742950" indent="-285750" algn="l">
              <a:spcBef>
                <a:spcPct val="20000"/>
              </a:spcBef>
              <a:buFont typeface="Wingdings" panose="05000000000000000000" pitchFamily="2" charset="2"/>
              <a:buChar char="§"/>
              <a:defRPr kumimoji="1" sz="2800">
                <a:solidFill>
                  <a:schemeClr val="bg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bg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bg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bg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9pPr>
          </a:lstStyle>
          <a:p>
            <a:r>
              <a:rPr lang="zh-CN" altLang="en-US" dirty="0">
                <a:solidFill>
                  <a:srgbClr val="00B050"/>
                </a:solidFill>
              </a:rPr>
              <a:t>计算：我们假设该机器每秒钟可判断一亿种的方案是否正确！则有：</a:t>
            </a:r>
          </a:p>
          <a:p>
            <a:r>
              <a:rPr lang="en-US" altLang="zh-CN" dirty="0">
                <a:solidFill>
                  <a:srgbClr val="00B050"/>
                </a:solidFill>
              </a:rPr>
              <a:t>2^56</a:t>
            </a:r>
            <a:r>
              <a:rPr lang="zh-CN" altLang="en-US" dirty="0">
                <a:solidFill>
                  <a:srgbClr val="00B050"/>
                </a:solidFill>
              </a:rPr>
              <a:t>种方案</a:t>
            </a:r>
            <a:r>
              <a:rPr lang="en-US" altLang="zh-CN" dirty="0">
                <a:solidFill>
                  <a:srgbClr val="00B050"/>
                </a:solidFill>
              </a:rPr>
              <a:t>/1</a:t>
            </a:r>
            <a:r>
              <a:rPr lang="zh-CN" altLang="en-US" dirty="0">
                <a:solidFill>
                  <a:srgbClr val="00B050"/>
                </a:solidFill>
              </a:rPr>
              <a:t>亿种每秒</a:t>
            </a:r>
            <a:r>
              <a:rPr lang="en-US" altLang="zh-CN" dirty="0">
                <a:solidFill>
                  <a:srgbClr val="00B050"/>
                </a:solidFill>
              </a:rPr>
              <a:t>/60/60/24/365</a:t>
            </a:r>
          </a:p>
          <a:p>
            <a:pPr>
              <a:buFont typeface="Wingdings" panose="05000000000000000000" pitchFamily="2" charset="2"/>
              <a:buNone/>
            </a:pPr>
            <a:r>
              <a:rPr lang="en-US" altLang="zh-CN" dirty="0">
                <a:solidFill>
                  <a:srgbClr val="00B050"/>
                </a:solidFill>
              </a:rPr>
              <a:t>=22.85(</a:t>
            </a:r>
            <a:r>
              <a:rPr lang="zh-CN" altLang="en-US" dirty="0">
                <a:solidFill>
                  <a:srgbClr val="00B050"/>
                </a:solidFill>
              </a:rPr>
              <a:t>年</a:t>
            </a:r>
            <a:r>
              <a:rPr lang="en-US" altLang="zh-CN" dirty="0">
                <a:solidFill>
                  <a:srgbClr val="00B050"/>
                </a:solidFill>
              </a:rPr>
              <a:t>)</a:t>
            </a:r>
            <a:r>
              <a:rPr lang="zh-CN" altLang="en-US" dirty="0">
                <a:solidFill>
                  <a:srgbClr val="00B050"/>
                </a:solidFill>
              </a:rPr>
              <a:t>！</a:t>
            </a:r>
          </a:p>
        </p:txBody>
      </p:sp>
      <p:sp>
        <p:nvSpPr>
          <p:cNvPr id="685061" name="Rectangle 5"/>
          <p:cNvSpPr>
            <a:spLocks noChangeArrowheads="1"/>
          </p:cNvSpPr>
          <p:nvPr/>
        </p:nvSpPr>
        <p:spPr bwMode="auto">
          <a:xfrm>
            <a:off x="107505" y="5084763"/>
            <a:ext cx="9036496" cy="143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Font typeface="Wingdings" panose="05000000000000000000" pitchFamily="2" charset="2"/>
              <a:buChar char="Ø"/>
              <a:defRPr kumimoji="1" sz="3200">
                <a:solidFill>
                  <a:schemeClr val="bg1"/>
                </a:solidFill>
                <a:latin typeface="Times New Roman" panose="02020603050405020304" pitchFamily="18" charset="0"/>
                <a:ea typeface="黑体" panose="02010609060101010101" pitchFamily="49" charset="-122"/>
              </a:defRPr>
            </a:lvl1pPr>
            <a:lvl2pPr marL="742950" indent="-285750" algn="l">
              <a:spcBef>
                <a:spcPct val="20000"/>
              </a:spcBef>
              <a:buFont typeface="Wingdings" panose="05000000000000000000" pitchFamily="2" charset="2"/>
              <a:buChar char="§"/>
              <a:defRPr kumimoji="1" sz="2800">
                <a:solidFill>
                  <a:schemeClr val="bg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bg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bg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bg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9pPr>
          </a:lstStyle>
          <a:p>
            <a:pPr>
              <a:lnSpc>
                <a:spcPct val="110000"/>
              </a:lnSpc>
              <a:spcBef>
                <a:spcPct val="10000"/>
              </a:spcBef>
              <a:buFont typeface="Wingdings" panose="05000000000000000000" pitchFamily="2" charset="2"/>
              <a:buNone/>
            </a:pPr>
            <a:r>
              <a:rPr lang="zh-CN" altLang="en-US" dirty="0">
                <a:solidFill>
                  <a:srgbClr val="00B0F0"/>
                </a:solidFill>
              </a:rPr>
              <a:t>结论：对于</a:t>
            </a:r>
            <a:r>
              <a:rPr kumimoji="0" lang="en-US" altLang="zh-CN" dirty="0">
                <a:solidFill>
                  <a:srgbClr val="00B0F0"/>
                </a:solidFill>
              </a:rPr>
              <a:t>O(2</a:t>
            </a:r>
            <a:r>
              <a:rPr kumimoji="0" lang="en-US" altLang="zh-CN" baseline="30000" dirty="0">
                <a:solidFill>
                  <a:srgbClr val="00B0F0"/>
                </a:solidFill>
              </a:rPr>
              <a:t>n</a:t>
            </a:r>
            <a:r>
              <a:rPr kumimoji="0" lang="en-US" altLang="zh-CN" dirty="0">
                <a:solidFill>
                  <a:srgbClr val="00B0F0"/>
                </a:solidFill>
              </a:rPr>
              <a:t>)</a:t>
            </a:r>
            <a:r>
              <a:rPr lang="zh-CN" altLang="en-US" dirty="0">
                <a:solidFill>
                  <a:srgbClr val="00B0F0"/>
                </a:solidFill>
              </a:rPr>
              <a:t>的算法，当</a:t>
            </a:r>
            <a:r>
              <a:rPr lang="en-US" altLang="zh-CN" dirty="0">
                <a:solidFill>
                  <a:srgbClr val="00B0F0"/>
                </a:solidFill>
              </a:rPr>
              <a:t>n</a:t>
            </a:r>
            <a:r>
              <a:rPr lang="zh-CN" altLang="en-US" dirty="0">
                <a:solidFill>
                  <a:srgbClr val="00B0F0"/>
                </a:solidFill>
              </a:rPr>
              <a:t>足够大时，全世界现有</a:t>
            </a:r>
            <a:r>
              <a:rPr lang="zh-CN" altLang="en-US" dirty="0" smtClean="0">
                <a:solidFill>
                  <a:srgbClr val="00B0F0"/>
                </a:solidFill>
              </a:rPr>
              <a:t>的</a:t>
            </a:r>
            <a:r>
              <a:rPr lang="zh-CN" altLang="en-US" dirty="0">
                <a:solidFill>
                  <a:srgbClr val="00B0F0"/>
                </a:solidFill>
              </a:rPr>
              <a:t>传统</a:t>
            </a:r>
            <a:r>
              <a:rPr lang="zh-CN" altLang="en-US" dirty="0" smtClean="0">
                <a:solidFill>
                  <a:srgbClr val="00B0F0"/>
                </a:solidFill>
              </a:rPr>
              <a:t>计算机</a:t>
            </a:r>
            <a:r>
              <a:rPr lang="zh-CN" altLang="en-US" dirty="0">
                <a:solidFill>
                  <a:srgbClr val="00B0F0"/>
                </a:solidFill>
              </a:rPr>
              <a:t>都无法在可接受的时间内求解。</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15</a:t>
            </a:fld>
            <a:endParaRPr lang="en-US" altLang="zh-CN" dirty="0"/>
          </a:p>
        </p:txBody>
      </p:sp>
    </p:spTree>
    <p:extLst>
      <p:ext uri="{BB962C8B-B14F-4D97-AF65-F5344CB8AC3E}">
        <p14:creationId xmlns:p14="http://schemas.microsoft.com/office/powerpoint/2010/main" val="15143665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85059">
                                            <p:txEl>
                                              <p:pRg st="0" end="0"/>
                                            </p:txEl>
                                          </p:spTgt>
                                        </p:tgtEl>
                                        <p:attrNameLst>
                                          <p:attrName>style.visibility</p:attrName>
                                        </p:attrNameLst>
                                      </p:cBhvr>
                                      <p:to>
                                        <p:strVal val="visible"/>
                                      </p:to>
                                    </p:set>
                                    <p:animEffect transition="in" filter="blinds(horizontal)">
                                      <p:cBhvr>
                                        <p:cTn id="7" dur="500"/>
                                        <p:tgtEl>
                                          <p:spTgt spid="6850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85060"/>
                                        </p:tgtEl>
                                        <p:attrNameLst>
                                          <p:attrName>style.visibility</p:attrName>
                                        </p:attrNameLst>
                                      </p:cBhvr>
                                      <p:to>
                                        <p:strVal val="visible"/>
                                      </p:to>
                                    </p:set>
                                    <p:animEffect transition="in" filter="blinds(horizontal)">
                                      <p:cBhvr>
                                        <p:cTn id="12" dur="500"/>
                                        <p:tgtEl>
                                          <p:spTgt spid="6850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85061">
                                            <p:txEl>
                                              <p:pRg st="0" end="0"/>
                                            </p:txEl>
                                          </p:spTgt>
                                        </p:tgtEl>
                                        <p:attrNameLst>
                                          <p:attrName>style.visibility</p:attrName>
                                        </p:attrNameLst>
                                      </p:cBhvr>
                                      <p:to>
                                        <p:strVal val="visible"/>
                                      </p:to>
                                    </p:set>
                                    <p:animEffect transition="in" filter="blinds(horizontal)">
                                      <p:cBhvr>
                                        <p:cTn id="17" dur="500"/>
                                        <p:tgtEl>
                                          <p:spTgt spid="68506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9" grpId="0" build="p"/>
      <p:bldP spid="685060" grpId="0"/>
      <p:bldP spid="685061" grpId="0" build="allAtOnce"/>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609600" y="381000"/>
            <a:ext cx="7772400" cy="762000"/>
          </a:xfrm>
        </p:spPr>
        <p:txBody>
          <a:bodyPr/>
          <a:lstStyle/>
          <a:p>
            <a:pPr algn="l"/>
            <a:r>
              <a:rPr lang="zh-CN" altLang="en-US" sz="2800" b="1">
                <a:solidFill>
                  <a:srgbClr val="000066"/>
                </a:solidFill>
              </a:rPr>
              <a:t>2  子集和问题的完全多项式时间近似格式</a:t>
            </a:r>
            <a:endParaRPr lang="en-US" altLang="zh-CN" sz="2800" b="1">
              <a:solidFill>
                <a:srgbClr val="000066"/>
              </a:solidFill>
            </a:endParaRPr>
          </a:p>
        </p:txBody>
      </p:sp>
      <p:sp>
        <p:nvSpPr>
          <p:cNvPr id="295939" name="Rectangle 3"/>
          <p:cNvSpPr>
            <a:spLocks noChangeArrowheads="1"/>
          </p:cNvSpPr>
          <p:nvPr/>
        </p:nvSpPr>
        <p:spPr bwMode="auto">
          <a:xfrm>
            <a:off x="4305300" y="3257550"/>
            <a:ext cx="9144000" cy="0"/>
          </a:xfrm>
          <a:prstGeom prst="rect">
            <a:avLst/>
          </a:prstGeom>
          <a:noFill/>
          <a:ln w="6350">
            <a:noFill/>
            <a:miter lim="800000"/>
            <a:headEnd/>
            <a:tailEnd/>
          </a:ln>
          <a:effectLst/>
        </p:spPr>
        <p:txBody>
          <a:bodyPr>
            <a:spAutoFit/>
          </a:bodyPr>
          <a:lstStyle/>
          <a:p>
            <a:endParaRPr lang="zh-CN" altLang="en-US"/>
          </a:p>
        </p:txBody>
      </p:sp>
      <p:sp>
        <p:nvSpPr>
          <p:cNvPr id="295941" name="Text Box 5"/>
          <p:cNvSpPr txBox="1">
            <a:spLocks noChangeArrowheads="1"/>
          </p:cNvSpPr>
          <p:nvPr/>
        </p:nvSpPr>
        <p:spPr bwMode="auto">
          <a:xfrm>
            <a:off x="323850" y="1196975"/>
            <a:ext cx="8385175" cy="854075"/>
          </a:xfrm>
          <a:prstGeom prst="rect">
            <a:avLst/>
          </a:prstGeom>
          <a:noFill/>
          <a:ln w="6350">
            <a:noFill/>
            <a:miter lim="800000"/>
            <a:headEnd/>
            <a:tailEnd/>
          </a:ln>
          <a:effectLst/>
        </p:spPr>
        <p:txBody>
          <a:bodyPr>
            <a:spAutoFit/>
          </a:bodyPr>
          <a:lstStyle/>
          <a:p>
            <a:pPr>
              <a:lnSpc>
                <a:spcPct val="125000"/>
              </a:lnSpc>
            </a:pPr>
            <a:r>
              <a:rPr kumimoji="1" lang="zh-CN" altLang="en-US" sz="2000" b="1">
                <a:solidFill>
                  <a:srgbClr val="000066"/>
                </a:solidFill>
                <a:latin typeface="楷体_GB2312" pitchFamily="49" charset="-122"/>
                <a:ea typeface="楷体_GB2312" pitchFamily="49" charset="-122"/>
              </a:rPr>
              <a:t>    基于算法</a:t>
            </a:r>
            <a:r>
              <a:rPr kumimoji="1" lang="en-US" altLang="zh-CN" sz="2000" b="1">
                <a:solidFill>
                  <a:srgbClr val="000066"/>
                </a:solidFill>
                <a:latin typeface="楷体_GB2312" pitchFamily="49" charset="-122"/>
                <a:ea typeface="楷体_GB2312" pitchFamily="49" charset="-122"/>
              </a:rPr>
              <a:t>exactSubsetSum，</a:t>
            </a:r>
            <a:r>
              <a:rPr kumimoji="1" lang="zh-CN" altLang="en-US" sz="2000" b="1">
                <a:solidFill>
                  <a:srgbClr val="000066"/>
                </a:solidFill>
                <a:latin typeface="楷体_GB2312" pitchFamily="49" charset="-122"/>
                <a:ea typeface="楷体_GB2312" pitchFamily="49" charset="-122"/>
              </a:rPr>
              <a:t>通过对表</a:t>
            </a:r>
            <a:r>
              <a:rPr kumimoji="1" lang="en-US" altLang="zh-CN" sz="2000" b="1">
                <a:solidFill>
                  <a:srgbClr val="000066"/>
                </a:solidFill>
                <a:latin typeface="楷体_GB2312" pitchFamily="49" charset="-122"/>
                <a:ea typeface="楷体_GB2312" pitchFamily="49" charset="-122"/>
              </a:rPr>
              <a:t>L[i]</a:t>
            </a:r>
            <a:r>
              <a:rPr kumimoji="1" lang="zh-CN" altLang="en-US" sz="2000" b="1">
                <a:solidFill>
                  <a:srgbClr val="000066"/>
                </a:solidFill>
                <a:latin typeface="楷体_GB2312" pitchFamily="49" charset="-122"/>
                <a:ea typeface="楷体_GB2312" pitchFamily="49" charset="-122"/>
              </a:rPr>
              <a:t>作适当的修整建立一个子集和问题的完全多项式时间近似格式。</a:t>
            </a:r>
          </a:p>
        </p:txBody>
      </p:sp>
      <p:sp>
        <p:nvSpPr>
          <p:cNvPr id="295943" name="Text Box 7"/>
          <p:cNvSpPr txBox="1">
            <a:spLocks noChangeArrowheads="1"/>
          </p:cNvSpPr>
          <p:nvPr/>
        </p:nvSpPr>
        <p:spPr bwMode="auto">
          <a:xfrm>
            <a:off x="304800" y="2209800"/>
            <a:ext cx="8458200" cy="1616075"/>
          </a:xfrm>
          <a:prstGeom prst="rect">
            <a:avLst/>
          </a:prstGeom>
          <a:noFill/>
          <a:ln w="6350">
            <a:noFill/>
            <a:miter lim="800000"/>
            <a:headEnd/>
            <a:tailEnd/>
          </a:ln>
          <a:effectLst/>
        </p:spPr>
        <p:txBody>
          <a:bodyPr>
            <a:spAutoFit/>
          </a:bodyPr>
          <a:lstStyle/>
          <a:p>
            <a:pPr>
              <a:lnSpc>
                <a:spcPct val="125000"/>
              </a:lnSpc>
            </a:pPr>
            <a:r>
              <a:rPr kumimoji="1" lang="zh-CN" altLang="en-US" sz="2000" b="1">
                <a:solidFill>
                  <a:srgbClr val="000066"/>
                </a:solidFill>
                <a:latin typeface="楷体_GB2312" pitchFamily="49" charset="-122"/>
                <a:ea typeface="楷体_GB2312" pitchFamily="49" charset="-122"/>
              </a:rPr>
              <a:t>    在对表</a:t>
            </a:r>
            <a:r>
              <a:rPr kumimoji="1" lang="en-US" altLang="zh-CN" sz="2000" b="1">
                <a:solidFill>
                  <a:srgbClr val="000066"/>
                </a:solidFill>
                <a:latin typeface="楷体_GB2312" pitchFamily="49" charset="-122"/>
                <a:ea typeface="楷体_GB2312" pitchFamily="49" charset="-122"/>
              </a:rPr>
              <a:t>L[i]</a:t>
            </a:r>
            <a:r>
              <a:rPr kumimoji="1" lang="zh-CN" altLang="en-US" sz="2000" b="1">
                <a:solidFill>
                  <a:srgbClr val="000066"/>
                </a:solidFill>
                <a:latin typeface="楷体_GB2312" pitchFamily="49" charset="-122"/>
                <a:ea typeface="楷体_GB2312" pitchFamily="49" charset="-122"/>
              </a:rPr>
              <a:t>进行修整时，用到一个修整参数</a:t>
            </a:r>
            <a:r>
              <a:rPr kumimoji="1" lang="en-US" altLang="zh-CN" sz="2000" b="1">
                <a:solidFill>
                  <a:srgbClr val="000066"/>
                </a:solidFill>
                <a:latin typeface="楷体_GB2312" pitchFamily="49" charset="-122"/>
                <a:ea typeface="楷体_GB2312" pitchFamily="49" charset="-122"/>
              </a:rPr>
              <a:t>δ，0＜δ＜1。</a:t>
            </a:r>
            <a:r>
              <a:rPr kumimoji="1" lang="zh-CN" altLang="en-US" sz="2000" b="1">
                <a:solidFill>
                  <a:srgbClr val="000066"/>
                </a:solidFill>
                <a:latin typeface="楷体_GB2312" pitchFamily="49" charset="-122"/>
                <a:ea typeface="楷体_GB2312" pitchFamily="49" charset="-122"/>
              </a:rPr>
              <a:t>用参数</a:t>
            </a:r>
            <a:r>
              <a:rPr kumimoji="1" lang="en-US" altLang="zh-CN" sz="2000" b="1">
                <a:solidFill>
                  <a:srgbClr val="000066"/>
                </a:solidFill>
                <a:latin typeface="楷体_GB2312" pitchFamily="49" charset="-122"/>
                <a:ea typeface="楷体_GB2312" pitchFamily="49" charset="-122"/>
              </a:rPr>
              <a:t>δ</a:t>
            </a:r>
            <a:r>
              <a:rPr kumimoji="1" lang="zh-CN" altLang="en-US" sz="2000" b="1">
                <a:solidFill>
                  <a:srgbClr val="000066"/>
                </a:solidFill>
                <a:latin typeface="楷体_GB2312" pitchFamily="49" charset="-122"/>
                <a:ea typeface="楷体_GB2312" pitchFamily="49" charset="-122"/>
              </a:rPr>
              <a:t>修整一个表</a:t>
            </a:r>
            <a:r>
              <a:rPr kumimoji="1" lang="en-US" altLang="zh-CN" sz="2000" b="1">
                <a:solidFill>
                  <a:srgbClr val="000066"/>
                </a:solidFill>
                <a:latin typeface="楷体_GB2312" pitchFamily="49" charset="-122"/>
                <a:ea typeface="楷体_GB2312" pitchFamily="49" charset="-122"/>
              </a:rPr>
              <a:t>L</a:t>
            </a:r>
            <a:r>
              <a:rPr kumimoji="1" lang="zh-CN" altLang="en-US" sz="2000" b="1">
                <a:solidFill>
                  <a:srgbClr val="000066"/>
                </a:solidFill>
                <a:latin typeface="楷体_GB2312" pitchFamily="49" charset="-122"/>
                <a:ea typeface="楷体_GB2312" pitchFamily="49" charset="-122"/>
              </a:rPr>
              <a:t>是指从</a:t>
            </a:r>
            <a:r>
              <a:rPr kumimoji="1" lang="en-US" altLang="zh-CN" sz="2000" b="1">
                <a:solidFill>
                  <a:srgbClr val="000066"/>
                </a:solidFill>
                <a:latin typeface="楷体_GB2312" pitchFamily="49" charset="-122"/>
                <a:ea typeface="楷体_GB2312" pitchFamily="49" charset="-122"/>
              </a:rPr>
              <a:t>L</a:t>
            </a:r>
            <a:r>
              <a:rPr kumimoji="1" lang="zh-CN" altLang="en-US" sz="2000" b="1">
                <a:solidFill>
                  <a:srgbClr val="000066"/>
                </a:solidFill>
                <a:latin typeface="楷体_GB2312" pitchFamily="49" charset="-122"/>
                <a:ea typeface="楷体_GB2312" pitchFamily="49" charset="-122"/>
              </a:rPr>
              <a:t>中删去尽可能多的元素，使得每一个从</a:t>
            </a:r>
            <a:r>
              <a:rPr kumimoji="1" lang="en-US" altLang="zh-CN" sz="2000" b="1">
                <a:solidFill>
                  <a:srgbClr val="000066"/>
                </a:solidFill>
                <a:latin typeface="楷体_GB2312" pitchFamily="49" charset="-122"/>
                <a:ea typeface="楷体_GB2312" pitchFamily="49" charset="-122"/>
              </a:rPr>
              <a:t>L</a:t>
            </a:r>
            <a:r>
              <a:rPr kumimoji="1" lang="zh-CN" altLang="en-US" sz="2000" b="1">
                <a:solidFill>
                  <a:srgbClr val="000066"/>
                </a:solidFill>
                <a:latin typeface="楷体_GB2312" pitchFamily="49" charset="-122"/>
                <a:ea typeface="楷体_GB2312" pitchFamily="49" charset="-122"/>
              </a:rPr>
              <a:t>中删去的元素</a:t>
            </a:r>
            <a:r>
              <a:rPr kumimoji="1" lang="en-US" altLang="zh-CN" sz="2000" b="1">
                <a:solidFill>
                  <a:srgbClr val="000066"/>
                </a:solidFill>
                <a:latin typeface="楷体_GB2312" pitchFamily="49" charset="-122"/>
                <a:ea typeface="楷体_GB2312" pitchFamily="49" charset="-122"/>
              </a:rPr>
              <a:t>y，</a:t>
            </a:r>
            <a:r>
              <a:rPr kumimoji="1" lang="zh-CN" altLang="en-US" sz="2000" b="1">
                <a:solidFill>
                  <a:srgbClr val="000066"/>
                </a:solidFill>
                <a:latin typeface="楷体_GB2312" pitchFamily="49" charset="-122"/>
                <a:ea typeface="楷体_GB2312" pitchFamily="49" charset="-122"/>
              </a:rPr>
              <a:t>都有一个修整后的表</a:t>
            </a:r>
            <a:r>
              <a:rPr kumimoji="1" lang="en-US" altLang="zh-CN" sz="2000" b="1">
                <a:solidFill>
                  <a:srgbClr val="000066"/>
                </a:solidFill>
                <a:latin typeface="楷体_GB2312" pitchFamily="49" charset="-122"/>
                <a:ea typeface="楷体_GB2312" pitchFamily="49" charset="-122"/>
              </a:rPr>
              <a:t>L1</a:t>
            </a:r>
            <a:r>
              <a:rPr kumimoji="1" lang="zh-CN" altLang="en-US" sz="2000" b="1">
                <a:solidFill>
                  <a:srgbClr val="000066"/>
                </a:solidFill>
                <a:latin typeface="楷体_GB2312" pitchFamily="49" charset="-122"/>
                <a:ea typeface="楷体_GB2312" pitchFamily="49" charset="-122"/>
              </a:rPr>
              <a:t>中的元素</a:t>
            </a:r>
            <a:r>
              <a:rPr kumimoji="1" lang="en-US" altLang="zh-CN" sz="2000" b="1">
                <a:solidFill>
                  <a:srgbClr val="000066"/>
                </a:solidFill>
                <a:latin typeface="楷体_GB2312" pitchFamily="49" charset="-122"/>
                <a:ea typeface="楷体_GB2312" pitchFamily="49" charset="-122"/>
              </a:rPr>
              <a:t>z</a:t>
            </a:r>
            <a:r>
              <a:rPr kumimoji="1" lang="zh-CN" altLang="en-US" sz="2000" b="1">
                <a:solidFill>
                  <a:srgbClr val="000066"/>
                </a:solidFill>
                <a:latin typeface="楷体_GB2312" pitchFamily="49" charset="-122"/>
                <a:ea typeface="楷体_GB2312" pitchFamily="49" charset="-122"/>
              </a:rPr>
              <a:t>满足(1-</a:t>
            </a:r>
            <a:r>
              <a:rPr kumimoji="1" lang="en-US" altLang="zh-CN" sz="2000" b="1">
                <a:solidFill>
                  <a:srgbClr val="000066"/>
                </a:solidFill>
                <a:latin typeface="楷体_GB2312" pitchFamily="49" charset="-122"/>
                <a:ea typeface="楷体_GB2312" pitchFamily="49" charset="-122"/>
              </a:rPr>
              <a:t>δ)y≤z≤y。</a:t>
            </a:r>
            <a:r>
              <a:rPr kumimoji="1" lang="zh-CN" altLang="en-US" sz="2000" b="1">
                <a:solidFill>
                  <a:srgbClr val="000066"/>
                </a:solidFill>
                <a:latin typeface="楷体_GB2312" pitchFamily="49" charset="-122"/>
                <a:ea typeface="楷体_GB2312" pitchFamily="49" charset="-122"/>
              </a:rPr>
              <a:t>可以将</a:t>
            </a:r>
            <a:r>
              <a:rPr kumimoji="1" lang="en-US" altLang="zh-CN" sz="2000" b="1">
                <a:solidFill>
                  <a:srgbClr val="000066"/>
                </a:solidFill>
                <a:latin typeface="楷体_GB2312" pitchFamily="49" charset="-122"/>
                <a:ea typeface="楷体_GB2312" pitchFamily="49" charset="-122"/>
              </a:rPr>
              <a:t>z</a:t>
            </a:r>
            <a:r>
              <a:rPr kumimoji="1" lang="zh-CN" altLang="en-US" sz="2000" b="1">
                <a:solidFill>
                  <a:srgbClr val="000066"/>
                </a:solidFill>
                <a:latin typeface="楷体_GB2312" pitchFamily="49" charset="-122"/>
                <a:ea typeface="楷体_GB2312" pitchFamily="49" charset="-122"/>
              </a:rPr>
              <a:t>看作是被删去元素</a:t>
            </a:r>
            <a:r>
              <a:rPr kumimoji="1" lang="en-US" altLang="zh-CN" sz="2000" b="1">
                <a:solidFill>
                  <a:srgbClr val="000066"/>
                </a:solidFill>
                <a:latin typeface="楷体_GB2312" pitchFamily="49" charset="-122"/>
                <a:ea typeface="楷体_GB2312" pitchFamily="49" charset="-122"/>
              </a:rPr>
              <a:t>y</a:t>
            </a:r>
            <a:r>
              <a:rPr kumimoji="1" lang="zh-CN" altLang="en-US" sz="2000" b="1">
                <a:solidFill>
                  <a:srgbClr val="000066"/>
                </a:solidFill>
                <a:latin typeface="楷体_GB2312" pitchFamily="49" charset="-122"/>
                <a:ea typeface="楷体_GB2312" pitchFamily="49" charset="-122"/>
              </a:rPr>
              <a:t>在修整后的新表</a:t>
            </a:r>
            <a:r>
              <a:rPr kumimoji="1" lang="en-US" altLang="zh-CN" sz="2000" b="1">
                <a:solidFill>
                  <a:srgbClr val="000066"/>
                </a:solidFill>
                <a:latin typeface="楷体_GB2312" pitchFamily="49" charset="-122"/>
                <a:ea typeface="楷体_GB2312" pitchFamily="49" charset="-122"/>
              </a:rPr>
              <a:t>L1</a:t>
            </a:r>
            <a:r>
              <a:rPr kumimoji="1" lang="zh-CN" altLang="en-US" sz="2000" b="1">
                <a:solidFill>
                  <a:srgbClr val="000066"/>
                </a:solidFill>
                <a:latin typeface="楷体_GB2312" pitchFamily="49" charset="-122"/>
                <a:ea typeface="楷体_GB2312" pitchFamily="49" charset="-122"/>
              </a:rPr>
              <a:t>中的代表。</a:t>
            </a:r>
          </a:p>
        </p:txBody>
      </p:sp>
      <p:sp>
        <p:nvSpPr>
          <p:cNvPr id="295944" name="Text Box 8"/>
          <p:cNvSpPr txBox="1">
            <a:spLocks noChangeArrowheads="1"/>
          </p:cNvSpPr>
          <p:nvPr/>
        </p:nvSpPr>
        <p:spPr bwMode="auto">
          <a:xfrm>
            <a:off x="381000" y="4191000"/>
            <a:ext cx="8458200" cy="1235075"/>
          </a:xfrm>
          <a:prstGeom prst="rect">
            <a:avLst/>
          </a:prstGeom>
          <a:noFill/>
          <a:ln w="6350">
            <a:noFill/>
            <a:miter lim="800000"/>
            <a:headEnd/>
            <a:tailEnd/>
          </a:ln>
          <a:effectLst/>
        </p:spPr>
        <p:txBody>
          <a:bodyPr>
            <a:spAutoFit/>
          </a:bodyPr>
          <a:lstStyle/>
          <a:p>
            <a:pPr>
              <a:lnSpc>
                <a:spcPct val="125000"/>
              </a:lnSpc>
            </a:pPr>
            <a:r>
              <a:rPr kumimoji="1" lang="zh-CN" altLang="en-US" sz="2000" b="1">
                <a:solidFill>
                  <a:srgbClr val="000066"/>
                </a:solidFill>
                <a:latin typeface="楷体_GB2312" pitchFamily="49" charset="-122"/>
                <a:ea typeface="楷体_GB2312" pitchFamily="49" charset="-122"/>
              </a:rPr>
              <a:t> 举例：若</a:t>
            </a:r>
            <a:r>
              <a:rPr kumimoji="1" lang="en-US" altLang="zh-CN" sz="2000" b="1">
                <a:solidFill>
                  <a:srgbClr val="000066"/>
                </a:solidFill>
                <a:latin typeface="楷体_GB2312" pitchFamily="49" charset="-122"/>
                <a:ea typeface="楷体_GB2312" pitchFamily="49" charset="-122"/>
              </a:rPr>
              <a:t>δ=0.1，</a:t>
            </a:r>
            <a:r>
              <a:rPr kumimoji="1" lang="zh-CN" altLang="en-US" sz="2000" b="1">
                <a:solidFill>
                  <a:srgbClr val="000066"/>
                </a:solidFill>
                <a:latin typeface="楷体_GB2312" pitchFamily="49" charset="-122"/>
                <a:ea typeface="楷体_GB2312" pitchFamily="49" charset="-122"/>
              </a:rPr>
              <a:t>且</a:t>
            </a:r>
            <a:r>
              <a:rPr kumimoji="1" lang="en-US" altLang="zh-CN" sz="2000" b="1">
                <a:solidFill>
                  <a:srgbClr val="000066"/>
                </a:solidFill>
                <a:latin typeface="楷体_GB2312" pitchFamily="49" charset="-122"/>
                <a:ea typeface="楷体_GB2312" pitchFamily="49" charset="-122"/>
              </a:rPr>
              <a:t>L=〈10,11,12,15,20,21,22,23,24,29〉，</a:t>
            </a:r>
            <a:r>
              <a:rPr kumimoji="1" lang="zh-CN" altLang="en-US" sz="2000" b="1">
                <a:solidFill>
                  <a:srgbClr val="000066"/>
                </a:solidFill>
                <a:latin typeface="楷体_GB2312" pitchFamily="49" charset="-122"/>
                <a:ea typeface="楷体_GB2312" pitchFamily="49" charset="-122"/>
              </a:rPr>
              <a:t>则用</a:t>
            </a:r>
            <a:r>
              <a:rPr kumimoji="1" lang="en-US" altLang="zh-CN" sz="2000" b="1">
                <a:solidFill>
                  <a:srgbClr val="000066"/>
                </a:solidFill>
                <a:latin typeface="楷体_GB2312" pitchFamily="49" charset="-122"/>
                <a:ea typeface="楷体_GB2312" pitchFamily="49" charset="-122"/>
              </a:rPr>
              <a:t>δ</a:t>
            </a:r>
            <a:r>
              <a:rPr kumimoji="1" lang="zh-CN" altLang="en-US" sz="2000" b="1">
                <a:solidFill>
                  <a:srgbClr val="000066"/>
                </a:solidFill>
                <a:latin typeface="楷体_GB2312" pitchFamily="49" charset="-122"/>
                <a:ea typeface="楷体_GB2312" pitchFamily="49" charset="-122"/>
              </a:rPr>
              <a:t>对</a:t>
            </a:r>
            <a:r>
              <a:rPr kumimoji="1" lang="en-US" altLang="zh-CN" sz="2000" b="1">
                <a:solidFill>
                  <a:srgbClr val="000066"/>
                </a:solidFill>
                <a:latin typeface="楷体_GB2312" pitchFamily="49" charset="-122"/>
                <a:ea typeface="楷体_GB2312" pitchFamily="49" charset="-122"/>
              </a:rPr>
              <a:t>L</a:t>
            </a:r>
            <a:r>
              <a:rPr kumimoji="1" lang="zh-CN" altLang="en-US" sz="2000" b="1">
                <a:solidFill>
                  <a:srgbClr val="000066"/>
                </a:solidFill>
                <a:latin typeface="楷体_GB2312" pitchFamily="49" charset="-122"/>
                <a:ea typeface="楷体_GB2312" pitchFamily="49" charset="-122"/>
              </a:rPr>
              <a:t>进行修整后得到</a:t>
            </a:r>
            <a:r>
              <a:rPr kumimoji="1" lang="en-US" altLang="zh-CN" sz="2000" b="1">
                <a:solidFill>
                  <a:srgbClr val="000066"/>
                </a:solidFill>
                <a:latin typeface="楷体_GB2312" pitchFamily="49" charset="-122"/>
                <a:ea typeface="楷体_GB2312" pitchFamily="49" charset="-122"/>
              </a:rPr>
              <a:t>L1=〈10，12，15，20，23，29〉。</a:t>
            </a:r>
            <a:r>
              <a:rPr kumimoji="1" lang="zh-CN" altLang="en-US" sz="2000" b="1">
                <a:solidFill>
                  <a:srgbClr val="000066"/>
                </a:solidFill>
                <a:latin typeface="楷体_GB2312" pitchFamily="49" charset="-122"/>
                <a:ea typeface="楷体_GB2312" pitchFamily="49" charset="-122"/>
              </a:rPr>
              <a:t>其中被删去的数11由10来代表，21和22由20来代表，24由23来代表。 </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150</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5941"/>
                                        </p:tgtEl>
                                        <p:attrNameLst>
                                          <p:attrName>style.visibility</p:attrName>
                                        </p:attrNameLst>
                                      </p:cBhvr>
                                      <p:to>
                                        <p:strVal val="visible"/>
                                      </p:to>
                                    </p:set>
                                    <p:animEffect transition="in" filter="blinds(horizontal)">
                                      <p:cBhvr>
                                        <p:cTn id="7" dur="500"/>
                                        <p:tgtEl>
                                          <p:spTgt spid="29594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5943"/>
                                        </p:tgtEl>
                                        <p:attrNameLst>
                                          <p:attrName>style.visibility</p:attrName>
                                        </p:attrNameLst>
                                      </p:cBhvr>
                                      <p:to>
                                        <p:strVal val="visible"/>
                                      </p:to>
                                    </p:set>
                                    <p:animEffect transition="in" filter="blinds(horizontal)">
                                      <p:cBhvr>
                                        <p:cTn id="12" dur="500"/>
                                        <p:tgtEl>
                                          <p:spTgt spid="29594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5944"/>
                                        </p:tgtEl>
                                        <p:attrNameLst>
                                          <p:attrName>style.visibility</p:attrName>
                                        </p:attrNameLst>
                                      </p:cBhvr>
                                      <p:to>
                                        <p:strVal val="visible"/>
                                      </p:to>
                                    </p:set>
                                    <p:animEffect transition="in" filter="blinds(horizontal)">
                                      <p:cBhvr>
                                        <p:cTn id="17" dur="500"/>
                                        <p:tgtEl>
                                          <p:spTgt spid="295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41" grpId="0" autoUpdateAnimBg="0"/>
      <p:bldP spid="295943" grpId="0" autoUpdateAnimBg="0"/>
      <p:bldP spid="295944" grpId="0"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62" name="Rectangle 2"/>
          <p:cNvSpPr>
            <a:spLocks noGrp="1" noChangeArrowheads="1"/>
          </p:cNvSpPr>
          <p:nvPr>
            <p:ph type="title"/>
          </p:nvPr>
        </p:nvSpPr>
        <p:spPr>
          <a:xfrm>
            <a:off x="0" y="476672"/>
            <a:ext cx="8229600" cy="636588"/>
          </a:xfrm>
        </p:spPr>
        <p:txBody>
          <a:bodyPr/>
          <a:lstStyle/>
          <a:p>
            <a:pPr algn="l"/>
            <a:r>
              <a:rPr lang="zh-CN" altLang="en-US" sz="2800" b="1" dirty="0">
                <a:solidFill>
                  <a:srgbClr val="000066"/>
                </a:solidFill>
              </a:rPr>
              <a:t>2  子集和问题的完全多项式时间近似格式</a:t>
            </a:r>
            <a:endParaRPr lang="en-US" altLang="zh-CN" sz="2800" b="1" dirty="0">
              <a:solidFill>
                <a:srgbClr val="000066"/>
              </a:solidFill>
            </a:endParaRPr>
          </a:p>
        </p:txBody>
      </p:sp>
      <p:sp>
        <p:nvSpPr>
          <p:cNvPr id="296963" name="Rectangle 3"/>
          <p:cNvSpPr>
            <a:spLocks noChangeArrowheads="1"/>
          </p:cNvSpPr>
          <p:nvPr/>
        </p:nvSpPr>
        <p:spPr bwMode="auto">
          <a:xfrm>
            <a:off x="4305300" y="3257550"/>
            <a:ext cx="9144000" cy="0"/>
          </a:xfrm>
          <a:prstGeom prst="rect">
            <a:avLst/>
          </a:prstGeom>
          <a:noFill/>
          <a:ln w="6350">
            <a:noFill/>
            <a:miter lim="800000"/>
            <a:headEnd/>
            <a:tailEnd/>
          </a:ln>
          <a:effectLst/>
        </p:spPr>
        <p:txBody>
          <a:bodyPr>
            <a:spAutoFit/>
          </a:bodyPr>
          <a:lstStyle/>
          <a:p>
            <a:endParaRPr lang="zh-CN" altLang="en-US"/>
          </a:p>
        </p:txBody>
      </p:sp>
      <p:sp>
        <p:nvSpPr>
          <p:cNvPr id="296964" name="Text Box 4"/>
          <p:cNvSpPr txBox="1">
            <a:spLocks noChangeArrowheads="1"/>
          </p:cNvSpPr>
          <p:nvPr/>
        </p:nvSpPr>
        <p:spPr bwMode="auto">
          <a:xfrm>
            <a:off x="533400" y="1382713"/>
            <a:ext cx="2971800" cy="457200"/>
          </a:xfrm>
          <a:prstGeom prst="rect">
            <a:avLst/>
          </a:prstGeom>
          <a:noFill/>
          <a:ln w="6350">
            <a:noFill/>
            <a:miter lim="800000"/>
            <a:headEnd/>
            <a:tailEnd/>
          </a:ln>
          <a:effectLst/>
        </p:spPr>
        <p:txBody>
          <a:bodyPr>
            <a:spAutoFit/>
          </a:bodyPr>
          <a:lstStyle/>
          <a:p>
            <a:pPr>
              <a:spcBef>
                <a:spcPct val="20000"/>
              </a:spcBef>
            </a:pPr>
            <a:r>
              <a:rPr kumimoji="1" lang="zh-CN" altLang="en-US" sz="2400" b="1">
                <a:solidFill>
                  <a:srgbClr val="000066"/>
                </a:solidFill>
                <a:latin typeface="楷体_GB2312" pitchFamily="49" charset="-122"/>
                <a:ea typeface="楷体_GB2312" pitchFamily="49" charset="-122"/>
              </a:rPr>
              <a:t>对有序表</a:t>
            </a:r>
            <a:r>
              <a:rPr kumimoji="1" lang="en-US" altLang="zh-CN" sz="2400" b="1">
                <a:solidFill>
                  <a:srgbClr val="000066"/>
                </a:solidFill>
                <a:latin typeface="楷体_GB2312" pitchFamily="49" charset="-122"/>
                <a:ea typeface="楷体_GB2312" pitchFamily="49" charset="-122"/>
              </a:rPr>
              <a:t>L</a:t>
            </a:r>
            <a:r>
              <a:rPr kumimoji="1" lang="zh-CN" altLang="en-US" sz="2400" b="1">
                <a:solidFill>
                  <a:srgbClr val="000066"/>
                </a:solidFill>
                <a:latin typeface="楷体_GB2312" pitchFamily="49" charset="-122"/>
                <a:ea typeface="楷体_GB2312" pitchFamily="49" charset="-122"/>
              </a:rPr>
              <a:t>修整算法</a:t>
            </a:r>
          </a:p>
        </p:txBody>
      </p:sp>
      <p:sp>
        <p:nvSpPr>
          <p:cNvPr id="296967" name="Text Box 7"/>
          <p:cNvSpPr txBox="1">
            <a:spLocks noChangeArrowheads="1"/>
          </p:cNvSpPr>
          <p:nvPr/>
        </p:nvSpPr>
        <p:spPr bwMode="auto">
          <a:xfrm>
            <a:off x="0" y="1916113"/>
            <a:ext cx="4191000" cy="4079875"/>
          </a:xfrm>
          <a:prstGeom prst="rect">
            <a:avLst/>
          </a:prstGeom>
          <a:noFill/>
          <a:ln w="31750">
            <a:solidFill>
              <a:schemeClr val="hlink"/>
            </a:solidFill>
            <a:miter lim="800000"/>
            <a:headEnd/>
            <a:tailEnd/>
          </a:ln>
          <a:effectLst/>
        </p:spPr>
        <p:txBody>
          <a:bodyPr>
            <a:spAutoFit/>
          </a:bodyPr>
          <a:lstStyle/>
          <a:p>
            <a:pPr>
              <a:spcBef>
                <a:spcPct val="20000"/>
              </a:spcBef>
            </a:pPr>
            <a:r>
              <a:rPr kumimoji="1" lang="en-US" altLang="zh-CN" sz="2000" b="1">
                <a:solidFill>
                  <a:srgbClr val="000066"/>
                </a:solidFill>
                <a:latin typeface="楷体_GB2312" pitchFamily="49" charset="-122"/>
              </a:rPr>
              <a:t>List trim(L,</a:t>
            </a:r>
            <a:r>
              <a:rPr kumimoji="1" lang="en-US" altLang="zh-CN" sz="2000" b="1">
                <a:solidFill>
                  <a:srgbClr val="000066"/>
                </a:solidFill>
                <a:latin typeface="Times New Roman" pitchFamily="18" charset="0"/>
              </a:rPr>
              <a:t>δ</a:t>
            </a:r>
            <a:r>
              <a:rPr kumimoji="1" lang="en-US" altLang="zh-CN" sz="2000" b="1">
                <a:solidFill>
                  <a:srgbClr val="000066"/>
                </a:solidFill>
                <a:latin typeface="楷体_GB2312" pitchFamily="49" charset="-122"/>
              </a:rPr>
              <a:t>)</a:t>
            </a:r>
          </a:p>
          <a:p>
            <a:pPr>
              <a:spcBef>
                <a:spcPct val="20000"/>
              </a:spcBef>
            </a:pPr>
            <a:r>
              <a:rPr kumimoji="1" lang="en-US" altLang="zh-CN" sz="2000" b="1">
                <a:solidFill>
                  <a:srgbClr val="000066"/>
                </a:solidFill>
                <a:latin typeface="楷体_GB2312" pitchFamily="49" charset="-122"/>
              </a:rPr>
              <a:t>{  int m=|L|</a:t>
            </a:r>
            <a:r>
              <a:rPr kumimoji="1" lang="en-US" altLang="zh-CN" sz="2000" b="1">
                <a:solidFill>
                  <a:srgbClr val="000066"/>
                </a:solidFill>
                <a:latin typeface="Times New Roman" pitchFamily="18" charset="0"/>
              </a:rPr>
              <a:t>；</a:t>
            </a:r>
            <a:endParaRPr kumimoji="1" lang="en-US" altLang="zh-CN" sz="2000" b="1">
              <a:solidFill>
                <a:srgbClr val="000066"/>
              </a:solidFill>
              <a:latin typeface="楷体_GB2312" pitchFamily="49" charset="-122"/>
            </a:endParaRPr>
          </a:p>
          <a:p>
            <a:pPr algn="just">
              <a:spcBef>
                <a:spcPct val="20000"/>
              </a:spcBef>
            </a:pPr>
            <a:r>
              <a:rPr kumimoji="1" lang="en-US" altLang="zh-CN" sz="2000" b="1">
                <a:solidFill>
                  <a:srgbClr val="000066"/>
                </a:solidFill>
                <a:latin typeface="楷体_GB2312" pitchFamily="49" charset="-122"/>
              </a:rPr>
              <a:t>   L1=</a:t>
            </a:r>
            <a:r>
              <a:rPr kumimoji="1" lang="en-US" altLang="zh-CN" sz="2000" b="1">
                <a:solidFill>
                  <a:srgbClr val="000066"/>
                </a:solidFill>
                <a:latin typeface="Times New Roman" pitchFamily="18" charset="0"/>
              </a:rPr>
              <a:t>〈</a:t>
            </a:r>
            <a:r>
              <a:rPr kumimoji="1" lang="en-US" altLang="zh-CN" sz="2000" b="1">
                <a:solidFill>
                  <a:srgbClr val="000066"/>
                </a:solidFill>
                <a:latin typeface="楷体_GB2312" pitchFamily="49" charset="-122"/>
              </a:rPr>
              <a:t>L[1]</a:t>
            </a:r>
            <a:r>
              <a:rPr kumimoji="1" lang="en-US" altLang="zh-CN" sz="2000" b="1">
                <a:solidFill>
                  <a:srgbClr val="000066"/>
                </a:solidFill>
                <a:latin typeface="Times New Roman" pitchFamily="18" charset="0"/>
              </a:rPr>
              <a:t>〉；</a:t>
            </a:r>
            <a:endParaRPr kumimoji="1" lang="en-US" altLang="zh-CN" sz="2000" b="1">
              <a:solidFill>
                <a:srgbClr val="000066"/>
              </a:solidFill>
              <a:latin typeface="楷体_GB2312" pitchFamily="49" charset="-122"/>
            </a:endParaRPr>
          </a:p>
          <a:p>
            <a:pPr algn="just">
              <a:spcBef>
                <a:spcPct val="20000"/>
              </a:spcBef>
            </a:pPr>
            <a:r>
              <a:rPr kumimoji="1" lang="en-US" altLang="zh-CN" sz="2000" b="1">
                <a:solidFill>
                  <a:srgbClr val="000066"/>
                </a:solidFill>
                <a:latin typeface="楷体_GB2312" pitchFamily="49" charset="-122"/>
              </a:rPr>
              <a:t>   int last=L[1]</a:t>
            </a:r>
            <a:r>
              <a:rPr kumimoji="1" lang="en-US" altLang="zh-CN" sz="2000" b="1">
                <a:solidFill>
                  <a:srgbClr val="000066"/>
                </a:solidFill>
                <a:latin typeface="Times New Roman" pitchFamily="18" charset="0"/>
              </a:rPr>
              <a:t>；</a:t>
            </a:r>
            <a:endParaRPr kumimoji="1" lang="en-US" altLang="zh-CN" sz="2000" b="1">
              <a:solidFill>
                <a:srgbClr val="000066"/>
              </a:solidFill>
              <a:latin typeface="楷体_GB2312" pitchFamily="49" charset="-122"/>
            </a:endParaRPr>
          </a:p>
          <a:p>
            <a:pPr algn="just">
              <a:spcBef>
                <a:spcPct val="20000"/>
              </a:spcBef>
            </a:pPr>
            <a:r>
              <a:rPr kumimoji="1" lang="en-US" altLang="zh-CN" sz="2000" b="1">
                <a:solidFill>
                  <a:srgbClr val="000066"/>
                </a:solidFill>
                <a:latin typeface="楷体_GB2312" pitchFamily="49" charset="-122"/>
              </a:rPr>
              <a:t>   for (int i=2</a:t>
            </a:r>
            <a:r>
              <a:rPr kumimoji="1" lang="en-US" altLang="zh-CN" sz="2000" b="1">
                <a:solidFill>
                  <a:srgbClr val="000066"/>
                </a:solidFill>
                <a:latin typeface="Times New Roman" pitchFamily="18" charset="0"/>
              </a:rPr>
              <a:t>；</a:t>
            </a:r>
            <a:r>
              <a:rPr kumimoji="1" lang="en-US" altLang="zh-CN" sz="2000" b="1">
                <a:solidFill>
                  <a:srgbClr val="000066"/>
                </a:solidFill>
                <a:latin typeface="楷体_GB2312" pitchFamily="49" charset="-122"/>
              </a:rPr>
              <a:t>i&lt;=m</a:t>
            </a:r>
            <a:r>
              <a:rPr kumimoji="1" lang="en-US" altLang="zh-CN" sz="2000" b="1">
                <a:solidFill>
                  <a:srgbClr val="000066"/>
                </a:solidFill>
                <a:latin typeface="Times New Roman" pitchFamily="18" charset="0"/>
              </a:rPr>
              <a:t>；</a:t>
            </a:r>
            <a:r>
              <a:rPr kumimoji="1" lang="en-US" altLang="zh-CN" sz="2000" b="1">
                <a:solidFill>
                  <a:srgbClr val="000066"/>
                </a:solidFill>
                <a:latin typeface="楷体_GB2312" pitchFamily="49" charset="-122"/>
              </a:rPr>
              <a:t>i++) {</a:t>
            </a:r>
          </a:p>
          <a:p>
            <a:pPr algn="just">
              <a:spcBef>
                <a:spcPct val="20000"/>
              </a:spcBef>
            </a:pPr>
            <a:r>
              <a:rPr kumimoji="1" lang="en-US" altLang="zh-CN" sz="2000" b="1">
                <a:solidFill>
                  <a:srgbClr val="000066"/>
                </a:solidFill>
                <a:latin typeface="楷体_GB2312" pitchFamily="49" charset="-122"/>
              </a:rPr>
              <a:t>     if (last&lt;(1-</a:t>
            </a:r>
            <a:r>
              <a:rPr kumimoji="1" lang="en-US" altLang="zh-CN" sz="2000" b="1">
                <a:solidFill>
                  <a:srgbClr val="000066"/>
                </a:solidFill>
                <a:latin typeface="Times New Roman" pitchFamily="18" charset="0"/>
              </a:rPr>
              <a:t>δ</a:t>
            </a:r>
            <a:r>
              <a:rPr kumimoji="1" lang="en-US" altLang="zh-CN" sz="2000" b="1">
                <a:solidFill>
                  <a:srgbClr val="000066"/>
                </a:solidFill>
                <a:latin typeface="楷体_GB2312" pitchFamily="49" charset="-122"/>
              </a:rPr>
              <a:t>)*L[i]) {</a:t>
            </a:r>
          </a:p>
          <a:p>
            <a:pPr algn="just">
              <a:spcBef>
                <a:spcPct val="20000"/>
              </a:spcBef>
            </a:pPr>
            <a:r>
              <a:rPr kumimoji="1" lang="en-US" altLang="zh-CN" sz="2000" b="1">
                <a:solidFill>
                  <a:srgbClr val="000066"/>
                </a:solidFill>
                <a:latin typeface="楷体_GB2312" pitchFamily="49" charset="-122"/>
              </a:rPr>
              <a:t>     </a:t>
            </a:r>
            <a:r>
              <a:rPr kumimoji="1" lang="zh-CN" altLang="en-US" sz="2000" b="1">
                <a:solidFill>
                  <a:srgbClr val="000066"/>
                </a:solidFill>
                <a:latin typeface="Times New Roman" pitchFamily="18" charset="0"/>
              </a:rPr>
              <a:t>将</a:t>
            </a:r>
            <a:r>
              <a:rPr kumimoji="1" lang="en-US" altLang="zh-CN" sz="2000" b="1">
                <a:solidFill>
                  <a:srgbClr val="000066"/>
                </a:solidFill>
                <a:latin typeface="楷体_GB2312" pitchFamily="49" charset="-122"/>
              </a:rPr>
              <a:t>L[i]</a:t>
            </a:r>
            <a:r>
              <a:rPr kumimoji="1" lang="zh-CN" altLang="en-US" sz="2000" b="1">
                <a:solidFill>
                  <a:srgbClr val="000066"/>
                </a:solidFill>
                <a:latin typeface="Times New Roman" pitchFamily="18" charset="0"/>
              </a:rPr>
              <a:t>加入表</a:t>
            </a:r>
            <a:r>
              <a:rPr kumimoji="1" lang="en-US" altLang="zh-CN" sz="2000" b="1">
                <a:solidFill>
                  <a:srgbClr val="000066"/>
                </a:solidFill>
                <a:latin typeface="楷体_GB2312" pitchFamily="49" charset="-122"/>
              </a:rPr>
              <a:t>L1</a:t>
            </a:r>
            <a:r>
              <a:rPr kumimoji="1" lang="zh-CN" altLang="en-US" sz="2000" b="1">
                <a:solidFill>
                  <a:srgbClr val="000066"/>
                </a:solidFill>
                <a:latin typeface="Times New Roman" pitchFamily="18" charset="0"/>
              </a:rPr>
              <a:t>的尾部；</a:t>
            </a:r>
            <a:endParaRPr kumimoji="1" lang="zh-CN" altLang="en-US" sz="2000" b="1">
              <a:solidFill>
                <a:srgbClr val="000066"/>
              </a:solidFill>
              <a:latin typeface="楷体_GB2312" pitchFamily="49" charset="-122"/>
            </a:endParaRPr>
          </a:p>
          <a:p>
            <a:pPr algn="just">
              <a:spcBef>
                <a:spcPct val="20000"/>
              </a:spcBef>
            </a:pPr>
            <a:r>
              <a:rPr kumimoji="1" lang="zh-CN" altLang="en-US" sz="2000" b="1">
                <a:solidFill>
                  <a:srgbClr val="000066"/>
                </a:solidFill>
                <a:latin typeface="楷体_GB2312" pitchFamily="49" charset="-122"/>
              </a:rPr>
              <a:t>     </a:t>
            </a:r>
            <a:r>
              <a:rPr kumimoji="1" lang="en-US" altLang="zh-CN" sz="2000" b="1">
                <a:solidFill>
                  <a:srgbClr val="000066"/>
                </a:solidFill>
                <a:latin typeface="楷体_GB2312" pitchFamily="49" charset="-122"/>
              </a:rPr>
              <a:t>last=L[i]</a:t>
            </a:r>
            <a:r>
              <a:rPr kumimoji="1" lang="en-US" altLang="zh-CN" sz="2000" b="1">
                <a:solidFill>
                  <a:srgbClr val="000066"/>
                </a:solidFill>
                <a:latin typeface="Times New Roman" pitchFamily="18" charset="0"/>
              </a:rPr>
              <a:t>；</a:t>
            </a:r>
            <a:endParaRPr kumimoji="1" lang="en-US" altLang="zh-CN" sz="2000" b="1">
              <a:solidFill>
                <a:srgbClr val="000066"/>
              </a:solidFill>
              <a:latin typeface="楷体_GB2312" pitchFamily="49" charset="-122"/>
            </a:endParaRPr>
          </a:p>
          <a:p>
            <a:pPr algn="just">
              <a:spcBef>
                <a:spcPct val="20000"/>
              </a:spcBef>
            </a:pPr>
            <a:r>
              <a:rPr kumimoji="1" lang="en-US" altLang="zh-CN" sz="2000" b="1">
                <a:solidFill>
                  <a:srgbClr val="000066"/>
                </a:solidFill>
                <a:latin typeface="楷体_GB2312" pitchFamily="49" charset="-122"/>
              </a:rPr>
              <a:t>     }</a:t>
            </a:r>
          </a:p>
          <a:p>
            <a:pPr algn="just">
              <a:spcBef>
                <a:spcPct val="20000"/>
              </a:spcBef>
            </a:pPr>
            <a:r>
              <a:rPr kumimoji="1" lang="en-US" altLang="zh-CN" sz="2000" b="1">
                <a:solidFill>
                  <a:srgbClr val="000066"/>
                </a:solidFill>
                <a:latin typeface="楷体_GB2312" pitchFamily="49" charset="-122"/>
              </a:rPr>
              <a:t>   return L1</a:t>
            </a:r>
            <a:r>
              <a:rPr kumimoji="1" lang="en-US" altLang="zh-CN" sz="2000" b="1">
                <a:solidFill>
                  <a:srgbClr val="000066"/>
                </a:solidFill>
                <a:latin typeface="Times New Roman" pitchFamily="18" charset="0"/>
              </a:rPr>
              <a:t>；</a:t>
            </a:r>
            <a:endParaRPr kumimoji="1" lang="en-US" altLang="zh-CN" sz="2000" b="1">
              <a:solidFill>
                <a:srgbClr val="000066"/>
              </a:solidFill>
              <a:latin typeface="楷体_GB2312" pitchFamily="49" charset="-122"/>
            </a:endParaRPr>
          </a:p>
          <a:p>
            <a:pPr>
              <a:spcBef>
                <a:spcPct val="20000"/>
              </a:spcBef>
            </a:pPr>
            <a:r>
              <a:rPr kumimoji="1" lang="en-US" altLang="zh-CN" sz="2000" b="1">
                <a:solidFill>
                  <a:srgbClr val="000066"/>
                </a:solidFill>
                <a:latin typeface="楷体_GB2312" pitchFamily="49" charset="-122"/>
              </a:rPr>
              <a:t>}</a:t>
            </a:r>
            <a:r>
              <a:rPr kumimoji="1" lang="en-US" altLang="zh-CN" sz="2000" b="1">
                <a:solidFill>
                  <a:srgbClr val="000066"/>
                </a:solidFill>
                <a:latin typeface="楷体_GB2312" pitchFamily="49" charset="-122"/>
                <a:ea typeface="楷体_GB2312" pitchFamily="49" charset="-122"/>
              </a:rPr>
              <a:t> </a:t>
            </a:r>
            <a:endParaRPr kumimoji="1" lang="zh-CN" altLang="en-US" sz="2000" b="1">
              <a:solidFill>
                <a:srgbClr val="000066"/>
              </a:solidFill>
              <a:latin typeface="楷体_GB2312" pitchFamily="49" charset="-122"/>
              <a:ea typeface="楷体_GB2312" pitchFamily="49" charset="-122"/>
            </a:endParaRPr>
          </a:p>
        </p:txBody>
      </p:sp>
      <p:sp>
        <p:nvSpPr>
          <p:cNvPr id="296968" name="Text Box 8"/>
          <p:cNvSpPr txBox="1">
            <a:spLocks noChangeArrowheads="1"/>
          </p:cNvSpPr>
          <p:nvPr/>
        </p:nvSpPr>
        <p:spPr bwMode="auto">
          <a:xfrm>
            <a:off x="5105400" y="1382713"/>
            <a:ext cx="3124200" cy="457200"/>
          </a:xfrm>
          <a:prstGeom prst="rect">
            <a:avLst/>
          </a:prstGeom>
          <a:noFill/>
          <a:ln w="6350">
            <a:noFill/>
            <a:miter lim="800000"/>
            <a:headEnd/>
            <a:tailEnd/>
          </a:ln>
          <a:effectLst/>
        </p:spPr>
        <p:txBody>
          <a:bodyPr>
            <a:spAutoFit/>
          </a:bodyPr>
          <a:lstStyle/>
          <a:p>
            <a:pPr>
              <a:spcBef>
                <a:spcPct val="20000"/>
              </a:spcBef>
            </a:pPr>
            <a:r>
              <a:rPr kumimoji="1" lang="zh-CN" altLang="en-US" sz="2400" b="1">
                <a:solidFill>
                  <a:srgbClr val="000066"/>
                </a:solidFill>
                <a:latin typeface="楷体_GB2312" pitchFamily="49" charset="-122"/>
                <a:ea typeface="楷体_GB2312" pitchFamily="49" charset="-122"/>
              </a:rPr>
              <a:t>子集和问题近似格式</a:t>
            </a:r>
          </a:p>
        </p:txBody>
      </p:sp>
      <p:sp>
        <p:nvSpPr>
          <p:cNvPr id="296969" name="Text Box 9"/>
          <p:cNvSpPr txBox="1">
            <a:spLocks noChangeArrowheads="1"/>
          </p:cNvSpPr>
          <p:nvPr/>
        </p:nvSpPr>
        <p:spPr bwMode="auto">
          <a:xfrm>
            <a:off x="4495800" y="1906588"/>
            <a:ext cx="4343400" cy="4079875"/>
          </a:xfrm>
          <a:prstGeom prst="rect">
            <a:avLst/>
          </a:prstGeom>
          <a:noFill/>
          <a:ln w="31750">
            <a:solidFill>
              <a:schemeClr val="hlink"/>
            </a:solidFill>
            <a:miter lim="800000"/>
            <a:headEnd/>
            <a:tailEnd/>
          </a:ln>
          <a:effectLst/>
        </p:spPr>
        <p:txBody>
          <a:bodyPr>
            <a:spAutoFit/>
          </a:bodyPr>
          <a:lstStyle/>
          <a:p>
            <a:pPr algn="just">
              <a:spcBef>
                <a:spcPct val="20000"/>
              </a:spcBef>
            </a:pPr>
            <a:r>
              <a:rPr kumimoji="1" lang="en-US" altLang="zh-CN" sz="2000" b="1">
                <a:solidFill>
                  <a:srgbClr val="000066"/>
                </a:solidFill>
                <a:latin typeface="楷体_GB2312" pitchFamily="49" charset="-122"/>
              </a:rPr>
              <a:t>int approxSubsetSum(S,t,</a:t>
            </a:r>
            <a:r>
              <a:rPr kumimoji="1" lang="en-US" altLang="zh-CN" sz="2000" b="1">
                <a:solidFill>
                  <a:srgbClr val="000066"/>
                </a:solidFill>
                <a:latin typeface="Times New Roman" pitchFamily="18" charset="0"/>
              </a:rPr>
              <a:t>ε</a:t>
            </a:r>
            <a:r>
              <a:rPr kumimoji="1" lang="en-US" altLang="zh-CN" sz="2000" b="1">
                <a:solidFill>
                  <a:srgbClr val="000066"/>
                </a:solidFill>
                <a:latin typeface="楷体_GB2312" pitchFamily="49" charset="-122"/>
              </a:rPr>
              <a:t>)</a:t>
            </a:r>
          </a:p>
          <a:p>
            <a:pPr algn="just">
              <a:spcBef>
                <a:spcPct val="20000"/>
              </a:spcBef>
            </a:pPr>
            <a:r>
              <a:rPr kumimoji="1" lang="en-US" altLang="zh-CN" sz="2000" b="1">
                <a:solidFill>
                  <a:srgbClr val="000066"/>
                </a:solidFill>
                <a:latin typeface="楷体_GB2312" pitchFamily="49" charset="-122"/>
              </a:rPr>
              <a:t>{   n=|S|</a:t>
            </a:r>
            <a:r>
              <a:rPr kumimoji="1" lang="en-US" altLang="zh-CN" sz="2000" b="1">
                <a:solidFill>
                  <a:srgbClr val="000066"/>
                </a:solidFill>
                <a:latin typeface="Times New Roman" pitchFamily="18" charset="0"/>
              </a:rPr>
              <a:t>；</a:t>
            </a:r>
            <a:endParaRPr kumimoji="1" lang="en-US" altLang="zh-CN" sz="2000" b="1">
              <a:solidFill>
                <a:srgbClr val="000066"/>
              </a:solidFill>
              <a:latin typeface="楷体_GB2312" pitchFamily="49" charset="-122"/>
            </a:endParaRPr>
          </a:p>
          <a:p>
            <a:pPr algn="just">
              <a:spcBef>
                <a:spcPct val="20000"/>
              </a:spcBef>
            </a:pPr>
            <a:r>
              <a:rPr kumimoji="1" lang="en-US" altLang="zh-CN" sz="2000" b="1">
                <a:solidFill>
                  <a:srgbClr val="000066"/>
                </a:solidFill>
                <a:latin typeface="楷体_GB2312" pitchFamily="49" charset="-122"/>
              </a:rPr>
              <a:t>    L[0]=</a:t>
            </a:r>
            <a:r>
              <a:rPr kumimoji="1" lang="en-US" altLang="zh-CN" sz="2000" b="1">
                <a:solidFill>
                  <a:srgbClr val="000066"/>
                </a:solidFill>
                <a:latin typeface="Times New Roman" pitchFamily="18" charset="0"/>
              </a:rPr>
              <a:t>〈</a:t>
            </a:r>
            <a:r>
              <a:rPr kumimoji="1" lang="en-US" altLang="zh-CN" sz="2000" b="1">
                <a:solidFill>
                  <a:srgbClr val="000066"/>
                </a:solidFill>
                <a:latin typeface="楷体_GB2312" pitchFamily="49" charset="-122"/>
              </a:rPr>
              <a:t>0</a:t>
            </a:r>
            <a:r>
              <a:rPr kumimoji="1" lang="en-US" altLang="zh-CN" sz="2000" b="1">
                <a:solidFill>
                  <a:srgbClr val="000066"/>
                </a:solidFill>
                <a:latin typeface="Times New Roman" pitchFamily="18" charset="0"/>
              </a:rPr>
              <a:t>〉；</a:t>
            </a:r>
            <a:endParaRPr kumimoji="1" lang="en-US" altLang="zh-CN" sz="2000" b="1">
              <a:solidFill>
                <a:srgbClr val="000066"/>
              </a:solidFill>
              <a:latin typeface="楷体_GB2312" pitchFamily="49" charset="-122"/>
            </a:endParaRPr>
          </a:p>
          <a:p>
            <a:pPr algn="just">
              <a:spcBef>
                <a:spcPct val="20000"/>
              </a:spcBef>
            </a:pPr>
            <a:r>
              <a:rPr kumimoji="1" lang="en-US" altLang="zh-CN" sz="2000" b="1">
                <a:solidFill>
                  <a:srgbClr val="000066"/>
                </a:solidFill>
                <a:latin typeface="楷体_GB2312" pitchFamily="49" charset="-122"/>
              </a:rPr>
              <a:t>    for (int i=1</a:t>
            </a:r>
            <a:r>
              <a:rPr kumimoji="1" lang="en-US" altLang="zh-CN" sz="2000" b="1">
                <a:solidFill>
                  <a:srgbClr val="000066"/>
                </a:solidFill>
                <a:latin typeface="Times New Roman" pitchFamily="18" charset="0"/>
              </a:rPr>
              <a:t>；</a:t>
            </a:r>
            <a:r>
              <a:rPr kumimoji="1" lang="en-US" altLang="zh-CN" sz="2000" b="1">
                <a:solidFill>
                  <a:srgbClr val="000066"/>
                </a:solidFill>
                <a:latin typeface="楷体_GB2312" pitchFamily="49" charset="-122"/>
              </a:rPr>
              <a:t>i&lt;=n</a:t>
            </a:r>
            <a:r>
              <a:rPr kumimoji="1" lang="en-US" altLang="zh-CN" sz="2000" b="1">
                <a:solidFill>
                  <a:srgbClr val="000066"/>
                </a:solidFill>
                <a:latin typeface="Times New Roman" pitchFamily="18" charset="0"/>
              </a:rPr>
              <a:t>；</a:t>
            </a:r>
            <a:r>
              <a:rPr kumimoji="1" lang="en-US" altLang="zh-CN" sz="2000" b="1">
                <a:solidFill>
                  <a:srgbClr val="000066"/>
                </a:solidFill>
                <a:latin typeface="楷体_GB2312" pitchFamily="49" charset="-122"/>
              </a:rPr>
              <a:t>i++) {</a:t>
            </a:r>
          </a:p>
          <a:p>
            <a:pPr>
              <a:spcBef>
                <a:spcPct val="20000"/>
              </a:spcBef>
            </a:pPr>
            <a:r>
              <a:rPr kumimoji="1" lang="en-US" altLang="zh-CN" sz="2000" b="1">
                <a:solidFill>
                  <a:srgbClr val="000066"/>
                </a:solidFill>
                <a:latin typeface="楷体_GB2312" pitchFamily="49" charset="-122"/>
              </a:rPr>
              <a:t>      L[i]=Merge-Lists(L[i-1],</a:t>
            </a:r>
          </a:p>
          <a:p>
            <a:pPr>
              <a:spcBef>
                <a:spcPct val="20000"/>
              </a:spcBef>
            </a:pPr>
            <a:r>
              <a:rPr kumimoji="1" lang="en-US" altLang="zh-CN" sz="2000" b="1">
                <a:solidFill>
                  <a:srgbClr val="000066"/>
                </a:solidFill>
                <a:latin typeface="楷体_GB2312" pitchFamily="49" charset="-122"/>
              </a:rPr>
              <a:t>		L[i-1]+S[i])</a:t>
            </a:r>
            <a:r>
              <a:rPr kumimoji="1" lang="en-US" altLang="zh-CN" sz="2000" b="1">
                <a:solidFill>
                  <a:srgbClr val="000066"/>
                </a:solidFill>
                <a:latin typeface="宋体" pitchFamily="2" charset="-122"/>
              </a:rPr>
              <a:t>；</a:t>
            </a:r>
            <a:r>
              <a:rPr kumimoji="1" lang="en-US" altLang="zh-CN" sz="2000" b="1">
                <a:solidFill>
                  <a:srgbClr val="000066"/>
                </a:solidFill>
                <a:latin typeface="楷体_GB2312" pitchFamily="49" charset="-122"/>
              </a:rPr>
              <a:t> </a:t>
            </a:r>
          </a:p>
          <a:p>
            <a:pPr algn="just">
              <a:spcBef>
                <a:spcPct val="20000"/>
              </a:spcBef>
            </a:pPr>
            <a:r>
              <a:rPr kumimoji="1" lang="zh-CN" altLang="en-US" sz="2000" b="1">
                <a:solidFill>
                  <a:srgbClr val="000066"/>
                </a:solidFill>
                <a:latin typeface="楷体_GB2312" pitchFamily="49" charset="-122"/>
              </a:rPr>
              <a:t>      </a:t>
            </a:r>
            <a:r>
              <a:rPr kumimoji="1" lang="en-US" altLang="zh-CN" sz="2000" b="1">
                <a:solidFill>
                  <a:srgbClr val="000066"/>
                </a:solidFill>
                <a:latin typeface="楷体_GB2312" pitchFamily="49" charset="-122"/>
              </a:rPr>
              <a:t>L[i]=Trim(L[i],</a:t>
            </a:r>
            <a:r>
              <a:rPr kumimoji="1" lang="en-US" altLang="zh-CN" sz="2000" b="1">
                <a:solidFill>
                  <a:srgbClr val="000066"/>
                </a:solidFill>
                <a:latin typeface="Times New Roman" pitchFamily="18" charset="0"/>
              </a:rPr>
              <a:t>ε</a:t>
            </a:r>
            <a:r>
              <a:rPr kumimoji="1" lang="en-US" altLang="zh-CN" sz="2000" b="1">
                <a:solidFill>
                  <a:srgbClr val="000066"/>
                </a:solidFill>
                <a:latin typeface="楷体_GB2312" pitchFamily="49" charset="-122"/>
              </a:rPr>
              <a:t>/n)</a:t>
            </a:r>
            <a:r>
              <a:rPr kumimoji="1" lang="en-US" altLang="zh-CN" sz="2000" b="1">
                <a:solidFill>
                  <a:srgbClr val="000066"/>
                </a:solidFill>
                <a:latin typeface="Times New Roman" pitchFamily="18" charset="0"/>
              </a:rPr>
              <a:t>；</a:t>
            </a:r>
            <a:endParaRPr kumimoji="1" lang="en-US" altLang="zh-CN" sz="2000" b="1">
              <a:solidFill>
                <a:srgbClr val="000066"/>
              </a:solidFill>
              <a:latin typeface="楷体_GB2312" pitchFamily="49" charset="-122"/>
            </a:endParaRPr>
          </a:p>
          <a:p>
            <a:pPr algn="just">
              <a:spcBef>
                <a:spcPct val="20000"/>
              </a:spcBef>
            </a:pPr>
            <a:r>
              <a:rPr kumimoji="1" lang="en-US" altLang="zh-CN" sz="2000" b="1">
                <a:solidFill>
                  <a:srgbClr val="000066"/>
                </a:solidFill>
                <a:latin typeface="楷体_GB2312" pitchFamily="49" charset="-122"/>
              </a:rPr>
              <a:t>      </a:t>
            </a:r>
            <a:r>
              <a:rPr kumimoji="1" lang="zh-CN" altLang="en-US" sz="2000" b="1">
                <a:solidFill>
                  <a:srgbClr val="000066"/>
                </a:solidFill>
                <a:latin typeface="Times New Roman" pitchFamily="18" charset="0"/>
              </a:rPr>
              <a:t>删去</a:t>
            </a:r>
            <a:r>
              <a:rPr kumimoji="1" lang="en-US" altLang="zh-CN" sz="2000" b="1">
                <a:solidFill>
                  <a:srgbClr val="000066"/>
                </a:solidFill>
                <a:latin typeface="楷体_GB2312" pitchFamily="49" charset="-122"/>
              </a:rPr>
              <a:t>L[i]</a:t>
            </a:r>
            <a:r>
              <a:rPr kumimoji="1" lang="zh-CN" altLang="en-US" sz="2000" b="1">
                <a:solidFill>
                  <a:srgbClr val="000066"/>
                </a:solidFill>
                <a:latin typeface="Times New Roman" pitchFamily="18" charset="0"/>
              </a:rPr>
              <a:t>中超过</a:t>
            </a:r>
            <a:r>
              <a:rPr kumimoji="1" lang="en-US" altLang="zh-CN" sz="2000" b="1">
                <a:solidFill>
                  <a:srgbClr val="000066"/>
                </a:solidFill>
                <a:latin typeface="楷体_GB2312" pitchFamily="49" charset="-122"/>
              </a:rPr>
              <a:t>t</a:t>
            </a:r>
            <a:r>
              <a:rPr kumimoji="1" lang="zh-CN" altLang="en-US" sz="2000" b="1">
                <a:solidFill>
                  <a:srgbClr val="000066"/>
                </a:solidFill>
                <a:latin typeface="Times New Roman" pitchFamily="18" charset="0"/>
              </a:rPr>
              <a:t>的元素；</a:t>
            </a:r>
            <a:endParaRPr kumimoji="1" lang="zh-CN" altLang="en-US" sz="2000" b="1">
              <a:solidFill>
                <a:srgbClr val="000066"/>
              </a:solidFill>
              <a:latin typeface="楷体_GB2312" pitchFamily="49" charset="-122"/>
            </a:endParaRPr>
          </a:p>
          <a:p>
            <a:pPr algn="just">
              <a:spcBef>
                <a:spcPct val="20000"/>
              </a:spcBef>
            </a:pPr>
            <a:r>
              <a:rPr kumimoji="1" lang="zh-CN" altLang="en-US" sz="2000" b="1">
                <a:solidFill>
                  <a:srgbClr val="000066"/>
                </a:solidFill>
                <a:latin typeface="楷体_GB2312" pitchFamily="49" charset="-122"/>
              </a:rPr>
              <a:t>      }</a:t>
            </a:r>
          </a:p>
          <a:p>
            <a:pPr algn="just">
              <a:spcBef>
                <a:spcPct val="20000"/>
              </a:spcBef>
            </a:pPr>
            <a:r>
              <a:rPr kumimoji="1" lang="zh-CN" altLang="en-US" sz="2000" b="1">
                <a:solidFill>
                  <a:srgbClr val="000066"/>
                </a:solidFill>
                <a:latin typeface="楷体_GB2312" pitchFamily="49" charset="-122"/>
              </a:rPr>
              <a:t>    </a:t>
            </a:r>
            <a:r>
              <a:rPr kumimoji="1" lang="en-US" altLang="zh-CN" sz="2000" b="1">
                <a:solidFill>
                  <a:srgbClr val="000066"/>
                </a:solidFill>
                <a:latin typeface="楷体_GB2312" pitchFamily="49" charset="-122"/>
              </a:rPr>
              <a:t>return max(L[n])</a:t>
            </a:r>
            <a:r>
              <a:rPr kumimoji="1" lang="en-US" altLang="zh-CN" sz="2000" b="1">
                <a:solidFill>
                  <a:srgbClr val="000066"/>
                </a:solidFill>
                <a:latin typeface="Times New Roman" pitchFamily="18" charset="0"/>
              </a:rPr>
              <a:t>；</a:t>
            </a:r>
            <a:endParaRPr kumimoji="1" lang="en-US" altLang="zh-CN" sz="2000" b="1">
              <a:solidFill>
                <a:srgbClr val="000066"/>
              </a:solidFill>
              <a:latin typeface="楷体_GB2312" pitchFamily="49" charset="-122"/>
            </a:endParaRPr>
          </a:p>
          <a:p>
            <a:pPr>
              <a:spcBef>
                <a:spcPct val="20000"/>
              </a:spcBef>
            </a:pPr>
            <a:r>
              <a:rPr kumimoji="1" lang="en-US" altLang="zh-CN" sz="2000" b="1">
                <a:solidFill>
                  <a:srgbClr val="000066"/>
                </a:solidFill>
                <a:latin typeface="楷体_GB2312" pitchFamily="49" charset="-122"/>
              </a:rPr>
              <a:t>} </a:t>
            </a:r>
            <a:endParaRPr kumimoji="1" lang="zh-CN" altLang="en-US" sz="2000" b="1">
              <a:solidFill>
                <a:srgbClr val="000066"/>
              </a:solidFill>
              <a:latin typeface="楷体_GB2312" pitchFamily="49" charset="-122"/>
            </a:endParaRP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151</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6964"/>
                                        </p:tgtEl>
                                        <p:attrNameLst>
                                          <p:attrName>style.visibility</p:attrName>
                                        </p:attrNameLst>
                                      </p:cBhvr>
                                      <p:to>
                                        <p:strVal val="visible"/>
                                      </p:to>
                                    </p:set>
                                    <p:animEffect transition="in" filter="blinds(horizontal)">
                                      <p:cBhvr>
                                        <p:cTn id="7" dur="500"/>
                                        <p:tgtEl>
                                          <p:spTgt spid="29696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6967"/>
                                        </p:tgtEl>
                                        <p:attrNameLst>
                                          <p:attrName>style.visibility</p:attrName>
                                        </p:attrNameLst>
                                      </p:cBhvr>
                                      <p:to>
                                        <p:strVal val="visible"/>
                                      </p:to>
                                    </p:set>
                                    <p:animEffect transition="in" filter="blinds(horizontal)">
                                      <p:cBhvr>
                                        <p:cTn id="12" dur="500"/>
                                        <p:tgtEl>
                                          <p:spTgt spid="29696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6968"/>
                                        </p:tgtEl>
                                        <p:attrNameLst>
                                          <p:attrName>style.visibility</p:attrName>
                                        </p:attrNameLst>
                                      </p:cBhvr>
                                      <p:to>
                                        <p:strVal val="visible"/>
                                      </p:to>
                                    </p:set>
                                    <p:animEffect transition="in" filter="blinds(horizontal)">
                                      <p:cBhvr>
                                        <p:cTn id="17" dur="500"/>
                                        <p:tgtEl>
                                          <p:spTgt spid="29696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6969"/>
                                        </p:tgtEl>
                                        <p:attrNameLst>
                                          <p:attrName>style.visibility</p:attrName>
                                        </p:attrNameLst>
                                      </p:cBhvr>
                                      <p:to>
                                        <p:strVal val="visible"/>
                                      </p:to>
                                    </p:set>
                                    <p:animEffect transition="in" filter="blinds(horizontal)">
                                      <p:cBhvr>
                                        <p:cTn id="22" dur="500"/>
                                        <p:tgtEl>
                                          <p:spTgt spid="2969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64" grpId="0" autoUpdateAnimBg="0"/>
      <p:bldP spid="296967" grpId="0" animBg="1" autoUpdateAnimBg="0"/>
      <p:bldP spid="296968" grpId="0" autoUpdateAnimBg="0"/>
      <p:bldP spid="296969" grpId="0" animBg="1" autoUpdateAnimBg="0"/>
    </p:bldLst>
  </p:timing>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txBox="1">
            <a:spLocks noChangeArrowheads="1"/>
          </p:cNvSpPr>
          <p:nvPr/>
        </p:nvSpPr>
        <p:spPr bwMode="auto">
          <a:xfrm>
            <a:off x="381000" y="304800"/>
            <a:ext cx="8534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pPr eaLnBrk="1" hangingPunct="1"/>
            <a:r>
              <a:rPr lang="zh-CN" altLang="en-US" kern="0" smtClean="0">
                <a:latin typeface="Times New Roman" panose="02020603050405020304" pitchFamily="18" charset="0"/>
                <a:ea typeface="黑体" panose="02010609060101010101" pitchFamily="49" charset="-122"/>
              </a:rPr>
              <a:t>示例</a:t>
            </a:r>
          </a:p>
        </p:txBody>
      </p:sp>
      <p:sp>
        <p:nvSpPr>
          <p:cNvPr id="5" name="Rectangle 3"/>
          <p:cNvSpPr txBox="1">
            <a:spLocks noChangeArrowheads="1"/>
          </p:cNvSpPr>
          <p:nvPr/>
        </p:nvSpPr>
        <p:spPr bwMode="auto">
          <a:xfrm>
            <a:off x="381000" y="1124744"/>
            <a:ext cx="85344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pPr eaLnBrk="1" hangingPunct="1">
              <a:lnSpc>
                <a:spcPct val="90000"/>
              </a:lnSpc>
            </a:pPr>
            <a:r>
              <a:rPr lang="en-US" altLang="zh-CN" sz="1800" kern="0" dirty="0" smtClean="0">
                <a:latin typeface="Times New Roman" panose="02020603050405020304" pitchFamily="18" charset="0"/>
                <a:ea typeface="黑体" panose="02010609060101010101" pitchFamily="49" charset="-122"/>
              </a:rPr>
              <a:t>S=&lt;104, 102, 201, 101&gt;，t=308，i=1, 2, ..., n。</a:t>
            </a:r>
          </a:p>
          <a:p>
            <a:pPr eaLnBrk="1" hangingPunct="1">
              <a:lnSpc>
                <a:spcPct val="90000"/>
              </a:lnSpc>
            </a:pPr>
            <a:r>
              <a:rPr lang="zh-CN" altLang="en-US" sz="1800" kern="0" dirty="0" smtClean="0">
                <a:latin typeface="Times New Roman" panose="02020603050405020304" pitchFamily="18" charset="0"/>
                <a:ea typeface="黑体" panose="02010609060101010101" pitchFamily="49" charset="-122"/>
              </a:rPr>
              <a:t>由算法确定的修整参数</a:t>
            </a:r>
            <a:r>
              <a:rPr lang="en-US" altLang="zh-CN" sz="1800" kern="0" dirty="0" smtClean="0">
                <a:latin typeface="Times New Roman" panose="02020603050405020304" pitchFamily="18" charset="0"/>
                <a:ea typeface="黑体" panose="02010609060101010101" pitchFamily="49" charset="-122"/>
              </a:rPr>
              <a:t>δ</a:t>
            </a:r>
            <a:r>
              <a:rPr lang="zh-CN" altLang="en-US" sz="1800" kern="0" dirty="0" smtClean="0">
                <a:latin typeface="Times New Roman" panose="02020603050405020304" pitchFamily="18" charset="0"/>
                <a:ea typeface="黑体" panose="02010609060101010101" pitchFamily="49" charset="-122"/>
              </a:rPr>
              <a:t>是</a:t>
            </a:r>
            <a:r>
              <a:rPr lang="en-US" altLang="zh-CN" sz="1800" kern="0" dirty="0" smtClean="0">
                <a:latin typeface="Times New Roman" panose="02020603050405020304" pitchFamily="18" charset="0"/>
                <a:ea typeface="黑体" panose="02010609060101010101" pitchFamily="49" charset="-122"/>
              </a:rPr>
              <a:t>ε/4=0.05。</a:t>
            </a:r>
          </a:p>
          <a:p>
            <a:pPr eaLnBrk="1" hangingPunct="1">
              <a:lnSpc>
                <a:spcPct val="90000"/>
              </a:lnSpc>
            </a:pPr>
            <a:r>
              <a:rPr lang="zh-CN" altLang="en-US" sz="1800" kern="0" dirty="0" smtClean="0">
                <a:latin typeface="Times New Roman" panose="02020603050405020304" pitchFamily="18" charset="0"/>
                <a:ea typeface="黑体" panose="02010609060101010101" pitchFamily="49" charset="-122"/>
              </a:rPr>
              <a:t>初始时，</a:t>
            </a:r>
            <a:r>
              <a:rPr lang="en-US" altLang="zh-CN" sz="1800" kern="0" dirty="0" smtClean="0">
                <a:latin typeface="Times New Roman" panose="02020603050405020304" pitchFamily="18" charset="0"/>
                <a:ea typeface="黑体" panose="02010609060101010101" pitchFamily="49" charset="-122"/>
              </a:rPr>
              <a:t>L[0]=&lt;0&gt;。</a:t>
            </a:r>
            <a:r>
              <a:rPr lang="zh-CN" altLang="en-US" sz="1800" kern="0" dirty="0" smtClean="0">
                <a:latin typeface="Times New Roman" panose="02020603050405020304" pitchFamily="18" charset="0"/>
                <a:ea typeface="黑体" panose="02010609060101010101" pitchFamily="49" charset="-122"/>
              </a:rPr>
              <a:t>计算</a:t>
            </a:r>
            <a:r>
              <a:rPr lang="en-US" altLang="zh-CN" sz="1800" kern="0" dirty="0" smtClean="0">
                <a:latin typeface="Times New Roman" panose="02020603050405020304" pitchFamily="18" charset="0"/>
                <a:ea typeface="黑体" panose="02010609060101010101" pitchFamily="49" charset="-122"/>
              </a:rPr>
              <a:t>L[</a:t>
            </a:r>
            <a:r>
              <a:rPr lang="en-US" altLang="zh-CN" sz="1800" kern="0" dirty="0" err="1" smtClean="0">
                <a:latin typeface="Times New Roman" panose="02020603050405020304" pitchFamily="18" charset="0"/>
                <a:ea typeface="黑体" panose="02010609060101010101" pitchFamily="49" charset="-122"/>
              </a:rPr>
              <a:t>i</a:t>
            </a:r>
            <a:r>
              <a:rPr lang="en-US" altLang="zh-CN" sz="1800" kern="0" dirty="0" smtClean="0">
                <a:latin typeface="Times New Roman" panose="02020603050405020304" pitchFamily="18" charset="0"/>
                <a:ea typeface="黑体" panose="02010609060101010101" pitchFamily="49" charset="-122"/>
              </a:rPr>
              <a:t>]</a:t>
            </a:r>
            <a:r>
              <a:rPr lang="zh-CN" altLang="en-US" sz="1800" kern="0" dirty="0" smtClean="0">
                <a:latin typeface="Times New Roman" panose="02020603050405020304" pitchFamily="18" charset="0"/>
                <a:ea typeface="黑体" panose="02010609060101010101" pitchFamily="49" charset="-122"/>
              </a:rPr>
              <a:t>的3阶段结果：</a:t>
            </a:r>
          </a:p>
          <a:p>
            <a:pPr lvl="1" eaLnBrk="1" hangingPunct="1">
              <a:lnSpc>
                <a:spcPct val="90000"/>
              </a:lnSpc>
            </a:pPr>
            <a:r>
              <a:rPr lang="en-US" altLang="zh-CN" sz="1800" kern="0" dirty="0" smtClean="0">
                <a:latin typeface="Times New Roman" panose="02020603050405020304" pitchFamily="18" charset="0"/>
                <a:ea typeface="黑体" panose="02010609060101010101" pitchFamily="49" charset="-122"/>
              </a:rPr>
              <a:t>L[1]=&lt;0, 104&gt;</a:t>
            </a:r>
          </a:p>
          <a:p>
            <a:pPr lvl="1" eaLnBrk="1" hangingPunct="1">
              <a:lnSpc>
                <a:spcPct val="90000"/>
              </a:lnSpc>
            </a:pPr>
            <a:r>
              <a:rPr lang="en-US" altLang="zh-CN" sz="1800" kern="0" dirty="0" smtClean="0">
                <a:latin typeface="Times New Roman" panose="02020603050405020304" pitchFamily="18" charset="0"/>
                <a:ea typeface="黑体" panose="02010609060101010101" pitchFamily="49" charset="-122"/>
              </a:rPr>
              <a:t>L[1]=&lt;0, 104&gt;</a:t>
            </a:r>
          </a:p>
          <a:p>
            <a:pPr lvl="1" eaLnBrk="1" hangingPunct="1">
              <a:lnSpc>
                <a:spcPct val="90000"/>
              </a:lnSpc>
            </a:pPr>
            <a:r>
              <a:rPr lang="en-US" altLang="zh-CN" sz="1800" kern="0" dirty="0" smtClean="0">
                <a:latin typeface="Times New Roman" panose="02020603050405020304" pitchFamily="18" charset="0"/>
                <a:ea typeface="黑体" panose="02010609060101010101" pitchFamily="49" charset="-122"/>
              </a:rPr>
              <a:t>L[1]=&lt;0, 104&gt;</a:t>
            </a:r>
          </a:p>
          <a:p>
            <a:pPr lvl="1" eaLnBrk="1" hangingPunct="1">
              <a:lnSpc>
                <a:spcPct val="90000"/>
              </a:lnSpc>
            </a:pPr>
            <a:r>
              <a:rPr lang="en-US" altLang="zh-CN" sz="1800" kern="0" dirty="0" smtClean="0">
                <a:latin typeface="Times New Roman" panose="02020603050405020304" pitchFamily="18" charset="0"/>
                <a:ea typeface="黑体" panose="02010609060101010101" pitchFamily="49" charset="-122"/>
              </a:rPr>
              <a:t>L[2]=&lt;0, 102, 104, 206&gt;</a:t>
            </a:r>
          </a:p>
          <a:p>
            <a:pPr lvl="1" eaLnBrk="1" hangingPunct="1">
              <a:lnSpc>
                <a:spcPct val="90000"/>
              </a:lnSpc>
            </a:pPr>
            <a:r>
              <a:rPr lang="en-US" altLang="zh-CN" sz="1800" kern="0" dirty="0" smtClean="0">
                <a:latin typeface="Times New Roman" panose="02020603050405020304" pitchFamily="18" charset="0"/>
                <a:ea typeface="黑体" panose="02010609060101010101" pitchFamily="49" charset="-122"/>
              </a:rPr>
              <a:t>L[2]=&lt;0, 102, 206&gt;</a:t>
            </a:r>
            <a:r>
              <a:rPr lang="en-US" altLang="zh-CN" sz="1800" kern="0" dirty="0" smtClean="0">
                <a:solidFill>
                  <a:srgbClr val="FF0000"/>
                </a:solidFill>
                <a:latin typeface="Times New Roman" panose="02020603050405020304" pitchFamily="18" charset="0"/>
                <a:ea typeface="黑体" panose="02010609060101010101" pitchFamily="49" charset="-122"/>
              </a:rPr>
              <a:t>//</a:t>
            </a:r>
            <a:r>
              <a:rPr lang="zh-CN" altLang="en-US" sz="1800" kern="0" dirty="0" smtClean="0">
                <a:solidFill>
                  <a:srgbClr val="FF0000"/>
                </a:solidFill>
                <a:latin typeface="Times New Roman" panose="02020603050405020304" pitchFamily="18" charset="0"/>
                <a:ea typeface="黑体" panose="02010609060101010101" pitchFamily="49" charset="-122"/>
              </a:rPr>
              <a:t>用修整参数修整后</a:t>
            </a:r>
            <a:endParaRPr lang="en-US" altLang="zh-CN" sz="1800" kern="0" dirty="0" smtClean="0">
              <a:solidFill>
                <a:srgbClr val="FF0000"/>
              </a:solidFill>
              <a:latin typeface="Times New Roman" panose="02020603050405020304" pitchFamily="18" charset="0"/>
              <a:ea typeface="黑体" panose="02010609060101010101" pitchFamily="49" charset="-122"/>
            </a:endParaRPr>
          </a:p>
          <a:p>
            <a:pPr lvl="1" eaLnBrk="1" hangingPunct="1">
              <a:lnSpc>
                <a:spcPct val="90000"/>
              </a:lnSpc>
            </a:pPr>
            <a:r>
              <a:rPr lang="en-US" altLang="zh-CN" sz="1800" kern="0" dirty="0" smtClean="0">
                <a:latin typeface="Times New Roman" panose="02020603050405020304" pitchFamily="18" charset="0"/>
                <a:ea typeface="黑体" panose="02010609060101010101" pitchFamily="49" charset="-122"/>
              </a:rPr>
              <a:t>L[2]=&lt;0, 102, 206&gt;</a:t>
            </a:r>
          </a:p>
          <a:p>
            <a:pPr lvl="1" eaLnBrk="1" hangingPunct="1">
              <a:lnSpc>
                <a:spcPct val="90000"/>
              </a:lnSpc>
            </a:pPr>
            <a:r>
              <a:rPr lang="en-US" altLang="zh-CN" sz="1800" kern="0" dirty="0" smtClean="0">
                <a:latin typeface="Times New Roman" panose="02020603050405020304" pitchFamily="18" charset="0"/>
                <a:ea typeface="黑体" panose="02010609060101010101" pitchFamily="49" charset="-122"/>
              </a:rPr>
              <a:t>L[3]=&lt;0, 102, 201, 206, 303, 407&gt;</a:t>
            </a:r>
          </a:p>
          <a:p>
            <a:pPr lvl="1" eaLnBrk="1" hangingPunct="1">
              <a:lnSpc>
                <a:spcPct val="90000"/>
              </a:lnSpc>
            </a:pPr>
            <a:r>
              <a:rPr lang="en-US" altLang="zh-CN" sz="1800" kern="0" dirty="0" smtClean="0">
                <a:latin typeface="Times New Roman" panose="02020603050405020304" pitchFamily="18" charset="0"/>
                <a:ea typeface="黑体" panose="02010609060101010101" pitchFamily="49" charset="-122"/>
              </a:rPr>
              <a:t>L[3]=&lt;0, 102, 201, 303, 407&gt;</a:t>
            </a:r>
          </a:p>
          <a:p>
            <a:pPr lvl="1" eaLnBrk="1" hangingPunct="1">
              <a:lnSpc>
                <a:spcPct val="90000"/>
              </a:lnSpc>
            </a:pPr>
            <a:r>
              <a:rPr lang="en-US" altLang="zh-CN" sz="1800" kern="0" dirty="0" smtClean="0">
                <a:latin typeface="Times New Roman" panose="02020603050405020304" pitchFamily="18" charset="0"/>
                <a:ea typeface="黑体" panose="02010609060101010101" pitchFamily="49" charset="-122"/>
              </a:rPr>
              <a:t>L[3]=&lt;0, 102, 201, 303&gt;</a:t>
            </a:r>
            <a:r>
              <a:rPr lang="en-US" altLang="zh-CN" sz="1800" kern="0" dirty="0" smtClean="0">
                <a:solidFill>
                  <a:srgbClr val="FF0000"/>
                </a:solidFill>
                <a:latin typeface="Times New Roman" panose="02020603050405020304" pitchFamily="18" charset="0"/>
                <a:ea typeface="黑体" panose="02010609060101010101" pitchFamily="49" charset="-122"/>
              </a:rPr>
              <a:t>//</a:t>
            </a:r>
            <a:r>
              <a:rPr lang="zh-CN" altLang="en-US" sz="1800" kern="0" dirty="0" smtClean="0">
                <a:solidFill>
                  <a:srgbClr val="FF0000"/>
                </a:solidFill>
                <a:latin typeface="Times New Roman" panose="02020603050405020304" pitchFamily="18" charset="0"/>
                <a:ea typeface="黑体" panose="02010609060101010101" pitchFamily="49" charset="-122"/>
              </a:rPr>
              <a:t>删除超过</a:t>
            </a:r>
            <a:r>
              <a:rPr lang="en-US" altLang="zh-CN" sz="1800" kern="0" dirty="0" smtClean="0">
                <a:solidFill>
                  <a:srgbClr val="FF0000"/>
                </a:solidFill>
                <a:latin typeface="Times New Roman" panose="02020603050405020304" pitchFamily="18" charset="0"/>
                <a:ea typeface="黑体" panose="02010609060101010101" pitchFamily="49" charset="-122"/>
              </a:rPr>
              <a:t>t</a:t>
            </a:r>
            <a:r>
              <a:rPr lang="zh-CN" altLang="en-US" sz="1800" kern="0" dirty="0" smtClean="0">
                <a:solidFill>
                  <a:srgbClr val="FF0000"/>
                </a:solidFill>
                <a:latin typeface="Times New Roman" panose="02020603050405020304" pitchFamily="18" charset="0"/>
                <a:ea typeface="黑体" panose="02010609060101010101" pitchFamily="49" charset="-122"/>
              </a:rPr>
              <a:t>的元素</a:t>
            </a:r>
            <a:endParaRPr lang="en-US" altLang="zh-CN" sz="1800" kern="0" dirty="0" smtClean="0">
              <a:solidFill>
                <a:srgbClr val="FF0000"/>
              </a:solidFill>
              <a:latin typeface="Times New Roman" panose="02020603050405020304" pitchFamily="18" charset="0"/>
              <a:ea typeface="黑体" panose="02010609060101010101" pitchFamily="49" charset="-122"/>
            </a:endParaRPr>
          </a:p>
          <a:p>
            <a:pPr lvl="1" eaLnBrk="1" hangingPunct="1">
              <a:lnSpc>
                <a:spcPct val="90000"/>
              </a:lnSpc>
            </a:pPr>
            <a:r>
              <a:rPr lang="en-US" altLang="zh-CN" sz="1800" kern="0" dirty="0" smtClean="0">
                <a:latin typeface="Times New Roman" panose="02020603050405020304" pitchFamily="18" charset="0"/>
                <a:ea typeface="黑体" panose="02010609060101010101" pitchFamily="49" charset="-122"/>
              </a:rPr>
              <a:t>L[4]=&lt;0, 101, 102, 201, 203, 302, 303, 404&gt;</a:t>
            </a:r>
          </a:p>
          <a:p>
            <a:pPr lvl="1" eaLnBrk="1" hangingPunct="1">
              <a:lnSpc>
                <a:spcPct val="90000"/>
              </a:lnSpc>
            </a:pPr>
            <a:r>
              <a:rPr lang="en-US" altLang="zh-CN" sz="1800" kern="0" dirty="0" smtClean="0">
                <a:latin typeface="Times New Roman" panose="02020603050405020304" pitchFamily="18" charset="0"/>
                <a:ea typeface="黑体" panose="02010609060101010101" pitchFamily="49" charset="-122"/>
              </a:rPr>
              <a:t>L[4]=&lt;0, 101, 201, 302, 404&gt;</a:t>
            </a:r>
          </a:p>
          <a:p>
            <a:pPr lvl="1" eaLnBrk="1" hangingPunct="1">
              <a:lnSpc>
                <a:spcPct val="90000"/>
              </a:lnSpc>
            </a:pPr>
            <a:r>
              <a:rPr lang="en-US" altLang="zh-CN" sz="1800" kern="0" dirty="0" smtClean="0">
                <a:latin typeface="Times New Roman" panose="02020603050405020304" pitchFamily="18" charset="0"/>
                <a:ea typeface="黑体" panose="02010609060101010101" pitchFamily="49" charset="-122"/>
              </a:rPr>
              <a:t>L[4]=&lt;0, 101, 201, 302&gt;</a:t>
            </a:r>
          </a:p>
          <a:p>
            <a:pPr eaLnBrk="1" hangingPunct="1">
              <a:lnSpc>
                <a:spcPct val="90000"/>
              </a:lnSpc>
            </a:pPr>
            <a:r>
              <a:rPr lang="zh-CN" altLang="en-US" sz="1800" kern="0" dirty="0" smtClean="0">
                <a:latin typeface="Times New Roman" panose="02020603050405020304" pitchFamily="18" charset="0"/>
                <a:ea typeface="黑体" panose="02010609060101010101" pitchFamily="49" charset="-122"/>
              </a:rPr>
              <a:t>算法最后返回</a:t>
            </a:r>
            <a:r>
              <a:rPr lang="en-US" altLang="zh-CN" sz="1800" kern="0" dirty="0" smtClean="0">
                <a:latin typeface="Times New Roman" panose="02020603050405020304" pitchFamily="18" charset="0"/>
                <a:ea typeface="黑体" panose="02010609060101010101" pitchFamily="49" charset="-122"/>
              </a:rPr>
              <a:t>z=302</a:t>
            </a:r>
            <a:r>
              <a:rPr lang="zh-CN" altLang="en-US" sz="1800" kern="0" dirty="0" smtClean="0">
                <a:latin typeface="Times New Roman" panose="02020603050405020304" pitchFamily="18" charset="0"/>
                <a:ea typeface="黑体" panose="02010609060101010101" pitchFamily="49" charset="-122"/>
              </a:rPr>
              <a:t>最为近似解答。容易看出该例的最优解为104+102+101=307，误差≤2%。</a:t>
            </a:r>
          </a:p>
        </p:txBody>
      </p:sp>
      <p:sp>
        <p:nvSpPr>
          <p:cNvPr id="6" name="灯片编号占位符 5"/>
          <p:cNvSpPr txBox="1">
            <a:spLocks/>
          </p:cNvSpPr>
          <p:nvPr/>
        </p:nvSpPr>
        <p:spPr>
          <a:xfrm>
            <a:off x="7010400" y="6400800"/>
            <a:ext cx="1905000" cy="457200"/>
          </a:xfrm>
          <a:prstGeom prst="rect">
            <a:avLst/>
          </a:prstGeom>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C4286E1C-87CA-4172-A0F7-12D02F1400BF}" type="slidenum">
              <a:rPr lang="zh-CN" altLang="en-US" sz="1400" smtClean="0">
                <a:solidFill>
                  <a:srgbClr val="FFFF00"/>
                </a:solidFill>
                <a:latin typeface="Arial Black" panose="020B0A04020102020204" pitchFamily="34" charset="0"/>
              </a:rPr>
              <a:pPr eaLnBrk="1" hangingPunct="1"/>
              <a:t>152</a:t>
            </a:fld>
            <a:endParaRPr lang="en-US" altLang="zh-CN" sz="1400">
              <a:solidFill>
                <a:srgbClr val="FFFF00"/>
              </a:solidFill>
              <a:latin typeface="Arial Black" panose="020B0A04020102020204" pitchFamily="34" charset="0"/>
            </a:endParaRPr>
          </a:p>
        </p:txBody>
      </p:sp>
      <p:sp>
        <p:nvSpPr>
          <p:cNvPr id="7" name="灯片编号占位符 6"/>
          <p:cNvSpPr>
            <a:spLocks noGrp="1"/>
          </p:cNvSpPr>
          <p:nvPr>
            <p:ph type="sldNum" sz="quarter" idx="12"/>
          </p:nvPr>
        </p:nvSpPr>
        <p:spPr/>
        <p:txBody>
          <a:bodyPr/>
          <a:lstStyle/>
          <a:p>
            <a:r>
              <a:rPr lang="en-US" altLang="zh-CN" smtClean="0"/>
              <a:t>Chapter11-</a:t>
            </a:r>
            <a:fld id="{3288BBC0-23D9-4B2C-ADBC-4005AE87FB9A}" type="slidenum">
              <a:rPr lang="en-US" altLang="zh-CN" smtClean="0"/>
              <a:pPr/>
              <a:t>152</a:t>
            </a:fld>
            <a:endParaRPr lang="en-US" altLang="zh-CN" dirty="0"/>
          </a:p>
        </p:txBody>
      </p:sp>
    </p:spTree>
    <p:extLst>
      <p:ext uri="{BB962C8B-B14F-4D97-AF65-F5344CB8AC3E}">
        <p14:creationId xmlns:p14="http://schemas.microsoft.com/office/powerpoint/2010/main" val="2394042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idx="4294967295"/>
          </p:nvPr>
        </p:nvSpPr>
        <p:spPr>
          <a:xfrm>
            <a:off x="301625" y="188640"/>
            <a:ext cx="8540750" cy="984250"/>
          </a:xfrm>
        </p:spPr>
        <p:txBody>
          <a:bodyPr/>
          <a:lstStyle/>
          <a:p>
            <a:pPr algn="l" eaLnBrk="1" hangingPunct="1"/>
            <a:r>
              <a:rPr lang="en-US" sz="3200" b="1" dirty="0" err="1" smtClean="0"/>
              <a:t>co_NP</a:t>
            </a:r>
            <a:r>
              <a:rPr lang="zh-CN" altLang="en-US" sz="3200" b="1" dirty="0"/>
              <a:t>类和</a:t>
            </a:r>
            <a:r>
              <a:rPr lang="en-US" sz="3200" b="1" dirty="0"/>
              <a:t>NPI</a:t>
            </a:r>
            <a:r>
              <a:rPr lang="zh-CN" altLang="en-US" sz="3200" b="1" dirty="0"/>
              <a:t>类问题</a:t>
            </a:r>
          </a:p>
        </p:txBody>
      </p:sp>
      <p:graphicFrame>
        <p:nvGraphicFramePr>
          <p:cNvPr id="51203" name="Object 2"/>
          <p:cNvGraphicFramePr>
            <a:graphicFrameLocks noGrp="1" noChangeAspect="1"/>
          </p:cNvGraphicFramePr>
          <p:nvPr>
            <p:ph idx="4294967295"/>
            <p:extLst>
              <p:ext uri="{D42A27DB-BD31-4B8C-83A1-F6EECF244321}">
                <p14:modId xmlns:p14="http://schemas.microsoft.com/office/powerpoint/2010/main" val="3746286682"/>
              </p:ext>
            </p:extLst>
          </p:nvPr>
        </p:nvGraphicFramePr>
        <p:xfrm>
          <a:off x="387350" y="1289050"/>
          <a:ext cx="8424863" cy="6351588"/>
        </p:xfrm>
        <a:graphic>
          <a:graphicData uri="http://schemas.openxmlformats.org/presentationml/2006/ole">
            <mc:AlternateContent xmlns:mc="http://schemas.openxmlformats.org/markup-compatibility/2006">
              <mc:Choice xmlns:v="urn:schemas-microsoft-com:vml" Requires="v">
                <p:oleObj spid="_x0000_s990265" name="Document" r:id="rId3" imgW="11830845" imgH="8919664" progId="Word.Document.8">
                  <p:embed/>
                </p:oleObj>
              </mc:Choice>
              <mc:Fallback>
                <p:oleObj name="Document" r:id="rId3" imgW="11830845" imgH="8919664" progId="Word.Document.8">
                  <p:embed/>
                  <p:pic>
                    <p:nvPicPr>
                      <p:cNvPr id="0" name=""/>
                      <p:cNvPicPr>
                        <a:picLocks noChangeAspect="1" noChangeArrowheads="1"/>
                      </p:cNvPicPr>
                      <p:nvPr/>
                    </p:nvPicPr>
                    <p:blipFill>
                      <a:blip r:embed="rId4"/>
                      <a:srcRect/>
                      <a:stretch>
                        <a:fillRect/>
                      </a:stretch>
                    </p:blipFill>
                    <p:spPr bwMode="auto">
                      <a:xfrm>
                        <a:off x="387350" y="1289050"/>
                        <a:ext cx="8424863" cy="635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153</a:t>
            </a:fld>
            <a:endParaRPr lang="en-US" altLang="zh-CN" dirty="0"/>
          </a:p>
        </p:txBody>
      </p:sp>
    </p:spTree>
    <p:extLst>
      <p:ext uri="{BB962C8B-B14F-4D97-AF65-F5344CB8AC3E}">
        <p14:creationId xmlns:p14="http://schemas.microsoft.com/office/powerpoint/2010/main" val="45836129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idx="4294967295"/>
          </p:nvPr>
        </p:nvSpPr>
        <p:spPr>
          <a:xfrm>
            <a:off x="337344" y="260648"/>
            <a:ext cx="8540750" cy="911225"/>
          </a:xfrm>
        </p:spPr>
        <p:txBody>
          <a:bodyPr/>
          <a:lstStyle/>
          <a:p>
            <a:pPr algn="l" eaLnBrk="1" hangingPunct="1"/>
            <a:r>
              <a:rPr lang="en-US" sz="3200" b="1" dirty="0" err="1" smtClean="0"/>
              <a:t>co_NP</a:t>
            </a:r>
            <a:r>
              <a:rPr lang="zh-CN" altLang="en-US" sz="3200" b="1" dirty="0"/>
              <a:t>类和</a:t>
            </a:r>
            <a:r>
              <a:rPr lang="en-US" sz="3200" b="1" dirty="0"/>
              <a:t>NPI</a:t>
            </a:r>
            <a:r>
              <a:rPr lang="zh-CN" altLang="en-US" sz="3200" b="1" dirty="0"/>
              <a:t>类问题</a:t>
            </a:r>
          </a:p>
        </p:txBody>
      </p:sp>
      <p:graphicFrame>
        <p:nvGraphicFramePr>
          <p:cNvPr id="52227" name="Object 2"/>
          <p:cNvGraphicFramePr>
            <a:graphicFrameLocks noGrp="1" noChangeAspect="1"/>
          </p:cNvGraphicFramePr>
          <p:nvPr>
            <p:ph idx="4294967295"/>
          </p:nvPr>
        </p:nvGraphicFramePr>
        <p:xfrm>
          <a:off x="539750" y="1412875"/>
          <a:ext cx="8135938" cy="6624638"/>
        </p:xfrm>
        <a:graphic>
          <a:graphicData uri="http://schemas.openxmlformats.org/presentationml/2006/ole">
            <mc:AlternateContent xmlns:mc="http://schemas.openxmlformats.org/markup-compatibility/2006">
              <mc:Choice xmlns:v="urn:schemas-microsoft-com:vml" Requires="v">
                <p:oleObj spid="_x0000_s991289" r:id="rId3" imgW="11795400" imgH="8910360" progId="Word.Document.8">
                  <p:embed/>
                </p:oleObj>
              </mc:Choice>
              <mc:Fallback>
                <p:oleObj r:id="rId3" imgW="11795400" imgH="89103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412875"/>
                        <a:ext cx="8135938" cy="662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154</a:t>
            </a:fld>
            <a:endParaRPr lang="en-US" altLang="zh-CN" dirty="0"/>
          </a:p>
        </p:txBody>
      </p:sp>
    </p:spTree>
    <p:extLst>
      <p:ext uri="{BB962C8B-B14F-4D97-AF65-F5344CB8AC3E}">
        <p14:creationId xmlns:p14="http://schemas.microsoft.com/office/powerpoint/2010/main" val="31516607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idx="4294967295"/>
          </p:nvPr>
        </p:nvSpPr>
        <p:spPr>
          <a:xfrm>
            <a:off x="301625" y="260648"/>
            <a:ext cx="8540750" cy="911225"/>
          </a:xfrm>
        </p:spPr>
        <p:txBody>
          <a:bodyPr/>
          <a:lstStyle/>
          <a:p>
            <a:pPr algn="l" eaLnBrk="1" hangingPunct="1"/>
            <a:r>
              <a:rPr lang="en-US" sz="3200" b="1" dirty="0" err="1" smtClean="0"/>
              <a:t>co_NP</a:t>
            </a:r>
            <a:r>
              <a:rPr lang="zh-CN" altLang="en-US" sz="3200" b="1" dirty="0"/>
              <a:t>类和</a:t>
            </a:r>
            <a:r>
              <a:rPr lang="en-US" sz="3200" b="1" dirty="0"/>
              <a:t>NPI</a:t>
            </a:r>
            <a:r>
              <a:rPr lang="zh-CN" altLang="en-US" sz="3200" b="1" dirty="0"/>
              <a:t>类问题</a:t>
            </a:r>
          </a:p>
        </p:txBody>
      </p:sp>
      <p:graphicFrame>
        <p:nvGraphicFramePr>
          <p:cNvPr id="53251" name="Object 2"/>
          <p:cNvGraphicFramePr>
            <a:graphicFrameLocks noGrp="1" noChangeAspect="1"/>
          </p:cNvGraphicFramePr>
          <p:nvPr>
            <p:ph idx="4294967295"/>
            <p:extLst>
              <p:ext uri="{D42A27DB-BD31-4B8C-83A1-F6EECF244321}">
                <p14:modId xmlns:p14="http://schemas.microsoft.com/office/powerpoint/2010/main" val="178867216"/>
              </p:ext>
            </p:extLst>
          </p:nvPr>
        </p:nvGraphicFramePr>
        <p:xfrm>
          <a:off x="611188" y="1666875"/>
          <a:ext cx="8208962" cy="6189663"/>
        </p:xfrm>
        <a:graphic>
          <a:graphicData uri="http://schemas.openxmlformats.org/presentationml/2006/ole">
            <mc:AlternateContent xmlns:mc="http://schemas.openxmlformats.org/markup-compatibility/2006">
              <mc:Choice xmlns:v="urn:schemas-microsoft-com:vml" Requires="v">
                <p:oleObj spid="_x0000_s992313" name="Document" r:id="rId3" imgW="11830845" imgH="8919664" progId="Word.Document.8">
                  <p:embed/>
                </p:oleObj>
              </mc:Choice>
              <mc:Fallback>
                <p:oleObj name="Document" r:id="rId3" imgW="11830845" imgH="8919664" progId="Word.Document.8">
                  <p:embed/>
                  <p:pic>
                    <p:nvPicPr>
                      <p:cNvPr id="0" name=""/>
                      <p:cNvPicPr>
                        <a:picLocks noChangeAspect="1" noChangeArrowheads="1"/>
                      </p:cNvPicPr>
                      <p:nvPr/>
                    </p:nvPicPr>
                    <p:blipFill>
                      <a:blip r:embed="rId4"/>
                      <a:srcRect/>
                      <a:stretch>
                        <a:fillRect/>
                      </a:stretch>
                    </p:blipFill>
                    <p:spPr bwMode="auto">
                      <a:xfrm>
                        <a:off x="611188" y="1666875"/>
                        <a:ext cx="8208962" cy="6189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155</a:t>
            </a:fld>
            <a:endParaRPr lang="en-US" altLang="zh-CN" dirty="0"/>
          </a:p>
        </p:txBody>
      </p:sp>
    </p:spTree>
    <p:extLst>
      <p:ext uri="{BB962C8B-B14F-4D97-AF65-F5344CB8AC3E}">
        <p14:creationId xmlns:p14="http://schemas.microsoft.com/office/powerpoint/2010/main" val="18652862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idx="4294967295"/>
          </p:nvPr>
        </p:nvSpPr>
        <p:spPr>
          <a:xfrm>
            <a:off x="301625" y="332656"/>
            <a:ext cx="8540750" cy="863600"/>
          </a:xfrm>
        </p:spPr>
        <p:txBody>
          <a:bodyPr/>
          <a:lstStyle/>
          <a:p>
            <a:pPr algn="l" eaLnBrk="1" hangingPunct="1"/>
            <a:r>
              <a:rPr lang="en-US" sz="3200" b="1" dirty="0" err="1" smtClean="0"/>
              <a:t>co_NP</a:t>
            </a:r>
            <a:r>
              <a:rPr lang="zh-CN" altLang="en-US" sz="3200" b="1" dirty="0"/>
              <a:t>类和</a:t>
            </a:r>
            <a:r>
              <a:rPr lang="en-US" sz="3200" b="1" dirty="0"/>
              <a:t>NPI</a:t>
            </a:r>
            <a:r>
              <a:rPr lang="zh-CN" altLang="en-US" sz="3200" b="1" dirty="0"/>
              <a:t>类问题</a:t>
            </a:r>
          </a:p>
        </p:txBody>
      </p:sp>
      <p:graphicFrame>
        <p:nvGraphicFramePr>
          <p:cNvPr id="54275" name="Object 2"/>
          <p:cNvGraphicFramePr>
            <a:graphicFrameLocks noGrp="1" noChangeAspect="1"/>
          </p:cNvGraphicFramePr>
          <p:nvPr>
            <p:ph idx="4294967295"/>
            <p:extLst>
              <p:ext uri="{D42A27DB-BD31-4B8C-83A1-F6EECF244321}">
                <p14:modId xmlns:p14="http://schemas.microsoft.com/office/powerpoint/2010/main" val="345224149"/>
              </p:ext>
            </p:extLst>
          </p:nvPr>
        </p:nvGraphicFramePr>
        <p:xfrm>
          <a:off x="395288" y="1331913"/>
          <a:ext cx="8137525" cy="6135687"/>
        </p:xfrm>
        <a:graphic>
          <a:graphicData uri="http://schemas.openxmlformats.org/presentationml/2006/ole">
            <mc:AlternateContent xmlns:mc="http://schemas.openxmlformats.org/markup-compatibility/2006">
              <mc:Choice xmlns:v="urn:schemas-microsoft-com:vml" Requires="v">
                <p:oleObj spid="_x0000_s993337" name="Document" r:id="rId3" imgW="11830845" imgH="8919664" progId="Word.Document.8">
                  <p:embed/>
                </p:oleObj>
              </mc:Choice>
              <mc:Fallback>
                <p:oleObj name="Document" r:id="rId3" imgW="11830845" imgH="8919664" progId="Word.Document.8">
                  <p:embed/>
                  <p:pic>
                    <p:nvPicPr>
                      <p:cNvPr id="0" name=""/>
                      <p:cNvPicPr>
                        <a:picLocks noChangeAspect="1" noChangeArrowheads="1"/>
                      </p:cNvPicPr>
                      <p:nvPr/>
                    </p:nvPicPr>
                    <p:blipFill>
                      <a:blip r:embed="rId4"/>
                      <a:srcRect/>
                      <a:stretch>
                        <a:fillRect/>
                      </a:stretch>
                    </p:blipFill>
                    <p:spPr bwMode="auto">
                      <a:xfrm>
                        <a:off x="395288" y="1331913"/>
                        <a:ext cx="8137525" cy="6135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156</a:t>
            </a:fld>
            <a:endParaRPr lang="en-US" altLang="zh-CN" dirty="0"/>
          </a:p>
        </p:txBody>
      </p:sp>
    </p:spTree>
    <p:extLst>
      <p:ext uri="{BB962C8B-B14F-4D97-AF65-F5344CB8AC3E}">
        <p14:creationId xmlns:p14="http://schemas.microsoft.com/office/powerpoint/2010/main" val="351726972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idx="4294967295"/>
          </p:nvPr>
        </p:nvSpPr>
        <p:spPr>
          <a:xfrm>
            <a:off x="539750" y="188640"/>
            <a:ext cx="8540750" cy="984250"/>
          </a:xfrm>
        </p:spPr>
        <p:txBody>
          <a:bodyPr/>
          <a:lstStyle/>
          <a:p>
            <a:pPr algn="l" eaLnBrk="1" hangingPunct="1"/>
            <a:r>
              <a:rPr lang="en-US" sz="3200" b="1" dirty="0" err="1" smtClean="0"/>
              <a:t>co_NP</a:t>
            </a:r>
            <a:r>
              <a:rPr lang="zh-CN" altLang="en-US" sz="3200" b="1" dirty="0"/>
              <a:t>类和</a:t>
            </a:r>
            <a:r>
              <a:rPr lang="en-US" sz="3200" b="1" dirty="0"/>
              <a:t>NPI</a:t>
            </a:r>
            <a:r>
              <a:rPr lang="zh-CN" altLang="en-US" sz="3200" b="1" dirty="0"/>
              <a:t>类问题</a:t>
            </a:r>
          </a:p>
        </p:txBody>
      </p:sp>
      <p:graphicFrame>
        <p:nvGraphicFramePr>
          <p:cNvPr id="55299" name="Object 2"/>
          <p:cNvGraphicFramePr>
            <a:graphicFrameLocks noGrp="1" noChangeAspect="1"/>
          </p:cNvGraphicFramePr>
          <p:nvPr>
            <p:ph idx="4294967295"/>
            <p:extLst>
              <p:ext uri="{D42A27DB-BD31-4B8C-83A1-F6EECF244321}">
                <p14:modId xmlns:p14="http://schemas.microsoft.com/office/powerpoint/2010/main" val="1653791912"/>
              </p:ext>
            </p:extLst>
          </p:nvPr>
        </p:nvGraphicFramePr>
        <p:xfrm>
          <a:off x="539750" y="1052736"/>
          <a:ext cx="8064500" cy="6048375"/>
        </p:xfrm>
        <a:graphic>
          <a:graphicData uri="http://schemas.openxmlformats.org/presentationml/2006/ole">
            <mc:AlternateContent xmlns:mc="http://schemas.openxmlformats.org/markup-compatibility/2006">
              <mc:Choice xmlns:v="urn:schemas-microsoft-com:vml" Requires="v">
                <p:oleObj spid="_x0000_s994361" r:id="rId3" imgW="11795400" imgH="8910360" progId="Word.Document.8">
                  <p:embed/>
                </p:oleObj>
              </mc:Choice>
              <mc:Fallback>
                <p:oleObj r:id="rId3" imgW="11795400" imgH="89103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052736"/>
                        <a:ext cx="8064500" cy="6048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157</a:t>
            </a:fld>
            <a:endParaRPr lang="en-US" altLang="zh-CN" dirty="0"/>
          </a:p>
        </p:txBody>
      </p:sp>
    </p:spTree>
    <p:extLst>
      <p:ext uri="{BB962C8B-B14F-4D97-AF65-F5344CB8AC3E}">
        <p14:creationId xmlns:p14="http://schemas.microsoft.com/office/powerpoint/2010/main" val="1701139121"/>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idx="4294967295"/>
          </p:nvPr>
        </p:nvSpPr>
        <p:spPr>
          <a:xfrm>
            <a:off x="337344" y="285750"/>
            <a:ext cx="8540750" cy="911225"/>
          </a:xfrm>
        </p:spPr>
        <p:txBody>
          <a:bodyPr/>
          <a:lstStyle/>
          <a:p>
            <a:pPr algn="l" eaLnBrk="1" hangingPunct="1"/>
            <a:r>
              <a:rPr lang="en-US" sz="3200" b="1" dirty="0" err="1" smtClean="0"/>
              <a:t>co_NP</a:t>
            </a:r>
            <a:r>
              <a:rPr lang="zh-CN" altLang="en-US" sz="3200" b="1" dirty="0"/>
              <a:t>类和</a:t>
            </a:r>
            <a:r>
              <a:rPr lang="en-US" sz="3200" b="1" dirty="0"/>
              <a:t>NPI</a:t>
            </a:r>
            <a:r>
              <a:rPr lang="zh-CN" altLang="en-US" sz="3200" b="1" dirty="0"/>
              <a:t>类问题</a:t>
            </a:r>
          </a:p>
        </p:txBody>
      </p:sp>
      <p:graphicFrame>
        <p:nvGraphicFramePr>
          <p:cNvPr id="56323" name="Object 2"/>
          <p:cNvGraphicFramePr>
            <a:graphicFrameLocks noGrp="1" noChangeAspect="1"/>
          </p:cNvGraphicFramePr>
          <p:nvPr>
            <p:ph idx="4294967295"/>
            <p:extLst>
              <p:ext uri="{D42A27DB-BD31-4B8C-83A1-F6EECF244321}">
                <p14:modId xmlns:p14="http://schemas.microsoft.com/office/powerpoint/2010/main" val="28109186"/>
              </p:ext>
            </p:extLst>
          </p:nvPr>
        </p:nvGraphicFramePr>
        <p:xfrm>
          <a:off x="539750" y="1052736"/>
          <a:ext cx="8135938" cy="5976938"/>
        </p:xfrm>
        <a:graphic>
          <a:graphicData uri="http://schemas.openxmlformats.org/presentationml/2006/ole">
            <mc:AlternateContent xmlns:mc="http://schemas.openxmlformats.org/markup-compatibility/2006">
              <mc:Choice xmlns:v="urn:schemas-microsoft-com:vml" Requires="v">
                <p:oleObj spid="_x0000_s995385" r:id="rId3" imgW="11795400" imgH="8910360" progId="Word.Document.8">
                  <p:embed/>
                </p:oleObj>
              </mc:Choice>
              <mc:Fallback>
                <p:oleObj r:id="rId3" imgW="11795400" imgH="891036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052736"/>
                        <a:ext cx="8135938" cy="5976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158</a:t>
            </a:fld>
            <a:endParaRPr lang="en-US" altLang="zh-CN" dirty="0"/>
          </a:p>
        </p:txBody>
      </p:sp>
    </p:spTree>
    <p:extLst>
      <p:ext uri="{BB962C8B-B14F-4D97-AF65-F5344CB8AC3E}">
        <p14:creationId xmlns:p14="http://schemas.microsoft.com/office/powerpoint/2010/main" val="427092719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idx="4294967295"/>
          </p:nvPr>
        </p:nvSpPr>
        <p:spPr>
          <a:xfrm>
            <a:off x="301625" y="260648"/>
            <a:ext cx="8540750" cy="911225"/>
          </a:xfrm>
        </p:spPr>
        <p:txBody>
          <a:bodyPr/>
          <a:lstStyle/>
          <a:p>
            <a:pPr algn="l" eaLnBrk="1" hangingPunct="1"/>
            <a:r>
              <a:rPr lang="en-US" sz="3200" b="1" dirty="0" err="1" smtClean="0"/>
              <a:t>co_NP</a:t>
            </a:r>
            <a:r>
              <a:rPr lang="zh-CN" altLang="en-US" sz="3200" b="1" dirty="0"/>
              <a:t>类和</a:t>
            </a:r>
            <a:r>
              <a:rPr lang="en-US" sz="3200" b="1" dirty="0"/>
              <a:t>NPI</a:t>
            </a:r>
            <a:r>
              <a:rPr lang="zh-CN" altLang="en-US" sz="3200" b="1" dirty="0"/>
              <a:t>类问题</a:t>
            </a:r>
          </a:p>
        </p:txBody>
      </p:sp>
      <p:graphicFrame>
        <p:nvGraphicFramePr>
          <p:cNvPr id="57347" name="Object 2"/>
          <p:cNvGraphicFramePr>
            <a:graphicFrameLocks noGrp="1" noChangeAspect="1"/>
          </p:cNvGraphicFramePr>
          <p:nvPr>
            <p:ph idx="4294967295"/>
            <p:extLst>
              <p:ext uri="{D42A27DB-BD31-4B8C-83A1-F6EECF244321}">
                <p14:modId xmlns:p14="http://schemas.microsoft.com/office/powerpoint/2010/main" val="3099247205"/>
              </p:ext>
            </p:extLst>
          </p:nvPr>
        </p:nvGraphicFramePr>
        <p:xfrm>
          <a:off x="825500" y="1492250"/>
          <a:ext cx="7226300" cy="5448300"/>
        </p:xfrm>
        <a:graphic>
          <a:graphicData uri="http://schemas.openxmlformats.org/presentationml/2006/ole">
            <mc:AlternateContent xmlns:mc="http://schemas.openxmlformats.org/markup-compatibility/2006">
              <mc:Choice xmlns:v="urn:schemas-microsoft-com:vml" Requires="v">
                <p:oleObj spid="_x0000_s996409" name="Document" r:id="rId3" imgW="11830845" imgH="8919664" progId="Word.Document.8">
                  <p:embed/>
                </p:oleObj>
              </mc:Choice>
              <mc:Fallback>
                <p:oleObj name="Document" r:id="rId3" imgW="11830845" imgH="8919664" progId="Word.Document.8">
                  <p:embed/>
                  <p:pic>
                    <p:nvPicPr>
                      <p:cNvPr id="0" name=""/>
                      <p:cNvPicPr>
                        <a:picLocks noChangeAspect="1" noChangeArrowheads="1"/>
                      </p:cNvPicPr>
                      <p:nvPr/>
                    </p:nvPicPr>
                    <p:blipFill>
                      <a:blip r:embed="rId4"/>
                      <a:srcRect/>
                      <a:stretch>
                        <a:fillRect/>
                      </a:stretch>
                    </p:blipFill>
                    <p:spPr bwMode="auto">
                      <a:xfrm>
                        <a:off x="825500" y="1492250"/>
                        <a:ext cx="7226300" cy="544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159</a:t>
            </a:fld>
            <a:endParaRPr lang="en-US" altLang="zh-CN" dirty="0"/>
          </a:p>
        </p:txBody>
      </p:sp>
    </p:spTree>
    <p:extLst>
      <p:ext uri="{BB962C8B-B14F-4D97-AF65-F5344CB8AC3E}">
        <p14:creationId xmlns:p14="http://schemas.microsoft.com/office/powerpoint/2010/main" val="25701884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9938" name="Rectangle 2"/>
          <p:cNvSpPr>
            <a:spLocks noGrp="1" noChangeArrowheads="1"/>
          </p:cNvSpPr>
          <p:nvPr>
            <p:ph type="title"/>
          </p:nvPr>
        </p:nvSpPr>
        <p:spPr>
          <a:xfrm>
            <a:off x="0" y="38101"/>
            <a:ext cx="8388797" cy="1279525"/>
          </a:xfrm>
        </p:spPr>
        <p:txBody>
          <a:bodyPr/>
          <a:lstStyle/>
          <a:p>
            <a:pPr algn="l"/>
            <a:r>
              <a:rPr lang="zh-CN" altLang="en-US" sz="3200" b="1" dirty="0">
                <a:latin typeface="黑体" panose="02010609060101010101" pitchFamily="49" charset="-122"/>
              </a:rPr>
              <a:t>是不是什么问题都是并行计算机可解的？</a:t>
            </a:r>
          </a:p>
        </p:txBody>
      </p:sp>
      <p:sp>
        <p:nvSpPr>
          <p:cNvPr id="679941" name="Rectangle 5"/>
          <p:cNvSpPr>
            <a:spLocks noChangeArrowheads="1"/>
          </p:cNvSpPr>
          <p:nvPr/>
        </p:nvSpPr>
        <p:spPr bwMode="auto">
          <a:xfrm>
            <a:off x="251520" y="1124744"/>
            <a:ext cx="8229600"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Font typeface="Wingdings" panose="05000000000000000000" pitchFamily="2" charset="2"/>
              <a:buChar char="Ø"/>
              <a:defRPr kumimoji="1" sz="3200">
                <a:solidFill>
                  <a:schemeClr val="bg1"/>
                </a:solidFill>
                <a:latin typeface="Times New Roman" panose="02020603050405020304" pitchFamily="18" charset="0"/>
                <a:ea typeface="黑体" panose="02010609060101010101" pitchFamily="49" charset="-122"/>
              </a:defRPr>
            </a:lvl1pPr>
            <a:lvl2pPr marL="742950" indent="-285750" algn="l">
              <a:spcBef>
                <a:spcPct val="20000"/>
              </a:spcBef>
              <a:buFont typeface="Wingdings" panose="05000000000000000000" pitchFamily="2" charset="2"/>
              <a:buChar char="§"/>
              <a:defRPr kumimoji="1" sz="2800">
                <a:solidFill>
                  <a:schemeClr val="bg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bg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bg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bg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9pPr>
          </a:lstStyle>
          <a:p>
            <a:pPr>
              <a:lnSpc>
                <a:spcPct val="110000"/>
              </a:lnSpc>
              <a:spcBef>
                <a:spcPct val="10000"/>
              </a:spcBef>
              <a:buFont typeface="Wingdings" panose="05000000000000000000" pitchFamily="2" charset="2"/>
              <a:buNone/>
            </a:pPr>
            <a:r>
              <a:rPr kumimoji="0" lang="zh-CN" altLang="en-US" dirty="0">
                <a:solidFill>
                  <a:srgbClr val="00B0F0"/>
                </a:solidFill>
              </a:rPr>
              <a:t>并行计算</a:t>
            </a:r>
            <a:r>
              <a:rPr kumimoji="0" lang="en-US" altLang="zh-CN" dirty="0">
                <a:solidFill>
                  <a:srgbClr val="00B0F0"/>
                </a:solidFill>
                <a:sym typeface="Wingdings" panose="05000000000000000000" pitchFamily="2" charset="2"/>
              </a:rPr>
              <a:t></a:t>
            </a:r>
            <a:r>
              <a:rPr kumimoji="0" lang="zh-CN" altLang="en-US" dirty="0">
                <a:solidFill>
                  <a:srgbClr val="FF0000"/>
                </a:solidFill>
                <a:sym typeface="Wingdings" panose="05000000000000000000" pitchFamily="2" charset="2"/>
              </a:rPr>
              <a:t>阿姆达尔定律</a:t>
            </a:r>
            <a:r>
              <a:rPr kumimoji="0" lang="zh-CN" altLang="en-US" dirty="0">
                <a:solidFill>
                  <a:srgbClr val="00B0F0"/>
                </a:solidFill>
                <a:sym typeface="Wingdings" panose="05000000000000000000" pitchFamily="2" charset="2"/>
              </a:rPr>
              <a:t>：</a:t>
            </a:r>
          </a:p>
          <a:p>
            <a:pPr>
              <a:lnSpc>
                <a:spcPct val="110000"/>
              </a:lnSpc>
              <a:spcBef>
                <a:spcPct val="10000"/>
              </a:spcBef>
              <a:buFont typeface="Wingdings" panose="05000000000000000000" pitchFamily="2" charset="2"/>
              <a:buNone/>
            </a:pPr>
            <a:r>
              <a:rPr kumimoji="0" lang="en-US" altLang="zh-CN" dirty="0" err="1">
                <a:solidFill>
                  <a:srgbClr val="00B0F0"/>
                </a:solidFill>
              </a:rPr>
              <a:t>Acc_Speed</a:t>
            </a:r>
            <a:r>
              <a:rPr kumimoji="0" lang="en-US" altLang="zh-CN" dirty="0">
                <a:solidFill>
                  <a:srgbClr val="00B0F0"/>
                </a:solidFill>
              </a:rPr>
              <a:t> </a:t>
            </a:r>
            <a:r>
              <a:rPr kumimoji="0" lang="en-US" altLang="zh-CN" sz="2800" dirty="0">
                <a:solidFill>
                  <a:srgbClr val="00B0F0"/>
                </a:solidFill>
              </a:rPr>
              <a:t>=1/(f</a:t>
            </a:r>
            <a:r>
              <a:rPr lang="en-US" altLang="zh-CN" sz="2800" dirty="0">
                <a:solidFill>
                  <a:srgbClr val="00B0F0"/>
                </a:solidFill>
              </a:rPr>
              <a:t>+(1-f)/p</a:t>
            </a:r>
            <a:r>
              <a:rPr kumimoji="0" lang="en-US" altLang="zh-CN" sz="2800" dirty="0">
                <a:solidFill>
                  <a:srgbClr val="00B0F0"/>
                </a:solidFill>
              </a:rPr>
              <a:t>)</a:t>
            </a:r>
          </a:p>
          <a:p>
            <a:pPr>
              <a:lnSpc>
                <a:spcPct val="110000"/>
              </a:lnSpc>
              <a:spcBef>
                <a:spcPct val="10000"/>
              </a:spcBef>
              <a:buFont typeface="Wingdings" panose="05000000000000000000" pitchFamily="2" charset="2"/>
              <a:buNone/>
            </a:pPr>
            <a:r>
              <a:rPr kumimoji="0" lang="zh-CN" altLang="en-US" sz="2800" dirty="0">
                <a:solidFill>
                  <a:srgbClr val="00B0F0"/>
                </a:solidFill>
              </a:rPr>
              <a:t>其中，</a:t>
            </a:r>
            <a:r>
              <a:rPr kumimoji="0" lang="en-US" altLang="zh-CN" sz="2800" dirty="0">
                <a:solidFill>
                  <a:srgbClr val="00B0F0"/>
                </a:solidFill>
              </a:rPr>
              <a:t>f</a:t>
            </a:r>
            <a:r>
              <a:rPr kumimoji="0" lang="zh-CN" altLang="en-US" sz="2800" dirty="0">
                <a:solidFill>
                  <a:srgbClr val="00B0F0"/>
                </a:solidFill>
              </a:rPr>
              <a:t>为求解某个问题的计算存在的必须串行执行的操作占整个计算的百分比；</a:t>
            </a:r>
            <a:r>
              <a:rPr kumimoji="0" lang="en-US" altLang="zh-CN" sz="2800" dirty="0">
                <a:solidFill>
                  <a:srgbClr val="00B0F0"/>
                </a:solidFill>
              </a:rPr>
              <a:t>p</a:t>
            </a:r>
            <a:r>
              <a:rPr kumimoji="0" lang="zh-CN" altLang="en-US" sz="2800" dirty="0">
                <a:solidFill>
                  <a:srgbClr val="00B0F0"/>
                </a:solidFill>
              </a:rPr>
              <a:t>为处理器的数目；</a:t>
            </a:r>
            <a:r>
              <a:rPr kumimoji="0" lang="en-US" altLang="zh-CN" sz="2800" dirty="0" err="1">
                <a:solidFill>
                  <a:srgbClr val="00B0F0"/>
                </a:solidFill>
              </a:rPr>
              <a:t>Acc_Speed</a:t>
            </a:r>
            <a:r>
              <a:rPr kumimoji="0" lang="zh-CN" altLang="en-US" sz="2800" dirty="0">
                <a:solidFill>
                  <a:srgbClr val="00B0F0"/>
                </a:solidFill>
              </a:rPr>
              <a:t>为并行计算机系统最大的加速能力。</a:t>
            </a:r>
          </a:p>
          <a:p>
            <a:pPr>
              <a:lnSpc>
                <a:spcPct val="110000"/>
              </a:lnSpc>
              <a:spcBef>
                <a:spcPct val="10000"/>
              </a:spcBef>
              <a:buFont typeface="Wingdings" panose="05000000000000000000" pitchFamily="2" charset="2"/>
              <a:buNone/>
            </a:pPr>
            <a:r>
              <a:rPr kumimoji="0" lang="zh-CN" altLang="en-US" sz="2800" dirty="0">
                <a:solidFill>
                  <a:srgbClr val="00B0F0"/>
                </a:solidFill>
              </a:rPr>
              <a:t>设</a:t>
            </a:r>
            <a:r>
              <a:rPr kumimoji="0" lang="en-US" altLang="zh-CN" sz="2800" dirty="0">
                <a:solidFill>
                  <a:srgbClr val="00B0F0"/>
                </a:solidFill>
              </a:rPr>
              <a:t>f = 1%,  p =</a:t>
            </a:r>
            <a:r>
              <a:rPr kumimoji="0" lang="en-US" altLang="zh-CN" sz="2800" dirty="0">
                <a:solidFill>
                  <a:srgbClr val="00B0F0"/>
                </a:solidFill>
                <a:cs typeface="Times New Roman" panose="02020603050405020304" pitchFamily="18" charset="0"/>
              </a:rPr>
              <a:t>∞</a:t>
            </a:r>
            <a:r>
              <a:rPr kumimoji="0" lang="zh-CN" altLang="en-US" sz="2800" dirty="0">
                <a:solidFill>
                  <a:srgbClr val="00B0F0"/>
                </a:solidFill>
                <a:cs typeface="Times New Roman" panose="02020603050405020304" pitchFamily="18" charset="0"/>
              </a:rPr>
              <a:t>，则</a:t>
            </a:r>
            <a:r>
              <a:rPr kumimoji="0" lang="en-US" altLang="zh-CN" dirty="0" err="1">
                <a:solidFill>
                  <a:srgbClr val="00B0F0"/>
                </a:solidFill>
              </a:rPr>
              <a:t>Acc_Speed</a:t>
            </a:r>
            <a:r>
              <a:rPr kumimoji="0" lang="en-US" altLang="zh-CN" dirty="0">
                <a:solidFill>
                  <a:srgbClr val="00B0F0"/>
                </a:solidFill>
              </a:rPr>
              <a:t> </a:t>
            </a:r>
            <a:r>
              <a:rPr kumimoji="0" lang="en-US" altLang="zh-CN" sz="2800" dirty="0">
                <a:solidFill>
                  <a:srgbClr val="00B0F0"/>
                </a:solidFill>
              </a:rPr>
              <a:t>=100</a:t>
            </a:r>
          </a:p>
          <a:p>
            <a:pPr>
              <a:lnSpc>
                <a:spcPct val="110000"/>
              </a:lnSpc>
              <a:spcBef>
                <a:spcPct val="10000"/>
              </a:spcBef>
              <a:buFont typeface="Wingdings" panose="05000000000000000000" pitchFamily="2" charset="2"/>
              <a:buNone/>
            </a:pPr>
            <a:endParaRPr kumimoji="0" lang="zh-CN" altLang="en-US" sz="2800" dirty="0">
              <a:solidFill>
                <a:srgbClr val="00B0F0"/>
              </a:solidFill>
            </a:endParaRPr>
          </a:p>
          <a:p>
            <a:pPr>
              <a:lnSpc>
                <a:spcPct val="110000"/>
              </a:lnSpc>
              <a:spcBef>
                <a:spcPct val="10000"/>
              </a:spcBef>
              <a:buFont typeface="Wingdings" panose="05000000000000000000" pitchFamily="2" charset="2"/>
              <a:buNone/>
            </a:pPr>
            <a:r>
              <a:rPr kumimoji="0" lang="zh-CN" altLang="en-US" sz="2800" dirty="0">
                <a:solidFill>
                  <a:srgbClr val="00B0F0"/>
                </a:solidFill>
              </a:rPr>
              <a:t>结论：一个问题的求解若有</a:t>
            </a:r>
            <a:r>
              <a:rPr kumimoji="0" lang="en-US" altLang="zh-CN" sz="2800" dirty="0">
                <a:solidFill>
                  <a:srgbClr val="00B0F0"/>
                </a:solidFill>
              </a:rPr>
              <a:t>1%</a:t>
            </a:r>
            <a:r>
              <a:rPr kumimoji="0" lang="zh-CN" altLang="en-US" sz="2800" dirty="0">
                <a:solidFill>
                  <a:srgbClr val="00B0F0"/>
                </a:solidFill>
              </a:rPr>
              <a:t>的串行度，则</a:t>
            </a:r>
            <a:r>
              <a:rPr kumimoji="0" lang="zh-CN" altLang="en-US" sz="2800" u="sng" dirty="0">
                <a:solidFill>
                  <a:srgbClr val="00B0F0"/>
                </a:solidFill>
              </a:rPr>
              <a:t>无论有多少台计算机并行计算</a:t>
            </a:r>
            <a:r>
              <a:rPr kumimoji="0" lang="zh-CN" altLang="en-US" sz="2800" dirty="0">
                <a:solidFill>
                  <a:srgbClr val="00B0F0"/>
                </a:solidFill>
              </a:rPr>
              <a:t>，其计算速度至多是单台计算机计算同一个问题的</a:t>
            </a:r>
            <a:r>
              <a:rPr kumimoji="0" lang="en-US" altLang="zh-CN" sz="2800" dirty="0">
                <a:solidFill>
                  <a:srgbClr val="00B0F0"/>
                </a:solidFill>
              </a:rPr>
              <a:t>100</a:t>
            </a:r>
            <a:r>
              <a:rPr kumimoji="0" lang="zh-CN" altLang="en-US" sz="2800" dirty="0">
                <a:solidFill>
                  <a:srgbClr val="00B0F0"/>
                </a:solidFill>
              </a:rPr>
              <a:t>倍！</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16</a:t>
            </a:fld>
            <a:endParaRPr lang="en-US" altLang="zh-CN" dirty="0"/>
          </a:p>
        </p:txBody>
      </p:sp>
    </p:spTree>
    <p:extLst>
      <p:ext uri="{BB962C8B-B14F-4D97-AF65-F5344CB8AC3E}">
        <p14:creationId xmlns:p14="http://schemas.microsoft.com/office/powerpoint/2010/main" val="36116729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79941">
                                            <p:txEl>
                                              <p:pRg st="0" end="0"/>
                                            </p:txEl>
                                          </p:spTgt>
                                        </p:tgtEl>
                                        <p:attrNameLst>
                                          <p:attrName>style.visibility</p:attrName>
                                        </p:attrNameLst>
                                      </p:cBhvr>
                                      <p:to>
                                        <p:strVal val="visible"/>
                                      </p:to>
                                    </p:set>
                                    <p:animEffect transition="in" filter="blinds(horizontal)">
                                      <p:cBhvr>
                                        <p:cTn id="7" dur="500"/>
                                        <p:tgtEl>
                                          <p:spTgt spid="67994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9941">
                                            <p:txEl>
                                              <p:pRg st="1" end="1"/>
                                            </p:txEl>
                                          </p:spTgt>
                                        </p:tgtEl>
                                        <p:attrNameLst>
                                          <p:attrName>style.visibility</p:attrName>
                                        </p:attrNameLst>
                                      </p:cBhvr>
                                      <p:to>
                                        <p:strVal val="visible"/>
                                      </p:to>
                                    </p:set>
                                    <p:animEffect transition="in" filter="blinds(horizontal)">
                                      <p:cBhvr>
                                        <p:cTn id="12" dur="500"/>
                                        <p:tgtEl>
                                          <p:spTgt spid="67994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9941">
                                            <p:txEl>
                                              <p:pRg st="2" end="2"/>
                                            </p:txEl>
                                          </p:spTgt>
                                        </p:tgtEl>
                                        <p:attrNameLst>
                                          <p:attrName>style.visibility</p:attrName>
                                        </p:attrNameLst>
                                      </p:cBhvr>
                                      <p:to>
                                        <p:strVal val="visible"/>
                                      </p:to>
                                    </p:set>
                                    <p:animEffect transition="in" filter="blinds(horizontal)">
                                      <p:cBhvr>
                                        <p:cTn id="17" dur="500"/>
                                        <p:tgtEl>
                                          <p:spTgt spid="67994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79941">
                                            <p:txEl>
                                              <p:pRg st="3" end="3"/>
                                            </p:txEl>
                                          </p:spTgt>
                                        </p:tgtEl>
                                        <p:attrNameLst>
                                          <p:attrName>style.visibility</p:attrName>
                                        </p:attrNameLst>
                                      </p:cBhvr>
                                      <p:to>
                                        <p:strVal val="visible"/>
                                      </p:to>
                                    </p:set>
                                    <p:animEffect transition="in" filter="blinds(horizontal)">
                                      <p:cBhvr>
                                        <p:cTn id="22" dur="500"/>
                                        <p:tgtEl>
                                          <p:spTgt spid="67994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79941">
                                            <p:txEl>
                                              <p:pRg st="5" end="5"/>
                                            </p:txEl>
                                          </p:spTgt>
                                        </p:tgtEl>
                                        <p:attrNameLst>
                                          <p:attrName>style.visibility</p:attrName>
                                        </p:attrNameLst>
                                      </p:cBhvr>
                                      <p:to>
                                        <p:strVal val="visible"/>
                                      </p:to>
                                    </p:set>
                                    <p:animEffect transition="in" filter="blinds(horizontal)">
                                      <p:cBhvr>
                                        <p:cTn id="27" dur="500"/>
                                        <p:tgtEl>
                                          <p:spTgt spid="67994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9941" grpId="0" build="p"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txBox="1">
            <a:spLocks noChangeArrowheads="1"/>
          </p:cNvSpPr>
          <p:nvPr/>
        </p:nvSpPr>
        <p:spPr bwMode="auto">
          <a:xfrm>
            <a:off x="381000" y="304800"/>
            <a:ext cx="8534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r>
              <a:rPr lang="zh-CN" altLang="en-US" kern="0" smtClean="0"/>
              <a:t>新的计算模型</a:t>
            </a:r>
            <a:endParaRPr lang="zh-CN" altLang="en-US" kern="0"/>
          </a:p>
        </p:txBody>
      </p:sp>
      <p:sp>
        <p:nvSpPr>
          <p:cNvPr id="5" name="Rectangle 3"/>
          <p:cNvSpPr txBox="1">
            <a:spLocks noChangeArrowheads="1"/>
          </p:cNvSpPr>
          <p:nvPr/>
        </p:nvSpPr>
        <p:spPr bwMode="auto">
          <a:xfrm>
            <a:off x="381000" y="1295400"/>
            <a:ext cx="85344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r>
              <a:rPr lang="zh-CN" altLang="en-US" kern="0" smtClean="0"/>
              <a:t>生物计算</a:t>
            </a:r>
            <a:endParaRPr lang="zh-CN" altLang="en-US" sz="2800" kern="0" smtClean="0"/>
          </a:p>
          <a:p>
            <a:pPr lvl="1"/>
            <a:r>
              <a:rPr lang="en-US" altLang="zh-CN" sz="2400" kern="0" smtClean="0"/>
              <a:t>DNA</a:t>
            </a:r>
            <a:r>
              <a:rPr lang="zh-CN" altLang="en-US" sz="2400" kern="0" smtClean="0"/>
              <a:t>计算机</a:t>
            </a:r>
          </a:p>
          <a:p>
            <a:r>
              <a:rPr lang="zh-CN" altLang="en-US" kern="0" smtClean="0"/>
              <a:t>量子计算</a:t>
            </a:r>
          </a:p>
          <a:p>
            <a:pPr lvl="1"/>
            <a:r>
              <a:rPr lang="zh-CN" altLang="en-US" kern="0" smtClean="0"/>
              <a:t>量子计算机</a:t>
            </a:r>
            <a:endParaRPr lang="zh-CN" altLang="en-US" kern="0"/>
          </a:p>
        </p:txBody>
      </p:sp>
      <p:sp>
        <p:nvSpPr>
          <p:cNvPr id="6" name="灯片编号占位符 5"/>
          <p:cNvSpPr>
            <a:spLocks noGrp="1"/>
          </p:cNvSpPr>
          <p:nvPr>
            <p:ph type="sldNum" sz="quarter" idx="12"/>
          </p:nvPr>
        </p:nvSpPr>
        <p:spPr/>
        <p:txBody>
          <a:bodyPr/>
          <a:lstStyle/>
          <a:p>
            <a:r>
              <a:rPr lang="en-US" altLang="zh-CN" smtClean="0"/>
              <a:t>Chapter11-</a:t>
            </a:r>
            <a:fld id="{3288BBC0-23D9-4B2C-ADBC-4005AE87FB9A}" type="slidenum">
              <a:rPr lang="en-US" altLang="zh-CN" smtClean="0"/>
              <a:pPr/>
              <a:t>160</a:t>
            </a:fld>
            <a:endParaRPr lang="en-US" altLang="zh-CN" dirty="0"/>
          </a:p>
        </p:txBody>
      </p:sp>
    </p:spTree>
    <p:extLst>
      <p:ext uri="{BB962C8B-B14F-4D97-AF65-F5344CB8AC3E}">
        <p14:creationId xmlns:p14="http://schemas.microsoft.com/office/powerpoint/2010/main" val="672857116"/>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txBox="1">
            <a:spLocks noChangeArrowheads="1"/>
          </p:cNvSpPr>
          <p:nvPr/>
        </p:nvSpPr>
        <p:spPr bwMode="auto">
          <a:xfrm>
            <a:off x="381000" y="304800"/>
            <a:ext cx="8534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r>
              <a:rPr lang="en-US" altLang="zh-CN" kern="0" smtClean="0"/>
              <a:t>DNA</a:t>
            </a:r>
            <a:r>
              <a:rPr lang="zh-CN" altLang="en-US" kern="0" smtClean="0"/>
              <a:t>计算</a:t>
            </a:r>
            <a:endParaRPr lang="zh-CN" altLang="en-US" kern="0"/>
          </a:p>
        </p:txBody>
      </p:sp>
      <p:sp>
        <p:nvSpPr>
          <p:cNvPr id="5" name="Rectangle 3"/>
          <p:cNvSpPr txBox="1">
            <a:spLocks noChangeArrowheads="1"/>
          </p:cNvSpPr>
          <p:nvPr/>
        </p:nvSpPr>
        <p:spPr bwMode="auto">
          <a:xfrm>
            <a:off x="381000" y="1295400"/>
            <a:ext cx="85344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r>
              <a:rPr lang="zh-CN" altLang="en-US" kern="0" smtClean="0"/>
              <a:t>实验处理了</a:t>
            </a:r>
            <a:r>
              <a:rPr lang="en-US" altLang="zh-CN" kern="0" smtClean="0"/>
              <a:t>7</a:t>
            </a:r>
            <a:r>
              <a:rPr lang="zh-CN" altLang="en-US" kern="0" smtClean="0"/>
              <a:t>城市</a:t>
            </a:r>
            <a:r>
              <a:rPr lang="en-US" altLang="zh-CN" kern="0" smtClean="0"/>
              <a:t>Hamilton</a:t>
            </a:r>
            <a:r>
              <a:rPr lang="zh-CN" altLang="en-US" kern="0" smtClean="0"/>
              <a:t>路径问题</a:t>
            </a:r>
            <a:r>
              <a:rPr lang="zh-CN" altLang="en-US" b="1" kern="0" smtClean="0"/>
              <a:t> </a:t>
            </a:r>
          </a:p>
          <a:p>
            <a:pPr lvl="1"/>
            <a:r>
              <a:rPr lang="en-US" altLang="zh-CN" kern="0" smtClean="0"/>
              <a:t>L. Adleman  1994 </a:t>
            </a:r>
          </a:p>
          <a:p>
            <a:r>
              <a:rPr lang="zh-CN" altLang="en-US" kern="0" smtClean="0"/>
              <a:t>可以多项式时间解所有的</a:t>
            </a:r>
            <a:r>
              <a:rPr lang="en-US" altLang="zh-CN" kern="0" smtClean="0"/>
              <a:t>NP</a:t>
            </a:r>
            <a:r>
              <a:rPr lang="zh-CN" altLang="en-US" kern="0" smtClean="0"/>
              <a:t>问题</a:t>
            </a:r>
          </a:p>
          <a:p>
            <a:pPr lvl="1"/>
            <a:r>
              <a:rPr lang="en-US" altLang="zh-CN" kern="0" smtClean="0"/>
              <a:t>Lipton R J  1995</a:t>
            </a:r>
          </a:p>
          <a:p>
            <a:r>
              <a:rPr lang="zh-CN" altLang="en-US" kern="0" smtClean="0">
                <a:latin typeface="宋体" panose="02010600030101010101" pitchFamily="2" charset="-122"/>
              </a:rPr>
              <a:t>实验可以建立一个非确定型图灵机</a:t>
            </a:r>
          </a:p>
          <a:p>
            <a:pPr lvl="1"/>
            <a:r>
              <a:rPr lang="en-US" altLang="zh-CN" kern="0" smtClean="0"/>
              <a:t>Smith W, Schweitzer A.  1995</a:t>
            </a:r>
            <a:endParaRPr lang="en-US" altLang="zh-CN" kern="0">
              <a:latin typeface="宋体" panose="02010600030101010101" pitchFamily="2" charset="-122"/>
            </a:endParaRPr>
          </a:p>
        </p:txBody>
      </p:sp>
      <p:sp>
        <p:nvSpPr>
          <p:cNvPr id="6" name="灯片编号占位符 5"/>
          <p:cNvSpPr>
            <a:spLocks noGrp="1"/>
          </p:cNvSpPr>
          <p:nvPr>
            <p:ph type="sldNum" sz="quarter" idx="12"/>
          </p:nvPr>
        </p:nvSpPr>
        <p:spPr/>
        <p:txBody>
          <a:bodyPr/>
          <a:lstStyle/>
          <a:p>
            <a:r>
              <a:rPr lang="en-US" altLang="zh-CN" smtClean="0"/>
              <a:t>Chapter11-</a:t>
            </a:r>
            <a:fld id="{3288BBC0-23D9-4B2C-ADBC-4005AE87FB9A}" type="slidenum">
              <a:rPr lang="en-US" altLang="zh-CN" smtClean="0"/>
              <a:pPr/>
              <a:t>161</a:t>
            </a:fld>
            <a:endParaRPr lang="en-US" altLang="zh-CN" dirty="0"/>
          </a:p>
        </p:txBody>
      </p:sp>
    </p:spTree>
    <p:extLst>
      <p:ext uri="{BB962C8B-B14F-4D97-AF65-F5344CB8AC3E}">
        <p14:creationId xmlns:p14="http://schemas.microsoft.com/office/powerpoint/2010/main" val="153435866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Rectangle 2"/>
          <p:cNvSpPr txBox="1">
            <a:spLocks noChangeArrowheads="1"/>
          </p:cNvSpPr>
          <p:nvPr/>
        </p:nvSpPr>
        <p:spPr bwMode="auto">
          <a:xfrm>
            <a:off x="381000" y="304800"/>
            <a:ext cx="8534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r>
              <a:rPr lang="en-US" altLang="zh-CN" kern="0" smtClean="0"/>
              <a:t>DNA</a:t>
            </a:r>
            <a:r>
              <a:rPr lang="zh-CN" altLang="en-US" kern="0" smtClean="0"/>
              <a:t>计算的困难</a:t>
            </a:r>
            <a:endParaRPr lang="zh-CN" altLang="en-US" kern="0"/>
          </a:p>
        </p:txBody>
      </p:sp>
      <p:sp>
        <p:nvSpPr>
          <p:cNvPr id="5" name="Rectangle 3"/>
          <p:cNvSpPr txBox="1">
            <a:spLocks noChangeArrowheads="1"/>
          </p:cNvSpPr>
          <p:nvPr/>
        </p:nvSpPr>
        <p:spPr bwMode="auto">
          <a:xfrm>
            <a:off x="381000" y="1295400"/>
            <a:ext cx="85344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r>
              <a:rPr lang="zh-CN" altLang="en-US" kern="0" smtClean="0"/>
              <a:t>操作的复杂性</a:t>
            </a:r>
          </a:p>
          <a:p>
            <a:pPr lvl="1"/>
            <a:r>
              <a:rPr lang="zh-CN" altLang="en-US" kern="0" smtClean="0"/>
              <a:t>单元操作的时间代价高</a:t>
            </a:r>
          </a:p>
          <a:p>
            <a:r>
              <a:rPr lang="zh-CN" altLang="en-US" kern="0" smtClean="0"/>
              <a:t>规模的限制</a:t>
            </a:r>
          </a:p>
          <a:p>
            <a:pPr lvl="1"/>
            <a:r>
              <a:rPr lang="zh-CN" altLang="en-US" kern="0" smtClean="0"/>
              <a:t>处理的问题规模较小</a:t>
            </a:r>
          </a:p>
          <a:p>
            <a:r>
              <a:rPr lang="zh-CN" altLang="en-US" kern="0" smtClean="0"/>
              <a:t>输入输出</a:t>
            </a:r>
          </a:p>
          <a:p>
            <a:r>
              <a:rPr lang="zh-CN" altLang="en-US" kern="0" smtClean="0"/>
              <a:t>纠错的问题</a:t>
            </a:r>
            <a:endParaRPr lang="zh-CN" altLang="en-US" kern="0"/>
          </a:p>
        </p:txBody>
      </p:sp>
      <p:sp>
        <p:nvSpPr>
          <p:cNvPr id="6" name="灯片编号占位符 5"/>
          <p:cNvSpPr>
            <a:spLocks noGrp="1"/>
          </p:cNvSpPr>
          <p:nvPr>
            <p:ph type="sldNum" sz="quarter" idx="12"/>
          </p:nvPr>
        </p:nvSpPr>
        <p:spPr/>
        <p:txBody>
          <a:bodyPr/>
          <a:lstStyle/>
          <a:p>
            <a:r>
              <a:rPr lang="en-US" altLang="zh-CN" smtClean="0"/>
              <a:t>Chapter11-</a:t>
            </a:r>
            <a:fld id="{3288BBC0-23D9-4B2C-ADBC-4005AE87FB9A}" type="slidenum">
              <a:rPr lang="en-US" altLang="zh-CN" smtClean="0"/>
              <a:pPr/>
              <a:t>162</a:t>
            </a:fld>
            <a:endParaRPr lang="en-US" altLang="zh-CN" dirty="0"/>
          </a:p>
        </p:txBody>
      </p:sp>
    </p:spTree>
    <p:extLst>
      <p:ext uri="{BB962C8B-B14F-4D97-AF65-F5344CB8AC3E}">
        <p14:creationId xmlns:p14="http://schemas.microsoft.com/office/powerpoint/2010/main" val="4192126442"/>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sp>
        <p:nvSpPr>
          <p:cNvPr id="4" name="Rectangle 2"/>
          <p:cNvSpPr txBox="1">
            <a:spLocks noChangeArrowheads="1"/>
          </p:cNvSpPr>
          <p:nvPr/>
        </p:nvSpPr>
        <p:spPr bwMode="auto">
          <a:xfrm>
            <a:off x="381000" y="304800"/>
            <a:ext cx="8534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r>
              <a:rPr lang="zh-CN" altLang="en-US" kern="0" smtClean="0"/>
              <a:t>量子计算</a:t>
            </a:r>
            <a:endParaRPr lang="zh-CN" altLang="en-US" kern="0"/>
          </a:p>
        </p:txBody>
      </p:sp>
      <p:sp>
        <p:nvSpPr>
          <p:cNvPr id="5" name="Rectangle 3"/>
          <p:cNvSpPr txBox="1">
            <a:spLocks noChangeArrowheads="1"/>
          </p:cNvSpPr>
          <p:nvPr/>
        </p:nvSpPr>
        <p:spPr bwMode="auto">
          <a:xfrm>
            <a:off x="609600" y="17526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pPr>
              <a:lnSpc>
                <a:spcPct val="90000"/>
              </a:lnSpc>
            </a:pPr>
            <a:r>
              <a:rPr lang="zh-CN" altLang="en-US" kern="0" dirty="0" smtClean="0"/>
              <a:t>量子计算思想的提出</a:t>
            </a:r>
          </a:p>
          <a:p>
            <a:pPr lvl="1">
              <a:lnSpc>
                <a:spcPct val="90000"/>
              </a:lnSpc>
            </a:pPr>
            <a:r>
              <a:rPr lang="en-US" altLang="zh-CN" kern="0" dirty="0" smtClean="0"/>
              <a:t>Richard Feynman  1982</a:t>
            </a:r>
          </a:p>
          <a:p>
            <a:pPr>
              <a:lnSpc>
                <a:spcPct val="90000"/>
              </a:lnSpc>
            </a:pPr>
            <a:r>
              <a:rPr lang="zh-CN" altLang="en-US" kern="0" dirty="0" smtClean="0"/>
              <a:t>量子图灵机模型</a:t>
            </a:r>
          </a:p>
          <a:p>
            <a:pPr lvl="1">
              <a:lnSpc>
                <a:spcPct val="90000"/>
              </a:lnSpc>
            </a:pPr>
            <a:r>
              <a:rPr lang="en-US" altLang="zh-CN" kern="0" dirty="0" smtClean="0"/>
              <a:t>David Deutsch  1985</a:t>
            </a:r>
          </a:p>
          <a:p>
            <a:pPr>
              <a:lnSpc>
                <a:spcPct val="90000"/>
              </a:lnSpc>
            </a:pPr>
            <a:r>
              <a:rPr lang="en-US" altLang="zh-CN" kern="0" dirty="0" err="1" smtClean="0"/>
              <a:t>Shor</a:t>
            </a:r>
            <a:r>
              <a:rPr lang="zh-CN" altLang="en-US" kern="0" dirty="0" smtClean="0"/>
              <a:t>算法（</a:t>
            </a:r>
            <a:r>
              <a:rPr lang="en-US" altLang="zh-CN" kern="0" dirty="0" smtClean="0"/>
              <a:t>Peter </a:t>
            </a:r>
            <a:r>
              <a:rPr lang="en-US" altLang="zh-CN" kern="0" dirty="0" err="1" smtClean="0"/>
              <a:t>Shor</a:t>
            </a:r>
            <a:r>
              <a:rPr lang="en-US" altLang="zh-CN" kern="0" dirty="0" smtClean="0"/>
              <a:t>  1994</a:t>
            </a:r>
            <a:r>
              <a:rPr lang="zh-CN" altLang="en-US" kern="0" dirty="0" smtClean="0"/>
              <a:t>）</a:t>
            </a:r>
          </a:p>
          <a:p>
            <a:pPr lvl="1">
              <a:lnSpc>
                <a:spcPct val="90000"/>
              </a:lnSpc>
            </a:pPr>
            <a:r>
              <a:rPr lang="zh-CN" altLang="en-US" kern="0" dirty="0" smtClean="0"/>
              <a:t>多项式时间分解大数质因子</a:t>
            </a:r>
          </a:p>
          <a:p>
            <a:pPr>
              <a:lnSpc>
                <a:spcPct val="90000"/>
              </a:lnSpc>
            </a:pPr>
            <a:r>
              <a:rPr lang="en-US" altLang="zh-CN" kern="0" dirty="0" smtClean="0"/>
              <a:t>Grover </a:t>
            </a:r>
            <a:r>
              <a:rPr lang="zh-CN" altLang="en-US" kern="0" dirty="0" smtClean="0"/>
              <a:t>算法（</a:t>
            </a:r>
            <a:r>
              <a:rPr lang="en-US" altLang="zh-CN" kern="0" dirty="0" smtClean="0"/>
              <a:t>Grover L. K.  1996</a:t>
            </a:r>
            <a:r>
              <a:rPr lang="zh-CN" altLang="en-US" kern="0" dirty="0" smtClean="0"/>
              <a:t>）</a:t>
            </a:r>
          </a:p>
          <a:p>
            <a:pPr lvl="1">
              <a:lnSpc>
                <a:spcPct val="90000"/>
              </a:lnSpc>
            </a:pPr>
            <a:r>
              <a:rPr lang="zh-CN" altLang="en-US" kern="0" dirty="0" smtClean="0"/>
              <a:t>无序数据库的搜索：</a:t>
            </a:r>
            <a:endParaRPr lang="zh-CN" altLang="en-US" kern="0" dirty="0"/>
          </a:p>
        </p:txBody>
      </p:sp>
      <p:sp>
        <p:nvSpPr>
          <p:cNvPr id="7" name="Rectangle 7"/>
          <p:cNvSpPr>
            <a:spLocks noChangeArrowheads="1"/>
          </p:cNvSpPr>
          <p:nvPr/>
        </p:nvSpPr>
        <p:spPr bwMode="auto">
          <a:xfrm>
            <a:off x="4081463"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aphicFrame>
        <p:nvGraphicFramePr>
          <p:cNvPr id="8" name="Object 6"/>
          <p:cNvGraphicFramePr>
            <a:graphicFrameLocks noChangeAspect="1"/>
          </p:cNvGraphicFramePr>
          <p:nvPr>
            <p:extLst>
              <p:ext uri="{D42A27DB-BD31-4B8C-83A1-F6EECF244321}">
                <p14:modId xmlns:p14="http://schemas.microsoft.com/office/powerpoint/2010/main" val="2814772420"/>
              </p:ext>
            </p:extLst>
          </p:nvPr>
        </p:nvGraphicFramePr>
        <p:xfrm>
          <a:off x="4495800" y="5334000"/>
          <a:ext cx="1905000" cy="463550"/>
        </p:xfrm>
        <a:graphic>
          <a:graphicData uri="http://schemas.openxmlformats.org/presentationml/2006/ole">
            <mc:AlternateContent xmlns:mc="http://schemas.openxmlformats.org/markup-compatibility/2006">
              <mc:Choice xmlns:v="urn:schemas-microsoft-com:vml" Requires="v">
                <p:oleObj spid="_x0000_s997433" r:id="rId3" imgW="977900" imgH="241300" progId="Equation.3">
                  <p:embed/>
                </p:oleObj>
              </mc:Choice>
              <mc:Fallback>
                <p:oleObj r:id="rId3" imgW="9779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5334000"/>
                        <a:ext cx="190500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灯片编号占位符 5"/>
          <p:cNvSpPr>
            <a:spLocks noGrp="1"/>
          </p:cNvSpPr>
          <p:nvPr>
            <p:ph type="sldNum" sz="quarter" idx="12"/>
          </p:nvPr>
        </p:nvSpPr>
        <p:spPr/>
        <p:txBody>
          <a:bodyPr/>
          <a:lstStyle/>
          <a:p>
            <a:r>
              <a:rPr lang="en-US" altLang="zh-CN" smtClean="0"/>
              <a:t>Chapter11-</a:t>
            </a:r>
            <a:fld id="{3288BBC0-23D9-4B2C-ADBC-4005AE87FB9A}" type="slidenum">
              <a:rPr lang="en-US" altLang="zh-CN" smtClean="0"/>
              <a:pPr/>
              <a:t>163</a:t>
            </a:fld>
            <a:endParaRPr lang="en-US" altLang="zh-CN" dirty="0"/>
          </a:p>
        </p:txBody>
      </p:sp>
    </p:spTree>
    <p:extLst>
      <p:ext uri="{BB962C8B-B14F-4D97-AF65-F5344CB8AC3E}">
        <p14:creationId xmlns:p14="http://schemas.microsoft.com/office/powerpoint/2010/main" val="297411433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Rectangle 2"/>
          <p:cNvSpPr txBox="1">
            <a:spLocks noChangeArrowheads="1"/>
          </p:cNvSpPr>
          <p:nvPr/>
        </p:nvSpPr>
        <p:spPr bwMode="auto">
          <a:xfrm>
            <a:off x="381000" y="304800"/>
            <a:ext cx="8534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r>
              <a:rPr lang="zh-CN" altLang="en-US" kern="0" smtClean="0"/>
              <a:t>量子计算的困难</a:t>
            </a:r>
            <a:endParaRPr lang="zh-CN" altLang="en-US" kern="0"/>
          </a:p>
        </p:txBody>
      </p:sp>
      <p:sp>
        <p:nvSpPr>
          <p:cNvPr id="5" name="Rectangle 3"/>
          <p:cNvSpPr txBox="1">
            <a:spLocks noChangeArrowheads="1"/>
          </p:cNvSpPr>
          <p:nvPr/>
        </p:nvSpPr>
        <p:spPr bwMode="auto">
          <a:xfrm>
            <a:off x="381000" y="1295400"/>
            <a:ext cx="85344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r>
              <a:rPr lang="zh-CN" altLang="en-US" kern="0" smtClean="0"/>
              <a:t>操作的复杂性</a:t>
            </a:r>
          </a:p>
          <a:p>
            <a:pPr lvl="1"/>
            <a:r>
              <a:rPr lang="zh-CN" altLang="en-US" kern="0" smtClean="0"/>
              <a:t>单元操作的时间代价高</a:t>
            </a:r>
          </a:p>
          <a:p>
            <a:r>
              <a:rPr lang="zh-CN" altLang="en-US" kern="0" smtClean="0"/>
              <a:t>规模的限制</a:t>
            </a:r>
          </a:p>
          <a:p>
            <a:r>
              <a:rPr lang="zh-CN" altLang="en-US" kern="0" smtClean="0"/>
              <a:t>测量输出</a:t>
            </a:r>
          </a:p>
          <a:p>
            <a:r>
              <a:rPr lang="zh-CN" altLang="en-US" kern="0" smtClean="0"/>
              <a:t>纠错的问题</a:t>
            </a:r>
            <a:endParaRPr lang="zh-CN" altLang="en-US" kern="0"/>
          </a:p>
        </p:txBody>
      </p:sp>
      <p:sp>
        <p:nvSpPr>
          <p:cNvPr id="6" name="灯片编号占位符 5"/>
          <p:cNvSpPr>
            <a:spLocks noGrp="1"/>
          </p:cNvSpPr>
          <p:nvPr>
            <p:ph type="sldNum" sz="quarter" idx="12"/>
          </p:nvPr>
        </p:nvSpPr>
        <p:spPr/>
        <p:txBody>
          <a:bodyPr/>
          <a:lstStyle/>
          <a:p>
            <a:r>
              <a:rPr lang="en-US" altLang="zh-CN" smtClean="0"/>
              <a:t>Chapter11-</a:t>
            </a:r>
            <a:fld id="{3288BBC0-23D9-4B2C-ADBC-4005AE87FB9A}" type="slidenum">
              <a:rPr lang="en-US" altLang="zh-CN" smtClean="0"/>
              <a:pPr/>
              <a:t>164</a:t>
            </a:fld>
            <a:endParaRPr lang="en-US" altLang="zh-CN" dirty="0"/>
          </a:p>
        </p:txBody>
      </p:sp>
    </p:spTree>
    <p:extLst>
      <p:ext uri="{BB962C8B-B14F-4D97-AF65-F5344CB8AC3E}">
        <p14:creationId xmlns:p14="http://schemas.microsoft.com/office/powerpoint/2010/main" val="289407881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dirty="0"/>
          </a:p>
        </p:txBody>
      </p:sp>
      <p:pic>
        <p:nvPicPr>
          <p:cNvPr id="4" name="Picture 4" descr="BD06663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990600"/>
            <a:ext cx="2133600" cy="1851025"/>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5"/>
          <p:cNvSpPr txBox="1">
            <a:spLocks noChangeArrowheads="1"/>
          </p:cNvSpPr>
          <p:nvPr/>
        </p:nvSpPr>
        <p:spPr bwMode="auto">
          <a:xfrm>
            <a:off x="1676400" y="4191000"/>
            <a:ext cx="6705600"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gn="l">
              <a:spcBef>
                <a:spcPct val="50000"/>
              </a:spcBef>
            </a:pPr>
            <a:r>
              <a:rPr lang="zh-CN" altLang="en-US" sz="2800" b="1" dirty="0">
                <a:solidFill>
                  <a:srgbClr val="00B0F0"/>
                </a:solidFill>
              </a:rPr>
              <a:t>行之有效的方法：算法研究</a:t>
            </a:r>
          </a:p>
        </p:txBody>
      </p:sp>
      <p:sp>
        <p:nvSpPr>
          <p:cNvPr id="6" name="灯片编号占位符 5"/>
          <p:cNvSpPr>
            <a:spLocks noGrp="1"/>
          </p:cNvSpPr>
          <p:nvPr>
            <p:ph type="sldNum" sz="quarter" idx="12"/>
          </p:nvPr>
        </p:nvSpPr>
        <p:spPr/>
        <p:txBody>
          <a:bodyPr/>
          <a:lstStyle/>
          <a:p>
            <a:r>
              <a:rPr lang="en-US" altLang="zh-CN" smtClean="0"/>
              <a:t>Chapter11-</a:t>
            </a:r>
            <a:fld id="{3288BBC0-23D9-4B2C-ADBC-4005AE87FB9A}" type="slidenum">
              <a:rPr lang="en-US" altLang="zh-CN" smtClean="0"/>
              <a:pPr/>
              <a:t>165</a:t>
            </a:fld>
            <a:endParaRPr lang="en-US" altLang="zh-CN" dirty="0"/>
          </a:p>
        </p:txBody>
      </p:sp>
    </p:spTree>
    <p:extLst>
      <p:ext uri="{BB962C8B-B14F-4D97-AF65-F5344CB8AC3E}">
        <p14:creationId xmlns:p14="http://schemas.microsoft.com/office/powerpoint/2010/main" val="130345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out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0178" name="Rectangle 2"/>
          <p:cNvSpPr>
            <a:spLocks noGrp="1" noChangeArrowheads="1"/>
          </p:cNvSpPr>
          <p:nvPr>
            <p:ph type="title"/>
          </p:nvPr>
        </p:nvSpPr>
        <p:spPr>
          <a:xfrm>
            <a:off x="369887" y="11808"/>
            <a:ext cx="8569325" cy="1279525"/>
          </a:xfrm>
        </p:spPr>
        <p:txBody>
          <a:bodyPr/>
          <a:lstStyle/>
          <a:p>
            <a:pPr algn="l"/>
            <a:r>
              <a:rPr lang="zh-CN" altLang="en-US" sz="3600" b="1" dirty="0">
                <a:latin typeface="黑体" panose="02010609060101010101" pitchFamily="49" charset="-122"/>
              </a:rPr>
              <a:t>易难</a:t>
            </a:r>
            <a:r>
              <a:rPr lang="en-US" altLang="zh-CN" sz="3600" b="1" dirty="0">
                <a:latin typeface="黑体" panose="02010609060101010101" pitchFamily="49" charset="-122"/>
              </a:rPr>
              <a:t>/</a:t>
            </a:r>
            <a:r>
              <a:rPr lang="zh-CN" altLang="en-US" sz="3600" b="1" dirty="0">
                <a:latin typeface="黑体" panose="02010609060101010101" pitchFamily="49" charset="-122"/>
              </a:rPr>
              <a:t>难解</a:t>
            </a:r>
            <a:r>
              <a:rPr lang="en-US" altLang="zh-CN" sz="3600" b="1" dirty="0">
                <a:latin typeface="黑体" panose="02010609060101010101" pitchFamily="49" charset="-122"/>
              </a:rPr>
              <a:t>/</a:t>
            </a:r>
            <a:r>
              <a:rPr lang="zh-CN" altLang="en-US" sz="3600" b="1" dirty="0">
                <a:latin typeface="黑体" panose="02010609060101010101" pitchFamily="49" charset="-122"/>
              </a:rPr>
              <a:t>不可解问题</a:t>
            </a:r>
          </a:p>
        </p:txBody>
      </p:sp>
      <p:sp>
        <p:nvSpPr>
          <p:cNvPr id="690179" name="Rectangle 3"/>
          <p:cNvSpPr>
            <a:spLocks noGrp="1" noChangeArrowheads="1"/>
          </p:cNvSpPr>
          <p:nvPr>
            <p:ph type="body" idx="1"/>
          </p:nvPr>
        </p:nvSpPr>
        <p:spPr>
          <a:xfrm>
            <a:off x="539750" y="1268413"/>
            <a:ext cx="8229600" cy="1655762"/>
          </a:xfrm>
        </p:spPr>
        <p:txBody>
          <a:bodyPr/>
          <a:lstStyle/>
          <a:p>
            <a:pPr>
              <a:lnSpc>
                <a:spcPct val="110000"/>
              </a:lnSpc>
              <a:spcBef>
                <a:spcPct val="10000"/>
              </a:spcBef>
              <a:buFont typeface="Wingdings" panose="05000000000000000000" pitchFamily="2" charset="2"/>
              <a:buNone/>
            </a:pPr>
            <a:r>
              <a:rPr lang="zh-CN" altLang="en-US" sz="2800" b="1" dirty="0">
                <a:solidFill>
                  <a:srgbClr val="00B050"/>
                </a:solidFill>
              </a:rPr>
              <a:t>从时间复杂性分析来说，许多问题的算法时间复杂性是</a:t>
            </a:r>
            <a:r>
              <a:rPr lang="en-US" altLang="zh-CN" sz="2800" b="1" dirty="0">
                <a:solidFill>
                  <a:srgbClr val="00B050"/>
                </a:solidFill>
              </a:rPr>
              <a:t>O(</a:t>
            </a:r>
            <a:r>
              <a:rPr lang="en-US" altLang="zh-CN" sz="2800" b="1" dirty="0" err="1">
                <a:solidFill>
                  <a:srgbClr val="00B050"/>
                </a:solidFill>
              </a:rPr>
              <a:t>n</a:t>
            </a:r>
            <a:r>
              <a:rPr lang="en-US" altLang="zh-CN" sz="2800" b="1" baseline="30000" dirty="0" err="1">
                <a:solidFill>
                  <a:srgbClr val="00B050"/>
                </a:solidFill>
              </a:rPr>
              <a:t>c</a:t>
            </a:r>
            <a:r>
              <a:rPr lang="en-US" altLang="zh-CN" sz="2800" b="1" dirty="0">
                <a:solidFill>
                  <a:srgbClr val="00B050"/>
                </a:solidFill>
              </a:rPr>
              <a:t>)</a:t>
            </a:r>
            <a:r>
              <a:rPr lang="zh-CN" altLang="en-US" sz="2800" b="1" dirty="0">
                <a:solidFill>
                  <a:srgbClr val="00B050"/>
                </a:solidFill>
              </a:rPr>
              <a:t>的，其中</a:t>
            </a:r>
            <a:r>
              <a:rPr lang="en-US" altLang="zh-CN" sz="2800" b="1" dirty="0">
                <a:solidFill>
                  <a:srgbClr val="00B050"/>
                </a:solidFill>
              </a:rPr>
              <a:t>n</a:t>
            </a:r>
            <a:r>
              <a:rPr lang="zh-CN" altLang="en-US" sz="2800" b="1" dirty="0">
                <a:solidFill>
                  <a:srgbClr val="00B050"/>
                </a:solidFill>
              </a:rPr>
              <a:t>是问题的规模，</a:t>
            </a:r>
            <a:r>
              <a:rPr lang="en-US" altLang="zh-CN" sz="2800" b="1" dirty="0">
                <a:solidFill>
                  <a:srgbClr val="00B050"/>
                </a:solidFill>
              </a:rPr>
              <a:t>c</a:t>
            </a:r>
            <a:r>
              <a:rPr lang="zh-CN" altLang="en-US" sz="2800" b="1" dirty="0">
                <a:solidFill>
                  <a:srgbClr val="00B050"/>
                </a:solidFill>
              </a:rPr>
              <a:t>是常量。</a:t>
            </a:r>
          </a:p>
          <a:p>
            <a:pPr>
              <a:lnSpc>
                <a:spcPct val="110000"/>
              </a:lnSpc>
              <a:spcBef>
                <a:spcPct val="10000"/>
              </a:spcBef>
              <a:buFont typeface="Wingdings" panose="05000000000000000000" pitchFamily="2" charset="2"/>
              <a:buNone/>
            </a:pPr>
            <a:r>
              <a:rPr lang="en-US" altLang="zh-CN" sz="2800" dirty="0">
                <a:solidFill>
                  <a:srgbClr val="FF3300"/>
                </a:solidFill>
                <a:sym typeface="Wingdings" panose="05000000000000000000" pitchFamily="2" charset="2"/>
              </a:rPr>
              <a:t></a:t>
            </a:r>
            <a:r>
              <a:rPr lang="zh-CN" altLang="en-US" sz="2800" dirty="0">
                <a:solidFill>
                  <a:srgbClr val="FF3300"/>
                </a:solidFill>
                <a:sym typeface="Wingdings" panose="05000000000000000000" pitchFamily="2" charset="2"/>
              </a:rPr>
              <a:t>易解的问题！</a:t>
            </a:r>
            <a:endParaRPr lang="zh-CN" altLang="en-US" sz="2800" dirty="0">
              <a:solidFill>
                <a:srgbClr val="FF3300"/>
              </a:solidFill>
            </a:endParaRPr>
          </a:p>
        </p:txBody>
      </p:sp>
      <p:sp>
        <p:nvSpPr>
          <p:cNvPr id="690180" name="Rectangle 4"/>
          <p:cNvSpPr>
            <a:spLocks noChangeArrowheads="1"/>
          </p:cNvSpPr>
          <p:nvPr/>
        </p:nvSpPr>
        <p:spPr bwMode="auto">
          <a:xfrm>
            <a:off x="539750" y="2781300"/>
            <a:ext cx="8229600"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Font typeface="Wingdings" panose="05000000000000000000" pitchFamily="2" charset="2"/>
              <a:buChar char="Ø"/>
              <a:defRPr kumimoji="1" sz="3200">
                <a:solidFill>
                  <a:schemeClr val="bg1"/>
                </a:solidFill>
                <a:latin typeface="Times New Roman" panose="02020603050405020304" pitchFamily="18" charset="0"/>
                <a:ea typeface="黑体" panose="02010609060101010101" pitchFamily="49" charset="-122"/>
              </a:defRPr>
            </a:lvl1pPr>
            <a:lvl2pPr marL="742950" indent="-285750" algn="l">
              <a:spcBef>
                <a:spcPct val="20000"/>
              </a:spcBef>
              <a:buFont typeface="Wingdings" panose="05000000000000000000" pitchFamily="2" charset="2"/>
              <a:buChar char="§"/>
              <a:defRPr kumimoji="1" sz="2800">
                <a:solidFill>
                  <a:schemeClr val="bg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bg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bg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bg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9pPr>
          </a:lstStyle>
          <a:p>
            <a:pPr>
              <a:lnSpc>
                <a:spcPct val="110000"/>
              </a:lnSpc>
              <a:spcBef>
                <a:spcPct val="10000"/>
              </a:spcBef>
              <a:buFont typeface="Wingdings" panose="05000000000000000000" pitchFamily="2" charset="2"/>
              <a:buNone/>
            </a:pPr>
            <a:r>
              <a:rPr lang="zh-CN" altLang="en-US" sz="2800" dirty="0">
                <a:solidFill>
                  <a:srgbClr val="00B0F0"/>
                </a:solidFill>
              </a:rPr>
              <a:t>有些问题至今只设计出算法时间复杂性为</a:t>
            </a:r>
            <a:r>
              <a:rPr lang="en-US" altLang="zh-CN" sz="2800" dirty="0">
                <a:solidFill>
                  <a:srgbClr val="00B0F0"/>
                </a:solidFill>
              </a:rPr>
              <a:t>O(2</a:t>
            </a:r>
            <a:r>
              <a:rPr lang="en-US" altLang="zh-CN" sz="2800" baseline="30000" dirty="0">
                <a:solidFill>
                  <a:srgbClr val="00B0F0"/>
                </a:solidFill>
              </a:rPr>
              <a:t>n</a:t>
            </a:r>
            <a:r>
              <a:rPr lang="en-US" altLang="zh-CN" sz="2800" dirty="0">
                <a:solidFill>
                  <a:srgbClr val="00B0F0"/>
                </a:solidFill>
              </a:rPr>
              <a:t>)</a:t>
            </a:r>
            <a:r>
              <a:rPr lang="zh-CN" altLang="en-US" sz="2800" dirty="0">
                <a:solidFill>
                  <a:srgbClr val="00B0F0"/>
                </a:solidFill>
              </a:rPr>
              <a:t>的算法，其中</a:t>
            </a:r>
            <a:r>
              <a:rPr lang="en-US" altLang="zh-CN" sz="2800" dirty="0">
                <a:solidFill>
                  <a:srgbClr val="00B0F0"/>
                </a:solidFill>
              </a:rPr>
              <a:t>n</a:t>
            </a:r>
            <a:r>
              <a:rPr lang="zh-CN" altLang="en-US" sz="2800" dirty="0">
                <a:solidFill>
                  <a:srgbClr val="00B0F0"/>
                </a:solidFill>
              </a:rPr>
              <a:t>是问题的规模。</a:t>
            </a:r>
          </a:p>
          <a:p>
            <a:pPr>
              <a:lnSpc>
                <a:spcPct val="110000"/>
              </a:lnSpc>
              <a:spcBef>
                <a:spcPct val="10000"/>
              </a:spcBef>
              <a:buFont typeface="Wingdings" panose="05000000000000000000" pitchFamily="2" charset="2"/>
              <a:buNone/>
            </a:pPr>
            <a:r>
              <a:rPr lang="en-US" altLang="zh-CN" sz="2800" dirty="0">
                <a:solidFill>
                  <a:srgbClr val="00B0F0"/>
                </a:solidFill>
                <a:sym typeface="Wingdings" panose="05000000000000000000" pitchFamily="2" charset="2"/>
              </a:rPr>
              <a:t></a:t>
            </a:r>
            <a:r>
              <a:rPr lang="zh-CN" altLang="en-US" sz="2800" dirty="0">
                <a:solidFill>
                  <a:srgbClr val="FF0000"/>
                </a:solidFill>
                <a:sym typeface="Wingdings" panose="05000000000000000000" pitchFamily="2" charset="2"/>
              </a:rPr>
              <a:t>难解的问题！</a:t>
            </a:r>
          </a:p>
          <a:p>
            <a:pPr>
              <a:lnSpc>
                <a:spcPct val="110000"/>
              </a:lnSpc>
              <a:spcBef>
                <a:spcPct val="10000"/>
              </a:spcBef>
              <a:buFont typeface="Wingdings" panose="05000000000000000000" pitchFamily="2" charset="2"/>
              <a:buNone/>
            </a:pPr>
            <a:r>
              <a:rPr lang="zh-CN" altLang="en-US" sz="2800" dirty="0">
                <a:solidFill>
                  <a:srgbClr val="00B0F0"/>
                </a:solidFill>
                <a:sym typeface="Wingdings" panose="05000000000000000000" pitchFamily="2" charset="2"/>
              </a:rPr>
              <a:t>比如：</a:t>
            </a:r>
            <a:r>
              <a:rPr lang="en-US" altLang="zh-CN" sz="2800" dirty="0">
                <a:solidFill>
                  <a:srgbClr val="00B0F0"/>
                </a:solidFill>
                <a:sym typeface="Wingdings" panose="05000000000000000000" pitchFamily="2" charset="2"/>
              </a:rPr>
              <a:t>SAT, VC, CLIQUE, IS, TSP, ………</a:t>
            </a:r>
          </a:p>
        </p:txBody>
      </p:sp>
      <p:sp>
        <p:nvSpPr>
          <p:cNvPr id="690181" name="Rectangle 5"/>
          <p:cNvSpPr>
            <a:spLocks noChangeArrowheads="1"/>
          </p:cNvSpPr>
          <p:nvPr/>
        </p:nvSpPr>
        <p:spPr bwMode="auto">
          <a:xfrm>
            <a:off x="323850" y="2924175"/>
            <a:ext cx="8424863"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Font typeface="Wingdings" panose="05000000000000000000" pitchFamily="2" charset="2"/>
              <a:buChar char="Ø"/>
              <a:defRPr kumimoji="1" sz="3200">
                <a:solidFill>
                  <a:schemeClr val="bg1"/>
                </a:solidFill>
                <a:latin typeface="Times New Roman" panose="02020603050405020304" pitchFamily="18" charset="0"/>
                <a:ea typeface="黑体" panose="02010609060101010101" pitchFamily="49" charset="-122"/>
              </a:defRPr>
            </a:lvl1pPr>
            <a:lvl2pPr marL="742950" indent="-285750" algn="l">
              <a:spcBef>
                <a:spcPct val="20000"/>
              </a:spcBef>
              <a:buFont typeface="Wingdings" panose="05000000000000000000" pitchFamily="2" charset="2"/>
              <a:buChar char="§"/>
              <a:defRPr kumimoji="1" sz="2800">
                <a:solidFill>
                  <a:schemeClr val="bg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bg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bg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bg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9pPr>
          </a:lstStyle>
          <a:p>
            <a:pPr>
              <a:lnSpc>
                <a:spcPct val="110000"/>
              </a:lnSpc>
              <a:spcBef>
                <a:spcPct val="10000"/>
              </a:spcBef>
              <a:buFont typeface="Wingdings" panose="05000000000000000000" pitchFamily="2" charset="2"/>
              <a:buNone/>
            </a:pPr>
            <a:endParaRPr lang="zh-CN" altLang="en-US" sz="2800"/>
          </a:p>
        </p:txBody>
      </p:sp>
      <p:sp>
        <p:nvSpPr>
          <p:cNvPr id="690182" name="Rectangle 6"/>
          <p:cNvSpPr>
            <a:spLocks noChangeArrowheads="1"/>
          </p:cNvSpPr>
          <p:nvPr/>
        </p:nvSpPr>
        <p:spPr bwMode="auto">
          <a:xfrm>
            <a:off x="323850" y="5516563"/>
            <a:ext cx="8229600"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Font typeface="Wingdings" panose="05000000000000000000" pitchFamily="2" charset="2"/>
              <a:buChar char="Ø"/>
              <a:defRPr kumimoji="1" sz="3200">
                <a:solidFill>
                  <a:schemeClr val="bg1"/>
                </a:solidFill>
                <a:latin typeface="Times New Roman" panose="02020603050405020304" pitchFamily="18" charset="0"/>
                <a:ea typeface="黑体" panose="02010609060101010101" pitchFamily="49" charset="-122"/>
              </a:defRPr>
            </a:lvl1pPr>
            <a:lvl2pPr marL="742950" indent="-285750" algn="l">
              <a:spcBef>
                <a:spcPct val="20000"/>
              </a:spcBef>
              <a:buFont typeface="Wingdings" panose="05000000000000000000" pitchFamily="2" charset="2"/>
              <a:buChar char="§"/>
              <a:defRPr kumimoji="1" sz="2800">
                <a:solidFill>
                  <a:schemeClr val="bg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bg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bg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bg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9pPr>
          </a:lstStyle>
          <a:p>
            <a:pPr>
              <a:lnSpc>
                <a:spcPct val="110000"/>
              </a:lnSpc>
              <a:spcBef>
                <a:spcPct val="10000"/>
              </a:spcBef>
              <a:buFont typeface="Wingdings" panose="05000000000000000000" pitchFamily="2" charset="2"/>
              <a:buNone/>
            </a:pPr>
            <a:endParaRPr kumimoji="0" lang="en-US" altLang="zh-CN" sz="2800"/>
          </a:p>
        </p:txBody>
      </p:sp>
      <p:sp>
        <p:nvSpPr>
          <p:cNvPr id="690184" name="Rectangle 8"/>
          <p:cNvSpPr>
            <a:spLocks noChangeArrowheads="1"/>
          </p:cNvSpPr>
          <p:nvPr/>
        </p:nvSpPr>
        <p:spPr bwMode="auto">
          <a:xfrm>
            <a:off x="519113" y="4941888"/>
            <a:ext cx="8624887"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Font typeface="Wingdings" panose="05000000000000000000" pitchFamily="2" charset="2"/>
              <a:buChar char="Ø"/>
              <a:defRPr kumimoji="1" sz="3200">
                <a:solidFill>
                  <a:schemeClr val="bg1"/>
                </a:solidFill>
                <a:latin typeface="Times New Roman" panose="02020603050405020304" pitchFamily="18" charset="0"/>
                <a:ea typeface="黑体" panose="02010609060101010101" pitchFamily="49" charset="-122"/>
              </a:defRPr>
            </a:lvl1pPr>
            <a:lvl2pPr marL="742950" indent="-285750" algn="l">
              <a:spcBef>
                <a:spcPct val="20000"/>
              </a:spcBef>
              <a:buFont typeface="Wingdings" panose="05000000000000000000" pitchFamily="2" charset="2"/>
              <a:buChar char="§"/>
              <a:defRPr kumimoji="1" sz="2800">
                <a:solidFill>
                  <a:schemeClr val="bg1"/>
                </a:solidFill>
                <a:latin typeface="Times New Roman" panose="02020603050405020304" pitchFamily="18" charset="0"/>
                <a:ea typeface="黑体" panose="02010609060101010101" pitchFamily="49" charset="-122"/>
              </a:defRPr>
            </a:lvl2pPr>
            <a:lvl3pPr marL="1143000" indent="-228600" algn="l">
              <a:spcBef>
                <a:spcPct val="20000"/>
              </a:spcBef>
              <a:buChar char="•"/>
              <a:defRPr kumimoji="1" sz="2400">
                <a:solidFill>
                  <a:schemeClr val="bg1"/>
                </a:solidFill>
                <a:latin typeface="Times New Roman" panose="02020603050405020304" pitchFamily="18" charset="0"/>
                <a:ea typeface="黑体" panose="02010609060101010101" pitchFamily="49" charset="-122"/>
              </a:defRPr>
            </a:lvl3pPr>
            <a:lvl4pPr marL="1600200" indent="-228600" algn="l">
              <a:spcBef>
                <a:spcPct val="20000"/>
              </a:spcBef>
              <a:buChar char="•"/>
              <a:defRPr kumimoji="1" sz="2000">
                <a:solidFill>
                  <a:schemeClr val="bg1"/>
                </a:solidFill>
                <a:latin typeface="Times New Roman" panose="02020603050405020304" pitchFamily="18" charset="0"/>
                <a:ea typeface="黑体" panose="02010609060101010101" pitchFamily="49" charset="-122"/>
              </a:defRPr>
            </a:lvl4pPr>
            <a:lvl5pPr marL="2057400" indent="-228600" algn="l">
              <a:spcBef>
                <a:spcPct val="20000"/>
              </a:spcBef>
              <a:buChar char="•"/>
              <a:defRPr kumimoji="1" sz="2000">
                <a:solidFill>
                  <a:schemeClr val="bg1"/>
                </a:solidFill>
                <a:latin typeface="Times New Roman" panose="02020603050405020304" pitchFamily="18" charset="0"/>
                <a:ea typeface="黑体" panose="02010609060101010101" pitchFamily="49" charset="-122"/>
              </a:defRPr>
            </a:lvl5pPr>
            <a:lvl6pPr marL="25146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6pPr>
            <a:lvl7pPr marL="29718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7pPr>
            <a:lvl8pPr marL="34290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8pPr>
            <a:lvl9pPr marL="3886200" indent="-228600" fontAlgn="base">
              <a:spcBef>
                <a:spcPct val="20000"/>
              </a:spcBef>
              <a:spcAft>
                <a:spcPct val="0"/>
              </a:spcAft>
              <a:buChar char="•"/>
              <a:defRPr kumimoji="1" sz="2000">
                <a:solidFill>
                  <a:schemeClr val="bg1"/>
                </a:solidFill>
                <a:latin typeface="Times New Roman" panose="02020603050405020304" pitchFamily="18" charset="0"/>
                <a:ea typeface="黑体" panose="02010609060101010101" pitchFamily="49" charset="-122"/>
              </a:defRPr>
            </a:lvl9pPr>
          </a:lstStyle>
          <a:p>
            <a:pPr>
              <a:lnSpc>
                <a:spcPct val="110000"/>
              </a:lnSpc>
              <a:spcBef>
                <a:spcPct val="10000"/>
              </a:spcBef>
              <a:buFont typeface="Wingdings" panose="05000000000000000000" pitchFamily="2" charset="2"/>
              <a:buNone/>
            </a:pPr>
            <a:r>
              <a:rPr lang="en-US" altLang="zh-CN" sz="2800" dirty="0">
                <a:solidFill>
                  <a:srgbClr val="FF3300"/>
                </a:solidFill>
                <a:sym typeface="Wingdings" panose="05000000000000000000" pitchFamily="2" charset="2"/>
              </a:rPr>
              <a:t></a:t>
            </a:r>
            <a:r>
              <a:rPr lang="zh-CN" altLang="en-US" sz="2800" dirty="0">
                <a:solidFill>
                  <a:srgbClr val="FF3300"/>
                </a:solidFill>
                <a:sym typeface="Wingdings" panose="05000000000000000000" pitchFamily="2" charset="2"/>
              </a:rPr>
              <a:t>不可解的问题！</a:t>
            </a:r>
            <a:endParaRPr lang="zh-CN" altLang="en-US" sz="2800" dirty="0">
              <a:solidFill>
                <a:srgbClr val="00B0F0"/>
              </a:solidFill>
              <a:sym typeface="Wingdings" panose="05000000000000000000" pitchFamily="2" charset="2"/>
            </a:endParaRPr>
          </a:p>
          <a:p>
            <a:pPr>
              <a:lnSpc>
                <a:spcPct val="110000"/>
              </a:lnSpc>
              <a:spcBef>
                <a:spcPct val="10000"/>
              </a:spcBef>
              <a:buFont typeface="Wingdings" panose="05000000000000000000" pitchFamily="2" charset="2"/>
              <a:buNone/>
            </a:pPr>
            <a:r>
              <a:rPr lang="zh-CN" altLang="en-US" sz="2800" dirty="0">
                <a:solidFill>
                  <a:srgbClr val="00B0F0"/>
                </a:solidFill>
                <a:sym typeface="Wingdings" panose="05000000000000000000" pitchFamily="2" charset="2"/>
              </a:rPr>
              <a:t>即：任何计算机不论耗费多少时间也不能解的问题。</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17</a:t>
            </a:fld>
            <a:endParaRPr lang="en-US" altLang="zh-CN" dirty="0"/>
          </a:p>
        </p:txBody>
      </p:sp>
    </p:spTree>
    <p:extLst>
      <p:ext uri="{BB962C8B-B14F-4D97-AF65-F5344CB8AC3E}">
        <p14:creationId xmlns:p14="http://schemas.microsoft.com/office/powerpoint/2010/main" val="323056559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0179">
                                            <p:txEl>
                                              <p:pRg st="0" end="0"/>
                                            </p:txEl>
                                          </p:spTgt>
                                        </p:tgtEl>
                                        <p:attrNameLst>
                                          <p:attrName>style.visibility</p:attrName>
                                        </p:attrNameLst>
                                      </p:cBhvr>
                                      <p:to>
                                        <p:strVal val="visible"/>
                                      </p:to>
                                    </p:set>
                                    <p:animEffect transition="in" filter="blinds(horizontal)">
                                      <p:cBhvr>
                                        <p:cTn id="7" dur="500"/>
                                        <p:tgtEl>
                                          <p:spTgt spid="690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90179">
                                            <p:txEl>
                                              <p:pRg st="1" end="1"/>
                                            </p:txEl>
                                          </p:spTgt>
                                        </p:tgtEl>
                                        <p:attrNameLst>
                                          <p:attrName>style.visibility</p:attrName>
                                        </p:attrNameLst>
                                      </p:cBhvr>
                                      <p:to>
                                        <p:strVal val="visible"/>
                                      </p:to>
                                    </p:set>
                                    <p:animEffect transition="in" filter="blinds(horizontal)">
                                      <p:cBhvr>
                                        <p:cTn id="12" dur="500"/>
                                        <p:tgtEl>
                                          <p:spTgt spid="6901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90180">
                                            <p:txEl>
                                              <p:pRg st="0" end="0"/>
                                            </p:txEl>
                                          </p:spTgt>
                                        </p:tgtEl>
                                        <p:attrNameLst>
                                          <p:attrName>style.visibility</p:attrName>
                                        </p:attrNameLst>
                                      </p:cBhvr>
                                      <p:to>
                                        <p:strVal val="visible"/>
                                      </p:to>
                                    </p:set>
                                    <p:animEffect transition="in" filter="blinds(horizontal)">
                                      <p:cBhvr>
                                        <p:cTn id="17" dur="500"/>
                                        <p:tgtEl>
                                          <p:spTgt spid="69018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90180">
                                            <p:txEl>
                                              <p:pRg st="1" end="1"/>
                                            </p:txEl>
                                          </p:spTgt>
                                        </p:tgtEl>
                                        <p:attrNameLst>
                                          <p:attrName>style.visibility</p:attrName>
                                        </p:attrNameLst>
                                      </p:cBhvr>
                                      <p:to>
                                        <p:strVal val="visible"/>
                                      </p:to>
                                    </p:set>
                                    <p:animEffect transition="in" filter="blinds(horizontal)">
                                      <p:cBhvr>
                                        <p:cTn id="22" dur="500"/>
                                        <p:tgtEl>
                                          <p:spTgt spid="690180">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90180">
                                            <p:txEl>
                                              <p:pRg st="2" end="2"/>
                                            </p:txEl>
                                          </p:spTgt>
                                        </p:tgtEl>
                                        <p:attrNameLst>
                                          <p:attrName>style.visibility</p:attrName>
                                        </p:attrNameLst>
                                      </p:cBhvr>
                                      <p:to>
                                        <p:strVal val="visible"/>
                                      </p:to>
                                    </p:set>
                                    <p:animEffect transition="in" filter="blinds(horizontal)">
                                      <p:cBhvr>
                                        <p:cTn id="27" dur="500"/>
                                        <p:tgtEl>
                                          <p:spTgt spid="690180">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690184">
                                            <p:txEl>
                                              <p:pRg st="0" end="0"/>
                                            </p:txEl>
                                          </p:spTgt>
                                        </p:tgtEl>
                                        <p:attrNameLst>
                                          <p:attrName>style.visibility</p:attrName>
                                        </p:attrNameLst>
                                      </p:cBhvr>
                                      <p:to>
                                        <p:strVal val="visible"/>
                                      </p:to>
                                    </p:set>
                                    <p:animEffect transition="in" filter="blinds(horizontal)">
                                      <p:cBhvr>
                                        <p:cTn id="32" dur="500"/>
                                        <p:tgtEl>
                                          <p:spTgt spid="690184">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690184">
                                            <p:txEl>
                                              <p:pRg st="1" end="1"/>
                                            </p:txEl>
                                          </p:spTgt>
                                        </p:tgtEl>
                                        <p:attrNameLst>
                                          <p:attrName>style.visibility</p:attrName>
                                        </p:attrNameLst>
                                      </p:cBhvr>
                                      <p:to>
                                        <p:strVal val="visible"/>
                                      </p:to>
                                    </p:set>
                                    <p:animEffect transition="in" filter="blinds(horizontal)">
                                      <p:cBhvr>
                                        <p:cTn id="37" dur="500"/>
                                        <p:tgtEl>
                                          <p:spTgt spid="69018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179" grpId="0" build="p" autoUpdateAnimBg="0"/>
      <p:bldP spid="690180" grpId="0" build="p" autoUpdateAnimBg="0"/>
      <p:bldP spid="690184"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灯片编号占位符 3"/>
          <p:cNvSpPr txBox="1">
            <a:spLocks/>
          </p:cNvSpPr>
          <p:nvPr/>
        </p:nvSpPr>
        <p:spPr>
          <a:xfrm>
            <a:off x="8100392" y="6378327"/>
            <a:ext cx="1905000" cy="457200"/>
          </a:xfrm>
          <a:prstGeom prst="rect">
            <a:avLst/>
          </a:prstGeom>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153E9DCE-71AD-4C6D-886D-F8EF170ADD2A}" type="slidenum">
              <a:rPr lang="zh-CN" altLang="en-US" sz="1400" smtClean="0">
                <a:latin typeface="Arial Black" panose="020B0A04020102020204" pitchFamily="34" charset="0"/>
              </a:rPr>
              <a:pPr eaLnBrk="1" hangingPunct="1"/>
              <a:t>18</a:t>
            </a:fld>
            <a:endParaRPr lang="en-US" altLang="zh-CN" sz="1400" dirty="0">
              <a:latin typeface="Arial Black" panose="020B0A04020102020204" pitchFamily="34" charset="0"/>
            </a:endParaRPr>
          </a:p>
        </p:txBody>
      </p:sp>
      <p:sp>
        <p:nvSpPr>
          <p:cNvPr id="5" name="Rectangle 4"/>
          <p:cNvSpPr>
            <a:spLocks noChangeArrowheads="1"/>
          </p:cNvSpPr>
          <p:nvPr/>
        </p:nvSpPr>
        <p:spPr bwMode="auto">
          <a:xfrm>
            <a:off x="684213" y="44624"/>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dirty="0" smtClean="0">
                <a:solidFill>
                  <a:schemeClr val="bg1"/>
                </a:solidFill>
                <a:latin typeface="黑体" panose="02010609060101010101" pitchFamily="49" charset="-122"/>
                <a:ea typeface="黑体" panose="02010609060101010101" pitchFamily="49" charset="-122"/>
              </a:rPr>
              <a:t>多项式</a:t>
            </a:r>
            <a:r>
              <a:rPr lang="zh-CN" altLang="en-US" sz="3600" dirty="0">
                <a:solidFill>
                  <a:schemeClr val="bg1"/>
                </a:solidFill>
                <a:latin typeface="黑体" panose="02010609060101010101" pitchFamily="49" charset="-122"/>
                <a:ea typeface="黑体" panose="02010609060101010101" pitchFamily="49" charset="-122"/>
              </a:rPr>
              <a:t>时间</a:t>
            </a:r>
            <a:endParaRPr lang="zh-CN" altLang="en-US" sz="3600" dirty="0" smtClean="0">
              <a:solidFill>
                <a:schemeClr val="bg1"/>
              </a:solidFill>
              <a:latin typeface="黑体" panose="02010609060101010101" pitchFamily="49" charset="-122"/>
              <a:ea typeface="黑体" panose="02010609060101010101" pitchFamily="49" charset="-122"/>
            </a:endParaRPr>
          </a:p>
        </p:txBody>
      </p:sp>
      <p:sp>
        <p:nvSpPr>
          <p:cNvPr id="6" name="Text Box 5"/>
          <p:cNvSpPr txBox="1">
            <a:spLocks noChangeArrowheads="1"/>
          </p:cNvSpPr>
          <p:nvPr/>
        </p:nvSpPr>
        <p:spPr bwMode="auto">
          <a:xfrm>
            <a:off x="52388" y="1498774"/>
            <a:ext cx="9091612" cy="4601260"/>
          </a:xfrm>
          <a:prstGeom prst="rect">
            <a:avLst/>
          </a:prstGeom>
          <a:gradFill>
            <a:gsLst>
              <a:gs pos="74000">
                <a:schemeClr val="accent6">
                  <a:lumMod val="20000"/>
                  <a:lumOff val="80000"/>
                </a:schemeClr>
              </a:gs>
              <a:gs pos="83000">
                <a:schemeClr val="accent1">
                  <a:lumMod val="45000"/>
                  <a:lumOff val="55000"/>
                </a:schemeClr>
              </a:gs>
              <a:gs pos="100000">
                <a:schemeClr val="accent1">
                  <a:lumMod val="30000"/>
                  <a:lumOff val="70000"/>
                </a:schemeClr>
              </a:gs>
            </a:gsLst>
            <a:lin ang="5400000" scaled="1"/>
          </a:gradFill>
          <a:ln>
            <a:noFill/>
          </a:ln>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b="1" dirty="0" smtClean="0">
                <a:solidFill>
                  <a:srgbClr val="FF0000"/>
                </a:solidFill>
                <a:latin typeface="微软雅黑" panose="020B0503020204020204" pitchFamily="34" charset="-122"/>
                <a:ea typeface="微软雅黑" panose="020B0503020204020204" pitchFamily="34" charset="-122"/>
              </a:rPr>
              <a:t>    一、多项式（时间）界</a:t>
            </a:r>
          </a:p>
          <a:p>
            <a:pPr eaLnBrk="1" hangingPunct="1"/>
            <a:endParaRPr kumimoji="0" lang="zh-CN" altLang="en-US" sz="500" b="1" dirty="0" smtClean="0">
              <a:solidFill>
                <a:prstClr val="white"/>
              </a:solidFill>
              <a:latin typeface="微软雅黑" panose="020B0503020204020204" pitchFamily="34" charset="-122"/>
              <a:ea typeface="微软雅黑" panose="020B0503020204020204" pitchFamily="34" charset="-122"/>
            </a:endParaRPr>
          </a:p>
          <a:p>
            <a:pPr eaLnBrk="1" hangingPunct="1"/>
            <a:r>
              <a:rPr kumimoji="0" lang="zh-CN" altLang="en-US" b="1" dirty="0" smtClean="0">
                <a:solidFill>
                  <a:prstClr val="white"/>
                </a:solidFill>
                <a:latin typeface="微软雅黑" panose="020B0503020204020204" pitchFamily="34" charset="-122"/>
                <a:ea typeface="微软雅黑" panose="020B0503020204020204" pitchFamily="34" charset="-122"/>
              </a:rPr>
              <a:t>    </a:t>
            </a:r>
            <a:r>
              <a:rPr kumimoji="0" lang="zh-CN" altLang="en-US" b="1" dirty="0" smtClean="0">
                <a:solidFill>
                  <a:srgbClr val="0070C0"/>
                </a:solidFill>
                <a:latin typeface="微软雅黑" panose="020B0503020204020204" pitchFamily="34" charset="-122"/>
                <a:ea typeface="微软雅黑" panose="020B0503020204020204" pitchFamily="34" charset="-122"/>
              </a:rPr>
              <a:t>区分难解问题与易解问题的界限就是</a:t>
            </a:r>
            <a:r>
              <a:rPr kumimoji="0" lang="zh-CN" altLang="en-US" b="1" dirty="0" smtClean="0">
                <a:solidFill>
                  <a:srgbClr val="00B0F0"/>
                </a:solidFill>
                <a:latin typeface="微软雅黑" panose="020B0503020204020204" pitchFamily="34" charset="-122"/>
                <a:ea typeface="微软雅黑" panose="020B0503020204020204" pitchFamily="34" charset="-122"/>
              </a:rPr>
              <a:t>多项式（时间）界</a:t>
            </a:r>
            <a:r>
              <a:rPr kumimoji="0" lang="zh-CN" altLang="en-US" b="1" dirty="0" smtClean="0">
                <a:solidFill>
                  <a:srgbClr val="0070C0"/>
                </a:solidFill>
                <a:latin typeface="微软雅黑" panose="020B0503020204020204" pitchFamily="34" charset="-122"/>
                <a:ea typeface="微软雅黑" panose="020B0503020204020204" pitchFamily="34" charset="-122"/>
              </a:rPr>
              <a:t>。</a:t>
            </a:r>
          </a:p>
          <a:p>
            <a:pPr eaLnBrk="1" hangingPunct="1"/>
            <a:r>
              <a:rPr kumimoji="0" lang="zh-CN" altLang="en-US" b="1" dirty="0" smtClean="0">
                <a:solidFill>
                  <a:srgbClr val="0070C0"/>
                </a:solidFill>
                <a:latin typeface="微软雅黑" panose="020B0503020204020204" pitchFamily="34" charset="-122"/>
                <a:ea typeface="微软雅黑" panose="020B0503020204020204" pitchFamily="34" charset="-122"/>
              </a:rPr>
              <a:t>    计算复杂性理论的两个基本论题： </a:t>
            </a:r>
            <a:endParaRPr kumimoji="0" lang="en-US" altLang="zh-CN" b="1" dirty="0" smtClean="0">
              <a:solidFill>
                <a:srgbClr val="0070C0"/>
              </a:solidFill>
              <a:latin typeface="微软雅黑" panose="020B0503020204020204" pitchFamily="34" charset="-122"/>
              <a:ea typeface="微软雅黑" panose="020B0503020204020204" pitchFamily="34" charset="-122"/>
            </a:endParaRPr>
          </a:p>
          <a:p>
            <a:pPr eaLnBrk="1" hangingPunct="1"/>
            <a:r>
              <a:rPr kumimoji="0" lang="en-US" altLang="zh-CN" b="1" dirty="0">
                <a:solidFill>
                  <a:srgbClr val="0070C0"/>
                </a:solidFill>
                <a:latin typeface="微软雅黑" panose="020B0503020204020204" pitchFamily="34" charset="-122"/>
                <a:ea typeface="微软雅黑" panose="020B0503020204020204" pitchFamily="34" charset="-122"/>
              </a:rPr>
              <a:t> </a:t>
            </a:r>
            <a:r>
              <a:rPr kumimoji="0" lang="en-US" altLang="zh-CN" b="1" dirty="0" smtClean="0">
                <a:solidFill>
                  <a:srgbClr val="0070C0"/>
                </a:solidFill>
                <a:latin typeface="微软雅黑" panose="020B0503020204020204" pitchFamily="34" charset="-122"/>
                <a:ea typeface="微软雅黑" panose="020B0503020204020204" pitchFamily="34" charset="-122"/>
              </a:rPr>
              <a:t>     Church-Turing</a:t>
            </a:r>
            <a:r>
              <a:rPr kumimoji="0" lang="zh-CN" altLang="en-US" b="1" dirty="0" smtClean="0">
                <a:solidFill>
                  <a:srgbClr val="0070C0"/>
                </a:solidFill>
                <a:latin typeface="微软雅黑" panose="020B0503020204020204" pitchFamily="34" charset="-122"/>
                <a:ea typeface="微软雅黑" panose="020B0503020204020204" pitchFamily="34" charset="-122"/>
              </a:rPr>
              <a:t>论题                     </a:t>
            </a:r>
            <a:r>
              <a:rPr kumimoji="0" lang="en-US" altLang="zh-CN" b="1" dirty="0" smtClean="0">
                <a:solidFill>
                  <a:srgbClr val="0070C0"/>
                </a:solidFill>
                <a:latin typeface="微软雅黑" panose="020B0503020204020204" pitchFamily="34" charset="-122"/>
                <a:ea typeface="微软雅黑" panose="020B0503020204020204" pitchFamily="34" charset="-122"/>
              </a:rPr>
              <a:t>Cook-Karp</a:t>
            </a:r>
            <a:r>
              <a:rPr kumimoji="0" lang="zh-CN" altLang="en-US" b="1" dirty="0" smtClean="0">
                <a:solidFill>
                  <a:srgbClr val="0070C0"/>
                </a:solidFill>
                <a:latin typeface="微软雅黑" panose="020B0503020204020204" pitchFamily="34" charset="-122"/>
                <a:ea typeface="微软雅黑" panose="020B0503020204020204" pitchFamily="34" charset="-122"/>
              </a:rPr>
              <a:t>论题</a:t>
            </a:r>
            <a:endParaRPr kumimoji="0" lang="zh-CN" altLang="en-US" sz="1000" b="1" dirty="0" smtClean="0">
              <a:solidFill>
                <a:srgbClr val="0070C0"/>
              </a:solidFill>
              <a:latin typeface="微软雅黑" panose="020B0503020204020204" pitchFamily="34" charset="-122"/>
              <a:ea typeface="微软雅黑" panose="020B0503020204020204" pitchFamily="34" charset="-122"/>
            </a:endParaRPr>
          </a:p>
          <a:p>
            <a:pPr eaLnBrk="1" hangingPunct="1"/>
            <a:r>
              <a:rPr kumimoji="0" lang="zh-CN" altLang="en-US" b="1" dirty="0" smtClean="0">
                <a:solidFill>
                  <a:prstClr val="white"/>
                </a:solidFill>
                <a:latin typeface="微软雅黑" panose="020B0503020204020204" pitchFamily="34" charset="-122"/>
                <a:ea typeface="微软雅黑" panose="020B0503020204020204" pitchFamily="34" charset="-122"/>
              </a:rPr>
              <a:t>    </a:t>
            </a:r>
            <a:r>
              <a:rPr kumimoji="0" lang="en-US" altLang="zh-CN" b="1" dirty="0" smtClean="0">
                <a:solidFill>
                  <a:srgbClr val="FF0000"/>
                </a:solidFill>
                <a:latin typeface="微软雅黑" panose="020B0503020204020204" pitchFamily="34" charset="-122"/>
                <a:ea typeface="微软雅黑" panose="020B0503020204020204" pitchFamily="34" charset="-122"/>
              </a:rPr>
              <a:t>Church-Turing</a:t>
            </a:r>
            <a:r>
              <a:rPr kumimoji="0" lang="zh-CN" altLang="en-US" b="1" dirty="0" smtClean="0">
                <a:solidFill>
                  <a:srgbClr val="FF0000"/>
                </a:solidFill>
                <a:latin typeface="微软雅黑" panose="020B0503020204020204" pitchFamily="34" charset="-122"/>
                <a:ea typeface="微软雅黑" panose="020B0503020204020204" pitchFamily="34" charset="-122"/>
              </a:rPr>
              <a:t>论题</a:t>
            </a:r>
            <a:r>
              <a:rPr kumimoji="0" lang="zh-CN" altLang="en-US" b="1" dirty="0" smtClean="0">
                <a:solidFill>
                  <a:srgbClr val="0070C0"/>
                </a:solidFill>
                <a:latin typeface="微软雅黑" panose="020B0503020204020204" pitchFamily="34" charset="-122"/>
                <a:ea typeface="微软雅黑" panose="020B0503020204020204" pitchFamily="34" charset="-122"/>
              </a:rPr>
              <a:t>利用</a:t>
            </a:r>
            <a:r>
              <a:rPr kumimoji="0" lang="en-US" altLang="zh-CN" b="1" dirty="0" smtClean="0">
                <a:solidFill>
                  <a:srgbClr val="0070C0"/>
                </a:solidFill>
                <a:latin typeface="微软雅黑" panose="020B0503020204020204" pitchFamily="34" charset="-122"/>
                <a:ea typeface="微软雅黑" panose="020B0503020204020204" pitchFamily="34" charset="-122"/>
              </a:rPr>
              <a:t>Turing</a:t>
            </a:r>
            <a:r>
              <a:rPr kumimoji="0" lang="zh-CN" altLang="en-US" b="1" dirty="0" smtClean="0">
                <a:solidFill>
                  <a:srgbClr val="0070C0"/>
                </a:solidFill>
                <a:latin typeface="微软雅黑" panose="020B0503020204020204" pitchFamily="34" charset="-122"/>
                <a:ea typeface="微软雅黑" panose="020B0503020204020204" pitchFamily="34" charset="-122"/>
              </a:rPr>
              <a:t>机指出了哪些问题是可计算的，这个“可计算的”问题类非常大，几乎所有的问题都是可计算的，反例不多。</a:t>
            </a:r>
          </a:p>
          <a:p>
            <a:pPr eaLnBrk="1" hangingPunct="1"/>
            <a:r>
              <a:rPr kumimoji="0" lang="zh-CN" altLang="en-US" b="1" dirty="0" smtClean="0">
                <a:solidFill>
                  <a:prstClr val="white"/>
                </a:solidFill>
                <a:latin typeface="微软雅黑" panose="020B0503020204020204" pitchFamily="34" charset="-122"/>
                <a:ea typeface="微软雅黑" panose="020B0503020204020204" pitchFamily="34" charset="-122"/>
              </a:rPr>
              <a:t>    </a:t>
            </a:r>
            <a:r>
              <a:rPr kumimoji="0" lang="en-US" altLang="zh-CN" b="1" dirty="0" smtClean="0">
                <a:solidFill>
                  <a:srgbClr val="FF0000"/>
                </a:solidFill>
                <a:latin typeface="微软雅黑" panose="020B0503020204020204" pitchFamily="34" charset="-122"/>
                <a:ea typeface="微软雅黑" panose="020B0503020204020204" pitchFamily="34" charset="-122"/>
              </a:rPr>
              <a:t>Cook-Karp</a:t>
            </a:r>
            <a:r>
              <a:rPr kumimoji="0" lang="zh-CN" altLang="en-US" b="1" dirty="0" smtClean="0">
                <a:solidFill>
                  <a:srgbClr val="FF0000"/>
                </a:solidFill>
                <a:latin typeface="微软雅黑" panose="020B0503020204020204" pitchFamily="34" charset="-122"/>
                <a:ea typeface="微软雅黑" panose="020B0503020204020204" pitchFamily="34" charset="-122"/>
              </a:rPr>
              <a:t>论题</a:t>
            </a:r>
            <a:r>
              <a:rPr kumimoji="0" lang="zh-CN" altLang="en-US" b="1" dirty="0" smtClean="0">
                <a:solidFill>
                  <a:srgbClr val="0070C0"/>
                </a:solidFill>
                <a:latin typeface="微软雅黑" panose="020B0503020204020204" pitchFamily="34" charset="-122"/>
                <a:ea typeface="微软雅黑" panose="020B0503020204020204" pitchFamily="34" charset="-122"/>
              </a:rPr>
              <a:t>则是：在可计算的问题（函数）中，只有在</a:t>
            </a:r>
            <a:r>
              <a:rPr kumimoji="0" lang="zh-CN" altLang="en-US" b="1" dirty="0" smtClean="0">
                <a:solidFill>
                  <a:srgbClr val="FF0000"/>
                </a:solidFill>
                <a:latin typeface="微软雅黑" panose="020B0503020204020204" pitchFamily="34" charset="-122"/>
                <a:ea typeface="微软雅黑" panose="020B0503020204020204" pitchFamily="34" charset="-122"/>
              </a:rPr>
              <a:t>多项式阶时间内</a:t>
            </a:r>
            <a:r>
              <a:rPr kumimoji="0" lang="zh-CN" altLang="en-US" b="1" dirty="0" smtClean="0">
                <a:solidFill>
                  <a:srgbClr val="0070C0"/>
                </a:solidFill>
                <a:latin typeface="微软雅黑" panose="020B0503020204020204" pitchFamily="34" charset="-122"/>
                <a:ea typeface="微软雅黑" panose="020B0503020204020204" pitchFamily="34" charset="-122"/>
              </a:rPr>
              <a:t>可计算的问题才是实际可计算的，称为该计算是可行的或该问题是易解的。这个</a:t>
            </a:r>
            <a:r>
              <a:rPr kumimoji="0" lang="zh-CN" altLang="en-US" b="1" dirty="0" smtClean="0">
                <a:solidFill>
                  <a:srgbClr val="FF0000"/>
                </a:solidFill>
                <a:latin typeface="微软雅黑" panose="020B0503020204020204" pitchFamily="34" charset="-122"/>
                <a:ea typeface="微软雅黑" panose="020B0503020204020204" pitchFamily="34" charset="-122"/>
              </a:rPr>
              <a:t>易解问题类就称为</a:t>
            </a:r>
            <a:r>
              <a:rPr kumimoji="0" lang="en-US" altLang="zh-CN" b="1" dirty="0" smtClean="0">
                <a:solidFill>
                  <a:srgbClr val="FF0000"/>
                </a:solidFill>
                <a:latin typeface="微软雅黑" panose="020B0503020204020204" pitchFamily="34" charset="-122"/>
                <a:ea typeface="微软雅黑" panose="020B0503020204020204" pitchFamily="34" charset="-122"/>
              </a:rPr>
              <a:t>P</a:t>
            </a:r>
            <a:r>
              <a:rPr kumimoji="0" lang="zh-CN" altLang="en-US" b="1" dirty="0" smtClean="0">
                <a:solidFill>
                  <a:srgbClr val="FF0000"/>
                </a:solidFill>
                <a:latin typeface="微软雅黑" panose="020B0503020204020204" pitchFamily="34" charset="-122"/>
                <a:ea typeface="微软雅黑" panose="020B0503020204020204" pitchFamily="34" charset="-122"/>
              </a:rPr>
              <a:t>类</a:t>
            </a:r>
            <a:r>
              <a:rPr kumimoji="0" lang="zh-CN" altLang="en-US" b="1" dirty="0" smtClean="0">
                <a:solidFill>
                  <a:srgbClr val="0070C0"/>
                </a:solidFill>
                <a:latin typeface="微软雅黑" panose="020B0503020204020204" pitchFamily="34" charset="-122"/>
                <a:ea typeface="微软雅黑" panose="020B0503020204020204" pitchFamily="34" charset="-122"/>
              </a:rPr>
              <a:t>，是可计算问题类的一个很小的子集。</a:t>
            </a:r>
          </a:p>
          <a:p>
            <a:pPr eaLnBrk="1" hangingPunct="1"/>
            <a:r>
              <a:rPr kumimoji="0" lang="zh-CN" altLang="en-US" b="1" dirty="0" smtClean="0">
                <a:solidFill>
                  <a:srgbClr val="0070C0"/>
                </a:solidFill>
                <a:latin typeface="微软雅黑" panose="020B0503020204020204" pitchFamily="34" charset="-122"/>
                <a:ea typeface="微软雅黑" panose="020B0503020204020204" pitchFamily="34" charset="-122"/>
              </a:rPr>
              <a:t>       </a:t>
            </a:r>
            <a:endParaRPr kumimoji="0" lang="zh-CN" altLang="en-US" sz="1200" b="1" dirty="0" smtClean="0">
              <a:solidFill>
                <a:srgbClr val="0070C0"/>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18</a:t>
            </a:fld>
            <a:endParaRPr lang="en-US" altLang="zh-CN" dirty="0"/>
          </a:p>
        </p:txBody>
      </p:sp>
    </p:spTree>
    <p:extLst>
      <p:ext uri="{BB962C8B-B14F-4D97-AF65-F5344CB8AC3E}">
        <p14:creationId xmlns:p14="http://schemas.microsoft.com/office/powerpoint/2010/main" val="4050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 calcmode="lin" valueType="num">
                                      <p:cBhvr additive="base">
                                        <p:cTn id="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 calcmode="lin" valueType="num">
                                      <p:cBhvr additive="base">
                                        <p:cTn id="13"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Classifying Problems</a:t>
            </a:r>
          </a:p>
        </p:txBody>
      </p:sp>
      <p:sp>
        <p:nvSpPr>
          <p:cNvPr id="21509" name="Rectangle 3"/>
          <p:cNvSpPr>
            <a:spLocks noGrp="1" noChangeArrowheads="1"/>
          </p:cNvSpPr>
          <p:nvPr>
            <p:ph type="body" idx="1"/>
          </p:nvPr>
        </p:nvSpPr>
        <p:spPr/>
        <p:txBody>
          <a:bodyPr/>
          <a:lstStyle/>
          <a:p>
            <a:pPr>
              <a:buFont typeface="Wingdings" pitchFamily="32" charset="2"/>
              <a:buNone/>
            </a:pPr>
            <a:r>
              <a:rPr lang="en-US" altLang="zh-CN" dirty="0" smtClean="0">
                <a:latin typeface="Franklin Gothic Book" pitchFamily="32" charset="0"/>
                <a:ea typeface="ＭＳ Ｐゴシック" pitchFamily="32" charset="-128"/>
              </a:rPr>
              <a:t>Coarse categorization of problems:</a:t>
            </a:r>
          </a:p>
          <a:p>
            <a:r>
              <a:rPr lang="en-US" altLang="zh-CN" sz="2800" dirty="0" smtClean="0">
                <a:latin typeface="Franklin Gothic Book" pitchFamily="32" charset="0"/>
                <a:ea typeface="ＭＳ Ｐゴシック" pitchFamily="32" charset="-128"/>
              </a:rPr>
              <a:t>Those solvable in polynomial time (worst-case running time is upper bounded by a polynomial) — call this set of problems P</a:t>
            </a:r>
          </a:p>
          <a:p>
            <a:pPr marL="0" indent="0">
              <a:buNone/>
            </a:pPr>
            <a:r>
              <a:rPr lang="zh-CN" altLang="en-US" sz="2400" dirty="0" smtClean="0">
                <a:solidFill>
                  <a:srgbClr val="0070C0"/>
                </a:solidFill>
                <a:latin typeface="Franklin Gothic Book" pitchFamily="32" charset="0"/>
                <a:ea typeface="ＭＳ Ｐゴシック" pitchFamily="32" charset="-128"/>
              </a:rPr>
              <a:t>  在</a:t>
            </a:r>
            <a:r>
              <a:rPr lang="zh-CN" altLang="en-US" sz="2400" dirty="0">
                <a:solidFill>
                  <a:srgbClr val="0070C0"/>
                </a:solidFill>
                <a:latin typeface="Franklin Gothic Book" pitchFamily="32" charset="0"/>
                <a:ea typeface="ＭＳ Ｐゴシック" pitchFamily="32" charset="-128"/>
              </a:rPr>
              <a:t>多项式时间内由确定的图灵机可以解决的问题称为</a:t>
            </a:r>
            <a:r>
              <a:rPr lang="en-US" altLang="zh-CN" sz="2400" dirty="0">
                <a:solidFill>
                  <a:srgbClr val="0070C0"/>
                </a:solidFill>
                <a:latin typeface="Franklin Gothic Book" pitchFamily="32" charset="0"/>
                <a:ea typeface="ＭＳ Ｐゴシック" pitchFamily="32" charset="-128"/>
              </a:rPr>
              <a:t>P</a:t>
            </a:r>
            <a:r>
              <a:rPr lang="zh-CN" altLang="en-US" sz="2400" dirty="0">
                <a:solidFill>
                  <a:srgbClr val="0070C0"/>
                </a:solidFill>
                <a:latin typeface="Franklin Gothic Book" pitchFamily="32" charset="0"/>
                <a:ea typeface="ＭＳ Ｐゴシック" pitchFamily="32" charset="-128"/>
              </a:rPr>
              <a:t>类问题</a:t>
            </a:r>
            <a:endParaRPr lang="en-US" altLang="zh-CN" sz="2400" dirty="0">
              <a:solidFill>
                <a:srgbClr val="0070C0"/>
              </a:solidFill>
              <a:latin typeface="Franklin Gothic Book" pitchFamily="32" charset="0"/>
              <a:ea typeface="ＭＳ Ｐゴシック" pitchFamily="32" charset="-128"/>
            </a:endParaRPr>
          </a:p>
          <a:p>
            <a:pPr lvl="1"/>
            <a:r>
              <a:rPr lang="en-US" altLang="zh-CN" sz="3000" dirty="0" smtClean="0">
                <a:latin typeface="Franklin Gothic Book" pitchFamily="32" charset="0"/>
                <a:ea typeface="ＭＳ Ｐゴシック" pitchFamily="32" charset="-128"/>
              </a:rPr>
              <a:t>"reasonably efficient"</a:t>
            </a:r>
          </a:p>
          <a:p>
            <a:pPr lvl="1"/>
            <a:r>
              <a:rPr lang="en-US" altLang="zh-CN" sz="3000" dirty="0" smtClean="0">
                <a:latin typeface="Franklin Gothic Book" pitchFamily="32" charset="0"/>
                <a:ea typeface="ＭＳ Ｐゴシック" pitchFamily="32" charset="-128"/>
              </a:rPr>
              <a:t>"tractable"</a:t>
            </a:r>
            <a:endParaRPr lang="en-US" altLang="zh-CN" dirty="0" smtClean="0">
              <a:latin typeface="Franklin Gothic Book" pitchFamily="32" charset="0"/>
              <a:ea typeface="ＭＳ Ｐゴシック" pitchFamily="32" charset="-128"/>
            </a:endParaRPr>
          </a:p>
          <a:p>
            <a:r>
              <a:rPr lang="en-US" altLang="zh-CN" dirty="0" smtClean="0">
                <a:latin typeface="Franklin Gothic Book" pitchFamily="32" charset="0"/>
                <a:ea typeface="ＭＳ Ｐゴシック" pitchFamily="32" charset="-128"/>
              </a:rPr>
              <a:t>Those not solvable in polynomial time</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19</a:t>
            </a:fld>
            <a:endParaRPr lang="en-US" altLang="zh-CN" dirty="0"/>
          </a:p>
        </p:txBody>
      </p:sp>
    </p:spTree>
    <p:extLst>
      <p:ext uri="{BB962C8B-B14F-4D97-AF65-F5344CB8AC3E}">
        <p14:creationId xmlns:p14="http://schemas.microsoft.com/office/powerpoint/2010/main" val="3648318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1026"/>
          <p:cNvSpPr>
            <a:spLocks noGrp="1" noChangeArrowheads="1"/>
          </p:cNvSpPr>
          <p:nvPr>
            <p:ph type="title"/>
          </p:nvPr>
        </p:nvSpPr>
        <p:spPr>
          <a:xfrm>
            <a:off x="609600" y="1371600"/>
            <a:ext cx="7793038" cy="1143000"/>
          </a:xfrm>
        </p:spPr>
        <p:txBody>
          <a:bodyPr/>
          <a:lstStyle/>
          <a:p>
            <a:r>
              <a:rPr lang="en-US" altLang="zh-TW" b="1" smtClean="0"/>
              <a:t>Chapter 8</a:t>
            </a:r>
          </a:p>
        </p:txBody>
      </p:sp>
      <p:sp>
        <p:nvSpPr>
          <p:cNvPr id="134147" name="Rectangle 1027"/>
          <p:cNvSpPr>
            <a:spLocks noChangeArrowheads="1"/>
          </p:cNvSpPr>
          <p:nvPr/>
        </p:nvSpPr>
        <p:spPr bwMode="auto">
          <a:xfrm>
            <a:off x="1181100" y="2924944"/>
            <a:ext cx="6781800" cy="1752600"/>
          </a:xfrm>
          <a:prstGeom prst="rect">
            <a:avLst/>
          </a:prstGeom>
          <a:noFill/>
          <a:ln w="9525">
            <a:noFill/>
            <a:miter lim="800000"/>
            <a:headEnd/>
            <a:tailEnd/>
          </a:ln>
        </p:spPr>
        <p:txBody>
          <a:bodyPr/>
          <a:lstStyle/>
          <a:p>
            <a:pPr marL="342900" indent="-342900" algn="ctr">
              <a:spcBef>
                <a:spcPct val="20000"/>
              </a:spcBef>
              <a:buClr>
                <a:schemeClr val="folHlink"/>
              </a:buClr>
              <a:buSzPct val="60000"/>
              <a:buFont typeface="Wingdings" pitchFamily="2" charset="2"/>
              <a:buNone/>
            </a:pPr>
            <a:r>
              <a:rPr lang="en-US" altLang="zh-TW" sz="3200" b="1" dirty="0" smtClean="0"/>
              <a:t>Chapter 11</a:t>
            </a:r>
          </a:p>
          <a:p>
            <a:pPr marL="342900" indent="-342900" algn="ctr">
              <a:spcBef>
                <a:spcPct val="20000"/>
              </a:spcBef>
              <a:buClr>
                <a:schemeClr val="folHlink"/>
              </a:buClr>
              <a:buSzPct val="60000"/>
              <a:buFont typeface="Wingdings" pitchFamily="2" charset="2"/>
              <a:buNone/>
            </a:pPr>
            <a:r>
              <a:rPr lang="en-US" altLang="zh-TW" sz="3200" b="1" dirty="0" smtClean="0"/>
              <a:t>The </a:t>
            </a:r>
            <a:r>
              <a:rPr lang="en-US" altLang="zh-TW" sz="3200" b="1" dirty="0"/>
              <a:t>Theory of NP-Completeness</a:t>
            </a:r>
            <a:endParaRPr lang="en-US" altLang="zh-TW" sz="3200" dirty="0"/>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2</a:t>
            </a:fld>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灯片编号占位符 3"/>
          <p:cNvSpPr txBox="1">
            <a:spLocks/>
          </p:cNvSpPr>
          <p:nvPr/>
        </p:nvSpPr>
        <p:spPr>
          <a:xfrm>
            <a:off x="8143875" y="6382855"/>
            <a:ext cx="1905000" cy="457200"/>
          </a:xfrm>
          <a:prstGeom prst="rect">
            <a:avLst/>
          </a:prstGeom>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3BF9C6E8-5508-4E43-943E-C20212B33DE2}" type="slidenum">
              <a:rPr lang="zh-CN" altLang="en-US" sz="1200" smtClean="0">
                <a:latin typeface="Arial Black" panose="020B0A04020102020204" pitchFamily="34" charset="0"/>
              </a:rPr>
              <a:pPr eaLnBrk="1" hangingPunct="1"/>
              <a:t>20</a:t>
            </a:fld>
            <a:endParaRPr lang="en-US" altLang="zh-CN" sz="1200" dirty="0">
              <a:latin typeface="Arial Black" panose="020B0A04020102020204" pitchFamily="34" charset="0"/>
            </a:endParaRPr>
          </a:p>
        </p:txBody>
      </p:sp>
      <p:sp>
        <p:nvSpPr>
          <p:cNvPr id="5" name="Rectangle 4"/>
          <p:cNvSpPr>
            <a:spLocks noChangeArrowheads="1"/>
          </p:cNvSpPr>
          <p:nvPr/>
        </p:nvSpPr>
        <p:spPr bwMode="auto">
          <a:xfrm>
            <a:off x="500063" y="1297819"/>
            <a:ext cx="764381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000" b="1" dirty="0" smtClean="0">
                <a:solidFill>
                  <a:prstClr val="white"/>
                </a:solidFill>
                <a:latin typeface="微软雅黑" panose="020B0503020204020204" pitchFamily="34" charset="-122"/>
                <a:ea typeface="微软雅黑" panose="020B0503020204020204" pitchFamily="34" charset="-122"/>
              </a:rPr>
              <a:t>。</a:t>
            </a:r>
            <a:r>
              <a:rPr lang="zh-CN" altLang="en-US" sz="1800" b="1" dirty="0" smtClean="0">
                <a:solidFill>
                  <a:prstClr val="white"/>
                </a:solidFill>
                <a:latin typeface="微软雅黑" panose="020B0503020204020204" pitchFamily="34" charset="-122"/>
                <a:ea typeface="微软雅黑" panose="020B0503020204020204" pitchFamily="34" charset="-122"/>
              </a:rPr>
              <a:t>  </a:t>
            </a:r>
            <a:r>
              <a:rPr lang="zh-CN" altLang="en-US" sz="2000" b="1" dirty="0" smtClean="0">
                <a:solidFill>
                  <a:srgbClr val="0070C0"/>
                </a:solidFill>
                <a:latin typeface="微软雅黑" panose="020B0503020204020204" pitchFamily="34" charset="-122"/>
                <a:ea typeface="微软雅黑" panose="020B0503020204020204" pitchFamily="34" charset="-122"/>
              </a:rPr>
              <a:t>如何判断一个问题是否属于</a:t>
            </a:r>
            <a:r>
              <a:rPr lang="en-US" altLang="zh-CN" sz="2000" b="1" dirty="0" smtClean="0">
                <a:solidFill>
                  <a:srgbClr val="0070C0"/>
                </a:solidFill>
                <a:latin typeface="微软雅黑" panose="020B0503020204020204" pitchFamily="34" charset="-122"/>
                <a:ea typeface="微软雅黑" panose="020B0503020204020204" pitchFamily="34" charset="-122"/>
              </a:rPr>
              <a:t>P</a:t>
            </a:r>
            <a:r>
              <a:rPr lang="zh-CN" altLang="en-US" sz="2000" b="1" dirty="0" smtClean="0">
                <a:solidFill>
                  <a:srgbClr val="0070C0"/>
                </a:solidFill>
                <a:latin typeface="微软雅黑" panose="020B0503020204020204" pitchFamily="34" charset="-122"/>
                <a:ea typeface="微软雅黑" panose="020B0503020204020204" pitchFamily="34" charset="-122"/>
              </a:rPr>
              <a:t>类呢？常用的办法就是给出该问题的一个多项式时间的算法。</a:t>
            </a:r>
          </a:p>
          <a:p>
            <a:pPr algn="just" eaLnBrk="1" hangingPunct="1"/>
            <a:r>
              <a:rPr lang="zh-CN" altLang="en-US" sz="2000" b="1" dirty="0" smtClean="0">
                <a:solidFill>
                  <a:srgbClr val="FF0000"/>
                </a:solidFill>
                <a:latin typeface="微软雅黑" panose="020B0503020204020204" pitchFamily="34" charset="-122"/>
                <a:ea typeface="微软雅黑" panose="020B0503020204020204" pitchFamily="34" charset="-122"/>
              </a:rPr>
              <a:t>例</a:t>
            </a:r>
            <a:r>
              <a:rPr lang="en-US" altLang="zh-CN" sz="2000" b="1" dirty="0" smtClean="0">
                <a:solidFill>
                  <a:srgbClr val="FF0000"/>
                </a:solidFill>
                <a:latin typeface="微软雅黑" panose="020B0503020204020204" pitchFamily="34" charset="-122"/>
                <a:ea typeface="微软雅黑" panose="020B0503020204020204" pitchFamily="34" charset="-122"/>
              </a:rPr>
              <a:t>1</a:t>
            </a:r>
            <a:r>
              <a:rPr lang="zh-CN" altLang="en-US" sz="2000" b="1" dirty="0" smtClean="0">
                <a:solidFill>
                  <a:srgbClr val="FF0000"/>
                </a:solidFill>
                <a:latin typeface="微软雅黑" panose="020B0503020204020204" pitchFamily="34" charset="-122"/>
                <a:ea typeface="微软雅黑" panose="020B0503020204020204" pitchFamily="34" charset="-122"/>
              </a:rPr>
              <a:t>：</a:t>
            </a:r>
            <a:r>
              <a:rPr lang="zh-CN" altLang="en-US" sz="2000" b="1" dirty="0" smtClean="0">
                <a:solidFill>
                  <a:srgbClr val="0070C0"/>
                </a:solidFill>
                <a:latin typeface="微软雅黑" panose="020B0503020204020204" pitchFamily="34" charset="-122"/>
                <a:ea typeface="微软雅黑" panose="020B0503020204020204" pitchFamily="34" charset="-122"/>
              </a:rPr>
              <a:t>给定有向图</a:t>
            </a:r>
            <a:r>
              <a:rPr lang="en-US" altLang="zh-CN" sz="2000" b="1" i="1" dirty="0" smtClean="0">
                <a:solidFill>
                  <a:srgbClr val="0070C0"/>
                </a:solidFill>
                <a:latin typeface="微软雅黑" panose="020B0503020204020204" pitchFamily="34" charset="-122"/>
                <a:ea typeface="微软雅黑" panose="020B0503020204020204" pitchFamily="34" charset="-122"/>
              </a:rPr>
              <a:t>G</a:t>
            </a:r>
            <a:r>
              <a:rPr lang="zh-CN" altLang="en-US" sz="2000" b="1" dirty="0" smtClean="0">
                <a:solidFill>
                  <a:srgbClr val="0070C0"/>
                </a:solidFill>
                <a:latin typeface="微软雅黑" panose="020B0503020204020204" pitchFamily="34" charset="-122"/>
                <a:ea typeface="微软雅黑" panose="020B0503020204020204" pitchFamily="34" charset="-122"/>
              </a:rPr>
              <a:t>，以及</a:t>
            </a:r>
            <a:r>
              <a:rPr lang="en-US" altLang="zh-CN" sz="2000" b="1" i="1" dirty="0" smtClean="0">
                <a:solidFill>
                  <a:srgbClr val="0070C0"/>
                </a:solidFill>
                <a:latin typeface="微软雅黑" panose="020B0503020204020204" pitchFamily="34" charset="-122"/>
                <a:ea typeface="微软雅黑" panose="020B0503020204020204" pitchFamily="34" charset="-122"/>
              </a:rPr>
              <a:t>G</a:t>
            </a:r>
            <a:r>
              <a:rPr lang="zh-CN" altLang="en-US" sz="2000" b="1" dirty="0" smtClean="0">
                <a:solidFill>
                  <a:srgbClr val="0070C0"/>
                </a:solidFill>
                <a:latin typeface="微软雅黑" panose="020B0503020204020204" pitchFamily="34" charset="-122"/>
                <a:ea typeface="微软雅黑" panose="020B0503020204020204" pitchFamily="34" charset="-122"/>
              </a:rPr>
              <a:t>中两个结点</a:t>
            </a:r>
            <a:r>
              <a:rPr lang="en-US" altLang="zh-CN" sz="2000" b="1" i="1" dirty="0" smtClean="0">
                <a:solidFill>
                  <a:srgbClr val="0070C0"/>
                </a:solidFill>
                <a:latin typeface="微软雅黑" panose="020B0503020204020204" pitchFamily="34" charset="-122"/>
                <a:ea typeface="微软雅黑" panose="020B0503020204020204" pitchFamily="34" charset="-122"/>
              </a:rPr>
              <a:t>s</a:t>
            </a:r>
            <a:r>
              <a:rPr lang="zh-CN" altLang="en-US" sz="2000" b="1" dirty="0" smtClean="0">
                <a:solidFill>
                  <a:srgbClr val="0070C0"/>
                </a:solidFill>
                <a:latin typeface="微软雅黑" panose="020B0503020204020204" pitchFamily="34" charset="-122"/>
                <a:ea typeface="微软雅黑" panose="020B0503020204020204" pitchFamily="34" charset="-122"/>
              </a:rPr>
              <a:t>和</a:t>
            </a:r>
            <a:r>
              <a:rPr lang="en-US" altLang="zh-CN" sz="2000" b="1" i="1" dirty="0" smtClean="0">
                <a:solidFill>
                  <a:srgbClr val="0070C0"/>
                </a:solidFill>
                <a:latin typeface="微软雅黑" panose="020B0503020204020204" pitchFamily="34" charset="-122"/>
                <a:ea typeface="微软雅黑" panose="020B0503020204020204" pitchFamily="34" charset="-122"/>
              </a:rPr>
              <a:t>t</a:t>
            </a:r>
            <a:r>
              <a:rPr lang="zh-CN" altLang="en-US" sz="2000" b="1" dirty="0" smtClean="0">
                <a:solidFill>
                  <a:srgbClr val="0070C0"/>
                </a:solidFill>
                <a:latin typeface="微软雅黑" panose="020B0503020204020204" pitchFamily="34" charset="-122"/>
                <a:ea typeface="微软雅黑" panose="020B0503020204020204" pitchFamily="34" charset="-122"/>
              </a:rPr>
              <a:t>，</a:t>
            </a:r>
            <a:r>
              <a:rPr lang="en-US" altLang="zh-CN" sz="2000" b="1" dirty="0" smtClean="0">
                <a:solidFill>
                  <a:srgbClr val="0070C0"/>
                </a:solidFill>
                <a:latin typeface="微软雅黑" panose="020B0503020204020204" pitchFamily="34" charset="-122"/>
                <a:ea typeface="微软雅黑" panose="020B0503020204020204" pitchFamily="34" charset="-122"/>
              </a:rPr>
              <a:t>PATH</a:t>
            </a:r>
            <a:r>
              <a:rPr lang="zh-CN" altLang="en-US" sz="2000" b="1" dirty="0" smtClean="0">
                <a:solidFill>
                  <a:srgbClr val="0070C0"/>
                </a:solidFill>
                <a:latin typeface="微软雅黑" panose="020B0503020204020204" pitchFamily="34" charset="-122"/>
                <a:ea typeface="微软雅黑" panose="020B0503020204020204" pitchFamily="34" charset="-122"/>
              </a:rPr>
              <a:t>问题要确定从</a:t>
            </a:r>
            <a:r>
              <a:rPr lang="en-US" altLang="zh-CN" sz="2000" b="1" i="1" dirty="0" smtClean="0">
                <a:solidFill>
                  <a:srgbClr val="0070C0"/>
                </a:solidFill>
                <a:latin typeface="微软雅黑" panose="020B0503020204020204" pitchFamily="34" charset="-122"/>
                <a:ea typeface="微软雅黑" panose="020B0503020204020204" pitchFamily="34" charset="-122"/>
              </a:rPr>
              <a:t>s</a:t>
            </a:r>
            <a:r>
              <a:rPr lang="zh-CN" altLang="en-US" sz="2000" b="1" dirty="0" smtClean="0">
                <a:solidFill>
                  <a:srgbClr val="0070C0"/>
                </a:solidFill>
                <a:latin typeface="微软雅黑" panose="020B0503020204020204" pitchFamily="34" charset="-122"/>
                <a:ea typeface="微软雅黑" panose="020B0503020204020204" pitchFamily="34" charset="-122"/>
              </a:rPr>
              <a:t>到</a:t>
            </a:r>
            <a:r>
              <a:rPr lang="en-US" altLang="zh-CN" sz="2000" b="1" i="1" dirty="0" smtClean="0">
                <a:solidFill>
                  <a:srgbClr val="0070C0"/>
                </a:solidFill>
                <a:latin typeface="微软雅黑" panose="020B0503020204020204" pitchFamily="34" charset="-122"/>
                <a:ea typeface="微软雅黑" panose="020B0503020204020204" pitchFamily="34" charset="-122"/>
              </a:rPr>
              <a:t>t</a:t>
            </a:r>
            <a:r>
              <a:rPr lang="zh-CN" altLang="en-US" sz="2000" b="1" dirty="0" smtClean="0">
                <a:solidFill>
                  <a:srgbClr val="0070C0"/>
                </a:solidFill>
                <a:latin typeface="微软雅黑" panose="020B0503020204020204" pitchFamily="34" charset="-122"/>
                <a:ea typeface="微软雅黑" panose="020B0503020204020204" pitchFamily="34" charset="-122"/>
              </a:rPr>
              <a:t>是否有有向路径。</a:t>
            </a:r>
            <a:r>
              <a:rPr lang="en-US" altLang="zh-CN" sz="2000" b="1" dirty="0" smtClean="0">
                <a:solidFill>
                  <a:srgbClr val="0070C0"/>
                </a:solidFill>
                <a:latin typeface="微软雅黑" panose="020B0503020204020204" pitchFamily="34" charset="-122"/>
                <a:ea typeface="微软雅黑" panose="020B0503020204020204" pitchFamily="34" charset="-122"/>
              </a:rPr>
              <a:t>PATH </a:t>
            </a:r>
            <a:r>
              <a:rPr lang="en-US" altLang="zh-CN" sz="2000" b="1" dirty="0" smtClean="0">
                <a:solidFill>
                  <a:srgbClr val="0070C0"/>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smtClean="0">
                <a:solidFill>
                  <a:srgbClr val="0070C0"/>
                </a:solidFill>
                <a:latin typeface="微软雅黑" panose="020B0503020204020204" pitchFamily="34" charset="-122"/>
                <a:ea typeface="微软雅黑" panose="020B0503020204020204" pitchFamily="34" charset="-122"/>
              </a:rPr>
              <a:t> P</a:t>
            </a:r>
            <a:r>
              <a:rPr lang="zh-CN" altLang="en-US" sz="2000" b="1" dirty="0" smtClean="0">
                <a:solidFill>
                  <a:srgbClr val="0070C0"/>
                </a:solidFill>
                <a:latin typeface="微软雅黑" panose="020B0503020204020204" pitchFamily="34" charset="-122"/>
                <a:ea typeface="微软雅黑" panose="020B0503020204020204" pitchFamily="34" charset="-122"/>
              </a:rPr>
              <a:t>。 </a:t>
            </a:r>
          </a:p>
          <a:p>
            <a:pPr eaLnBrk="1" hangingPunct="1"/>
            <a:endParaRPr lang="zh-CN" altLang="en-US" sz="1600" dirty="0" smtClean="0">
              <a:solidFill>
                <a:prstClr val="white"/>
              </a:solidFill>
              <a:latin typeface="微软雅黑" panose="020B0503020204020204" pitchFamily="34" charset="-122"/>
              <a:ea typeface="微软雅黑" panose="020B0503020204020204" pitchFamily="34" charset="-122"/>
            </a:endParaRPr>
          </a:p>
        </p:txBody>
      </p:sp>
      <p:sp>
        <p:nvSpPr>
          <p:cNvPr id="6" name="Text Box 5"/>
          <p:cNvSpPr txBox="1">
            <a:spLocks noChangeArrowheads="1"/>
          </p:cNvSpPr>
          <p:nvPr/>
        </p:nvSpPr>
        <p:spPr bwMode="auto">
          <a:xfrm>
            <a:off x="971600" y="2976119"/>
            <a:ext cx="6429375" cy="1569660"/>
          </a:xfrm>
          <a:prstGeom prst="rect">
            <a:avLst/>
          </a:prstGeom>
          <a:solidFill>
            <a:srgbClr val="FFFF00"/>
          </a:solidFill>
          <a:ln w="9525">
            <a:solidFill>
              <a:srgbClr val="000000"/>
            </a:solidFill>
            <a:miter lim="800000"/>
            <a:headEnd/>
            <a:tailEnd/>
          </a:ln>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kumimoji="0" lang="zh-CN" altLang="en-US" sz="1600" dirty="0" smtClean="0">
                <a:solidFill>
                  <a:srgbClr val="FF0000"/>
                </a:solidFill>
                <a:latin typeface="微软雅黑" panose="020B0503020204020204" pitchFamily="34" charset="-122"/>
                <a:ea typeface="微软雅黑" panose="020B0503020204020204" pitchFamily="34" charset="-122"/>
              </a:rPr>
              <a:t>分析：</a:t>
            </a:r>
            <a:r>
              <a:rPr kumimoji="0" lang="zh-CN" altLang="en-US" sz="1600" dirty="0" smtClean="0">
                <a:solidFill>
                  <a:srgbClr val="009DD9"/>
                </a:solidFill>
                <a:latin typeface="微软雅黑" panose="020B0503020204020204" pitchFamily="34" charset="-122"/>
                <a:ea typeface="微软雅黑" panose="020B0503020204020204" pitchFamily="34" charset="-122"/>
              </a:rPr>
              <a:t>这里不能采用穷举搜索的方式来判断</a:t>
            </a:r>
            <a:r>
              <a:rPr kumimoji="0" lang="en-US" altLang="zh-CN" sz="1600" i="1" dirty="0" smtClean="0">
                <a:solidFill>
                  <a:srgbClr val="009DD9"/>
                </a:solidFill>
                <a:latin typeface="微软雅黑" panose="020B0503020204020204" pitchFamily="34" charset="-122"/>
                <a:ea typeface="微软雅黑" panose="020B0503020204020204" pitchFamily="34" charset="-122"/>
              </a:rPr>
              <a:t>G</a:t>
            </a:r>
            <a:r>
              <a:rPr kumimoji="0" lang="zh-CN" altLang="en-US" sz="1600" dirty="0" smtClean="0">
                <a:solidFill>
                  <a:srgbClr val="009DD9"/>
                </a:solidFill>
                <a:latin typeface="微软雅黑" panose="020B0503020204020204" pitchFamily="34" charset="-122"/>
                <a:ea typeface="微软雅黑" panose="020B0503020204020204" pitchFamily="34" charset="-122"/>
              </a:rPr>
              <a:t>中是否有从</a:t>
            </a:r>
            <a:r>
              <a:rPr kumimoji="0" lang="en-US" altLang="zh-CN" sz="1600" i="1" dirty="0" smtClean="0">
                <a:solidFill>
                  <a:srgbClr val="009DD9"/>
                </a:solidFill>
                <a:latin typeface="微软雅黑" panose="020B0503020204020204" pitchFamily="34" charset="-122"/>
                <a:ea typeface="微软雅黑" panose="020B0503020204020204" pitchFamily="34" charset="-122"/>
              </a:rPr>
              <a:t>s</a:t>
            </a:r>
            <a:r>
              <a:rPr kumimoji="0" lang="zh-CN" altLang="en-US" sz="1600" dirty="0" smtClean="0">
                <a:solidFill>
                  <a:srgbClr val="009DD9"/>
                </a:solidFill>
                <a:latin typeface="微软雅黑" panose="020B0503020204020204" pitchFamily="34" charset="-122"/>
                <a:ea typeface="微软雅黑" panose="020B0503020204020204" pitchFamily="34" charset="-122"/>
              </a:rPr>
              <a:t>到</a:t>
            </a:r>
            <a:r>
              <a:rPr kumimoji="0" lang="en-US" altLang="zh-CN" sz="1600" i="1" dirty="0" smtClean="0">
                <a:solidFill>
                  <a:srgbClr val="009DD9"/>
                </a:solidFill>
                <a:latin typeface="微软雅黑" panose="020B0503020204020204" pitchFamily="34" charset="-122"/>
                <a:ea typeface="微软雅黑" panose="020B0503020204020204" pitchFamily="34" charset="-122"/>
              </a:rPr>
              <a:t>t</a:t>
            </a:r>
            <a:r>
              <a:rPr kumimoji="0" lang="zh-CN" altLang="en-US" sz="1600" dirty="0" smtClean="0">
                <a:solidFill>
                  <a:srgbClr val="009DD9"/>
                </a:solidFill>
                <a:latin typeface="微软雅黑" panose="020B0503020204020204" pitchFamily="34" charset="-122"/>
                <a:ea typeface="微软雅黑" panose="020B0503020204020204" pitchFamily="34" charset="-122"/>
              </a:rPr>
              <a:t>的有向路径。假定</a:t>
            </a:r>
            <a:r>
              <a:rPr kumimoji="0" lang="en-US" altLang="zh-CN" sz="1600" i="1" dirty="0" smtClean="0">
                <a:solidFill>
                  <a:srgbClr val="009DD9"/>
                </a:solidFill>
                <a:latin typeface="微软雅黑" panose="020B0503020204020204" pitchFamily="34" charset="-122"/>
                <a:ea typeface="微软雅黑" panose="020B0503020204020204" pitchFamily="34" charset="-122"/>
              </a:rPr>
              <a:t>G</a:t>
            </a:r>
            <a:r>
              <a:rPr kumimoji="0" lang="zh-CN" altLang="en-US" sz="1600" dirty="0" smtClean="0">
                <a:solidFill>
                  <a:srgbClr val="009DD9"/>
                </a:solidFill>
                <a:latin typeface="微软雅黑" panose="020B0503020204020204" pitchFamily="34" charset="-122"/>
                <a:ea typeface="微软雅黑" panose="020B0503020204020204" pitchFamily="34" charset="-122"/>
              </a:rPr>
              <a:t>中有</a:t>
            </a:r>
            <a:r>
              <a:rPr kumimoji="0" lang="en-US" altLang="zh-CN" sz="1600" i="1" dirty="0" smtClean="0">
                <a:solidFill>
                  <a:srgbClr val="009DD9"/>
                </a:solidFill>
                <a:latin typeface="微软雅黑" panose="020B0503020204020204" pitchFamily="34" charset="-122"/>
                <a:ea typeface="微软雅黑" panose="020B0503020204020204" pitchFamily="34" charset="-122"/>
              </a:rPr>
              <a:t>n</a:t>
            </a:r>
            <a:r>
              <a:rPr kumimoji="0" lang="zh-CN" altLang="en-US" sz="1600" dirty="0" smtClean="0">
                <a:solidFill>
                  <a:srgbClr val="009DD9"/>
                </a:solidFill>
                <a:latin typeface="微软雅黑" panose="020B0503020204020204" pitchFamily="34" charset="-122"/>
                <a:ea typeface="微软雅黑" panose="020B0503020204020204" pitchFamily="34" charset="-122"/>
              </a:rPr>
              <a:t>个结点，则</a:t>
            </a:r>
            <a:r>
              <a:rPr kumimoji="0" lang="en-US" altLang="zh-CN" sz="1600" i="1" dirty="0" smtClean="0">
                <a:solidFill>
                  <a:srgbClr val="009DD9"/>
                </a:solidFill>
                <a:latin typeface="微软雅黑" panose="020B0503020204020204" pitchFamily="34" charset="-122"/>
                <a:ea typeface="微软雅黑" panose="020B0503020204020204" pitchFamily="34" charset="-122"/>
              </a:rPr>
              <a:t>G</a:t>
            </a:r>
            <a:r>
              <a:rPr kumimoji="0" lang="zh-CN" altLang="en-US" sz="1600" dirty="0" smtClean="0">
                <a:solidFill>
                  <a:srgbClr val="009DD9"/>
                </a:solidFill>
                <a:latin typeface="微软雅黑" panose="020B0503020204020204" pitchFamily="34" charset="-122"/>
                <a:ea typeface="微软雅黑" panose="020B0503020204020204" pitchFamily="34" charset="-122"/>
              </a:rPr>
              <a:t>中一条可能的路径就是</a:t>
            </a:r>
            <a:r>
              <a:rPr kumimoji="0" lang="en-US" altLang="zh-CN" sz="1600" i="1" dirty="0" smtClean="0">
                <a:solidFill>
                  <a:srgbClr val="009DD9"/>
                </a:solidFill>
                <a:latin typeface="微软雅黑" panose="020B0503020204020204" pitchFamily="34" charset="-122"/>
                <a:ea typeface="微软雅黑" panose="020B0503020204020204" pitchFamily="34" charset="-122"/>
              </a:rPr>
              <a:t>G</a:t>
            </a:r>
            <a:r>
              <a:rPr kumimoji="0" lang="zh-CN" altLang="en-US" sz="1600" dirty="0" smtClean="0">
                <a:solidFill>
                  <a:srgbClr val="009DD9"/>
                </a:solidFill>
                <a:latin typeface="微软雅黑" panose="020B0503020204020204" pitchFamily="34" charset="-122"/>
                <a:ea typeface="微软雅黑" panose="020B0503020204020204" pitchFamily="34" charset="-122"/>
              </a:rPr>
              <a:t>中一个长度至多为</a:t>
            </a:r>
            <a:r>
              <a:rPr kumimoji="0" lang="en-US" altLang="zh-CN" sz="1600" i="1" dirty="0" smtClean="0">
                <a:solidFill>
                  <a:srgbClr val="009DD9"/>
                </a:solidFill>
                <a:latin typeface="微软雅黑" panose="020B0503020204020204" pitchFamily="34" charset="-122"/>
                <a:ea typeface="微软雅黑" panose="020B0503020204020204" pitchFamily="34" charset="-122"/>
              </a:rPr>
              <a:t>n</a:t>
            </a:r>
            <a:r>
              <a:rPr kumimoji="0" lang="zh-CN" altLang="en-US" sz="1600" dirty="0" smtClean="0">
                <a:solidFill>
                  <a:srgbClr val="009DD9"/>
                </a:solidFill>
                <a:latin typeface="微软雅黑" panose="020B0503020204020204" pitchFamily="34" charset="-122"/>
                <a:ea typeface="微软雅黑" panose="020B0503020204020204" pitchFamily="34" charset="-122"/>
              </a:rPr>
              <a:t>的结点序列（如果从</a:t>
            </a:r>
            <a:r>
              <a:rPr kumimoji="0" lang="en-US" altLang="zh-CN" sz="1600" i="1" dirty="0" smtClean="0">
                <a:solidFill>
                  <a:srgbClr val="009DD9"/>
                </a:solidFill>
                <a:latin typeface="微软雅黑" panose="020B0503020204020204" pitchFamily="34" charset="-122"/>
                <a:ea typeface="微软雅黑" panose="020B0503020204020204" pitchFamily="34" charset="-122"/>
              </a:rPr>
              <a:t>s</a:t>
            </a:r>
            <a:r>
              <a:rPr kumimoji="0" lang="zh-CN" altLang="en-US" sz="1600" dirty="0" smtClean="0">
                <a:solidFill>
                  <a:srgbClr val="009DD9"/>
                </a:solidFill>
                <a:latin typeface="微软雅黑" panose="020B0503020204020204" pitchFamily="34" charset="-122"/>
                <a:ea typeface="微软雅黑" panose="020B0503020204020204" pitchFamily="34" charset="-122"/>
              </a:rPr>
              <a:t>到</a:t>
            </a:r>
            <a:r>
              <a:rPr kumimoji="0" lang="en-US" altLang="zh-CN" sz="1600" i="1" dirty="0" smtClean="0">
                <a:solidFill>
                  <a:srgbClr val="009DD9"/>
                </a:solidFill>
                <a:latin typeface="微软雅黑" panose="020B0503020204020204" pitchFamily="34" charset="-122"/>
                <a:ea typeface="微软雅黑" panose="020B0503020204020204" pitchFamily="34" charset="-122"/>
              </a:rPr>
              <a:t>t</a:t>
            </a:r>
            <a:r>
              <a:rPr kumimoji="0" lang="zh-CN" altLang="en-US" sz="1600" dirty="0" smtClean="0">
                <a:solidFill>
                  <a:srgbClr val="009DD9"/>
                </a:solidFill>
                <a:latin typeface="微软雅黑" panose="020B0503020204020204" pitchFamily="34" charset="-122"/>
                <a:ea typeface="微软雅黑" panose="020B0503020204020204" pitchFamily="34" charset="-122"/>
              </a:rPr>
              <a:t>有一条有向路径，则存在一条长度不超过</a:t>
            </a:r>
            <a:r>
              <a:rPr kumimoji="0" lang="en-US" altLang="zh-CN" sz="1600" i="1" dirty="0" smtClean="0">
                <a:solidFill>
                  <a:srgbClr val="009DD9"/>
                </a:solidFill>
                <a:latin typeface="微软雅黑" panose="020B0503020204020204" pitchFamily="34" charset="-122"/>
                <a:ea typeface="微软雅黑" panose="020B0503020204020204" pitchFamily="34" charset="-122"/>
              </a:rPr>
              <a:t>n</a:t>
            </a:r>
            <a:r>
              <a:rPr kumimoji="0" lang="zh-CN" altLang="en-US" sz="1600" dirty="0" smtClean="0">
                <a:solidFill>
                  <a:srgbClr val="009DD9"/>
                </a:solidFill>
                <a:latin typeface="微软雅黑" panose="020B0503020204020204" pitchFamily="34" charset="-122"/>
                <a:ea typeface="微软雅黑" panose="020B0503020204020204" pitchFamily="34" charset="-122"/>
              </a:rPr>
              <a:t>的有向路径，因为路径上不需要重复结点）。</a:t>
            </a:r>
          </a:p>
          <a:p>
            <a:pPr algn="just" eaLnBrk="1" hangingPunct="1"/>
            <a:r>
              <a:rPr kumimoji="0" lang="zh-CN" altLang="en-US" sz="1600" dirty="0" smtClean="0">
                <a:solidFill>
                  <a:srgbClr val="009DD9"/>
                </a:solidFill>
                <a:latin typeface="微软雅黑" panose="020B0503020204020204" pitchFamily="34" charset="-122"/>
                <a:ea typeface="微软雅黑" panose="020B0503020204020204" pitchFamily="34" charset="-122"/>
              </a:rPr>
              <a:t>    这样，可能的路径数为</a:t>
            </a:r>
            <a:r>
              <a:rPr kumimoji="0" lang="en-US" altLang="zh-CN" sz="1600" i="1" dirty="0" err="1" smtClean="0">
                <a:solidFill>
                  <a:srgbClr val="009DD9"/>
                </a:solidFill>
                <a:latin typeface="微软雅黑" panose="020B0503020204020204" pitchFamily="34" charset="-122"/>
                <a:ea typeface="微软雅黑" panose="020B0503020204020204" pitchFamily="34" charset="-122"/>
              </a:rPr>
              <a:t>n</a:t>
            </a:r>
            <a:r>
              <a:rPr kumimoji="0" lang="en-US" altLang="zh-CN" sz="1600" i="1" baseline="30000" dirty="0" err="1" smtClean="0">
                <a:solidFill>
                  <a:srgbClr val="009DD9"/>
                </a:solidFill>
                <a:latin typeface="微软雅黑" panose="020B0503020204020204" pitchFamily="34" charset="-122"/>
                <a:ea typeface="微软雅黑" panose="020B0503020204020204" pitchFamily="34" charset="-122"/>
              </a:rPr>
              <a:t>n</a:t>
            </a:r>
            <a:r>
              <a:rPr kumimoji="0" lang="zh-CN" altLang="en-US" sz="1600" dirty="0" smtClean="0">
                <a:solidFill>
                  <a:srgbClr val="009DD9"/>
                </a:solidFill>
                <a:latin typeface="微软雅黑" panose="020B0503020204020204" pitchFamily="34" charset="-122"/>
                <a:ea typeface="微软雅黑" panose="020B0503020204020204" pitchFamily="34" charset="-122"/>
              </a:rPr>
              <a:t>，它是</a:t>
            </a:r>
            <a:r>
              <a:rPr kumimoji="0" lang="en-US" altLang="zh-CN" sz="1600" i="1" dirty="0" smtClean="0">
                <a:solidFill>
                  <a:srgbClr val="009DD9"/>
                </a:solidFill>
                <a:latin typeface="微软雅黑" panose="020B0503020204020204" pitchFamily="34" charset="-122"/>
                <a:ea typeface="微软雅黑" panose="020B0503020204020204" pitchFamily="34" charset="-122"/>
              </a:rPr>
              <a:t>G</a:t>
            </a:r>
            <a:r>
              <a:rPr kumimoji="0" lang="zh-CN" altLang="en-US" sz="1600" dirty="0" smtClean="0">
                <a:solidFill>
                  <a:srgbClr val="009DD9"/>
                </a:solidFill>
                <a:latin typeface="微软雅黑" panose="020B0503020204020204" pitchFamily="34" charset="-122"/>
                <a:ea typeface="微软雅黑" panose="020B0503020204020204" pitchFamily="34" charset="-122"/>
              </a:rPr>
              <a:t>中结点数的指数倍。因而穷举搜索不是一个多项式时间的算法。 </a:t>
            </a:r>
          </a:p>
        </p:txBody>
      </p:sp>
      <p:sp>
        <p:nvSpPr>
          <p:cNvPr id="7" name="Text Box 6"/>
          <p:cNvSpPr txBox="1">
            <a:spLocks noChangeArrowheads="1"/>
          </p:cNvSpPr>
          <p:nvPr/>
        </p:nvSpPr>
        <p:spPr bwMode="auto">
          <a:xfrm>
            <a:off x="494180" y="4842457"/>
            <a:ext cx="788836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kumimoji="0" lang="zh-CN" altLang="en-US" sz="1600" dirty="0" smtClean="0">
                <a:solidFill>
                  <a:prstClr val="white"/>
                </a:solidFill>
                <a:latin typeface="微软雅黑" panose="020B0503020204020204" pitchFamily="34" charset="-122"/>
                <a:ea typeface="微软雅黑" panose="020B0503020204020204" pitchFamily="34" charset="-122"/>
              </a:rPr>
              <a:t>   </a:t>
            </a:r>
            <a:r>
              <a:rPr kumimoji="0" lang="en-US" altLang="zh-CN" sz="1600" dirty="0" smtClean="0">
                <a:solidFill>
                  <a:prstClr val="white"/>
                </a:solidFill>
                <a:latin typeface="微软雅黑" panose="020B0503020204020204" pitchFamily="34" charset="-122"/>
                <a:ea typeface="微软雅黑" panose="020B0503020204020204" pitchFamily="34" charset="-122"/>
              </a:rPr>
              <a:t>   </a:t>
            </a:r>
            <a:r>
              <a:rPr kumimoji="0" lang="zh-CN" altLang="en-US" sz="2000" b="1" dirty="0" smtClean="0">
                <a:solidFill>
                  <a:srgbClr val="0070C0"/>
                </a:solidFill>
                <a:latin typeface="微软雅黑" panose="020B0503020204020204" pitchFamily="34" charset="-122"/>
                <a:ea typeface="微软雅黑" panose="020B0503020204020204" pitchFamily="34" charset="-122"/>
              </a:rPr>
              <a:t>为了获得</a:t>
            </a:r>
            <a:r>
              <a:rPr kumimoji="0" lang="en-US" altLang="zh-CN" sz="2000" b="1" dirty="0" smtClean="0">
                <a:solidFill>
                  <a:srgbClr val="0070C0"/>
                </a:solidFill>
                <a:latin typeface="微软雅黑" panose="020B0503020204020204" pitchFamily="34" charset="-122"/>
                <a:ea typeface="微软雅黑" panose="020B0503020204020204" pitchFamily="34" charset="-122"/>
              </a:rPr>
              <a:t>PATH</a:t>
            </a:r>
            <a:r>
              <a:rPr kumimoji="0" lang="zh-CN" altLang="en-US" sz="2000" b="1" dirty="0" smtClean="0">
                <a:solidFill>
                  <a:srgbClr val="0070C0"/>
                </a:solidFill>
                <a:latin typeface="微软雅黑" panose="020B0503020204020204" pitchFamily="34" charset="-122"/>
                <a:ea typeface="微软雅黑" panose="020B0503020204020204" pitchFamily="34" charset="-122"/>
              </a:rPr>
              <a:t>问题的多项式时间算法，可以采用</a:t>
            </a:r>
            <a:r>
              <a:rPr kumimoji="0" lang="zh-CN" altLang="en-US" sz="2000" b="1" dirty="0" smtClean="0">
                <a:solidFill>
                  <a:srgbClr val="FF0000"/>
                </a:solidFill>
                <a:latin typeface="微软雅黑" panose="020B0503020204020204" pitchFamily="34" charset="-122"/>
                <a:ea typeface="微软雅黑" panose="020B0503020204020204" pitchFamily="34" charset="-122"/>
              </a:rPr>
              <a:t>图的宽度优先搜索策略</a:t>
            </a:r>
            <a:r>
              <a:rPr kumimoji="0" lang="zh-CN" altLang="en-US" sz="2000" b="1" dirty="0" smtClean="0">
                <a:solidFill>
                  <a:srgbClr val="0070C0"/>
                </a:solidFill>
                <a:latin typeface="微软雅黑" panose="020B0503020204020204" pitchFamily="34" charset="-122"/>
                <a:ea typeface="微软雅黑" panose="020B0503020204020204" pitchFamily="34" charset="-122"/>
              </a:rPr>
              <a:t>。从</a:t>
            </a:r>
            <a:r>
              <a:rPr kumimoji="0" lang="en-US" altLang="zh-CN" sz="2000" b="1" i="1" dirty="0" smtClean="0">
                <a:solidFill>
                  <a:srgbClr val="0070C0"/>
                </a:solidFill>
                <a:latin typeface="微软雅黑" panose="020B0503020204020204" pitchFamily="34" charset="-122"/>
                <a:ea typeface="微软雅黑" panose="020B0503020204020204" pitchFamily="34" charset="-122"/>
              </a:rPr>
              <a:t>s</a:t>
            </a:r>
            <a:r>
              <a:rPr kumimoji="0" lang="zh-CN" altLang="en-US" sz="2000" b="1" dirty="0" smtClean="0">
                <a:solidFill>
                  <a:srgbClr val="0070C0"/>
                </a:solidFill>
                <a:latin typeface="微软雅黑" panose="020B0503020204020204" pitchFamily="34" charset="-122"/>
                <a:ea typeface="微软雅黑" panose="020B0503020204020204" pitchFamily="34" charset="-122"/>
              </a:rPr>
              <a:t>出发，连续标记由</a:t>
            </a:r>
            <a:r>
              <a:rPr kumimoji="0" lang="en-US" altLang="zh-CN" sz="2000" b="1" i="1" dirty="0" smtClean="0">
                <a:solidFill>
                  <a:srgbClr val="0070C0"/>
                </a:solidFill>
                <a:latin typeface="微软雅黑" panose="020B0503020204020204" pitchFamily="34" charset="-122"/>
                <a:ea typeface="微软雅黑" panose="020B0503020204020204" pitchFamily="34" charset="-122"/>
              </a:rPr>
              <a:t>s</a:t>
            </a:r>
            <a:r>
              <a:rPr kumimoji="0" lang="zh-CN" altLang="en-US" sz="2000" b="1" dirty="0" smtClean="0">
                <a:solidFill>
                  <a:srgbClr val="0070C0"/>
                </a:solidFill>
                <a:latin typeface="微软雅黑" panose="020B0503020204020204" pitchFamily="34" charset="-122"/>
                <a:ea typeface="微软雅黑" panose="020B0503020204020204" pitchFamily="34" charset="-122"/>
              </a:rPr>
              <a:t>经过长度为</a:t>
            </a:r>
            <a:r>
              <a:rPr kumimoji="0" lang="en-US" altLang="zh-CN" sz="2000" b="1" dirty="0" smtClean="0">
                <a:solidFill>
                  <a:srgbClr val="0070C0"/>
                </a:solidFill>
                <a:latin typeface="微软雅黑" panose="020B0503020204020204" pitchFamily="34" charset="-122"/>
                <a:ea typeface="微软雅黑" panose="020B0503020204020204" pitchFamily="34" charset="-122"/>
              </a:rPr>
              <a:t>1</a:t>
            </a:r>
            <a:r>
              <a:rPr kumimoji="0" lang="zh-CN" altLang="en-US" sz="2000" b="1" dirty="0" smtClean="0">
                <a:solidFill>
                  <a:srgbClr val="0070C0"/>
                </a:solidFill>
                <a:latin typeface="微软雅黑" panose="020B0503020204020204" pitchFamily="34" charset="-122"/>
                <a:ea typeface="微软雅黑" panose="020B0503020204020204" pitchFamily="34" charset="-122"/>
              </a:rPr>
              <a:t>，</a:t>
            </a:r>
            <a:r>
              <a:rPr kumimoji="0" lang="en-US" altLang="zh-CN" sz="2000" b="1" dirty="0" smtClean="0">
                <a:solidFill>
                  <a:srgbClr val="0070C0"/>
                </a:solidFill>
                <a:latin typeface="微软雅黑" panose="020B0503020204020204" pitchFamily="34" charset="-122"/>
                <a:ea typeface="微软雅黑" panose="020B0503020204020204" pitchFamily="34" charset="-122"/>
              </a:rPr>
              <a:t>2</a:t>
            </a:r>
            <a:r>
              <a:rPr kumimoji="0" lang="zh-CN" altLang="en-US" sz="2000" b="1" dirty="0" smtClean="0">
                <a:solidFill>
                  <a:srgbClr val="0070C0"/>
                </a:solidFill>
                <a:latin typeface="微软雅黑" panose="020B0503020204020204" pitchFamily="34" charset="-122"/>
                <a:ea typeface="微软雅黑" panose="020B0503020204020204" pitchFamily="34" charset="-122"/>
              </a:rPr>
              <a:t>，</a:t>
            </a:r>
            <a:r>
              <a:rPr kumimoji="0" lang="en-US" altLang="zh-CN" sz="2000" b="1" dirty="0" smtClean="0">
                <a:solidFill>
                  <a:srgbClr val="0070C0"/>
                </a:solidFill>
                <a:latin typeface="微软雅黑" panose="020B0503020204020204" pitchFamily="34" charset="-122"/>
                <a:ea typeface="微软雅黑" panose="020B0503020204020204" pitchFamily="34" charset="-122"/>
              </a:rPr>
              <a:t>…</a:t>
            </a:r>
            <a:r>
              <a:rPr kumimoji="0" lang="zh-CN" altLang="en-US" sz="2000" b="1" dirty="0" smtClean="0">
                <a:solidFill>
                  <a:srgbClr val="0070C0"/>
                </a:solidFill>
                <a:latin typeface="微软雅黑" panose="020B0503020204020204" pitchFamily="34" charset="-122"/>
                <a:ea typeface="微软雅黑" panose="020B0503020204020204" pitchFamily="34" charset="-122"/>
              </a:rPr>
              <a:t>，</a:t>
            </a:r>
            <a:r>
              <a:rPr kumimoji="0" lang="en-US" altLang="zh-CN" sz="2000" b="1" i="1" dirty="0" smtClean="0">
                <a:solidFill>
                  <a:srgbClr val="0070C0"/>
                </a:solidFill>
                <a:latin typeface="微软雅黑" panose="020B0503020204020204" pitchFamily="34" charset="-122"/>
                <a:ea typeface="微软雅黑" panose="020B0503020204020204" pitchFamily="34" charset="-122"/>
              </a:rPr>
              <a:t>m</a:t>
            </a:r>
            <a:r>
              <a:rPr kumimoji="0" lang="zh-CN" altLang="en-US" sz="2000" b="1" dirty="0" smtClean="0">
                <a:solidFill>
                  <a:srgbClr val="0070C0"/>
                </a:solidFill>
                <a:latin typeface="微软雅黑" panose="020B0503020204020204" pitchFamily="34" charset="-122"/>
                <a:ea typeface="微软雅黑" panose="020B0503020204020204" pitchFamily="34" charset="-122"/>
              </a:rPr>
              <a:t>的有向路径所能到达的结点。若能标记到</a:t>
            </a:r>
            <a:r>
              <a:rPr kumimoji="0" lang="en-US" altLang="zh-CN" sz="2000" b="1" dirty="0" smtClean="0">
                <a:solidFill>
                  <a:srgbClr val="0070C0"/>
                </a:solidFill>
                <a:latin typeface="微软雅黑" panose="020B0503020204020204" pitchFamily="34" charset="-122"/>
                <a:ea typeface="微软雅黑" panose="020B0503020204020204" pitchFamily="34" charset="-122"/>
              </a:rPr>
              <a:t>t</a:t>
            </a:r>
            <a:r>
              <a:rPr kumimoji="0" lang="zh-CN" altLang="en-US" sz="2000" b="1" dirty="0" smtClean="0">
                <a:solidFill>
                  <a:srgbClr val="0070C0"/>
                </a:solidFill>
                <a:latin typeface="微软雅黑" panose="020B0503020204020204" pitchFamily="34" charset="-122"/>
                <a:ea typeface="微软雅黑" panose="020B0503020204020204" pitchFamily="34" charset="-122"/>
              </a:rPr>
              <a:t>，则</a:t>
            </a:r>
            <a:r>
              <a:rPr kumimoji="0" lang="en-US" altLang="zh-CN" sz="2000" b="1" i="1" dirty="0" smtClean="0">
                <a:solidFill>
                  <a:srgbClr val="0070C0"/>
                </a:solidFill>
                <a:latin typeface="微软雅黑" panose="020B0503020204020204" pitchFamily="34" charset="-122"/>
                <a:ea typeface="微软雅黑" panose="020B0503020204020204" pitchFamily="34" charset="-122"/>
              </a:rPr>
              <a:t>s</a:t>
            </a:r>
            <a:r>
              <a:rPr kumimoji="0" lang="zh-CN" altLang="en-US" sz="2000" b="1" dirty="0" smtClean="0">
                <a:solidFill>
                  <a:srgbClr val="0070C0"/>
                </a:solidFill>
                <a:latin typeface="微软雅黑" panose="020B0503020204020204" pitchFamily="34" charset="-122"/>
                <a:ea typeface="微软雅黑" panose="020B0503020204020204" pitchFamily="34" charset="-122"/>
              </a:rPr>
              <a:t>到</a:t>
            </a:r>
            <a:r>
              <a:rPr kumimoji="0" lang="en-US" altLang="zh-CN" sz="2000" b="1" i="1" dirty="0" smtClean="0">
                <a:solidFill>
                  <a:srgbClr val="0070C0"/>
                </a:solidFill>
                <a:latin typeface="微软雅黑" panose="020B0503020204020204" pitchFamily="34" charset="-122"/>
                <a:ea typeface="微软雅黑" panose="020B0503020204020204" pitchFamily="34" charset="-122"/>
              </a:rPr>
              <a:t>t</a:t>
            </a:r>
            <a:r>
              <a:rPr kumimoji="0" lang="zh-CN" altLang="en-US" sz="2000" b="1" dirty="0" smtClean="0">
                <a:solidFill>
                  <a:srgbClr val="0070C0"/>
                </a:solidFill>
                <a:latin typeface="微软雅黑" panose="020B0503020204020204" pitchFamily="34" charset="-122"/>
                <a:ea typeface="微软雅黑" panose="020B0503020204020204" pitchFamily="34" charset="-122"/>
              </a:rPr>
              <a:t>有有向路径；否则没有。 </a:t>
            </a:r>
          </a:p>
        </p:txBody>
      </p:sp>
      <p:sp>
        <p:nvSpPr>
          <p:cNvPr id="8" name="Rectangle 4"/>
          <p:cNvSpPr>
            <a:spLocks noChangeArrowheads="1"/>
          </p:cNvSpPr>
          <p:nvPr/>
        </p:nvSpPr>
        <p:spPr bwMode="auto">
          <a:xfrm>
            <a:off x="684213" y="44624"/>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dirty="0" smtClean="0">
                <a:solidFill>
                  <a:schemeClr val="bg1"/>
                </a:solidFill>
                <a:latin typeface="黑体" panose="02010609060101010101" pitchFamily="49" charset="-122"/>
                <a:ea typeface="黑体" panose="02010609060101010101" pitchFamily="49" charset="-122"/>
              </a:rPr>
              <a:t>多项式时间</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20</a:t>
            </a:fld>
            <a:endParaRPr lang="en-US" altLang="zh-CN" dirty="0"/>
          </a:p>
        </p:txBody>
      </p:sp>
    </p:spTree>
    <p:extLst>
      <p:ext uri="{BB962C8B-B14F-4D97-AF65-F5344CB8AC3E}">
        <p14:creationId xmlns:p14="http://schemas.microsoft.com/office/powerpoint/2010/main" val="9377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灯片编号占位符 3"/>
          <p:cNvSpPr txBox="1">
            <a:spLocks/>
          </p:cNvSpPr>
          <p:nvPr/>
        </p:nvSpPr>
        <p:spPr>
          <a:xfrm>
            <a:off x="8191500" y="6426200"/>
            <a:ext cx="1905000" cy="457200"/>
          </a:xfrm>
          <a:prstGeom prst="rect">
            <a:avLst/>
          </a:prstGeom>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335F0745-4E2A-48E4-86DE-C774F090C495}" type="slidenum">
              <a:rPr lang="zh-CN" altLang="en-US" sz="1200" smtClean="0">
                <a:latin typeface="Arial Black" panose="020B0A04020102020204" pitchFamily="34" charset="0"/>
              </a:rPr>
              <a:pPr eaLnBrk="1" hangingPunct="1"/>
              <a:t>21</a:t>
            </a:fld>
            <a:endParaRPr lang="en-US" altLang="zh-CN" sz="1200" dirty="0">
              <a:latin typeface="Arial Black" panose="020B0A04020102020204" pitchFamily="34" charset="0"/>
            </a:endParaRPr>
          </a:p>
        </p:txBody>
      </p:sp>
      <p:sp>
        <p:nvSpPr>
          <p:cNvPr id="5" name="Text Box 4"/>
          <p:cNvSpPr txBox="1">
            <a:spLocks noChangeArrowheads="1"/>
          </p:cNvSpPr>
          <p:nvPr/>
        </p:nvSpPr>
        <p:spPr bwMode="auto">
          <a:xfrm>
            <a:off x="409997" y="2104118"/>
            <a:ext cx="8103815" cy="272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000" b="1" dirty="0" smtClean="0">
                <a:solidFill>
                  <a:prstClr val="white"/>
                </a:solidFill>
                <a:latin typeface="微软雅黑" panose="020B0503020204020204" pitchFamily="34" charset="-122"/>
                <a:ea typeface="微软雅黑" panose="020B0503020204020204" pitchFamily="34" charset="-122"/>
              </a:rPr>
              <a:t>    </a:t>
            </a:r>
            <a:r>
              <a:rPr kumimoji="0" lang="zh-CN" altLang="en-US" sz="2000" b="1" u="sng" dirty="0" smtClean="0">
                <a:solidFill>
                  <a:srgbClr val="FF0000"/>
                </a:solidFill>
                <a:latin typeface="微软雅黑" panose="020B0503020204020204" pitchFamily="34" charset="-122"/>
                <a:ea typeface="微软雅黑" panose="020B0503020204020204" pitchFamily="34" charset="-122"/>
              </a:rPr>
              <a:t>算法</a:t>
            </a:r>
            <a:r>
              <a:rPr kumimoji="0" lang="en-US" altLang="zh-CN" sz="2000" b="1" u="sng" dirty="0" smtClean="0">
                <a:solidFill>
                  <a:srgbClr val="FF0000"/>
                </a:solidFill>
                <a:latin typeface="微软雅黑" panose="020B0503020204020204" pitchFamily="34" charset="-122"/>
                <a:ea typeface="微软雅黑" panose="020B0503020204020204" pitchFamily="34" charset="-122"/>
              </a:rPr>
              <a:t>A</a:t>
            </a:r>
            <a:r>
              <a:rPr kumimoji="0" lang="zh-CN" altLang="en-US" sz="2000" b="1" u="sng" dirty="0" smtClean="0">
                <a:solidFill>
                  <a:srgbClr val="FF0000"/>
                </a:solidFill>
                <a:latin typeface="微软雅黑" panose="020B0503020204020204" pitchFamily="34" charset="-122"/>
                <a:ea typeface="微软雅黑" panose="020B0503020204020204" pitchFamily="34" charset="-122"/>
              </a:rPr>
              <a:t>是多项式（时间）界的</a:t>
            </a:r>
            <a:r>
              <a:rPr kumimoji="0" lang="zh-CN" altLang="en-US" sz="2000" b="1" dirty="0" smtClean="0">
                <a:solidFill>
                  <a:srgbClr val="0070C0"/>
                </a:solidFill>
                <a:latin typeface="微软雅黑" panose="020B0503020204020204" pitchFamily="34" charset="-122"/>
                <a:ea typeface="微软雅黑" panose="020B0503020204020204" pitchFamily="34" charset="-122"/>
              </a:rPr>
              <a:t>，是指算法</a:t>
            </a:r>
            <a:r>
              <a:rPr kumimoji="0" lang="en-US" altLang="zh-CN" sz="2000" b="1" dirty="0" smtClean="0">
                <a:solidFill>
                  <a:srgbClr val="0070C0"/>
                </a:solidFill>
                <a:latin typeface="微软雅黑" panose="020B0503020204020204" pitchFamily="34" charset="-122"/>
                <a:ea typeface="微软雅黑" panose="020B0503020204020204" pitchFamily="34" charset="-122"/>
              </a:rPr>
              <a:t>A</a:t>
            </a:r>
            <a:r>
              <a:rPr kumimoji="0" lang="zh-CN" altLang="en-US" sz="2000" b="1" dirty="0" smtClean="0">
                <a:solidFill>
                  <a:srgbClr val="0070C0"/>
                </a:solidFill>
                <a:latin typeface="微软雅黑" panose="020B0503020204020204" pitchFamily="34" charset="-122"/>
                <a:ea typeface="微软雅黑" panose="020B0503020204020204" pitchFamily="34" charset="-122"/>
              </a:rPr>
              <a:t>的最坏情形时间复杂度是一个问题输入长度为</a:t>
            </a:r>
            <a:r>
              <a:rPr kumimoji="0" lang="en-US" altLang="zh-CN" sz="2000" b="1" dirty="0" smtClean="0">
                <a:solidFill>
                  <a:srgbClr val="0070C0"/>
                </a:solidFill>
                <a:latin typeface="微软雅黑" panose="020B0503020204020204" pitchFamily="34" charset="-122"/>
                <a:ea typeface="微软雅黑" panose="020B0503020204020204" pitchFamily="34" charset="-122"/>
              </a:rPr>
              <a:t>n</a:t>
            </a:r>
            <a:r>
              <a:rPr kumimoji="0" lang="zh-CN" altLang="en-US" sz="2000" b="1" dirty="0" smtClean="0">
                <a:solidFill>
                  <a:srgbClr val="0070C0"/>
                </a:solidFill>
                <a:latin typeface="微软雅黑" panose="020B0503020204020204" pitchFamily="34" charset="-122"/>
                <a:ea typeface="微软雅黑" panose="020B0503020204020204" pitchFamily="34" charset="-122"/>
              </a:rPr>
              <a:t>的多项式函数</a:t>
            </a:r>
            <a:r>
              <a:rPr kumimoji="0" lang="en-US" altLang="zh-CN" sz="2000" b="1" dirty="0" smtClean="0">
                <a:solidFill>
                  <a:srgbClr val="0070C0"/>
                </a:solidFill>
                <a:latin typeface="微软雅黑" panose="020B0503020204020204" pitchFamily="34" charset="-122"/>
                <a:ea typeface="微软雅黑" panose="020B0503020204020204" pitchFamily="34" charset="-122"/>
              </a:rPr>
              <a:t>p(n)</a:t>
            </a:r>
            <a:r>
              <a:rPr kumimoji="0" lang="zh-CN" altLang="en-US" sz="2000" b="1" dirty="0" smtClean="0">
                <a:solidFill>
                  <a:srgbClr val="0070C0"/>
                </a:solidFill>
                <a:latin typeface="微软雅黑" panose="020B0503020204020204" pitchFamily="34" charset="-122"/>
                <a:ea typeface="微软雅黑" panose="020B0503020204020204" pitchFamily="34" charset="-122"/>
              </a:rPr>
              <a:t>，即算法</a:t>
            </a:r>
            <a:r>
              <a:rPr kumimoji="0" lang="en-US" altLang="zh-CN" sz="2000" b="1" dirty="0" smtClean="0">
                <a:solidFill>
                  <a:srgbClr val="0070C0"/>
                </a:solidFill>
                <a:latin typeface="微软雅黑" panose="020B0503020204020204" pitchFamily="34" charset="-122"/>
                <a:ea typeface="微软雅黑" panose="020B0503020204020204" pitchFamily="34" charset="-122"/>
              </a:rPr>
              <a:t>A</a:t>
            </a:r>
            <a:r>
              <a:rPr kumimoji="0" lang="zh-CN" altLang="en-US" sz="2000" b="1" dirty="0" smtClean="0">
                <a:solidFill>
                  <a:srgbClr val="0070C0"/>
                </a:solidFill>
                <a:latin typeface="微软雅黑" panose="020B0503020204020204" pitchFamily="34" charset="-122"/>
                <a:ea typeface="微软雅黑" panose="020B0503020204020204" pitchFamily="34" charset="-122"/>
              </a:rPr>
              <a:t>总能在</a:t>
            </a:r>
            <a:r>
              <a:rPr kumimoji="0" lang="en-US" altLang="zh-CN" sz="2000" b="1" dirty="0" smtClean="0">
                <a:solidFill>
                  <a:srgbClr val="0070C0"/>
                </a:solidFill>
                <a:latin typeface="微软雅黑" panose="020B0503020204020204" pitchFamily="34" charset="-122"/>
                <a:ea typeface="微软雅黑" panose="020B0503020204020204" pitchFamily="34" charset="-122"/>
              </a:rPr>
              <a:t>p(n)</a:t>
            </a:r>
            <a:r>
              <a:rPr kumimoji="0" lang="zh-CN" altLang="en-US" sz="2000" b="1" dirty="0" smtClean="0">
                <a:solidFill>
                  <a:srgbClr val="0070C0"/>
                </a:solidFill>
                <a:latin typeface="微软雅黑" panose="020B0503020204020204" pitchFamily="34" charset="-122"/>
                <a:ea typeface="微软雅黑" panose="020B0503020204020204" pitchFamily="34" charset="-122"/>
              </a:rPr>
              <a:t>步之内结束。有时也简称</a:t>
            </a:r>
            <a:r>
              <a:rPr kumimoji="0" lang="en-US" altLang="zh-CN" sz="2000" b="1" dirty="0" smtClean="0">
                <a:solidFill>
                  <a:srgbClr val="0070C0"/>
                </a:solidFill>
                <a:latin typeface="微软雅黑" panose="020B0503020204020204" pitchFamily="34" charset="-122"/>
                <a:ea typeface="微软雅黑" panose="020B0503020204020204" pitchFamily="34" charset="-122"/>
              </a:rPr>
              <a:t>A</a:t>
            </a:r>
            <a:r>
              <a:rPr kumimoji="0" lang="zh-CN" altLang="en-US" sz="2000" b="1" dirty="0" smtClean="0">
                <a:solidFill>
                  <a:srgbClr val="0070C0"/>
                </a:solidFill>
                <a:latin typeface="微软雅黑" panose="020B0503020204020204" pitchFamily="34" charset="-122"/>
                <a:ea typeface="微软雅黑" panose="020B0503020204020204" pitchFamily="34" charset="-122"/>
              </a:rPr>
              <a:t>为多项式算法。</a:t>
            </a:r>
          </a:p>
          <a:p>
            <a:pPr eaLnBrk="1" hangingPunct="1"/>
            <a:r>
              <a:rPr kumimoji="0" lang="zh-CN" altLang="en-US" sz="1100" b="1" dirty="0" smtClean="0">
                <a:solidFill>
                  <a:prstClr val="white"/>
                </a:solidFill>
                <a:latin typeface="微软雅黑" panose="020B0503020204020204" pitchFamily="34" charset="-122"/>
                <a:ea typeface="微软雅黑" panose="020B0503020204020204" pitchFamily="34" charset="-122"/>
              </a:rPr>
              <a:t>    </a:t>
            </a:r>
          </a:p>
          <a:p>
            <a:pPr eaLnBrk="1" hangingPunct="1"/>
            <a:r>
              <a:rPr kumimoji="0" lang="zh-CN" altLang="en-US" sz="2000" b="1" dirty="0" smtClean="0">
                <a:solidFill>
                  <a:prstClr val="white"/>
                </a:solidFill>
                <a:latin typeface="微软雅黑" panose="020B0503020204020204" pitchFamily="34" charset="-122"/>
                <a:ea typeface="微软雅黑" panose="020B0503020204020204" pitchFamily="34" charset="-122"/>
              </a:rPr>
              <a:t>    </a:t>
            </a:r>
            <a:r>
              <a:rPr kumimoji="0" lang="zh-CN" altLang="en-US" sz="2000" b="1" u="sng" dirty="0" smtClean="0">
                <a:solidFill>
                  <a:srgbClr val="FF0000"/>
                </a:solidFill>
                <a:latin typeface="微软雅黑" panose="020B0503020204020204" pitchFamily="34" charset="-122"/>
                <a:ea typeface="微软雅黑" panose="020B0503020204020204" pitchFamily="34" charset="-122"/>
              </a:rPr>
              <a:t>问题</a:t>
            </a:r>
            <a:r>
              <a:rPr kumimoji="0" lang="en-US" altLang="zh-CN" sz="2000" b="1" u="sng" dirty="0" smtClean="0">
                <a:solidFill>
                  <a:srgbClr val="FF0000"/>
                </a:solidFill>
                <a:latin typeface="微软雅黑" panose="020B0503020204020204" pitchFamily="34" charset="-122"/>
                <a:ea typeface="微软雅黑" panose="020B0503020204020204" pitchFamily="34" charset="-122"/>
              </a:rPr>
              <a:t>P</a:t>
            </a:r>
            <a:r>
              <a:rPr kumimoji="0" lang="zh-CN" altLang="en-US" sz="2000" b="1" u="sng" dirty="0" smtClean="0">
                <a:solidFill>
                  <a:srgbClr val="FF0000"/>
                </a:solidFill>
                <a:latin typeface="微软雅黑" panose="020B0503020204020204" pitchFamily="34" charset="-122"/>
                <a:ea typeface="微软雅黑" panose="020B0503020204020204" pitchFamily="34" charset="-122"/>
              </a:rPr>
              <a:t>是多项式（时间）界的</a:t>
            </a:r>
            <a:r>
              <a:rPr kumimoji="0" lang="zh-CN" altLang="en-US" sz="2000" b="1" dirty="0" smtClean="0">
                <a:solidFill>
                  <a:srgbClr val="0070C0"/>
                </a:solidFill>
                <a:latin typeface="微软雅黑" panose="020B0503020204020204" pitchFamily="34" charset="-122"/>
                <a:ea typeface="微软雅黑" panose="020B0503020204020204" pitchFamily="34" charset="-122"/>
              </a:rPr>
              <a:t>，是指问题</a:t>
            </a:r>
            <a:r>
              <a:rPr kumimoji="0" lang="en-US" altLang="zh-CN" sz="2000" b="1" dirty="0" smtClean="0">
                <a:solidFill>
                  <a:srgbClr val="0070C0"/>
                </a:solidFill>
                <a:latin typeface="微软雅黑" panose="020B0503020204020204" pitchFamily="34" charset="-122"/>
                <a:ea typeface="微软雅黑" panose="020B0503020204020204" pitchFamily="34" charset="-122"/>
              </a:rPr>
              <a:t>P</a:t>
            </a:r>
            <a:r>
              <a:rPr kumimoji="0" lang="zh-CN" altLang="en-US" sz="2000" b="1" dirty="0" smtClean="0">
                <a:solidFill>
                  <a:srgbClr val="0070C0"/>
                </a:solidFill>
                <a:latin typeface="微软雅黑" panose="020B0503020204020204" pitchFamily="34" charset="-122"/>
                <a:ea typeface="微软雅黑" panose="020B0503020204020204" pitchFamily="34" charset="-122"/>
              </a:rPr>
              <a:t>有一个多项式（时间）界的算法。问题</a:t>
            </a:r>
            <a:r>
              <a:rPr kumimoji="0" lang="en-US" altLang="zh-CN" sz="2000" b="1" dirty="0" smtClean="0">
                <a:solidFill>
                  <a:srgbClr val="0070C0"/>
                </a:solidFill>
                <a:latin typeface="微软雅黑" panose="020B0503020204020204" pitchFamily="34" charset="-122"/>
                <a:ea typeface="微软雅黑" panose="020B0503020204020204" pitchFamily="34" charset="-122"/>
              </a:rPr>
              <a:t>P</a:t>
            </a:r>
            <a:r>
              <a:rPr kumimoji="0" lang="zh-CN" altLang="en-US" sz="2000" b="1" dirty="0" smtClean="0">
                <a:solidFill>
                  <a:srgbClr val="0070C0"/>
                </a:solidFill>
                <a:latin typeface="微软雅黑" panose="020B0503020204020204" pitchFamily="34" charset="-122"/>
                <a:ea typeface="微软雅黑" panose="020B0503020204020204" pitchFamily="34" charset="-122"/>
              </a:rPr>
              <a:t>一般称为</a:t>
            </a:r>
            <a:r>
              <a:rPr kumimoji="0" lang="en-US" altLang="zh-CN" sz="2000" b="1" dirty="0" smtClean="0">
                <a:solidFill>
                  <a:srgbClr val="0070C0"/>
                </a:solidFill>
                <a:latin typeface="微软雅黑" panose="020B0503020204020204" pitchFamily="34" charset="-122"/>
                <a:ea typeface="微软雅黑" panose="020B0503020204020204" pitchFamily="34" charset="-122"/>
              </a:rPr>
              <a:t>P</a:t>
            </a:r>
            <a:r>
              <a:rPr kumimoji="0" lang="zh-CN" altLang="en-US" sz="2000" b="1" dirty="0" smtClean="0">
                <a:solidFill>
                  <a:srgbClr val="0070C0"/>
                </a:solidFill>
                <a:latin typeface="微软雅黑" panose="020B0503020204020204" pitchFamily="34" charset="-122"/>
                <a:ea typeface="微软雅黑" panose="020B0503020204020204" pitchFamily="34" charset="-122"/>
              </a:rPr>
              <a:t>类问题，或易解问题。</a:t>
            </a:r>
          </a:p>
          <a:p>
            <a:pPr eaLnBrk="1" hangingPunct="1"/>
            <a:endParaRPr kumimoji="0" lang="zh-CN" altLang="en-US" sz="2000" b="1" dirty="0" smtClean="0">
              <a:solidFill>
                <a:prstClr val="white"/>
              </a:solidFill>
              <a:latin typeface="微软雅黑" panose="020B0503020204020204" pitchFamily="34" charset="-122"/>
              <a:ea typeface="微软雅黑" panose="020B0503020204020204" pitchFamily="34" charset="-122"/>
            </a:endParaRPr>
          </a:p>
          <a:p>
            <a:pPr eaLnBrk="1" hangingPunct="1"/>
            <a:r>
              <a:rPr kumimoji="0" lang="zh-CN" altLang="en-US" sz="2000" b="1" dirty="0" smtClean="0">
                <a:solidFill>
                  <a:prstClr val="white"/>
                </a:solidFill>
                <a:latin typeface="微软雅黑" panose="020B0503020204020204" pitchFamily="34" charset="-122"/>
                <a:ea typeface="微软雅黑" panose="020B0503020204020204" pitchFamily="34" charset="-122"/>
              </a:rPr>
              <a:t>    </a:t>
            </a:r>
            <a:r>
              <a:rPr kumimoji="0" lang="zh-CN" altLang="en-US" sz="2000" b="1" dirty="0" smtClean="0">
                <a:solidFill>
                  <a:srgbClr val="FF0000"/>
                </a:solidFill>
                <a:latin typeface="微软雅黑" panose="020B0503020204020204" pitchFamily="34" charset="-122"/>
                <a:ea typeface="微软雅黑" panose="020B0503020204020204" pitchFamily="34" charset="-122"/>
              </a:rPr>
              <a:t>为什么把复杂度函数是否可表示为多项式函数作为区分易解和难解的分界线？</a:t>
            </a:r>
            <a:endParaRPr kumimoji="0" lang="zh-CN" altLang="en-US" sz="1100" b="1" dirty="0" smtClean="0">
              <a:solidFill>
                <a:srgbClr val="FF0000"/>
              </a:solidFill>
              <a:latin typeface="微软雅黑" panose="020B0503020204020204" pitchFamily="34" charset="-122"/>
              <a:ea typeface="微软雅黑" panose="020B0503020204020204" pitchFamily="34" charset="-122"/>
            </a:endParaRPr>
          </a:p>
        </p:txBody>
      </p:sp>
      <p:sp>
        <p:nvSpPr>
          <p:cNvPr id="6" name="矩形 4"/>
          <p:cNvSpPr>
            <a:spLocks noChangeArrowheads="1"/>
          </p:cNvSpPr>
          <p:nvPr/>
        </p:nvSpPr>
        <p:spPr bwMode="auto">
          <a:xfrm>
            <a:off x="409997" y="1053591"/>
            <a:ext cx="32784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b="1" dirty="0" smtClean="0">
                <a:solidFill>
                  <a:srgbClr val="00B050"/>
                </a:solidFill>
                <a:latin typeface="黑体" panose="02010609060101010101" pitchFamily="49" charset="-122"/>
                <a:ea typeface="黑体" panose="02010609060101010101" pitchFamily="49" charset="-122"/>
              </a:rPr>
              <a:t>一、多项式（时间）界</a:t>
            </a:r>
            <a:endParaRPr lang="zh-CN" altLang="en-US" dirty="0" smtClean="0">
              <a:solidFill>
                <a:srgbClr val="00B050"/>
              </a:solidFill>
            </a:endParaRPr>
          </a:p>
        </p:txBody>
      </p:sp>
      <p:sp>
        <p:nvSpPr>
          <p:cNvPr id="7" name="Rectangle 4"/>
          <p:cNvSpPr>
            <a:spLocks noChangeArrowheads="1"/>
          </p:cNvSpPr>
          <p:nvPr/>
        </p:nvSpPr>
        <p:spPr bwMode="auto">
          <a:xfrm>
            <a:off x="684213" y="44624"/>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dirty="0" smtClean="0">
                <a:solidFill>
                  <a:schemeClr val="bg1"/>
                </a:solidFill>
                <a:latin typeface="黑体" panose="02010609060101010101" pitchFamily="49" charset="-122"/>
                <a:ea typeface="黑体" panose="02010609060101010101" pitchFamily="49" charset="-122"/>
              </a:rPr>
              <a:t>多项式时间</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21</a:t>
            </a:fld>
            <a:endParaRPr lang="en-US" altLang="zh-CN" dirty="0"/>
          </a:p>
        </p:txBody>
      </p:sp>
    </p:spTree>
    <p:extLst>
      <p:ext uri="{BB962C8B-B14F-4D97-AF65-F5344CB8AC3E}">
        <p14:creationId xmlns:p14="http://schemas.microsoft.com/office/powerpoint/2010/main" val="163049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灯片编号占位符 3"/>
          <p:cNvSpPr txBox="1">
            <a:spLocks/>
          </p:cNvSpPr>
          <p:nvPr/>
        </p:nvSpPr>
        <p:spPr>
          <a:xfrm>
            <a:off x="8139113" y="6400800"/>
            <a:ext cx="1905000" cy="457200"/>
          </a:xfrm>
          <a:prstGeom prst="rect">
            <a:avLst/>
          </a:prstGeom>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30A9E1B1-959B-4E5B-BB10-C5037E3E9047}" type="slidenum">
              <a:rPr lang="zh-CN" altLang="en-US" sz="1200" smtClean="0">
                <a:latin typeface="Arial Black" panose="020B0A04020102020204" pitchFamily="34" charset="0"/>
              </a:rPr>
              <a:pPr eaLnBrk="1" hangingPunct="1"/>
              <a:t>22</a:t>
            </a:fld>
            <a:endParaRPr lang="en-US" altLang="zh-CN" sz="1200" dirty="0">
              <a:latin typeface="Arial Black" panose="020B0A04020102020204" pitchFamily="34" charset="0"/>
            </a:endParaRPr>
          </a:p>
        </p:txBody>
      </p:sp>
      <p:sp>
        <p:nvSpPr>
          <p:cNvPr id="5" name="Text Box 5"/>
          <p:cNvSpPr txBox="1">
            <a:spLocks noChangeArrowheads="1"/>
          </p:cNvSpPr>
          <p:nvPr/>
        </p:nvSpPr>
        <p:spPr bwMode="auto">
          <a:xfrm>
            <a:off x="0" y="1052736"/>
            <a:ext cx="9091613"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000" b="1" dirty="0" smtClean="0">
                <a:solidFill>
                  <a:prstClr val="white"/>
                </a:solidFill>
                <a:latin typeface="黑体" panose="02010609060101010101" pitchFamily="49" charset="-122"/>
                <a:ea typeface="黑体" panose="02010609060101010101" pitchFamily="49" charset="-122"/>
              </a:rPr>
              <a:t> </a:t>
            </a:r>
            <a:r>
              <a:rPr kumimoji="0" lang="zh-CN" altLang="en-US" sz="2000" b="1" dirty="0" smtClean="0">
                <a:solidFill>
                  <a:srgbClr val="FF0000"/>
                </a:solidFill>
                <a:latin typeface="黑体" panose="02010609060101010101" pitchFamily="49" charset="-122"/>
                <a:ea typeface="黑体" panose="02010609060101010101" pitchFamily="49" charset="-122"/>
              </a:rPr>
              <a:t>为什么把复杂度函数是否可表示为多项式函数作为区分易解和难解的分界线？</a:t>
            </a:r>
            <a:endParaRPr kumimoji="0" lang="en-US" altLang="zh-CN" sz="2000" b="1" dirty="0" smtClean="0">
              <a:solidFill>
                <a:srgbClr val="FF0000"/>
              </a:solidFill>
              <a:latin typeface="黑体" panose="02010609060101010101" pitchFamily="49" charset="-122"/>
              <a:ea typeface="黑体" panose="02010609060101010101" pitchFamily="49" charset="-122"/>
            </a:endParaRPr>
          </a:p>
          <a:p>
            <a:pPr eaLnBrk="1" hangingPunct="1"/>
            <a:endParaRPr kumimoji="0" lang="en-US" altLang="zh-CN" sz="2000" b="1" dirty="0">
              <a:solidFill>
                <a:srgbClr val="FF0000"/>
              </a:solidFill>
              <a:latin typeface="黑体" panose="02010609060101010101" pitchFamily="49" charset="-122"/>
              <a:ea typeface="黑体" panose="02010609060101010101" pitchFamily="49" charset="-122"/>
            </a:endParaRPr>
          </a:p>
          <a:p>
            <a:pPr eaLnBrk="1" hangingPunct="1"/>
            <a:endParaRPr kumimoji="0" lang="zh-CN" altLang="en-US" sz="800" b="1" dirty="0" smtClean="0">
              <a:solidFill>
                <a:srgbClr val="0070C0"/>
              </a:solidFill>
              <a:latin typeface="黑体" panose="02010609060101010101" pitchFamily="49" charset="-122"/>
              <a:ea typeface="黑体" panose="02010609060101010101" pitchFamily="49" charset="-122"/>
            </a:endParaRPr>
          </a:p>
          <a:p>
            <a:pPr eaLnBrk="1" hangingPunct="1"/>
            <a:r>
              <a:rPr kumimoji="0" lang="zh-CN" altLang="en-US" sz="2000" b="1" dirty="0" smtClean="0">
                <a:solidFill>
                  <a:srgbClr val="0070C0"/>
                </a:solidFill>
                <a:latin typeface="黑体" panose="02010609060101010101" pitchFamily="49" charset="-122"/>
                <a:ea typeface="黑体" panose="02010609060101010101" pitchFamily="49" charset="-122"/>
              </a:rPr>
              <a:t>    （</a:t>
            </a:r>
            <a:r>
              <a:rPr kumimoji="0" lang="en-US" altLang="zh-CN" sz="2000" b="1" dirty="0" smtClean="0">
                <a:solidFill>
                  <a:srgbClr val="0070C0"/>
                </a:solidFill>
                <a:latin typeface="黑体" panose="02010609060101010101" pitchFamily="49" charset="-122"/>
                <a:ea typeface="黑体" panose="02010609060101010101" pitchFamily="49" charset="-122"/>
              </a:rPr>
              <a:t>1</a:t>
            </a:r>
            <a:r>
              <a:rPr kumimoji="0" lang="zh-CN" altLang="en-US" sz="2000" b="1" dirty="0" smtClean="0">
                <a:solidFill>
                  <a:srgbClr val="0070C0"/>
                </a:solidFill>
                <a:latin typeface="黑体" panose="02010609060101010101" pitchFamily="49" charset="-122"/>
                <a:ea typeface="黑体" panose="02010609060101010101" pitchFamily="49" charset="-122"/>
              </a:rPr>
              <a:t>）多项式函数与指数函数的增长率确实有本质的差别。</a:t>
            </a:r>
            <a:endParaRPr kumimoji="0" lang="zh-CN" altLang="en-US" sz="800" b="1" dirty="0" smtClean="0">
              <a:solidFill>
                <a:srgbClr val="0070C0"/>
              </a:solidFill>
              <a:latin typeface="黑体" panose="02010609060101010101" pitchFamily="49" charset="-122"/>
              <a:ea typeface="黑体" panose="02010609060101010101" pitchFamily="49" charset="-122"/>
            </a:endParaRPr>
          </a:p>
          <a:p>
            <a:pPr eaLnBrk="1" hangingPunct="1"/>
            <a:r>
              <a:rPr kumimoji="0" lang="zh-CN" altLang="en-US" sz="2000" b="1" dirty="0" smtClean="0">
                <a:solidFill>
                  <a:prstClr val="white"/>
                </a:solidFill>
                <a:latin typeface="黑体" panose="02010609060101010101" pitchFamily="49" charset="-122"/>
                <a:ea typeface="黑体" panose="02010609060101010101" pitchFamily="49" charset="-122"/>
              </a:rPr>
              <a:t>    </a:t>
            </a:r>
            <a:endParaRPr kumimoji="0" lang="zh-CN" altLang="en-US" sz="1100" b="1" dirty="0" smtClean="0">
              <a:solidFill>
                <a:prstClr val="white"/>
              </a:solidFill>
              <a:latin typeface="黑体" panose="02010609060101010101" pitchFamily="49" charset="-122"/>
              <a:ea typeface="黑体" panose="02010609060101010101" pitchFamily="49" charset="-122"/>
            </a:endParaRPr>
          </a:p>
        </p:txBody>
      </p:sp>
      <p:graphicFrame>
        <p:nvGraphicFramePr>
          <p:cNvPr id="6" name="Group 858"/>
          <p:cNvGraphicFramePr>
            <a:graphicFrameLocks noGrp="1"/>
          </p:cNvGraphicFramePr>
          <p:nvPr>
            <p:extLst>
              <p:ext uri="{D42A27DB-BD31-4B8C-83A1-F6EECF244321}">
                <p14:modId xmlns:p14="http://schemas.microsoft.com/office/powerpoint/2010/main" val="3673527070"/>
              </p:ext>
            </p:extLst>
          </p:nvPr>
        </p:nvGraphicFramePr>
        <p:xfrm>
          <a:off x="684213" y="2503106"/>
          <a:ext cx="7705725" cy="2741609"/>
        </p:xfrm>
        <a:graphic>
          <a:graphicData uri="http://schemas.openxmlformats.org/drawingml/2006/table">
            <a:tbl>
              <a:tblPr/>
              <a:tblGrid>
                <a:gridCol w="1152525"/>
                <a:gridCol w="792162"/>
                <a:gridCol w="647700"/>
                <a:gridCol w="936625"/>
                <a:gridCol w="863600"/>
                <a:gridCol w="1008063"/>
                <a:gridCol w="1081087"/>
                <a:gridCol w="1223963"/>
              </a:tblGrid>
              <a:tr h="461962">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70C0"/>
                          </a:solidFill>
                          <a:effectLst/>
                          <a:latin typeface="华文中宋" pitchFamily="2" charset="-122"/>
                          <a:ea typeface="华文中宋" pitchFamily="2" charset="-122"/>
                        </a:rPr>
                        <a:t>问题规模</a:t>
                      </a: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n</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5">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70C0"/>
                          </a:solidFill>
                          <a:effectLst/>
                          <a:latin typeface="华文中宋" pitchFamily="2" charset="-122"/>
                          <a:ea typeface="华文中宋" pitchFamily="2" charset="-122"/>
                        </a:rPr>
                        <a:t>多项式函数</a:t>
                      </a:r>
                      <a:endParaRPr kumimoji="0" lang="zh-CN" altLang="en-US" sz="1800" b="0" i="0" u="none" strike="noStrike" cap="none" normalizeH="0" baseline="0" dirty="0" smtClean="0">
                        <a:ln>
                          <a:noFill/>
                        </a:ln>
                        <a:solidFill>
                          <a:srgbClr val="0070C0"/>
                        </a:solidFill>
                        <a:effectLst/>
                        <a:latin typeface="Arial" pitchFamily="34" charset="0"/>
                        <a:ea typeface="华文中宋" pitchFamily="2" charset="-122"/>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70C0"/>
                          </a:solidFill>
                          <a:effectLst/>
                          <a:latin typeface="华文中宋" pitchFamily="2" charset="-122"/>
                          <a:ea typeface="华文中宋" pitchFamily="2" charset="-122"/>
                        </a:rPr>
                        <a:t>指数函数</a:t>
                      </a:r>
                      <a:endParaRPr kumimoji="0" lang="zh-CN" altLang="en-US" sz="1800" b="0" i="0" u="none" strike="noStrike" cap="none" normalizeH="0" baseline="0" dirty="0" smtClean="0">
                        <a:ln>
                          <a:noFill/>
                        </a:ln>
                        <a:solidFill>
                          <a:srgbClr val="0070C0"/>
                        </a:solidFill>
                        <a:effectLst/>
                        <a:latin typeface="Arial" pitchFamily="34" charset="0"/>
                        <a:ea typeface="华文中宋" pitchFamily="2" charset="-122"/>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369887">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0000"/>
                          </a:solidFill>
                          <a:effectLst/>
                          <a:latin typeface="Times New Roman" pitchFamily="18" charset="0"/>
                          <a:ea typeface="华文中宋" pitchFamily="2" charset="-122"/>
                          <a:cs typeface="Times New Roman" pitchFamily="18" charset="0"/>
                        </a:rPr>
                        <a:t>logn</a:t>
                      </a:r>
                      <a:endParaRPr kumimoji="0" lang="en-US" altLang="zh-CN" sz="1800" b="0" i="0" u="none" strike="noStrike" cap="none" normalizeH="0" baseline="0" smtClean="0">
                        <a:ln>
                          <a:noFill/>
                        </a:ln>
                        <a:solidFill>
                          <a:srgbClr val="FF000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0000"/>
                          </a:solidFill>
                          <a:effectLst/>
                          <a:latin typeface="Times New Roman" pitchFamily="18" charset="0"/>
                          <a:ea typeface="华文中宋" pitchFamily="2" charset="-122"/>
                          <a:cs typeface="Times New Roman" pitchFamily="18" charset="0"/>
                        </a:rPr>
                        <a:t>n</a:t>
                      </a:r>
                      <a:endParaRPr kumimoji="0" lang="en-US" altLang="zh-CN" sz="1800" b="0" i="0" u="none" strike="noStrike" cap="none" normalizeH="0" baseline="0" smtClean="0">
                        <a:ln>
                          <a:noFill/>
                        </a:ln>
                        <a:solidFill>
                          <a:srgbClr val="FF000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0000"/>
                          </a:solidFill>
                          <a:effectLst/>
                          <a:latin typeface="Times New Roman" pitchFamily="18" charset="0"/>
                          <a:ea typeface="华文中宋" pitchFamily="2" charset="-122"/>
                          <a:cs typeface="Times New Roman" pitchFamily="18" charset="0"/>
                        </a:rPr>
                        <a:t>nlogn</a:t>
                      </a:r>
                      <a:endParaRPr kumimoji="0" lang="en-US" altLang="zh-CN" sz="1800" b="0" i="0" u="none" strike="noStrike" cap="none" normalizeH="0" baseline="0" smtClean="0">
                        <a:ln>
                          <a:noFill/>
                        </a:ln>
                        <a:solidFill>
                          <a:srgbClr val="FF000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0000"/>
                          </a:solidFill>
                          <a:effectLst/>
                          <a:latin typeface="Times New Roman" pitchFamily="18" charset="0"/>
                          <a:ea typeface="华文中宋" pitchFamily="2" charset="-122"/>
                          <a:cs typeface="Times New Roman" pitchFamily="18" charset="0"/>
                        </a:rPr>
                        <a:t>n</a:t>
                      </a:r>
                      <a:r>
                        <a:rPr kumimoji="0" lang="en-US" altLang="zh-CN" sz="1800" b="1" i="0" u="none" strike="noStrike" cap="none" normalizeH="0" baseline="30000" smtClean="0">
                          <a:ln>
                            <a:noFill/>
                          </a:ln>
                          <a:solidFill>
                            <a:srgbClr val="FF0000"/>
                          </a:solidFill>
                          <a:effectLst/>
                          <a:latin typeface="Times New Roman" pitchFamily="18" charset="0"/>
                          <a:ea typeface="华文中宋" pitchFamily="2" charset="-122"/>
                          <a:cs typeface="Times New Roman" pitchFamily="18" charset="0"/>
                        </a:rPr>
                        <a:t>2</a:t>
                      </a:r>
                      <a:endParaRPr kumimoji="0" lang="en-US" altLang="zh-CN" sz="1800" b="0" i="0" u="none" strike="noStrike" cap="none" normalizeH="0" baseline="0" smtClean="0">
                        <a:ln>
                          <a:noFill/>
                        </a:ln>
                        <a:solidFill>
                          <a:srgbClr val="FF000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0000"/>
                          </a:solidFill>
                          <a:effectLst/>
                          <a:latin typeface="Times New Roman" pitchFamily="18" charset="0"/>
                          <a:ea typeface="华文中宋" pitchFamily="2" charset="-122"/>
                          <a:cs typeface="Times New Roman" pitchFamily="18" charset="0"/>
                        </a:rPr>
                        <a:t>n</a:t>
                      </a:r>
                      <a:r>
                        <a:rPr kumimoji="0" lang="en-US" altLang="zh-CN" sz="1800" b="1" i="0" u="none" strike="noStrike" cap="none" normalizeH="0" baseline="30000" smtClean="0">
                          <a:ln>
                            <a:noFill/>
                          </a:ln>
                          <a:solidFill>
                            <a:srgbClr val="FF0000"/>
                          </a:solidFill>
                          <a:effectLst/>
                          <a:latin typeface="Times New Roman" pitchFamily="18" charset="0"/>
                          <a:ea typeface="华文中宋" pitchFamily="2" charset="-122"/>
                          <a:cs typeface="Times New Roman" pitchFamily="18" charset="0"/>
                        </a:rPr>
                        <a:t>3</a:t>
                      </a:r>
                      <a:endParaRPr kumimoji="0" lang="en-US" altLang="zh-CN" sz="1800" b="0" i="0" u="none" strike="noStrike" cap="none" normalizeH="0" baseline="0" smtClean="0">
                        <a:ln>
                          <a:noFill/>
                        </a:ln>
                        <a:solidFill>
                          <a:srgbClr val="FF000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0000"/>
                          </a:solidFill>
                          <a:effectLst/>
                          <a:latin typeface="Times New Roman" pitchFamily="18" charset="0"/>
                          <a:ea typeface="华文中宋" pitchFamily="2" charset="-122"/>
                          <a:cs typeface="Times New Roman" pitchFamily="18" charset="0"/>
                        </a:rPr>
                        <a:t>2</a:t>
                      </a:r>
                      <a:r>
                        <a:rPr kumimoji="0" lang="en-US" altLang="zh-CN" sz="1800" b="1" i="0" u="none" strike="noStrike" cap="none" normalizeH="0" baseline="30000" smtClean="0">
                          <a:ln>
                            <a:noFill/>
                          </a:ln>
                          <a:solidFill>
                            <a:srgbClr val="FF0000"/>
                          </a:solidFill>
                          <a:effectLst/>
                          <a:latin typeface="Times New Roman" pitchFamily="18" charset="0"/>
                          <a:ea typeface="华文中宋" pitchFamily="2" charset="-122"/>
                          <a:cs typeface="Times New Roman" pitchFamily="18" charset="0"/>
                        </a:rPr>
                        <a:t>n</a:t>
                      </a:r>
                      <a:endParaRPr kumimoji="0" lang="en-US" altLang="zh-CN" sz="1800" b="0" i="0" u="none" strike="noStrike" cap="none" normalizeH="0" baseline="0" smtClean="0">
                        <a:ln>
                          <a:noFill/>
                        </a:ln>
                        <a:solidFill>
                          <a:srgbClr val="FF000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0000"/>
                          </a:solidFill>
                          <a:effectLst/>
                          <a:latin typeface="Times New Roman" pitchFamily="18" charset="0"/>
                          <a:ea typeface="华文中宋" pitchFamily="2" charset="-122"/>
                          <a:cs typeface="Times New Roman" pitchFamily="18" charset="0"/>
                        </a:rPr>
                        <a:t>n!</a:t>
                      </a:r>
                      <a:endParaRPr kumimoji="0" lang="en-US" altLang="zh-CN" sz="1800" b="0" i="0" u="none" strike="noStrike" cap="none" normalizeH="0" baseline="0" smtClean="0">
                        <a:ln>
                          <a:noFill/>
                        </a:ln>
                        <a:solidFill>
                          <a:srgbClr val="FF000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1</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0</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1</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0.0</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1</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1</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2</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1</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10</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3.3</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10</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33.2</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100</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1000</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1024</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3628800</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20</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4.3</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20</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86.4</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400</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8000</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1048376</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2.4E18</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988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50</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5.6</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50</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282.2</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2500</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125000</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1.0E15</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3.0E64</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021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100</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6.6</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100</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664.4</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10000</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1000000</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1.3E30</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9.3E157</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L="91450" marR="91450" marT="45729" marB="45729"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矩形 1"/>
          <p:cNvSpPr>
            <a:spLocks noChangeArrowheads="1"/>
          </p:cNvSpPr>
          <p:nvPr/>
        </p:nvSpPr>
        <p:spPr bwMode="auto">
          <a:xfrm>
            <a:off x="684213" y="5588224"/>
            <a:ext cx="80645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dirty="0" smtClean="0">
                <a:solidFill>
                  <a:srgbClr val="FF0000"/>
                </a:solidFill>
              </a:rPr>
              <a:t>观察：</a:t>
            </a:r>
            <a:r>
              <a:rPr lang="zh-CN" altLang="en-US" sz="1800" dirty="0" smtClean="0">
                <a:solidFill>
                  <a:srgbClr val="0070C0"/>
                </a:solidFill>
              </a:rPr>
              <a:t>随着问题规模</a:t>
            </a:r>
            <a:r>
              <a:rPr lang="en-US" altLang="zh-CN" sz="1800" dirty="0" smtClean="0">
                <a:solidFill>
                  <a:srgbClr val="0070C0"/>
                </a:solidFill>
              </a:rPr>
              <a:t>n</a:t>
            </a:r>
            <a:r>
              <a:rPr lang="zh-CN" altLang="en-US" sz="1800" dirty="0" smtClean="0">
                <a:solidFill>
                  <a:srgbClr val="0070C0"/>
                </a:solidFill>
              </a:rPr>
              <a:t>的增长，多项式函数的增长虽然有差别，但是还是可以接受的，当</a:t>
            </a:r>
            <a:r>
              <a:rPr lang="en-US" altLang="zh-CN" sz="1800" dirty="0" smtClean="0">
                <a:solidFill>
                  <a:srgbClr val="0070C0"/>
                </a:solidFill>
              </a:rPr>
              <a:t>n</a:t>
            </a:r>
            <a:r>
              <a:rPr lang="zh-CN" altLang="en-US" sz="1800" dirty="0" smtClean="0">
                <a:solidFill>
                  <a:srgbClr val="0070C0"/>
                </a:solidFill>
              </a:rPr>
              <a:t>＝</a:t>
            </a:r>
            <a:r>
              <a:rPr lang="en-US" altLang="zh-CN" sz="1800" dirty="0" smtClean="0">
                <a:solidFill>
                  <a:srgbClr val="0070C0"/>
                </a:solidFill>
              </a:rPr>
              <a:t>100</a:t>
            </a:r>
            <a:r>
              <a:rPr lang="zh-CN" altLang="en-US" sz="1800" dirty="0" smtClean="0">
                <a:solidFill>
                  <a:srgbClr val="0070C0"/>
                </a:solidFill>
              </a:rPr>
              <a:t>时，一个指数函数的算法已经无法在常规计算机上完成了。</a:t>
            </a:r>
          </a:p>
        </p:txBody>
      </p:sp>
      <p:sp>
        <p:nvSpPr>
          <p:cNvPr id="8" name="Rectangle 4"/>
          <p:cNvSpPr>
            <a:spLocks noChangeArrowheads="1"/>
          </p:cNvSpPr>
          <p:nvPr/>
        </p:nvSpPr>
        <p:spPr bwMode="auto">
          <a:xfrm>
            <a:off x="684213" y="44624"/>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dirty="0" smtClean="0">
                <a:solidFill>
                  <a:schemeClr val="bg1"/>
                </a:solidFill>
                <a:latin typeface="黑体" panose="02010609060101010101" pitchFamily="49" charset="-122"/>
                <a:ea typeface="黑体" panose="02010609060101010101" pitchFamily="49" charset="-122"/>
              </a:rPr>
              <a:t>多项式时间</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22</a:t>
            </a:fld>
            <a:endParaRPr lang="en-US" altLang="zh-CN" dirty="0"/>
          </a:p>
        </p:txBody>
      </p:sp>
    </p:spTree>
    <p:extLst>
      <p:ext uri="{BB962C8B-B14F-4D97-AF65-F5344CB8AC3E}">
        <p14:creationId xmlns:p14="http://schemas.microsoft.com/office/powerpoint/2010/main" val="41202494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灯片编号占位符 3"/>
          <p:cNvSpPr txBox="1">
            <a:spLocks/>
          </p:cNvSpPr>
          <p:nvPr/>
        </p:nvSpPr>
        <p:spPr>
          <a:xfrm>
            <a:off x="8028384" y="6400800"/>
            <a:ext cx="1905000" cy="457200"/>
          </a:xfrm>
          <a:prstGeom prst="rect">
            <a:avLst/>
          </a:prstGeom>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82591CFC-B5CC-4417-BD9C-A8299884F356}" type="slidenum">
              <a:rPr lang="zh-CN" altLang="en-US" sz="1200" smtClean="0">
                <a:latin typeface="Arial Black" panose="020B0A04020102020204" pitchFamily="34" charset="0"/>
              </a:rPr>
              <a:pPr eaLnBrk="1" hangingPunct="1"/>
              <a:t>23</a:t>
            </a:fld>
            <a:endParaRPr lang="en-US" altLang="zh-CN" sz="1200" dirty="0">
              <a:latin typeface="Arial Black" panose="020B0A04020102020204" pitchFamily="34" charset="0"/>
            </a:endParaRPr>
          </a:p>
        </p:txBody>
      </p:sp>
      <p:sp>
        <p:nvSpPr>
          <p:cNvPr id="5" name="Text Box 5"/>
          <p:cNvSpPr txBox="1">
            <a:spLocks noChangeArrowheads="1"/>
          </p:cNvSpPr>
          <p:nvPr/>
        </p:nvSpPr>
        <p:spPr bwMode="auto">
          <a:xfrm>
            <a:off x="0" y="1008335"/>
            <a:ext cx="9091613"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000" b="1" dirty="0" smtClean="0">
                <a:solidFill>
                  <a:prstClr val="white"/>
                </a:solidFill>
                <a:latin typeface="黑体" panose="02010609060101010101" pitchFamily="49" charset="-122"/>
                <a:ea typeface="黑体" panose="02010609060101010101" pitchFamily="49" charset="-122"/>
              </a:rPr>
              <a:t> </a:t>
            </a:r>
            <a:r>
              <a:rPr kumimoji="0" lang="zh-CN" altLang="en-US" sz="2000" b="1" dirty="0" smtClean="0">
                <a:solidFill>
                  <a:srgbClr val="FF0000"/>
                </a:solidFill>
                <a:latin typeface="黑体" panose="02010609060101010101" pitchFamily="49" charset="-122"/>
                <a:ea typeface="黑体" panose="02010609060101010101" pitchFamily="49" charset="-122"/>
              </a:rPr>
              <a:t>为什么把复杂度函数是否可表示为多项式函数作为区分易解和难解的分界线？</a:t>
            </a:r>
            <a:endParaRPr kumimoji="0" lang="en-US" altLang="zh-CN" sz="2000" b="1" dirty="0" smtClean="0">
              <a:solidFill>
                <a:srgbClr val="FF0000"/>
              </a:solidFill>
              <a:latin typeface="黑体" panose="02010609060101010101" pitchFamily="49" charset="-122"/>
              <a:ea typeface="黑体" panose="02010609060101010101" pitchFamily="49" charset="-122"/>
            </a:endParaRPr>
          </a:p>
          <a:p>
            <a:pPr eaLnBrk="1" hangingPunct="1"/>
            <a:endParaRPr kumimoji="0" lang="zh-CN" altLang="en-US" sz="2000" b="1" dirty="0" smtClean="0">
              <a:solidFill>
                <a:srgbClr val="0070C0"/>
              </a:solidFill>
              <a:latin typeface="黑体" panose="02010609060101010101" pitchFamily="49" charset="-122"/>
              <a:ea typeface="黑体" panose="02010609060101010101" pitchFamily="49" charset="-122"/>
            </a:endParaRPr>
          </a:p>
          <a:p>
            <a:pPr eaLnBrk="1" hangingPunct="1"/>
            <a:r>
              <a:rPr kumimoji="0" lang="zh-CN" altLang="en-US" sz="800" b="1" dirty="0" smtClean="0">
                <a:solidFill>
                  <a:srgbClr val="0070C0"/>
                </a:solidFill>
                <a:latin typeface="黑体" panose="02010609060101010101" pitchFamily="49" charset="-122"/>
                <a:ea typeface="黑体" panose="02010609060101010101" pitchFamily="49" charset="-122"/>
              </a:rPr>
              <a:t> </a:t>
            </a:r>
            <a:r>
              <a:rPr kumimoji="0" lang="en-US" altLang="zh-CN" sz="800" b="1" dirty="0" smtClean="0">
                <a:solidFill>
                  <a:srgbClr val="0070C0"/>
                </a:solidFill>
                <a:latin typeface="黑体" panose="02010609060101010101" pitchFamily="49" charset="-122"/>
                <a:ea typeface="黑体" panose="02010609060101010101" pitchFamily="49" charset="-122"/>
              </a:rPr>
              <a:t>      </a:t>
            </a:r>
            <a:r>
              <a:rPr kumimoji="0" lang="zh-CN" altLang="en-US" sz="2000" b="1" dirty="0" smtClean="0">
                <a:solidFill>
                  <a:srgbClr val="0070C0"/>
                </a:solidFill>
                <a:latin typeface="黑体" panose="02010609060101010101" pitchFamily="49" charset="-122"/>
                <a:ea typeface="黑体" panose="02010609060101010101" pitchFamily="49" charset="-122"/>
              </a:rPr>
              <a:t>（</a:t>
            </a:r>
            <a:r>
              <a:rPr kumimoji="0" lang="en-US" altLang="zh-CN" sz="2000" b="1" dirty="0" smtClean="0">
                <a:solidFill>
                  <a:srgbClr val="0070C0"/>
                </a:solidFill>
                <a:latin typeface="黑体" panose="02010609060101010101" pitchFamily="49" charset="-122"/>
                <a:ea typeface="黑体" panose="02010609060101010101" pitchFamily="49" charset="-122"/>
              </a:rPr>
              <a:t>2</a:t>
            </a:r>
            <a:r>
              <a:rPr kumimoji="0" lang="zh-CN" altLang="en-US" sz="2000" b="1" dirty="0" smtClean="0">
                <a:solidFill>
                  <a:srgbClr val="0070C0"/>
                </a:solidFill>
                <a:latin typeface="黑体" panose="02010609060101010101" pitchFamily="49" charset="-122"/>
                <a:ea typeface="黑体" panose="02010609060101010101" pitchFamily="49" charset="-122"/>
              </a:rPr>
              <a:t>）计算机自身性能的提高，对于多项式界问题和非多项式界问题的解决的影响也是不同的。</a:t>
            </a:r>
            <a:endParaRPr kumimoji="0" lang="en-US" altLang="zh-CN" sz="2000" b="1" dirty="0" smtClean="0">
              <a:solidFill>
                <a:srgbClr val="0070C0"/>
              </a:solidFill>
              <a:latin typeface="黑体" panose="02010609060101010101" pitchFamily="49" charset="-122"/>
              <a:ea typeface="黑体" panose="02010609060101010101" pitchFamily="49" charset="-122"/>
            </a:endParaRPr>
          </a:p>
          <a:p>
            <a:pPr lvl="1" eaLnBrk="1" hangingPunct="1"/>
            <a:r>
              <a:rPr lang="en-US" altLang="zh-CN" sz="2000" b="1" dirty="0" smtClean="0">
                <a:solidFill>
                  <a:srgbClr val="0070C0"/>
                </a:solidFill>
                <a:latin typeface="Arial" panose="020B0604020202020204" pitchFamily="34" charset="0"/>
              </a:rPr>
              <a:t>   </a:t>
            </a:r>
            <a:r>
              <a:rPr lang="zh-CN" altLang="en-US" sz="1800" b="1" dirty="0" smtClean="0">
                <a:solidFill>
                  <a:srgbClr val="0070C0"/>
                </a:solidFill>
                <a:latin typeface="Arial" panose="020B0604020202020204" pitchFamily="34" charset="0"/>
              </a:rPr>
              <a:t>假设求解同一个问题有</a:t>
            </a:r>
            <a:r>
              <a:rPr lang="en-US" altLang="zh-CN" sz="1800" b="1" dirty="0" smtClean="0">
                <a:solidFill>
                  <a:srgbClr val="0070C0"/>
                </a:solidFill>
                <a:latin typeface="Arial" panose="020B0604020202020204" pitchFamily="34" charset="0"/>
              </a:rPr>
              <a:t>5</a:t>
            </a:r>
            <a:r>
              <a:rPr lang="zh-CN" altLang="en-US" sz="1800" b="1" dirty="0" smtClean="0">
                <a:solidFill>
                  <a:srgbClr val="0070C0"/>
                </a:solidFill>
                <a:latin typeface="Arial" panose="020B0604020202020204" pitchFamily="34" charset="0"/>
              </a:rPr>
              <a:t>个算法</a:t>
            </a:r>
            <a:r>
              <a:rPr lang="en-US" altLang="zh-CN" sz="1800" b="1" dirty="0" smtClean="0">
                <a:solidFill>
                  <a:srgbClr val="0070C0"/>
                </a:solidFill>
                <a:latin typeface="Arial" panose="020B0604020202020204" pitchFamily="34" charset="0"/>
              </a:rPr>
              <a:t>A1~A5</a:t>
            </a:r>
            <a:r>
              <a:rPr lang="zh-CN" altLang="en-US" sz="1800" b="1" dirty="0" smtClean="0">
                <a:solidFill>
                  <a:srgbClr val="0070C0"/>
                </a:solidFill>
                <a:latin typeface="Arial" panose="020B0604020202020204" pitchFamily="34" charset="0"/>
              </a:rPr>
              <a:t>，时间复杂度</a:t>
            </a:r>
            <a:r>
              <a:rPr lang="en-US" altLang="zh-CN" sz="1800" b="1" dirty="0" smtClean="0">
                <a:solidFill>
                  <a:srgbClr val="0070C0"/>
                </a:solidFill>
                <a:latin typeface="Arial" panose="020B0604020202020204" pitchFamily="34" charset="0"/>
              </a:rPr>
              <a:t>T(n)</a:t>
            </a:r>
            <a:r>
              <a:rPr lang="zh-CN" altLang="en-US" sz="1800" b="1" dirty="0" smtClean="0">
                <a:solidFill>
                  <a:srgbClr val="0070C0"/>
                </a:solidFill>
                <a:latin typeface="Arial" panose="020B0604020202020204" pitchFamily="34" charset="0"/>
              </a:rPr>
              <a:t>如下表，假定计算机</a:t>
            </a:r>
            <a:r>
              <a:rPr lang="en-US" altLang="zh-CN" sz="1800" b="1" dirty="0" smtClean="0">
                <a:solidFill>
                  <a:srgbClr val="0070C0"/>
                </a:solidFill>
                <a:latin typeface="Arial" panose="020B0604020202020204" pitchFamily="34" charset="0"/>
              </a:rPr>
              <a:t>C2</a:t>
            </a:r>
            <a:r>
              <a:rPr lang="zh-CN" altLang="en-US" sz="1800" b="1" dirty="0" smtClean="0">
                <a:solidFill>
                  <a:srgbClr val="0070C0"/>
                </a:solidFill>
                <a:latin typeface="Arial" panose="020B0604020202020204" pitchFamily="34" charset="0"/>
              </a:rPr>
              <a:t>的速度是计算机</a:t>
            </a:r>
            <a:r>
              <a:rPr lang="en-US" altLang="zh-CN" sz="1800" b="1" dirty="0" smtClean="0">
                <a:solidFill>
                  <a:srgbClr val="0070C0"/>
                </a:solidFill>
                <a:latin typeface="Arial" panose="020B0604020202020204" pitchFamily="34" charset="0"/>
              </a:rPr>
              <a:t>C1</a:t>
            </a:r>
            <a:r>
              <a:rPr lang="zh-CN" altLang="en-US" sz="1800" b="1" dirty="0" smtClean="0">
                <a:solidFill>
                  <a:srgbClr val="0070C0"/>
                </a:solidFill>
                <a:latin typeface="Arial" panose="020B0604020202020204" pitchFamily="34" charset="0"/>
              </a:rPr>
              <a:t>的</a:t>
            </a:r>
            <a:r>
              <a:rPr lang="en-US" altLang="zh-CN" sz="1800" b="1" dirty="0" smtClean="0">
                <a:solidFill>
                  <a:srgbClr val="0070C0"/>
                </a:solidFill>
                <a:latin typeface="Arial" panose="020B0604020202020204" pitchFamily="34" charset="0"/>
              </a:rPr>
              <a:t>10</a:t>
            </a:r>
            <a:r>
              <a:rPr lang="zh-CN" altLang="en-US" sz="1800" b="1" dirty="0" smtClean="0">
                <a:solidFill>
                  <a:srgbClr val="0070C0"/>
                </a:solidFill>
                <a:latin typeface="Arial" panose="020B0604020202020204" pitchFamily="34" charset="0"/>
              </a:rPr>
              <a:t>倍。下表给出了在相同时间内不同算法能处理的问题规模情况：</a:t>
            </a:r>
            <a:r>
              <a:rPr kumimoji="0" lang="zh-CN" altLang="en-US" sz="2000" b="1" dirty="0" smtClean="0">
                <a:solidFill>
                  <a:srgbClr val="0070C0"/>
                </a:solidFill>
                <a:latin typeface="黑体" panose="02010609060101010101" pitchFamily="49" charset="-122"/>
                <a:ea typeface="黑体" panose="02010609060101010101" pitchFamily="49" charset="-122"/>
              </a:rPr>
              <a:t>    </a:t>
            </a:r>
            <a:endParaRPr kumimoji="0" lang="zh-CN" altLang="en-US" sz="1100" b="1" dirty="0" smtClean="0">
              <a:solidFill>
                <a:srgbClr val="0070C0"/>
              </a:solidFill>
              <a:latin typeface="黑体" panose="02010609060101010101" pitchFamily="49" charset="-122"/>
              <a:ea typeface="黑体" panose="02010609060101010101" pitchFamily="49" charset="-122"/>
            </a:endParaRPr>
          </a:p>
        </p:txBody>
      </p:sp>
      <p:graphicFrame>
        <p:nvGraphicFramePr>
          <p:cNvPr id="6" name="Group 215"/>
          <p:cNvGraphicFramePr>
            <a:graphicFrameLocks noGrp="1"/>
          </p:cNvGraphicFramePr>
          <p:nvPr>
            <p:extLst>
              <p:ext uri="{D42A27DB-BD31-4B8C-83A1-F6EECF244321}">
                <p14:modId xmlns:p14="http://schemas.microsoft.com/office/powerpoint/2010/main" val="3400764585"/>
              </p:ext>
            </p:extLst>
          </p:nvPr>
        </p:nvGraphicFramePr>
        <p:xfrm>
          <a:off x="1116013" y="3501008"/>
          <a:ext cx="7316787" cy="2619377"/>
        </p:xfrm>
        <a:graphic>
          <a:graphicData uri="http://schemas.openxmlformats.org/drawingml/2006/table">
            <a:tbl>
              <a:tblPr/>
              <a:tblGrid>
                <a:gridCol w="1133475"/>
                <a:gridCol w="1376362"/>
                <a:gridCol w="1295400"/>
                <a:gridCol w="2286000"/>
                <a:gridCol w="1225550"/>
              </a:tblGrid>
              <a:tr h="417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T(n)</a:t>
                      </a:r>
                      <a:endParaRPr kumimoji="0" lang="en-US" altLang="zh-CN" sz="1800" b="0" i="0" u="none" strike="noStrike" cap="none" normalizeH="0" baseline="0" dirty="0" smtClean="0">
                        <a:ln>
                          <a:noFill/>
                        </a:ln>
                        <a:solidFill>
                          <a:srgbClr val="FF000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n</a:t>
                      </a:r>
                      <a:r>
                        <a:rPr kumimoji="0" lang="zh-CN" altLang="en-US" sz="1800" b="1" i="0" u="none" strike="noStrike" cap="none" normalizeH="0" baseline="0" smtClean="0">
                          <a:ln>
                            <a:noFill/>
                          </a:ln>
                          <a:solidFill>
                            <a:srgbClr val="FF0000"/>
                          </a:solidFill>
                          <a:effectLst/>
                          <a:latin typeface="Times New Roman" pitchFamily="18" charset="0"/>
                          <a:ea typeface="华文中宋" pitchFamily="2" charset="-122"/>
                        </a:rPr>
                        <a:t>（</a:t>
                      </a:r>
                      <a:r>
                        <a:rPr kumimoji="0" lang="en-US" altLang="zh-CN" sz="1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C1</a:t>
                      </a:r>
                      <a:r>
                        <a:rPr kumimoji="0" lang="zh-CN" altLang="en-US" sz="1800" b="1" i="0" u="none" strike="noStrike" cap="none" normalizeH="0" baseline="0" smtClean="0">
                          <a:ln>
                            <a:noFill/>
                          </a:ln>
                          <a:solidFill>
                            <a:srgbClr val="FF0000"/>
                          </a:solidFill>
                          <a:effectLst/>
                          <a:latin typeface="Times New Roman" pitchFamily="18" charset="0"/>
                          <a:ea typeface="华文中宋" pitchFamily="2" charset="-122"/>
                        </a:rPr>
                        <a:t>）</a:t>
                      </a:r>
                      <a:endParaRPr kumimoji="0" lang="en-US" altLang="zh-CN" sz="1800" b="0" i="0" u="none" strike="noStrike" cap="none" normalizeH="0" baseline="0" smtClean="0">
                        <a:ln>
                          <a:noFill/>
                        </a:ln>
                        <a:solidFill>
                          <a:srgbClr val="FF000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n′</a:t>
                      </a:r>
                      <a:r>
                        <a:rPr kumimoji="0" lang="zh-CN" altLang="en-US" sz="1800" b="1" i="0" u="none" strike="noStrike" cap="none" normalizeH="0" baseline="0" smtClean="0">
                          <a:ln>
                            <a:noFill/>
                          </a:ln>
                          <a:solidFill>
                            <a:srgbClr val="FF0000"/>
                          </a:solidFill>
                          <a:effectLst/>
                          <a:latin typeface="Times New Roman" pitchFamily="18" charset="0"/>
                          <a:ea typeface="华文中宋" pitchFamily="2" charset="-122"/>
                        </a:rPr>
                        <a:t>（</a:t>
                      </a:r>
                      <a:r>
                        <a:rPr kumimoji="0" lang="en-US" altLang="zh-CN" sz="1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C2</a:t>
                      </a:r>
                      <a:r>
                        <a:rPr kumimoji="0" lang="zh-CN" altLang="en-US" sz="1800" b="1" i="0" u="none" strike="noStrike" cap="none" normalizeH="0" baseline="0" smtClean="0">
                          <a:ln>
                            <a:noFill/>
                          </a:ln>
                          <a:solidFill>
                            <a:srgbClr val="FF0000"/>
                          </a:solidFill>
                          <a:effectLst/>
                          <a:latin typeface="Times New Roman" pitchFamily="18" charset="0"/>
                          <a:ea typeface="华文中宋" pitchFamily="2" charset="-122"/>
                        </a:rPr>
                        <a:t>）</a:t>
                      </a:r>
                      <a:endParaRPr kumimoji="0" lang="en-US" altLang="zh-CN" sz="1800" b="0" i="0" u="none" strike="noStrike" cap="none" normalizeH="0" baseline="0" smtClean="0">
                        <a:ln>
                          <a:noFill/>
                        </a:ln>
                        <a:solidFill>
                          <a:srgbClr val="FF000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FF0000"/>
                          </a:solidFill>
                          <a:effectLst/>
                          <a:latin typeface="华文中宋" pitchFamily="2" charset="-122"/>
                          <a:ea typeface="华文中宋" pitchFamily="2" charset="-122"/>
                        </a:rPr>
                        <a:t>变化</a:t>
                      </a:r>
                      <a:endParaRPr kumimoji="0" lang="zh-CN" altLang="en-US" sz="1800" b="0" i="0" u="none" strike="noStrike" cap="none" normalizeH="0" baseline="0" dirty="0" smtClean="0">
                        <a:ln>
                          <a:noFill/>
                        </a:ln>
                        <a:solidFill>
                          <a:srgbClr val="FF0000"/>
                        </a:solidFill>
                        <a:effectLst/>
                        <a:latin typeface="Arial" pitchFamily="34" charset="0"/>
                        <a:ea typeface="华文中宋" pitchFamily="2" charset="-122"/>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0000"/>
                          </a:solidFill>
                          <a:effectLst/>
                          <a:latin typeface="Times New Roman" pitchFamily="18" charset="0"/>
                          <a:ea typeface="宋体" pitchFamily="2" charset="-122"/>
                          <a:cs typeface="Times New Roman" pitchFamily="18" charset="0"/>
                        </a:rPr>
                        <a:t>n′/n</a:t>
                      </a:r>
                      <a:endParaRPr kumimoji="0" lang="en-US" altLang="zh-CN" sz="1800" b="0" i="0" u="none" strike="noStrike" cap="none" normalizeH="0" baseline="0" smtClean="0">
                        <a:ln>
                          <a:noFill/>
                        </a:ln>
                        <a:solidFill>
                          <a:srgbClr val="FF000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10n</a:t>
                      </a:r>
                      <a:endParaRPr kumimoji="0" lang="en-US" altLang="zh-CN" sz="1800" b="0" i="0" u="none" strike="noStrike" cap="none" normalizeH="0" baseline="0" dirty="0" smtClean="0">
                        <a:ln>
                          <a:noFill/>
                        </a:ln>
                        <a:solidFill>
                          <a:srgbClr val="0070C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1000</a:t>
                      </a:r>
                      <a:endParaRPr kumimoji="0" lang="en-US" altLang="zh-CN" sz="1800" b="0" i="0" u="none" strike="noStrike" cap="none" normalizeH="0" baseline="0" dirty="0" smtClean="0">
                        <a:ln>
                          <a:noFill/>
                        </a:ln>
                        <a:solidFill>
                          <a:srgbClr val="0070C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宋体" pitchFamily="2" charset="-122"/>
                          <a:cs typeface="Times New Roman" pitchFamily="18" charset="0"/>
                        </a:rPr>
                        <a:t>10000</a:t>
                      </a:r>
                      <a:endParaRPr kumimoji="0" lang="en-US" altLang="zh-CN" sz="1800" b="0" i="0" u="none" strike="noStrike" cap="none" normalizeH="0" baseline="0" smtClean="0">
                        <a:ln>
                          <a:noFill/>
                        </a:ln>
                        <a:solidFill>
                          <a:srgbClr val="0070C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宋体" pitchFamily="2" charset="-122"/>
                          <a:cs typeface="Times New Roman" pitchFamily="18" charset="0"/>
                        </a:rPr>
                        <a:t>n′=10n</a:t>
                      </a:r>
                      <a:endParaRPr kumimoji="0" lang="en-US" altLang="zh-CN" sz="1800" b="0" i="0" u="none" strike="noStrike" cap="none" normalizeH="0" baseline="0" smtClean="0">
                        <a:ln>
                          <a:noFill/>
                        </a:ln>
                        <a:solidFill>
                          <a:srgbClr val="0070C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宋体" pitchFamily="2" charset="-122"/>
                          <a:cs typeface="Times New Roman" pitchFamily="18" charset="0"/>
                        </a:rPr>
                        <a:t>10</a:t>
                      </a:r>
                      <a:endParaRPr kumimoji="0" lang="en-US" altLang="zh-CN" sz="1800" b="0" i="0" u="none" strike="noStrike" cap="none" normalizeH="0" baseline="0" smtClean="0">
                        <a:ln>
                          <a:noFill/>
                        </a:ln>
                        <a:solidFill>
                          <a:srgbClr val="0070C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宋体" pitchFamily="2" charset="-122"/>
                          <a:cs typeface="Times New Roman" pitchFamily="18" charset="0"/>
                        </a:rPr>
                        <a:t>20n</a:t>
                      </a:r>
                      <a:endParaRPr kumimoji="0" lang="en-US" altLang="zh-CN" sz="1800" b="0" i="0" u="none" strike="noStrike" cap="none" normalizeH="0" baseline="0" smtClean="0">
                        <a:ln>
                          <a:noFill/>
                        </a:ln>
                        <a:solidFill>
                          <a:srgbClr val="0070C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500</a:t>
                      </a:r>
                      <a:endParaRPr kumimoji="0" lang="en-US" altLang="zh-CN" sz="1800" b="0" i="0" u="none" strike="noStrike" cap="none" normalizeH="0" baseline="0" dirty="0" smtClean="0">
                        <a:ln>
                          <a:noFill/>
                        </a:ln>
                        <a:solidFill>
                          <a:srgbClr val="0070C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5000</a:t>
                      </a:r>
                      <a:endParaRPr kumimoji="0" lang="en-US" altLang="zh-CN" sz="1800" b="0" i="0" u="none" strike="noStrike" cap="none" normalizeH="0" baseline="0" dirty="0" smtClean="0">
                        <a:ln>
                          <a:noFill/>
                        </a:ln>
                        <a:solidFill>
                          <a:srgbClr val="0070C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n′=10n</a:t>
                      </a:r>
                      <a:endParaRPr kumimoji="0" lang="en-US" altLang="zh-CN" sz="1800" b="0" i="0" u="none" strike="noStrike" cap="none" normalizeH="0" baseline="0" dirty="0" smtClean="0">
                        <a:ln>
                          <a:noFill/>
                        </a:ln>
                        <a:solidFill>
                          <a:srgbClr val="0070C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宋体" pitchFamily="2" charset="-122"/>
                          <a:cs typeface="Times New Roman" pitchFamily="18" charset="0"/>
                        </a:rPr>
                        <a:t>10</a:t>
                      </a:r>
                      <a:endParaRPr kumimoji="0" lang="en-US" altLang="zh-CN" sz="1800" b="0" i="0" u="none" strike="noStrike" cap="none" normalizeH="0" baseline="0" smtClean="0">
                        <a:ln>
                          <a:noFill/>
                        </a:ln>
                        <a:solidFill>
                          <a:srgbClr val="0070C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7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宋体" pitchFamily="2" charset="-122"/>
                          <a:cs typeface="Times New Roman" pitchFamily="18" charset="0"/>
                        </a:rPr>
                        <a:t>5nlogn</a:t>
                      </a:r>
                      <a:endParaRPr kumimoji="0" lang="en-US" altLang="zh-CN" sz="1800" b="0" i="0" u="none" strike="noStrike" cap="none" normalizeH="0" baseline="0" smtClean="0">
                        <a:ln>
                          <a:noFill/>
                        </a:ln>
                        <a:solidFill>
                          <a:srgbClr val="0070C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宋体" pitchFamily="2" charset="-122"/>
                          <a:cs typeface="Times New Roman" pitchFamily="18" charset="0"/>
                        </a:rPr>
                        <a:t>250</a:t>
                      </a:r>
                      <a:endParaRPr kumimoji="0" lang="en-US" altLang="zh-CN" sz="1800" b="0" i="0" u="none" strike="noStrike" cap="none" normalizeH="0" baseline="0" smtClean="0">
                        <a:ln>
                          <a:noFill/>
                        </a:ln>
                        <a:solidFill>
                          <a:srgbClr val="0070C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宋体" pitchFamily="2" charset="-122"/>
                          <a:cs typeface="Times New Roman" pitchFamily="18" charset="0"/>
                        </a:rPr>
                        <a:t>1842</a:t>
                      </a:r>
                      <a:endParaRPr kumimoji="0" lang="en-US" altLang="zh-CN" sz="1800" b="0" i="0" u="none" strike="noStrike" cap="none" normalizeH="0" baseline="0" smtClean="0">
                        <a:ln>
                          <a:noFill/>
                        </a:ln>
                        <a:solidFill>
                          <a:srgbClr val="0070C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n&lt;n′&lt;10n</a:t>
                      </a:r>
                      <a:endParaRPr kumimoji="0" lang="en-US" altLang="zh-CN" sz="1800" b="0" i="0" u="none" strike="noStrike" cap="none" normalizeH="0" baseline="0" dirty="0" smtClean="0">
                        <a:ln>
                          <a:noFill/>
                        </a:ln>
                        <a:solidFill>
                          <a:srgbClr val="0070C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宋体" pitchFamily="2" charset="-122"/>
                          <a:cs typeface="Times New Roman" pitchFamily="18" charset="0"/>
                        </a:rPr>
                        <a:t>7.37</a:t>
                      </a:r>
                      <a:endParaRPr kumimoji="0" lang="en-US" altLang="zh-CN" sz="1800" b="0" i="0" u="none" strike="noStrike" cap="none" normalizeH="0" baseline="0" smtClean="0">
                        <a:ln>
                          <a:noFill/>
                        </a:ln>
                        <a:solidFill>
                          <a:srgbClr val="0070C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9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宋体" pitchFamily="2" charset="-122"/>
                          <a:cs typeface="Times New Roman" pitchFamily="18" charset="0"/>
                        </a:rPr>
                        <a:t>2n</a:t>
                      </a:r>
                      <a:r>
                        <a:rPr kumimoji="0" lang="en-US" altLang="zh-CN" sz="1800" b="1" i="0" u="none" strike="noStrike" cap="none" normalizeH="0" baseline="30000" smtClean="0">
                          <a:ln>
                            <a:noFill/>
                          </a:ln>
                          <a:solidFill>
                            <a:srgbClr val="0070C0"/>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smtClean="0">
                        <a:ln>
                          <a:noFill/>
                        </a:ln>
                        <a:solidFill>
                          <a:srgbClr val="0070C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宋体" pitchFamily="2" charset="-122"/>
                          <a:cs typeface="Times New Roman" pitchFamily="18" charset="0"/>
                        </a:rPr>
                        <a:t>70</a:t>
                      </a:r>
                      <a:endParaRPr kumimoji="0" lang="en-US" altLang="zh-CN" sz="1800" b="0" i="0" u="none" strike="noStrike" cap="none" normalizeH="0" baseline="0" smtClean="0">
                        <a:ln>
                          <a:noFill/>
                        </a:ln>
                        <a:solidFill>
                          <a:srgbClr val="0070C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宋体" pitchFamily="2" charset="-122"/>
                          <a:cs typeface="Times New Roman" pitchFamily="18" charset="0"/>
                        </a:rPr>
                        <a:t>223</a:t>
                      </a:r>
                      <a:endParaRPr kumimoji="0" lang="en-US" altLang="zh-CN" sz="1800" b="0" i="0" u="none" strike="noStrike" cap="none" normalizeH="0" baseline="0" smtClean="0">
                        <a:ln>
                          <a:noFill/>
                        </a:ln>
                        <a:solidFill>
                          <a:srgbClr val="0070C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n ′ =       n</a:t>
                      </a:r>
                      <a:endParaRPr kumimoji="0" lang="en-US" altLang="zh-CN" sz="1800" b="0" i="0" u="none" strike="noStrike" cap="none" normalizeH="0" baseline="0" dirty="0" smtClean="0">
                        <a:ln>
                          <a:noFill/>
                        </a:ln>
                        <a:solidFill>
                          <a:srgbClr val="0070C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3.16</a:t>
                      </a:r>
                      <a:endParaRPr kumimoji="0" lang="en-US" altLang="zh-CN" sz="1800" b="0" i="0" u="none" strike="noStrike" cap="none" normalizeH="0" baseline="0" dirty="0" smtClean="0">
                        <a:ln>
                          <a:noFill/>
                        </a:ln>
                        <a:solidFill>
                          <a:srgbClr val="0070C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286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宋体" pitchFamily="2" charset="-122"/>
                          <a:cs typeface="Times New Roman" pitchFamily="18" charset="0"/>
                        </a:rPr>
                        <a:t>2</a:t>
                      </a:r>
                      <a:r>
                        <a:rPr kumimoji="0" lang="en-US" altLang="zh-CN" sz="1800" b="1" i="0" u="none" strike="noStrike" cap="none" normalizeH="0" baseline="30000" smtClean="0">
                          <a:ln>
                            <a:noFill/>
                          </a:ln>
                          <a:solidFill>
                            <a:srgbClr val="0070C0"/>
                          </a:solidFill>
                          <a:effectLst/>
                          <a:latin typeface="Times New Roman" pitchFamily="18" charset="0"/>
                          <a:ea typeface="宋体" pitchFamily="2" charset="-122"/>
                          <a:cs typeface="Times New Roman" pitchFamily="18" charset="0"/>
                        </a:rPr>
                        <a:t>n</a:t>
                      </a:r>
                      <a:endParaRPr kumimoji="0" lang="en-US" altLang="zh-CN" sz="1800" b="0" i="0" u="none" strike="noStrike" cap="none" normalizeH="0" baseline="0" smtClean="0">
                        <a:ln>
                          <a:noFill/>
                        </a:ln>
                        <a:solidFill>
                          <a:srgbClr val="0070C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宋体" pitchFamily="2" charset="-122"/>
                          <a:cs typeface="Times New Roman" pitchFamily="18" charset="0"/>
                        </a:rPr>
                        <a:t>13</a:t>
                      </a:r>
                      <a:endParaRPr kumimoji="0" lang="en-US" altLang="zh-CN" sz="1800" b="0" i="0" u="none" strike="noStrike" cap="none" normalizeH="0" baseline="0" smtClean="0">
                        <a:ln>
                          <a:noFill/>
                        </a:ln>
                        <a:solidFill>
                          <a:srgbClr val="0070C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宋体" pitchFamily="2" charset="-122"/>
                          <a:cs typeface="Times New Roman" pitchFamily="18" charset="0"/>
                        </a:rPr>
                        <a:t>16</a:t>
                      </a:r>
                      <a:endParaRPr kumimoji="0" lang="en-US" altLang="zh-CN" sz="1800" b="0" i="0" u="none" strike="noStrike" cap="none" normalizeH="0" baseline="0" smtClean="0">
                        <a:ln>
                          <a:noFill/>
                        </a:ln>
                        <a:solidFill>
                          <a:srgbClr val="0070C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宋体" pitchFamily="2" charset="-122"/>
                          <a:cs typeface="Times New Roman" pitchFamily="18" charset="0"/>
                        </a:rPr>
                        <a:t>n′=n+log10≈n+3</a:t>
                      </a:r>
                      <a:endParaRPr kumimoji="0" lang="en-US" altLang="zh-CN" sz="1800" b="0" i="0" u="none" strike="noStrike" cap="none" normalizeH="0" baseline="0" smtClean="0">
                        <a:ln>
                          <a:noFill/>
                        </a:ln>
                        <a:solidFill>
                          <a:srgbClr val="0070C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dirty="0" smtClean="0">
                        <a:ln>
                          <a:noFill/>
                        </a:ln>
                        <a:solidFill>
                          <a:srgbClr val="0070C0"/>
                        </a:solidFill>
                        <a:effectLst/>
                        <a:latin typeface="Arial" pitchFamily="34"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graphicFrame>
        <p:nvGraphicFramePr>
          <p:cNvPr id="8" name="Object 208"/>
          <p:cNvGraphicFramePr>
            <a:graphicFrameLocks noChangeAspect="1"/>
          </p:cNvGraphicFramePr>
          <p:nvPr>
            <p:extLst>
              <p:ext uri="{D42A27DB-BD31-4B8C-83A1-F6EECF244321}">
                <p14:modId xmlns:p14="http://schemas.microsoft.com/office/powerpoint/2010/main" val="3375401707"/>
              </p:ext>
            </p:extLst>
          </p:nvPr>
        </p:nvGraphicFramePr>
        <p:xfrm>
          <a:off x="6012160" y="5254898"/>
          <a:ext cx="381000" cy="288925"/>
        </p:xfrm>
        <a:graphic>
          <a:graphicData uri="http://schemas.openxmlformats.org/presentationml/2006/ole">
            <mc:AlternateContent xmlns:mc="http://schemas.openxmlformats.org/markup-compatibility/2006">
              <mc:Choice xmlns:v="urn:schemas-microsoft-com:vml" Requires="v">
                <p:oleObj spid="_x0000_s964713" name="公式" r:id="rId3" imgW="304668" imgH="228501" progId="Equation.3">
                  <p:embed/>
                </p:oleObj>
              </mc:Choice>
              <mc:Fallback>
                <p:oleObj name="公式" r:id="rId3" imgW="304668" imgH="22850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2160" y="5254898"/>
                        <a:ext cx="381000" cy="28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4"/>
          <p:cNvSpPr>
            <a:spLocks noChangeArrowheads="1"/>
          </p:cNvSpPr>
          <p:nvPr/>
        </p:nvSpPr>
        <p:spPr bwMode="auto">
          <a:xfrm>
            <a:off x="684213" y="44624"/>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dirty="0" smtClean="0">
                <a:solidFill>
                  <a:schemeClr val="bg1"/>
                </a:solidFill>
                <a:latin typeface="黑体" panose="02010609060101010101" pitchFamily="49" charset="-122"/>
                <a:ea typeface="黑体" panose="02010609060101010101" pitchFamily="49" charset="-122"/>
              </a:rPr>
              <a:t>多项式时间</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23</a:t>
            </a:fld>
            <a:endParaRPr lang="en-US" altLang="zh-CN" dirty="0"/>
          </a:p>
        </p:txBody>
      </p:sp>
    </p:spTree>
    <p:extLst>
      <p:ext uri="{BB962C8B-B14F-4D97-AF65-F5344CB8AC3E}">
        <p14:creationId xmlns:p14="http://schemas.microsoft.com/office/powerpoint/2010/main" val="26750679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
        <p:nvSpPr>
          <p:cNvPr id="4" name="灯片编号占位符 3"/>
          <p:cNvSpPr txBox="1">
            <a:spLocks/>
          </p:cNvSpPr>
          <p:nvPr/>
        </p:nvSpPr>
        <p:spPr>
          <a:xfrm>
            <a:off x="8100392" y="6402536"/>
            <a:ext cx="1905000" cy="457200"/>
          </a:xfrm>
          <a:prstGeom prst="rect">
            <a:avLst/>
          </a:prstGeom>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10F9EEFC-595C-4034-9959-BC21CB137938}" type="slidenum">
              <a:rPr lang="zh-CN" altLang="en-US" sz="1200" smtClean="0">
                <a:latin typeface="Arial Black" panose="020B0A04020102020204" pitchFamily="34" charset="0"/>
              </a:rPr>
              <a:pPr eaLnBrk="1" hangingPunct="1"/>
              <a:t>24</a:t>
            </a:fld>
            <a:endParaRPr lang="en-US" altLang="zh-CN" sz="1200" dirty="0">
              <a:latin typeface="Arial Black" panose="020B0A04020102020204" pitchFamily="34" charset="0"/>
            </a:endParaRPr>
          </a:p>
        </p:txBody>
      </p:sp>
      <p:sp>
        <p:nvSpPr>
          <p:cNvPr id="5" name="文本框 2"/>
          <p:cNvSpPr txBox="1">
            <a:spLocks noChangeArrowheads="1"/>
          </p:cNvSpPr>
          <p:nvPr/>
        </p:nvSpPr>
        <p:spPr bwMode="auto">
          <a:xfrm>
            <a:off x="755650" y="5517357"/>
            <a:ext cx="75612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b="1" dirty="0" smtClean="0">
                <a:solidFill>
                  <a:srgbClr val="0070C0"/>
                </a:solidFill>
              </a:rPr>
              <a:t>观察：</a:t>
            </a:r>
            <a:r>
              <a:rPr kumimoji="0" lang="en-US" altLang="zh-CN" sz="1800" b="1" dirty="0" smtClean="0">
                <a:solidFill>
                  <a:srgbClr val="0070C0"/>
                </a:solidFill>
                <a:cs typeface="Times New Roman" panose="02020603050405020304" pitchFamily="18" charset="0"/>
              </a:rPr>
              <a:t>n</a:t>
            </a:r>
            <a:r>
              <a:rPr kumimoji="0" lang="en-US" altLang="zh-CN" sz="1800" b="1" baseline="30000" dirty="0" smtClean="0">
                <a:solidFill>
                  <a:srgbClr val="0070C0"/>
                </a:solidFill>
                <a:cs typeface="Times New Roman" panose="02020603050405020304" pitchFamily="18" charset="0"/>
              </a:rPr>
              <a:t>8 </a:t>
            </a:r>
            <a:r>
              <a:rPr kumimoji="0" lang="zh-CN" altLang="en-US" sz="1800" b="1" dirty="0" smtClean="0">
                <a:solidFill>
                  <a:srgbClr val="0070C0"/>
                </a:solidFill>
                <a:ea typeface="华文中宋" panose="02010600040101010101" pitchFamily="2" charset="-122"/>
              </a:rPr>
              <a:t>和</a:t>
            </a:r>
            <a:r>
              <a:rPr kumimoji="0" lang="en-US" altLang="zh-CN" sz="1800" b="1" dirty="0" smtClean="0">
                <a:solidFill>
                  <a:srgbClr val="0070C0"/>
                </a:solidFill>
                <a:cs typeface="Times New Roman" panose="02020603050405020304" pitchFamily="18" charset="0"/>
              </a:rPr>
              <a:t>1.1</a:t>
            </a:r>
            <a:r>
              <a:rPr kumimoji="0" lang="en-US" altLang="zh-CN" sz="1800" b="1" baseline="30000" dirty="0" smtClean="0">
                <a:solidFill>
                  <a:srgbClr val="0070C0"/>
                </a:solidFill>
                <a:cs typeface="Times New Roman" panose="02020603050405020304" pitchFamily="18" charset="0"/>
              </a:rPr>
              <a:t>n</a:t>
            </a:r>
            <a:r>
              <a:rPr kumimoji="0" lang="zh-CN" altLang="en-US" sz="1800" dirty="0" smtClean="0">
                <a:solidFill>
                  <a:srgbClr val="0070C0"/>
                </a:solidFill>
                <a:latin typeface="Arial" panose="020B0604020202020204" pitchFamily="34" charset="0"/>
                <a:ea typeface="华文中宋" panose="02010600040101010101" pitchFamily="2" charset="-122"/>
              </a:rPr>
              <a:t>，</a:t>
            </a:r>
            <a:r>
              <a:rPr lang="en-US" altLang="zh-CN" sz="1800" b="1" dirty="0" smtClean="0">
                <a:solidFill>
                  <a:srgbClr val="0070C0"/>
                </a:solidFill>
              </a:rPr>
              <a:t>n≤100</a:t>
            </a:r>
            <a:r>
              <a:rPr lang="zh-CN" altLang="en-US" sz="1800" b="1" dirty="0" smtClean="0">
                <a:solidFill>
                  <a:srgbClr val="0070C0"/>
                </a:solidFill>
              </a:rPr>
              <a:t>时，（不自然的）多项式函数值大于指数函数值，但</a:t>
            </a:r>
            <a:r>
              <a:rPr lang="en-US" altLang="zh-CN" sz="1800" b="1" dirty="0" smtClean="0">
                <a:solidFill>
                  <a:srgbClr val="FF0000"/>
                </a:solidFill>
              </a:rPr>
              <a:t>n</a:t>
            </a:r>
            <a:r>
              <a:rPr lang="zh-CN" altLang="en-US" sz="1800" b="1" dirty="0" smtClean="0">
                <a:solidFill>
                  <a:srgbClr val="FF0000"/>
                </a:solidFill>
              </a:rPr>
              <a:t>充分大时，指数函数仍然超过多项式函数</a:t>
            </a:r>
            <a:r>
              <a:rPr lang="zh-CN" altLang="en-US" sz="1800" b="1" dirty="0" smtClean="0">
                <a:solidFill>
                  <a:prstClr val="white"/>
                </a:solidFill>
              </a:rPr>
              <a:t>。</a:t>
            </a:r>
          </a:p>
        </p:txBody>
      </p:sp>
      <p:sp>
        <p:nvSpPr>
          <p:cNvPr id="6" name="Text Box 5"/>
          <p:cNvSpPr txBox="1">
            <a:spLocks noChangeArrowheads="1"/>
          </p:cNvSpPr>
          <p:nvPr/>
        </p:nvSpPr>
        <p:spPr bwMode="auto">
          <a:xfrm>
            <a:off x="214313" y="1124744"/>
            <a:ext cx="8701087"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000" b="1" dirty="0" smtClean="0">
                <a:solidFill>
                  <a:srgbClr val="FF0000"/>
                </a:solidFill>
                <a:latin typeface="黑体" panose="02010609060101010101" pitchFamily="49" charset="-122"/>
                <a:ea typeface="黑体" panose="02010609060101010101" pitchFamily="49" charset="-122"/>
              </a:rPr>
              <a:t>为什么把复杂度函数是否可表示为多项式函数作为区分易解和难解的分界线？</a:t>
            </a:r>
            <a:endParaRPr kumimoji="0" lang="en-US" altLang="zh-CN" sz="2000" b="1" dirty="0" smtClean="0">
              <a:solidFill>
                <a:srgbClr val="FF0000"/>
              </a:solidFill>
              <a:latin typeface="黑体" panose="02010609060101010101" pitchFamily="49" charset="-122"/>
              <a:ea typeface="黑体" panose="02010609060101010101" pitchFamily="49" charset="-122"/>
            </a:endParaRPr>
          </a:p>
          <a:p>
            <a:pPr eaLnBrk="1" hangingPunct="1"/>
            <a:endParaRPr kumimoji="0" lang="en-US" altLang="zh-CN" sz="2000" b="1" dirty="0" smtClean="0">
              <a:solidFill>
                <a:srgbClr val="0070C0"/>
              </a:solidFill>
              <a:latin typeface="黑体" panose="02010609060101010101" pitchFamily="49" charset="-122"/>
              <a:ea typeface="黑体" panose="02010609060101010101" pitchFamily="49" charset="-122"/>
            </a:endParaRPr>
          </a:p>
          <a:p>
            <a:pPr eaLnBrk="1" hangingPunct="1"/>
            <a:r>
              <a:rPr kumimoji="0" lang="zh-CN" altLang="en-US" sz="2000" b="1" dirty="0" smtClean="0">
                <a:solidFill>
                  <a:srgbClr val="0070C0"/>
                </a:solidFill>
                <a:latin typeface="黑体" panose="02010609060101010101" pitchFamily="49" charset="-122"/>
                <a:ea typeface="黑体" panose="02010609060101010101" pitchFamily="49" charset="-122"/>
              </a:rPr>
              <a:t>（</a:t>
            </a:r>
            <a:r>
              <a:rPr kumimoji="0" lang="en-US" altLang="zh-CN" sz="2000" b="1" dirty="0" smtClean="0">
                <a:solidFill>
                  <a:srgbClr val="0070C0"/>
                </a:solidFill>
                <a:latin typeface="黑体" panose="02010609060101010101" pitchFamily="49" charset="-122"/>
                <a:ea typeface="黑体" panose="02010609060101010101" pitchFamily="49" charset="-122"/>
              </a:rPr>
              <a:t>3</a:t>
            </a:r>
            <a:r>
              <a:rPr kumimoji="0" lang="zh-CN" altLang="en-US" sz="2000" b="1" dirty="0" smtClean="0">
                <a:solidFill>
                  <a:srgbClr val="0070C0"/>
                </a:solidFill>
                <a:latin typeface="黑体" panose="02010609060101010101" pitchFamily="49" charset="-122"/>
                <a:ea typeface="黑体" panose="02010609060101010101" pitchFamily="49" charset="-122"/>
              </a:rPr>
              <a:t>）多项式时间复杂性忽略了系数，但不影响易解和难解问题划分。</a:t>
            </a:r>
            <a:endParaRPr kumimoji="0" lang="en-US" altLang="zh-CN" sz="2000" b="1" dirty="0" smtClean="0">
              <a:solidFill>
                <a:srgbClr val="0070C0"/>
              </a:solidFill>
              <a:latin typeface="黑体" panose="02010609060101010101" pitchFamily="49" charset="-122"/>
              <a:ea typeface="黑体" panose="02010609060101010101" pitchFamily="49" charset="-122"/>
            </a:endParaRPr>
          </a:p>
          <a:p>
            <a:pPr eaLnBrk="1" hangingPunct="1"/>
            <a:r>
              <a:rPr kumimoji="0" lang="en-US" altLang="zh-CN" sz="2000" b="1" dirty="0" smtClean="0">
                <a:solidFill>
                  <a:srgbClr val="0070C0"/>
                </a:solidFill>
                <a:latin typeface="黑体" panose="02010609060101010101" pitchFamily="49" charset="-122"/>
                <a:ea typeface="黑体" panose="02010609060101010101" pitchFamily="49" charset="-122"/>
              </a:rPr>
              <a:t>     </a:t>
            </a:r>
            <a:r>
              <a:rPr kumimoji="0" lang="zh-CN" altLang="en-US" sz="1600" b="1" dirty="0" smtClean="0">
                <a:solidFill>
                  <a:srgbClr val="0070C0"/>
                </a:solidFill>
                <a:latin typeface="黑体" panose="02010609060101010101" pitchFamily="49" charset="-122"/>
                <a:ea typeface="黑体" panose="02010609060101010101" pitchFamily="49" charset="-122"/>
              </a:rPr>
              <a:t>可以构造一些特殊的多项式函数和指数的增长率，忽略系数是否合理？</a:t>
            </a:r>
          </a:p>
          <a:p>
            <a:pPr eaLnBrk="1" hangingPunct="1"/>
            <a:r>
              <a:rPr kumimoji="0" lang="zh-CN" altLang="en-US" sz="2000" b="1" dirty="0" smtClean="0">
                <a:solidFill>
                  <a:prstClr val="white"/>
                </a:solidFill>
                <a:latin typeface="黑体" panose="02010609060101010101" pitchFamily="49" charset="-122"/>
                <a:ea typeface="黑体" panose="02010609060101010101" pitchFamily="49" charset="-122"/>
              </a:rPr>
              <a:t>    </a:t>
            </a:r>
            <a:endParaRPr kumimoji="0" lang="zh-CN" altLang="en-US" sz="1100" b="1" dirty="0" smtClean="0">
              <a:solidFill>
                <a:prstClr val="white"/>
              </a:solidFill>
              <a:latin typeface="黑体" panose="02010609060101010101" pitchFamily="49" charset="-122"/>
              <a:ea typeface="黑体" panose="02010609060101010101" pitchFamily="49" charset="-122"/>
            </a:endParaRPr>
          </a:p>
        </p:txBody>
      </p:sp>
      <p:graphicFrame>
        <p:nvGraphicFramePr>
          <p:cNvPr id="7" name="Group 231"/>
          <p:cNvGraphicFramePr>
            <a:graphicFrameLocks noGrp="1"/>
          </p:cNvGraphicFramePr>
          <p:nvPr>
            <p:extLst>
              <p:ext uri="{D42A27DB-BD31-4B8C-83A1-F6EECF244321}">
                <p14:modId xmlns:p14="http://schemas.microsoft.com/office/powerpoint/2010/main" val="2242039490"/>
              </p:ext>
            </p:extLst>
          </p:nvPr>
        </p:nvGraphicFramePr>
        <p:xfrm>
          <a:off x="827088" y="2851944"/>
          <a:ext cx="7239000" cy="2328865"/>
        </p:xfrm>
        <a:graphic>
          <a:graphicData uri="http://schemas.openxmlformats.org/drawingml/2006/table">
            <a:tbl>
              <a:tblPr/>
              <a:tblGrid>
                <a:gridCol w="1343025"/>
                <a:gridCol w="1069975"/>
                <a:gridCol w="1206500"/>
                <a:gridCol w="1206500"/>
                <a:gridCol w="1206500"/>
                <a:gridCol w="1206500"/>
              </a:tblGrid>
              <a:tr h="366713">
                <a:tc rowSpan="2">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70C0"/>
                          </a:solidFill>
                          <a:effectLst/>
                          <a:latin typeface="华文中宋" pitchFamily="2" charset="-122"/>
                          <a:ea typeface="华文中宋" pitchFamily="2" charset="-122"/>
                        </a:rPr>
                        <a:t>问题规模</a:t>
                      </a: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n </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T="45745" marB="45745"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70C0"/>
                          </a:solidFill>
                          <a:effectLst/>
                          <a:latin typeface="华文中宋" pitchFamily="2" charset="-122"/>
                          <a:ea typeface="华文中宋" pitchFamily="2" charset="-122"/>
                        </a:rPr>
                        <a:t>多项式函数</a:t>
                      </a:r>
                      <a:endParaRPr kumimoji="0" lang="zh-CN" altLang="en-US" sz="1800" b="0" i="0" u="none" strike="noStrike" cap="none" normalizeH="0" baseline="0" dirty="0" smtClean="0">
                        <a:ln>
                          <a:noFill/>
                        </a:ln>
                        <a:solidFill>
                          <a:srgbClr val="0070C0"/>
                        </a:solidFill>
                        <a:effectLst/>
                        <a:latin typeface="Arial" pitchFamily="34" charset="0"/>
                        <a:ea typeface="华文中宋" pitchFamily="2" charset="-122"/>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grid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smtClean="0">
                          <a:ln>
                            <a:noFill/>
                          </a:ln>
                          <a:solidFill>
                            <a:srgbClr val="0070C0"/>
                          </a:solidFill>
                          <a:effectLst/>
                          <a:latin typeface="华文中宋" pitchFamily="2" charset="-122"/>
                          <a:ea typeface="华文中宋" pitchFamily="2" charset="-122"/>
                        </a:rPr>
                        <a:t>指数函数</a:t>
                      </a:r>
                      <a:endParaRPr kumimoji="0" lang="zh-CN" altLang="en-US" sz="1800" b="0" i="0" u="none" strike="noStrike" cap="none" normalizeH="0" baseline="0" dirty="0" smtClean="0">
                        <a:ln>
                          <a:noFill/>
                        </a:ln>
                        <a:solidFill>
                          <a:srgbClr val="0070C0"/>
                        </a:solidFill>
                        <a:effectLst/>
                        <a:latin typeface="Arial" pitchFamily="34" charset="0"/>
                        <a:ea typeface="华文中宋" pitchFamily="2" charset="-122"/>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r>
              <a:tr h="366713">
                <a:tc vMerge="1">
                  <a:txBody>
                    <a:bodyPr/>
                    <a:lstStyle/>
                    <a:p>
                      <a:endParaRPr lang="zh-CN" altLang="en-US"/>
                    </a:p>
                  </a:txBody>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0000"/>
                          </a:solidFill>
                          <a:effectLst/>
                          <a:latin typeface="Times New Roman" pitchFamily="18" charset="0"/>
                          <a:ea typeface="华文中宋" pitchFamily="2" charset="-122"/>
                          <a:cs typeface="Times New Roman" pitchFamily="18" charset="0"/>
                        </a:rPr>
                        <a:t>n</a:t>
                      </a:r>
                      <a:r>
                        <a:rPr kumimoji="0" lang="en-US" altLang="zh-CN" sz="1800" b="1" i="0" u="none" strike="noStrike" cap="none" normalizeH="0" baseline="30000" smtClean="0">
                          <a:ln>
                            <a:noFill/>
                          </a:ln>
                          <a:solidFill>
                            <a:srgbClr val="FF0000"/>
                          </a:solidFill>
                          <a:effectLst/>
                          <a:latin typeface="Times New Roman" pitchFamily="18" charset="0"/>
                          <a:ea typeface="华文中宋" pitchFamily="2" charset="-122"/>
                          <a:cs typeface="Times New Roman" pitchFamily="18" charset="0"/>
                        </a:rPr>
                        <a:t>8</a:t>
                      </a:r>
                      <a:endParaRPr kumimoji="0" lang="en-US" altLang="zh-CN" sz="1800" b="0" i="0" u="none" strike="noStrike" cap="none" normalizeH="0" baseline="0" smtClean="0">
                        <a:ln>
                          <a:noFill/>
                        </a:ln>
                        <a:solidFill>
                          <a:srgbClr val="FF000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10</a:t>
                      </a:r>
                      <a:r>
                        <a:rPr kumimoji="0" lang="en-US" altLang="zh-CN" sz="1800" b="1" i="0" u="none" strike="noStrike" cap="none" normalizeH="0" baseline="30000" dirty="0" smtClean="0">
                          <a:ln>
                            <a:noFill/>
                          </a:ln>
                          <a:solidFill>
                            <a:srgbClr val="0070C0"/>
                          </a:solidFill>
                          <a:effectLst/>
                          <a:latin typeface="Times New Roman" pitchFamily="18" charset="0"/>
                          <a:ea typeface="华文中宋" pitchFamily="2" charset="-122"/>
                          <a:cs typeface="Times New Roman" pitchFamily="18" charset="0"/>
                        </a:rPr>
                        <a:t>8</a:t>
                      </a: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n</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n</a:t>
                      </a:r>
                      <a:r>
                        <a:rPr kumimoji="0" lang="en-US" altLang="zh-CN" sz="1800" b="1" i="0" u="none" strike="noStrike" cap="none" normalizeH="0" baseline="30000" dirty="0" smtClean="0">
                          <a:ln>
                            <a:noFill/>
                          </a:ln>
                          <a:solidFill>
                            <a:srgbClr val="0070C0"/>
                          </a:solidFill>
                          <a:effectLst/>
                          <a:latin typeface="Times New Roman" pitchFamily="18" charset="0"/>
                          <a:ea typeface="华文中宋" pitchFamily="2" charset="-122"/>
                          <a:cs typeface="Times New Roman" pitchFamily="18" charset="0"/>
                        </a:rPr>
                        <a:t>1000</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0000"/>
                          </a:solidFill>
                          <a:effectLst/>
                          <a:latin typeface="Times New Roman" pitchFamily="18" charset="0"/>
                          <a:ea typeface="华文中宋" pitchFamily="2" charset="-122"/>
                          <a:cs typeface="Times New Roman" pitchFamily="18" charset="0"/>
                        </a:rPr>
                        <a:t>1.1</a:t>
                      </a:r>
                      <a:r>
                        <a:rPr kumimoji="0" lang="en-US" altLang="zh-CN" sz="1800" b="1" i="0" u="none" strike="noStrike" cap="none" normalizeH="0" baseline="30000" smtClean="0">
                          <a:ln>
                            <a:noFill/>
                          </a:ln>
                          <a:solidFill>
                            <a:srgbClr val="FF0000"/>
                          </a:solidFill>
                          <a:effectLst/>
                          <a:latin typeface="Times New Roman" pitchFamily="18" charset="0"/>
                          <a:ea typeface="华文中宋" pitchFamily="2" charset="-122"/>
                          <a:cs typeface="Times New Roman" pitchFamily="18" charset="0"/>
                        </a:rPr>
                        <a:t>n</a:t>
                      </a:r>
                      <a:endParaRPr kumimoji="0" lang="en-US" altLang="zh-CN" sz="1800" b="0" i="0" u="none" strike="noStrike" cap="none" normalizeH="0" baseline="0" smtClean="0">
                        <a:ln>
                          <a:noFill/>
                        </a:ln>
                        <a:solidFill>
                          <a:srgbClr val="FF000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2</a:t>
                      </a:r>
                      <a:r>
                        <a:rPr kumimoji="0" lang="en-US" altLang="zh-CN" sz="1800" b="1" i="0" u="none" strike="noStrike" cap="none" normalizeH="0" baseline="30000" dirty="0" smtClean="0">
                          <a:ln>
                            <a:noFill/>
                          </a:ln>
                          <a:solidFill>
                            <a:srgbClr val="0070C0"/>
                          </a:solidFill>
                          <a:effectLst/>
                          <a:latin typeface="Times New Roman" pitchFamily="18" charset="0"/>
                          <a:ea typeface="华文中宋" pitchFamily="2" charset="-122"/>
                          <a:cs typeface="Times New Roman" pitchFamily="18" charset="0"/>
                        </a:rPr>
                        <a:t>0.01n</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3700">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5</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390625</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5×10</a:t>
                      </a:r>
                      <a:r>
                        <a:rPr kumimoji="0" lang="en-US" altLang="zh-CN" sz="1800" b="1" i="0" u="none" strike="noStrike" cap="none" normalizeH="0" baseline="30000" dirty="0" smtClean="0">
                          <a:ln>
                            <a:noFill/>
                          </a:ln>
                          <a:solidFill>
                            <a:srgbClr val="0070C0"/>
                          </a:solidFill>
                          <a:effectLst/>
                          <a:latin typeface="Times New Roman" pitchFamily="18" charset="0"/>
                          <a:ea typeface="华文中宋" pitchFamily="2" charset="-122"/>
                          <a:cs typeface="Times New Roman" pitchFamily="18" charset="0"/>
                        </a:rPr>
                        <a:t>8</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5</a:t>
                      </a:r>
                      <a:r>
                        <a:rPr kumimoji="0" lang="en-US" altLang="zh-CN" sz="1800" b="1" i="0" u="none" strike="noStrike" cap="none" normalizeH="0" baseline="30000" dirty="0" smtClean="0">
                          <a:ln>
                            <a:noFill/>
                          </a:ln>
                          <a:solidFill>
                            <a:srgbClr val="0070C0"/>
                          </a:solidFill>
                          <a:effectLst/>
                          <a:latin typeface="Times New Roman" pitchFamily="18" charset="0"/>
                          <a:ea typeface="华文中宋" pitchFamily="2" charset="-122"/>
                          <a:cs typeface="Times New Roman" pitchFamily="18" charset="0"/>
                        </a:rPr>
                        <a:t>1000</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1.611</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1.035</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67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10</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10</a:t>
                      </a:r>
                      <a:r>
                        <a:rPr kumimoji="0" lang="en-US" altLang="zh-CN" sz="1800" b="1" i="0" u="none" strike="noStrike" cap="none" normalizeH="0" baseline="30000" smtClean="0">
                          <a:ln>
                            <a:noFill/>
                          </a:ln>
                          <a:solidFill>
                            <a:srgbClr val="0070C0"/>
                          </a:solidFill>
                          <a:effectLst/>
                          <a:latin typeface="Times New Roman" pitchFamily="18" charset="0"/>
                          <a:ea typeface="华文中宋" pitchFamily="2" charset="-122"/>
                          <a:cs typeface="Times New Roman" pitchFamily="18" charset="0"/>
                        </a:rPr>
                        <a:t>8</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10</a:t>
                      </a:r>
                      <a:r>
                        <a:rPr kumimoji="0" lang="en-US" altLang="zh-CN" sz="1800" b="1" i="0" u="none" strike="noStrike" cap="none" normalizeH="0" baseline="30000" smtClean="0">
                          <a:ln>
                            <a:noFill/>
                          </a:ln>
                          <a:solidFill>
                            <a:srgbClr val="0070C0"/>
                          </a:solidFill>
                          <a:effectLst/>
                          <a:latin typeface="Times New Roman" pitchFamily="18" charset="0"/>
                          <a:ea typeface="华文中宋" pitchFamily="2" charset="-122"/>
                          <a:cs typeface="Times New Roman" pitchFamily="18" charset="0"/>
                        </a:rPr>
                        <a:t>9</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10</a:t>
                      </a:r>
                      <a:r>
                        <a:rPr kumimoji="0" lang="en-US" altLang="zh-CN" sz="1800" b="1" i="0" u="none" strike="noStrike" cap="none" normalizeH="0" baseline="30000" smtClean="0">
                          <a:ln>
                            <a:noFill/>
                          </a:ln>
                          <a:solidFill>
                            <a:srgbClr val="0070C0"/>
                          </a:solidFill>
                          <a:effectLst/>
                          <a:latin typeface="Times New Roman" pitchFamily="18" charset="0"/>
                          <a:ea typeface="华文中宋" pitchFamily="2" charset="-122"/>
                          <a:cs typeface="Times New Roman" pitchFamily="18" charset="0"/>
                        </a:rPr>
                        <a:t>1000</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2.594</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1.072</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921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100</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10</a:t>
                      </a:r>
                      <a:r>
                        <a:rPr kumimoji="0" lang="en-US" altLang="zh-CN" sz="1800" b="1" i="0" u="none" strike="noStrike" cap="none" normalizeH="0" baseline="30000" smtClean="0">
                          <a:ln>
                            <a:noFill/>
                          </a:ln>
                          <a:solidFill>
                            <a:srgbClr val="0070C0"/>
                          </a:solidFill>
                          <a:effectLst/>
                          <a:latin typeface="Times New Roman" pitchFamily="18" charset="0"/>
                          <a:ea typeface="华文中宋" pitchFamily="2" charset="-122"/>
                          <a:cs typeface="Times New Roman" pitchFamily="18" charset="0"/>
                        </a:rPr>
                        <a:t>16</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10</a:t>
                      </a:r>
                      <a:r>
                        <a:rPr kumimoji="0" lang="en-US" altLang="zh-CN" sz="1800" b="1" i="0" u="none" strike="noStrike" cap="none" normalizeH="0" baseline="30000" smtClean="0">
                          <a:ln>
                            <a:noFill/>
                          </a:ln>
                          <a:solidFill>
                            <a:srgbClr val="0070C0"/>
                          </a:solidFill>
                          <a:effectLst/>
                          <a:latin typeface="Times New Roman" pitchFamily="18" charset="0"/>
                          <a:ea typeface="华文中宋" pitchFamily="2" charset="-122"/>
                          <a:cs typeface="Times New Roman" pitchFamily="18" charset="0"/>
                        </a:rPr>
                        <a:t>10</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10</a:t>
                      </a:r>
                      <a:r>
                        <a:rPr kumimoji="0" lang="en-US" altLang="zh-CN" sz="1800" b="1" i="0" u="none" strike="noStrike" cap="none" normalizeH="0" baseline="30000" smtClean="0">
                          <a:ln>
                            <a:noFill/>
                          </a:ln>
                          <a:solidFill>
                            <a:srgbClr val="0070C0"/>
                          </a:solidFill>
                          <a:effectLst/>
                          <a:latin typeface="Times New Roman" pitchFamily="18" charset="0"/>
                          <a:ea typeface="华文中宋" pitchFamily="2" charset="-122"/>
                          <a:cs typeface="Times New Roman" pitchFamily="18" charset="0"/>
                        </a:rPr>
                        <a:t>2000</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13780.6</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2</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291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1000</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10</a:t>
                      </a:r>
                      <a:r>
                        <a:rPr kumimoji="0" lang="en-US" altLang="zh-CN" sz="1800" b="1" i="0" u="none" strike="noStrike" cap="none" normalizeH="0" baseline="30000" smtClean="0">
                          <a:ln>
                            <a:noFill/>
                          </a:ln>
                          <a:solidFill>
                            <a:srgbClr val="0070C0"/>
                          </a:solidFill>
                          <a:effectLst/>
                          <a:latin typeface="Times New Roman" pitchFamily="18" charset="0"/>
                          <a:ea typeface="华文中宋" pitchFamily="2" charset="-122"/>
                          <a:cs typeface="Times New Roman" pitchFamily="18" charset="0"/>
                        </a:rPr>
                        <a:t>24</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10</a:t>
                      </a:r>
                      <a:r>
                        <a:rPr kumimoji="0" lang="en-US" altLang="zh-CN" sz="1800" b="1" i="0" u="none" strike="noStrike" cap="none" normalizeH="0" baseline="30000" smtClean="0">
                          <a:ln>
                            <a:noFill/>
                          </a:ln>
                          <a:solidFill>
                            <a:srgbClr val="0070C0"/>
                          </a:solidFill>
                          <a:effectLst/>
                          <a:latin typeface="Times New Roman" pitchFamily="18" charset="0"/>
                          <a:ea typeface="华文中宋" pitchFamily="2" charset="-122"/>
                          <a:cs typeface="Times New Roman" pitchFamily="18" charset="0"/>
                        </a:rPr>
                        <a:t>11</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10</a:t>
                      </a:r>
                      <a:r>
                        <a:rPr kumimoji="0" lang="en-US" altLang="zh-CN" sz="1800" b="1" i="0" u="none" strike="noStrike" cap="none" normalizeH="0" baseline="30000" smtClean="0">
                          <a:ln>
                            <a:noFill/>
                          </a:ln>
                          <a:solidFill>
                            <a:srgbClr val="0070C0"/>
                          </a:solidFill>
                          <a:effectLst/>
                          <a:latin typeface="Times New Roman" pitchFamily="18" charset="0"/>
                          <a:ea typeface="华文中宋" pitchFamily="2" charset="-122"/>
                          <a:cs typeface="Times New Roman" pitchFamily="18" charset="0"/>
                        </a:rPr>
                        <a:t>3000</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70C0"/>
                          </a:solidFill>
                          <a:effectLst/>
                          <a:latin typeface="Times New Roman" pitchFamily="18" charset="0"/>
                          <a:ea typeface="华文中宋" pitchFamily="2" charset="-122"/>
                          <a:cs typeface="Times New Roman" pitchFamily="18" charset="0"/>
                        </a:rPr>
                        <a:t>2.47×10</a:t>
                      </a:r>
                      <a:r>
                        <a:rPr kumimoji="0" lang="en-US" altLang="zh-CN" sz="1800" b="1" i="0" u="none" strike="noStrike" cap="none" normalizeH="0" baseline="30000" smtClean="0">
                          <a:ln>
                            <a:noFill/>
                          </a:ln>
                          <a:solidFill>
                            <a:srgbClr val="0070C0"/>
                          </a:solidFill>
                          <a:effectLst/>
                          <a:latin typeface="Times New Roman" pitchFamily="18" charset="0"/>
                          <a:ea typeface="华文中宋" pitchFamily="2" charset="-122"/>
                          <a:cs typeface="Times New Roman" pitchFamily="18" charset="0"/>
                        </a:rPr>
                        <a:t>41</a:t>
                      </a:r>
                      <a:endParaRPr kumimoji="0" lang="en-US" altLang="zh-CN" sz="1800" b="0" i="0" u="none" strike="noStrike" cap="none" normalizeH="0" baseline="0" smtClean="0">
                        <a:ln>
                          <a:noFill/>
                        </a:ln>
                        <a:solidFill>
                          <a:srgbClr val="0070C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0070C0"/>
                          </a:solidFill>
                          <a:effectLst/>
                          <a:latin typeface="Times New Roman" pitchFamily="18" charset="0"/>
                          <a:ea typeface="华文中宋" pitchFamily="2" charset="-122"/>
                          <a:cs typeface="Times New Roman" pitchFamily="18" charset="0"/>
                        </a:rPr>
                        <a:t>1024</a:t>
                      </a:r>
                      <a:endParaRPr kumimoji="0" lang="en-US" altLang="zh-CN" sz="1800" b="0" i="0" u="none" strike="noStrike" cap="none" normalizeH="0" baseline="0" dirty="0" smtClean="0">
                        <a:ln>
                          <a:noFill/>
                        </a:ln>
                        <a:solidFill>
                          <a:srgbClr val="0070C0"/>
                        </a:solidFill>
                        <a:effectLst/>
                        <a:latin typeface="Arial" pitchFamily="34" charset="0"/>
                        <a:ea typeface="华文中宋" pitchFamily="2" charset="-122"/>
                        <a:cs typeface="Times New Roman" pitchFamily="18" charset="0"/>
                      </a:endParaRPr>
                    </a:p>
                  </a:txBody>
                  <a:tcPr marT="45745" marB="4574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8" name="Rectangle 4"/>
          <p:cNvSpPr>
            <a:spLocks noChangeArrowheads="1"/>
          </p:cNvSpPr>
          <p:nvPr/>
        </p:nvSpPr>
        <p:spPr bwMode="auto">
          <a:xfrm>
            <a:off x="684213" y="44624"/>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dirty="0" smtClean="0">
                <a:solidFill>
                  <a:schemeClr val="bg1"/>
                </a:solidFill>
                <a:latin typeface="黑体" panose="02010609060101010101" pitchFamily="49" charset="-122"/>
                <a:ea typeface="黑体" panose="02010609060101010101" pitchFamily="49" charset="-122"/>
              </a:rPr>
              <a:t>多项式时间</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24</a:t>
            </a:fld>
            <a:endParaRPr lang="en-US" altLang="zh-CN" dirty="0"/>
          </a:p>
        </p:txBody>
      </p:sp>
    </p:spTree>
    <p:extLst>
      <p:ext uri="{BB962C8B-B14F-4D97-AF65-F5344CB8AC3E}">
        <p14:creationId xmlns:p14="http://schemas.microsoft.com/office/powerpoint/2010/main" val="20599255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a:p>
        </p:txBody>
      </p:sp>
      <p:sp>
        <p:nvSpPr>
          <p:cNvPr id="4" name="灯片编号占位符 3"/>
          <p:cNvSpPr txBox="1">
            <a:spLocks/>
          </p:cNvSpPr>
          <p:nvPr/>
        </p:nvSpPr>
        <p:spPr>
          <a:xfrm>
            <a:off x="8191500" y="6432252"/>
            <a:ext cx="1905000" cy="457200"/>
          </a:xfrm>
          <a:prstGeom prst="rect">
            <a:avLst/>
          </a:prstGeom>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742950" indent="-28575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9pPr>
          </a:lstStyle>
          <a:p>
            <a:pPr eaLnBrk="1" hangingPunct="1"/>
            <a:fld id="{1130D68D-3E5A-46BE-8C80-98C12E5CD394}" type="slidenum">
              <a:rPr lang="zh-CN" altLang="en-US" sz="1400" smtClean="0">
                <a:latin typeface="Arial Black" panose="020B0A04020102020204" pitchFamily="34" charset="0"/>
              </a:rPr>
              <a:pPr eaLnBrk="1" hangingPunct="1"/>
              <a:t>25</a:t>
            </a:fld>
            <a:endParaRPr lang="en-US" altLang="zh-CN" sz="1400" dirty="0">
              <a:latin typeface="Arial Black" panose="020B0A04020102020204" pitchFamily="34" charset="0"/>
            </a:endParaRPr>
          </a:p>
        </p:txBody>
      </p:sp>
      <p:sp>
        <p:nvSpPr>
          <p:cNvPr id="5" name="AutoShape 5"/>
          <p:cNvSpPr>
            <a:spLocks noChangeArrowheads="1"/>
          </p:cNvSpPr>
          <p:nvPr/>
        </p:nvSpPr>
        <p:spPr bwMode="auto">
          <a:xfrm>
            <a:off x="2484438" y="2714625"/>
            <a:ext cx="3016250" cy="642938"/>
          </a:xfrm>
          <a:prstGeom prst="wedgeRoundRectCallout">
            <a:avLst>
              <a:gd name="adj1" fmla="val -65417"/>
              <a:gd name="adj2" fmla="val 61472"/>
              <a:gd name="adj3" fmla="val 16667"/>
            </a:avLst>
          </a:prstGeom>
          <a:solidFill>
            <a:schemeClr val="accent1"/>
          </a:solidFill>
          <a:ln w="9525">
            <a:solidFill>
              <a:schemeClr val="tx1"/>
            </a:solidFill>
            <a:miter lim="800000"/>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kumimoji="0" lang="zh-CN" altLang="en-US" sz="1800" dirty="0" smtClean="0">
                <a:solidFill>
                  <a:srgbClr val="00B050"/>
                </a:solidFill>
                <a:latin typeface="黑体" panose="02010609060101010101" pitchFamily="49" charset="-122"/>
                <a:ea typeface="黑体" panose="02010609060101010101" pitchFamily="49" charset="-122"/>
              </a:rPr>
              <a:t>可以把闭包简单地当成是一个函数引用 </a:t>
            </a:r>
          </a:p>
        </p:txBody>
      </p:sp>
      <p:sp>
        <p:nvSpPr>
          <p:cNvPr id="6" name="Text Box 7"/>
          <p:cNvSpPr txBox="1">
            <a:spLocks noChangeArrowheads="1"/>
          </p:cNvSpPr>
          <p:nvPr/>
        </p:nvSpPr>
        <p:spPr bwMode="auto">
          <a:xfrm>
            <a:off x="0" y="3284538"/>
            <a:ext cx="9091613"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b="1" dirty="0" smtClean="0">
                <a:solidFill>
                  <a:prstClr val="white"/>
                </a:solidFill>
                <a:latin typeface="黑体" panose="02010609060101010101" pitchFamily="49" charset="-122"/>
                <a:ea typeface="黑体" panose="02010609060101010101" pitchFamily="49" charset="-122"/>
              </a:rPr>
              <a:t> </a:t>
            </a:r>
            <a:r>
              <a:rPr kumimoji="0" lang="zh-CN" altLang="en-US" b="1" dirty="0" smtClean="0">
                <a:solidFill>
                  <a:prstClr val="white"/>
                </a:solidFill>
                <a:latin typeface="黑体" panose="02010609060101010101" pitchFamily="49" charset="-122"/>
                <a:ea typeface="黑体" panose="02010609060101010101" pitchFamily="49" charset="-122"/>
              </a:rPr>
              <a:t>   </a:t>
            </a:r>
            <a:r>
              <a:rPr kumimoji="0" lang="zh-CN" altLang="en-US" b="1" dirty="0" smtClean="0">
                <a:solidFill>
                  <a:srgbClr val="FF0000"/>
                </a:solidFill>
                <a:ea typeface="黑体" panose="02010609060101010101" pitchFamily="49" charset="-122"/>
              </a:rPr>
              <a:t>“</a:t>
            </a:r>
            <a:r>
              <a:rPr kumimoji="0" lang="zh-CN" altLang="en-US" b="1" dirty="0" smtClean="0">
                <a:solidFill>
                  <a:srgbClr val="FF0000"/>
                </a:solidFill>
                <a:latin typeface="黑体" panose="02010609060101010101" pitchFamily="49" charset="-122"/>
                <a:ea typeface="黑体" panose="02010609060101010101" pitchFamily="49" charset="-122"/>
              </a:rPr>
              <a:t>闭包</a:t>
            </a:r>
            <a:r>
              <a:rPr kumimoji="0" lang="zh-CN" altLang="en-US" b="1" dirty="0" smtClean="0">
                <a:solidFill>
                  <a:srgbClr val="FF0000"/>
                </a:solidFill>
                <a:ea typeface="黑体" panose="02010609060101010101" pitchFamily="49" charset="-122"/>
              </a:rPr>
              <a:t>”</a:t>
            </a:r>
            <a:r>
              <a:rPr kumimoji="0" lang="zh-CN" altLang="en-US" b="1" dirty="0" smtClean="0">
                <a:solidFill>
                  <a:srgbClr val="FF0000"/>
                </a:solidFill>
                <a:latin typeface="黑体" panose="02010609060101010101" pitchFamily="49" charset="-122"/>
                <a:ea typeface="黑体" panose="02010609060101010101" pitchFamily="49" charset="-122"/>
              </a:rPr>
              <a:t>性质</a:t>
            </a:r>
            <a:r>
              <a:rPr kumimoji="0" lang="zh-CN" altLang="en-US" b="1" dirty="0" smtClean="0">
                <a:solidFill>
                  <a:prstClr val="white"/>
                </a:solidFill>
                <a:latin typeface="黑体" panose="02010609060101010101" pitchFamily="49" charset="-122"/>
                <a:ea typeface="黑体" panose="02010609060101010101" pitchFamily="49" charset="-122"/>
              </a:rPr>
              <a:t>：</a:t>
            </a:r>
            <a:r>
              <a:rPr kumimoji="0" lang="zh-CN" altLang="en-US" b="1" dirty="0" smtClean="0">
                <a:solidFill>
                  <a:srgbClr val="0070C0"/>
                </a:solidFill>
                <a:latin typeface="黑体" panose="02010609060101010101" pitchFamily="49" charset="-122"/>
                <a:ea typeface="黑体" panose="02010609060101010101" pitchFamily="49" charset="-122"/>
              </a:rPr>
              <a:t>许多实际问题是一些子问题的组合或重叠。而多项式函数通过算术运算的组合或重叠（即多项式函数的多项式函数），得到的仍然是多项式界的。</a:t>
            </a:r>
          </a:p>
          <a:p>
            <a:pPr eaLnBrk="1" hangingPunct="1"/>
            <a:endParaRPr kumimoji="0" lang="zh-CN" altLang="en-US" b="1" dirty="0" smtClean="0">
              <a:solidFill>
                <a:prstClr val="white"/>
              </a:solidFill>
              <a:latin typeface="黑体" panose="02010609060101010101" pitchFamily="49" charset="-122"/>
              <a:ea typeface="黑体" panose="02010609060101010101" pitchFamily="49" charset="-122"/>
            </a:endParaRPr>
          </a:p>
          <a:p>
            <a:pPr eaLnBrk="1" hangingPunct="1"/>
            <a:r>
              <a:rPr kumimoji="0" lang="zh-CN" altLang="en-US" b="1" dirty="0" smtClean="0">
                <a:solidFill>
                  <a:prstClr val="white"/>
                </a:solidFill>
                <a:latin typeface="黑体" panose="02010609060101010101" pitchFamily="49" charset="-122"/>
                <a:ea typeface="黑体" panose="02010609060101010101" pitchFamily="49" charset="-122"/>
              </a:rPr>
              <a:t>     </a:t>
            </a:r>
            <a:r>
              <a:rPr kumimoji="0" lang="zh-CN" altLang="en-US" b="1" dirty="0" smtClean="0">
                <a:solidFill>
                  <a:srgbClr val="FF0000"/>
                </a:solidFill>
                <a:latin typeface="黑体" panose="02010609060101010101" pitchFamily="49" charset="-122"/>
                <a:ea typeface="黑体" panose="02010609060101010101" pitchFamily="49" charset="-122"/>
              </a:rPr>
              <a:t>不同计算模型的</a:t>
            </a:r>
            <a:r>
              <a:rPr kumimoji="0" lang="zh-CN" altLang="en-US" b="1" dirty="0" smtClean="0">
                <a:solidFill>
                  <a:srgbClr val="FF0000"/>
                </a:solidFill>
                <a:ea typeface="黑体" panose="02010609060101010101" pitchFamily="49" charset="-122"/>
              </a:rPr>
              <a:t>“</a:t>
            </a:r>
            <a:r>
              <a:rPr kumimoji="0" lang="zh-CN" altLang="en-US" b="1" dirty="0" smtClean="0">
                <a:solidFill>
                  <a:srgbClr val="FF0000"/>
                </a:solidFill>
                <a:latin typeface="黑体" panose="02010609060101010101" pitchFamily="49" charset="-122"/>
                <a:ea typeface="黑体" panose="02010609060101010101" pitchFamily="49" charset="-122"/>
              </a:rPr>
              <a:t>独立</a:t>
            </a:r>
            <a:r>
              <a:rPr kumimoji="0" lang="zh-CN" altLang="en-US" b="1" dirty="0" smtClean="0">
                <a:solidFill>
                  <a:srgbClr val="FF0000"/>
                </a:solidFill>
                <a:ea typeface="黑体" panose="02010609060101010101" pitchFamily="49" charset="-122"/>
              </a:rPr>
              <a:t>”</a:t>
            </a:r>
            <a:r>
              <a:rPr kumimoji="0" lang="zh-CN" altLang="en-US" b="1" dirty="0" smtClean="0">
                <a:solidFill>
                  <a:srgbClr val="FF0000"/>
                </a:solidFill>
                <a:latin typeface="黑体" panose="02010609060101010101" pitchFamily="49" charset="-122"/>
                <a:ea typeface="黑体" panose="02010609060101010101" pitchFamily="49" charset="-122"/>
              </a:rPr>
              <a:t>性或不依赖性</a:t>
            </a:r>
            <a:r>
              <a:rPr kumimoji="0" lang="zh-CN" altLang="en-US" b="1" dirty="0" smtClean="0">
                <a:solidFill>
                  <a:srgbClr val="0070C0"/>
                </a:solidFill>
                <a:latin typeface="黑体" panose="02010609060101010101" pitchFamily="49" charset="-122"/>
                <a:ea typeface="黑体" panose="02010609060101010101" pitchFamily="49" charset="-122"/>
              </a:rPr>
              <a:t>：即某一问题在一种计算模型（如</a:t>
            </a:r>
            <a:r>
              <a:rPr kumimoji="0" lang="en-US" altLang="zh-CN" b="1" dirty="0" smtClean="0">
                <a:solidFill>
                  <a:srgbClr val="0070C0"/>
                </a:solidFill>
                <a:latin typeface="黑体" panose="02010609060101010101" pitchFamily="49" charset="-122"/>
                <a:ea typeface="黑体" panose="02010609060101010101" pitchFamily="49" charset="-122"/>
              </a:rPr>
              <a:t>Turing</a:t>
            </a:r>
            <a:r>
              <a:rPr kumimoji="0" lang="zh-CN" altLang="en-US" b="1" dirty="0" smtClean="0">
                <a:solidFill>
                  <a:srgbClr val="0070C0"/>
                </a:solidFill>
                <a:latin typeface="黑体" panose="02010609060101010101" pitchFamily="49" charset="-122"/>
                <a:ea typeface="黑体" panose="02010609060101010101" pitchFamily="49" charset="-122"/>
              </a:rPr>
              <a:t>机）下有多项式算法，那么它一定也在其它几种模型（如</a:t>
            </a:r>
            <a:r>
              <a:rPr kumimoji="0" lang="en-US" altLang="zh-CN" b="1" dirty="0" smtClean="0">
                <a:solidFill>
                  <a:srgbClr val="0070C0"/>
                </a:solidFill>
                <a:latin typeface="黑体" panose="02010609060101010101" pitchFamily="49" charset="-122"/>
                <a:ea typeface="黑体" panose="02010609060101010101" pitchFamily="49" charset="-122"/>
              </a:rPr>
              <a:t>RAM</a:t>
            </a:r>
            <a:r>
              <a:rPr kumimoji="0" lang="zh-CN" altLang="en-US" b="1" dirty="0" smtClean="0">
                <a:solidFill>
                  <a:srgbClr val="0070C0"/>
                </a:solidFill>
                <a:latin typeface="黑体" panose="02010609060101010101" pitchFamily="49" charset="-122"/>
                <a:ea typeface="黑体" panose="02010609060101010101" pitchFamily="49" charset="-122"/>
              </a:rPr>
              <a:t>、</a:t>
            </a:r>
            <a:r>
              <a:rPr kumimoji="0" lang="en-US" altLang="zh-CN" b="1" dirty="0" smtClean="0">
                <a:solidFill>
                  <a:srgbClr val="0070C0"/>
                </a:solidFill>
                <a:latin typeface="黑体" panose="02010609060101010101" pitchFamily="49" charset="-122"/>
                <a:ea typeface="黑体" panose="02010609060101010101" pitchFamily="49" charset="-122"/>
              </a:rPr>
              <a:t>PRAS</a:t>
            </a:r>
            <a:r>
              <a:rPr kumimoji="0" lang="zh-CN" altLang="en-US" b="1" dirty="0" smtClean="0">
                <a:solidFill>
                  <a:srgbClr val="0070C0"/>
                </a:solidFill>
                <a:latin typeface="黑体" panose="02010609060101010101" pitchFamily="49" charset="-122"/>
                <a:ea typeface="黑体" panose="02010609060101010101" pitchFamily="49" charset="-122"/>
              </a:rPr>
              <a:t>模型）下有多项式算法。</a:t>
            </a:r>
            <a:endParaRPr kumimoji="0" lang="zh-CN" altLang="en-US" sz="1200" b="1" dirty="0" smtClean="0">
              <a:solidFill>
                <a:srgbClr val="0070C0"/>
              </a:solidFill>
              <a:latin typeface="黑体" panose="02010609060101010101" pitchFamily="49" charset="-122"/>
              <a:ea typeface="黑体" panose="02010609060101010101" pitchFamily="49" charset="-122"/>
            </a:endParaRPr>
          </a:p>
        </p:txBody>
      </p:sp>
      <p:sp>
        <p:nvSpPr>
          <p:cNvPr id="7" name="文本框 1"/>
          <p:cNvSpPr txBox="1">
            <a:spLocks noChangeArrowheads="1"/>
          </p:cNvSpPr>
          <p:nvPr/>
        </p:nvSpPr>
        <p:spPr bwMode="auto">
          <a:xfrm>
            <a:off x="885825" y="1641475"/>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mtClean="0">
              <a:solidFill>
                <a:prstClr val="black"/>
              </a:solidFill>
            </a:endParaRPr>
          </a:p>
        </p:txBody>
      </p:sp>
      <p:sp>
        <p:nvSpPr>
          <p:cNvPr id="8" name="Text Box 5"/>
          <p:cNvSpPr txBox="1">
            <a:spLocks noChangeArrowheads="1"/>
          </p:cNvSpPr>
          <p:nvPr/>
        </p:nvSpPr>
        <p:spPr bwMode="auto">
          <a:xfrm>
            <a:off x="-14288" y="1196975"/>
            <a:ext cx="9091613" cy="173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b="1" dirty="0" smtClean="0">
                <a:solidFill>
                  <a:prstClr val="white"/>
                </a:solidFill>
                <a:latin typeface="黑体" panose="02010609060101010101" pitchFamily="49" charset="-122"/>
                <a:ea typeface="黑体" panose="02010609060101010101" pitchFamily="49" charset="-122"/>
              </a:rPr>
              <a:t> </a:t>
            </a:r>
            <a:r>
              <a:rPr kumimoji="0" lang="zh-CN" altLang="en-US" b="1" dirty="0" smtClean="0">
                <a:solidFill>
                  <a:srgbClr val="FF0000"/>
                </a:solidFill>
                <a:latin typeface="黑体" panose="02010609060101010101" pitchFamily="49" charset="-122"/>
                <a:ea typeface="黑体" panose="02010609060101010101" pitchFamily="49" charset="-122"/>
              </a:rPr>
              <a:t>为什么把复杂度函数是否可表示为多项式函数作为区分易解和难解的分界线？</a:t>
            </a:r>
            <a:endParaRPr kumimoji="0" lang="en-US" altLang="zh-CN" b="1" dirty="0" smtClean="0">
              <a:solidFill>
                <a:srgbClr val="0070C0"/>
              </a:solidFill>
              <a:latin typeface="黑体" panose="02010609060101010101" pitchFamily="49" charset="-122"/>
              <a:ea typeface="黑体" panose="02010609060101010101" pitchFamily="49" charset="-122"/>
            </a:endParaRPr>
          </a:p>
          <a:p>
            <a:pPr eaLnBrk="1" hangingPunct="1"/>
            <a:r>
              <a:rPr kumimoji="0" lang="en-US" altLang="zh-CN" b="1" dirty="0" smtClean="0">
                <a:solidFill>
                  <a:srgbClr val="0070C0"/>
                </a:solidFill>
                <a:latin typeface="黑体" panose="02010609060101010101" pitchFamily="49" charset="-122"/>
                <a:ea typeface="黑体" panose="02010609060101010101" pitchFamily="49" charset="-122"/>
              </a:rPr>
              <a:t>   </a:t>
            </a:r>
            <a:r>
              <a:rPr kumimoji="0" lang="zh-CN" altLang="en-US" b="1" dirty="0" smtClean="0">
                <a:solidFill>
                  <a:srgbClr val="0070C0"/>
                </a:solidFill>
                <a:latin typeface="黑体" panose="02010609060101010101" pitchFamily="49" charset="-122"/>
                <a:ea typeface="黑体" panose="02010609060101010101" pitchFamily="49" charset="-122"/>
              </a:rPr>
              <a:t>（</a:t>
            </a:r>
            <a:r>
              <a:rPr kumimoji="0" lang="en-US" altLang="zh-CN" b="1" dirty="0" smtClean="0">
                <a:solidFill>
                  <a:srgbClr val="0070C0"/>
                </a:solidFill>
                <a:latin typeface="黑体" panose="02010609060101010101" pitchFamily="49" charset="-122"/>
                <a:ea typeface="黑体" panose="02010609060101010101" pitchFamily="49" charset="-122"/>
              </a:rPr>
              <a:t>4</a:t>
            </a:r>
            <a:r>
              <a:rPr kumimoji="0" lang="zh-CN" altLang="en-US" b="1" dirty="0" smtClean="0">
                <a:solidFill>
                  <a:srgbClr val="0070C0"/>
                </a:solidFill>
                <a:latin typeface="黑体" panose="02010609060101010101" pitchFamily="49" charset="-122"/>
                <a:ea typeface="黑体" panose="02010609060101010101" pitchFamily="49" charset="-122"/>
              </a:rPr>
              <a:t>）从理论上来说，多项式具有两个性质（从理论上说明用多项式函数作为区分易解和难解问题划分的合理性和完整性）：</a:t>
            </a:r>
          </a:p>
          <a:p>
            <a:pPr eaLnBrk="1" hangingPunct="1"/>
            <a:endParaRPr kumimoji="0" lang="zh-CN" altLang="en-US" sz="1200" b="1" dirty="0" smtClean="0">
              <a:solidFill>
                <a:prstClr val="white"/>
              </a:solidFill>
              <a:latin typeface="黑体" panose="02010609060101010101" pitchFamily="49" charset="-122"/>
              <a:ea typeface="黑体" panose="02010609060101010101" pitchFamily="49" charset="-122"/>
            </a:endParaRPr>
          </a:p>
        </p:txBody>
      </p:sp>
      <p:sp>
        <p:nvSpPr>
          <p:cNvPr id="9" name="Rectangle 4"/>
          <p:cNvSpPr>
            <a:spLocks noChangeArrowheads="1"/>
          </p:cNvSpPr>
          <p:nvPr/>
        </p:nvSpPr>
        <p:spPr bwMode="auto">
          <a:xfrm>
            <a:off x="684213" y="44624"/>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dirty="0" smtClean="0">
                <a:solidFill>
                  <a:schemeClr val="bg1"/>
                </a:solidFill>
                <a:latin typeface="黑体" panose="02010609060101010101" pitchFamily="49" charset="-122"/>
                <a:ea typeface="黑体" panose="02010609060101010101" pitchFamily="49" charset="-122"/>
              </a:rPr>
              <a:t>多项式时间</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25</a:t>
            </a:fld>
            <a:endParaRPr lang="en-US" altLang="zh-CN" dirty="0"/>
          </a:p>
        </p:txBody>
      </p:sp>
    </p:spTree>
    <p:extLst>
      <p:ext uri="{BB962C8B-B14F-4D97-AF65-F5344CB8AC3E}">
        <p14:creationId xmlns:p14="http://schemas.microsoft.com/office/powerpoint/2010/main" val="88452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altLang="zh-CN" dirty="0" smtClean="0">
                <a:latin typeface="Franklin Gothic Book" pitchFamily="32" charset="0"/>
                <a:ea typeface="ＭＳ Ｐゴシック" pitchFamily="32" charset="-128"/>
              </a:rPr>
              <a:t>10.3 The Class NP</a:t>
            </a:r>
          </a:p>
        </p:txBody>
      </p:sp>
      <p:sp>
        <p:nvSpPr>
          <p:cNvPr id="25605" name="Rectangle 3"/>
          <p:cNvSpPr>
            <a:spLocks noGrp="1" noChangeArrowheads="1"/>
          </p:cNvSpPr>
          <p:nvPr>
            <p:ph type="body" idx="1"/>
          </p:nvPr>
        </p:nvSpPr>
        <p:spPr/>
        <p:txBody>
          <a:bodyPr/>
          <a:lstStyle/>
          <a:p>
            <a:r>
              <a:rPr lang="en-US" altLang="zh-CN" dirty="0" smtClean="0">
                <a:latin typeface="Franklin Gothic Book" pitchFamily="32" charset="0"/>
                <a:ea typeface="ＭＳ Ｐゴシック" pitchFamily="32" charset="-128"/>
              </a:rPr>
              <a:t>First, NP does not stand for not-P!!</a:t>
            </a:r>
          </a:p>
          <a:p>
            <a:r>
              <a:rPr lang="en-US" altLang="zh-CN" dirty="0" smtClean="0">
                <a:latin typeface="Franklin Gothic Book" pitchFamily="32" charset="0"/>
                <a:ea typeface="ＭＳ Ｐゴシック" pitchFamily="32" charset="-128"/>
              </a:rPr>
              <a:t>NP is the class of problems for which a candidate solution can be </a:t>
            </a:r>
            <a:r>
              <a:rPr lang="en-US" altLang="zh-CN" dirty="0" smtClean="0">
                <a:solidFill>
                  <a:srgbClr val="00B0F0"/>
                </a:solidFill>
                <a:latin typeface="Franklin Gothic Book" pitchFamily="32" charset="0"/>
                <a:ea typeface="ＭＳ Ｐゴシック" pitchFamily="32" charset="-128"/>
              </a:rPr>
              <a:t>verified</a:t>
            </a:r>
            <a:r>
              <a:rPr lang="en-US" altLang="zh-CN" dirty="0" smtClean="0">
                <a:latin typeface="Franklin Gothic Book" pitchFamily="32" charset="0"/>
                <a:ea typeface="ＭＳ Ｐゴシック" pitchFamily="32" charset="-128"/>
              </a:rPr>
              <a:t> in polynomial time</a:t>
            </a:r>
          </a:p>
          <a:p>
            <a:r>
              <a:rPr lang="en-US" altLang="zh-CN" dirty="0" smtClean="0">
                <a:latin typeface="Franklin Gothic Book" pitchFamily="32" charset="0"/>
                <a:ea typeface="ＭＳ Ｐゴシック" pitchFamily="32" charset="-128"/>
              </a:rPr>
              <a:t>Nondeterministic  polynomial</a:t>
            </a:r>
            <a:endParaRPr lang="en-US" altLang="zh-CN" dirty="0">
              <a:latin typeface="Franklin Gothic Book" pitchFamily="32" charset="0"/>
              <a:ea typeface="ＭＳ Ｐゴシック" pitchFamily="32" charset="-128"/>
            </a:endParaRPr>
          </a:p>
          <a:p>
            <a:r>
              <a:rPr lang="en-US" altLang="zh-CN" dirty="0" smtClean="0">
                <a:latin typeface="Franklin Gothic Book" pitchFamily="32" charset="0"/>
                <a:ea typeface="ＭＳ Ｐゴシック" pitchFamily="32" charset="-128"/>
              </a:rPr>
              <a:t>P is a subset of NP</a:t>
            </a:r>
          </a:p>
          <a:p>
            <a:endParaRPr lang="en-US" altLang="zh-CN" dirty="0" smtClean="0">
              <a:latin typeface="Franklin Gothic Book" pitchFamily="32" charset="0"/>
              <a:ea typeface="ＭＳ Ｐゴシック" pitchFamily="32" charset="-128"/>
            </a:endParaRPr>
          </a:p>
        </p:txBody>
      </p:sp>
      <p:sp>
        <p:nvSpPr>
          <p:cNvPr id="25606" name="AutoShape 4"/>
          <p:cNvSpPr>
            <a:spLocks noChangeArrowheads="1"/>
          </p:cNvSpPr>
          <p:nvPr/>
        </p:nvSpPr>
        <p:spPr bwMode="auto">
          <a:xfrm>
            <a:off x="539552" y="1700808"/>
            <a:ext cx="7162800" cy="1524000"/>
          </a:xfrm>
          <a:prstGeom prst="roundRect">
            <a:avLst>
              <a:gd name="adj" fmla="val 16667"/>
            </a:avLst>
          </a:prstGeom>
          <a:noFill/>
          <a:ln w="38100">
            <a:solidFill>
              <a:srgbClr val="FA27FF"/>
            </a:solidFill>
            <a:round/>
            <a:headEnd/>
            <a:tailEnd/>
          </a:ln>
        </p:spPr>
        <p:txBody>
          <a:bodyPr wrap="none" anchor="ctr"/>
          <a:lstStyle/>
          <a:p>
            <a:endParaRPr lang="zh-CN" altLang="zh-CN"/>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26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anim calcmode="lin" valueType="num">
                                      <p:cBhvr additive="base">
                                        <p:cTn id="7" dur="500" fill="hold"/>
                                        <p:tgtEl>
                                          <p:spTgt spid="2560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5605">
                                            <p:txEl>
                                              <p:pRg st="1" end="1"/>
                                            </p:txEl>
                                          </p:spTgt>
                                        </p:tgtEl>
                                        <p:attrNameLst>
                                          <p:attrName>style.visibility</p:attrName>
                                        </p:attrNameLst>
                                      </p:cBhvr>
                                      <p:to>
                                        <p:strVal val="visible"/>
                                      </p:to>
                                    </p:set>
                                    <p:anim calcmode="lin" valueType="num">
                                      <p:cBhvr additive="base">
                                        <p:cTn id="13" dur="500" fill="hold"/>
                                        <p:tgtEl>
                                          <p:spTgt spid="2560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606"/>
                                        </p:tgtEl>
                                        <p:attrNameLst>
                                          <p:attrName>style.visibility</p:attrName>
                                        </p:attrNameLst>
                                      </p:cBhvr>
                                      <p:to>
                                        <p:strVal val="visible"/>
                                      </p:to>
                                    </p:set>
                                    <p:anim calcmode="lin" valueType="num">
                                      <p:cBhvr additive="base">
                                        <p:cTn id="19" dur="500" fill="hold"/>
                                        <p:tgtEl>
                                          <p:spTgt spid="25606"/>
                                        </p:tgtEl>
                                        <p:attrNameLst>
                                          <p:attrName>ppt_x</p:attrName>
                                        </p:attrNameLst>
                                      </p:cBhvr>
                                      <p:tavLst>
                                        <p:tav tm="0">
                                          <p:val>
                                            <p:strVal val="#ppt_x"/>
                                          </p:val>
                                        </p:tav>
                                        <p:tav tm="100000">
                                          <p:val>
                                            <p:strVal val="#ppt_x"/>
                                          </p:val>
                                        </p:tav>
                                      </p:tavLst>
                                    </p:anim>
                                    <p:anim calcmode="lin" valueType="num">
                                      <p:cBhvr additive="base">
                                        <p:cTn id="20" dur="500" fill="hold"/>
                                        <p:tgtEl>
                                          <p:spTgt spid="2560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605">
                                            <p:txEl>
                                              <p:pRg st="2" end="2"/>
                                            </p:txEl>
                                          </p:spTgt>
                                        </p:tgtEl>
                                        <p:attrNameLst>
                                          <p:attrName>style.visibility</p:attrName>
                                        </p:attrNameLst>
                                      </p:cBhvr>
                                      <p:to>
                                        <p:strVal val="visible"/>
                                      </p:to>
                                    </p:set>
                                    <p:anim calcmode="lin" valueType="num">
                                      <p:cBhvr additive="base">
                                        <p:cTn id="25" dur="500" fill="hold"/>
                                        <p:tgtEl>
                                          <p:spTgt spid="2560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60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5605">
                                            <p:txEl>
                                              <p:pRg st="3" end="3"/>
                                            </p:txEl>
                                          </p:spTgt>
                                        </p:tgtEl>
                                        <p:attrNameLst>
                                          <p:attrName>style.visibility</p:attrName>
                                        </p:attrNameLst>
                                      </p:cBhvr>
                                      <p:to>
                                        <p:strVal val="visible"/>
                                      </p:to>
                                    </p:set>
                                    <p:anim calcmode="lin" valueType="num">
                                      <p:cBhvr additive="base">
                                        <p:cTn id="31" dur="500" fill="hold"/>
                                        <p:tgtEl>
                                          <p:spTgt spid="2560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60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Verifying a Candidate Solution</a:t>
            </a:r>
          </a:p>
        </p:txBody>
      </p:sp>
      <p:sp>
        <p:nvSpPr>
          <p:cNvPr id="27653" name="Rectangle 3"/>
          <p:cNvSpPr>
            <a:spLocks noGrp="1" noChangeArrowheads="1"/>
          </p:cNvSpPr>
          <p:nvPr>
            <p:ph type="body" idx="1"/>
          </p:nvPr>
        </p:nvSpPr>
        <p:spPr>
          <a:xfrm>
            <a:off x="250031" y="1177826"/>
            <a:ext cx="8643937" cy="5078412"/>
          </a:xfrm>
        </p:spPr>
        <p:txBody>
          <a:bodyPr/>
          <a:lstStyle/>
          <a:p>
            <a:pPr>
              <a:lnSpc>
                <a:spcPct val="90000"/>
              </a:lnSpc>
            </a:pPr>
            <a:r>
              <a:rPr lang="en-US" altLang="zh-CN" sz="2400" dirty="0" smtClean="0">
                <a:latin typeface="Franklin Gothic Book" pitchFamily="32" charset="0"/>
                <a:ea typeface="ＭＳ Ｐゴシック" pitchFamily="32" charset="-128"/>
              </a:rPr>
              <a:t>Difference between solving a problem and verifying a candidate solution:</a:t>
            </a:r>
          </a:p>
          <a:p>
            <a:pPr>
              <a:lnSpc>
                <a:spcPct val="90000"/>
              </a:lnSpc>
            </a:pPr>
            <a:r>
              <a:rPr lang="en-US" altLang="zh-CN" sz="2400" dirty="0" smtClean="0">
                <a:solidFill>
                  <a:srgbClr val="FF0000"/>
                </a:solidFill>
                <a:latin typeface="Franklin Gothic Book" pitchFamily="32" charset="0"/>
                <a:ea typeface="ＭＳ Ｐゴシック" pitchFamily="32" charset="-128"/>
              </a:rPr>
              <a:t>Solving a problem</a:t>
            </a:r>
            <a:r>
              <a:rPr lang="en-US" altLang="zh-CN" sz="2400" dirty="0" smtClean="0">
                <a:latin typeface="Franklin Gothic Book" pitchFamily="32" charset="0"/>
                <a:ea typeface="ＭＳ Ｐゴシック" pitchFamily="32" charset="-128"/>
              </a:rPr>
              <a:t>:  is there a path in graph G from vertex u to vertex v with at most k edges?</a:t>
            </a:r>
          </a:p>
          <a:p>
            <a:pPr>
              <a:lnSpc>
                <a:spcPct val="90000"/>
              </a:lnSpc>
            </a:pPr>
            <a:r>
              <a:rPr lang="en-US" altLang="zh-CN" sz="2400" dirty="0" smtClean="0">
                <a:solidFill>
                  <a:srgbClr val="FF0000"/>
                </a:solidFill>
                <a:latin typeface="Franklin Gothic Book" pitchFamily="32" charset="0"/>
                <a:ea typeface="ＭＳ Ｐゴシック" pitchFamily="32" charset="-128"/>
              </a:rPr>
              <a:t>Verifying a candidate solution</a:t>
            </a:r>
            <a:r>
              <a:rPr lang="en-US" altLang="zh-CN" sz="2400" dirty="0" smtClean="0">
                <a:latin typeface="Franklin Gothic Book" pitchFamily="32" charset="0"/>
                <a:ea typeface="ＭＳ Ｐゴシック" pitchFamily="32" charset="-128"/>
              </a:rPr>
              <a:t>:  is v</a:t>
            </a:r>
            <a:r>
              <a:rPr lang="en-US" altLang="zh-CN" sz="2400" baseline="-25000" dirty="0" smtClean="0">
                <a:latin typeface="Franklin Gothic Book" pitchFamily="32" charset="0"/>
                <a:ea typeface="ＭＳ Ｐゴシック" pitchFamily="32" charset="-128"/>
              </a:rPr>
              <a:t>0</a:t>
            </a:r>
            <a:r>
              <a:rPr lang="en-US" altLang="zh-CN" sz="2400" dirty="0" smtClean="0">
                <a:latin typeface="Franklin Gothic Book" pitchFamily="32" charset="0"/>
                <a:ea typeface="ＭＳ Ｐゴシック" pitchFamily="32" charset="-128"/>
              </a:rPr>
              <a:t>, v</a:t>
            </a:r>
            <a:r>
              <a:rPr lang="en-US" altLang="zh-CN" sz="2400" baseline="-25000" dirty="0" smtClean="0">
                <a:latin typeface="Franklin Gothic Book" pitchFamily="32" charset="0"/>
                <a:ea typeface="ＭＳ Ｐゴシック" pitchFamily="32" charset="-128"/>
              </a:rPr>
              <a:t>1</a:t>
            </a:r>
            <a:r>
              <a:rPr lang="en-US" altLang="zh-CN" sz="2400" dirty="0" smtClean="0">
                <a:latin typeface="Franklin Gothic Book" pitchFamily="32" charset="0"/>
                <a:ea typeface="ＭＳ Ｐゴシック" pitchFamily="32" charset="-128"/>
              </a:rPr>
              <a:t>, …, </a:t>
            </a:r>
            <a:r>
              <a:rPr lang="en-US" altLang="zh-CN" sz="2400" dirty="0" err="1" smtClean="0">
                <a:latin typeface="Franklin Gothic Book" pitchFamily="32" charset="0"/>
                <a:ea typeface="ＭＳ Ｐゴシック" pitchFamily="32" charset="-128"/>
              </a:rPr>
              <a:t>v</a:t>
            </a:r>
            <a:r>
              <a:rPr lang="en-US" altLang="zh-CN" sz="2800" baseline="-25000" dirty="0" err="1" smtClean="0">
                <a:latin typeface="Brush Script MT" pitchFamily="32" charset="0"/>
                <a:ea typeface="ＭＳ Ｐゴシック" pitchFamily="32" charset="-128"/>
              </a:rPr>
              <a:t>l</a:t>
            </a:r>
            <a:r>
              <a:rPr lang="en-US" altLang="zh-CN" sz="2400" dirty="0" smtClean="0">
                <a:latin typeface="Franklin Gothic Book" pitchFamily="32" charset="0"/>
                <a:ea typeface="ＭＳ Ｐゴシック" pitchFamily="32" charset="-128"/>
              </a:rPr>
              <a:t> a path in graph G from vertex u to vertex v with at most k edges?</a:t>
            </a:r>
          </a:p>
        </p:txBody>
      </p:sp>
      <p:sp>
        <p:nvSpPr>
          <p:cNvPr id="2" name="矩形 1"/>
          <p:cNvSpPr/>
          <p:nvPr/>
        </p:nvSpPr>
        <p:spPr>
          <a:xfrm>
            <a:off x="755576" y="3717032"/>
            <a:ext cx="7920880" cy="1754326"/>
          </a:xfrm>
          <a:prstGeom prst="rect">
            <a:avLst/>
          </a:prstGeom>
        </p:spPr>
        <p:txBody>
          <a:bodyPr wrap="square">
            <a:spAutoFit/>
          </a:bodyPr>
          <a:lstStyle/>
          <a:p>
            <a:pPr>
              <a:lnSpc>
                <a:spcPct val="90000"/>
              </a:lnSpc>
            </a:pPr>
            <a:r>
              <a:rPr lang="en-US" altLang="zh-CN" sz="2400" dirty="0">
                <a:latin typeface="Franklin Gothic Book" pitchFamily="32" charset="0"/>
                <a:ea typeface="ＭＳ Ｐゴシック" pitchFamily="32" charset="-128"/>
              </a:rPr>
              <a:t>A Hamiltonian cycle in an undirected graph is a cycle that visits every vertex exactly once.</a:t>
            </a:r>
          </a:p>
          <a:p>
            <a:pPr>
              <a:lnSpc>
                <a:spcPct val="90000"/>
              </a:lnSpc>
            </a:pPr>
            <a:r>
              <a:rPr lang="en-US" altLang="zh-CN" sz="2400" dirty="0">
                <a:solidFill>
                  <a:srgbClr val="FF0000"/>
                </a:solidFill>
                <a:latin typeface="Franklin Gothic Book" pitchFamily="32" charset="0"/>
                <a:ea typeface="ＭＳ Ｐゴシック" pitchFamily="32" charset="-128"/>
              </a:rPr>
              <a:t>Solving a problem</a:t>
            </a:r>
            <a:r>
              <a:rPr lang="en-US" altLang="zh-CN" sz="2400" dirty="0">
                <a:latin typeface="Franklin Gothic Book" pitchFamily="32" charset="0"/>
                <a:ea typeface="ＭＳ Ｐゴシック" pitchFamily="32" charset="-128"/>
              </a:rPr>
              <a:t>:  is there a Hamiltonian cycle in graph G?</a:t>
            </a:r>
          </a:p>
          <a:p>
            <a:pPr>
              <a:lnSpc>
                <a:spcPct val="90000"/>
              </a:lnSpc>
            </a:pPr>
            <a:r>
              <a:rPr lang="en-US" altLang="zh-CN" sz="2400" dirty="0">
                <a:solidFill>
                  <a:srgbClr val="FF0000"/>
                </a:solidFill>
                <a:latin typeface="Franklin Gothic Book" pitchFamily="32" charset="0"/>
                <a:ea typeface="ＭＳ Ｐゴシック" pitchFamily="32" charset="-128"/>
              </a:rPr>
              <a:t>Verifying a candidate solution</a:t>
            </a:r>
            <a:r>
              <a:rPr lang="en-US" altLang="zh-CN" sz="2400" dirty="0">
                <a:latin typeface="Franklin Gothic Book" pitchFamily="32" charset="0"/>
                <a:ea typeface="ＭＳ Ｐゴシック" pitchFamily="32" charset="-128"/>
              </a:rPr>
              <a:t>:  is v</a:t>
            </a:r>
            <a:r>
              <a:rPr lang="en-US" altLang="zh-CN" sz="2400" baseline="-25000" dirty="0">
                <a:latin typeface="Franklin Gothic Book" pitchFamily="32" charset="0"/>
                <a:ea typeface="ＭＳ Ｐゴシック" pitchFamily="32" charset="-128"/>
              </a:rPr>
              <a:t>0</a:t>
            </a:r>
            <a:r>
              <a:rPr lang="en-US" altLang="zh-CN" sz="2400" dirty="0">
                <a:latin typeface="Franklin Gothic Book" pitchFamily="32" charset="0"/>
                <a:ea typeface="ＭＳ Ｐゴシック" pitchFamily="32" charset="-128"/>
              </a:rPr>
              <a:t>, v</a:t>
            </a:r>
            <a:r>
              <a:rPr lang="en-US" altLang="zh-CN" sz="2400" baseline="-25000" dirty="0">
                <a:latin typeface="Franklin Gothic Book" pitchFamily="32" charset="0"/>
                <a:ea typeface="ＭＳ Ｐゴシック" pitchFamily="32" charset="-128"/>
              </a:rPr>
              <a:t>1</a:t>
            </a:r>
            <a:r>
              <a:rPr lang="en-US" altLang="zh-CN" sz="2400" dirty="0">
                <a:latin typeface="Franklin Gothic Book" pitchFamily="32" charset="0"/>
                <a:ea typeface="ＭＳ Ｐゴシック" pitchFamily="32" charset="-128"/>
              </a:rPr>
              <a:t>, …, </a:t>
            </a:r>
            <a:r>
              <a:rPr lang="en-US" altLang="zh-CN" sz="2400" dirty="0" err="1">
                <a:latin typeface="Franklin Gothic Book" pitchFamily="32" charset="0"/>
                <a:ea typeface="ＭＳ Ｐゴシック" pitchFamily="32" charset="-128"/>
              </a:rPr>
              <a:t>v</a:t>
            </a:r>
            <a:r>
              <a:rPr lang="en-US" altLang="zh-CN" sz="2800" baseline="-25000" dirty="0" err="1">
                <a:latin typeface="Brush Script MT" pitchFamily="32" charset="0"/>
                <a:ea typeface="ＭＳ Ｐゴシック" pitchFamily="32" charset="-128"/>
              </a:rPr>
              <a:t>l</a:t>
            </a:r>
            <a:r>
              <a:rPr lang="en-US" altLang="zh-CN" sz="2400" dirty="0">
                <a:latin typeface="Franklin Gothic Book" pitchFamily="32" charset="0"/>
                <a:ea typeface="ＭＳ Ｐゴシック" pitchFamily="32" charset="-128"/>
              </a:rPr>
              <a:t> a Hamiltonian cycle of graph G?</a:t>
            </a:r>
          </a:p>
        </p:txBody>
      </p:sp>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27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653">
                                            <p:txEl>
                                              <p:pRg st="1" end="1"/>
                                            </p:txEl>
                                          </p:spTgt>
                                        </p:tgtEl>
                                        <p:attrNameLst>
                                          <p:attrName>style.visibility</p:attrName>
                                        </p:attrNameLst>
                                      </p:cBhvr>
                                      <p:to>
                                        <p:strVal val="visible"/>
                                      </p:to>
                                    </p:set>
                                    <p:anim calcmode="lin" valueType="num">
                                      <p:cBhvr additive="base">
                                        <p:cTn id="7" dur="500" fill="hold"/>
                                        <p:tgtEl>
                                          <p:spTgt spid="2765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7653">
                                            <p:txEl>
                                              <p:pRg st="2" end="2"/>
                                            </p:txEl>
                                          </p:spTgt>
                                        </p:tgtEl>
                                        <p:attrNameLst>
                                          <p:attrName>style.visibility</p:attrName>
                                        </p:attrNameLst>
                                      </p:cBhvr>
                                      <p:to>
                                        <p:strVal val="visible"/>
                                      </p:to>
                                    </p:set>
                                    <p:anim calcmode="lin" valueType="num">
                                      <p:cBhvr additive="base">
                                        <p:cTn id="13" dur="500" fill="hold"/>
                                        <p:tgtEl>
                                          <p:spTgt spid="2765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6D62738-37ED-4DBC-AA1B-FA73EDA9FDAD}" type="slidenum">
              <a:rPr lang="zh-CN" altLang="en-US" sz="1400">
                <a:solidFill>
                  <a:srgbClr val="FFFF00"/>
                </a:solidFill>
                <a:latin typeface="Arial Black" panose="020B0A04020102020204" pitchFamily="34" charset="0"/>
              </a:rPr>
              <a:pPr eaLnBrk="1" hangingPunct="1"/>
              <a:t>28</a:t>
            </a:fld>
            <a:endParaRPr lang="en-US" altLang="zh-CN" sz="1400">
              <a:solidFill>
                <a:srgbClr val="FFFF00"/>
              </a:solidFill>
              <a:latin typeface="Arial Black" panose="020B0A04020102020204" pitchFamily="34" charset="0"/>
            </a:endParaRPr>
          </a:p>
        </p:txBody>
      </p:sp>
      <p:sp>
        <p:nvSpPr>
          <p:cNvPr id="64515" name="Text Box 4"/>
          <p:cNvSpPr txBox="1">
            <a:spLocks noChangeArrowheads="1"/>
          </p:cNvSpPr>
          <p:nvPr/>
        </p:nvSpPr>
        <p:spPr bwMode="auto">
          <a:xfrm>
            <a:off x="395287" y="1196752"/>
            <a:ext cx="8353425" cy="500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dirty="0">
                <a:solidFill>
                  <a:schemeClr val="bg1"/>
                </a:solidFill>
                <a:latin typeface="微软雅黑" panose="020B0503020204020204" pitchFamily="34" charset="-122"/>
                <a:ea typeface="微软雅黑" panose="020B0503020204020204" pitchFamily="34" charset="-122"/>
              </a:rPr>
              <a:t>        </a:t>
            </a:r>
            <a:r>
              <a:rPr lang="zh-CN" altLang="en-US" sz="2000" dirty="0">
                <a:solidFill>
                  <a:srgbClr val="FF0000"/>
                </a:solidFill>
                <a:latin typeface="微软雅黑" panose="020B0503020204020204" pitchFamily="34" charset="-122"/>
                <a:ea typeface="微软雅黑" panose="020B0503020204020204" pitchFamily="34" charset="-122"/>
              </a:rPr>
              <a:t>什么是非确定性问题呢？</a:t>
            </a:r>
            <a:endParaRPr lang="zh-CN" altLang="en-US" sz="2000" dirty="0">
              <a:solidFill>
                <a:schemeClr val="accent1">
                  <a:lumMod val="50000"/>
                </a:schemeClr>
              </a:solidFill>
              <a:latin typeface="微软雅黑" panose="020B0503020204020204" pitchFamily="34" charset="-122"/>
              <a:ea typeface="微软雅黑" panose="020B0503020204020204" pitchFamily="34" charset="-122"/>
            </a:endParaRPr>
          </a:p>
          <a:p>
            <a:pPr eaLnBrk="1" hangingPunct="1"/>
            <a:endParaRPr lang="zh-CN" altLang="en-US" sz="2000" dirty="0">
              <a:solidFill>
                <a:schemeClr val="accent1">
                  <a:lumMod val="50000"/>
                </a:schemeClr>
              </a:solidFill>
              <a:latin typeface="微软雅黑" panose="020B0503020204020204" pitchFamily="34" charset="-122"/>
              <a:ea typeface="微软雅黑" panose="020B0503020204020204" pitchFamily="34" charset="-122"/>
            </a:endParaRPr>
          </a:p>
          <a:p>
            <a:pPr eaLnBrk="1" hangingPunct="1">
              <a:lnSpc>
                <a:spcPct val="120000"/>
              </a:lnSpc>
            </a:pPr>
            <a:r>
              <a:rPr lang="zh-CN" altLang="en-US" sz="2000" dirty="0">
                <a:solidFill>
                  <a:schemeClr val="accent1">
                    <a:lumMod val="50000"/>
                  </a:schemeClr>
                </a:solidFill>
                <a:latin typeface="微软雅黑" panose="020B0503020204020204" pitchFamily="34" charset="-122"/>
                <a:ea typeface="微软雅黑" panose="020B0503020204020204" pitchFamily="34" charset="-122"/>
              </a:rPr>
              <a:t>   </a:t>
            </a:r>
            <a:r>
              <a:rPr lang="en-US" altLang="zh-CN" sz="2000" dirty="0">
                <a:solidFill>
                  <a:schemeClr val="accent1">
                    <a:lumMod val="50000"/>
                  </a:schemeClr>
                </a:solidFill>
                <a:latin typeface="微软雅黑" panose="020B0503020204020204" pitchFamily="34" charset="-122"/>
                <a:ea typeface="微软雅黑" panose="020B0503020204020204" pitchFamily="34" charset="-122"/>
              </a:rPr>
              <a:t> </a:t>
            </a:r>
            <a:r>
              <a:rPr lang="zh-CN" altLang="en-US" sz="2000" dirty="0">
                <a:solidFill>
                  <a:schemeClr val="accent1">
                    <a:lumMod val="50000"/>
                  </a:schemeClr>
                </a:solidFill>
                <a:latin typeface="微软雅黑" panose="020B0503020204020204" pitchFamily="34" charset="-122"/>
                <a:ea typeface="微软雅黑" panose="020B0503020204020204" pitchFamily="34" charset="-122"/>
              </a:rPr>
              <a:t>这种问题的答案，是无法直接计算得到的，只能通过间接的</a:t>
            </a:r>
            <a:r>
              <a:rPr lang="zh-CN" altLang="en-US" sz="2000" dirty="0">
                <a:solidFill>
                  <a:srgbClr val="FF0000"/>
                </a:solidFill>
                <a:latin typeface="微软雅黑" panose="020B0503020204020204" pitchFamily="34" charset="-122"/>
                <a:ea typeface="微软雅黑" panose="020B0503020204020204" pitchFamily="34" charset="-122"/>
              </a:rPr>
              <a:t>“猜算”</a:t>
            </a:r>
            <a:r>
              <a:rPr lang="zh-CN" altLang="en-US" sz="2000" dirty="0">
                <a:solidFill>
                  <a:schemeClr val="accent1">
                    <a:lumMod val="50000"/>
                  </a:schemeClr>
                </a:solidFill>
                <a:latin typeface="微软雅黑" panose="020B0503020204020204" pitchFamily="34" charset="-122"/>
                <a:ea typeface="微软雅黑" panose="020B0503020204020204" pitchFamily="34" charset="-122"/>
              </a:rPr>
              <a:t>来得到结果。</a:t>
            </a:r>
            <a:r>
              <a:rPr lang="zh-CN" altLang="en-US" sz="2000" dirty="0">
                <a:solidFill>
                  <a:srgbClr val="FF0000"/>
                </a:solidFill>
                <a:latin typeface="微软雅黑" panose="020B0503020204020204" pitchFamily="34" charset="-122"/>
                <a:ea typeface="微软雅黑" panose="020B0503020204020204" pitchFamily="34" charset="-122"/>
              </a:rPr>
              <a:t>这也就是非确定性问题</a:t>
            </a:r>
            <a:r>
              <a:rPr lang="zh-CN" altLang="en-US" sz="2000" dirty="0">
                <a:solidFill>
                  <a:schemeClr val="accent1">
                    <a:lumMod val="50000"/>
                  </a:schemeClr>
                </a:solidFill>
                <a:latin typeface="微软雅黑" panose="020B0503020204020204" pitchFamily="34" charset="-122"/>
                <a:ea typeface="微软雅黑" panose="020B0503020204020204" pitchFamily="34" charset="-122"/>
              </a:rPr>
              <a:t>。而这些问题的通常有个算法，它不能直接告诉你答案是什么，但可以告诉你，某个可能的结果是正确的答案还是错误的。这个可以告诉你“猜算”的答案正确与否的算法，假如可以在多项式时间内算出来，就叫做</a:t>
            </a:r>
            <a:r>
              <a:rPr lang="zh-CN" altLang="en-US" sz="2000" dirty="0">
                <a:solidFill>
                  <a:srgbClr val="FF0000"/>
                </a:solidFill>
                <a:latin typeface="微软雅黑" panose="020B0503020204020204" pitchFamily="34" charset="-122"/>
                <a:ea typeface="微软雅黑" panose="020B0503020204020204" pitchFamily="34" charset="-122"/>
              </a:rPr>
              <a:t>多项式非确定性问题</a:t>
            </a:r>
            <a:r>
              <a:rPr lang="zh-CN" altLang="en-US" sz="2000" dirty="0">
                <a:solidFill>
                  <a:schemeClr val="accent1">
                    <a:lumMod val="50000"/>
                  </a:schemeClr>
                </a:solidFill>
                <a:latin typeface="微软雅黑" panose="020B0503020204020204" pitchFamily="34" charset="-122"/>
                <a:ea typeface="微软雅黑" panose="020B0503020204020204" pitchFamily="34" charset="-122"/>
              </a:rPr>
              <a:t>。</a:t>
            </a:r>
          </a:p>
          <a:p>
            <a:pPr eaLnBrk="1" hangingPunct="1"/>
            <a:endParaRPr lang="zh-CN" altLang="en-US" sz="2000" dirty="0">
              <a:solidFill>
                <a:schemeClr val="accent1">
                  <a:lumMod val="50000"/>
                </a:schemeClr>
              </a:solidFill>
              <a:latin typeface="微软雅黑" panose="020B0503020204020204" pitchFamily="34" charset="-122"/>
              <a:ea typeface="微软雅黑" panose="020B0503020204020204" pitchFamily="34" charset="-122"/>
            </a:endParaRPr>
          </a:p>
          <a:p>
            <a:pPr eaLnBrk="1" hangingPunct="1">
              <a:lnSpc>
                <a:spcPct val="120000"/>
              </a:lnSpc>
            </a:pPr>
            <a:r>
              <a:rPr lang="zh-CN" altLang="en-US" sz="2000" dirty="0">
                <a:solidFill>
                  <a:schemeClr val="accent1">
                    <a:lumMod val="50000"/>
                  </a:schemeClr>
                </a:solidFill>
                <a:latin typeface="微软雅黑" panose="020B0503020204020204" pitchFamily="34" charset="-122"/>
                <a:ea typeface="微软雅黑" panose="020B0503020204020204" pitchFamily="34" charset="-122"/>
              </a:rPr>
              <a:t>    而如果这个问题的所有可能答案，都是可以在多项式时间内进行正确与否的验算的话，就叫</a:t>
            </a:r>
            <a:r>
              <a:rPr lang="zh-CN" altLang="en-US" sz="2000" dirty="0">
                <a:solidFill>
                  <a:srgbClr val="FF0000"/>
                </a:solidFill>
                <a:latin typeface="微软雅黑" panose="020B0503020204020204" pitchFamily="34" charset="-122"/>
                <a:ea typeface="微软雅黑" panose="020B0503020204020204" pitchFamily="34" charset="-122"/>
              </a:rPr>
              <a:t>完全多项式非确定问题</a:t>
            </a:r>
            <a:r>
              <a:rPr lang="zh-CN" altLang="en-US" sz="2000" dirty="0">
                <a:solidFill>
                  <a:schemeClr val="accent1">
                    <a:lumMod val="50000"/>
                  </a:schemeClr>
                </a:solidFill>
                <a:latin typeface="微软雅黑" panose="020B0503020204020204" pitchFamily="34" charset="-122"/>
                <a:ea typeface="微软雅黑" panose="020B0503020204020204" pitchFamily="34" charset="-122"/>
              </a:rPr>
              <a:t>。</a:t>
            </a:r>
          </a:p>
          <a:p>
            <a:pPr eaLnBrk="1" hangingPunct="1"/>
            <a:endParaRPr lang="zh-CN" altLang="en-US" sz="2000" dirty="0">
              <a:solidFill>
                <a:schemeClr val="accent1">
                  <a:lumMod val="50000"/>
                </a:schemeClr>
              </a:solidFill>
              <a:latin typeface="微软雅黑" panose="020B0503020204020204" pitchFamily="34" charset="-122"/>
              <a:ea typeface="微软雅黑" panose="020B0503020204020204" pitchFamily="34" charset="-122"/>
            </a:endParaRPr>
          </a:p>
          <a:p>
            <a:pPr eaLnBrk="1" hangingPunct="1">
              <a:lnSpc>
                <a:spcPct val="120000"/>
              </a:lnSpc>
            </a:pPr>
            <a:r>
              <a:rPr lang="zh-CN" altLang="en-US" sz="2000" dirty="0">
                <a:solidFill>
                  <a:schemeClr val="accent1">
                    <a:lumMod val="50000"/>
                  </a:schemeClr>
                </a:solidFill>
                <a:latin typeface="微软雅黑" panose="020B0503020204020204" pitchFamily="34" charset="-122"/>
                <a:ea typeface="微软雅黑" panose="020B0503020204020204" pitchFamily="34" charset="-122"/>
              </a:rPr>
              <a:t>    完全多项式非确定性问题可以用</a:t>
            </a:r>
            <a:r>
              <a:rPr lang="zh-CN" altLang="en-US" sz="2000" dirty="0">
                <a:solidFill>
                  <a:srgbClr val="FF0000"/>
                </a:solidFill>
                <a:latin typeface="微软雅黑" panose="020B0503020204020204" pitchFamily="34" charset="-122"/>
                <a:ea typeface="微软雅黑" panose="020B0503020204020204" pitchFamily="34" charset="-122"/>
              </a:rPr>
              <a:t>穷举法</a:t>
            </a:r>
            <a:r>
              <a:rPr lang="zh-CN" altLang="en-US" sz="2000" dirty="0">
                <a:solidFill>
                  <a:schemeClr val="accent1">
                    <a:lumMod val="50000"/>
                  </a:schemeClr>
                </a:solidFill>
                <a:latin typeface="微软雅黑" panose="020B0503020204020204" pitchFamily="34" charset="-122"/>
                <a:ea typeface="微软雅黑" panose="020B0503020204020204" pitchFamily="34" charset="-122"/>
              </a:rPr>
              <a:t>得到答案，一个个检验下去，最终便能得到结果。但是这样算法的复杂程度，是指数关系，因此计算的时间随问题的复杂程度成指数的增长，很快便变得不可计算了。</a:t>
            </a:r>
          </a:p>
        </p:txBody>
      </p:sp>
      <p:sp>
        <p:nvSpPr>
          <p:cNvPr id="2" name="矩形 1"/>
          <p:cNvSpPr/>
          <p:nvPr/>
        </p:nvSpPr>
        <p:spPr>
          <a:xfrm>
            <a:off x="2411760" y="476672"/>
            <a:ext cx="2518638" cy="523220"/>
          </a:xfrm>
          <a:prstGeom prst="rect">
            <a:avLst/>
          </a:prstGeom>
        </p:spPr>
        <p:txBody>
          <a:bodyPr wrap="none">
            <a:spAutoFit/>
          </a:bodyPr>
          <a:lstStyle/>
          <a:p>
            <a:r>
              <a:rPr lang="zh-CN" altLang="en-US" sz="2800" dirty="0" smtClean="0">
                <a:solidFill>
                  <a:schemeClr val="bg1"/>
                </a:solidFill>
                <a:latin typeface="黑体" panose="02010609060101010101" pitchFamily="49" charset="-122"/>
                <a:ea typeface="黑体" panose="02010609060101010101" pitchFamily="49" charset="-122"/>
              </a:rPr>
              <a:t> 非</a:t>
            </a:r>
            <a:r>
              <a:rPr lang="zh-CN" altLang="en-US" sz="2800" dirty="0">
                <a:solidFill>
                  <a:schemeClr val="bg1"/>
                </a:solidFill>
                <a:latin typeface="黑体" panose="02010609060101010101" pitchFamily="49" charset="-122"/>
                <a:ea typeface="黑体" panose="02010609060101010101" pitchFamily="49" charset="-122"/>
              </a:rPr>
              <a:t>确定性问题</a:t>
            </a:r>
            <a:endParaRPr lang="zh-CN" altLang="en-US" sz="2800" dirty="0">
              <a:solidFill>
                <a:schemeClr val="bg1"/>
              </a:solidFill>
            </a:endParaRPr>
          </a:p>
        </p:txBody>
      </p:sp>
    </p:spTree>
    <p:extLst>
      <p:ext uri="{BB962C8B-B14F-4D97-AF65-F5344CB8AC3E}">
        <p14:creationId xmlns:p14="http://schemas.microsoft.com/office/powerpoint/2010/main" val="976907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2" end="2"/>
                                            </p:txEl>
                                          </p:spTgt>
                                        </p:tgtEl>
                                        <p:attrNameLst>
                                          <p:attrName>style.visibility</p:attrName>
                                        </p:attrNameLst>
                                      </p:cBhvr>
                                      <p:to>
                                        <p:strVal val="visible"/>
                                      </p:to>
                                    </p:set>
                                    <p:anim calcmode="lin" valueType="num">
                                      <p:cBhvr additive="base">
                                        <p:cTn id="7"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4515">
                                            <p:txEl>
                                              <p:pRg st="4" end="4"/>
                                            </p:txEl>
                                          </p:spTgt>
                                        </p:tgtEl>
                                        <p:attrNameLst>
                                          <p:attrName>style.visibility</p:attrName>
                                        </p:attrNameLst>
                                      </p:cBhvr>
                                      <p:to>
                                        <p:strVal val="visible"/>
                                      </p:to>
                                    </p:set>
                                    <p:anim calcmode="lin" valueType="num">
                                      <p:cBhvr additive="base">
                                        <p:cTn id="11" dur="500" fill="hold"/>
                                        <p:tgtEl>
                                          <p:spTgt spid="6451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451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4515">
                                            <p:txEl>
                                              <p:pRg st="6" end="6"/>
                                            </p:txEl>
                                          </p:spTgt>
                                        </p:tgtEl>
                                        <p:attrNameLst>
                                          <p:attrName>style.visibility</p:attrName>
                                        </p:attrNameLst>
                                      </p:cBhvr>
                                      <p:to>
                                        <p:strVal val="visible"/>
                                      </p:to>
                                    </p:set>
                                    <p:anim calcmode="lin" valueType="num">
                                      <p:cBhvr additive="base">
                                        <p:cTn id="15" dur="500" fill="hold"/>
                                        <p:tgtEl>
                                          <p:spTgt spid="64515">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451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3"/>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EB47EAC-3AE8-418F-9153-43CCDF157366}" type="slidenum">
              <a:rPr lang="zh-CN" altLang="en-US" sz="1400">
                <a:solidFill>
                  <a:srgbClr val="FFFF00"/>
                </a:solidFill>
                <a:latin typeface="Arial Black" panose="020B0A04020102020204" pitchFamily="34" charset="0"/>
              </a:rPr>
              <a:pPr eaLnBrk="1" hangingPunct="1"/>
              <a:t>29</a:t>
            </a:fld>
            <a:endParaRPr lang="en-US" altLang="zh-CN" sz="1400">
              <a:solidFill>
                <a:srgbClr val="FFFF00"/>
              </a:solidFill>
              <a:latin typeface="Arial Black" panose="020B0A04020102020204" pitchFamily="34" charset="0"/>
            </a:endParaRPr>
          </a:p>
        </p:txBody>
      </p:sp>
      <p:sp>
        <p:nvSpPr>
          <p:cNvPr id="65539" name="Text Box 4"/>
          <p:cNvSpPr txBox="1">
            <a:spLocks noChangeArrowheads="1"/>
          </p:cNvSpPr>
          <p:nvPr/>
        </p:nvSpPr>
        <p:spPr bwMode="auto">
          <a:xfrm>
            <a:off x="251594" y="1077053"/>
            <a:ext cx="8424862"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000" dirty="0">
                <a:solidFill>
                  <a:schemeClr val="accent1">
                    <a:lumMod val="50000"/>
                  </a:schemeClr>
                </a:solidFill>
                <a:latin typeface="微软雅黑" panose="020B0503020204020204" pitchFamily="34" charset="-122"/>
                <a:ea typeface="微软雅黑" panose="020B0503020204020204" pitchFamily="34" charset="-122"/>
              </a:rPr>
              <a:t>    人们发现，所有的完全多项式非确定性问题，都可以转换为一类叫做</a:t>
            </a:r>
            <a:r>
              <a:rPr lang="zh-CN" altLang="en-US" sz="2000" dirty="0">
                <a:solidFill>
                  <a:srgbClr val="FF0000"/>
                </a:solidFill>
                <a:latin typeface="微软雅黑" panose="020B0503020204020204" pitchFamily="34" charset="-122"/>
                <a:ea typeface="微软雅黑" panose="020B0503020204020204" pitchFamily="34" charset="-122"/>
              </a:rPr>
              <a:t>满足性问题的逻辑运算问题</a:t>
            </a:r>
            <a:r>
              <a:rPr lang="zh-CN" altLang="en-US" sz="2000" dirty="0">
                <a:solidFill>
                  <a:schemeClr val="accent1">
                    <a:lumMod val="50000"/>
                  </a:schemeClr>
                </a:solidFill>
                <a:latin typeface="微软雅黑" panose="020B0503020204020204" pitchFamily="34" charset="-122"/>
                <a:ea typeface="微软雅黑" panose="020B0503020204020204" pitchFamily="34" charset="-122"/>
              </a:rPr>
              <a:t>。</a:t>
            </a:r>
            <a:endParaRPr lang="en-US" altLang="zh-CN" sz="2000" dirty="0">
              <a:solidFill>
                <a:schemeClr val="accent1">
                  <a:lumMod val="50000"/>
                </a:schemeClr>
              </a:solidFill>
              <a:latin typeface="微软雅黑" panose="020B0503020204020204" pitchFamily="34" charset="-122"/>
              <a:ea typeface="微软雅黑" panose="020B0503020204020204" pitchFamily="34" charset="-122"/>
            </a:endParaRPr>
          </a:p>
          <a:p>
            <a:pPr eaLnBrk="1" hangingPunct="1">
              <a:lnSpc>
                <a:spcPct val="120000"/>
              </a:lnSpc>
            </a:pPr>
            <a:r>
              <a:rPr lang="zh-CN" altLang="en-US" sz="2000" dirty="0" smtClean="0">
                <a:solidFill>
                  <a:schemeClr val="accent1">
                    <a:lumMod val="50000"/>
                  </a:schemeClr>
                </a:solidFill>
                <a:latin typeface="微软雅黑" panose="020B0503020204020204" pitchFamily="34" charset="-122"/>
                <a:ea typeface="微软雅黑" panose="020B0503020204020204" pitchFamily="34" charset="-122"/>
              </a:rPr>
              <a:t>    </a:t>
            </a:r>
            <a:r>
              <a:rPr lang="zh-CN" altLang="en-US" sz="2000" dirty="0">
                <a:solidFill>
                  <a:schemeClr val="accent1">
                    <a:lumMod val="50000"/>
                  </a:schemeClr>
                </a:solidFill>
                <a:latin typeface="微软雅黑" panose="020B0503020204020204" pitchFamily="34" charset="-122"/>
                <a:ea typeface="微软雅黑" panose="020B0503020204020204" pitchFamily="34" charset="-122"/>
              </a:rPr>
              <a:t>既然这类问题的所有可能答案，都可以在多项式时间内计算，人们於是就猜想，是否这类问题，存在一个确定性算法，可以在指数时间内，直接算出或是搜寻出正确的答案呢？这就是</a:t>
            </a:r>
            <a:r>
              <a:rPr lang="zh-CN" altLang="en-US" sz="2000" dirty="0">
                <a:solidFill>
                  <a:srgbClr val="FF0000"/>
                </a:solidFill>
                <a:latin typeface="微软雅黑" panose="020B0503020204020204" pitchFamily="34" charset="-122"/>
                <a:ea typeface="微软雅黑" panose="020B0503020204020204" pitchFamily="34" charset="-122"/>
              </a:rPr>
              <a:t>著名的</a:t>
            </a:r>
            <a:r>
              <a:rPr lang="en-US" altLang="zh-CN" sz="2000" dirty="0">
                <a:solidFill>
                  <a:srgbClr val="FF0000"/>
                </a:solidFill>
                <a:latin typeface="微软雅黑" panose="020B0503020204020204" pitchFamily="34" charset="-122"/>
                <a:ea typeface="微软雅黑" panose="020B0503020204020204" pitchFamily="34" charset="-122"/>
              </a:rPr>
              <a:t>NP=P</a:t>
            </a:r>
            <a:r>
              <a:rPr lang="zh-CN" altLang="en-US" sz="2000" dirty="0">
                <a:solidFill>
                  <a:srgbClr val="FF0000"/>
                </a:solidFill>
                <a:latin typeface="微软雅黑" panose="020B0503020204020204" pitchFamily="34" charset="-122"/>
                <a:ea typeface="微软雅黑" panose="020B0503020204020204" pitchFamily="34" charset="-122"/>
              </a:rPr>
              <a:t>？的猜想</a:t>
            </a:r>
            <a:r>
              <a:rPr lang="zh-CN" altLang="en-US" sz="2000" dirty="0">
                <a:solidFill>
                  <a:schemeClr val="accent1">
                    <a:lumMod val="50000"/>
                  </a:schemeClr>
                </a:solidFill>
                <a:latin typeface="微软雅黑" panose="020B0503020204020204" pitchFamily="34" charset="-122"/>
                <a:ea typeface="微软雅黑" panose="020B0503020204020204" pitchFamily="34" charset="-122"/>
              </a:rPr>
              <a:t>。</a:t>
            </a:r>
            <a:endParaRPr lang="en-US" altLang="zh-CN" sz="2000" dirty="0">
              <a:solidFill>
                <a:schemeClr val="accent1">
                  <a:lumMod val="50000"/>
                </a:schemeClr>
              </a:solidFill>
              <a:latin typeface="微软雅黑" panose="020B0503020204020204" pitchFamily="34" charset="-122"/>
              <a:ea typeface="微软雅黑" panose="020B0503020204020204" pitchFamily="34" charset="-122"/>
            </a:endParaRPr>
          </a:p>
          <a:p>
            <a:pPr eaLnBrk="1" hangingPunct="1">
              <a:lnSpc>
                <a:spcPct val="120000"/>
              </a:lnSpc>
            </a:pPr>
            <a:r>
              <a:rPr lang="zh-CN" altLang="en-US" sz="2000" dirty="0" smtClean="0">
                <a:solidFill>
                  <a:schemeClr val="accent1">
                    <a:lumMod val="50000"/>
                  </a:schemeClr>
                </a:solidFill>
                <a:latin typeface="微软雅黑" panose="020B0503020204020204" pitchFamily="34" charset="-122"/>
                <a:ea typeface="微软雅黑" panose="020B0503020204020204" pitchFamily="34" charset="-122"/>
              </a:rPr>
              <a:t>    </a:t>
            </a:r>
            <a:r>
              <a:rPr lang="zh-CN" altLang="en-US" sz="2000" dirty="0">
                <a:solidFill>
                  <a:schemeClr val="accent1">
                    <a:lumMod val="50000"/>
                  </a:schemeClr>
                </a:solidFill>
                <a:latin typeface="微软雅黑" panose="020B0503020204020204" pitchFamily="34" charset="-122"/>
                <a:ea typeface="微软雅黑" panose="020B0503020204020204" pitchFamily="34" charset="-122"/>
              </a:rPr>
              <a:t>解决这个猜想，无非两种可能：</a:t>
            </a:r>
            <a:endParaRPr lang="en-US" altLang="zh-CN" sz="2000" dirty="0">
              <a:solidFill>
                <a:schemeClr val="accent1">
                  <a:lumMod val="50000"/>
                </a:schemeClr>
              </a:solidFill>
              <a:latin typeface="微软雅黑" panose="020B0503020204020204" pitchFamily="34" charset="-122"/>
              <a:ea typeface="微软雅黑" panose="020B0503020204020204" pitchFamily="34" charset="-122"/>
            </a:endParaRPr>
          </a:p>
          <a:p>
            <a:pPr eaLnBrk="1" hangingPunct="1">
              <a:lnSpc>
                <a:spcPct val="120000"/>
              </a:lnSpc>
            </a:pPr>
            <a:r>
              <a:rPr lang="zh-CN" altLang="en-US" sz="2000" dirty="0" smtClean="0">
                <a:solidFill>
                  <a:schemeClr val="accent1">
                    <a:lumMod val="50000"/>
                  </a:schemeClr>
                </a:solidFill>
                <a:latin typeface="微软雅黑" panose="020B0503020204020204" pitchFamily="34" charset="-122"/>
                <a:ea typeface="微软雅黑" panose="020B0503020204020204" pitchFamily="34" charset="-122"/>
              </a:rPr>
              <a:t>    </a:t>
            </a:r>
            <a:r>
              <a:rPr lang="zh-CN" altLang="en-US" sz="2000" dirty="0">
                <a:solidFill>
                  <a:schemeClr val="accent1">
                    <a:lumMod val="50000"/>
                  </a:schemeClr>
                </a:solidFill>
                <a:latin typeface="微软雅黑" panose="020B0503020204020204" pitchFamily="34" charset="-122"/>
                <a:ea typeface="微软雅黑" panose="020B0503020204020204" pitchFamily="34" charset="-122"/>
              </a:rPr>
              <a:t>一种是找到一个这样的算法，只要针对某个特定</a:t>
            </a:r>
            <a:r>
              <a:rPr lang="en-US" altLang="zh-CN" sz="2000" dirty="0">
                <a:solidFill>
                  <a:schemeClr val="accent1">
                    <a:lumMod val="50000"/>
                  </a:schemeClr>
                </a:solidFill>
                <a:latin typeface="微软雅黑" panose="020B0503020204020204" pitchFamily="34" charset="-122"/>
                <a:ea typeface="微软雅黑" panose="020B0503020204020204" pitchFamily="34" charset="-122"/>
              </a:rPr>
              <a:t>NP</a:t>
            </a:r>
            <a:r>
              <a:rPr lang="zh-CN" altLang="en-US" sz="2000" dirty="0">
                <a:solidFill>
                  <a:schemeClr val="accent1">
                    <a:lumMod val="50000"/>
                  </a:schemeClr>
                </a:solidFill>
                <a:latin typeface="微软雅黑" panose="020B0503020204020204" pitchFamily="34" charset="-122"/>
                <a:ea typeface="微软雅黑" panose="020B0503020204020204" pitchFamily="34" charset="-122"/>
              </a:rPr>
              <a:t>完全问题找到一个算法，所有这类问题都可以迎刃而解了，因为他们可以转化为同一个问题。</a:t>
            </a:r>
          </a:p>
          <a:p>
            <a:pPr eaLnBrk="1" hangingPunct="1">
              <a:lnSpc>
                <a:spcPct val="120000"/>
              </a:lnSpc>
            </a:pPr>
            <a:r>
              <a:rPr lang="zh-CN" altLang="en-US" sz="2000" dirty="0">
                <a:solidFill>
                  <a:schemeClr val="accent1">
                    <a:lumMod val="50000"/>
                  </a:schemeClr>
                </a:solidFill>
                <a:latin typeface="微软雅黑" panose="020B0503020204020204" pitchFamily="34" charset="-122"/>
                <a:ea typeface="微软雅黑" panose="020B0503020204020204" pitchFamily="34" charset="-122"/>
              </a:rPr>
              <a:t>    另外的一种可能，就是这样的算法是不存在的。那么就要从数学理论上证明它为什么不存在。</a:t>
            </a:r>
            <a:endParaRPr lang="en-US" altLang="zh-CN" sz="2000" dirty="0">
              <a:solidFill>
                <a:schemeClr val="accent1">
                  <a:lumMod val="50000"/>
                </a:schemeClr>
              </a:solidFill>
              <a:latin typeface="微软雅黑" panose="020B0503020204020204" pitchFamily="34" charset="-122"/>
              <a:ea typeface="微软雅黑" panose="020B0503020204020204" pitchFamily="34" charset="-122"/>
            </a:endParaRPr>
          </a:p>
          <a:p>
            <a:pPr eaLnBrk="1" hangingPunct="1">
              <a:lnSpc>
                <a:spcPct val="120000"/>
              </a:lnSpc>
            </a:pP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2411760" y="476672"/>
            <a:ext cx="2518638" cy="523220"/>
          </a:xfrm>
          <a:prstGeom prst="rect">
            <a:avLst/>
          </a:prstGeom>
        </p:spPr>
        <p:txBody>
          <a:bodyPr wrap="none">
            <a:spAutoFit/>
          </a:bodyPr>
          <a:lstStyle/>
          <a:p>
            <a:r>
              <a:rPr lang="zh-CN" altLang="en-US" sz="2800" dirty="0" smtClean="0">
                <a:solidFill>
                  <a:schemeClr val="bg1"/>
                </a:solidFill>
                <a:latin typeface="黑体" panose="02010609060101010101" pitchFamily="49" charset="-122"/>
                <a:ea typeface="黑体" panose="02010609060101010101" pitchFamily="49" charset="-122"/>
              </a:rPr>
              <a:t> 非</a:t>
            </a:r>
            <a:r>
              <a:rPr lang="zh-CN" altLang="en-US" sz="2800" dirty="0">
                <a:solidFill>
                  <a:schemeClr val="bg1"/>
                </a:solidFill>
                <a:latin typeface="黑体" panose="02010609060101010101" pitchFamily="49" charset="-122"/>
                <a:ea typeface="黑体" panose="02010609060101010101" pitchFamily="49" charset="-122"/>
              </a:rPr>
              <a:t>确定性问题</a:t>
            </a:r>
            <a:endParaRPr lang="zh-CN" altLang="en-US" sz="2800" dirty="0">
              <a:solidFill>
                <a:schemeClr val="bg1"/>
              </a:solidFill>
            </a:endParaRPr>
          </a:p>
        </p:txBody>
      </p:sp>
      <p:sp>
        <p:nvSpPr>
          <p:cNvPr id="2" name="矩形 1"/>
          <p:cNvSpPr/>
          <p:nvPr/>
        </p:nvSpPr>
        <p:spPr>
          <a:xfrm>
            <a:off x="1115616" y="4826675"/>
            <a:ext cx="7560840" cy="1477328"/>
          </a:xfrm>
          <a:prstGeom prst="rect">
            <a:avLst/>
          </a:prstGeom>
        </p:spPr>
        <p:txBody>
          <a:bodyPr wrap="square">
            <a:spAutoFit/>
          </a:bodyPr>
          <a:lstStyle/>
          <a:p>
            <a:r>
              <a:rPr lang="zh-CN" altLang="en-US" b="1" dirty="0">
                <a:effectLst>
                  <a:outerShdw blurRad="38100" dist="38100" dir="2700000" algn="tl">
                    <a:srgbClr val="C0C0C0"/>
                  </a:outerShdw>
                </a:effectLst>
              </a:rPr>
              <a:t>前段时间轰动世界的一个数学成果，是几个印度人提出了一个新</a:t>
            </a:r>
            <a:r>
              <a:rPr lang="zh-CN" altLang="en-US" b="1" dirty="0" smtClean="0">
                <a:effectLst>
                  <a:outerShdw blurRad="38100" dist="38100" dir="2700000" algn="tl">
                    <a:srgbClr val="C0C0C0"/>
                  </a:outerShdw>
                </a:effectLst>
              </a:rPr>
              <a:t>算法</a:t>
            </a:r>
            <a:r>
              <a:rPr lang="en-US" altLang="zh-CN" b="1" dirty="0" smtClean="0">
                <a:effectLst>
                  <a:outerShdw blurRad="38100" dist="38100" dir="2700000" algn="tl">
                    <a:srgbClr val="C0C0C0"/>
                  </a:outerShdw>
                </a:effectLst>
              </a:rPr>
              <a:t>AKS</a:t>
            </a:r>
            <a:r>
              <a:rPr lang="zh-CN" altLang="en-US" b="1" dirty="0" smtClean="0">
                <a:effectLst>
                  <a:outerShdw blurRad="38100" dist="38100" dir="2700000" algn="tl">
                    <a:srgbClr val="C0C0C0"/>
                  </a:outerShdw>
                </a:effectLst>
              </a:rPr>
              <a:t>，</a:t>
            </a:r>
            <a:r>
              <a:rPr lang="zh-CN" altLang="en-US" b="1" dirty="0">
                <a:effectLst>
                  <a:outerShdw blurRad="38100" dist="38100" dir="2700000" algn="tl">
                    <a:srgbClr val="C0C0C0"/>
                  </a:outerShdw>
                </a:effectLst>
              </a:rPr>
              <a:t>该算法可以在多项式时间内证明某个数是或者不是质数。而在这之前，人们认为质数的证明是个非多项式问题。可见，有些看来好象是非多项式的问题，其实是多项式问题，只是人们目前还不知道它的多项式解而已。 </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4111865540"/>
              </p:ext>
            </p:extLst>
          </p:nvPr>
        </p:nvGraphicFramePr>
        <p:xfrm>
          <a:off x="2380918" y="5565339"/>
          <a:ext cx="5437187" cy="711200"/>
        </p:xfrm>
        <a:graphic>
          <a:graphicData uri="http://schemas.openxmlformats.org/presentationml/2006/ole">
            <mc:AlternateContent xmlns:mc="http://schemas.openxmlformats.org/markup-compatibility/2006">
              <mc:Choice xmlns:v="urn:schemas-microsoft-com:vml" Requires="v">
                <p:oleObj spid="_x0000_s1013778" name="包装程序外壳对象" showAsIcon="1" r:id="rId3" imgW="5436720" imgH="711360" progId="Package">
                  <p:embed/>
                </p:oleObj>
              </mc:Choice>
              <mc:Fallback>
                <p:oleObj name="包装程序外壳对象" showAsIcon="1" r:id="rId3" imgW="5436720" imgH="711360" progId="Package">
                  <p:embed/>
                  <p:pic>
                    <p:nvPicPr>
                      <p:cNvPr id="0" name=""/>
                      <p:cNvPicPr/>
                      <p:nvPr/>
                    </p:nvPicPr>
                    <p:blipFill>
                      <a:blip r:embed="rId4"/>
                      <a:stretch>
                        <a:fillRect/>
                      </a:stretch>
                    </p:blipFill>
                    <p:spPr>
                      <a:xfrm>
                        <a:off x="2380918" y="5565339"/>
                        <a:ext cx="5437187" cy="711200"/>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64579381"/>
              </p:ext>
            </p:extLst>
          </p:nvPr>
        </p:nvGraphicFramePr>
        <p:xfrm>
          <a:off x="5364088" y="2620740"/>
          <a:ext cx="4078287" cy="711200"/>
        </p:xfrm>
        <a:graphic>
          <a:graphicData uri="http://schemas.openxmlformats.org/presentationml/2006/ole">
            <mc:AlternateContent xmlns:mc="http://schemas.openxmlformats.org/markup-compatibility/2006">
              <mc:Choice xmlns:v="urn:schemas-microsoft-com:vml" Requires="v">
                <p:oleObj spid="_x0000_s1013779" name="包装程序外壳对象" showAsIcon="1" r:id="rId5" imgW="4077720" imgH="711360" progId="Package">
                  <p:embed/>
                </p:oleObj>
              </mc:Choice>
              <mc:Fallback>
                <p:oleObj name="包装程序外壳对象" showAsIcon="1" r:id="rId5" imgW="4077720" imgH="711360" progId="Package">
                  <p:embed/>
                  <p:pic>
                    <p:nvPicPr>
                      <p:cNvPr id="0" name=""/>
                      <p:cNvPicPr/>
                      <p:nvPr/>
                    </p:nvPicPr>
                    <p:blipFill>
                      <a:blip r:embed="rId6"/>
                      <a:stretch>
                        <a:fillRect/>
                      </a:stretch>
                    </p:blipFill>
                    <p:spPr>
                      <a:xfrm>
                        <a:off x="5364088" y="2620740"/>
                        <a:ext cx="4078287" cy="711200"/>
                      </a:xfrm>
                      <a:prstGeom prst="rect">
                        <a:avLst/>
                      </a:prstGeom>
                    </p:spPr>
                  </p:pic>
                </p:oleObj>
              </mc:Fallback>
            </mc:AlternateContent>
          </a:graphicData>
        </a:graphic>
      </p:graphicFrame>
    </p:spTree>
    <p:extLst>
      <p:ext uri="{BB962C8B-B14F-4D97-AF65-F5344CB8AC3E}">
        <p14:creationId xmlns:p14="http://schemas.microsoft.com/office/powerpoint/2010/main" val="252108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 calcmode="lin" valueType="num">
                                      <p:cBhvr additive="base">
                                        <p:cTn id="7" dur="500" fill="hold"/>
                                        <p:tgtEl>
                                          <p:spTgt spid="655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539">
                                            <p:txEl>
                                              <p:pRg st="2" end="2"/>
                                            </p:txEl>
                                          </p:spTgt>
                                        </p:tgtEl>
                                        <p:attrNameLst>
                                          <p:attrName>style.visibility</p:attrName>
                                        </p:attrNameLst>
                                      </p:cBhvr>
                                      <p:to>
                                        <p:strVal val="visible"/>
                                      </p:to>
                                    </p:set>
                                    <p:anim calcmode="lin" valueType="num">
                                      <p:cBhvr additive="base">
                                        <p:cTn id="11" dur="500" fill="hold"/>
                                        <p:tgtEl>
                                          <p:spTgt spid="6553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53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5539">
                                            <p:txEl>
                                              <p:pRg st="3" end="3"/>
                                            </p:txEl>
                                          </p:spTgt>
                                        </p:tgtEl>
                                        <p:attrNameLst>
                                          <p:attrName>style.visibility</p:attrName>
                                        </p:attrNameLst>
                                      </p:cBhvr>
                                      <p:to>
                                        <p:strVal val="visible"/>
                                      </p:to>
                                    </p:set>
                                    <p:anim calcmode="lin" valueType="num">
                                      <p:cBhvr additive="base">
                                        <p:cTn id="15" dur="500" fill="hold"/>
                                        <p:tgtEl>
                                          <p:spTgt spid="6553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5539">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5539">
                                            <p:txEl>
                                              <p:pRg st="4" end="4"/>
                                            </p:txEl>
                                          </p:spTgt>
                                        </p:tgtEl>
                                        <p:attrNameLst>
                                          <p:attrName>style.visibility</p:attrName>
                                        </p:attrNameLst>
                                      </p:cBhvr>
                                      <p:to>
                                        <p:strVal val="visible"/>
                                      </p:to>
                                    </p:set>
                                    <p:anim calcmode="lin" valueType="num">
                                      <p:cBhvr additive="base">
                                        <p:cTn id="19" dur="500" fill="hold"/>
                                        <p:tgtEl>
                                          <p:spTgt spid="6553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55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en-US" altLang="zh-CN" smtClean="0">
                <a:ea typeface="宋体" panose="02010600030101010101" pitchFamily="2" charset="-122"/>
              </a:rPr>
              <a:t>Contents</a:t>
            </a:r>
            <a:endParaRPr lang="zh-CN" altLang="en-US" smtClean="0">
              <a:ea typeface="宋体" panose="02010600030101010101" pitchFamily="2" charset="-122"/>
            </a:endParaRPr>
          </a:p>
        </p:txBody>
      </p:sp>
      <p:sp>
        <p:nvSpPr>
          <p:cNvPr id="4099" name="内容占位符 2"/>
          <p:cNvSpPr>
            <a:spLocks noGrp="1"/>
          </p:cNvSpPr>
          <p:nvPr>
            <p:ph idx="1"/>
          </p:nvPr>
        </p:nvSpPr>
        <p:spPr/>
        <p:txBody>
          <a:bodyPr/>
          <a:lstStyle/>
          <a:p>
            <a:pPr eaLnBrk="1" hangingPunct="1"/>
            <a:r>
              <a:rPr lang="en-US" altLang="zh-CN" sz="2800" dirty="0" smtClean="0">
                <a:ea typeface="宋体" panose="02010600030101010101" pitchFamily="2" charset="-122"/>
              </a:rPr>
              <a:t>Decision Problems/Optimization problems</a:t>
            </a:r>
          </a:p>
          <a:p>
            <a:pPr eaLnBrk="1" hangingPunct="1"/>
            <a:r>
              <a:rPr lang="en-US" altLang="zh-CN" sz="2800" dirty="0" smtClean="0">
                <a:ea typeface="宋体" panose="02010600030101010101" pitchFamily="2" charset="-122"/>
              </a:rPr>
              <a:t>Deterministic/Nondeterministic algorithms</a:t>
            </a:r>
          </a:p>
          <a:p>
            <a:pPr eaLnBrk="1" hangingPunct="1"/>
            <a:r>
              <a:rPr lang="en-US" altLang="zh-CN" sz="2800" dirty="0" smtClean="0">
                <a:ea typeface="宋体" panose="02010600030101010101" pitchFamily="2" charset="-122"/>
              </a:rPr>
              <a:t>P, NP</a:t>
            </a:r>
          </a:p>
          <a:p>
            <a:pPr eaLnBrk="1" hangingPunct="1"/>
            <a:r>
              <a:rPr lang="en-US" altLang="zh-CN" sz="2800" dirty="0" smtClean="0">
                <a:ea typeface="宋体" panose="02010600030101010101" pitchFamily="2" charset="-122"/>
              </a:rPr>
              <a:t>NP-completeness and reducibility</a:t>
            </a:r>
          </a:p>
          <a:p>
            <a:pPr eaLnBrk="1" hangingPunct="1"/>
            <a:r>
              <a:rPr lang="en-US" altLang="zh-CN" sz="2800" dirty="0" smtClean="0">
                <a:ea typeface="宋体" panose="02010600030101010101" pitchFamily="2" charset="-122"/>
              </a:rPr>
              <a:t>Some NP-Complete Problems</a:t>
            </a:r>
          </a:p>
          <a:p>
            <a:pPr eaLnBrk="1" hangingPunct="1"/>
            <a:r>
              <a:rPr lang="en-US" altLang="zh-CN" sz="2800" dirty="0">
                <a:ea typeface="宋体" panose="02010600030101010101" pitchFamily="2" charset="-122"/>
              </a:rPr>
              <a:t>Understand </a:t>
            </a:r>
            <a:r>
              <a:rPr lang="en-US" altLang="zh-CN" sz="2800" dirty="0" smtClean="0">
                <a:ea typeface="宋体" panose="02010600030101010101" pitchFamily="2" charset="-122"/>
              </a:rPr>
              <a:t>how to show a problem is NPC</a:t>
            </a:r>
          </a:p>
          <a:p>
            <a:pPr eaLnBrk="1" hangingPunct="1"/>
            <a:r>
              <a:rPr lang="en-US" altLang="zh-CN" sz="2800" dirty="0" smtClean="0">
                <a:ea typeface="宋体" panose="02010600030101010101" pitchFamily="2" charset="-122"/>
              </a:rPr>
              <a:t>Understand </a:t>
            </a:r>
            <a:r>
              <a:rPr lang="en-US" altLang="zh-CN" sz="2800" dirty="0">
                <a:ea typeface="宋体" panose="02010600030101010101" pitchFamily="2" charset="-122"/>
              </a:rPr>
              <a:t>the concept of approximate algorithm performance ratio and relative error</a:t>
            </a:r>
          </a:p>
          <a:p>
            <a:pPr eaLnBrk="1" hangingPunct="1"/>
            <a:r>
              <a:rPr lang="en-US" altLang="zh-CN" sz="2800" dirty="0" smtClean="0">
                <a:ea typeface="宋体" panose="02010600030101010101" pitchFamily="2" charset="-122"/>
              </a:rPr>
              <a:t>Understand approximate </a:t>
            </a:r>
            <a:r>
              <a:rPr lang="en-US" altLang="zh-CN" sz="2800" dirty="0">
                <a:ea typeface="宋体" panose="02010600030101010101" pitchFamily="2" charset="-122"/>
              </a:rPr>
              <a:t>algorithm for </a:t>
            </a:r>
            <a:r>
              <a:rPr lang="en-US" altLang="zh-CN" sz="2800" dirty="0" smtClean="0">
                <a:ea typeface="宋体" panose="02010600030101010101" pitchFamily="2" charset="-122"/>
              </a:rPr>
              <a:t>NP </a:t>
            </a:r>
            <a:r>
              <a:rPr lang="en-US" altLang="zh-CN" sz="2800" dirty="0">
                <a:ea typeface="宋体" panose="02010600030101010101" pitchFamily="2" charset="-122"/>
              </a:rPr>
              <a:t>complete problems through examples</a:t>
            </a:r>
            <a:endParaRPr lang="zh-CN" altLang="en-US" sz="2800" dirty="0" smtClean="0">
              <a:ea typeface="宋体" panose="02010600030101010101" pitchFamily="2" charset="-122"/>
            </a:endParaRP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3</a:t>
            </a:fld>
            <a:endParaRPr lang="en-US" altLang="zh-CN" dirty="0"/>
          </a:p>
        </p:txBody>
      </p:sp>
    </p:spTree>
    <p:extLst>
      <p:ext uri="{BB962C8B-B14F-4D97-AF65-F5344CB8AC3E}">
        <p14:creationId xmlns:p14="http://schemas.microsoft.com/office/powerpoint/2010/main" val="11473141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10332" y="1382286"/>
            <a:ext cx="8363272"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pPr>
            <a:r>
              <a:rPr lang="zh-CN" altLang="en-US" sz="2000" b="1" dirty="0" smtClean="0">
                <a:effectLst>
                  <a:outerShdw blurRad="38100" dist="38100" dir="2700000" algn="tl">
                    <a:srgbClr val="C0C0C0"/>
                  </a:outerShdw>
                </a:effectLst>
              </a:rPr>
              <a:t>求</a:t>
            </a:r>
            <a:r>
              <a:rPr lang="zh-CN" altLang="en-US" sz="2000" b="1" dirty="0">
                <a:effectLst>
                  <a:outerShdw blurRad="38100" dist="38100" dir="2700000" algn="tl">
                    <a:srgbClr val="C0C0C0"/>
                  </a:outerShdw>
                </a:effectLst>
              </a:rPr>
              <a:t>大整数</a:t>
            </a:r>
            <a:r>
              <a:rPr lang="en-US" altLang="zh-CN" sz="2000" b="1" dirty="0">
                <a:effectLst>
                  <a:outerShdw blurRad="38100" dist="38100" dir="2700000" algn="tl">
                    <a:srgbClr val="C0C0C0"/>
                  </a:outerShdw>
                </a:effectLst>
              </a:rPr>
              <a:t>n</a:t>
            </a:r>
            <a:r>
              <a:rPr lang="zh-CN" altLang="en-US" sz="2000" b="1" dirty="0">
                <a:effectLst>
                  <a:outerShdw blurRad="38100" dist="38100" dir="2700000" algn="tl">
                    <a:srgbClr val="C0C0C0"/>
                  </a:outerShdw>
                </a:effectLst>
              </a:rPr>
              <a:t>的一个真因数（即</a:t>
            </a:r>
            <a:r>
              <a:rPr lang="en-US" altLang="zh-CN" sz="2000" b="1" dirty="0">
                <a:effectLst>
                  <a:outerShdw blurRad="38100" dist="38100" dir="2700000" algn="tl">
                    <a:srgbClr val="C0C0C0"/>
                  </a:outerShdw>
                </a:effectLst>
              </a:rPr>
              <a:t>1</a:t>
            </a:r>
            <a:r>
              <a:rPr lang="zh-CN" altLang="en-US" sz="2000" b="1" dirty="0">
                <a:effectLst>
                  <a:outerShdw blurRad="38100" dist="38100" dir="2700000" algn="tl">
                    <a:srgbClr val="C0C0C0"/>
                  </a:outerShdw>
                </a:effectLst>
              </a:rPr>
              <a:t>和大整数</a:t>
            </a:r>
            <a:r>
              <a:rPr lang="en-US" altLang="zh-CN" sz="2000" b="1" dirty="0">
                <a:effectLst>
                  <a:outerShdw blurRad="38100" dist="38100" dir="2700000" algn="tl">
                    <a:srgbClr val="C0C0C0"/>
                  </a:outerShdw>
                </a:effectLst>
              </a:rPr>
              <a:t>n</a:t>
            </a:r>
            <a:r>
              <a:rPr lang="zh-CN" altLang="en-US" sz="2000" b="1" dirty="0">
                <a:effectLst>
                  <a:outerShdw blurRad="38100" dist="38100" dir="2700000" algn="tl">
                    <a:srgbClr val="C0C0C0"/>
                  </a:outerShdw>
                </a:effectLst>
              </a:rPr>
              <a:t>本身以外的一个因数，并且该因数是素数）。</a:t>
            </a:r>
          </a:p>
          <a:p>
            <a:pPr>
              <a:lnSpc>
                <a:spcPct val="125000"/>
              </a:lnSpc>
            </a:pPr>
            <a:r>
              <a:rPr lang="zh-CN" altLang="en-US" sz="2000" b="1" dirty="0">
                <a:effectLst>
                  <a:outerShdw blurRad="38100" dist="38100" dir="2700000" algn="tl">
                    <a:srgbClr val="C0C0C0"/>
                  </a:outerShdw>
                </a:effectLst>
              </a:rPr>
              <a:t>    这是一个至今未能找到有效算法的难解问题。对于难解问题，人们除了使用传统型计算方法外，又想出了另一种类型的计算方法，该方法称为非确定性计算。</a:t>
            </a:r>
          </a:p>
          <a:p>
            <a:pPr>
              <a:lnSpc>
                <a:spcPct val="125000"/>
              </a:lnSpc>
            </a:pPr>
            <a:r>
              <a:rPr lang="zh-CN" altLang="en-US" sz="2000" b="1" dirty="0">
                <a:effectLst>
                  <a:outerShdw blurRad="38100" dist="38100" dir="2700000" algn="tl">
                    <a:srgbClr val="C0C0C0"/>
                  </a:outerShdw>
                </a:effectLst>
              </a:rPr>
              <a:t>    传说从前有位年轻的国王，想在一天内求出整数</a:t>
            </a:r>
          </a:p>
          <a:p>
            <a:pPr algn="ctr">
              <a:lnSpc>
                <a:spcPct val="125000"/>
              </a:lnSpc>
            </a:pPr>
            <a:r>
              <a:rPr lang="en-US" altLang="zh-CN" sz="2800" b="1" dirty="0">
                <a:solidFill>
                  <a:srgbClr val="FF3300"/>
                </a:solidFill>
                <a:effectLst>
                  <a:outerShdw blurRad="38100" dist="38100" dir="2700000" algn="tl">
                    <a:srgbClr val="C0C0C0"/>
                  </a:outerShdw>
                </a:effectLst>
              </a:rPr>
              <a:t>190 334 261 410 902 619</a:t>
            </a:r>
          </a:p>
          <a:p>
            <a:pPr>
              <a:lnSpc>
                <a:spcPct val="125000"/>
              </a:lnSpc>
            </a:pPr>
            <a:r>
              <a:rPr lang="zh-CN" altLang="en-US" sz="2000" b="1" dirty="0">
                <a:effectLst>
                  <a:outerShdw blurRad="38100" dist="38100" dir="2700000" algn="tl">
                    <a:srgbClr val="C0C0C0"/>
                  </a:outerShdw>
                </a:effectLst>
              </a:rPr>
              <a:t>的一个真因素。他用</a:t>
            </a:r>
            <a:r>
              <a:rPr lang="en-US" altLang="zh-CN" sz="2000" b="1" dirty="0">
                <a:effectLst>
                  <a:outerShdw blurRad="38100" dist="38100" dir="2700000" algn="tl">
                    <a:srgbClr val="C0C0C0"/>
                  </a:outerShdw>
                </a:effectLst>
              </a:rPr>
              <a:t>2</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3</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5</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7</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11</a:t>
            </a:r>
            <a:r>
              <a:rPr lang="zh-CN" altLang="en-US" sz="2000" b="1" dirty="0">
                <a:effectLst>
                  <a:outerShdw blurRad="38100" dist="38100" dir="2700000" algn="tl">
                    <a:srgbClr val="C0C0C0"/>
                  </a:outerShdw>
                </a:effectLst>
              </a:rPr>
              <a:t>、</a:t>
            </a:r>
            <a:r>
              <a:rPr lang="en-US" altLang="zh-CN" sz="2000" b="1" dirty="0">
                <a:effectLst>
                  <a:outerShdw blurRad="38100" dist="38100" dir="2700000" algn="tl">
                    <a:srgbClr val="C0C0C0"/>
                  </a:outerShdw>
                </a:effectLst>
              </a:rPr>
              <a:t>13</a:t>
            </a:r>
            <a:r>
              <a:rPr lang="zh-CN" altLang="en-US" sz="2000" b="1" dirty="0">
                <a:effectLst>
                  <a:outerShdw blurRad="38100" dist="38100" dir="2700000" algn="tl">
                    <a:srgbClr val="C0C0C0"/>
                  </a:outerShdw>
                </a:effectLst>
              </a:rPr>
              <a:t>、 </a:t>
            </a:r>
            <a:r>
              <a:rPr lang="en-US" altLang="zh-CN" sz="2000" b="1" dirty="0">
                <a:effectLst>
                  <a:outerShdw blurRad="38100" dist="38100" dir="2700000" algn="tl">
                    <a:srgbClr val="C0C0C0"/>
                  </a:outerShdw>
                </a:effectLst>
              </a:rPr>
              <a:t>… …</a:t>
            </a:r>
            <a:r>
              <a:rPr lang="zh-CN" altLang="en-US" sz="2000" b="1" dirty="0">
                <a:effectLst>
                  <a:outerShdw blurRad="38100" dist="38100" dir="2700000" algn="tl">
                    <a:srgbClr val="C0C0C0"/>
                  </a:outerShdw>
                </a:effectLst>
              </a:rPr>
              <a:t>这些素数逐一去试，终于未能算出，于是他把这个问题交给了宰相。国王用的计算方法称为“穷举法”，是一种传统的计算方法，穷举法属“确定性计算方法”。</a:t>
            </a:r>
          </a:p>
        </p:txBody>
      </p:sp>
      <p:sp>
        <p:nvSpPr>
          <p:cNvPr id="2" name="矩形 1"/>
          <p:cNvSpPr/>
          <p:nvPr/>
        </p:nvSpPr>
        <p:spPr>
          <a:xfrm>
            <a:off x="2267744" y="332656"/>
            <a:ext cx="3070071" cy="574196"/>
          </a:xfrm>
          <a:prstGeom prst="rect">
            <a:avLst/>
          </a:prstGeom>
        </p:spPr>
        <p:txBody>
          <a:bodyPr wrap="none">
            <a:spAutoFit/>
          </a:bodyPr>
          <a:lstStyle/>
          <a:p>
            <a:pPr>
              <a:lnSpc>
                <a:spcPct val="125000"/>
              </a:lnSpc>
            </a:pPr>
            <a:r>
              <a:rPr lang="zh-CN" altLang="en-US" sz="2800" b="1" dirty="0">
                <a:solidFill>
                  <a:schemeClr val="bg1"/>
                </a:solidFill>
                <a:effectLst>
                  <a:outerShdw blurRad="38100" dist="38100" dir="2700000" algn="tl">
                    <a:srgbClr val="C0C0C0"/>
                  </a:outerShdw>
                </a:effectLst>
              </a:rPr>
              <a:t>非</a:t>
            </a:r>
            <a:r>
              <a:rPr lang="zh-CN" altLang="en-US" sz="2800" b="1" dirty="0" smtClean="0">
                <a:solidFill>
                  <a:schemeClr val="bg1"/>
                </a:solidFill>
                <a:effectLst>
                  <a:outerShdw blurRad="38100" dist="38100" dir="2700000" algn="tl">
                    <a:srgbClr val="C0C0C0"/>
                  </a:outerShdw>
                </a:effectLst>
              </a:rPr>
              <a:t>确定性算法实例</a:t>
            </a:r>
            <a:endParaRPr lang="zh-CN" altLang="en-US" sz="2800" b="1" dirty="0">
              <a:solidFill>
                <a:schemeClr val="bg1"/>
              </a:solidFill>
              <a:effectLst>
                <a:outerShdw blurRad="38100" dist="38100" dir="2700000" algn="tl">
                  <a:srgbClr val="C0C0C0"/>
                </a:outerShdw>
              </a:effectLst>
            </a:endParaRPr>
          </a:p>
        </p:txBody>
      </p:sp>
      <p:sp>
        <p:nvSpPr>
          <p:cNvPr id="5" name="灯片编号占位符 4"/>
          <p:cNvSpPr>
            <a:spLocks noGrp="1"/>
          </p:cNvSpPr>
          <p:nvPr>
            <p:ph type="sldNum" sz="quarter" idx="12"/>
          </p:nvPr>
        </p:nvSpPr>
        <p:spPr/>
        <p:txBody>
          <a:bodyPr/>
          <a:lstStyle/>
          <a:p>
            <a:r>
              <a:rPr lang="en-US" altLang="zh-CN" smtClean="0"/>
              <a:t>Chapter11-</a:t>
            </a:r>
            <a:fld id="{3288BBC0-23D9-4B2C-ADBC-4005AE87FB9A}" type="slidenum">
              <a:rPr lang="en-US" altLang="zh-CN" smtClean="0"/>
              <a:pPr/>
              <a:t>30</a:t>
            </a:fld>
            <a:endParaRPr lang="en-US" altLang="zh-CN" dirty="0"/>
          </a:p>
        </p:txBody>
      </p:sp>
    </p:spTree>
    <p:extLst>
      <p:ext uri="{BB962C8B-B14F-4D97-AF65-F5344CB8AC3E}">
        <p14:creationId xmlns:p14="http://schemas.microsoft.com/office/powerpoint/2010/main" val="3849741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2">
                                            <p:txEl>
                                              <p:pRg st="2" end="2"/>
                                            </p:txEl>
                                          </p:spTgt>
                                        </p:tgtEl>
                                        <p:attrNameLst>
                                          <p:attrName>style.visibility</p:attrName>
                                        </p:attrNameLst>
                                      </p:cBhvr>
                                      <p:to>
                                        <p:strVal val="visible"/>
                                      </p:to>
                                    </p:set>
                                    <p:animEffect transition="in" filter="blinds(horizontal)">
                                      <p:cBhvr>
                                        <p:cTn id="7" dur="500"/>
                                        <p:tgtEl>
                                          <p:spTgt spid="20482">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482">
                                            <p:txEl>
                                              <p:pRg st="3" end="3"/>
                                            </p:txEl>
                                          </p:spTgt>
                                        </p:tgtEl>
                                        <p:attrNameLst>
                                          <p:attrName>style.visibility</p:attrName>
                                        </p:attrNameLst>
                                      </p:cBhvr>
                                      <p:to>
                                        <p:strVal val="visible"/>
                                      </p:to>
                                    </p:set>
                                    <p:animEffect transition="in" filter="blinds(horizontal)">
                                      <p:cBhvr>
                                        <p:cTn id="10" dur="500"/>
                                        <p:tgtEl>
                                          <p:spTgt spid="20482">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482">
                                            <p:txEl>
                                              <p:pRg st="4" end="4"/>
                                            </p:txEl>
                                          </p:spTgt>
                                        </p:tgtEl>
                                        <p:attrNameLst>
                                          <p:attrName>style.visibility</p:attrName>
                                        </p:attrNameLst>
                                      </p:cBhvr>
                                      <p:to>
                                        <p:strVal val="visible"/>
                                      </p:to>
                                    </p:set>
                                    <p:animEffect transition="in" filter="blinds(horizontal)">
                                      <p:cBhvr>
                                        <p:cTn id="13" dur="500"/>
                                        <p:tgtEl>
                                          <p:spTgt spid="204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Text Box 4"/>
          <p:cNvSpPr txBox="1">
            <a:spLocks noChangeArrowheads="1"/>
          </p:cNvSpPr>
          <p:nvPr/>
        </p:nvSpPr>
        <p:spPr bwMode="auto">
          <a:xfrm>
            <a:off x="323528" y="1124744"/>
            <a:ext cx="7787208" cy="2825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5000"/>
              </a:lnSpc>
            </a:pPr>
            <a:r>
              <a:rPr lang="en-US" altLang="zh-CN" b="1" dirty="0">
                <a:effectLst>
                  <a:outerShdw blurRad="38100" dist="38100" dir="2700000" algn="tl">
                    <a:srgbClr val="C0C0C0"/>
                  </a:outerShdw>
                </a:effectLst>
              </a:rPr>
              <a:t>    </a:t>
            </a:r>
            <a:r>
              <a:rPr lang="zh-CN" altLang="en-US" b="1" dirty="0">
                <a:effectLst>
                  <a:outerShdw blurRad="38100" dist="38100" dir="2700000" algn="tl">
                    <a:srgbClr val="C0C0C0"/>
                  </a:outerShdw>
                </a:effectLst>
              </a:rPr>
              <a:t>宰相猜想这个数可能是</a:t>
            </a:r>
            <a:r>
              <a:rPr lang="en-US" altLang="zh-CN" b="1" dirty="0">
                <a:effectLst>
                  <a:outerShdw blurRad="38100" dist="38100" dir="2700000" algn="tl">
                    <a:srgbClr val="C0C0C0"/>
                  </a:outerShdw>
                </a:effectLst>
              </a:rPr>
              <a:t>9</a:t>
            </a:r>
            <a:r>
              <a:rPr lang="zh-CN" altLang="en-US" b="1" dirty="0">
                <a:effectLst>
                  <a:outerShdw blurRad="38100" dist="38100" dir="2700000" algn="tl">
                    <a:srgbClr val="C0C0C0"/>
                  </a:outerShdw>
                </a:effectLst>
              </a:rPr>
              <a:t>位整数，于是宰相把全国成年百姓编成十个军，每个军有十个师，每个师有十个旅，每个旅有十个团，每个团有十个营，每个营有十个连，每个连有十个排，每个排有十个班，每个班有十个组，每个组有十个人，于是每个成年百姓都具有一个</a:t>
            </a:r>
            <a:r>
              <a:rPr lang="en-US" altLang="zh-CN" b="1" dirty="0">
                <a:effectLst>
                  <a:outerShdw blurRad="38100" dist="38100" dir="2700000" algn="tl">
                    <a:srgbClr val="C0C0C0"/>
                  </a:outerShdw>
                </a:effectLst>
              </a:rPr>
              <a:t>9</a:t>
            </a:r>
            <a:r>
              <a:rPr lang="zh-CN" altLang="en-US" b="1" dirty="0">
                <a:effectLst>
                  <a:outerShdw blurRad="38100" dist="38100" dir="2700000" algn="tl">
                    <a:srgbClr val="C0C0C0"/>
                  </a:outerShdw>
                </a:effectLst>
              </a:rPr>
              <a:t>位的番号。</a:t>
            </a:r>
          </a:p>
          <a:p>
            <a:pPr>
              <a:lnSpc>
                <a:spcPct val="125000"/>
              </a:lnSpc>
            </a:pPr>
            <a:r>
              <a:rPr lang="zh-CN" altLang="en-US" b="1" dirty="0">
                <a:effectLst>
                  <a:outerShdw blurRad="38100" dist="38100" dir="2700000" algn="tl">
                    <a:srgbClr val="C0C0C0"/>
                  </a:outerShdw>
                </a:effectLst>
              </a:rPr>
              <a:t>    然后把题目发下去，让每个成年百姓用自己的番号去除“</a:t>
            </a:r>
            <a:r>
              <a:rPr lang="en-US" altLang="zh-CN" b="1" dirty="0">
                <a:effectLst>
                  <a:outerShdw blurRad="38100" dist="38100" dir="2700000" algn="tl">
                    <a:srgbClr val="C0C0C0"/>
                  </a:outerShdw>
                </a:effectLst>
              </a:rPr>
              <a:t>190334261410902619”</a:t>
            </a:r>
            <a:r>
              <a:rPr lang="zh-CN" altLang="en-US" b="1" dirty="0">
                <a:effectLst>
                  <a:outerShdw blurRad="38100" dist="38100" dir="2700000" algn="tl">
                    <a:srgbClr val="C0C0C0"/>
                  </a:outerShdw>
                </a:effectLst>
              </a:rPr>
              <a:t>这个数，若除尽了就把番号报上去。于是很快就有二个人报上了结果，即“</a:t>
            </a:r>
            <a:r>
              <a:rPr lang="en-US" altLang="zh-CN" b="1" dirty="0">
                <a:effectLst>
                  <a:outerShdw blurRad="38100" dist="38100" dir="2700000" algn="tl">
                    <a:srgbClr val="C0C0C0"/>
                  </a:outerShdw>
                </a:effectLst>
              </a:rPr>
              <a:t>436273009”</a:t>
            </a:r>
            <a:r>
              <a:rPr lang="zh-CN" altLang="en-US" b="1" dirty="0">
                <a:effectLst>
                  <a:outerShdw blurRad="38100" dist="38100" dir="2700000" algn="tl">
                    <a:srgbClr val="C0C0C0"/>
                  </a:outerShdw>
                </a:effectLst>
              </a:rPr>
              <a:t>与“</a:t>
            </a:r>
            <a:r>
              <a:rPr lang="en-US" altLang="zh-CN" b="1" dirty="0">
                <a:effectLst>
                  <a:outerShdw blurRad="38100" dist="38100" dir="2700000" algn="tl">
                    <a:srgbClr val="C0C0C0"/>
                  </a:outerShdw>
                </a:effectLst>
              </a:rPr>
              <a:t>436273291”</a:t>
            </a:r>
            <a:r>
              <a:rPr lang="zh-CN" altLang="en-US" b="1" dirty="0">
                <a:effectLst>
                  <a:outerShdw blurRad="38100" dist="38100" dir="2700000" algn="tl">
                    <a:srgbClr val="C0C0C0"/>
                  </a:outerShdw>
                </a:effectLst>
              </a:rPr>
              <a:t>。经国王验证，这二个整数都是素数，并且这二整数的积就是题目所给的</a:t>
            </a:r>
            <a:r>
              <a:rPr lang="en-US" altLang="zh-CN" b="1" dirty="0">
                <a:effectLst>
                  <a:outerShdw blurRad="38100" dist="38100" dir="2700000" algn="tl">
                    <a:srgbClr val="C0C0C0"/>
                  </a:outerShdw>
                </a:effectLst>
              </a:rPr>
              <a:t>18</a:t>
            </a:r>
            <a:r>
              <a:rPr lang="zh-CN" altLang="en-US" b="1" dirty="0">
                <a:effectLst>
                  <a:outerShdw blurRad="38100" dist="38100" dir="2700000" algn="tl">
                    <a:srgbClr val="C0C0C0"/>
                  </a:outerShdw>
                </a:effectLst>
              </a:rPr>
              <a:t>位整数。</a:t>
            </a:r>
          </a:p>
        </p:txBody>
      </p:sp>
      <p:sp>
        <p:nvSpPr>
          <p:cNvPr id="4" name="Text Box 22"/>
          <p:cNvSpPr txBox="1">
            <a:spLocks noChangeArrowheads="1"/>
          </p:cNvSpPr>
          <p:nvPr/>
        </p:nvSpPr>
        <p:spPr bwMode="auto">
          <a:xfrm>
            <a:off x="198909" y="3943438"/>
            <a:ext cx="8931275"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5000"/>
              </a:lnSpc>
            </a:pPr>
            <a:r>
              <a:rPr lang="zh-CN" altLang="en-US" sz="2000" b="1" dirty="0">
                <a:solidFill>
                  <a:srgbClr val="00B050"/>
                </a:solidFill>
                <a:effectLst>
                  <a:outerShdw blurRad="38100" dist="38100" dir="2700000" algn="tl">
                    <a:srgbClr val="C0C0C0"/>
                  </a:outerShdw>
                </a:effectLst>
              </a:rPr>
              <a:t>这个故事说明算法分析中最基本问题：</a:t>
            </a:r>
          </a:p>
          <a:p>
            <a:pPr>
              <a:lnSpc>
                <a:spcPct val="115000"/>
              </a:lnSpc>
              <a:buFont typeface="Wingdings" pitchFamily="2" charset="2"/>
              <a:buChar char="u"/>
            </a:pPr>
            <a:r>
              <a:rPr lang="zh-CN" altLang="en-US" sz="2000" b="1" dirty="0">
                <a:solidFill>
                  <a:srgbClr val="00B050"/>
                </a:solidFill>
                <a:effectLst>
                  <a:outerShdw blurRad="38100" dist="38100" dir="2700000" algn="tl">
                    <a:srgbClr val="C0C0C0"/>
                  </a:outerShdw>
                </a:effectLst>
              </a:rPr>
              <a:t>求大整数的真因数不能用多项式时间求解，但是验证某数是否是大整数的真因数可以用多项式时间完成，所以求大整数的真因数要比验证大整数的真因数要难得多。</a:t>
            </a:r>
          </a:p>
          <a:p>
            <a:pPr>
              <a:lnSpc>
                <a:spcPct val="115000"/>
              </a:lnSpc>
              <a:buFont typeface="Wingdings" pitchFamily="2" charset="2"/>
              <a:buChar char="u"/>
            </a:pPr>
            <a:r>
              <a:rPr lang="zh-CN" altLang="en-US" sz="2000" b="1" dirty="0">
                <a:solidFill>
                  <a:srgbClr val="00B050"/>
                </a:solidFill>
                <a:effectLst>
                  <a:outerShdw blurRad="38100" dist="38100" dir="2700000" algn="tl">
                    <a:srgbClr val="C0C0C0"/>
                  </a:outerShdw>
                </a:effectLst>
              </a:rPr>
              <a:t>国王用得是</a:t>
            </a:r>
            <a:r>
              <a:rPr lang="zh-CN" altLang="en-US" sz="2000" b="1" dirty="0">
                <a:solidFill>
                  <a:srgbClr val="FF0000"/>
                </a:solidFill>
                <a:effectLst>
                  <a:outerShdw blurRad="38100" dist="38100" dir="2700000" algn="tl">
                    <a:srgbClr val="C0C0C0"/>
                  </a:outerShdw>
                </a:effectLst>
              </a:rPr>
              <a:t>确定性计算方法（穷举法）</a:t>
            </a:r>
            <a:r>
              <a:rPr lang="zh-CN" altLang="en-US" sz="2000" b="1" dirty="0">
                <a:solidFill>
                  <a:srgbClr val="00B050"/>
                </a:solidFill>
                <a:effectLst>
                  <a:outerShdw blurRad="38100" dist="38100" dir="2700000" algn="tl">
                    <a:srgbClr val="C0C0C0"/>
                  </a:outerShdw>
                </a:effectLst>
              </a:rPr>
              <a:t>，所以计算很快变得无法进行下去；宰相用得是</a:t>
            </a:r>
            <a:r>
              <a:rPr lang="zh-CN" altLang="en-US" sz="2000" b="1" dirty="0">
                <a:solidFill>
                  <a:srgbClr val="FF0000"/>
                </a:solidFill>
                <a:effectLst>
                  <a:outerShdw blurRad="38100" dist="38100" dir="2700000" algn="tl">
                    <a:srgbClr val="C0C0C0"/>
                  </a:outerShdw>
                </a:effectLst>
              </a:rPr>
              <a:t>非确定性计算方法</a:t>
            </a:r>
            <a:r>
              <a:rPr lang="zh-CN" altLang="en-US" sz="2000" b="1" dirty="0">
                <a:solidFill>
                  <a:srgbClr val="00B050"/>
                </a:solidFill>
                <a:effectLst>
                  <a:outerShdw blurRad="38100" dist="38100" dir="2700000" algn="tl">
                    <a:srgbClr val="C0C0C0"/>
                  </a:outerShdw>
                </a:effectLst>
              </a:rPr>
              <a:t>，首先猜想，然后验证。</a:t>
            </a:r>
          </a:p>
        </p:txBody>
      </p:sp>
      <p:sp>
        <p:nvSpPr>
          <p:cNvPr id="5" name="灯片编号占位符 4"/>
          <p:cNvSpPr>
            <a:spLocks noGrp="1"/>
          </p:cNvSpPr>
          <p:nvPr>
            <p:ph type="sldNum" sz="quarter" idx="12"/>
          </p:nvPr>
        </p:nvSpPr>
        <p:spPr/>
        <p:txBody>
          <a:bodyPr/>
          <a:lstStyle/>
          <a:p>
            <a:r>
              <a:rPr lang="en-US" altLang="zh-CN" smtClean="0"/>
              <a:t>Chapter11-</a:t>
            </a:r>
            <a:fld id="{3288BBC0-23D9-4B2C-ADBC-4005AE87FB9A}" type="slidenum">
              <a:rPr lang="en-US" altLang="zh-CN" smtClean="0"/>
              <a:pPr/>
              <a:t>31</a:t>
            </a:fld>
            <a:endParaRPr lang="en-US" altLang="zh-CN" dirty="0"/>
          </a:p>
        </p:txBody>
      </p:sp>
    </p:spTree>
    <p:extLst>
      <p:ext uri="{BB962C8B-B14F-4D97-AF65-F5344CB8AC3E}">
        <p14:creationId xmlns:p14="http://schemas.microsoft.com/office/powerpoint/2010/main" val="3577578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60">
                                            <p:txEl>
                                              <p:pRg st="1" end="1"/>
                                            </p:txEl>
                                          </p:spTgt>
                                        </p:tgtEl>
                                        <p:attrNameLst>
                                          <p:attrName>style.visibility</p:attrName>
                                        </p:attrNameLst>
                                      </p:cBhvr>
                                      <p:to>
                                        <p:strVal val="visible"/>
                                      </p:to>
                                    </p:set>
                                    <p:animEffect transition="in" filter="blinds(horizontal)">
                                      <p:cBhvr>
                                        <p:cTn id="7" dur="500"/>
                                        <p:tgtEl>
                                          <p:spTgt spid="1946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linds(horizont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linds(horizont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blinds(horizontal)">
                                      <p:cBhvr>
                                        <p:cTn id="2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0" y="357188"/>
            <a:ext cx="7668344" cy="623887"/>
          </a:xfrm>
        </p:spPr>
        <p:txBody>
          <a:bodyPr/>
          <a:lstStyle/>
          <a:p>
            <a:r>
              <a:rPr lang="en-US" altLang="zh-CN" sz="2400" dirty="0" smtClean="0">
                <a:latin typeface="Franklin Gothic Book" pitchFamily="32" charset="0"/>
                <a:ea typeface="ＭＳ Ｐゴシック" pitchFamily="32" charset="-128"/>
              </a:rPr>
              <a:t>Verifying a Candidate Solution vs. Solving a Problem</a:t>
            </a:r>
          </a:p>
        </p:txBody>
      </p:sp>
      <p:sp>
        <p:nvSpPr>
          <p:cNvPr id="31749" name="Rectangle 3"/>
          <p:cNvSpPr>
            <a:spLocks noGrp="1" noChangeArrowheads="1"/>
          </p:cNvSpPr>
          <p:nvPr>
            <p:ph type="body" idx="1"/>
          </p:nvPr>
        </p:nvSpPr>
        <p:spPr>
          <a:xfrm>
            <a:off x="214313" y="1052513"/>
            <a:ext cx="8643937" cy="2952551"/>
          </a:xfrm>
        </p:spPr>
        <p:txBody>
          <a:bodyPr/>
          <a:lstStyle/>
          <a:p>
            <a:pPr>
              <a:lnSpc>
                <a:spcPct val="90000"/>
              </a:lnSpc>
            </a:pPr>
            <a:r>
              <a:rPr lang="en-US" altLang="zh-CN" sz="2800" dirty="0" smtClean="0">
                <a:latin typeface="Franklin Gothic Book" pitchFamily="32" charset="0"/>
                <a:ea typeface="ＭＳ Ｐゴシック" pitchFamily="32" charset="-128"/>
              </a:rPr>
              <a:t>Intuitively it seems much harder (more time consuming) in some cases to solve a problem from scratch than to verify that a candidate solution actually solves the problem.</a:t>
            </a:r>
          </a:p>
          <a:p>
            <a:pPr>
              <a:lnSpc>
                <a:spcPct val="90000"/>
              </a:lnSpc>
            </a:pPr>
            <a:r>
              <a:rPr lang="en-US" altLang="zh-CN" sz="2800" dirty="0" smtClean="0">
                <a:latin typeface="Franklin Gothic Book" pitchFamily="32" charset="0"/>
                <a:ea typeface="ＭＳ Ｐゴシック" pitchFamily="32" charset="-128"/>
              </a:rPr>
              <a:t>If there are </a:t>
            </a:r>
            <a:r>
              <a:rPr lang="en-US" altLang="zh-CN" sz="2800" dirty="0" smtClean="0">
                <a:solidFill>
                  <a:srgbClr val="00B0F0"/>
                </a:solidFill>
                <a:latin typeface="Franklin Gothic Book" pitchFamily="32" charset="0"/>
                <a:ea typeface="ＭＳ Ｐゴシック" pitchFamily="32" charset="-128"/>
              </a:rPr>
              <a:t>many candidate solutions </a:t>
            </a:r>
            <a:r>
              <a:rPr lang="en-US" altLang="zh-CN" sz="2800" dirty="0" smtClean="0">
                <a:latin typeface="Franklin Gothic Book" pitchFamily="32" charset="0"/>
                <a:ea typeface="ＭＳ Ｐゴシック" pitchFamily="32" charset="-128"/>
              </a:rPr>
              <a:t>to check, then even if each individual one is quick to check, overall it can take a long time</a:t>
            </a:r>
          </a:p>
        </p:txBody>
      </p:sp>
      <p:sp>
        <p:nvSpPr>
          <p:cNvPr id="2" name="矩形 1"/>
          <p:cNvSpPr/>
          <p:nvPr/>
        </p:nvSpPr>
        <p:spPr>
          <a:xfrm>
            <a:off x="539552" y="3861048"/>
            <a:ext cx="8208912" cy="2308324"/>
          </a:xfrm>
          <a:prstGeom prst="rect">
            <a:avLst/>
          </a:prstGeom>
        </p:spPr>
        <p:txBody>
          <a:bodyPr wrap="square">
            <a:spAutoFit/>
          </a:bodyPr>
          <a:lstStyle/>
          <a:p>
            <a:r>
              <a:rPr lang="en-US" altLang="zh-CN" sz="2400" dirty="0">
                <a:solidFill>
                  <a:srgbClr val="00B050"/>
                </a:solidFill>
                <a:latin typeface="Franklin Gothic Book" pitchFamily="32" charset="0"/>
                <a:ea typeface="ＭＳ Ｐゴシック" pitchFamily="32" charset="-128"/>
              </a:rPr>
              <a:t>Many practical problems in computer science, math, operations research, engineering, etc. are poly time verifiable but have no known poly time algorithm</a:t>
            </a:r>
          </a:p>
          <a:p>
            <a:pPr lvl="1"/>
            <a:r>
              <a:rPr lang="en-US" altLang="zh-CN" sz="2400" dirty="0">
                <a:solidFill>
                  <a:srgbClr val="00B0F0"/>
                </a:solidFill>
                <a:latin typeface="Franklin Gothic Book" pitchFamily="32" charset="0"/>
                <a:ea typeface="ＭＳ Ｐゴシック" pitchFamily="32" charset="-128"/>
              </a:rPr>
              <a:t>Wikipedia lists problems in computational geometry, graph theory, network design, scheduling, databases, program optimization and more</a:t>
            </a:r>
          </a:p>
        </p:txBody>
      </p:sp>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32</a:t>
            </a:fld>
            <a:endParaRPr lang="en-US" altLang="zh-C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P vs. NP</a:t>
            </a:r>
          </a:p>
        </p:txBody>
      </p:sp>
      <p:sp>
        <p:nvSpPr>
          <p:cNvPr id="35845" name="Rectangle 3"/>
          <p:cNvSpPr>
            <a:spLocks noGrp="1" noChangeArrowheads="1"/>
          </p:cNvSpPr>
          <p:nvPr>
            <p:ph type="body" idx="1"/>
          </p:nvPr>
        </p:nvSpPr>
        <p:spPr/>
        <p:txBody>
          <a:bodyPr/>
          <a:lstStyle/>
          <a:p>
            <a:r>
              <a:rPr lang="en-US" altLang="zh-CN" smtClean="0">
                <a:latin typeface="Franklin Gothic Book" pitchFamily="32" charset="0"/>
                <a:ea typeface="ＭＳ Ｐゴシック" pitchFamily="32" charset="-128"/>
              </a:rPr>
              <a:t>Although poly time verifiability </a:t>
            </a:r>
            <a:r>
              <a:rPr lang="en-US" altLang="zh-CN" i="1" smtClean="0">
                <a:latin typeface="Franklin Gothic Book" pitchFamily="32" charset="0"/>
                <a:ea typeface="ＭＳ Ｐゴシック" pitchFamily="32" charset="-128"/>
              </a:rPr>
              <a:t>seems</a:t>
            </a:r>
            <a:r>
              <a:rPr lang="en-US" altLang="zh-CN" smtClean="0">
                <a:latin typeface="Franklin Gothic Book" pitchFamily="32" charset="0"/>
                <a:ea typeface="ＭＳ Ｐゴシック" pitchFamily="32" charset="-128"/>
              </a:rPr>
              <a:t> like a weaker condition than poly time solvability, no one has been able to prove that it is weaker (describes a larger class of problems)</a:t>
            </a:r>
          </a:p>
          <a:p>
            <a:r>
              <a:rPr lang="en-US" altLang="zh-CN" smtClean="0">
                <a:latin typeface="Franklin Gothic Book" pitchFamily="32" charset="0"/>
                <a:ea typeface="ＭＳ Ｐゴシック" pitchFamily="32" charset="-128"/>
              </a:rPr>
              <a:t>So it is unknown whether P = NP.</a:t>
            </a:r>
          </a:p>
        </p:txBody>
      </p:sp>
      <p:grpSp>
        <p:nvGrpSpPr>
          <p:cNvPr id="4" name="Group 19"/>
          <p:cNvGrpSpPr>
            <a:grpSpLocks/>
          </p:cNvGrpSpPr>
          <p:nvPr/>
        </p:nvGrpSpPr>
        <p:grpSpPr bwMode="auto">
          <a:xfrm>
            <a:off x="1331639" y="3861047"/>
            <a:ext cx="6227291" cy="2236961"/>
            <a:chOff x="480" y="1440"/>
            <a:chExt cx="4176" cy="1728"/>
          </a:xfrm>
        </p:grpSpPr>
        <p:grpSp>
          <p:nvGrpSpPr>
            <p:cNvPr id="5" name="Group 11"/>
            <p:cNvGrpSpPr>
              <a:grpSpLocks/>
            </p:cNvGrpSpPr>
            <p:nvPr/>
          </p:nvGrpSpPr>
          <p:grpSpPr bwMode="auto">
            <a:xfrm>
              <a:off x="480" y="1472"/>
              <a:ext cx="1632" cy="1696"/>
              <a:chOff x="480" y="1472"/>
              <a:chExt cx="1632" cy="1696"/>
            </a:xfrm>
          </p:grpSpPr>
          <p:sp>
            <p:nvSpPr>
              <p:cNvPr id="11" name="AutoShape 4"/>
              <p:cNvSpPr>
                <a:spLocks noChangeArrowheads="1"/>
              </p:cNvSpPr>
              <p:nvPr/>
            </p:nvSpPr>
            <p:spPr bwMode="auto">
              <a:xfrm>
                <a:off x="480" y="1488"/>
                <a:ext cx="1632" cy="1680"/>
              </a:xfrm>
              <a:prstGeom prst="roundRect">
                <a:avLst>
                  <a:gd name="adj" fmla="val 16667"/>
                </a:avLst>
              </a:prstGeom>
              <a:noFill/>
              <a:ln w="38100">
                <a:solidFill>
                  <a:srgbClr val="FFBE2C"/>
                </a:solidFill>
                <a:round/>
                <a:headEnd/>
                <a:tailEnd/>
              </a:ln>
            </p:spPr>
            <p:txBody>
              <a:bodyPr wrap="none" anchor="ctr"/>
              <a:lstStyle/>
              <a:p>
                <a:endParaRPr lang="zh-CN" altLang="zh-CN"/>
              </a:p>
            </p:txBody>
          </p:sp>
          <p:sp>
            <p:nvSpPr>
              <p:cNvPr id="12" name="Text Box 5"/>
              <p:cNvSpPr txBox="1">
                <a:spLocks noChangeArrowheads="1"/>
              </p:cNvSpPr>
              <p:nvPr/>
            </p:nvSpPr>
            <p:spPr bwMode="auto">
              <a:xfrm>
                <a:off x="662" y="1472"/>
                <a:ext cx="1187" cy="288"/>
              </a:xfrm>
              <a:prstGeom prst="rect">
                <a:avLst/>
              </a:prstGeom>
              <a:noFill/>
              <a:ln w="9525">
                <a:noFill/>
                <a:miter lim="800000"/>
                <a:headEnd/>
                <a:tailEnd/>
              </a:ln>
            </p:spPr>
            <p:txBody>
              <a:bodyPr wrap="none">
                <a:spAutoFit/>
              </a:bodyPr>
              <a:lstStyle/>
              <a:p>
                <a:r>
                  <a:rPr lang="en-US" altLang="zh-CN">
                    <a:latin typeface="Futura" pitchFamily="32" charset="0"/>
                  </a:rPr>
                  <a:t>all problems</a:t>
                </a:r>
                <a:endParaRPr lang="en-US" altLang="zh-CN"/>
              </a:p>
            </p:txBody>
          </p:sp>
          <p:sp>
            <p:nvSpPr>
              <p:cNvPr id="13" name="Text Box 6"/>
              <p:cNvSpPr txBox="1">
                <a:spLocks noChangeArrowheads="1"/>
              </p:cNvSpPr>
              <p:nvPr/>
            </p:nvSpPr>
            <p:spPr bwMode="auto">
              <a:xfrm>
                <a:off x="1008" y="2400"/>
                <a:ext cx="220" cy="288"/>
              </a:xfrm>
              <a:prstGeom prst="rect">
                <a:avLst/>
              </a:prstGeom>
              <a:noFill/>
              <a:ln w="9525">
                <a:noFill/>
                <a:miter lim="800000"/>
                <a:headEnd/>
                <a:tailEnd/>
              </a:ln>
            </p:spPr>
            <p:txBody>
              <a:bodyPr wrap="none">
                <a:spAutoFit/>
              </a:bodyPr>
              <a:lstStyle/>
              <a:p>
                <a:r>
                  <a:rPr lang="en-US" altLang="zh-CN">
                    <a:latin typeface="Futura" pitchFamily="32" charset="0"/>
                  </a:rPr>
                  <a:t>P</a:t>
                </a:r>
              </a:p>
            </p:txBody>
          </p:sp>
          <p:sp>
            <p:nvSpPr>
              <p:cNvPr id="14" name="Text Box 7"/>
              <p:cNvSpPr txBox="1">
                <a:spLocks noChangeArrowheads="1"/>
              </p:cNvSpPr>
              <p:nvPr/>
            </p:nvSpPr>
            <p:spPr bwMode="auto">
              <a:xfrm>
                <a:off x="1104" y="1968"/>
                <a:ext cx="382" cy="288"/>
              </a:xfrm>
              <a:prstGeom prst="rect">
                <a:avLst/>
              </a:prstGeom>
              <a:noFill/>
              <a:ln w="9525">
                <a:noFill/>
                <a:miter lim="800000"/>
                <a:headEnd/>
                <a:tailEnd/>
              </a:ln>
            </p:spPr>
            <p:txBody>
              <a:bodyPr wrap="none">
                <a:spAutoFit/>
              </a:bodyPr>
              <a:lstStyle/>
              <a:p>
                <a:r>
                  <a:rPr lang="en-US" altLang="zh-CN">
                    <a:latin typeface="Futura" pitchFamily="32" charset="0"/>
                  </a:rPr>
                  <a:t>NP</a:t>
                </a:r>
              </a:p>
            </p:txBody>
          </p:sp>
          <p:sp>
            <p:nvSpPr>
              <p:cNvPr id="15" name="Oval 8"/>
              <p:cNvSpPr>
                <a:spLocks noChangeArrowheads="1"/>
              </p:cNvSpPr>
              <p:nvPr/>
            </p:nvSpPr>
            <p:spPr bwMode="auto">
              <a:xfrm>
                <a:off x="912" y="2352"/>
                <a:ext cx="576" cy="528"/>
              </a:xfrm>
              <a:prstGeom prst="ellipse">
                <a:avLst/>
              </a:prstGeom>
              <a:noFill/>
              <a:ln w="38100">
                <a:solidFill>
                  <a:srgbClr val="FFBE2C"/>
                </a:solidFill>
                <a:round/>
                <a:headEnd/>
                <a:tailEnd/>
              </a:ln>
            </p:spPr>
            <p:txBody>
              <a:bodyPr wrap="none" anchor="ctr"/>
              <a:lstStyle/>
              <a:p>
                <a:endParaRPr lang="zh-CN" altLang="zh-CN"/>
              </a:p>
            </p:txBody>
          </p:sp>
          <p:sp>
            <p:nvSpPr>
              <p:cNvPr id="16" name="Oval 9"/>
              <p:cNvSpPr>
                <a:spLocks noChangeArrowheads="1"/>
              </p:cNvSpPr>
              <p:nvPr/>
            </p:nvSpPr>
            <p:spPr bwMode="auto">
              <a:xfrm>
                <a:off x="768" y="1872"/>
                <a:ext cx="1008" cy="1104"/>
              </a:xfrm>
              <a:prstGeom prst="ellipse">
                <a:avLst/>
              </a:prstGeom>
              <a:noFill/>
              <a:ln w="38100">
                <a:solidFill>
                  <a:srgbClr val="FFBE2C"/>
                </a:solidFill>
                <a:round/>
                <a:headEnd/>
                <a:tailEnd/>
              </a:ln>
            </p:spPr>
            <p:txBody>
              <a:bodyPr wrap="none" anchor="ctr"/>
              <a:lstStyle/>
              <a:p>
                <a:endParaRPr lang="zh-CN" altLang="zh-CN"/>
              </a:p>
            </p:txBody>
          </p:sp>
        </p:grpSp>
        <p:sp>
          <p:nvSpPr>
            <p:cNvPr id="6" name="Text Box 10"/>
            <p:cNvSpPr txBox="1">
              <a:spLocks noChangeArrowheads="1"/>
            </p:cNvSpPr>
            <p:nvPr/>
          </p:nvSpPr>
          <p:spPr bwMode="auto">
            <a:xfrm>
              <a:off x="2438" y="2192"/>
              <a:ext cx="303" cy="288"/>
            </a:xfrm>
            <a:prstGeom prst="rect">
              <a:avLst/>
            </a:prstGeom>
            <a:noFill/>
            <a:ln w="9525">
              <a:noFill/>
              <a:miter lim="800000"/>
              <a:headEnd/>
              <a:tailEnd/>
            </a:ln>
          </p:spPr>
          <p:txBody>
            <a:bodyPr wrap="none">
              <a:spAutoFit/>
            </a:bodyPr>
            <a:lstStyle/>
            <a:p>
              <a:r>
                <a:rPr lang="en-US" altLang="zh-CN">
                  <a:latin typeface="Futura" pitchFamily="32" charset="0"/>
                </a:rPr>
                <a:t>or</a:t>
              </a:r>
              <a:endParaRPr lang="en-US" altLang="zh-CN"/>
            </a:p>
          </p:txBody>
        </p:sp>
        <p:sp>
          <p:nvSpPr>
            <p:cNvPr id="7" name="AutoShape 13"/>
            <p:cNvSpPr>
              <a:spLocks noChangeArrowheads="1"/>
            </p:cNvSpPr>
            <p:nvPr/>
          </p:nvSpPr>
          <p:spPr bwMode="auto">
            <a:xfrm>
              <a:off x="3024" y="1456"/>
              <a:ext cx="1632" cy="1680"/>
            </a:xfrm>
            <a:prstGeom prst="roundRect">
              <a:avLst>
                <a:gd name="adj" fmla="val 16667"/>
              </a:avLst>
            </a:prstGeom>
            <a:noFill/>
            <a:ln w="38100">
              <a:solidFill>
                <a:srgbClr val="FFBE2C"/>
              </a:solidFill>
              <a:round/>
              <a:headEnd/>
              <a:tailEnd/>
            </a:ln>
          </p:spPr>
          <p:txBody>
            <a:bodyPr wrap="none" anchor="ctr"/>
            <a:lstStyle/>
            <a:p>
              <a:endParaRPr lang="zh-CN" altLang="zh-CN"/>
            </a:p>
          </p:txBody>
        </p:sp>
        <p:sp>
          <p:nvSpPr>
            <p:cNvPr id="8" name="Text Box 14"/>
            <p:cNvSpPr txBox="1">
              <a:spLocks noChangeArrowheads="1"/>
            </p:cNvSpPr>
            <p:nvPr/>
          </p:nvSpPr>
          <p:spPr bwMode="auto">
            <a:xfrm>
              <a:off x="3206" y="1440"/>
              <a:ext cx="1187" cy="288"/>
            </a:xfrm>
            <a:prstGeom prst="rect">
              <a:avLst/>
            </a:prstGeom>
            <a:noFill/>
            <a:ln w="9525">
              <a:noFill/>
              <a:miter lim="800000"/>
              <a:headEnd/>
              <a:tailEnd/>
            </a:ln>
          </p:spPr>
          <p:txBody>
            <a:bodyPr wrap="none">
              <a:spAutoFit/>
            </a:bodyPr>
            <a:lstStyle/>
            <a:p>
              <a:r>
                <a:rPr lang="en-US" altLang="zh-CN">
                  <a:latin typeface="Futura" pitchFamily="32" charset="0"/>
                </a:rPr>
                <a:t>all problems</a:t>
              </a:r>
              <a:endParaRPr lang="en-US" altLang="zh-CN"/>
            </a:p>
          </p:txBody>
        </p:sp>
        <p:sp>
          <p:nvSpPr>
            <p:cNvPr id="9" name="Text Box 15"/>
            <p:cNvSpPr txBox="1">
              <a:spLocks noChangeArrowheads="1"/>
            </p:cNvSpPr>
            <p:nvPr/>
          </p:nvSpPr>
          <p:spPr bwMode="auto">
            <a:xfrm>
              <a:off x="3456" y="2448"/>
              <a:ext cx="604" cy="288"/>
            </a:xfrm>
            <a:prstGeom prst="rect">
              <a:avLst/>
            </a:prstGeom>
            <a:noFill/>
            <a:ln w="9525">
              <a:noFill/>
              <a:miter lim="800000"/>
              <a:headEnd/>
              <a:tailEnd/>
            </a:ln>
          </p:spPr>
          <p:txBody>
            <a:bodyPr wrap="none">
              <a:spAutoFit/>
            </a:bodyPr>
            <a:lstStyle/>
            <a:p>
              <a:r>
                <a:rPr lang="en-US" altLang="zh-CN">
                  <a:latin typeface="Futura" pitchFamily="32" charset="0"/>
                </a:rPr>
                <a:t>P=NP</a:t>
              </a:r>
            </a:p>
          </p:txBody>
        </p:sp>
        <p:sp>
          <p:nvSpPr>
            <p:cNvPr id="10" name="Oval 17"/>
            <p:cNvSpPr>
              <a:spLocks noChangeArrowheads="1"/>
            </p:cNvSpPr>
            <p:nvPr/>
          </p:nvSpPr>
          <p:spPr bwMode="auto">
            <a:xfrm>
              <a:off x="3456" y="2320"/>
              <a:ext cx="576" cy="528"/>
            </a:xfrm>
            <a:prstGeom prst="ellipse">
              <a:avLst/>
            </a:prstGeom>
            <a:noFill/>
            <a:ln w="38100">
              <a:solidFill>
                <a:srgbClr val="FFBE2C"/>
              </a:solidFill>
              <a:round/>
              <a:headEnd/>
              <a:tailEnd/>
            </a:ln>
          </p:spPr>
          <p:txBody>
            <a:bodyPr wrap="none" anchor="ctr"/>
            <a:lstStyle/>
            <a:p>
              <a:endParaRPr lang="zh-CN" altLang="zh-CN"/>
            </a:p>
          </p:txBody>
        </p:sp>
      </p:gr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33</a:t>
            </a:fld>
            <a:endParaRPr lang="en-US" altLang="zh-C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NP-Complete Problems</a:t>
            </a:r>
          </a:p>
        </p:txBody>
      </p:sp>
      <p:sp>
        <p:nvSpPr>
          <p:cNvPr id="39941" name="Rectangle 3"/>
          <p:cNvSpPr>
            <a:spLocks noGrp="1" noChangeArrowheads="1"/>
          </p:cNvSpPr>
          <p:nvPr>
            <p:ph type="body" idx="1"/>
          </p:nvPr>
        </p:nvSpPr>
        <p:spPr>
          <a:xfrm>
            <a:off x="428625" y="1196752"/>
            <a:ext cx="8305800" cy="4038600"/>
          </a:xfrm>
        </p:spPr>
        <p:txBody>
          <a:bodyPr/>
          <a:lstStyle/>
          <a:p>
            <a:r>
              <a:rPr lang="en-US" altLang="zh-CN" sz="2400" dirty="0" smtClean="0">
                <a:latin typeface="Franklin Gothic Book" pitchFamily="32" charset="0"/>
                <a:ea typeface="ＭＳ Ｐゴシック" pitchFamily="32" charset="-128"/>
              </a:rPr>
              <a:t>NP-complete problems is class of "hardest" problems in NP.</a:t>
            </a:r>
          </a:p>
          <a:p>
            <a:r>
              <a:rPr lang="en-US" altLang="zh-CN" sz="2400" dirty="0" smtClean="0">
                <a:solidFill>
                  <a:srgbClr val="00B0F0"/>
                </a:solidFill>
                <a:latin typeface="Franklin Gothic Book" pitchFamily="32" charset="0"/>
                <a:ea typeface="ＭＳ Ｐゴシック" pitchFamily="32" charset="-128"/>
              </a:rPr>
              <a:t>They have the property that if any NP-complete problem can be solved in poly time, then all problems in NP can be, and thus P = NP.</a:t>
            </a:r>
          </a:p>
          <a:p>
            <a:r>
              <a:rPr lang="en-US" altLang="zh-CN" sz="2400" dirty="0" smtClean="0">
                <a:latin typeface="Franklin Gothic Book" pitchFamily="32" charset="0"/>
                <a:ea typeface="ＭＳ Ｐゴシック" pitchFamily="32" charset="-128"/>
              </a:rPr>
              <a:t>Precise definition coming later...</a:t>
            </a:r>
          </a:p>
        </p:txBody>
      </p:sp>
      <p:sp>
        <p:nvSpPr>
          <p:cNvPr id="4" name="AutoShape 6"/>
          <p:cNvSpPr>
            <a:spLocks noChangeArrowheads="1"/>
          </p:cNvSpPr>
          <p:nvPr/>
        </p:nvSpPr>
        <p:spPr bwMode="auto">
          <a:xfrm>
            <a:off x="1066800" y="3313385"/>
            <a:ext cx="2590800" cy="2667000"/>
          </a:xfrm>
          <a:prstGeom prst="roundRect">
            <a:avLst>
              <a:gd name="adj" fmla="val 16667"/>
            </a:avLst>
          </a:prstGeom>
          <a:noFill/>
          <a:ln w="38100">
            <a:solidFill>
              <a:srgbClr val="FFBE2C"/>
            </a:solidFill>
            <a:round/>
            <a:headEnd/>
            <a:tailEnd/>
          </a:ln>
        </p:spPr>
        <p:txBody>
          <a:bodyPr wrap="none" anchor="ctr"/>
          <a:lstStyle/>
          <a:p>
            <a:endParaRPr lang="zh-CN" altLang="zh-CN"/>
          </a:p>
        </p:txBody>
      </p:sp>
      <p:sp>
        <p:nvSpPr>
          <p:cNvPr id="5" name="Text Box 7"/>
          <p:cNvSpPr txBox="1">
            <a:spLocks noChangeArrowheads="1"/>
          </p:cNvSpPr>
          <p:nvPr/>
        </p:nvSpPr>
        <p:spPr bwMode="auto">
          <a:xfrm>
            <a:off x="1355725" y="3287985"/>
            <a:ext cx="1884363" cy="457200"/>
          </a:xfrm>
          <a:prstGeom prst="rect">
            <a:avLst/>
          </a:prstGeom>
          <a:noFill/>
          <a:ln w="9525">
            <a:noFill/>
            <a:miter lim="800000"/>
            <a:headEnd/>
            <a:tailEnd/>
          </a:ln>
        </p:spPr>
        <p:txBody>
          <a:bodyPr wrap="none">
            <a:spAutoFit/>
          </a:bodyPr>
          <a:lstStyle/>
          <a:p>
            <a:r>
              <a:rPr lang="en-US" altLang="zh-CN" dirty="0">
                <a:latin typeface="Futura" pitchFamily="32" charset="0"/>
              </a:rPr>
              <a:t>all problems</a:t>
            </a:r>
            <a:endParaRPr lang="en-US" altLang="zh-CN" dirty="0"/>
          </a:p>
        </p:txBody>
      </p:sp>
      <p:sp>
        <p:nvSpPr>
          <p:cNvPr id="6" name="Text Box 8"/>
          <p:cNvSpPr txBox="1">
            <a:spLocks noChangeArrowheads="1"/>
          </p:cNvSpPr>
          <p:nvPr/>
        </p:nvSpPr>
        <p:spPr bwMode="auto">
          <a:xfrm>
            <a:off x="1905000" y="4761185"/>
            <a:ext cx="349250" cy="457200"/>
          </a:xfrm>
          <a:prstGeom prst="rect">
            <a:avLst/>
          </a:prstGeom>
          <a:noFill/>
          <a:ln w="9525">
            <a:noFill/>
            <a:miter lim="800000"/>
            <a:headEnd/>
            <a:tailEnd/>
          </a:ln>
        </p:spPr>
        <p:txBody>
          <a:bodyPr wrap="none">
            <a:spAutoFit/>
          </a:bodyPr>
          <a:lstStyle/>
          <a:p>
            <a:r>
              <a:rPr lang="en-US" altLang="zh-CN">
                <a:latin typeface="Futura" pitchFamily="32" charset="0"/>
              </a:rPr>
              <a:t>P</a:t>
            </a:r>
          </a:p>
        </p:txBody>
      </p:sp>
      <p:sp>
        <p:nvSpPr>
          <p:cNvPr id="7" name="Text Box 9"/>
          <p:cNvSpPr txBox="1">
            <a:spLocks noChangeArrowheads="1"/>
          </p:cNvSpPr>
          <p:nvPr/>
        </p:nvSpPr>
        <p:spPr bwMode="auto">
          <a:xfrm>
            <a:off x="1905000" y="3999185"/>
            <a:ext cx="606425" cy="457200"/>
          </a:xfrm>
          <a:prstGeom prst="rect">
            <a:avLst/>
          </a:prstGeom>
          <a:noFill/>
          <a:ln w="9525">
            <a:noFill/>
            <a:miter lim="800000"/>
            <a:headEnd/>
            <a:tailEnd/>
          </a:ln>
        </p:spPr>
        <p:txBody>
          <a:bodyPr wrap="none">
            <a:spAutoFit/>
          </a:bodyPr>
          <a:lstStyle/>
          <a:p>
            <a:r>
              <a:rPr lang="en-US" altLang="zh-CN">
                <a:latin typeface="Futura" pitchFamily="32" charset="0"/>
              </a:rPr>
              <a:t>NP</a:t>
            </a:r>
          </a:p>
        </p:txBody>
      </p:sp>
      <p:sp>
        <p:nvSpPr>
          <p:cNvPr id="8" name="Oval 10"/>
          <p:cNvSpPr>
            <a:spLocks noChangeArrowheads="1"/>
          </p:cNvSpPr>
          <p:nvPr/>
        </p:nvSpPr>
        <p:spPr bwMode="auto">
          <a:xfrm>
            <a:off x="1752600" y="4684985"/>
            <a:ext cx="685800" cy="685800"/>
          </a:xfrm>
          <a:prstGeom prst="ellipse">
            <a:avLst/>
          </a:prstGeom>
          <a:noFill/>
          <a:ln w="38100">
            <a:solidFill>
              <a:srgbClr val="FFBE2C"/>
            </a:solidFill>
            <a:round/>
            <a:headEnd/>
            <a:tailEnd/>
          </a:ln>
        </p:spPr>
        <p:txBody>
          <a:bodyPr wrap="none" anchor="ctr"/>
          <a:lstStyle/>
          <a:p>
            <a:endParaRPr lang="zh-CN" altLang="zh-CN"/>
          </a:p>
        </p:txBody>
      </p:sp>
      <p:sp>
        <p:nvSpPr>
          <p:cNvPr id="9" name="Oval 11"/>
          <p:cNvSpPr>
            <a:spLocks noChangeArrowheads="1"/>
          </p:cNvSpPr>
          <p:nvPr/>
        </p:nvSpPr>
        <p:spPr bwMode="auto">
          <a:xfrm>
            <a:off x="1524000" y="3922985"/>
            <a:ext cx="1905000" cy="1752600"/>
          </a:xfrm>
          <a:prstGeom prst="ellipse">
            <a:avLst/>
          </a:prstGeom>
          <a:noFill/>
          <a:ln w="38100">
            <a:solidFill>
              <a:srgbClr val="FFBE2C"/>
            </a:solidFill>
            <a:round/>
            <a:headEnd/>
            <a:tailEnd/>
          </a:ln>
        </p:spPr>
        <p:txBody>
          <a:bodyPr wrap="none" anchor="ctr"/>
          <a:lstStyle/>
          <a:p>
            <a:endParaRPr lang="zh-CN" altLang="zh-CN"/>
          </a:p>
        </p:txBody>
      </p:sp>
      <p:sp>
        <p:nvSpPr>
          <p:cNvPr id="10" name="Text Box 12"/>
          <p:cNvSpPr txBox="1">
            <a:spLocks noChangeArrowheads="1"/>
          </p:cNvSpPr>
          <p:nvPr/>
        </p:nvSpPr>
        <p:spPr bwMode="auto">
          <a:xfrm>
            <a:off x="4175125" y="4430985"/>
            <a:ext cx="481013" cy="457200"/>
          </a:xfrm>
          <a:prstGeom prst="rect">
            <a:avLst/>
          </a:prstGeom>
          <a:noFill/>
          <a:ln w="9525">
            <a:noFill/>
            <a:miter lim="800000"/>
            <a:headEnd/>
            <a:tailEnd/>
          </a:ln>
        </p:spPr>
        <p:txBody>
          <a:bodyPr wrap="none">
            <a:spAutoFit/>
          </a:bodyPr>
          <a:lstStyle/>
          <a:p>
            <a:r>
              <a:rPr lang="en-US" altLang="zh-CN">
                <a:latin typeface="Futura" pitchFamily="32" charset="0"/>
              </a:rPr>
              <a:t>or</a:t>
            </a:r>
            <a:endParaRPr lang="en-US" altLang="zh-CN"/>
          </a:p>
        </p:txBody>
      </p:sp>
      <p:sp>
        <p:nvSpPr>
          <p:cNvPr id="11" name="AutoShape 13"/>
          <p:cNvSpPr>
            <a:spLocks noChangeArrowheads="1"/>
          </p:cNvSpPr>
          <p:nvPr/>
        </p:nvSpPr>
        <p:spPr bwMode="auto">
          <a:xfrm>
            <a:off x="5105400" y="3262585"/>
            <a:ext cx="2590800" cy="2667000"/>
          </a:xfrm>
          <a:prstGeom prst="roundRect">
            <a:avLst>
              <a:gd name="adj" fmla="val 16667"/>
            </a:avLst>
          </a:prstGeom>
          <a:noFill/>
          <a:ln w="38100">
            <a:solidFill>
              <a:srgbClr val="FFBE2C"/>
            </a:solidFill>
            <a:round/>
            <a:headEnd/>
            <a:tailEnd/>
          </a:ln>
        </p:spPr>
        <p:txBody>
          <a:bodyPr wrap="none" anchor="ctr"/>
          <a:lstStyle/>
          <a:p>
            <a:endParaRPr lang="zh-CN" altLang="zh-CN"/>
          </a:p>
        </p:txBody>
      </p:sp>
      <p:sp>
        <p:nvSpPr>
          <p:cNvPr id="12" name="Text Box 14"/>
          <p:cNvSpPr txBox="1">
            <a:spLocks noChangeArrowheads="1"/>
          </p:cNvSpPr>
          <p:nvPr/>
        </p:nvSpPr>
        <p:spPr bwMode="auto">
          <a:xfrm>
            <a:off x="5394325" y="3237185"/>
            <a:ext cx="1884363" cy="457200"/>
          </a:xfrm>
          <a:prstGeom prst="rect">
            <a:avLst/>
          </a:prstGeom>
          <a:noFill/>
          <a:ln w="9525">
            <a:noFill/>
            <a:miter lim="800000"/>
            <a:headEnd/>
            <a:tailEnd/>
          </a:ln>
        </p:spPr>
        <p:txBody>
          <a:bodyPr wrap="none">
            <a:spAutoFit/>
          </a:bodyPr>
          <a:lstStyle/>
          <a:p>
            <a:r>
              <a:rPr lang="en-US" altLang="zh-CN">
                <a:latin typeface="Futura" pitchFamily="32" charset="0"/>
              </a:rPr>
              <a:t>all problems</a:t>
            </a:r>
            <a:endParaRPr lang="en-US" altLang="zh-CN"/>
          </a:p>
        </p:txBody>
      </p:sp>
      <p:sp>
        <p:nvSpPr>
          <p:cNvPr id="13" name="Text Box 15"/>
          <p:cNvSpPr txBox="1">
            <a:spLocks noChangeArrowheads="1"/>
          </p:cNvSpPr>
          <p:nvPr/>
        </p:nvSpPr>
        <p:spPr bwMode="auto">
          <a:xfrm>
            <a:off x="5562600" y="4456385"/>
            <a:ext cx="1782763" cy="457200"/>
          </a:xfrm>
          <a:prstGeom prst="rect">
            <a:avLst/>
          </a:prstGeom>
          <a:noFill/>
          <a:ln w="9525">
            <a:noFill/>
            <a:miter lim="800000"/>
            <a:headEnd/>
            <a:tailEnd/>
          </a:ln>
        </p:spPr>
        <p:txBody>
          <a:bodyPr wrap="none">
            <a:spAutoFit/>
          </a:bodyPr>
          <a:lstStyle/>
          <a:p>
            <a:r>
              <a:rPr lang="en-US" altLang="zh-CN">
                <a:latin typeface="Futura" pitchFamily="32" charset="0"/>
              </a:rPr>
              <a:t>P=NP=NPC</a:t>
            </a:r>
          </a:p>
        </p:txBody>
      </p:sp>
      <p:sp>
        <p:nvSpPr>
          <p:cNvPr id="14" name="Oval 17"/>
          <p:cNvSpPr>
            <a:spLocks noChangeArrowheads="1"/>
          </p:cNvSpPr>
          <p:nvPr/>
        </p:nvSpPr>
        <p:spPr bwMode="auto">
          <a:xfrm>
            <a:off x="2438400" y="4227785"/>
            <a:ext cx="914400" cy="838200"/>
          </a:xfrm>
          <a:prstGeom prst="ellipse">
            <a:avLst/>
          </a:prstGeom>
          <a:noFill/>
          <a:ln w="38100">
            <a:solidFill>
              <a:srgbClr val="FFBE2C"/>
            </a:solidFill>
            <a:round/>
            <a:headEnd/>
            <a:tailEnd/>
          </a:ln>
        </p:spPr>
        <p:txBody>
          <a:bodyPr wrap="none" anchor="ctr"/>
          <a:lstStyle/>
          <a:p>
            <a:endParaRPr lang="zh-CN" altLang="zh-CN"/>
          </a:p>
        </p:txBody>
      </p:sp>
      <p:sp>
        <p:nvSpPr>
          <p:cNvPr id="15" name="Text Box 18"/>
          <p:cNvSpPr txBox="1">
            <a:spLocks noChangeArrowheads="1"/>
          </p:cNvSpPr>
          <p:nvPr/>
        </p:nvSpPr>
        <p:spPr bwMode="auto">
          <a:xfrm>
            <a:off x="2514600" y="4380185"/>
            <a:ext cx="819150" cy="457200"/>
          </a:xfrm>
          <a:prstGeom prst="rect">
            <a:avLst/>
          </a:prstGeom>
          <a:noFill/>
          <a:ln w="9525">
            <a:noFill/>
            <a:miter lim="800000"/>
            <a:headEnd/>
            <a:tailEnd/>
          </a:ln>
        </p:spPr>
        <p:txBody>
          <a:bodyPr wrap="none">
            <a:spAutoFit/>
          </a:bodyPr>
          <a:lstStyle/>
          <a:p>
            <a:r>
              <a:rPr lang="en-US" altLang="zh-CN">
                <a:latin typeface="Futura" pitchFamily="32" charset="0"/>
              </a:rPr>
              <a:t>NPC</a:t>
            </a:r>
          </a:p>
        </p:txBody>
      </p:sp>
      <p:sp>
        <p:nvSpPr>
          <p:cNvPr id="16" name="Oval 19"/>
          <p:cNvSpPr>
            <a:spLocks noChangeArrowheads="1"/>
          </p:cNvSpPr>
          <p:nvPr/>
        </p:nvSpPr>
        <p:spPr bwMode="auto">
          <a:xfrm>
            <a:off x="5486400" y="3922985"/>
            <a:ext cx="1905000" cy="1752600"/>
          </a:xfrm>
          <a:prstGeom prst="ellipse">
            <a:avLst/>
          </a:prstGeom>
          <a:noFill/>
          <a:ln w="38100">
            <a:solidFill>
              <a:srgbClr val="FFBE2C"/>
            </a:solidFill>
            <a:round/>
            <a:headEnd/>
            <a:tailEnd/>
          </a:ln>
        </p:spPr>
        <p:txBody>
          <a:bodyPr wrap="none" anchor="ctr"/>
          <a:lstStyle/>
          <a:p>
            <a:endParaRPr lang="zh-CN" altLang="zh-CN"/>
          </a:p>
        </p:txBody>
      </p:sp>
      <p:sp>
        <p:nvSpPr>
          <p:cNvPr id="17" name="Text Box 20"/>
          <p:cNvSpPr txBox="1">
            <a:spLocks noChangeArrowheads="1"/>
          </p:cNvSpPr>
          <p:nvPr/>
        </p:nvSpPr>
        <p:spPr bwMode="auto">
          <a:xfrm>
            <a:off x="3240088" y="5884589"/>
            <a:ext cx="2933700" cy="457200"/>
          </a:xfrm>
          <a:prstGeom prst="rect">
            <a:avLst/>
          </a:prstGeom>
          <a:noFill/>
          <a:ln w="9525">
            <a:noFill/>
            <a:miter lim="800000"/>
            <a:headEnd/>
            <a:tailEnd/>
          </a:ln>
        </p:spPr>
        <p:txBody>
          <a:bodyPr wrap="none">
            <a:spAutoFit/>
          </a:bodyPr>
          <a:lstStyle/>
          <a:p>
            <a:r>
              <a:rPr lang="en-US" altLang="zh-CN" dirty="0">
                <a:latin typeface="Futura" pitchFamily="32" charset="0"/>
              </a:rPr>
              <a:t>NPC = NP-complete</a:t>
            </a:r>
            <a:endParaRPr lang="en-US" altLang="zh-CN" dirty="0"/>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34</a:t>
            </a:fld>
            <a:endParaRPr lang="en-US" altLang="zh-C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468313" y="188913"/>
            <a:ext cx="8475662" cy="1143000"/>
          </a:xfrm>
        </p:spPr>
        <p:txBody>
          <a:bodyPr/>
          <a:lstStyle/>
          <a:p>
            <a:r>
              <a:rPr lang="en-US" altLang="zh-TW"/>
              <a:t>Relationship Between </a:t>
            </a:r>
            <a:r>
              <a:rPr lang="en-US" altLang="zh-TW" b="1">
                <a:latin typeface="Garamond" panose="02020404030301010803" pitchFamily="18" charset="0"/>
              </a:rPr>
              <a:t>NP</a:t>
            </a:r>
            <a:r>
              <a:rPr lang="en-US" altLang="zh-TW"/>
              <a:t> and </a:t>
            </a:r>
            <a:r>
              <a:rPr lang="en-US" altLang="zh-TW" b="1">
                <a:latin typeface="Garamond" panose="02020404030301010803" pitchFamily="18" charset="0"/>
              </a:rPr>
              <a:t>P</a:t>
            </a:r>
          </a:p>
        </p:txBody>
      </p:sp>
      <p:sp>
        <p:nvSpPr>
          <p:cNvPr id="169987" name="Rectangle 3"/>
          <p:cNvSpPr>
            <a:spLocks noGrp="1" noChangeArrowheads="1"/>
          </p:cNvSpPr>
          <p:nvPr>
            <p:ph type="body" idx="1"/>
          </p:nvPr>
        </p:nvSpPr>
        <p:spPr>
          <a:xfrm>
            <a:off x="468313" y="1331913"/>
            <a:ext cx="8229600" cy="4724400"/>
          </a:xfrm>
        </p:spPr>
        <p:txBody>
          <a:bodyPr/>
          <a:lstStyle/>
          <a:p>
            <a:pPr marL="609600" indent="-609600"/>
            <a:r>
              <a:rPr lang="en-US" altLang="zh-TW" dirty="0"/>
              <a:t>It is not known whether </a:t>
            </a:r>
            <a:r>
              <a:rPr lang="en-US" altLang="zh-TW" b="1" dirty="0">
                <a:latin typeface="Garamond" panose="02020404030301010803" pitchFamily="18" charset="0"/>
              </a:rPr>
              <a:t>P</a:t>
            </a:r>
            <a:r>
              <a:rPr lang="en-US" altLang="zh-TW" dirty="0"/>
              <a:t>=</a:t>
            </a:r>
            <a:r>
              <a:rPr lang="en-US" altLang="zh-TW" b="1" dirty="0">
                <a:latin typeface="Garamond" panose="02020404030301010803" pitchFamily="18" charset="0"/>
              </a:rPr>
              <a:t>NP </a:t>
            </a:r>
            <a:r>
              <a:rPr lang="en-US" altLang="zh-TW" dirty="0"/>
              <a:t>or whether </a:t>
            </a:r>
            <a:r>
              <a:rPr lang="en-US" altLang="zh-TW" b="1" dirty="0">
                <a:latin typeface="Garamond" panose="02020404030301010803" pitchFamily="18" charset="0"/>
              </a:rPr>
              <a:t>P</a:t>
            </a:r>
            <a:r>
              <a:rPr lang="en-US" altLang="zh-TW" dirty="0"/>
              <a:t> is a proper subset of </a:t>
            </a:r>
            <a:r>
              <a:rPr lang="en-US" altLang="zh-TW" b="1" dirty="0">
                <a:latin typeface="Garamond" panose="02020404030301010803" pitchFamily="18" charset="0"/>
              </a:rPr>
              <a:t>NP</a:t>
            </a:r>
          </a:p>
          <a:p>
            <a:pPr marL="609600" indent="-609600"/>
            <a:r>
              <a:rPr lang="en-US" altLang="zh-TW" dirty="0"/>
              <a:t>It is believed </a:t>
            </a:r>
            <a:r>
              <a:rPr lang="en-US" altLang="zh-TW" b="1" dirty="0">
                <a:latin typeface="Garamond" panose="02020404030301010803" pitchFamily="18" charset="0"/>
              </a:rPr>
              <a:t>NP</a:t>
            </a:r>
            <a:r>
              <a:rPr lang="en-US" altLang="zh-TW" dirty="0"/>
              <a:t> is much larger than </a:t>
            </a:r>
            <a:r>
              <a:rPr lang="en-US" altLang="zh-TW" b="1" dirty="0">
                <a:latin typeface="Garamond" panose="02020404030301010803" pitchFamily="18" charset="0"/>
              </a:rPr>
              <a:t>P</a:t>
            </a:r>
          </a:p>
          <a:p>
            <a:pPr marL="990600" lvl="1" indent="-533400"/>
            <a:r>
              <a:rPr lang="en-US" altLang="zh-TW" dirty="0"/>
              <a:t>But no problem in </a:t>
            </a:r>
            <a:r>
              <a:rPr lang="en-US" altLang="zh-TW" b="1" dirty="0">
                <a:latin typeface="Garamond" panose="02020404030301010803" pitchFamily="18" charset="0"/>
              </a:rPr>
              <a:t>NP</a:t>
            </a:r>
            <a:r>
              <a:rPr lang="en-US" altLang="zh-TW" dirty="0"/>
              <a:t> has been proved as not in </a:t>
            </a:r>
            <a:r>
              <a:rPr lang="en-US" altLang="zh-TW" b="1" dirty="0">
                <a:latin typeface="Garamond" panose="02020404030301010803" pitchFamily="18" charset="0"/>
              </a:rPr>
              <a:t>P</a:t>
            </a:r>
            <a:endParaRPr lang="en-US" altLang="zh-TW" dirty="0"/>
          </a:p>
          <a:p>
            <a:pPr marL="990600" lvl="1" indent="-533400"/>
            <a:r>
              <a:rPr lang="en-US" altLang="zh-TW" dirty="0"/>
              <a:t>No known deterministic algorithms that are </a:t>
            </a:r>
            <a:r>
              <a:rPr lang="en-US" altLang="zh-TW" dirty="0" err="1"/>
              <a:t>polynomially</a:t>
            </a:r>
            <a:r>
              <a:rPr lang="en-US" altLang="zh-TW" dirty="0"/>
              <a:t> bounded for many problems in </a:t>
            </a:r>
            <a:r>
              <a:rPr lang="en-US" altLang="zh-TW" b="1" dirty="0">
                <a:latin typeface="Garamond" panose="02020404030301010803" pitchFamily="18" charset="0"/>
              </a:rPr>
              <a:t>NP</a:t>
            </a:r>
            <a:endParaRPr lang="en-US" altLang="zh-TW" dirty="0"/>
          </a:p>
          <a:p>
            <a:pPr marL="990600" lvl="1" indent="-533400"/>
            <a:r>
              <a:rPr lang="en-US" altLang="zh-TW" dirty="0">
                <a:solidFill>
                  <a:srgbClr val="FF0000"/>
                </a:solidFill>
              </a:rPr>
              <a:t>So, </a:t>
            </a:r>
            <a:r>
              <a:rPr lang="en-US" altLang="zh-TW" dirty="0">
                <a:solidFill>
                  <a:srgbClr val="FF0000"/>
                </a:solidFill>
                <a:latin typeface="Arial" panose="020B0604020202020204" pitchFamily="34" charset="0"/>
              </a:rPr>
              <a:t>“</a:t>
            </a:r>
            <a:r>
              <a:rPr lang="en-US" altLang="zh-TW" dirty="0">
                <a:solidFill>
                  <a:srgbClr val="FF0000"/>
                </a:solidFill>
              </a:rPr>
              <a:t>does </a:t>
            </a:r>
            <a:r>
              <a:rPr lang="en-US" altLang="zh-TW" b="1" dirty="0">
                <a:solidFill>
                  <a:srgbClr val="FF0000"/>
                </a:solidFill>
                <a:latin typeface="Garamond" panose="02020404030301010803" pitchFamily="18" charset="0"/>
              </a:rPr>
              <a:t>P</a:t>
            </a:r>
            <a:r>
              <a:rPr lang="en-US" altLang="zh-TW" dirty="0">
                <a:solidFill>
                  <a:srgbClr val="FF0000"/>
                </a:solidFill>
              </a:rPr>
              <a:t> = </a:t>
            </a:r>
            <a:r>
              <a:rPr lang="en-US" altLang="zh-TW" b="1" dirty="0">
                <a:solidFill>
                  <a:srgbClr val="FF0000"/>
                </a:solidFill>
                <a:latin typeface="Garamond" panose="02020404030301010803" pitchFamily="18" charset="0"/>
              </a:rPr>
              <a:t>NP</a:t>
            </a:r>
            <a:r>
              <a:rPr lang="en-US" altLang="zh-TW" dirty="0">
                <a:solidFill>
                  <a:srgbClr val="FF0000"/>
                </a:solidFill>
              </a:rPr>
              <a:t>?</a:t>
            </a:r>
            <a:r>
              <a:rPr lang="en-US" altLang="zh-TW" dirty="0">
                <a:solidFill>
                  <a:srgbClr val="FF0000"/>
                </a:solidFill>
                <a:latin typeface="Arial" panose="020B0604020202020204" pitchFamily="34" charset="0"/>
              </a:rPr>
              <a:t>”</a:t>
            </a:r>
            <a:r>
              <a:rPr lang="en-US" altLang="zh-TW" dirty="0">
                <a:solidFill>
                  <a:srgbClr val="FF0000"/>
                </a:solidFill>
              </a:rPr>
              <a:t> is still an open question</a:t>
            </a:r>
            <a:r>
              <a:rPr lang="en-US" altLang="zh-TW" dirty="0" smtClean="0">
                <a:solidFill>
                  <a:srgbClr val="FF0000"/>
                </a:solidFill>
              </a:rPr>
              <a:t>!</a:t>
            </a:r>
            <a:r>
              <a:rPr lang="en-US" altLang="zh-CN" dirty="0">
                <a:latin typeface="Franklin Gothic Book" pitchFamily="32" charset="0"/>
                <a:ea typeface="ＭＳ Ｐゴシック" pitchFamily="32" charset="-128"/>
              </a:rPr>
              <a:t> </a:t>
            </a:r>
            <a:r>
              <a:rPr lang="en-US" altLang="zh-CN" dirty="0" smtClean="0">
                <a:latin typeface="Franklin Gothic Book" pitchFamily="32" charset="0"/>
                <a:ea typeface="ＭＳ Ｐゴシック" pitchFamily="32" charset="-128"/>
              </a:rPr>
              <a:t>since </a:t>
            </a:r>
            <a:r>
              <a:rPr lang="en-US" altLang="zh-CN" dirty="0">
                <a:latin typeface="Franklin Gothic Book" pitchFamily="32" charset="0"/>
                <a:ea typeface="ＭＳ Ｐゴシック" pitchFamily="32" charset="-128"/>
              </a:rPr>
              <a:t>about 1970</a:t>
            </a:r>
          </a:p>
          <a:p>
            <a:pPr marL="990600" lvl="1" indent="-533400"/>
            <a:endParaRPr lang="el-GR" dirty="0">
              <a:solidFill>
                <a:srgbClr val="FF0000"/>
              </a:solidFill>
            </a:endParaRP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35</a:t>
            </a:fld>
            <a:endParaRPr lang="en-US" altLang="zh-CN" dirty="0"/>
          </a:p>
        </p:txBody>
      </p:sp>
    </p:spTree>
    <p:extLst>
      <p:ext uri="{BB962C8B-B14F-4D97-AF65-F5344CB8AC3E}">
        <p14:creationId xmlns:p14="http://schemas.microsoft.com/office/powerpoint/2010/main" val="20238933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9987">
                                            <p:txEl>
                                              <p:pRg st="4" end="4"/>
                                            </p:txEl>
                                          </p:spTgt>
                                        </p:tgtEl>
                                        <p:attrNameLst>
                                          <p:attrName>style.visibility</p:attrName>
                                        </p:attrNameLst>
                                      </p:cBhvr>
                                      <p:to>
                                        <p:strVal val="visible"/>
                                      </p:to>
                                    </p:set>
                                    <p:animEffect transition="in" filter="blinds(horizontal)">
                                      <p:cBhvr>
                                        <p:cTn id="7" dur="500"/>
                                        <p:tgtEl>
                                          <p:spTgt spid="169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P = NP Question</a:t>
            </a:r>
          </a:p>
        </p:txBody>
      </p:sp>
      <p:sp>
        <p:nvSpPr>
          <p:cNvPr id="44037" name="Rectangle 3"/>
          <p:cNvSpPr>
            <a:spLocks noGrp="1" noChangeArrowheads="1"/>
          </p:cNvSpPr>
          <p:nvPr>
            <p:ph type="body" idx="1"/>
          </p:nvPr>
        </p:nvSpPr>
        <p:spPr/>
        <p:txBody>
          <a:bodyPr/>
          <a:lstStyle/>
          <a:p>
            <a:r>
              <a:rPr lang="en-US" altLang="zh-CN" dirty="0" smtClean="0">
                <a:latin typeface="Franklin Gothic Book" pitchFamily="32" charset="0"/>
                <a:ea typeface="ＭＳ Ｐゴシック" pitchFamily="32" charset="-128"/>
              </a:rPr>
              <a:t>Great </a:t>
            </a:r>
            <a:r>
              <a:rPr lang="en-US" altLang="zh-CN" dirty="0" smtClean="0">
                <a:solidFill>
                  <a:srgbClr val="00B0F0"/>
                </a:solidFill>
                <a:latin typeface="Franklin Gothic Book" pitchFamily="32" charset="0"/>
                <a:ea typeface="ＭＳ Ｐゴシック" pitchFamily="32" charset="-128"/>
              </a:rPr>
              <a:t>theoretical</a:t>
            </a:r>
            <a:r>
              <a:rPr lang="en-US" altLang="zh-CN" dirty="0" smtClean="0">
                <a:latin typeface="Franklin Gothic Book" pitchFamily="32" charset="0"/>
                <a:ea typeface="ＭＳ Ｐゴシック" pitchFamily="32" charset="-128"/>
              </a:rPr>
              <a:t> interest</a:t>
            </a:r>
          </a:p>
          <a:p>
            <a:r>
              <a:rPr lang="en-US" altLang="zh-CN" dirty="0" smtClean="0">
                <a:latin typeface="Franklin Gothic Book" pitchFamily="32" charset="0"/>
                <a:ea typeface="ＭＳ Ｐゴシック" pitchFamily="32" charset="-128"/>
              </a:rPr>
              <a:t>Great </a:t>
            </a:r>
            <a:r>
              <a:rPr lang="en-US" altLang="zh-CN" dirty="0" smtClean="0">
                <a:solidFill>
                  <a:srgbClr val="0070C0"/>
                </a:solidFill>
                <a:latin typeface="Franklin Gothic Book" pitchFamily="32" charset="0"/>
                <a:ea typeface="ＭＳ Ｐゴシック" pitchFamily="32" charset="-128"/>
              </a:rPr>
              <a:t>practical</a:t>
            </a:r>
            <a:r>
              <a:rPr lang="en-US" altLang="zh-CN" dirty="0" smtClean="0">
                <a:latin typeface="Franklin Gothic Book" pitchFamily="32" charset="0"/>
                <a:ea typeface="ＭＳ Ｐゴシック" pitchFamily="32" charset="-128"/>
              </a:rPr>
              <a:t> importance:</a:t>
            </a:r>
          </a:p>
          <a:p>
            <a:pPr lvl="1"/>
            <a:r>
              <a:rPr lang="en-US" altLang="zh-CN" dirty="0" smtClean="0">
                <a:solidFill>
                  <a:srgbClr val="00B050"/>
                </a:solidFill>
                <a:latin typeface="Franklin Gothic Book" pitchFamily="32" charset="0"/>
                <a:ea typeface="ＭＳ Ｐゴシック" pitchFamily="32" charset="-128"/>
              </a:rPr>
              <a:t>If your problem is NP-complete, then don't waste time looking for an efficient algorithm</a:t>
            </a:r>
          </a:p>
          <a:p>
            <a:pPr lvl="1"/>
            <a:r>
              <a:rPr lang="en-US" altLang="zh-CN" dirty="0" smtClean="0">
                <a:solidFill>
                  <a:srgbClr val="00B050"/>
                </a:solidFill>
                <a:latin typeface="Franklin Gothic Book" pitchFamily="32" charset="0"/>
                <a:ea typeface="ＭＳ Ｐゴシック" pitchFamily="32" charset="-128"/>
              </a:rPr>
              <a:t>Instead look for efficient approximations, heuristics, etc.</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36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7">
                                            <p:txEl>
                                              <p:pRg st="0" end="0"/>
                                            </p:txEl>
                                          </p:spTgt>
                                        </p:tgtEl>
                                        <p:attrNameLst>
                                          <p:attrName>style.visibility</p:attrName>
                                        </p:attrNameLst>
                                      </p:cBhvr>
                                      <p:to>
                                        <p:strVal val="visible"/>
                                      </p:to>
                                    </p:set>
                                    <p:anim calcmode="lin" valueType="num">
                                      <p:cBhvr additive="base">
                                        <p:cTn id="7" dur="500" fill="hold"/>
                                        <p:tgtEl>
                                          <p:spTgt spid="4403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7">
                                            <p:txEl>
                                              <p:pRg st="1" end="1"/>
                                            </p:txEl>
                                          </p:spTgt>
                                        </p:tgtEl>
                                        <p:attrNameLst>
                                          <p:attrName>style.visibility</p:attrName>
                                        </p:attrNameLst>
                                      </p:cBhvr>
                                      <p:to>
                                        <p:strVal val="visible"/>
                                      </p:to>
                                    </p:set>
                                    <p:anim calcmode="lin" valueType="num">
                                      <p:cBhvr additive="base">
                                        <p:cTn id="13" dur="500" fill="hold"/>
                                        <p:tgtEl>
                                          <p:spTgt spid="4403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037">
                                            <p:txEl>
                                              <p:pRg st="2" end="2"/>
                                            </p:txEl>
                                          </p:spTgt>
                                        </p:tgtEl>
                                        <p:attrNameLst>
                                          <p:attrName>style.visibility</p:attrName>
                                        </p:attrNameLst>
                                      </p:cBhvr>
                                      <p:to>
                                        <p:strVal val="visible"/>
                                      </p:to>
                                    </p:set>
                                    <p:anim calcmode="lin" valueType="num">
                                      <p:cBhvr additive="base">
                                        <p:cTn id="19" dur="500" fill="hold"/>
                                        <p:tgtEl>
                                          <p:spTgt spid="4403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4037">
                                            <p:txEl>
                                              <p:pRg st="3" end="3"/>
                                            </p:txEl>
                                          </p:spTgt>
                                        </p:tgtEl>
                                        <p:attrNameLst>
                                          <p:attrName>style.visibility</p:attrName>
                                        </p:attrNameLst>
                                      </p:cBhvr>
                                      <p:to>
                                        <p:strVal val="visible"/>
                                      </p:to>
                                    </p:set>
                                    <p:anim calcmode="lin" valueType="num">
                                      <p:cBhvr additive="base">
                                        <p:cTn id="25" dur="500" fill="hold"/>
                                        <p:tgtEl>
                                          <p:spTgt spid="4403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03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NP-Completeness Theory</a:t>
            </a:r>
          </a:p>
        </p:txBody>
      </p:sp>
      <p:sp>
        <p:nvSpPr>
          <p:cNvPr id="46085" name="Rectangle 3"/>
          <p:cNvSpPr>
            <a:spLocks noGrp="1" noChangeArrowheads="1"/>
          </p:cNvSpPr>
          <p:nvPr>
            <p:ph type="body" idx="1"/>
          </p:nvPr>
        </p:nvSpPr>
        <p:spPr/>
        <p:txBody>
          <a:bodyPr/>
          <a:lstStyle/>
          <a:p>
            <a:r>
              <a:rPr lang="en-US" altLang="zh-CN" sz="2800" dirty="0" smtClean="0">
                <a:latin typeface="Franklin Gothic Book" pitchFamily="32" charset="0"/>
                <a:ea typeface="ＭＳ Ｐゴシック" pitchFamily="32" charset="-128"/>
              </a:rPr>
              <a:t>Theory is based considering </a:t>
            </a:r>
            <a:r>
              <a:rPr lang="en-US" altLang="zh-CN" sz="2800" dirty="0" smtClean="0">
                <a:solidFill>
                  <a:srgbClr val="FF0000"/>
                </a:solidFill>
                <a:latin typeface="Franklin Gothic Book" pitchFamily="32" charset="0"/>
                <a:ea typeface="ＭＳ Ｐゴシック" pitchFamily="32" charset="-128"/>
              </a:rPr>
              <a:t>decision problems </a:t>
            </a:r>
            <a:r>
              <a:rPr lang="en-US" altLang="zh-CN" sz="2800" dirty="0" smtClean="0">
                <a:latin typeface="Franklin Gothic Book" pitchFamily="32" charset="0"/>
                <a:ea typeface="ＭＳ Ｐゴシック" pitchFamily="32" charset="-128"/>
              </a:rPr>
              <a:t>(have YES/NO answers)</a:t>
            </a:r>
          </a:p>
          <a:p>
            <a:r>
              <a:rPr lang="en-US" altLang="zh-CN" sz="2800" dirty="0" smtClean="0">
                <a:latin typeface="Franklin Gothic Book" pitchFamily="32" charset="0"/>
                <a:ea typeface="ＭＳ Ｐゴシック" pitchFamily="32" charset="-128"/>
              </a:rPr>
              <a:t>Ex:  Does there exist a path from vertex u to vertex v in graph G with at most k edges?</a:t>
            </a:r>
          </a:p>
          <a:p>
            <a:pPr lvl="1"/>
            <a:r>
              <a:rPr lang="en-US" altLang="zh-CN" sz="2400" dirty="0" smtClean="0">
                <a:latin typeface="Franklin Gothic Book" pitchFamily="32" charset="0"/>
                <a:ea typeface="ＭＳ Ｐゴシック" pitchFamily="32" charset="-128"/>
              </a:rPr>
              <a:t>instead of:  What is the length of the shortest path from u to v?  Or even:  What is the shortest path from u to v?</a:t>
            </a:r>
          </a:p>
        </p:txBody>
      </p:sp>
      <p:sp>
        <p:nvSpPr>
          <p:cNvPr id="2" name="矩形 1"/>
          <p:cNvSpPr/>
          <p:nvPr/>
        </p:nvSpPr>
        <p:spPr>
          <a:xfrm>
            <a:off x="539552" y="3861048"/>
            <a:ext cx="8136904" cy="2308324"/>
          </a:xfrm>
          <a:prstGeom prst="rect">
            <a:avLst/>
          </a:prstGeom>
        </p:spPr>
        <p:txBody>
          <a:bodyPr wrap="square">
            <a:spAutoFit/>
          </a:bodyPr>
          <a:lstStyle/>
          <a:p>
            <a:pPr>
              <a:buFont typeface="Wingdings" pitchFamily="32" charset="2"/>
              <a:buNone/>
            </a:pPr>
            <a:r>
              <a:rPr lang="en-US" altLang="zh-CN" sz="2400" dirty="0">
                <a:solidFill>
                  <a:srgbClr val="00B050"/>
                </a:solidFill>
                <a:latin typeface="Franklin Gothic Book" pitchFamily="32" charset="0"/>
                <a:ea typeface="ＭＳ Ｐゴシック" pitchFamily="32" charset="-128"/>
              </a:rPr>
              <a:t>Why focus on decision problems?</a:t>
            </a:r>
          </a:p>
          <a:p>
            <a:pPr marL="342900" indent="-342900">
              <a:buFont typeface="Wingdings" panose="05000000000000000000" pitchFamily="2" charset="2"/>
              <a:buChar char="Ø"/>
            </a:pPr>
            <a:r>
              <a:rPr lang="en-US" altLang="zh-CN" sz="2400" dirty="0">
                <a:solidFill>
                  <a:srgbClr val="00B050"/>
                </a:solidFill>
                <a:latin typeface="Franklin Gothic Book" pitchFamily="32" charset="0"/>
                <a:ea typeface="ＭＳ Ｐゴシック" pitchFamily="32" charset="-128"/>
              </a:rPr>
              <a:t>Solving the general problem is at least as hard as solving the decision problem version</a:t>
            </a:r>
          </a:p>
          <a:p>
            <a:pPr marL="342900" indent="-342900">
              <a:buFont typeface="Wingdings" panose="05000000000000000000" pitchFamily="2" charset="2"/>
              <a:buChar char="Ø"/>
            </a:pPr>
            <a:r>
              <a:rPr lang="en-US" altLang="zh-CN" sz="2400" dirty="0">
                <a:solidFill>
                  <a:srgbClr val="00B050"/>
                </a:solidFill>
                <a:latin typeface="Franklin Gothic Book" pitchFamily="32" charset="0"/>
                <a:ea typeface="ＭＳ Ｐゴシック" pitchFamily="32" charset="-128"/>
              </a:rPr>
              <a:t>For many natural problems, we only need polynomial additional time to solve the general problem if we already have a solution to the decision problem</a:t>
            </a:r>
          </a:p>
        </p:txBody>
      </p:sp>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37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5">
                                            <p:txEl>
                                              <p:pRg st="0" end="0"/>
                                            </p:txEl>
                                          </p:spTgt>
                                        </p:tgtEl>
                                        <p:attrNameLst>
                                          <p:attrName>style.visibility</p:attrName>
                                        </p:attrNameLst>
                                      </p:cBhvr>
                                      <p:to>
                                        <p:strVal val="visible"/>
                                      </p:to>
                                    </p:set>
                                    <p:anim calcmode="lin" valueType="num">
                                      <p:cBhvr additive="base">
                                        <p:cTn id="7" dur="500" fill="hold"/>
                                        <p:tgtEl>
                                          <p:spTgt spid="460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6085">
                                            <p:txEl>
                                              <p:pRg st="1" end="1"/>
                                            </p:txEl>
                                          </p:spTgt>
                                        </p:tgtEl>
                                        <p:attrNameLst>
                                          <p:attrName>style.visibility</p:attrName>
                                        </p:attrNameLst>
                                      </p:cBhvr>
                                      <p:to>
                                        <p:strVal val="visible"/>
                                      </p:to>
                                    </p:set>
                                    <p:anim calcmode="lin" valueType="num">
                                      <p:cBhvr additive="base">
                                        <p:cTn id="13" dur="500" fill="hold"/>
                                        <p:tgtEl>
                                          <p:spTgt spid="4608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5">
                                            <p:txEl>
                                              <p:pRg st="2" end="2"/>
                                            </p:txEl>
                                          </p:spTgt>
                                        </p:tgtEl>
                                        <p:attrNameLst>
                                          <p:attrName>style.visibility</p:attrName>
                                        </p:attrNameLst>
                                      </p:cBhvr>
                                      <p:to>
                                        <p:strVal val="visible"/>
                                      </p:to>
                                    </p:set>
                                    <p:anim calcmode="lin" valueType="num">
                                      <p:cBhvr additive="base">
                                        <p:cTn id="19" dur="500" fill="hold"/>
                                        <p:tgtEl>
                                          <p:spTgt spid="4608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a:xfrm>
            <a:off x="339970" y="279887"/>
            <a:ext cx="7175988" cy="703385"/>
          </a:xfrm>
        </p:spPr>
        <p:txBody>
          <a:bodyPr/>
          <a:lstStyle/>
          <a:p>
            <a:r>
              <a:rPr lang="zh-CN" altLang="en-US" sz="4062" dirty="0" smtClean="0">
                <a:latin typeface="黑体" panose="02010609060101010101" pitchFamily="49" charset="-122"/>
                <a:ea typeface="黑体" panose="02010609060101010101" pitchFamily="49" charset="-122"/>
                <a:cs typeface="Times New Roman" panose="02020603050405020304" pitchFamily="18" charset="0"/>
              </a:rPr>
              <a:t>判定问题</a:t>
            </a:r>
            <a:r>
              <a:rPr lang="zh-CN" altLang="en-US" sz="4062" dirty="0">
                <a:latin typeface="黑体" panose="02010609060101010101" pitchFamily="49" charset="-122"/>
                <a:ea typeface="黑体" panose="02010609060101010101" pitchFamily="49" charset="-122"/>
                <a:cs typeface="Times New Roman" panose="02020603050405020304" pitchFamily="18" charset="0"/>
              </a:rPr>
              <a:t>、语言和编码 </a:t>
            </a:r>
          </a:p>
        </p:txBody>
      </p:sp>
      <p:sp>
        <p:nvSpPr>
          <p:cNvPr id="560131" name="Rectangle 3"/>
          <p:cNvSpPr>
            <a:spLocks noGrp="1" noChangeArrowheads="1"/>
          </p:cNvSpPr>
          <p:nvPr>
            <p:ph type="body" idx="1"/>
          </p:nvPr>
        </p:nvSpPr>
        <p:spPr>
          <a:xfrm>
            <a:off x="251520" y="1196752"/>
            <a:ext cx="8379069" cy="4308231"/>
          </a:xfrm>
        </p:spPr>
        <p:txBody>
          <a:bodyPr/>
          <a:lstStyle/>
          <a:p>
            <a:pPr>
              <a:lnSpc>
                <a:spcPct val="150000"/>
              </a:lnSpc>
            </a:pPr>
            <a:r>
              <a:rPr lang="zh-CN" altLang="en-US" sz="2585" dirty="0" smtClean="0">
                <a:latin typeface="微软雅黑" panose="020B0503020204020204" pitchFamily="34" charset="-122"/>
                <a:ea typeface="微软雅黑" panose="020B0503020204020204" pitchFamily="34" charset="-122"/>
              </a:rPr>
              <a:t>常见的几种</a:t>
            </a:r>
            <a:r>
              <a:rPr lang="zh-CN" altLang="en-US" sz="2585" dirty="0">
                <a:latin typeface="微软雅黑" panose="020B0503020204020204" pitchFamily="34" charset="-122"/>
                <a:ea typeface="微软雅黑" panose="020B0503020204020204" pitchFamily="34" charset="-122"/>
              </a:rPr>
              <a:t>计算模型，都可以认为是语言的接受器或函数的计算器。</a:t>
            </a:r>
          </a:p>
          <a:p>
            <a:pPr algn="just">
              <a:lnSpc>
                <a:spcPct val="120000"/>
              </a:lnSpc>
              <a:buClrTx/>
              <a:buNone/>
            </a:pPr>
            <a:r>
              <a:rPr lang="zh-CN" altLang="en-US" sz="2800" dirty="0">
                <a:solidFill>
                  <a:srgbClr val="00B0F0"/>
                </a:solidFill>
                <a:latin typeface="微软雅黑" panose="020B0503020204020204" pitchFamily="34" charset="-122"/>
                <a:ea typeface="微软雅黑" panose="020B0503020204020204" pitchFamily="34" charset="-122"/>
              </a:rPr>
              <a:t> </a:t>
            </a:r>
            <a:r>
              <a:rPr lang="zh-CN" altLang="en-US" sz="2400" dirty="0">
                <a:solidFill>
                  <a:srgbClr val="00B0F0"/>
                </a:solidFill>
                <a:latin typeface="微软雅黑" panose="020B0503020204020204" pitchFamily="34" charset="-122"/>
                <a:ea typeface="微软雅黑" panose="020B0503020204020204" pitchFamily="34" charset="-122"/>
              </a:rPr>
              <a:t>定义</a:t>
            </a:r>
            <a:r>
              <a:rPr lang="en-US" altLang="zh-CN" sz="2400" dirty="0">
                <a:solidFill>
                  <a:srgbClr val="00B0F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对于任意有穷符号集合</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latin typeface="微软雅黑" panose="020B0503020204020204" pitchFamily="34" charset="-122"/>
                <a:ea typeface="微软雅黑" panose="020B0503020204020204" pitchFamily="34" charset="-122"/>
              </a:rPr>
              <a:t>，我们用</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a:t>
            </a:r>
            <a:r>
              <a:rPr lang="zh-CN" altLang="en-US" sz="2400" baseline="300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表示所有</a:t>
            </a:r>
            <a:r>
              <a:rPr lang="zh-CN" altLang="en-US" sz="2400" dirty="0">
                <a:latin typeface="微软雅黑" panose="020B0503020204020204" pitchFamily="34" charset="-122"/>
                <a:ea typeface="微软雅黑" panose="020B0503020204020204" pitchFamily="34" charset="-122"/>
              </a:rPr>
              <a:t>的有穷字符串组成的集合。如果</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L</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是</a:t>
            </a:r>
            <a:r>
              <a:rPr lang="zh-CN" altLang="en-US" sz="2400" baseline="300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的一个子集，我们称</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L</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是字母表</a:t>
            </a:r>
            <a:r>
              <a:rPr lang="zh-CN" altLang="en-US" sz="2400" dirty="0">
                <a:latin typeface="微软雅黑" panose="020B0503020204020204" pitchFamily="34" charset="-122"/>
                <a:ea typeface="微软雅黑" panose="020B0503020204020204" pitchFamily="34" charset="-122"/>
              </a:rPr>
              <a:t>上的</a:t>
            </a:r>
            <a:r>
              <a:rPr lang="zh-CN" altLang="en-US" sz="24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语言</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a:t>
            </a:r>
          </a:p>
          <a:p>
            <a:pPr algn="just">
              <a:lnSpc>
                <a:spcPct val="120000"/>
              </a:lnSpc>
              <a:buClrTx/>
              <a:buNone/>
            </a:pPr>
            <a:r>
              <a:rPr lang="zh-CN" altLang="en-US" sz="2400" dirty="0">
                <a:latin typeface="微软雅黑" panose="020B0503020204020204" pitchFamily="34" charset="-122"/>
                <a:ea typeface="微软雅黑" panose="020B0503020204020204" pitchFamily="34" charset="-122"/>
                <a:sym typeface="Symbol" panose="05050102010706020507" pitchFamily="18" charset="2"/>
              </a:rPr>
              <a:t>  例如，如果</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0,1</a:t>
            </a:r>
            <a:r>
              <a:rPr lang="zh-CN" altLang="en-US" sz="2400" dirty="0">
                <a:latin typeface="微软雅黑" panose="020B0503020204020204" pitchFamily="34" charset="-122"/>
                <a:ea typeface="微软雅黑" panose="020B0503020204020204" pitchFamily="34" charset="-122"/>
              </a:rPr>
              <a:t>｝，那么</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a:t>
            </a:r>
            <a:r>
              <a:rPr lang="zh-CN" altLang="en-US" sz="2400" baseline="300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由空字符串“</a:t>
            </a:r>
            <a:r>
              <a:rPr lang="zh-CN" altLang="en-US" sz="2400" dirty="0">
                <a:latin typeface="微软雅黑" panose="020B0503020204020204" pitchFamily="34" charset="-122"/>
                <a:ea typeface="微软雅黑" panose="020B0503020204020204" pitchFamily="34" charset="-122"/>
              </a:rPr>
              <a:t>”，字符串</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0</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1</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00</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01</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10</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11</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000</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001</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以及所有其它</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0</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和</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1</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的有穷字符串组成。于是</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{01,001,111,1101010}</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是</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{0,1}</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上的一个语言，由所有完全平方数的二进制表示组成的集合以及集合</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{0,1}</a:t>
            </a:r>
            <a:r>
              <a:rPr lang="en-US" altLang="zh-CN" sz="2400" baseline="30000" dirty="0">
                <a:latin typeface="微软雅黑" panose="020B0503020204020204" pitchFamily="34" charset="-122"/>
                <a:ea typeface="微软雅黑" panose="020B0503020204020204" pitchFamily="34" charset="-122"/>
                <a:sym typeface="Symbol" panose="05050102010706020507" pitchFamily="18" charset="2"/>
              </a:rPr>
              <a:t>*</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本身也都是</a:t>
            </a:r>
            <a:r>
              <a:rPr lang="en-US" altLang="zh-CN" sz="2400" dirty="0">
                <a:latin typeface="微软雅黑" panose="020B0503020204020204" pitchFamily="34" charset="-122"/>
                <a:ea typeface="微软雅黑" panose="020B0503020204020204" pitchFamily="34" charset="-122"/>
                <a:sym typeface="Symbol" panose="05050102010706020507" pitchFamily="18" charset="2"/>
              </a:rPr>
              <a:t>{0,1}</a:t>
            </a:r>
            <a:r>
              <a:rPr lang="zh-CN" altLang="en-US" sz="2400" dirty="0">
                <a:latin typeface="微软雅黑" panose="020B0503020204020204" pitchFamily="34" charset="-122"/>
                <a:ea typeface="微软雅黑" panose="020B0503020204020204" pitchFamily="34" charset="-122"/>
                <a:sym typeface="Symbol" panose="05050102010706020507" pitchFamily="18" charset="2"/>
              </a:rPr>
              <a:t>上的语言。</a:t>
            </a:r>
            <a:endParaRPr lang="zh-CN" altLang="en-US" sz="2400" dirty="0">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38</a:t>
            </a:fld>
            <a:endParaRPr lang="en-US" altLang="zh-CN" dirty="0"/>
          </a:p>
        </p:txBody>
      </p:sp>
    </p:spTree>
    <p:extLst>
      <p:ext uri="{BB962C8B-B14F-4D97-AF65-F5344CB8AC3E}">
        <p14:creationId xmlns:p14="http://schemas.microsoft.com/office/powerpoint/2010/main" val="9615477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0131">
                                            <p:txEl>
                                              <p:pRg st="0" end="0"/>
                                            </p:txEl>
                                          </p:spTgt>
                                        </p:tgtEl>
                                        <p:attrNameLst>
                                          <p:attrName>style.visibility</p:attrName>
                                        </p:attrNameLst>
                                      </p:cBhvr>
                                      <p:to>
                                        <p:strVal val="visible"/>
                                      </p:to>
                                    </p:set>
                                    <p:anim calcmode="lin" valueType="num">
                                      <p:cBhvr additive="base">
                                        <p:cTn id="7" dur="500" fill="hold"/>
                                        <p:tgtEl>
                                          <p:spTgt spid="560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0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0131">
                                            <p:txEl>
                                              <p:pRg st="1" end="1"/>
                                            </p:txEl>
                                          </p:spTgt>
                                        </p:tgtEl>
                                        <p:attrNameLst>
                                          <p:attrName>style.visibility</p:attrName>
                                        </p:attrNameLst>
                                      </p:cBhvr>
                                      <p:to>
                                        <p:strVal val="visible"/>
                                      </p:to>
                                    </p:set>
                                    <p:anim calcmode="lin" valueType="num">
                                      <p:cBhvr additive="base">
                                        <p:cTn id="13" dur="500" fill="hold"/>
                                        <p:tgtEl>
                                          <p:spTgt spid="5601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0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60131">
                                            <p:txEl>
                                              <p:pRg st="2" end="2"/>
                                            </p:txEl>
                                          </p:spTgt>
                                        </p:tgtEl>
                                        <p:attrNameLst>
                                          <p:attrName>style.visibility</p:attrName>
                                        </p:attrNameLst>
                                      </p:cBhvr>
                                      <p:to>
                                        <p:strVal val="visible"/>
                                      </p:to>
                                    </p:set>
                                    <p:anim calcmode="lin" valueType="num">
                                      <p:cBhvr additive="base">
                                        <p:cTn id="19" dur="500" fill="hold"/>
                                        <p:tgtEl>
                                          <p:spTgt spid="5601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013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683568" y="332656"/>
            <a:ext cx="7175988" cy="703385"/>
          </a:xfrm>
        </p:spPr>
        <p:txBody>
          <a:bodyPr/>
          <a:lstStyle/>
          <a:p>
            <a:r>
              <a:rPr lang="zh-CN" altLang="en-US" sz="3600" dirty="0">
                <a:ea typeface="黑体" panose="02010609060101010101" pitchFamily="49" charset="-122"/>
              </a:rPr>
              <a:t>编码</a:t>
            </a:r>
          </a:p>
        </p:txBody>
      </p:sp>
      <p:sp>
        <p:nvSpPr>
          <p:cNvPr id="564227" name="Rectangle 3"/>
          <p:cNvSpPr>
            <a:spLocks noChangeArrowheads="1"/>
          </p:cNvSpPr>
          <p:nvPr/>
        </p:nvSpPr>
        <p:spPr bwMode="auto">
          <a:xfrm>
            <a:off x="275492" y="1400908"/>
            <a:ext cx="8616462" cy="422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9875"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30000"/>
              </a:lnSpc>
              <a:buClrTx/>
              <a:buSzTx/>
              <a:buFontTx/>
              <a:buNone/>
            </a:pPr>
            <a:r>
              <a:rPr lang="en-US" altLang="zh-CN" sz="2585" dirty="0"/>
              <a:t>  </a:t>
            </a:r>
            <a:r>
              <a:rPr lang="zh-CN" altLang="en-US" sz="2585" dirty="0"/>
              <a:t>判定问题的每一实例可以</a:t>
            </a:r>
            <a:r>
              <a:rPr lang="zh-CN" altLang="en-US" sz="2585" dirty="0">
                <a:solidFill>
                  <a:srgbClr val="FF0000"/>
                </a:solidFill>
              </a:rPr>
              <a:t>编码</a:t>
            </a:r>
            <a:r>
              <a:rPr lang="zh-CN" altLang="en-US" sz="2585" dirty="0"/>
              <a:t>成一个符号串，这样就将判定问题重新描述为一个语言的识别问题。这个语言必须由对应的判定问题中回答</a:t>
            </a:r>
            <a:r>
              <a:rPr lang="zh-CN" altLang="en-US" sz="2585" dirty="0">
                <a:latin typeface="宋体" panose="02010600030101010101" pitchFamily="2" charset="-122"/>
              </a:rPr>
              <a:t>“</a:t>
            </a:r>
            <a:r>
              <a:rPr lang="zh-CN" altLang="en-US" sz="2585" dirty="0"/>
              <a:t>是</a:t>
            </a:r>
            <a:r>
              <a:rPr lang="zh-CN" altLang="en-US" sz="2585" dirty="0">
                <a:latin typeface="宋体" panose="02010600030101010101" pitchFamily="2" charset="-122"/>
              </a:rPr>
              <a:t>”</a:t>
            </a:r>
            <a:r>
              <a:rPr lang="zh-CN" altLang="en-US" sz="2585" dirty="0"/>
              <a:t>的一切实例编码的串组成。</a:t>
            </a:r>
          </a:p>
          <a:p>
            <a:pPr algn="just" eaLnBrk="0" hangingPunct="0">
              <a:lnSpc>
                <a:spcPct val="130000"/>
              </a:lnSpc>
              <a:buClrTx/>
              <a:buSzTx/>
              <a:buFontTx/>
              <a:buNone/>
            </a:pPr>
            <a:r>
              <a:rPr lang="zh-CN" altLang="en-US" sz="2585" dirty="0"/>
              <a:t>  在选择编码方法时，必须慎重，因为一个问题的复杂性可能与编码的方法有关。由于问题的难度在本质上不依赖于用来决定时间复杂性的具体编码方法和计算机模型，因此很难想象一个</a:t>
            </a:r>
            <a:r>
              <a:rPr lang="zh-CN" altLang="en-US" sz="2585" dirty="0">
                <a:latin typeface="宋体" panose="02010600030101010101" pitchFamily="2" charset="-122"/>
              </a:rPr>
              <a:t>“</a:t>
            </a:r>
            <a:r>
              <a:rPr lang="zh-CN" altLang="en-US" sz="2585" dirty="0"/>
              <a:t>合理的</a:t>
            </a:r>
            <a:r>
              <a:rPr lang="zh-CN" altLang="en-US" sz="2585" dirty="0">
                <a:latin typeface="宋体" panose="02010600030101010101" pitchFamily="2" charset="-122"/>
              </a:rPr>
              <a:t>”</a:t>
            </a:r>
            <a:r>
              <a:rPr lang="zh-CN" altLang="en-US" sz="2585" dirty="0"/>
              <a:t>编码方法与标准的编码方法之间的差异超过多项式。</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39</a:t>
            </a:fld>
            <a:endParaRPr lang="en-US" altLang="zh-CN" dirty="0"/>
          </a:p>
        </p:txBody>
      </p:sp>
    </p:spTree>
    <p:extLst>
      <p:ext uri="{BB962C8B-B14F-4D97-AF65-F5344CB8AC3E}">
        <p14:creationId xmlns:p14="http://schemas.microsoft.com/office/powerpoint/2010/main" val="2647458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4227">
                                            <p:txEl>
                                              <p:pRg st="0" end="0"/>
                                            </p:txEl>
                                          </p:spTgt>
                                        </p:tgtEl>
                                        <p:attrNameLst>
                                          <p:attrName>style.visibility</p:attrName>
                                        </p:attrNameLst>
                                      </p:cBhvr>
                                      <p:to>
                                        <p:strVal val="visible"/>
                                      </p:to>
                                    </p:set>
                                    <p:anim calcmode="lin" valueType="num">
                                      <p:cBhvr additive="base">
                                        <p:cTn id="7" dur="500" fill="hold"/>
                                        <p:tgtEl>
                                          <p:spTgt spid="564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42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4227">
                                            <p:txEl>
                                              <p:pRg st="1" end="1"/>
                                            </p:txEl>
                                          </p:spTgt>
                                        </p:tgtEl>
                                        <p:attrNameLst>
                                          <p:attrName>style.visibility</p:attrName>
                                        </p:attrNameLst>
                                      </p:cBhvr>
                                      <p:to>
                                        <p:strVal val="visible"/>
                                      </p:to>
                                    </p:set>
                                    <p:anim calcmode="lin" valueType="num">
                                      <p:cBhvr additive="base">
                                        <p:cTn id="13" dur="500" fill="hold"/>
                                        <p:tgtEl>
                                          <p:spTgt spid="5642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422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7"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3762" name="Rectangle 2"/>
          <p:cNvSpPr>
            <a:spLocks noGrp="1" noChangeArrowheads="1"/>
          </p:cNvSpPr>
          <p:nvPr>
            <p:ph type="title"/>
          </p:nvPr>
        </p:nvSpPr>
        <p:spPr>
          <a:xfrm>
            <a:off x="1042988" y="333375"/>
            <a:ext cx="5185196" cy="720725"/>
          </a:xfrm>
        </p:spPr>
        <p:txBody>
          <a:bodyPr/>
          <a:lstStyle/>
          <a:p>
            <a:r>
              <a:rPr lang="en-US" altLang="zh-CN" sz="4000" b="1" dirty="0" smtClean="0">
                <a:latin typeface="黑体" pitchFamily="2" charset="-122"/>
                <a:ea typeface="黑体" pitchFamily="2" charset="-122"/>
              </a:rPr>
              <a:t>11.0</a:t>
            </a:r>
            <a:r>
              <a:rPr lang="zh-CN" altLang="en-US" sz="4000" b="1" dirty="0" smtClean="0">
                <a:latin typeface="黑体" pitchFamily="2" charset="-122"/>
                <a:ea typeface="黑体" pitchFamily="2" charset="-122"/>
              </a:rPr>
              <a:t>计算模型</a:t>
            </a:r>
            <a:r>
              <a:rPr lang="en-US" altLang="zh-CN" sz="4000" b="1" dirty="0" smtClean="0">
                <a:latin typeface="黑体" pitchFamily="2" charset="-122"/>
                <a:ea typeface="黑体" pitchFamily="2" charset="-122"/>
              </a:rPr>
              <a:t>(</a:t>
            </a:r>
            <a:r>
              <a:rPr lang="zh-CN" altLang="en-US" sz="4000" b="1" dirty="0" smtClean="0">
                <a:latin typeface="黑体" pitchFamily="2" charset="-122"/>
                <a:ea typeface="黑体" pitchFamily="2" charset="-122"/>
              </a:rPr>
              <a:t>简介）</a:t>
            </a:r>
            <a:endParaRPr lang="zh-CN" altLang="en-US" sz="4000" b="1" dirty="0">
              <a:latin typeface="黑体" pitchFamily="2" charset="-122"/>
              <a:ea typeface="黑体" pitchFamily="2" charset="-122"/>
            </a:endParaRPr>
          </a:p>
        </p:txBody>
      </p:sp>
      <p:sp>
        <p:nvSpPr>
          <p:cNvPr id="373763" name="Rectangle 3"/>
          <p:cNvSpPr>
            <a:spLocks noGrp="1" noChangeArrowheads="1"/>
          </p:cNvSpPr>
          <p:nvPr>
            <p:ph type="body" idx="1"/>
          </p:nvPr>
        </p:nvSpPr>
        <p:spPr>
          <a:xfrm>
            <a:off x="1071960" y="3284984"/>
            <a:ext cx="8207375" cy="467995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pPr>
              <a:lnSpc>
                <a:spcPct val="110000"/>
              </a:lnSpc>
              <a:buFont typeface="Wingdings" pitchFamily="2" charset="2"/>
              <a:buNone/>
            </a:pPr>
            <a:r>
              <a:rPr lang="en-US" altLang="zh-CN" sz="2400" dirty="0">
                <a:latin typeface="Times New Roman" pitchFamily="18" charset="0"/>
                <a:ea typeface="黑体" pitchFamily="2" charset="-122"/>
              </a:rPr>
              <a:t>3</a:t>
            </a:r>
            <a:r>
              <a:rPr lang="zh-CN" altLang="en-US" sz="2400" dirty="0">
                <a:latin typeface="Times New Roman" pitchFamily="18" charset="0"/>
                <a:ea typeface="黑体" pitchFamily="2" charset="-122"/>
              </a:rPr>
              <a:t>个基本计算模型：</a:t>
            </a:r>
            <a:endParaRPr lang="en-US" altLang="zh-CN" sz="2400" dirty="0">
              <a:latin typeface="Times New Roman" pitchFamily="18" charset="0"/>
              <a:ea typeface="黑体" pitchFamily="2" charset="-122"/>
            </a:endParaRPr>
          </a:p>
          <a:p>
            <a:pPr>
              <a:lnSpc>
                <a:spcPct val="110000"/>
              </a:lnSpc>
            </a:pPr>
            <a:r>
              <a:rPr lang="zh-CN" altLang="en-US" sz="2000" dirty="0">
                <a:latin typeface="Times New Roman" pitchFamily="18" charset="0"/>
                <a:ea typeface="黑体" pitchFamily="2" charset="-122"/>
              </a:rPr>
              <a:t>随机存取机</a:t>
            </a:r>
            <a:r>
              <a:rPr lang="en-US" altLang="zh-CN" sz="2000" dirty="0">
                <a:latin typeface="Times New Roman" pitchFamily="18" charset="0"/>
                <a:ea typeface="黑体" pitchFamily="2" charset="-122"/>
              </a:rPr>
              <a:t>RAM(Random Access Machine</a:t>
            </a:r>
            <a:r>
              <a:rPr lang="en-US" altLang="zh-CN" sz="2000" dirty="0" smtClean="0">
                <a:latin typeface="Times New Roman" pitchFamily="18" charset="0"/>
                <a:ea typeface="黑体" pitchFamily="2" charset="-122"/>
              </a:rPr>
              <a:t>)</a:t>
            </a:r>
            <a:endParaRPr lang="zh-CN" altLang="en-US" sz="2000" dirty="0">
              <a:latin typeface="Times New Roman" pitchFamily="18" charset="0"/>
              <a:ea typeface="黑体" pitchFamily="2" charset="-122"/>
            </a:endParaRPr>
          </a:p>
          <a:p>
            <a:pPr>
              <a:lnSpc>
                <a:spcPct val="110000"/>
              </a:lnSpc>
            </a:pPr>
            <a:r>
              <a:rPr lang="zh-CN" altLang="en-US" sz="2000" dirty="0">
                <a:latin typeface="Times New Roman" pitchFamily="18" charset="0"/>
                <a:ea typeface="黑体" pitchFamily="2" charset="-122"/>
              </a:rPr>
              <a:t>随机存取存储程序机</a:t>
            </a:r>
            <a:r>
              <a:rPr lang="en-US" altLang="zh-CN" sz="2000" dirty="0">
                <a:latin typeface="Times New Roman" pitchFamily="18" charset="0"/>
                <a:ea typeface="黑体" pitchFamily="2" charset="-122"/>
              </a:rPr>
              <a:t>RASP(Random Access Stored Program Machine)</a:t>
            </a:r>
            <a:endParaRPr lang="zh-CN" altLang="en-US" sz="2000" dirty="0">
              <a:latin typeface="Times New Roman" pitchFamily="18" charset="0"/>
              <a:ea typeface="黑体" pitchFamily="2" charset="-122"/>
            </a:endParaRPr>
          </a:p>
          <a:p>
            <a:pPr>
              <a:lnSpc>
                <a:spcPct val="110000"/>
              </a:lnSpc>
            </a:pPr>
            <a:r>
              <a:rPr lang="zh-CN" altLang="en-US" sz="2000" dirty="0">
                <a:solidFill>
                  <a:srgbClr val="CC0000"/>
                </a:solidFill>
                <a:latin typeface="Times New Roman" pitchFamily="18" charset="0"/>
                <a:ea typeface="黑体" pitchFamily="2" charset="-122"/>
              </a:rPr>
              <a:t>图灵机</a:t>
            </a:r>
            <a:r>
              <a:rPr lang="en-US" altLang="zh-CN" sz="2000" dirty="0">
                <a:solidFill>
                  <a:srgbClr val="CC0000"/>
                </a:solidFill>
                <a:latin typeface="Times New Roman" pitchFamily="18" charset="0"/>
                <a:ea typeface="黑体" pitchFamily="2" charset="-122"/>
              </a:rPr>
              <a:t>(Turing Machine)</a:t>
            </a:r>
            <a:r>
              <a:rPr lang="zh-CN" altLang="en-US" sz="2000" dirty="0">
                <a:solidFill>
                  <a:srgbClr val="CC0000"/>
                </a:solidFill>
                <a:latin typeface="Times New Roman" pitchFamily="18" charset="0"/>
                <a:ea typeface="黑体" pitchFamily="2" charset="-122"/>
              </a:rPr>
              <a:t>。</a:t>
            </a:r>
          </a:p>
        </p:txBody>
      </p:sp>
      <p:sp>
        <p:nvSpPr>
          <p:cNvPr id="2" name="矩形 1"/>
          <p:cNvSpPr/>
          <p:nvPr/>
        </p:nvSpPr>
        <p:spPr>
          <a:xfrm>
            <a:off x="1619672" y="5234083"/>
            <a:ext cx="6912768" cy="781752"/>
          </a:xfrm>
          <a:prstGeom prst="rect">
            <a:avLst/>
          </a:prstGeom>
        </p:spPr>
        <p:txBody>
          <a:bodyPr wrap="square">
            <a:spAutoFit/>
          </a:bodyPr>
          <a:lstStyle/>
          <a:p>
            <a:pPr>
              <a:lnSpc>
                <a:spcPct val="80000"/>
              </a:lnSpc>
              <a:buFontTx/>
              <a:buNone/>
            </a:pPr>
            <a:r>
              <a:rPr lang="zh-CN" altLang="en-US" sz="2800" b="1" dirty="0">
                <a:solidFill>
                  <a:srgbClr val="00B050"/>
                </a:solidFill>
                <a:ea typeface="楷体_GB2312" pitchFamily="1" charset="-122"/>
              </a:rPr>
              <a:t>这三个计算模型在计算能力上是等价的，但计算速度不同。</a:t>
            </a:r>
          </a:p>
        </p:txBody>
      </p:sp>
      <p:sp>
        <p:nvSpPr>
          <p:cNvPr id="3" name="矩形 2"/>
          <p:cNvSpPr/>
          <p:nvPr/>
        </p:nvSpPr>
        <p:spPr>
          <a:xfrm>
            <a:off x="683568" y="1052736"/>
            <a:ext cx="8280920" cy="2012859"/>
          </a:xfrm>
          <a:prstGeom prst="rect">
            <a:avLst/>
          </a:prstGeom>
        </p:spPr>
        <p:txBody>
          <a:bodyPr wrap="square">
            <a:spAutoFit/>
          </a:bodyPr>
          <a:lstStyle/>
          <a:p>
            <a:pPr>
              <a:lnSpc>
                <a:spcPct val="130000"/>
              </a:lnSpc>
            </a:pPr>
            <a:r>
              <a:rPr lang="zh-CN" altLang="en-US" sz="2400" b="1" dirty="0">
                <a:solidFill>
                  <a:srgbClr val="00B0F0"/>
                </a:solidFill>
              </a:rPr>
              <a:t>在进行问题的计算复杂性分析之前，首先必须建立求解问题所用的计算模型，包括定义该计算模型中所用的基本运算。</a:t>
            </a:r>
          </a:p>
          <a:p>
            <a:pPr>
              <a:lnSpc>
                <a:spcPct val="130000"/>
              </a:lnSpc>
            </a:pPr>
            <a:r>
              <a:rPr lang="zh-CN" altLang="en-US" sz="2400" b="1" dirty="0">
                <a:solidFill>
                  <a:srgbClr val="00B0F0"/>
                </a:solidFill>
              </a:rPr>
              <a:t>建立计算模型的目的是为了使问题的计算复杂性分析有一个共同的客观尺度。</a:t>
            </a:r>
          </a:p>
        </p:txBody>
      </p:sp>
      <p:sp>
        <p:nvSpPr>
          <p:cNvPr id="4" name="灯片编号占位符 3"/>
          <p:cNvSpPr>
            <a:spLocks noGrp="1"/>
          </p:cNvSpPr>
          <p:nvPr>
            <p:ph type="sldNum" sz="quarter" idx="12"/>
          </p:nvPr>
        </p:nvSpPr>
        <p:spPr/>
        <p:txBody>
          <a:bodyPr/>
          <a:lstStyle/>
          <a:p>
            <a:r>
              <a:rPr lang="en-US" altLang="zh-CN" smtClean="0"/>
              <a:t>Chapter11-</a:t>
            </a:r>
            <a:fld id="{3288BBC0-23D9-4B2C-ADBC-4005AE87FB9A}" type="slidenum">
              <a:rPr lang="en-US" altLang="zh-CN" smtClean="0"/>
              <a:pPr/>
              <a:t>4</a:t>
            </a:fld>
            <a:endParaRPr lang="en-US" altLang="zh-CN" dirty="0"/>
          </a:p>
        </p:txBody>
      </p:sp>
    </p:spTree>
    <p:extLst>
      <p:ext uri="{BB962C8B-B14F-4D97-AF65-F5344CB8AC3E}">
        <p14:creationId xmlns:p14="http://schemas.microsoft.com/office/powerpoint/2010/main" val="324546194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73763">
                                            <p:txEl>
                                              <p:pRg st="0" end="0"/>
                                            </p:txEl>
                                          </p:spTgt>
                                        </p:tgtEl>
                                        <p:attrNameLst>
                                          <p:attrName>style.visibility</p:attrName>
                                        </p:attrNameLst>
                                      </p:cBhvr>
                                      <p:to>
                                        <p:strVal val="visible"/>
                                      </p:to>
                                    </p:set>
                                    <p:animEffect transition="in" filter="blinds(horizontal)">
                                      <p:cBhvr>
                                        <p:cTn id="13" dur="500"/>
                                        <p:tgtEl>
                                          <p:spTgt spid="373763">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73763">
                                            <p:txEl>
                                              <p:pRg st="1" end="1"/>
                                            </p:txEl>
                                          </p:spTgt>
                                        </p:tgtEl>
                                        <p:attrNameLst>
                                          <p:attrName>style.visibility</p:attrName>
                                        </p:attrNameLst>
                                      </p:cBhvr>
                                      <p:to>
                                        <p:strVal val="visible"/>
                                      </p:to>
                                    </p:set>
                                    <p:animEffect transition="in" filter="blinds(horizontal)">
                                      <p:cBhvr>
                                        <p:cTn id="18" dur="500"/>
                                        <p:tgtEl>
                                          <p:spTgt spid="373763">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73763">
                                            <p:txEl>
                                              <p:pRg st="2" end="2"/>
                                            </p:txEl>
                                          </p:spTgt>
                                        </p:tgtEl>
                                        <p:attrNameLst>
                                          <p:attrName>style.visibility</p:attrName>
                                        </p:attrNameLst>
                                      </p:cBhvr>
                                      <p:to>
                                        <p:strVal val="visible"/>
                                      </p:to>
                                    </p:set>
                                    <p:animEffect transition="in" filter="blinds(horizontal)">
                                      <p:cBhvr>
                                        <p:cTn id="23" dur="500"/>
                                        <p:tgtEl>
                                          <p:spTgt spid="373763">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73763">
                                            <p:txEl>
                                              <p:pRg st="3" end="3"/>
                                            </p:txEl>
                                          </p:spTgt>
                                        </p:tgtEl>
                                        <p:attrNameLst>
                                          <p:attrName>style.visibility</p:attrName>
                                        </p:attrNameLst>
                                      </p:cBhvr>
                                      <p:to>
                                        <p:strVal val="visible"/>
                                      </p:to>
                                    </p:set>
                                    <p:animEffect transition="in" filter="blinds(horizontal)">
                                      <p:cBhvr>
                                        <p:cTn id="28" dur="500"/>
                                        <p:tgtEl>
                                          <p:spTgt spid="37376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763" grpId="0" build="p" autoUpdateAnimBg="0"/>
      <p:bldP spid="2"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683568" y="332656"/>
            <a:ext cx="7175988" cy="703385"/>
          </a:xfrm>
        </p:spPr>
        <p:txBody>
          <a:bodyPr/>
          <a:lstStyle/>
          <a:p>
            <a:r>
              <a:rPr lang="zh-CN" altLang="en-US" sz="4062" dirty="0">
                <a:ea typeface="黑体" panose="02010609060101010101" pitchFamily="49" charset="-122"/>
              </a:rPr>
              <a:t>编码的条件</a:t>
            </a:r>
          </a:p>
        </p:txBody>
      </p:sp>
      <p:sp>
        <p:nvSpPr>
          <p:cNvPr id="565251" name="Rectangle 3"/>
          <p:cNvSpPr>
            <a:spLocks noChangeArrowheads="1"/>
          </p:cNvSpPr>
          <p:nvPr/>
        </p:nvSpPr>
        <p:spPr bwMode="auto">
          <a:xfrm>
            <a:off x="152400" y="2919046"/>
            <a:ext cx="8839200" cy="26381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9875"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66763" indent="-306388"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46175"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lgn="just">
              <a:lnSpc>
                <a:spcPct val="140000"/>
              </a:lnSpc>
              <a:buClr>
                <a:srgbClr val="FF0000"/>
              </a:buClr>
              <a:buSzTx/>
              <a:buFont typeface="Wingdings" panose="05000000000000000000" pitchFamily="2" charset="2"/>
              <a:buChar char="v"/>
            </a:pPr>
            <a:r>
              <a:rPr lang="zh-CN" altLang="en-US" sz="2954">
                <a:solidFill>
                  <a:srgbClr val="990033"/>
                </a:solidFill>
                <a:latin typeface="宋体" panose="02010600030101010101" pitchFamily="2" charset="-122"/>
              </a:rPr>
              <a:t>实例</a:t>
            </a:r>
            <a:r>
              <a:rPr lang="en-US" altLang="zh-CN" sz="2954">
                <a:solidFill>
                  <a:srgbClr val="990033"/>
                </a:solidFill>
                <a:latin typeface="宋体" panose="02010600030101010101" pitchFamily="2" charset="-122"/>
              </a:rPr>
              <a:t>I</a:t>
            </a:r>
            <a:r>
              <a:rPr lang="zh-CN" altLang="en-US" sz="2954">
                <a:solidFill>
                  <a:srgbClr val="990033"/>
                </a:solidFill>
                <a:latin typeface="宋体" panose="02010600030101010101" pitchFamily="2" charset="-122"/>
              </a:rPr>
              <a:t>的编码必须是简洁的，不能“填塞”不必要的信息或符号；</a:t>
            </a:r>
          </a:p>
          <a:p>
            <a:pPr lvl="1" algn="just">
              <a:lnSpc>
                <a:spcPct val="140000"/>
              </a:lnSpc>
              <a:buClr>
                <a:srgbClr val="FF0000"/>
              </a:buClr>
              <a:buSzTx/>
              <a:buFont typeface="Wingdings" panose="05000000000000000000" pitchFamily="2" charset="2"/>
              <a:buChar char="v"/>
            </a:pPr>
            <a:r>
              <a:rPr lang="en-US" altLang="zh-CN" sz="2954">
                <a:solidFill>
                  <a:srgbClr val="990033"/>
                </a:solidFill>
                <a:latin typeface="宋体" panose="02010600030101010101" pitchFamily="2" charset="-122"/>
              </a:rPr>
              <a:t>I</a:t>
            </a:r>
            <a:r>
              <a:rPr lang="zh-CN" altLang="en-US" sz="2954">
                <a:solidFill>
                  <a:srgbClr val="990033"/>
                </a:solidFill>
                <a:latin typeface="宋体" panose="02010600030101010101" pitchFamily="2" charset="-122"/>
              </a:rPr>
              <a:t>中出现的数字必须用十进制（或二进制、八进制、以及以任何不等于</a:t>
            </a:r>
            <a:r>
              <a:rPr lang="en-US" altLang="zh-CN" sz="2954">
                <a:solidFill>
                  <a:srgbClr val="990033"/>
                </a:solidFill>
                <a:latin typeface="宋体" panose="02010600030101010101" pitchFamily="2" charset="-122"/>
              </a:rPr>
              <a:t>1</a:t>
            </a:r>
            <a:r>
              <a:rPr lang="zh-CN" altLang="en-US" sz="2954">
                <a:solidFill>
                  <a:srgbClr val="990033"/>
                </a:solidFill>
                <a:latin typeface="宋体" panose="02010600030101010101" pitchFamily="2" charset="-122"/>
              </a:rPr>
              <a:t>的数为基的进制）表示。</a:t>
            </a:r>
            <a:r>
              <a:rPr lang="zh-CN" altLang="en-US" sz="2954">
                <a:latin typeface="宋体" panose="02010600030101010101" pitchFamily="2" charset="-122"/>
              </a:rPr>
              <a:t>  </a:t>
            </a:r>
            <a:endParaRPr lang="zh-CN" altLang="en-US" sz="2954">
              <a:solidFill>
                <a:srgbClr val="990033"/>
              </a:solidFill>
              <a:latin typeface="宋体" panose="02010600030101010101" pitchFamily="2" charset="-122"/>
            </a:endParaRPr>
          </a:p>
        </p:txBody>
      </p:sp>
      <p:sp>
        <p:nvSpPr>
          <p:cNvPr id="565252" name="Rectangle 4"/>
          <p:cNvSpPr>
            <a:spLocks noChangeArrowheads="1"/>
          </p:cNvSpPr>
          <p:nvPr/>
        </p:nvSpPr>
        <p:spPr bwMode="auto">
          <a:xfrm>
            <a:off x="152400" y="1616320"/>
            <a:ext cx="8839200" cy="1206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lnSpc>
                <a:spcPct val="140000"/>
              </a:lnSpc>
              <a:spcBef>
                <a:spcPct val="0"/>
              </a:spcBef>
              <a:buClrTx/>
              <a:buSzTx/>
              <a:buFontTx/>
              <a:buNone/>
            </a:pPr>
            <a:r>
              <a:rPr lang="en-US" altLang="zh-CN" sz="2585" dirty="0">
                <a:latin typeface="Times New Roman" panose="02020603050405020304" pitchFamily="18" charset="0"/>
              </a:rPr>
              <a:t>    </a:t>
            </a:r>
            <a:r>
              <a:rPr lang="zh-CN" altLang="en-US" sz="2585" dirty="0">
                <a:latin typeface="Times New Roman" panose="02020603050405020304" pitchFamily="18" charset="0"/>
              </a:rPr>
              <a:t>虽然不可能</a:t>
            </a:r>
            <a:r>
              <a:rPr lang="zh-CN" altLang="en-US" sz="2585" dirty="0" smtClean="0">
                <a:latin typeface="Times New Roman" panose="02020603050405020304" pitchFamily="18" charset="0"/>
              </a:rPr>
              <a:t>把 </a:t>
            </a:r>
            <a:r>
              <a:rPr lang="zh-CN" altLang="en-US" sz="2585" dirty="0" smtClean="0"/>
              <a:t>“</a:t>
            </a:r>
            <a:r>
              <a:rPr lang="zh-CN" altLang="en-US" sz="2585" dirty="0" smtClean="0">
                <a:latin typeface="Times New Roman" panose="02020603050405020304" pitchFamily="18" charset="0"/>
              </a:rPr>
              <a:t>合理的</a:t>
            </a:r>
            <a:r>
              <a:rPr lang="zh-CN" altLang="en-US" sz="2585" dirty="0" smtClean="0"/>
              <a:t>”</a:t>
            </a:r>
            <a:r>
              <a:rPr lang="zh-CN" altLang="en-US" sz="2585" dirty="0">
                <a:latin typeface="Times New Roman" panose="02020603050405020304" pitchFamily="18" charset="0"/>
              </a:rPr>
              <a:t>这个词表示的含义形式化，但是下述两个条件抓住了这个概念的主要内容：</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40</a:t>
            </a:fld>
            <a:endParaRPr lang="en-US" altLang="zh-CN" dirty="0"/>
          </a:p>
        </p:txBody>
      </p:sp>
    </p:spTree>
    <p:extLst>
      <p:ext uri="{BB962C8B-B14F-4D97-AF65-F5344CB8AC3E}">
        <p14:creationId xmlns:p14="http://schemas.microsoft.com/office/powerpoint/2010/main" val="29498379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5252">
                                            <p:txEl>
                                              <p:pRg st="0" end="0"/>
                                            </p:txEl>
                                          </p:spTgt>
                                        </p:tgtEl>
                                        <p:attrNameLst>
                                          <p:attrName>style.visibility</p:attrName>
                                        </p:attrNameLst>
                                      </p:cBhvr>
                                      <p:to>
                                        <p:strVal val="visible"/>
                                      </p:to>
                                    </p:set>
                                    <p:anim calcmode="lin" valueType="num">
                                      <p:cBhvr additive="base">
                                        <p:cTn id="7" dur="500" fill="hold"/>
                                        <p:tgtEl>
                                          <p:spTgt spid="5652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52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5251">
                                            <p:txEl>
                                              <p:pRg st="0" end="0"/>
                                            </p:txEl>
                                          </p:spTgt>
                                        </p:tgtEl>
                                        <p:attrNameLst>
                                          <p:attrName>style.visibility</p:attrName>
                                        </p:attrNameLst>
                                      </p:cBhvr>
                                      <p:to>
                                        <p:strVal val="visible"/>
                                      </p:to>
                                    </p:set>
                                    <p:anim calcmode="lin" valueType="num">
                                      <p:cBhvr additive="base">
                                        <p:cTn id="13" dur="500" fill="hold"/>
                                        <p:tgtEl>
                                          <p:spTgt spid="56525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52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65251">
                                            <p:txEl>
                                              <p:pRg st="1" end="1"/>
                                            </p:txEl>
                                          </p:spTgt>
                                        </p:tgtEl>
                                        <p:attrNameLst>
                                          <p:attrName>style.visibility</p:attrName>
                                        </p:attrNameLst>
                                      </p:cBhvr>
                                      <p:to>
                                        <p:strVal val="visible"/>
                                      </p:to>
                                    </p:set>
                                    <p:anim calcmode="lin" valueType="num">
                                      <p:cBhvr additive="base">
                                        <p:cTn id="19" dur="500" fill="hold"/>
                                        <p:tgtEl>
                                          <p:spTgt spid="56525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525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1" grpId="0" build="p"/>
      <p:bldP spid="565252"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517281" y="332656"/>
            <a:ext cx="7772400" cy="703385"/>
          </a:xfrm>
        </p:spPr>
        <p:txBody>
          <a:bodyPr/>
          <a:lstStyle/>
          <a:p>
            <a:r>
              <a:rPr lang="zh-CN" altLang="en-US" sz="4062" dirty="0">
                <a:ea typeface="黑体" panose="02010609060101010101" pitchFamily="49" charset="-122"/>
              </a:rPr>
              <a:t>编码的标准</a:t>
            </a:r>
          </a:p>
        </p:txBody>
      </p:sp>
      <p:sp>
        <p:nvSpPr>
          <p:cNvPr id="566275" name="Rectangle 3"/>
          <p:cNvSpPr>
            <a:spLocks noChangeArrowheads="1"/>
          </p:cNvSpPr>
          <p:nvPr/>
        </p:nvSpPr>
        <p:spPr bwMode="auto">
          <a:xfrm>
            <a:off x="166321" y="1254923"/>
            <a:ext cx="8811357" cy="4864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9875" algn="l">
              <a:spcBef>
                <a:spcPct val="0"/>
              </a:spcBef>
              <a:defRPr kumimoji="1" sz="2400">
                <a:solidFill>
                  <a:schemeClr val="tx1"/>
                </a:solidFill>
                <a:latin typeface="Times New Roman" panose="02020603050405020304" pitchFamily="18" charset="0"/>
                <a:ea typeface="宋体" panose="02010600030101010101" pitchFamily="2" charset="-122"/>
              </a:defRPr>
            </a:lvl1pPr>
            <a:lvl2pPr marL="766763" indent="-306388" algn="l">
              <a:spcBef>
                <a:spcPct val="0"/>
              </a:spcBef>
              <a:defRPr kumimoji="1" sz="2400">
                <a:solidFill>
                  <a:schemeClr val="tx1"/>
                </a:solidFill>
                <a:latin typeface="Times New Roman" panose="02020603050405020304" pitchFamily="18" charset="0"/>
                <a:ea typeface="宋体" panose="02010600030101010101" pitchFamily="2" charset="-122"/>
              </a:defRPr>
            </a:lvl2pPr>
            <a:lvl3pPr marL="1146175"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0" hangingPunct="0">
              <a:lnSpc>
                <a:spcPct val="140000"/>
              </a:lnSpc>
              <a:buClrTx/>
              <a:buSzTx/>
              <a:buFontTx/>
              <a:buNone/>
            </a:pPr>
            <a:r>
              <a:rPr lang="en-US" altLang="zh-CN" sz="2215" dirty="0">
                <a:latin typeface="微软雅黑" panose="020B0503020204020204" pitchFamily="34" charset="-122"/>
                <a:ea typeface="微软雅黑" panose="020B0503020204020204" pitchFamily="34" charset="-122"/>
              </a:rPr>
              <a:t>  </a:t>
            </a:r>
            <a:r>
              <a:rPr lang="zh-CN" altLang="en-US" sz="2215" dirty="0">
                <a:latin typeface="微软雅黑" panose="020B0503020204020204" pitchFamily="34" charset="-122"/>
                <a:ea typeface="微软雅黑" panose="020B0503020204020204" pitchFamily="34" charset="-122"/>
              </a:rPr>
              <a:t>如果我们规定只使用满足这些条件的编码方法，那么具体使用什么编码方法将不会影响关于一个给定问题的难度的判断。为此，我们对问题的标准表示约定如下：</a:t>
            </a:r>
          </a:p>
          <a:p>
            <a:pPr lvl="1" algn="just" eaLnBrk="0" hangingPunct="0">
              <a:lnSpc>
                <a:spcPct val="140000"/>
              </a:lnSpc>
              <a:buClr>
                <a:srgbClr val="0000CC"/>
              </a:buClr>
              <a:buSzTx/>
              <a:buFont typeface="Wingdings" panose="05000000000000000000" pitchFamily="2" charset="2"/>
              <a:buChar char="Ø"/>
            </a:pPr>
            <a:r>
              <a:rPr lang="zh-CN" altLang="en-US" sz="2215" dirty="0">
                <a:solidFill>
                  <a:srgbClr val="990033"/>
                </a:solidFill>
                <a:latin typeface="微软雅黑" panose="020B0503020204020204" pitchFamily="34" charset="-122"/>
                <a:ea typeface="微软雅黑" panose="020B0503020204020204" pitchFamily="34" charset="-122"/>
              </a:rPr>
              <a:t>整数用十进制表示；</a:t>
            </a:r>
          </a:p>
          <a:p>
            <a:pPr lvl="1" algn="just" eaLnBrk="0" hangingPunct="0">
              <a:lnSpc>
                <a:spcPct val="140000"/>
              </a:lnSpc>
              <a:buClr>
                <a:srgbClr val="0000CC"/>
              </a:buClr>
              <a:buSzTx/>
              <a:buFont typeface="Wingdings" panose="05000000000000000000" pitchFamily="2" charset="2"/>
              <a:buChar char="Ø"/>
            </a:pPr>
            <a:r>
              <a:rPr lang="zh-CN" altLang="en-US" sz="2215" dirty="0">
                <a:solidFill>
                  <a:srgbClr val="990033"/>
                </a:solidFill>
                <a:latin typeface="微软雅黑" panose="020B0503020204020204" pitchFamily="34" charset="-122"/>
                <a:ea typeface="微软雅黑" panose="020B0503020204020204" pitchFamily="34" charset="-122"/>
              </a:rPr>
              <a:t>用十进制数</a:t>
            </a:r>
            <a:r>
              <a:rPr lang="en-US" altLang="zh-CN" sz="2215" dirty="0">
                <a:solidFill>
                  <a:srgbClr val="990033"/>
                </a:solidFill>
                <a:latin typeface="微软雅黑" panose="020B0503020204020204" pitchFamily="34" charset="-122"/>
                <a:ea typeface="微软雅黑" panose="020B0503020204020204" pitchFamily="34" charset="-122"/>
              </a:rPr>
              <a:t>1,2,...,n</a:t>
            </a:r>
            <a:r>
              <a:rPr lang="zh-CN" altLang="en-US" sz="2215" dirty="0">
                <a:solidFill>
                  <a:srgbClr val="990033"/>
                </a:solidFill>
                <a:latin typeface="微软雅黑" panose="020B0503020204020204" pitchFamily="34" charset="-122"/>
                <a:ea typeface="微软雅黑" panose="020B0503020204020204" pitchFamily="34" charset="-122"/>
              </a:rPr>
              <a:t>表示一个图的</a:t>
            </a:r>
            <a:r>
              <a:rPr lang="en-US" altLang="zh-CN" sz="2215" dirty="0">
                <a:solidFill>
                  <a:srgbClr val="990033"/>
                </a:solidFill>
                <a:latin typeface="微软雅黑" panose="020B0503020204020204" pitchFamily="34" charset="-122"/>
                <a:ea typeface="微软雅黑" panose="020B0503020204020204" pitchFamily="34" charset="-122"/>
              </a:rPr>
              <a:t>n</a:t>
            </a:r>
            <a:r>
              <a:rPr lang="zh-CN" altLang="en-US" sz="2215" dirty="0">
                <a:solidFill>
                  <a:srgbClr val="990033"/>
                </a:solidFill>
                <a:latin typeface="微软雅黑" panose="020B0503020204020204" pitchFamily="34" charset="-122"/>
                <a:ea typeface="微软雅黑" panose="020B0503020204020204" pitchFamily="34" charset="-122"/>
              </a:rPr>
              <a:t>个节点，用</a:t>
            </a:r>
            <a:r>
              <a:rPr lang="en-US" altLang="zh-CN" sz="2215" dirty="0">
                <a:solidFill>
                  <a:srgbClr val="990033"/>
                </a:solidFill>
                <a:latin typeface="微软雅黑" panose="020B0503020204020204" pitchFamily="34" charset="-122"/>
                <a:ea typeface="微软雅黑" panose="020B0503020204020204" pitchFamily="34" charset="-122"/>
              </a:rPr>
              <a:t>(i</a:t>
            </a:r>
            <a:r>
              <a:rPr lang="en-US" altLang="zh-CN" sz="2215" baseline="-30000" dirty="0">
                <a:solidFill>
                  <a:srgbClr val="990033"/>
                </a:solidFill>
                <a:latin typeface="微软雅黑" panose="020B0503020204020204" pitchFamily="34" charset="-122"/>
                <a:ea typeface="微软雅黑" panose="020B0503020204020204" pitchFamily="34" charset="-122"/>
              </a:rPr>
              <a:t>1</a:t>
            </a:r>
            <a:r>
              <a:rPr lang="en-US" altLang="zh-CN" sz="2215" dirty="0">
                <a:solidFill>
                  <a:srgbClr val="990033"/>
                </a:solidFill>
                <a:latin typeface="微软雅黑" panose="020B0503020204020204" pitchFamily="34" charset="-122"/>
                <a:ea typeface="微软雅黑" panose="020B0503020204020204" pitchFamily="34" charset="-122"/>
              </a:rPr>
              <a:t>,i</a:t>
            </a:r>
            <a:r>
              <a:rPr lang="en-US" altLang="zh-CN" sz="2215" baseline="-30000" dirty="0">
                <a:solidFill>
                  <a:srgbClr val="990033"/>
                </a:solidFill>
                <a:latin typeface="微软雅黑" panose="020B0503020204020204" pitchFamily="34" charset="-122"/>
                <a:ea typeface="微软雅黑" panose="020B0503020204020204" pitchFamily="34" charset="-122"/>
              </a:rPr>
              <a:t>2</a:t>
            </a:r>
            <a:r>
              <a:rPr lang="en-US" altLang="zh-CN" sz="2215" dirty="0">
                <a:solidFill>
                  <a:srgbClr val="990033"/>
                </a:solidFill>
                <a:latin typeface="微软雅黑" panose="020B0503020204020204" pitchFamily="34" charset="-122"/>
                <a:ea typeface="微软雅黑" panose="020B0503020204020204" pitchFamily="34" charset="-122"/>
              </a:rPr>
              <a:t>)</a:t>
            </a:r>
            <a:r>
              <a:rPr lang="zh-CN" altLang="en-US" sz="2215" dirty="0">
                <a:solidFill>
                  <a:srgbClr val="990033"/>
                </a:solidFill>
                <a:latin typeface="微软雅黑" panose="020B0503020204020204" pitchFamily="34" charset="-122"/>
                <a:ea typeface="微软雅黑" panose="020B0503020204020204" pitchFamily="34" charset="-122"/>
              </a:rPr>
              <a:t>表示图中的边，其中</a:t>
            </a:r>
            <a:r>
              <a:rPr lang="en-US" altLang="zh-CN" sz="2215" dirty="0">
                <a:solidFill>
                  <a:srgbClr val="990033"/>
                </a:solidFill>
                <a:latin typeface="微软雅黑" panose="020B0503020204020204" pitchFamily="34" charset="-122"/>
                <a:ea typeface="微软雅黑" panose="020B0503020204020204" pitchFamily="34" charset="-122"/>
              </a:rPr>
              <a:t>i</a:t>
            </a:r>
            <a:r>
              <a:rPr lang="en-US" altLang="zh-CN" sz="2215" baseline="-30000" dirty="0">
                <a:solidFill>
                  <a:srgbClr val="990033"/>
                </a:solidFill>
                <a:latin typeface="微软雅黑" panose="020B0503020204020204" pitchFamily="34" charset="-122"/>
                <a:ea typeface="微软雅黑" panose="020B0503020204020204" pitchFamily="34" charset="-122"/>
              </a:rPr>
              <a:t>1</a:t>
            </a:r>
            <a:r>
              <a:rPr lang="en-US" altLang="zh-CN" sz="2215" dirty="0">
                <a:solidFill>
                  <a:srgbClr val="990033"/>
                </a:solidFill>
                <a:latin typeface="微软雅黑" panose="020B0503020204020204" pitchFamily="34" charset="-122"/>
                <a:ea typeface="微软雅黑" panose="020B0503020204020204" pitchFamily="34" charset="-122"/>
              </a:rPr>
              <a:t>,i</a:t>
            </a:r>
            <a:r>
              <a:rPr lang="en-US" altLang="zh-CN" sz="2215" baseline="-30000" dirty="0">
                <a:solidFill>
                  <a:srgbClr val="990033"/>
                </a:solidFill>
                <a:latin typeface="微软雅黑" panose="020B0503020204020204" pitchFamily="34" charset="-122"/>
                <a:ea typeface="微软雅黑" panose="020B0503020204020204" pitchFamily="34" charset="-122"/>
              </a:rPr>
              <a:t>2</a:t>
            </a:r>
            <a:r>
              <a:rPr lang="zh-CN" altLang="en-US" sz="2215" dirty="0">
                <a:solidFill>
                  <a:srgbClr val="990033"/>
                </a:solidFill>
                <a:latin typeface="微软雅黑" panose="020B0503020204020204" pitchFamily="34" charset="-122"/>
                <a:ea typeface="微软雅黑" panose="020B0503020204020204" pitchFamily="34" charset="-122"/>
              </a:rPr>
              <a:t>分别是该边的两个端点；</a:t>
            </a:r>
          </a:p>
          <a:p>
            <a:pPr lvl="1" algn="just" eaLnBrk="0" hangingPunct="0">
              <a:lnSpc>
                <a:spcPct val="140000"/>
              </a:lnSpc>
              <a:buClr>
                <a:srgbClr val="0000CC"/>
              </a:buClr>
              <a:buSzTx/>
              <a:buFont typeface="Wingdings" panose="05000000000000000000" pitchFamily="2" charset="2"/>
              <a:buChar char="Ø"/>
            </a:pPr>
            <a:r>
              <a:rPr lang="zh-CN" altLang="en-US" sz="2215" dirty="0">
                <a:solidFill>
                  <a:srgbClr val="990033"/>
                </a:solidFill>
                <a:latin typeface="微软雅黑" panose="020B0503020204020204" pitchFamily="34" charset="-122"/>
                <a:ea typeface="微软雅黑" panose="020B0503020204020204" pitchFamily="34" charset="-122"/>
              </a:rPr>
              <a:t>具有</a:t>
            </a:r>
            <a:r>
              <a:rPr lang="en-US" altLang="zh-CN" sz="2215" dirty="0">
                <a:solidFill>
                  <a:srgbClr val="990033"/>
                </a:solidFill>
                <a:latin typeface="微软雅黑" panose="020B0503020204020204" pitchFamily="34" charset="-122"/>
                <a:ea typeface="微软雅黑" panose="020B0503020204020204" pitchFamily="34" charset="-122"/>
              </a:rPr>
              <a:t>n</a:t>
            </a:r>
            <a:r>
              <a:rPr lang="zh-CN" altLang="en-US" sz="2215" dirty="0">
                <a:solidFill>
                  <a:srgbClr val="990033"/>
                </a:solidFill>
                <a:latin typeface="微软雅黑" panose="020B0503020204020204" pitchFamily="34" charset="-122"/>
                <a:ea typeface="微软雅黑" panose="020B0503020204020204" pitchFamily="34" charset="-122"/>
              </a:rPr>
              <a:t>个命题变元的布尔表达式由*（与），</a:t>
            </a:r>
            <a:r>
              <a:rPr lang="en-US" altLang="zh-CN" sz="2215" dirty="0">
                <a:solidFill>
                  <a:srgbClr val="990033"/>
                </a:solidFill>
                <a:latin typeface="微软雅黑" panose="020B0503020204020204" pitchFamily="34" charset="-122"/>
                <a:ea typeface="微软雅黑" panose="020B0503020204020204" pitchFamily="34" charset="-122"/>
              </a:rPr>
              <a:t>+</a:t>
            </a:r>
            <a:r>
              <a:rPr lang="zh-CN" altLang="en-US" sz="2215" dirty="0">
                <a:solidFill>
                  <a:srgbClr val="990033"/>
                </a:solidFill>
                <a:latin typeface="微软雅黑" panose="020B0503020204020204" pitchFamily="34" charset="-122"/>
                <a:ea typeface="微软雅黑" panose="020B0503020204020204" pitchFamily="34" charset="-122"/>
              </a:rPr>
              <a:t>（或），￢（非）与整数</a:t>
            </a:r>
            <a:r>
              <a:rPr lang="en-US" altLang="zh-CN" sz="2215" dirty="0">
                <a:solidFill>
                  <a:srgbClr val="990033"/>
                </a:solidFill>
                <a:latin typeface="微软雅黑" panose="020B0503020204020204" pitchFamily="34" charset="-122"/>
                <a:ea typeface="微软雅黑" panose="020B0503020204020204" pitchFamily="34" charset="-122"/>
              </a:rPr>
              <a:t>1,2,...,n</a:t>
            </a:r>
            <a:r>
              <a:rPr lang="zh-CN" altLang="en-US" sz="2215" dirty="0">
                <a:solidFill>
                  <a:srgbClr val="990033"/>
                </a:solidFill>
                <a:latin typeface="微软雅黑" panose="020B0503020204020204" pitchFamily="34" charset="-122"/>
                <a:ea typeface="微软雅黑" panose="020B0503020204020204" pitchFamily="34" charset="-122"/>
              </a:rPr>
              <a:t>（命题变元）所组成的字符串表示，其中*可以省略（但不引起混淆），必要时可以加括号。例如，布尔表达式</a:t>
            </a:r>
            <a:r>
              <a:rPr lang="en-US" altLang="zh-CN" sz="2215" dirty="0">
                <a:solidFill>
                  <a:srgbClr val="990033"/>
                </a:solidFill>
                <a:latin typeface="微软雅黑" panose="020B0503020204020204" pitchFamily="34" charset="-122"/>
                <a:ea typeface="微软雅黑" panose="020B0503020204020204" pitchFamily="34" charset="-122"/>
              </a:rPr>
              <a:t>(P</a:t>
            </a:r>
            <a:r>
              <a:rPr lang="en-US" altLang="zh-CN" sz="2215" baseline="-30000" dirty="0">
                <a:solidFill>
                  <a:srgbClr val="990033"/>
                </a:solidFill>
                <a:latin typeface="微软雅黑" panose="020B0503020204020204" pitchFamily="34" charset="-122"/>
                <a:ea typeface="微软雅黑" panose="020B0503020204020204" pitchFamily="34" charset="-122"/>
              </a:rPr>
              <a:t>1</a:t>
            </a:r>
            <a:r>
              <a:rPr lang="en-US" altLang="zh-CN" sz="2215" dirty="0">
                <a:solidFill>
                  <a:srgbClr val="990033"/>
                </a:solidFill>
                <a:latin typeface="微软雅黑" panose="020B0503020204020204" pitchFamily="34" charset="-122"/>
                <a:ea typeface="微软雅黑" panose="020B0503020204020204" pitchFamily="34" charset="-122"/>
              </a:rPr>
              <a:t>+P</a:t>
            </a:r>
            <a:r>
              <a:rPr lang="en-US" altLang="zh-CN" sz="2215" baseline="-30000" dirty="0">
                <a:solidFill>
                  <a:srgbClr val="990033"/>
                </a:solidFill>
                <a:latin typeface="微软雅黑" panose="020B0503020204020204" pitchFamily="34" charset="-122"/>
                <a:ea typeface="微软雅黑" panose="020B0503020204020204" pitchFamily="34" charset="-122"/>
              </a:rPr>
              <a:t>2</a:t>
            </a:r>
            <a:r>
              <a:rPr lang="en-US" altLang="zh-CN" sz="2215" dirty="0">
                <a:solidFill>
                  <a:srgbClr val="990033"/>
                </a:solidFill>
                <a:latin typeface="微软雅黑" panose="020B0503020204020204" pitchFamily="34" charset="-122"/>
                <a:ea typeface="微软雅黑" panose="020B0503020204020204" pitchFamily="34" charset="-122"/>
              </a:rPr>
              <a:t>)*P</a:t>
            </a:r>
            <a:r>
              <a:rPr lang="en-US" altLang="zh-CN" sz="2215" baseline="-30000" dirty="0">
                <a:solidFill>
                  <a:srgbClr val="990033"/>
                </a:solidFill>
                <a:latin typeface="微软雅黑" panose="020B0503020204020204" pitchFamily="34" charset="-122"/>
                <a:ea typeface="微软雅黑" panose="020B0503020204020204" pitchFamily="34" charset="-122"/>
              </a:rPr>
              <a:t>3</a:t>
            </a:r>
            <a:r>
              <a:rPr lang="zh-CN" altLang="en-US" sz="2215" dirty="0">
                <a:solidFill>
                  <a:srgbClr val="990033"/>
                </a:solidFill>
                <a:latin typeface="微软雅黑" panose="020B0503020204020204" pitchFamily="34" charset="-122"/>
                <a:ea typeface="微软雅黑" panose="020B0503020204020204" pitchFamily="34" charset="-122"/>
              </a:rPr>
              <a:t>可以写成：</a:t>
            </a:r>
            <a:r>
              <a:rPr lang="en-US" altLang="zh-CN" sz="2215" dirty="0">
                <a:solidFill>
                  <a:srgbClr val="990033"/>
                </a:solidFill>
                <a:latin typeface="微软雅黑" panose="020B0503020204020204" pitchFamily="34" charset="-122"/>
                <a:ea typeface="微软雅黑" panose="020B0503020204020204" pitchFamily="34" charset="-122"/>
              </a:rPr>
              <a:t>(1+2)3</a:t>
            </a:r>
            <a:r>
              <a:rPr lang="zh-CN" altLang="en-US" sz="2215" dirty="0">
                <a:solidFill>
                  <a:srgbClr val="990033"/>
                </a:solidFill>
                <a:latin typeface="微软雅黑" panose="020B0503020204020204" pitchFamily="34" charset="-122"/>
                <a:ea typeface="微软雅黑" panose="020B0503020204020204" pitchFamily="34" charset="-122"/>
              </a:rPr>
              <a:t>。</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41</a:t>
            </a:fld>
            <a:endParaRPr lang="en-US" altLang="zh-CN" dirty="0"/>
          </a:p>
        </p:txBody>
      </p:sp>
    </p:spTree>
    <p:extLst>
      <p:ext uri="{BB962C8B-B14F-4D97-AF65-F5344CB8AC3E}">
        <p14:creationId xmlns:p14="http://schemas.microsoft.com/office/powerpoint/2010/main" val="3502791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6275">
                                            <p:txEl>
                                              <p:pRg st="0" end="0"/>
                                            </p:txEl>
                                          </p:spTgt>
                                        </p:tgtEl>
                                        <p:attrNameLst>
                                          <p:attrName>style.visibility</p:attrName>
                                        </p:attrNameLst>
                                      </p:cBhvr>
                                      <p:to>
                                        <p:strVal val="visible"/>
                                      </p:to>
                                    </p:set>
                                    <p:anim calcmode="lin" valueType="num">
                                      <p:cBhvr additive="base">
                                        <p:cTn id="7" dur="500" fill="hold"/>
                                        <p:tgtEl>
                                          <p:spTgt spid="566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6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6275">
                                            <p:txEl>
                                              <p:pRg st="1" end="1"/>
                                            </p:txEl>
                                          </p:spTgt>
                                        </p:tgtEl>
                                        <p:attrNameLst>
                                          <p:attrName>style.visibility</p:attrName>
                                        </p:attrNameLst>
                                      </p:cBhvr>
                                      <p:to>
                                        <p:strVal val="visible"/>
                                      </p:to>
                                    </p:set>
                                    <p:anim calcmode="lin" valueType="num">
                                      <p:cBhvr additive="base">
                                        <p:cTn id="13" dur="500" fill="hold"/>
                                        <p:tgtEl>
                                          <p:spTgt spid="566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6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66275">
                                            <p:txEl>
                                              <p:pRg st="2" end="2"/>
                                            </p:txEl>
                                          </p:spTgt>
                                        </p:tgtEl>
                                        <p:attrNameLst>
                                          <p:attrName>style.visibility</p:attrName>
                                        </p:attrNameLst>
                                      </p:cBhvr>
                                      <p:to>
                                        <p:strVal val="visible"/>
                                      </p:to>
                                    </p:set>
                                    <p:anim calcmode="lin" valueType="num">
                                      <p:cBhvr additive="base">
                                        <p:cTn id="19" dur="500" fill="hold"/>
                                        <p:tgtEl>
                                          <p:spTgt spid="5662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62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66275">
                                            <p:txEl>
                                              <p:pRg st="3" end="3"/>
                                            </p:txEl>
                                          </p:spTgt>
                                        </p:tgtEl>
                                        <p:attrNameLst>
                                          <p:attrName>style.visibility</p:attrName>
                                        </p:attrNameLst>
                                      </p:cBhvr>
                                      <p:to>
                                        <p:strVal val="visible"/>
                                      </p:to>
                                    </p:set>
                                    <p:anim calcmode="lin" valueType="num">
                                      <p:cBhvr additive="base">
                                        <p:cTn id="25" dur="500" fill="hold"/>
                                        <p:tgtEl>
                                          <p:spTgt spid="5662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662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5"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More Complicated Encodings</a:t>
            </a:r>
          </a:p>
        </p:txBody>
      </p:sp>
      <p:sp>
        <p:nvSpPr>
          <p:cNvPr id="54277" name="Rectangle 3"/>
          <p:cNvSpPr>
            <a:spLocks noGrp="1" noChangeArrowheads="1"/>
          </p:cNvSpPr>
          <p:nvPr>
            <p:ph type="body" idx="1"/>
          </p:nvPr>
        </p:nvSpPr>
        <p:spPr/>
        <p:txBody>
          <a:bodyPr/>
          <a:lstStyle/>
          <a:p>
            <a:pPr>
              <a:lnSpc>
                <a:spcPct val="90000"/>
              </a:lnSpc>
            </a:pPr>
            <a:r>
              <a:rPr lang="en-US" altLang="zh-CN" smtClean="0">
                <a:latin typeface="Franklin Gothic Book" pitchFamily="32" charset="0"/>
                <a:ea typeface="ＭＳ Ｐゴシック" pitchFamily="32" charset="-128"/>
              </a:rPr>
              <a:t>Suggest an encoding for the shortest path decision problem</a:t>
            </a:r>
          </a:p>
          <a:p>
            <a:pPr>
              <a:lnSpc>
                <a:spcPct val="90000"/>
              </a:lnSpc>
            </a:pPr>
            <a:r>
              <a:rPr lang="en-US" altLang="zh-CN" smtClean="0">
                <a:latin typeface="Franklin Gothic Book" pitchFamily="32" charset="0"/>
                <a:ea typeface="ＭＳ Ｐゴシック" pitchFamily="32" charset="-128"/>
              </a:rPr>
              <a:t>Represent G, u, v and k somehow in binary</a:t>
            </a:r>
          </a:p>
          <a:p>
            <a:pPr>
              <a:lnSpc>
                <a:spcPct val="90000"/>
              </a:lnSpc>
            </a:pPr>
            <a:r>
              <a:rPr lang="en-US" altLang="zh-CN" smtClean="0">
                <a:latin typeface="Franklin Gothic Book" pitchFamily="32" charset="0"/>
                <a:ea typeface="ＭＳ Ｐゴシック" pitchFamily="32" charset="-128"/>
              </a:rPr>
              <a:t>Decision problem is all encodings of a graph G, two vertices u and v, and an integer k such that G really does have a path from u to v of length at most k </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42</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Definition of P</a:t>
            </a:r>
          </a:p>
        </p:txBody>
      </p:sp>
      <p:sp>
        <p:nvSpPr>
          <p:cNvPr id="56325" name="Rectangle 3"/>
          <p:cNvSpPr>
            <a:spLocks noGrp="1" noChangeArrowheads="1"/>
          </p:cNvSpPr>
          <p:nvPr>
            <p:ph type="body" idx="1"/>
          </p:nvPr>
        </p:nvSpPr>
        <p:spPr/>
        <p:txBody>
          <a:bodyPr/>
          <a:lstStyle/>
          <a:p>
            <a:r>
              <a:rPr lang="en-US" altLang="zh-CN" smtClean="0">
                <a:latin typeface="Franklin Gothic Book" pitchFamily="32" charset="0"/>
                <a:ea typeface="ＭＳ Ｐゴシック" pitchFamily="32" charset="-128"/>
              </a:rPr>
              <a:t>P is the set of all decision problems that can be computed in time O(n</a:t>
            </a:r>
            <a:r>
              <a:rPr lang="en-US" altLang="zh-CN" baseline="30000" smtClean="0">
                <a:latin typeface="Franklin Gothic Book" pitchFamily="32" charset="0"/>
                <a:ea typeface="ＭＳ Ｐゴシック" pitchFamily="32" charset="-128"/>
              </a:rPr>
              <a:t>k</a:t>
            </a:r>
            <a:r>
              <a:rPr lang="en-US" altLang="zh-CN" smtClean="0">
                <a:latin typeface="Franklin Gothic Book" pitchFamily="32" charset="0"/>
                <a:ea typeface="ＭＳ Ｐゴシック" pitchFamily="32" charset="-128"/>
              </a:rPr>
              <a:t>), where n is the length of the input string and k is a constant</a:t>
            </a:r>
          </a:p>
          <a:p>
            <a:r>
              <a:rPr lang="en-US" altLang="zh-CN" smtClean="0">
                <a:latin typeface="Franklin Gothic Book" pitchFamily="32" charset="0"/>
                <a:ea typeface="ＭＳ Ｐゴシック" pitchFamily="32" charset="-128"/>
              </a:rPr>
              <a:t>"Computed" means there is an algorithm that correctly returns YES or NO whether the input string is in the language</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43</a:t>
            </a:fld>
            <a:endParaRPr lang="en-US" altLang="zh-CN"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r>
              <a:rPr lang="en-US" altLang="zh-CN" smtClean="0">
                <a:ea typeface="宋体" panose="02010600030101010101" pitchFamily="2" charset="-122"/>
              </a:rPr>
              <a:t>Example: Element Uniqueness</a:t>
            </a:r>
            <a:endParaRPr lang="zh-CN" altLang="en-US" smtClean="0">
              <a:ea typeface="宋体" panose="02010600030101010101" pitchFamily="2" charset="-122"/>
            </a:endParaRPr>
          </a:p>
        </p:txBody>
      </p:sp>
      <p:sp>
        <p:nvSpPr>
          <p:cNvPr id="6147" name="内容占位符 2"/>
          <p:cNvSpPr>
            <a:spLocks noGrp="1"/>
          </p:cNvSpPr>
          <p:nvPr>
            <p:ph idx="1"/>
          </p:nvPr>
        </p:nvSpPr>
        <p:spPr>
          <a:xfrm>
            <a:off x="428625" y="1202308"/>
            <a:ext cx="8207375" cy="4751387"/>
          </a:xfrm>
        </p:spPr>
        <p:txBody>
          <a:bodyPr/>
          <a:lstStyle/>
          <a:p>
            <a:r>
              <a:rPr lang="en-US" altLang="zh-CN" sz="2800" dirty="0" smtClean="0">
                <a:ea typeface="宋体" panose="02010600030101010101" pitchFamily="2" charset="-122"/>
              </a:rPr>
              <a:t>Let S be a sequence of integer numbers. The Element Uniqueness problem asks whether all the numbers in S are distinct.</a:t>
            </a:r>
          </a:p>
          <a:p>
            <a:r>
              <a:rPr lang="en-US" altLang="zh-CN" sz="2800" dirty="0" smtClean="0">
                <a:ea typeface="宋体" panose="02010600030101010101" pitchFamily="2" charset="-122"/>
              </a:rPr>
              <a:t>Decision problem: Element Uniqueness</a:t>
            </a:r>
          </a:p>
          <a:p>
            <a:pPr>
              <a:buFontTx/>
              <a:buNone/>
            </a:pPr>
            <a:r>
              <a:rPr lang="en-US" altLang="zh-CN" sz="2800" dirty="0" smtClean="0">
                <a:ea typeface="宋体" panose="02010600030101010101" pitchFamily="2" charset="-122"/>
              </a:rPr>
              <a:t>	</a:t>
            </a:r>
            <a:r>
              <a:rPr lang="en-US" altLang="zh-CN" sz="2800" i="1" dirty="0" smtClean="0">
                <a:solidFill>
                  <a:srgbClr val="FF0000"/>
                </a:solidFill>
                <a:ea typeface="宋体" panose="02010600030101010101" pitchFamily="2" charset="-122"/>
              </a:rPr>
              <a:t>Input:</a:t>
            </a:r>
            <a:r>
              <a:rPr lang="en-US" altLang="zh-CN" sz="2800" dirty="0" smtClean="0">
                <a:solidFill>
                  <a:srgbClr val="FF0000"/>
                </a:solidFill>
                <a:ea typeface="宋体" panose="02010600030101010101" pitchFamily="2" charset="-122"/>
              </a:rPr>
              <a:t> </a:t>
            </a:r>
            <a:r>
              <a:rPr lang="en-US" altLang="zh-CN" sz="2800" dirty="0" smtClean="0">
                <a:ea typeface="宋体" panose="02010600030101010101" pitchFamily="2" charset="-122"/>
              </a:rPr>
              <a:t>A sequence S of integers.</a:t>
            </a:r>
          </a:p>
          <a:p>
            <a:pPr>
              <a:buFontTx/>
              <a:buNone/>
            </a:pPr>
            <a:r>
              <a:rPr lang="en-US" altLang="zh-CN" sz="2800" dirty="0" smtClean="0">
                <a:ea typeface="宋体" panose="02010600030101010101" pitchFamily="2" charset="-122"/>
              </a:rPr>
              <a:t>	</a:t>
            </a:r>
            <a:r>
              <a:rPr lang="en-US" altLang="zh-CN" sz="2800" i="1" dirty="0" smtClean="0">
                <a:solidFill>
                  <a:srgbClr val="FF0000"/>
                </a:solidFill>
                <a:ea typeface="宋体" panose="02010600030101010101" pitchFamily="2" charset="-122"/>
              </a:rPr>
              <a:t>Question: </a:t>
            </a:r>
            <a:r>
              <a:rPr lang="en-US" altLang="zh-CN" sz="2800" dirty="0" smtClean="0">
                <a:ea typeface="宋体" panose="02010600030101010101" pitchFamily="2" charset="-122"/>
              </a:rPr>
              <a:t>Are there two elements in S that are equal?</a:t>
            </a:r>
          </a:p>
          <a:p>
            <a:r>
              <a:rPr lang="en-US" altLang="zh-CN" sz="2800" dirty="0" smtClean="0">
                <a:ea typeface="宋体" panose="02010600030101010101" pitchFamily="2" charset="-122"/>
              </a:rPr>
              <a:t>Optimization problem: Element Count</a:t>
            </a:r>
          </a:p>
          <a:p>
            <a:pPr>
              <a:buFontTx/>
              <a:buNone/>
            </a:pPr>
            <a:r>
              <a:rPr lang="en-US" altLang="zh-CN" sz="2800" dirty="0" smtClean="0">
                <a:ea typeface="宋体" panose="02010600030101010101" pitchFamily="2" charset="-122"/>
              </a:rPr>
              <a:t>	</a:t>
            </a:r>
            <a:r>
              <a:rPr lang="en-US" altLang="zh-CN" sz="2800" i="1" dirty="0" smtClean="0">
                <a:solidFill>
                  <a:srgbClr val="FF0000"/>
                </a:solidFill>
                <a:ea typeface="宋体" panose="02010600030101010101" pitchFamily="2" charset="-122"/>
              </a:rPr>
              <a:t>Input:</a:t>
            </a:r>
            <a:r>
              <a:rPr lang="en-US" altLang="zh-CN" sz="2800" dirty="0" smtClean="0">
                <a:solidFill>
                  <a:srgbClr val="FF0000"/>
                </a:solidFill>
                <a:ea typeface="宋体" panose="02010600030101010101" pitchFamily="2" charset="-122"/>
              </a:rPr>
              <a:t> </a:t>
            </a:r>
            <a:r>
              <a:rPr lang="en-US" altLang="zh-CN" sz="2800" dirty="0" smtClean="0">
                <a:ea typeface="宋体" panose="02010600030101010101" pitchFamily="2" charset="-122"/>
              </a:rPr>
              <a:t>A sequence S of integers.</a:t>
            </a:r>
          </a:p>
          <a:p>
            <a:pPr>
              <a:buFontTx/>
              <a:buNone/>
            </a:pPr>
            <a:r>
              <a:rPr lang="en-US" altLang="zh-CN" sz="2800" dirty="0" smtClean="0">
                <a:ea typeface="宋体" panose="02010600030101010101" pitchFamily="2" charset="-122"/>
              </a:rPr>
              <a:t>	</a:t>
            </a:r>
            <a:r>
              <a:rPr lang="en-US" altLang="zh-CN" sz="2800" i="1" dirty="0" smtClean="0">
                <a:solidFill>
                  <a:srgbClr val="FF0000"/>
                </a:solidFill>
                <a:ea typeface="宋体" panose="02010600030101010101" pitchFamily="2" charset="-122"/>
              </a:rPr>
              <a:t>Output:</a:t>
            </a:r>
            <a:r>
              <a:rPr lang="en-US" altLang="zh-CN" sz="2800" dirty="0" smtClean="0">
                <a:ea typeface="宋体" panose="02010600030101010101" pitchFamily="2" charset="-122"/>
              </a:rPr>
              <a:t> An element in S of highest frequency.</a:t>
            </a:r>
            <a:endParaRPr lang="zh-CN" altLang="en-US" sz="2800" dirty="0" smtClean="0">
              <a:ea typeface="宋体" panose="02010600030101010101" pitchFamily="2" charset="-122"/>
            </a:endParaRP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44</a:t>
            </a:fld>
            <a:endParaRPr lang="en-US" altLang="zh-CN" dirty="0"/>
          </a:p>
        </p:txBody>
      </p:sp>
    </p:spTree>
    <p:extLst>
      <p:ext uri="{BB962C8B-B14F-4D97-AF65-F5344CB8AC3E}">
        <p14:creationId xmlns:p14="http://schemas.microsoft.com/office/powerpoint/2010/main" val="41020157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en-US" altLang="zh-CN" dirty="0" smtClean="0">
                <a:ea typeface="宋体" panose="02010600030101010101" pitchFamily="2" charset="-122"/>
              </a:rPr>
              <a:t>Example: Clique</a:t>
            </a:r>
            <a:endParaRPr lang="zh-CN" altLang="en-US" dirty="0" smtClean="0">
              <a:ea typeface="宋体" panose="02010600030101010101" pitchFamily="2" charset="-122"/>
            </a:endParaRPr>
          </a:p>
        </p:txBody>
      </p:sp>
      <p:sp>
        <p:nvSpPr>
          <p:cNvPr id="7171" name="内容占位符 2"/>
          <p:cNvSpPr>
            <a:spLocks noGrp="1"/>
          </p:cNvSpPr>
          <p:nvPr>
            <p:ph idx="1"/>
          </p:nvPr>
        </p:nvSpPr>
        <p:spPr>
          <a:xfrm>
            <a:off x="323056" y="1165225"/>
            <a:ext cx="8497888" cy="4895850"/>
          </a:xfrm>
        </p:spPr>
        <p:txBody>
          <a:bodyPr/>
          <a:lstStyle/>
          <a:p>
            <a:pPr>
              <a:spcBef>
                <a:spcPct val="0"/>
              </a:spcBef>
            </a:pPr>
            <a:r>
              <a:rPr lang="en-US" altLang="zh-CN" sz="2000" dirty="0" smtClean="0">
                <a:ea typeface="宋体" panose="02010600030101010101" pitchFamily="2" charset="-122"/>
              </a:rPr>
              <a:t>Given an undirected graph G=(V,E), a clique of size k in G, for some positive integer k, is a complete </a:t>
            </a:r>
            <a:r>
              <a:rPr lang="en-US" altLang="zh-CN" sz="2000" dirty="0" err="1" smtClean="0">
                <a:ea typeface="宋体" panose="02010600030101010101" pitchFamily="2" charset="-122"/>
              </a:rPr>
              <a:t>subgraph</a:t>
            </a:r>
            <a:r>
              <a:rPr lang="en-US" altLang="zh-CN" sz="2000" dirty="0" smtClean="0">
                <a:ea typeface="宋体" panose="02010600030101010101" pitchFamily="2" charset="-122"/>
              </a:rPr>
              <a:t> of G with k vertices. The clique problem asks whether an undirected graph contains a clique of a specified size.</a:t>
            </a:r>
          </a:p>
          <a:p>
            <a:pPr>
              <a:spcBef>
                <a:spcPct val="0"/>
              </a:spcBef>
            </a:pPr>
            <a:endParaRPr lang="en-US" altLang="zh-CN" sz="2000" dirty="0" smtClean="0">
              <a:ea typeface="宋体" panose="02010600030101010101" pitchFamily="2" charset="-122"/>
            </a:endParaRPr>
          </a:p>
          <a:p>
            <a:pPr>
              <a:spcBef>
                <a:spcPct val="0"/>
              </a:spcBef>
            </a:pPr>
            <a:r>
              <a:rPr lang="en-US" altLang="zh-CN" sz="2000" dirty="0" smtClean="0">
                <a:ea typeface="宋体" panose="02010600030101010101" pitchFamily="2" charset="-122"/>
              </a:rPr>
              <a:t>Decision problem: Clique.</a:t>
            </a:r>
          </a:p>
          <a:p>
            <a:pPr>
              <a:spcBef>
                <a:spcPct val="0"/>
              </a:spcBef>
              <a:buFontTx/>
              <a:buNone/>
            </a:pPr>
            <a:r>
              <a:rPr lang="en-US" altLang="zh-CN" sz="2000" dirty="0" smtClean="0">
                <a:ea typeface="宋体" panose="02010600030101010101" pitchFamily="2" charset="-122"/>
              </a:rPr>
              <a:t>	</a:t>
            </a:r>
            <a:r>
              <a:rPr lang="en-US" altLang="zh-CN" sz="2000" dirty="0" smtClean="0">
                <a:solidFill>
                  <a:srgbClr val="FF0000"/>
                </a:solidFill>
                <a:ea typeface="宋体" panose="02010600030101010101" pitchFamily="2" charset="-122"/>
              </a:rPr>
              <a:t>Input: </a:t>
            </a:r>
            <a:r>
              <a:rPr lang="en-US" altLang="zh-CN" sz="2000" dirty="0" smtClean="0">
                <a:ea typeface="宋体" panose="02010600030101010101" pitchFamily="2" charset="-122"/>
              </a:rPr>
              <a:t>An undirected graph G=(V,E) and a positive integer k.</a:t>
            </a:r>
          </a:p>
          <a:p>
            <a:pPr>
              <a:spcBef>
                <a:spcPct val="0"/>
              </a:spcBef>
              <a:buFontTx/>
              <a:buNone/>
            </a:pPr>
            <a:r>
              <a:rPr lang="en-US" altLang="zh-CN" sz="2000" dirty="0" smtClean="0">
                <a:ea typeface="宋体" panose="02010600030101010101" pitchFamily="2" charset="-122"/>
              </a:rPr>
              <a:t>	</a:t>
            </a:r>
            <a:r>
              <a:rPr lang="en-US" altLang="zh-CN" sz="2000" dirty="0" smtClean="0">
                <a:solidFill>
                  <a:srgbClr val="FF0000"/>
                </a:solidFill>
                <a:ea typeface="宋体" panose="02010600030101010101" pitchFamily="2" charset="-122"/>
              </a:rPr>
              <a:t>Question: </a:t>
            </a:r>
            <a:r>
              <a:rPr lang="en-US" altLang="zh-CN" sz="2000" dirty="0" smtClean="0">
                <a:ea typeface="宋体" panose="02010600030101010101" pitchFamily="2" charset="-122"/>
              </a:rPr>
              <a:t>Does G have a clique of size k?</a:t>
            </a:r>
          </a:p>
          <a:p>
            <a:pPr>
              <a:spcBef>
                <a:spcPct val="0"/>
              </a:spcBef>
              <a:buFontTx/>
              <a:buNone/>
            </a:pPr>
            <a:endParaRPr lang="en-US" altLang="zh-CN" sz="2000" dirty="0" smtClean="0">
              <a:ea typeface="宋体" panose="02010600030101010101" pitchFamily="2" charset="-122"/>
            </a:endParaRPr>
          </a:p>
          <a:p>
            <a:pPr>
              <a:spcBef>
                <a:spcPct val="0"/>
              </a:spcBef>
            </a:pPr>
            <a:r>
              <a:rPr lang="en-US" altLang="zh-CN" sz="2000" dirty="0" smtClean="0">
                <a:ea typeface="宋体" panose="02010600030101010101" pitchFamily="2" charset="-122"/>
              </a:rPr>
              <a:t>Optimization problem: Max-Clique.</a:t>
            </a:r>
          </a:p>
          <a:p>
            <a:pPr>
              <a:spcBef>
                <a:spcPct val="0"/>
              </a:spcBef>
              <a:buFontTx/>
              <a:buNone/>
            </a:pPr>
            <a:r>
              <a:rPr lang="en-US" altLang="zh-CN" sz="2000" dirty="0" smtClean="0">
                <a:ea typeface="宋体" panose="02010600030101010101" pitchFamily="2" charset="-122"/>
              </a:rPr>
              <a:t>	</a:t>
            </a:r>
            <a:r>
              <a:rPr lang="en-US" altLang="zh-CN" sz="2000" dirty="0" smtClean="0">
                <a:solidFill>
                  <a:srgbClr val="FF0000"/>
                </a:solidFill>
                <a:ea typeface="宋体" panose="02010600030101010101" pitchFamily="2" charset="-122"/>
              </a:rPr>
              <a:t>Input: </a:t>
            </a:r>
            <a:r>
              <a:rPr lang="en-US" altLang="zh-CN" sz="2000" dirty="0" smtClean="0">
                <a:ea typeface="宋体" panose="02010600030101010101" pitchFamily="2" charset="-122"/>
              </a:rPr>
              <a:t>An undirected graph G=(V,E).</a:t>
            </a:r>
          </a:p>
          <a:p>
            <a:pPr>
              <a:spcBef>
                <a:spcPct val="0"/>
              </a:spcBef>
              <a:buFontTx/>
              <a:buNone/>
            </a:pPr>
            <a:r>
              <a:rPr lang="en-US" altLang="zh-CN" sz="2000" dirty="0" smtClean="0">
                <a:ea typeface="宋体" panose="02010600030101010101" pitchFamily="2" charset="-122"/>
              </a:rPr>
              <a:t>	</a:t>
            </a:r>
            <a:r>
              <a:rPr lang="en-US" altLang="zh-CN" sz="2000" dirty="0" smtClean="0">
                <a:solidFill>
                  <a:srgbClr val="FF0000"/>
                </a:solidFill>
                <a:ea typeface="宋体" panose="02010600030101010101" pitchFamily="2" charset="-122"/>
              </a:rPr>
              <a:t>Output: </a:t>
            </a:r>
            <a:r>
              <a:rPr lang="en-US" altLang="zh-CN" sz="2000" dirty="0" smtClean="0">
                <a:ea typeface="宋体" panose="02010600030101010101" pitchFamily="2" charset="-122"/>
              </a:rPr>
              <a:t>A positive integer k, which is the maximum clique size in G.</a:t>
            </a:r>
          </a:p>
          <a:p>
            <a:pPr>
              <a:spcBef>
                <a:spcPct val="0"/>
              </a:spcBef>
            </a:pPr>
            <a:endParaRPr lang="en-US" altLang="zh-CN" sz="2400" dirty="0" smtClean="0">
              <a:ea typeface="宋体" panose="02010600030101010101" pitchFamily="2" charset="-122"/>
            </a:endParaRPr>
          </a:p>
          <a:p>
            <a:endParaRPr lang="en-US" altLang="zh-CN" sz="2400" dirty="0" smtClean="0">
              <a:ea typeface="宋体" panose="02010600030101010101" pitchFamily="2" charset="-122"/>
            </a:endParaRPr>
          </a:p>
          <a:p>
            <a:endParaRPr lang="en-US" altLang="zh-CN" sz="2800" dirty="0" smtClean="0">
              <a:ea typeface="宋体" panose="02010600030101010101" pitchFamily="2" charset="-122"/>
            </a:endParaRPr>
          </a:p>
          <a:p>
            <a:endParaRPr lang="en-US" altLang="zh-CN" sz="2800" dirty="0" smtClean="0">
              <a:ea typeface="宋体" panose="02010600030101010101" pitchFamily="2" charset="-122"/>
            </a:endParaRPr>
          </a:p>
          <a:p>
            <a:pPr>
              <a:buFontTx/>
              <a:buNone/>
            </a:pPr>
            <a:endParaRPr lang="en-US" altLang="zh-CN" sz="2800" dirty="0" smtClean="0">
              <a:ea typeface="宋体" panose="02010600030101010101" pitchFamily="2" charset="-122"/>
            </a:endParaRPr>
          </a:p>
          <a:p>
            <a:pPr>
              <a:buFontTx/>
              <a:buNone/>
            </a:pPr>
            <a:endParaRPr lang="zh-CN" altLang="en-US" sz="2800" dirty="0" smtClean="0">
              <a:ea typeface="宋体" panose="02010600030101010101" pitchFamily="2" charset="-122"/>
            </a:endParaRP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45</a:t>
            </a:fld>
            <a:endParaRPr lang="en-US" altLang="zh-CN" dirty="0"/>
          </a:p>
        </p:txBody>
      </p:sp>
    </p:spTree>
    <p:extLst>
      <p:ext uri="{BB962C8B-B14F-4D97-AF65-F5344CB8AC3E}">
        <p14:creationId xmlns:p14="http://schemas.microsoft.com/office/powerpoint/2010/main" val="261605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 calcmode="lin" valueType="num">
                                      <p:cBhvr additive="base">
                                        <p:cTn id="7"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171">
                                            <p:txEl>
                                              <p:pRg st="3" end="3"/>
                                            </p:txEl>
                                          </p:spTgt>
                                        </p:tgtEl>
                                        <p:attrNameLst>
                                          <p:attrName>style.visibility</p:attrName>
                                        </p:attrNameLst>
                                      </p:cBhvr>
                                      <p:to>
                                        <p:strVal val="visible"/>
                                      </p:to>
                                    </p:set>
                                    <p:anim calcmode="lin" valueType="num">
                                      <p:cBhvr additive="base">
                                        <p:cTn id="11" dur="500" fill="hold"/>
                                        <p:tgtEl>
                                          <p:spTgt spid="717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anim calcmode="lin" valueType="num">
                                      <p:cBhvr additive="base">
                                        <p:cTn id="15"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171">
                                            <p:txEl>
                                              <p:pRg st="6" end="6"/>
                                            </p:txEl>
                                          </p:spTgt>
                                        </p:tgtEl>
                                        <p:attrNameLst>
                                          <p:attrName>style.visibility</p:attrName>
                                        </p:attrNameLst>
                                      </p:cBhvr>
                                      <p:to>
                                        <p:strVal val="visible"/>
                                      </p:to>
                                    </p:set>
                                    <p:anim calcmode="lin" valueType="num">
                                      <p:cBhvr additive="base">
                                        <p:cTn id="21" dur="500" fill="hold"/>
                                        <p:tgtEl>
                                          <p:spTgt spid="7171">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171">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171">
                                            <p:txEl>
                                              <p:pRg st="7" end="7"/>
                                            </p:txEl>
                                          </p:spTgt>
                                        </p:tgtEl>
                                        <p:attrNameLst>
                                          <p:attrName>style.visibility</p:attrName>
                                        </p:attrNameLst>
                                      </p:cBhvr>
                                      <p:to>
                                        <p:strVal val="visible"/>
                                      </p:to>
                                    </p:set>
                                    <p:anim calcmode="lin" valueType="num">
                                      <p:cBhvr additive="base">
                                        <p:cTn id="25" dur="500" fill="hold"/>
                                        <p:tgtEl>
                                          <p:spTgt spid="7171">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171">
                                            <p:txEl>
                                              <p:pRg st="8" end="8"/>
                                            </p:txEl>
                                          </p:spTgt>
                                        </p:tgtEl>
                                        <p:attrNameLst>
                                          <p:attrName>style.visibility</p:attrName>
                                        </p:attrNameLst>
                                      </p:cBhvr>
                                      <p:to>
                                        <p:strVal val="visible"/>
                                      </p:to>
                                    </p:set>
                                    <p:anim calcmode="lin" valueType="num">
                                      <p:cBhvr additive="base">
                                        <p:cTn id="29" dur="500" fill="hold"/>
                                        <p:tgtEl>
                                          <p:spTgt spid="7171">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717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a:xfrm>
            <a:off x="0" y="188640"/>
            <a:ext cx="8534400" cy="864096"/>
          </a:xfrm>
        </p:spPr>
        <p:txBody>
          <a:bodyPr/>
          <a:lstStyle/>
          <a:p>
            <a:r>
              <a:rPr lang="en-US" altLang="zh-CN" sz="3600" dirty="0" smtClean="0">
                <a:latin typeface="Franklin Gothic Book" pitchFamily="32" charset="0"/>
                <a:ea typeface="ＭＳ Ｐゴシック" pitchFamily="32" charset="-128"/>
              </a:rPr>
              <a:t>Example of a Decision Problem in P</a:t>
            </a:r>
          </a:p>
        </p:txBody>
      </p:sp>
      <p:sp>
        <p:nvSpPr>
          <p:cNvPr id="811011" name="Rectangle 3"/>
          <p:cNvSpPr>
            <a:spLocks noGrp="1" noChangeArrowheads="1"/>
          </p:cNvSpPr>
          <p:nvPr>
            <p:ph type="body" idx="1"/>
          </p:nvPr>
        </p:nvSpPr>
        <p:spPr/>
        <p:txBody>
          <a:bodyPr/>
          <a:lstStyle/>
          <a:p>
            <a:r>
              <a:rPr lang="en-US" altLang="zh-CN" sz="2800" dirty="0" smtClean="0">
                <a:latin typeface="Franklin Gothic Book" pitchFamily="32" charset="0"/>
                <a:ea typeface="ＭＳ Ｐゴシック" pitchFamily="32" charset="-128"/>
              </a:rPr>
              <a:t>"Given a graph G, vertices u and v, and integer k, is there a path in G from u to v with at most k edges?"</a:t>
            </a:r>
          </a:p>
          <a:p>
            <a:r>
              <a:rPr lang="en-US" altLang="zh-CN" sz="2800" dirty="0" smtClean="0">
                <a:latin typeface="Franklin Gothic Book" pitchFamily="32" charset="0"/>
                <a:ea typeface="ＭＳ Ｐゴシック" pitchFamily="32" charset="-128"/>
              </a:rPr>
              <a:t>Why is this a decision problem?  </a:t>
            </a:r>
          </a:p>
          <a:p>
            <a:pPr lvl="1"/>
            <a:r>
              <a:rPr lang="en-US" altLang="zh-CN" sz="2400" dirty="0" smtClean="0">
                <a:latin typeface="Franklin Gothic Book" pitchFamily="32" charset="0"/>
                <a:ea typeface="ＭＳ Ｐゴシック" pitchFamily="32" charset="-128"/>
              </a:rPr>
              <a:t>Has YES/NO answers</a:t>
            </a:r>
          </a:p>
          <a:p>
            <a:r>
              <a:rPr lang="en-US" altLang="zh-CN" sz="2800" dirty="0" smtClean="0">
                <a:latin typeface="Franklin Gothic Book" pitchFamily="32" charset="0"/>
                <a:ea typeface="ＭＳ Ｐゴシック" pitchFamily="32" charset="-128"/>
              </a:rPr>
              <a:t>We are glossing over the particular encoding (tedious but straightforward)</a:t>
            </a:r>
          </a:p>
          <a:p>
            <a:r>
              <a:rPr lang="en-US" altLang="zh-CN" sz="2800" dirty="0" smtClean="0">
                <a:latin typeface="Franklin Gothic Book" pitchFamily="32" charset="0"/>
                <a:ea typeface="ＭＳ Ｐゴシック" pitchFamily="32" charset="-128"/>
              </a:rPr>
              <a:t>Why is this problem in P?</a:t>
            </a:r>
          </a:p>
          <a:p>
            <a:pPr lvl="1"/>
            <a:r>
              <a:rPr lang="en-US" altLang="zh-CN" sz="2400" dirty="0" smtClean="0">
                <a:latin typeface="Franklin Gothic Book" pitchFamily="32" charset="0"/>
                <a:ea typeface="ＭＳ Ｐゴシック" pitchFamily="32" charset="-128"/>
              </a:rPr>
              <a:t>Do BFS on G in polynomial time</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46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1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1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10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10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10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11"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ltLang="zh-CN" b="0" smtClean="0">
                <a:ea typeface="宋体" panose="02010600030101010101" pitchFamily="2" charset="-122"/>
              </a:rPr>
              <a:t>Halting problem</a:t>
            </a:r>
          </a:p>
        </p:txBody>
      </p:sp>
      <p:sp>
        <p:nvSpPr>
          <p:cNvPr id="8196" name="Rectangle 3"/>
          <p:cNvSpPr>
            <a:spLocks noGrp="1" noChangeArrowheads="1"/>
          </p:cNvSpPr>
          <p:nvPr>
            <p:ph type="body" idx="1"/>
          </p:nvPr>
        </p:nvSpPr>
        <p:spPr/>
        <p:txBody>
          <a:bodyPr/>
          <a:lstStyle/>
          <a:p>
            <a:pPr eaLnBrk="1" hangingPunct="1"/>
            <a:r>
              <a:rPr lang="en-US" altLang="zh-CN" smtClean="0">
                <a:ea typeface="宋体" panose="02010600030101010101" pitchFamily="2" charset="-122"/>
              </a:rPr>
              <a:t>The </a:t>
            </a:r>
            <a:r>
              <a:rPr lang="en-US" altLang="zh-CN" b="1" smtClean="0">
                <a:ea typeface="宋体" panose="02010600030101010101" pitchFamily="2" charset="-122"/>
              </a:rPr>
              <a:t>halting problem</a:t>
            </a:r>
            <a:r>
              <a:rPr lang="en-US" altLang="zh-CN" smtClean="0">
                <a:ea typeface="宋体" panose="02010600030101010101" pitchFamily="2" charset="-122"/>
              </a:rPr>
              <a:t> is a decision problem which can be stated as follows: </a:t>
            </a:r>
          </a:p>
          <a:p>
            <a:pPr eaLnBrk="1" hangingPunct="1"/>
            <a:r>
              <a:rPr lang="en-US" altLang="zh-CN" smtClean="0">
                <a:ea typeface="宋体" panose="02010600030101010101" pitchFamily="2" charset="-122"/>
              </a:rPr>
              <a:t>given a description of a program and a finite input, decide whether the program finishes running or will run forever, given that input. </a:t>
            </a:r>
          </a:p>
          <a:p>
            <a:pPr eaLnBrk="1" hangingPunct="1"/>
            <a:r>
              <a:rPr lang="en-US" altLang="zh-CN" smtClean="0">
                <a:ea typeface="宋体" panose="02010600030101010101" pitchFamily="2" charset="-122"/>
              </a:rPr>
              <a:t>The halting problem is undecidable. (Alan Turing 1936)</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47</a:t>
            </a:fld>
            <a:endParaRPr lang="en-US" altLang="zh-CN" dirty="0"/>
          </a:p>
        </p:txBody>
      </p:sp>
    </p:spTree>
    <p:extLst>
      <p:ext uri="{BB962C8B-B14F-4D97-AF65-F5344CB8AC3E}">
        <p14:creationId xmlns:p14="http://schemas.microsoft.com/office/powerpoint/2010/main" val="356634832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Definition of NP</a:t>
            </a:r>
          </a:p>
        </p:txBody>
      </p:sp>
      <p:sp>
        <p:nvSpPr>
          <p:cNvPr id="60421" name="Rectangle 3"/>
          <p:cNvSpPr>
            <a:spLocks noGrp="1" noChangeArrowheads="1"/>
          </p:cNvSpPr>
          <p:nvPr>
            <p:ph type="body" idx="1"/>
          </p:nvPr>
        </p:nvSpPr>
        <p:spPr/>
        <p:txBody>
          <a:bodyPr/>
          <a:lstStyle/>
          <a:p>
            <a:pPr>
              <a:lnSpc>
                <a:spcPct val="90000"/>
              </a:lnSpc>
            </a:pPr>
            <a:r>
              <a:rPr lang="en-US" altLang="zh-CN" dirty="0" smtClean="0">
                <a:latin typeface="Franklin Gothic Book" pitchFamily="32" charset="0"/>
                <a:ea typeface="ＭＳ Ｐゴシック" pitchFamily="32" charset="-128"/>
              </a:rPr>
              <a:t>NP = set of all decision problems for which a candidate solution can be verified in polynomial time</a:t>
            </a:r>
          </a:p>
          <a:p>
            <a:pPr>
              <a:lnSpc>
                <a:spcPct val="90000"/>
              </a:lnSpc>
            </a:pPr>
            <a:r>
              <a:rPr lang="en-US" altLang="zh-CN" dirty="0" smtClean="0">
                <a:latin typeface="Franklin Gothic Book" pitchFamily="32" charset="0"/>
                <a:ea typeface="ＭＳ Ｐゴシック" pitchFamily="32" charset="-128"/>
              </a:rPr>
              <a:t>Does *not* stand for "not polynomial"</a:t>
            </a:r>
          </a:p>
          <a:p>
            <a:pPr lvl="1">
              <a:lnSpc>
                <a:spcPct val="90000"/>
              </a:lnSpc>
            </a:pPr>
            <a:r>
              <a:rPr lang="en-US" altLang="zh-CN" dirty="0" smtClean="0">
                <a:latin typeface="Franklin Gothic Book" pitchFamily="32" charset="0"/>
                <a:ea typeface="ＭＳ Ｐゴシック" pitchFamily="32" charset="-128"/>
              </a:rPr>
              <a:t>in fact P is a subset of NP</a:t>
            </a:r>
          </a:p>
          <a:p>
            <a:pPr>
              <a:lnSpc>
                <a:spcPct val="90000"/>
              </a:lnSpc>
            </a:pPr>
            <a:r>
              <a:rPr lang="en-US" altLang="zh-CN" dirty="0" smtClean="0">
                <a:latin typeface="Franklin Gothic Book" pitchFamily="32" charset="0"/>
                <a:ea typeface="ＭＳ Ｐゴシック" pitchFamily="32" charset="-128"/>
              </a:rPr>
              <a:t>NP stands for "nondeterministic polynomial"</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48</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标题 1"/>
          <p:cNvSpPr>
            <a:spLocks noGrp="1"/>
          </p:cNvSpPr>
          <p:nvPr>
            <p:ph type="title"/>
          </p:nvPr>
        </p:nvSpPr>
        <p:spPr>
          <a:xfrm>
            <a:off x="140618" y="116632"/>
            <a:ext cx="8578850" cy="1143000"/>
          </a:xfrm>
        </p:spPr>
        <p:txBody>
          <a:bodyPr/>
          <a:lstStyle/>
          <a:p>
            <a:r>
              <a:rPr lang="en-US" altLang="zh-CN" dirty="0" smtClean="0">
                <a:ea typeface="宋体" panose="02010600030101010101" pitchFamily="2" charset="-122"/>
              </a:rPr>
              <a:t>Deterministic algorithms</a:t>
            </a:r>
            <a:endParaRPr lang="zh-CN" altLang="en-US" dirty="0" smtClean="0">
              <a:ea typeface="宋体" panose="02010600030101010101" pitchFamily="2" charset="-122"/>
            </a:endParaRPr>
          </a:p>
        </p:txBody>
      </p:sp>
      <p:sp>
        <p:nvSpPr>
          <p:cNvPr id="10243" name="内容占位符 2"/>
          <p:cNvSpPr>
            <a:spLocks noGrp="1"/>
          </p:cNvSpPr>
          <p:nvPr>
            <p:ph idx="1"/>
          </p:nvPr>
        </p:nvSpPr>
        <p:spPr>
          <a:xfrm>
            <a:off x="468313" y="1557338"/>
            <a:ext cx="8351837" cy="4525962"/>
          </a:xfrm>
        </p:spPr>
        <p:txBody>
          <a:bodyPr/>
          <a:lstStyle/>
          <a:p>
            <a:r>
              <a:rPr lang="en-US" altLang="zh-CN" smtClean="0">
                <a:ea typeface="宋体" panose="02010600030101010101" pitchFamily="2" charset="-122"/>
              </a:rPr>
              <a:t>Definition: Let A be an algorithm to solve a problem </a:t>
            </a:r>
            <a:r>
              <a:rPr lang="en-US" altLang="zh-CN" sz="2400" smtClean="0">
                <a:ea typeface="宋体" panose="02010600030101010101" pitchFamily="2" charset="-122"/>
              </a:rPr>
              <a:t>∏</a:t>
            </a:r>
            <a:r>
              <a:rPr lang="en-US" altLang="zh-CN" smtClean="0">
                <a:ea typeface="宋体" panose="02010600030101010101" pitchFamily="2" charset="-122"/>
              </a:rPr>
              <a:t>. We say that A is </a:t>
            </a:r>
            <a:r>
              <a:rPr lang="en-US" altLang="zh-CN" smtClean="0">
                <a:solidFill>
                  <a:srgbClr val="FF0000"/>
                </a:solidFill>
                <a:ea typeface="宋体" panose="02010600030101010101" pitchFamily="2" charset="-122"/>
              </a:rPr>
              <a:t>deterministic</a:t>
            </a:r>
            <a:r>
              <a:rPr lang="en-US" altLang="zh-CN" smtClean="0">
                <a:ea typeface="宋体" panose="02010600030101010101" pitchFamily="2" charset="-122"/>
              </a:rPr>
              <a:t> if, when presented with an instance of the problem </a:t>
            </a:r>
            <a:r>
              <a:rPr lang="en-US" altLang="zh-CN" sz="2400" smtClean="0">
                <a:ea typeface="宋体" panose="02010600030101010101" pitchFamily="2" charset="-122"/>
              </a:rPr>
              <a:t>∏</a:t>
            </a:r>
            <a:r>
              <a:rPr lang="en-US" altLang="zh-CN" smtClean="0">
                <a:ea typeface="宋体" panose="02010600030101010101" pitchFamily="2" charset="-122"/>
              </a:rPr>
              <a:t>, it has only one choice in each step throughout its execution.</a:t>
            </a:r>
          </a:p>
          <a:p>
            <a:r>
              <a:rPr lang="en-US" altLang="zh-CN" smtClean="0">
                <a:solidFill>
                  <a:srgbClr val="FF0000"/>
                </a:solidFill>
                <a:ea typeface="宋体" panose="02010600030101010101" pitchFamily="2" charset="-122"/>
              </a:rPr>
              <a:t>Thus</a:t>
            </a:r>
            <a:r>
              <a:rPr lang="en-US" altLang="zh-CN" smtClean="0">
                <a:ea typeface="宋体" panose="02010600030101010101" pitchFamily="2" charset="-122"/>
              </a:rPr>
              <a:t>, if A is run again and again on the same input instance, its output never changes.</a:t>
            </a:r>
            <a:endParaRPr lang="zh-CN" altLang="en-US" smtClean="0">
              <a:ea typeface="宋体" panose="02010600030101010101" pitchFamily="2" charset="-122"/>
            </a:endParaRP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49</a:t>
            </a:fld>
            <a:endParaRPr lang="en-US" altLang="zh-CN" dirty="0"/>
          </a:p>
        </p:txBody>
      </p:sp>
    </p:spTree>
    <p:extLst>
      <p:ext uri="{BB962C8B-B14F-4D97-AF65-F5344CB8AC3E}">
        <p14:creationId xmlns:p14="http://schemas.microsoft.com/office/powerpoint/2010/main" val="40753438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58452" y="188640"/>
            <a:ext cx="7772400" cy="896937"/>
          </a:xfrm>
        </p:spPr>
        <p:txBody>
          <a:bodyPr/>
          <a:lstStyle/>
          <a:p>
            <a:r>
              <a:rPr lang="zh-CN" altLang="en-US" sz="3600" dirty="0">
                <a:latin typeface="楷体_GB2312" pitchFamily="1" charset="-122"/>
                <a:ea typeface="楷体_GB2312" pitchFamily="1" charset="-122"/>
              </a:rPr>
              <a:t>随机存取机</a:t>
            </a:r>
            <a:r>
              <a:rPr lang="en-US" altLang="zh-CN" sz="3600" dirty="0">
                <a:latin typeface="楷体_GB2312" pitchFamily="1" charset="-122"/>
                <a:ea typeface="楷体_GB2312" pitchFamily="1" charset="-122"/>
              </a:rPr>
              <a:t>RAM</a:t>
            </a:r>
          </a:p>
        </p:txBody>
      </p:sp>
      <p:sp>
        <p:nvSpPr>
          <p:cNvPr id="12292" name="Text Box 4"/>
          <p:cNvSpPr txBox="1">
            <a:spLocks noChangeArrowheads="1"/>
          </p:cNvSpPr>
          <p:nvPr/>
        </p:nvSpPr>
        <p:spPr bwMode="auto">
          <a:xfrm>
            <a:off x="13146" y="1196752"/>
            <a:ext cx="833948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r>
              <a:rPr lang="zh-CN" altLang="en-US" sz="2000"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一个</a:t>
            </a:r>
            <a:r>
              <a:rPr lang="en-US" altLang="zh-CN" sz="2400" b="1" dirty="0">
                <a:latin typeface="微软雅黑" panose="020B0503020204020204" pitchFamily="34" charset="-122"/>
                <a:ea typeface="微软雅黑" panose="020B0503020204020204" pitchFamily="34" charset="-122"/>
              </a:rPr>
              <a:t>RAM</a:t>
            </a:r>
            <a:r>
              <a:rPr lang="zh-CN" altLang="en-US" sz="2400" b="1" dirty="0">
                <a:latin typeface="微软雅黑" panose="020B0503020204020204" pitchFamily="34" charset="-122"/>
                <a:ea typeface="微软雅黑" panose="020B0503020204020204" pitchFamily="34" charset="-122"/>
              </a:rPr>
              <a:t>程序定义了从输入带到输出带的一个映射。可以</a:t>
            </a:r>
            <a:r>
              <a:rPr lang="zh-CN" altLang="en-US" sz="2400" b="1" dirty="0" smtClean="0">
                <a:latin typeface="微软雅黑" panose="020B0503020204020204" pitchFamily="34" charset="-122"/>
                <a:ea typeface="微软雅黑" panose="020B0503020204020204" pitchFamily="34" charset="-122"/>
              </a:rPr>
              <a:t>对这种</a:t>
            </a:r>
            <a:r>
              <a:rPr lang="zh-CN" altLang="en-US" sz="2400" b="1" dirty="0">
                <a:latin typeface="微软雅黑" panose="020B0503020204020204" pitchFamily="34" charset="-122"/>
                <a:ea typeface="微软雅黑" panose="020B0503020204020204" pitchFamily="34" charset="-122"/>
              </a:rPr>
              <a:t>映射关系作</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种不同的解释。</a:t>
            </a:r>
            <a:endParaRPr lang="zh-CN" altLang="en-US" sz="2000" b="1" dirty="0">
              <a:latin typeface="微软雅黑" panose="020B0503020204020204" pitchFamily="34" charset="-122"/>
              <a:ea typeface="微软雅黑" panose="020B0503020204020204" pitchFamily="34" charset="-122"/>
            </a:endParaRPr>
          </a:p>
        </p:txBody>
      </p:sp>
      <p:sp>
        <p:nvSpPr>
          <p:cNvPr id="12293" name="Text Box 5"/>
          <p:cNvSpPr txBox="1">
            <a:spLocks noChangeArrowheads="1"/>
          </p:cNvSpPr>
          <p:nvPr/>
        </p:nvSpPr>
        <p:spPr bwMode="auto">
          <a:xfrm>
            <a:off x="336996" y="2133377"/>
            <a:ext cx="855283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r>
              <a:rPr lang="zh-CN" altLang="en-US" sz="2400" b="1" dirty="0">
                <a:solidFill>
                  <a:srgbClr val="CC0000"/>
                </a:solidFill>
                <a:latin typeface="微软雅黑" panose="020B0503020204020204" pitchFamily="34" charset="-122"/>
                <a:ea typeface="微软雅黑" panose="020B0503020204020204" pitchFamily="34" charset="-122"/>
              </a:rPr>
              <a:t>解释一：把</a:t>
            </a:r>
            <a:r>
              <a:rPr lang="en-US" altLang="zh-CN" sz="2400" b="1" dirty="0">
                <a:solidFill>
                  <a:srgbClr val="CC0000"/>
                </a:solidFill>
                <a:latin typeface="微软雅黑" panose="020B0503020204020204" pitchFamily="34" charset="-122"/>
                <a:ea typeface="微软雅黑" panose="020B0503020204020204" pitchFamily="34" charset="-122"/>
              </a:rPr>
              <a:t>RAM</a:t>
            </a:r>
            <a:r>
              <a:rPr lang="zh-CN" altLang="en-US" sz="2400" b="1" dirty="0">
                <a:solidFill>
                  <a:srgbClr val="CC0000"/>
                </a:solidFill>
                <a:latin typeface="微软雅黑" panose="020B0503020204020204" pitchFamily="34" charset="-122"/>
                <a:ea typeface="微软雅黑" panose="020B0503020204020204" pitchFamily="34" charset="-122"/>
              </a:rPr>
              <a:t>程序看成是计算一个函数</a:t>
            </a:r>
          </a:p>
          <a:p>
            <a:r>
              <a:rPr lang="zh-CN" altLang="en-US"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若</a:t>
            </a:r>
            <a:r>
              <a:rPr lang="zh-CN" altLang="en-US" sz="2400" b="1" dirty="0">
                <a:latin typeface="微软雅黑" panose="020B0503020204020204" pitchFamily="34" charset="-122"/>
                <a:ea typeface="微软雅黑" panose="020B0503020204020204" pitchFamily="34" charset="-122"/>
              </a:rPr>
              <a:t>一个</a:t>
            </a:r>
            <a:r>
              <a:rPr lang="en-US" altLang="zh-CN" sz="2400" b="1" dirty="0">
                <a:latin typeface="微软雅黑" panose="020B0503020204020204" pitchFamily="34" charset="-122"/>
                <a:ea typeface="微软雅黑" panose="020B0503020204020204" pitchFamily="34" charset="-122"/>
              </a:rPr>
              <a:t>RAM</a:t>
            </a:r>
            <a:r>
              <a:rPr lang="zh-CN" altLang="en-US" sz="2400" b="1" dirty="0">
                <a:latin typeface="微软雅黑" panose="020B0503020204020204" pitchFamily="34" charset="-122"/>
                <a:ea typeface="微软雅黑" panose="020B0503020204020204" pitchFamily="34" charset="-122"/>
              </a:rPr>
              <a:t>程序</a:t>
            </a:r>
            <a:r>
              <a:rPr lang="en-US" altLang="zh-CN" sz="2400" b="1" dirty="0">
                <a:latin typeface="微软雅黑" panose="020B0503020204020204" pitchFamily="34" charset="-122"/>
                <a:ea typeface="微软雅黑" panose="020B0503020204020204" pitchFamily="34" charset="-122"/>
              </a:rPr>
              <a:t>P</a:t>
            </a:r>
            <a:r>
              <a:rPr lang="zh-CN" altLang="en-US" sz="2400" b="1" dirty="0">
                <a:latin typeface="微软雅黑" panose="020B0503020204020204" pitchFamily="34" charset="-122"/>
                <a:ea typeface="微软雅黑" panose="020B0503020204020204" pitchFamily="34" charset="-122"/>
              </a:rPr>
              <a:t>总是从输入带前</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个方格中读入</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a:t>
            </a:r>
            <a:r>
              <a:rPr lang="zh-CN" altLang="en-US" sz="2400" b="1" dirty="0" smtClean="0">
                <a:latin typeface="微软雅黑" panose="020B0503020204020204" pitchFamily="34" charset="-122"/>
                <a:ea typeface="微软雅黑" panose="020B0503020204020204" pitchFamily="34" charset="-122"/>
              </a:rPr>
              <a:t>整数</a:t>
            </a:r>
            <a:r>
              <a:rPr lang="en-US" altLang="zh-CN" sz="2400" b="1" dirty="0" smtClean="0">
                <a:latin typeface="微软雅黑" panose="020B0503020204020204" pitchFamily="34" charset="-122"/>
                <a:ea typeface="微软雅黑" panose="020B0503020204020204" pitchFamily="34" charset="-122"/>
              </a:rPr>
              <a:t>x</a:t>
            </a:r>
            <a:r>
              <a:rPr lang="en-US" altLang="zh-CN" sz="2400" b="1" baseline="-30000" dirty="0" smtClean="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x</a:t>
            </a:r>
            <a:r>
              <a:rPr lang="en-US" altLang="zh-CN" sz="2400" b="1" baseline="-30000"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x</a:t>
            </a:r>
            <a:r>
              <a:rPr lang="en-US" altLang="zh-CN" sz="2400" b="1" baseline="-30000" dirty="0" err="1">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，并且在输出带的第一个方格上输出一个整数</a:t>
            </a:r>
            <a:r>
              <a:rPr lang="en-US" altLang="zh-CN" sz="2400" b="1" dirty="0" smtClean="0">
                <a:latin typeface="微软雅黑" panose="020B0503020204020204" pitchFamily="34" charset="-122"/>
                <a:ea typeface="微软雅黑" panose="020B0503020204020204" pitchFamily="34" charset="-122"/>
              </a:rPr>
              <a:t>y</a:t>
            </a:r>
            <a:r>
              <a:rPr lang="zh-CN" altLang="en-US" sz="2400" b="1" dirty="0" smtClean="0">
                <a:latin typeface="微软雅黑" panose="020B0503020204020204" pitchFamily="34" charset="-122"/>
                <a:ea typeface="微软雅黑" panose="020B0503020204020204" pitchFamily="34" charset="-122"/>
              </a:rPr>
              <a:t>后</a:t>
            </a:r>
            <a:r>
              <a:rPr lang="zh-CN" altLang="en-US" sz="2400" b="1" dirty="0">
                <a:latin typeface="微软雅黑" panose="020B0503020204020204" pitchFamily="34" charset="-122"/>
                <a:ea typeface="微软雅黑" panose="020B0503020204020204" pitchFamily="34" charset="-122"/>
              </a:rPr>
              <a:t>停机，那么就说程序</a:t>
            </a:r>
            <a:r>
              <a:rPr lang="en-US" altLang="zh-CN" sz="2400" b="1" dirty="0">
                <a:latin typeface="微软雅黑" panose="020B0503020204020204" pitchFamily="34" charset="-122"/>
                <a:ea typeface="微软雅黑" panose="020B0503020204020204" pitchFamily="34" charset="-122"/>
              </a:rPr>
              <a:t>P</a:t>
            </a:r>
            <a:r>
              <a:rPr lang="zh-CN" altLang="en-US" sz="2400" b="1" dirty="0">
                <a:latin typeface="微软雅黑" panose="020B0503020204020204" pitchFamily="34" charset="-122"/>
                <a:ea typeface="微软雅黑" panose="020B0503020204020204" pitchFamily="34" charset="-122"/>
              </a:rPr>
              <a:t>计算了函数</a:t>
            </a:r>
            <a:r>
              <a:rPr lang="en-US" altLang="zh-CN" sz="2400" b="1" dirty="0">
                <a:latin typeface="微软雅黑" panose="020B0503020204020204" pitchFamily="34" charset="-122"/>
                <a:ea typeface="微软雅黑" panose="020B0503020204020204" pitchFamily="34" charset="-122"/>
              </a:rPr>
              <a:t>f(x</a:t>
            </a:r>
            <a:r>
              <a:rPr lang="en-US" altLang="zh-CN" sz="2400" b="1" baseline="-30000"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x</a:t>
            </a:r>
            <a:r>
              <a:rPr lang="en-US" altLang="zh-CN" sz="2400" b="1" baseline="-30000"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x</a:t>
            </a:r>
            <a:r>
              <a:rPr lang="en-US" altLang="zh-CN" sz="2400" b="1" baseline="-30000" dirty="0" err="1">
                <a:latin typeface="微软雅黑" panose="020B0503020204020204" pitchFamily="34" charset="-122"/>
                <a:ea typeface="微软雅黑" panose="020B0503020204020204" pitchFamily="34" charset="-122"/>
              </a:rPr>
              <a:t>n</a:t>
            </a:r>
            <a:r>
              <a:rPr lang="en-US" altLang="zh-CN" sz="2400" b="1" dirty="0">
                <a:latin typeface="微软雅黑" panose="020B0503020204020204" pitchFamily="34" charset="-122"/>
                <a:ea typeface="微软雅黑" panose="020B0503020204020204" pitchFamily="34" charset="-122"/>
              </a:rPr>
              <a:t>)=y </a:t>
            </a:r>
          </a:p>
        </p:txBody>
      </p:sp>
      <p:sp>
        <p:nvSpPr>
          <p:cNvPr id="12294" name="Text Box 6"/>
          <p:cNvSpPr txBox="1">
            <a:spLocks noChangeArrowheads="1"/>
          </p:cNvSpPr>
          <p:nvPr/>
        </p:nvSpPr>
        <p:spPr bwMode="auto">
          <a:xfrm>
            <a:off x="317946" y="3835177"/>
            <a:ext cx="882605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r>
              <a:rPr lang="zh-CN" altLang="en-US" sz="2400" b="1" dirty="0">
                <a:solidFill>
                  <a:srgbClr val="CC0000"/>
                </a:solidFill>
                <a:latin typeface="微软雅黑" panose="020B0503020204020204" pitchFamily="34" charset="-122"/>
                <a:ea typeface="微软雅黑" panose="020B0503020204020204" pitchFamily="34" charset="-122"/>
              </a:rPr>
              <a:t>解释二：把</a:t>
            </a:r>
            <a:r>
              <a:rPr lang="en-US" altLang="zh-CN" sz="2400" b="1" dirty="0">
                <a:solidFill>
                  <a:srgbClr val="CC0000"/>
                </a:solidFill>
                <a:latin typeface="微软雅黑" panose="020B0503020204020204" pitchFamily="34" charset="-122"/>
                <a:ea typeface="微软雅黑" panose="020B0503020204020204" pitchFamily="34" charset="-122"/>
              </a:rPr>
              <a:t>RAM</a:t>
            </a:r>
            <a:r>
              <a:rPr lang="zh-CN" altLang="en-US" sz="2400" b="1" dirty="0">
                <a:solidFill>
                  <a:srgbClr val="CC0000"/>
                </a:solidFill>
                <a:latin typeface="微软雅黑" panose="020B0503020204020204" pitchFamily="34" charset="-122"/>
                <a:ea typeface="微软雅黑" panose="020B0503020204020204" pitchFamily="34" charset="-122"/>
              </a:rPr>
              <a:t>程序当作一个语言接受器。</a:t>
            </a:r>
          </a:p>
          <a:p>
            <a:r>
              <a:rPr lang="zh-CN" altLang="en-US"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将</a:t>
            </a:r>
            <a:r>
              <a:rPr lang="zh-CN" altLang="en-US" sz="2400" b="1" dirty="0">
                <a:latin typeface="微软雅黑" panose="020B0503020204020204" pitchFamily="34" charset="-122"/>
                <a:ea typeface="微软雅黑" panose="020B0503020204020204" pitchFamily="34" charset="-122"/>
              </a:rPr>
              <a:t>字符串</a:t>
            </a:r>
            <a:r>
              <a:rPr lang="en-US" altLang="zh-CN" sz="2400" b="1" dirty="0">
                <a:latin typeface="微软雅黑" panose="020B0503020204020204" pitchFamily="34" charset="-122"/>
                <a:ea typeface="微软雅黑" panose="020B0503020204020204" pitchFamily="34" charset="-122"/>
              </a:rPr>
              <a:t>S=a</a:t>
            </a:r>
            <a:r>
              <a:rPr lang="en-US" altLang="zh-CN" sz="2400" b="1" baseline="-30000" dirty="0">
                <a:latin typeface="微软雅黑" panose="020B0503020204020204" pitchFamily="34" charset="-122"/>
                <a:ea typeface="微软雅黑" panose="020B0503020204020204" pitchFamily="34" charset="-122"/>
              </a:rPr>
              <a:t>1</a:t>
            </a:r>
            <a:r>
              <a:rPr lang="en-US" altLang="zh-CN" sz="2400" b="1" dirty="0">
                <a:latin typeface="微软雅黑" panose="020B0503020204020204" pitchFamily="34" charset="-122"/>
                <a:ea typeface="微软雅黑" panose="020B0503020204020204" pitchFamily="34" charset="-122"/>
              </a:rPr>
              <a:t>a</a:t>
            </a:r>
            <a:r>
              <a:rPr lang="en-US" altLang="zh-CN" sz="2400" b="1" baseline="-30000" dirty="0">
                <a:latin typeface="微软雅黑" panose="020B0503020204020204" pitchFamily="34" charset="-122"/>
                <a:ea typeface="微软雅黑" panose="020B0503020204020204" pitchFamily="34" charset="-122"/>
              </a:rPr>
              <a:t>2</a:t>
            </a:r>
            <a:r>
              <a:rPr lang="en-US" altLang="zh-CN" sz="2400" b="1" dirty="0">
                <a:latin typeface="微软雅黑" panose="020B0503020204020204" pitchFamily="34" charset="-122"/>
                <a:ea typeface="微软雅黑" panose="020B0503020204020204" pitchFamily="34" charset="-122"/>
              </a:rPr>
              <a:t>…a</a:t>
            </a:r>
            <a:r>
              <a:rPr lang="en-US" altLang="zh-CN" sz="2400" b="1" baseline="-30000"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放在输入带上。在输入带的第一个方</a:t>
            </a:r>
          </a:p>
          <a:p>
            <a:r>
              <a:rPr lang="zh-CN" altLang="en-US" sz="2400" b="1" dirty="0">
                <a:latin typeface="微软雅黑" panose="020B0503020204020204" pitchFamily="34" charset="-122"/>
                <a:ea typeface="微软雅黑" panose="020B0503020204020204" pitchFamily="34" charset="-122"/>
              </a:rPr>
              <a:t>格中放入符号</a:t>
            </a:r>
            <a:r>
              <a:rPr lang="en-US" altLang="zh-CN" sz="2400" b="1" dirty="0">
                <a:latin typeface="微软雅黑" panose="020B0503020204020204" pitchFamily="34" charset="-122"/>
                <a:ea typeface="微软雅黑" panose="020B0503020204020204" pitchFamily="34" charset="-122"/>
              </a:rPr>
              <a:t>a</a:t>
            </a:r>
            <a:r>
              <a:rPr lang="en-US" altLang="zh-CN" sz="2400" b="1" baseline="-30000"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，第二个方格中放入符号</a:t>
            </a:r>
            <a:r>
              <a:rPr lang="en-US" altLang="zh-CN" sz="2400" b="1" dirty="0">
                <a:latin typeface="微软雅黑" panose="020B0503020204020204" pitchFamily="34" charset="-122"/>
                <a:ea typeface="微软雅黑" panose="020B0503020204020204" pitchFamily="34" charset="-122"/>
              </a:rPr>
              <a:t>a</a:t>
            </a:r>
            <a:r>
              <a:rPr lang="en-US" altLang="zh-CN" sz="2400" b="1" baseline="-30000"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，第</a:t>
            </a:r>
            <a:r>
              <a:rPr lang="en-US" altLang="zh-CN" sz="2400" b="1"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个方格中</a:t>
            </a:r>
          </a:p>
          <a:p>
            <a:r>
              <a:rPr lang="zh-CN" altLang="en-US" sz="2400" b="1" dirty="0">
                <a:latin typeface="微软雅黑" panose="020B0503020204020204" pitchFamily="34" charset="-122"/>
                <a:ea typeface="微软雅黑" panose="020B0503020204020204" pitchFamily="34" charset="-122"/>
              </a:rPr>
              <a:t>放入符号</a:t>
            </a:r>
            <a:r>
              <a:rPr lang="en-US" altLang="zh-CN" sz="2400" b="1" dirty="0">
                <a:latin typeface="微软雅黑" panose="020B0503020204020204" pitchFamily="34" charset="-122"/>
                <a:ea typeface="微软雅黑" panose="020B0503020204020204" pitchFamily="34" charset="-122"/>
              </a:rPr>
              <a:t>a</a:t>
            </a:r>
            <a:r>
              <a:rPr lang="en-US" altLang="zh-CN" sz="2400" b="1" baseline="-30000" dirty="0">
                <a:latin typeface="微软雅黑" panose="020B0503020204020204" pitchFamily="34" charset="-122"/>
                <a:ea typeface="微软雅黑" panose="020B0503020204020204" pitchFamily="34" charset="-122"/>
              </a:rPr>
              <a:t>n</a:t>
            </a:r>
            <a:r>
              <a:rPr lang="zh-CN" altLang="en-US" sz="2400" b="1" dirty="0">
                <a:latin typeface="微软雅黑" panose="020B0503020204020204" pitchFamily="34" charset="-122"/>
                <a:ea typeface="微软雅黑" panose="020B0503020204020204" pitchFamily="34" charset="-122"/>
              </a:rPr>
              <a:t>。然后在第</a:t>
            </a:r>
            <a:r>
              <a:rPr lang="en-US" altLang="zh-CN" sz="2400" b="1" dirty="0">
                <a:latin typeface="微软雅黑" panose="020B0503020204020204" pitchFamily="34" charset="-122"/>
                <a:ea typeface="微软雅黑" panose="020B0503020204020204" pitchFamily="34" charset="-122"/>
              </a:rPr>
              <a:t>n+1</a:t>
            </a:r>
            <a:r>
              <a:rPr lang="zh-CN" altLang="en-US" sz="2400" b="1" dirty="0">
                <a:latin typeface="微软雅黑" panose="020B0503020204020204" pitchFamily="34" charset="-122"/>
                <a:ea typeface="微软雅黑" panose="020B0503020204020204" pitchFamily="34" charset="-122"/>
              </a:rPr>
              <a:t>个方格中放入</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，作为输入串的结束</a:t>
            </a:r>
            <a:r>
              <a:rPr lang="zh-CN" altLang="en-US" sz="2400" b="1" dirty="0" smtClean="0">
                <a:latin typeface="微软雅黑" panose="020B0503020204020204" pitchFamily="34" charset="-122"/>
                <a:ea typeface="微软雅黑" panose="020B0503020204020204" pitchFamily="34" charset="-122"/>
              </a:rPr>
              <a:t>标志符</a:t>
            </a:r>
            <a:r>
              <a:rPr lang="zh-CN" altLang="en-US" sz="2400" b="1" dirty="0">
                <a:latin typeface="微软雅黑" panose="020B0503020204020204" pitchFamily="34" charset="-122"/>
                <a:ea typeface="微软雅黑" panose="020B0503020204020204" pitchFamily="34" charset="-122"/>
              </a:rPr>
              <a:t>。如果一个</a:t>
            </a:r>
            <a:r>
              <a:rPr lang="en-US" altLang="zh-CN" sz="2400" b="1" dirty="0">
                <a:latin typeface="微软雅黑" panose="020B0503020204020204" pitchFamily="34" charset="-122"/>
                <a:ea typeface="微软雅黑" panose="020B0503020204020204" pitchFamily="34" charset="-122"/>
              </a:rPr>
              <a:t>RAM</a:t>
            </a:r>
            <a:r>
              <a:rPr lang="zh-CN" altLang="en-US" sz="2400" b="1" dirty="0">
                <a:latin typeface="微软雅黑" panose="020B0503020204020204" pitchFamily="34" charset="-122"/>
                <a:ea typeface="微软雅黑" panose="020B0503020204020204" pitchFamily="34" charset="-122"/>
              </a:rPr>
              <a:t>程序</a:t>
            </a:r>
            <a:r>
              <a:rPr lang="en-US" altLang="zh-CN" sz="2400" b="1" dirty="0">
                <a:latin typeface="微软雅黑" panose="020B0503020204020204" pitchFamily="34" charset="-122"/>
                <a:ea typeface="微软雅黑" panose="020B0503020204020204" pitchFamily="34" charset="-122"/>
              </a:rPr>
              <a:t>P</a:t>
            </a:r>
            <a:r>
              <a:rPr lang="zh-CN" altLang="en-US" sz="2400" b="1" dirty="0">
                <a:latin typeface="微软雅黑" panose="020B0503020204020204" pitchFamily="34" charset="-122"/>
                <a:ea typeface="微软雅黑" panose="020B0503020204020204" pitchFamily="34" charset="-122"/>
              </a:rPr>
              <a:t>读了字符串</a:t>
            </a:r>
            <a:r>
              <a:rPr lang="en-US" altLang="zh-CN" sz="2400" b="1" dirty="0">
                <a:latin typeface="微软雅黑" panose="020B0503020204020204" pitchFamily="34" charset="-122"/>
                <a:ea typeface="微软雅黑" panose="020B0503020204020204" pitchFamily="34" charset="-122"/>
              </a:rPr>
              <a:t>S</a:t>
            </a:r>
            <a:r>
              <a:rPr lang="zh-CN" altLang="en-US" sz="2400" b="1" dirty="0">
                <a:latin typeface="微软雅黑" panose="020B0503020204020204" pitchFamily="34" charset="-122"/>
                <a:ea typeface="微软雅黑" panose="020B0503020204020204" pitchFamily="34" charset="-122"/>
              </a:rPr>
              <a:t>及结束标志符</a:t>
            </a:r>
            <a:r>
              <a:rPr lang="en-US" altLang="zh-CN" sz="2400" b="1" dirty="0">
                <a:latin typeface="微软雅黑" panose="020B0503020204020204" pitchFamily="34" charset="-122"/>
                <a:ea typeface="微软雅黑" panose="020B0503020204020204" pitchFamily="34" charset="-122"/>
              </a:rPr>
              <a:t>0</a:t>
            </a:r>
            <a:r>
              <a:rPr lang="zh-CN" altLang="en-US" sz="2400" b="1" dirty="0">
                <a:latin typeface="微软雅黑" panose="020B0503020204020204" pitchFamily="34" charset="-122"/>
                <a:ea typeface="微软雅黑" panose="020B0503020204020204" pitchFamily="34" charset="-122"/>
              </a:rPr>
              <a:t>后，在</a:t>
            </a:r>
            <a:r>
              <a:rPr lang="zh-CN" altLang="en-US" sz="2400" b="1" dirty="0" smtClean="0">
                <a:latin typeface="微软雅黑" panose="020B0503020204020204" pitchFamily="34" charset="-122"/>
                <a:ea typeface="微软雅黑" panose="020B0503020204020204" pitchFamily="34" charset="-122"/>
              </a:rPr>
              <a:t>输出带</a:t>
            </a:r>
            <a:r>
              <a:rPr lang="zh-CN" altLang="en-US" sz="2400" b="1" dirty="0">
                <a:latin typeface="微软雅黑" panose="020B0503020204020204" pitchFamily="34" charset="-122"/>
                <a:ea typeface="微软雅黑" panose="020B0503020204020204" pitchFamily="34" charset="-122"/>
              </a:rPr>
              <a:t>的第一格输出一个</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并停机，就说程序</a:t>
            </a:r>
            <a:r>
              <a:rPr lang="en-US" altLang="zh-CN" sz="2400" b="1" dirty="0">
                <a:latin typeface="微软雅黑" panose="020B0503020204020204" pitchFamily="34" charset="-122"/>
                <a:ea typeface="微软雅黑" panose="020B0503020204020204" pitchFamily="34" charset="-122"/>
              </a:rPr>
              <a:t>P</a:t>
            </a:r>
            <a:r>
              <a:rPr lang="zh-CN" altLang="en-US" sz="2400" b="1" dirty="0">
                <a:latin typeface="微软雅黑" panose="020B0503020204020204" pitchFamily="34" charset="-122"/>
                <a:ea typeface="微软雅黑" panose="020B0503020204020204" pitchFamily="34" charset="-122"/>
              </a:rPr>
              <a:t>接受字符串</a:t>
            </a:r>
            <a:r>
              <a:rPr lang="en-US" altLang="zh-CN" sz="2400" b="1" dirty="0">
                <a:latin typeface="微软雅黑" panose="020B0503020204020204" pitchFamily="34" charset="-122"/>
                <a:ea typeface="微软雅黑" panose="020B0503020204020204" pitchFamily="34" charset="-122"/>
              </a:rPr>
              <a:t>S</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 </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5</a:t>
            </a:fld>
            <a:endParaRPr lang="en-US" altLang="zh-CN" dirty="0"/>
          </a:p>
        </p:txBody>
      </p:sp>
    </p:spTree>
    <p:extLst>
      <p:ext uri="{BB962C8B-B14F-4D97-AF65-F5344CB8AC3E}">
        <p14:creationId xmlns:p14="http://schemas.microsoft.com/office/powerpoint/2010/main" val="26024341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blinds(horizontal)">
                                      <p:cBhvr>
                                        <p:cTn id="7" dur="500"/>
                                        <p:tgtEl>
                                          <p:spTgt spid="122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293"/>
                                        </p:tgtEl>
                                        <p:attrNameLst>
                                          <p:attrName>style.visibility</p:attrName>
                                        </p:attrNameLst>
                                      </p:cBhvr>
                                      <p:to>
                                        <p:strVal val="visible"/>
                                      </p:to>
                                    </p:set>
                                    <p:animEffect transition="in" filter="blinds(horizontal)">
                                      <p:cBhvr>
                                        <p:cTn id="12" dur="500"/>
                                        <p:tgtEl>
                                          <p:spTgt spid="122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294"/>
                                        </p:tgtEl>
                                        <p:attrNameLst>
                                          <p:attrName>style.visibility</p:attrName>
                                        </p:attrNameLst>
                                      </p:cBhvr>
                                      <p:to>
                                        <p:strVal val="visible"/>
                                      </p:to>
                                    </p:set>
                                    <p:anim calcmode="lin" valueType="num">
                                      <p:cBhvr additive="base">
                                        <p:cTn id="17" dur="500" fill="hold"/>
                                        <p:tgtEl>
                                          <p:spTgt spid="12294"/>
                                        </p:tgtEl>
                                        <p:attrNameLst>
                                          <p:attrName>ppt_x</p:attrName>
                                        </p:attrNameLst>
                                      </p:cBhvr>
                                      <p:tavLst>
                                        <p:tav tm="0">
                                          <p:val>
                                            <p:strVal val="#ppt_x"/>
                                          </p:val>
                                        </p:tav>
                                        <p:tav tm="100000">
                                          <p:val>
                                            <p:strVal val="#ppt_x"/>
                                          </p:val>
                                        </p:tav>
                                      </p:tavLst>
                                    </p:anim>
                                    <p:anim calcmode="lin" valueType="num">
                                      <p:cBhvr additive="base">
                                        <p:cTn id="18" dur="500" fill="hold"/>
                                        <p:tgtEl>
                                          <p:spTgt spid="1229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utoUpdateAnimBg="0"/>
      <p:bldP spid="12293" grpId="0" autoUpdateAnimBg="0"/>
      <p:bldP spid="12294"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a:xfrm>
            <a:off x="685800" y="304800"/>
            <a:ext cx="7793038" cy="838200"/>
          </a:xfrm>
        </p:spPr>
        <p:txBody>
          <a:bodyPr/>
          <a:lstStyle/>
          <a:p>
            <a:pPr eaLnBrk="1" hangingPunct="1"/>
            <a:r>
              <a:rPr lang="en-US" altLang="zh-TW" smtClean="0"/>
              <a:t>Nondeterministic algorithms</a:t>
            </a:r>
          </a:p>
        </p:txBody>
      </p:sp>
      <p:sp>
        <p:nvSpPr>
          <p:cNvPr id="18436" name="Rectangle 3"/>
          <p:cNvSpPr>
            <a:spLocks noGrp="1" noChangeArrowheads="1"/>
          </p:cNvSpPr>
          <p:nvPr>
            <p:ph type="body" idx="1"/>
          </p:nvPr>
        </p:nvSpPr>
        <p:spPr>
          <a:xfrm>
            <a:off x="651024" y="1137568"/>
            <a:ext cx="7772400" cy="4114800"/>
          </a:xfrm>
        </p:spPr>
        <p:txBody>
          <a:bodyPr/>
          <a:lstStyle/>
          <a:p>
            <a:pPr marL="533400" indent="-533400" eaLnBrk="1" hangingPunct="1">
              <a:lnSpc>
                <a:spcPct val="90000"/>
              </a:lnSpc>
            </a:pPr>
            <a:r>
              <a:rPr lang="en-US" altLang="zh-TW" sz="2800" dirty="0" smtClean="0"/>
              <a:t>A </a:t>
            </a:r>
            <a:r>
              <a:rPr lang="en-US" altLang="zh-TW" sz="2800" u="sng" dirty="0" err="1" smtClean="0">
                <a:solidFill>
                  <a:schemeClr val="hlink"/>
                </a:solidFill>
              </a:rPr>
              <a:t>nondeterminstic</a:t>
            </a:r>
            <a:r>
              <a:rPr lang="en-US" altLang="zh-TW" sz="2800" u="sng" dirty="0" smtClean="0">
                <a:solidFill>
                  <a:schemeClr val="hlink"/>
                </a:solidFill>
              </a:rPr>
              <a:t> algorithm</a:t>
            </a:r>
            <a:r>
              <a:rPr lang="en-US" altLang="zh-TW" sz="2800" dirty="0" smtClean="0"/>
              <a:t> consists of</a:t>
            </a:r>
          </a:p>
          <a:p>
            <a:pPr marL="533400" indent="-533400" eaLnBrk="1" hangingPunct="1">
              <a:lnSpc>
                <a:spcPct val="90000"/>
              </a:lnSpc>
              <a:buFont typeface="Wingdings" panose="05000000000000000000" pitchFamily="2" charset="2"/>
              <a:buNone/>
            </a:pPr>
            <a:r>
              <a:rPr lang="en-US" altLang="zh-TW" sz="2800" dirty="0" smtClean="0"/>
              <a:t>     phase 1: </a:t>
            </a:r>
            <a:r>
              <a:rPr lang="en-US" altLang="zh-TW" sz="2800" u="sng" dirty="0" smtClean="0">
                <a:solidFill>
                  <a:schemeClr val="hlink"/>
                </a:solidFill>
              </a:rPr>
              <a:t>guessing</a:t>
            </a:r>
          </a:p>
          <a:p>
            <a:pPr marL="533400" indent="-533400" eaLnBrk="1" hangingPunct="1">
              <a:lnSpc>
                <a:spcPct val="90000"/>
              </a:lnSpc>
              <a:buFont typeface="Wingdings" panose="05000000000000000000" pitchFamily="2" charset="2"/>
              <a:buNone/>
            </a:pPr>
            <a:r>
              <a:rPr lang="en-US" altLang="zh-TW" sz="2800" dirty="0" smtClean="0"/>
              <a:t>     phase 2: </a:t>
            </a:r>
            <a:r>
              <a:rPr lang="en-US" altLang="zh-TW" sz="2800" u="sng" dirty="0" smtClean="0">
                <a:solidFill>
                  <a:schemeClr val="hlink"/>
                </a:solidFill>
              </a:rPr>
              <a:t>checking</a:t>
            </a:r>
          </a:p>
          <a:p>
            <a:pPr marL="533400" indent="-533400" eaLnBrk="1" hangingPunct="1">
              <a:lnSpc>
                <a:spcPct val="90000"/>
              </a:lnSpc>
            </a:pPr>
            <a:r>
              <a:rPr lang="en-US" altLang="zh-TW" sz="2800" dirty="0" smtClean="0">
                <a:latin typeface="Times New Roman" panose="02020603050405020304" pitchFamily="18" charset="0"/>
              </a:rPr>
              <a:t>If the </a:t>
            </a:r>
            <a:r>
              <a:rPr lang="en-US" altLang="zh-TW" sz="2800" u="sng" dirty="0" smtClean="0">
                <a:solidFill>
                  <a:schemeClr val="hlink"/>
                </a:solidFill>
                <a:latin typeface="Times New Roman" panose="02020603050405020304" pitchFamily="18" charset="0"/>
              </a:rPr>
              <a:t>checking</a:t>
            </a:r>
            <a:r>
              <a:rPr lang="en-US" altLang="zh-TW" sz="2800" dirty="0" smtClean="0">
                <a:latin typeface="Times New Roman" panose="02020603050405020304" pitchFamily="18" charset="0"/>
              </a:rPr>
              <a:t> stage of a nondeterministic algorithm is of polynomial time-complexity, then this algorithm is called an </a:t>
            </a:r>
            <a:r>
              <a:rPr lang="en-US" altLang="zh-TW" sz="2800" u="sng" dirty="0" smtClean="0">
                <a:solidFill>
                  <a:schemeClr val="hlink"/>
                </a:solidFill>
                <a:latin typeface="Times New Roman" panose="02020603050405020304" pitchFamily="18" charset="0"/>
              </a:rPr>
              <a:t>NP</a:t>
            </a:r>
            <a:r>
              <a:rPr lang="en-US" altLang="zh-TW" sz="2800" dirty="0" smtClean="0">
                <a:latin typeface="Times New Roman" panose="02020603050405020304" pitchFamily="18" charset="0"/>
              </a:rPr>
              <a:t> (nondeterministic polynomial) algorithm.</a:t>
            </a:r>
          </a:p>
          <a:p>
            <a:pPr marL="533400" indent="-533400" eaLnBrk="1" hangingPunct="1">
              <a:lnSpc>
                <a:spcPct val="90000"/>
              </a:lnSpc>
            </a:pPr>
            <a:r>
              <a:rPr lang="en-US" altLang="zh-TW" sz="2800" dirty="0" smtClean="0"/>
              <a:t>NP problems : (must be decision problems)</a:t>
            </a:r>
          </a:p>
          <a:p>
            <a:pPr marL="914400" lvl="1" indent="-457200" eaLnBrk="1" hangingPunct="1">
              <a:lnSpc>
                <a:spcPct val="90000"/>
              </a:lnSpc>
            </a:pPr>
            <a:r>
              <a:rPr lang="en-US" altLang="zh-TW" sz="2400" dirty="0" smtClean="0"/>
              <a:t>e.g. 	searching, MST </a:t>
            </a:r>
          </a:p>
          <a:p>
            <a:pPr marL="1295400" lvl="2" indent="-381000" eaLnBrk="1" hangingPunct="1">
              <a:lnSpc>
                <a:spcPct val="90000"/>
              </a:lnSpc>
              <a:buFont typeface="Wingdings" panose="05000000000000000000" pitchFamily="2" charset="2"/>
              <a:buNone/>
            </a:pPr>
            <a:r>
              <a:rPr lang="en-US" altLang="zh-TW" dirty="0" smtClean="0"/>
              <a:t>		sorting</a:t>
            </a:r>
          </a:p>
          <a:p>
            <a:pPr marL="1295400" lvl="2" indent="-381000" eaLnBrk="1" hangingPunct="1">
              <a:lnSpc>
                <a:spcPct val="90000"/>
              </a:lnSpc>
              <a:buFont typeface="Wingdings" panose="05000000000000000000" pitchFamily="2" charset="2"/>
              <a:buNone/>
            </a:pPr>
            <a:r>
              <a:rPr lang="en-US" altLang="zh-TW" dirty="0" smtClean="0"/>
              <a:t>		</a:t>
            </a:r>
            <a:r>
              <a:rPr lang="en-US" altLang="zh-TW" dirty="0" err="1" smtClean="0"/>
              <a:t>satisfiability</a:t>
            </a:r>
            <a:r>
              <a:rPr lang="en-US" altLang="zh-TW" dirty="0" smtClean="0"/>
              <a:t> problem (SAT)</a:t>
            </a:r>
          </a:p>
          <a:p>
            <a:pPr marL="1295400" lvl="2" indent="-381000" eaLnBrk="1" hangingPunct="1">
              <a:lnSpc>
                <a:spcPct val="90000"/>
              </a:lnSpc>
              <a:buFont typeface="Wingdings" panose="05000000000000000000" pitchFamily="2" charset="2"/>
              <a:buNone/>
            </a:pPr>
            <a:r>
              <a:rPr lang="en-US" altLang="zh-TW" dirty="0" smtClean="0"/>
              <a:t>		traveling salesperson problem (TSP)</a:t>
            </a:r>
          </a:p>
          <a:p>
            <a:pPr marL="914400" lvl="1" indent="-457200" eaLnBrk="1" hangingPunct="1">
              <a:lnSpc>
                <a:spcPct val="90000"/>
              </a:lnSpc>
            </a:pPr>
            <a:endParaRPr lang="en-US" altLang="zh-TW" sz="2400" dirty="0" smtClean="0"/>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50</a:t>
            </a:fld>
            <a:endParaRPr lang="en-US" altLang="zh-CN" dirty="0"/>
          </a:p>
        </p:txBody>
      </p:sp>
    </p:spTree>
    <p:extLst>
      <p:ext uri="{BB962C8B-B14F-4D97-AF65-F5344CB8AC3E}">
        <p14:creationId xmlns:p14="http://schemas.microsoft.com/office/powerpoint/2010/main" val="33373031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a:xfrm>
            <a:off x="307354" y="418964"/>
            <a:ext cx="7793038" cy="1143000"/>
          </a:xfrm>
        </p:spPr>
        <p:txBody>
          <a:bodyPr/>
          <a:lstStyle/>
          <a:p>
            <a:pPr eaLnBrk="1" hangingPunct="1"/>
            <a:r>
              <a:rPr lang="en-US" altLang="zh-TW" sz="4000" b="1" dirty="0" smtClean="0">
                <a:latin typeface="Times New Roman" panose="02020603050405020304" pitchFamily="18" charset="0"/>
              </a:rPr>
              <a:t>N</a:t>
            </a:r>
            <a:r>
              <a:rPr lang="en-US" altLang="zh-TW" sz="4000" b="1" dirty="0" smtClean="0"/>
              <a:t>ondeterministic operations and functions</a:t>
            </a:r>
            <a:endParaRPr lang="en-US" altLang="zh-TW" dirty="0" smtClean="0"/>
          </a:p>
        </p:txBody>
      </p:sp>
      <p:sp>
        <p:nvSpPr>
          <p:cNvPr id="19460" name="Rectangle 3"/>
          <p:cNvSpPr>
            <a:spLocks noGrp="1" noChangeArrowheads="1"/>
          </p:cNvSpPr>
          <p:nvPr>
            <p:ph type="body" idx="1"/>
          </p:nvPr>
        </p:nvSpPr>
        <p:spPr>
          <a:xfrm>
            <a:off x="467544" y="1772816"/>
            <a:ext cx="8493696" cy="4114800"/>
          </a:xfrm>
        </p:spPr>
        <p:txBody>
          <a:bodyPr/>
          <a:lstStyle/>
          <a:p>
            <a:pPr eaLnBrk="1" hangingPunct="1">
              <a:buFont typeface="Wingdings" panose="05000000000000000000" pitchFamily="2" charset="2"/>
              <a:buNone/>
            </a:pPr>
            <a:r>
              <a:rPr lang="en-US" altLang="zh-TW" sz="2400" dirty="0" smtClean="0"/>
              <a:t> [Horowitz 1998]</a:t>
            </a:r>
          </a:p>
          <a:p>
            <a:pPr eaLnBrk="1" hangingPunct="1"/>
            <a:r>
              <a:rPr lang="en-US" altLang="zh-TW" sz="2400" dirty="0" smtClean="0"/>
              <a:t>Choice(S) : arbitrarily chooses one of the elements in set S </a:t>
            </a:r>
          </a:p>
          <a:p>
            <a:pPr algn="just" eaLnBrk="1" hangingPunct="1"/>
            <a:r>
              <a:rPr lang="en-US" altLang="zh-TW" sz="2400" dirty="0" smtClean="0"/>
              <a:t>Failure : an unsuccessful completion</a:t>
            </a:r>
          </a:p>
          <a:p>
            <a:pPr eaLnBrk="1" hangingPunct="1"/>
            <a:r>
              <a:rPr lang="en-US" altLang="zh-TW" sz="2400" dirty="0" smtClean="0"/>
              <a:t>Success : a successful completion </a:t>
            </a:r>
            <a:endParaRPr lang="en-US" altLang="zh-TW" sz="2400" u="sng" dirty="0" smtClean="0">
              <a:solidFill>
                <a:schemeClr val="hlink"/>
              </a:solidFill>
            </a:endParaRPr>
          </a:p>
          <a:p>
            <a:pPr eaLnBrk="1" hangingPunct="1"/>
            <a:r>
              <a:rPr lang="en-US" altLang="zh-TW" sz="2400" u="sng" dirty="0" err="1" smtClean="0">
                <a:solidFill>
                  <a:schemeClr val="hlink"/>
                </a:solidFill>
              </a:rPr>
              <a:t>Nonderministic</a:t>
            </a:r>
            <a:r>
              <a:rPr lang="en-US" altLang="zh-TW" sz="2400" u="sng" dirty="0" smtClean="0">
                <a:solidFill>
                  <a:schemeClr val="hlink"/>
                </a:solidFill>
              </a:rPr>
              <a:t> searching</a:t>
            </a:r>
            <a:r>
              <a:rPr lang="en-US" altLang="zh-TW" sz="2400" dirty="0" smtClean="0"/>
              <a:t> algorithm: </a:t>
            </a:r>
          </a:p>
          <a:p>
            <a:pPr algn="just" eaLnBrk="1" hangingPunct="1">
              <a:buFont typeface="Wingdings" panose="05000000000000000000" pitchFamily="2" charset="2"/>
              <a:buNone/>
            </a:pPr>
            <a:r>
              <a:rPr lang="en-US" altLang="zh-TW" sz="2400" dirty="0" smtClean="0"/>
              <a:t>     j </a:t>
            </a:r>
            <a:r>
              <a:rPr lang="en-US" altLang="zh-TW" sz="2400" dirty="0" smtClean="0">
                <a:latin typeface="Times New Roman" panose="02020603050405020304" pitchFamily="18" charset="0"/>
              </a:rPr>
              <a:t>←</a:t>
            </a:r>
            <a:r>
              <a:rPr lang="en-US" altLang="zh-TW" sz="2400" dirty="0" smtClean="0"/>
              <a:t> choice(1 : n)   </a:t>
            </a:r>
            <a:r>
              <a:rPr lang="en-US" altLang="zh-TW" sz="2400" dirty="0" smtClean="0">
                <a:solidFill>
                  <a:schemeClr val="hlink"/>
                </a:solidFill>
              </a:rPr>
              <a:t>/* guessing */</a:t>
            </a:r>
            <a:endParaRPr lang="en-US" altLang="zh-TW" sz="2400" dirty="0" smtClean="0"/>
          </a:p>
          <a:p>
            <a:pPr algn="just" eaLnBrk="1" hangingPunct="1">
              <a:buFont typeface="Wingdings" panose="05000000000000000000" pitchFamily="2" charset="2"/>
              <a:buNone/>
            </a:pPr>
            <a:r>
              <a:rPr lang="en-US" altLang="zh-TW" sz="2400" dirty="0" smtClean="0"/>
              <a:t>	 if A(j) = x then success  </a:t>
            </a:r>
            <a:r>
              <a:rPr lang="en-US" altLang="zh-TW" sz="2400" dirty="0" smtClean="0">
                <a:solidFill>
                  <a:schemeClr val="hlink"/>
                </a:solidFill>
              </a:rPr>
              <a:t>/* checking */</a:t>
            </a:r>
            <a:endParaRPr lang="en-US" altLang="zh-TW" sz="2400" dirty="0" smtClean="0"/>
          </a:p>
          <a:p>
            <a:pPr algn="just" eaLnBrk="1" hangingPunct="1">
              <a:buFont typeface="Wingdings" panose="05000000000000000000" pitchFamily="2" charset="2"/>
              <a:buNone/>
            </a:pPr>
            <a:r>
              <a:rPr lang="en-US" altLang="zh-TW" sz="2400" dirty="0" smtClean="0"/>
              <a:t>	                else failure</a:t>
            </a:r>
            <a:endParaRPr lang="en-US" altLang="zh-TW" sz="2800" dirty="0" smtClean="0">
              <a:latin typeface="TimesNewRoman" charset="0"/>
            </a:endParaRPr>
          </a:p>
          <a:p>
            <a:pPr eaLnBrk="1" hangingPunct="1"/>
            <a:endParaRPr lang="en-US" altLang="zh-TW" sz="2400" dirty="0" smtClean="0"/>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51</a:t>
            </a:fld>
            <a:endParaRPr lang="en-US" altLang="zh-CN" dirty="0"/>
          </a:p>
        </p:txBody>
      </p:sp>
    </p:spTree>
    <p:extLst>
      <p:ext uri="{BB962C8B-B14F-4D97-AF65-F5344CB8AC3E}">
        <p14:creationId xmlns:p14="http://schemas.microsoft.com/office/powerpoint/2010/main" val="259619431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2"/>
          <p:cNvSpPr>
            <a:spLocks noGrp="1" noChangeArrowheads="1"/>
          </p:cNvSpPr>
          <p:nvPr>
            <p:ph type="title"/>
          </p:nvPr>
        </p:nvSpPr>
        <p:spPr>
          <a:xfrm>
            <a:off x="0" y="357188"/>
            <a:ext cx="7572375" cy="623887"/>
          </a:xfrm>
        </p:spPr>
        <p:txBody>
          <a:bodyPr/>
          <a:lstStyle/>
          <a:p>
            <a:r>
              <a:rPr lang="en-US" altLang="zh-CN" sz="3200" dirty="0" smtClean="0">
                <a:latin typeface="Franklin Gothic Book" pitchFamily="32" charset="0"/>
                <a:ea typeface="ＭＳ Ｐゴシック" pitchFamily="32" charset="-128"/>
              </a:rPr>
              <a:t>Example of a Decision Problem in NP</a:t>
            </a:r>
          </a:p>
        </p:txBody>
      </p:sp>
      <p:sp>
        <p:nvSpPr>
          <p:cNvPr id="62469" name="Rectangle 3"/>
          <p:cNvSpPr>
            <a:spLocks noGrp="1" noChangeArrowheads="1"/>
          </p:cNvSpPr>
          <p:nvPr>
            <p:ph type="body" idx="1"/>
          </p:nvPr>
        </p:nvSpPr>
        <p:spPr/>
        <p:txBody>
          <a:bodyPr/>
          <a:lstStyle/>
          <a:p>
            <a:pPr>
              <a:lnSpc>
                <a:spcPct val="90000"/>
              </a:lnSpc>
            </a:pPr>
            <a:r>
              <a:rPr lang="en-US" altLang="zh-CN" smtClean="0">
                <a:latin typeface="Franklin Gothic Book" pitchFamily="32" charset="0"/>
                <a:ea typeface="ＭＳ Ｐゴシック" pitchFamily="32" charset="-128"/>
              </a:rPr>
              <a:t>Decision problem: Is there a path in G from u to v of length at most k?</a:t>
            </a:r>
          </a:p>
          <a:p>
            <a:pPr>
              <a:lnSpc>
                <a:spcPct val="90000"/>
              </a:lnSpc>
            </a:pPr>
            <a:r>
              <a:rPr lang="en-US" altLang="zh-CN" smtClean="0">
                <a:latin typeface="Franklin Gothic Book" pitchFamily="32" charset="0"/>
                <a:ea typeface="ＭＳ Ｐゴシック" pitchFamily="32" charset="-128"/>
              </a:rPr>
              <a:t>Candidate solution:  a sequence of vertices v</a:t>
            </a:r>
            <a:r>
              <a:rPr lang="en-US" altLang="zh-CN" baseline="-25000" smtClean="0">
                <a:latin typeface="Franklin Gothic Book" pitchFamily="32" charset="0"/>
                <a:ea typeface="ＭＳ Ｐゴシック" pitchFamily="32" charset="-128"/>
              </a:rPr>
              <a:t>0</a:t>
            </a:r>
            <a:r>
              <a:rPr lang="en-US" altLang="zh-CN" smtClean="0">
                <a:latin typeface="Franklin Gothic Book" pitchFamily="32" charset="0"/>
                <a:ea typeface="ＭＳ Ｐゴシック" pitchFamily="32" charset="-128"/>
              </a:rPr>
              <a:t>, v</a:t>
            </a:r>
            <a:r>
              <a:rPr lang="en-US" altLang="zh-CN" baseline="-25000" smtClean="0">
                <a:latin typeface="Franklin Gothic Book" pitchFamily="32" charset="0"/>
                <a:ea typeface="ＭＳ Ｐゴシック" pitchFamily="32" charset="-128"/>
              </a:rPr>
              <a:t>1</a:t>
            </a:r>
            <a:r>
              <a:rPr lang="en-US" altLang="zh-CN" smtClean="0">
                <a:latin typeface="Franklin Gothic Book" pitchFamily="32" charset="0"/>
                <a:ea typeface="ＭＳ Ｐゴシック" pitchFamily="32" charset="-128"/>
              </a:rPr>
              <a:t>, …, v</a:t>
            </a:r>
            <a:r>
              <a:rPr lang="en-US" altLang="zh-CN" baseline="-25000" smtClean="0">
                <a:latin typeface="Franklin Gothic Book" pitchFamily="32" charset="0"/>
                <a:ea typeface="ＭＳ Ｐゴシック" pitchFamily="32" charset="-128"/>
              </a:rPr>
              <a:t>m </a:t>
            </a:r>
          </a:p>
          <a:p>
            <a:pPr>
              <a:lnSpc>
                <a:spcPct val="90000"/>
              </a:lnSpc>
            </a:pPr>
            <a:r>
              <a:rPr lang="en-US" altLang="zh-CN" smtClean="0">
                <a:latin typeface="Franklin Gothic Book" pitchFamily="32" charset="0"/>
                <a:ea typeface="ＭＳ Ｐゴシック" pitchFamily="32" charset="-128"/>
              </a:rPr>
              <a:t>To verify:</a:t>
            </a:r>
          </a:p>
          <a:p>
            <a:pPr lvl="1">
              <a:lnSpc>
                <a:spcPct val="90000"/>
              </a:lnSpc>
            </a:pPr>
            <a:r>
              <a:rPr lang="en-US" altLang="zh-CN" smtClean="0">
                <a:latin typeface="Franklin Gothic Book" pitchFamily="32" charset="0"/>
                <a:ea typeface="ＭＳ Ｐゴシック" pitchFamily="32" charset="-128"/>
              </a:rPr>
              <a:t>check if m ≤ k</a:t>
            </a:r>
          </a:p>
          <a:p>
            <a:pPr lvl="1">
              <a:lnSpc>
                <a:spcPct val="90000"/>
              </a:lnSpc>
            </a:pPr>
            <a:r>
              <a:rPr lang="en-US" altLang="zh-CN" smtClean="0">
                <a:latin typeface="Franklin Gothic Book" pitchFamily="32" charset="0"/>
                <a:ea typeface="ＭＳ Ｐゴシック" pitchFamily="32" charset="-128"/>
              </a:rPr>
              <a:t>check if v</a:t>
            </a:r>
            <a:r>
              <a:rPr lang="en-US" altLang="zh-CN" baseline="-25000" smtClean="0">
                <a:latin typeface="Franklin Gothic Book" pitchFamily="32" charset="0"/>
                <a:ea typeface="ＭＳ Ｐゴシック" pitchFamily="32" charset="-128"/>
              </a:rPr>
              <a:t>0</a:t>
            </a:r>
            <a:r>
              <a:rPr lang="en-US" altLang="zh-CN" smtClean="0">
                <a:latin typeface="Franklin Gothic Book" pitchFamily="32" charset="0"/>
                <a:ea typeface="ＭＳ Ｐゴシック" pitchFamily="32" charset="-128"/>
              </a:rPr>
              <a:t> = u and v</a:t>
            </a:r>
            <a:r>
              <a:rPr lang="en-US" altLang="zh-CN" baseline="-25000" smtClean="0">
                <a:latin typeface="Franklin Gothic Book" pitchFamily="32" charset="0"/>
                <a:ea typeface="ＭＳ Ｐゴシック" pitchFamily="32" charset="-128"/>
              </a:rPr>
              <a:t>m</a:t>
            </a:r>
            <a:r>
              <a:rPr lang="en-US" altLang="zh-CN" smtClean="0">
                <a:latin typeface="Franklin Gothic Book" pitchFamily="32" charset="0"/>
                <a:ea typeface="ＭＳ Ｐゴシック" pitchFamily="32" charset="-128"/>
              </a:rPr>
              <a:t> = v</a:t>
            </a:r>
          </a:p>
          <a:p>
            <a:pPr lvl="1">
              <a:lnSpc>
                <a:spcPct val="90000"/>
              </a:lnSpc>
            </a:pPr>
            <a:r>
              <a:rPr lang="en-US" altLang="zh-CN" smtClean="0">
                <a:latin typeface="Franklin Gothic Book" pitchFamily="32" charset="0"/>
                <a:ea typeface="ＭＳ Ｐゴシック" pitchFamily="32" charset="-128"/>
              </a:rPr>
              <a:t>check if each (v</a:t>
            </a:r>
            <a:r>
              <a:rPr lang="en-US" altLang="zh-CN" baseline="-25000" smtClean="0">
                <a:latin typeface="Franklin Gothic Book" pitchFamily="32" charset="0"/>
                <a:ea typeface="ＭＳ Ｐゴシック" pitchFamily="32" charset="-128"/>
              </a:rPr>
              <a:t>i</a:t>
            </a:r>
            <a:r>
              <a:rPr lang="en-US" altLang="zh-CN" smtClean="0">
                <a:latin typeface="Franklin Gothic Book" pitchFamily="32" charset="0"/>
                <a:ea typeface="ＭＳ Ｐゴシック" pitchFamily="32" charset="-128"/>
              </a:rPr>
              <a:t>,v</a:t>
            </a:r>
            <a:r>
              <a:rPr lang="en-US" altLang="zh-CN" baseline="-25000" smtClean="0">
                <a:latin typeface="Franklin Gothic Book" pitchFamily="32" charset="0"/>
                <a:ea typeface="ＭＳ Ｐゴシック" pitchFamily="32" charset="-128"/>
              </a:rPr>
              <a:t>i+1</a:t>
            </a:r>
            <a:r>
              <a:rPr lang="en-US" altLang="zh-CN" smtClean="0">
                <a:latin typeface="Franklin Gothic Book" pitchFamily="32" charset="0"/>
                <a:ea typeface="ＭＳ Ｐゴシック" pitchFamily="32" charset="-128"/>
              </a:rPr>
              <a:t>) is an edge of G</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52</a:t>
            </a:fld>
            <a:endParaRPr lang="en-US" altLang="zh-CN"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3315" name="Object 3"/>
          <p:cNvGraphicFramePr>
            <a:graphicFrameLocks noGrp="1" noChangeAspect="1"/>
          </p:cNvGraphicFramePr>
          <p:nvPr>
            <p:ph idx="4294967295"/>
            <p:extLst>
              <p:ext uri="{D42A27DB-BD31-4B8C-83A1-F6EECF244321}">
                <p14:modId xmlns:p14="http://schemas.microsoft.com/office/powerpoint/2010/main" val="2640640378"/>
              </p:ext>
            </p:extLst>
          </p:nvPr>
        </p:nvGraphicFramePr>
        <p:xfrm>
          <a:off x="252413" y="1081088"/>
          <a:ext cx="8054975" cy="2271712"/>
        </p:xfrm>
        <a:graphic>
          <a:graphicData uri="http://schemas.openxmlformats.org/presentationml/2006/ole">
            <mc:AlternateContent xmlns:mc="http://schemas.openxmlformats.org/markup-compatibility/2006">
              <mc:Choice xmlns:v="urn:schemas-microsoft-com:vml" Requires="v">
                <p:oleObj spid="_x0000_s970851" name="Document" r:id="rId3" imgW="11866591" imgH="3346676" progId="Word.Document.8">
                  <p:embed/>
                </p:oleObj>
              </mc:Choice>
              <mc:Fallback>
                <p:oleObj name="Document" r:id="rId3" imgW="11866591" imgH="3346676" progId="Word.Document.8">
                  <p:embed/>
                  <p:pic>
                    <p:nvPicPr>
                      <p:cNvPr id="0" name=""/>
                      <p:cNvPicPr>
                        <a:picLocks noChangeAspect="1" noChangeArrowheads="1"/>
                      </p:cNvPicPr>
                      <p:nvPr/>
                    </p:nvPicPr>
                    <p:blipFill>
                      <a:blip r:embed="rId4"/>
                      <a:srcRect/>
                      <a:stretch>
                        <a:fillRect/>
                      </a:stretch>
                    </p:blipFill>
                    <p:spPr bwMode="auto">
                      <a:xfrm>
                        <a:off x="252413" y="1081088"/>
                        <a:ext cx="8054975" cy="2271712"/>
                      </a:xfrm>
                      <a:prstGeom prst="rect">
                        <a:avLst/>
                      </a:prstGeom>
                      <a:noFill/>
                      <a:ln>
                        <a:noFill/>
                      </a:ln>
                      <a:effectLst/>
                      <a:extLst/>
                    </p:spPr>
                  </p:pic>
                </p:oleObj>
              </mc:Fallback>
            </mc:AlternateContent>
          </a:graphicData>
        </a:graphic>
      </p:graphicFrame>
      <p:sp>
        <p:nvSpPr>
          <p:cNvPr id="4" name="Rectangle 2"/>
          <p:cNvSpPr txBox="1">
            <a:spLocks noChangeArrowheads="1"/>
          </p:cNvSpPr>
          <p:nvPr/>
        </p:nvSpPr>
        <p:spPr>
          <a:xfrm>
            <a:off x="0" y="357188"/>
            <a:ext cx="7572375" cy="623887"/>
          </a:xfrm>
          <a:prstGeom prst="rect">
            <a:avLst/>
          </a:prstGeom>
        </p:spPr>
        <p:txBody>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r>
              <a:rPr lang="en-US" altLang="zh-CN" sz="3200" kern="0" smtClean="0">
                <a:latin typeface="Franklin Gothic Book" pitchFamily="32" charset="0"/>
                <a:ea typeface="ＭＳ Ｐゴシック" pitchFamily="32" charset="-128"/>
              </a:rPr>
              <a:t>Example of a Decision Problem in NP</a:t>
            </a:r>
            <a:endParaRPr lang="en-US" altLang="zh-CN" sz="3200" kern="0" dirty="0" smtClean="0">
              <a:latin typeface="Franklin Gothic Book" pitchFamily="32" charset="0"/>
              <a:ea typeface="ＭＳ Ｐゴシック" pitchFamily="32" charset="-128"/>
            </a:endParaRPr>
          </a:p>
        </p:txBody>
      </p:sp>
      <p:graphicFrame>
        <p:nvGraphicFramePr>
          <p:cNvPr id="5" name="Object 3"/>
          <p:cNvGraphicFramePr>
            <a:graphicFrameLocks noChangeAspect="1"/>
          </p:cNvGraphicFramePr>
          <p:nvPr>
            <p:extLst>
              <p:ext uri="{D42A27DB-BD31-4B8C-83A1-F6EECF244321}">
                <p14:modId xmlns:p14="http://schemas.microsoft.com/office/powerpoint/2010/main" val="2106207876"/>
              </p:ext>
            </p:extLst>
          </p:nvPr>
        </p:nvGraphicFramePr>
        <p:xfrm>
          <a:off x="249239" y="3498850"/>
          <a:ext cx="7646143" cy="2878742"/>
        </p:xfrm>
        <a:graphic>
          <a:graphicData uri="http://schemas.openxmlformats.org/presentationml/2006/ole">
            <mc:AlternateContent xmlns:mc="http://schemas.openxmlformats.org/markup-compatibility/2006">
              <mc:Choice xmlns:v="urn:schemas-microsoft-com:vml" Requires="v">
                <p:oleObj spid="_x0000_s970852" name="Document" r:id="rId5" imgW="11907392" imgH="4482895" progId="Word.Document.8">
                  <p:embed/>
                </p:oleObj>
              </mc:Choice>
              <mc:Fallback>
                <p:oleObj name="Document" r:id="rId5" imgW="11907392" imgH="4482895" progId="Word.Document.8">
                  <p:embed/>
                  <p:pic>
                    <p:nvPicPr>
                      <p:cNvPr id="0" name=""/>
                      <p:cNvPicPr>
                        <a:picLocks noChangeAspect="1" noChangeArrowheads="1"/>
                      </p:cNvPicPr>
                      <p:nvPr/>
                    </p:nvPicPr>
                    <p:blipFill>
                      <a:blip r:embed="rId6"/>
                      <a:srcRect/>
                      <a:stretch>
                        <a:fillRect/>
                      </a:stretch>
                    </p:blipFill>
                    <p:spPr bwMode="auto">
                      <a:xfrm>
                        <a:off x="249239" y="3498850"/>
                        <a:ext cx="7646143" cy="2878742"/>
                      </a:xfrm>
                      <a:prstGeom prst="rect">
                        <a:avLst/>
                      </a:prstGeom>
                      <a:noFill/>
                      <a:ln>
                        <a:noFill/>
                      </a:ln>
                      <a:effectLst/>
                      <a:extLst/>
                    </p:spPr>
                  </p:pic>
                </p:oleObj>
              </mc:Fallback>
            </mc:AlternateContent>
          </a:graphicData>
        </a:graphic>
      </p:graphicFrame>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53</a:t>
            </a:fld>
            <a:endParaRPr lang="en-US" altLang="zh-CN" dirty="0"/>
          </a:p>
        </p:txBody>
      </p:sp>
    </p:spTree>
    <p:extLst>
      <p:ext uri="{BB962C8B-B14F-4D97-AF65-F5344CB8AC3E}">
        <p14:creationId xmlns:p14="http://schemas.microsoft.com/office/powerpoint/2010/main" val="3146317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467544" y="1268760"/>
            <a:ext cx="7143750" cy="623887"/>
          </a:xfrm>
        </p:spPr>
        <p:txBody>
          <a:bodyPr/>
          <a:lstStyle/>
          <a:p>
            <a:pPr eaLnBrk="1" hangingPunct="1"/>
            <a:r>
              <a:rPr lang="en-US" altLang="zh-CN" sz="3200" dirty="0" smtClean="0">
                <a:solidFill>
                  <a:srgbClr val="00B0F0"/>
                </a:solidFill>
                <a:ea typeface="宋体" panose="02010600030101010101" pitchFamily="2" charset="-122"/>
              </a:rPr>
              <a:t>Composite (</a:t>
            </a:r>
            <a:r>
              <a:rPr lang="zh-CN" altLang="en-US" sz="3200" dirty="0" smtClean="0">
                <a:solidFill>
                  <a:srgbClr val="00B0F0"/>
                </a:solidFill>
                <a:ea typeface="宋体" panose="02010600030101010101" pitchFamily="2" charset="-122"/>
              </a:rPr>
              <a:t>合数</a:t>
            </a:r>
            <a:r>
              <a:rPr lang="en-US" altLang="zh-CN" sz="3200" dirty="0" smtClean="0">
                <a:solidFill>
                  <a:srgbClr val="00B0F0"/>
                </a:solidFill>
                <a:ea typeface="宋体" panose="02010600030101010101" pitchFamily="2" charset="-122"/>
              </a:rPr>
              <a:t>) Problem</a:t>
            </a:r>
          </a:p>
        </p:txBody>
      </p:sp>
      <p:sp>
        <p:nvSpPr>
          <p:cNvPr id="15364" name="Rectangle 3"/>
          <p:cNvSpPr>
            <a:spLocks noGrp="1" noChangeArrowheads="1"/>
          </p:cNvSpPr>
          <p:nvPr>
            <p:ph type="body" idx="1"/>
          </p:nvPr>
        </p:nvSpPr>
        <p:spPr>
          <a:xfrm>
            <a:off x="250031" y="2132856"/>
            <a:ext cx="8643937" cy="5078412"/>
          </a:xfrm>
        </p:spPr>
        <p:txBody>
          <a:bodyPr/>
          <a:lstStyle/>
          <a:p>
            <a:pPr eaLnBrk="1" hangingPunct="1">
              <a:lnSpc>
                <a:spcPct val="80000"/>
              </a:lnSpc>
            </a:pPr>
            <a:r>
              <a:rPr lang="en-US" altLang="zh-CN" sz="2400" dirty="0" smtClean="0">
                <a:solidFill>
                  <a:srgbClr val="00339A"/>
                </a:solidFill>
                <a:latin typeface="ComicSansMS" charset="0"/>
                <a:ea typeface="宋体" panose="02010600030101010101" pitchFamily="2" charset="-122"/>
              </a:rPr>
              <a:t>COMPOSITES. </a:t>
            </a:r>
            <a:r>
              <a:rPr lang="en-US" altLang="zh-CN" sz="2400" dirty="0" smtClean="0">
                <a:solidFill>
                  <a:srgbClr val="000000"/>
                </a:solidFill>
                <a:latin typeface="ComicSansMS" charset="0"/>
                <a:ea typeface="宋体" panose="02010600030101010101" pitchFamily="2" charset="-122"/>
              </a:rPr>
              <a:t>Given an integer s, is s composite?</a:t>
            </a:r>
          </a:p>
          <a:p>
            <a:pPr eaLnBrk="1" hangingPunct="1">
              <a:lnSpc>
                <a:spcPct val="80000"/>
              </a:lnSpc>
            </a:pPr>
            <a:r>
              <a:rPr lang="en-US" altLang="zh-CN" sz="2400" dirty="0" smtClean="0">
                <a:solidFill>
                  <a:srgbClr val="00339A"/>
                </a:solidFill>
                <a:latin typeface="ComicSansMS" charset="0"/>
                <a:ea typeface="宋体" panose="02010600030101010101" pitchFamily="2" charset="-122"/>
              </a:rPr>
              <a:t>Guessing. </a:t>
            </a:r>
            <a:r>
              <a:rPr lang="en-US" altLang="zh-CN" sz="2400" dirty="0" smtClean="0">
                <a:solidFill>
                  <a:srgbClr val="000000"/>
                </a:solidFill>
                <a:ea typeface="宋体" panose="02010600030101010101" pitchFamily="2" charset="-122"/>
              </a:rPr>
              <a:t>A nontrivial factor </a:t>
            </a:r>
            <a:r>
              <a:rPr lang="en-US" altLang="zh-CN" sz="2400" i="1" dirty="0" smtClean="0">
                <a:solidFill>
                  <a:srgbClr val="0000FF"/>
                </a:solidFill>
                <a:ea typeface="宋体" panose="02010600030101010101" pitchFamily="2" charset="-122"/>
              </a:rPr>
              <a:t>t</a:t>
            </a:r>
            <a:r>
              <a:rPr lang="en-US" altLang="zh-CN" sz="2400" dirty="0" smtClean="0">
                <a:solidFill>
                  <a:srgbClr val="000000"/>
                </a:solidFill>
                <a:ea typeface="宋体" panose="02010600030101010101" pitchFamily="2" charset="-122"/>
              </a:rPr>
              <a:t> of </a:t>
            </a:r>
            <a:r>
              <a:rPr lang="en-US" altLang="zh-CN" sz="2400" i="1" dirty="0" smtClean="0">
                <a:solidFill>
                  <a:srgbClr val="0000FF"/>
                </a:solidFill>
                <a:ea typeface="宋体" panose="02010600030101010101" pitchFamily="2" charset="-122"/>
              </a:rPr>
              <a:t>s</a:t>
            </a:r>
            <a:r>
              <a:rPr lang="en-US" altLang="zh-CN" sz="2400" dirty="0" smtClean="0">
                <a:solidFill>
                  <a:srgbClr val="000000"/>
                </a:solidFill>
                <a:ea typeface="宋体" panose="02010600030101010101" pitchFamily="2" charset="-122"/>
              </a:rPr>
              <a:t>. Note that such a certificate exists </a:t>
            </a:r>
            <a:r>
              <a:rPr lang="en-US" altLang="zh-CN" sz="2400" dirty="0" err="1" smtClean="0">
                <a:solidFill>
                  <a:srgbClr val="000000"/>
                </a:solidFill>
                <a:ea typeface="宋体" panose="02010600030101010101" pitchFamily="2" charset="-122"/>
              </a:rPr>
              <a:t>iff</a:t>
            </a:r>
            <a:r>
              <a:rPr lang="en-US" altLang="zh-CN" sz="2400" dirty="0" smtClean="0">
                <a:solidFill>
                  <a:srgbClr val="000000"/>
                </a:solidFill>
                <a:ea typeface="宋体" panose="02010600030101010101" pitchFamily="2" charset="-122"/>
              </a:rPr>
              <a:t> </a:t>
            </a:r>
            <a:r>
              <a:rPr lang="en-US" altLang="zh-CN" sz="2400" i="1" dirty="0" smtClean="0">
                <a:solidFill>
                  <a:srgbClr val="0000FF"/>
                </a:solidFill>
                <a:ea typeface="宋体" panose="02010600030101010101" pitchFamily="2" charset="-122"/>
              </a:rPr>
              <a:t>s</a:t>
            </a:r>
            <a:r>
              <a:rPr lang="en-US" altLang="zh-CN" sz="2400" dirty="0" smtClean="0">
                <a:solidFill>
                  <a:srgbClr val="000000"/>
                </a:solidFill>
                <a:ea typeface="宋体" panose="02010600030101010101" pitchFamily="2" charset="-122"/>
              </a:rPr>
              <a:t> is composite. Moreover </a:t>
            </a:r>
            <a:r>
              <a:rPr lang="en-US" altLang="zh-CN" sz="2400" dirty="0" smtClean="0">
                <a:solidFill>
                  <a:srgbClr val="0000FF"/>
                </a:solidFill>
                <a:ea typeface="宋体" panose="02010600030101010101" pitchFamily="2" charset="-122"/>
              </a:rPr>
              <a:t>|t| ≤ |s|.</a:t>
            </a:r>
          </a:p>
          <a:p>
            <a:pPr eaLnBrk="1" hangingPunct="1">
              <a:lnSpc>
                <a:spcPct val="80000"/>
              </a:lnSpc>
            </a:pPr>
            <a:r>
              <a:rPr lang="en-US" altLang="zh-CN" sz="2400" dirty="0" smtClean="0">
                <a:solidFill>
                  <a:srgbClr val="00339A"/>
                </a:solidFill>
                <a:latin typeface="ComicSansMS" charset="0"/>
                <a:ea typeface="宋体" panose="02010600030101010101" pitchFamily="2" charset="-122"/>
              </a:rPr>
              <a:t>Verification.</a:t>
            </a:r>
          </a:p>
          <a:p>
            <a:pPr marL="857250" lvl="2" indent="0" eaLnBrk="1" hangingPunct="1">
              <a:lnSpc>
                <a:spcPct val="80000"/>
              </a:lnSpc>
              <a:buNone/>
            </a:pPr>
            <a:r>
              <a:rPr lang="en-US" altLang="zh-CN" sz="2000" dirty="0" err="1" smtClean="0">
                <a:solidFill>
                  <a:srgbClr val="0000FF"/>
                </a:solidFill>
                <a:ea typeface="宋体" panose="02010600030101010101" pitchFamily="2" charset="-122"/>
              </a:rPr>
              <a:t>boolean</a:t>
            </a:r>
            <a:r>
              <a:rPr lang="en-US" altLang="zh-CN" sz="2000" dirty="0" smtClean="0">
                <a:solidFill>
                  <a:srgbClr val="0000FF"/>
                </a:solidFill>
                <a:ea typeface="宋体" panose="02010600030101010101" pitchFamily="2" charset="-122"/>
              </a:rPr>
              <a:t> C(s, t) {</a:t>
            </a:r>
          </a:p>
          <a:p>
            <a:pPr marL="857250" lvl="2" indent="0" eaLnBrk="1" hangingPunct="1">
              <a:lnSpc>
                <a:spcPct val="80000"/>
              </a:lnSpc>
              <a:buNone/>
            </a:pPr>
            <a:r>
              <a:rPr lang="en-US" altLang="zh-CN" sz="2000" dirty="0" smtClean="0">
                <a:ea typeface="宋体" panose="02010600030101010101" pitchFamily="2" charset="-122"/>
              </a:rPr>
              <a:t>if (t </a:t>
            </a:r>
            <a:r>
              <a:rPr lang="en-US" altLang="zh-CN" sz="2000" dirty="0" smtClean="0">
                <a:ea typeface="宋体" panose="02010600030101010101" pitchFamily="2" charset="-122"/>
                <a:cs typeface="Arial" panose="020B0604020202020204" pitchFamily="34" charset="0"/>
              </a:rPr>
              <a:t>≤</a:t>
            </a:r>
            <a:r>
              <a:rPr lang="en-US" altLang="zh-CN" sz="2000" dirty="0" smtClean="0">
                <a:ea typeface="宋体" panose="02010600030101010101" pitchFamily="2" charset="-122"/>
              </a:rPr>
              <a:t>1 or t ≥ s)</a:t>
            </a:r>
          </a:p>
          <a:p>
            <a:pPr marL="857250" lvl="2" indent="0" eaLnBrk="1" hangingPunct="1">
              <a:lnSpc>
                <a:spcPct val="80000"/>
              </a:lnSpc>
              <a:buNone/>
            </a:pPr>
            <a:r>
              <a:rPr lang="en-US" altLang="zh-CN" sz="2000" dirty="0" smtClean="0">
                <a:ea typeface="宋体" panose="02010600030101010101" pitchFamily="2" charset="-122"/>
              </a:rPr>
              <a:t>     return false</a:t>
            </a:r>
          </a:p>
          <a:p>
            <a:pPr marL="857250" lvl="2" indent="0" eaLnBrk="1" hangingPunct="1">
              <a:lnSpc>
                <a:spcPct val="80000"/>
              </a:lnSpc>
              <a:buNone/>
            </a:pPr>
            <a:r>
              <a:rPr lang="en-US" altLang="zh-CN" sz="2000" dirty="0" smtClean="0">
                <a:ea typeface="宋体" panose="02010600030101010101" pitchFamily="2" charset="-122"/>
              </a:rPr>
              <a:t>else if (s is a multiple of t)</a:t>
            </a:r>
          </a:p>
          <a:p>
            <a:pPr marL="857250" lvl="2" indent="0" eaLnBrk="1" hangingPunct="1">
              <a:lnSpc>
                <a:spcPct val="80000"/>
              </a:lnSpc>
              <a:buNone/>
            </a:pPr>
            <a:r>
              <a:rPr lang="en-US" altLang="zh-CN" sz="2000" dirty="0" smtClean="0">
                <a:ea typeface="宋体" panose="02010600030101010101" pitchFamily="2" charset="-122"/>
              </a:rPr>
              <a:t>    return true</a:t>
            </a:r>
          </a:p>
          <a:p>
            <a:pPr marL="857250" lvl="2" indent="0" eaLnBrk="1" hangingPunct="1">
              <a:lnSpc>
                <a:spcPct val="80000"/>
              </a:lnSpc>
              <a:buNone/>
            </a:pPr>
            <a:r>
              <a:rPr lang="en-US" altLang="zh-CN" sz="2000" dirty="0" smtClean="0">
                <a:ea typeface="宋体" panose="02010600030101010101" pitchFamily="2" charset="-122"/>
              </a:rPr>
              <a:t>else</a:t>
            </a:r>
          </a:p>
          <a:p>
            <a:pPr marL="857250" lvl="2" indent="0" eaLnBrk="1" hangingPunct="1">
              <a:lnSpc>
                <a:spcPct val="80000"/>
              </a:lnSpc>
              <a:buNone/>
            </a:pPr>
            <a:r>
              <a:rPr lang="en-US" altLang="zh-CN" sz="2000" dirty="0" smtClean="0">
                <a:ea typeface="宋体" panose="02010600030101010101" pitchFamily="2" charset="-122"/>
              </a:rPr>
              <a:t>    return false</a:t>
            </a:r>
          </a:p>
          <a:p>
            <a:pPr marL="857250" lvl="2" indent="0" eaLnBrk="1" hangingPunct="1">
              <a:lnSpc>
                <a:spcPct val="80000"/>
              </a:lnSpc>
              <a:buNone/>
            </a:pPr>
            <a:r>
              <a:rPr lang="en-US" altLang="zh-CN" sz="2000" dirty="0" smtClean="0">
                <a:solidFill>
                  <a:srgbClr val="0000FF"/>
                </a:solidFill>
                <a:ea typeface="宋体" panose="02010600030101010101" pitchFamily="2" charset="-122"/>
              </a:rPr>
              <a:t>}</a:t>
            </a:r>
          </a:p>
          <a:p>
            <a:pPr eaLnBrk="1" hangingPunct="1">
              <a:lnSpc>
                <a:spcPct val="80000"/>
              </a:lnSpc>
            </a:pPr>
            <a:endParaRPr lang="zh-CN" altLang="en-US" sz="2400" dirty="0" smtClean="0">
              <a:ea typeface="宋体" panose="02010600030101010101" pitchFamily="2" charset="-122"/>
            </a:endParaRPr>
          </a:p>
        </p:txBody>
      </p:sp>
      <p:sp>
        <p:nvSpPr>
          <p:cNvPr id="5" name="Rectangle 2"/>
          <p:cNvSpPr txBox="1">
            <a:spLocks noChangeArrowheads="1"/>
          </p:cNvSpPr>
          <p:nvPr/>
        </p:nvSpPr>
        <p:spPr bwMode="auto">
          <a:xfrm>
            <a:off x="0" y="357188"/>
            <a:ext cx="7572375" cy="623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r>
              <a:rPr lang="en-US" altLang="zh-CN" sz="3200" kern="0" smtClean="0">
                <a:latin typeface="Franklin Gothic Book" pitchFamily="32" charset="0"/>
                <a:ea typeface="ＭＳ Ｐゴシック" pitchFamily="32" charset="-128"/>
              </a:rPr>
              <a:t>Example of a Decision Problem in NP</a:t>
            </a:r>
            <a:endParaRPr lang="en-US" altLang="zh-CN" sz="3200" kern="0" dirty="0" smtClean="0">
              <a:latin typeface="Franklin Gothic Book" pitchFamily="32" charset="0"/>
              <a:ea typeface="ＭＳ Ｐゴシック" pitchFamily="32" charset="-128"/>
            </a:endParaRP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54</a:t>
            </a:fld>
            <a:endParaRPr lang="en-US" altLang="zh-CN" dirty="0"/>
          </a:p>
        </p:txBody>
      </p:sp>
    </p:spTree>
    <p:extLst>
      <p:ext uri="{BB962C8B-B14F-4D97-AF65-F5344CB8AC3E}">
        <p14:creationId xmlns:p14="http://schemas.microsoft.com/office/powerpoint/2010/main" val="17306395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2"/>
          <p:cNvSpPr>
            <a:spLocks noGrp="1" noChangeArrowheads="1"/>
          </p:cNvSpPr>
          <p:nvPr>
            <p:ph type="title"/>
          </p:nvPr>
        </p:nvSpPr>
        <p:spPr>
          <a:xfrm>
            <a:off x="0" y="357188"/>
            <a:ext cx="7572375" cy="623887"/>
          </a:xfrm>
        </p:spPr>
        <p:txBody>
          <a:bodyPr/>
          <a:lstStyle/>
          <a:p>
            <a:r>
              <a:rPr lang="en-US" altLang="zh-CN" sz="3200" dirty="0" smtClean="0">
                <a:latin typeface="Franklin Gothic Book" pitchFamily="32" charset="0"/>
                <a:ea typeface="ＭＳ Ｐゴシック" pitchFamily="32" charset="-128"/>
              </a:rPr>
              <a:t>Example of a Decision Problem in NP</a:t>
            </a:r>
          </a:p>
        </p:txBody>
      </p:sp>
      <p:sp>
        <p:nvSpPr>
          <p:cNvPr id="64517" name="Rectangle 3"/>
          <p:cNvSpPr>
            <a:spLocks noGrp="1" noChangeArrowheads="1"/>
          </p:cNvSpPr>
          <p:nvPr>
            <p:ph type="body" idx="1"/>
          </p:nvPr>
        </p:nvSpPr>
        <p:spPr/>
        <p:txBody>
          <a:bodyPr/>
          <a:lstStyle/>
          <a:p>
            <a:pPr>
              <a:lnSpc>
                <a:spcPct val="90000"/>
              </a:lnSpc>
            </a:pPr>
            <a:r>
              <a:rPr lang="en-US" altLang="zh-CN" sz="2800" smtClean="0">
                <a:latin typeface="Franklin Gothic Book" pitchFamily="32" charset="0"/>
                <a:ea typeface="ＭＳ Ｐゴシック" pitchFamily="32" charset="-128"/>
              </a:rPr>
              <a:t>Decision problem: Does G have a Hamiltonian cycle?</a:t>
            </a:r>
          </a:p>
          <a:p>
            <a:pPr>
              <a:lnSpc>
                <a:spcPct val="90000"/>
              </a:lnSpc>
            </a:pPr>
            <a:r>
              <a:rPr lang="en-US" altLang="zh-CN" sz="2800" smtClean="0">
                <a:latin typeface="Franklin Gothic Book" pitchFamily="32" charset="0"/>
                <a:ea typeface="ＭＳ Ｐゴシック" pitchFamily="32" charset="-128"/>
              </a:rPr>
              <a:t>Candidate solution:  a sequence of vertices </a:t>
            </a:r>
          </a:p>
          <a:p>
            <a:pPr>
              <a:lnSpc>
                <a:spcPct val="90000"/>
              </a:lnSpc>
              <a:buFont typeface="Wingdings" pitchFamily="32" charset="2"/>
              <a:buNone/>
            </a:pPr>
            <a:r>
              <a:rPr lang="en-US" altLang="zh-CN" sz="2800" smtClean="0">
                <a:latin typeface="Franklin Gothic Book" pitchFamily="32" charset="0"/>
                <a:ea typeface="ＭＳ Ｐゴシック" pitchFamily="32" charset="-128"/>
              </a:rPr>
              <a:t>			v</a:t>
            </a:r>
            <a:r>
              <a:rPr lang="en-US" altLang="zh-CN" sz="2800" baseline="-25000" smtClean="0">
                <a:latin typeface="Franklin Gothic Book" pitchFamily="32" charset="0"/>
                <a:ea typeface="ＭＳ Ｐゴシック" pitchFamily="32" charset="-128"/>
              </a:rPr>
              <a:t>0</a:t>
            </a:r>
            <a:r>
              <a:rPr lang="en-US" altLang="zh-CN" sz="2800" smtClean="0">
                <a:latin typeface="Franklin Gothic Book" pitchFamily="32" charset="0"/>
                <a:ea typeface="ＭＳ Ｐゴシック" pitchFamily="32" charset="-128"/>
              </a:rPr>
              <a:t>, v</a:t>
            </a:r>
            <a:r>
              <a:rPr lang="en-US" altLang="zh-CN" sz="2800" baseline="-25000" smtClean="0">
                <a:latin typeface="Franklin Gothic Book" pitchFamily="32" charset="0"/>
                <a:ea typeface="ＭＳ Ｐゴシック" pitchFamily="32" charset="-128"/>
              </a:rPr>
              <a:t>1</a:t>
            </a:r>
            <a:r>
              <a:rPr lang="en-US" altLang="zh-CN" sz="2800" smtClean="0">
                <a:latin typeface="Franklin Gothic Book" pitchFamily="32" charset="0"/>
                <a:ea typeface="ＭＳ Ｐゴシック" pitchFamily="32" charset="-128"/>
              </a:rPr>
              <a:t>, …, v</a:t>
            </a:r>
            <a:r>
              <a:rPr lang="en-US" altLang="zh-CN" sz="2800" baseline="-25000" smtClean="0">
                <a:latin typeface="Franklin Gothic Book" pitchFamily="32" charset="0"/>
                <a:ea typeface="ＭＳ Ｐゴシック" pitchFamily="32" charset="-128"/>
              </a:rPr>
              <a:t>m</a:t>
            </a:r>
          </a:p>
          <a:p>
            <a:pPr>
              <a:lnSpc>
                <a:spcPct val="90000"/>
              </a:lnSpc>
            </a:pPr>
            <a:r>
              <a:rPr lang="en-US" altLang="zh-CN" sz="2800" smtClean="0">
                <a:latin typeface="Franklin Gothic Book" pitchFamily="32" charset="0"/>
                <a:ea typeface="ＭＳ Ｐゴシック" pitchFamily="32" charset="-128"/>
              </a:rPr>
              <a:t>To verify:</a:t>
            </a:r>
          </a:p>
          <a:p>
            <a:pPr lvl="1">
              <a:lnSpc>
                <a:spcPct val="90000"/>
              </a:lnSpc>
            </a:pPr>
            <a:r>
              <a:rPr lang="en-US" altLang="zh-CN" sz="2400" smtClean="0">
                <a:latin typeface="Franklin Gothic Book" pitchFamily="32" charset="0"/>
                <a:ea typeface="ＭＳ Ｐゴシック" pitchFamily="32" charset="-128"/>
              </a:rPr>
              <a:t>check if m = number of vertices in G</a:t>
            </a:r>
          </a:p>
          <a:p>
            <a:pPr lvl="1">
              <a:lnSpc>
                <a:spcPct val="90000"/>
              </a:lnSpc>
            </a:pPr>
            <a:r>
              <a:rPr lang="en-US" altLang="zh-CN" sz="2400" smtClean="0">
                <a:latin typeface="Franklin Gothic Book" pitchFamily="32" charset="0"/>
                <a:ea typeface="ＭＳ Ｐゴシック" pitchFamily="32" charset="-128"/>
              </a:rPr>
              <a:t>check if v</a:t>
            </a:r>
            <a:r>
              <a:rPr lang="en-US" altLang="zh-CN" sz="2400" baseline="-25000" smtClean="0">
                <a:latin typeface="Franklin Gothic Book" pitchFamily="32" charset="0"/>
                <a:ea typeface="ＭＳ Ｐゴシック" pitchFamily="32" charset="-128"/>
              </a:rPr>
              <a:t>0</a:t>
            </a:r>
            <a:r>
              <a:rPr lang="en-US" altLang="zh-CN" sz="2400" smtClean="0">
                <a:latin typeface="Franklin Gothic Book" pitchFamily="32" charset="0"/>
                <a:ea typeface="ＭＳ Ｐゴシック" pitchFamily="32" charset="-128"/>
              </a:rPr>
              <a:t> = v</a:t>
            </a:r>
            <a:r>
              <a:rPr lang="en-US" altLang="zh-CN" sz="2400" baseline="-25000" smtClean="0">
                <a:latin typeface="Franklin Gothic Book" pitchFamily="32" charset="0"/>
                <a:ea typeface="ＭＳ Ｐゴシック" pitchFamily="32" charset="-128"/>
              </a:rPr>
              <a:t>m</a:t>
            </a:r>
            <a:r>
              <a:rPr lang="en-US" altLang="zh-CN" sz="2400" smtClean="0">
                <a:latin typeface="Franklin Gothic Book" pitchFamily="32" charset="0"/>
                <a:ea typeface="ＭＳ Ｐゴシック" pitchFamily="32" charset="-128"/>
              </a:rPr>
              <a:t> and there are no repeats in v</a:t>
            </a:r>
            <a:r>
              <a:rPr lang="en-US" altLang="zh-CN" sz="2400" baseline="-25000" smtClean="0">
                <a:latin typeface="Franklin Gothic Book" pitchFamily="32" charset="0"/>
                <a:ea typeface="ＭＳ Ｐゴシック" pitchFamily="32" charset="-128"/>
              </a:rPr>
              <a:t>0</a:t>
            </a:r>
            <a:r>
              <a:rPr lang="en-US" altLang="zh-CN" sz="2400" smtClean="0">
                <a:latin typeface="Franklin Gothic Book" pitchFamily="32" charset="0"/>
                <a:ea typeface="ＭＳ Ｐゴシック" pitchFamily="32" charset="-128"/>
              </a:rPr>
              <a:t>, v</a:t>
            </a:r>
            <a:r>
              <a:rPr lang="en-US" altLang="zh-CN" sz="2400" baseline="-25000" smtClean="0">
                <a:latin typeface="Franklin Gothic Book" pitchFamily="32" charset="0"/>
                <a:ea typeface="ＭＳ Ｐゴシック" pitchFamily="32" charset="-128"/>
              </a:rPr>
              <a:t>1</a:t>
            </a:r>
            <a:r>
              <a:rPr lang="en-US" altLang="zh-CN" sz="2400" smtClean="0">
                <a:latin typeface="Franklin Gothic Book" pitchFamily="32" charset="0"/>
                <a:ea typeface="ＭＳ Ｐゴシック" pitchFamily="32" charset="-128"/>
              </a:rPr>
              <a:t>, …, v</a:t>
            </a:r>
            <a:r>
              <a:rPr lang="en-US" altLang="zh-CN" sz="2400" baseline="-25000" smtClean="0">
                <a:latin typeface="Franklin Gothic Book" pitchFamily="32" charset="0"/>
                <a:ea typeface="ＭＳ Ｐゴシック" pitchFamily="32" charset="-128"/>
              </a:rPr>
              <a:t>m</a:t>
            </a:r>
            <a:r>
              <a:rPr lang="en-US" altLang="zh-CN" sz="2400" smtClean="0">
                <a:latin typeface="Franklin Gothic Book" pitchFamily="32" charset="0"/>
                <a:ea typeface="ＭＳ Ｐゴシック" pitchFamily="32" charset="-128"/>
              </a:rPr>
              <a:t> </a:t>
            </a:r>
          </a:p>
          <a:p>
            <a:pPr lvl="1">
              <a:lnSpc>
                <a:spcPct val="90000"/>
              </a:lnSpc>
            </a:pPr>
            <a:r>
              <a:rPr lang="en-US" altLang="zh-CN" sz="2400" smtClean="0">
                <a:latin typeface="Franklin Gothic Book" pitchFamily="32" charset="0"/>
                <a:ea typeface="ＭＳ Ｐゴシック" pitchFamily="32" charset="-128"/>
              </a:rPr>
              <a:t>check if each (v</a:t>
            </a:r>
            <a:r>
              <a:rPr lang="en-US" altLang="zh-CN" sz="2400" baseline="-25000" smtClean="0">
                <a:latin typeface="Franklin Gothic Book" pitchFamily="32" charset="0"/>
                <a:ea typeface="ＭＳ Ｐゴシック" pitchFamily="32" charset="-128"/>
              </a:rPr>
              <a:t>i</a:t>
            </a:r>
            <a:r>
              <a:rPr lang="en-US" altLang="zh-CN" sz="2400" smtClean="0">
                <a:latin typeface="Franklin Gothic Book" pitchFamily="32" charset="0"/>
                <a:ea typeface="ＭＳ Ｐゴシック" pitchFamily="32" charset="-128"/>
              </a:rPr>
              <a:t>,v</a:t>
            </a:r>
            <a:r>
              <a:rPr lang="en-US" altLang="zh-CN" sz="2400" baseline="-25000" smtClean="0">
                <a:latin typeface="Franklin Gothic Book" pitchFamily="32" charset="0"/>
                <a:ea typeface="ＭＳ Ｐゴシック" pitchFamily="32" charset="-128"/>
              </a:rPr>
              <a:t>i+1</a:t>
            </a:r>
            <a:r>
              <a:rPr lang="en-US" altLang="zh-CN" sz="2400" smtClean="0">
                <a:latin typeface="Franklin Gothic Book" pitchFamily="32" charset="0"/>
                <a:ea typeface="ＭＳ Ｐゴシック" pitchFamily="32" charset="-128"/>
              </a:rPr>
              <a:t>) is an edge of G</a:t>
            </a:r>
            <a:endParaRPr lang="en-US" altLang="zh-CN" sz="2200" smtClean="0">
              <a:latin typeface="Franklin Gothic Book" pitchFamily="32" charset="0"/>
              <a:ea typeface="ＭＳ Ｐゴシック" pitchFamily="32" charset="-128"/>
            </a:endParaRP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55</a:t>
            </a:fld>
            <a:endParaRPr lang="en-US" altLang="zh-C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16387" name="Object 3"/>
          <p:cNvGraphicFramePr>
            <a:graphicFrameLocks noGrp="1" noChangeAspect="1"/>
          </p:cNvGraphicFramePr>
          <p:nvPr>
            <p:ph idx="4294967295"/>
          </p:nvPr>
        </p:nvGraphicFramePr>
        <p:xfrm>
          <a:off x="565150" y="1639888"/>
          <a:ext cx="8323263" cy="4667250"/>
        </p:xfrm>
        <a:graphic>
          <a:graphicData uri="http://schemas.openxmlformats.org/presentationml/2006/ole">
            <mc:AlternateContent xmlns:mc="http://schemas.openxmlformats.org/markup-compatibility/2006">
              <mc:Choice xmlns:v="urn:schemas-microsoft-com:vml" Requires="v">
                <p:oleObj spid="_x0000_s972863" r:id="rId3" imgW="11795760" imgH="6628680" progId="Word.Document.8">
                  <p:embed/>
                </p:oleObj>
              </mc:Choice>
              <mc:Fallback>
                <p:oleObj r:id="rId3" imgW="11795760" imgH="66286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 y="1639888"/>
                        <a:ext cx="8323263" cy="466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2"/>
          <p:cNvSpPr txBox="1">
            <a:spLocks noChangeArrowheads="1"/>
          </p:cNvSpPr>
          <p:nvPr/>
        </p:nvSpPr>
        <p:spPr>
          <a:xfrm>
            <a:off x="0" y="357188"/>
            <a:ext cx="7572375" cy="623887"/>
          </a:xfrm>
          <a:prstGeom prst="rect">
            <a:avLst/>
          </a:prstGeom>
        </p:spPr>
        <p:txBody>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r>
              <a:rPr lang="en-US" altLang="zh-CN" sz="3200" kern="0" smtClean="0">
                <a:latin typeface="Franklin Gothic Book" pitchFamily="32" charset="0"/>
                <a:ea typeface="ＭＳ Ｐゴシック" pitchFamily="32" charset="-128"/>
              </a:rPr>
              <a:t>Example of a Decision Problem in NP</a:t>
            </a:r>
            <a:endParaRPr lang="en-US" altLang="zh-CN" sz="3200" kern="0" dirty="0" smtClean="0">
              <a:latin typeface="Franklin Gothic Book" pitchFamily="32" charset="0"/>
              <a:ea typeface="ＭＳ Ｐゴシック" pitchFamily="32" charset="-128"/>
            </a:endParaRPr>
          </a:p>
        </p:txBody>
      </p:sp>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56</a:t>
            </a:fld>
            <a:endParaRPr lang="en-US" altLang="zh-CN" dirty="0"/>
          </a:p>
        </p:txBody>
      </p:sp>
    </p:spTree>
    <p:extLst>
      <p:ext uri="{BB962C8B-B14F-4D97-AF65-F5344CB8AC3E}">
        <p14:creationId xmlns:p14="http://schemas.microsoft.com/office/powerpoint/2010/main" val="38986335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Going From Verifying to Solving</a:t>
            </a:r>
          </a:p>
        </p:txBody>
      </p:sp>
      <p:sp>
        <p:nvSpPr>
          <p:cNvPr id="66565" name="Rectangle 3"/>
          <p:cNvSpPr>
            <a:spLocks noGrp="1" noChangeArrowheads="1"/>
          </p:cNvSpPr>
          <p:nvPr>
            <p:ph type="body" idx="1"/>
          </p:nvPr>
        </p:nvSpPr>
        <p:spPr/>
        <p:txBody>
          <a:bodyPr/>
          <a:lstStyle/>
          <a:p>
            <a:r>
              <a:rPr lang="en-US" altLang="zh-CN" smtClean="0">
                <a:latin typeface="Franklin Gothic Book" pitchFamily="32" charset="0"/>
                <a:ea typeface="ＭＳ Ｐゴシック" pitchFamily="32" charset="-128"/>
              </a:rPr>
              <a:t>for each candidate solution do</a:t>
            </a:r>
          </a:p>
          <a:p>
            <a:pPr lvl="1"/>
            <a:r>
              <a:rPr lang="en-US" altLang="zh-CN" smtClean="0">
                <a:latin typeface="Franklin Gothic Book" pitchFamily="32" charset="0"/>
                <a:ea typeface="ＭＳ Ｐゴシック" pitchFamily="32" charset="-128"/>
              </a:rPr>
              <a:t>verify if the candidate really works</a:t>
            </a:r>
          </a:p>
          <a:p>
            <a:pPr lvl="1"/>
            <a:r>
              <a:rPr lang="en-US" altLang="zh-CN" smtClean="0">
                <a:latin typeface="Franklin Gothic Book" pitchFamily="32" charset="0"/>
                <a:ea typeface="ＭＳ Ｐゴシック" pitchFamily="32" charset="-128"/>
              </a:rPr>
              <a:t>if so then return YES</a:t>
            </a:r>
          </a:p>
          <a:p>
            <a:r>
              <a:rPr lang="en-US" altLang="zh-CN" smtClean="0">
                <a:latin typeface="Franklin Gothic Book" pitchFamily="32" charset="0"/>
                <a:ea typeface="ＭＳ Ｐゴシック" pitchFamily="32" charset="-128"/>
              </a:rPr>
              <a:t>return NO</a:t>
            </a:r>
          </a:p>
          <a:p>
            <a:endParaRPr lang="en-US" altLang="zh-CN" smtClean="0">
              <a:latin typeface="Franklin Gothic Book" pitchFamily="32" charset="0"/>
              <a:ea typeface="ＭＳ Ｐゴシック" pitchFamily="32" charset="-128"/>
            </a:endParaRPr>
          </a:p>
          <a:p>
            <a:pPr>
              <a:buFont typeface="Wingdings" pitchFamily="32" charset="2"/>
              <a:buNone/>
            </a:pPr>
            <a:r>
              <a:rPr lang="en-US" altLang="zh-CN" smtClean="0">
                <a:latin typeface="Franklin Gothic Book" pitchFamily="32" charset="0"/>
                <a:ea typeface="ＭＳ Ｐゴシック" pitchFamily="32" charset="-128"/>
              </a:rPr>
              <a:t>Difficult to use in practice, though, if number of candidate solutions is large</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57</a:t>
            </a:fld>
            <a:endParaRPr lang="en-US" altLang="zh-CN" dirty="0"/>
          </a:p>
        </p:txBody>
      </p:sp>
    </p:spTree>
    <p:extLst>
      <p:ext uri="{BB962C8B-B14F-4D97-AF65-F5344CB8AC3E}">
        <p14:creationId xmlns:p14="http://schemas.microsoft.com/office/powerpoint/2010/main" val="37812947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Number of Candidate Solutions</a:t>
            </a:r>
          </a:p>
        </p:txBody>
      </p:sp>
      <p:sp>
        <p:nvSpPr>
          <p:cNvPr id="68613" name="Rectangle 3"/>
          <p:cNvSpPr>
            <a:spLocks noGrp="1" noChangeArrowheads="1"/>
          </p:cNvSpPr>
          <p:nvPr>
            <p:ph type="body" idx="1"/>
          </p:nvPr>
        </p:nvSpPr>
        <p:spPr/>
        <p:txBody>
          <a:bodyPr/>
          <a:lstStyle/>
          <a:p>
            <a:r>
              <a:rPr lang="en-US" altLang="zh-CN" sz="3600" smtClean="0">
                <a:latin typeface="Franklin Gothic Book" pitchFamily="32" charset="0"/>
                <a:ea typeface="ＭＳ Ｐゴシック" pitchFamily="32" charset="-128"/>
              </a:rPr>
              <a:t>"Is there a path from u to v in G of length at most k?":  </a:t>
            </a:r>
          </a:p>
          <a:p>
            <a:pPr lvl="1"/>
            <a:r>
              <a:rPr lang="en-US" altLang="zh-CN" sz="3200" smtClean="0">
                <a:latin typeface="Franklin Gothic Book" pitchFamily="32" charset="0"/>
                <a:ea typeface="ＭＳ Ｐゴシック" pitchFamily="32" charset="-128"/>
              </a:rPr>
              <a:t>more than n! candidate solutions where n is the number of vertices in G</a:t>
            </a:r>
          </a:p>
          <a:p>
            <a:r>
              <a:rPr lang="en-US" altLang="zh-CN" sz="3600" smtClean="0">
                <a:latin typeface="Franklin Gothic Book" pitchFamily="32" charset="0"/>
                <a:ea typeface="ＭＳ Ｐゴシック" pitchFamily="32" charset="-128"/>
              </a:rPr>
              <a:t>"Does G have a Hamiltonian cycle?": </a:t>
            </a:r>
          </a:p>
          <a:p>
            <a:pPr lvl="1"/>
            <a:r>
              <a:rPr lang="en-US" altLang="zh-CN" sz="3200" smtClean="0">
                <a:latin typeface="Franklin Gothic Book" pitchFamily="32" charset="0"/>
                <a:ea typeface="ＭＳ Ｐゴシック" pitchFamily="32" charset="-128"/>
              </a:rPr>
              <a:t> n! candidate solutions</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58</a:t>
            </a:fld>
            <a:endParaRPr lang="en-US" altLang="zh-CN" dirty="0"/>
          </a:p>
        </p:txBody>
      </p:sp>
    </p:spTree>
    <p:extLst>
      <p:ext uri="{BB962C8B-B14F-4D97-AF65-F5344CB8AC3E}">
        <p14:creationId xmlns:p14="http://schemas.microsoft.com/office/powerpoint/2010/main" val="8812431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1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61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861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86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Trying to be Smarter</a:t>
            </a:r>
          </a:p>
        </p:txBody>
      </p:sp>
      <p:sp>
        <p:nvSpPr>
          <p:cNvPr id="70661" name="Rectangle 3"/>
          <p:cNvSpPr>
            <a:spLocks noGrp="1" noChangeArrowheads="1"/>
          </p:cNvSpPr>
          <p:nvPr>
            <p:ph type="body" idx="1"/>
          </p:nvPr>
        </p:nvSpPr>
        <p:spPr/>
        <p:txBody>
          <a:bodyPr/>
          <a:lstStyle/>
          <a:p>
            <a:pPr>
              <a:lnSpc>
                <a:spcPct val="90000"/>
              </a:lnSpc>
            </a:pPr>
            <a:r>
              <a:rPr lang="en-US" altLang="zh-CN" smtClean="0">
                <a:latin typeface="Franklin Gothic Book" pitchFamily="32" charset="0"/>
                <a:ea typeface="ＭＳ Ｐゴシック" pitchFamily="32" charset="-128"/>
              </a:rPr>
              <a:t>For the length-k path problem, we can do better than the brute force approach of trying all possible sequences of vertices</a:t>
            </a:r>
          </a:p>
          <a:p>
            <a:pPr lvl="1">
              <a:lnSpc>
                <a:spcPct val="90000"/>
              </a:lnSpc>
            </a:pPr>
            <a:r>
              <a:rPr lang="en-US" altLang="zh-CN" smtClean="0">
                <a:latin typeface="Franklin Gothic Book" pitchFamily="32" charset="0"/>
                <a:ea typeface="ＭＳ Ｐゴシック" pitchFamily="32" charset="-128"/>
              </a:rPr>
              <a:t>use BFS</a:t>
            </a:r>
          </a:p>
          <a:p>
            <a:pPr>
              <a:lnSpc>
                <a:spcPct val="90000"/>
              </a:lnSpc>
            </a:pPr>
            <a:r>
              <a:rPr lang="en-US" altLang="zh-CN" smtClean="0">
                <a:latin typeface="Franklin Gothic Book" pitchFamily="32" charset="0"/>
                <a:ea typeface="ＭＳ Ｐゴシック" pitchFamily="32" charset="-128"/>
              </a:rPr>
              <a:t>For the Hamiltonian cycle problem, no one knows a way that is significantly faster than trying all possibilities</a:t>
            </a:r>
          </a:p>
          <a:p>
            <a:pPr lvl="1">
              <a:lnSpc>
                <a:spcPct val="90000"/>
              </a:lnSpc>
            </a:pPr>
            <a:r>
              <a:rPr lang="en-US" altLang="zh-CN" smtClean="0">
                <a:latin typeface="Franklin Gothic Book" pitchFamily="32" charset="0"/>
                <a:ea typeface="ＭＳ Ｐゴシック" pitchFamily="32" charset="-128"/>
              </a:rPr>
              <a:t>but no one has been able to prove that there is NOT a faster way</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59</a:t>
            </a:fld>
            <a:endParaRPr lang="en-US" altLang="zh-CN" dirty="0"/>
          </a:p>
        </p:txBody>
      </p:sp>
    </p:spTree>
    <p:extLst>
      <p:ext uri="{BB962C8B-B14F-4D97-AF65-F5344CB8AC3E}">
        <p14:creationId xmlns:p14="http://schemas.microsoft.com/office/powerpoint/2010/main" val="2461393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6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6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066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09600" y="25400"/>
            <a:ext cx="7772400" cy="1143000"/>
          </a:xfrm>
        </p:spPr>
        <p:txBody>
          <a:bodyPr/>
          <a:lstStyle/>
          <a:p>
            <a:r>
              <a:rPr lang="zh-CN" altLang="en-US" dirty="0">
                <a:latin typeface="楷体_GB2312" pitchFamily="1" charset="-122"/>
                <a:ea typeface="楷体_GB2312" pitchFamily="1" charset="-122"/>
              </a:rPr>
              <a:t>随机存取机</a:t>
            </a:r>
            <a:r>
              <a:rPr lang="en-US" altLang="zh-CN" dirty="0">
                <a:latin typeface="楷体_GB2312" pitchFamily="1" charset="-122"/>
                <a:ea typeface="楷体_GB2312" pitchFamily="1" charset="-122"/>
              </a:rPr>
              <a:t>RAM</a:t>
            </a:r>
          </a:p>
        </p:txBody>
      </p:sp>
      <p:sp>
        <p:nvSpPr>
          <p:cNvPr id="13315" name="Rectangle 3"/>
          <p:cNvSpPr>
            <a:spLocks noGrp="1" noChangeArrowheads="1"/>
          </p:cNvSpPr>
          <p:nvPr>
            <p:ph type="body" idx="1"/>
          </p:nvPr>
        </p:nvSpPr>
        <p:spPr>
          <a:xfrm>
            <a:off x="609600" y="1371600"/>
            <a:ext cx="7086600" cy="533400"/>
          </a:xfrm>
        </p:spPr>
        <p:txBody>
          <a:bodyPr/>
          <a:lstStyle/>
          <a:p>
            <a:pPr>
              <a:lnSpc>
                <a:spcPct val="90000"/>
              </a:lnSpc>
              <a:buFontTx/>
              <a:buNone/>
            </a:pPr>
            <a:r>
              <a:rPr lang="en-US" altLang="zh-CN" b="1" dirty="0" smtClean="0">
                <a:solidFill>
                  <a:srgbClr val="00B050"/>
                </a:solidFill>
                <a:latin typeface="楷体_GB2312" pitchFamily="1" charset="-122"/>
                <a:ea typeface="楷体_GB2312" pitchFamily="1" charset="-122"/>
              </a:rPr>
              <a:t>RAM</a:t>
            </a:r>
            <a:r>
              <a:rPr lang="zh-CN" altLang="en-US" b="1" dirty="0">
                <a:solidFill>
                  <a:srgbClr val="00B050"/>
                </a:solidFill>
                <a:latin typeface="楷体_GB2312" pitchFamily="1" charset="-122"/>
                <a:ea typeface="楷体_GB2312" pitchFamily="1" charset="-122"/>
              </a:rPr>
              <a:t>程序的耗费标准</a:t>
            </a:r>
          </a:p>
        </p:txBody>
      </p:sp>
      <p:sp>
        <p:nvSpPr>
          <p:cNvPr id="13316" name="Text Box 4"/>
          <p:cNvSpPr txBox="1">
            <a:spLocks noChangeArrowheads="1"/>
          </p:cNvSpPr>
          <p:nvPr/>
        </p:nvSpPr>
        <p:spPr bwMode="auto">
          <a:xfrm>
            <a:off x="273051" y="1988840"/>
            <a:ext cx="861943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r>
              <a:rPr lang="zh-CN" altLang="en-US" sz="2400" b="1" dirty="0">
                <a:solidFill>
                  <a:srgbClr val="CC0000"/>
                </a:solidFill>
                <a:latin typeface="微软雅黑" panose="020B0503020204020204" pitchFamily="34" charset="-122"/>
                <a:ea typeface="微软雅黑" panose="020B0503020204020204" pitchFamily="34" charset="-122"/>
              </a:rPr>
              <a:t>标准一：均匀耗费标准</a:t>
            </a:r>
          </a:p>
          <a:p>
            <a:r>
              <a:rPr lang="zh-CN" altLang="en-US" sz="2400" b="1" dirty="0" smtClean="0">
                <a:latin typeface="微软雅黑" panose="020B0503020204020204" pitchFamily="34" charset="-122"/>
                <a:ea typeface="微软雅黑" panose="020B0503020204020204" pitchFamily="34" charset="-122"/>
              </a:rPr>
              <a:t>在</a:t>
            </a:r>
            <a:r>
              <a:rPr lang="zh-CN" altLang="en-US" sz="2400" b="1" dirty="0">
                <a:latin typeface="微软雅黑" panose="020B0503020204020204" pitchFamily="34" charset="-122"/>
                <a:ea typeface="微软雅黑" panose="020B0503020204020204" pitchFamily="34" charset="-122"/>
              </a:rPr>
              <a:t>均匀耗费标准下，每条</a:t>
            </a:r>
            <a:r>
              <a:rPr lang="en-US" altLang="zh-CN" sz="2400" b="1" dirty="0">
                <a:latin typeface="微软雅黑" panose="020B0503020204020204" pitchFamily="34" charset="-122"/>
                <a:ea typeface="微软雅黑" panose="020B0503020204020204" pitchFamily="34" charset="-122"/>
              </a:rPr>
              <a:t>RAM</a:t>
            </a:r>
            <a:r>
              <a:rPr lang="zh-CN" altLang="en-US" sz="2400" b="1" dirty="0">
                <a:latin typeface="微软雅黑" panose="020B0503020204020204" pitchFamily="34" charset="-122"/>
                <a:ea typeface="微软雅黑" panose="020B0503020204020204" pitchFamily="34" charset="-122"/>
              </a:rPr>
              <a:t>指令需要一个单位时间；</a:t>
            </a:r>
            <a:r>
              <a:rPr lang="zh-CN" altLang="en-US" sz="2400" b="1" dirty="0" smtClean="0">
                <a:latin typeface="微软雅黑" panose="020B0503020204020204" pitchFamily="34" charset="-122"/>
                <a:ea typeface="微软雅黑" panose="020B0503020204020204" pitchFamily="34" charset="-122"/>
              </a:rPr>
              <a:t>每个</a:t>
            </a:r>
            <a:r>
              <a:rPr lang="zh-CN" altLang="en-US" sz="2400" b="1" dirty="0">
                <a:latin typeface="微软雅黑" panose="020B0503020204020204" pitchFamily="34" charset="-122"/>
                <a:ea typeface="微软雅黑" panose="020B0503020204020204" pitchFamily="34" charset="-122"/>
              </a:rPr>
              <a:t>寄存器占用一个单位空间。以后除特别注明，</a:t>
            </a:r>
            <a:r>
              <a:rPr lang="en-US" altLang="zh-CN" sz="2400" b="1" dirty="0">
                <a:latin typeface="微软雅黑" panose="020B0503020204020204" pitchFamily="34" charset="-122"/>
                <a:ea typeface="微软雅黑" panose="020B0503020204020204" pitchFamily="34" charset="-122"/>
              </a:rPr>
              <a:t>RAM</a:t>
            </a:r>
            <a:r>
              <a:rPr lang="zh-CN" altLang="en-US" sz="2400" b="1" dirty="0">
                <a:latin typeface="微软雅黑" panose="020B0503020204020204" pitchFamily="34" charset="-122"/>
                <a:ea typeface="微软雅黑" panose="020B0503020204020204" pitchFamily="34" charset="-122"/>
              </a:rPr>
              <a:t>程序的</a:t>
            </a:r>
            <a:r>
              <a:rPr lang="zh-CN" altLang="en-US" sz="2400" b="1" dirty="0" smtClean="0">
                <a:latin typeface="微软雅黑" panose="020B0503020204020204" pitchFamily="34" charset="-122"/>
                <a:ea typeface="微软雅黑" panose="020B0503020204020204" pitchFamily="34" charset="-122"/>
              </a:rPr>
              <a:t>复杂性</a:t>
            </a:r>
            <a:r>
              <a:rPr lang="zh-CN" altLang="en-US" sz="2400" b="1" dirty="0">
                <a:latin typeface="微软雅黑" panose="020B0503020204020204" pitchFamily="34" charset="-122"/>
                <a:ea typeface="微软雅黑" panose="020B0503020204020204" pitchFamily="34" charset="-122"/>
              </a:rPr>
              <a:t>将按照均匀耗费标准衡量。 </a:t>
            </a:r>
          </a:p>
        </p:txBody>
      </p:sp>
      <p:sp>
        <p:nvSpPr>
          <p:cNvPr id="13317" name="Text Box 5"/>
          <p:cNvSpPr txBox="1">
            <a:spLocks noChangeArrowheads="1"/>
          </p:cNvSpPr>
          <p:nvPr/>
        </p:nvSpPr>
        <p:spPr bwMode="auto">
          <a:xfrm>
            <a:off x="273050" y="3693815"/>
            <a:ext cx="861943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r>
              <a:rPr lang="zh-CN" altLang="en-US" sz="2400" b="1" dirty="0">
                <a:solidFill>
                  <a:srgbClr val="CC0000"/>
                </a:solidFill>
                <a:latin typeface="微软雅黑" panose="020B0503020204020204" pitchFamily="34" charset="-122"/>
                <a:ea typeface="微软雅黑" panose="020B0503020204020204" pitchFamily="34" charset="-122"/>
              </a:rPr>
              <a:t>标准二：对数耗费标准</a:t>
            </a:r>
          </a:p>
          <a:p>
            <a:r>
              <a:rPr lang="zh-CN" altLang="en-US" sz="2400" b="1" dirty="0" smtClean="0">
                <a:latin typeface="微软雅黑" panose="020B0503020204020204" pitchFamily="34" charset="-122"/>
                <a:ea typeface="微软雅黑" panose="020B0503020204020204" pitchFamily="34" charset="-122"/>
              </a:rPr>
              <a:t>对数</a:t>
            </a:r>
            <a:r>
              <a:rPr lang="zh-CN" altLang="en-US" sz="2400" b="1" dirty="0">
                <a:latin typeface="微软雅黑" panose="020B0503020204020204" pitchFamily="34" charset="-122"/>
                <a:ea typeface="微软雅黑" panose="020B0503020204020204" pitchFamily="34" charset="-122"/>
              </a:rPr>
              <a:t>耗费标准是基于这样的假定，即执行一条指令的</a:t>
            </a:r>
            <a:r>
              <a:rPr lang="zh-CN" altLang="en-US" sz="2400" b="1" dirty="0" smtClean="0">
                <a:latin typeface="微软雅黑" panose="020B0503020204020204" pitchFamily="34" charset="-122"/>
                <a:ea typeface="微软雅黑" panose="020B0503020204020204" pitchFamily="34" charset="-122"/>
              </a:rPr>
              <a:t>耗费与</a:t>
            </a:r>
            <a:r>
              <a:rPr lang="zh-CN" altLang="en-US" sz="2400" b="1" dirty="0">
                <a:latin typeface="微软雅黑" panose="020B0503020204020204" pitchFamily="34" charset="-122"/>
                <a:ea typeface="微软雅黑" panose="020B0503020204020204" pitchFamily="34" charset="-122"/>
              </a:rPr>
              <a:t>以二进制表示的指令的操作数长度成比例。在</a:t>
            </a:r>
            <a:r>
              <a:rPr lang="en-US" altLang="zh-CN" sz="2400" b="1" dirty="0">
                <a:latin typeface="微软雅黑" panose="020B0503020204020204" pitchFamily="34" charset="-122"/>
                <a:ea typeface="微软雅黑" panose="020B0503020204020204" pitchFamily="34" charset="-122"/>
              </a:rPr>
              <a:t>RAM</a:t>
            </a:r>
            <a:r>
              <a:rPr lang="zh-CN" altLang="en-US" sz="2400" b="1" dirty="0">
                <a:latin typeface="微软雅黑" panose="020B0503020204020204" pitchFamily="34" charset="-122"/>
                <a:ea typeface="微软雅黑" panose="020B0503020204020204" pitchFamily="34" charset="-122"/>
              </a:rPr>
              <a:t>计算模型下，</a:t>
            </a:r>
          </a:p>
          <a:p>
            <a:r>
              <a:rPr lang="zh-CN" altLang="en-US" sz="2400" b="1" dirty="0">
                <a:latin typeface="微软雅黑" panose="020B0503020204020204" pitchFamily="34" charset="-122"/>
                <a:ea typeface="微软雅黑" panose="020B0503020204020204" pitchFamily="34" charset="-122"/>
              </a:rPr>
              <a:t>假定一个寄存器可存放一个任意大小的整数。因此若设</a:t>
            </a:r>
            <a:r>
              <a:rPr lang="en-US" altLang="zh-CN" sz="2400" b="1" dirty="0">
                <a:latin typeface="微软雅黑" panose="020B0503020204020204" pitchFamily="34" charset="-122"/>
                <a:ea typeface="微软雅黑" panose="020B0503020204020204" pitchFamily="34" charset="-122"/>
              </a:rPr>
              <a:t>l(</a:t>
            </a:r>
            <a:r>
              <a:rPr lang="en-US" altLang="zh-CN" sz="2400" b="1" dirty="0" err="1">
                <a:latin typeface="微软雅黑" panose="020B0503020204020204" pitchFamily="34" charset="-122"/>
                <a:ea typeface="微软雅黑" panose="020B0503020204020204" pitchFamily="34" charset="-122"/>
              </a:rPr>
              <a:t>i</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是</a:t>
            </a:r>
            <a:r>
              <a:rPr lang="zh-CN" altLang="en-US" sz="2400" b="1" dirty="0" smtClean="0">
                <a:latin typeface="微软雅黑" panose="020B0503020204020204" pitchFamily="34" charset="-122"/>
                <a:ea typeface="微软雅黑" panose="020B0503020204020204" pitchFamily="34" charset="-122"/>
              </a:rPr>
              <a:t>整数</a:t>
            </a:r>
            <a:r>
              <a:rPr lang="en-US" altLang="zh-CN" sz="2400" b="1" dirty="0" err="1">
                <a:latin typeface="微软雅黑" panose="020B0503020204020204" pitchFamily="34" charset="-122"/>
                <a:ea typeface="微软雅黑" panose="020B0503020204020204" pitchFamily="34" charset="-122"/>
              </a:rPr>
              <a:t>i</a:t>
            </a:r>
            <a:r>
              <a:rPr lang="zh-CN" altLang="en-US" sz="2400" b="1" dirty="0">
                <a:latin typeface="微软雅黑" panose="020B0503020204020204" pitchFamily="34" charset="-122"/>
                <a:ea typeface="微软雅黑" panose="020B0503020204020204" pitchFamily="34" charset="-122"/>
              </a:rPr>
              <a:t>所占的二进制位数，则</a:t>
            </a:r>
            <a:r>
              <a:rPr lang="zh-CN" altLang="en-US" sz="2400" dirty="0">
                <a:latin typeface="微软雅黑" panose="020B0503020204020204" pitchFamily="34" charset="-122"/>
                <a:ea typeface="微软雅黑" panose="020B0503020204020204" pitchFamily="34" charset="-122"/>
              </a:rPr>
              <a:t> </a:t>
            </a:r>
          </a:p>
        </p:txBody>
      </p:sp>
      <p:graphicFrame>
        <p:nvGraphicFramePr>
          <p:cNvPr id="13318" name="Object 6"/>
          <p:cNvGraphicFramePr>
            <a:graphicFrameLocks noChangeAspect="1"/>
          </p:cNvGraphicFramePr>
          <p:nvPr/>
        </p:nvGraphicFramePr>
        <p:xfrm>
          <a:off x="4140200" y="5434013"/>
          <a:ext cx="2838450" cy="773112"/>
        </p:xfrm>
        <a:graphic>
          <a:graphicData uri="http://schemas.openxmlformats.org/presentationml/2006/ole">
            <mc:AlternateContent xmlns:mc="http://schemas.openxmlformats.org/markup-compatibility/2006">
              <mc:Choice xmlns:v="urn:schemas-microsoft-com:vml" Requires="v">
                <p:oleObj spid="_x0000_s965705" r:id="rId3" imgW="1105217" imgH="394017" progId="Equation.3">
                  <p:embed/>
                </p:oleObj>
              </mc:Choice>
              <mc:Fallback>
                <p:oleObj r:id="rId3" imgW="1105217" imgH="39401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0200" y="5434013"/>
                        <a:ext cx="2838450"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6</a:t>
            </a:fld>
            <a:endParaRPr lang="en-US" altLang="zh-CN" dirty="0"/>
          </a:p>
        </p:txBody>
      </p:sp>
    </p:spTree>
    <p:extLst>
      <p:ext uri="{BB962C8B-B14F-4D97-AF65-F5344CB8AC3E}">
        <p14:creationId xmlns:p14="http://schemas.microsoft.com/office/powerpoint/2010/main" val="9920695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blinds(horizontal)">
                                      <p:cBhvr>
                                        <p:cTn id="7" dur="500"/>
                                        <p:tgtEl>
                                          <p:spTgt spid="13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7"/>
                                        </p:tgtEl>
                                        <p:attrNameLst>
                                          <p:attrName>style.visibility</p:attrName>
                                        </p:attrNameLst>
                                      </p:cBhvr>
                                      <p:to>
                                        <p:strVal val="visible"/>
                                      </p:to>
                                    </p:set>
                                    <p:animEffect transition="in" filter="blinds(horizontal)">
                                      <p:cBhvr>
                                        <p:cTn id="12" dur="500"/>
                                        <p:tgtEl>
                                          <p:spTgt spid="133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3318"/>
                                        </p:tgtEl>
                                        <p:attrNameLst>
                                          <p:attrName>style.visibility</p:attrName>
                                        </p:attrNameLst>
                                      </p:cBhvr>
                                      <p:to>
                                        <p:strVal val="visible"/>
                                      </p:to>
                                    </p:set>
                                    <p:anim calcmode="lin" valueType="num">
                                      <p:cBhvr additive="base">
                                        <p:cTn id="17" dur="500" fill="hold"/>
                                        <p:tgtEl>
                                          <p:spTgt spid="13318"/>
                                        </p:tgtEl>
                                        <p:attrNameLst>
                                          <p:attrName>ppt_x</p:attrName>
                                        </p:attrNameLst>
                                      </p:cBhvr>
                                      <p:tavLst>
                                        <p:tav tm="0">
                                          <p:val>
                                            <p:strVal val="#ppt_x"/>
                                          </p:val>
                                        </p:tav>
                                        <p:tav tm="100000">
                                          <p:val>
                                            <p:strVal val="#ppt_x"/>
                                          </p:val>
                                        </p:tav>
                                      </p:tavLst>
                                    </p:anim>
                                    <p:anim calcmode="lin" valueType="num">
                                      <p:cBhvr additive="base">
                                        <p:cTn id="18"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utoUpdateAnimBg="0"/>
      <p:bldP spid="13317"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en-US" altLang="zh-CN" smtClean="0">
                <a:ea typeface="宋体" panose="02010600030101010101" pitchFamily="2" charset="-122"/>
              </a:rPr>
              <a:t>Distinction: P and NP</a:t>
            </a:r>
            <a:endParaRPr lang="zh-CN" altLang="en-US" smtClean="0">
              <a:ea typeface="宋体" panose="02010600030101010101" pitchFamily="2" charset="-122"/>
            </a:endParaRPr>
          </a:p>
        </p:txBody>
      </p:sp>
      <p:sp>
        <p:nvSpPr>
          <p:cNvPr id="14339" name="内容占位符 2"/>
          <p:cNvSpPr>
            <a:spLocks noGrp="1"/>
          </p:cNvSpPr>
          <p:nvPr>
            <p:ph idx="1"/>
          </p:nvPr>
        </p:nvSpPr>
        <p:spPr/>
        <p:txBody>
          <a:bodyPr/>
          <a:lstStyle/>
          <a:p>
            <a:r>
              <a:rPr lang="en-US" altLang="zh-CN" dirty="0" smtClean="0">
                <a:ea typeface="宋体" panose="02010600030101010101" pitchFamily="2" charset="-122"/>
              </a:rPr>
              <a:t>P is the class of decision problems that we can </a:t>
            </a:r>
            <a:r>
              <a:rPr lang="en-US" altLang="zh-CN" dirty="0" smtClean="0">
                <a:solidFill>
                  <a:srgbClr val="FF0000"/>
                </a:solidFill>
                <a:ea typeface="宋体" panose="02010600030101010101" pitchFamily="2" charset="-122"/>
              </a:rPr>
              <a:t>decide or solve </a:t>
            </a:r>
            <a:r>
              <a:rPr lang="en-US" altLang="zh-CN" dirty="0" smtClean="0">
                <a:ea typeface="宋体" panose="02010600030101010101" pitchFamily="2" charset="-122"/>
              </a:rPr>
              <a:t>using a deterministic algorithm that runs in polynomial time.</a:t>
            </a:r>
          </a:p>
          <a:p>
            <a:r>
              <a:rPr lang="en-US" altLang="zh-CN" dirty="0" smtClean="0">
                <a:ea typeface="宋体" panose="02010600030101010101" pitchFamily="2" charset="-122"/>
              </a:rPr>
              <a:t>NP is the class of decision problems that we can </a:t>
            </a:r>
            <a:r>
              <a:rPr lang="en-US" altLang="zh-CN" dirty="0" smtClean="0">
                <a:solidFill>
                  <a:srgbClr val="FF0000"/>
                </a:solidFill>
                <a:ea typeface="宋体" panose="02010600030101010101" pitchFamily="2" charset="-122"/>
              </a:rPr>
              <a:t>check or verify </a:t>
            </a:r>
            <a:r>
              <a:rPr lang="en-US" altLang="zh-CN" dirty="0" smtClean="0">
                <a:ea typeface="宋体" panose="02010600030101010101" pitchFamily="2" charset="-122"/>
              </a:rPr>
              <a:t>their solution using a deterministic algorithm that runs in polynomial time.</a:t>
            </a:r>
          </a:p>
          <a:p>
            <a:r>
              <a:rPr lang="en-US" altLang="zh-CN" dirty="0" smtClean="0">
                <a:solidFill>
                  <a:srgbClr val="0000FF"/>
                </a:solidFill>
                <a:ea typeface="宋体" panose="02010600030101010101" pitchFamily="2" charset="-122"/>
              </a:rPr>
              <a:t>Claim.   </a:t>
            </a:r>
          </a:p>
          <a:p>
            <a:endParaRPr lang="en-US" altLang="zh-CN" dirty="0" smtClean="0">
              <a:ea typeface="宋体" panose="02010600030101010101" pitchFamily="2" charset="-122"/>
            </a:endParaRPr>
          </a:p>
          <a:p>
            <a:endParaRPr lang="zh-CN" altLang="en-US" dirty="0" smtClean="0">
              <a:ea typeface="宋体" panose="02010600030101010101" pitchFamily="2" charset="-122"/>
            </a:endParaRPr>
          </a:p>
        </p:txBody>
      </p:sp>
      <p:graphicFrame>
        <p:nvGraphicFramePr>
          <p:cNvPr id="14341" name="Object 4"/>
          <p:cNvGraphicFramePr>
            <a:graphicFrameLocks noChangeAspect="1"/>
          </p:cNvGraphicFramePr>
          <p:nvPr/>
        </p:nvGraphicFramePr>
        <p:xfrm>
          <a:off x="2124075" y="5297488"/>
          <a:ext cx="1223963" cy="434975"/>
        </p:xfrm>
        <a:graphic>
          <a:graphicData uri="http://schemas.openxmlformats.org/presentationml/2006/ole">
            <mc:AlternateContent xmlns:mc="http://schemas.openxmlformats.org/markup-compatibility/2006">
              <mc:Choice xmlns:v="urn:schemas-microsoft-com:vml" Requires="v">
                <p:oleObj spid="_x0000_s960593" name="Equation" r:id="rId3" imgW="533169" imgH="190417" progId="Equation.DSMT4">
                  <p:embed/>
                </p:oleObj>
              </mc:Choice>
              <mc:Fallback>
                <p:oleObj name="Equation" r:id="rId3" imgW="533169" imgH="190417"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5297488"/>
                        <a:ext cx="12239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60</a:t>
            </a:fld>
            <a:endParaRPr lang="en-US" altLang="zh-CN" dirty="0"/>
          </a:p>
        </p:txBody>
      </p:sp>
    </p:spTree>
    <p:extLst>
      <p:ext uri="{BB962C8B-B14F-4D97-AF65-F5344CB8AC3E}">
        <p14:creationId xmlns:p14="http://schemas.microsoft.com/office/powerpoint/2010/main" val="121791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ChangeArrowheads="1"/>
          </p:cNvSpPr>
          <p:nvPr/>
        </p:nvSpPr>
        <p:spPr bwMode="auto">
          <a:xfrm>
            <a:off x="0" y="899509"/>
            <a:ext cx="8946905" cy="5409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269875"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0" hangingPunct="0">
              <a:lnSpc>
                <a:spcPct val="130000"/>
              </a:lnSpc>
              <a:buClrTx/>
              <a:buSzTx/>
              <a:buFontTx/>
              <a:buNone/>
            </a:pPr>
            <a:r>
              <a:rPr lang="en-US" altLang="zh-CN" sz="2215" dirty="0">
                <a:latin typeface="微软雅黑" panose="020B0503020204020204" pitchFamily="34" charset="-122"/>
                <a:ea typeface="微软雅黑" panose="020B0503020204020204" pitchFamily="34" charset="-122"/>
              </a:rPr>
              <a:t>  1971</a:t>
            </a:r>
            <a:r>
              <a:rPr lang="zh-CN" altLang="en-US" sz="2215" dirty="0">
                <a:latin typeface="微软雅黑" panose="020B0503020204020204" pitchFamily="34" charset="-122"/>
                <a:ea typeface="微软雅黑" panose="020B0503020204020204" pitchFamily="34" charset="-122"/>
              </a:rPr>
              <a:t>年</a:t>
            </a:r>
            <a:r>
              <a:rPr lang="en-US" altLang="zh-CN" sz="2215" dirty="0">
                <a:latin typeface="微软雅黑" panose="020B0503020204020204" pitchFamily="34" charset="-122"/>
                <a:ea typeface="微软雅黑" panose="020B0503020204020204" pitchFamily="34" charset="-122"/>
              </a:rPr>
              <a:t>S. Cook</a:t>
            </a:r>
            <a:r>
              <a:rPr lang="zh-CN" altLang="en-US" sz="2215" dirty="0">
                <a:latin typeface="微软雅黑" panose="020B0503020204020204" pitchFamily="34" charset="-122"/>
                <a:ea typeface="微软雅黑" panose="020B0503020204020204" pitchFamily="34" charset="-122"/>
              </a:rPr>
              <a:t>发表了“</a:t>
            </a:r>
            <a:r>
              <a:rPr lang="en-US" altLang="zh-CN" sz="2215" dirty="0">
                <a:latin typeface="微软雅黑" panose="020B0503020204020204" pitchFamily="34" charset="-122"/>
                <a:ea typeface="微软雅黑" panose="020B0503020204020204" pitchFamily="34" charset="-122"/>
              </a:rPr>
              <a:t>The Complexity of Theorem Proving Procedures”</a:t>
            </a:r>
            <a:r>
              <a:rPr lang="zh-CN" altLang="en-US" sz="2215" dirty="0">
                <a:latin typeface="微软雅黑" panose="020B0503020204020204" pitchFamily="34" charset="-122"/>
                <a:ea typeface="微软雅黑" panose="020B0503020204020204" pitchFamily="34" charset="-122"/>
              </a:rPr>
              <a:t>这篇著名论文，</a:t>
            </a:r>
            <a:r>
              <a:rPr lang="en-US" altLang="zh-CN" sz="2215" dirty="0">
                <a:latin typeface="微软雅黑" panose="020B0503020204020204" pitchFamily="34" charset="-122"/>
                <a:ea typeface="微软雅黑" panose="020B0503020204020204" pitchFamily="34" charset="-122"/>
              </a:rPr>
              <a:t>1972</a:t>
            </a:r>
            <a:r>
              <a:rPr lang="zh-CN" altLang="en-US" sz="2215" dirty="0">
                <a:latin typeface="微软雅黑" panose="020B0503020204020204" pitchFamily="34" charset="-122"/>
                <a:ea typeface="微软雅黑" panose="020B0503020204020204" pitchFamily="34" charset="-122"/>
              </a:rPr>
              <a:t>年</a:t>
            </a:r>
            <a:r>
              <a:rPr lang="en-US" altLang="zh-CN" sz="2215" dirty="0">
                <a:latin typeface="微软雅黑" panose="020B0503020204020204" pitchFamily="34" charset="-122"/>
                <a:ea typeface="微软雅黑" panose="020B0503020204020204" pitchFamily="34" charset="-122"/>
              </a:rPr>
              <a:t>R. Karp</a:t>
            </a:r>
            <a:r>
              <a:rPr lang="zh-CN" altLang="en-US" sz="2215" dirty="0">
                <a:latin typeface="微软雅黑" panose="020B0503020204020204" pitchFamily="34" charset="-122"/>
                <a:ea typeface="微软雅黑" panose="020B0503020204020204" pitchFamily="34" charset="-122"/>
              </a:rPr>
              <a:t>发表了“</a:t>
            </a:r>
            <a:r>
              <a:rPr lang="en-US" altLang="zh-CN" sz="2215" dirty="0" err="1">
                <a:latin typeface="微软雅黑" panose="020B0503020204020204" pitchFamily="34" charset="-122"/>
                <a:ea typeface="微软雅黑" panose="020B0503020204020204" pitchFamily="34" charset="-122"/>
              </a:rPr>
              <a:t>Reducibilty</a:t>
            </a:r>
            <a:r>
              <a:rPr lang="en-US" altLang="zh-CN" sz="2215" dirty="0">
                <a:latin typeface="微软雅黑" panose="020B0503020204020204" pitchFamily="34" charset="-122"/>
                <a:ea typeface="微软雅黑" panose="020B0503020204020204" pitchFamily="34" charset="-122"/>
              </a:rPr>
              <a:t>  Among Combinatorial Prob1ems”</a:t>
            </a:r>
            <a:r>
              <a:rPr lang="zh-CN" altLang="en-US" sz="2215" dirty="0">
                <a:latin typeface="微软雅黑" panose="020B0503020204020204" pitchFamily="34" charset="-122"/>
                <a:ea typeface="微软雅黑" panose="020B0503020204020204" pitchFamily="34" charset="-122"/>
              </a:rPr>
              <a:t>，从此奠定了</a:t>
            </a:r>
            <a:r>
              <a:rPr lang="en-US" altLang="zh-CN" sz="2215" dirty="0">
                <a:latin typeface="微软雅黑" panose="020B0503020204020204" pitchFamily="34" charset="-122"/>
                <a:ea typeface="微软雅黑" panose="020B0503020204020204" pitchFamily="34" charset="-122"/>
              </a:rPr>
              <a:t>NP</a:t>
            </a:r>
            <a:r>
              <a:rPr lang="zh-CN" altLang="en-US" sz="2215" dirty="0">
                <a:latin typeface="微软雅黑" panose="020B0503020204020204" pitchFamily="34" charset="-122"/>
                <a:ea typeface="微软雅黑" panose="020B0503020204020204" pitchFamily="34" charset="-122"/>
              </a:rPr>
              <a:t>完全理论的基础。</a:t>
            </a:r>
            <a:r>
              <a:rPr lang="en-US" altLang="zh-CN" sz="2215" dirty="0">
                <a:latin typeface="微软雅黑" panose="020B0503020204020204" pitchFamily="34" charset="-122"/>
                <a:ea typeface="微软雅黑" panose="020B0503020204020204" pitchFamily="34" charset="-122"/>
              </a:rPr>
              <a:t>NP</a:t>
            </a:r>
            <a:r>
              <a:rPr lang="zh-CN" altLang="en-US" sz="2215" dirty="0">
                <a:latin typeface="微软雅黑" panose="020B0503020204020204" pitchFamily="34" charset="-122"/>
                <a:ea typeface="微软雅黑" panose="020B0503020204020204" pitchFamily="34" charset="-122"/>
              </a:rPr>
              <a:t>完全理论指出在</a:t>
            </a:r>
            <a:r>
              <a:rPr lang="en-US" altLang="zh-CN" sz="2215" dirty="0">
                <a:latin typeface="微软雅黑" panose="020B0503020204020204" pitchFamily="34" charset="-122"/>
                <a:ea typeface="微软雅黑" panose="020B0503020204020204" pitchFamily="34" charset="-122"/>
              </a:rPr>
              <a:t>NP</a:t>
            </a:r>
            <a:r>
              <a:rPr lang="zh-CN" altLang="en-US" sz="2215" dirty="0">
                <a:latin typeface="微软雅黑" panose="020B0503020204020204" pitchFamily="34" charset="-122"/>
                <a:ea typeface="微软雅黑" panose="020B0503020204020204" pitchFamily="34" charset="-122"/>
              </a:rPr>
              <a:t>类中有一些问题具有以下性质：</a:t>
            </a:r>
            <a:r>
              <a:rPr lang="zh-CN" altLang="en-US" sz="2215" dirty="0">
                <a:solidFill>
                  <a:srgbClr val="FF0000"/>
                </a:solidFill>
                <a:latin typeface="微软雅黑" panose="020B0503020204020204" pitchFamily="34" charset="-122"/>
                <a:ea typeface="微软雅黑" panose="020B0503020204020204" pitchFamily="34" charset="-122"/>
              </a:rPr>
              <a:t>若其中一个问题获得多项式算法，则这一类问题就全部获得了多项式算法；</a:t>
            </a:r>
            <a:r>
              <a:rPr lang="zh-CN" altLang="en-US" sz="2215" dirty="0">
                <a:solidFill>
                  <a:srgbClr val="00B0F0"/>
                </a:solidFill>
                <a:latin typeface="微软雅黑" panose="020B0503020204020204" pitchFamily="34" charset="-122"/>
                <a:ea typeface="微软雅黑" panose="020B0503020204020204" pitchFamily="34" charset="-122"/>
              </a:rPr>
              <a:t>反之，若能证明其中一个问题是多项式时间内不可解的，则这</a:t>
            </a:r>
            <a:r>
              <a:rPr lang="en-US" altLang="zh-CN" sz="2215" dirty="0">
                <a:solidFill>
                  <a:srgbClr val="00B0F0"/>
                </a:solidFill>
                <a:latin typeface="微软雅黑" panose="020B0503020204020204" pitchFamily="34" charset="-122"/>
                <a:ea typeface="微软雅黑" panose="020B0503020204020204" pitchFamily="34" charset="-122"/>
              </a:rPr>
              <a:t>-</a:t>
            </a:r>
            <a:r>
              <a:rPr lang="zh-CN" altLang="en-US" sz="2215" dirty="0">
                <a:solidFill>
                  <a:srgbClr val="00B0F0"/>
                </a:solidFill>
                <a:latin typeface="微软雅黑" panose="020B0503020204020204" pitchFamily="34" charset="-122"/>
                <a:ea typeface="微软雅黑" panose="020B0503020204020204" pitchFamily="34" charset="-122"/>
              </a:rPr>
              <a:t>类问题就全部是多项式时间内不可解的。</a:t>
            </a:r>
            <a:r>
              <a:rPr lang="zh-CN" altLang="en-US" sz="2215" dirty="0">
                <a:latin typeface="微软雅黑" panose="020B0503020204020204" pitchFamily="34" charset="-122"/>
                <a:ea typeface="微软雅黑" panose="020B0503020204020204" pitchFamily="34" charset="-122"/>
              </a:rPr>
              <a:t>这类问题将称之为</a:t>
            </a:r>
            <a:r>
              <a:rPr lang="en-US" altLang="zh-CN" sz="2215" dirty="0">
                <a:latin typeface="微软雅黑" panose="020B0503020204020204" pitchFamily="34" charset="-122"/>
                <a:ea typeface="微软雅黑" panose="020B0503020204020204" pitchFamily="34" charset="-122"/>
              </a:rPr>
              <a:t>NP</a:t>
            </a:r>
            <a:r>
              <a:rPr lang="zh-CN" altLang="en-US" sz="2215" dirty="0">
                <a:latin typeface="微软雅黑" panose="020B0503020204020204" pitchFamily="34" charset="-122"/>
                <a:ea typeface="微软雅黑" panose="020B0503020204020204" pitchFamily="34" charset="-122"/>
              </a:rPr>
              <a:t>完全问题。</a:t>
            </a:r>
            <a:r>
              <a:rPr lang="en-US" altLang="zh-CN" sz="2215" dirty="0">
                <a:latin typeface="微软雅黑" panose="020B0503020204020204" pitchFamily="34" charset="-122"/>
                <a:ea typeface="微软雅黑" panose="020B0503020204020204" pitchFamily="34" charset="-122"/>
              </a:rPr>
              <a:t>NP</a:t>
            </a:r>
            <a:r>
              <a:rPr lang="zh-CN" altLang="en-US" sz="2215" dirty="0">
                <a:latin typeface="微软雅黑" panose="020B0503020204020204" pitchFamily="34" charset="-122"/>
                <a:ea typeface="微软雅黑" panose="020B0503020204020204" pitchFamily="34" charset="-122"/>
              </a:rPr>
              <a:t>完全理论不打算找出这一类问题的算法，仅仅着眼于证明这一类问题的等价性，即证明它们的难度相当。</a:t>
            </a:r>
          </a:p>
          <a:p>
            <a:pPr algn="just" eaLnBrk="0" hangingPunct="0">
              <a:lnSpc>
                <a:spcPct val="130000"/>
              </a:lnSpc>
              <a:buClrTx/>
              <a:buSzTx/>
              <a:buFontTx/>
              <a:buNone/>
            </a:pPr>
            <a:r>
              <a:rPr lang="zh-CN" altLang="en-US" sz="2215" dirty="0">
                <a:latin typeface="微软雅黑" panose="020B0503020204020204" pitchFamily="34" charset="-122"/>
                <a:ea typeface="微软雅黑" panose="020B0503020204020204" pitchFamily="34" charset="-122"/>
              </a:rPr>
              <a:t>  </a:t>
            </a:r>
            <a:r>
              <a:rPr lang="en-US" altLang="zh-CN" sz="2215" dirty="0">
                <a:latin typeface="微软雅黑" panose="020B0503020204020204" pitchFamily="34" charset="-122"/>
                <a:ea typeface="微软雅黑" panose="020B0503020204020204" pitchFamily="34" charset="-122"/>
              </a:rPr>
              <a:t>NP</a:t>
            </a:r>
            <a:r>
              <a:rPr lang="zh-CN" altLang="en-US" sz="2215" dirty="0">
                <a:latin typeface="微软雅黑" panose="020B0503020204020204" pitchFamily="34" charset="-122"/>
                <a:ea typeface="微软雅黑" panose="020B0503020204020204" pitchFamily="34" charset="-122"/>
              </a:rPr>
              <a:t>完全理论还很年轻，有许多问题等待人们研究。例如，“</a:t>
            </a:r>
            <a:r>
              <a:rPr lang="en-US" altLang="zh-CN" sz="2215" dirty="0">
                <a:solidFill>
                  <a:srgbClr val="00B0F0"/>
                </a:solidFill>
                <a:latin typeface="微软雅黑" panose="020B0503020204020204" pitchFamily="34" charset="-122"/>
                <a:ea typeface="微软雅黑" panose="020B0503020204020204" pitchFamily="34" charset="-122"/>
              </a:rPr>
              <a:t>NP</a:t>
            </a:r>
            <a:r>
              <a:rPr lang="zh-CN" altLang="en-US" sz="2215" dirty="0">
                <a:solidFill>
                  <a:srgbClr val="00B0F0"/>
                </a:solidFill>
                <a:latin typeface="微软雅黑" panose="020B0503020204020204" pitchFamily="34" charset="-122"/>
                <a:ea typeface="微软雅黑" panose="020B0503020204020204" pitchFamily="34" charset="-122"/>
              </a:rPr>
              <a:t>＝</a:t>
            </a:r>
            <a:r>
              <a:rPr lang="en-US" altLang="zh-CN" sz="2215" dirty="0">
                <a:solidFill>
                  <a:srgbClr val="00B0F0"/>
                </a:solidFill>
                <a:latin typeface="微软雅黑" panose="020B0503020204020204" pitchFamily="34" charset="-122"/>
                <a:ea typeface="微软雅黑" panose="020B0503020204020204" pitchFamily="34" charset="-122"/>
              </a:rPr>
              <a:t>P</a:t>
            </a:r>
            <a:r>
              <a:rPr lang="en-US" altLang="zh-CN" sz="2215" dirty="0">
                <a:latin typeface="微软雅黑" panose="020B0503020204020204" pitchFamily="34" charset="-122"/>
                <a:ea typeface="微软雅黑" panose="020B0503020204020204" pitchFamily="34" charset="-122"/>
              </a:rPr>
              <a:t>”</a:t>
            </a:r>
            <a:r>
              <a:rPr lang="zh-CN" altLang="en-US" sz="2215" dirty="0">
                <a:latin typeface="微软雅黑" panose="020B0503020204020204" pitchFamily="34" charset="-122"/>
                <a:ea typeface="微软雅黑" panose="020B0503020204020204" pitchFamily="34" charset="-122"/>
              </a:rPr>
              <a:t>还是相反“</a:t>
            </a:r>
            <a:r>
              <a:rPr lang="en-US" altLang="zh-CN" sz="2215" dirty="0">
                <a:solidFill>
                  <a:srgbClr val="00B0F0"/>
                </a:solidFill>
                <a:latin typeface="微软雅黑" panose="020B0503020204020204" pitchFamily="34" charset="-122"/>
                <a:ea typeface="微软雅黑" panose="020B0503020204020204" pitchFamily="34" charset="-122"/>
              </a:rPr>
              <a:t>P</a:t>
            </a:r>
            <a:r>
              <a:rPr lang="zh-CN" altLang="en-US" sz="2215" dirty="0">
                <a:solidFill>
                  <a:srgbClr val="00B0F0"/>
                </a:solidFill>
                <a:latin typeface="微软雅黑" panose="020B0503020204020204" pitchFamily="34" charset="-122"/>
                <a:ea typeface="微软雅黑" panose="020B0503020204020204" pitchFamily="34" charset="-122"/>
              </a:rPr>
              <a:t>是</a:t>
            </a:r>
            <a:r>
              <a:rPr lang="en-US" altLang="zh-CN" sz="2215" dirty="0">
                <a:solidFill>
                  <a:srgbClr val="00B0F0"/>
                </a:solidFill>
                <a:latin typeface="微软雅黑" panose="020B0503020204020204" pitchFamily="34" charset="-122"/>
                <a:ea typeface="微软雅黑" panose="020B0503020204020204" pitchFamily="34" charset="-122"/>
              </a:rPr>
              <a:t>NP</a:t>
            </a:r>
            <a:r>
              <a:rPr lang="zh-CN" altLang="en-US" sz="2215" dirty="0">
                <a:solidFill>
                  <a:srgbClr val="00B0F0"/>
                </a:solidFill>
                <a:latin typeface="微软雅黑" panose="020B0503020204020204" pitchFamily="34" charset="-122"/>
                <a:ea typeface="微软雅黑" panose="020B0503020204020204" pitchFamily="34" charset="-122"/>
              </a:rPr>
              <a:t>的真子集</a:t>
            </a:r>
            <a:r>
              <a:rPr lang="zh-CN" altLang="en-US" sz="2215" dirty="0">
                <a:latin typeface="微软雅黑" panose="020B0503020204020204" pitchFamily="34" charset="-122"/>
                <a:ea typeface="微软雅黑" panose="020B0503020204020204" pitchFamily="34" charset="-122"/>
              </a:rPr>
              <a:t>”。这个问题是当代计算机科学中的一大难题。 </a:t>
            </a:r>
          </a:p>
        </p:txBody>
      </p:sp>
      <p:sp>
        <p:nvSpPr>
          <p:cNvPr id="5" name="Rectangle 2"/>
          <p:cNvSpPr>
            <a:spLocks noGrp="1" noChangeArrowheads="1"/>
          </p:cNvSpPr>
          <p:nvPr>
            <p:ph type="title"/>
          </p:nvPr>
        </p:nvSpPr>
        <p:spPr>
          <a:xfrm>
            <a:off x="428625" y="357188"/>
            <a:ext cx="7143750" cy="623887"/>
          </a:xfrm>
        </p:spPr>
        <p:txBody>
          <a:bodyPr/>
          <a:lstStyle/>
          <a:p>
            <a:r>
              <a:rPr lang="en-US" altLang="zh-CN" dirty="0" smtClean="0">
                <a:latin typeface="Franklin Gothic Book" pitchFamily="32" charset="0"/>
                <a:ea typeface="ＭＳ Ｐゴシック" pitchFamily="32" charset="-128"/>
              </a:rPr>
              <a:t>Polynomial Reduction</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61</a:t>
            </a:fld>
            <a:endParaRPr lang="en-US" altLang="zh-CN" dirty="0"/>
          </a:p>
        </p:txBody>
      </p:sp>
    </p:spTree>
    <p:extLst>
      <p:ext uri="{BB962C8B-B14F-4D97-AF65-F5344CB8AC3E}">
        <p14:creationId xmlns:p14="http://schemas.microsoft.com/office/powerpoint/2010/main" val="1843276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iterate type="lt">
                                    <p:tmPct val="10000"/>
                                  </p:iterate>
                                  <p:childTnLst>
                                    <p:set>
                                      <p:cBhvr>
                                        <p:cTn id="6" dur="1" fill="hold">
                                          <p:stCondLst>
                                            <p:cond delay="0"/>
                                          </p:stCondLst>
                                        </p:cTn>
                                        <p:tgtEl>
                                          <p:spTgt spid="559106">
                                            <p:txEl>
                                              <p:pRg st="0" end="0"/>
                                            </p:txEl>
                                          </p:spTgt>
                                        </p:tgtEl>
                                        <p:attrNameLst>
                                          <p:attrName>style.visibility</p:attrName>
                                        </p:attrNameLst>
                                      </p:cBhvr>
                                      <p:to>
                                        <p:strVal val="visible"/>
                                      </p:to>
                                    </p:set>
                                    <p:anim calcmode="lin" valueType="num">
                                      <p:cBhvr additive="base">
                                        <p:cTn id="7" dur="500" fill="hold"/>
                                        <p:tgtEl>
                                          <p:spTgt spid="55910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9106">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15350"/>
                            </p:stCondLst>
                            <p:childTnLst>
                              <p:par>
                                <p:cTn id="10" presetID="2" presetClass="entr" presetSubtype="4" fill="hold" grpId="0" nodeType="afterEffect">
                                  <p:stCondLst>
                                    <p:cond delay="0"/>
                                  </p:stCondLst>
                                  <p:iterate type="lt">
                                    <p:tmPct val="10000"/>
                                  </p:iterate>
                                  <p:childTnLst>
                                    <p:set>
                                      <p:cBhvr>
                                        <p:cTn id="11" dur="1" fill="hold">
                                          <p:stCondLst>
                                            <p:cond delay="0"/>
                                          </p:stCondLst>
                                        </p:cTn>
                                        <p:tgtEl>
                                          <p:spTgt spid="559106">
                                            <p:txEl>
                                              <p:pRg st="1" end="1"/>
                                            </p:txEl>
                                          </p:spTgt>
                                        </p:tgtEl>
                                        <p:attrNameLst>
                                          <p:attrName>style.visibility</p:attrName>
                                        </p:attrNameLst>
                                      </p:cBhvr>
                                      <p:to>
                                        <p:strVal val="visible"/>
                                      </p:to>
                                    </p:set>
                                    <p:anim calcmode="lin" valueType="num">
                                      <p:cBhvr additive="base">
                                        <p:cTn id="12" dur="500" fill="hold"/>
                                        <p:tgtEl>
                                          <p:spTgt spid="559106">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5910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6"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a:xfrm>
            <a:off x="-1" y="332656"/>
            <a:ext cx="8289681" cy="703385"/>
          </a:xfrm>
        </p:spPr>
        <p:txBody>
          <a:bodyPr/>
          <a:lstStyle/>
          <a:p>
            <a:r>
              <a:rPr lang="zh-CN" altLang="en-US" sz="3600" dirty="0" smtClean="0">
                <a:latin typeface="黑体" panose="02010609060101010101" pitchFamily="49" charset="-122"/>
                <a:ea typeface="黑体" panose="02010609060101010101" pitchFamily="49" charset="-122"/>
              </a:rPr>
              <a:t>多项式</a:t>
            </a:r>
            <a:r>
              <a:rPr lang="zh-CN" altLang="en-US" sz="3600" dirty="0">
                <a:latin typeface="黑体" panose="02010609060101010101" pitchFamily="49" charset="-122"/>
                <a:ea typeface="黑体" panose="02010609060101010101" pitchFamily="49" charset="-122"/>
              </a:rPr>
              <a:t>变换与可满足性问题 </a:t>
            </a:r>
          </a:p>
        </p:txBody>
      </p:sp>
      <p:sp>
        <p:nvSpPr>
          <p:cNvPr id="568323" name="Rectangle 3"/>
          <p:cNvSpPr>
            <a:spLocks noChangeArrowheads="1"/>
          </p:cNvSpPr>
          <p:nvPr/>
        </p:nvSpPr>
        <p:spPr bwMode="auto">
          <a:xfrm>
            <a:off x="305194" y="1553054"/>
            <a:ext cx="8340969" cy="4189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9875" algn="l">
              <a:spcBef>
                <a:spcPct val="0"/>
              </a:spcBef>
              <a:defRPr kumimoji="1" sz="2400">
                <a:solidFill>
                  <a:schemeClr val="tx1"/>
                </a:solidFill>
                <a:latin typeface="Times New Roman" panose="02020603050405020304" pitchFamily="18" charset="0"/>
                <a:ea typeface="宋体" panose="02010600030101010101" pitchFamily="2" charset="-122"/>
              </a:defRPr>
            </a:lvl1pPr>
            <a:lvl2pPr algn="l">
              <a:spcBef>
                <a:spcPct val="0"/>
              </a:spcBef>
              <a:defRPr kumimoji="1" sz="2400">
                <a:solidFill>
                  <a:schemeClr val="tx1"/>
                </a:solidFill>
                <a:latin typeface="Times New Roman" panose="02020603050405020304" pitchFamily="18" charset="0"/>
                <a:ea typeface="宋体" panose="02010600030101010101" pitchFamily="2" charset="-122"/>
              </a:defRPr>
            </a:lvl2pPr>
            <a:lvl3pPr algn="l">
              <a:spcBef>
                <a:spcPct val="0"/>
              </a:spcBef>
              <a:defRPr kumimoji="1" sz="2400">
                <a:solidFill>
                  <a:schemeClr val="tx1"/>
                </a:solidFill>
                <a:latin typeface="Times New Roman" panose="02020603050405020304" pitchFamily="18" charset="0"/>
                <a:ea typeface="宋体" panose="02010600030101010101" pitchFamily="2" charset="-122"/>
              </a:defRPr>
            </a:lvl3pPr>
            <a:lvl4pPr algn="l">
              <a:spcBef>
                <a:spcPct val="0"/>
              </a:spcBef>
              <a:defRPr kumimoji="1" sz="2400">
                <a:solidFill>
                  <a:schemeClr val="tx1"/>
                </a:solidFill>
                <a:latin typeface="Times New Roman" panose="02020603050405020304" pitchFamily="18" charset="0"/>
                <a:ea typeface="宋体" panose="02010600030101010101" pitchFamily="2" charset="-122"/>
              </a:defRPr>
            </a:lvl4pPr>
            <a:lvl5pPr algn="l">
              <a:spcBef>
                <a:spcPct val="0"/>
              </a:spcBef>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lnSpc>
                <a:spcPct val="140000"/>
              </a:lnSpc>
              <a:buClrTx/>
              <a:buSzTx/>
              <a:buFontTx/>
              <a:buNone/>
            </a:pPr>
            <a:r>
              <a:rPr lang="en-US" altLang="zh-CN" sz="2585" dirty="0">
                <a:solidFill>
                  <a:srgbClr val="00B0F0"/>
                </a:solidFill>
                <a:latin typeface="宋体" panose="02010600030101010101" pitchFamily="2" charset="-122"/>
              </a:rPr>
              <a:t>  </a:t>
            </a:r>
            <a:r>
              <a:rPr lang="zh-CN" altLang="en-US" sz="2585" dirty="0" smtClean="0">
                <a:solidFill>
                  <a:srgbClr val="00B0F0"/>
                </a:solidFill>
                <a:latin typeface="黑体" panose="02010609060101010101" pitchFamily="49" charset="-122"/>
                <a:ea typeface="黑体" panose="02010609060101010101" pitchFamily="49" charset="-122"/>
              </a:rPr>
              <a:t>定义</a:t>
            </a:r>
            <a:r>
              <a:rPr lang="en-US" altLang="zh-CN" sz="2585" dirty="0" smtClean="0">
                <a:solidFill>
                  <a:srgbClr val="00B0F0"/>
                </a:solidFill>
                <a:latin typeface="黑体" panose="02010609060101010101" pitchFamily="49" charset="-122"/>
                <a:ea typeface="黑体" panose="02010609060101010101" pitchFamily="49" charset="-122"/>
              </a:rPr>
              <a:t>3</a:t>
            </a:r>
            <a:r>
              <a:rPr lang="en-US" altLang="zh-CN" sz="2585" dirty="0" smtClean="0">
                <a:solidFill>
                  <a:srgbClr val="00B0F0"/>
                </a:solidFill>
                <a:latin typeface="宋体" panose="02010600030101010101" pitchFamily="2" charset="-122"/>
              </a:rPr>
              <a:t>  </a:t>
            </a:r>
            <a:r>
              <a:rPr lang="en-US" altLang="zh-CN" sz="2585" dirty="0">
                <a:solidFill>
                  <a:srgbClr val="FF0000"/>
                </a:solidFill>
                <a:latin typeface="宋体" panose="02010600030101010101" pitchFamily="2" charset="-122"/>
              </a:rPr>
              <a:t>P</a:t>
            </a:r>
            <a:r>
              <a:rPr lang="en-US" altLang="zh-CN" sz="2585" dirty="0">
                <a:solidFill>
                  <a:srgbClr val="FF0000"/>
                </a:solidFill>
                <a:latin typeface="宋体" panose="02010600030101010101" pitchFamily="2" charset="-122"/>
                <a:cs typeface="Lucida Sans Unicode" panose="020B0602030504020204" pitchFamily="34" charset="0"/>
              </a:rPr>
              <a:t>≜</a:t>
            </a:r>
            <a:r>
              <a:rPr lang="en-US" altLang="zh-CN" sz="2585" dirty="0">
                <a:solidFill>
                  <a:srgbClr val="FF0000"/>
                </a:solidFill>
                <a:latin typeface="宋体" panose="02010600030101010101" pitchFamily="2" charset="-122"/>
              </a:rPr>
              <a:t>{L</a:t>
            </a:r>
            <a:r>
              <a:rPr lang="en-US" altLang="zh-CN" sz="2585" dirty="0">
                <a:solidFill>
                  <a:srgbClr val="FF0000"/>
                </a:solidFill>
                <a:latin typeface="宋体" panose="02010600030101010101" pitchFamily="2" charset="-122"/>
                <a:cs typeface="Lucida Sans Unicode" panose="020B0602030504020204" pitchFamily="34" charset="0"/>
              </a:rPr>
              <a:t>⊂</a:t>
            </a:r>
            <a:r>
              <a:rPr lang="en-US" altLang="zh-CN" sz="2585" dirty="0">
                <a:solidFill>
                  <a:srgbClr val="FF0000"/>
                </a:solidFill>
                <a:latin typeface="宋体" panose="02010600030101010101" pitchFamily="2" charset="-122"/>
              </a:rPr>
              <a:t>{0,1}</a:t>
            </a:r>
            <a:r>
              <a:rPr lang="en-US" altLang="zh-CN" sz="2585" baseline="30000" dirty="0">
                <a:solidFill>
                  <a:srgbClr val="FF0000"/>
                </a:solidFill>
                <a:latin typeface="宋体" panose="02010600030101010101" pitchFamily="2" charset="-122"/>
              </a:rPr>
              <a:t>*</a:t>
            </a:r>
            <a:r>
              <a:rPr lang="en-US" altLang="zh-CN" sz="2585" dirty="0">
                <a:solidFill>
                  <a:srgbClr val="FF0000"/>
                </a:solidFill>
                <a:latin typeface="宋体" panose="02010600030101010101" pitchFamily="2" charset="-122"/>
              </a:rPr>
              <a:t>|L</a:t>
            </a:r>
            <a:r>
              <a:rPr lang="zh-CN" altLang="en-US" sz="2585" dirty="0">
                <a:solidFill>
                  <a:srgbClr val="FF0000"/>
                </a:solidFill>
                <a:latin typeface="宋体" panose="02010600030101010101" pitchFamily="2" charset="-122"/>
              </a:rPr>
              <a:t>为确定图灵机在多项式时间内所接受｝</a:t>
            </a:r>
            <a:r>
              <a:rPr lang="zh-CN" altLang="en-US" sz="2585" dirty="0">
                <a:latin typeface="宋体" panose="02010600030101010101" pitchFamily="2" charset="-122"/>
              </a:rPr>
              <a:t>。</a:t>
            </a:r>
          </a:p>
          <a:p>
            <a:pPr lvl="1" algn="just" eaLnBrk="0" hangingPunct="0">
              <a:lnSpc>
                <a:spcPct val="140000"/>
              </a:lnSpc>
              <a:buClrTx/>
              <a:buSzTx/>
              <a:buFontTx/>
              <a:buNone/>
            </a:pPr>
            <a:r>
              <a:rPr lang="zh-CN" altLang="en-US" sz="2585" dirty="0">
                <a:latin typeface="宋体" panose="02010600030101010101" pitchFamily="2" charset="-122"/>
              </a:rPr>
              <a:t>该怎义中符号“</a:t>
            </a:r>
            <a:r>
              <a:rPr lang="zh-CN" altLang="en-US" sz="2585" dirty="0">
                <a:solidFill>
                  <a:schemeClr val="hlink"/>
                </a:solidFill>
                <a:latin typeface="宋体" panose="02010600030101010101" pitchFamily="2" charset="-122"/>
                <a:cs typeface="Lucida Sans Unicode" panose="020B0602030504020204" pitchFamily="34" charset="0"/>
              </a:rPr>
              <a:t>≜</a:t>
            </a:r>
            <a:r>
              <a:rPr lang="zh-CN" altLang="en-US" sz="2585" dirty="0">
                <a:latin typeface="宋体" panose="02010600030101010101" pitchFamily="2" charset="-122"/>
              </a:rPr>
              <a:t>”意义为“</a:t>
            </a:r>
            <a:r>
              <a:rPr lang="zh-CN" altLang="en-US" sz="2585" dirty="0">
                <a:solidFill>
                  <a:schemeClr val="hlink"/>
                </a:solidFill>
                <a:latin typeface="宋体" panose="02010600030101010101" pitchFamily="2" charset="-122"/>
              </a:rPr>
              <a:t>定义为</a:t>
            </a:r>
            <a:r>
              <a:rPr lang="zh-CN" altLang="en-US" sz="2585" dirty="0">
                <a:latin typeface="宋体" panose="02010600030101010101" pitchFamily="2" charset="-122"/>
              </a:rPr>
              <a:t>”。</a:t>
            </a:r>
          </a:p>
          <a:p>
            <a:pPr algn="just" eaLnBrk="0" hangingPunct="0">
              <a:lnSpc>
                <a:spcPct val="140000"/>
              </a:lnSpc>
              <a:spcBef>
                <a:spcPct val="50000"/>
              </a:spcBef>
              <a:buClrTx/>
              <a:buSzTx/>
              <a:buFontTx/>
              <a:buNone/>
            </a:pPr>
            <a:r>
              <a:rPr lang="zh-CN" altLang="en-US" sz="2585" dirty="0">
                <a:latin typeface="宋体" panose="02010600030101010101" pitchFamily="2" charset="-122"/>
              </a:rPr>
              <a:t>  </a:t>
            </a:r>
            <a:r>
              <a:rPr lang="zh-CN" altLang="en-US" sz="2585" dirty="0" smtClean="0">
                <a:solidFill>
                  <a:srgbClr val="00B0F0"/>
                </a:solidFill>
                <a:latin typeface="黑体" panose="02010609060101010101" pitchFamily="49" charset="-122"/>
                <a:ea typeface="黑体" panose="02010609060101010101" pitchFamily="49" charset="-122"/>
              </a:rPr>
              <a:t>定义</a:t>
            </a:r>
            <a:r>
              <a:rPr lang="en-US" altLang="zh-CN" sz="2585" dirty="0" smtClean="0">
                <a:solidFill>
                  <a:srgbClr val="00B0F0"/>
                </a:solidFill>
                <a:latin typeface="黑体" panose="02010609060101010101" pitchFamily="49" charset="-122"/>
                <a:ea typeface="黑体" panose="02010609060101010101" pitchFamily="49" charset="-122"/>
              </a:rPr>
              <a:t>4</a:t>
            </a:r>
            <a:r>
              <a:rPr lang="en-US" altLang="zh-CN" sz="2585" dirty="0" smtClean="0">
                <a:solidFill>
                  <a:srgbClr val="00B0F0"/>
                </a:solidFill>
                <a:latin typeface="宋体" panose="02010600030101010101" pitchFamily="2" charset="-122"/>
              </a:rPr>
              <a:t> </a:t>
            </a:r>
            <a:r>
              <a:rPr lang="en-US" altLang="zh-CN" sz="2585" dirty="0">
                <a:solidFill>
                  <a:srgbClr val="FF0000"/>
                </a:solidFill>
                <a:latin typeface="宋体" panose="02010600030101010101" pitchFamily="2" charset="-122"/>
              </a:rPr>
              <a:t>π</a:t>
            </a:r>
            <a:r>
              <a:rPr lang="en-US" altLang="zh-CN" sz="2585" dirty="0">
                <a:solidFill>
                  <a:srgbClr val="FF0000"/>
                </a:solidFill>
                <a:latin typeface="宋体" panose="02010600030101010101" pitchFamily="2" charset="-122"/>
                <a:cs typeface="Lucida Sans Unicode" panose="020B0602030504020204" pitchFamily="34" charset="0"/>
              </a:rPr>
              <a:t>≜</a:t>
            </a:r>
            <a:r>
              <a:rPr lang="en-US" altLang="zh-CN" sz="2585" dirty="0">
                <a:solidFill>
                  <a:srgbClr val="FF0000"/>
                </a:solidFill>
                <a:latin typeface="宋体" panose="02010600030101010101" pitchFamily="2" charset="-122"/>
              </a:rPr>
              <a:t>{</a:t>
            </a:r>
            <a:r>
              <a:rPr lang="en-US" altLang="zh-CN" sz="2585" dirty="0" err="1">
                <a:solidFill>
                  <a:srgbClr val="FF0000"/>
                </a:solidFill>
                <a:latin typeface="宋体" panose="02010600030101010101" pitchFamily="2" charset="-122"/>
              </a:rPr>
              <a:t>f|f</a:t>
            </a:r>
            <a:r>
              <a:rPr lang="en-US" altLang="zh-CN" sz="2585" dirty="0">
                <a:solidFill>
                  <a:srgbClr val="FF0000"/>
                </a:solidFill>
                <a:latin typeface="宋体" panose="02010600030101010101" pitchFamily="2" charset="-122"/>
              </a:rPr>
              <a:t>:{0</a:t>
            </a:r>
            <a:r>
              <a:rPr lang="zh-CN" altLang="en-US" sz="2585" dirty="0">
                <a:solidFill>
                  <a:srgbClr val="FF0000"/>
                </a:solidFill>
                <a:latin typeface="宋体" panose="02010600030101010101" pitchFamily="2" charset="-122"/>
              </a:rPr>
              <a:t>，</a:t>
            </a:r>
            <a:r>
              <a:rPr lang="en-US" altLang="zh-CN" sz="2585" dirty="0">
                <a:solidFill>
                  <a:srgbClr val="FF0000"/>
                </a:solidFill>
                <a:latin typeface="宋体" panose="02010600030101010101" pitchFamily="2" charset="-122"/>
              </a:rPr>
              <a:t>1}</a:t>
            </a:r>
            <a:r>
              <a:rPr lang="en-US" altLang="zh-CN" sz="2585" baseline="30000" dirty="0">
                <a:solidFill>
                  <a:srgbClr val="FF0000"/>
                </a:solidFill>
                <a:latin typeface="宋体" panose="02010600030101010101" pitchFamily="2" charset="-122"/>
              </a:rPr>
              <a:t>*</a:t>
            </a:r>
            <a:r>
              <a:rPr lang="en-US" altLang="zh-CN" sz="2585" dirty="0">
                <a:solidFill>
                  <a:srgbClr val="FF0000"/>
                </a:solidFill>
                <a:latin typeface="宋体" panose="02010600030101010101" pitchFamily="2" charset="-122"/>
              </a:rPr>
              <a:t>→{0</a:t>
            </a:r>
            <a:r>
              <a:rPr lang="zh-CN" altLang="en-US" sz="2585" dirty="0">
                <a:solidFill>
                  <a:srgbClr val="FF0000"/>
                </a:solidFill>
                <a:latin typeface="宋体" panose="02010600030101010101" pitchFamily="2" charset="-122"/>
              </a:rPr>
              <a:t>，</a:t>
            </a:r>
            <a:r>
              <a:rPr lang="en-US" altLang="zh-CN" sz="2585" dirty="0">
                <a:solidFill>
                  <a:srgbClr val="FF0000"/>
                </a:solidFill>
                <a:latin typeface="宋体" panose="02010600030101010101" pitchFamily="2" charset="-122"/>
              </a:rPr>
              <a:t>1}</a:t>
            </a:r>
            <a:r>
              <a:rPr lang="en-US" altLang="zh-CN" sz="2585" baseline="30000" dirty="0">
                <a:solidFill>
                  <a:srgbClr val="FF0000"/>
                </a:solidFill>
                <a:latin typeface="宋体" panose="02010600030101010101" pitchFamily="2" charset="-122"/>
              </a:rPr>
              <a:t>*</a:t>
            </a:r>
            <a:r>
              <a:rPr lang="zh-CN" altLang="en-US" sz="2585" dirty="0">
                <a:solidFill>
                  <a:srgbClr val="FF0000"/>
                </a:solidFill>
                <a:latin typeface="宋体" panose="02010600030101010101" pitchFamily="2" charset="-122"/>
              </a:rPr>
              <a:t>且</a:t>
            </a:r>
            <a:r>
              <a:rPr lang="en-US" altLang="zh-CN" sz="2585" dirty="0">
                <a:solidFill>
                  <a:srgbClr val="FF0000"/>
                </a:solidFill>
                <a:latin typeface="宋体" panose="02010600030101010101" pitchFamily="2" charset="-122"/>
              </a:rPr>
              <a:t>f</a:t>
            </a:r>
            <a:r>
              <a:rPr lang="zh-CN" altLang="en-US" sz="2585" dirty="0">
                <a:solidFill>
                  <a:srgbClr val="FF0000"/>
                </a:solidFill>
                <a:latin typeface="宋体" panose="02010600030101010101" pitchFamily="2" charset="-122"/>
              </a:rPr>
              <a:t>可在多项式时间内完成</a:t>
            </a:r>
            <a:r>
              <a:rPr lang="en-US" altLang="zh-CN" sz="2585" dirty="0">
                <a:solidFill>
                  <a:srgbClr val="FF0000"/>
                </a:solidFill>
                <a:latin typeface="宋体" panose="02010600030101010101" pitchFamily="2" charset="-122"/>
              </a:rPr>
              <a:t>}</a:t>
            </a:r>
            <a:r>
              <a:rPr lang="zh-CN" altLang="en-US" sz="2585" dirty="0">
                <a:latin typeface="宋体" panose="02010600030101010101" pitchFamily="2" charset="-122"/>
              </a:rPr>
              <a:t>。</a:t>
            </a:r>
          </a:p>
          <a:p>
            <a:pPr lvl="1" algn="just" eaLnBrk="0" hangingPunct="0">
              <a:lnSpc>
                <a:spcPct val="140000"/>
              </a:lnSpc>
              <a:buClrTx/>
              <a:buSzTx/>
              <a:buFontTx/>
              <a:buNone/>
            </a:pPr>
            <a:r>
              <a:rPr lang="zh-CN" altLang="en-US" sz="2585" dirty="0">
                <a:latin typeface="宋体" panose="02010600030101010101" pitchFamily="2" charset="-122"/>
              </a:rPr>
              <a:t>这个定义是说，</a:t>
            </a:r>
            <a:r>
              <a:rPr lang="en-US" altLang="zh-CN" sz="2585" dirty="0">
                <a:latin typeface="宋体" panose="02010600030101010101" pitchFamily="2" charset="-122"/>
              </a:rPr>
              <a:t>π</a:t>
            </a:r>
            <a:r>
              <a:rPr lang="zh-CN" altLang="en-US" sz="2585" dirty="0">
                <a:latin typeface="宋体" panose="02010600030101010101" pitchFamily="2" charset="-122"/>
              </a:rPr>
              <a:t>表示可在多项式时间内完成</a:t>
            </a:r>
            <a:r>
              <a:rPr lang="en-US" altLang="zh-CN" sz="2585" dirty="0">
                <a:latin typeface="宋体" panose="02010600030101010101" pitchFamily="2" charset="-122"/>
              </a:rPr>
              <a:t>{0</a:t>
            </a:r>
            <a:r>
              <a:rPr lang="zh-CN" altLang="en-US" sz="2585" dirty="0">
                <a:latin typeface="宋体" panose="02010600030101010101" pitchFamily="2" charset="-122"/>
              </a:rPr>
              <a:t>，</a:t>
            </a:r>
            <a:r>
              <a:rPr lang="en-US" altLang="zh-CN" sz="2585" dirty="0">
                <a:latin typeface="宋体" panose="02010600030101010101" pitchFamily="2" charset="-122"/>
              </a:rPr>
              <a:t>1}</a:t>
            </a:r>
            <a:r>
              <a:rPr lang="en-US" altLang="zh-CN" sz="2585" baseline="30000" dirty="0">
                <a:latin typeface="宋体" panose="02010600030101010101" pitchFamily="2" charset="-122"/>
              </a:rPr>
              <a:t>*</a:t>
            </a:r>
            <a:r>
              <a:rPr lang="en-US" altLang="zh-CN" sz="2585" dirty="0">
                <a:latin typeface="宋体" panose="02010600030101010101" pitchFamily="2" charset="-122"/>
              </a:rPr>
              <a:t>→{0</a:t>
            </a:r>
            <a:r>
              <a:rPr lang="zh-CN" altLang="en-US" sz="2585" dirty="0">
                <a:latin typeface="宋体" panose="02010600030101010101" pitchFamily="2" charset="-122"/>
              </a:rPr>
              <a:t>，</a:t>
            </a:r>
            <a:r>
              <a:rPr lang="en-US" altLang="zh-CN" sz="2585" dirty="0">
                <a:latin typeface="宋体" panose="02010600030101010101" pitchFamily="2" charset="-122"/>
              </a:rPr>
              <a:t>1}</a:t>
            </a:r>
            <a:r>
              <a:rPr lang="en-US" altLang="zh-CN" sz="2585" baseline="30000" dirty="0">
                <a:latin typeface="宋体" panose="02010600030101010101" pitchFamily="2" charset="-122"/>
              </a:rPr>
              <a:t>*</a:t>
            </a:r>
            <a:r>
              <a:rPr lang="zh-CN" altLang="en-US" sz="2585" dirty="0">
                <a:latin typeface="宋体" panose="02010600030101010101" pitchFamily="2" charset="-122"/>
              </a:rPr>
              <a:t>这一转换的集合。</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62</a:t>
            </a:fld>
            <a:endParaRPr lang="en-US" altLang="zh-CN" dirty="0"/>
          </a:p>
        </p:txBody>
      </p:sp>
    </p:spTree>
    <p:extLst>
      <p:ext uri="{BB962C8B-B14F-4D97-AF65-F5344CB8AC3E}">
        <p14:creationId xmlns:p14="http://schemas.microsoft.com/office/powerpoint/2010/main" val="3340637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68323">
                                            <p:txEl>
                                              <p:pRg st="0" end="0"/>
                                            </p:txEl>
                                          </p:spTgt>
                                        </p:tgtEl>
                                        <p:attrNameLst>
                                          <p:attrName>style.visibility</p:attrName>
                                        </p:attrNameLst>
                                      </p:cBhvr>
                                      <p:to>
                                        <p:strVal val="visible"/>
                                      </p:to>
                                    </p:set>
                                    <p:anim calcmode="lin" valueType="num">
                                      <p:cBhvr additive="base">
                                        <p:cTn id="7" dur="500" fill="hold"/>
                                        <p:tgtEl>
                                          <p:spTgt spid="5683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83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68323">
                                            <p:txEl>
                                              <p:pRg st="1" end="1"/>
                                            </p:txEl>
                                          </p:spTgt>
                                        </p:tgtEl>
                                        <p:attrNameLst>
                                          <p:attrName>style.visibility</p:attrName>
                                        </p:attrNameLst>
                                      </p:cBhvr>
                                      <p:to>
                                        <p:strVal val="visible"/>
                                      </p:to>
                                    </p:set>
                                    <p:anim calcmode="lin" valueType="num">
                                      <p:cBhvr additive="base">
                                        <p:cTn id="13" dur="500" fill="hold"/>
                                        <p:tgtEl>
                                          <p:spTgt spid="5683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83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68323">
                                            <p:txEl>
                                              <p:pRg st="2" end="2"/>
                                            </p:txEl>
                                          </p:spTgt>
                                        </p:tgtEl>
                                        <p:attrNameLst>
                                          <p:attrName>style.visibility</p:attrName>
                                        </p:attrNameLst>
                                      </p:cBhvr>
                                      <p:to>
                                        <p:strVal val="visible"/>
                                      </p:to>
                                    </p:set>
                                    <p:anim calcmode="lin" valueType="num">
                                      <p:cBhvr additive="base">
                                        <p:cTn id="19" dur="500" fill="hold"/>
                                        <p:tgtEl>
                                          <p:spTgt spid="5683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83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68323">
                                            <p:txEl>
                                              <p:pRg st="3" end="3"/>
                                            </p:txEl>
                                          </p:spTgt>
                                        </p:tgtEl>
                                        <p:attrNameLst>
                                          <p:attrName>style.visibility</p:attrName>
                                        </p:attrNameLst>
                                      </p:cBhvr>
                                      <p:to>
                                        <p:strVal val="visible"/>
                                      </p:to>
                                    </p:set>
                                    <p:anim calcmode="lin" valueType="num">
                                      <p:cBhvr additive="base">
                                        <p:cTn id="25" dur="500" fill="hold"/>
                                        <p:tgtEl>
                                          <p:spTgt spid="56832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6832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lstStyle/>
          <a:p>
            <a:r>
              <a:rPr lang="en-US" altLang="zh-CN" dirty="0" smtClean="0">
                <a:latin typeface="Franklin Gothic Book" pitchFamily="32" charset="0"/>
                <a:ea typeface="ＭＳ Ｐゴシック" pitchFamily="32" charset="-128"/>
              </a:rPr>
              <a:t>Polynomial Reduction</a:t>
            </a:r>
          </a:p>
        </p:txBody>
      </p:sp>
      <p:sp>
        <p:nvSpPr>
          <p:cNvPr id="72709" name="Rectangle 3"/>
          <p:cNvSpPr>
            <a:spLocks noGrp="1" noChangeArrowheads="1"/>
          </p:cNvSpPr>
          <p:nvPr>
            <p:ph type="body" idx="1"/>
          </p:nvPr>
        </p:nvSpPr>
        <p:spPr/>
        <p:txBody>
          <a:bodyPr/>
          <a:lstStyle/>
          <a:p>
            <a:pPr marL="590550" indent="-590550">
              <a:lnSpc>
                <a:spcPct val="90000"/>
              </a:lnSpc>
            </a:pPr>
            <a:r>
              <a:rPr lang="en-US" altLang="zh-CN" dirty="0" smtClean="0">
                <a:latin typeface="Franklin Gothic Book" pitchFamily="32" charset="0"/>
                <a:ea typeface="ＭＳ Ｐゴシック" pitchFamily="32" charset="-128"/>
              </a:rPr>
              <a:t>A </a:t>
            </a:r>
            <a:r>
              <a:rPr lang="en-US" altLang="zh-CN" dirty="0" smtClean="0">
                <a:solidFill>
                  <a:srgbClr val="FF0000"/>
                </a:solidFill>
                <a:latin typeface="Franklin Gothic Book" pitchFamily="32" charset="0"/>
                <a:ea typeface="ＭＳ Ｐゴシック" pitchFamily="32" charset="-128"/>
              </a:rPr>
              <a:t>polynomial reduction </a:t>
            </a:r>
            <a:r>
              <a:rPr lang="en-US" altLang="zh-CN" dirty="0" smtClean="0">
                <a:latin typeface="Franklin Gothic Book" pitchFamily="32" charset="0"/>
                <a:ea typeface="ＭＳ Ｐゴシック" pitchFamily="32" charset="-128"/>
              </a:rPr>
              <a:t>(or </a:t>
            </a:r>
            <a:r>
              <a:rPr lang="en-US" altLang="zh-CN" dirty="0" smtClean="0">
                <a:solidFill>
                  <a:srgbClr val="FF0000"/>
                </a:solidFill>
                <a:latin typeface="Franklin Gothic Book" pitchFamily="32" charset="0"/>
                <a:ea typeface="ＭＳ Ｐゴシック" pitchFamily="32" charset="-128"/>
              </a:rPr>
              <a:t>transformation</a:t>
            </a:r>
            <a:r>
              <a:rPr lang="en-US" altLang="zh-CN" dirty="0" smtClean="0">
                <a:latin typeface="Franklin Gothic Book" pitchFamily="32" charset="0"/>
                <a:ea typeface="ＭＳ Ｐゴシック" pitchFamily="32" charset="-128"/>
              </a:rPr>
              <a:t>) from language L</a:t>
            </a:r>
            <a:r>
              <a:rPr lang="en-US" altLang="zh-CN" baseline="-25000" dirty="0" smtClean="0">
                <a:latin typeface="Franklin Gothic Book" pitchFamily="32" charset="0"/>
                <a:ea typeface="ＭＳ Ｐゴシック" pitchFamily="32" charset="-128"/>
              </a:rPr>
              <a:t>1</a:t>
            </a:r>
            <a:r>
              <a:rPr lang="en-US" altLang="zh-CN" dirty="0" smtClean="0">
                <a:latin typeface="Franklin Gothic Book" pitchFamily="32" charset="0"/>
                <a:ea typeface="ＭＳ Ｐゴシック" pitchFamily="32" charset="-128"/>
              </a:rPr>
              <a:t> to language L</a:t>
            </a:r>
            <a:r>
              <a:rPr lang="en-US" altLang="zh-CN" baseline="-25000" dirty="0" smtClean="0">
                <a:latin typeface="Franklin Gothic Book" pitchFamily="32" charset="0"/>
                <a:ea typeface="ＭＳ Ｐゴシック" pitchFamily="32" charset="-128"/>
              </a:rPr>
              <a:t>2</a:t>
            </a:r>
            <a:r>
              <a:rPr lang="en-US" altLang="zh-CN" dirty="0" smtClean="0">
                <a:latin typeface="Franklin Gothic Book" pitchFamily="32" charset="0"/>
                <a:ea typeface="ＭＳ Ｐゴシック" pitchFamily="32" charset="-128"/>
              </a:rPr>
              <a:t> is a function f from strings over L</a:t>
            </a:r>
            <a:r>
              <a:rPr lang="en-US" altLang="zh-CN" baseline="-25000" dirty="0" smtClean="0">
                <a:latin typeface="Franklin Gothic Book" pitchFamily="32" charset="0"/>
                <a:ea typeface="ＭＳ Ｐゴシック" pitchFamily="32" charset="-128"/>
              </a:rPr>
              <a:t>1</a:t>
            </a:r>
            <a:r>
              <a:rPr lang="en-US" altLang="zh-CN" dirty="0" smtClean="0">
                <a:latin typeface="Franklin Gothic Book" pitchFamily="32" charset="0"/>
                <a:ea typeface="ＭＳ Ｐゴシック" pitchFamily="32" charset="-128"/>
              </a:rPr>
              <a:t>'s alphabet to strings over L</a:t>
            </a:r>
            <a:r>
              <a:rPr lang="en-US" altLang="zh-CN" baseline="-25000" dirty="0" smtClean="0">
                <a:latin typeface="Franklin Gothic Book" pitchFamily="32" charset="0"/>
                <a:ea typeface="ＭＳ Ｐゴシック" pitchFamily="32" charset="-128"/>
              </a:rPr>
              <a:t>2</a:t>
            </a:r>
            <a:r>
              <a:rPr lang="en-US" altLang="zh-CN" dirty="0" smtClean="0">
                <a:latin typeface="Franklin Gothic Book" pitchFamily="32" charset="0"/>
                <a:ea typeface="ＭＳ Ｐゴシック" pitchFamily="32" charset="-128"/>
              </a:rPr>
              <a:t>'s alphabet such that</a:t>
            </a:r>
          </a:p>
          <a:p>
            <a:pPr marL="1390650" lvl="2" indent="-590550">
              <a:lnSpc>
                <a:spcPct val="90000"/>
              </a:lnSpc>
              <a:buFont typeface="Arial" charset="0"/>
              <a:buAutoNum type="arabicParenBoth"/>
            </a:pPr>
            <a:r>
              <a:rPr lang="en-US" altLang="zh-CN" dirty="0" smtClean="0">
                <a:latin typeface="Franklin Gothic Book" pitchFamily="32" charset="0"/>
                <a:ea typeface="ＭＳ Ｐゴシック" pitchFamily="32" charset="-128"/>
              </a:rPr>
              <a:t>f is computable in polynomial time</a:t>
            </a:r>
          </a:p>
          <a:p>
            <a:pPr marL="1390650" lvl="2" indent="-590550">
              <a:lnSpc>
                <a:spcPct val="90000"/>
              </a:lnSpc>
              <a:buFont typeface="Arial" charset="0"/>
              <a:buAutoNum type="arabicParenBoth"/>
            </a:pPr>
            <a:r>
              <a:rPr lang="en-US" altLang="zh-CN" dirty="0" smtClean="0">
                <a:latin typeface="Franklin Gothic Book" pitchFamily="32" charset="0"/>
                <a:ea typeface="ＭＳ Ｐゴシック" pitchFamily="32" charset="-128"/>
              </a:rPr>
              <a:t>for all x, x is in L</a:t>
            </a:r>
            <a:r>
              <a:rPr lang="en-US" altLang="zh-CN" baseline="-25000" dirty="0" smtClean="0">
                <a:latin typeface="Franklin Gothic Book" pitchFamily="32" charset="0"/>
                <a:ea typeface="ＭＳ Ｐゴシック" pitchFamily="32" charset="-128"/>
              </a:rPr>
              <a:t>1</a:t>
            </a:r>
            <a:r>
              <a:rPr lang="en-US" altLang="zh-CN" dirty="0" smtClean="0">
                <a:latin typeface="Franklin Gothic Book" pitchFamily="32" charset="0"/>
                <a:ea typeface="ＭＳ Ｐゴシック" pitchFamily="32" charset="-128"/>
              </a:rPr>
              <a:t> if and only if f(x) is in L</a:t>
            </a:r>
            <a:r>
              <a:rPr lang="en-US" altLang="zh-CN" baseline="-25000" dirty="0" smtClean="0">
                <a:latin typeface="Franklin Gothic Book" pitchFamily="32" charset="0"/>
                <a:ea typeface="ＭＳ Ｐゴシック" pitchFamily="32" charset="-128"/>
              </a:rPr>
              <a:t>2</a:t>
            </a:r>
            <a:endParaRPr lang="en-US" altLang="zh-CN" dirty="0" smtClean="0">
              <a:latin typeface="Franklin Gothic Book" pitchFamily="32" charset="0"/>
              <a:ea typeface="ＭＳ Ｐゴシック" pitchFamily="32" charset="-128"/>
            </a:endParaRPr>
          </a:p>
        </p:txBody>
      </p:sp>
      <p:sp>
        <p:nvSpPr>
          <p:cNvPr id="2" name="矩形 1"/>
          <p:cNvSpPr/>
          <p:nvPr/>
        </p:nvSpPr>
        <p:spPr>
          <a:xfrm>
            <a:off x="695065" y="3943142"/>
            <a:ext cx="8424651" cy="2246769"/>
          </a:xfrm>
          <a:prstGeom prst="rect">
            <a:avLst/>
          </a:prstGeom>
        </p:spPr>
        <p:txBody>
          <a:bodyPr wrap="square">
            <a:spAutoFit/>
          </a:bodyPr>
          <a:lstStyle/>
          <a:p>
            <a:r>
              <a:rPr lang="en-US" altLang="zh-CN" sz="2800" dirty="0">
                <a:solidFill>
                  <a:srgbClr val="00B0F0"/>
                </a:solidFill>
                <a:latin typeface="Franklin Gothic Book" pitchFamily="32" charset="0"/>
                <a:ea typeface="ＭＳ Ｐゴシック" pitchFamily="32" charset="-128"/>
              </a:rPr>
              <a:t>YES instances map to YES instances</a:t>
            </a:r>
          </a:p>
          <a:p>
            <a:r>
              <a:rPr lang="en-US" altLang="zh-CN" sz="2800" dirty="0">
                <a:solidFill>
                  <a:srgbClr val="00B0F0"/>
                </a:solidFill>
                <a:latin typeface="Franklin Gothic Book" pitchFamily="32" charset="0"/>
                <a:ea typeface="ＭＳ Ｐゴシック" pitchFamily="32" charset="-128"/>
              </a:rPr>
              <a:t>NO instances map to NO instances</a:t>
            </a:r>
          </a:p>
          <a:p>
            <a:r>
              <a:rPr lang="en-US" altLang="zh-CN" sz="2800" dirty="0">
                <a:solidFill>
                  <a:srgbClr val="00B0F0"/>
                </a:solidFill>
                <a:latin typeface="Franklin Gothic Book" pitchFamily="32" charset="0"/>
                <a:ea typeface="ＭＳ Ｐゴシック" pitchFamily="32" charset="-128"/>
              </a:rPr>
              <a:t>computable in polynomial time</a:t>
            </a:r>
          </a:p>
          <a:p>
            <a:r>
              <a:rPr lang="en-US" altLang="zh-CN" sz="2800" dirty="0">
                <a:solidFill>
                  <a:srgbClr val="00B0F0"/>
                </a:solidFill>
                <a:latin typeface="Franklin Gothic Book" pitchFamily="32" charset="0"/>
                <a:ea typeface="ＭＳ Ｐゴシック" pitchFamily="32" charset="-128"/>
              </a:rPr>
              <a:t>Notation:  L</a:t>
            </a:r>
            <a:r>
              <a:rPr lang="en-US" altLang="zh-CN" sz="2800" baseline="-25000" dirty="0">
                <a:solidFill>
                  <a:srgbClr val="00B0F0"/>
                </a:solidFill>
                <a:latin typeface="Franklin Gothic Book" pitchFamily="32" charset="0"/>
                <a:ea typeface="ＭＳ Ｐゴシック" pitchFamily="32" charset="-128"/>
              </a:rPr>
              <a:t>1</a:t>
            </a:r>
            <a:r>
              <a:rPr lang="en-US" altLang="zh-CN" sz="2800" dirty="0">
                <a:solidFill>
                  <a:srgbClr val="00B0F0"/>
                </a:solidFill>
                <a:latin typeface="Franklin Gothic Book" pitchFamily="32" charset="0"/>
                <a:ea typeface="ＭＳ Ｐゴシック" pitchFamily="32" charset="-128"/>
              </a:rPr>
              <a:t> ≤</a:t>
            </a:r>
            <a:r>
              <a:rPr lang="en-US" altLang="zh-CN" sz="2800" baseline="-25000" dirty="0">
                <a:solidFill>
                  <a:srgbClr val="00B0F0"/>
                </a:solidFill>
                <a:latin typeface="Franklin Gothic Book" pitchFamily="32" charset="0"/>
                <a:ea typeface="ＭＳ Ｐゴシック" pitchFamily="32" charset="-128"/>
              </a:rPr>
              <a:t>p</a:t>
            </a:r>
            <a:r>
              <a:rPr lang="en-US" altLang="zh-CN" sz="2800" dirty="0">
                <a:solidFill>
                  <a:srgbClr val="00B0F0"/>
                </a:solidFill>
                <a:latin typeface="Franklin Gothic Book" pitchFamily="32" charset="0"/>
                <a:ea typeface="ＭＳ Ｐゴシック" pitchFamily="32" charset="-128"/>
              </a:rPr>
              <a:t> </a:t>
            </a:r>
            <a:r>
              <a:rPr lang="en-US" altLang="zh-CN" sz="2800" dirty="0" smtClean="0">
                <a:solidFill>
                  <a:srgbClr val="00B0F0"/>
                </a:solidFill>
                <a:latin typeface="Franklin Gothic Book" pitchFamily="32" charset="0"/>
                <a:ea typeface="ＭＳ Ｐゴシック" pitchFamily="32" charset="-128"/>
              </a:rPr>
              <a:t>(</a:t>
            </a:r>
            <a:r>
              <a:rPr lang="en-US" altLang="zh-TW" sz="2800" dirty="0">
                <a:latin typeface="Times New Roman" panose="02020603050405020304" pitchFamily="18" charset="0"/>
                <a:sym typeface="Symbol" panose="05050102010706020507" pitchFamily="18" charset="2"/>
              </a:rPr>
              <a:t></a:t>
            </a:r>
            <a:r>
              <a:rPr lang="en-US" altLang="zh-CN" sz="2800" dirty="0" smtClean="0">
                <a:solidFill>
                  <a:srgbClr val="00B0F0"/>
                </a:solidFill>
                <a:latin typeface="Franklin Gothic Book" pitchFamily="32" charset="0"/>
                <a:ea typeface="ＭＳ Ｐゴシック" pitchFamily="32" charset="-128"/>
              </a:rPr>
              <a:t>)L</a:t>
            </a:r>
            <a:r>
              <a:rPr lang="en-US" altLang="zh-CN" sz="2800" baseline="-25000" dirty="0" smtClean="0">
                <a:solidFill>
                  <a:srgbClr val="00B0F0"/>
                </a:solidFill>
                <a:latin typeface="Franklin Gothic Book" pitchFamily="32" charset="0"/>
                <a:ea typeface="ＭＳ Ｐゴシック" pitchFamily="32" charset="-128"/>
              </a:rPr>
              <a:t>2</a:t>
            </a:r>
            <a:endParaRPr lang="en-US" altLang="zh-CN" sz="2800" dirty="0">
              <a:solidFill>
                <a:srgbClr val="00B0F0"/>
              </a:solidFill>
              <a:latin typeface="Franklin Gothic Book" pitchFamily="32" charset="0"/>
              <a:ea typeface="ＭＳ Ｐゴシック" pitchFamily="32" charset="-128"/>
            </a:endParaRPr>
          </a:p>
          <a:p>
            <a:r>
              <a:rPr lang="en-US" altLang="zh-CN" sz="2800" dirty="0">
                <a:solidFill>
                  <a:srgbClr val="00B0F0"/>
                </a:solidFill>
                <a:latin typeface="Franklin Gothic Book" pitchFamily="32" charset="0"/>
                <a:ea typeface="ＭＳ Ｐゴシック" pitchFamily="32" charset="-128"/>
              </a:rPr>
              <a:t>Think:  </a:t>
            </a:r>
            <a:r>
              <a:rPr lang="en-US" altLang="zh-CN" sz="2800" dirty="0" smtClean="0">
                <a:solidFill>
                  <a:srgbClr val="00B0F0"/>
                </a:solidFill>
                <a:latin typeface="Franklin Gothic Book" pitchFamily="32" charset="0"/>
                <a:ea typeface="ＭＳ Ｐゴシック" pitchFamily="32" charset="-128"/>
              </a:rPr>
              <a:t>L</a:t>
            </a:r>
            <a:r>
              <a:rPr lang="en-US" altLang="zh-TW" sz="2800" dirty="0" smtClean="0">
                <a:solidFill>
                  <a:srgbClr val="00B0F0"/>
                </a:solidFill>
                <a:latin typeface="Franklin Gothic Book" pitchFamily="32" charset="0"/>
                <a:ea typeface="ＭＳ Ｐゴシック" pitchFamily="32" charset="-128"/>
              </a:rPr>
              <a:t>2 </a:t>
            </a:r>
            <a:r>
              <a:rPr lang="en-US" altLang="zh-TW" sz="2800" dirty="0">
                <a:solidFill>
                  <a:srgbClr val="00B0F0"/>
                </a:solidFill>
                <a:latin typeface="Franklin Gothic Book" pitchFamily="32" charset="0"/>
                <a:ea typeface="ＭＳ Ｐゴシック" pitchFamily="32" charset="-128"/>
              </a:rPr>
              <a:t>is more difficult (L2 is at least as hard as L1)</a:t>
            </a:r>
            <a:endParaRPr lang="en-US" altLang="zh-CN" sz="2800" dirty="0">
              <a:solidFill>
                <a:srgbClr val="00B0F0"/>
              </a:solidFill>
              <a:latin typeface="Franklin Gothic Book" pitchFamily="32" charset="0"/>
              <a:ea typeface="ＭＳ Ｐゴシック" pitchFamily="32" charset="-128"/>
            </a:endParaRPr>
          </a:p>
        </p:txBody>
      </p:sp>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63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altLang="zh-TW" sz="3600"/>
              <a:t>Problem Reduction</a:t>
            </a:r>
            <a:endParaRPr lang="en-US" altLang="zh-TW"/>
          </a:p>
        </p:txBody>
      </p:sp>
      <p:sp>
        <p:nvSpPr>
          <p:cNvPr id="118787" name="Rectangle 3"/>
          <p:cNvSpPr>
            <a:spLocks noGrp="1" noChangeArrowheads="1"/>
          </p:cNvSpPr>
          <p:nvPr>
            <p:ph type="body" idx="1"/>
          </p:nvPr>
        </p:nvSpPr>
        <p:spPr>
          <a:xfrm>
            <a:off x="769590" y="5263042"/>
            <a:ext cx="7772400" cy="967408"/>
          </a:xfrm>
        </p:spPr>
        <p:txBody>
          <a:bodyPr/>
          <a:lstStyle/>
          <a:p>
            <a:pPr>
              <a:lnSpc>
                <a:spcPct val="90000"/>
              </a:lnSpc>
            </a:pPr>
            <a:r>
              <a:rPr lang="en-US" altLang="zh-TW" sz="2800" dirty="0" smtClean="0"/>
              <a:t>Note</a:t>
            </a:r>
            <a:r>
              <a:rPr lang="en-US" altLang="zh-TW" sz="2800" dirty="0"/>
              <a:t>:	T(tr</a:t>
            </a:r>
            <a:r>
              <a:rPr lang="en-US" altLang="zh-TW" sz="2800" baseline="-30000" dirty="0"/>
              <a:t>1</a:t>
            </a:r>
            <a:r>
              <a:rPr lang="en-US" altLang="zh-TW" sz="2800" dirty="0"/>
              <a:t>) + T(tr</a:t>
            </a:r>
            <a:r>
              <a:rPr lang="en-US" altLang="zh-TW" sz="2800" baseline="-30000" dirty="0"/>
              <a:t>2</a:t>
            </a:r>
            <a:r>
              <a:rPr lang="en-US" altLang="zh-TW" sz="2800" dirty="0"/>
              <a:t>) &lt; </a:t>
            </a:r>
            <a:r>
              <a:rPr lang="en-US" altLang="zh-TW" sz="2800" dirty="0" smtClean="0"/>
              <a:t>T(L2) </a:t>
            </a:r>
            <a:endParaRPr lang="en-US" altLang="zh-TW" sz="2800" dirty="0"/>
          </a:p>
          <a:p>
            <a:pPr>
              <a:lnSpc>
                <a:spcPct val="90000"/>
              </a:lnSpc>
            </a:pPr>
            <a:r>
              <a:rPr lang="en-US" altLang="zh-TW" sz="2800" dirty="0" smtClean="0"/>
              <a:t>T(L1) </a:t>
            </a:r>
            <a:r>
              <a:rPr lang="en-US" altLang="zh-TW" sz="2800" dirty="0">
                <a:latin typeface="Times New Roman" panose="02020603050405020304" pitchFamily="18" charset="0"/>
                <a:sym typeface="Symbol" panose="05050102010706020507" pitchFamily="18" charset="2"/>
              </a:rPr>
              <a:t></a:t>
            </a:r>
            <a:r>
              <a:rPr lang="en-US" altLang="zh-TW" sz="2800" dirty="0"/>
              <a:t> T(tr</a:t>
            </a:r>
            <a:r>
              <a:rPr lang="en-US" altLang="zh-TW" sz="2800" baseline="-30000" dirty="0"/>
              <a:t>1</a:t>
            </a:r>
            <a:r>
              <a:rPr lang="en-US" altLang="zh-TW" sz="2800" dirty="0"/>
              <a:t>) + T(tr</a:t>
            </a:r>
            <a:r>
              <a:rPr lang="en-US" altLang="zh-TW" sz="2800" baseline="-30000" dirty="0"/>
              <a:t>2</a:t>
            </a:r>
            <a:r>
              <a:rPr lang="en-US" altLang="zh-TW" sz="2800" dirty="0"/>
              <a:t>) + </a:t>
            </a:r>
            <a:r>
              <a:rPr lang="en-US" altLang="zh-TW" sz="2800" dirty="0" smtClean="0"/>
              <a:t>T(L2) </a:t>
            </a:r>
            <a:r>
              <a:rPr lang="en-US" altLang="zh-TW" sz="2800" dirty="0">
                <a:latin typeface="Times New Roman" panose="02020603050405020304" pitchFamily="18" charset="0"/>
                <a:sym typeface="Symbol" panose="05050102010706020507" pitchFamily="18" charset="2"/>
              </a:rPr>
              <a:t></a:t>
            </a:r>
            <a:r>
              <a:rPr lang="en-US" altLang="zh-TW" sz="2800" dirty="0"/>
              <a:t> </a:t>
            </a:r>
            <a:r>
              <a:rPr lang="en-US" altLang="zh-TW" sz="2800" dirty="0" smtClean="0"/>
              <a:t>O(T(L2))</a:t>
            </a:r>
            <a:endParaRPr lang="en-US" altLang="zh-TW" sz="2800" dirty="0"/>
          </a:p>
        </p:txBody>
      </p:sp>
      <p:graphicFrame>
        <p:nvGraphicFramePr>
          <p:cNvPr id="118788" name="Object 4"/>
          <p:cNvGraphicFramePr>
            <a:graphicFrameLocks noChangeAspect="1"/>
          </p:cNvGraphicFramePr>
          <p:nvPr>
            <p:extLst>
              <p:ext uri="{D42A27DB-BD31-4B8C-83A1-F6EECF244321}">
                <p14:modId xmlns:p14="http://schemas.microsoft.com/office/powerpoint/2010/main" val="1804076857"/>
              </p:ext>
            </p:extLst>
          </p:nvPr>
        </p:nvGraphicFramePr>
        <p:xfrm>
          <a:off x="1754187" y="3514968"/>
          <a:ext cx="5818188" cy="1787525"/>
        </p:xfrm>
        <a:graphic>
          <a:graphicData uri="http://schemas.openxmlformats.org/presentationml/2006/ole">
            <mc:AlternateContent xmlns:mc="http://schemas.openxmlformats.org/markup-compatibility/2006">
              <mc:Choice xmlns:v="urn:schemas-microsoft-com:vml" Requires="v">
                <p:oleObj spid="_x0000_s959576" name="Document" r:id="rId3" imgW="5589610" imgH="1714737" progId="Word.Document.8">
                  <p:embed/>
                </p:oleObj>
              </mc:Choice>
              <mc:Fallback>
                <p:oleObj name="Document" r:id="rId3" imgW="5589610" imgH="1714737" progId="Word.Document.8">
                  <p:embed/>
                  <p:pic>
                    <p:nvPicPr>
                      <p:cNvPr id="0" name=""/>
                      <p:cNvPicPr>
                        <a:picLocks noChangeAspect="1" noChangeArrowheads="1"/>
                      </p:cNvPicPr>
                      <p:nvPr/>
                    </p:nvPicPr>
                    <p:blipFill>
                      <a:blip r:embed="rId4"/>
                      <a:srcRect/>
                      <a:stretch>
                        <a:fillRect/>
                      </a:stretch>
                    </p:blipFill>
                    <p:spPr bwMode="auto">
                      <a:xfrm>
                        <a:off x="1754187" y="3514968"/>
                        <a:ext cx="5818188" cy="178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8789" name="Line 5"/>
          <p:cNvSpPr>
            <a:spLocks noChangeShapeType="1"/>
          </p:cNvSpPr>
          <p:nvPr/>
        </p:nvSpPr>
        <p:spPr bwMode="auto">
          <a:xfrm>
            <a:off x="3199283" y="3879643"/>
            <a:ext cx="2057400" cy="0"/>
          </a:xfrm>
          <a:prstGeom prst="line">
            <a:avLst/>
          </a:prstGeom>
          <a:noFill/>
          <a:ln w="2857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790" name="Line 6"/>
          <p:cNvSpPr>
            <a:spLocks noChangeShapeType="1"/>
          </p:cNvSpPr>
          <p:nvPr/>
        </p:nvSpPr>
        <p:spPr bwMode="auto">
          <a:xfrm>
            <a:off x="6094883" y="3905043"/>
            <a:ext cx="0" cy="838200"/>
          </a:xfrm>
          <a:prstGeom prst="line">
            <a:avLst/>
          </a:prstGeom>
          <a:noFill/>
          <a:ln w="2857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791" name="Line 7"/>
          <p:cNvSpPr>
            <a:spLocks noChangeShapeType="1"/>
          </p:cNvSpPr>
          <p:nvPr/>
        </p:nvSpPr>
        <p:spPr bwMode="auto">
          <a:xfrm flipH="1">
            <a:off x="3275483" y="4816268"/>
            <a:ext cx="1905000" cy="0"/>
          </a:xfrm>
          <a:prstGeom prst="line">
            <a:avLst/>
          </a:prstGeom>
          <a:noFill/>
          <a:ln w="2857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8792" name="Line 8"/>
          <p:cNvSpPr>
            <a:spLocks noChangeShapeType="1"/>
          </p:cNvSpPr>
          <p:nvPr/>
        </p:nvSpPr>
        <p:spPr bwMode="auto">
          <a:xfrm>
            <a:off x="2402358" y="4146343"/>
            <a:ext cx="0" cy="381000"/>
          </a:xfrm>
          <a:prstGeom prst="line">
            <a:avLst/>
          </a:prstGeom>
          <a:noFill/>
          <a:ln w="2857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0" name="组合 9"/>
          <p:cNvGrpSpPr/>
          <p:nvPr/>
        </p:nvGrpSpPr>
        <p:grpSpPr>
          <a:xfrm>
            <a:off x="2316838" y="1122375"/>
            <a:ext cx="4129324" cy="2370722"/>
            <a:chOff x="914400" y="1981200"/>
            <a:chExt cx="7374420" cy="3971518"/>
          </a:xfrm>
        </p:grpSpPr>
        <p:grpSp>
          <p:nvGrpSpPr>
            <p:cNvPr id="11" name="Group 42"/>
            <p:cNvGrpSpPr>
              <a:grpSpLocks/>
            </p:cNvGrpSpPr>
            <p:nvPr/>
          </p:nvGrpSpPr>
          <p:grpSpPr bwMode="auto">
            <a:xfrm>
              <a:off x="914400" y="1981200"/>
              <a:ext cx="2650021" cy="3608040"/>
              <a:chOff x="576" y="1248"/>
              <a:chExt cx="1611" cy="2208"/>
            </a:xfrm>
          </p:grpSpPr>
          <p:sp>
            <p:nvSpPr>
              <p:cNvPr id="32" name="Rectangle 4"/>
              <p:cNvSpPr>
                <a:spLocks noChangeArrowheads="1"/>
              </p:cNvSpPr>
              <p:nvPr/>
            </p:nvSpPr>
            <p:spPr bwMode="auto">
              <a:xfrm>
                <a:off x="576" y="1248"/>
                <a:ext cx="1584" cy="2208"/>
              </a:xfrm>
              <a:prstGeom prst="rect">
                <a:avLst/>
              </a:prstGeom>
              <a:noFill/>
              <a:ln w="38100">
                <a:solidFill>
                  <a:srgbClr val="FA27FF"/>
                </a:solidFill>
                <a:miter lim="800000"/>
                <a:headEnd/>
                <a:tailEnd/>
              </a:ln>
            </p:spPr>
            <p:txBody>
              <a:bodyPr wrap="none" anchor="ctr"/>
              <a:lstStyle/>
              <a:p>
                <a:endParaRPr lang="zh-CN" altLang="zh-CN" sz="1100"/>
              </a:p>
            </p:txBody>
          </p:sp>
          <p:sp>
            <p:nvSpPr>
              <p:cNvPr id="33" name="Freeform 5"/>
              <p:cNvSpPr>
                <a:spLocks/>
              </p:cNvSpPr>
              <p:nvPr/>
            </p:nvSpPr>
            <p:spPr bwMode="auto">
              <a:xfrm>
                <a:off x="672" y="1888"/>
                <a:ext cx="1264" cy="1320"/>
              </a:xfrm>
              <a:custGeom>
                <a:avLst/>
                <a:gdLst>
                  <a:gd name="T0" fmla="*/ 144 w 1264"/>
                  <a:gd name="T1" fmla="*/ 368 h 1320"/>
                  <a:gd name="T2" fmla="*/ 336 w 1264"/>
                  <a:gd name="T3" fmla="*/ 272 h 1320"/>
                  <a:gd name="T4" fmla="*/ 384 w 1264"/>
                  <a:gd name="T5" fmla="*/ 32 h 1320"/>
                  <a:gd name="T6" fmla="*/ 720 w 1264"/>
                  <a:gd name="T7" fmla="*/ 80 h 1320"/>
                  <a:gd name="T8" fmla="*/ 720 w 1264"/>
                  <a:gd name="T9" fmla="*/ 272 h 1320"/>
                  <a:gd name="T10" fmla="*/ 864 w 1264"/>
                  <a:gd name="T11" fmla="*/ 704 h 1320"/>
                  <a:gd name="T12" fmla="*/ 1200 w 1264"/>
                  <a:gd name="T13" fmla="*/ 656 h 1320"/>
                  <a:gd name="T14" fmla="*/ 1200 w 1264"/>
                  <a:gd name="T15" fmla="*/ 1136 h 1320"/>
                  <a:gd name="T16" fmla="*/ 816 w 1264"/>
                  <a:gd name="T17" fmla="*/ 1088 h 1320"/>
                  <a:gd name="T18" fmla="*/ 480 w 1264"/>
                  <a:gd name="T19" fmla="*/ 1280 h 1320"/>
                  <a:gd name="T20" fmla="*/ 384 w 1264"/>
                  <a:gd name="T21" fmla="*/ 848 h 1320"/>
                  <a:gd name="T22" fmla="*/ 144 w 1264"/>
                  <a:gd name="T23" fmla="*/ 752 h 1320"/>
                  <a:gd name="T24" fmla="*/ 0 w 1264"/>
                  <a:gd name="T25" fmla="*/ 512 h 1320"/>
                  <a:gd name="T26" fmla="*/ 144 w 1264"/>
                  <a:gd name="T27" fmla="*/ 368 h 132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64"/>
                  <a:gd name="T43" fmla="*/ 0 h 1320"/>
                  <a:gd name="T44" fmla="*/ 1264 w 1264"/>
                  <a:gd name="T45" fmla="*/ 1320 h 132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64" h="1320">
                    <a:moveTo>
                      <a:pt x="144" y="368"/>
                    </a:moveTo>
                    <a:cubicBezTo>
                      <a:pt x="200" y="328"/>
                      <a:pt x="296" y="328"/>
                      <a:pt x="336" y="272"/>
                    </a:cubicBezTo>
                    <a:cubicBezTo>
                      <a:pt x="376" y="216"/>
                      <a:pt x="320" y="64"/>
                      <a:pt x="384" y="32"/>
                    </a:cubicBezTo>
                    <a:cubicBezTo>
                      <a:pt x="448" y="0"/>
                      <a:pt x="664" y="40"/>
                      <a:pt x="720" y="80"/>
                    </a:cubicBezTo>
                    <a:cubicBezTo>
                      <a:pt x="776" y="120"/>
                      <a:pt x="696" y="168"/>
                      <a:pt x="720" y="272"/>
                    </a:cubicBezTo>
                    <a:cubicBezTo>
                      <a:pt x="744" y="376"/>
                      <a:pt x="784" y="640"/>
                      <a:pt x="864" y="704"/>
                    </a:cubicBezTo>
                    <a:cubicBezTo>
                      <a:pt x="944" y="768"/>
                      <a:pt x="1144" y="584"/>
                      <a:pt x="1200" y="656"/>
                    </a:cubicBezTo>
                    <a:cubicBezTo>
                      <a:pt x="1256" y="728"/>
                      <a:pt x="1264" y="1064"/>
                      <a:pt x="1200" y="1136"/>
                    </a:cubicBezTo>
                    <a:cubicBezTo>
                      <a:pt x="1136" y="1208"/>
                      <a:pt x="936" y="1064"/>
                      <a:pt x="816" y="1088"/>
                    </a:cubicBezTo>
                    <a:cubicBezTo>
                      <a:pt x="696" y="1112"/>
                      <a:pt x="552" y="1320"/>
                      <a:pt x="480" y="1280"/>
                    </a:cubicBezTo>
                    <a:cubicBezTo>
                      <a:pt x="408" y="1240"/>
                      <a:pt x="440" y="936"/>
                      <a:pt x="384" y="848"/>
                    </a:cubicBezTo>
                    <a:cubicBezTo>
                      <a:pt x="328" y="760"/>
                      <a:pt x="208" y="808"/>
                      <a:pt x="144" y="752"/>
                    </a:cubicBezTo>
                    <a:cubicBezTo>
                      <a:pt x="80" y="696"/>
                      <a:pt x="0" y="576"/>
                      <a:pt x="0" y="512"/>
                    </a:cubicBezTo>
                    <a:cubicBezTo>
                      <a:pt x="0" y="448"/>
                      <a:pt x="88" y="408"/>
                      <a:pt x="144" y="368"/>
                    </a:cubicBezTo>
                    <a:close/>
                  </a:path>
                </a:pathLst>
              </a:custGeom>
              <a:noFill/>
              <a:ln w="38100">
                <a:solidFill>
                  <a:srgbClr val="FFBE2C"/>
                </a:solidFill>
                <a:round/>
                <a:headEnd/>
                <a:tailEnd/>
              </a:ln>
            </p:spPr>
            <p:txBody>
              <a:bodyPr wrap="none" anchor="ctr"/>
              <a:lstStyle/>
              <a:p>
                <a:endParaRPr lang="zh-CN" altLang="zh-CN" sz="1100"/>
              </a:p>
            </p:txBody>
          </p:sp>
          <p:sp>
            <p:nvSpPr>
              <p:cNvPr id="34" name="Oval 6"/>
              <p:cNvSpPr>
                <a:spLocks noChangeArrowheads="1"/>
              </p:cNvSpPr>
              <p:nvPr/>
            </p:nvSpPr>
            <p:spPr bwMode="auto">
              <a:xfrm>
                <a:off x="1152" y="2112"/>
                <a:ext cx="48" cy="48"/>
              </a:xfrm>
              <a:prstGeom prst="ellipse">
                <a:avLst/>
              </a:prstGeom>
              <a:solidFill>
                <a:schemeClr val="tx1"/>
              </a:solidFill>
              <a:ln w="9525">
                <a:solidFill>
                  <a:schemeClr val="tx1"/>
                </a:solidFill>
                <a:round/>
                <a:headEnd/>
                <a:tailEnd/>
              </a:ln>
            </p:spPr>
            <p:txBody>
              <a:bodyPr wrap="none" anchor="ctr"/>
              <a:lstStyle/>
              <a:p>
                <a:endParaRPr lang="zh-CN" altLang="zh-CN" sz="1100"/>
              </a:p>
            </p:txBody>
          </p:sp>
          <p:sp>
            <p:nvSpPr>
              <p:cNvPr id="35" name="Oval 7"/>
              <p:cNvSpPr>
                <a:spLocks noChangeArrowheads="1"/>
              </p:cNvSpPr>
              <p:nvPr/>
            </p:nvSpPr>
            <p:spPr bwMode="auto">
              <a:xfrm>
                <a:off x="1296" y="2400"/>
                <a:ext cx="48" cy="48"/>
              </a:xfrm>
              <a:prstGeom prst="ellipse">
                <a:avLst/>
              </a:prstGeom>
              <a:solidFill>
                <a:schemeClr val="tx1"/>
              </a:solidFill>
              <a:ln w="9525">
                <a:solidFill>
                  <a:schemeClr val="tx1"/>
                </a:solidFill>
                <a:round/>
                <a:headEnd/>
                <a:tailEnd/>
              </a:ln>
            </p:spPr>
            <p:txBody>
              <a:bodyPr wrap="none" anchor="ctr"/>
              <a:lstStyle/>
              <a:p>
                <a:endParaRPr lang="zh-CN" altLang="zh-CN" sz="1100"/>
              </a:p>
            </p:txBody>
          </p:sp>
          <p:sp>
            <p:nvSpPr>
              <p:cNvPr id="36" name="Oval 8"/>
              <p:cNvSpPr>
                <a:spLocks noChangeArrowheads="1"/>
              </p:cNvSpPr>
              <p:nvPr/>
            </p:nvSpPr>
            <p:spPr bwMode="auto">
              <a:xfrm>
                <a:off x="2016" y="1728"/>
                <a:ext cx="48" cy="48"/>
              </a:xfrm>
              <a:prstGeom prst="ellipse">
                <a:avLst/>
              </a:prstGeom>
              <a:solidFill>
                <a:schemeClr val="tx1"/>
              </a:solidFill>
              <a:ln w="9525">
                <a:solidFill>
                  <a:schemeClr val="tx1"/>
                </a:solidFill>
                <a:round/>
                <a:headEnd/>
                <a:tailEnd/>
              </a:ln>
            </p:spPr>
            <p:txBody>
              <a:bodyPr wrap="none" anchor="ctr"/>
              <a:lstStyle/>
              <a:p>
                <a:endParaRPr lang="zh-CN" altLang="zh-CN" sz="1100"/>
              </a:p>
            </p:txBody>
          </p:sp>
          <p:sp>
            <p:nvSpPr>
              <p:cNvPr id="37" name="Oval 9"/>
              <p:cNvSpPr>
                <a:spLocks noChangeArrowheads="1"/>
              </p:cNvSpPr>
              <p:nvPr/>
            </p:nvSpPr>
            <p:spPr bwMode="auto">
              <a:xfrm>
                <a:off x="1728" y="1920"/>
                <a:ext cx="48" cy="48"/>
              </a:xfrm>
              <a:prstGeom prst="ellipse">
                <a:avLst/>
              </a:prstGeom>
              <a:solidFill>
                <a:schemeClr val="tx1"/>
              </a:solidFill>
              <a:ln w="9525">
                <a:solidFill>
                  <a:schemeClr val="tx1"/>
                </a:solidFill>
                <a:round/>
                <a:headEnd/>
                <a:tailEnd/>
              </a:ln>
            </p:spPr>
            <p:txBody>
              <a:bodyPr wrap="none" anchor="ctr"/>
              <a:lstStyle/>
              <a:p>
                <a:endParaRPr lang="zh-CN" altLang="zh-CN" sz="1100"/>
              </a:p>
            </p:txBody>
          </p:sp>
          <p:sp>
            <p:nvSpPr>
              <p:cNvPr id="38" name="Oval 10"/>
              <p:cNvSpPr>
                <a:spLocks noChangeArrowheads="1"/>
              </p:cNvSpPr>
              <p:nvPr/>
            </p:nvSpPr>
            <p:spPr bwMode="auto">
              <a:xfrm>
                <a:off x="1248" y="2880"/>
                <a:ext cx="48" cy="48"/>
              </a:xfrm>
              <a:prstGeom prst="ellipse">
                <a:avLst/>
              </a:prstGeom>
              <a:solidFill>
                <a:schemeClr val="tx1"/>
              </a:solidFill>
              <a:ln w="9525">
                <a:solidFill>
                  <a:schemeClr val="tx1"/>
                </a:solidFill>
                <a:round/>
                <a:headEnd/>
                <a:tailEnd/>
              </a:ln>
            </p:spPr>
            <p:txBody>
              <a:bodyPr wrap="none" anchor="ctr"/>
              <a:lstStyle/>
              <a:p>
                <a:endParaRPr lang="zh-CN" altLang="zh-CN" sz="1100"/>
              </a:p>
            </p:txBody>
          </p:sp>
          <p:sp>
            <p:nvSpPr>
              <p:cNvPr id="39" name="Oval 12"/>
              <p:cNvSpPr>
                <a:spLocks noChangeArrowheads="1"/>
              </p:cNvSpPr>
              <p:nvPr/>
            </p:nvSpPr>
            <p:spPr bwMode="auto">
              <a:xfrm>
                <a:off x="1584" y="3216"/>
                <a:ext cx="48" cy="48"/>
              </a:xfrm>
              <a:prstGeom prst="ellipse">
                <a:avLst/>
              </a:prstGeom>
              <a:solidFill>
                <a:schemeClr val="tx1"/>
              </a:solidFill>
              <a:ln w="9525">
                <a:solidFill>
                  <a:schemeClr val="tx1"/>
                </a:solidFill>
                <a:round/>
                <a:headEnd/>
                <a:tailEnd/>
              </a:ln>
            </p:spPr>
            <p:txBody>
              <a:bodyPr wrap="none" anchor="ctr"/>
              <a:lstStyle/>
              <a:p>
                <a:endParaRPr lang="zh-CN" altLang="zh-CN" sz="1100"/>
              </a:p>
            </p:txBody>
          </p:sp>
          <p:sp>
            <p:nvSpPr>
              <p:cNvPr id="40" name="Oval 13"/>
              <p:cNvSpPr>
                <a:spLocks noChangeArrowheads="1"/>
              </p:cNvSpPr>
              <p:nvPr/>
            </p:nvSpPr>
            <p:spPr bwMode="auto">
              <a:xfrm>
                <a:off x="1824" y="2784"/>
                <a:ext cx="48" cy="48"/>
              </a:xfrm>
              <a:prstGeom prst="ellipse">
                <a:avLst/>
              </a:prstGeom>
              <a:solidFill>
                <a:schemeClr val="tx1"/>
              </a:solidFill>
              <a:ln w="9525">
                <a:solidFill>
                  <a:schemeClr val="tx1"/>
                </a:solidFill>
                <a:round/>
                <a:headEnd/>
                <a:tailEnd/>
              </a:ln>
            </p:spPr>
            <p:txBody>
              <a:bodyPr wrap="none" anchor="ctr"/>
              <a:lstStyle/>
              <a:p>
                <a:endParaRPr lang="zh-CN" altLang="zh-CN" sz="1100"/>
              </a:p>
            </p:txBody>
          </p:sp>
          <p:sp>
            <p:nvSpPr>
              <p:cNvPr id="41" name="Text Box 14"/>
              <p:cNvSpPr txBox="1">
                <a:spLocks noChangeArrowheads="1"/>
              </p:cNvSpPr>
              <p:nvPr/>
            </p:nvSpPr>
            <p:spPr bwMode="auto">
              <a:xfrm>
                <a:off x="624" y="1296"/>
                <a:ext cx="1563" cy="473"/>
              </a:xfrm>
              <a:prstGeom prst="rect">
                <a:avLst/>
              </a:prstGeom>
              <a:noFill/>
              <a:ln w="9525">
                <a:noFill/>
                <a:miter lim="800000"/>
                <a:headEnd/>
                <a:tailEnd/>
              </a:ln>
            </p:spPr>
            <p:txBody>
              <a:bodyPr wrap="none">
                <a:spAutoFit/>
              </a:bodyPr>
              <a:lstStyle/>
              <a:p>
                <a:r>
                  <a:rPr lang="en-US" altLang="zh-CN" sz="1200" dirty="0">
                    <a:latin typeface="Franklin Gothic Book" pitchFamily="32" charset="0"/>
                  </a:rPr>
                  <a:t>all strings over L</a:t>
                </a:r>
                <a:r>
                  <a:rPr lang="en-US" altLang="zh-CN" sz="1200" baseline="-25000" dirty="0">
                    <a:latin typeface="Franklin Gothic Book" pitchFamily="32" charset="0"/>
                  </a:rPr>
                  <a:t>1</a:t>
                </a:r>
                <a:r>
                  <a:rPr lang="en-US" altLang="zh-CN" sz="1200" dirty="0">
                    <a:latin typeface="Franklin Gothic Book" pitchFamily="32" charset="0"/>
                  </a:rPr>
                  <a:t>'s </a:t>
                </a:r>
              </a:p>
              <a:p>
                <a:r>
                  <a:rPr lang="en-US" altLang="zh-CN" sz="1200" dirty="0">
                    <a:latin typeface="Franklin Gothic Book" pitchFamily="32" charset="0"/>
                  </a:rPr>
                  <a:t>alphabet</a:t>
                </a:r>
                <a:endParaRPr lang="en-US" altLang="zh-CN" sz="1100" dirty="0">
                  <a:latin typeface="Franklin Gothic Book" pitchFamily="32" charset="0"/>
                </a:endParaRPr>
              </a:p>
            </p:txBody>
          </p:sp>
          <p:sp>
            <p:nvSpPr>
              <p:cNvPr id="42" name="Text Box 15"/>
              <p:cNvSpPr txBox="1">
                <a:spLocks noChangeArrowheads="1"/>
              </p:cNvSpPr>
              <p:nvPr/>
            </p:nvSpPr>
            <p:spPr bwMode="auto">
              <a:xfrm>
                <a:off x="864" y="2304"/>
                <a:ext cx="334" cy="268"/>
              </a:xfrm>
              <a:prstGeom prst="rect">
                <a:avLst/>
              </a:prstGeom>
              <a:noFill/>
              <a:ln w="9525">
                <a:noFill/>
                <a:miter lim="800000"/>
                <a:headEnd/>
                <a:tailEnd/>
              </a:ln>
            </p:spPr>
            <p:txBody>
              <a:bodyPr wrap="none">
                <a:spAutoFit/>
              </a:bodyPr>
              <a:lstStyle/>
              <a:p>
                <a:r>
                  <a:rPr lang="en-US" altLang="zh-CN" sz="1100">
                    <a:latin typeface="Franklin Gothic Book" pitchFamily="32" charset="0"/>
                  </a:rPr>
                  <a:t>L</a:t>
                </a:r>
                <a:r>
                  <a:rPr lang="en-US" altLang="zh-CN" sz="1100" baseline="-25000">
                    <a:latin typeface="Franklin Gothic Book" pitchFamily="32" charset="0"/>
                  </a:rPr>
                  <a:t>1</a:t>
                </a:r>
                <a:endParaRPr lang="en-US" altLang="zh-CN" sz="1100">
                  <a:latin typeface="Franklin Gothic Book" pitchFamily="32" charset="0"/>
                </a:endParaRPr>
              </a:p>
            </p:txBody>
          </p:sp>
        </p:grpSp>
        <p:grpSp>
          <p:nvGrpSpPr>
            <p:cNvPr id="12" name="Group 43"/>
            <p:cNvGrpSpPr>
              <a:grpSpLocks/>
            </p:cNvGrpSpPr>
            <p:nvPr/>
          </p:nvGrpSpPr>
          <p:grpSpPr bwMode="auto">
            <a:xfrm>
              <a:off x="5638799" y="1981200"/>
              <a:ext cx="2650021" cy="3608040"/>
              <a:chOff x="3552" y="1248"/>
              <a:chExt cx="1611" cy="2208"/>
            </a:xfrm>
          </p:grpSpPr>
          <p:sp>
            <p:nvSpPr>
              <p:cNvPr id="21" name="Oval 11"/>
              <p:cNvSpPr>
                <a:spLocks noChangeArrowheads="1"/>
              </p:cNvSpPr>
              <p:nvPr/>
            </p:nvSpPr>
            <p:spPr bwMode="auto">
              <a:xfrm>
                <a:off x="4704" y="2496"/>
                <a:ext cx="48" cy="48"/>
              </a:xfrm>
              <a:prstGeom prst="ellipse">
                <a:avLst/>
              </a:prstGeom>
              <a:solidFill>
                <a:schemeClr val="tx1"/>
              </a:solidFill>
              <a:ln w="9525">
                <a:solidFill>
                  <a:schemeClr val="tx1"/>
                </a:solidFill>
                <a:round/>
                <a:headEnd/>
                <a:tailEnd/>
              </a:ln>
            </p:spPr>
            <p:txBody>
              <a:bodyPr wrap="none" anchor="ctr"/>
              <a:lstStyle/>
              <a:p>
                <a:endParaRPr lang="zh-CN" altLang="zh-CN" sz="1100"/>
              </a:p>
            </p:txBody>
          </p:sp>
          <p:sp>
            <p:nvSpPr>
              <p:cNvPr id="22" name="Rectangle 18"/>
              <p:cNvSpPr>
                <a:spLocks noChangeArrowheads="1"/>
              </p:cNvSpPr>
              <p:nvPr/>
            </p:nvSpPr>
            <p:spPr bwMode="auto">
              <a:xfrm>
                <a:off x="3552" y="1248"/>
                <a:ext cx="1584" cy="2208"/>
              </a:xfrm>
              <a:prstGeom prst="rect">
                <a:avLst/>
              </a:prstGeom>
              <a:noFill/>
              <a:ln w="38100">
                <a:solidFill>
                  <a:srgbClr val="FA27FF"/>
                </a:solidFill>
                <a:miter lim="800000"/>
                <a:headEnd/>
                <a:tailEnd/>
              </a:ln>
            </p:spPr>
            <p:txBody>
              <a:bodyPr wrap="none" anchor="ctr"/>
              <a:lstStyle/>
              <a:p>
                <a:endParaRPr lang="zh-CN" altLang="zh-CN" sz="1100"/>
              </a:p>
            </p:txBody>
          </p:sp>
          <p:sp>
            <p:nvSpPr>
              <p:cNvPr id="23" name="Oval 20"/>
              <p:cNvSpPr>
                <a:spLocks noChangeArrowheads="1"/>
              </p:cNvSpPr>
              <p:nvPr/>
            </p:nvSpPr>
            <p:spPr bwMode="auto">
              <a:xfrm>
                <a:off x="3696" y="1872"/>
                <a:ext cx="48" cy="48"/>
              </a:xfrm>
              <a:prstGeom prst="ellipse">
                <a:avLst/>
              </a:prstGeom>
              <a:solidFill>
                <a:schemeClr val="tx1"/>
              </a:solidFill>
              <a:ln w="9525">
                <a:solidFill>
                  <a:schemeClr val="tx1"/>
                </a:solidFill>
                <a:round/>
                <a:headEnd/>
                <a:tailEnd/>
              </a:ln>
            </p:spPr>
            <p:txBody>
              <a:bodyPr wrap="none" anchor="ctr"/>
              <a:lstStyle/>
              <a:p>
                <a:endParaRPr lang="zh-CN" altLang="zh-CN" sz="1100"/>
              </a:p>
            </p:txBody>
          </p:sp>
          <p:sp>
            <p:nvSpPr>
              <p:cNvPr id="24" name="Oval 21"/>
              <p:cNvSpPr>
                <a:spLocks noChangeArrowheads="1"/>
              </p:cNvSpPr>
              <p:nvPr/>
            </p:nvSpPr>
            <p:spPr bwMode="auto">
              <a:xfrm>
                <a:off x="4032" y="2208"/>
                <a:ext cx="48" cy="48"/>
              </a:xfrm>
              <a:prstGeom prst="ellipse">
                <a:avLst/>
              </a:prstGeom>
              <a:solidFill>
                <a:schemeClr val="tx1"/>
              </a:solidFill>
              <a:ln w="9525">
                <a:solidFill>
                  <a:schemeClr val="tx1"/>
                </a:solidFill>
                <a:round/>
                <a:headEnd/>
                <a:tailEnd/>
              </a:ln>
            </p:spPr>
            <p:txBody>
              <a:bodyPr wrap="none" anchor="ctr"/>
              <a:lstStyle/>
              <a:p>
                <a:endParaRPr lang="zh-CN" altLang="zh-CN" sz="1100"/>
              </a:p>
            </p:txBody>
          </p:sp>
          <p:sp>
            <p:nvSpPr>
              <p:cNvPr id="25" name="Oval 24"/>
              <p:cNvSpPr>
                <a:spLocks noChangeArrowheads="1"/>
              </p:cNvSpPr>
              <p:nvPr/>
            </p:nvSpPr>
            <p:spPr bwMode="auto">
              <a:xfrm>
                <a:off x="4032" y="2640"/>
                <a:ext cx="48" cy="48"/>
              </a:xfrm>
              <a:prstGeom prst="ellipse">
                <a:avLst/>
              </a:prstGeom>
              <a:solidFill>
                <a:schemeClr val="tx1"/>
              </a:solidFill>
              <a:ln w="9525">
                <a:solidFill>
                  <a:schemeClr val="tx1"/>
                </a:solidFill>
                <a:round/>
                <a:headEnd/>
                <a:tailEnd/>
              </a:ln>
            </p:spPr>
            <p:txBody>
              <a:bodyPr wrap="none" anchor="ctr"/>
              <a:lstStyle/>
              <a:p>
                <a:endParaRPr lang="zh-CN" altLang="zh-CN" sz="1100"/>
              </a:p>
            </p:txBody>
          </p:sp>
          <p:sp>
            <p:nvSpPr>
              <p:cNvPr id="26" name="Oval 25"/>
              <p:cNvSpPr>
                <a:spLocks noChangeArrowheads="1"/>
              </p:cNvSpPr>
              <p:nvPr/>
            </p:nvSpPr>
            <p:spPr bwMode="auto">
              <a:xfrm>
                <a:off x="4128" y="3264"/>
                <a:ext cx="48" cy="48"/>
              </a:xfrm>
              <a:prstGeom prst="ellipse">
                <a:avLst/>
              </a:prstGeom>
              <a:solidFill>
                <a:schemeClr val="tx1"/>
              </a:solidFill>
              <a:ln w="9525">
                <a:solidFill>
                  <a:schemeClr val="tx1"/>
                </a:solidFill>
                <a:round/>
                <a:headEnd/>
                <a:tailEnd/>
              </a:ln>
            </p:spPr>
            <p:txBody>
              <a:bodyPr wrap="none" anchor="ctr"/>
              <a:lstStyle/>
              <a:p>
                <a:endParaRPr lang="zh-CN" altLang="zh-CN" sz="1100"/>
              </a:p>
            </p:txBody>
          </p:sp>
          <p:sp>
            <p:nvSpPr>
              <p:cNvPr id="27" name="Oval 26"/>
              <p:cNvSpPr>
                <a:spLocks noChangeArrowheads="1"/>
              </p:cNvSpPr>
              <p:nvPr/>
            </p:nvSpPr>
            <p:spPr bwMode="auto">
              <a:xfrm>
                <a:off x="4800" y="2784"/>
                <a:ext cx="48" cy="48"/>
              </a:xfrm>
              <a:prstGeom prst="ellipse">
                <a:avLst/>
              </a:prstGeom>
              <a:solidFill>
                <a:schemeClr val="tx1"/>
              </a:solidFill>
              <a:ln w="9525">
                <a:solidFill>
                  <a:schemeClr val="tx1"/>
                </a:solidFill>
                <a:round/>
                <a:headEnd/>
                <a:tailEnd/>
              </a:ln>
            </p:spPr>
            <p:txBody>
              <a:bodyPr wrap="none" anchor="ctr"/>
              <a:lstStyle/>
              <a:p>
                <a:endParaRPr lang="zh-CN" altLang="zh-CN" sz="1100"/>
              </a:p>
            </p:txBody>
          </p:sp>
          <p:sp>
            <p:nvSpPr>
              <p:cNvPr id="28" name="Text Box 27"/>
              <p:cNvSpPr txBox="1">
                <a:spLocks noChangeArrowheads="1"/>
              </p:cNvSpPr>
              <p:nvPr/>
            </p:nvSpPr>
            <p:spPr bwMode="auto">
              <a:xfrm>
                <a:off x="3600" y="1296"/>
                <a:ext cx="1563" cy="473"/>
              </a:xfrm>
              <a:prstGeom prst="rect">
                <a:avLst/>
              </a:prstGeom>
              <a:noFill/>
              <a:ln w="9525">
                <a:noFill/>
                <a:miter lim="800000"/>
                <a:headEnd/>
                <a:tailEnd/>
              </a:ln>
            </p:spPr>
            <p:txBody>
              <a:bodyPr wrap="none">
                <a:spAutoFit/>
              </a:bodyPr>
              <a:lstStyle/>
              <a:p>
                <a:r>
                  <a:rPr lang="en-US" altLang="zh-CN" sz="1200">
                    <a:latin typeface="Franklin Gothic Book" pitchFamily="32" charset="0"/>
                  </a:rPr>
                  <a:t>all strings over L</a:t>
                </a:r>
                <a:r>
                  <a:rPr lang="en-US" altLang="zh-CN" sz="1200" baseline="-25000">
                    <a:latin typeface="Franklin Gothic Book" pitchFamily="32" charset="0"/>
                  </a:rPr>
                  <a:t>2</a:t>
                </a:r>
                <a:r>
                  <a:rPr lang="en-US" altLang="zh-CN" sz="1200">
                    <a:latin typeface="Franklin Gothic Book" pitchFamily="32" charset="0"/>
                  </a:rPr>
                  <a:t>'s </a:t>
                </a:r>
              </a:p>
              <a:p>
                <a:r>
                  <a:rPr lang="en-US" altLang="zh-CN" sz="1200">
                    <a:latin typeface="Franklin Gothic Book" pitchFamily="32" charset="0"/>
                  </a:rPr>
                  <a:t>alphabet</a:t>
                </a:r>
                <a:endParaRPr lang="en-US" altLang="zh-CN" sz="1100">
                  <a:latin typeface="Franklin Gothic Book" pitchFamily="32" charset="0"/>
                </a:endParaRPr>
              </a:p>
            </p:txBody>
          </p:sp>
          <p:sp>
            <p:nvSpPr>
              <p:cNvPr id="29" name="Text Box 28"/>
              <p:cNvSpPr txBox="1">
                <a:spLocks noChangeArrowheads="1"/>
              </p:cNvSpPr>
              <p:nvPr/>
            </p:nvSpPr>
            <p:spPr bwMode="auto">
              <a:xfrm>
                <a:off x="4416" y="2592"/>
                <a:ext cx="334" cy="268"/>
              </a:xfrm>
              <a:prstGeom prst="rect">
                <a:avLst/>
              </a:prstGeom>
              <a:noFill/>
              <a:ln w="9525">
                <a:noFill/>
                <a:miter lim="800000"/>
                <a:headEnd/>
                <a:tailEnd/>
              </a:ln>
            </p:spPr>
            <p:txBody>
              <a:bodyPr wrap="none">
                <a:spAutoFit/>
              </a:bodyPr>
              <a:lstStyle/>
              <a:p>
                <a:r>
                  <a:rPr lang="en-US" altLang="zh-CN" sz="1100">
                    <a:latin typeface="Franklin Gothic Book" pitchFamily="32" charset="0"/>
                  </a:rPr>
                  <a:t>L</a:t>
                </a:r>
                <a:r>
                  <a:rPr lang="en-US" altLang="zh-CN" sz="1100" baseline="-25000">
                    <a:latin typeface="Franklin Gothic Book" pitchFamily="32" charset="0"/>
                  </a:rPr>
                  <a:t>2</a:t>
                </a:r>
                <a:endParaRPr lang="en-US" altLang="zh-CN" sz="1100">
                  <a:latin typeface="Franklin Gothic Book" pitchFamily="32" charset="0"/>
                </a:endParaRPr>
              </a:p>
            </p:txBody>
          </p:sp>
          <p:sp>
            <p:nvSpPr>
              <p:cNvPr id="30" name="Freeform 29"/>
              <p:cNvSpPr>
                <a:spLocks/>
              </p:cNvSpPr>
              <p:nvPr/>
            </p:nvSpPr>
            <p:spPr bwMode="auto">
              <a:xfrm>
                <a:off x="3744" y="1968"/>
                <a:ext cx="1200" cy="1104"/>
              </a:xfrm>
              <a:custGeom>
                <a:avLst/>
                <a:gdLst>
                  <a:gd name="T0" fmla="*/ 128 w 1200"/>
                  <a:gd name="T1" fmla="*/ 624 h 1104"/>
                  <a:gd name="T2" fmla="*/ 32 w 1200"/>
                  <a:gd name="T3" fmla="*/ 240 h 1104"/>
                  <a:gd name="T4" fmla="*/ 320 w 1200"/>
                  <a:gd name="T5" fmla="*/ 0 h 1104"/>
                  <a:gd name="T6" fmla="*/ 656 w 1200"/>
                  <a:gd name="T7" fmla="*/ 240 h 1104"/>
                  <a:gd name="T8" fmla="*/ 752 w 1200"/>
                  <a:gd name="T9" fmla="*/ 384 h 1104"/>
                  <a:gd name="T10" fmla="*/ 1136 w 1200"/>
                  <a:gd name="T11" fmla="*/ 432 h 1104"/>
                  <a:gd name="T12" fmla="*/ 1136 w 1200"/>
                  <a:gd name="T13" fmla="*/ 864 h 1104"/>
                  <a:gd name="T14" fmla="*/ 944 w 1200"/>
                  <a:gd name="T15" fmla="*/ 1104 h 1104"/>
                  <a:gd name="T16" fmla="*/ 464 w 1200"/>
                  <a:gd name="T17" fmla="*/ 864 h 1104"/>
                  <a:gd name="T18" fmla="*/ 176 w 1200"/>
                  <a:gd name="T19" fmla="*/ 1056 h 1104"/>
                  <a:gd name="T20" fmla="*/ 32 w 1200"/>
                  <a:gd name="T21" fmla="*/ 864 h 1104"/>
                  <a:gd name="T22" fmla="*/ 128 w 1200"/>
                  <a:gd name="T23" fmla="*/ 624 h 110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00"/>
                  <a:gd name="T37" fmla="*/ 0 h 1104"/>
                  <a:gd name="T38" fmla="*/ 1200 w 1200"/>
                  <a:gd name="T39" fmla="*/ 1104 h 110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00" h="1104">
                    <a:moveTo>
                      <a:pt x="128" y="624"/>
                    </a:moveTo>
                    <a:cubicBezTo>
                      <a:pt x="128" y="520"/>
                      <a:pt x="0" y="344"/>
                      <a:pt x="32" y="240"/>
                    </a:cubicBezTo>
                    <a:cubicBezTo>
                      <a:pt x="64" y="136"/>
                      <a:pt x="216" y="0"/>
                      <a:pt x="320" y="0"/>
                    </a:cubicBezTo>
                    <a:cubicBezTo>
                      <a:pt x="424" y="0"/>
                      <a:pt x="584" y="176"/>
                      <a:pt x="656" y="240"/>
                    </a:cubicBezTo>
                    <a:cubicBezTo>
                      <a:pt x="728" y="304"/>
                      <a:pt x="672" y="352"/>
                      <a:pt x="752" y="384"/>
                    </a:cubicBezTo>
                    <a:cubicBezTo>
                      <a:pt x="832" y="416"/>
                      <a:pt x="1072" y="352"/>
                      <a:pt x="1136" y="432"/>
                    </a:cubicBezTo>
                    <a:cubicBezTo>
                      <a:pt x="1200" y="512"/>
                      <a:pt x="1168" y="752"/>
                      <a:pt x="1136" y="864"/>
                    </a:cubicBezTo>
                    <a:cubicBezTo>
                      <a:pt x="1104" y="976"/>
                      <a:pt x="1056" y="1104"/>
                      <a:pt x="944" y="1104"/>
                    </a:cubicBezTo>
                    <a:cubicBezTo>
                      <a:pt x="832" y="1104"/>
                      <a:pt x="592" y="872"/>
                      <a:pt x="464" y="864"/>
                    </a:cubicBezTo>
                    <a:cubicBezTo>
                      <a:pt x="336" y="856"/>
                      <a:pt x="248" y="1056"/>
                      <a:pt x="176" y="1056"/>
                    </a:cubicBezTo>
                    <a:cubicBezTo>
                      <a:pt x="104" y="1056"/>
                      <a:pt x="40" y="936"/>
                      <a:pt x="32" y="864"/>
                    </a:cubicBezTo>
                    <a:cubicBezTo>
                      <a:pt x="24" y="792"/>
                      <a:pt x="128" y="728"/>
                      <a:pt x="128" y="624"/>
                    </a:cubicBezTo>
                    <a:close/>
                  </a:path>
                </a:pathLst>
              </a:custGeom>
              <a:noFill/>
              <a:ln w="38100">
                <a:solidFill>
                  <a:srgbClr val="FFBE2C"/>
                </a:solidFill>
                <a:round/>
                <a:headEnd/>
                <a:tailEnd/>
              </a:ln>
            </p:spPr>
            <p:txBody>
              <a:bodyPr wrap="none" anchor="ctr"/>
              <a:lstStyle/>
              <a:p>
                <a:endParaRPr lang="zh-CN" altLang="zh-CN" sz="1100"/>
              </a:p>
            </p:txBody>
          </p:sp>
          <p:sp>
            <p:nvSpPr>
              <p:cNvPr id="31" name="Oval 32"/>
              <p:cNvSpPr>
                <a:spLocks noChangeArrowheads="1"/>
              </p:cNvSpPr>
              <p:nvPr/>
            </p:nvSpPr>
            <p:spPr bwMode="auto">
              <a:xfrm>
                <a:off x="4656" y="2016"/>
                <a:ext cx="48" cy="48"/>
              </a:xfrm>
              <a:prstGeom prst="ellipse">
                <a:avLst/>
              </a:prstGeom>
              <a:solidFill>
                <a:schemeClr val="tx1"/>
              </a:solidFill>
              <a:ln w="9525">
                <a:solidFill>
                  <a:schemeClr val="tx1"/>
                </a:solidFill>
                <a:round/>
                <a:headEnd/>
                <a:tailEnd/>
              </a:ln>
            </p:spPr>
            <p:txBody>
              <a:bodyPr wrap="none" anchor="ctr"/>
              <a:lstStyle/>
              <a:p>
                <a:endParaRPr lang="zh-CN" altLang="zh-CN" sz="1100"/>
              </a:p>
            </p:txBody>
          </p:sp>
        </p:grpSp>
        <p:sp>
          <p:nvSpPr>
            <p:cNvPr id="13" name="Freeform 33"/>
            <p:cNvSpPr>
              <a:spLocks/>
            </p:cNvSpPr>
            <p:nvPr/>
          </p:nvSpPr>
          <p:spPr bwMode="auto">
            <a:xfrm>
              <a:off x="2590799" y="5181600"/>
              <a:ext cx="4026849" cy="88240"/>
            </a:xfrm>
            <a:custGeom>
              <a:avLst/>
              <a:gdLst>
                <a:gd name="T0" fmla="*/ 0 w 2448"/>
                <a:gd name="T1" fmla="*/ 0 h 54"/>
                <a:gd name="T2" fmla="*/ 2147483647 w 2448"/>
                <a:gd name="T3" fmla="*/ 2147483647 h 54"/>
                <a:gd name="T4" fmla="*/ 2147483647 w 2448"/>
                <a:gd name="T5" fmla="*/ 2147483647 h 54"/>
                <a:gd name="T6" fmla="*/ 2147483647 w 2448"/>
                <a:gd name="T7" fmla="*/ 2147483647 h 54"/>
                <a:gd name="T8" fmla="*/ 0 60000 65536"/>
                <a:gd name="T9" fmla="*/ 0 60000 65536"/>
                <a:gd name="T10" fmla="*/ 0 60000 65536"/>
                <a:gd name="T11" fmla="*/ 0 60000 65536"/>
                <a:gd name="T12" fmla="*/ 0 w 2448"/>
                <a:gd name="T13" fmla="*/ 0 h 54"/>
                <a:gd name="T14" fmla="*/ 2448 w 2448"/>
                <a:gd name="T15" fmla="*/ 54 h 54"/>
              </a:gdLst>
              <a:ahLst/>
              <a:cxnLst>
                <a:cxn ang="T8">
                  <a:pos x="T0" y="T1"/>
                </a:cxn>
                <a:cxn ang="T9">
                  <a:pos x="T2" y="T3"/>
                </a:cxn>
                <a:cxn ang="T10">
                  <a:pos x="T4" y="T5"/>
                </a:cxn>
                <a:cxn ang="T11">
                  <a:pos x="T6" y="T7"/>
                </a:cxn>
              </a:cxnLst>
              <a:rect l="T12" t="T13" r="T14" b="T15"/>
              <a:pathLst>
                <a:path w="2448" h="54">
                  <a:moveTo>
                    <a:pt x="0" y="0"/>
                  </a:moveTo>
                  <a:lnTo>
                    <a:pt x="576" y="48"/>
                  </a:lnTo>
                  <a:cubicBezTo>
                    <a:pt x="899" y="50"/>
                    <a:pt x="1546" y="54"/>
                    <a:pt x="1546" y="54"/>
                  </a:cubicBezTo>
                  <a:lnTo>
                    <a:pt x="2448" y="48"/>
                  </a:lnTo>
                </a:path>
              </a:pathLst>
            </a:custGeom>
            <a:noFill/>
            <a:ln w="38100">
              <a:solidFill>
                <a:schemeClr val="tx2"/>
              </a:solidFill>
              <a:round/>
              <a:headEnd/>
              <a:tailEnd type="triangle" w="med" len="med"/>
            </a:ln>
          </p:spPr>
          <p:txBody>
            <a:bodyPr wrap="none" anchor="ctr"/>
            <a:lstStyle/>
            <a:p>
              <a:endParaRPr lang="zh-CN" altLang="zh-CN" sz="1100"/>
            </a:p>
          </p:txBody>
        </p:sp>
        <p:sp>
          <p:nvSpPr>
            <p:cNvPr id="14" name="Freeform 35"/>
            <p:cNvSpPr>
              <a:spLocks/>
            </p:cNvSpPr>
            <p:nvPr/>
          </p:nvSpPr>
          <p:spPr bwMode="auto">
            <a:xfrm>
              <a:off x="2133600" y="3581399"/>
              <a:ext cx="4342680" cy="235307"/>
            </a:xfrm>
            <a:custGeom>
              <a:avLst/>
              <a:gdLst>
                <a:gd name="T0" fmla="*/ 0 w 2640"/>
                <a:gd name="T1" fmla="*/ 2147483647 h 144"/>
                <a:gd name="T2" fmla="*/ 2147483647 w 2640"/>
                <a:gd name="T3" fmla="*/ 2147483647 h 144"/>
                <a:gd name="T4" fmla="*/ 2147483647 w 2640"/>
                <a:gd name="T5" fmla="*/ 0 h 144"/>
                <a:gd name="T6" fmla="*/ 0 60000 65536"/>
                <a:gd name="T7" fmla="*/ 0 60000 65536"/>
                <a:gd name="T8" fmla="*/ 0 60000 65536"/>
                <a:gd name="T9" fmla="*/ 0 w 2640"/>
                <a:gd name="T10" fmla="*/ 0 h 144"/>
                <a:gd name="T11" fmla="*/ 2640 w 2640"/>
                <a:gd name="T12" fmla="*/ 144 h 144"/>
              </a:gdLst>
              <a:ahLst/>
              <a:cxnLst>
                <a:cxn ang="T6">
                  <a:pos x="T0" y="T1"/>
                </a:cxn>
                <a:cxn ang="T7">
                  <a:pos x="T2" y="T3"/>
                </a:cxn>
                <a:cxn ang="T8">
                  <a:pos x="T4" y="T5"/>
                </a:cxn>
              </a:cxnLst>
              <a:rect l="T9" t="T10" r="T11" b="T12"/>
              <a:pathLst>
                <a:path w="2640" h="144">
                  <a:moveTo>
                    <a:pt x="0" y="144"/>
                  </a:moveTo>
                  <a:lnTo>
                    <a:pt x="1584" y="144"/>
                  </a:lnTo>
                  <a:lnTo>
                    <a:pt x="2640" y="0"/>
                  </a:lnTo>
                </a:path>
              </a:pathLst>
            </a:custGeom>
            <a:noFill/>
            <a:ln w="38100">
              <a:solidFill>
                <a:schemeClr val="tx2"/>
              </a:solidFill>
              <a:round/>
              <a:headEnd/>
              <a:tailEnd type="triangle" w="med" len="med"/>
            </a:ln>
          </p:spPr>
          <p:txBody>
            <a:bodyPr wrap="none" anchor="ctr"/>
            <a:lstStyle/>
            <a:p>
              <a:endParaRPr lang="zh-CN" altLang="zh-CN" sz="1100"/>
            </a:p>
          </p:txBody>
        </p:sp>
        <p:sp>
          <p:nvSpPr>
            <p:cNvPr id="15" name="Freeform 37"/>
            <p:cNvSpPr>
              <a:spLocks/>
            </p:cNvSpPr>
            <p:nvPr/>
          </p:nvSpPr>
          <p:spPr bwMode="auto">
            <a:xfrm>
              <a:off x="1905000" y="3352799"/>
              <a:ext cx="4500596" cy="156871"/>
            </a:xfrm>
            <a:custGeom>
              <a:avLst/>
              <a:gdLst>
                <a:gd name="T0" fmla="*/ 0 w 2736"/>
                <a:gd name="T1" fmla="*/ 0 h 96"/>
                <a:gd name="T2" fmla="*/ 2147483647 w 2736"/>
                <a:gd name="T3" fmla="*/ 2147483647 h 96"/>
                <a:gd name="T4" fmla="*/ 2147483647 w 2736"/>
                <a:gd name="T5" fmla="*/ 2147483647 h 96"/>
                <a:gd name="T6" fmla="*/ 2147483647 w 2736"/>
                <a:gd name="T7" fmla="*/ 2147483647 h 96"/>
                <a:gd name="T8" fmla="*/ 0 60000 65536"/>
                <a:gd name="T9" fmla="*/ 0 60000 65536"/>
                <a:gd name="T10" fmla="*/ 0 60000 65536"/>
                <a:gd name="T11" fmla="*/ 0 60000 65536"/>
                <a:gd name="T12" fmla="*/ 0 w 2736"/>
                <a:gd name="T13" fmla="*/ 0 h 96"/>
                <a:gd name="T14" fmla="*/ 2736 w 2736"/>
                <a:gd name="T15" fmla="*/ 96 h 96"/>
              </a:gdLst>
              <a:ahLst/>
              <a:cxnLst>
                <a:cxn ang="T8">
                  <a:pos x="T0" y="T1"/>
                </a:cxn>
                <a:cxn ang="T9">
                  <a:pos x="T2" y="T3"/>
                </a:cxn>
                <a:cxn ang="T10">
                  <a:pos x="T4" y="T5"/>
                </a:cxn>
                <a:cxn ang="T11">
                  <a:pos x="T6" y="T7"/>
                </a:cxn>
              </a:cxnLst>
              <a:rect l="T12" t="T13" r="T14" b="T15"/>
              <a:pathLst>
                <a:path w="2736" h="96">
                  <a:moveTo>
                    <a:pt x="0" y="0"/>
                  </a:moveTo>
                  <a:lnTo>
                    <a:pt x="816" y="96"/>
                  </a:lnTo>
                  <a:lnTo>
                    <a:pt x="1728" y="96"/>
                  </a:lnTo>
                  <a:lnTo>
                    <a:pt x="2736" y="96"/>
                  </a:lnTo>
                </a:path>
              </a:pathLst>
            </a:custGeom>
            <a:noFill/>
            <a:ln w="38100">
              <a:solidFill>
                <a:schemeClr val="tx2"/>
              </a:solidFill>
              <a:round/>
              <a:headEnd/>
              <a:tailEnd type="triangle" w="med" len="med"/>
            </a:ln>
          </p:spPr>
          <p:txBody>
            <a:bodyPr wrap="none" anchor="ctr"/>
            <a:lstStyle/>
            <a:p>
              <a:endParaRPr lang="zh-CN" altLang="zh-CN" sz="1100"/>
            </a:p>
          </p:txBody>
        </p:sp>
        <p:sp>
          <p:nvSpPr>
            <p:cNvPr id="16" name="Freeform 39"/>
            <p:cNvSpPr>
              <a:spLocks/>
            </p:cNvSpPr>
            <p:nvPr/>
          </p:nvSpPr>
          <p:spPr bwMode="auto">
            <a:xfrm>
              <a:off x="3276600" y="2666999"/>
              <a:ext cx="2605608" cy="235307"/>
            </a:xfrm>
            <a:custGeom>
              <a:avLst/>
              <a:gdLst>
                <a:gd name="T0" fmla="*/ 0 w 1584"/>
                <a:gd name="T1" fmla="*/ 2147483647 h 144"/>
                <a:gd name="T2" fmla="*/ 2147483647 w 1584"/>
                <a:gd name="T3" fmla="*/ 0 h 144"/>
                <a:gd name="T4" fmla="*/ 2147483647 w 1584"/>
                <a:gd name="T5" fmla="*/ 0 h 144"/>
                <a:gd name="T6" fmla="*/ 2147483647 w 1584"/>
                <a:gd name="T7" fmla="*/ 2147483647 h 144"/>
                <a:gd name="T8" fmla="*/ 2147483647 w 1584"/>
                <a:gd name="T9" fmla="*/ 2147483647 h 144"/>
                <a:gd name="T10" fmla="*/ 0 60000 65536"/>
                <a:gd name="T11" fmla="*/ 0 60000 65536"/>
                <a:gd name="T12" fmla="*/ 0 60000 65536"/>
                <a:gd name="T13" fmla="*/ 0 60000 65536"/>
                <a:gd name="T14" fmla="*/ 0 60000 65536"/>
                <a:gd name="T15" fmla="*/ 0 w 1584"/>
                <a:gd name="T16" fmla="*/ 0 h 144"/>
                <a:gd name="T17" fmla="*/ 1584 w 1584"/>
                <a:gd name="T18" fmla="*/ 144 h 144"/>
              </a:gdLst>
              <a:ahLst/>
              <a:cxnLst>
                <a:cxn ang="T10">
                  <a:pos x="T0" y="T1"/>
                </a:cxn>
                <a:cxn ang="T11">
                  <a:pos x="T2" y="T3"/>
                </a:cxn>
                <a:cxn ang="T12">
                  <a:pos x="T4" y="T5"/>
                </a:cxn>
                <a:cxn ang="T13">
                  <a:pos x="T6" y="T7"/>
                </a:cxn>
                <a:cxn ang="T14">
                  <a:pos x="T8" y="T9"/>
                </a:cxn>
              </a:cxnLst>
              <a:rect l="T15" t="T16" r="T17" b="T18"/>
              <a:pathLst>
                <a:path w="1584" h="144">
                  <a:moveTo>
                    <a:pt x="0" y="48"/>
                  </a:moveTo>
                  <a:lnTo>
                    <a:pt x="432" y="0"/>
                  </a:lnTo>
                  <a:lnTo>
                    <a:pt x="864" y="0"/>
                  </a:lnTo>
                  <a:lnTo>
                    <a:pt x="1392" y="48"/>
                  </a:lnTo>
                  <a:lnTo>
                    <a:pt x="1584" y="144"/>
                  </a:lnTo>
                </a:path>
              </a:pathLst>
            </a:custGeom>
            <a:noFill/>
            <a:ln w="38100">
              <a:solidFill>
                <a:schemeClr val="tx2"/>
              </a:solidFill>
              <a:round/>
              <a:headEnd/>
              <a:tailEnd type="triangle" w="med" len="med"/>
            </a:ln>
          </p:spPr>
          <p:txBody>
            <a:bodyPr wrap="none" anchor="ctr"/>
            <a:lstStyle/>
            <a:p>
              <a:endParaRPr lang="zh-CN" altLang="zh-CN" sz="1100"/>
            </a:p>
          </p:txBody>
        </p:sp>
        <p:sp>
          <p:nvSpPr>
            <p:cNvPr id="17" name="Freeform 40"/>
            <p:cNvSpPr>
              <a:spLocks/>
            </p:cNvSpPr>
            <p:nvPr/>
          </p:nvSpPr>
          <p:spPr bwMode="auto">
            <a:xfrm>
              <a:off x="2819399" y="3048000"/>
              <a:ext cx="3079355" cy="78436"/>
            </a:xfrm>
            <a:custGeom>
              <a:avLst/>
              <a:gdLst>
                <a:gd name="T0" fmla="*/ 0 w 1872"/>
                <a:gd name="T1" fmla="*/ 2147483647 h 48"/>
                <a:gd name="T2" fmla="*/ 2147483647 w 1872"/>
                <a:gd name="T3" fmla="*/ 2147483647 h 48"/>
                <a:gd name="T4" fmla="*/ 2147483647 w 1872"/>
                <a:gd name="T5" fmla="*/ 2147483647 h 48"/>
                <a:gd name="T6" fmla="*/ 2147483647 w 1872"/>
                <a:gd name="T7" fmla="*/ 0 h 48"/>
                <a:gd name="T8" fmla="*/ 0 60000 65536"/>
                <a:gd name="T9" fmla="*/ 0 60000 65536"/>
                <a:gd name="T10" fmla="*/ 0 60000 65536"/>
                <a:gd name="T11" fmla="*/ 0 60000 65536"/>
                <a:gd name="T12" fmla="*/ 0 w 1872"/>
                <a:gd name="T13" fmla="*/ 0 h 48"/>
                <a:gd name="T14" fmla="*/ 1872 w 1872"/>
                <a:gd name="T15" fmla="*/ 48 h 48"/>
              </a:gdLst>
              <a:ahLst/>
              <a:cxnLst>
                <a:cxn ang="T8">
                  <a:pos x="T0" y="T1"/>
                </a:cxn>
                <a:cxn ang="T9">
                  <a:pos x="T2" y="T3"/>
                </a:cxn>
                <a:cxn ang="T10">
                  <a:pos x="T4" y="T5"/>
                </a:cxn>
                <a:cxn ang="T11">
                  <a:pos x="T6" y="T7"/>
                </a:cxn>
              </a:cxnLst>
              <a:rect l="T12" t="T13" r="T14" b="T15"/>
              <a:pathLst>
                <a:path w="1872" h="48">
                  <a:moveTo>
                    <a:pt x="0" y="48"/>
                  </a:moveTo>
                  <a:lnTo>
                    <a:pt x="864" y="48"/>
                  </a:lnTo>
                  <a:lnTo>
                    <a:pt x="1344" y="48"/>
                  </a:lnTo>
                  <a:lnTo>
                    <a:pt x="1872" y="0"/>
                  </a:lnTo>
                </a:path>
              </a:pathLst>
            </a:custGeom>
            <a:noFill/>
            <a:ln w="38100">
              <a:solidFill>
                <a:schemeClr val="tx2"/>
              </a:solidFill>
              <a:round/>
              <a:headEnd/>
              <a:tailEnd type="triangle" w="med" len="med"/>
            </a:ln>
          </p:spPr>
          <p:txBody>
            <a:bodyPr wrap="none" anchor="ctr"/>
            <a:lstStyle/>
            <a:p>
              <a:endParaRPr lang="zh-CN" altLang="zh-CN" sz="1100"/>
            </a:p>
          </p:txBody>
        </p:sp>
        <p:sp>
          <p:nvSpPr>
            <p:cNvPr id="18" name="Text Box 41"/>
            <p:cNvSpPr txBox="1">
              <a:spLocks noChangeArrowheads="1"/>
            </p:cNvSpPr>
            <p:nvPr/>
          </p:nvSpPr>
          <p:spPr bwMode="auto">
            <a:xfrm>
              <a:off x="4343399" y="5334000"/>
              <a:ext cx="190814" cy="618718"/>
            </a:xfrm>
            <a:prstGeom prst="rect">
              <a:avLst/>
            </a:prstGeom>
            <a:noFill/>
            <a:ln w="9525">
              <a:noFill/>
              <a:miter lim="800000"/>
              <a:headEnd/>
              <a:tailEnd/>
            </a:ln>
          </p:spPr>
          <p:txBody>
            <a:bodyPr wrap="square">
              <a:spAutoFit/>
            </a:bodyPr>
            <a:lstStyle/>
            <a:p>
              <a:pPr>
                <a:spcBef>
                  <a:spcPct val="50000"/>
                </a:spcBef>
              </a:pPr>
              <a:r>
                <a:rPr lang="en-US" altLang="zh-CN">
                  <a:latin typeface="Franklin Gothic Book" pitchFamily="32" charset="0"/>
                </a:rPr>
                <a:t>f</a:t>
              </a:r>
            </a:p>
          </p:txBody>
        </p:sp>
        <p:sp>
          <p:nvSpPr>
            <p:cNvPr id="19" name="Line 30"/>
            <p:cNvSpPr>
              <a:spLocks noChangeShapeType="1"/>
            </p:cNvSpPr>
            <p:nvPr/>
          </p:nvSpPr>
          <p:spPr bwMode="auto">
            <a:xfrm flipV="1">
              <a:off x="2971800" y="4267199"/>
              <a:ext cx="3474144" cy="156871"/>
            </a:xfrm>
            <a:prstGeom prst="line">
              <a:avLst/>
            </a:prstGeom>
            <a:noFill/>
            <a:ln w="38100">
              <a:solidFill>
                <a:schemeClr val="tx2"/>
              </a:solidFill>
              <a:round/>
              <a:headEnd/>
              <a:tailEnd type="triangle" w="med" len="med"/>
            </a:ln>
          </p:spPr>
          <p:txBody>
            <a:bodyPr wrap="none" anchor="ctr"/>
            <a:lstStyle/>
            <a:p>
              <a:endParaRPr lang="zh-CN" altLang="en-US" sz="1100"/>
            </a:p>
          </p:txBody>
        </p:sp>
        <p:sp>
          <p:nvSpPr>
            <p:cNvPr id="20" name="Freeform 31"/>
            <p:cNvSpPr>
              <a:spLocks/>
            </p:cNvSpPr>
            <p:nvPr/>
          </p:nvSpPr>
          <p:spPr bwMode="auto">
            <a:xfrm>
              <a:off x="2057400" y="4343400"/>
              <a:ext cx="4421638" cy="392178"/>
            </a:xfrm>
            <a:custGeom>
              <a:avLst/>
              <a:gdLst>
                <a:gd name="T0" fmla="*/ 0 w 2688"/>
                <a:gd name="T1" fmla="*/ 2147483647 h 240"/>
                <a:gd name="T2" fmla="*/ 2147483647 w 2688"/>
                <a:gd name="T3" fmla="*/ 2147483647 h 240"/>
                <a:gd name="T4" fmla="*/ 2147483647 w 2688"/>
                <a:gd name="T5" fmla="*/ 2147483647 h 240"/>
                <a:gd name="T6" fmla="*/ 2147483647 w 2688"/>
                <a:gd name="T7" fmla="*/ 2147483647 h 240"/>
                <a:gd name="T8" fmla="*/ 2147483647 w 2688"/>
                <a:gd name="T9" fmla="*/ 0 h 240"/>
                <a:gd name="T10" fmla="*/ 0 60000 65536"/>
                <a:gd name="T11" fmla="*/ 0 60000 65536"/>
                <a:gd name="T12" fmla="*/ 0 60000 65536"/>
                <a:gd name="T13" fmla="*/ 0 60000 65536"/>
                <a:gd name="T14" fmla="*/ 0 60000 65536"/>
                <a:gd name="T15" fmla="*/ 0 w 2688"/>
                <a:gd name="T16" fmla="*/ 0 h 240"/>
                <a:gd name="T17" fmla="*/ 2688 w 2688"/>
                <a:gd name="T18" fmla="*/ 240 h 240"/>
              </a:gdLst>
              <a:ahLst/>
              <a:cxnLst>
                <a:cxn ang="T10">
                  <a:pos x="T0" y="T1"/>
                </a:cxn>
                <a:cxn ang="T11">
                  <a:pos x="T2" y="T3"/>
                </a:cxn>
                <a:cxn ang="T12">
                  <a:pos x="T4" y="T5"/>
                </a:cxn>
                <a:cxn ang="T13">
                  <a:pos x="T6" y="T7"/>
                </a:cxn>
                <a:cxn ang="T14">
                  <a:pos x="T8" y="T9"/>
                </a:cxn>
              </a:cxnLst>
              <a:rect l="T15" t="T16" r="T17" b="T18"/>
              <a:pathLst>
                <a:path w="2688" h="240">
                  <a:moveTo>
                    <a:pt x="0" y="144"/>
                  </a:moveTo>
                  <a:lnTo>
                    <a:pt x="528" y="240"/>
                  </a:lnTo>
                  <a:lnTo>
                    <a:pt x="1392" y="240"/>
                  </a:lnTo>
                  <a:lnTo>
                    <a:pt x="2256" y="192"/>
                  </a:lnTo>
                  <a:lnTo>
                    <a:pt x="2688" y="0"/>
                  </a:lnTo>
                </a:path>
              </a:pathLst>
            </a:custGeom>
            <a:noFill/>
            <a:ln w="38100">
              <a:solidFill>
                <a:schemeClr val="tx2"/>
              </a:solidFill>
              <a:round/>
              <a:headEnd/>
              <a:tailEnd type="triangle" w="med" len="med"/>
            </a:ln>
          </p:spPr>
          <p:txBody>
            <a:bodyPr wrap="none" anchor="ctr"/>
            <a:lstStyle/>
            <a:p>
              <a:endParaRPr lang="zh-CN" altLang="zh-CN" sz="1100"/>
            </a:p>
          </p:txBody>
        </p:sp>
      </p:gr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64</a:t>
            </a:fld>
            <a:endParaRPr lang="en-US" altLang="zh-CN" dirty="0"/>
          </a:p>
        </p:txBody>
      </p:sp>
    </p:spTree>
    <p:extLst>
      <p:ext uri="{BB962C8B-B14F-4D97-AF65-F5344CB8AC3E}">
        <p14:creationId xmlns:p14="http://schemas.microsoft.com/office/powerpoint/2010/main" val="253899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8788"/>
                                        </p:tgtEl>
                                        <p:attrNameLst>
                                          <p:attrName>style.visibility</p:attrName>
                                        </p:attrNameLst>
                                      </p:cBhvr>
                                      <p:to>
                                        <p:strVal val="visible"/>
                                      </p:to>
                                    </p:set>
                                    <p:anim calcmode="lin" valueType="num">
                                      <p:cBhvr additive="base">
                                        <p:cTn id="13" dur="500" fill="hold"/>
                                        <p:tgtEl>
                                          <p:spTgt spid="118788"/>
                                        </p:tgtEl>
                                        <p:attrNameLst>
                                          <p:attrName>ppt_x</p:attrName>
                                        </p:attrNameLst>
                                      </p:cBhvr>
                                      <p:tavLst>
                                        <p:tav tm="0">
                                          <p:val>
                                            <p:strVal val="#ppt_x"/>
                                          </p:val>
                                        </p:tav>
                                        <p:tav tm="100000">
                                          <p:val>
                                            <p:strVal val="#ppt_x"/>
                                          </p:val>
                                        </p:tav>
                                      </p:tavLst>
                                    </p:anim>
                                    <p:anim calcmode="lin" valueType="num">
                                      <p:cBhvr additive="base">
                                        <p:cTn id="14" dur="500" fill="hold"/>
                                        <p:tgtEl>
                                          <p:spTgt spid="11878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8789"/>
                                        </p:tgtEl>
                                        <p:attrNameLst>
                                          <p:attrName>style.visibility</p:attrName>
                                        </p:attrNameLst>
                                      </p:cBhvr>
                                      <p:to>
                                        <p:strVal val="visible"/>
                                      </p:to>
                                    </p:set>
                                    <p:anim calcmode="lin" valueType="num">
                                      <p:cBhvr additive="base">
                                        <p:cTn id="17" dur="500" fill="hold"/>
                                        <p:tgtEl>
                                          <p:spTgt spid="118789"/>
                                        </p:tgtEl>
                                        <p:attrNameLst>
                                          <p:attrName>ppt_x</p:attrName>
                                        </p:attrNameLst>
                                      </p:cBhvr>
                                      <p:tavLst>
                                        <p:tav tm="0">
                                          <p:val>
                                            <p:strVal val="#ppt_x"/>
                                          </p:val>
                                        </p:tav>
                                        <p:tav tm="100000">
                                          <p:val>
                                            <p:strVal val="#ppt_x"/>
                                          </p:val>
                                        </p:tav>
                                      </p:tavLst>
                                    </p:anim>
                                    <p:anim calcmode="lin" valueType="num">
                                      <p:cBhvr additive="base">
                                        <p:cTn id="18" dur="500" fill="hold"/>
                                        <p:tgtEl>
                                          <p:spTgt spid="11878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8790"/>
                                        </p:tgtEl>
                                        <p:attrNameLst>
                                          <p:attrName>style.visibility</p:attrName>
                                        </p:attrNameLst>
                                      </p:cBhvr>
                                      <p:to>
                                        <p:strVal val="visible"/>
                                      </p:to>
                                    </p:set>
                                    <p:anim calcmode="lin" valueType="num">
                                      <p:cBhvr additive="base">
                                        <p:cTn id="21" dur="500" fill="hold"/>
                                        <p:tgtEl>
                                          <p:spTgt spid="118790"/>
                                        </p:tgtEl>
                                        <p:attrNameLst>
                                          <p:attrName>ppt_x</p:attrName>
                                        </p:attrNameLst>
                                      </p:cBhvr>
                                      <p:tavLst>
                                        <p:tav tm="0">
                                          <p:val>
                                            <p:strVal val="#ppt_x"/>
                                          </p:val>
                                        </p:tav>
                                        <p:tav tm="100000">
                                          <p:val>
                                            <p:strVal val="#ppt_x"/>
                                          </p:val>
                                        </p:tav>
                                      </p:tavLst>
                                    </p:anim>
                                    <p:anim calcmode="lin" valueType="num">
                                      <p:cBhvr additive="base">
                                        <p:cTn id="22" dur="500" fill="hold"/>
                                        <p:tgtEl>
                                          <p:spTgt spid="11879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8791"/>
                                        </p:tgtEl>
                                        <p:attrNameLst>
                                          <p:attrName>style.visibility</p:attrName>
                                        </p:attrNameLst>
                                      </p:cBhvr>
                                      <p:to>
                                        <p:strVal val="visible"/>
                                      </p:to>
                                    </p:set>
                                    <p:anim calcmode="lin" valueType="num">
                                      <p:cBhvr additive="base">
                                        <p:cTn id="25" dur="500" fill="hold"/>
                                        <p:tgtEl>
                                          <p:spTgt spid="118791"/>
                                        </p:tgtEl>
                                        <p:attrNameLst>
                                          <p:attrName>ppt_x</p:attrName>
                                        </p:attrNameLst>
                                      </p:cBhvr>
                                      <p:tavLst>
                                        <p:tav tm="0">
                                          <p:val>
                                            <p:strVal val="#ppt_x"/>
                                          </p:val>
                                        </p:tav>
                                        <p:tav tm="100000">
                                          <p:val>
                                            <p:strVal val="#ppt_x"/>
                                          </p:val>
                                        </p:tav>
                                      </p:tavLst>
                                    </p:anim>
                                    <p:anim calcmode="lin" valueType="num">
                                      <p:cBhvr additive="base">
                                        <p:cTn id="26" dur="500" fill="hold"/>
                                        <p:tgtEl>
                                          <p:spTgt spid="11879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8792"/>
                                        </p:tgtEl>
                                        <p:attrNameLst>
                                          <p:attrName>style.visibility</p:attrName>
                                        </p:attrNameLst>
                                      </p:cBhvr>
                                      <p:to>
                                        <p:strVal val="visible"/>
                                      </p:to>
                                    </p:set>
                                    <p:anim calcmode="lin" valueType="num">
                                      <p:cBhvr additive="base">
                                        <p:cTn id="29" dur="500" fill="hold"/>
                                        <p:tgtEl>
                                          <p:spTgt spid="118792"/>
                                        </p:tgtEl>
                                        <p:attrNameLst>
                                          <p:attrName>ppt_x</p:attrName>
                                        </p:attrNameLst>
                                      </p:cBhvr>
                                      <p:tavLst>
                                        <p:tav tm="0">
                                          <p:val>
                                            <p:strVal val="#ppt_x"/>
                                          </p:val>
                                        </p:tav>
                                        <p:tav tm="100000">
                                          <p:val>
                                            <p:strVal val="#ppt_x"/>
                                          </p:val>
                                        </p:tav>
                                      </p:tavLst>
                                    </p:anim>
                                    <p:anim calcmode="lin" valueType="num">
                                      <p:cBhvr additive="base">
                                        <p:cTn id="30" dur="500" fill="hold"/>
                                        <p:tgtEl>
                                          <p:spTgt spid="11879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18787">
                                            <p:txEl>
                                              <p:pRg st="0" end="0"/>
                                            </p:txEl>
                                          </p:spTgt>
                                        </p:tgtEl>
                                        <p:attrNameLst>
                                          <p:attrName>style.visibility</p:attrName>
                                        </p:attrNameLst>
                                      </p:cBhvr>
                                      <p:to>
                                        <p:strVal val="visible"/>
                                      </p:to>
                                    </p:set>
                                    <p:anim calcmode="lin" valueType="num">
                                      <p:cBhvr additive="base">
                                        <p:cTn id="35" dur="500" fill="hold"/>
                                        <p:tgtEl>
                                          <p:spTgt spid="118787">
                                            <p:txEl>
                                              <p:pRg st="0" end="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87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18787">
                                            <p:txEl>
                                              <p:pRg st="1" end="1"/>
                                            </p:txEl>
                                          </p:spTgt>
                                        </p:tgtEl>
                                        <p:attrNameLst>
                                          <p:attrName>style.visibility</p:attrName>
                                        </p:attrNameLst>
                                      </p:cBhvr>
                                      <p:to>
                                        <p:strVal val="visible"/>
                                      </p:to>
                                    </p:set>
                                    <p:anim calcmode="lin" valueType="num">
                                      <p:cBhvr additive="base">
                                        <p:cTn id="41" dur="500" fill="hold"/>
                                        <p:tgtEl>
                                          <p:spTgt spid="118787">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187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p:bldP spid="118789" grpId="0" animBg="1"/>
      <p:bldP spid="118790" grpId="0" animBg="1"/>
      <p:bldP spid="118791" grpId="0" animBg="1"/>
      <p:bldP spid="118792"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8B91A5B-B776-4D09-9805-2B72F233C6C2}" type="slidenum">
              <a:rPr lang="zh-CN" altLang="en-US" sz="1400">
                <a:solidFill>
                  <a:srgbClr val="FFFF00"/>
                </a:solidFill>
                <a:latin typeface="Arial Black" panose="020B0A04020102020204" pitchFamily="34" charset="0"/>
              </a:rPr>
              <a:pPr eaLnBrk="1" hangingPunct="1"/>
              <a:t>65</a:t>
            </a:fld>
            <a:endParaRPr lang="en-US" altLang="zh-CN" sz="1400">
              <a:solidFill>
                <a:srgbClr val="FFFF00"/>
              </a:solidFill>
              <a:latin typeface="Arial Black" panose="020B0A04020102020204" pitchFamily="34" charset="0"/>
            </a:endParaRPr>
          </a:p>
        </p:txBody>
      </p:sp>
      <p:sp>
        <p:nvSpPr>
          <p:cNvPr id="47107" name="Rectangle 4"/>
          <p:cNvSpPr>
            <a:spLocks noChangeArrowheads="1"/>
          </p:cNvSpPr>
          <p:nvPr/>
        </p:nvSpPr>
        <p:spPr bwMode="auto">
          <a:xfrm>
            <a:off x="-1044624" y="133351"/>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r>
              <a:rPr lang="zh-CN" altLang="en-US" sz="3600" dirty="0" smtClean="0">
                <a:solidFill>
                  <a:schemeClr val="bg1"/>
                </a:solidFill>
                <a:latin typeface="黑体" panose="02010609060101010101" pitchFamily="49" charset="-122"/>
                <a:ea typeface="黑体" panose="02010609060101010101" pitchFamily="49" charset="-122"/>
              </a:rPr>
              <a:t>问题</a:t>
            </a:r>
            <a:r>
              <a:rPr lang="zh-CN" altLang="en-US" sz="3600" dirty="0">
                <a:solidFill>
                  <a:schemeClr val="bg1"/>
                </a:solidFill>
                <a:latin typeface="黑体" panose="02010609060101010101" pitchFamily="49" charset="-122"/>
                <a:ea typeface="黑体" panose="02010609060101010101" pitchFamily="49" charset="-122"/>
              </a:rPr>
              <a:t>变换与计算复杂性归约</a:t>
            </a:r>
          </a:p>
        </p:txBody>
      </p:sp>
      <p:sp>
        <p:nvSpPr>
          <p:cNvPr id="47108" name="Text Box 6"/>
          <p:cNvSpPr txBox="1">
            <a:spLocks noChangeArrowheads="1"/>
          </p:cNvSpPr>
          <p:nvPr/>
        </p:nvSpPr>
        <p:spPr bwMode="auto">
          <a:xfrm>
            <a:off x="433388" y="1500188"/>
            <a:ext cx="8424862"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kumimoji="0" lang="zh-CN" altLang="en-US" dirty="0">
                <a:solidFill>
                  <a:srgbClr val="0070C0"/>
                </a:solidFill>
                <a:latin typeface="微软雅黑" panose="020B0503020204020204" pitchFamily="34" charset="-122"/>
                <a:ea typeface="微软雅黑" panose="020B0503020204020204" pitchFamily="34" charset="-122"/>
              </a:rPr>
              <a:t>   通过问题变换的技巧，可以将2个不同问题的计算复杂性联系在一起。这样就可以将一个问题的计算复杂性归结为另一个问题的计算复杂性，从而实现</a:t>
            </a:r>
            <a:r>
              <a:rPr kumimoji="0" lang="zh-CN" altLang="en-US" b="1" dirty="0">
                <a:solidFill>
                  <a:srgbClr val="FF0000"/>
                </a:solidFill>
                <a:latin typeface="微软雅黑" panose="020B0503020204020204" pitchFamily="34" charset="-122"/>
                <a:ea typeface="微软雅黑" panose="020B0503020204020204" pitchFamily="34" charset="-122"/>
              </a:rPr>
              <a:t>问题的计算复杂性归约</a:t>
            </a:r>
            <a:r>
              <a:rPr kumimoji="0" lang="zh-CN" altLang="en-US" dirty="0">
                <a:solidFill>
                  <a:schemeClr val="bg1"/>
                </a:solidFill>
                <a:latin typeface="微软雅黑" panose="020B0503020204020204" pitchFamily="34" charset="-122"/>
                <a:ea typeface="微软雅黑" panose="020B0503020204020204" pitchFamily="34" charset="-122"/>
              </a:rPr>
              <a:t>。</a:t>
            </a:r>
          </a:p>
        </p:txBody>
      </p:sp>
      <p:sp>
        <p:nvSpPr>
          <p:cNvPr id="47109" name="矩形 1"/>
          <p:cNvSpPr>
            <a:spLocks noChangeArrowheads="1"/>
          </p:cNvSpPr>
          <p:nvPr/>
        </p:nvSpPr>
        <p:spPr bwMode="auto">
          <a:xfrm>
            <a:off x="251520" y="3141727"/>
            <a:ext cx="8393113" cy="273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kumimoji="0" lang="zh-CN" altLang="en-US" dirty="0">
                <a:solidFill>
                  <a:schemeClr val="bg1"/>
                </a:solidFill>
                <a:latin typeface="微软雅黑" panose="020B0503020204020204" pitchFamily="34" charset="-122"/>
                <a:ea typeface="微软雅黑" panose="020B0503020204020204" pitchFamily="34" charset="-122"/>
              </a:rPr>
              <a:t>   若用</a:t>
            </a:r>
            <a:r>
              <a:rPr kumimoji="0" lang="en-US" altLang="zh-CN" dirty="0">
                <a:solidFill>
                  <a:schemeClr val="bg1"/>
                </a:solidFill>
                <a:latin typeface="微软雅黑" panose="020B0503020204020204" pitchFamily="34" charset="-122"/>
                <a:ea typeface="微软雅黑" panose="020B0503020204020204" pitchFamily="34" charset="-122"/>
              </a:rPr>
              <a:t>O(τ(n))</a:t>
            </a:r>
            <a:r>
              <a:rPr kumimoji="0" lang="zh-CN" altLang="en-US" dirty="0">
                <a:solidFill>
                  <a:schemeClr val="bg1"/>
                </a:solidFill>
                <a:latin typeface="微软雅黑" panose="020B0503020204020204" pitchFamily="34" charset="-122"/>
                <a:ea typeface="微软雅黑" panose="020B0503020204020204" pitchFamily="34" charset="-122"/>
              </a:rPr>
              <a:t>时间能完成上述变换的第(1)步和第(3)步，则称</a:t>
            </a:r>
            <a:r>
              <a:rPr kumimoji="0" lang="zh-CN" altLang="en-US" b="1" dirty="0">
                <a:solidFill>
                  <a:srgbClr val="FF0000"/>
                </a:solidFill>
                <a:latin typeface="微软雅黑" panose="020B0503020204020204" pitchFamily="34" charset="-122"/>
                <a:ea typeface="微软雅黑" panose="020B0503020204020204" pitchFamily="34" charset="-122"/>
              </a:rPr>
              <a:t>问题</a:t>
            </a:r>
            <a:r>
              <a:rPr kumimoji="0" lang="en-US" altLang="zh-CN" b="1" dirty="0">
                <a:solidFill>
                  <a:srgbClr val="FF0000"/>
                </a:solidFill>
                <a:latin typeface="微软雅黑" panose="020B0503020204020204" pitchFamily="34" charset="-122"/>
                <a:ea typeface="微软雅黑" panose="020B0503020204020204" pitchFamily="34" charset="-122"/>
              </a:rPr>
              <a:t>A</a:t>
            </a:r>
            <a:r>
              <a:rPr kumimoji="0" lang="zh-CN" altLang="en-US" b="1" dirty="0">
                <a:solidFill>
                  <a:srgbClr val="FF0000"/>
                </a:solidFill>
                <a:latin typeface="微软雅黑" panose="020B0503020204020204" pitchFamily="34" charset="-122"/>
                <a:ea typeface="微软雅黑" panose="020B0503020204020204" pitchFamily="34" charset="-122"/>
              </a:rPr>
              <a:t>是</a:t>
            </a:r>
            <a:r>
              <a:rPr kumimoji="0" lang="en-US" altLang="zh-CN" b="1" dirty="0">
                <a:solidFill>
                  <a:srgbClr val="FF0000"/>
                </a:solidFill>
                <a:latin typeface="微软雅黑" panose="020B0503020204020204" pitchFamily="34" charset="-122"/>
                <a:ea typeface="微软雅黑" panose="020B0503020204020204" pitchFamily="34" charset="-122"/>
              </a:rPr>
              <a:t>τ(n)</a:t>
            </a:r>
            <a:r>
              <a:rPr kumimoji="0" lang="zh-CN" altLang="en-US" b="1" dirty="0">
                <a:solidFill>
                  <a:srgbClr val="FF0000"/>
                </a:solidFill>
                <a:latin typeface="微软雅黑" panose="020B0503020204020204" pitchFamily="34" charset="-122"/>
                <a:ea typeface="微软雅黑" panose="020B0503020204020204" pitchFamily="34" charset="-122"/>
              </a:rPr>
              <a:t>时间可变换到问题</a:t>
            </a:r>
            <a:r>
              <a:rPr kumimoji="0" lang="en-US" altLang="zh-CN" b="1" dirty="0">
                <a:solidFill>
                  <a:srgbClr val="FF0000"/>
                </a:solidFill>
                <a:latin typeface="微软雅黑" panose="020B0503020204020204" pitchFamily="34" charset="-122"/>
                <a:ea typeface="微软雅黑" panose="020B0503020204020204" pitchFamily="34" charset="-122"/>
              </a:rPr>
              <a:t>B，</a:t>
            </a:r>
            <a:r>
              <a:rPr kumimoji="0" lang="zh-CN" altLang="en-US" b="1" dirty="0">
                <a:solidFill>
                  <a:srgbClr val="FF0000"/>
                </a:solidFill>
                <a:latin typeface="微软雅黑" panose="020B0503020204020204" pitchFamily="34" charset="-122"/>
                <a:ea typeface="微软雅黑" panose="020B0503020204020204" pitchFamily="34" charset="-122"/>
              </a:rPr>
              <a:t>且简记为</a:t>
            </a:r>
            <a:r>
              <a:rPr kumimoji="0" lang="en-US" altLang="zh-CN" b="1" dirty="0" err="1">
                <a:solidFill>
                  <a:srgbClr val="FF0000"/>
                </a:solidFill>
                <a:latin typeface="微软雅黑" panose="020B0503020204020204" pitchFamily="34" charset="-122"/>
                <a:ea typeface="微软雅黑" panose="020B0503020204020204" pitchFamily="34" charset="-122"/>
              </a:rPr>
              <a:t>A∝</a:t>
            </a:r>
            <a:r>
              <a:rPr kumimoji="0" lang="en-US" altLang="zh-CN" b="1" baseline="-30000" dirty="0" err="1">
                <a:solidFill>
                  <a:srgbClr val="FF0000"/>
                </a:solidFill>
                <a:latin typeface="微软雅黑" panose="020B0503020204020204" pitchFamily="34" charset="-122"/>
                <a:ea typeface="微软雅黑" panose="020B0503020204020204" pitchFamily="34" charset="-122"/>
              </a:rPr>
              <a:t>τ</a:t>
            </a:r>
            <a:r>
              <a:rPr kumimoji="0" lang="en-US" altLang="zh-CN" b="1" baseline="-30000" dirty="0">
                <a:solidFill>
                  <a:srgbClr val="FF0000"/>
                </a:solidFill>
                <a:latin typeface="微软雅黑" panose="020B0503020204020204" pitchFamily="34" charset="-122"/>
                <a:ea typeface="微软雅黑" panose="020B0503020204020204" pitchFamily="34" charset="-122"/>
              </a:rPr>
              <a:t>(n)</a:t>
            </a:r>
            <a:r>
              <a:rPr kumimoji="0" lang="en-US" altLang="zh-CN" b="1" dirty="0">
                <a:solidFill>
                  <a:srgbClr val="FF0000"/>
                </a:solidFill>
                <a:latin typeface="微软雅黑" panose="020B0503020204020204" pitchFamily="34" charset="-122"/>
                <a:ea typeface="微软雅黑" panose="020B0503020204020204" pitchFamily="34" charset="-122"/>
              </a:rPr>
              <a:t>B</a:t>
            </a:r>
            <a:r>
              <a:rPr kumimoji="0" lang="en-US" altLang="zh-CN" dirty="0">
                <a:solidFill>
                  <a:srgbClr val="0070C0"/>
                </a:solidFill>
                <a:latin typeface="微软雅黑" panose="020B0503020204020204" pitchFamily="34" charset="-122"/>
                <a:ea typeface="微软雅黑" panose="020B0503020204020204" pitchFamily="34" charset="-122"/>
              </a:rPr>
              <a:t>。</a:t>
            </a:r>
          </a:p>
          <a:p>
            <a:pPr algn="just" eaLnBrk="1" hangingPunct="1">
              <a:lnSpc>
                <a:spcPct val="120000"/>
              </a:lnSpc>
            </a:pPr>
            <a:r>
              <a:rPr kumimoji="0" lang="zh-CN" altLang="en-US" dirty="0">
                <a:solidFill>
                  <a:srgbClr val="0070C0"/>
                </a:solidFill>
                <a:latin typeface="微软雅黑" panose="020B0503020204020204" pitchFamily="34" charset="-122"/>
                <a:ea typeface="微软雅黑" panose="020B0503020204020204" pitchFamily="34" charset="-122"/>
              </a:rPr>
              <a:t>其中的</a:t>
            </a:r>
            <a:r>
              <a:rPr kumimoji="0" lang="en-US" altLang="zh-CN" dirty="0">
                <a:solidFill>
                  <a:srgbClr val="0070C0"/>
                </a:solidFill>
                <a:latin typeface="微软雅黑" panose="020B0503020204020204" pitchFamily="34" charset="-122"/>
                <a:ea typeface="微软雅黑" panose="020B0503020204020204" pitchFamily="34" charset="-122"/>
              </a:rPr>
              <a:t>n</a:t>
            </a:r>
            <a:r>
              <a:rPr kumimoji="0" lang="zh-CN" altLang="en-US" dirty="0">
                <a:solidFill>
                  <a:srgbClr val="0070C0"/>
                </a:solidFill>
                <a:latin typeface="微软雅黑" panose="020B0503020204020204" pitchFamily="34" charset="-122"/>
                <a:ea typeface="微软雅黑" panose="020B0503020204020204" pitchFamily="34" charset="-122"/>
              </a:rPr>
              <a:t>通常为问题</a:t>
            </a:r>
            <a:r>
              <a:rPr kumimoji="0" lang="en-US" altLang="zh-CN" dirty="0">
                <a:solidFill>
                  <a:srgbClr val="0070C0"/>
                </a:solidFill>
                <a:latin typeface="微软雅黑" panose="020B0503020204020204" pitchFamily="34" charset="-122"/>
                <a:ea typeface="微软雅黑" panose="020B0503020204020204" pitchFamily="34" charset="-122"/>
              </a:rPr>
              <a:t>A</a:t>
            </a:r>
            <a:r>
              <a:rPr kumimoji="0" lang="zh-CN" altLang="en-US" dirty="0">
                <a:solidFill>
                  <a:srgbClr val="0070C0"/>
                </a:solidFill>
                <a:latin typeface="微软雅黑" panose="020B0503020204020204" pitchFamily="34" charset="-122"/>
                <a:ea typeface="微软雅黑" panose="020B0503020204020204" pitchFamily="34" charset="-122"/>
              </a:rPr>
              <a:t>的规模(大小)。</a:t>
            </a:r>
          </a:p>
          <a:p>
            <a:pPr algn="just" eaLnBrk="1" hangingPunct="1">
              <a:lnSpc>
                <a:spcPct val="120000"/>
              </a:lnSpc>
            </a:pPr>
            <a:r>
              <a:rPr kumimoji="0" lang="zh-CN" altLang="en-US" dirty="0">
                <a:solidFill>
                  <a:srgbClr val="0070C0"/>
                </a:solidFill>
                <a:latin typeface="微软雅黑" panose="020B0503020204020204" pitchFamily="34" charset="-122"/>
                <a:ea typeface="微软雅黑" panose="020B0503020204020204" pitchFamily="34" charset="-122"/>
              </a:rPr>
              <a:t>   当</a:t>
            </a:r>
            <a:r>
              <a:rPr kumimoji="0" lang="en-US" altLang="zh-CN" dirty="0">
                <a:solidFill>
                  <a:srgbClr val="0070C0"/>
                </a:solidFill>
                <a:latin typeface="微软雅黑" panose="020B0503020204020204" pitchFamily="34" charset="-122"/>
                <a:ea typeface="微软雅黑" panose="020B0503020204020204" pitchFamily="34" charset="-122"/>
              </a:rPr>
              <a:t>τ(n)</a:t>
            </a:r>
            <a:r>
              <a:rPr kumimoji="0" lang="zh-CN" altLang="en-US" dirty="0">
                <a:solidFill>
                  <a:srgbClr val="0070C0"/>
                </a:solidFill>
                <a:latin typeface="微软雅黑" panose="020B0503020204020204" pitchFamily="34" charset="-122"/>
                <a:ea typeface="微软雅黑" panose="020B0503020204020204" pitchFamily="34" charset="-122"/>
              </a:rPr>
              <a:t>为</a:t>
            </a:r>
            <a:r>
              <a:rPr kumimoji="0" lang="en-US" altLang="zh-CN" dirty="0">
                <a:solidFill>
                  <a:srgbClr val="0070C0"/>
                </a:solidFill>
                <a:latin typeface="微软雅黑" panose="020B0503020204020204" pitchFamily="34" charset="-122"/>
                <a:ea typeface="微软雅黑" panose="020B0503020204020204" pitchFamily="34" charset="-122"/>
              </a:rPr>
              <a:t>n</a:t>
            </a:r>
            <a:r>
              <a:rPr kumimoji="0" lang="zh-CN" altLang="en-US" dirty="0">
                <a:solidFill>
                  <a:srgbClr val="0070C0"/>
                </a:solidFill>
                <a:latin typeface="微软雅黑" panose="020B0503020204020204" pitchFamily="34" charset="-122"/>
                <a:ea typeface="微软雅黑" panose="020B0503020204020204" pitchFamily="34" charset="-122"/>
              </a:rPr>
              <a:t>的多项式时，称</a:t>
            </a:r>
            <a:r>
              <a:rPr kumimoji="0" lang="zh-CN" altLang="en-US" b="1" dirty="0">
                <a:solidFill>
                  <a:srgbClr val="FF0000"/>
                </a:solidFill>
                <a:latin typeface="微软雅黑" panose="020B0503020204020204" pitchFamily="34" charset="-122"/>
                <a:ea typeface="微软雅黑" panose="020B0503020204020204" pitchFamily="34" charset="-122"/>
              </a:rPr>
              <a:t>问题</a:t>
            </a:r>
            <a:r>
              <a:rPr kumimoji="0" lang="en-US" altLang="zh-CN" b="1" dirty="0">
                <a:solidFill>
                  <a:srgbClr val="FF0000"/>
                </a:solidFill>
                <a:latin typeface="微软雅黑" panose="020B0503020204020204" pitchFamily="34" charset="-122"/>
                <a:ea typeface="微软雅黑" panose="020B0503020204020204" pitchFamily="34" charset="-122"/>
              </a:rPr>
              <a:t>A</a:t>
            </a:r>
            <a:r>
              <a:rPr kumimoji="0" lang="zh-CN" altLang="en-US" b="1" dirty="0">
                <a:solidFill>
                  <a:srgbClr val="FF0000"/>
                </a:solidFill>
                <a:latin typeface="微软雅黑" panose="020B0503020204020204" pitchFamily="34" charset="-122"/>
                <a:ea typeface="微软雅黑" panose="020B0503020204020204" pitchFamily="34" charset="-122"/>
              </a:rPr>
              <a:t>可在多项式时间内变换为问题</a:t>
            </a:r>
            <a:r>
              <a:rPr kumimoji="0" lang="en-US" altLang="zh-CN" b="1" dirty="0">
                <a:solidFill>
                  <a:srgbClr val="FF0000"/>
                </a:solidFill>
                <a:latin typeface="微软雅黑" panose="020B0503020204020204" pitchFamily="34" charset="-122"/>
                <a:ea typeface="微软雅黑" panose="020B0503020204020204" pitchFamily="34" charset="-122"/>
              </a:rPr>
              <a:t>B</a:t>
            </a:r>
            <a:r>
              <a:rPr kumimoji="0" lang="en-US" altLang="zh-CN" dirty="0">
                <a:solidFill>
                  <a:srgbClr val="0070C0"/>
                </a:solidFill>
                <a:latin typeface="微软雅黑" panose="020B0503020204020204" pitchFamily="34" charset="-122"/>
                <a:ea typeface="微软雅黑" panose="020B0503020204020204" pitchFamily="34" charset="-122"/>
              </a:rPr>
              <a:t>。</a:t>
            </a:r>
            <a:r>
              <a:rPr kumimoji="0" lang="zh-CN" altLang="en-US" dirty="0">
                <a:solidFill>
                  <a:srgbClr val="0070C0"/>
                </a:solidFill>
                <a:latin typeface="微软雅黑" panose="020B0503020204020204" pitchFamily="34" charset="-122"/>
                <a:ea typeface="微软雅黑" panose="020B0503020204020204" pitchFamily="34" charset="-122"/>
              </a:rPr>
              <a:t>特别地，当</a:t>
            </a:r>
            <a:r>
              <a:rPr kumimoji="0" lang="en-US" altLang="zh-CN" dirty="0">
                <a:solidFill>
                  <a:srgbClr val="0070C0"/>
                </a:solidFill>
                <a:latin typeface="微软雅黑" panose="020B0503020204020204" pitchFamily="34" charset="-122"/>
                <a:ea typeface="微软雅黑" panose="020B0503020204020204" pitchFamily="34" charset="-122"/>
              </a:rPr>
              <a:t>τ(n)</a:t>
            </a:r>
            <a:r>
              <a:rPr kumimoji="0" lang="zh-CN" altLang="en-US" dirty="0">
                <a:solidFill>
                  <a:srgbClr val="0070C0"/>
                </a:solidFill>
                <a:latin typeface="微软雅黑" panose="020B0503020204020204" pitchFamily="34" charset="-122"/>
                <a:ea typeface="微软雅黑" panose="020B0503020204020204" pitchFamily="34" charset="-122"/>
              </a:rPr>
              <a:t>为</a:t>
            </a:r>
            <a:r>
              <a:rPr kumimoji="0" lang="en-US" altLang="zh-CN" dirty="0">
                <a:solidFill>
                  <a:srgbClr val="0070C0"/>
                </a:solidFill>
                <a:latin typeface="微软雅黑" panose="020B0503020204020204" pitchFamily="34" charset="-122"/>
                <a:ea typeface="微软雅黑" panose="020B0503020204020204" pitchFamily="34" charset="-122"/>
              </a:rPr>
              <a:t>n</a:t>
            </a:r>
            <a:r>
              <a:rPr kumimoji="0" lang="zh-CN" altLang="en-US" dirty="0">
                <a:solidFill>
                  <a:srgbClr val="0070C0"/>
                </a:solidFill>
                <a:latin typeface="微软雅黑" panose="020B0503020204020204" pitchFamily="34" charset="-122"/>
                <a:ea typeface="微软雅黑" panose="020B0503020204020204" pitchFamily="34" charset="-122"/>
              </a:rPr>
              <a:t>的线性函数时，</a:t>
            </a:r>
            <a:r>
              <a:rPr kumimoji="0" lang="zh-CN" altLang="en-US" b="1" dirty="0">
                <a:solidFill>
                  <a:srgbClr val="FF0000"/>
                </a:solidFill>
                <a:latin typeface="微软雅黑" panose="020B0503020204020204" pitchFamily="34" charset="-122"/>
                <a:ea typeface="微软雅黑" panose="020B0503020204020204" pitchFamily="34" charset="-122"/>
              </a:rPr>
              <a:t>称问题</a:t>
            </a:r>
            <a:r>
              <a:rPr kumimoji="0" lang="en-US" altLang="zh-CN" b="1" dirty="0">
                <a:solidFill>
                  <a:srgbClr val="FF0000"/>
                </a:solidFill>
                <a:latin typeface="微软雅黑" panose="020B0503020204020204" pitchFamily="34" charset="-122"/>
                <a:ea typeface="微软雅黑" panose="020B0503020204020204" pitchFamily="34" charset="-122"/>
              </a:rPr>
              <a:t>A</a:t>
            </a:r>
            <a:r>
              <a:rPr kumimoji="0" lang="zh-CN" altLang="en-US" b="1" dirty="0">
                <a:solidFill>
                  <a:srgbClr val="FF0000"/>
                </a:solidFill>
                <a:latin typeface="微软雅黑" panose="020B0503020204020204" pitchFamily="34" charset="-122"/>
                <a:ea typeface="微软雅黑" panose="020B0503020204020204" pitchFamily="34" charset="-122"/>
              </a:rPr>
              <a:t>可线性地变换为问题</a:t>
            </a:r>
            <a:r>
              <a:rPr kumimoji="0" lang="en-US" altLang="zh-CN" b="1" dirty="0">
                <a:solidFill>
                  <a:srgbClr val="FF0000"/>
                </a:solidFill>
                <a:latin typeface="微软雅黑" panose="020B0503020204020204" pitchFamily="34" charset="-122"/>
                <a:ea typeface="微软雅黑" panose="020B0503020204020204" pitchFamily="34" charset="-122"/>
              </a:rPr>
              <a:t>B</a:t>
            </a:r>
            <a:r>
              <a:rPr kumimoji="0" lang="en-US" altLang="zh-CN" dirty="0">
                <a:solidFill>
                  <a:srgbClr val="0070C0"/>
                </a:solidFill>
                <a:latin typeface="微软雅黑" panose="020B0503020204020204" pitchFamily="34" charset="-122"/>
                <a:ea typeface="微软雅黑" panose="020B0503020204020204" pitchFamily="34" charset="-122"/>
              </a:rPr>
              <a:t>。 </a:t>
            </a:r>
            <a:endParaRPr kumimoji="0" lang="zh-CN" altLang="en-US"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573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9"/>
                                        </p:tgtEl>
                                        <p:attrNameLst>
                                          <p:attrName>style.visibility</p:attrName>
                                        </p:attrNameLst>
                                      </p:cBhvr>
                                      <p:to>
                                        <p:strVal val="visible"/>
                                      </p:to>
                                    </p:set>
                                    <p:anim calcmode="lin" valueType="num">
                                      <p:cBhvr additive="base">
                                        <p:cTn id="7" dur="500" fill="hold"/>
                                        <p:tgtEl>
                                          <p:spTgt spid="47109"/>
                                        </p:tgtEl>
                                        <p:attrNameLst>
                                          <p:attrName>ppt_x</p:attrName>
                                        </p:attrNameLst>
                                      </p:cBhvr>
                                      <p:tavLst>
                                        <p:tav tm="0">
                                          <p:val>
                                            <p:strVal val="#ppt_x"/>
                                          </p:val>
                                        </p:tav>
                                        <p:tav tm="100000">
                                          <p:val>
                                            <p:strVal val="#ppt_x"/>
                                          </p:val>
                                        </p:tav>
                                      </p:tavLst>
                                    </p:anim>
                                    <p:anim calcmode="lin" valueType="num">
                                      <p:cBhvr additive="base">
                                        <p:cTn id="8" dur="500" fill="hold"/>
                                        <p:tgtEl>
                                          <p:spTgt spid="471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9" grpId="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0" y="357188"/>
            <a:ext cx="7572375" cy="623887"/>
          </a:xfrm>
        </p:spPr>
        <p:txBody>
          <a:bodyPr/>
          <a:lstStyle/>
          <a:p>
            <a:pPr algn="ctr"/>
            <a:r>
              <a:rPr lang="zh-CN" altLang="en-US" sz="4000" dirty="0" smtClean="0">
                <a:ea typeface="楷体_GB2312" pitchFamily="49" charset="-122"/>
              </a:rPr>
              <a:t>问题</a:t>
            </a:r>
            <a:r>
              <a:rPr lang="zh-CN" altLang="en-US" sz="4000" dirty="0">
                <a:ea typeface="楷体_GB2312" pitchFamily="49" charset="-122"/>
              </a:rPr>
              <a:t>变换与计算复杂性归约</a:t>
            </a:r>
          </a:p>
        </p:txBody>
      </p:sp>
      <p:sp>
        <p:nvSpPr>
          <p:cNvPr id="302085" name="Text Box 5"/>
          <p:cNvSpPr txBox="1">
            <a:spLocks noChangeArrowheads="1"/>
          </p:cNvSpPr>
          <p:nvPr/>
        </p:nvSpPr>
        <p:spPr bwMode="auto">
          <a:xfrm>
            <a:off x="152400" y="1954560"/>
            <a:ext cx="8839200" cy="1200329"/>
          </a:xfrm>
          <a:prstGeom prst="rect">
            <a:avLst/>
          </a:prstGeom>
          <a:noFill/>
          <a:ln w="6350">
            <a:noFill/>
            <a:miter lim="800000"/>
            <a:headEnd/>
            <a:tailEnd/>
          </a:ln>
          <a:effectLst/>
        </p:spPr>
        <p:txBody>
          <a:bodyPr>
            <a:spAutoFit/>
          </a:bodyPr>
          <a:lstStyle/>
          <a:p>
            <a:pPr algn="l"/>
            <a:r>
              <a:rPr lang="zh-CN" altLang="en-US" sz="2400" b="1" dirty="0" smtClean="0">
                <a:solidFill>
                  <a:schemeClr val="tx1"/>
                </a:solidFill>
                <a:latin typeface="微软雅黑" panose="020B0503020204020204" pitchFamily="34" charset="-122"/>
                <a:ea typeface="微软雅黑" panose="020B0503020204020204" pitchFamily="34" charset="-122"/>
              </a:rPr>
              <a:t>命题</a:t>
            </a:r>
            <a:r>
              <a:rPr lang="zh-CN" altLang="en-US" sz="2400" b="1" dirty="0">
                <a:solidFill>
                  <a:schemeClr val="tx1"/>
                </a:solidFill>
                <a:latin typeface="微软雅黑" panose="020B0503020204020204" pitchFamily="34" charset="-122"/>
                <a:ea typeface="微软雅黑" panose="020B0503020204020204" pitchFamily="34" charset="-122"/>
              </a:rPr>
              <a:t>1(</a:t>
            </a:r>
            <a:r>
              <a:rPr lang="zh-CN" altLang="en-US" sz="2400" b="1" dirty="0" smtClean="0">
                <a:solidFill>
                  <a:schemeClr val="tx1"/>
                </a:solidFill>
                <a:latin typeface="微软雅黑" panose="020B0503020204020204" pitchFamily="34" charset="-122"/>
                <a:ea typeface="微软雅黑" panose="020B0503020204020204" pitchFamily="34" charset="-122"/>
              </a:rPr>
              <a:t>计算时间</a:t>
            </a:r>
            <a:r>
              <a:rPr lang="zh-CN" altLang="en-US" sz="2400" b="1" dirty="0">
                <a:solidFill>
                  <a:schemeClr val="tx1"/>
                </a:solidFill>
                <a:latin typeface="微软雅黑" panose="020B0503020204020204" pitchFamily="34" charset="-122"/>
                <a:ea typeface="微软雅黑" panose="020B0503020204020204" pitchFamily="34" charset="-122"/>
              </a:rPr>
              <a:t>下界归约)</a:t>
            </a:r>
            <a:r>
              <a:rPr lang="zh-CN" altLang="en-US" sz="2400" dirty="0">
                <a:solidFill>
                  <a:schemeClr val="tx1"/>
                </a:solidFill>
                <a:latin typeface="微软雅黑" panose="020B0503020204020204" pitchFamily="34" charset="-122"/>
                <a:ea typeface="微软雅黑" panose="020B0503020204020204" pitchFamily="34" charset="-122"/>
              </a:rPr>
              <a:t>：若已知问题</a:t>
            </a:r>
            <a:r>
              <a:rPr lang="en-US" altLang="zh-CN" sz="2400" dirty="0">
                <a:solidFill>
                  <a:schemeClr val="tx1"/>
                </a:solidFill>
                <a:latin typeface="微软雅黑" panose="020B0503020204020204" pitchFamily="34" charset="-122"/>
                <a:ea typeface="微软雅黑" panose="020B0503020204020204" pitchFamily="34" charset="-122"/>
              </a:rPr>
              <a:t>A</a:t>
            </a:r>
            <a:r>
              <a:rPr lang="zh-CN" altLang="en-US" sz="2400" dirty="0">
                <a:solidFill>
                  <a:schemeClr val="tx1"/>
                </a:solidFill>
                <a:latin typeface="微软雅黑" panose="020B0503020204020204" pitchFamily="34" charset="-122"/>
                <a:ea typeface="微软雅黑" panose="020B0503020204020204" pitchFamily="34" charset="-122"/>
              </a:rPr>
              <a:t>的计算时间下界为</a:t>
            </a:r>
            <a:r>
              <a:rPr lang="en-US" altLang="zh-CN" sz="2400" dirty="0">
                <a:solidFill>
                  <a:schemeClr val="tx1"/>
                </a:solidFill>
                <a:latin typeface="微软雅黑" panose="020B0503020204020204" pitchFamily="34" charset="-122"/>
                <a:ea typeface="微软雅黑" panose="020B0503020204020204" pitchFamily="34" charset="-122"/>
              </a:rPr>
              <a:t>T(n)，</a:t>
            </a:r>
            <a:r>
              <a:rPr lang="zh-CN" altLang="en-US" sz="2400" dirty="0">
                <a:solidFill>
                  <a:schemeClr val="tx1"/>
                </a:solidFill>
                <a:latin typeface="微软雅黑" panose="020B0503020204020204" pitchFamily="34" charset="-122"/>
                <a:ea typeface="微软雅黑" panose="020B0503020204020204" pitchFamily="34" charset="-122"/>
              </a:rPr>
              <a:t>且问题</a:t>
            </a:r>
            <a:r>
              <a:rPr lang="en-US" altLang="zh-CN" sz="2400" dirty="0">
                <a:solidFill>
                  <a:schemeClr val="tx1"/>
                </a:solidFill>
                <a:latin typeface="微软雅黑" panose="020B0503020204020204" pitchFamily="34" charset="-122"/>
                <a:ea typeface="微软雅黑" panose="020B0503020204020204" pitchFamily="34" charset="-122"/>
              </a:rPr>
              <a:t>A</a:t>
            </a:r>
            <a:r>
              <a:rPr lang="zh-CN" altLang="en-US" sz="2400" dirty="0">
                <a:solidFill>
                  <a:schemeClr val="tx1"/>
                </a:solidFill>
                <a:latin typeface="微软雅黑" panose="020B0503020204020204" pitchFamily="34" charset="-122"/>
                <a:ea typeface="微软雅黑" panose="020B0503020204020204" pitchFamily="34" charset="-122"/>
              </a:rPr>
              <a:t>是</a:t>
            </a:r>
            <a:r>
              <a:rPr lang="en-US" altLang="zh-CN" sz="2400" dirty="0">
                <a:solidFill>
                  <a:schemeClr val="tx1"/>
                </a:solidFill>
                <a:latin typeface="微软雅黑" panose="020B0503020204020204" pitchFamily="34" charset="-122"/>
                <a:ea typeface="微软雅黑" panose="020B0503020204020204" pitchFamily="34" charset="-122"/>
              </a:rPr>
              <a:t>τ(n)</a:t>
            </a:r>
            <a:r>
              <a:rPr lang="zh-CN" altLang="en-US" sz="2400" dirty="0">
                <a:solidFill>
                  <a:schemeClr val="tx1"/>
                </a:solidFill>
                <a:latin typeface="微软雅黑" panose="020B0503020204020204" pitchFamily="34" charset="-122"/>
                <a:ea typeface="微软雅黑" panose="020B0503020204020204" pitchFamily="34" charset="-122"/>
              </a:rPr>
              <a:t>可变换到问题</a:t>
            </a:r>
            <a:r>
              <a:rPr lang="en-US" altLang="zh-CN" sz="2400" dirty="0">
                <a:solidFill>
                  <a:schemeClr val="tx1"/>
                </a:solidFill>
                <a:latin typeface="微软雅黑" panose="020B0503020204020204" pitchFamily="34" charset="-122"/>
                <a:ea typeface="微软雅黑" panose="020B0503020204020204" pitchFamily="34" charset="-122"/>
              </a:rPr>
              <a:t>B，</a:t>
            </a:r>
            <a:r>
              <a:rPr lang="zh-CN" altLang="en-US" sz="2400" dirty="0">
                <a:solidFill>
                  <a:schemeClr val="tx1"/>
                </a:solidFill>
                <a:latin typeface="微软雅黑" panose="020B0503020204020204" pitchFamily="34" charset="-122"/>
                <a:ea typeface="微软雅黑" panose="020B0503020204020204" pitchFamily="34" charset="-122"/>
              </a:rPr>
              <a:t>即</a:t>
            </a:r>
            <a:r>
              <a:rPr lang="en-US" altLang="zh-CN" sz="2400" dirty="0" err="1">
                <a:solidFill>
                  <a:schemeClr val="tx1"/>
                </a:solidFill>
                <a:latin typeface="微软雅黑" panose="020B0503020204020204" pitchFamily="34" charset="-122"/>
                <a:ea typeface="微软雅黑" panose="020B0503020204020204" pitchFamily="34" charset="-122"/>
              </a:rPr>
              <a:t>A∝</a:t>
            </a:r>
            <a:r>
              <a:rPr lang="en-US" altLang="zh-CN" sz="2400" baseline="-30000" dirty="0" err="1">
                <a:solidFill>
                  <a:schemeClr val="tx1"/>
                </a:solidFill>
                <a:latin typeface="微软雅黑" panose="020B0503020204020204" pitchFamily="34" charset="-122"/>
                <a:ea typeface="微软雅黑" panose="020B0503020204020204" pitchFamily="34" charset="-122"/>
              </a:rPr>
              <a:t>τ</a:t>
            </a:r>
            <a:r>
              <a:rPr lang="en-US" altLang="zh-CN" sz="2400" baseline="-30000" dirty="0">
                <a:solidFill>
                  <a:schemeClr val="tx1"/>
                </a:solidFill>
                <a:latin typeface="微软雅黑" panose="020B0503020204020204" pitchFamily="34" charset="-122"/>
                <a:ea typeface="微软雅黑" panose="020B0503020204020204" pitchFamily="34" charset="-122"/>
              </a:rPr>
              <a:t>(n)</a:t>
            </a:r>
            <a:r>
              <a:rPr lang="en-US" altLang="zh-CN" sz="2400" dirty="0">
                <a:solidFill>
                  <a:schemeClr val="tx1"/>
                </a:solidFill>
                <a:latin typeface="微软雅黑" panose="020B0503020204020204" pitchFamily="34" charset="-122"/>
                <a:ea typeface="微软雅黑" panose="020B0503020204020204" pitchFamily="34" charset="-122"/>
              </a:rPr>
              <a:t>B，</a:t>
            </a:r>
            <a:r>
              <a:rPr lang="zh-CN" altLang="en-US" sz="2400" dirty="0">
                <a:solidFill>
                  <a:schemeClr val="tx1"/>
                </a:solidFill>
                <a:latin typeface="微软雅黑" panose="020B0503020204020204" pitchFamily="34" charset="-122"/>
                <a:ea typeface="微软雅黑" panose="020B0503020204020204" pitchFamily="34" charset="-122"/>
              </a:rPr>
              <a:t>则</a:t>
            </a:r>
          </a:p>
          <a:p>
            <a:pPr algn="l"/>
            <a:r>
              <a:rPr lang="en-US" altLang="zh-CN" sz="2400" dirty="0">
                <a:solidFill>
                  <a:schemeClr val="tx1"/>
                </a:solidFill>
                <a:latin typeface="微软雅黑" panose="020B0503020204020204" pitchFamily="34" charset="-122"/>
                <a:ea typeface="微软雅黑" panose="020B0503020204020204" pitchFamily="34" charset="-122"/>
              </a:rPr>
              <a:t>T(n)-O(τ(n))</a:t>
            </a:r>
            <a:r>
              <a:rPr lang="zh-CN" altLang="en-US" sz="2400" dirty="0">
                <a:solidFill>
                  <a:schemeClr val="tx1"/>
                </a:solidFill>
                <a:latin typeface="微软雅黑" panose="020B0503020204020204" pitchFamily="34" charset="-122"/>
                <a:ea typeface="微软雅黑" panose="020B0503020204020204" pitchFamily="34" charset="-122"/>
              </a:rPr>
              <a:t>为问题</a:t>
            </a:r>
            <a:r>
              <a:rPr lang="en-US" altLang="zh-CN" sz="2400" dirty="0">
                <a:solidFill>
                  <a:schemeClr val="tx1"/>
                </a:solidFill>
                <a:latin typeface="微软雅黑" panose="020B0503020204020204" pitchFamily="34" charset="-122"/>
                <a:ea typeface="微软雅黑" panose="020B0503020204020204" pitchFamily="34" charset="-122"/>
              </a:rPr>
              <a:t>B</a:t>
            </a:r>
            <a:r>
              <a:rPr lang="zh-CN" altLang="en-US" sz="2400" dirty="0">
                <a:solidFill>
                  <a:schemeClr val="tx1"/>
                </a:solidFill>
                <a:latin typeface="微软雅黑" panose="020B0503020204020204" pitchFamily="34" charset="-122"/>
                <a:ea typeface="微软雅黑" panose="020B0503020204020204" pitchFamily="34" charset="-122"/>
              </a:rPr>
              <a:t>的一个计算时间下界。</a:t>
            </a:r>
          </a:p>
        </p:txBody>
      </p:sp>
      <p:sp>
        <p:nvSpPr>
          <p:cNvPr id="302086" name="Text Box 6"/>
          <p:cNvSpPr txBox="1">
            <a:spLocks noChangeArrowheads="1"/>
          </p:cNvSpPr>
          <p:nvPr/>
        </p:nvSpPr>
        <p:spPr bwMode="auto">
          <a:xfrm>
            <a:off x="152400" y="3402360"/>
            <a:ext cx="8839200" cy="1200329"/>
          </a:xfrm>
          <a:prstGeom prst="rect">
            <a:avLst/>
          </a:prstGeom>
          <a:noFill/>
          <a:ln w="6350">
            <a:noFill/>
            <a:miter lim="800000"/>
            <a:headEnd/>
            <a:tailEnd/>
          </a:ln>
          <a:effectLst/>
        </p:spPr>
        <p:txBody>
          <a:bodyPr>
            <a:spAutoFit/>
          </a:bodyPr>
          <a:lstStyle/>
          <a:p>
            <a:pPr algn="l"/>
            <a:r>
              <a:rPr lang="zh-CN" altLang="en-US" sz="2400" b="1" dirty="0" smtClean="0">
                <a:solidFill>
                  <a:schemeClr val="tx1"/>
                </a:solidFill>
                <a:latin typeface="微软雅黑" panose="020B0503020204020204" pitchFamily="34" charset="-122"/>
                <a:ea typeface="微软雅黑" panose="020B0503020204020204" pitchFamily="34" charset="-122"/>
              </a:rPr>
              <a:t>命题</a:t>
            </a:r>
            <a:r>
              <a:rPr lang="zh-CN" altLang="en-US" sz="2400" b="1" dirty="0">
                <a:solidFill>
                  <a:schemeClr val="tx1"/>
                </a:solidFill>
                <a:latin typeface="微软雅黑" panose="020B0503020204020204" pitchFamily="34" charset="-122"/>
                <a:ea typeface="微软雅黑" panose="020B0503020204020204" pitchFamily="34" charset="-122"/>
              </a:rPr>
              <a:t>2(计算时间上界归约)</a:t>
            </a:r>
            <a:r>
              <a:rPr lang="zh-CN" altLang="en-US" sz="2400" dirty="0">
                <a:solidFill>
                  <a:schemeClr val="tx1"/>
                </a:solidFill>
                <a:latin typeface="微软雅黑" panose="020B0503020204020204" pitchFamily="34" charset="-122"/>
                <a:ea typeface="微软雅黑" panose="020B0503020204020204" pitchFamily="34" charset="-122"/>
              </a:rPr>
              <a:t>：若已知问题</a:t>
            </a:r>
            <a:r>
              <a:rPr lang="en-US" altLang="zh-CN" sz="2400" dirty="0">
                <a:solidFill>
                  <a:schemeClr val="tx1"/>
                </a:solidFill>
                <a:latin typeface="微软雅黑" panose="020B0503020204020204" pitchFamily="34" charset="-122"/>
                <a:ea typeface="微软雅黑" panose="020B0503020204020204" pitchFamily="34" charset="-122"/>
              </a:rPr>
              <a:t>B</a:t>
            </a:r>
            <a:r>
              <a:rPr lang="zh-CN" altLang="en-US" sz="2400" dirty="0">
                <a:solidFill>
                  <a:schemeClr val="tx1"/>
                </a:solidFill>
                <a:latin typeface="微软雅黑" panose="020B0503020204020204" pitchFamily="34" charset="-122"/>
                <a:ea typeface="微软雅黑" panose="020B0503020204020204" pitchFamily="34" charset="-122"/>
              </a:rPr>
              <a:t>的计算时间上界为</a:t>
            </a:r>
            <a:r>
              <a:rPr lang="en-US" altLang="zh-CN" sz="2400" dirty="0">
                <a:solidFill>
                  <a:schemeClr val="tx1"/>
                </a:solidFill>
                <a:latin typeface="微软雅黑" panose="020B0503020204020204" pitchFamily="34" charset="-122"/>
                <a:ea typeface="微软雅黑" panose="020B0503020204020204" pitchFamily="34" charset="-122"/>
              </a:rPr>
              <a:t>T(n)，</a:t>
            </a:r>
            <a:r>
              <a:rPr lang="zh-CN" altLang="en-US" sz="2400" dirty="0">
                <a:solidFill>
                  <a:schemeClr val="tx1"/>
                </a:solidFill>
                <a:latin typeface="微软雅黑" panose="020B0503020204020204" pitchFamily="34" charset="-122"/>
                <a:ea typeface="微软雅黑" panose="020B0503020204020204" pitchFamily="34" charset="-122"/>
              </a:rPr>
              <a:t>且问题</a:t>
            </a:r>
            <a:r>
              <a:rPr lang="en-US" altLang="zh-CN" sz="2400" dirty="0">
                <a:solidFill>
                  <a:schemeClr val="tx1"/>
                </a:solidFill>
                <a:latin typeface="微软雅黑" panose="020B0503020204020204" pitchFamily="34" charset="-122"/>
                <a:ea typeface="微软雅黑" panose="020B0503020204020204" pitchFamily="34" charset="-122"/>
              </a:rPr>
              <a:t>A</a:t>
            </a:r>
            <a:r>
              <a:rPr lang="zh-CN" altLang="en-US" sz="2400" dirty="0">
                <a:solidFill>
                  <a:schemeClr val="tx1"/>
                </a:solidFill>
                <a:latin typeface="微软雅黑" panose="020B0503020204020204" pitchFamily="34" charset="-122"/>
                <a:ea typeface="微软雅黑" panose="020B0503020204020204" pitchFamily="34" charset="-122"/>
              </a:rPr>
              <a:t>是</a:t>
            </a:r>
            <a:r>
              <a:rPr lang="en-US" altLang="zh-CN" sz="2400" dirty="0">
                <a:solidFill>
                  <a:schemeClr val="tx1"/>
                </a:solidFill>
                <a:latin typeface="微软雅黑" panose="020B0503020204020204" pitchFamily="34" charset="-122"/>
                <a:ea typeface="微软雅黑" panose="020B0503020204020204" pitchFamily="34" charset="-122"/>
              </a:rPr>
              <a:t>τ(n)</a:t>
            </a:r>
            <a:r>
              <a:rPr lang="zh-CN" altLang="en-US" sz="2400" dirty="0">
                <a:solidFill>
                  <a:schemeClr val="tx1"/>
                </a:solidFill>
                <a:latin typeface="微软雅黑" panose="020B0503020204020204" pitchFamily="34" charset="-122"/>
                <a:ea typeface="微软雅黑" panose="020B0503020204020204" pitchFamily="34" charset="-122"/>
              </a:rPr>
              <a:t>可变换到问题</a:t>
            </a:r>
            <a:r>
              <a:rPr lang="en-US" altLang="zh-CN" sz="2400" dirty="0">
                <a:solidFill>
                  <a:schemeClr val="tx1"/>
                </a:solidFill>
                <a:latin typeface="微软雅黑" panose="020B0503020204020204" pitchFamily="34" charset="-122"/>
                <a:ea typeface="微软雅黑" panose="020B0503020204020204" pitchFamily="34" charset="-122"/>
              </a:rPr>
              <a:t>B，</a:t>
            </a:r>
            <a:r>
              <a:rPr lang="zh-CN" altLang="en-US" sz="2400" dirty="0">
                <a:solidFill>
                  <a:schemeClr val="tx1"/>
                </a:solidFill>
                <a:latin typeface="微软雅黑" panose="020B0503020204020204" pitchFamily="34" charset="-122"/>
                <a:ea typeface="微软雅黑" panose="020B0503020204020204" pitchFamily="34" charset="-122"/>
              </a:rPr>
              <a:t>即</a:t>
            </a:r>
            <a:r>
              <a:rPr lang="en-US" altLang="zh-CN" sz="2400" dirty="0" err="1">
                <a:solidFill>
                  <a:schemeClr val="tx1"/>
                </a:solidFill>
                <a:latin typeface="微软雅黑" panose="020B0503020204020204" pitchFamily="34" charset="-122"/>
                <a:ea typeface="微软雅黑" panose="020B0503020204020204" pitchFamily="34" charset="-122"/>
              </a:rPr>
              <a:t>A∝</a:t>
            </a:r>
            <a:r>
              <a:rPr lang="en-US" altLang="zh-CN" sz="2400" baseline="-30000" dirty="0" err="1">
                <a:solidFill>
                  <a:schemeClr val="tx1"/>
                </a:solidFill>
                <a:latin typeface="微软雅黑" panose="020B0503020204020204" pitchFamily="34" charset="-122"/>
                <a:ea typeface="微软雅黑" panose="020B0503020204020204" pitchFamily="34" charset="-122"/>
              </a:rPr>
              <a:t>τ</a:t>
            </a:r>
            <a:r>
              <a:rPr lang="en-US" altLang="zh-CN" sz="2400" baseline="-30000" dirty="0">
                <a:solidFill>
                  <a:schemeClr val="tx1"/>
                </a:solidFill>
                <a:latin typeface="微软雅黑" panose="020B0503020204020204" pitchFamily="34" charset="-122"/>
                <a:ea typeface="微软雅黑" panose="020B0503020204020204" pitchFamily="34" charset="-122"/>
              </a:rPr>
              <a:t>(n)</a:t>
            </a:r>
            <a:r>
              <a:rPr lang="en-US" altLang="zh-CN" sz="2400" dirty="0">
                <a:solidFill>
                  <a:schemeClr val="tx1"/>
                </a:solidFill>
                <a:latin typeface="微软雅黑" panose="020B0503020204020204" pitchFamily="34" charset="-122"/>
                <a:ea typeface="微软雅黑" panose="020B0503020204020204" pitchFamily="34" charset="-122"/>
              </a:rPr>
              <a:t>B，</a:t>
            </a:r>
            <a:r>
              <a:rPr lang="zh-CN" altLang="en-US" sz="2400" dirty="0">
                <a:solidFill>
                  <a:schemeClr val="tx1"/>
                </a:solidFill>
                <a:latin typeface="微软雅黑" panose="020B0503020204020204" pitchFamily="34" charset="-122"/>
                <a:ea typeface="微软雅黑" panose="020B0503020204020204" pitchFamily="34" charset="-122"/>
              </a:rPr>
              <a:t>则</a:t>
            </a:r>
            <a:r>
              <a:rPr lang="en-US" altLang="zh-CN" sz="2400" dirty="0">
                <a:solidFill>
                  <a:schemeClr val="tx1"/>
                </a:solidFill>
                <a:latin typeface="微软雅黑" panose="020B0503020204020204" pitchFamily="34" charset="-122"/>
                <a:ea typeface="微软雅黑" panose="020B0503020204020204" pitchFamily="34" charset="-122"/>
              </a:rPr>
              <a:t>T(n)+O(τ(n))</a:t>
            </a:r>
            <a:r>
              <a:rPr lang="zh-CN" altLang="en-US" sz="2400" dirty="0">
                <a:solidFill>
                  <a:schemeClr val="tx1"/>
                </a:solidFill>
                <a:latin typeface="微软雅黑" panose="020B0503020204020204" pitchFamily="34" charset="-122"/>
                <a:ea typeface="微软雅黑" panose="020B0503020204020204" pitchFamily="34" charset="-122"/>
              </a:rPr>
              <a:t>是问题</a:t>
            </a:r>
            <a:r>
              <a:rPr lang="en-US" altLang="zh-CN" sz="2400" dirty="0">
                <a:solidFill>
                  <a:schemeClr val="tx1"/>
                </a:solidFill>
                <a:latin typeface="微软雅黑" panose="020B0503020204020204" pitchFamily="34" charset="-122"/>
                <a:ea typeface="微软雅黑" panose="020B0503020204020204" pitchFamily="34" charset="-122"/>
              </a:rPr>
              <a:t>A</a:t>
            </a:r>
            <a:r>
              <a:rPr lang="zh-CN" altLang="en-US" sz="2400" dirty="0">
                <a:solidFill>
                  <a:schemeClr val="tx1"/>
                </a:solidFill>
                <a:latin typeface="微软雅黑" panose="020B0503020204020204" pitchFamily="34" charset="-122"/>
                <a:ea typeface="微软雅黑" panose="020B0503020204020204" pitchFamily="34" charset="-122"/>
              </a:rPr>
              <a:t>的一个计算时间上界。 </a:t>
            </a:r>
          </a:p>
        </p:txBody>
      </p:sp>
      <p:sp>
        <p:nvSpPr>
          <p:cNvPr id="302087" name="Text Box 7"/>
          <p:cNvSpPr txBox="1">
            <a:spLocks noChangeArrowheads="1"/>
          </p:cNvSpPr>
          <p:nvPr/>
        </p:nvSpPr>
        <p:spPr bwMode="auto">
          <a:xfrm>
            <a:off x="152400" y="1268760"/>
            <a:ext cx="8839200" cy="457200"/>
          </a:xfrm>
          <a:prstGeom prst="rect">
            <a:avLst/>
          </a:prstGeom>
          <a:noFill/>
          <a:ln w="6350">
            <a:noFill/>
            <a:miter lim="800000"/>
            <a:headEnd/>
            <a:tailEnd/>
          </a:ln>
          <a:effectLst/>
        </p:spPr>
        <p:txBody>
          <a:bodyPr>
            <a:spAutoFit/>
          </a:bodyPr>
          <a:lstStyle/>
          <a:p>
            <a:pPr lvl="1" algn="l"/>
            <a:r>
              <a:rPr lang="zh-CN" altLang="en-US" sz="2400" dirty="0">
                <a:solidFill>
                  <a:schemeClr val="tx1"/>
                </a:solidFill>
                <a:latin typeface="微软雅黑" panose="020B0503020204020204" pitchFamily="34" charset="-122"/>
                <a:ea typeface="微软雅黑" panose="020B0503020204020204" pitchFamily="34" charset="-122"/>
              </a:rPr>
              <a:t>	问题</a:t>
            </a:r>
            <a:r>
              <a:rPr lang="zh-CN" altLang="en-US" sz="2400" dirty="0" smtClean="0">
                <a:solidFill>
                  <a:schemeClr val="tx1"/>
                </a:solidFill>
                <a:latin typeface="微软雅黑" panose="020B0503020204020204" pitchFamily="34" charset="-122"/>
                <a:ea typeface="微软雅黑" panose="020B0503020204020204" pitchFamily="34" charset="-122"/>
              </a:rPr>
              <a:t>的 变换</a:t>
            </a:r>
            <a:r>
              <a:rPr lang="zh-CN" altLang="en-US" sz="2400" dirty="0">
                <a:solidFill>
                  <a:schemeClr val="tx1"/>
                </a:solidFill>
                <a:latin typeface="微软雅黑" panose="020B0503020204020204" pitchFamily="34" charset="-122"/>
                <a:ea typeface="微软雅黑" panose="020B0503020204020204" pitchFamily="34" charset="-122"/>
              </a:rPr>
              <a:t>与问题的计算复杂性归约的关系：</a:t>
            </a:r>
          </a:p>
        </p:txBody>
      </p:sp>
      <p:sp>
        <p:nvSpPr>
          <p:cNvPr id="302088" name="Text Box 8"/>
          <p:cNvSpPr txBox="1">
            <a:spLocks noChangeArrowheads="1"/>
          </p:cNvSpPr>
          <p:nvPr/>
        </p:nvSpPr>
        <p:spPr bwMode="auto">
          <a:xfrm>
            <a:off x="152400" y="4989984"/>
            <a:ext cx="8839200" cy="830997"/>
          </a:xfrm>
          <a:prstGeom prst="rect">
            <a:avLst/>
          </a:prstGeom>
          <a:noFill/>
          <a:ln w="6350">
            <a:noFill/>
            <a:miter lim="800000"/>
            <a:headEnd/>
            <a:tailEnd/>
          </a:ln>
          <a:effectLst/>
        </p:spPr>
        <p:txBody>
          <a:bodyPr>
            <a:spAutoFit/>
          </a:bodyPr>
          <a:lstStyle/>
          <a:p>
            <a:pPr algn="l"/>
            <a:r>
              <a:rPr lang="zh-CN" altLang="en-US" sz="2400" dirty="0" smtClean="0">
                <a:solidFill>
                  <a:schemeClr val="tx1"/>
                </a:solidFill>
                <a:latin typeface="微软雅黑" panose="020B0503020204020204" pitchFamily="34" charset="-122"/>
                <a:ea typeface="微软雅黑" panose="020B0503020204020204" pitchFamily="34" charset="-122"/>
              </a:rPr>
              <a:t>在</a:t>
            </a:r>
            <a:r>
              <a:rPr lang="zh-CN" altLang="en-US" sz="2400" dirty="0">
                <a:solidFill>
                  <a:schemeClr val="tx1"/>
                </a:solidFill>
                <a:latin typeface="微软雅黑" panose="020B0503020204020204" pitchFamily="34" charset="-122"/>
                <a:ea typeface="微软雅黑" panose="020B0503020204020204" pitchFamily="34" charset="-122"/>
              </a:rPr>
              <a:t>命题1和命题2中，当</a:t>
            </a:r>
            <a:r>
              <a:rPr lang="en-US" altLang="zh-CN" sz="2400" dirty="0">
                <a:solidFill>
                  <a:schemeClr val="tx1"/>
                </a:solidFill>
                <a:latin typeface="微软雅黑" panose="020B0503020204020204" pitchFamily="34" charset="-122"/>
                <a:ea typeface="微软雅黑" panose="020B0503020204020204" pitchFamily="34" charset="-122"/>
              </a:rPr>
              <a:t>τ(n)=o(T(n))</a:t>
            </a:r>
            <a:r>
              <a:rPr lang="zh-CN" altLang="en-US" sz="2400" dirty="0">
                <a:solidFill>
                  <a:schemeClr val="tx1"/>
                </a:solidFill>
                <a:latin typeface="微软雅黑" panose="020B0503020204020204" pitchFamily="34" charset="-122"/>
                <a:ea typeface="微软雅黑" panose="020B0503020204020204" pitchFamily="34" charset="-122"/>
              </a:rPr>
              <a:t>时，问题</a:t>
            </a:r>
            <a:r>
              <a:rPr lang="en-US" altLang="zh-CN" sz="2400" dirty="0">
                <a:solidFill>
                  <a:schemeClr val="tx1"/>
                </a:solidFill>
                <a:latin typeface="微软雅黑" panose="020B0503020204020204" pitchFamily="34" charset="-122"/>
                <a:ea typeface="微软雅黑" panose="020B0503020204020204" pitchFamily="34" charset="-122"/>
              </a:rPr>
              <a:t>A</a:t>
            </a:r>
            <a:r>
              <a:rPr lang="zh-CN" altLang="en-US" sz="2400" dirty="0">
                <a:solidFill>
                  <a:schemeClr val="tx1"/>
                </a:solidFill>
                <a:latin typeface="微软雅黑" panose="020B0503020204020204" pitchFamily="34" charset="-122"/>
                <a:ea typeface="微软雅黑" panose="020B0503020204020204" pitchFamily="34" charset="-122"/>
              </a:rPr>
              <a:t>的下界归约为问题</a:t>
            </a:r>
            <a:r>
              <a:rPr lang="en-US" altLang="zh-CN" sz="2400" dirty="0">
                <a:solidFill>
                  <a:schemeClr val="tx1"/>
                </a:solidFill>
                <a:latin typeface="微软雅黑" panose="020B0503020204020204" pitchFamily="34" charset="-122"/>
                <a:ea typeface="微软雅黑" panose="020B0503020204020204" pitchFamily="34" charset="-122"/>
              </a:rPr>
              <a:t>B</a:t>
            </a:r>
            <a:r>
              <a:rPr lang="zh-CN" altLang="en-US" sz="2400" dirty="0">
                <a:solidFill>
                  <a:schemeClr val="tx1"/>
                </a:solidFill>
                <a:latin typeface="微软雅黑" panose="020B0503020204020204" pitchFamily="34" charset="-122"/>
                <a:ea typeface="微软雅黑" panose="020B0503020204020204" pitchFamily="34" charset="-122"/>
              </a:rPr>
              <a:t>的下界，问题</a:t>
            </a:r>
            <a:r>
              <a:rPr lang="en-US" altLang="zh-CN" sz="2400" dirty="0">
                <a:solidFill>
                  <a:schemeClr val="tx1"/>
                </a:solidFill>
                <a:latin typeface="微软雅黑" panose="020B0503020204020204" pitchFamily="34" charset="-122"/>
                <a:ea typeface="微软雅黑" panose="020B0503020204020204" pitchFamily="34" charset="-122"/>
              </a:rPr>
              <a:t>B</a:t>
            </a:r>
            <a:r>
              <a:rPr lang="zh-CN" altLang="en-US" sz="2400" dirty="0">
                <a:solidFill>
                  <a:schemeClr val="tx1"/>
                </a:solidFill>
                <a:latin typeface="微软雅黑" panose="020B0503020204020204" pitchFamily="34" charset="-122"/>
                <a:ea typeface="微软雅黑" panose="020B0503020204020204" pitchFamily="34" charset="-122"/>
              </a:rPr>
              <a:t>的上界归约为问题</a:t>
            </a:r>
            <a:r>
              <a:rPr lang="en-US" altLang="zh-CN" sz="2400" dirty="0">
                <a:solidFill>
                  <a:schemeClr val="tx1"/>
                </a:solidFill>
                <a:latin typeface="微软雅黑" panose="020B0503020204020204" pitchFamily="34" charset="-122"/>
                <a:ea typeface="微软雅黑" panose="020B0503020204020204" pitchFamily="34" charset="-122"/>
              </a:rPr>
              <a:t>A</a:t>
            </a:r>
            <a:r>
              <a:rPr lang="zh-CN" altLang="en-US" sz="2400" dirty="0">
                <a:solidFill>
                  <a:schemeClr val="tx1"/>
                </a:solidFill>
                <a:latin typeface="微软雅黑" panose="020B0503020204020204" pitchFamily="34" charset="-122"/>
                <a:ea typeface="微软雅黑" panose="020B0503020204020204" pitchFamily="34" charset="-122"/>
              </a:rPr>
              <a:t>的上界。 </a:t>
            </a:r>
          </a:p>
        </p:txBody>
      </p:sp>
      <p:pic>
        <p:nvPicPr>
          <p:cNvPr id="8"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4112" y="4534503"/>
            <a:ext cx="6835775"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66</a:t>
            </a:fld>
            <a:endParaRPr lang="en-US" altLang="zh-CN" dirty="0"/>
          </a:p>
        </p:txBody>
      </p:sp>
    </p:spTree>
    <p:extLst>
      <p:ext uri="{BB962C8B-B14F-4D97-AF65-F5344CB8AC3E}">
        <p14:creationId xmlns:p14="http://schemas.microsoft.com/office/powerpoint/2010/main" val="26335244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2087"/>
                                        </p:tgtEl>
                                        <p:attrNameLst>
                                          <p:attrName>style.visibility</p:attrName>
                                        </p:attrNameLst>
                                      </p:cBhvr>
                                      <p:to>
                                        <p:strVal val="visible"/>
                                      </p:to>
                                    </p:set>
                                    <p:animEffect transition="in" filter="blinds(horizontal)">
                                      <p:cBhvr>
                                        <p:cTn id="7" dur="500"/>
                                        <p:tgtEl>
                                          <p:spTgt spid="3020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2085"/>
                                        </p:tgtEl>
                                        <p:attrNameLst>
                                          <p:attrName>style.visibility</p:attrName>
                                        </p:attrNameLst>
                                      </p:cBhvr>
                                      <p:to>
                                        <p:strVal val="visible"/>
                                      </p:to>
                                    </p:set>
                                    <p:animEffect transition="in" filter="blinds(horizontal)">
                                      <p:cBhvr>
                                        <p:cTn id="12" dur="500"/>
                                        <p:tgtEl>
                                          <p:spTgt spid="30208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2086"/>
                                        </p:tgtEl>
                                        <p:attrNameLst>
                                          <p:attrName>style.visibility</p:attrName>
                                        </p:attrNameLst>
                                      </p:cBhvr>
                                      <p:to>
                                        <p:strVal val="visible"/>
                                      </p:to>
                                    </p:set>
                                    <p:animEffect transition="in" filter="blinds(horizontal)">
                                      <p:cBhvr>
                                        <p:cTn id="17" dur="500"/>
                                        <p:tgtEl>
                                          <p:spTgt spid="30208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02088"/>
                                        </p:tgtEl>
                                        <p:attrNameLst>
                                          <p:attrName>style.visibility</p:attrName>
                                        </p:attrNameLst>
                                      </p:cBhvr>
                                      <p:to>
                                        <p:strVal val="visible"/>
                                      </p:to>
                                    </p:set>
                                    <p:animEffect transition="in" filter="blinds(horizontal)">
                                      <p:cBhvr>
                                        <p:cTn id="32" dur="500"/>
                                        <p:tgtEl>
                                          <p:spTgt spid="302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5" grpId="0" autoUpdateAnimBg="0"/>
      <p:bldP spid="302086" grpId="0" autoUpdateAnimBg="0"/>
      <p:bldP spid="302087" grpId="0" autoUpdateAnimBg="0"/>
      <p:bldP spid="302088"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179512" y="332656"/>
            <a:ext cx="7772400" cy="685800"/>
          </a:xfrm>
        </p:spPr>
        <p:txBody>
          <a:bodyPr/>
          <a:lstStyle/>
          <a:p>
            <a:pPr algn="ctr"/>
            <a:r>
              <a:rPr lang="zh-CN" altLang="en-US" sz="4000" dirty="0" smtClean="0">
                <a:ea typeface="楷体_GB2312" pitchFamily="49" charset="-122"/>
              </a:rPr>
              <a:t>问题</a:t>
            </a:r>
            <a:r>
              <a:rPr lang="zh-CN" altLang="en-US" sz="4000" dirty="0">
                <a:ea typeface="楷体_GB2312" pitchFamily="49" charset="-122"/>
              </a:rPr>
              <a:t>变换与计算复杂性归约</a:t>
            </a:r>
          </a:p>
        </p:txBody>
      </p:sp>
      <p:sp>
        <p:nvSpPr>
          <p:cNvPr id="303109" name="Text Box 5"/>
          <p:cNvSpPr txBox="1">
            <a:spLocks noChangeArrowheads="1"/>
          </p:cNvSpPr>
          <p:nvPr/>
        </p:nvSpPr>
        <p:spPr bwMode="auto">
          <a:xfrm>
            <a:off x="152400" y="1075184"/>
            <a:ext cx="8839200" cy="457200"/>
          </a:xfrm>
          <a:prstGeom prst="rect">
            <a:avLst/>
          </a:prstGeom>
          <a:noFill/>
          <a:ln w="6350">
            <a:noFill/>
            <a:miter lim="800000"/>
            <a:headEnd/>
            <a:tailEnd/>
          </a:ln>
          <a:effectLst/>
        </p:spPr>
        <p:txBody>
          <a:bodyPr>
            <a:spAutoFit/>
          </a:bodyPr>
          <a:lstStyle/>
          <a:p>
            <a:pPr lvl="1" algn="l"/>
            <a:r>
              <a:rPr lang="zh-CN" altLang="en-US" sz="2400" dirty="0">
                <a:solidFill>
                  <a:schemeClr val="tx1"/>
                </a:solidFill>
                <a:latin typeface="微软雅黑" panose="020B0503020204020204" pitchFamily="34" charset="-122"/>
                <a:ea typeface="微软雅黑" panose="020B0503020204020204" pitchFamily="34" charset="-122"/>
              </a:rPr>
              <a:t>通过问题变换获得问题的计算时间下界的例子：</a:t>
            </a:r>
          </a:p>
        </p:txBody>
      </p:sp>
      <p:grpSp>
        <p:nvGrpSpPr>
          <p:cNvPr id="2" name="Group 14"/>
          <p:cNvGrpSpPr>
            <a:grpSpLocks/>
          </p:cNvGrpSpPr>
          <p:nvPr/>
        </p:nvGrpSpPr>
        <p:grpSpPr bwMode="auto">
          <a:xfrm>
            <a:off x="152400" y="1532384"/>
            <a:ext cx="8839200" cy="1200150"/>
            <a:chOff x="96" y="1584"/>
            <a:chExt cx="5568" cy="756"/>
          </a:xfrm>
        </p:grpSpPr>
        <p:sp>
          <p:nvSpPr>
            <p:cNvPr id="303107" name="Text Box 3"/>
            <p:cNvSpPr txBox="1">
              <a:spLocks noChangeArrowheads="1"/>
            </p:cNvSpPr>
            <p:nvPr/>
          </p:nvSpPr>
          <p:spPr bwMode="auto">
            <a:xfrm>
              <a:off x="96" y="1584"/>
              <a:ext cx="5568" cy="756"/>
            </a:xfrm>
            <a:prstGeom prst="rect">
              <a:avLst/>
            </a:prstGeom>
            <a:noFill/>
            <a:ln w="6350">
              <a:noFill/>
              <a:miter lim="800000"/>
              <a:headEnd/>
              <a:tailEnd/>
            </a:ln>
            <a:effectLst/>
          </p:spPr>
          <p:txBody>
            <a:bodyPr>
              <a:spAutoFit/>
            </a:bodyPr>
            <a:lstStyle/>
            <a:p>
              <a:pPr algn="l"/>
              <a:r>
                <a:rPr lang="zh-CN" altLang="en-US" sz="2400" dirty="0">
                  <a:solidFill>
                    <a:schemeClr val="tx1"/>
                  </a:solidFill>
                  <a:latin typeface="微软雅黑" panose="020B0503020204020204" pitchFamily="34" charset="-122"/>
                  <a:ea typeface="微软雅黑" panose="020B0503020204020204" pitchFamily="34" charset="-122"/>
                </a:rPr>
                <a:t>	(1)判别函数问题：给定</a:t>
              </a:r>
              <a:r>
                <a:rPr lang="en-US" altLang="zh-CN" sz="2400" dirty="0">
                  <a:solidFill>
                    <a:schemeClr val="tx1"/>
                  </a:solidFill>
                  <a:latin typeface="微软雅黑" panose="020B0503020204020204" pitchFamily="34" charset="-122"/>
                  <a:ea typeface="微软雅黑" panose="020B0503020204020204" pitchFamily="34" charset="-122"/>
                </a:rPr>
                <a:t>n</a:t>
              </a:r>
              <a:r>
                <a:rPr lang="zh-CN" altLang="en-US" sz="2400" dirty="0">
                  <a:solidFill>
                    <a:schemeClr val="tx1"/>
                  </a:solidFill>
                  <a:latin typeface="微软雅黑" panose="020B0503020204020204" pitchFamily="34" charset="-122"/>
                  <a:ea typeface="微软雅黑" panose="020B0503020204020204" pitchFamily="34" charset="-122"/>
                </a:rPr>
                <a:t>个</a:t>
              </a:r>
              <a:r>
                <a:rPr lang="zh-CN" altLang="en-US" sz="2400" dirty="0" smtClean="0">
                  <a:solidFill>
                    <a:schemeClr val="tx1"/>
                  </a:solidFill>
                  <a:latin typeface="微软雅黑" panose="020B0503020204020204" pitchFamily="34" charset="-122"/>
                  <a:ea typeface="微软雅黑" panose="020B0503020204020204" pitchFamily="34" charset="-122"/>
                </a:rPr>
                <a:t>实数              </a:t>
              </a:r>
              <a:r>
                <a:rPr lang="zh-CN" altLang="en-US" sz="2400" dirty="0">
                  <a:solidFill>
                    <a:schemeClr val="tx1"/>
                  </a:solidFill>
                  <a:latin typeface="微软雅黑" panose="020B0503020204020204" pitchFamily="34" charset="-122"/>
                  <a:ea typeface="微软雅黑" panose="020B0503020204020204" pitchFamily="34" charset="-122"/>
                </a:rPr>
                <a:t>，计算其判别函数          。</a:t>
              </a:r>
            </a:p>
            <a:p>
              <a:pPr algn="l"/>
              <a:r>
                <a:rPr lang="zh-CN" altLang="en-US" sz="2400" dirty="0">
                  <a:solidFill>
                    <a:schemeClr val="tx1"/>
                  </a:solidFill>
                  <a:latin typeface="微软雅黑" panose="020B0503020204020204" pitchFamily="34" charset="-122"/>
                  <a:ea typeface="微软雅黑" panose="020B0503020204020204" pitchFamily="34" charset="-122"/>
                </a:rPr>
                <a:t>	</a:t>
              </a:r>
            </a:p>
          </p:txBody>
        </p:sp>
        <p:graphicFrame>
          <p:nvGraphicFramePr>
            <p:cNvPr id="303111" name="Object 7"/>
            <p:cNvGraphicFramePr>
              <a:graphicFrameLocks noChangeAspect="1"/>
            </p:cNvGraphicFramePr>
            <p:nvPr/>
          </p:nvGraphicFramePr>
          <p:xfrm>
            <a:off x="3456" y="1584"/>
            <a:ext cx="816" cy="274"/>
          </p:xfrm>
          <a:graphic>
            <a:graphicData uri="http://schemas.openxmlformats.org/presentationml/2006/ole">
              <mc:AlternateContent xmlns:mc="http://schemas.openxmlformats.org/markup-compatibility/2006">
                <mc:Choice xmlns:v="urn:schemas-microsoft-com:vml" Requires="v">
                  <p:oleObj spid="_x0000_s963971" r:id="rId3" imgW="711200" imgH="228600" progId="Equation.3">
                    <p:embed/>
                  </p:oleObj>
                </mc:Choice>
                <mc:Fallback>
                  <p:oleObj r:id="rId3" imgW="7112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1584"/>
                          <a:ext cx="816" cy="2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3113" name="Object 9"/>
            <p:cNvGraphicFramePr>
              <a:graphicFrameLocks noChangeAspect="1"/>
            </p:cNvGraphicFramePr>
            <p:nvPr/>
          </p:nvGraphicFramePr>
          <p:xfrm>
            <a:off x="576" y="1824"/>
            <a:ext cx="960" cy="384"/>
          </p:xfrm>
          <a:graphic>
            <a:graphicData uri="http://schemas.openxmlformats.org/presentationml/2006/ole">
              <mc:AlternateContent xmlns:mc="http://schemas.openxmlformats.org/markup-compatibility/2006">
                <mc:Choice xmlns:v="urn:schemas-microsoft-com:vml" Requires="v">
                  <p:oleObj spid="_x0000_s963972" r:id="rId5" imgW="774364" imgH="368140" progId="Equation.3">
                    <p:embed/>
                  </p:oleObj>
                </mc:Choice>
                <mc:Fallback>
                  <p:oleObj r:id="rId5" imgW="774364" imgH="3681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 y="1824"/>
                          <a:ext cx="960" cy="3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15"/>
          <p:cNvGrpSpPr>
            <a:grpSpLocks/>
          </p:cNvGrpSpPr>
          <p:nvPr/>
        </p:nvGrpSpPr>
        <p:grpSpPr bwMode="auto">
          <a:xfrm>
            <a:off x="152400" y="2446785"/>
            <a:ext cx="8839200" cy="1938338"/>
            <a:chOff x="96" y="1824"/>
            <a:chExt cx="5568" cy="1221"/>
          </a:xfrm>
        </p:grpSpPr>
        <p:sp>
          <p:nvSpPr>
            <p:cNvPr id="303108" name="Text Box 4"/>
            <p:cNvSpPr txBox="1">
              <a:spLocks noChangeArrowheads="1"/>
            </p:cNvSpPr>
            <p:nvPr/>
          </p:nvSpPr>
          <p:spPr bwMode="auto">
            <a:xfrm>
              <a:off x="96" y="1824"/>
              <a:ext cx="5568" cy="1221"/>
            </a:xfrm>
            <a:prstGeom prst="rect">
              <a:avLst/>
            </a:prstGeom>
            <a:noFill/>
            <a:ln w="6350">
              <a:noFill/>
              <a:miter lim="800000"/>
              <a:headEnd/>
              <a:tailEnd/>
            </a:ln>
            <a:effectLst/>
          </p:spPr>
          <p:txBody>
            <a:bodyPr>
              <a:spAutoFit/>
            </a:bodyPr>
            <a:lstStyle/>
            <a:p>
              <a:pPr algn="l"/>
              <a:r>
                <a:rPr lang="zh-CN" altLang="en-US" sz="2400" dirty="0">
                  <a:solidFill>
                    <a:schemeClr val="tx1"/>
                  </a:solidFill>
                  <a:latin typeface="微软雅黑" panose="020B0503020204020204" pitchFamily="34" charset="-122"/>
                  <a:ea typeface="微软雅黑" panose="020B0503020204020204" pitchFamily="34" charset="-122"/>
                </a:rPr>
                <a:t>	元素惟一性问题可以在</a:t>
              </a:r>
              <a:r>
                <a:rPr lang="en-US" altLang="zh-CN" sz="2400" dirty="0">
                  <a:solidFill>
                    <a:schemeClr val="tx1"/>
                  </a:solidFill>
                  <a:latin typeface="微软雅黑" panose="020B0503020204020204" pitchFamily="34" charset="-122"/>
                  <a:ea typeface="微软雅黑" panose="020B0503020204020204" pitchFamily="34" charset="-122"/>
                </a:rPr>
                <a:t>O(1)</a:t>
              </a:r>
              <a:r>
                <a:rPr lang="zh-CN" altLang="en-US" sz="2400" dirty="0">
                  <a:solidFill>
                    <a:schemeClr val="tx1"/>
                  </a:solidFill>
                  <a:latin typeface="微软雅黑" panose="020B0503020204020204" pitchFamily="34" charset="-122"/>
                  <a:ea typeface="微软雅黑" panose="020B0503020204020204" pitchFamily="34" charset="-122"/>
                </a:rPr>
                <a:t>时间内变换为判别函数问题。任何一个计算判别函数的算法，计算出判别函数值后，再作一次测试，判断其值是否为0，即可得到元素惟一性问题的解。由命题1即知，元素惟一性问题的计算时间</a:t>
              </a:r>
              <a:r>
                <a:rPr lang="zh-CN" altLang="en-US" sz="2400" dirty="0" smtClean="0">
                  <a:solidFill>
                    <a:schemeClr val="tx1"/>
                  </a:solidFill>
                  <a:latin typeface="微软雅黑" panose="020B0503020204020204" pitchFamily="34" charset="-122"/>
                  <a:ea typeface="微软雅黑" panose="020B0503020204020204" pitchFamily="34" charset="-122"/>
                </a:rPr>
                <a:t>下界             </a:t>
              </a:r>
              <a:r>
                <a:rPr lang="zh-CN" altLang="en-US" sz="2400" dirty="0">
                  <a:solidFill>
                    <a:schemeClr val="tx1"/>
                  </a:solidFill>
                  <a:latin typeface="微软雅黑" panose="020B0503020204020204" pitchFamily="34" charset="-122"/>
                  <a:ea typeface="微软雅黑" panose="020B0503020204020204" pitchFamily="34" charset="-122"/>
                </a:rPr>
                <a:t>也是判别函数问题的一个计算时间下界。</a:t>
              </a:r>
            </a:p>
          </p:txBody>
        </p:sp>
        <p:graphicFrame>
          <p:nvGraphicFramePr>
            <p:cNvPr id="303116" name="Object 12"/>
            <p:cNvGraphicFramePr>
              <a:graphicFrameLocks noChangeAspect="1"/>
            </p:cNvGraphicFramePr>
            <p:nvPr/>
          </p:nvGraphicFramePr>
          <p:xfrm>
            <a:off x="3744" y="2544"/>
            <a:ext cx="720" cy="254"/>
          </p:xfrm>
          <a:graphic>
            <a:graphicData uri="http://schemas.openxmlformats.org/presentationml/2006/ole">
              <mc:AlternateContent xmlns:mc="http://schemas.openxmlformats.org/markup-compatibility/2006">
                <mc:Choice xmlns:v="urn:schemas-microsoft-com:vml" Requires="v">
                  <p:oleObj spid="_x0000_s963973" r:id="rId7" imgW="672808" imgH="203112" progId="Equation.3">
                    <p:embed/>
                  </p:oleObj>
                </mc:Choice>
                <mc:Fallback>
                  <p:oleObj r:id="rId7" imgW="672808"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4" y="2544"/>
                          <a:ext cx="720" cy="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21"/>
          <p:cNvGrpSpPr>
            <a:grpSpLocks/>
          </p:cNvGrpSpPr>
          <p:nvPr/>
        </p:nvGrpSpPr>
        <p:grpSpPr bwMode="auto">
          <a:xfrm>
            <a:off x="152400" y="4351785"/>
            <a:ext cx="8839200" cy="1938338"/>
            <a:chOff x="96" y="3072"/>
            <a:chExt cx="5568" cy="1221"/>
          </a:xfrm>
        </p:grpSpPr>
        <p:sp>
          <p:nvSpPr>
            <p:cNvPr id="303110" name="Text Box 6"/>
            <p:cNvSpPr txBox="1">
              <a:spLocks noChangeArrowheads="1"/>
            </p:cNvSpPr>
            <p:nvPr/>
          </p:nvSpPr>
          <p:spPr bwMode="auto">
            <a:xfrm>
              <a:off x="96" y="3072"/>
              <a:ext cx="5568" cy="1221"/>
            </a:xfrm>
            <a:prstGeom prst="rect">
              <a:avLst/>
            </a:prstGeom>
            <a:noFill/>
            <a:ln w="6350">
              <a:noFill/>
              <a:miter lim="800000"/>
              <a:headEnd/>
              <a:tailEnd/>
            </a:ln>
            <a:effectLst/>
          </p:spPr>
          <p:txBody>
            <a:bodyPr>
              <a:spAutoFit/>
            </a:bodyPr>
            <a:lstStyle/>
            <a:p>
              <a:pPr algn="l"/>
              <a:r>
                <a:rPr lang="zh-CN" altLang="en-US" sz="2400" dirty="0">
                  <a:solidFill>
                    <a:schemeClr val="tx1"/>
                  </a:solidFill>
                  <a:latin typeface="微软雅黑" panose="020B0503020204020204" pitchFamily="34" charset="-122"/>
                  <a:ea typeface="微软雅黑" panose="020B0503020204020204" pitchFamily="34" charset="-122"/>
                </a:rPr>
                <a:t>	(2)最接近点对问题：给定平面上</a:t>
              </a:r>
              <a:r>
                <a:rPr lang="en-US" altLang="zh-CN" sz="2400" dirty="0">
                  <a:solidFill>
                    <a:schemeClr val="tx1"/>
                  </a:solidFill>
                  <a:latin typeface="微软雅黑" panose="020B0503020204020204" pitchFamily="34" charset="-122"/>
                  <a:ea typeface="微软雅黑" panose="020B0503020204020204" pitchFamily="34" charset="-122"/>
                </a:rPr>
                <a:t>n</a:t>
              </a:r>
              <a:r>
                <a:rPr lang="zh-CN" altLang="en-US" sz="2400" dirty="0">
                  <a:solidFill>
                    <a:schemeClr val="tx1"/>
                  </a:solidFill>
                  <a:latin typeface="微软雅黑" panose="020B0503020204020204" pitchFamily="34" charset="-122"/>
                  <a:ea typeface="微软雅黑" panose="020B0503020204020204" pitchFamily="34" charset="-122"/>
                </a:rPr>
                <a:t>个点，找出这</a:t>
              </a:r>
              <a:r>
                <a:rPr lang="en-US" altLang="zh-CN" sz="2400" dirty="0">
                  <a:solidFill>
                    <a:schemeClr val="tx1"/>
                  </a:solidFill>
                  <a:latin typeface="微软雅黑" panose="020B0503020204020204" pitchFamily="34" charset="-122"/>
                  <a:ea typeface="微软雅黑" panose="020B0503020204020204" pitchFamily="34" charset="-122"/>
                </a:rPr>
                <a:t>n</a:t>
              </a:r>
              <a:r>
                <a:rPr lang="zh-CN" altLang="en-US" sz="2400" dirty="0">
                  <a:solidFill>
                    <a:schemeClr val="tx1"/>
                  </a:solidFill>
                  <a:latin typeface="微软雅黑" panose="020B0503020204020204" pitchFamily="34" charset="-122"/>
                  <a:ea typeface="微软雅黑" panose="020B0503020204020204" pitchFamily="34" charset="-122"/>
                </a:rPr>
                <a:t>个点中距离最近的2个点。</a:t>
              </a:r>
            </a:p>
            <a:p>
              <a:pPr algn="l"/>
              <a:r>
                <a:rPr lang="zh-CN" altLang="en-US" sz="2400" dirty="0">
                  <a:solidFill>
                    <a:schemeClr val="tx1"/>
                  </a:solidFill>
                  <a:latin typeface="微软雅黑" panose="020B0503020204020204" pitchFamily="34" charset="-122"/>
                  <a:ea typeface="微软雅黑" panose="020B0503020204020204" pitchFamily="34" charset="-122"/>
                </a:rPr>
                <a:t>	在元素惟一性问题中，将每一个实数  ，1≤</a:t>
              </a:r>
              <a:r>
                <a:rPr lang="en-US" altLang="zh-CN" sz="2400" dirty="0" err="1">
                  <a:solidFill>
                    <a:schemeClr val="tx1"/>
                  </a:solidFill>
                  <a:latin typeface="微软雅黑" panose="020B0503020204020204" pitchFamily="34" charset="-122"/>
                  <a:ea typeface="微软雅黑" panose="020B0503020204020204" pitchFamily="34" charset="-122"/>
                </a:rPr>
                <a:t>i≤n</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变换为平面上的</a:t>
              </a:r>
              <a:r>
                <a:rPr lang="zh-CN" altLang="en-US" sz="2400" dirty="0" smtClean="0">
                  <a:solidFill>
                    <a:schemeClr val="tx1"/>
                  </a:solidFill>
                  <a:latin typeface="微软雅黑" panose="020B0503020204020204" pitchFamily="34" charset="-122"/>
                  <a:ea typeface="微软雅黑" panose="020B0503020204020204" pitchFamily="34" charset="-122"/>
                </a:rPr>
                <a:t>点    (  </a:t>
              </a:r>
              <a:r>
                <a:rPr lang="zh-CN" altLang="en-US" sz="2400" dirty="0">
                  <a:solidFill>
                    <a:schemeClr val="tx1"/>
                  </a:solidFill>
                  <a:latin typeface="微软雅黑" panose="020B0503020204020204" pitchFamily="34" charset="-122"/>
                  <a:ea typeface="微软雅黑" panose="020B0503020204020204" pitchFamily="34" charset="-122"/>
                </a:rPr>
                <a:t>，0)，1≤</a:t>
              </a:r>
              <a:r>
                <a:rPr lang="en-US" altLang="zh-CN" sz="2400" dirty="0" err="1">
                  <a:solidFill>
                    <a:schemeClr val="tx1"/>
                  </a:solidFill>
                  <a:latin typeface="微软雅黑" panose="020B0503020204020204" pitchFamily="34" charset="-122"/>
                  <a:ea typeface="微软雅黑" panose="020B0503020204020204" pitchFamily="34" charset="-122"/>
                </a:rPr>
                <a:t>i≤n</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则元素惟一性问题可以在线性时间内变换为最接近点对问题。 </a:t>
              </a:r>
            </a:p>
          </p:txBody>
        </p:sp>
        <p:graphicFrame>
          <p:nvGraphicFramePr>
            <p:cNvPr id="303122" name="Object 18"/>
            <p:cNvGraphicFramePr>
              <a:graphicFrameLocks noChangeAspect="1"/>
            </p:cNvGraphicFramePr>
            <p:nvPr/>
          </p:nvGraphicFramePr>
          <p:xfrm>
            <a:off x="3792" y="3504"/>
            <a:ext cx="224" cy="336"/>
          </p:xfrm>
          <a:graphic>
            <a:graphicData uri="http://schemas.openxmlformats.org/presentationml/2006/ole">
              <mc:AlternateContent xmlns:mc="http://schemas.openxmlformats.org/markup-compatibility/2006">
                <mc:Choice xmlns:v="urn:schemas-microsoft-com:vml" Requires="v">
                  <p:oleObj spid="_x0000_s963974" r:id="rId9" imgW="152334" imgH="228501" progId="Equation.3">
                    <p:embed/>
                  </p:oleObj>
                </mc:Choice>
                <mc:Fallback>
                  <p:oleObj r:id="rId9" imgW="152334"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92" y="3504"/>
                          <a:ext cx="224"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3124" name="Object 20"/>
            <p:cNvGraphicFramePr>
              <a:graphicFrameLocks noChangeAspect="1"/>
            </p:cNvGraphicFramePr>
            <p:nvPr/>
          </p:nvGraphicFramePr>
          <p:xfrm>
            <a:off x="1392" y="3744"/>
            <a:ext cx="224" cy="336"/>
          </p:xfrm>
          <a:graphic>
            <a:graphicData uri="http://schemas.openxmlformats.org/presentationml/2006/ole">
              <mc:AlternateContent xmlns:mc="http://schemas.openxmlformats.org/markup-compatibility/2006">
                <mc:Choice xmlns:v="urn:schemas-microsoft-com:vml" Requires="v">
                  <p:oleObj spid="_x0000_s963975" r:id="rId11" imgW="152334" imgH="228501" progId="Equation.3">
                    <p:embed/>
                  </p:oleObj>
                </mc:Choice>
                <mc:Fallback>
                  <p:oleObj r:id="rId11" imgW="152334"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92" y="3744"/>
                          <a:ext cx="224" cy="3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5" name="灯片编号占位符 4"/>
          <p:cNvSpPr>
            <a:spLocks noGrp="1"/>
          </p:cNvSpPr>
          <p:nvPr>
            <p:ph type="sldNum" sz="quarter" idx="12"/>
          </p:nvPr>
        </p:nvSpPr>
        <p:spPr/>
        <p:txBody>
          <a:bodyPr/>
          <a:lstStyle/>
          <a:p>
            <a:r>
              <a:rPr lang="en-US" altLang="zh-CN" smtClean="0"/>
              <a:t>Chapter11-</a:t>
            </a:r>
            <a:fld id="{3288BBC0-23D9-4B2C-ADBC-4005AE87FB9A}" type="slidenum">
              <a:rPr lang="en-US" altLang="zh-CN" smtClean="0"/>
              <a:pPr/>
              <a:t>67</a:t>
            </a:fld>
            <a:endParaRPr lang="en-US" altLang="zh-CN" dirty="0"/>
          </a:p>
        </p:txBody>
      </p:sp>
    </p:spTree>
    <p:extLst>
      <p:ext uri="{BB962C8B-B14F-4D97-AF65-F5344CB8AC3E}">
        <p14:creationId xmlns:p14="http://schemas.microsoft.com/office/powerpoint/2010/main" val="18192167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3109"/>
                                        </p:tgtEl>
                                        <p:attrNameLst>
                                          <p:attrName>style.visibility</p:attrName>
                                        </p:attrNameLst>
                                      </p:cBhvr>
                                      <p:to>
                                        <p:strVal val="visible"/>
                                      </p:to>
                                    </p:set>
                                    <p:animEffect transition="in" filter="blinds(horizontal)">
                                      <p:cBhvr>
                                        <p:cTn id="7" dur="500"/>
                                        <p:tgtEl>
                                          <p:spTgt spid="30310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9"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Polynomial Reduction Theorem</a:t>
            </a:r>
          </a:p>
        </p:txBody>
      </p:sp>
      <p:sp>
        <p:nvSpPr>
          <p:cNvPr id="78853" name="Rectangle 3"/>
          <p:cNvSpPr>
            <a:spLocks noGrp="1" noChangeArrowheads="1"/>
          </p:cNvSpPr>
          <p:nvPr>
            <p:ph type="body" idx="1"/>
          </p:nvPr>
        </p:nvSpPr>
        <p:spPr/>
        <p:txBody>
          <a:bodyPr/>
          <a:lstStyle/>
          <a:p>
            <a:r>
              <a:rPr lang="en-US" altLang="zh-CN" sz="2700" smtClean="0">
                <a:solidFill>
                  <a:srgbClr val="FF0000"/>
                </a:solidFill>
                <a:latin typeface="Franklin Gothic Book" pitchFamily="32" charset="0"/>
                <a:ea typeface="ＭＳ Ｐゴシック" pitchFamily="32" charset="-128"/>
              </a:rPr>
              <a:t>Theorem: </a:t>
            </a:r>
            <a:r>
              <a:rPr lang="en-US" altLang="zh-CN" sz="2700" smtClean="0">
                <a:latin typeface="Franklin Gothic Book" pitchFamily="32" charset="0"/>
                <a:ea typeface="ＭＳ Ｐゴシック" pitchFamily="32" charset="-128"/>
              </a:rPr>
              <a:t>If L</a:t>
            </a:r>
            <a:r>
              <a:rPr lang="en-US" altLang="zh-CN" sz="2700" baseline="-25000" smtClean="0">
                <a:latin typeface="Franklin Gothic Book" pitchFamily="32" charset="0"/>
                <a:ea typeface="ＭＳ Ｐゴシック" pitchFamily="32" charset="-128"/>
              </a:rPr>
              <a:t>1</a:t>
            </a:r>
            <a:r>
              <a:rPr lang="en-US" altLang="zh-CN" sz="2700" smtClean="0">
                <a:latin typeface="Franklin Gothic Book" pitchFamily="32" charset="0"/>
                <a:ea typeface="ＭＳ Ｐゴシック" pitchFamily="32" charset="-128"/>
              </a:rPr>
              <a:t> ≤</a:t>
            </a:r>
            <a:r>
              <a:rPr lang="en-US" altLang="zh-CN" sz="2700" baseline="-25000" smtClean="0">
                <a:latin typeface="Franklin Gothic Book" pitchFamily="32" charset="0"/>
                <a:ea typeface="ＭＳ Ｐゴシック" pitchFamily="32" charset="-128"/>
              </a:rPr>
              <a:t>p</a:t>
            </a:r>
            <a:r>
              <a:rPr lang="en-US" altLang="zh-CN" sz="2700" smtClean="0">
                <a:latin typeface="Franklin Gothic Book" pitchFamily="32" charset="0"/>
                <a:ea typeface="ＭＳ Ｐゴシック" pitchFamily="32" charset="-128"/>
              </a:rPr>
              <a:t> L</a:t>
            </a:r>
            <a:r>
              <a:rPr lang="en-US" altLang="zh-CN" sz="2700" baseline="-25000" smtClean="0">
                <a:latin typeface="Franklin Gothic Book" pitchFamily="32" charset="0"/>
                <a:ea typeface="ＭＳ Ｐゴシック" pitchFamily="32" charset="-128"/>
              </a:rPr>
              <a:t>2</a:t>
            </a:r>
            <a:r>
              <a:rPr lang="en-US" altLang="zh-CN" sz="2700" smtClean="0">
                <a:latin typeface="Franklin Gothic Book" pitchFamily="32" charset="0"/>
                <a:ea typeface="ＭＳ Ｐゴシック" pitchFamily="32" charset="-128"/>
              </a:rPr>
              <a:t> and L</a:t>
            </a:r>
            <a:r>
              <a:rPr lang="en-US" altLang="zh-CN" sz="2700" baseline="-25000" smtClean="0">
                <a:latin typeface="Franklin Gothic Book" pitchFamily="32" charset="0"/>
                <a:ea typeface="ＭＳ Ｐゴシック" pitchFamily="32" charset="-128"/>
              </a:rPr>
              <a:t>2</a:t>
            </a:r>
            <a:r>
              <a:rPr lang="en-US" altLang="zh-CN" sz="2700" smtClean="0">
                <a:latin typeface="Franklin Gothic Book" pitchFamily="32" charset="0"/>
                <a:ea typeface="ＭＳ Ｐゴシック" pitchFamily="32" charset="-128"/>
              </a:rPr>
              <a:t> is in P, then L</a:t>
            </a:r>
            <a:r>
              <a:rPr lang="en-US" altLang="zh-CN" sz="2700" baseline="-25000" smtClean="0">
                <a:latin typeface="Franklin Gothic Book" pitchFamily="32" charset="0"/>
                <a:ea typeface="ＭＳ Ｐゴシック" pitchFamily="32" charset="-128"/>
              </a:rPr>
              <a:t>1</a:t>
            </a:r>
            <a:r>
              <a:rPr lang="en-US" altLang="zh-CN" sz="2700" smtClean="0">
                <a:latin typeface="Franklin Gothic Book" pitchFamily="32" charset="0"/>
                <a:ea typeface="ＭＳ Ｐゴシック" pitchFamily="32" charset="-128"/>
              </a:rPr>
              <a:t> is in P.</a:t>
            </a:r>
          </a:p>
          <a:p>
            <a:r>
              <a:rPr lang="en-US" altLang="zh-CN" sz="2700" smtClean="0">
                <a:solidFill>
                  <a:srgbClr val="FF0000"/>
                </a:solidFill>
                <a:latin typeface="Franklin Gothic Book" pitchFamily="32" charset="0"/>
                <a:ea typeface="ＭＳ Ｐゴシック" pitchFamily="32" charset="-128"/>
              </a:rPr>
              <a:t>Proof:  </a:t>
            </a:r>
            <a:r>
              <a:rPr lang="en-US" altLang="zh-CN" sz="2700" smtClean="0">
                <a:latin typeface="Franklin Gothic Book" pitchFamily="32" charset="0"/>
                <a:ea typeface="ＭＳ Ｐゴシック" pitchFamily="32" charset="-128"/>
              </a:rPr>
              <a:t>Let A</a:t>
            </a:r>
            <a:r>
              <a:rPr lang="en-US" altLang="zh-CN" sz="2700" baseline="-25000" smtClean="0">
                <a:latin typeface="Franklin Gothic Book" pitchFamily="32" charset="0"/>
                <a:ea typeface="ＭＳ Ｐゴシック" pitchFamily="32" charset="-128"/>
              </a:rPr>
              <a:t>2</a:t>
            </a:r>
            <a:r>
              <a:rPr lang="en-US" altLang="zh-CN" sz="2700" smtClean="0">
                <a:latin typeface="Franklin Gothic Book" pitchFamily="32" charset="0"/>
                <a:ea typeface="ＭＳ Ｐゴシック" pitchFamily="32" charset="-128"/>
              </a:rPr>
              <a:t> be a polynomial time algorithm for L</a:t>
            </a:r>
            <a:r>
              <a:rPr lang="en-US" altLang="zh-CN" sz="2700" baseline="-25000" smtClean="0">
                <a:latin typeface="Franklin Gothic Book" pitchFamily="32" charset="0"/>
                <a:ea typeface="ＭＳ Ｐゴシック" pitchFamily="32" charset="-128"/>
              </a:rPr>
              <a:t>2</a:t>
            </a:r>
            <a:r>
              <a:rPr lang="en-US" altLang="zh-CN" sz="2700" smtClean="0">
                <a:latin typeface="Franklin Gothic Book" pitchFamily="32" charset="0"/>
                <a:ea typeface="ＭＳ Ｐゴシック" pitchFamily="32" charset="-128"/>
              </a:rPr>
              <a:t>. Here is a polynomial time algorithm A</a:t>
            </a:r>
            <a:r>
              <a:rPr lang="en-US" altLang="zh-CN" sz="2700" baseline="-25000" smtClean="0">
                <a:latin typeface="Franklin Gothic Book" pitchFamily="32" charset="0"/>
                <a:ea typeface="ＭＳ Ｐゴシック" pitchFamily="32" charset="-128"/>
              </a:rPr>
              <a:t>1</a:t>
            </a:r>
            <a:r>
              <a:rPr lang="en-US" altLang="zh-CN" sz="2700" smtClean="0">
                <a:latin typeface="Franklin Gothic Book" pitchFamily="32" charset="0"/>
                <a:ea typeface="ＭＳ Ｐゴシック" pitchFamily="32" charset="-128"/>
              </a:rPr>
              <a:t> for L</a:t>
            </a:r>
            <a:r>
              <a:rPr lang="en-US" altLang="zh-CN" sz="2700" baseline="-25000" smtClean="0">
                <a:latin typeface="Franklin Gothic Book" pitchFamily="32" charset="0"/>
                <a:ea typeface="ＭＳ Ｐゴシック" pitchFamily="32" charset="-128"/>
              </a:rPr>
              <a:t>1</a:t>
            </a:r>
            <a:r>
              <a:rPr lang="en-US" altLang="zh-CN" sz="2700" smtClean="0">
                <a:latin typeface="Franklin Gothic Book" pitchFamily="32" charset="0"/>
                <a:ea typeface="ＭＳ Ｐゴシック" pitchFamily="32" charset="-128"/>
              </a:rPr>
              <a:t>.</a:t>
            </a:r>
          </a:p>
          <a:p>
            <a:r>
              <a:rPr lang="en-US" altLang="zh-CN" sz="2700" smtClean="0">
                <a:latin typeface="Franklin Gothic Book" pitchFamily="32" charset="0"/>
                <a:ea typeface="ＭＳ Ｐゴシック" pitchFamily="32" charset="-128"/>
              </a:rPr>
              <a:t>input: x</a:t>
            </a:r>
          </a:p>
          <a:p>
            <a:r>
              <a:rPr lang="en-US" altLang="zh-CN" sz="2700" smtClean="0">
                <a:latin typeface="Franklin Gothic Book" pitchFamily="32" charset="0"/>
                <a:ea typeface="ＭＳ Ｐゴシック" pitchFamily="32" charset="-128"/>
              </a:rPr>
              <a:t>compute f(x)</a:t>
            </a:r>
          </a:p>
          <a:p>
            <a:r>
              <a:rPr lang="en-US" altLang="zh-CN" sz="2700" smtClean="0">
                <a:latin typeface="Franklin Gothic Book" pitchFamily="32" charset="0"/>
                <a:ea typeface="ＭＳ Ｐゴシック" pitchFamily="32" charset="-128"/>
              </a:rPr>
              <a:t>run A</a:t>
            </a:r>
            <a:r>
              <a:rPr lang="en-US" altLang="zh-CN" sz="2700" baseline="-25000" smtClean="0">
                <a:latin typeface="Franklin Gothic Book" pitchFamily="32" charset="0"/>
                <a:ea typeface="ＭＳ Ｐゴシック" pitchFamily="32" charset="-128"/>
              </a:rPr>
              <a:t>2</a:t>
            </a:r>
            <a:r>
              <a:rPr lang="en-US" altLang="zh-CN" sz="2700" smtClean="0">
                <a:latin typeface="Franklin Gothic Book" pitchFamily="32" charset="0"/>
                <a:ea typeface="ＭＳ Ｐゴシック" pitchFamily="32" charset="-128"/>
              </a:rPr>
              <a:t> on input f(x)</a:t>
            </a:r>
          </a:p>
          <a:p>
            <a:r>
              <a:rPr lang="en-US" altLang="zh-CN" sz="2700" smtClean="0">
                <a:latin typeface="Franklin Gothic Book" pitchFamily="32" charset="0"/>
                <a:ea typeface="ＭＳ Ｐゴシック" pitchFamily="32" charset="-128"/>
              </a:rPr>
              <a:t>return whatever A</a:t>
            </a:r>
            <a:r>
              <a:rPr lang="en-US" altLang="zh-CN" sz="2700" baseline="-25000" smtClean="0">
                <a:latin typeface="Franklin Gothic Book" pitchFamily="32" charset="0"/>
                <a:ea typeface="ＭＳ Ｐゴシック" pitchFamily="32" charset="-128"/>
              </a:rPr>
              <a:t>2</a:t>
            </a:r>
            <a:r>
              <a:rPr lang="en-US" altLang="zh-CN" sz="2700" smtClean="0">
                <a:latin typeface="Franklin Gothic Book" pitchFamily="32" charset="0"/>
                <a:ea typeface="ＭＳ Ｐゴシック" pitchFamily="32" charset="-128"/>
              </a:rPr>
              <a:t> returns</a:t>
            </a:r>
          </a:p>
        </p:txBody>
      </p:sp>
      <p:sp>
        <p:nvSpPr>
          <p:cNvPr id="851972" name="Text Box 4"/>
          <p:cNvSpPr txBox="1">
            <a:spLocks noChangeArrowheads="1"/>
          </p:cNvSpPr>
          <p:nvPr/>
        </p:nvSpPr>
        <p:spPr bwMode="auto">
          <a:xfrm>
            <a:off x="4038600" y="2382887"/>
            <a:ext cx="1243013" cy="457200"/>
          </a:xfrm>
          <a:prstGeom prst="rect">
            <a:avLst/>
          </a:prstGeom>
          <a:noFill/>
          <a:ln w="9525">
            <a:noFill/>
            <a:miter lim="800000"/>
            <a:headEnd/>
            <a:tailEnd/>
          </a:ln>
        </p:spPr>
        <p:txBody>
          <a:bodyPr wrap="none">
            <a:spAutoFit/>
          </a:bodyPr>
          <a:lstStyle/>
          <a:p>
            <a:r>
              <a:rPr lang="en-US" altLang="zh-CN" dirty="0">
                <a:solidFill>
                  <a:srgbClr val="FFBE2C"/>
                </a:solidFill>
                <a:latin typeface="Futura" pitchFamily="32" charset="0"/>
              </a:rPr>
              <a:t>|x| = n</a:t>
            </a:r>
            <a:endParaRPr lang="en-US" altLang="zh-CN" dirty="0"/>
          </a:p>
        </p:txBody>
      </p:sp>
      <p:sp>
        <p:nvSpPr>
          <p:cNvPr id="851973" name="Text Box 5"/>
          <p:cNvSpPr txBox="1">
            <a:spLocks noChangeArrowheads="1"/>
          </p:cNvSpPr>
          <p:nvPr/>
        </p:nvSpPr>
        <p:spPr bwMode="auto">
          <a:xfrm>
            <a:off x="4114800" y="2913112"/>
            <a:ext cx="2224088" cy="457200"/>
          </a:xfrm>
          <a:prstGeom prst="rect">
            <a:avLst/>
          </a:prstGeom>
          <a:noFill/>
          <a:ln w="9525">
            <a:noFill/>
            <a:miter lim="800000"/>
            <a:headEnd/>
            <a:tailEnd/>
          </a:ln>
        </p:spPr>
        <p:txBody>
          <a:bodyPr wrap="none">
            <a:spAutoFit/>
          </a:bodyPr>
          <a:lstStyle/>
          <a:p>
            <a:r>
              <a:rPr lang="en-US" altLang="zh-CN">
                <a:solidFill>
                  <a:srgbClr val="FFBE2C"/>
                </a:solidFill>
                <a:latin typeface="Futura" pitchFamily="32" charset="0"/>
              </a:rPr>
              <a:t>takes p(n) time</a:t>
            </a:r>
            <a:endParaRPr lang="en-US" altLang="zh-CN"/>
          </a:p>
        </p:txBody>
      </p:sp>
      <p:sp>
        <p:nvSpPr>
          <p:cNvPr id="851974" name="Text Box 6"/>
          <p:cNvSpPr txBox="1">
            <a:spLocks noChangeArrowheads="1"/>
          </p:cNvSpPr>
          <p:nvPr/>
        </p:nvSpPr>
        <p:spPr bwMode="auto">
          <a:xfrm>
            <a:off x="4419600" y="3446512"/>
            <a:ext cx="2630488" cy="457200"/>
          </a:xfrm>
          <a:prstGeom prst="rect">
            <a:avLst/>
          </a:prstGeom>
          <a:noFill/>
          <a:ln w="9525">
            <a:noFill/>
            <a:miter lim="800000"/>
            <a:headEnd/>
            <a:tailEnd/>
          </a:ln>
        </p:spPr>
        <p:txBody>
          <a:bodyPr wrap="none">
            <a:spAutoFit/>
          </a:bodyPr>
          <a:lstStyle/>
          <a:p>
            <a:r>
              <a:rPr lang="en-US" altLang="zh-CN">
                <a:solidFill>
                  <a:srgbClr val="FFBE2C"/>
                </a:solidFill>
                <a:latin typeface="Futura" pitchFamily="32" charset="0"/>
              </a:rPr>
              <a:t>takes q(p(n)) time</a:t>
            </a:r>
            <a:endParaRPr lang="en-US" altLang="zh-CN"/>
          </a:p>
        </p:txBody>
      </p:sp>
      <p:sp>
        <p:nvSpPr>
          <p:cNvPr id="851975" name="Text Box 7"/>
          <p:cNvSpPr txBox="1">
            <a:spLocks noChangeArrowheads="1"/>
          </p:cNvSpPr>
          <p:nvPr/>
        </p:nvSpPr>
        <p:spPr bwMode="auto">
          <a:xfrm>
            <a:off x="5334000" y="3979912"/>
            <a:ext cx="2335213" cy="457200"/>
          </a:xfrm>
          <a:prstGeom prst="rect">
            <a:avLst/>
          </a:prstGeom>
          <a:noFill/>
          <a:ln w="9525">
            <a:noFill/>
            <a:miter lim="800000"/>
            <a:headEnd/>
            <a:tailEnd/>
          </a:ln>
        </p:spPr>
        <p:txBody>
          <a:bodyPr wrap="none">
            <a:spAutoFit/>
          </a:bodyPr>
          <a:lstStyle/>
          <a:p>
            <a:r>
              <a:rPr lang="en-US" altLang="zh-CN">
                <a:solidFill>
                  <a:srgbClr val="FFBE2C"/>
                </a:solidFill>
                <a:latin typeface="Futura" pitchFamily="32" charset="0"/>
              </a:rPr>
              <a:t>takes O(1) time</a:t>
            </a:r>
            <a:endParaRPr lang="en-US" altLang="zh-CN"/>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68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19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519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519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19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1972" grpId="0"/>
      <p:bldP spid="851973" grpId="0"/>
      <p:bldP spid="851974" grpId="0"/>
      <p:bldP spid="85197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Implications</a:t>
            </a:r>
          </a:p>
        </p:txBody>
      </p:sp>
      <p:sp>
        <p:nvSpPr>
          <p:cNvPr id="80901" name="Rectangle 3"/>
          <p:cNvSpPr>
            <a:spLocks noGrp="1" noChangeArrowheads="1"/>
          </p:cNvSpPr>
          <p:nvPr>
            <p:ph type="body" idx="1"/>
          </p:nvPr>
        </p:nvSpPr>
        <p:spPr/>
        <p:txBody>
          <a:bodyPr/>
          <a:lstStyle/>
          <a:p>
            <a:r>
              <a:rPr lang="en-US" altLang="zh-CN" dirty="0" smtClean="0">
                <a:latin typeface="Franklin Gothic Book" pitchFamily="32" charset="0"/>
                <a:ea typeface="ＭＳ Ｐゴシック" pitchFamily="32" charset="-128"/>
              </a:rPr>
              <a:t>If there is a polynomial time algorithm for L</a:t>
            </a:r>
            <a:r>
              <a:rPr lang="en-US" altLang="zh-CN" baseline="-25000" dirty="0" smtClean="0">
                <a:latin typeface="Franklin Gothic Book" pitchFamily="32" charset="0"/>
                <a:ea typeface="ＭＳ Ｐゴシック" pitchFamily="32" charset="-128"/>
              </a:rPr>
              <a:t>2</a:t>
            </a:r>
            <a:r>
              <a:rPr lang="en-US" altLang="zh-CN" dirty="0" smtClean="0">
                <a:latin typeface="Franklin Gothic Book" pitchFamily="32" charset="0"/>
                <a:ea typeface="ＭＳ Ｐゴシック" pitchFamily="32" charset="-128"/>
              </a:rPr>
              <a:t>, then there is a polynomial time algorithm for L</a:t>
            </a:r>
            <a:r>
              <a:rPr lang="en-US" altLang="zh-CN" baseline="-25000" dirty="0" smtClean="0">
                <a:latin typeface="Franklin Gothic Book" pitchFamily="32" charset="0"/>
                <a:ea typeface="ＭＳ Ｐゴシック" pitchFamily="32" charset="-128"/>
              </a:rPr>
              <a:t>1</a:t>
            </a:r>
            <a:r>
              <a:rPr lang="en-US" altLang="zh-CN" dirty="0" smtClean="0">
                <a:latin typeface="Franklin Gothic Book" pitchFamily="32" charset="0"/>
                <a:ea typeface="ＭＳ Ｐゴシック" pitchFamily="32" charset="-128"/>
              </a:rPr>
              <a:t>.</a:t>
            </a:r>
          </a:p>
          <a:p>
            <a:r>
              <a:rPr lang="en-US" altLang="zh-CN" dirty="0" smtClean="0">
                <a:latin typeface="Franklin Gothic Book" pitchFamily="32" charset="0"/>
                <a:ea typeface="ＭＳ Ｐゴシック" pitchFamily="32" charset="-128"/>
              </a:rPr>
              <a:t>If there is </a:t>
            </a:r>
            <a:r>
              <a:rPr lang="en-US" altLang="zh-CN" dirty="0" smtClean="0">
                <a:solidFill>
                  <a:srgbClr val="FF0000"/>
                </a:solidFill>
                <a:latin typeface="Franklin Gothic Book" pitchFamily="32" charset="0"/>
                <a:ea typeface="ＭＳ Ｐゴシック" pitchFamily="32" charset="-128"/>
              </a:rPr>
              <a:t>no polynomial time </a:t>
            </a:r>
            <a:r>
              <a:rPr lang="en-US" altLang="zh-CN" dirty="0" smtClean="0">
                <a:latin typeface="Franklin Gothic Book" pitchFamily="32" charset="0"/>
                <a:ea typeface="ＭＳ Ｐゴシック" pitchFamily="32" charset="-128"/>
              </a:rPr>
              <a:t>algorithm for L</a:t>
            </a:r>
            <a:r>
              <a:rPr lang="en-US" altLang="zh-CN" baseline="-25000" dirty="0" smtClean="0">
                <a:latin typeface="Franklin Gothic Book" pitchFamily="32" charset="0"/>
                <a:ea typeface="ＭＳ Ｐゴシック" pitchFamily="32" charset="-128"/>
              </a:rPr>
              <a:t>1</a:t>
            </a:r>
            <a:r>
              <a:rPr lang="en-US" altLang="zh-CN" dirty="0" smtClean="0">
                <a:latin typeface="Franklin Gothic Book" pitchFamily="32" charset="0"/>
                <a:ea typeface="ＭＳ Ｐゴシック" pitchFamily="32" charset="-128"/>
              </a:rPr>
              <a:t>, then there is </a:t>
            </a:r>
            <a:r>
              <a:rPr lang="en-US" altLang="zh-CN" dirty="0" smtClean="0">
                <a:solidFill>
                  <a:srgbClr val="FF0000"/>
                </a:solidFill>
                <a:latin typeface="Franklin Gothic Book" pitchFamily="32" charset="0"/>
                <a:ea typeface="ＭＳ Ｐゴシック" pitchFamily="32" charset="-128"/>
              </a:rPr>
              <a:t>no polynomial time algorithm </a:t>
            </a:r>
            <a:r>
              <a:rPr lang="en-US" altLang="zh-CN" dirty="0" smtClean="0">
                <a:latin typeface="Franklin Gothic Book" pitchFamily="32" charset="0"/>
                <a:ea typeface="ＭＳ Ｐゴシック" pitchFamily="32" charset="-128"/>
              </a:rPr>
              <a:t>for L</a:t>
            </a:r>
            <a:r>
              <a:rPr lang="en-US" altLang="zh-CN" baseline="-25000" dirty="0" smtClean="0">
                <a:latin typeface="Franklin Gothic Book" pitchFamily="32" charset="0"/>
                <a:ea typeface="ＭＳ Ｐゴシック" pitchFamily="32" charset="-128"/>
              </a:rPr>
              <a:t>2</a:t>
            </a:r>
            <a:r>
              <a:rPr lang="en-US" altLang="zh-CN" dirty="0" smtClean="0">
                <a:latin typeface="Franklin Gothic Book" pitchFamily="32" charset="0"/>
                <a:ea typeface="ＭＳ Ｐゴシック" pitchFamily="32" charset="-128"/>
              </a:rPr>
              <a:t>.</a:t>
            </a:r>
          </a:p>
          <a:p>
            <a:r>
              <a:rPr lang="en-US" altLang="zh-CN" dirty="0" smtClean="0">
                <a:solidFill>
                  <a:srgbClr val="FF0000"/>
                </a:solidFill>
                <a:latin typeface="Franklin Gothic Book" pitchFamily="32" charset="0"/>
                <a:ea typeface="ＭＳ Ｐゴシック" pitchFamily="32" charset="-128"/>
              </a:rPr>
              <a:t>Note the asymmetry!</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69</a:t>
            </a:fld>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4213" y="188913"/>
            <a:ext cx="7772400" cy="981075"/>
          </a:xfrm>
        </p:spPr>
        <p:txBody>
          <a:bodyPr/>
          <a:lstStyle/>
          <a:p>
            <a:r>
              <a:rPr lang="zh-CN" altLang="en-US">
                <a:latin typeface="楷体_GB2312" pitchFamily="1" charset="-122"/>
                <a:ea typeface="楷体_GB2312" pitchFamily="1" charset="-122"/>
              </a:rPr>
              <a:t>随机存取存储程序机</a:t>
            </a:r>
            <a:r>
              <a:rPr lang="en-US" altLang="zh-CN">
                <a:latin typeface="楷体_GB2312" pitchFamily="1" charset="-122"/>
                <a:ea typeface="楷体_GB2312" pitchFamily="1" charset="-122"/>
              </a:rPr>
              <a:t>RASP</a:t>
            </a:r>
          </a:p>
        </p:txBody>
      </p:sp>
      <p:sp>
        <p:nvSpPr>
          <p:cNvPr id="14339" name="Rectangle 3"/>
          <p:cNvSpPr>
            <a:spLocks noGrp="1" noChangeArrowheads="1"/>
          </p:cNvSpPr>
          <p:nvPr>
            <p:ph type="body" idx="1"/>
          </p:nvPr>
        </p:nvSpPr>
        <p:spPr>
          <a:xfrm>
            <a:off x="251520" y="1268413"/>
            <a:ext cx="8496944" cy="4465637"/>
          </a:xfrm>
        </p:spPr>
        <p:txBody>
          <a:bodyPr/>
          <a:lstStyle/>
          <a:p>
            <a:pPr>
              <a:buFontTx/>
              <a:buNone/>
            </a:pPr>
            <a:r>
              <a:rPr lang="en-US" altLang="zh-CN" sz="3600" b="1" dirty="0" smtClean="0">
                <a:solidFill>
                  <a:srgbClr val="00B050"/>
                </a:solidFill>
                <a:latin typeface="楷体_GB2312" pitchFamily="1" charset="-122"/>
                <a:ea typeface="楷体_GB2312" pitchFamily="1" charset="-122"/>
              </a:rPr>
              <a:t>RASP</a:t>
            </a:r>
            <a:r>
              <a:rPr lang="zh-CN" altLang="en-US" sz="3600" b="1" dirty="0">
                <a:solidFill>
                  <a:srgbClr val="00B050"/>
                </a:solidFill>
                <a:latin typeface="楷体_GB2312" pitchFamily="1" charset="-122"/>
                <a:ea typeface="楷体_GB2312" pitchFamily="1" charset="-122"/>
              </a:rPr>
              <a:t>的</a:t>
            </a:r>
            <a:r>
              <a:rPr lang="zh-CN" altLang="en-US" sz="3600" b="1" dirty="0" smtClean="0">
                <a:solidFill>
                  <a:srgbClr val="00B050"/>
                </a:solidFill>
                <a:latin typeface="楷体_GB2312" pitchFamily="1" charset="-122"/>
                <a:ea typeface="楷体_GB2312" pitchFamily="1" charset="-122"/>
              </a:rPr>
              <a:t>结构</a:t>
            </a:r>
            <a:endParaRPr lang="en-US" altLang="zh-CN" sz="3600" b="1" dirty="0" smtClean="0">
              <a:solidFill>
                <a:srgbClr val="00B050"/>
              </a:solidFill>
              <a:latin typeface="楷体_GB2312" pitchFamily="1" charset="-122"/>
              <a:ea typeface="楷体_GB2312" pitchFamily="1" charset="-122"/>
            </a:endParaRPr>
          </a:p>
          <a:p>
            <a:pPr>
              <a:buFontTx/>
              <a:buNone/>
            </a:pPr>
            <a:endParaRPr lang="zh-CN" altLang="en-US" sz="3600" b="1" dirty="0">
              <a:solidFill>
                <a:srgbClr val="00B050"/>
              </a:solidFill>
              <a:latin typeface="楷体_GB2312" pitchFamily="1" charset="-122"/>
              <a:ea typeface="楷体_GB2312" pitchFamily="1" charset="-122"/>
            </a:endParaRPr>
          </a:p>
          <a:p>
            <a:pPr>
              <a:spcBef>
                <a:spcPct val="0"/>
              </a:spcBef>
              <a:buFontTx/>
              <a:buNone/>
            </a:pPr>
            <a:r>
              <a:rPr lang="zh-CN" altLang="en-US" sz="2800" dirty="0">
                <a:latin typeface="楷体_GB2312" pitchFamily="1" charset="-122"/>
                <a:ea typeface="楷体_GB2312" pitchFamily="1" charset="-122"/>
              </a:rPr>
              <a:t>	</a:t>
            </a:r>
            <a:r>
              <a:rPr lang="en-US" altLang="zh-CN" sz="2800" b="1" dirty="0" smtClean="0">
                <a:latin typeface="楷体_GB2312" pitchFamily="1" charset="-122"/>
                <a:ea typeface="楷体_GB2312" pitchFamily="1" charset="-122"/>
              </a:rPr>
              <a:t>RASP</a:t>
            </a:r>
            <a:r>
              <a:rPr lang="zh-CN" altLang="en-US" sz="2800" b="1" dirty="0">
                <a:latin typeface="楷体_GB2312" pitchFamily="1" charset="-122"/>
                <a:ea typeface="楷体_GB2312" pitchFamily="1" charset="-122"/>
              </a:rPr>
              <a:t>的整体结构类似于</a:t>
            </a:r>
            <a:r>
              <a:rPr lang="en-US" altLang="zh-CN" sz="2800" b="1" dirty="0">
                <a:latin typeface="楷体_GB2312" pitchFamily="1" charset="-122"/>
                <a:ea typeface="楷体_GB2312" pitchFamily="1" charset="-122"/>
              </a:rPr>
              <a:t>RAM</a:t>
            </a:r>
            <a:r>
              <a:rPr lang="zh-CN" altLang="en-US" sz="2800" b="1" dirty="0">
                <a:latin typeface="楷体_GB2312" pitchFamily="1" charset="-122"/>
                <a:ea typeface="楷体_GB2312" pitchFamily="1" charset="-122"/>
              </a:rPr>
              <a:t>，所不同的是</a:t>
            </a:r>
            <a:r>
              <a:rPr lang="en-US" altLang="zh-CN" sz="2800" b="1" dirty="0">
                <a:latin typeface="楷体_GB2312" pitchFamily="1" charset="-122"/>
                <a:ea typeface="楷体_GB2312" pitchFamily="1" charset="-122"/>
              </a:rPr>
              <a:t>RASP</a:t>
            </a:r>
            <a:r>
              <a:rPr lang="zh-CN" altLang="en-US" sz="2800" b="1" dirty="0">
                <a:latin typeface="楷体_GB2312" pitchFamily="1" charset="-122"/>
                <a:ea typeface="楷体_GB2312" pitchFamily="1" charset="-122"/>
              </a:rPr>
              <a:t>的程序是存储在寄存器中的。每条</a:t>
            </a:r>
            <a:r>
              <a:rPr lang="en-US" altLang="zh-CN" sz="2800" b="1" dirty="0">
                <a:latin typeface="楷体_GB2312" pitchFamily="1" charset="-122"/>
                <a:ea typeface="楷体_GB2312" pitchFamily="1" charset="-122"/>
              </a:rPr>
              <a:t>RASP</a:t>
            </a:r>
            <a:r>
              <a:rPr lang="zh-CN" altLang="en-US" sz="2800" b="1" dirty="0">
                <a:latin typeface="楷体_GB2312" pitchFamily="1" charset="-122"/>
                <a:ea typeface="楷体_GB2312" pitchFamily="1" charset="-122"/>
              </a:rPr>
              <a:t>指令占据</a:t>
            </a:r>
            <a:r>
              <a:rPr lang="en-US" altLang="zh-CN" sz="2800" b="1" dirty="0">
                <a:latin typeface="楷体_GB2312" pitchFamily="1" charset="-122"/>
                <a:ea typeface="楷体_GB2312" pitchFamily="1" charset="-122"/>
              </a:rPr>
              <a:t>2</a:t>
            </a:r>
            <a:r>
              <a:rPr lang="zh-CN" altLang="en-US" sz="2800" b="1" dirty="0">
                <a:latin typeface="楷体_GB2312" pitchFamily="1" charset="-122"/>
                <a:ea typeface="楷体_GB2312" pitchFamily="1" charset="-122"/>
              </a:rPr>
              <a:t>个连续的寄存器。第一个寄存器存放操作码的编码，第二个寄存器存放地址。</a:t>
            </a:r>
            <a:r>
              <a:rPr lang="en-US" altLang="zh-CN" sz="2800" b="1" dirty="0">
                <a:latin typeface="楷体_GB2312" pitchFamily="1" charset="-122"/>
                <a:ea typeface="楷体_GB2312" pitchFamily="1" charset="-122"/>
              </a:rPr>
              <a:t>RASP</a:t>
            </a:r>
            <a:r>
              <a:rPr lang="zh-CN" altLang="en-US" sz="2800" b="1" dirty="0">
                <a:latin typeface="楷体_GB2312" pitchFamily="1" charset="-122"/>
                <a:ea typeface="楷体_GB2312" pitchFamily="1" charset="-122"/>
              </a:rPr>
              <a:t>指令用整数进行编码。</a:t>
            </a:r>
          </a:p>
          <a:p>
            <a:pPr>
              <a:spcBef>
                <a:spcPct val="0"/>
              </a:spcBef>
              <a:buFontTx/>
              <a:buNone/>
            </a:pPr>
            <a:r>
              <a:rPr lang="zh-CN" altLang="en-US" sz="2800" b="1" dirty="0">
                <a:latin typeface="楷体_GB2312" pitchFamily="1" charset="-122"/>
                <a:ea typeface="楷体_GB2312" pitchFamily="1" charset="-122"/>
              </a:rPr>
              <a:t>	</a:t>
            </a:r>
            <a:r>
              <a:rPr lang="en-US" altLang="zh-CN" sz="2800" b="1" dirty="0" smtClean="0">
                <a:latin typeface="楷体_GB2312" pitchFamily="1" charset="-122"/>
                <a:ea typeface="楷体_GB2312" pitchFamily="1" charset="-122"/>
              </a:rPr>
              <a:t>RASP</a:t>
            </a:r>
            <a:r>
              <a:rPr lang="zh-CN" altLang="en-US" sz="2800" b="1" dirty="0">
                <a:latin typeface="楷体_GB2312" pitchFamily="1" charset="-122"/>
                <a:ea typeface="楷体_GB2312" pitchFamily="1" charset="-122"/>
              </a:rPr>
              <a:t>指令集中不需要间接寻址，其余指令与</a:t>
            </a:r>
            <a:r>
              <a:rPr lang="en-US" altLang="zh-CN" sz="2800" b="1" dirty="0">
                <a:latin typeface="楷体_GB2312" pitchFamily="1" charset="-122"/>
                <a:ea typeface="楷体_GB2312" pitchFamily="1" charset="-122"/>
              </a:rPr>
              <a:t>RAM</a:t>
            </a:r>
            <a:r>
              <a:rPr lang="zh-CN" altLang="en-US" sz="2800" b="1" dirty="0">
                <a:latin typeface="楷体_GB2312" pitchFamily="1" charset="-122"/>
                <a:ea typeface="楷体_GB2312" pitchFamily="1" charset="-122"/>
              </a:rPr>
              <a:t>指令集一样。</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7</a:t>
            </a:fld>
            <a:endParaRPr lang="en-US" altLang="zh-CN" dirty="0"/>
          </a:p>
        </p:txBody>
      </p:sp>
    </p:spTree>
    <p:extLst>
      <p:ext uri="{BB962C8B-B14F-4D97-AF65-F5344CB8AC3E}">
        <p14:creationId xmlns:p14="http://schemas.microsoft.com/office/powerpoint/2010/main" val="705484479"/>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noChangeArrowheads="1"/>
          </p:cNvSpPr>
          <p:nvPr>
            <p:ph type="title"/>
          </p:nvPr>
        </p:nvSpPr>
        <p:spPr>
          <a:xfrm>
            <a:off x="0" y="357188"/>
            <a:ext cx="7572375" cy="623887"/>
          </a:xfrm>
        </p:spPr>
        <p:txBody>
          <a:bodyPr/>
          <a:lstStyle/>
          <a:p>
            <a:r>
              <a:rPr lang="en-US" altLang="zh-CN" dirty="0" smtClean="0">
                <a:latin typeface="Franklin Gothic Book" pitchFamily="32" charset="0"/>
                <a:ea typeface="ＭＳ Ｐゴシック" pitchFamily="32" charset="-128"/>
              </a:rPr>
              <a:t>Example of Polynomial Reduction</a:t>
            </a:r>
          </a:p>
        </p:txBody>
      </p:sp>
      <p:sp>
        <p:nvSpPr>
          <p:cNvPr id="84997" name="Rectangle 3"/>
          <p:cNvSpPr>
            <a:spLocks noGrp="1" noChangeArrowheads="1"/>
          </p:cNvSpPr>
          <p:nvPr>
            <p:ph type="body" idx="1"/>
          </p:nvPr>
        </p:nvSpPr>
        <p:spPr/>
        <p:txBody>
          <a:bodyPr/>
          <a:lstStyle/>
          <a:p>
            <a:pPr>
              <a:lnSpc>
                <a:spcPct val="90000"/>
              </a:lnSpc>
            </a:pPr>
            <a:r>
              <a:rPr lang="en-US" altLang="zh-CN" smtClean="0">
                <a:solidFill>
                  <a:srgbClr val="FF0000"/>
                </a:solidFill>
                <a:latin typeface="Franklin Gothic Book" pitchFamily="32" charset="0"/>
                <a:ea typeface="ＭＳ Ｐゴシック" pitchFamily="32" charset="-128"/>
              </a:rPr>
              <a:t>Theorem:  </a:t>
            </a:r>
          </a:p>
          <a:p>
            <a:pPr>
              <a:lnSpc>
                <a:spcPct val="90000"/>
              </a:lnSpc>
              <a:buFont typeface="Wingdings" pitchFamily="32" charset="2"/>
              <a:buNone/>
            </a:pPr>
            <a:r>
              <a:rPr lang="en-US" altLang="zh-CN" smtClean="0">
                <a:solidFill>
                  <a:srgbClr val="FF0000"/>
                </a:solidFill>
                <a:latin typeface="Franklin Gothic Book" pitchFamily="32" charset="0"/>
                <a:ea typeface="ＭＳ Ｐゴシック" pitchFamily="32" charset="-128"/>
              </a:rPr>
              <a:t>	</a:t>
            </a:r>
            <a:r>
              <a:rPr lang="en-US" altLang="zh-CN" smtClean="0">
                <a:latin typeface="Franklin Gothic Book" pitchFamily="32" charset="0"/>
                <a:ea typeface="ＭＳ Ｐゴシック" pitchFamily="32" charset="-128"/>
              </a:rPr>
              <a:t>HC (Hamiltonian cycle problem) ≤</a:t>
            </a:r>
            <a:r>
              <a:rPr lang="en-US" altLang="zh-CN" baseline="-25000" smtClean="0">
                <a:latin typeface="Franklin Gothic Book" pitchFamily="32" charset="0"/>
                <a:ea typeface="ＭＳ Ｐゴシック" pitchFamily="32" charset="-128"/>
              </a:rPr>
              <a:t>p</a:t>
            </a:r>
            <a:r>
              <a:rPr lang="en-US" altLang="zh-CN" smtClean="0">
                <a:latin typeface="Franklin Gothic Book" pitchFamily="32" charset="0"/>
                <a:ea typeface="ＭＳ Ｐゴシック" pitchFamily="32" charset="-128"/>
              </a:rPr>
              <a:t> TSP.</a:t>
            </a:r>
          </a:p>
          <a:p>
            <a:pPr>
              <a:lnSpc>
                <a:spcPct val="90000"/>
              </a:lnSpc>
            </a:pPr>
            <a:r>
              <a:rPr lang="en-US" altLang="zh-CN" smtClean="0">
                <a:solidFill>
                  <a:srgbClr val="FF0000"/>
                </a:solidFill>
                <a:latin typeface="Franklin Gothic Book" pitchFamily="32" charset="0"/>
                <a:ea typeface="ＭＳ Ｐゴシック" pitchFamily="32" charset="-128"/>
              </a:rPr>
              <a:t>Proof:  </a:t>
            </a:r>
            <a:r>
              <a:rPr lang="en-US" altLang="zh-CN" smtClean="0">
                <a:latin typeface="Franklin Gothic Book" pitchFamily="32" charset="0"/>
                <a:ea typeface="ＭＳ Ｐゴシック" pitchFamily="32" charset="-128"/>
              </a:rPr>
              <a:t>Find a way to transform ("reduce") any HC input (G) into a TSP input (cities, distances, B) such that </a:t>
            </a:r>
          </a:p>
          <a:p>
            <a:pPr lvl="1">
              <a:lnSpc>
                <a:spcPct val="90000"/>
              </a:lnSpc>
            </a:pPr>
            <a:r>
              <a:rPr lang="en-US" altLang="zh-CN" smtClean="0">
                <a:latin typeface="Franklin Gothic Book" pitchFamily="32" charset="0"/>
                <a:ea typeface="ＭＳ Ｐゴシック" pitchFamily="32" charset="-128"/>
              </a:rPr>
              <a:t>the transformation takes polynomial time</a:t>
            </a:r>
          </a:p>
          <a:p>
            <a:pPr lvl="1">
              <a:lnSpc>
                <a:spcPct val="90000"/>
              </a:lnSpc>
            </a:pPr>
            <a:r>
              <a:rPr lang="en-US" altLang="zh-CN" smtClean="0">
                <a:latin typeface="Franklin Gothic Book" pitchFamily="32" charset="0"/>
                <a:ea typeface="ＭＳ Ｐゴシック" pitchFamily="32" charset="-128"/>
              </a:rPr>
              <a:t>the HC input is a YES instance (G has a HC) </a:t>
            </a:r>
            <a:r>
              <a:rPr lang="en-US" altLang="zh-CN" smtClean="0">
                <a:solidFill>
                  <a:srgbClr val="FF0000"/>
                </a:solidFill>
                <a:latin typeface="Franklin Gothic Book" pitchFamily="32" charset="0"/>
                <a:ea typeface="ＭＳ Ｐゴシック" pitchFamily="32" charset="-128"/>
              </a:rPr>
              <a:t>if and only if </a:t>
            </a:r>
            <a:r>
              <a:rPr lang="en-US" altLang="zh-CN" smtClean="0">
                <a:latin typeface="Franklin Gothic Book" pitchFamily="32" charset="0"/>
                <a:ea typeface="ＭＳ Ｐゴシック" pitchFamily="32" charset="-128"/>
              </a:rPr>
              <a:t>the TSP input constructed is a YES instance (has a tour that meets the bound).</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70</a:t>
            </a:fld>
            <a:endParaRPr lang="en-US" altLang="zh-CN"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The Reduction</a:t>
            </a:r>
          </a:p>
        </p:txBody>
      </p:sp>
      <p:sp>
        <p:nvSpPr>
          <p:cNvPr id="87045" name="Rectangle 3"/>
          <p:cNvSpPr>
            <a:spLocks noGrp="1" noChangeArrowheads="1"/>
          </p:cNvSpPr>
          <p:nvPr>
            <p:ph type="body" idx="1"/>
          </p:nvPr>
        </p:nvSpPr>
        <p:spPr/>
        <p:txBody>
          <a:bodyPr/>
          <a:lstStyle/>
          <a:p>
            <a:r>
              <a:rPr lang="en-US" altLang="zh-CN" smtClean="0">
                <a:latin typeface="Franklin Gothic Book" pitchFamily="32" charset="0"/>
                <a:ea typeface="ＭＳ Ｐゴシック" pitchFamily="32" charset="-128"/>
              </a:rPr>
              <a:t>Given undirected graph G = (V,E) with m vertices, construct a TSP input like this:</a:t>
            </a:r>
          </a:p>
          <a:p>
            <a:pPr lvl="1"/>
            <a:r>
              <a:rPr lang="en-US" altLang="zh-CN" smtClean="0">
                <a:latin typeface="Franklin Gothic Book" pitchFamily="32" charset="0"/>
                <a:ea typeface="ＭＳ Ｐゴシック" pitchFamily="32" charset="-128"/>
              </a:rPr>
              <a:t>set of m cities, labeled with names of vertices in V</a:t>
            </a:r>
          </a:p>
          <a:p>
            <a:pPr lvl="1"/>
            <a:r>
              <a:rPr lang="en-US" altLang="zh-CN" smtClean="0">
                <a:latin typeface="Franklin Gothic Book" pitchFamily="32" charset="0"/>
                <a:ea typeface="ＭＳ Ｐゴシック" pitchFamily="32" charset="-128"/>
              </a:rPr>
              <a:t>distance between u and v is 1 if (u,v) is in E, and is 2 otherwise</a:t>
            </a:r>
          </a:p>
          <a:p>
            <a:pPr lvl="1"/>
            <a:r>
              <a:rPr lang="en-US" altLang="zh-CN" smtClean="0">
                <a:latin typeface="Franklin Gothic Book" pitchFamily="32" charset="0"/>
                <a:ea typeface="ＭＳ Ｐゴシック" pitchFamily="32" charset="-128"/>
              </a:rPr>
              <a:t>bound B = m</a:t>
            </a:r>
          </a:p>
          <a:p>
            <a:r>
              <a:rPr lang="en-US" altLang="zh-CN" smtClean="0">
                <a:latin typeface="Franklin Gothic Book" pitchFamily="32" charset="0"/>
                <a:ea typeface="ＭＳ Ｐゴシック" pitchFamily="32" charset="-128"/>
              </a:rPr>
              <a:t>Why can this TSP input be constructed in time polynomial in the size of G?</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71</a:t>
            </a:fld>
            <a:endParaRPr lang="en-US" altLang="zh-CN"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Figure for Reduction</a:t>
            </a:r>
          </a:p>
        </p:txBody>
      </p:sp>
      <p:grpSp>
        <p:nvGrpSpPr>
          <p:cNvPr id="2" name="Group 23"/>
          <p:cNvGrpSpPr>
            <a:grpSpLocks/>
          </p:cNvGrpSpPr>
          <p:nvPr/>
        </p:nvGrpSpPr>
        <p:grpSpPr bwMode="auto">
          <a:xfrm>
            <a:off x="1219200" y="2590800"/>
            <a:ext cx="1219200" cy="1371600"/>
            <a:chOff x="768" y="1296"/>
            <a:chExt cx="768" cy="864"/>
          </a:xfrm>
        </p:grpSpPr>
        <p:grpSp>
          <p:nvGrpSpPr>
            <p:cNvPr id="3" name="Group 6"/>
            <p:cNvGrpSpPr>
              <a:grpSpLocks/>
            </p:cNvGrpSpPr>
            <p:nvPr/>
          </p:nvGrpSpPr>
          <p:grpSpPr bwMode="auto">
            <a:xfrm>
              <a:off x="768" y="1296"/>
              <a:ext cx="240" cy="288"/>
              <a:chOff x="816" y="1392"/>
              <a:chExt cx="240" cy="288"/>
            </a:xfrm>
          </p:grpSpPr>
          <p:sp>
            <p:nvSpPr>
              <p:cNvPr id="89115" name="Oval 4"/>
              <p:cNvSpPr>
                <a:spLocks noChangeArrowheads="1"/>
              </p:cNvSpPr>
              <p:nvPr/>
            </p:nvSpPr>
            <p:spPr bwMode="auto">
              <a:xfrm>
                <a:off x="816" y="1392"/>
                <a:ext cx="240" cy="240"/>
              </a:xfrm>
              <a:prstGeom prst="ellipse">
                <a:avLst/>
              </a:prstGeom>
              <a:noFill/>
              <a:ln w="38100">
                <a:solidFill>
                  <a:srgbClr val="FFBE2C"/>
                </a:solidFill>
                <a:round/>
                <a:headEnd/>
                <a:tailEnd/>
              </a:ln>
            </p:spPr>
            <p:txBody>
              <a:bodyPr wrap="none" anchor="ctr"/>
              <a:lstStyle/>
              <a:p>
                <a:endParaRPr lang="zh-CN" altLang="zh-CN"/>
              </a:p>
            </p:txBody>
          </p:sp>
          <p:sp>
            <p:nvSpPr>
              <p:cNvPr id="89116" name="Text Box 5"/>
              <p:cNvSpPr txBox="1">
                <a:spLocks noChangeArrowheads="1"/>
              </p:cNvSpPr>
              <p:nvPr/>
            </p:nvSpPr>
            <p:spPr bwMode="auto">
              <a:xfrm>
                <a:off x="816" y="1392"/>
                <a:ext cx="235" cy="288"/>
              </a:xfrm>
              <a:prstGeom prst="rect">
                <a:avLst/>
              </a:prstGeom>
              <a:noFill/>
              <a:ln w="9525">
                <a:noFill/>
                <a:miter lim="800000"/>
                <a:headEnd/>
                <a:tailEnd/>
              </a:ln>
            </p:spPr>
            <p:txBody>
              <a:bodyPr wrap="none">
                <a:spAutoFit/>
              </a:bodyPr>
              <a:lstStyle/>
              <a:p>
                <a:r>
                  <a:rPr lang="en-US" altLang="zh-CN" b="1">
                    <a:latin typeface="Franklin Gothic Book" pitchFamily="32" charset="0"/>
                  </a:rPr>
                  <a:t>1</a:t>
                </a:r>
              </a:p>
            </p:txBody>
          </p:sp>
        </p:grpSp>
        <p:grpSp>
          <p:nvGrpSpPr>
            <p:cNvPr id="4" name="Group 7"/>
            <p:cNvGrpSpPr>
              <a:grpSpLocks/>
            </p:cNvGrpSpPr>
            <p:nvPr/>
          </p:nvGrpSpPr>
          <p:grpSpPr bwMode="auto">
            <a:xfrm>
              <a:off x="1296" y="1296"/>
              <a:ext cx="240" cy="288"/>
              <a:chOff x="816" y="1392"/>
              <a:chExt cx="240" cy="288"/>
            </a:xfrm>
          </p:grpSpPr>
          <p:sp>
            <p:nvSpPr>
              <p:cNvPr id="89113" name="Oval 8"/>
              <p:cNvSpPr>
                <a:spLocks noChangeArrowheads="1"/>
              </p:cNvSpPr>
              <p:nvPr/>
            </p:nvSpPr>
            <p:spPr bwMode="auto">
              <a:xfrm>
                <a:off x="816" y="1392"/>
                <a:ext cx="240" cy="240"/>
              </a:xfrm>
              <a:prstGeom prst="ellipse">
                <a:avLst/>
              </a:prstGeom>
              <a:noFill/>
              <a:ln w="38100">
                <a:solidFill>
                  <a:srgbClr val="FFBE2C"/>
                </a:solidFill>
                <a:round/>
                <a:headEnd/>
                <a:tailEnd/>
              </a:ln>
            </p:spPr>
            <p:txBody>
              <a:bodyPr wrap="none" anchor="ctr"/>
              <a:lstStyle/>
              <a:p>
                <a:endParaRPr lang="zh-CN" altLang="zh-CN"/>
              </a:p>
            </p:txBody>
          </p:sp>
          <p:sp>
            <p:nvSpPr>
              <p:cNvPr id="89114" name="Text Box 9"/>
              <p:cNvSpPr txBox="1">
                <a:spLocks noChangeArrowheads="1"/>
              </p:cNvSpPr>
              <p:nvPr/>
            </p:nvSpPr>
            <p:spPr bwMode="auto">
              <a:xfrm>
                <a:off x="816" y="1392"/>
                <a:ext cx="235" cy="288"/>
              </a:xfrm>
              <a:prstGeom prst="rect">
                <a:avLst/>
              </a:prstGeom>
              <a:noFill/>
              <a:ln w="9525">
                <a:noFill/>
                <a:miter lim="800000"/>
                <a:headEnd/>
                <a:tailEnd/>
              </a:ln>
            </p:spPr>
            <p:txBody>
              <a:bodyPr wrap="none">
                <a:spAutoFit/>
              </a:bodyPr>
              <a:lstStyle/>
              <a:p>
                <a:r>
                  <a:rPr lang="en-US" altLang="zh-CN">
                    <a:latin typeface="Franklin Gothic Book" pitchFamily="32" charset="0"/>
                  </a:rPr>
                  <a:t>2</a:t>
                </a:r>
              </a:p>
            </p:txBody>
          </p:sp>
        </p:grpSp>
        <p:grpSp>
          <p:nvGrpSpPr>
            <p:cNvPr id="5" name="Group 10"/>
            <p:cNvGrpSpPr>
              <a:grpSpLocks/>
            </p:cNvGrpSpPr>
            <p:nvPr/>
          </p:nvGrpSpPr>
          <p:grpSpPr bwMode="auto">
            <a:xfrm>
              <a:off x="768" y="1872"/>
              <a:ext cx="240" cy="288"/>
              <a:chOff x="816" y="1392"/>
              <a:chExt cx="240" cy="288"/>
            </a:xfrm>
          </p:grpSpPr>
          <p:sp>
            <p:nvSpPr>
              <p:cNvPr id="89111" name="Oval 11"/>
              <p:cNvSpPr>
                <a:spLocks noChangeArrowheads="1"/>
              </p:cNvSpPr>
              <p:nvPr/>
            </p:nvSpPr>
            <p:spPr bwMode="auto">
              <a:xfrm>
                <a:off x="816" y="1392"/>
                <a:ext cx="240" cy="240"/>
              </a:xfrm>
              <a:prstGeom prst="ellipse">
                <a:avLst/>
              </a:prstGeom>
              <a:noFill/>
              <a:ln w="38100">
                <a:solidFill>
                  <a:srgbClr val="FFBE2C"/>
                </a:solidFill>
                <a:round/>
                <a:headEnd/>
                <a:tailEnd/>
              </a:ln>
            </p:spPr>
            <p:txBody>
              <a:bodyPr wrap="none" anchor="ctr"/>
              <a:lstStyle/>
              <a:p>
                <a:endParaRPr lang="zh-CN" altLang="zh-CN"/>
              </a:p>
            </p:txBody>
          </p:sp>
          <p:sp>
            <p:nvSpPr>
              <p:cNvPr id="89112" name="Text Box 12"/>
              <p:cNvSpPr txBox="1">
                <a:spLocks noChangeArrowheads="1"/>
              </p:cNvSpPr>
              <p:nvPr/>
            </p:nvSpPr>
            <p:spPr bwMode="auto">
              <a:xfrm>
                <a:off x="816" y="1392"/>
                <a:ext cx="235" cy="288"/>
              </a:xfrm>
              <a:prstGeom prst="rect">
                <a:avLst/>
              </a:prstGeom>
              <a:noFill/>
              <a:ln w="9525">
                <a:noFill/>
                <a:miter lim="800000"/>
                <a:headEnd/>
                <a:tailEnd/>
              </a:ln>
            </p:spPr>
            <p:txBody>
              <a:bodyPr wrap="none">
                <a:spAutoFit/>
              </a:bodyPr>
              <a:lstStyle/>
              <a:p>
                <a:r>
                  <a:rPr lang="en-US" altLang="zh-CN">
                    <a:latin typeface="Franklin Gothic Book" pitchFamily="32" charset="0"/>
                  </a:rPr>
                  <a:t>4</a:t>
                </a:r>
              </a:p>
            </p:txBody>
          </p:sp>
        </p:grpSp>
        <p:grpSp>
          <p:nvGrpSpPr>
            <p:cNvPr id="6" name="Group 13"/>
            <p:cNvGrpSpPr>
              <a:grpSpLocks/>
            </p:cNvGrpSpPr>
            <p:nvPr/>
          </p:nvGrpSpPr>
          <p:grpSpPr bwMode="auto">
            <a:xfrm>
              <a:off x="1296" y="1872"/>
              <a:ext cx="240" cy="288"/>
              <a:chOff x="816" y="1392"/>
              <a:chExt cx="240" cy="288"/>
            </a:xfrm>
          </p:grpSpPr>
          <p:sp>
            <p:nvSpPr>
              <p:cNvPr id="89109" name="Oval 14"/>
              <p:cNvSpPr>
                <a:spLocks noChangeArrowheads="1"/>
              </p:cNvSpPr>
              <p:nvPr/>
            </p:nvSpPr>
            <p:spPr bwMode="auto">
              <a:xfrm>
                <a:off x="816" y="1392"/>
                <a:ext cx="240" cy="240"/>
              </a:xfrm>
              <a:prstGeom prst="ellipse">
                <a:avLst/>
              </a:prstGeom>
              <a:noFill/>
              <a:ln w="38100">
                <a:solidFill>
                  <a:srgbClr val="FFBE2C"/>
                </a:solidFill>
                <a:round/>
                <a:headEnd/>
                <a:tailEnd/>
              </a:ln>
            </p:spPr>
            <p:txBody>
              <a:bodyPr wrap="none" anchor="ctr"/>
              <a:lstStyle/>
              <a:p>
                <a:endParaRPr lang="zh-CN" altLang="zh-CN"/>
              </a:p>
            </p:txBody>
          </p:sp>
          <p:sp>
            <p:nvSpPr>
              <p:cNvPr id="89110" name="Text Box 15"/>
              <p:cNvSpPr txBox="1">
                <a:spLocks noChangeArrowheads="1"/>
              </p:cNvSpPr>
              <p:nvPr/>
            </p:nvSpPr>
            <p:spPr bwMode="auto">
              <a:xfrm>
                <a:off x="816" y="1392"/>
                <a:ext cx="235" cy="288"/>
              </a:xfrm>
              <a:prstGeom prst="rect">
                <a:avLst/>
              </a:prstGeom>
              <a:noFill/>
              <a:ln w="9525">
                <a:noFill/>
                <a:miter lim="800000"/>
                <a:headEnd/>
                <a:tailEnd/>
              </a:ln>
            </p:spPr>
            <p:txBody>
              <a:bodyPr wrap="none">
                <a:spAutoFit/>
              </a:bodyPr>
              <a:lstStyle/>
              <a:p>
                <a:r>
                  <a:rPr lang="en-US" altLang="zh-CN">
                    <a:latin typeface="Franklin Gothic Book" pitchFamily="32" charset="0"/>
                  </a:rPr>
                  <a:t>3</a:t>
                </a:r>
              </a:p>
            </p:txBody>
          </p:sp>
        </p:grpSp>
        <p:sp>
          <p:nvSpPr>
            <p:cNvPr id="89104" name="Line 16"/>
            <p:cNvSpPr>
              <a:spLocks noChangeShapeType="1"/>
            </p:cNvSpPr>
            <p:nvPr/>
          </p:nvSpPr>
          <p:spPr bwMode="auto">
            <a:xfrm>
              <a:off x="1008" y="1440"/>
              <a:ext cx="288" cy="0"/>
            </a:xfrm>
            <a:prstGeom prst="line">
              <a:avLst/>
            </a:prstGeom>
            <a:noFill/>
            <a:ln w="38100">
              <a:solidFill>
                <a:srgbClr val="FFBE2C"/>
              </a:solidFill>
              <a:round/>
              <a:headEnd/>
              <a:tailEnd/>
            </a:ln>
          </p:spPr>
          <p:txBody>
            <a:bodyPr wrap="none" anchor="ctr"/>
            <a:lstStyle/>
            <a:p>
              <a:endParaRPr lang="zh-CN" altLang="en-US"/>
            </a:p>
          </p:txBody>
        </p:sp>
        <p:sp>
          <p:nvSpPr>
            <p:cNvPr id="89105" name="Line 17"/>
            <p:cNvSpPr>
              <a:spLocks noChangeShapeType="1"/>
            </p:cNvSpPr>
            <p:nvPr/>
          </p:nvSpPr>
          <p:spPr bwMode="auto">
            <a:xfrm>
              <a:off x="1008" y="2016"/>
              <a:ext cx="288" cy="0"/>
            </a:xfrm>
            <a:prstGeom prst="line">
              <a:avLst/>
            </a:prstGeom>
            <a:noFill/>
            <a:ln w="38100">
              <a:solidFill>
                <a:srgbClr val="FFBE2C"/>
              </a:solidFill>
              <a:round/>
              <a:headEnd/>
              <a:tailEnd/>
            </a:ln>
          </p:spPr>
          <p:txBody>
            <a:bodyPr wrap="none" anchor="ctr"/>
            <a:lstStyle/>
            <a:p>
              <a:endParaRPr lang="zh-CN" altLang="en-US"/>
            </a:p>
          </p:txBody>
        </p:sp>
        <p:sp>
          <p:nvSpPr>
            <p:cNvPr id="89106" name="Line 18"/>
            <p:cNvSpPr>
              <a:spLocks noChangeShapeType="1"/>
            </p:cNvSpPr>
            <p:nvPr/>
          </p:nvSpPr>
          <p:spPr bwMode="auto">
            <a:xfrm>
              <a:off x="1440" y="1536"/>
              <a:ext cx="0" cy="336"/>
            </a:xfrm>
            <a:prstGeom prst="line">
              <a:avLst/>
            </a:prstGeom>
            <a:noFill/>
            <a:ln w="38100">
              <a:solidFill>
                <a:srgbClr val="FFBE2C"/>
              </a:solidFill>
              <a:round/>
              <a:headEnd/>
              <a:tailEnd/>
            </a:ln>
          </p:spPr>
          <p:txBody>
            <a:bodyPr wrap="none" anchor="ctr"/>
            <a:lstStyle/>
            <a:p>
              <a:endParaRPr lang="zh-CN" altLang="en-US"/>
            </a:p>
          </p:txBody>
        </p:sp>
        <p:sp>
          <p:nvSpPr>
            <p:cNvPr id="89107" name="Line 19"/>
            <p:cNvSpPr>
              <a:spLocks noChangeShapeType="1"/>
            </p:cNvSpPr>
            <p:nvPr/>
          </p:nvSpPr>
          <p:spPr bwMode="auto">
            <a:xfrm>
              <a:off x="864" y="1536"/>
              <a:ext cx="0" cy="336"/>
            </a:xfrm>
            <a:prstGeom prst="line">
              <a:avLst/>
            </a:prstGeom>
            <a:noFill/>
            <a:ln w="38100">
              <a:solidFill>
                <a:srgbClr val="FFBE2C"/>
              </a:solidFill>
              <a:round/>
              <a:headEnd/>
              <a:tailEnd/>
            </a:ln>
          </p:spPr>
          <p:txBody>
            <a:bodyPr wrap="none" anchor="ctr"/>
            <a:lstStyle/>
            <a:p>
              <a:endParaRPr lang="zh-CN" altLang="en-US"/>
            </a:p>
          </p:txBody>
        </p:sp>
        <p:sp>
          <p:nvSpPr>
            <p:cNvPr id="89108" name="Line 20"/>
            <p:cNvSpPr>
              <a:spLocks noChangeShapeType="1"/>
            </p:cNvSpPr>
            <p:nvPr/>
          </p:nvSpPr>
          <p:spPr bwMode="auto">
            <a:xfrm>
              <a:off x="960" y="1536"/>
              <a:ext cx="384" cy="384"/>
            </a:xfrm>
            <a:prstGeom prst="line">
              <a:avLst/>
            </a:prstGeom>
            <a:noFill/>
            <a:ln w="38100">
              <a:solidFill>
                <a:srgbClr val="FFBE2C"/>
              </a:solidFill>
              <a:round/>
              <a:headEnd/>
              <a:tailEnd/>
            </a:ln>
          </p:spPr>
          <p:txBody>
            <a:bodyPr wrap="none" anchor="ctr"/>
            <a:lstStyle/>
            <a:p>
              <a:endParaRPr lang="zh-CN" altLang="en-US"/>
            </a:p>
          </p:txBody>
        </p:sp>
      </p:grpSp>
      <p:sp>
        <p:nvSpPr>
          <p:cNvPr id="89094" name="AutoShape 21"/>
          <p:cNvSpPr>
            <a:spLocks noChangeArrowheads="1"/>
          </p:cNvSpPr>
          <p:nvPr/>
        </p:nvSpPr>
        <p:spPr bwMode="auto">
          <a:xfrm>
            <a:off x="3124200" y="3048000"/>
            <a:ext cx="990600" cy="609600"/>
          </a:xfrm>
          <a:prstGeom prst="rightArrow">
            <a:avLst>
              <a:gd name="adj1" fmla="val 50000"/>
              <a:gd name="adj2" fmla="val 40625"/>
            </a:avLst>
          </a:prstGeom>
          <a:noFill/>
          <a:ln w="38100">
            <a:solidFill>
              <a:srgbClr val="2AFF29"/>
            </a:solidFill>
            <a:miter lim="800000"/>
            <a:headEnd/>
            <a:tailEnd/>
          </a:ln>
        </p:spPr>
        <p:txBody>
          <a:bodyPr wrap="none" anchor="ctr"/>
          <a:lstStyle/>
          <a:p>
            <a:endParaRPr lang="zh-CN" altLang="zh-CN"/>
          </a:p>
        </p:txBody>
      </p:sp>
      <p:sp>
        <p:nvSpPr>
          <p:cNvPr id="868374" name="Text Box 22"/>
          <p:cNvSpPr txBox="1">
            <a:spLocks noChangeArrowheads="1"/>
          </p:cNvSpPr>
          <p:nvPr/>
        </p:nvSpPr>
        <p:spPr bwMode="auto">
          <a:xfrm>
            <a:off x="4479925" y="1955800"/>
            <a:ext cx="1792288" cy="2678113"/>
          </a:xfrm>
          <a:prstGeom prst="rect">
            <a:avLst/>
          </a:prstGeom>
          <a:noFill/>
          <a:ln w="9525">
            <a:noFill/>
            <a:miter lim="800000"/>
            <a:headEnd/>
            <a:tailEnd/>
          </a:ln>
        </p:spPr>
        <p:txBody>
          <a:bodyPr wrap="none">
            <a:spAutoFit/>
          </a:bodyPr>
          <a:lstStyle/>
          <a:p>
            <a:r>
              <a:rPr lang="en-US" altLang="zh-CN">
                <a:latin typeface="Franklin Gothic Book" pitchFamily="32" charset="0"/>
              </a:rPr>
              <a:t>dist(1,2) = 1</a:t>
            </a:r>
          </a:p>
          <a:p>
            <a:r>
              <a:rPr lang="en-US" altLang="zh-CN">
                <a:latin typeface="Franklin Gothic Book" pitchFamily="32" charset="0"/>
              </a:rPr>
              <a:t>dist(1,3) = 1</a:t>
            </a:r>
          </a:p>
          <a:p>
            <a:r>
              <a:rPr lang="en-US" altLang="zh-CN">
                <a:latin typeface="Franklin Gothic Book" pitchFamily="32" charset="0"/>
              </a:rPr>
              <a:t>dist(1,4) = 1</a:t>
            </a:r>
          </a:p>
          <a:p>
            <a:r>
              <a:rPr lang="en-US" altLang="zh-CN">
                <a:latin typeface="Franklin Gothic Book" pitchFamily="32" charset="0"/>
              </a:rPr>
              <a:t>dist(2,3) = 1</a:t>
            </a:r>
          </a:p>
          <a:p>
            <a:r>
              <a:rPr lang="en-US" altLang="zh-CN">
                <a:latin typeface="Franklin Gothic Book" pitchFamily="32" charset="0"/>
              </a:rPr>
              <a:t>dist(2,4) = 2</a:t>
            </a:r>
          </a:p>
          <a:p>
            <a:r>
              <a:rPr lang="en-US" altLang="zh-CN">
                <a:latin typeface="Franklin Gothic Book" pitchFamily="32" charset="0"/>
              </a:rPr>
              <a:t>dist(3,4) = 1</a:t>
            </a:r>
          </a:p>
          <a:p>
            <a:r>
              <a:rPr lang="en-US" altLang="zh-CN">
                <a:latin typeface="Franklin Gothic Book" pitchFamily="32" charset="0"/>
              </a:rPr>
              <a:t>bound = 4</a:t>
            </a:r>
          </a:p>
        </p:txBody>
      </p:sp>
      <p:sp>
        <p:nvSpPr>
          <p:cNvPr id="89096" name="Text Box 24"/>
          <p:cNvSpPr txBox="1">
            <a:spLocks noChangeArrowheads="1"/>
          </p:cNvSpPr>
          <p:nvPr/>
        </p:nvSpPr>
        <p:spPr bwMode="auto">
          <a:xfrm>
            <a:off x="1203325" y="4318000"/>
            <a:ext cx="1395413" cy="457200"/>
          </a:xfrm>
          <a:prstGeom prst="rect">
            <a:avLst/>
          </a:prstGeom>
          <a:noFill/>
          <a:ln w="9525">
            <a:noFill/>
            <a:miter lim="800000"/>
            <a:headEnd/>
            <a:tailEnd/>
          </a:ln>
        </p:spPr>
        <p:txBody>
          <a:bodyPr wrap="none">
            <a:spAutoFit/>
          </a:bodyPr>
          <a:lstStyle/>
          <a:p>
            <a:r>
              <a:rPr lang="en-US" altLang="zh-CN" i="1">
                <a:solidFill>
                  <a:srgbClr val="D6D600"/>
                </a:solidFill>
                <a:latin typeface="Futura" pitchFamily="32" charset="0"/>
              </a:rPr>
              <a:t>HC input</a:t>
            </a:r>
            <a:endParaRPr lang="en-US" altLang="zh-CN">
              <a:solidFill>
                <a:srgbClr val="D6D600"/>
              </a:solidFill>
            </a:endParaRPr>
          </a:p>
        </p:txBody>
      </p:sp>
      <p:sp>
        <p:nvSpPr>
          <p:cNvPr id="868377" name="Text Box 25"/>
          <p:cNvSpPr txBox="1">
            <a:spLocks noChangeArrowheads="1"/>
          </p:cNvSpPr>
          <p:nvPr/>
        </p:nvSpPr>
        <p:spPr bwMode="auto">
          <a:xfrm>
            <a:off x="4618831" y="4318000"/>
            <a:ext cx="1514475" cy="461963"/>
          </a:xfrm>
          <a:prstGeom prst="rect">
            <a:avLst/>
          </a:prstGeom>
          <a:noFill/>
          <a:ln w="9525">
            <a:noFill/>
            <a:miter lim="800000"/>
            <a:headEnd/>
            <a:tailEnd/>
          </a:ln>
        </p:spPr>
        <p:txBody>
          <a:bodyPr wrap="none">
            <a:spAutoFit/>
          </a:bodyPr>
          <a:lstStyle/>
          <a:p>
            <a:r>
              <a:rPr lang="en-US" altLang="zh-CN" i="1" dirty="0">
                <a:solidFill>
                  <a:srgbClr val="D6D600"/>
                </a:solidFill>
                <a:latin typeface="Futura" pitchFamily="32" charset="0"/>
              </a:rPr>
              <a:t>TSP input</a:t>
            </a:r>
            <a:endParaRPr lang="en-US" altLang="zh-CN" dirty="0">
              <a:solidFill>
                <a:srgbClr val="D6D600"/>
              </a:solidFill>
            </a:endParaRPr>
          </a:p>
        </p:txBody>
      </p:sp>
      <p:sp>
        <p:nvSpPr>
          <p:cNvPr id="868378" name="Text Box 26"/>
          <p:cNvSpPr txBox="1">
            <a:spLocks noChangeArrowheads="1"/>
          </p:cNvSpPr>
          <p:nvPr/>
        </p:nvSpPr>
        <p:spPr bwMode="auto">
          <a:xfrm>
            <a:off x="1066800" y="5032375"/>
            <a:ext cx="1909763" cy="461963"/>
          </a:xfrm>
          <a:prstGeom prst="rect">
            <a:avLst/>
          </a:prstGeom>
          <a:noFill/>
          <a:ln w="9525">
            <a:noFill/>
            <a:miter lim="800000"/>
            <a:headEnd/>
            <a:tailEnd/>
          </a:ln>
          <a:effectLst>
            <a:outerShdw blurRad="63500" dist="38099" dir="2700000" algn="ctr" rotWithShape="0">
              <a:srgbClr val="000000">
                <a:alpha val="74998"/>
              </a:srgbClr>
            </a:outerShdw>
          </a:effectLst>
        </p:spPr>
        <p:txBody>
          <a:bodyPr wrap="none">
            <a:spAutoFit/>
          </a:bodyPr>
          <a:lstStyle/>
          <a:p>
            <a:r>
              <a:rPr lang="en-US" altLang="zh-CN">
                <a:solidFill>
                  <a:srgbClr val="FF1B3E"/>
                </a:solidFill>
                <a:latin typeface="Franklin Gothic Book" pitchFamily="32" charset="0"/>
              </a:rPr>
              <a:t>HC: 1,2,3,4,1</a:t>
            </a:r>
            <a:endParaRPr lang="en-US" altLang="zh-CN">
              <a:latin typeface="Franklin Gothic Book" pitchFamily="32" charset="0"/>
            </a:endParaRPr>
          </a:p>
        </p:txBody>
      </p:sp>
      <p:sp>
        <p:nvSpPr>
          <p:cNvPr id="868379" name="Text Box 27"/>
          <p:cNvSpPr txBox="1">
            <a:spLocks noChangeArrowheads="1"/>
          </p:cNvSpPr>
          <p:nvPr/>
        </p:nvSpPr>
        <p:spPr bwMode="auto">
          <a:xfrm>
            <a:off x="4314825" y="5032374"/>
            <a:ext cx="3914775" cy="461963"/>
          </a:xfrm>
          <a:prstGeom prst="rect">
            <a:avLst/>
          </a:prstGeom>
          <a:noFill/>
          <a:ln w="9525">
            <a:noFill/>
            <a:miter lim="800000"/>
            <a:headEnd/>
            <a:tailEnd/>
          </a:ln>
          <a:effectLst>
            <a:outerShdw blurRad="63500" dist="38099" dir="2700000" algn="ctr" rotWithShape="0">
              <a:srgbClr val="000000">
                <a:alpha val="74998"/>
              </a:srgbClr>
            </a:outerShdw>
          </a:effectLst>
        </p:spPr>
        <p:txBody>
          <a:bodyPr wrap="none">
            <a:spAutoFit/>
          </a:bodyPr>
          <a:lstStyle/>
          <a:p>
            <a:r>
              <a:rPr lang="en-US" altLang="zh-CN" dirty="0">
                <a:solidFill>
                  <a:srgbClr val="FF1B3E"/>
                </a:solidFill>
                <a:latin typeface="Franklin Gothic Book" pitchFamily="32" charset="0"/>
              </a:rPr>
              <a:t>tour w/ distance 4: 1,2,3,4,1</a:t>
            </a:r>
            <a:endParaRPr lang="en-US" altLang="zh-CN" dirty="0">
              <a:latin typeface="Franklin Gothic Book" pitchFamily="32" charset="0"/>
            </a:endParaRPr>
          </a:p>
        </p:txBody>
      </p:sp>
      <p:sp>
        <p:nvSpPr>
          <p:cNvPr id="7" name="灯片编号占位符 6"/>
          <p:cNvSpPr>
            <a:spLocks noGrp="1"/>
          </p:cNvSpPr>
          <p:nvPr>
            <p:ph type="sldNum" sz="quarter" idx="12"/>
          </p:nvPr>
        </p:nvSpPr>
        <p:spPr/>
        <p:txBody>
          <a:bodyPr/>
          <a:lstStyle/>
          <a:p>
            <a:r>
              <a:rPr lang="en-US" altLang="zh-CN" smtClean="0"/>
              <a:t>Chapter11-</a:t>
            </a:r>
            <a:fld id="{3288BBC0-23D9-4B2C-ADBC-4005AE87FB9A}" type="slidenum">
              <a:rPr lang="en-US" altLang="zh-CN" smtClean="0"/>
              <a:pPr/>
              <a:t>72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83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83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6837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68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8374" grpId="0"/>
      <p:bldP spid="868377" grpId="0"/>
      <p:bldP spid="868378" grpId="0"/>
      <p:bldP spid="868379"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Figure for Reduction</a:t>
            </a:r>
          </a:p>
        </p:txBody>
      </p:sp>
      <p:grpSp>
        <p:nvGrpSpPr>
          <p:cNvPr id="2" name="Group 4"/>
          <p:cNvGrpSpPr>
            <a:grpSpLocks/>
          </p:cNvGrpSpPr>
          <p:nvPr/>
        </p:nvGrpSpPr>
        <p:grpSpPr bwMode="auto">
          <a:xfrm>
            <a:off x="1219200" y="2590800"/>
            <a:ext cx="381000" cy="457200"/>
            <a:chOff x="816" y="1392"/>
            <a:chExt cx="240" cy="288"/>
          </a:xfrm>
        </p:grpSpPr>
        <p:sp>
          <p:nvSpPr>
            <p:cNvPr id="91161" name="Oval 5"/>
            <p:cNvSpPr>
              <a:spLocks noChangeArrowheads="1"/>
            </p:cNvSpPr>
            <p:nvPr/>
          </p:nvSpPr>
          <p:spPr bwMode="auto">
            <a:xfrm>
              <a:off x="816" y="1392"/>
              <a:ext cx="240" cy="240"/>
            </a:xfrm>
            <a:prstGeom prst="ellipse">
              <a:avLst/>
            </a:prstGeom>
            <a:noFill/>
            <a:ln w="38100">
              <a:solidFill>
                <a:srgbClr val="FFBE2C"/>
              </a:solidFill>
              <a:round/>
              <a:headEnd/>
              <a:tailEnd/>
            </a:ln>
          </p:spPr>
          <p:txBody>
            <a:bodyPr wrap="none" anchor="ctr"/>
            <a:lstStyle/>
            <a:p>
              <a:endParaRPr lang="zh-CN" altLang="zh-CN"/>
            </a:p>
          </p:txBody>
        </p:sp>
        <p:sp>
          <p:nvSpPr>
            <p:cNvPr id="91162" name="Text Box 6"/>
            <p:cNvSpPr txBox="1">
              <a:spLocks noChangeArrowheads="1"/>
            </p:cNvSpPr>
            <p:nvPr/>
          </p:nvSpPr>
          <p:spPr bwMode="auto">
            <a:xfrm>
              <a:off x="816" y="1392"/>
              <a:ext cx="235" cy="288"/>
            </a:xfrm>
            <a:prstGeom prst="rect">
              <a:avLst/>
            </a:prstGeom>
            <a:noFill/>
            <a:ln w="9525">
              <a:noFill/>
              <a:miter lim="800000"/>
              <a:headEnd/>
              <a:tailEnd/>
            </a:ln>
          </p:spPr>
          <p:txBody>
            <a:bodyPr wrap="none">
              <a:spAutoFit/>
            </a:bodyPr>
            <a:lstStyle/>
            <a:p>
              <a:r>
                <a:rPr lang="en-US" altLang="zh-CN" b="1">
                  <a:latin typeface="Franklin Gothic Book" pitchFamily="32" charset="0"/>
                </a:rPr>
                <a:t>1</a:t>
              </a:r>
            </a:p>
          </p:txBody>
        </p:sp>
      </p:grpSp>
      <p:grpSp>
        <p:nvGrpSpPr>
          <p:cNvPr id="3" name="Group 7"/>
          <p:cNvGrpSpPr>
            <a:grpSpLocks/>
          </p:cNvGrpSpPr>
          <p:nvPr/>
        </p:nvGrpSpPr>
        <p:grpSpPr bwMode="auto">
          <a:xfrm>
            <a:off x="2057400" y="2590800"/>
            <a:ext cx="381000" cy="457200"/>
            <a:chOff x="816" y="1392"/>
            <a:chExt cx="240" cy="288"/>
          </a:xfrm>
        </p:grpSpPr>
        <p:sp>
          <p:nvSpPr>
            <p:cNvPr id="91159" name="Oval 8"/>
            <p:cNvSpPr>
              <a:spLocks noChangeArrowheads="1"/>
            </p:cNvSpPr>
            <p:nvPr/>
          </p:nvSpPr>
          <p:spPr bwMode="auto">
            <a:xfrm>
              <a:off x="816" y="1392"/>
              <a:ext cx="240" cy="240"/>
            </a:xfrm>
            <a:prstGeom prst="ellipse">
              <a:avLst/>
            </a:prstGeom>
            <a:noFill/>
            <a:ln w="38100">
              <a:solidFill>
                <a:srgbClr val="FFBE2C"/>
              </a:solidFill>
              <a:round/>
              <a:headEnd/>
              <a:tailEnd/>
            </a:ln>
          </p:spPr>
          <p:txBody>
            <a:bodyPr wrap="none" anchor="ctr"/>
            <a:lstStyle/>
            <a:p>
              <a:endParaRPr lang="zh-CN" altLang="zh-CN"/>
            </a:p>
          </p:txBody>
        </p:sp>
        <p:sp>
          <p:nvSpPr>
            <p:cNvPr id="91160" name="Text Box 9"/>
            <p:cNvSpPr txBox="1">
              <a:spLocks noChangeArrowheads="1"/>
            </p:cNvSpPr>
            <p:nvPr/>
          </p:nvSpPr>
          <p:spPr bwMode="auto">
            <a:xfrm>
              <a:off x="816" y="1392"/>
              <a:ext cx="235" cy="288"/>
            </a:xfrm>
            <a:prstGeom prst="rect">
              <a:avLst/>
            </a:prstGeom>
            <a:noFill/>
            <a:ln w="9525">
              <a:noFill/>
              <a:miter lim="800000"/>
              <a:headEnd/>
              <a:tailEnd/>
            </a:ln>
          </p:spPr>
          <p:txBody>
            <a:bodyPr wrap="none">
              <a:spAutoFit/>
            </a:bodyPr>
            <a:lstStyle/>
            <a:p>
              <a:r>
                <a:rPr lang="en-US" altLang="zh-CN">
                  <a:latin typeface="Franklin Gothic Book" pitchFamily="32" charset="0"/>
                </a:rPr>
                <a:t>2</a:t>
              </a:r>
            </a:p>
          </p:txBody>
        </p:sp>
      </p:grpSp>
      <p:grpSp>
        <p:nvGrpSpPr>
          <p:cNvPr id="4" name="Group 10"/>
          <p:cNvGrpSpPr>
            <a:grpSpLocks/>
          </p:cNvGrpSpPr>
          <p:nvPr/>
        </p:nvGrpSpPr>
        <p:grpSpPr bwMode="auto">
          <a:xfrm>
            <a:off x="1219200" y="3505200"/>
            <a:ext cx="381000" cy="457200"/>
            <a:chOff x="816" y="1392"/>
            <a:chExt cx="240" cy="288"/>
          </a:xfrm>
        </p:grpSpPr>
        <p:sp>
          <p:nvSpPr>
            <p:cNvPr id="91157" name="Oval 11"/>
            <p:cNvSpPr>
              <a:spLocks noChangeArrowheads="1"/>
            </p:cNvSpPr>
            <p:nvPr/>
          </p:nvSpPr>
          <p:spPr bwMode="auto">
            <a:xfrm>
              <a:off x="816" y="1392"/>
              <a:ext cx="240" cy="240"/>
            </a:xfrm>
            <a:prstGeom prst="ellipse">
              <a:avLst/>
            </a:prstGeom>
            <a:noFill/>
            <a:ln w="38100">
              <a:solidFill>
                <a:srgbClr val="FFBE2C"/>
              </a:solidFill>
              <a:round/>
              <a:headEnd/>
              <a:tailEnd/>
            </a:ln>
          </p:spPr>
          <p:txBody>
            <a:bodyPr wrap="none" anchor="ctr"/>
            <a:lstStyle/>
            <a:p>
              <a:endParaRPr lang="zh-CN" altLang="zh-CN"/>
            </a:p>
          </p:txBody>
        </p:sp>
        <p:sp>
          <p:nvSpPr>
            <p:cNvPr id="91158" name="Text Box 12"/>
            <p:cNvSpPr txBox="1">
              <a:spLocks noChangeArrowheads="1"/>
            </p:cNvSpPr>
            <p:nvPr/>
          </p:nvSpPr>
          <p:spPr bwMode="auto">
            <a:xfrm>
              <a:off x="816" y="1392"/>
              <a:ext cx="235" cy="288"/>
            </a:xfrm>
            <a:prstGeom prst="rect">
              <a:avLst/>
            </a:prstGeom>
            <a:noFill/>
            <a:ln w="9525">
              <a:noFill/>
              <a:miter lim="800000"/>
              <a:headEnd/>
              <a:tailEnd/>
            </a:ln>
          </p:spPr>
          <p:txBody>
            <a:bodyPr wrap="none">
              <a:spAutoFit/>
            </a:bodyPr>
            <a:lstStyle/>
            <a:p>
              <a:r>
                <a:rPr lang="en-US" altLang="zh-CN">
                  <a:latin typeface="Franklin Gothic Book" pitchFamily="32" charset="0"/>
                </a:rPr>
                <a:t>4</a:t>
              </a:r>
            </a:p>
          </p:txBody>
        </p:sp>
      </p:grpSp>
      <p:grpSp>
        <p:nvGrpSpPr>
          <p:cNvPr id="5" name="Group 13"/>
          <p:cNvGrpSpPr>
            <a:grpSpLocks/>
          </p:cNvGrpSpPr>
          <p:nvPr/>
        </p:nvGrpSpPr>
        <p:grpSpPr bwMode="auto">
          <a:xfrm>
            <a:off x="2057400" y="3505200"/>
            <a:ext cx="381000" cy="457200"/>
            <a:chOff x="816" y="1392"/>
            <a:chExt cx="240" cy="288"/>
          </a:xfrm>
        </p:grpSpPr>
        <p:sp>
          <p:nvSpPr>
            <p:cNvPr id="91155" name="Oval 14"/>
            <p:cNvSpPr>
              <a:spLocks noChangeArrowheads="1"/>
            </p:cNvSpPr>
            <p:nvPr/>
          </p:nvSpPr>
          <p:spPr bwMode="auto">
            <a:xfrm>
              <a:off x="816" y="1392"/>
              <a:ext cx="240" cy="240"/>
            </a:xfrm>
            <a:prstGeom prst="ellipse">
              <a:avLst/>
            </a:prstGeom>
            <a:noFill/>
            <a:ln w="38100">
              <a:solidFill>
                <a:srgbClr val="FFBE2C"/>
              </a:solidFill>
              <a:round/>
              <a:headEnd/>
              <a:tailEnd/>
            </a:ln>
          </p:spPr>
          <p:txBody>
            <a:bodyPr wrap="none" anchor="ctr"/>
            <a:lstStyle/>
            <a:p>
              <a:endParaRPr lang="zh-CN" altLang="zh-CN"/>
            </a:p>
          </p:txBody>
        </p:sp>
        <p:sp>
          <p:nvSpPr>
            <p:cNvPr id="91156" name="Text Box 15"/>
            <p:cNvSpPr txBox="1">
              <a:spLocks noChangeArrowheads="1"/>
            </p:cNvSpPr>
            <p:nvPr/>
          </p:nvSpPr>
          <p:spPr bwMode="auto">
            <a:xfrm>
              <a:off x="816" y="1392"/>
              <a:ext cx="235" cy="288"/>
            </a:xfrm>
            <a:prstGeom prst="rect">
              <a:avLst/>
            </a:prstGeom>
            <a:noFill/>
            <a:ln w="9525">
              <a:noFill/>
              <a:miter lim="800000"/>
              <a:headEnd/>
              <a:tailEnd/>
            </a:ln>
          </p:spPr>
          <p:txBody>
            <a:bodyPr wrap="none">
              <a:spAutoFit/>
            </a:bodyPr>
            <a:lstStyle/>
            <a:p>
              <a:r>
                <a:rPr lang="en-US" altLang="zh-CN">
                  <a:latin typeface="Franklin Gothic Book" pitchFamily="32" charset="0"/>
                </a:rPr>
                <a:t>3</a:t>
              </a:r>
            </a:p>
          </p:txBody>
        </p:sp>
      </p:grpSp>
      <p:sp>
        <p:nvSpPr>
          <p:cNvPr id="91145" name="Line 16"/>
          <p:cNvSpPr>
            <a:spLocks noChangeShapeType="1"/>
          </p:cNvSpPr>
          <p:nvPr/>
        </p:nvSpPr>
        <p:spPr bwMode="auto">
          <a:xfrm>
            <a:off x="1600200" y="2819400"/>
            <a:ext cx="457200" cy="0"/>
          </a:xfrm>
          <a:prstGeom prst="line">
            <a:avLst/>
          </a:prstGeom>
          <a:noFill/>
          <a:ln w="38100">
            <a:solidFill>
              <a:srgbClr val="FFBE2C"/>
            </a:solidFill>
            <a:round/>
            <a:headEnd/>
            <a:tailEnd/>
          </a:ln>
        </p:spPr>
        <p:txBody>
          <a:bodyPr wrap="none" anchor="ctr"/>
          <a:lstStyle/>
          <a:p>
            <a:endParaRPr lang="zh-CN" altLang="en-US"/>
          </a:p>
        </p:txBody>
      </p:sp>
      <p:sp>
        <p:nvSpPr>
          <p:cNvPr id="91146" name="Line 17"/>
          <p:cNvSpPr>
            <a:spLocks noChangeShapeType="1"/>
          </p:cNvSpPr>
          <p:nvPr/>
        </p:nvSpPr>
        <p:spPr bwMode="auto">
          <a:xfrm>
            <a:off x="1600200" y="3733800"/>
            <a:ext cx="457200" cy="0"/>
          </a:xfrm>
          <a:prstGeom prst="line">
            <a:avLst/>
          </a:prstGeom>
          <a:noFill/>
          <a:ln w="38100">
            <a:solidFill>
              <a:srgbClr val="FFBE2C"/>
            </a:solidFill>
            <a:round/>
            <a:headEnd/>
            <a:tailEnd/>
          </a:ln>
        </p:spPr>
        <p:txBody>
          <a:bodyPr wrap="none" anchor="ctr"/>
          <a:lstStyle/>
          <a:p>
            <a:endParaRPr lang="zh-CN" altLang="en-US"/>
          </a:p>
        </p:txBody>
      </p:sp>
      <p:sp>
        <p:nvSpPr>
          <p:cNvPr id="91147" name="Line 18"/>
          <p:cNvSpPr>
            <a:spLocks noChangeShapeType="1"/>
          </p:cNvSpPr>
          <p:nvPr/>
        </p:nvSpPr>
        <p:spPr bwMode="auto">
          <a:xfrm>
            <a:off x="2286000" y="2971800"/>
            <a:ext cx="0" cy="533400"/>
          </a:xfrm>
          <a:prstGeom prst="line">
            <a:avLst/>
          </a:prstGeom>
          <a:noFill/>
          <a:ln w="38100">
            <a:solidFill>
              <a:srgbClr val="FFBE2C"/>
            </a:solidFill>
            <a:round/>
            <a:headEnd/>
            <a:tailEnd/>
          </a:ln>
        </p:spPr>
        <p:txBody>
          <a:bodyPr wrap="none" anchor="ctr"/>
          <a:lstStyle/>
          <a:p>
            <a:endParaRPr lang="zh-CN" altLang="en-US"/>
          </a:p>
        </p:txBody>
      </p:sp>
      <p:sp>
        <p:nvSpPr>
          <p:cNvPr id="91148" name="Line 20"/>
          <p:cNvSpPr>
            <a:spLocks noChangeShapeType="1"/>
          </p:cNvSpPr>
          <p:nvPr/>
        </p:nvSpPr>
        <p:spPr bwMode="auto">
          <a:xfrm>
            <a:off x="1524000" y="2971800"/>
            <a:ext cx="609600" cy="609600"/>
          </a:xfrm>
          <a:prstGeom prst="line">
            <a:avLst/>
          </a:prstGeom>
          <a:noFill/>
          <a:ln w="38100">
            <a:solidFill>
              <a:srgbClr val="FFBE2C"/>
            </a:solidFill>
            <a:round/>
            <a:headEnd/>
            <a:tailEnd/>
          </a:ln>
        </p:spPr>
        <p:txBody>
          <a:bodyPr wrap="none" anchor="ctr"/>
          <a:lstStyle/>
          <a:p>
            <a:endParaRPr lang="zh-CN" altLang="en-US"/>
          </a:p>
        </p:txBody>
      </p:sp>
      <p:sp>
        <p:nvSpPr>
          <p:cNvPr id="91149" name="AutoShape 21"/>
          <p:cNvSpPr>
            <a:spLocks noChangeArrowheads="1"/>
          </p:cNvSpPr>
          <p:nvPr/>
        </p:nvSpPr>
        <p:spPr bwMode="auto">
          <a:xfrm>
            <a:off x="3124200" y="3048000"/>
            <a:ext cx="990600" cy="609600"/>
          </a:xfrm>
          <a:prstGeom prst="rightArrow">
            <a:avLst>
              <a:gd name="adj1" fmla="val 50000"/>
              <a:gd name="adj2" fmla="val 40625"/>
            </a:avLst>
          </a:prstGeom>
          <a:noFill/>
          <a:ln w="38100">
            <a:solidFill>
              <a:srgbClr val="2AFF29"/>
            </a:solidFill>
            <a:miter lim="800000"/>
            <a:headEnd/>
            <a:tailEnd/>
          </a:ln>
        </p:spPr>
        <p:txBody>
          <a:bodyPr wrap="none" anchor="ctr"/>
          <a:lstStyle/>
          <a:p>
            <a:endParaRPr lang="zh-CN" altLang="zh-CN"/>
          </a:p>
        </p:txBody>
      </p:sp>
      <p:sp>
        <p:nvSpPr>
          <p:cNvPr id="870422" name="Text Box 22"/>
          <p:cNvSpPr txBox="1">
            <a:spLocks noChangeArrowheads="1"/>
          </p:cNvSpPr>
          <p:nvPr/>
        </p:nvSpPr>
        <p:spPr bwMode="auto">
          <a:xfrm>
            <a:off x="4479925" y="1955800"/>
            <a:ext cx="1792288" cy="2678113"/>
          </a:xfrm>
          <a:prstGeom prst="rect">
            <a:avLst/>
          </a:prstGeom>
          <a:noFill/>
          <a:ln w="9525">
            <a:noFill/>
            <a:miter lim="800000"/>
            <a:headEnd/>
            <a:tailEnd/>
          </a:ln>
        </p:spPr>
        <p:txBody>
          <a:bodyPr wrap="none">
            <a:spAutoFit/>
          </a:bodyPr>
          <a:lstStyle/>
          <a:p>
            <a:r>
              <a:rPr lang="en-US" altLang="zh-CN">
                <a:latin typeface="Franklin Gothic Book" pitchFamily="32" charset="0"/>
              </a:rPr>
              <a:t>dist(1,2) = 1</a:t>
            </a:r>
          </a:p>
          <a:p>
            <a:r>
              <a:rPr lang="en-US" altLang="zh-CN">
                <a:latin typeface="Franklin Gothic Book" pitchFamily="32" charset="0"/>
              </a:rPr>
              <a:t>dist(1,3) = 1</a:t>
            </a:r>
          </a:p>
          <a:p>
            <a:r>
              <a:rPr lang="en-US" altLang="zh-CN">
                <a:latin typeface="Franklin Gothic Book" pitchFamily="32" charset="0"/>
              </a:rPr>
              <a:t>dist(1,4) = 2</a:t>
            </a:r>
          </a:p>
          <a:p>
            <a:r>
              <a:rPr lang="en-US" altLang="zh-CN">
                <a:latin typeface="Franklin Gothic Book" pitchFamily="32" charset="0"/>
              </a:rPr>
              <a:t>dist(2,3) = 1</a:t>
            </a:r>
          </a:p>
          <a:p>
            <a:r>
              <a:rPr lang="en-US" altLang="zh-CN">
                <a:latin typeface="Franklin Gothic Book" pitchFamily="32" charset="0"/>
              </a:rPr>
              <a:t>dist(2,4) = 2</a:t>
            </a:r>
          </a:p>
          <a:p>
            <a:r>
              <a:rPr lang="en-US" altLang="zh-CN">
                <a:latin typeface="Franklin Gothic Book" pitchFamily="32" charset="0"/>
              </a:rPr>
              <a:t>dist(3,4) = 1</a:t>
            </a:r>
          </a:p>
          <a:p>
            <a:r>
              <a:rPr lang="en-US" altLang="zh-CN">
                <a:latin typeface="Franklin Gothic Book" pitchFamily="32" charset="0"/>
              </a:rPr>
              <a:t>bound = 4</a:t>
            </a:r>
          </a:p>
        </p:txBody>
      </p:sp>
      <p:sp>
        <p:nvSpPr>
          <p:cNvPr id="91151" name="Text Box 23"/>
          <p:cNvSpPr txBox="1">
            <a:spLocks noChangeArrowheads="1"/>
          </p:cNvSpPr>
          <p:nvPr/>
        </p:nvSpPr>
        <p:spPr bwMode="auto">
          <a:xfrm>
            <a:off x="1203325" y="4318000"/>
            <a:ext cx="1395413" cy="457200"/>
          </a:xfrm>
          <a:prstGeom prst="rect">
            <a:avLst/>
          </a:prstGeom>
          <a:noFill/>
          <a:ln w="9525">
            <a:noFill/>
            <a:miter lim="800000"/>
            <a:headEnd/>
            <a:tailEnd/>
          </a:ln>
        </p:spPr>
        <p:txBody>
          <a:bodyPr wrap="none">
            <a:spAutoFit/>
          </a:bodyPr>
          <a:lstStyle/>
          <a:p>
            <a:r>
              <a:rPr lang="en-US" altLang="zh-CN" i="1">
                <a:solidFill>
                  <a:srgbClr val="D6D600"/>
                </a:solidFill>
                <a:latin typeface="Futura" pitchFamily="32" charset="0"/>
              </a:rPr>
              <a:t>HC input</a:t>
            </a:r>
            <a:endParaRPr lang="en-US" altLang="zh-CN">
              <a:solidFill>
                <a:srgbClr val="D6D600"/>
              </a:solidFill>
            </a:endParaRPr>
          </a:p>
        </p:txBody>
      </p:sp>
      <p:sp>
        <p:nvSpPr>
          <p:cNvPr id="91152" name="Text Box 24"/>
          <p:cNvSpPr txBox="1">
            <a:spLocks noChangeArrowheads="1"/>
          </p:cNvSpPr>
          <p:nvPr/>
        </p:nvSpPr>
        <p:spPr bwMode="auto">
          <a:xfrm>
            <a:off x="4640263" y="4318000"/>
            <a:ext cx="1514475" cy="461963"/>
          </a:xfrm>
          <a:prstGeom prst="rect">
            <a:avLst/>
          </a:prstGeom>
          <a:noFill/>
          <a:ln w="9525">
            <a:noFill/>
            <a:miter lim="800000"/>
            <a:headEnd/>
            <a:tailEnd/>
          </a:ln>
        </p:spPr>
        <p:txBody>
          <a:bodyPr wrap="none">
            <a:spAutoFit/>
          </a:bodyPr>
          <a:lstStyle/>
          <a:p>
            <a:r>
              <a:rPr lang="en-US" altLang="zh-CN" i="1" dirty="0">
                <a:solidFill>
                  <a:srgbClr val="D6D600"/>
                </a:solidFill>
                <a:latin typeface="Futura" pitchFamily="32" charset="0"/>
              </a:rPr>
              <a:t>TSP input</a:t>
            </a:r>
            <a:endParaRPr lang="en-US" altLang="zh-CN" dirty="0">
              <a:solidFill>
                <a:srgbClr val="D6D600"/>
              </a:solidFill>
            </a:endParaRPr>
          </a:p>
        </p:txBody>
      </p:sp>
      <p:sp>
        <p:nvSpPr>
          <p:cNvPr id="870425" name="Text Box 25"/>
          <p:cNvSpPr txBox="1">
            <a:spLocks noChangeArrowheads="1"/>
          </p:cNvSpPr>
          <p:nvPr/>
        </p:nvSpPr>
        <p:spPr bwMode="auto">
          <a:xfrm>
            <a:off x="1066800" y="5029200"/>
            <a:ext cx="963613" cy="461963"/>
          </a:xfrm>
          <a:prstGeom prst="rect">
            <a:avLst/>
          </a:prstGeom>
          <a:noFill/>
          <a:ln w="9525">
            <a:noFill/>
            <a:miter lim="800000"/>
            <a:headEnd/>
            <a:tailEnd/>
          </a:ln>
          <a:effectLst>
            <a:outerShdw blurRad="63500" dist="38099" dir="2700000" algn="ctr" rotWithShape="0">
              <a:srgbClr val="000000">
                <a:alpha val="74998"/>
              </a:srgbClr>
            </a:outerShdw>
          </a:effectLst>
        </p:spPr>
        <p:txBody>
          <a:bodyPr wrap="none">
            <a:spAutoFit/>
          </a:bodyPr>
          <a:lstStyle/>
          <a:p>
            <a:r>
              <a:rPr lang="en-US" altLang="zh-CN">
                <a:solidFill>
                  <a:srgbClr val="FF1B3E"/>
                </a:solidFill>
                <a:latin typeface="Franklin Gothic Book" pitchFamily="32" charset="0"/>
              </a:rPr>
              <a:t>no HC</a:t>
            </a:r>
            <a:endParaRPr lang="en-US" altLang="zh-CN">
              <a:latin typeface="Franklin Gothic Book" pitchFamily="32" charset="0"/>
            </a:endParaRPr>
          </a:p>
        </p:txBody>
      </p:sp>
      <p:sp>
        <p:nvSpPr>
          <p:cNvPr id="870426" name="Text Box 26"/>
          <p:cNvSpPr txBox="1">
            <a:spLocks noChangeArrowheads="1"/>
          </p:cNvSpPr>
          <p:nvPr/>
        </p:nvSpPr>
        <p:spPr bwMode="auto">
          <a:xfrm>
            <a:off x="4140994" y="5029199"/>
            <a:ext cx="4027488" cy="461963"/>
          </a:xfrm>
          <a:prstGeom prst="rect">
            <a:avLst/>
          </a:prstGeom>
          <a:noFill/>
          <a:ln w="9525">
            <a:noFill/>
            <a:miter lim="800000"/>
            <a:headEnd/>
            <a:tailEnd/>
          </a:ln>
          <a:effectLst>
            <a:outerShdw blurRad="63500" dist="38099" dir="2700000" algn="ctr" rotWithShape="0">
              <a:srgbClr val="000000">
                <a:alpha val="74998"/>
              </a:srgbClr>
            </a:outerShdw>
          </a:effectLst>
        </p:spPr>
        <p:txBody>
          <a:bodyPr wrap="none">
            <a:spAutoFit/>
          </a:bodyPr>
          <a:lstStyle/>
          <a:p>
            <a:r>
              <a:rPr lang="en-US" altLang="zh-CN" dirty="0">
                <a:solidFill>
                  <a:srgbClr val="FF1B3E"/>
                </a:solidFill>
                <a:latin typeface="Franklin Gothic Book" pitchFamily="32" charset="0"/>
              </a:rPr>
              <a:t>no tour w/ distance at most 4</a:t>
            </a:r>
            <a:endParaRPr lang="en-US" altLang="zh-CN" dirty="0">
              <a:latin typeface="Franklin Gothic Book" pitchFamily="32" charset="0"/>
            </a:endParaRPr>
          </a:p>
        </p:txBody>
      </p:sp>
      <p:sp>
        <p:nvSpPr>
          <p:cNvPr id="6" name="灯片编号占位符 5"/>
          <p:cNvSpPr>
            <a:spLocks noGrp="1"/>
          </p:cNvSpPr>
          <p:nvPr>
            <p:ph type="sldNum" sz="quarter" idx="12"/>
          </p:nvPr>
        </p:nvSpPr>
        <p:spPr/>
        <p:txBody>
          <a:bodyPr/>
          <a:lstStyle/>
          <a:p>
            <a:r>
              <a:rPr lang="en-US" altLang="zh-CN" smtClean="0"/>
              <a:t>Chapter11-</a:t>
            </a:r>
            <a:fld id="{3288BBC0-23D9-4B2C-ADBC-4005AE87FB9A}" type="slidenum">
              <a:rPr lang="en-US" altLang="zh-CN" smtClean="0"/>
              <a:pPr/>
              <a:t>73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04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04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2" grpId="0"/>
      <p:bldP spid="870425" grpId="0"/>
      <p:bldP spid="870426"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Correctness of the Reduction</a:t>
            </a:r>
          </a:p>
        </p:txBody>
      </p:sp>
      <p:sp>
        <p:nvSpPr>
          <p:cNvPr id="93189" name="Rectangle 3"/>
          <p:cNvSpPr>
            <a:spLocks noGrp="1" noChangeArrowheads="1"/>
          </p:cNvSpPr>
          <p:nvPr>
            <p:ph type="body" idx="1"/>
          </p:nvPr>
        </p:nvSpPr>
        <p:spPr/>
        <p:txBody>
          <a:bodyPr/>
          <a:lstStyle/>
          <a:p>
            <a:pPr>
              <a:lnSpc>
                <a:spcPct val="90000"/>
              </a:lnSpc>
            </a:pPr>
            <a:r>
              <a:rPr lang="en-US" altLang="zh-CN" smtClean="0">
                <a:latin typeface="Franklin Gothic Book" pitchFamily="32" charset="0"/>
                <a:ea typeface="ＭＳ Ｐゴシック" pitchFamily="32" charset="-128"/>
              </a:rPr>
              <a:t>Check that input G is in HC (has a Hamiltonian cycle) if and only if the input constructed is in TSP (has a tour of length at most m).</a:t>
            </a:r>
          </a:p>
          <a:p>
            <a:pPr>
              <a:lnSpc>
                <a:spcPct val="90000"/>
              </a:lnSpc>
            </a:pPr>
            <a:r>
              <a:rPr lang="en-US" altLang="zh-CN" smtClean="0">
                <a:latin typeface="Franklin Gothic Book" pitchFamily="32" charset="0"/>
                <a:ea typeface="ＭＳ Ｐゴシック" pitchFamily="32" charset="-128"/>
              </a:rPr>
              <a:t>=&gt; Suppose G has a Hamiltonian cycle v</a:t>
            </a:r>
            <a:r>
              <a:rPr lang="en-US" altLang="zh-CN" baseline="-25000" smtClean="0">
                <a:latin typeface="Franklin Gothic Book" pitchFamily="32" charset="0"/>
                <a:ea typeface="ＭＳ Ｐゴシック" pitchFamily="32" charset="-128"/>
              </a:rPr>
              <a:t>1</a:t>
            </a:r>
            <a:r>
              <a:rPr lang="en-US" altLang="zh-CN" smtClean="0">
                <a:latin typeface="Franklin Gothic Book" pitchFamily="32" charset="0"/>
                <a:ea typeface="ＭＳ Ｐゴシック" pitchFamily="32" charset="-128"/>
              </a:rPr>
              <a:t>, v</a:t>
            </a:r>
            <a:r>
              <a:rPr lang="en-US" altLang="zh-CN" baseline="-25000" smtClean="0">
                <a:latin typeface="Franklin Gothic Book" pitchFamily="32" charset="0"/>
                <a:ea typeface="ＭＳ Ｐゴシック" pitchFamily="32" charset="-128"/>
              </a:rPr>
              <a:t>2</a:t>
            </a:r>
            <a:r>
              <a:rPr lang="en-US" altLang="zh-CN" smtClean="0">
                <a:latin typeface="Franklin Gothic Book" pitchFamily="32" charset="0"/>
                <a:ea typeface="ＭＳ Ｐゴシック" pitchFamily="32" charset="-128"/>
              </a:rPr>
              <a:t>, …, v</a:t>
            </a:r>
            <a:r>
              <a:rPr lang="en-US" altLang="zh-CN" baseline="-25000" smtClean="0">
                <a:latin typeface="Franklin Gothic Book" pitchFamily="32" charset="0"/>
                <a:ea typeface="ＭＳ Ｐゴシック" pitchFamily="32" charset="-128"/>
              </a:rPr>
              <a:t>m</a:t>
            </a:r>
            <a:r>
              <a:rPr lang="en-US" altLang="zh-CN" smtClean="0">
                <a:latin typeface="Franklin Gothic Book" pitchFamily="32" charset="0"/>
                <a:ea typeface="ＭＳ Ｐゴシック" pitchFamily="32" charset="-128"/>
              </a:rPr>
              <a:t>, v</a:t>
            </a:r>
            <a:r>
              <a:rPr lang="en-US" altLang="zh-CN" baseline="-25000" smtClean="0">
                <a:latin typeface="Franklin Gothic Book" pitchFamily="32" charset="0"/>
                <a:ea typeface="ＭＳ Ｐゴシック" pitchFamily="32" charset="-128"/>
              </a:rPr>
              <a:t>1</a:t>
            </a:r>
            <a:r>
              <a:rPr lang="en-US" altLang="zh-CN" smtClean="0">
                <a:latin typeface="Franklin Gothic Book" pitchFamily="32" charset="0"/>
                <a:ea typeface="ＭＳ Ｐゴシック" pitchFamily="32" charset="-128"/>
              </a:rPr>
              <a:t>.  </a:t>
            </a:r>
          </a:p>
          <a:p>
            <a:pPr lvl="1">
              <a:lnSpc>
                <a:spcPct val="90000"/>
              </a:lnSpc>
            </a:pPr>
            <a:r>
              <a:rPr lang="en-US" altLang="zh-CN" smtClean="0">
                <a:latin typeface="Franklin Gothic Book" pitchFamily="32" charset="0"/>
                <a:ea typeface="ＭＳ Ｐゴシック" pitchFamily="32" charset="-128"/>
              </a:rPr>
              <a:t>Then in the TSP input, v</a:t>
            </a:r>
            <a:r>
              <a:rPr lang="en-US" altLang="zh-CN" baseline="-25000" smtClean="0">
                <a:latin typeface="Franklin Gothic Book" pitchFamily="32" charset="0"/>
                <a:ea typeface="ＭＳ Ｐゴシック" pitchFamily="32" charset="-128"/>
              </a:rPr>
              <a:t>1</a:t>
            </a:r>
            <a:r>
              <a:rPr lang="en-US" altLang="zh-CN" smtClean="0">
                <a:latin typeface="Franklin Gothic Book" pitchFamily="32" charset="0"/>
                <a:ea typeface="ＭＳ Ｐゴシック" pitchFamily="32" charset="-128"/>
              </a:rPr>
              <a:t>, v</a:t>
            </a:r>
            <a:r>
              <a:rPr lang="en-US" altLang="zh-CN" baseline="-25000" smtClean="0">
                <a:latin typeface="Franklin Gothic Book" pitchFamily="32" charset="0"/>
                <a:ea typeface="ＭＳ Ｐゴシック" pitchFamily="32" charset="-128"/>
              </a:rPr>
              <a:t>2</a:t>
            </a:r>
            <a:r>
              <a:rPr lang="en-US" altLang="zh-CN" smtClean="0">
                <a:latin typeface="Franklin Gothic Book" pitchFamily="32" charset="0"/>
                <a:ea typeface="ＭＳ Ｐゴシック" pitchFamily="32" charset="-128"/>
              </a:rPr>
              <a:t>, …, v</a:t>
            </a:r>
            <a:r>
              <a:rPr lang="en-US" altLang="zh-CN" baseline="-25000" smtClean="0">
                <a:latin typeface="Franklin Gothic Book" pitchFamily="32" charset="0"/>
                <a:ea typeface="ＭＳ Ｐゴシック" pitchFamily="32" charset="-128"/>
              </a:rPr>
              <a:t>m</a:t>
            </a:r>
            <a:r>
              <a:rPr lang="en-US" altLang="zh-CN" smtClean="0">
                <a:latin typeface="Franklin Gothic Book" pitchFamily="32" charset="0"/>
                <a:ea typeface="ＭＳ Ｐゴシック" pitchFamily="32" charset="-128"/>
              </a:rPr>
              <a:t>, v</a:t>
            </a:r>
            <a:r>
              <a:rPr lang="en-US" altLang="zh-CN" baseline="-25000" smtClean="0">
                <a:latin typeface="Franklin Gothic Book" pitchFamily="32" charset="0"/>
                <a:ea typeface="ＭＳ Ｐゴシック" pitchFamily="32" charset="-128"/>
              </a:rPr>
              <a:t>1</a:t>
            </a:r>
            <a:r>
              <a:rPr lang="en-US" altLang="zh-CN" smtClean="0">
                <a:latin typeface="Franklin Gothic Book" pitchFamily="32" charset="0"/>
                <a:ea typeface="ＭＳ Ｐゴシック" pitchFamily="32" charset="-128"/>
              </a:rPr>
              <a:t> is a tour (visits every city once and returns to the start) and its distance is 1</a:t>
            </a:r>
            <a:r>
              <a:rPr lang="en-US" altLang="zh-CN" smtClean="0">
                <a:latin typeface="Franklin Gothic Book" pitchFamily="32" charset="0"/>
                <a:ea typeface="ＭＳ Ｐゴシック" pitchFamily="32" charset="-128"/>
                <a:sym typeface="Symbol" pitchFamily="32" charset="2"/>
              </a:rPr>
              <a:t></a:t>
            </a:r>
            <a:r>
              <a:rPr lang="en-US" altLang="zh-CN" smtClean="0">
                <a:latin typeface="Franklin Gothic Book" pitchFamily="32" charset="0"/>
                <a:ea typeface="ＭＳ Ｐゴシック" pitchFamily="32" charset="-128"/>
              </a:rPr>
              <a:t>m = B.</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74</a:t>
            </a:fld>
            <a:endParaRPr lang="en-US" altLang="zh-CN"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Correctness of the Reduction</a:t>
            </a:r>
          </a:p>
        </p:txBody>
      </p:sp>
      <p:sp>
        <p:nvSpPr>
          <p:cNvPr id="95237" name="Rectangle 3"/>
          <p:cNvSpPr>
            <a:spLocks noGrp="1" noChangeArrowheads="1"/>
          </p:cNvSpPr>
          <p:nvPr>
            <p:ph type="body" idx="1"/>
          </p:nvPr>
        </p:nvSpPr>
        <p:spPr/>
        <p:txBody>
          <a:bodyPr/>
          <a:lstStyle/>
          <a:p>
            <a:pPr>
              <a:lnSpc>
                <a:spcPct val="90000"/>
              </a:lnSpc>
            </a:pPr>
            <a:r>
              <a:rPr lang="en-US" altLang="zh-CN" smtClean="0">
                <a:latin typeface="Franklin Gothic Book" pitchFamily="32" charset="0"/>
                <a:ea typeface="ＭＳ Ｐゴシック" pitchFamily="32" charset="-128"/>
              </a:rPr>
              <a:t>&lt;=: Suppose the TSP input constructed has a tour of total length at most m. </a:t>
            </a:r>
          </a:p>
          <a:p>
            <a:pPr lvl="1">
              <a:lnSpc>
                <a:spcPct val="90000"/>
              </a:lnSpc>
            </a:pPr>
            <a:r>
              <a:rPr lang="en-US" altLang="zh-CN" smtClean="0">
                <a:latin typeface="Franklin Gothic Book" pitchFamily="32" charset="0"/>
                <a:ea typeface="ＭＳ Ｐゴシック" pitchFamily="32" charset="-128"/>
              </a:rPr>
              <a:t>Since all distances are either 1 or 2, and there are m of them in the tour, all distances in the tour must be 1.</a:t>
            </a:r>
          </a:p>
          <a:p>
            <a:pPr lvl="1">
              <a:lnSpc>
                <a:spcPct val="90000"/>
              </a:lnSpc>
            </a:pPr>
            <a:r>
              <a:rPr lang="en-US" altLang="zh-CN" smtClean="0">
                <a:latin typeface="Franklin Gothic Book" pitchFamily="32" charset="0"/>
                <a:ea typeface="ＭＳ Ｐゴシック" pitchFamily="32" charset="-128"/>
              </a:rPr>
              <a:t>Thus each consecutive pair of cities in the tour correspond to an edge in G.</a:t>
            </a:r>
          </a:p>
          <a:p>
            <a:pPr lvl="1">
              <a:lnSpc>
                <a:spcPct val="90000"/>
              </a:lnSpc>
            </a:pPr>
            <a:r>
              <a:rPr lang="en-US" altLang="zh-CN" smtClean="0">
                <a:latin typeface="Franklin Gothic Book" pitchFamily="32" charset="0"/>
                <a:ea typeface="ＭＳ Ｐゴシック" pitchFamily="32" charset="-128"/>
              </a:rPr>
              <a:t>Thus the tour corresponds to a Hamiltonian cycle in G.</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75</a:t>
            </a:fld>
            <a:endParaRPr lang="en-US" altLang="zh-CN"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Implications:</a:t>
            </a:r>
          </a:p>
        </p:txBody>
      </p:sp>
      <p:sp>
        <p:nvSpPr>
          <p:cNvPr id="97285" name="Rectangle 3"/>
          <p:cNvSpPr>
            <a:spLocks noGrp="1" noChangeArrowheads="1"/>
          </p:cNvSpPr>
          <p:nvPr>
            <p:ph type="body" idx="1"/>
          </p:nvPr>
        </p:nvSpPr>
        <p:spPr/>
        <p:txBody>
          <a:bodyPr/>
          <a:lstStyle/>
          <a:p>
            <a:r>
              <a:rPr lang="en-US" altLang="zh-CN" smtClean="0">
                <a:latin typeface="Franklin Gothic Book" pitchFamily="32" charset="0"/>
                <a:ea typeface="ＭＳ Ｐゴシック" pitchFamily="32" charset="-128"/>
              </a:rPr>
              <a:t>If there is a polynomial time algorithm for TSP, then there is a polynomial time algorithm for HC.</a:t>
            </a:r>
          </a:p>
          <a:p>
            <a:r>
              <a:rPr lang="en-US" altLang="zh-CN" smtClean="0">
                <a:latin typeface="Franklin Gothic Book" pitchFamily="32" charset="0"/>
                <a:ea typeface="ＭＳ Ｐゴシック" pitchFamily="32" charset="-128"/>
              </a:rPr>
              <a:t>If there is no polynomial time algorithm for HC, then there is no polynomial time algorithm TSP.</a:t>
            </a:r>
          </a:p>
          <a:p>
            <a:r>
              <a:rPr lang="en-US" altLang="zh-CN" smtClean="0">
                <a:solidFill>
                  <a:srgbClr val="FF0000"/>
                </a:solidFill>
                <a:latin typeface="Franklin Gothic Book" pitchFamily="32" charset="0"/>
                <a:ea typeface="ＭＳ Ｐゴシック" pitchFamily="32" charset="-128"/>
              </a:rPr>
              <a:t>Note the asymmetry!</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76</a:t>
            </a:fld>
            <a:endParaRPr lang="en-US" altLang="zh-CN"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2"/>
          <p:cNvSpPr>
            <a:spLocks noGrp="1" noChangeArrowheads="1"/>
          </p:cNvSpPr>
          <p:nvPr>
            <p:ph type="title"/>
          </p:nvPr>
        </p:nvSpPr>
        <p:spPr>
          <a:xfrm>
            <a:off x="0" y="357188"/>
            <a:ext cx="7572375" cy="623887"/>
          </a:xfrm>
        </p:spPr>
        <p:txBody>
          <a:bodyPr/>
          <a:lstStyle/>
          <a:p>
            <a:r>
              <a:rPr lang="en-US" altLang="zh-CN" sz="3200" dirty="0" smtClean="0">
                <a:latin typeface="Franklin Gothic Book" pitchFamily="32" charset="0"/>
                <a:ea typeface="ＭＳ Ｐゴシック" pitchFamily="32" charset="-128"/>
              </a:rPr>
              <a:t>Transitivity of Polynomial Reductions</a:t>
            </a:r>
          </a:p>
        </p:txBody>
      </p:sp>
      <p:sp>
        <p:nvSpPr>
          <p:cNvPr id="99333" name="Rectangle 3"/>
          <p:cNvSpPr>
            <a:spLocks noGrp="1" noChangeArrowheads="1"/>
          </p:cNvSpPr>
          <p:nvPr>
            <p:ph type="body" idx="1"/>
          </p:nvPr>
        </p:nvSpPr>
        <p:spPr/>
        <p:txBody>
          <a:bodyPr/>
          <a:lstStyle/>
          <a:p>
            <a:r>
              <a:rPr lang="en-US" altLang="zh-CN" smtClean="0">
                <a:solidFill>
                  <a:srgbClr val="FF0000"/>
                </a:solidFill>
                <a:latin typeface="Franklin Gothic Book" pitchFamily="32" charset="0"/>
                <a:ea typeface="ＭＳ Ｐゴシック" pitchFamily="32" charset="-128"/>
              </a:rPr>
              <a:t>Theorem: </a:t>
            </a:r>
            <a:r>
              <a:rPr lang="en-US" altLang="zh-CN" smtClean="0">
                <a:latin typeface="Franklin Gothic Book" pitchFamily="32" charset="0"/>
                <a:ea typeface="ＭＳ Ｐゴシック" pitchFamily="32" charset="-128"/>
              </a:rPr>
              <a:t>If L</a:t>
            </a:r>
            <a:r>
              <a:rPr lang="en-US" altLang="zh-CN" baseline="-25000" smtClean="0">
                <a:latin typeface="Franklin Gothic Book" pitchFamily="32" charset="0"/>
                <a:ea typeface="ＭＳ Ｐゴシック" pitchFamily="32" charset="-128"/>
              </a:rPr>
              <a:t>1</a:t>
            </a:r>
            <a:r>
              <a:rPr lang="en-US" altLang="zh-CN" smtClean="0">
                <a:latin typeface="Franklin Gothic Book" pitchFamily="32" charset="0"/>
                <a:ea typeface="ＭＳ Ｐゴシック" pitchFamily="32" charset="-128"/>
              </a:rPr>
              <a:t> ≤</a:t>
            </a:r>
            <a:r>
              <a:rPr lang="en-US" altLang="zh-CN" baseline="-25000" smtClean="0">
                <a:latin typeface="Franklin Gothic Book" pitchFamily="32" charset="0"/>
                <a:ea typeface="ＭＳ Ｐゴシック" pitchFamily="32" charset="-128"/>
              </a:rPr>
              <a:t>p</a:t>
            </a:r>
            <a:r>
              <a:rPr lang="en-US" altLang="zh-CN" smtClean="0">
                <a:latin typeface="Franklin Gothic Book" pitchFamily="32" charset="0"/>
                <a:ea typeface="ＭＳ Ｐゴシック" pitchFamily="32" charset="-128"/>
              </a:rPr>
              <a:t> L</a:t>
            </a:r>
            <a:r>
              <a:rPr lang="en-US" altLang="zh-CN" baseline="-25000" smtClean="0">
                <a:latin typeface="Franklin Gothic Book" pitchFamily="32" charset="0"/>
                <a:ea typeface="ＭＳ Ｐゴシック" pitchFamily="32" charset="-128"/>
              </a:rPr>
              <a:t>2</a:t>
            </a:r>
            <a:r>
              <a:rPr lang="en-US" altLang="zh-CN" smtClean="0">
                <a:latin typeface="Franklin Gothic Book" pitchFamily="32" charset="0"/>
                <a:ea typeface="ＭＳ Ｐゴシック" pitchFamily="32" charset="-128"/>
              </a:rPr>
              <a:t> and L</a:t>
            </a:r>
            <a:r>
              <a:rPr lang="en-US" altLang="zh-CN" baseline="-25000" smtClean="0">
                <a:latin typeface="Franklin Gothic Book" pitchFamily="32" charset="0"/>
                <a:ea typeface="ＭＳ Ｐゴシック" pitchFamily="32" charset="-128"/>
              </a:rPr>
              <a:t>2</a:t>
            </a:r>
            <a:r>
              <a:rPr lang="en-US" altLang="zh-CN" smtClean="0">
                <a:latin typeface="Franklin Gothic Book" pitchFamily="32" charset="0"/>
                <a:ea typeface="ＭＳ Ｐゴシック" pitchFamily="32" charset="-128"/>
              </a:rPr>
              <a:t> ≤</a:t>
            </a:r>
            <a:r>
              <a:rPr lang="en-US" altLang="zh-CN" baseline="-25000" smtClean="0">
                <a:latin typeface="Franklin Gothic Book" pitchFamily="32" charset="0"/>
                <a:ea typeface="ＭＳ Ｐゴシック" pitchFamily="32" charset="-128"/>
              </a:rPr>
              <a:t>p</a:t>
            </a:r>
            <a:r>
              <a:rPr lang="en-US" altLang="zh-CN" smtClean="0">
                <a:latin typeface="Franklin Gothic Book" pitchFamily="32" charset="0"/>
                <a:ea typeface="ＭＳ Ｐゴシック" pitchFamily="32" charset="-128"/>
              </a:rPr>
              <a:t> L</a:t>
            </a:r>
            <a:r>
              <a:rPr lang="en-US" altLang="zh-CN" baseline="-25000" smtClean="0">
                <a:latin typeface="Franklin Gothic Book" pitchFamily="32" charset="0"/>
                <a:ea typeface="ＭＳ Ｐゴシック" pitchFamily="32" charset="-128"/>
              </a:rPr>
              <a:t>3</a:t>
            </a:r>
            <a:r>
              <a:rPr lang="en-US" altLang="zh-CN" smtClean="0">
                <a:latin typeface="Franklin Gothic Book" pitchFamily="32" charset="0"/>
                <a:ea typeface="ＭＳ Ｐゴシック" pitchFamily="32" charset="-128"/>
              </a:rPr>
              <a:t>, </a:t>
            </a:r>
          </a:p>
          <a:p>
            <a:pPr>
              <a:buFont typeface="Wingdings" pitchFamily="32" charset="2"/>
              <a:buNone/>
            </a:pPr>
            <a:r>
              <a:rPr lang="en-US" altLang="zh-CN" smtClean="0">
                <a:latin typeface="Franklin Gothic Book" pitchFamily="32" charset="0"/>
                <a:ea typeface="ＭＳ Ｐゴシック" pitchFamily="32" charset="-128"/>
              </a:rPr>
              <a:t>	then L</a:t>
            </a:r>
            <a:r>
              <a:rPr lang="en-US" altLang="zh-CN" baseline="-25000" smtClean="0">
                <a:latin typeface="Franklin Gothic Book" pitchFamily="32" charset="0"/>
                <a:ea typeface="ＭＳ Ｐゴシック" pitchFamily="32" charset="-128"/>
              </a:rPr>
              <a:t>1</a:t>
            </a:r>
            <a:r>
              <a:rPr lang="en-US" altLang="zh-CN" smtClean="0">
                <a:latin typeface="Franklin Gothic Book" pitchFamily="32" charset="0"/>
                <a:ea typeface="ＭＳ Ｐゴシック" pitchFamily="32" charset="-128"/>
              </a:rPr>
              <a:t> ≤</a:t>
            </a:r>
            <a:r>
              <a:rPr lang="en-US" altLang="zh-CN" baseline="-25000" smtClean="0">
                <a:latin typeface="Franklin Gothic Book" pitchFamily="32" charset="0"/>
                <a:ea typeface="ＭＳ Ｐゴシック" pitchFamily="32" charset="-128"/>
              </a:rPr>
              <a:t>p</a:t>
            </a:r>
            <a:r>
              <a:rPr lang="en-US" altLang="zh-CN" smtClean="0">
                <a:latin typeface="Franklin Gothic Book" pitchFamily="32" charset="0"/>
                <a:ea typeface="ＭＳ Ｐゴシック" pitchFamily="32" charset="-128"/>
              </a:rPr>
              <a:t> L</a:t>
            </a:r>
            <a:r>
              <a:rPr lang="en-US" altLang="zh-CN" baseline="-25000" smtClean="0">
                <a:latin typeface="Franklin Gothic Book" pitchFamily="32" charset="0"/>
                <a:ea typeface="ＭＳ Ｐゴシック" pitchFamily="32" charset="-128"/>
              </a:rPr>
              <a:t>3</a:t>
            </a:r>
            <a:r>
              <a:rPr lang="en-US" altLang="zh-CN" smtClean="0">
                <a:latin typeface="Franklin Gothic Book" pitchFamily="32" charset="0"/>
                <a:ea typeface="ＭＳ Ｐゴシック" pitchFamily="32" charset="-128"/>
              </a:rPr>
              <a:t>.</a:t>
            </a:r>
          </a:p>
          <a:p>
            <a:r>
              <a:rPr lang="en-US" altLang="zh-CN" smtClean="0">
                <a:solidFill>
                  <a:srgbClr val="FF0000"/>
                </a:solidFill>
                <a:latin typeface="Franklin Gothic Book" pitchFamily="32" charset="0"/>
                <a:ea typeface="ＭＳ Ｐゴシック" pitchFamily="32" charset="-128"/>
              </a:rPr>
              <a:t>Proof:</a:t>
            </a:r>
          </a:p>
        </p:txBody>
      </p:sp>
      <p:grpSp>
        <p:nvGrpSpPr>
          <p:cNvPr id="2" name="Group 7"/>
          <p:cNvGrpSpPr>
            <a:grpSpLocks/>
          </p:cNvGrpSpPr>
          <p:nvPr/>
        </p:nvGrpSpPr>
        <p:grpSpPr bwMode="auto">
          <a:xfrm>
            <a:off x="1066800" y="3733800"/>
            <a:ext cx="1371600" cy="1219200"/>
            <a:chOff x="672" y="2352"/>
            <a:chExt cx="864" cy="768"/>
          </a:xfrm>
        </p:grpSpPr>
        <p:sp>
          <p:nvSpPr>
            <p:cNvPr id="99350" name="Oval 4"/>
            <p:cNvSpPr>
              <a:spLocks noChangeArrowheads="1"/>
            </p:cNvSpPr>
            <p:nvPr/>
          </p:nvSpPr>
          <p:spPr bwMode="auto">
            <a:xfrm>
              <a:off x="816" y="2496"/>
              <a:ext cx="432" cy="384"/>
            </a:xfrm>
            <a:prstGeom prst="ellipse">
              <a:avLst/>
            </a:prstGeom>
            <a:noFill/>
            <a:ln w="38100">
              <a:solidFill>
                <a:srgbClr val="FFBE2C"/>
              </a:solidFill>
              <a:round/>
              <a:headEnd/>
              <a:tailEnd/>
            </a:ln>
          </p:spPr>
          <p:txBody>
            <a:bodyPr wrap="none" anchor="ctr"/>
            <a:lstStyle/>
            <a:p>
              <a:endParaRPr lang="zh-CN" altLang="zh-CN"/>
            </a:p>
          </p:txBody>
        </p:sp>
        <p:sp>
          <p:nvSpPr>
            <p:cNvPr id="99351" name="Rectangle 5"/>
            <p:cNvSpPr>
              <a:spLocks noChangeArrowheads="1"/>
            </p:cNvSpPr>
            <p:nvPr/>
          </p:nvSpPr>
          <p:spPr bwMode="auto">
            <a:xfrm>
              <a:off x="672" y="2352"/>
              <a:ext cx="864" cy="768"/>
            </a:xfrm>
            <a:prstGeom prst="rect">
              <a:avLst/>
            </a:prstGeom>
            <a:noFill/>
            <a:ln w="38100">
              <a:solidFill>
                <a:srgbClr val="FFBE2C"/>
              </a:solidFill>
              <a:miter lim="800000"/>
              <a:headEnd/>
              <a:tailEnd/>
            </a:ln>
          </p:spPr>
          <p:txBody>
            <a:bodyPr wrap="none" anchor="ctr"/>
            <a:lstStyle/>
            <a:p>
              <a:endParaRPr lang="zh-CN" altLang="zh-CN"/>
            </a:p>
          </p:txBody>
        </p:sp>
        <p:sp>
          <p:nvSpPr>
            <p:cNvPr id="99352" name="Text Box 6"/>
            <p:cNvSpPr txBox="1">
              <a:spLocks noChangeArrowheads="1"/>
            </p:cNvSpPr>
            <p:nvPr/>
          </p:nvSpPr>
          <p:spPr bwMode="auto">
            <a:xfrm>
              <a:off x="912" y="2544"/>
              <a:ext cx="280" cy="288"/>
            </a:xfrm>
            <a:prstGeom prst="rect">
              <a:avLst/>
            </a:prstGeom>
            <a:noFill/>
            <a:ln w="9525">
              <a:noFill/>
              <a:miter lim="800000"/>
              <a:headEnd/>
              <a:tailEnd/>
            </a:ln>
          </p:spPr>
          <p:txBody>
            <a:bodyPr wrap="none">
              <a:spAutoFit/>
            </a:bodyPr>
            <a:lstStyle/>
            <a:p>
              <a:r>
                <a:rPr lang="en-US" altLang="zh-CN">
                  <a:latin typeface="Futura" pitchFamily="32" charset="0"/>
                </a:rPr>
                <a:t>L</a:t>
              </a:r>
              <a:r>
                <a:rPr lang="en-US" altLang="zh-CN" baseline="-25000">
                  <a:latin typeface="Futura" pitchFamily="32" charset="0"/>
                </a:rPr>
                <a:t>1</a:t>
              </a:r>
              <a:endParaRPr lang="en-US" altLang="zh-CN"/>
            </a:p>
          </p:txBody>
        </p:sp>
      </p:grpSp>
      <p:grpSp>
        <p:nvGrpSpPr>
          <p:cNvPr id="3" name="Group 8"/>
          <p:cNvGrpSpPr>
            <a:grpSpLocks/>
          </p:cNvGrpSpPr>
          <p:nvPr/>
        </p:nvGrpSpPr>
        <p:grpSpPr bwMode="auto">
          <a:xfrm>
            <a:off x="3810000" y="3733800"/>
            <a:ext cx="1371600" cy="1219200"/>
            <a:chOff x="672" y="2352"/>
            <a:chExt cx="864" cy="768"/>
          </a:xfrm>
        </p:grpSpPr>
        <p:sp>
          <p:nvSpPr>
            <p:cNvPr id="99347" name="Oval 9"/>
            <p:cNvSpPr>
              <a:spLocks noChangeArrowheads="1"/>
            </p:cNvSpPr>
            <p:nvPr/>
          </p:nvSpPr>
          <p:spPr bwMode="auto">
            <a:xfrm>
              <a:off x="816" y="2496"/>
              <a:ext cx="432" cy="384"/>
            </a:xfrm>
            <a:prstGeom prst="ellipse">
              <a:avLst/>
            </a:prstGeom>
            <a:noFill/>
            <a:ln w="38100">
              <a:solidFill>
                <a:srgbClr val="FFBE2C"/>
              </a:solidFill>
              <a:round/>
              <a:headEnd/>
              <a:tailEnd/>
            </a:ln>
          </p:spPr>
          <p:txBody>
            <a:bodyPr wrap="none" anchor="ctr"/>
            <a:lstStyle/>
            <a:p>
              <a:endParaRPr lang="zh-CN" altLang="zh-CN"/>
            </a:p>
          </p:txBody>
        </p:sp>
        <p:sp>
          <p:nvSpPr>
            <p:cNvPr id="99348" name="Rectangle 10"/>
            <p:cNvSpPr>
              <a:spLocks noChangeArrowheads="1"/>
            </p:cNvSpPr>
            <p:nvPr/>
          </p:nvSpPr>
          <p:spPr bwMode="auto">
            <a:xfrm>
              <a:off x="672" y="2352"/>
              <a:ext cx="864" cy="768"/>
            </a:xfrm>
            <a:prstGeom prst="rect">
              <a:avLst/>
            </a:prstGeom>
            <a:noFill/>
            <a:ln w="38100">
              <a:solidFill>
                <a:srgbClr val="FFBE2C"/>
              </a:solidFill>
              <a:miter lim="800000"/>
              <a:headEnd/>
              <a:tailEnd/>
            </a:ln>
          </p:spPr>
          <p:txBody>
            <a:bodyPr wrap="none" anchor="ctr"/>
            <a:lstStyle/>
            <a:p>
              <a:endParaRPr lang="zh-CN" altLang="zh-CN"/>
            </a:p>
          </p:txBody>
        </p:sp>
        <p:sp>
          <p:nvSpPr>
            <p:cNvPr id="99349" name="Text Box 11"/>
            <p:cNvSpPr txBox="1">
              <a:spLocks noChangeArrowheads="1"/>
            </p:cNvSpPr>
            <p:nvPr/>
          </p:nvSpPr>
          <p:spPr bwMode="auto">
            <a:xfrm>
              <a:off x="912" y="2544"/>
              <a:ext cx="280" cy="288"/>
            </a:xfrm>
            <a:prstGeom prst="rect">
              <a:avLst/>
            </a:prstGeom>
            <a:noFill/>
            <a:ln w="9525">
              <a:noFill/>
              <a:miter lim="800000"/>
              <a:headEnd/>
              <a:tailEnd/>
            </a:ln>
          </p:spPr>
          <p:txBody>
            <a:bodyPr wrap="none">
              <a:spAutoFit/>
            </a:bodyPr>
            <a:lstStyle/>
            <a:p>
              <a:r>
                <a:rPr lang="en-US" altLang="zh-CN">
                  <a:latin typeface="Futura" pitchFamily="32" charset="0"/>
                </a:rPr>
                <a:t>L</a:t>
              </a:r>
              <a:r>
                <a:rPr lang="en-US" altLang="zh-CN" baseline="-25000">
                  <a:latin typeface="Futura" pitchFamily="32" charset="0"/>
                </a:rPr>
                <a:t>2</a:t>
              </a:r>
              <a:endParaRPr lang="en-US" altLang="zh-CN"/>
            </a:p>
          </p:txBody>
        </p:sp>
      </p:grpSp>
      <p:grpSp>
        <p:nvGrpSpPr>
          <p:cNvPr id="4" name="Group 12"/>
          <p:cNvGrpSpPr>
            <a:grpSpLocks/>
          </p:cNvGrpSpPr>
          <p:nvPr/>
        </p:nvGrpSpPr>
        <p:grpSpPr bwMode="auto">
          <a:xfrm>
            <a:off x="6477000" y="3733800"/>
            <a:ext cx="1371600" cy="1219200"/>
            <a:chOff x="672" y="2352"/>
            <a:chExt cx="864" cy="768"/>
          </a:xfrm>
        </p:grpSpPr>
        <p:sp>
          <p:nvSpPr>
            <p:cNvPr id="99344" name="Oval 13"/>
            <p:cNvSpPr>
              <a:spLocks noChangeArrowheads="1"/>
            </p:cNvSpPr>
            <p:nvPr/>
          </p:nvSpPr>
          <p:spPr bwMode="auto">
            <a:xfrm>
              <a:off x="816" y="2496"/>
              <a:ext cx="432" cy="384"/>
            </a:xfrm>
            <a:prstGeom prst="ellipse">
              <a:avLst/>
            </a:prstGeom>
            <a:noFill/>
            <a:ln w="38100">
              <a:solidFill>
                <a:srgbClr val="FFBE2C"/>
              </a:solidFill>
              <a:round/>
              <a:headEnd/>
              <a:tailEnd/>
            </a:ln>
          </p:spPr>
          <p:txBody>
            <a:bodyPr wrap="none" anchor="ctr"/>
            <a:lstStyle/>
            <a:p>
              <a:endParaRPr lang="zh-CN" altLang="zh-CN"/>
            </a:p>
          </p:txBody>
        </p:sp>
        <p:sp>
          <p:nvSpPr>
            <p:cNvPr id="99345" name="Rectangle 14"/>
            <p:cNvSpPr>
              <a:spLocks noChangeArrowheads="1"/>
            </p:cNvSpPr>
            <p:nvPr/>
          </p:nvSpPr>
          <p:spPr bwMode="auto">
            <a:xfrm>
              <a:off x="672" y="2352"/>
              <a:ext cx="864" cy="768"/>
            </a:xfrm>
            <a:prstGeom prst="rect">
              <a:avLst/>
            </a:prstGeom>
            <a:noFill/>
            <a:ln w="38100">
              <a:solidFill>
                <a:srgbClr val="FFBE2C"/>
              </a:solidFill>
              <a:miter lim="800000"/>
              <a:headEnd/>
              <a:tailEnd/>
            </a:ln>
          </p:spPr>
          <p:txBody>
            <a:bodyPr wrap="none" anchor="ctr"/>
            <a:lstStyle/>
            <a:p>
              <a:endParaRPr lang="zh-CN" altLang="zh-CN"/>
            </a:p>
          </p:txBody>
        </p:sp>
        <p:sp>
          <p:nvSpPr>
            <p:cNvPr id="99346" name="Text Box 15"/>
            <p:cNvSpPr txBox="1">
              <a:spLocks noChangeArrowheads="1"/>
            </p:cNvSpPr>
            <p:nvPr/>
          </p:nvSpPr>
          <p:spPr bwMode="auto">
            <a:xfrm>
              <a:off x="912" y="2544"/>
              <a:ext cx="280" cy="288"/>
            </a:xfrm>
            <a:prstGeom prst="rect">
              <a:avLst/>
            </a:prstGeom>
            <a:noFill/>
            <a:ln w="9525">
              <a:noFill/>
              <a:miter lim="800000"/>
              <a:headEnd/>
              <a:tailEnd/>
            </a:ln>
          </p:spPr>
          <p:txBody>
            <a:bodyPr wrap="none">
              <a:spAutoFit/>
            </a:bodyPr>
            <a:lstStyle/>
            <a:p>
              <a:r>
                <a:rPr lang="en-US" altLang="zh-CN">
                  <a:latin typeface="Futura" pitchFamily="32" charset="0"/>
                </a:rPr>
                <a:t>L</a:t>
              </a:r>
              <a:r>
                <a:rPr lang="en-US" altLang="zh-CN" baseline="-25000">
                  <a:latin typeface="Futura" pitchFamily="32" charset="0"/>
                </a:rPr>
                <a:t>3</a:t>
              </a:r>
              <a:endParaRPr lang="en-US" altLang="zh-CN"/>
            </a:p>
          </p:txBody>
        </p:sp>
      </p:grpSp>
      <p:grpSp>
        <p:nvGrpSpPr>
          <p:cNvPr id="5" name="Group 18"/>
          <p:cNvGrpSpPr>
            <a:grpSpLocks/>
          </p:cNvGrpSpPr>
          <p:nvPr/>
        </p:nvGrpSpPr>
        <p:grpSpPr bwMode="auto">
          <a:xfrm>
            <a:off x="2590800" y="3657600"/>
            <a:ext cx="990600" cy="914400"/>
            <a:chOff x="1632" y="2304"/>
            <a:chExt cx="624" cy="576"/>
          </a:xfrm>
        </p:grpSpPr>
        <p:sp>
          <p:nvSpPr>
            <p:cNvPr id="99342" name="AutoShape 16"/>
            <p:cNvSpPr>
              <a:spLocks noChangeArrowheads="1"/>
            </p:cNvSpPr>
            <p:nvPr/>
          </p:nvSpPr>
          <p:spPr bwMode="auto">
            <a:xfrm>
              <a:off x="1632" y="2640"/>
              <a:ext cx="624" cy="240"/>
            </a:xfrm>
            <a:prstGeom prst="rightArrow">
              <a:avLst>
                <a:gd name="adj1" fmla="val 50000"/>
                <a:gd name="adj2" fmla="val 65000"/>
              </a:avLst>
            </a:prstGeom>
            <a:noFill/>
            <a:ln w="38100">
              <a:solidFill>
                <a:srgbClr val="2AFF29"/>
              </a:solidFill>
              <a:miter lim="800000"/>
              <a:headEnd/>
              <a:tailEnd/>
            </a:ln>
          </p:spPr>
          <p:txBody>
            <a:bodyPr wrap="none" anchor="ctr"/>
            <a:lstStyle/>
            <a:p>
              <a:endParaRPr lang="zh-CN" altLang="zh-CN"/>
            </a:p>
          </p:txBody>
        </p:sp>
        <p:sp>
          <p:nvSpPr>
            <p:cNvPr id="99343" name="Text Box 17"/>
            <p:cNvSpPr txBox="1">
              <a:spLocks noChangeArrowheads="1"/>
            </p:cNvSpPr>
            <p:nvPr/>
          </p:nvSpPr>
          <p:spPr bwMode="auto">
            <a:xfrm>
              <a:off x="1776" y="2304"/>
              <a:ext cx="192" cy="365"/>
            </a:xfrm>
            <a:prstGeom prst="rect">
              <a:avLst/>
            </a:prstGeom>
            <a:noFill/>
            <a:ln w="9525">
              <a:noFill/>
              <a:miter lim="800000"/>
              <a:headEnd/>
              <a:tailEnd/>
            </a:ln>
          </p:spPr>
          <p:txBody>
            <a:bodyPr wrap="none">
              <a:spAutoFit/>
            </a:bodyPr>
            <a:lstStyle/>
            <a:p>
              <a:r>
                <a:rPr lang="en-US" altLang="zh-CN" sz="3200">
                  <a:latin typeface="Futura" pitchFamily="32" charset="0"/>
                </a:rPr>
                <a:t>f</a:t>
              </a:r>
            </a:p>
          </p:txBody>
        </p:sp>
      </p:grpSp>
      <p:sp>
        <p:nvSpPr>
          <p:cNvPr id="99338" name="AutoShape 20"/>
          <p:cNvSpPr>
            <a:spLocks noChangeArrowheads="1"/>
          </p:cNvSpPr>
          <p:nvPr/>
        </p:nvSpPr>
        <p:spPr bwMode="auto">
          <a:xfrm>
            <a:off x="5334000" y="4191000"/>
            <a:ext cx="990600" cy="381000"/>
          </a:xfrm>
          <a:prstGeom prst="rightArrow">
            <a:avLst>
              <a:gd name="adj1" fmla="val 50000"/>
              <a:gd name="adj2" fmla="val 65000"/>
            </a:avLst>
          </a:prstGeom>
          <a:noFill/>
          <a:ln w="38100">
            <a:solidFill>
              <a:srgbClr val="2AFF29"/>
            </a:solidFill>
            <a:miter lim="800000"/>
            <a:headEnd/>
            <a:tailEnd/>
          </a:ln>
        </p:spPr>
        <p:txBody>
          <a:bodyPr wrap="none" anchor="ctr"/>
          <a:lstStyle/>
          <a:p>
            <a:endParaRPr lang="zh-CN" altLang="zh-CN"/>
          </a:p>
        </p:txBody>
      </p:sp>
      <p:sp>
        <p:nvSpPr>
          <p:cNvPr id="99339" name="Text Box 21"/>
          <p:cNvSpPr txBox="1">
            <a:spLocks noChangeArrowheads="1"/>
          </p:cNvSpPr>
          <p:nvPr/>
        </p:nvSpPr>
        <p:spPr bwMode="auto">
          <a:xfrm>
            <a:off x="5562600" y="3657600"/>
            <a:ext cx="427038" cy="579438"/>
          </a:xfrm>
          <a:prstGeom prst="rect">
            <a:avLst/>
          </a:prstGeom>
          <a:noFill/>
          <a:ln w="9525">
            <a:noFill/>
            <a:miter lim="800000"/>
            <a:headEnd/>
            <a:tailEnd/>
          </a:ln>
        </p:spPr>
        <p:txBody>
          <a:bodyPr wrap="none">
            <a:spAutoFit/>
          </a:bodyPr>
          <a:lstStyle/>
          <a:p>
            <a:r>
              <a:rPr lang="en-US" altLang="zh-CN" sz="3200">
                <a:latin typeface="Futura" pitchFamily="32" charset="0"/>
              </a:rPr>
              <a:t>g</a:t>
            </a:r>
          </a:p>
        </p:txBody>
      </p:sp>
      <p:sp>
        <p:nvSpPr>
          <p:cNvPr id="873495" name="AutoShape 23"/>
          <p:cNvSpPr>
            <a:spLocks noChangeArrowheads="1"/>
          </p:cNvSpPr>
          <p:nvPr/>
        </p:nvSpPr>
        <p:spPr bwMode="auto">
          <a:xfrm flipV="1">
            <a:off x="2057400" y="4648200"/>
            <a:ext cx="4648200" cy="1143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2147483647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642" y="9510"/>
                </a:moveTo>
                <a:cubicBezTo>
                  <a:pt x="19001" y="5119"/>
                  <a:pt x="15236" y="1864"/>
                  <a:pt x="10800" y="1864"/>
                </a:cubicBezTo>
                <a:cubicBezTo>
                  <a:pt x="5864" y="1864"/>
                  <a:pt x="1864" y="5864"/>
                  <a:pt x="1864" y="10800"/>
                </a:cubicBezTo>
                <a:cubicBezTo>
                  <a:pt x="1864" y="11371"/>
                  <a:pt x="1918" y="11942"/>
                  <a:pt x="2027" y="12504"/>
                </a:cubicBezTo>
                <a:lnTo>
                  <a:pt x="198" y="12859"/>
                </a:lnTo>
                <a:cubicBezTo>
                  <a:pt x="66" y="12180"/>
                  <a:pt x="0" y="11491"/>
                  <a:pt x="0" y="10800"/>
                </a:cubicBezTo>
                <a:cubicBezTo>
                  <a:pt x="0" y="4835"/>
                  <a:pt x="4835" y="0"/>
                  <a:pt x="10800" y="0"/>
                </a:cubicBezTo>
                <a:cubicBezTo>
                  <a:pt x="16162" y="-1"/>
                  <a:pt x="20712" y="3934"/>
                  <a:pt x="21486" y="9241"/>
                </a:cubicBezTo>
                <a:lnTo>
                  <a:pt x="24158" y="8851"/>
                </a:lnTo>
                <a:lnTo>
                  <a:pt x="21088" y="12969"/>
                </a:lnTo>
                <a:lnTo>
                  <a:pt x="16970" y="9899"/>
                </a:lnTo>
                <a:lnTo>
                  <a:pt x="19642" y="9510"/>
                </a:lnTo>
                <a:close/>
              </a:path>
            </a:pathLst>
          </a:custGeom>
          <a:noFill/>
          <a:ln w="38100">
            <a:solidFill>
              <a:srgbClr val="2AFF29"/>
            </a:solidFill>
            <a:miter lim="800000"/>
            <a:headEnd/>
            <a:tailEnd/>
          </a:ln>
        </p:spPr>
        <p:txBody>
          <a:bodyPr wrap="none" anchor="ctr"/>
          <a:lstStyle/>
          <a:p>
            <a:endParaRPr lang="zh-CN" altLang="zh-CN"/>
          </a:p>
        </p:txBody>
      </p:sp>
      <p:sp>
        <p:nvSpPr>
          <p:cNvPr id="873496" name="Text Box 24"/>
          <p:cNvSpPr txBox="1">
            <a:spLocks noChangeArrowheads="1"/>
          </p:cNvSpPr>
          <p:nvPr/>
        </p:nvSpPr>
        <p:spPr bwMode="auto">
          <a:xfrm>
            <a:off x="4191000" y="5029200"/>
            <a:ext cx="846138" cy="579438"/>
          </a:xfrm>
          <a:prstGeom prst="rect">
            <a:avLst/>
          </a:prstGeom>
          <a:noFill/>
          <a:ln w="9525">
            <a:noFill/>
            <a:miter lim="800000"/>
            <a:headEnd/>
            <a:tailEnd/>
          </a:ln>
        </p:spPr>
        <p:txBody>
          <a:bodyPr wrap="none">
            <a:spAutoFit/>
          </a:bodyPr>
          <a:lstStyle/>
          <a:p>
            <a:r>
              <a:rPr lang="en-US" altLang="zh-CN" sz="3200">
                <a:latin typeface="Futura" pitchFamily="32" charset="0"/>
              </a:rPr>
              <a:t>g(f)</a:t>
            </a:r>
          </a:p>
        </p:txBody>
      </p:sp>
      <p:sp>
        <p:nvSpPr>
          <p:cNvPr id="6" name="灯片编号占位符 5"/>
          <p:cNvSpPr>
            <a:spLocks noGrp="1"/>
          </p:cNvSpPr>
          <p:nvPr>
            <p:ph type="sldNum" sz="quarter" idx="12"/>
          </p:nvPr>
        </p:nvSpPr>
        <p:spPr/>
        <p:txBody>
          <a:bodyPr/>
          <a:lstStyle/>
          <a:p>
            <a:r>
              <a:rPr lang="en-US" altLang="zh-CN" smtClean="0"/>
              <a:t>Chapter11-</a:t>
            </a:r>
            <a:fld id="{3288BBC0-23D9-4B2C-ADBC-4005AE87FB9A}" type="slidenum">
              <a:rPr lang="en-US" altLang="zh-CN" smtClean="0"/>
              <a:pPr/>
              <a:t>77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34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34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3495" grpId="0" animBg="1"/>
      <p:bldP spid="873496"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zh-TW" sz="4000" dirty="0"/>
              <a:t>NPC and NP-hard</a:t>
            </a:r>
          </a:p>
        </p:txBody>
      </p:sp>
      <p:sp>
        <p:nvSpPr>
          <p:cNvPr id="115715" name="Rectangle 3"/>
          <p:cNvSpPr>
            <a:spLocks noGrp="1" noChangeArrowheads="1"/>
          </p:cNvSpPr>
          <p:nvPr>
            <p:ph type="body" idx="1"/>
          </p:nvPr>
        </p:nvSpPr>
        <p:spPr>
          <a:xfrm>
            <a:off x="219868" y="1371600"/>
            <a:ext cx="8704263" cy="4114800"/>
          </a:xfrm>
        </p:spPr>
        <p:txBody>
          <a:bodyPr/>
          <a:lstStyle/>
          <a:p>
            <a:pPr>
              <a:lnSpc>
                <a:spcPct val="80000"/>
              </a:lnSpc>
            </a:pPr>
            <a:r>
              <a:rPr lang="en-US" altLang="zh-TW" sz="3600" dirty="0"/>
              <a:t>A problem </a:t>
            </a:r>
            <a:r>
              <a:rPr lang="en-US" altLang="zh-TW" sz="3600" dirty="0" smtClean="0"/>
              <a:t>L </a:t>
            </a:r>
            <a:r>
              <a:rPr lang="en-US" altLang="zh-TW" sz="3600" dirty="0"/>
              <a:t>is </a:t>
            </a:r>
            <a:r>
              <a:rPr lang="en-US" altLang="zh-TW" sz="3600" dirty="0">
                <a:solidFill>
                  <a:schemeClr val="hlink"/>
                </a:solidFill>
              </a:rPr>
              <a:t>NP-hard</a:t>
            </a:r>
            <a:r>
              <a:rPr lang="en-US" altLang="zh-TW" sz="3600" dirty="0"/>
              <a:t> if every NP problem reduces to </a:t>
            </a:r>
            <a:r>
              <a:rPr lang="en-US" altLang="zh-TW" sz="3600" dirty="0" smtClean="0"/>
              <a:t>L.</a:t>
            </a:r>
            <a:r>
              <a:rPr lang="en-US" altLang="zh-TW" sz="3600" dirty="0" smtClean="0">
                <a:latin typeface="SymbolMT" charset="-128"/>
              </a:rPr>
              <a:t> </a:t>
            </a:r>
            <a:endParaRPr lang="en-US" altLang="zh-TW" sz="3600" dirty="0">
              <a:latin typeface="SymbolMT" charset="-128"/>
            </a:endParaRPr>
          </a:p>
          <a:p>
            <a:pPr>
              <a:lnSpc>
                <a:spcPct val="80000"/>
              </a:lnSpc>
            </a:pPr>
            <a:r>
              <a:rPr lang="en-US" altLang="zh-TW" sz="3600" dirty="0"/>
              <a:t>A problem </a:t>
            </a:r>
            <a:r>
              <a:rPr lang="en-US" altLang="zh-TW" sz="3600" dirty="0" smtClean="0"/>
              <a:t>L </a:t>
            </a:r>
            <a:r>
              <a:rPr lang="en-US" altLang="zh-TW" sz="3600" dirty="0"/>
              <a:t>is </a:t>
            </a:r>
            <a:r>
              <a:rPr lang="en-US" altLang="zh-TW" sz="3600" dirty="0">
                <a:solidFill>
                  <a:schemeClr val="hlink"/>
                </a:solidFill>
              </a:rPr>
              <a:t>NP-complete (NPC)</a:t>
            </a:r>
            <a:r>
              <a:rPr lang="en-US" altLang="zh-TW" sz="3600" dirty="0"/>
              <a:t>  if </a:t>
            </a:r>
            <a:r>
              <a:rPr lang="en-US" altLang="zh-TW" sz="3600" dirty="0" smtClean="0">
                <a:solidFill>
                  <a:srgbClr val="FF0000"/>
                </a:solidFill>
              </a:rPr>
              <a:t>L</a:t>
            </a:r>
            <a:r>
              <a:rPr lang="en-US" altLang="zh-TW" sz="3600" dirty="0" smtClean="0">
                <a:solidFill>
                  <a:srgbClr val="FF0000"/>
                </a:solidFill>
                <a:latin typeface="SymbolMT" charset="-128"/>
                <a:ea typeface="SymbolMT" charset="-128"/>
              </a:rPr>
              <a:t>∈</a:t>
            </a:r>
            <a:r>
              <a:rPr lang="en-US" altLang="zh-TW" sz="3600" dirty="0">
                <a:solidFill>
                  <a:srgbClr val="FF0000"/>
                </a:solidFill>
              </a:rPr>
              <a:t>NP </a:t>
            </a:r>
            <a:r>
              <a:rPr lang="en-US" altLang="zh-TW" sz="3600" dirty="0"/>
              <a:t>and every NP problem reduces to </a:t>
            </a:r>
            <a:r>
              <a:rPr lang="en-US" altLang="zh-TW" sz="3600" dirty="0" smtClean="0"/>
              <a:t>L.</a:t>
            </a:r>
            <a:endParaRPr lang="en-US" altLang="zh-TW" sz="3600" dirty="0"/>
          </a:p>
          <a:p>
            <a:pPr lvl="1">
              <a:lnSpc>
                <a:spcPct val="80000"/>
              </a:lnSpc>
            </a:pPr>
            <a:r>
              <a:rPr lang="en-US" altLang="zh-TW" sz="3200" dirty="0"/>
              <a:t>Or we can say a problem </a:t>
            </a:r>
            <a:r>
              <a:rPr lang="en-US" altLang="zh-TW" sz="3200" dirty="0" smtClean="0"/>
              <a:t>L </a:t>
            </a:r>
            <a:r>
              <a:rPr lang="en-US" altLang="zh-TW" sz="3200" dirty="0"/>
              <a:t>is </a:t>
            </a:r>
            <a:r>
              <a:rPr lang="en-US" altLang="zh-TW" sz="3200" dirty="0">
                <a:solidFill>
                  <a:schemeClr val="hlink"/>
                </a:solidFill>
              </a:rPr>
              <a:t>NPC</a:t>
            </a:r>
            <a:r>
              <a:rPr lang="en-US" altLang="zh-TW" sz="3200" dirty="0"/>
              <a:t> if </a:t>
            </a:r>
            <a:r>
              <a:rPr lang="en-US" altLang="zh-TW" sz="3200" dirty="0" smtClean="0"/>
              <a:t>L</a:t>
            </a:r>
            <a:r>
              <a:rPr lang="en-US" altLang="zh-TW" sz="3200" dirty="0" smtClean="0">
                <a:latin typeface="SymbolMT" charset="-128"/>
                <a:ea typeface="SymbolMT" charset="-128"/>
              </a:rPr>
              <a:t>∈</a:t>
            </a:r>
            <a:r>
              <a:rPr lang="en-US" altLang="zh-TW" sz="3200" dirty="0"/>
              <a:t>NP and </a:t>
            </a:r>
            <a:r>
              <a:rPr lang="en-US" altLang="zh-TW" sz="3200" dirty="0" smtClean="0"/>
              <a:t>L </a:t>
            </a:r>
            <a:r>
              <a:rPr lang="en-US" altLang="zh-TW" sz="3200" dirty="0"/>
              <a:t>is NP-hard</a:t>
            </a:r>
            <a:r>
              <a:rPr lang="en-US" altLang="zh-TW" sz="3200" dirty="0" smtClean="0"/>
              <a:t>.</a:t>
            </a:r>
          </a:p>
          <a:p>
            <a:pPr lvl="1"/>
            <a:r>
              <a:rPr lang="en-US" altLang="zh-CN" dirty="0">
                <a:latin typeface="Franklin Gothic Book" pitchFamily="32" charset="0"/>
                <a:ea typeface="ＭＳ Ｐゴシック" pitchFamily="32" charset="-128"/>
              </a:rPr>
              <a:t>L is NP-complete if</a:t>
            </a:r>
          </a:p>
          <a:p>
            <a:pPr lvl="2"/>
            <a:r>
              <a:rPr lang="en-US" altLang="zh-CN" dirty="0">
                <a:latin typeface="Franklin Gothic Book" pitchFamily="32" charset="0"/>
                <a:ea typeface="ＭＳ Ｐゴシック" pitchFamily="32" charset="-128"/>
              </a:rPr>
              <a:t>(1) L is in NP and</a:t>
            </a:r>
          </a:p>
          <a:p>
            <a:pPr lvl="2"/>
            <a:r>
              <a:rPr lang="en-US" altLang="zh-CN" dirty="0">
                <a:latin typeface="Franklin Gothic Book" pitchFamily="32" charset="0"/>
                <a:ea typeface="ＭＳ Ｐゴシック" pitchFamily="32" charset="-128"/>
              </a:rPr>
              <a:t>(2) for all L' in NP, L' ≤</a:t>
            </a:r>
            <a:r>
              <a:rPr lang="en-US" altLang="zh-CN" baseline="-25000" dirty="0">
                <a:latin typeface="Franklin Gothic Book" pitchFamily="32" charset="0"/>
                <a:ea typeface="ＭＳ Ｐゴシック" pitchFamily="32" charset="-128"/>
              </a:rPr>
              <a:t>p</a:t>
            </a:r>
            <a:r>
              <a:rPr lang="en-US" altLang="zh-CN" dirty="0">
                <a:latin typeface="Franklin Gothic Book" pitchFamily="32" charset="0"/>
                <a:ea typeface="ＭＳ Ｐゴシック" pitchFamily="32" charset="-128"/>
              </a:rPr>
              <a:t> L.</a:t>
            </a:r>
          </a:p>
          <a:p>
            <a:pPr lvl="1">
              <a:lnSpc>
                <a:spcPct val="80000"/>
              </a:lnSpc>
            </a:pPr>
            <a:endParaRPr lang="en-US" altLang="zh-TW" sz="3200" dirty="0"/>
          </a:p>
          <a:p>
            <a:pPr>
              <a:lnSpc>
                <a:spcPct val="80000"/>
              </a:lnSpc>
            </a:pPr>
            <a:endParaRPr lang="en-US" altLang="zh-TW" sz="3600" dirty="0"/>
          </a:p>
        </p:txBody>
      </p:sp>
      <p:grpSp>
        <p:nvGrpSpPr>
          <p:cNvPr id="26" name="Group 4"/>
          <p:cNvGrpSpPr>
            <a:grpSpLocks/>
          </p:cNvGrpSpPr>
          <p:nvPr/>
        </p:nvGrpSpPr>
        <p:grpSpPr bwMode="auto">
          <a:xfrm>
            <a:off x="1371600" y="4005064"/>
            <a:ext cx="5410200" cy="2133600"/>
            <a:chOff x="624" y="1776"/>
            <a:chExt cx="3408" cy="1344"/>
          </a:xfrm>
        </p:grpSpPr>
        <p:sp>
          <p:nvSpPr>
            <p:cNvPr id="27" name="Oval 5"/>
            <p:cNvSpPr>
              <a:spLocks noChangeArrowheads="1"/>
            </p:cNvSpPr>
            <p:nvPr/>
          </p:nvSpPr>
          <p:spPr bwMode="auto">
            <a:xfrm>
              <a:off x="624" y="1776"/>
              <a:ext cx="3408" cy="1344"/>
            </a:xfrm>
            <a:prstGeom prst="ellipse">
              <a:avLst/>
            </a:prstGeom>
            <a:solidFill>
              <a:srgbClr val="FFFFFF"/>
            </a:solidFill>
            <a:ln w="952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8" name="Rectangle 6"/>
            <p:cNvSpPr>
              <a:spLocks noChangeArrowheads="1"/>
            </p:cNvSpPr>
            <p:nvPr/>
          </p:nvSpPr>
          <p:spPr bwMode="auto">
            <a:xfrm>
              <a:off x="2544" y="1968"/>
              <a:ext cx="936" cy="3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2200" b="1" dirty="0">
                  <a:solidFill>
                    <a:srgbClr val="000080"/>
                  </a:solidFill>
                  <a:ea typeface="华文中宋" panose="02010600040101010101" pitchFamily="2" charset="-122"/>
                </a:rPr>
                <a:t>NP</a:t>
              </a:r>
              <a:r>
                <a:rPr lang="zh-CN" altLang="en-US" sz="2200" b="1" dirty="0">
                  <a:solidFill>
                    <a:srgbClr val="000080"/>
                  </a:solidFill>
                  <a:latin typeface="华文中宋" panose="02010600040101010101" pitchFamily="2" charset="-122"/>
                  <a:ea typeface="华文中宋" panose="02010600040101010101" pitchFamily="2" charset="-122"/>
                </a:rPr>
                <a:t>类问题</a:t>
              </a:r>
              <a:endParaRPr lang="zh-CN" altLang="en-US" dirty="0"/>
            </a:p>
          </p:txBody>
        </p:sp>
        <p:sp>
          <p:nvSpPr>
            <p:cNvPr id="29" name="Rectangle 7"/>
            <p:cNvSpPr>
              <a:spLocks noChangeArrowheads="1"/>
            </p:cNvSpPr>
            <p:nvPr/>
          </p:nvSpPr>
          <p:spPr bwMode="auto">
            <a:xfrm>
              <a:off x="2256" y="2544"/>
              <a:ext cx="889" cy="46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200" b="1">
                  <a:ea typeface="华文中宋" panose="02010600040101010101" pitchFamily="2" charset="-122"/>
                </a:rPr>
                <a:t>已知的</a:t>
              </a:r>
              <a:r>
                <a:rPr lang="en-US" altLang="zh-CN" sz="2200" b="1">
                  <a:ea typeface="华文中宋" panose="02010600040101010101" pitchFamily="2" charset="-122"/>
                </a:rPr>
                <a:t>NP</a:t>
              </a:r>
            </a:p>
            <a:p>
              <a:pPr algn="just" eaLnBrk="1" hangingPunct="1"/>
              <a:r>
                <a:rPr lang="zh-CN" altLang="en-US" sz="2200" b="1">
                  <a:latin typeface="华文中宋" panose="02010600040101010101" pitchFamily="2" charset="-122"/>
                  <a:ea typeface="华文中宋" panose="02010600040101010101" pitchFamily="2" charset="-122"/>
                </a:rPr>
                <a:t>完全问题</a:t>
              </a:r>
              <a:endParaRPr lang="zh-CN" altLang="en-US"/>
            </a:p>
          </p:txBody>
        </p:sp>
        <p:sp>
          <p:nvSpPr>
            <p:cNvPr id="30" name="Oval 8"/>
            <p:cNvSpPr>
              <a:spLocks noChangeArrowheads="1"/>
            </p:cNvSpPr>
            <p:nvPr/>
          </p:nvSpPr>
          <p:spPr bwMode="auto">
            <a:xfrm>
              <a:off x="1344" y="1968"/>
              <a:ext cx="144" cy="125"/>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1" name="Oval 9"/>
            <p:cNvSpPr>
              <a:spLocks noChangeArrowheads="1"/>
            </p:cNvSpPr>
            <p:nvPr/>
          </p:nvSpPr>
          <p:spPr bwMode="auto">
            <a:xfrm>
              <a:off x="936" y="2280"/>
              <a:ext cx="144" cy="125"/>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2" name="Oval 10"/>
            <p:cNvSpPr>
              <a:spLocks noChangeArrowheads="1"/>
            </p:cNvSpPr>
            <p:nvPr/>
          </p:nvSpPr>
          <p:spPr bwMode="auto">
            <a:xfrm>
              <a:off x="1224" y="2717"/>
              <a:ext cx="144" cy="125"/>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3" name="Oval 11"/>
            <p:cNvSpPr>
              <a:spLocks noChangeArrowheads="1"/>
            </p:cNvSpPr>
            <p:nvPr/>
          </p:nvSpPr>
          <p:spPr bwMode="auto">
            <a:xfrm>
              <a:off x="2304" y="2030"/>
              <a:ext cx="144" cy="125"/>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4" name="Oval 12"/>
            <p:cNvSpPr>
              <a:spLocks noChangeArrowheads="1"/>
            </p:cNvSpPr>
            <p:nvPr/>
          </p:nvSpPr>
          <p:spPr bwMode="auto">
            <a:xfrm>
              <a:off x="1871" y="1843"/>
              <a:ext cx="144" cy="125"/>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5" name="Oval 13"/>
            <p:cNvSpPr>
              <a:spLocks noChangeArrowheads="1"/>
            </p:cNvSpPr>
            <p:nvPr/>
          </p:nvSpPr>
          <p:spPr bwMode="auto">
            <a:xfrm>
              <a:off x="1800" y="2904"/>
              <a:ext cx="144" cy="125"/>
            </a:xfrm>
            <a:prstGeom prst="ellipse">
              <a:avLst/>
            </a:pr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 name="Oval 14"/>
            <p:cNvSpPr>
              <a:spLocks noChangeArrowheads="1"/>
            </p:cNvSpPr>
            <p:nvPr/>
          </p:nvSpPr>
          <p:spPr bwMode="auto">
            <a:xfrm>
              <a:off x="1656" y="2342"/>
              <a:ext cx="144" cy="125"/>
            </a:xfrm>
            <a:prstGeom prst="ellipse">
              <a:avLst/>
            </a:prstGeom>
            <a:solidFill>
              <a:srgbClr val="FFFFFF"/>
            </a:solidFill>
            <a:ln w="28575">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 name="Line 15"/>
            <p:cNvSpPr>
              <a:spLocks noChangeShapeType="1"/>
            </p:cNvSpPr>
            <p:nvPr/>
          </p:nvSpPr>
          <p:spPr bwMode="auto">
            <a:xfrm>
              <a:off x="1440" y="2064"/>
              <a:ext cx="216" cy="278"/>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8" name="Line 16"/>
            <p:cNvSpPr>
              <a:spLocks noChangeShapeType="1"/>
            </p:cNvSpPr>
            <p:nvPr/>
          </p:nvSpPr>
          <p:spPr bwMode="auto">
            <a:xfrm flipH="1">
              <a:off x="1727" y="1968"/>
              <a:ext cx="217" cy="374"/>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9" name="Line 17"/>
            <p:cNvSpPr>
              <a:spLocks noChangeShapeType="1"/>
            </p:cNvSpPr>
            <p:nvPr/>
          </p:nvSpPr>
          <p:spPr bwMode="auto">
            <a:xfrm flipH="1">
              <a:off x="1800" y="2155"/>
              <a:ext cx="504" cy="25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Line 18"/>
            <p:cNvSpPr>
              <a:spLocks noChangeShapeType="1"/>
            </p:cNvSpPr>
            <p:nvPr/>
          </p:nvSpPr>
          <p:spPr bwMode="auto">
            <a:xfrm>
              <a:off x="1080" y="2342"/>
              <a:ext cx="576" cy="6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Line 19"/>
            <p:cNvSpPr>
              <a:spLocks noChangeShapeType="1"/>
            </p:cNvSpPr>
            <p:nvPr/>
          </p:nvSpPr>
          <p:spPr bwMode="auto">
            <a:xfrm flipV="1">
              <a:off x="1368" y="2467"/>
              <a:ext cx="288" cy="25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2" name="Line 20"/>
            <p:cNvSpPr>
              <a:spLocks noChangeShapeType="1"/>
            </p:cNvSpPr>
            <p:nvPr/>
          </p:nvSpPr>
          <p:spPr bwMode="auto">
            <a:xfrm flipH="1" flipV="1">
              <a:off x="1727" y="2467"/>
              <a:ext cx="144" cy="43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 name="Freeform 28"/>
            <p:cNvSpPr>
              <a:spLocks/>
            </p:cNvSpPr>
            <p:nvPr/>
          </p:nvSpPr>
          <p:spPr bwMode="auto">
            <a:xfrm flipV="1">
              <a:off x="1776" y="2448"/>
              <a:ext cx="528" cy="384"/>
            </a:xfrm>
            <a:custGeom>
              <a:avLst/>
              <a:gdLst>
                <a:gd name="T0" fmla="*/ 23 w 672"/>
                <a:gd name="T1" fmla="*/ 0 h 480"/>
                <a:gd name="T2" fmla="*/ 6 w 672"/>
                <a:gd name="T3" fmla="*/ 11 h 480"/>
                <a:gd name="T4" fmla="*/ 17 w 672"/>
                <a:gd name="T5" fmla="*/ 11 h 480"/>
                <a:gd name="T6" fmla="*/ 0 w 672"/>
                <a:gd name="T7" fmla="*/ 22 h 480"/>
                <a:gd name="T8" fmla="*/ 0 60000 65536"/>
                <a:gd name="T9" fmla="*/ 0 60000 65536"/>
                <a:gd name="T10" fmla="*/ 0 60000 65536"/>
                <a:gd name="T11" fmla="*/ 0 60000 65536"/>
                <a:gd name="T12" fmla="*/ 0 w 672"/>
                <a:gd name="T13" fmla="*/ 0 h 480"/>
                <a:gd name="T14" fmla="*/ 672 w 672"/>
                <a:gd name="T15" fmla="*/ 480 h 480"/>
              </a:gdLst>
              <a:ahLst/>
              <a:cxnLst>
                <a:cxn ang="T8">
                  <a:pos x="T0" y="T1"/>
                </a:cxn>
                <a:cxn ang="T9">
                  <a:pos x="T2" y="T3"/>
                </a:cxn>
                <a:cxn ang="T10">
                  <a:pos x="T4" y="T5"/>
                </a:cxn>
                <a:cxn ang="T11">
                  <a:pos x="T6" y="T7"/>
                </a:cxn>
              </a:cxnLst>
              <a:rect l="T12" t="T13" r="T14" b="T15"/>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xtLst>
              <a:ext uri="{909E8E84-426E-40DD-AFC4-6F175D3DCCD1}">
                <a14:hiddenFill xmlns:a14="http://schemas.microsoft.com/office/drawing/2010/main">
                  <a:solidFill>
                    <a:srgbClr val="FFFFFF"/>
                  </a:solidFill>
                </a14:hiddenFill>
              </a:ext>
            </a:extLst>
          </p:spPr>
          <p:txBody>
            <a:bodyPr rot="10800000"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4" name="Group 22"/>
          <p:cNvGrpSpPr>
            <a:grpSpLocks/>
          </p:cNvGrpSpPr>
          <p:nvPr/>
        </p:nvGrpSpPr>
        <p:grpSpPr bwMode="auto">
          <a:xfrm>
            <a:off x="6019800" y="4386064"/>
            <a:ext cx="2363788" cy="892175"/>
            <a:chOff x="3455" y="1968"/>
            <a:chExt cx="1489" cy="562"/>
          </a:xfrm>
        </p:grpSpPr>
        <p:sp>
          <p:nvSpPr>
            <p:cNvPr id="45" name="Oval 23"/>
            <p:cNvSpPr>
              <a:spLocks noChangeArrowheads="1"/>
            </p:cNvSpPr>
            <p:nvPr/>
          </p:nvSpPr>
          <p:spPr bwMode="auto">
            <a:xfrm>
              <a:off x="3455" y="2405"/>
              <a:ext cx="144" cy="125"/>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6" name="Rectangle 24"/>
            <p:cNvSpPr>
              <a:spLocks noChangeArrowheads="1"/>
            </p:cNvSpPr>
            <p:nvPr/>
          </p:nvSpPr>
          <p:spPr bwMode="auto">
            <a:xfrm>
              <a:off x="4080" y="1968"/>
              <a:ext cx="864" cy="44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200" b="1">
                  <a:solidFill>
                    <a:srgbClr val="FF0000"/>
                  </a:solidFill>
                  <a:ea typeface="华文中宋" panose="02010600040101010101" pitchFamily="2" charset="-122"/>
                </a:rPr>
                <a:t>要证明的</a:t>
              </a:r>
            </a:p>
            <a:p>
              <a:pPr algn="just" eaLnBrk="1" hangingPunct="1"/>
              <a:r>
                <a:rPr lang="en-US" altLang="zh-CN" sz="2200" b="1">
                  <a:solidFill>
                    <a:srgbClr val="FF0000"/>
                  </a:solidFill>
                  <a:ea typeface="华文中宋" panose="02010600040101010101" pitchFamily="2" charset="-122"/>
                </a:rPr>
                <a:t>??</a:t>
              </a:r>
              <a:r>
                <a:rPr lang="zh-CN" altLang="en-US" sz="2200" b="1">
                  <a:solidFill>
                    <a:srgbClr val="FF0000"/>
                  </a:solidFill>
                  <a:latin typeface="华文中宋" panose="02010600040101010101" pitchFamily="2" charset="-122"/>
                  <a:ea typeface="华文中宋" panose="02010600040101010101" pitchFamily="2" charset="-122"/>
                </a:rPr>
                <a:t>问题</a:t>
              </a:r>
              <a:endParaRPr lang="zh-CN" altLang="en-US"/>
            </a:p>
          </p:txBody>
        </p:sp>
        <p:sp>
          <p:nvSpPr>
            <p:cNvPr id="47" name="Freeform 28"/>
            <p:cNvSpPr>
              <a:spLocks/>
            </p:cNvSpPr>
            <p:nvPr/>
          </p:nvSpPr>
          <p:spPr bwMode="auto">
            <a:xfrm>
              <a:off x="3600" y="2160"/>
              <a:ext cx="528" cy="240"/>
            </a:xfrm>
            <a:custGeom>
              <a:avLst/>
              <a:gdLst>
                <a:gd name="T0" fmla="*/ 23 w 672"/>
                <a:gd name="T1" fmla="*/ 0 h 480"/>
                <a:gd name="T2" fmla="*/ 6 w 672"/>
                <a:gd name="T3" fmla="*/ 1 h 480"/>
                <a:gd name="T4" fmla="*/ 17 w 672"/>
                <a:gd name="T5" fmla="*/ 1 h 480"/>
                <a:gd name="T6" fmla="*/ 0 w 672"/>
                <a:gd name="T7" fmla="*/ 1 h 480"/>
                <a:gd name="T8" fmla="*/ 0 60000 65536"/>
                <a:gd name="T9" fmla="*/ 0 60000 65536"/>
                <a:gd name="T10" fmla="*/ 0 60000 65536"/>
                <a:gd name="T11" fmla="*/ 0 60000 65536"/>
                <a:gd name="T12" fmla="*/ 0 w 672"/>
                <a:gd name="T13" fmla="*/ 0 h 480"/>
                <a:gd name="T14" fmla="*/ 672 w 672"/>
                <a:gd name="T15" fmla="*/ 480 h 480"/>
              </a:gdLst>
              <a:ahLst/>
              <a:cxnLst>
                <a:cxn ang="T8">
                  <a:pos x="T0" y="T1"/>
                </a:cxn>
                <a:cxn ang="T9">
                  <a:pos x="T2" y="T3"/>
                </a:cxn>
                <a:cxn ang="T10">
                  <a:pos x="T4" y="T5"/>
                </a:cxn>
                <a:cxn ang="T11">
                  <a:pos x="T6" y="T7"/>
                </a:cxn>
              </a:cxnLst>
              <a:rect l="T12" t="T13" r="T14" b="T15"/>
              <a:pathLst>
                <a:path w="672" h="480">
                  <a:moveTo>
                    <a:pt x="672" y="0"/>
                  </a:moveTo>
                  <a:cubicBezTo>
                    <a:pt x="448" y="100"/>
                    <a:pt x="224" y="200"/>
                    <a:pt x="192" y="240"/>
                  </a:cubicBezTo>
                  <a:cubicBezTo>
                    <a:pt x="160" y="280"/>
                    <a:pt x="512" y="200"/>
                    <a:pt x="480" y="240"/>
                  </a:cubicBezTo>
                  <a:cubicBezTo>
                    <a:pt x="448" y="280"/>
                    <a:pt x="224" y="380"/>
                    <a:pt x="0" y="480"/>
                  </a:cubicBezTo>
                </a:path>
              </a:pathLst>
            </a:custGeom>
            <a:noFill/>
            <a:ln w="31750">
              <a:solidFill>
                <a:srgbClr val="A50021"/>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48" name="Line 26"/>
          <p:cNvSpPr>
            <a:spLocks noChangeShapeType="1"/>
          </p:cNvSpPr>
          <p:nvPr/>
        </p:nvSpPr>
        <p:spPr bwMode="auto">
          <a:xfrm>
            <a:off x="3429000" y="5071864"/>
            <a:ext cx="2517775" cy="92075"/>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78</a:t>
            </a:fld>
            <a:endParaRPr lang="en-US" altLang="zh-CN" dirty="0"/>
          </a:p>
        </p:txBody>
      </p:sp>
    </p:spTree>
    <p:extLst>
      <p:ext uri="{BB962C8B-B14F-4D97-AF65-F5344CB8AC3E}">
        <p14:creationId xmlns:p14="http://schemas.microsoft.com/office/powerpoint/2010/main" val="287639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additive="base">
                                        <p:cTn id="7" dur="500" fill="hold"/>
                                        <p:tgtEl>
                                          <p:spTgt spid="44"/>
                                        </p:tgtEl>
                                        <p:attrNameLst>
                                          <p:attrName>ppt_x</p:attrName>
                                        </p:attrNameLst>
                                      </p:cBhvr>
                                      <p:tavLst>
                                        <p:tav tm="0">
                                          <p:val>
                                            <p:strVal val="#ppt_x"/>
                                          </p:val>
                                        </p:tav>
                                        <p:tav tm="100000">
                                          <p:val>
                                            <p:strVal val="#ppt_x"/>
                                          </p:val>
                                        </p:tav>
                                      </p:tavLst>
                                    </p:anim>
                                    <p:anim calcmode="lin" valueType="num">
                                      <p:cBhvr additive="base">
                                        <p:cTn id="8" dur="500" fill="hold"/>
                                        <p:tgtEl>
                                          <p:spTgt spid="4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500" fill="hold"/>
                                        <p:tgtEl>
                                          <p:spTgt spid="48"/>
                                        </p:tgtEl>
                                        <p:attrNameLst>
                                          <p:attrName>ppt_x</p:attrName>
                                        </p:attrNameLst>
                                      </p:cBhvr>
                                      <p:tavLst>
                                        <p:tav tm="0">
                                          <p:val>
                                            <p:strVal val="#ppt_x"/>
                                          </p:val>
                                        </p:tav>
                                        <p:tav tm="100000">
                                          <p:val>
                                            <p:strVal val="#ppt_x"/>
                                          </p:val>
                                        </p:tav>
                                      </p:tavLst>
                                    </p:anim>
                                    <p:anim calcmode="lin" valueType="num">
                                      <p:cBhvr additive="base">
                                        <p:cTn id="12" dur="500" fill="hold"/>
                                        <p:tgtEl>
                                          <p:spTgt spid="4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anim calcmode="lin" valueType="num">
                                      <p:cBhvr additive="base">
                                        <p:cTn id="15" dur="500" fill="hold"/>
                                        <p:tgtEl>
                                          <p:spTgt spid="26"/>
                                        </p:tgtEl>
                                        <p:attrNameLst>
                                          <p:attrName>ppt_x</p:attrName>
                                        </p:attrNameLst>
                                      </p:cBhvr>
                                      <p:tavLst>
                                        <p:tav tm="0">
                                          <p:val>
                                            <p:strVal val="#ppt_x"/>
                                          </p:val>
                                        </p:tav>
                                        <p:tav tm="100000">
                                          <p:val>
                                            <p:strVal val="#ppt_x"/>
                                          </p:val>
                                        </p:tav>
                                      </p:tavLst>
                                    </p:anim>
                                    <p:anim calcmode="lin" valueType="num">
                                      <p:cBhvr additive="base">
                                        <p:cTn id="1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Implication of NP-Completeness</a:t>
            </a:r>
          </a:p>
        </p:txBody>
      </p:sp>
      <p:sp>
        <p:nvSpPr>
          <p:cNvPr id="103429" name="Rectangle 3"/>
          <p:cNvSpPr>
            <a:spLocks noGrp="1" noChangeArrowheads="1"/>
          </p:cNvSpPr>
          <p:nvPr>
            <p:ph type="body" idx="1"/>
          </p:nvPr>
        </p:nvSpPr>
        <p:spPr/>
        <p:txBody>
          <a:bodyPr/>
          <a:lstStyle/>
          <a:p>
            <a:pPr>
              <a:buFontTx/>
              <a:buNone/>
            </a:pPr>
            <a:r>
              <a:rPr lang="en-US" altLang="zh-CN" dirty="0" smtClean="0">
                <a:solidFill>
                  <a:srgbClr val="FF0000"/>
                </a:solidFill>
                <a:latin typeface="Franklin Gothic Book" pitchFamily="32" charset="0"/>
                <a:ea typeface="ＭＳ Ｐゴシック" pitchFamily="32" charset="-128"/>
              </a:rPr>
              <a:t>Theorem:  </a:t>
            </a:r>
            <a:r>
              <a:rPr lang="en-US" altLang="zh-CN" dirty="0" smtClean="0">
                <a:latin typeface="Franklin Gothic Book" pitchFamily="32" charset="0"/>
                <a:ea typeface="ＭＳ Ｐゴシック" pitchFamily="32" charset="-128"/>
              </a:rPr>
              <a:t>Suppose L is NP-complete.</a:t>
            </a:r>
          </a:p>
          <a:p>
            <a:pPr>
              <a:buFont typeface="Wingdings" pitchFamily="32" charset="2"/>
              <a:buNone/>
            </a:pPr>
            <a:r>
              <a:rPr lang="en-US" altLang="zh-CN" dirty="0" smtClean="0">
                <a:latin typeface="Franklin Gothic Book" pitchFamily="32" charset="0"/>
                <a:ea typeface="ＭＳ Ｐゴシック" pitchFamily="32" charset="-128"/>
              </a:rPr>
              <a:t>(a) If there is a poly time algorithm for L, then</a:t>
            </a:r>
          </a:p>
          <a:p>
            <a:pPr>
              <a:buNone/>
            </a:pPr>
            <a:r>
              <a:rPr lang="en-US" altLang="zh-CN" dirty="0" smtClean="0">
                <a:latin typeface="Franklin Gothic Book" pitchFamily="32" charset="0"/>
                <a:ea typeface="ＭＳ Ｐゴシック" pitchFamily="32" charset="-128"/>
              </a:rPr>
              <a:t>	</a:t>
            </a:r>
            <a:r>
              <a:rPr lang="en-US" altLang="zh-TW" dirty="0"/>
              <a:t>then </a:t>
            </a:r>
            <a:r>
              <a:rPr lang="en-US" altLang="zh-TW" i="1" dirty="0">
                <a:solidFill>
                  <a:srgbClr val="3333FF"/>
                </a:solidFill>
              </a:rPr>
              <a:t>every</a:t>
            </a:r>
            <a:r>
              <a:rPr lang="en-US" altLang="zh-TW" dirty="0"/>
              <a:t> </a:t>
            </a:r>
            <a:r>
              <a:rPr lang="en-US" altLang="zh-TW" dirty="0">
                <a:latin typeface="Franklin Gothic Book" pitchFamily="32" charset="0"/>
                <a:ea typeface="ＭＳ Ｐゴシック" pitchFamily="32" charset="-128"/>
              </a:rPr>
              <a:t>problem in NP can also be solved similarly (i.e., P=NP)</a:t>
            </a:r>
            <a:r>
              <a:rPr lang="en-US" altLang="zh-CN" dirty="0">
                <a:latin typeface="Franklin Gothic Book" pitchFamily="32" charset="0"/>
                <a:ea typeface="ＭＳ Ｐゴシック" pitchFamily="32" charset="-128"/>
              </a:rPr>
              <a:t>.</a:t>
            </a:r>
          </a:p>
          <a:p>
            <a:pPr>
              <a:buFontTx/>
              <a:buNone/>
            </a:pPr>
            <a:r>
              <a:rPr lang="en-US" altLang="zh-CN" dirty="0" smtClean="0">
                <a:latin typeface="Franklin Gothic Book" pitchFamily="32" charset="0"/>
                <a:ea typeface="ＭＳ Ｐゴシック" pitchFamily="32" charset="-128"/>
              </a:rPr>
              <a:t>(b) If there is no poly time algorithm for L, then there is no poly time algorithm for any </a:t>
            </a:r>
          </a:p>
          <a:p>
            <a:pPr>
              <a:buFontTx/>
              <a:buNone/>
            </a:pPr>
            <a:r>
              <a:rPr lang="en-US" altLang="zh-CN" dirty="0" smtClean="0">
                <a:latin typeface="Franklin Gothic Book" pitchFamily="32" charset="0"/>
                <a:ea typeface="ＭＳ Ｐゴシック" pitchFamily="32" charset="-128"/>
              </a:rPr>
              <a:t>	 NP-complete language.</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79</a:t>
            </a:fld>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827088" y="188913"/>
            <a:ext cx="7772400" cy="792162"/>
          </a:xfrm>
        </p:spPr>
        <p:txBody>
          <a:bodyPr/>
          <a:lstStyle/>
          <a:p>
            <a:r>
              <a:rPr lang="zh-CN" altLang="en-US">
                <a:latin typeface="楷体_GB2312" pitchFamily="1" charset="-122"/>
                <a:ea typeface="楷体_GB2312" pitchFamily="1" charset="-122"/>
              </a:rPr>
              <a:t>随机存取存储程序机</a:t>
            </a:r>
            <a:r>
              <a:rPr lang="en-US" altLang="zh-CN">
                <a:latin typeface="楷体_GB2312" pitchFamily="1" charset="-122"/>
                <a:ea typeface="楷体_GB2312" pitchFamily="1" charset="-122"/>
              </a:rPr>
              <a:t>RASP</a:t>
            </a:r>
          </a:p>
        </p:txBody>
      </p:sp>
      <p:sp>
        <p:nvSpPr>
          <p:cNvPr id="15363" name="Rectangle 3"/>
          <p:cNvSpPr>
            <a:spLocks noGrp="1" noChangeArrowheads="1"/>
          </p:cNvSpPr>
          <p:nvPr>
            <p:ph type="body" idx="1"/>
          </p:nvPr>
        </p:nvSpPr>
        <p:spPr>
          <a:xfrm>
            <a:off x="251520" y="1196752"/>
            <a:ext cx="8206680" cy="4754562"/>
          </a:xfrm>
        </p:spPr>
        <p:txBody>
          <a:bodyPr/>
          <a:lstStyle/>
          <a:p>
            <a:pPr>
              <a:spcBef>
                <a:spcPct val="0"/>
              </a:spcBef>
              <a:buFontTx/>
              <a:buNone/>
            </a:pPr>
            <a:r>
              <a:rPr lang="en-US" altLang="zh-CN" sz="4000" b="1" dirty="0" smtClean="0">
                <a:solidFill>
                  <a:srgbClr val="00B050"/>
                </a:solidFill>
                <a:latin typeface="楷体_GB2312" pitchFamily="1" charset="-122"/>
                <a:ea typeface="楷体_GB2312" pitchFamily="1" charset="-122"/>
              </a:rPr>
              <a:t>RASP</a:t>
            </a:r>
            <a:r>
              <a:rPr lang="zh-CN" altLang="en-US" sz="4000" b="1" dirty="0">
                <a:solidFill>
                  <a:srgbClr val="00B050"/>
                </a:solidFill>
                <a:latin typeface="楷体_GB2312" pitchFamily="1" charset="-122"/>
                <a:ea typeface="楷体_GB2312" pitchFamily="1" charset="-122"/>
              </a:rPr>
              <a:t>程序的</a:t>
            </a:r>
            <a:r>
              <a:rPr lang="zh-CN" altLang="en-US" sz="4000" b="1" dirty="0" smtClean="0">
                <a:solidFill>
                  <a:srgbClr val="00B050"/>
                </a:solidFill>
                <a:latin typeface="楷体_GB2312" pitchFamily="1" charset="-122"/>
                <a:ea typeface="楷体_GB2312" pitchFamily="1" charset="-122"/>
              </a:rPr>
              <a:t>复杂性</a:t>
            </a:r>
            <a:endParaRPr lang="en-US" altLang="zh-CN" sz="4000" b="1" dirty="0" smtClean="0">
              <a:solidFill>
                <a:srgbClr val="00B050"/>
              </a:solidFill>
              <a:latin typeface="楷体_GB2312" pitchFamily="1" charset="-122"/>
              <a:ea typeface="楷体_GB2312" pitchFamily="1" charset="-122"/>
            </a:endParaRPr>
          </a:p>
          <a:p>
            <a:pPr>
              <a:spcBef>
                <a:spcPct val="0"/>
              </a:spcBef>
              <a:buFontTx/>
              <a:buNone/>
            </a:pPr>
            <a:endParaRPr lang="zh-CN" altLang="en-US" dirty="0">
              <a:solidFill>
                <a:srgbClr val="00B050"/>
              </a:solidFill>
              <a:latin typeface="楷体_GB2312" pitchFamily="1" charset="-122"/>
              <a:ea typeface="楷体_GB2312" pitchFamily="1" charset="-122"/>
            </a:endParaRPr>
          </a:p>
          <a:p>
            <a:pPr>
              <a:spcBef>
                <a:spcPct val="0"/>
              </a:spcBef>
              <a:buFontTx/>
              <a:buNone/>
            </a:pPr>
            <a:r>
              <a:rPr lang="zh-CN" altLang="en-US" dirty="0">
                <a:latin typeface="楷体_GB2312" pitchFamily="1" charset="-122"/>
                <a:ea typeface="楷体_GB2312" pitchFamily="1" charset="-122"/>
              </a:rPr>
              <a:t>	</a:t>
            </a:r>
            <a:r>
              <a:rPr lang="zh-CN" altLang="en-US" b="1" dirty="0">
                <a:latin typeface="楷体_GB2312" pitchFamily="1" charset="-122"/>
                <a:ea typeface="楷体_GB2312" pitchFamily="1" charset="-122"/>
              </a:rPr>
              <a:t>不管是在均匀耗费标准下，还是在对数耗费标准下，</a:t>
            </a:r>
            <a:r>
              <a:rPr lang="en-US" altLang="zh-CN" b="1" dirty="0">
                <a:latin typeface="楷体_GB2312" pitchFamily="1" charset="-122"/>
                <a:ea typeface="楷体_GB2312" pitchFamily="1" charset="-122"/>
              </a:rPr>
              <a:t>RAM</a:t>
            </a:r>
            <a:r>
              <a:rPr lang="zh-CN" altLang="en-US" b="1" dirty="0">
                <a:latin typeface="楷体_GB2312" pitchFamily="1" charset="-122"/>
                <a:ea typeface="楷体_GB2312" pitchFamily="1" charset="-122"/>
              </a:rPr>
              <a:t>程序和</a:t>
            </a:r>
            <a:r>
              <a:rPr lang="en-US" altLang="zh-CN" b="1" dirty="0">
                <a:latin typeface="楷体_GB2312" pitchFamily="1" charset="-122"/>
                <a:ea typeface="楷体_GB2312" pitchFamily="1" charset="-122"/>
              </a:rPr>
              <a:t>RASP</a:t>
            </a:r>
            <a:r>
              <a:rPr lang="zh-CN" altLang="en-US" b="1" dirty="0">
                <a:latin typeface="楷体_GB2312" pitchFamily="1" charset="-122"/>
                <a:ea typeface="楷体_GB2312" pitchFamily="1" charset="-122"/>
              </a:rPr>
              <a:t>程序的复杂性只差一个常数因子。在一个计算模型下</a:t>
            </a:r>
            <a:r>
              <a:rPr lang="en-US" altLang="zh-CN" b="1" dirty="0">
                <a:latin typeface="楷体_GB2312" pitchFamily="1" charset="-122"/>
                <a:ea typeface="楷体_GB2312" pitchFamily="1" charset="-122"/>
              </a:rPr>
              <a:t>T(n)</a:t>
            </a:r>
            <a:r>
              <a:rPr lang="zh-CN" altLang="en-US" b="1" dirty="0">
                <a:latin typeface="楷体_GB2312" pitchFamily="1" charset="-122"/>
                <a:ea typeface="楷体_GB2312" pitchFamily="1" charset="-122"/>
              </a:rPr>
              <a:t>时间内完成的输入</a:t>
            </a:r>
            <a:r>
              <a:rPr lang="en-US" altLang="zh-CN" b="1" dirty="0">
                <a:latin typeface="楷体_GB2312" pitchFamily="1" charset="-122"/>
                <a:ea typeface="楷体_GB2312" pitchFamily="1" charset="-122"/>
              </a:rPr>
              <a:t>-</a:t>
            </a:r>
            <a:r>
              <a:rPr lang="zh-CN" altLang="en-US" b="1" dirty="0">
                <a:latin typeface="楷体_GB2312" pitchFamily="1" charset="-122"/>
                <a:ea typeface="楷体_GB2312" pitchFamily="1" charset="-122"/>
              </a:rPr>
              <a:t>输出映射可在另一个计算模型下模拟，并在</a:t>
            </a:r>
            <a:r>
              <a:rPr lang="en-US" altLang="zh-CN" b="1" dirty="0" err="1">
                <a:latin typeface="楷体_GB2312" pitchFamily="1" charset="-122"/>
                <a:ea typeface="楷体_GB2312" pitchFamily="1" charset="-122"/>
              </a:rPr>
              <a:t>kT</a:t>
            </a:r>
            <a:r>
              <a:rPr lang="en-US" altLang="zh-CN" b="1" dirty="0">
                <a:latin typeface="楷体_GB2312" pitchFamily="1" charset="-122"/>
                <a:ea typeface="楷体_GB2312" pitchFamily="1" charset="-122"/>
              </a:rPr>
              <a:t>(n)</a:t>
            </a:r>
            <a:r>
              <a:rPr lang="zh-CN" altLang="en-US" b="1" dirty="0">
                <a:latin typeface="楷体_GB2312" pitchFamily="1" charset="-122"/>
                <a:ea typeface="楷体_GB2312" pitchFamily="1" charset="-122"/>
              </a:rPr>
              <a:t>时间内完成。其中</a:t>
            </a:r>
            <a:r>
              <a:rPr lang="en-US" altLang="zh-CN" b="1" dirty="0">
                <a:latin typeface="楷体_GB2312" pitchFamily="1" charset="-122"/>
                <a:ea typeface="楷体_GB2312" pitchFamily="1" charset="-122"/>
              </a:rPr>
              <a:t>k</a:t>
            </a:r>
            <a:r>
              <a:rPr lang="zh-CN" altLang="en-US" b="1" dirty="0">
                <a:latin typeface="楷体_GB2312" pitchFamily="1" charset="-122"/>
                <a:ea typeface="楷体_GB2312" pitchFamily="1" charset="-122"/>
              </a:rPr>
              <a:t>是一个常数因子。空间复杂性的情况也是类似的。</a:t>
            </a:r>
            <a:endParaRPr lang="zh-CN" altLang="en-US" sz="4000" b="1" dirty="0">
              <a:solidFill>
                <a:schemeClr val="accent2"/>
              </a:solidFill>
              <a:latin typeface="楷体_GB2312" pitchFamily="1" charset="-122"/>
              <a:ea typeface="楷体_GB2312" pitchFamily="1" charset="-122"/>
            </a:endParaRPr>
          </a:p>
          <a:p>
            <a:pPr>
              <a:buFontTx/>
              <a:buNone/>
            </a:pPr>
            <a:endParaRPr lang="zh-CN" altLang="en-US" dirty="0"/>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8</a:t>
            </a:fld>
            <a:endParaRPr lang="en-US" altLang="zh-CN" dirty="0"/>
          </a:p>
        </p:txBody>
      </p:sp>
    </p:spTree>
    <p:extLst>
      <p:ext uri="{BB962C8B-B14F-4D97-AF65-F5344CB8AC3E}">
        <p14:creationId xmlns:p14="http://schemas.microsoft.com/office/powerpoint/2010/main" val="328358146"/>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pPr eaLnBrk="1" hangingPunct="1"/>
            <a:endParaRPr lang="zh-CN" altLang="en-US" smtClean="0">
              <a:ea typeface="宋体" panose="02010600030101010101" pitchFamily="2" charset="-122"/>
            </a:endParaRPr>
          </a:p>
        </p:txBody>
      </p:sp>
      <p:sp>
        <p:nvSpPr>
          <p:cNvPr id="23556" name="Rectangle 3"/>
          <p:cNvSpPr>
            <a:spLocks noGrp="1" noChangeArrowheads="1"/>
          </p:cNvSpPr>
          <p:nvPr>
            <p:ph type="body" idx="1"/>
          </p:nvPr>
        </p:nvSpPr>
        <p:spPr/>
        <p:txBody>
          <a:bodyPr/>
          <a:lstStyle/>
          <a:p>
            <a:pPr eaLnBrk="1" hangingPunct="1">
              <a:lnSpc>
                <a:spcPct val="90000"/>
              </a:lnSpc>
            </a:pPr>
            <a:r>
              <a:rPr lang="en-US" altLang="zh-CN" dirty="0" smtClean="0">
                <a:solidFill>
                  <a:srgbClr val="0000FF"/>
                </a:solidFill>
                <a:ea typeface="宋体" panose="02010600030101010101" pitchFamily="2" charset="-122"/>
              </a:rPr>
              <a:t>Theorem.</a:t>
            </a:r>
            <a:r>
              <a:rPr lang="en-US" altLang="zh-CN" dirty="0" smtClean="0">
                <a:ea typeface="宋体" panose="02010600030101010101" pitchFamily="2" charset="-122"/>
              </a:rPr>
              <a:t> If any NP-complete problem is polynomial-time solvable, then P = NP.</a:t>
            </a:r>
          </a:p>
          <a:p>
            <a:pPr eaLnBrk="1" hangingPunct="1">
              <a:lnSpc>
                <a:spcPct val="90000"/>
              </a:lnSpc>
            </a:pPr>
            <a:endParaRPr lang="en-US" altLang="zh-CN" dirty="0" smtClean="0">
              <a:ea typeface="宋体" panose="02010600030101010101" pitchFamily="2" charset="-122"/>
            </a:endParaRPr>
          </a:p>
          <a:p>
            <a:pPr eaLnBrk="1" hangingPunct="1">
              <a:lnSpc>
                <a:spcPct val="90000"/>
              </a:lnSpc>
            </a:pPr>
            <a:r>
              <a:rPr lang="en-US" altLang="zh-CN" dirty="0" smtClean="0">
                <a:ea typeface="宋体" panose="02010600030101010101" pitchFamily="2" charset="-122"/>
              </a:rPr>
              <a:t>Pf. Suppose that </a:t>
            </a:r>
            <a:r>
              <a:rPr lang="en-US" altLang="zh-CN" i="1" dirty="0" smtClean="0">
                <a:solidFill>
                  <a:srgbClr val="FF3300"/>
                </a:solidFill>
                <a:ea typeface="宋体" panose="02010600030101010101" pitchFamily="2" charset="-122"/>
              </a:rPr>
              <a:t>L</a:t>
            </a:r>
            <a:r>
              <a:rPr lang="en-US" altLang="zh-CN" dirty="0" smtClean="0">
                <a:solidFill>
                  <a:srgbClr val="FF3300"/>
                </a:solidFill>
                <a:ea typeface="宋体" panose="02010600030101010101" pitchFamily="2" charset="-122"/>
              </a:rPr>
              <a:t> ∈ P</a:t>
            </a:r>
            <a:r>
              <a:rPr lang="en-US" altLang="zh-CN" dirty="0" smtClean="0">
                <a:ea typeface="宋体" panose="02010600030101010101" pitchFamily="2" charset="-122"/>
              </a:rPr>
              <a:t> and also that </a:t>
            </a:r>
            <a:r>
              <a:rPr lang="en-US" altLang="zh-CN" i="1" dirty="0" smtClean="0">
                <a:solidFill>
                  <a:srgbClr val="FF3300"/>
                </a:solidFill>
                <a:ea typeface="宋体" panose="02010600030101010101" pitchFamily="2" charset="-122"/>
              </a:rPr>
              <a:t>L</a:t>
            </a:r>
            <a:r>
              <a:rPr lang="en-US" altLang="zh-CN" dirty="0" smtClean="0">
                <a:solidFill>
                  <a:srgbClr val="FF3300"/>
                </a:solidFill>
                <a:ea typeface="宋体" panose="02010600030101010101" pitchFamily="2" charset="-122"/>
              </a:rPr>
              <a:t> ∈ NPC</a:t>
            </a:r>
            <a:r>
              <a:rPr lang="en-US" altLang="zh-CN" dirty="0" smtClean="0">
                <a:ea typeface="宋体" panose="02010600030101010101" pitchFamily="2" charset="-122"/>
              </a:rPr>
              <a:t>. For any </a:t>
            </a:r>
            <a:r>
              <a:rPr lang="en-US" altLang="zh-CN" i="1" dirty="0" smtClean="0">
                <a:solidFill>
                  <a:srgbClr val="FF3300"/>
                </a:solidFill>
                <a:ea typeface="宋体" panose="02010600030101010101" pitchFamily="2" charset="-122"/>
              </a:rPr>
              <a:t>L</a:t>
            </a:r>
            <a:r>
              <a:rPr lang="en-US" altLang="zh-CN" dirty="0" smtClean="0">
                <a:solidFill>
                  <a:srgbClr val="FF3300"/>
                </a:solidFill>
                <a:ea typeface="宋体" panose="02010600030101010101" pitchFamily="2" charset="-122"/>
              </a:rPr>
              <a:t>′ ∈ NP</a:t>
            </a:r>
            <a:r>
              <a:rPr lang="en-US" altLang="zh-CN" dirty="0" smtClean="0">
                <a:ea typeface="宋体" panose="02010600030101010101" pitchFamily="2" charset="-122"/>
              </a:rPr>
              <a:t>, we have </a:t>
            </a:r>
            <a:r>
              <a:rPr lang="en-US" altLang="zh-CN" i="1" dirty="0" smtClean="0">
                <a:solidFill>
                  <a:srgbClr val="FF3300"/>
                </a:solidFill>
                <a:ea typeface="宋体" panose="02010600030101010101" pitchFamily="2" charset="-122"/>
              </a:rPr>
              <a:t>L</a:t>
            </a:r>
            <a:r>
              <a:rPr lang="en-US" altLang="zh-CN" dirty="0" smtClean="0">
                <a:solidFill>
                  <a:srgbClr val="FF3300"/>
                </a:solidFill>
                <a:ea typeface="宋体" panose="02010600030101010101" pitchFamily="2" charset="-122"/>
              </a:rPr>
              <a:t>′ ≤</a:t>
            </a:r>
            <a:r>
              <a:rPr lang="en-US" altLang="zh-CN" baseline="-30000" dirty="0" smtClean="0">
                <a:solidFill>
                  <a:srgbClr val="FF3300"/>
                </a:solidFill>
                <a:ea typeface="宋体" panose="02010600030101010101" pitchFamily="2" charset="-122"/>
              </a:rPr>
              <a:t>P</a:t>
            </a:r>
            <a:r>
              <a:rPr lang="en-US" altLang="zh-CN" dirty="0" smtClean="0">
                <a:solidFill>
                  <a:srgbClr val="FF3300"/>
                </a:solidFill>
                <a:ea typeface="宋体" panose="02010600030101010101" pitchFamily="2" charset="-122"/>
              </a:rPr>
              <a:t> </a:t>
            </a:r>
            <a:r>
              <a:rPr lang="en-US" altLang="zh-CN" i="1" dirty="0" smtClean="0">
                <a:solidFill>
                  <a:srgbClr val="FF3300"/>
                </a:solidFill>
                <a:ea typeface="宋体" panose="02010600030101010101" pitchFamily="2" charset="-122"/>
              </a:rPr>
              <a:t>L</a:t>
            </a:r>
            <a:r>
              <a:rPr lang="en-US" altLang="zh-CN" dirty="0" smtClean="0">
                <a:ea typeface="宋体" panose="02010600030101010101" pitchFamily="2" charset="-122"/>
              </a:rPr>
              <a:t> by property 2 of the definition of NP-completeness. Thus, by above Lemma , we also have that </a:t>
            </a:r>
            <a:r>
              <a:rPr lang="en-US" altLang="zh-CN" i="1" dirty="0" smtClean="0">
                <a:solidFill>
                  <a:srgbClr val="FF3300"/>
                </a:solidFill>
                <a:ea typeface="宋体" panose="02010600030101010101" pitchFamily="2" charset="-122"/>
              </a:rPr>
              <a:t>L</a:t>
            </a:r>
            <a:r>
              <a:rPr lang="en-US" altLang="zh-CN" dirty="0" smtClean="0">
                <a:solidFill>
                  <a:srgbClr val="FF3300"/>
                </a:solidFill>
                <a:ea typeface="宋体" panose="02010600030101010101" pitchFamily="2" charset="-122"/>
              </a:rPr>
              <a:t>′ ∈ P</a:t>
            </a:r>
            <a:r>
              <a:rPr lang="en-US" altLang="zh-CN" dirty="0" smtClean="0">
                <a:ea typeface="宋体" panose="02010600030101010101" pitchFamily="2" charset="-122"/>
              </a:rPr>
              <a:t>, which proves the theorem. </a:t>
            </a:r>
          </a:p>
        </p:txBody>
      </p:sp>
      <p:sp>
        <p:nvSpPr>
          <p:cNvPr id="23558" name="Rectangle 5"/>
          <p:cNvSpPr>
            <a:spLocks noChangeArrowheads="1"/>
          </p:cNvSpPr>
          <p:nvPr/>
        </p:nvSpPr>
        <p:spPr bwMode="auto">
          <a:xfrm>
            <a:off x="7885113" y="5084763"/>
            <a:ext cx="142875" cy="144462"/>
          </a:xfrm>
          <a:prstGeom prst="rect">
            <a:avLst/>
          </a:prstGeom>
          <a:solidFill>
            <a:schemeClr val="accent1"/>
          </a:solidFill>
          <a:ln w="9525">
            <a:solidFill>
              <a:schemeClr val="tx1"/>
            </a:solidFill>
            <a:miter lim="800000"/>
            <a:headEnd/>
            <a:tailEnd/>
          </a:ln>
        </p:spPr>
        <p:txBody>
          <a:bodyPr wrap="none" anchor="ctr"/>
          <a:lstStyle>
            <a:lvl1pPr>
              <a:spcBef>
                <a:spcPct val="20000"/>
              </a:spcBef>
              <a:buBlip>
                <a:blip r:embed="rId2"/>
              </a:buBlip>
              <a:defRPr sz="3200">
                <a:solidFill>
                  <a:schemeClr val="tx1"/>
                </a:solidFill>
                <a:latin typeface="Times New Roman" panose="02020603050405020304" pitchFamily="18" charset="0"/>
              </a:defRPr>
            </a:lvl1pPr>
            <a:lvl2pPr marL="742950" indent="-285750">
              <a:spcBef>
                <a:spcPct val="20000"/>
              </a:spcBef>
              <a:buBlip>
                <a:blip r:embed="rId3"/>
              </a:buBlip>
              <a:defRPr sz="2800">
                <a:solidFill>
                  <a:schemeClr val="tx1"/>
                </a:solidFill>
                <a:latin typeface="Arial" panose="020B0604020202020204" pitchFamily="34" charset="0"/>
              </a:defRPr>
            </a:lvl2pPr>
            <a:lvl3pPr marL="1143000" indent="-228600">
              <a:spcBef>
                <a:spcPct val="20000"/>
              </a:spcBef>
              <a:buBlip>
                <a:blip r:embed="rId3"/>
              </a:buBlip>
              <a:defRPr sz="2400">
                <a:solidFill>
                  <a:schemeClr val="tx1"/>
                </a:solidFill>
                <a:latin typeface="Arial" panose="020B0604020202020204" pitchFamily="34" charset="0"/>
              </a:defRPr>
            </a:lvl3pPr>
            <a:lvl4pPr marL="1600200" indent="-228600">
              <a:spcBef>
                <a:spcPct val="20000"/>
              </a:spcBef>
              <a:buBlip>
                <a:blip r:embed="rId3"/>
              </a:buBlip>
              <a:defRPr sz="2000">
                <a:solidFill>
                  <a:schemeClr val="tx1"/>
                </a:solidFill>
                <a:latin typeface="Arial" panose="020B0604020202020204" pitchFamily="34" charset="0"/>
              </a:defRPr>
            </a:lvl4pPr>
            <a:lvl5pPr marL="2057400" indent="-228600">
              <a:spcBef>
                <a:spcPct val="20000"/>
              </a:spcBef>
              <a:buBlip>
                <a:blip r:embed="rId3"/>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Blip>
                <a:blip r:embed="rId3"/>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Blip>
                <a:blip r:embed="rId3"/>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Blip>
                <a:blip r:embed="rId3"/>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Blip>
                <a:blip r:embed="rId3"/>
              </a:buBlip>
              <a:defRPr sz="2000">
                <a:solidFill>
                  <a:schemeClr val="tx1"/>
                </a:solidFill>
                <a:latin typeface="Arial" panose="020B0604020202020204" pitchFamily="34" charset="0"/>
              </a:defRPr>
            </a:lvl9pPr>
          </a:lstStyle>
          <a:p>
            <a:pPr eaLnBrk="1" hangingPunct="1">
              <a:spcBef>
                <a:spcPct val="0"/>
              </a:spcBef>
              <a:buFontTx/>
              <a:buNone/>
            </a:pPr>
            <a:endParaRPr lang="zh-CN" altLang="en-US" sz="1800">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80</a:t>
            </a:fld>
            <a:endParaRPr lang="en-US" altLang="zh-CN" dirty="0"/>
          </a:p>
        </p:txBody>
      </p:sp>
    </p:spTree>
    <p:extLst>
      <p:ext uri="{BB962C8B-B14F-4D97-AF65-F5344CB8AC3E}">
        <p14:creationId xmlns:p14="http://schemas.microsoft.com/office/powerpoint/2010/main" val="184311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827088" y="0"/>
            <a:ext cx="7793037" cy="1143000"/>
          </a:xfrm>
        </p:spPr>
        <p:txBody>
          <a:bodyPr/>
          <a:lstStyle/>
          <a:p>
            <a:r>
              <a:rPr lang="en-US" altLang="zh-CN" dirty="0">
                <a:latin typeface="Franklin Gothic Book" pitchFamily="32" charset="0"/>
                <a:ea typeface="ＭＳ Ｐゴシック" pitchFamily="32" charset="-128"/>
              </a:rPr>
              <a:t>Showing NP-Completeness</a:t>
            </a:r>
            <a:endParaRPr lang="en-US" altLang="zh-TW" dirty="0"/>
          </a:p>
        </p:txBody>
      </p:sp>
      <p:sp>
        <p:nvSpPr>
          <p:cNvPr id="120835" name="Rectangle 3"/>
          <p:cNvSpPr>
            <a:spLocks noGrp="1" noChangeArrowheads="1"/>
          </p:cNvSpPr>
          <p:nvPr>
            <p:ph type="body" idx="1"/>
          </p:nvPr>
        </p:nvSpPr>
        <p:spPr>
          <a:xfrm>
            <a:off x="683568" y="2476500"/>
            <a:ext cx="8102624" cy="4648200"/>
          </a:xfrm>
        </p:spPr>
        <p:txBody>
          <a:bodyPr/>
          <a:lstStyle/>
          <a:p>
            <a:pPr marL="0" indent="0">
              <a:buNone/>
            </a:pPr>
            <a:r>
              <a:rPr lang="en-US" altLang="zh-CN" sz="2400" dirty="0">
                <a:solidFill>
                  <a:srgbClr val="FF0000"/>
                </a:solidFill>
                <a:latin typeface="Franklin Gothic Book" pitchFamily="32" charset="0"/>
                <a:ea typeface="ＭＳ Ｐゴシック" pitchFamily="32" charset="-128"/>
              </a:rPr>
              <a:t>Better approach</a:t>
            </a:r>
            <a:r>
              <a:rPr lang="en-US" altLang="zh-CN" sz="2400" dirty="0">
                <a:latin typeface="Franklin Gothic Book" pitchFamily="32" charset="0"/>
                <a:ea typeface="ＭＳ Ｐゴシック" pitchFamily="32" charset="-128"/>
              </a:rPr>
              <a:t>: </a:t>
            </a:r>
            <a:r>
              <a:rPr lang="en-US" altLang="zh-TW" sz="2400" dirty="0" smtClean="0"/>
              <a:t>We </a:t>
            </a:r>
            <a:r>
              <a:rPr lang="en-US" altLang="zh-TW" sz="2400" dirty="0"/>
              <a:t>use </a:t>
            </a:r>
            <a:r>
              <a:rPr lang="en-US" altLang="zh-TW" sz="2400" i="1" dirty="0">
                <a:solidFill>
                  <a:srgbClr val="3333FF"/>
                </a:solidFill>
              </a:rPr>
              <a:t>reductions</a:t>
            </a:r>
            <a:r>
              <a:rPr lang="en-US" altLang="zh-TW" sz="2400" dirty="0"/>
              <a:t> (or </a:t>
            </a:r>
            <a:r>
              <a:rPr lang="en-US" altLang="zh-TW" sz="2400" i="1" dirty="0">
                <a:solidFill>
                  <a:srgbClr val="3333FF"/>
                </a:solidFill>
              </a:rPr>
              <a:t>transformations) </a:t>
            </a:r>
            <a:r>
              <a:rPr lang="en-US" altLang="zh-TW" sz="2400" dirty="0"/>
              <a:t>to prove that a problem is </a:t>
            </a:r>
            <a:r>
              <a:rPr lang="en-US" altLang="zh-TW" sz="2400" b="1" dirty="0">
                <a:latin typeface="Garamond" panose="02020404030301010803" pitchFamily="18" charset="0"/>
              </a:rPr>
              <a:t>NP</a:t>
            </a:r>
            <a:r>
              <a:rPr lang="en-US" altLang="zh-TW" sz="2400" dirty="0"/>
              <a:t>-complete</a:t>
            </a:r>
          </a:p>
          <a:p>
            <a:pPr marL="609600" indent="-609600"/>
            <a:endParaRPr lang="en-US" altLang="zh-TW" sz="2400" dirty="0"/>
          </a:p>
          <a:p>
            <a:pPr marL="609600" indent="-609600"/>
            <a:endParaRPr lang="en-US" altLang="zh-TW" sz="2400" dirty="0"/>
          </a:p>
          <a:p>
            <a:pPr marL="609600" indent="-609600"/>
            <a:endParaRPr lang="en-US" altLang="zh-TW" sz="2400" dirty="0"/>
          </a:p>
          <a:p>
            <a:pPr marL="609600" indent="-609600"/>
            <a:endParaRPr lang="en-US" altLang="zh-TW" sz="2400" dirty="0"/>
          </a:p>
          <a:p>
            <a:pPr marL="609600" indent="-609600"/>
            <a:endParaRPr lang="en-US" altLang="zh-TW" sz="2400" dirty="0"/>
          </a:p>
          <a:p>
            <a:pPr marL="609600" indent="-609600"/>
            <a:r>
              <a:rPr lang="en-US" altLang="zh-TW" sz="2400" i="1" dirty="0"/>
              <a:t>x</a:t>
            </a:r>
            <a:r>
              <a:rPr lang="en-US" altLang="zh-TW" sz="2400" dirty="0"/>
              <a:t> is an input for </a:t>
            </a:r>
            <a:r>
              <a:rPr lang="en-US" altLang="zh-TW" sz="2400" b="1" i="1" dirty="0" smtClean="0"/>
              <a:t>L1</a:t>
            </a:r>
            <a:r>
              <a:rPr lang="en-US" altLang="zh-TW" sz="2400" dirty="0" smtClean="0"/>
              <a:t>; </a:t>
            </a:r>
            <a:r>
              <a:rPr lang="en-US" altLang="zh-TW" sz="2400" i="1" dirty="0"/>
              <a:t>T</a:t>
            </a:r>
            <a:r>
              <a:rPr lang="en-US" altLang="zh-TW" sz="2400" dirty="0"/>
              <a:t>(</a:t>
            </a:r>
            <a:r>
              <a:rPr lang="en-US" altLang="zh-TW" sz="2400" i="1" dirty="0"/>
              <a:t>x</a:t>
            </a:r>
            <a:r>
              <a:rPr lang="en-US" altLang="zh-TW" sz="2400" dirty="0"/>
              <a:t>) is an input for </a:t>
            </a:r>
            <a:r>
              <a:rPr lang="en-US" altLang="zh-TW" sz="2400" b="1" i="1" dirty="0" smtClean="0"/>
              <a:t>L2</a:t>
            </a:r>
            <a:endParaRPr lang="en-US" altLang="zh-TW" sz="2400" b="1" i="1" dirty="0"/>
          </a:p>
          <a:p>
            <a:pPr marL="609600" indent="-609600"/>
            <a:r>
              <a:rPr lang="en-US" altLang="zh-TW" sz="2400" dirty="0" smtClean="0"/>
              <a:t>(L1 </a:t>
            </a:r>
            <a:r>
              <a:rPr lang="en-US" altLang="zh-TW" sz="2400" dirty="0">
                <a:latin typeface="新細明體" panose="02020500000000000000" pitchFamily="18" charset="-120"/>
                <a:sym typeface="Symbol" panose="05050102010706020507" pitchFamily="18" charset="2"/>
              </a:rPr>
              <a:t></a:t>
            </a:r>
            <a:r>
              <a:rPr lang="en-US" altLang="zh-TW" sz="2400" dirty="0"/>
              <a:t> </a:t>
            </a:r>
            <a:r>
              <a:rPr lang="en-US" altLang="zh-TW" sz="2400" dirty="0" smtClean="0"/>
              <a:t>L2)</a:t>
            </a:r>
            <a:endParaRPr lang="en-US" altLang="zh-TW" sz="2400" dirty="0"/>
          </a:p>
        </p:txBody>
      </p:sp>
      <p:grpSp>
        <p:nvGrpSpPr>
          <p:cNvPr id="3" name="组合 2"/>
          <p:cNvGrpSpPr/>
          <p:nvPr/>
        </p:nvGrpSpPr>
        <p:grpSpPr>
          <a:xfrm>
            <a:off x="683568" y="3525234"/>
            <a:ext cx="7736160" cy="1767897"/>
            <a:chOff x="533400" y="3222575"/>
            <a:chExt cx="8534400" cy="2366665"/>
          </a:xfrm>
        </p:grpSpPr>
        <p:sp>
          <p:nvSpPr>
            <p:cNvPr id="120836" name="Rectangle 4"/>
            <p:cNvSpPr>
              <a:spLocks noChangeArrowheads="1"/>
            </p:cNvSpPr>
            <p:nvPr/>
          </p:nvSpPr>
          <p:spPr bwMode="auto">
            <a:xfrm>
              <a:off x="2133600" y="3832175"/>
              <a:ext cx="685800" cy="6858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TW" sz="2400" i="1">
                  <a:latin typeface="Arial" panose="020B0604020202020204" pitchFamily="34" charset="0"/>
                </a:rPr>
                <a:t>T</a:t>
              </a:r>
            </a:p>
          </p:txBody>
        </p:sp>
        <p:sp>
          <p:nvSpPr>
            <p:cNvPr id="120837" name="Rectangle 5"/>
            <p:cNvSpPr>
              <a:spLocks noChangeArrowheads="1"/>
            </p:cNvSpPr>
            <p:nvPr/>
          </p:nvSpPr>
          <p:spPr bwMode="auto">
            <a:xfrm>
              <a:off x="4572000" y="3755975"/>
              <a:ext cx="2590800" cy="762000"/>
            </a:xfrm>
            <a:prstGeom prst="rect">
              <a:avLst/>
            </a:prstGeom>
            <a:solidFill>
              <a:schemeClr val="accent1"/>
            </a:solidFill>
            <a:ln w="9525">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TW" sz="2400" dirty="0">
                  <a:latin typeface="Arial" panose="020B0604020202020204" pitchFamily="34" charset="0"/>
                </a:rPr>
                <a:t>Algorithm for </a:t>
              </a:r>
              <a:r>
                <a:rPr kumimoji="0" lang="en-US" altLang="zh-TW" sz="2400" b="1" i="1" dirty="0" smtClean="0">
                  <a:latin typeface="Arial" panose="020B0604020202020204" pitchFamily="34" charset="0"/>
                </a:rPr>
                <a:t>L2</a:t>
              </a:r>
              <a:endParaRPr kumimoji="0" lang="en-US" altLang="zh-TW" sz="2400" b="1" i="1" dirty="0">
                <a:latin typeface="Arial" panose="020B0604020202020204" pitchFamily="34" charset="0"/>
              </a:endParaRPr>
            </a:p>
          </p:txBody>
        </p:sp>
        <p:sp>
          <p:nvSpPr>
            <p:cNvPr id="120838" name="Line 6"/>
            <p:cNvSpPr>
              <a:spLocks noChangeShapeType="1"/>
            </p:cNvSpPr>
            <p:nvPr/>
          </p:nvSpPr>
          <p:spPr bwMode="auto">
            <a:xfrm>
              <a:off x="2819400" y="4136975"/>
              <a:ext cx="1752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839" name="Text Box 7"/>
            <p:cNvSpPr txBox="1">
              <a:spLocks noChangeArrowheads="1"/>
            </p:cNvSpPr>
            <p:nvPr/>
          </p:nvSpPr>
          <p:spPr bwMode="auto">
            <a:xfrm>
              <a:off x="3276600" y="3679775"/>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TW" sz="2400" i="1">
                  <a:latin typeface="Arial" panose="020B0604020202020204" pitchFamily="34" charset="0"/>
                </a:rPr>
                <a:t>T</a:t>
              </a:r>
              <a:r>
                <a:rPr kumimoji="0" lang="en-US" altLang="zh-TW" sz="2400">
                  <a:latin typeface="Arial" panose="020B0604020202020204" pitchFamily="34" charset="0"/>
                </a:rPr>
                <a:t>(</a:t>
              </a:r>
              <a:r>
                <a:rPr kumimoji="0" lang="en-US" altLang="zh-TW" sz="2400" i="1">
                  <a:latin typeface="Arial" panose="020B0604020202020204" pitchFamily="34" charset="0"/>
                </a:rPr>
                <a:t>x</a:t>
              </a:r>
              <a:r>
                <a:rPr kumimoji="0" lang="en-US" altLang="zh-TW" sz="2400">
                  <a:latin typeface="Arial" panose="020B0604020202020204" pitchFamily="34" charset="0"/>
                </a:rPr>
                <a:t>)</a:t>
              </a:r>
            </a:p>
          </p:txBody>
        </p:sp>
        <p:sp>
          <p:nvSpPr>
            <p:cNvPr id="120840" name="Line 8"/>
            <p:cNvSpPr>
              <a:spLocks noChangeShapeType="1"/>
            </p:cNvSpPr>
            <p:nvPr/>
          </p:nvSpPr>
          <p:spPr bwMode="auto">
            <a:xfrm>
              <a:off x="7162800" y="4136975"/>
              <a:ext cx="1524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841" name="Text Box 9"/>
            <p:cNvSpPr txBox="1">
              <a:spLocks noChangeArrowheads="1"/>
            </p:cNvSpPr>
            <p:nvPr/>
          </p:nvSpPr>
          <p:spPr bwMode="auto">
            <a:xfrm>
              <a:off x="7391400" y="4136975"/>
              <a:ext cx="1676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0" lang="en-US" altLang="zh-TW" sz="2400">
                  <a:latin typeface="Arial" panose="020B0604020202020204" pitchFamily="34" charset="0"/>
                </a:rPr>
                <a:t>Yes or no</a:t>
              </a:r>
            </a:p>
            <a:p>
              <a:r>
                <a:rPr kumimoji="0" lang="en-US" altLang="zh-TW" sz="2400">
                  <a:latin typeface="Arial" panose="020B0604020202020204" pitchFamily="34" charset="0"/>
                </a:rPr>
                <a:t>answer</a:t>
              </a:r>
            </a:p>
          </p:txBody>
        </p:sp>
        <p:sp>
          <p:nvSpPr>
            <p:cNvPr id="120842" name="Line 10"/>
            <p:cNvSpPr>
              <a:spLocks noChangeShapeType="1"/>
            </p:cNvSpPr>
            <p:nvPr/>
          </p:nvSpPr>
          <p:spPr bwMode="auto">
            <a:xfrm>
              <a:off x="533400" y="4136975"/>
              <a:ext cx="16002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0843" name="Text Box 11"/>
            <p:cNvSpPr txBox="1">
              <a:spLocks noChangeArrowheads="1"/>
            </p:cNvSpPr>
            <p:nvPr/>
          </p:nvSpPr>
          <p:spPr bwMode="auto">
            <a:xfrm>
              <a:off x="533400" y="3679775"/>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en-US" altLang="zh-TW" sz="2400" i="1">
                  <a:latin typeface="Arial" panose="020B0604020202020204" pitchFamily="34" charset="0"/>
                </a:rPr>
                <a:t>x</a:t>
              </a:r>
              <a:endParaRPr kumimoji="0" lang="en-US" altLang="zh-TW" sz="2400">
                <a:latin typeface="Arial" panose="020B0604020202020204" pitchFamily="34" charset="0"/>
              </a:endParaRPr>
            </a:p>
          </p:txBody>
        </p:sp>
        <p:sp>
          <p:nvSpPr>
            <p:cNvPr id="120844" name="Rectangle 12"/>
            <p:cNvSpPr>
              <a:spLocks noChangeArrowheads="1"/>
            </p:cNvSpPr>
            <p:nvPr/>
          </p:nvSpPr>
          <p:spPr bwMode="auto">
            <a:xfrm>
              <a:off x="1447800" y="3222575"/>
              <a:ext cx="5867400" cy="18288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0845" name="Text Box 13"/>
            <p:cNvSpPr txBox="1">
              <a:spLocks noChangeArrowheads="1"/>
            </p:cNvSpPr>
            <p:nvPr/>
          </p:nvSpPr>
          <p:spPr bwMode="auto">
            <a:xfrm>
              <a:off x="3200400" y="5127575"/>
              <a:ext cx="26677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kumimoji="0" lang="en-US" altLang="zh-TW" sz="2400" dirty="0">
                  <a:latin typeface="Arial" panose="020B0604020202020204" pitchFamily="34" charset="0"/>
                </a:rPr>
                <a:t>Algorithm for </a:t>
              </a:r>
              <a:r>
                <a:rPr kumimoji="0" lang="en-US" altLang="zh-TW" sz="2400" b="1" i="1" dirty="0" smtClean="0">
                  <a:latin typeface="Arial" panose="020B0604020202020204" pitchFamily="34" charset="0"/>
                </a:rPr>
                <a:t>L1</a:t>
              </a:r>
              <a:endParaRPr kumimoji="0" lang="en-US" altLang="zh-TW" sz="2400" b="1" i="1" dirty="0">
                <a:latin typeface="Arial" panose="020B0604020202020204" pitchFamily="34" charset="0"/>
              </a:endParaRPr>
            </a:p>
          </p:txBody>
        </p:sp>
      </p:grpSp>
      <p:sp>
        <p:nvSpPr>
          <p:cNvPr id="2" name="矩形 1"/>
          <p:cNvSpPr/>
          <p:nvPr/>
        </p:nvSpPr>
        <p:spPr>
          <a:xfrm>
            <a:off x="683568" y="964349"/>
            <a:ext cx="8352928" cy="1261884"/>
          </a:xfrm>
          <a:prstGeom prst="rect">
            <a:avLst/>
          </a:prstGeom>
        </p:spPr>
        <p:txBody>
          <a:bodyPr wrap="square">
            <a:spAutoFit/>
          </a:bodyPr>
          <a:lstStyle/>
          <a:p>
            <a:r>
              <a:rPr lang="en-US" altLang="zh-CN" sz="2800" dirty="0">
                <a:solidFill>
                  <a:srgbClr val="FF0000"/>
                </a:solidFill>
                <a:latin typeface="Franklin Gothic Book" pitchFamily="32" charset="0"/>
                <a:ea typeface="ＭＳ Ｐゴシック" pitchFamily="32" charset="-128"/>
              </a:rPr>
              <a:t>Direct approach</a:t>
            </a:r>
            <a:r>
              <a:rPr lang="en-US" altLang="zh-CN" sz="2800" dirty="0">
                <a:latin typeface="Franklin Gothic Book" pitchFamily="32" charset="0"/>
                <a:ea typeface="ＭＳ Ｐゴシック" pitchFamily="32" charset="-128"/>
              </a:rPr>
              <a:t>:  Show</a:t>
            </a:r>
          </a:p>
          <a:p>
            <a:pPr lvl="1">
              <a:buFontTx/>
              <a:buNone/>
            </a:pPr>
            <a:r>
              <a:rPr lang="en-US" altLang="zh-CN" sz="2400" dirty="0">
                <a:latin typeface="Franklin Gothic Book" pitchFamily="32" charset="0"/>
                <a:ea typeface="ＭＳ Ｐゴシック" pitchFamily="32" charset="-128"/>
              </a:rPr>
              <a:t>(1) L is in NP</a:t>
            </a:r>
          </a:p>
          <a:p>
            <a:pPr lvl="1">
              <a:buFontTx/>
              <a:buNone/>
            </a:pPr>
            <a:r>
              <a:rPr lang="en-US" altLang="zh-CN" sz="2400" dirty="0">
                <a:latin typeface="Franklin Gothic Book" pitchFamily="32" charset="0"/>
                <a:ea typeface="ＭＳ Ｐゴシック" pitchFamily="32" charset="-128"/>
              </a:rPr>
              <a:t>(2) every other language in NP is </a:t>
            </a:r>
            <a:r>
              <a:rPr lang="en-US" altLang="zh-CN" sz="2400" dirty="0" err="1">
                <a:latin typeface="Franklin Gothic Book" pitchFamily="32" charset="0"/>
                <a:ea typeface="ＭＳ Ｐゴシック" pitchFamily="32" charset="-128"/>
              </a:rPr>
              <a:t>polynomially</a:t>
            </a:r>
            <a:r>
              <a:rPr lang="en-US" altLang="zh-CN" sz="2400" dirty="0">
                <a:latin typeface="Franklin Gothic Book" pitchFamily="32" charset="0"/>
                <a:ea typeface="ＭＳ Ｐゴシック" pitchFamily="32" charset="-128"/>
              </a:rPr>
              <a:t> reducible to L.</a:t>
            </a:r>
          </a:p>
        </p:txBody>
      </p:sp>
      <p:sp>
        <p:nvSpPr>
          <p:cNvPr id="4" name="灯片编号占位符 3"/>
          <p:cNvSpPr>
            <a:spLocks noGrp="1"/>
          </p:cNvSpPr>
          <p:nvPr>
            <p:ph type="sldNum" sz="quarter" idx="12"/>
          </p:nvPr>
        </p:nvSpPr>
        <p:spPr/>
        <p:txBody>
          <a:bodyPr/>
          <a:lstStyle/>
          <a:p>
            <a:r>
              <a:rPr lang="en-US" altLang="zh-CN" smtClean="0"/>
              <a:t>Chapter11-</a:t>
            </a:r>
            <a:fld id="{3288BBC0-23D9-4B2C-ADBC-4005AE87FB9A}" type="slidenum">
              <a:rPr lang="en-US" altLang="zh-CN" smtClean="0"/>
              <a:pPr/>
              <a:t>81</a:t>
            </a:fld>
            <a:endParaRPr lang="en-US" altLang="zh-CN" dirty="0"/>
          </a:p>
        </p:txBody>
      </p:sp>
    </p:spTree>
    <p:extLst>
      <p:ext uri="{BB962C8B-B14F-4D97-AF65-F5344CB8AC3E}">
        <p14:creationId xmlns:p14="http://schemas.microsoft.com/office/powerpoint/2010/main" val="317233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0835">
                                            <p:txEl>
                                              <p:pRg st="0" end="0"/>
                                            </p:txEl>
                                          </p:spTgt>
                                        </p:tgtEl>
                                        <p:attrNameLst>
                                          <p:attrName>style.visibility</p:attrName>
                                        </p:attrNameLst>
                                      </p:cBhvr>
                                      <p:to>
                                        <p:strVal val="visible"/>
                                      </p:to>
                                    </p:set>
                                    <p:anim calcmode="lin" valueType="num">
                                      <p:cBhvr additive="base">
                                        <p:cTn id="13" dur="500" fill="hold"/>
                                        <p:tgtEl>
                                          <p:spTgt spid="12083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0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0835">
                                            <p:txEl>
                                              <p:pRg st="6" end="6"/>
                                            </p:txEl>
                                          </p:spTgt>
                                        </p:tgtEl>
                                        <p:attrNameLst>
                                          <p:attrName>style.visibility</p:attrName>
                                        </p:attrNameLst>
                                      </p:cBhvr>
                                      <p:to>
                                        <p:strVal val="visible"/>
                                      </p:to>
                                    </p:set>
                                    <p:anim calcmode="lin" valueType="num">
                                      <p:cBhvr additive="base">
                                        <p:cTn id="25" dur="500" fill="hold"/>
                                        <p:tgtEl>
                                          <p:spTgt spid="12083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0835">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20835">
                                            <p:txEl>
                                              <p:pRg st="7" end="7"/>
                                            </p:txEl>
                                          </p:spTgt>
                                        </p:tgtEl>
                                        <p:attrNameLst>
                                          <p:attrName>style.visibility</p:attrName>
                                        </p:attrNameLst>
                                      </p:cBhvr>
                                      <p:to>
                                        <p:strVal val="visible"/>
                                      </p:to>
                                    </p:set>
                                    <p:anim calcmode="lin" valueType="num">
                                      <p:cBhvr additive="base">
                                        <p:cTn id="29" dur="500" fill="hold"/>
                                        <p:tgtEl>
                                          <p:spTgt spid="120835">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2083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4" name="Rectangle 2"/>
          <p:cNvSpPr>
            <a:spLocks noGrp="1" noChangeArrowheads="1"/>
          </p:cNvSpPr>
          <p:nvPr>
            <p:ph type="title"/>
          </p:nvPr>
        </p:nvSpPr>
        <p:spPr>
          <a:xfrm>
            <a:off x="0" y="357188"/>
            <a:ext cx="7572375" cy="623887"/>
          </a:xfrm>
        </p:spPr>
        <p:txBody>
          <a:bodyPr/>
          <a:lstStyle/>
          <a:p>
            <a:r>
              <a:rPr lang="en-US" altLang="zh-CN" sz="2800" dirty="0" smtClean="0">
                <a:latin typeface="Franklin Gothic Book" pitchFamily="32" charset="0"/>
                <a:ea typeface="ＭＳ Ｐゴシック" pitchFamily="32" charset="-128"/>
              </a:rPr>
              <a:t>Showing NP-Completeness with a Reduction</a:t>
            </a:r>
          </a:p>
        </p:txBody>
      </p:sp>
      <p:sp>
        <p:nvSpPr>
          <p:cNvPr id="878595" name="Rectangle 3"/>
          <p:cNvSpPr>
            <a:spLocks noGrp="1" noChangeArrowheads="1"/>
          </p:cNvSpPr>
          <p:nvPr>
            <p:ph type="body" idx="1"/>
          </p:nvPr>
        </p:nvSpPr>
        <p:spPr/>
        <p:txBody>
          <a:bodyPr/>
          <a:lstStyle/>
          <a:p>
            <a:pPr>
              <a:buFont typeface="Wingdings" pitchFamily="32" charset="2"/>
              <a:buNone/>
            </a:pPr>
            <a:r>
              <a:rPr lang="en-US" altLang="zh-CN" sz="2700" dirty="0" smtClean="0">
                <a:latin typeface="Franklin Gothic Book" pitchFamily="32" charset="0"/>
                <a:ea typeface="ＭＳ Ｐゴシック" pitchFamily="32" charset="-128"/>
              </a:rPr>
              <a:t>To show L is NP-complete:</a:t>
            </a:r>
          </a:p>
          <a:p>
            <a:r>
              <a:rPr lang="en-US" altLang="zh-CN" sz="2700" dirty="0" smtClean="0">
                <a:latin typeface="Franklin Gothic Book" pitchFamily="32" charset="0"/>
                <a:ea typeface="ＭＳ Ｐゴシック" pitchFamily="32" charset="-128"/>
              </a:rPr>
              <a:t>(1) Show L is in NP.</a:t>
            </a:r>
          </a:p>
          <a:p>
            <a:r>
              <a:rPr lang="en-US" altLang="zh-CN" sz="2700" dirty="0" smtClean="0">
                <a:latin typeface="Franklin Gothic Book" pitchFamily="32" charset="0"/>
                <a:ea typeface="ＭＳ Ｐゴシック" pitchFamily="32" charset="-128"/>
              </a:rPr>
              <a:t>(2.a) Choose an appropriate known NP-complete language L'.</a:t>
            </a:r>
          </a:p>
          <a:p>
            <a:r>
              <a:rPr lang="en-US" altLang="zh-CN" sz="2700" dirty="0" smtClean="0">
                <a:latin typeface="Franklin Gothic Book" pitchFamily="32" charset="0"/>
                <a:ea typeface="ＭＳ Ｐゴシック" pitchFamily="32" charset="-128"/>
              </a:rPr>
              <a:t>(2.b) Show L' ≤</a:t>
            </a:r>
            <a:r>
              <a:rPr lang="en-US" altLang="zh-CN" sz="2700" baseline="-25000" dirty="0" smtClean="0">
                <a:latin typeface="Franklin Gothic Book" pitchFamily="32" charset="0"/>
                <a:ea typeface="ＭＳ Ｐゴシック" pitchFamily="32" charset="-128"/>
              </a:rPr>
              <a:t>p</a:t>
            </a:r>
            <a:r>
              <a:rPr lang="en-US" altLang="zh-CN" sz="2700" dirty="0" smtClean="0">
                <a:latin typeface="Franklin Gothic Book" pitchFamily="32" charset="0"/>
                <a:ea typeface="ＭＳ Ｐゴシック" pitchFamily="32" charset="-128"/>
              </a:rPr>
              <a:t> L.</a:t>
            </a:r>
          </a:p>
          <a:p>
            <a:pPr>
              <a:buFont typeface="Wingdings" pitchFamily="32" charset="2"/>
              <a:buNone/>
            </a:pPr>
            <a:r>
              <a:rPr lang="en-US" altLang="zh-CN" sz="2700" dirty="0" smtClean="0">
                <a:solidFill>
                  <a:srgbClr val="FF0000"/>
                </a:solidFill>
                <a:latin typeface="Franklin Gothic Book" pitchFamily="32" charset="0"/>
                <a:ea typeface="ＭＳ Ｐゴシック" pitchFamily="32" charset="-128"/>
              </a:rPr>
              <a:t>Why does this work?  </a:t>
            </a:r>
          </a:p>
          <a:p>
            <a:pPr>
              <a:buFont typeface="Wingdings" pitchFamily="32" charset="2"/>
              <a:buNone/>
            </a:pPr>
            <a:r>
              <a:rPr lang="en-US" altLang="zh-CN" sz="2700" dirty="0" smtClean="0">
                <a:latin typeface="Franklin Gothic Book" pitchFamily="32" charset="0"/>
                <a:ea typeface="ＭＳ Ｐゴシック" pitchFamily="32" charset="-128"/>
              </a:rPr>
              <a:t>    By transitivity:  Since every language L'' in NP is </a:t>
            </a:r>
            <a:r>
              <a:rPr lang="en-US" altLang="zh-CN" sz="2700" dirty="0" err="1" smtClean="0">
                <a:latin typeface="Franklin Gothic Book" pitchFamily="32" charset="0"/>
                <a:ea typeface="ＭＳ Ｐゴシック" pitchFamily="32" charset="-128"/>
              </a:rPr>
              <a:t>polynomially</a:t>
            </a:r>
            <a:r>
              <a:rPr lang="en-US" altLang="zh-CN" sz="2700" dirty="0" smtClean="0">
                <a:latin typeface="Franklin Gothic Book" pitchFamily="32" charset="0"/>
                <a:ea typeface="ＭＳ Ｐゴシック" pitchFamily="32" charset="-128"/>
              </a:rPr>
              <a:t> reducible to L', L'' is also </a:t>
            </a:r>
            <a:r>
              <a:rPr lang="en-US" altLang="zh-CN" sz="2700" dirty="0" err="1" smtClean="0">
                <a:latin typeface="Franklin Gothic Book" pitchFamily="32" charset="0"/>
                <a:ea typeface="ＭＳ Ｐゴシック" pitchFamily="32" charset="-128"/>
              </a:rPr>
              <a:t>polynomially</a:t>
            </a:r>
            <a:r>
              <a:rPr lang="en-US" altLang="zh-CN" sz="2700" dirty="0" smtClean="0">
                <a:latin typeface="Franklin Gothic Book" pitchFamily="32" charset="0"/>
                <a:ea typeface="ＭＳ Ｐゴシック" pitchFamily="32" charset="-128"/>
              </a:rPr>
              <a:t> reducible to L.</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82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859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85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8595" grpId="0"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ltLang="zh-TW"/>
              <a:t>Cook</a:t>
            </a:r>
            <a:r>
              <a:rPr lang="en-US" altLang="zh-TW">
                <a:latin typeface="Times New Roman" panose="02020603050405020304" pitchFamily="18" charset="0"/>
              </a:rPr>
              <a:t>’</a:t>
            </a:r>
            <a:r>
              <a:rPr lang="en-US" altLang="zh-TW"/>
              <a:t>s theorem (1971)</a:t>
            </a:r>
          </a:p>
        </p:txBody>
      </p:sp>
      <p:sp>
        <p:nvSpPr>
          <p:cNvPr id="116739" name="Rectangle 3"/>
          <p:cNvSpPr>
            <a:spLocks noGrp="1" noChangeArrowheads="1"/>
          </p:cNvSpPr>
          <p:nvPr>
            <p:ph type="body" idx="1"/>
          </p:nvPr>
        </p:nvSpPr>
        <p:spPr>
          <a:xfrm>
            <a:off x="578520" y="1556792"/>
            <a:ext cx="8559800" cy="4114800"/>
          </a:xfrm>
        </p:spPr>
        <p:txBody>
          <a:bodyPr/>
          <a:lstStyle/>
          <a:p>
            <a:pPr>
              <a:buFont typeface="Wingdings" panose="05000000000000000000" pitchFamily="2" charset="2"/>
              <a:buNone/>
            </a:pPr>
            <a:r>
              <a:rPr lang="en-US" altLang="zh-TW" sz="4000" dirty="0"/>
              <a:t> 	</a:t>
            </a:r>
            <a:r>
              <a:rPr lang="en-US" altLang="zh-TW" sz="4000" dirty="0">
                <a:solidFill>
                  <a:schemeClr val="hlink"/>
                </a:solidFill>
                <a:effectLst>
                  <a:outerShdw blurRad="38100" dist="38100" dir="2700000" algn="tl">
                    <a:srgbClr val="C0C0C0"/>
                  </a:outerShdw>
                </a:effectLst>
              </a:rPr>
              <a:t>NP = P </a:t>
            </a:r>
            <a:r>
              <a:rPr lang="en-US" altLang="zh-TW" sz="4000" dirty="0" err="1">
                <a:solidFill>
                  <a:schemeClr val="hlink"/>
                </a:solidFill>
                <a:effectLst>
                  <a:outerShdw blurRad="38100" dist="38100" dir="2700000" algn="tl">
                    <a:srgbClr val="C0C0C0"/>
                  </a:outerShdw>
                </a:effectLst>
              </a:rPr>
              <a:t>iff</a:t>
            </a:r>
            <a:r>
              <a:rPr lang="en-US" altLang="zh-TW" sz="4000" dirty="0">
                <a:solidFill>
                  <a:schemeClr val="hlink"/>
                </a:solidFill>
                <a:effectLst>
                  <a:outerShdw blurRad="38100" dist="38100" dir="2700000" algn="tl">
                    <a:srgbClr val="C0C0C0"/>
                  </a:outerShdw>
                </a:effectLst>
              </a:rPr>
              <a:t> SAT</a:t>
            </a:r>
            <a:r>
              <a:rPr lang="en-US" altLang="zh-TW" sz="4000" dirty="0">
                <a:solidFill>
                  <a:schemeClr val="hlink"/>
                </a:solidFill>
                <a:effectLst>
                  <a:outerShdw blurRad="38100" dist="38100" dir="2700000" algn="tl">
                    <a:srgbClr val="C0C0C0"/>
                  </a:outerShdw>
                </a:effectLst>
                <a:sym typeface="Symbol" panose="05050102010706020507" pitchFamily="18" charset="2"/>
              </a:rPr>
              <a:t></a:t>
            </a:r>
            <a:r>
              <a:rPr lang="en-US" altLang="zh-TW" sz="4000" dirty="0">
                <a:solidFill>
                  <a:schemeClr val="hlink"/>
                </a:solidFill>
                <a:effectLst>
                  <a:outerShdw blurRad="38100" dist="38100" dir="2700000" algn="tl">
                    <a:srgbClr val="C0C0C0"/>
                  </a:outerShdw>
                </a:effectLst>
              </a:rPr>
              <a:t>P</a:t>
            </a:r>
          </a:p>
          <a:p>
            <a:r>
              <a:rPr lang="en-US" altLang="zh-TW" sz="4000" dirty="0">
                <a:latin typeface="TimesNewRoman" charset="0"/>
              </a:rPr>
              <a:t>SAT (</a:t>
            </a:r>
            <a:r>
              <a:rPr lang="en-US" altLang="zh-TW" sz="4000" dirty="0">
                <a:solidFill>
                  <a:schemeClr val="hlink"/>
                </a:solidFill>
                <a:effectLst>
                  <a:outerShdw blurRad="38100" dist="38100" dir="2700000" algn="tl">
                    <a:srgbClr val="C0C0C0"/>
                  </a:outerShdw>
                </a:effectLst>
              </a:rPr>
              <a:t>the </a:t>
            </a:r>
            <a:r>
              <a:rPr lang="en-US" altLang="zh-TW" sz="4000" dirty="0" err="1">
                <a:solidFill>
                  <a:schemeClr val="hlink"/>
                </a:solidFill>
                <a:effectLst>
                  <a:outerShdw blurRad="38100" dist="38100" dir="2700000" algn="tl">
                    <a:srgbClr val="C0C0C0"/>
                  </a:outerShdw>
                </a:effectLst>
              </a:rPr>
              <a:t>satisfiability</a:t>
            </a:r>
            <a:r>
              <a:rPr lang="en-US" altLang="zh-TW" sz="4000" dirty="0">
                <a:solidFill>
                  <a:schemeClr val="hlink"/>
                </a:solidFill>
                <a:effectLst>
                  <a:outerShdw blurRad="38100" dist="38100" dir="2700000" algn="tl">
                    <a:srgbClr val="C0C0C0"/>
                  </a:outerShdw>
                </a:effectLst>
              </a:rPr>
              <a:t> problem</a:t>
            </a:r>
            <a:r>
              <a:rPr lang="en-US" altLang="zh-TW" sz="4000" dirty="0">
                <a:latin typeface="TimesNewRoman" charset="0"/>
              </a:rPr>
              <a:t>) is NP-complete</a:t>
            </a:r>
          </a:p>
          <a:p>
            <a:r>
              <a:rPr lang="en-US" altLang="zh-TW" sz="4000" dirty="0">
                <a:solidFill>
                  <a:srgbClr val="FF0000"/>
                </a:solidFill>
                <a:latin typeface="TimesNewRoman" charset="0"/>
              </a:rPr>
              <a:t>It is the first NP-complete problem </a:t>
            </a:r>
          </a:p>
          <a:p>
            <a:r>
              <a:rPr lang="en-US" altLang="zh-TW" sz="4000" dirty="0">
                <a:latin typeface="TimesNewRoman" charset="0"/>
              </a:rPr>
              <a:t>Every NP problem reduces to SAT</a:t>
            </a:r>
          </a:p>
          <a:p>
            <a:endParaRPr lang="en-US" altLang="zh-TW" sz="4000" dirty="0"/>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83</a:t>
            </a:fld>
            <a:endParaRPr lang="en-US" altLang="zh-CN" dirty="0"/>
          </a:p>
        </p:txBody>
      </p:sp>
    </p:spTree>
    <p:extLst>
      <p:ext uri="{BB962C8B-B14F-4D97-AF65-F5344CB8AC3E}">
        <p14:creationId xmlns:p14="http://schemas.microsoft.com/office/powerpoint/2010/main" val="405839180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title"/>
          </p:nvPr>
        </p:nvSpPr>
        <p:spPr/>
        <p:txBody>
          <a:bodyPr/>
          <a:lstStyle/>
          <a:p>
            <a:pPr eaLnBrk="1" hangingPunct="1"/>
            <a:r>
              <a:rPr lang="en-US" altLang="zh-CN" dirty="0" smtClean="0">
                <a:latin typeface="Times New Roman" panose="02020603050405020304" pitchFamily="18" charset="0"/>
                <a:ea typeface="黑体" panose="02010609060101010101" pitchFamily="49" charset="-122"/>
              </a:rPr>
              <a:t>  </a:t>
            </a:r>
            <a:r>
              <a:rPr lang="zh-CN" altLang="en-US" dirty="0" smtClean="0">
                <a:latin typeface="Times New Roman" panose="02020603050405020304" pitchFamily="18" charset="0"/>
                <a:ea typeface="黑体" panose="02010609060101010101" pitchFamily="49" charset="-122"/>
              </a:rPr>
              <a:t>一些典型的</a:t>
            </a:r>
            <a:r>
              <a:rPr lang="en-US" altLang="zh-CN" dirty="0" smtClean="0">
                <a:latin typeface="Times New Roman" panose="02020603050405020304" pitchFamily="18" charset="0"/>
                <a:ea typeface="黑体" panose="02010609060101010101" pitchFamily="49" charset="-122"/>
              </a:rPr>
              <a:t>NP</a:t>
            </a:r>
            <a:r>
              <a:rPr lang="zh-CN" altLang="en-US" dirty="0" smtClean="0">
                <a:latin typeface="Times New Roman" panose="02020603050405020304" pitchFamily="18" charset="0"/>
                <a:ea typeface="黑体" panose="02010609060101010101" pitchFamily="49" charset="-122"/>
              </a:rPr>
              <a:t>完全问题</a:t>
            </a:r>
          </a:p>
        </p:txBody>
      </p:sp>
      <p:sp>
        <p:nvSpPr>
          <p:cNvPr id="5" name="灯片编号占位符 5"/>
          <p:cNvSpPr>
            <a:spLocks noGrp="1"/>
          </p:cNvSpPr>
          <p:nvPr>
            <p:ph type="sldNum" sz="quarter" idx="12"/>
          </p:nvPr>
        </p:nvSpPr>
        <p:spPr>
          <a:xfrm>
            <a:off x="7010400" y="6400800"/>
            <a:ext cx="1905000" cy="457200"/>
          </a:xfrm>
          <a:prstGeom prst="rect">
            <a:avLst/>
          </a:prstGeom>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EBE9D2F-948C-45BE-9755-21A1F6020C60}" type="slidenum">
              <a:rPr lang="zh-CN" altLang="en-US" sz="1400">
                <a:solidFill>
                  <a:srgbClr val="FFFF00"/>
                </a:solidFill>
                <a:latin typeface="Arial Black" panose="020B0A04020102020204" pitchFamily="34" charset="0"/>
              </a:rPr>
              <a:pPr eaLnBrk="1" hangingPunct="1"/>
              <a:t>84</a:t>
            </a:fld>
            <a:endParaRPr lang="en-US" altLang="zh-CN" sz="1400">
              <a:solidFill>
                <a:srgbClr val="FFFF00"/>
              </a:solidFill>
              <a:latin typeface="Arial Black" panose="020B0A04020102020204" pitchFamily="34" charset="0"/>
            </a:endParaRPr>
          </a:p>
        </p:txBody>
      </p:sp>
      <p:sp>
        <p:nvSpPr>
          <p:cNvPr id="67588" name="矩形 1"/>
          <p:cNvSpPr>
            <a:spLocks noChangeArrowheads="1"/>
          </p:cNvSpPr>
          <p:nvPr/>
        </p:nvSpPr>
        <p:spPr bwMode="auto">
          <a:xfrm>
            <a:off x="431800" y="1268413"/>
            <a:ext cx="8712200" cy="393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zh-CN" altLang="en-US" sz="2000" b="1" dirty="0">
                <a:solidFill>
                  <a:srgbClr val="FF0000"/>
                </a:solidFill>
                <a:latin typeface="Arial" panose="020B0604020202020204" pitchFamily="34" charset="0"/>
              </a:rPr>
              <a:t>布尔表达式的可满足性</a:t>
            </a:r>
            <a:r>
              <a:rPr lang="en-US" altLang="zh-CN" sz="2000" b="1" dirty="0">
                <a:solidFill>
                  <a:srgbClr val="FF0000"/>
                </a:solidFill>
                <a:latin typeface="Arial" panose="020B0604020202020204" pitchFamily="34" charset="0"/>
              </a:rPr>
              <a:t>(SAT)</a:t>
            </a:r>
            <a:r>
              <a:rPr lang="zh-CN" altLang="en-US" sz="2000" b="1" dirty="0">
                <a:solidFill>
                  <a:srgbClr val="FF0000"/>
                </a:solidFill>
                <a:latin typeface="Arial" panose="020B0604020202020204" pitchFamily="34" charset="0"/>
              </a:rPr>
              <a:t>问题是第一个被证明的</a:t>
            </a:r>
            <a:r>
              <a:rPr lang="en-US" altLang="zh-CN" sz="2000" b="1" dirty="0">
                <a:solidFill>
                  <a:srgbClr val="FF0000"/>
                </a:solidFill>
                <a:latin typeface="Arial" panose="020B0604020202020204" pitchFamily="34" charset="0"/>
              </a:rPr>
              <a:t>NP</a:t>
            </a:r>
            <a:r>
              <a:rPr lang="zh-CN" altLang="en-US" sz="2000" b="1" dirty="0">
                <a:solidFill>
                  <a:srgbClr val="FF0000"/>
                </a:solidFill>
                <a:latin typeface="Arial" panose="020B0604020202020204" pitchFamily="34" charset="0"/>
              </a:rPr>
              <a:t>完全问题</a:t>
            </a:r>
            <a:r>
              <a:rPr lang="zh-CN" altLang="en-US" sz="2000" b="1" dirty="0" smtClean="0">
                <a:solidFill>
                  <a:schemeClr val="bg1"/>
                </a:solidFill>
                <a:latin typeface="Arial" panose="020B0604020202020204" pitchFamily="34" charset="0"/>
              </a:rPr>
              <a:t>。</a:t>
            </a:r>
            <a:endParaRPr lang="en-US" altLang="zh-CN" sz="2000" b="1" dirty="0" smtClean="0">
              <a:solidFill>
                <a:schemeClr val="bg1"/>
              </a:solidFill>
              <a:latin typeface="Arial" panose="020B0604020202020204" pitchFamily="34" charset="0"/>
            </a:endParaRPr>
          </a:p>
          <a:p>
            <a:pPr eaLnBrk="1" hangingPunct="1">
              <a:lnSpc>
                <a:spcPct val="120000"/>
              </a:lnSpc>
            </a:pPr>
            <a:r>
              <a:rPr lang="zh-CN" altLang="en-US" sz="2000" b="1" dirty="0" smtClean="0">
                <a:solidFill>
                  <a:schemeClr val="accent1">
                    <a:lumMod val="50000"/>
                  </a:schemeClr>
                </a:solidFill>
                <a:latin typeface="Arial" panose="020B0604020202020204" pitchFamily="34" charset="0"/>
              </a:rPr>
              <a:t>证明</a:t>
            </a:r>
            <a:r>
              <a:rPr lang="zh-CN" altLang="en-US" sz="2000" b="1" dirty="0">
                <a:solidFill>
                  <a:schemeClr val="accent1">
                    <a:lumMod val="50000"/>
                  </a:schemeClr>
                </a:solidFill>
                <a:latin typeface="Arial" panose="020B0604020202020204" pitchFamily="34" charset="0"/>
              </a:rPr>
              <a:t>思路：</a:t>
            </a:r>
            <a:r>
              <a:rPr lang="zh-CN" altLang="en-US" sz="2000" dirty="0">
                <a:solidFill>
                  <a:schemeClr val="accent1">
                    <a:lumMod val="50000"/>
                  </a:schemeClr>
                </a:solidFill>
                <a:latin typeface="Arial" panose="020B0604020202020204" pitchFamily="34" charset="0"/>
              </a:rPr>
              <a:t>首先证明</a:t>
            </a:r>
            <a:r>
              <a:rPr kumimoji="0" lang="en-US" altLang="zh-CN" sz="2000" dirty="0">
                <a:solidFill>
                  <a:schemeClr val="accent1">
                    <a:lumMod val="50000"/>
                  </a:schemeClr>
                </a:solidFill>
                <a:latin typeface="黑体" panose="02010609060101010101" pitchFamily="49" charset="-122"/>
                <a:ea typeface="黑体" panose="02010609060101010101" pitchFamily="49" charset="-122"/>
              </a:rPr>
              <a:t>SAT∈NP</a:t>
            </a:r>
            <a:r>
              <a:rPr kumimoji="0" lang="zh-CN" altLang="en-US" sz="2000" dirty="0">
                <a:solidFill>
                  <a:schemeClr val="accent1">
                    <a:lumMod val="50000"/>
                  </a:schemeClr>
                </a:solidFill>
                <a:latin typeface="黑体" panose="02010609060101010101" pitchFamily="49" charset="-122"/>
                <a:ea typeface="黑体" panose="02010609060101010101" pitchFamily="49" charset="-122"/>
              </a:rPr>
              <a:t>，然后证明</a:t>
            </a:r>
            <a:r>
              <a:rPr lang="zh-CN" altLang="en-US" sz="2000" dirty="0">
                <a:solidFill>
                  <a:schemeClr val="accent1">
                    <a:lumMod val="50000"/>
                  </a:schemeClr>
                </a:solidFill>
                <a:latin typeface="Arial" panose="020B0604020202020204" pitchFamily="34" charset="0"/>
              </a:rPr>
              <a:t>从而得对任意的</a:t>
            </a:r>
            <a:r>
              <a:rPr lang="en-US" altLang="zh-CN" sz="2000" dirty="0">
                <a:solidFill>
                  <a:schemeClr val="accent1">
                    <a:lumMod val="50000"/>
                  </a:schemeClr>
                </a:solidFill>
                <a:latin typeface="Arial" panose="020B0604020202020204" pitchFamily="34" charset="0"/>
              </a:rPr>
              <a:t>L</a:t>
            </a:r>
            <a:r>
              <a:rPr kumimoji="0" lang="en-US" altLang="zh-CN" sz="2000" dirty="0">
                <a:solidFill>
                  <a:schemeClr val="accent1">
                    <a:lumMod val="50000"/>
                  </a:schemeClr>
                </a:solidFill>
                <a:latin typeface="黑体" panose="02010609060101010101" pitchFamily="49" charset="-122"/>
                <a:ea typeface="黑体" panose="02010609060101010101" pitchFamily="49" charset="-122"/>
              </a:rPr>
              <a:t>∈NP</a:t>
            </a:r>
            <a:r>
              <a:rPr kumimoji="0" lang="zh-CN" altLang="en-US" sz="2000" dirty="0">
                <a:solidFill>
                  <a:schemeClr val="accent1">
                    <a:lumMod val="50000"/>
                  </a:schemeClr>
                </a:solidFill>
                <a:latin typeface="黑体" panose="02010609060101010101" pitchFamily="49" charset="-122"/>
                <a:ea typeface="黑体" panose="02010609060101010101" pitchFamily="49" charset="-122"/>
              </a:rPr>
              <a:t>，都有</a:t>
            </a:r>
            <a:r>
              <a:rPr kumimoji="0" lang="en-US" altLang="zh-CN" sz="2000" dirty="0" err="1">
                <a:solidFill>
                  <a:schemeClr val="accent1">
                    <a:lumMod val="50000"/>
                  </a:schemeClr>
                </a:solidFill>
                <a:latin typeface="黑体" panose="02010609060101010101" pitchFamily="49" charset="-122"/>
                <a:ea typeface="黑体" panose="02010609060101010101" pitchFamily="49" charset="-122"/>
              </a:rPr>
              <a:t>L∝</a:t>
            </a:r>
            <a:r>
              <a:rPr kumimoji="0" lang="en-US" altLang="zh-CN" sz="2000" baseline="-30000" dirty="0" err="1">
                <a:solidFill>
                  <a:schemeClr val="accent1">
                    <a:lumMod val="50000"/>
                  </a:schemeClr>
                </a:solidFill>
                <a:latin typeface="黑体" panose="02010609060101010101" pitchFamily="49" charset="-122"/>
                <a:ea typeface="黑体" panose="02010609060101010101" pitchFamily="49" charset="-122"/>
              </a:rPr>
              <a:t>p</a:t>
            </a:r>
            <a:r>
              <a:rPr kumimoji="0" lang="en-US" altLang="zh-CN" sz="2000" dirty="0" err="1">
                <a:solidFill>
                  <a:schemeClr val="accent1">
                    <a:lumMod val="50000"/>
                  </a:schemeClr>
                </a:solidFill>
                <a:latin typeface="黑体" panose="02010609060101010101" pitchFamily="49" charset="-122"/>
                <a:ea typeface="黑体" panose="02010609060101010101" pitchFamily="49" charset="-122"/>
              </a:rPr>
              <a:t>SAT</a:t>
            </a:r>
            <a:r>
              <a:rPr kumimoji="0" lang="zh-CN" altLang="en-US" sz="2000" dirty="0">
                <a:solidFill>
                  <a:schemeClr val="accent1">
                    <a:lumMod val="50000"/>
                  </a:schemeClr>
                </a:solidFill>
                <a:latin typeface="黑体" panose="02010609060101010101" pitchFamily="49" charset="-122"/>
                <a:ea typeface="黑体" panose="02010609060101010101" pitchFamily="49" charset="-122"/>
              </a:rPr>
              <a:t>。</a:t>
            </a:r>
            <a:endParaRPr lang="en-US" altLang="zh-CN" sz="2000" dirty="0">
              <a:solidFill>
                <a:schemeClr val="accent1">
                  <a:lumMod val="50000"/>
                </a:schemeClr>
              </a:solidFill>
              <a:latin typeface="Arial" panose="020B0604020202020204" pitchFamily="34" charset="0"/>
            </a:endParaRPr>
          </a:p>
          <a:p>
            <a:pPr eaLnBrk="1" hangingPunct="1">
              <a:lnSpc>
                <a:spcPct val="120000"/>
              </a:lnSpc>
            </a:pPr>
            <a:r>
              <a:rPr lang="zh-CN" altLang="en-US" sz="2000" dirty="0">
                <a:solidFill>
                  <a:schemeClr val="accent1">
                    <a:lumMod val="50000"/>
                  </a:schemeClr>
                </a:solidFill>
                <a:latin typeface="Arial" panose="020B0604020202020204" pitchFamily="34" charset="0"/>
              </a:rPr>
              <a:t>设</a:t>
            </a:r>
            <a:r>
              <a:rPr lang="en-US" altLang="zh-CN" sz="2000" dirty="0">
                <a:solidFill>
                  <a:schemeClr val="accent1">
                    <a:lumMod val="50000"/>
                  </a:schemeClr>
                </a:solidFill>
                <a:latin typeface="Arial" panose="020B0604020202020204" pitchFamily="34" charset="0"/>
              </a:rPr>
              <a:t>M</a:t>
            </a:r>
            <a:r>
              <a:rPr lang="zh-CN" altLang="en-US" sz="2000" dirty="0">
                <a:solidFill>
                  <a:schemeClr val="accent1">
                    <a:lumMod val="50000"/>
                  </a:schemeClr>
                </a:solidFill>
                <a:latin typeface="Arial" panose="020B0604020202020204" pitchFamily="34" charset="0"/>
              </a:rPr>
              <a:t>是一台能在多项式时间内识别</a:t>
            </a:r>
            <a:r>
              <a:rPr lang="en-US" altLang="zh-CN" sz="2000" dirty="0">
                <a:solidFill>
                  <a:schemeClr val="accent1">
                    <a:lumMod val="50000"/>
                  </a:schemeClr>
                </a:solidFill>
                <a:latin typeface="Arial" panose="020B0604020202020204" pitchFamily="34" charset="0"/>
              </a:rPr>
              <a:t>L</a:t>
            </a:r>
            <a:r>
              <a:rPr lang="zh-CN" altLang="en-US" sz="2000" dirty="0">
                <a:solidFill>
                  <a:schemeClr val="accent1">
                    <a:lumMod val="50000"/>
                  </a:schemeClr>
                </a:solidFill>
                <a:latin typeface="Arial" panose="020B0604020202020204" pitchFamily="34" charset="0"/>
              </a:rPr>
              <a:t>的非确定性图灵机，</a:t>
            </a:r>
            <a:r>
              <a:rPr lang="en-US" altLang="zh-CN" sz="2000" dirty="0">
                <a:solidFill>
                  <a:schemeClr val="accent1">
                    <a:lumMod val="50000"/>
                  </a:schemeClr>
                </a:solidFill>
                <a:latin typeface="Arial" panose="020B0604020202020204" pitchFamily="34" charset="0"/>
              </a:rPr>
              <a:t>W</a:t>
            </a:r>
            <a:r>
              <a:rPr lang="zh-CN" altLang="en-US" sz="2000" dirty="0">
                <a:solidFill>
                  <a:schemeClr val="accent1">
                    <a:lumMod val="50000"/>
                  </a:schemeClr>
                </a:solidFill>
                <a:latin typeface="Arial" panose="020B0604020202020204" pitchFamily="34" charset="0"/>
              </a:rPr>
              <a:t>是</a:t>
            </a:r>
            <a:r>
              <a:rPr lang="en-US" altLang="zh-CN" sz="2000" dirty="0">
                <a:solidFill>
                  <a:schemeClr val="accent1">
                    <a:lumMod val="50000"/>
                  </a:schemeClr>
                </a:solidFill>
                <a:latin typeface="Arial" panose="020B0604020202020204" pitchFamily="34" charset="0"/>
              </a:rPr>
              <a:t>M</a:t>
            </a:r>
            <a:r>
              <a:rPr lang="zh-CN" altLang="en-US" sz="2000" dirty="0">
                <a:solidFill>
                  <a:schemeClr val="accent1">
                    <a:lumMod val="50000"/>
                  </a:schemeClr>
                </a:solidFill>
                <a:latin typeface="Arial" panose="020B0604020202020204" pitchFamily="34" charset="0"/>
              </a:rPr>
              <a:t>得一个长度为</a:t>
            </a:r>
            <a:r>
              <a:rPr lang="en-US" altLang="zh-CN" sz="2000" dirty="0">
                <a:solidFill>
                  <a:schemeClr val="accent1">
                    <a:lumMod val="50000"/>
                  </a:schemeClr>
                </a:solidFill>
                <a:latin typeface="Arial" panose="020B0604020202020204" pitchFamily="34" charset="0"/>
              </a:rPr>
              <a:t>n</a:t>
            </a:r>
            <a:r>
              <a:rPr lang="zh-CN" altLang="en-US" sz="2000" dirty="0">
                <a:solidFill>
                  <a:schemeClr val="accent1">
                    <a:lumMod val="50000"/>
                  </a:schemeClr>
                </a:solidFill>
                <a:latin typeface="Arial" panose="020B0604020202020204" pitchFamily="34" charset="0"/>
              </a:rPr>
              <a:t>的输入，由</a:t>
            </a:r>
            <a:r>
              <a:rPr lang="en-US" altLang="zh-CN" sz="2000" dirty="0">
                <a:solidFill>
                  <a:schemeClr val="accent1">
                    <a:lumMod val="50000"/>
                  </a:schemeClr>
                </a:solidFill>
                <a:latin typeface="Arial" panose="020B0604020202020204" pitchFamily="34" charset="0"/>
              </a:rPr>
              <a:t>M</a:t>
            </a:r>
            <a:r>
              <a:rPr lang="zh-CN" altLang="en-US" sz="2000" dirty="0">
                <a:solidFill>
                  <a:schemeClr val="accent1">
                    <a:lumMod val="50000"/>
                  </a:schemeClr>
                </a:solidFill>
                <a:latin typeface="Arial" panose="020B0604020202020204" pitchFamily="34" charset="0"/>
              </a:rPr>
              <a:t>和</a:t>
            </a:r>
            <a:r>
              <a:rPr lang="en-US" altLang="zh-CN" sz="2000" dirty="0">
                <a:solidFill>
                  <a:schemeClr val="accent1">
                    <a:lumMod val="50000"/>
                  </a:schemeClr>
                </a:solidFill>
                <a:latin typeface="Arial" panose="020B0604020202020204" pitchFamily="34" charset="0"/>
              </a:rPr>
              <a:t>W</a:t>
            </a:r>
            <a:r>
              <a:rPr lang="zh-CN" altLang="en-US" sz="2000" dirty="0">
                <a:solidFill>
                  <a:schemeClr val="accent1">
                    <a:lumMod val="50000"/>
                  </a:schemeClr>
                </a:solidFill>
                <a:latin typeface="Arial" panose="020B0604020202020204" pitchFamily="34" charset="0"/>
              </a:rPr>
              <a:t>能在多项式时间内构造一个布尔表达式</a:t>
            </a:r>
            <a:r>
              <a:rPr lang="en-US" altLang="zh-CN" sz="2000" dirty="0">
                <a:solidFill>
                  <a:schemeClr val="accent1">
                    <a:lumMod val="50000"/>
                  </a:schemeClr>
                </a:solidFill>
                <a:latin typeface="Arial" panose="020B0604020202020204" pitchFamily="34" charset="0"/>
              </a:rPr>
              <a:t>W</a:t>
            </a:r>
            <a:r>
              <a:rPr lang="en-US" altLang="zh-CN" sz="2000" baseline="-25000" dirty="0">
                <a:solidFill>
                  <a:schemeClr val="accent1">
                    <a:lumMod val="50000"/>
                  </a:schemeClr>
                </a:solidFill>
                <a:latin typeface="Arial" panose="020B0604020202020204" pitchFamily="34" charset="0"/>
              </a:rPr>
              <a:t>0,</a:t>
            </a:r>
            <a:r>
              <a:rPr lang="zh-CN" altLang="en-US" sz="2000" dirty="0">
                <a:solidFill>
                  <a:schemeClr val="accent1">
                    <a:lumMod val="50000"/>
                  </a:schemeClr>
                </a:solidFill>
                <a:latin typeface="Arial" panose="020B0604020202020204" pitchFamily="34" charset="0"/>
              </a:rPr>
              <a:t>使得</a:t>
            </a:r>
            <a:r>
              <a:rPr lang="en-US" altLang="zh-CN" sz="2000" dirty="0">
                <a:solidFill>
                  <a:schemeClr val="accent1">
                    <a:lumMod val="50000"/>
                  </a:schemeClr>
                </a:solidFill>
                <a:latin typeface="Arial" panose="020B0604020202020204" pitchFamily="34" charset="0"/>
              </a:rPr>
              <a:t>W</a:t>
            </a:r>
            <a:r>
              <a:rPr lang="en-US" altLang="zh-CN" sz="2000" baseline="-25000" dirty="0">
                <a:solidFill>
                  <a:schemeClr val="accent1">
                    <a:lumMod val="50000"/>
                  </a:schemeClr>
                </a:solidFill>
                <a:latin typeface="Arial" panose="020B0604020202020204" pitchFamily="34" charset="0"/>
              </a:rPr>
              <a:t>0</a:t>
            </a:r>
            <a:r>
              <a:rPr lang="zh-CN" altLang="en-US" sz="2000" dirty="0">
                <a:solidFill>
                  <a:schemeClr val="accent1">
                    <a:lumMod val="50000"/>
                  </a:schemeClr>
                </a:solidFill>
                <a:latin typeface="Arial" panose="020B0604020202020204" pitchFamily="34" charset="0"/>
              </a:rPr>
              <a:t>布尔可满足当且仅当</a:t>
            </a:r>
            <a:r>
              <a:rPr lang="en-US" altLang="zh-CN" sz="2000" dirty="0">
                <a:solidFill>
                  <a:schemeClr val="accent1">
                    <a:lumMod val="50000"/>
                  </a:schemeClr>
                </a:solidFill>
                <a:latin typeface="Arial" panose="020B0604020202020204" pitchFamily="34" charset="0"/>
              </a:rPr>
              <a:t>M</a:t>
            </a:r>
            <a:r>
              <a:rPr lang="zh-CN" altLang="en-US" sz="2000" dirty="0">
                <a:solidFill>
                  <a:schemeClr val="accent1">
                    <a:lumMod val="50000"/>
                  </a:schemeClr>
                </a:solidFill>
                <a:latin typeface="Arial" panose="020B0604020202020204" pitchFamily="34" charset="0"/>
              </a:rPr>
              <a:t>接受</a:t>
            </a:r>
            <a:r>
              <a:rPr lang="en-US" altLang="zh-CN" sz="2000" dirty="0">
                <a:solidFill>
                  <a:schemeClr val="accent1">
                    <a:lumMod val="50000"/>
                  </a:schemeClr>
                </a:solidFill>
                <a:latin typeface="Arial" panose="020B0604020202020204" pitchFamily="34" charset="0"/>
              </a:rPr>
              <a:t>W</a:t>
            </a:r>
            <a:r>
              <a:rPr lang="zh-CN" altLang="en-US" sz="2000" dirty="0">
                <a:solidFill>
                  <a:schemeClr val="accent1">
                    <a:lumMod val="50000"/>
                  </a:schemeClr>
                </a:solidFill>
                <a:latin typeface="Arial" panose="020B0604020202020204" pitchFamily="34" charset="0"/>
              </a:rPr>
              <a:t>，从而得对任意的</a:t>
            </a:r>
            <a:r>
              <a:rPr lang="en-US" altLang="zh-CN" sz="2000" dirty="0">
                <a:solidFill>
                  <a:schemeClr val="accent1">
                    <a:lumMod val="50000"/>
                  </a:schemeClr>
                </a:solidFill>
                <a:latin typeface="Arial" panose="020B0604020202020204" pitchFamily="34" charset="0"/>
              </a:rPr>
              <a:t>L</a:t>
            </a:r>
            <a:r>
              <a:rPr kumimoji="0" lang="en-US" altLang="zh-CN" sz="2000" dirty="0">
                <a:solidFill>
                  <a:schemeClr val="accent1">
                    <a:lumMod val="50000"/>
                  </a:schemeClr>
                </a:solidFill>
                <a:latin typeface="黑体" panose="02010609060101010101" pitchFamily="49" charset="-122"/>
                <a:ea typeface="黑体" panose="02010609060101010101" pitchFamily="49" charset="-122"/>
              </a:rPr>
              <a:t>∈NP</a:t>
            </a:r>
            <a:r>
              <a:rPr kumimoji="0" lang="zh-CN" altLang="en-US" sz="2000" dirty="0">
                <a:solidFill>
                  <a:schemeClr val="accent1">
                    <a:lumMod val="50000"/>
                  </a:schemeClr>
                </a:solidFill>
                <a:latin typeface="黑体" panose="02010609060101010101" pitchFamily="49" charset="-122"/>
                <a:ea typeface="黑体" panose="02010609060101010101" pitchFamily="49" charset="-122"/>
              </a:rPr>
              <a:t>，都有</a:t>
            </a:r>
            <a:r>
              <a:rPr kumimoji="0" lang="en-US" altLang="zh-CN" sz="2000" dirty="0" err="1">
                <a:solidFill>
                  <a:schemeClr val="accent1">
                    <a:lumMod val="50000"/>
                  </a:schemeClr>
                </a:solidFill>
                <a:latin typeface="黑体" panose="02010609060101010101" pitchFamily="49" charset="-122"/>
                <a:ea typeface="黑体" panose="02010609060101010101" pitchFamily="49" charset="-122"/>
              </a:rPr>
              <a:t>L∝</a:t>
            </a:r>
            <a:r>
              <a:rPr kumimoji="0" lang="en-US" altLang="zh-CN" sz="2000" baseline="-30000" dirty="0" err="1">
                <a:solidFill>
                  <a:schemeClr val="accent1">
                    <a:lumMod val="50000"/>
                  </a:schemeClr>
                </a:solidFill>
                <a:latin typeface="黑体" panose="02010609060101010101" pitchFamily="49" charset="-122"/>
                <a:ea typeface="黑体" panose="02010609060101010101" pitchFamily="49" charset="-122"/>
              </a:rPr>
              <a:t>p</a:t>
            </a:r>
            <a:r>
              <a:rPr kumimoji="0" lang="en-US" altLang="zh-CN" sz="2000" dirty="0" err="1">
                <a:solidFill>
                  <a:schemeClr val="accent1">
                    <a:lumMod val="50000"/>
                  </a:schemeClr>
                </a:solidFill>
                <a:latin typeface="黑体" panose="02010609060101010101" pitchFamily="49" charset="-122"/>
                <a:ea typeface="黑体" panose="02010609060101010101" pitchFamily="49" charset="-122"/>
              </a:rPr>
              <a:t>SAT</a:t>
            </a:r>
            <a:r>
              <a:rPr kumimoji="0" lang="zh-CN" altLang="en-US" sz="2000" dirty="0">
                <a:solidFill>
                  <a:schemeClr val="accent1">
                    <a:lumMod val="50000"/>
                  </a:schemeClr>
                </a:solidFill>
                <a:latin typeface="黑体" panose="02010609060101010101" pitchFamily="49" charset="-122"/>
                <a:ea typeface="黑体" panose="02010609060101010101" pitchFamily="49" charset="-122"/>
              </a:rPr>
              <a:t>。</a:t>
            </a:r>
            <a:endParaRPr kumimoji="0" lang="en-US" altLang="zh-CN" sz="2000" dirty="0">
              <a:solidFill>
                <a:schemeClr val="accent1">
                  <a:lumMod val="50000"/>
                </a:schemeClr>
              </a:solidFill>
              <a:latin typeface="黑体" panose="02010609060101010101" pitchFamily="49" charset="-122"/>
              <a:ea typeface="黑体" panose="02010609060101010101" pitchFamily="49" charset="-122"/>
            </a:endParaRPr>
          </a:p>
          <a:p>
            <a:pPr eaLnBrk="1" hangingPunct="1">
              <a:lnSpc>
                <a:spcPct val="120000"/>
              </a:lnSpc>
            </a:pPr>
            <a:endParaRPr lang="en-US" altLang="zh-CN" sz="2000" b="1" dirty="0">
              <a:solidFill>
                <a:schemeClr val="accent1">
                  <a:lumMod val="50000"/>
                </a:schemeClr>
              </a:solidFill>
              <a:latin typeface="Arial" panose="020B0604020202020204" pitchFamily="34" charset="0"/>
            </a:endParaRPr>
          </a:p>
          <a:p>
            <a:pPr eaLnBrk="1" hangingPunct="1">
              <a:lnSpc>
                <a:spcPct val="120000"/>
              </a:lnSpc>
            </a:pPr>
            <a:r>
              <a:rPr lang="zh-CN" altLang="en-US" sz="2000" b="1" dirty="0">
                <a:solidFill>
                  <a:schemeClr val="accent1">
                    <a:lumMod val="50000"/>
                  </a:schemeClr>
                </a:solidFill>
                <a:latin typeface="Arial" panose="020B0604020202020204" pitchFamily="34" charset="0"/>
              </a:rPr>
              <a:t>已证明的</a:t>
            </a:r>
            <a:r>
              <a:rPr lang="en-US" altLang="zh-CN" sz="2000" b="1" dirty="0">
                <a:solidFill>
                  <a:schemeClr val="accent1">
                    <a:lumMod val="50000"/>
                  </a:schemeClr>
                </a:solidFill>
                <a:latin typeface="Arial" panose="020B0604020202020204" pitchFamily="34" charset="0"/>
              </a:rPr>
              <a:t>NP</a:t>
            </a:r>
            <a:r>
              <a:rPr lang="zh-CN" altLang="en-US" sz="2000" b="1" dirty="0">
                <a:solidFill>
                  <a:schemeClr val="accent1">
                    <a:lumMod val="50000"/>
                  </a:schemeClr>
                </a:solidFill>
                <a:latin typeface="Arial" panose="020B0604020202020204" pitchFamily="34" charset="0"/>
              </a:rPr>
              <a:t>完全问题：</a:t>
            </a:r>
          </a:p>
          <a:p>
            <a:pPr eaLnBrk="1" hangingPunct="1">
              <a:lnSpc>
                <a:spcPct val="120000"/>
              </a:lnSpc>
            </a:pPr>
            <a:r>
              <a:rPr lang="zh-CN" altLang="en-US" sz="2000" b="1" dirty="0">
                <a:solidFill>
                  <a:schemeClr val="accent1">
                    <a:lumMod val="50000"/>
                  </a:schemeClr>
                </a:solidFill>
                <a:latin typeface="Arial" panose="020B0604020202020204" pitchFamily="34" charset="0"/>
              </a:rPr>
              <a:t>    </a:t>
            </a:r>
            <a:r>
              <a:rPr lang="en-US" altLang="zh-CN" sz="2000" b="1" dirty="0">
                <a:solidFill>
                  <a:schemeClr val="accent1">
                    <a:lumMod val="50000"/>
                  </a:schemeClr>
                </a:solidFill>
                <a:latin typeface="Arial" panose="020B0604020202020204" pitchFamily="34" charset="0"/>
              </a:rPr>
              <a:t>SAT</a:t>
            </a:r>
            <a:r>
              <a:rPr lang="zh-CN" altLang="en-US" sz="2000" b="1" dirty="0">
                <a:solidFill>
                  <a:schemeClr val="accent1">
                    <a:lumMod val="50000"/>
                  </a:schemeClr>
                </a:solidFill>
                <a:latin typeface="Arial" panose="020B0604020202020204" pitchFamily="34" charset="0"/>
              </a:rPr>
              <a:t>问题</a:t>
            </a:r>
            <a:r>
              <a:rPr lang="zh-CN" altLang="en-US" sz="2000" dirty="0">
                <a:solidFill>
                  <a:schemeClr val="accent1">
                    <a:lumMod val="50000"/>
                  </a:schemeClr>
                </a:solidFill>
                <a:latin typeface="Arial" panose="020B0604020202020204" pitchFamily="34" charset="0"/>
              </a:rPr>
              <a:t> 、</a:t>
            </a:r>
            <a:r>
              <a:rPr lang="zh-CN" altLang="en-US" sz="2000" b="1" dirty="0">
                <a:solidFill>
                  <a:schemeClr val="accent1">
                    <a:lumMod val="50000"/>
                  </a:schemeClr>
                </a:solidFill>
                <a:latin typeface="Arial" panose="020B0604020202020204" pitchFamily="34" charset="0"/>
              </a:rPr>
              <a:t>最大团问题</a:t>
            </a:r>
            <a:r>
              <a:rPr lang="zh-CN" altLang="en-US" sz="2000" dirty="0">
                <a:solidFill>
                  <a:schemeClr val="accent1">
                    <a:lumMod val="50000"/>
                  </a:schemeClr>
                </a:solidFill>
                <a:latin typeface="Arial" panose="020B0604020202020204" pitchFamily="34" charset="0"/>
              </a:rPr>
              <a:t> 、</a:t>
            </a:r>
            <a:r>
              <a:rPr lang="zh-CN" altLang="en-US" sz="2000" b="1" dirty="0">
                <a:solidFill>
                  <a:schemeClr val="accent1">
                    <a:lumMod val="50000"/>
                  </a:schemeClr>
                </a:solidFill>
                <a:latin typeface="Arial" panose="020B0604020202020204" pitchFamily="34" charset="0"/>
              </a:rPr>
              <a:t>图着色问题</a:t>
            </a:r>
            <a:r>
              <a:rPr lang="zh-CN" altLang="en-US" sz="2000" dirty="0">
                <a:solidFill>
                  <a:schemeClr val="accent1">
                    <a:lumMod val="50000"/>
                  </a:schemeClr>
                </a:solidFill>
                <a:latin typeface="Arial" panose="020B0604020202020204" pitchFamily="34" charset="0"/>
              </a:rPr>
              <a:t> 、</a:t>
            </a:r>
          </a:p>
          <a:p>
            <a:pPr eaLnBrk="1" hangingPunct="1">
              <a:lnSpc>
                <a:spcPct val="120000"/>
              </a:lnSpc>
            </a:pPr>
            <a:r>
              <a:rPr lang="zh-CN" altLang="en-US" sz="2000" dirty="0">
                <a:solidFill>
                  <a:schemeClr val="accent1">
                    <a:lumMod val="50000"/>
                  </a:schemeClr>
                </a:solidFill>
                <a:latin typeface="Arial" panose="020B0604020202020204" pitchFamily="34" charset="0"/>
              </a:rPr>
              <a:t>    </a:t>
            </a:r>
            <a:r>
              <a:rPr lang="zh-CN" altLang="en-US" sz="2000" b="1" dirty="0">
                <a:solidFill>
                  <a:schemeClr val="accent1">
                    <a:lumMod val="50000"/>
                  </a:schemeClr>
                </a:solidFill>
                <a:latin typeface="Arial" panose="020B0604020202020204" pitchFamily="34" charset="0"/>
              </a:rPr>
              <a:t>哈密顿回路问题</a:t>
            </a:r>
            <a:r>
              <a:rPr lang="zh-CN" altLang="en-US" sz="2000" dirty="0">
                <a:solidFill>
                  <a:schemeClr val="accent1">
                    <a:lumMod val="50000"/>
                  </a:schemeClr>
                </a:solidFill>
                <a:latin typeface="Arial" panose="020B0604020202020204" pitchFamily="34" charset="0"/>
              </a:rPr>
              <a:t> 、</a:t>
            </a:r>
            <a:r>
              <a:rPr lang="zh-CN" altLang="en-US" sz="2000" b="1" dirty="0">
                <a:solidFill>
                  <a:schemeClr val="accent1">
                    <a:lumMod val="50000"/>
                  </a:schemeClr>
                </a:solidFill>
                <a:latin typeface="Arial" panose="020B0604020202020204" pitchFamily="34" charset="0"/>
              </a:rPr>
              <a:t>旅行商问题</a:t>
            </a:r>
            <a:r>
              <a:rPr lang="zh-CN" altLang="en-US" sz="2000" dirty="0">
                <a:solidFill>
                  <a:schemeClr val="accent1">
                    <a:lumMod val="50000"/>
                  </a:schemeClr>
                </a:solidFill>
                <a:latin typeface="Arial" panose="020B0604020202020204" pitchFamily="34" charset="0"/>
              </a:rPr>
              <a:t> 、</a:t>
            </a:r>
            <a:r>
              <a:rPr lang="zh-CN" altLang="en-US" sz="2000" b="1" dirty="0">
                <a:solidFill>
                  <a:schemeClr val="accent1">
                    <a:lumMod val="50000"/>
                  </a:schemeClr>
                </a:solidFill>
                <a:latin typeface="Arial" panose="020B0604020202020204" pitchFamily="34" charset="0"/>
              </a:rPr>
              <a:t>背包问题</a:t>
            </a:r>
            <a:r>
              <a:rPr lang="zh-CN" altLang="en-US" sz="2000" dirty="0">
                <a:solidFill>
                  <a:schemeClr val="accent1">
                    <a:lumMod val="50000"/>
                  </a:schemeClr>
                </a:solidFill>
                <a:latin typeface="Arial" panose="020B0604020202020204" pitchFamily="34" charset="0"/>
              </a:rPr>
              <a:t> 、</a:t>
            </a:r>
          </a:p>
          <a:p>
            <a:pPr eaLnBrk="1" hangingPunct="1">
              <a:lnSpc>
                <a:spcPct val="120000"/>
              </a:lnSpc>
            </a:pPr>
            <a:r>
              <a:rPr lang="zh-CN" altLang="en-US" sz="2000" dirty="0">
                <a:solidFill>
                  <a:schemeClr val="accent1">
                    <a:lumMod val="50000"/>
                  </a:schemeClr>
                </a:solidFill>
                <a:latin typeface="Arial" panose="020B0604020202020204" pitchFamily="34" charset="0"/>
              </a:rPr>
              <a:t>    </a:t>
            </a:r>
            <a:r>
              <a:rPr lang="zh-CN" altLang="en-US" sz="2000" b="1" dirty="0">
                <a:solidFill>
                  <a:schemeClr val="accent1">
                    <a:lumMod val="50000"/>
                  </a:schemeClr>
                </a:solidFill>
                <a:latin typeface="Arial" panose="020B0604020202020204" pitchFamily="34" charset="0"/>
              </a:rPr>
              <a:t>最长路径问题、</a:t>
            </a:r>
            <a:r>
              <a:rPr lang="zh-CN" altLang="en-US" sz="2000" dirty="0">
                <a:solidFill>
                  <a:schemeClr val="accent1">
                    <a:lumMod val="50000"/>
                  </a:schemeClr>
                </a:solidFill>
                <a:latin typeface="Arial" panose="020B0604020202020204" pitchFamily="34" charset="0"/>
              </a:rPr>
              <a:t> </a:t>
            </a:r>
            <a:r>
              <a:rPr lang="zh-CN" altLang="en-US" sz="2000" b="1" dirty="0">
                <a:solidFill>
                  <a:schemeClr val="accent1">
                    <a:lumMod val="50000"/>
                  </a:schemeClr>
                </a:solidFill>
                <a:latin typeface="Arial" panose="020B0604020202020204" pitchFamily="34" charset="0"/>
              </a:rPr>
              <a:t>扫雷游戏</a:t>
            </a:r>
            <a:r>
              <a:rPr lang="en-US" altLang="zh-CN" sz="2000" b="1" dirty="0">
                <a:solidFill>
                  <a:schemeClr val="accent1">
                    <a:lumMod val="50000"/>
                  </a:schemeClr>
                </a:solidFill>
                <a:latin typeface="Arial" panose="020B0604020202020204" pitchFamily="34" charset="0"/>
              </a:rPr>
              <a:t>…</a:t>
            </a:r>
          </a:p>
        </p:txBody>
      </p:sp>
      <p:pic>
        <p:nvPicPr>
          <p:cNvPr id="675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2642" y="3501008"/>
            <a:ext cx="1600200" cy="246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3262875"/>
      </p:ext>
    </p:extLst>
  </p:cSld>
  <p:clrMapOvr>
    <a:masterClrMapping/>
  </p:clrMapOvr>
  <p:transition>
    <p:random/>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zh-CN" sz="3600" b="0" dirty="0" err="1" smtClean="0">
                <a:ea typeface="宋体" panose="02010600030101010101" pitchFamily="2" charset="-122"/>
              </a:rPr>
              <a:t>Satisfiability</a:t>
            </a:r>
            <a:r>
              <a:rPr lang="en-US" altLang="zh-CN" sz="3600" b="0" dirty="0" smtClean="0">
                <a:ea typeface="宋体" panose="02010600030101010101" pitchFamily="2" charset="-122"/>
              </a:rPr>
              <a:t> Problem</a:t>
            </a:r>
          </a:p>
        </p:txBody>
      </p:sp>
      <p:sp>
        <p:nvSpPr>
          <p:cNvPr id="28676" name="Rectangle 3"/>
          <p:cNvSpPr>
            <a:spLocks noGrp="1" noChangeArrowheads="1"/>
          </p:cNvSpPr>
          <p:nvPr>
            <p:ph type="body" idx="1"/>
          </p:nvPr>
        </p:nvSpPr>
        <p:spPr>
          <a:xfrm>
            <a:off x="428625" y="1469479"/>
            <a:ext cx="8229600" cy="4895850"/>
          </a:xfrm>
        </p:spPr>
        <p:txBody>
          <a:bodyPr/>
          <a:lstStyle/>
          <a:p>
            <a:pPr eaLnBrk="1" hangingPunct="1"/>
            <a:r>
              <a:rPr lang="en-US" altLang="zh-CN" sz="2800" dirty="0" smtClean="0">
                <a:solidFill>
                  <a:srgbClr val="00339A"/>
                </a:solidFill>
                <a:latin typeface="ComicSansMS" charset="0"/>
                <a:ea typeface="宋体" panose="02010600030101010101" pitchFamily="2" charset="-122"/>
              </a:rPr>
              <a:t>SAT. </a:t>
            </a:r>
            <a:r>
              <a:rPr lang="en-US" altLang="zh-CN" sz="2800" dirty="0" smtClean="0">
                <a:solidFill>
                  <a:srgbClr val="000000"/>
                </a:solidFill>
                <a:latin typeface="ComicSansMS" charset="0"/>
                <a:ea typeface="宋体" panose="02010600030101010101" pitchFamily="2" charset="-122"/>
              </a:rPr>
              <a:t>Given a CNF formula </a:t>
            </a:r>
            <a:r>
              <a:rPr lang="en-US" altLang="zh-CN" sz="2800" i="1" dirty="0" smtClean="0">
                <a:solidFill>
                  <a:srgbClr val="0033CC"/>
                </a:solidFill>
                <a:ea typeface="宋体" panose="02010600030101010101" pitchFamily="2" charset="-122"/>
              </a:rPr>
              <a:t>(</a:t>
            </a:r>
            <a:r>
              <a:rPr lang="zh-CN" altLang="en-US" sz="2800" i="1" dirty="0" smtClean="0">
                <a:solidFill>
                  <a:srgbClr val="0033CC"/>
                </a:solidFill>
                <a:ea typeface="宋体" panose="02010600030101010101" pitchFamily="2" charset="-122"/>
              </a:rPr>
              <a:t>合取范式</a:t>
            </a:r>
            <a:r>
              <a:rPr lang="en-US" altLang="zh-CN" sz="2800" i="1" dirty="0" smtClean="0">
                <a:solidFill>
                  <a:srgbClr val="0033CC"/>
                </a:solidFill>
                <a:ea typeface="宋体" panose="02010600030101010101" pitchFamily="2" charset="-122"/>
              </a:rPr>
              <a:t>)</a:t>
            </a:r>
            <a:r>
              <a:rPr lang="en-US" altLang="zh-CN" sz="2800" dirty="0" smtClean="0">
                <a:solidFill>
                  <a:srgbClr val="000000"/>
                </a:solidFill>
                <a:ea typeface="宋体" panose="02010600030101010101" pitchFamily="2" charset="-122"/>
              </a:rPr>
              <a:t>  </a:t>
            </a:r>
            <a:r>
              <a:rPr lang="en-US" altLang="zh-CN" sz="2800" dirty="0" smtClean="0">
                <a:solidFill>
                  <a:srgbClr val="000000"/>
                </a:solidFill>
                <a:latin typeface="Symbol" panose="05050102010706020507" pitchFamily="18" charset="2"/>
                <a:ea typeface="宋体" panose="02010600030101010101" pitchFamily="2" charset="-122"/>
                <a:sym typeface="Symbol" panose="05050102010706020507" pitchFamily="18" charset="2"/>
              </a:rPr>
              <a:t></a:t>
            </a:r>
            <a:r>
              <a:rPr lang="en-US" altLang="zh-CN" sz="2800" dirty="0" smtClean="0">
                <a:solidFill>
                  <a:srgbClr val="000000"/>
                </a:solidFill>
                <a:latin typeface="ComicSansMS" charset="0"/>
                <a:ea typeface="宋体" panose="02010600030101010101" pitchFamily="2" charset="-122"/>
              </a:rPr>
              <a:t>, is there a satisfying assignment?</a:t>
            </a:r>
          </a:p>
          <a:p>
            <a:pPr eaLnBrk="1" hangingPunct="1"/>
            <a:r>
              <a:rPr lang="en-US" altLang="zh-CN" sz="2800" dirty="0" smtClean="0">
                <a:solidFill>
                  <a:srgbClr val="00339A"/>
                </a:solidFill>
                <a:latin typeface="ComicSansMS" charset="0"/>
                <a:ea typeface="宋体" panose="02010600030101010101" pitchFamily="2" charset="-122"/>
              </a:rPr>
              <a:t>Certificate</a:t>
            </a:r>
            <a:r>
              <a:rPr lang="zh-CN" altLang="en-US" sz="2800" dirty="0" smtClean="0">
                <a:solidFill>
                  <a:srgbClr val="00339A"/>
                </a:solidFill>
                <a:latin typeface="ComicSansMS" charset="0"/>
                <a:ea typeface="宋体" panose="02010600030101010101" pitchFamily="2" charset="-122"/>
              </a:rPr>
              <a:t>（</a:t>
            </a:r>
            <a:r>
              <a:rPr lang="en-US" altLang="zh-CN" sz="2800" dirty="0" smtClean="0">
                <a:solidFill>
                  <a:srgbClr val="00339A"/>
                </a:solidFill>
                <a:latin typeface="ComicSansMS" charset="0"/>
                <a:ea typeface="宋体" panose="02010600030101010101" pitchFamily="2" charset="-122"/>
              </a:rPr>
              <a:t>Guessing</a:t>
            </a:r>
            <a:r>
              <a:rPr lang="zh-CN" altLang="en-US" sz="2800" dirty="0" smtClean="0">
                <a:solidFill>
                  <a:srgbClr val="00339A"/>
                </a:solidFill>
                <a:latin typeface="ComicSansMS" charset="0"/>
                <a:ea typeface="宋体" panose="02010600030101010101" pitchFamily="2" charset="-122"/>
              </a:rPr>
              <a:t>）</a:t>
            </a:r>
            <a:r>
              <a:rPr lang="en-US" altLang="zh-CN" sz="2800" dirty="0" smtClean="0">
                <a:solidFill>
                  <a:srgbClr val="00339A"/>
                </a:solidFill>
                <a:latin typeface="ComicSansMS" charset="0"/>
                <a:ea typeface="宋体" panose="02010600030101010101" pitchFamily="2" charset="-122"/>
              </a:rPr>
              <a:t>. </a:t>
            </a:r>
            <a:r>
              <a:rPr lang="en-US" altLang="zh-CN" sz="2800" dirty="0" smtClean="0">
                <a:ea typeface="宋体" panose="02010600030101010101" pitchFamily="2" charset="-122"/>
              </a:rPr>
              <a:t>An assignment of truth values to the n </a:t>
            </a:r>
            <a:r>
              <a:rPr lang="en-US" altLang="zh-CN" sz="2800" dirty="0" err="1" smtClean="0">
                <a:ea typeface="宋体" panose="02010600030101010101" pitchFamily="2" charset="-122"/>
              </a:rPr>
              <a:t>boolean</a:t>
            </a:r>
            <a:r>
              <a:rPr lang="en-US" altLang="zh-CN" sz="2800" dirty="0" smtClean="0">
                <a:ea typeface="宋体" panose="02010600030101010101" pitchFamily="2" charset="-122"/>
              </a:rPr>
              <a:t> variables.</a:t>
            </a:r>
          </a:p>
          <a:p>
            <a:pPr eaLnBrk="1" hangingPunct="1"/>
            <a:r>
              <a:rPr lang="en-US" altLang="zh-CN" sz="2800" dirty="0" smtClean="0">
                <a:solidFill>
                  <a:srgbClr val="00339A"/>
                </a:solidFill>
                <a:latin typeface="ComicSansMS" charset="0"/>
                <a:ea typeface="宋体" panose="02010600030101010101" pitchFamily="2" charset="-122"/>
              </a:rPr>
              <a:t>Certifier</a:t>
            </a:r>
            <a:r>
              <a:rPr lang="zh-CN" altLang="en-US" sz="2800" dirty="0" smtClean="0">
                <a:solidFill>
                  <a:srgbClr val="00339A"/>
                </a:solidFill>
                <a:latin typeface="ComicSansMS" charset="0"/>
                <a:ea typeface="宋体" panose="02010600030101010101" pitchFamily="2" charset="-122"/>
              </a:rPr>
              <a:t>（</a:t>
            </a:r>
            <a:r>
              <a:rPr lang="en-US" altLang="zh-CN" sz="2800" dirty="0" smtClean="0">
                <a:solidFill>
                  <a:srgbClr val="00339A"/>
                </a:solidFill>
                <a:latin typeface="ComicSansMS" charset="0"/>
                <a:ea typeface="宋体" panose="02010600030101010101" pitchFamily="2" charset="-122"/>
              </a:rPr>
              <a:t> Verification </a:t>
            </a:r>
            <a:r>
              <a:rPr lang="zh-CN" altLang="en-US" sz="2800" dirty="0" smtClean="0">
                <a:solidFill>
                  <a:srgbClr val="00339A"/>
                </a:solidFill>
                <a:latin typeface="ComicSansMS" charset="0"/>
                <a:ea typeface="宋体" panose="02010600030101010101" pitchFamily="2" charset="-122"/>
              </a:rPr>
              <a:t>）</a:t>
            </a:r>
            <a:r>
              <a:rPr lang="en-US" altLang="zh-CN" sz="2800" dirty="0" smtClean="0">
                <a:solidFill>
                  <a:srgbClr val="00339A"/>
                </a:solidFill>
                <a:latin typeface="ComicSansMS" charset="0"/>
                <a:ea typeface="宋体" panose="02010600030101010101" pitchFamily="2" charset="-122"/>
              </a:rPr>
              <a:t>. </a:t>
            </a:r>
            <a:r>
              <a:rPr lang="en-US" altLang="zh-CN" sz="2800" dirty="0" smtClean="0">
                <a:solidFill>
                  <a:srgbClr val="000000"/>
                </a:solidFill>
                <a:latin typeface="ComicSansMS" charset="0"/>
                <a:ea typeface="宋体" panose="02010600030101010101" pitchFamily="2" charset="-122"/>
              </a:rPr>
              <a:t>Check that each clause in </a:t>
            </a:r>
            <a:r>
              <a:rPr lang="en-US" altLang="zh-CN" sz="2800" dirty="0" smtClean="0">
                <a:solidFill>
                  <a:srgbClr val="000000"/>
                </a:solidFill>
                <a:latin typeface="Symbol" panose="05050102010706020507" pitchFamily="18" charset="2"/>
                <a:ea typeface="宋体" panose="02010600030101010101" pitchFamily="2" charset="-122"/>
                <a:sym typeface="Symbol" panose="05050102010706020507" pitchFamily="18" charset="2"/>
              </a:rPr>
              <a:t></a:t>
            </a:r>
            <a:r>
              <a:rPr lang="en-US" altLang="zh-CN" sz="2800" dirty="0" smtClean="0">
                <a:solidFill>
                  <a:srgbClr val="000000"/>
                </a:solidFill>
                <a:latin typeface="Symbol" panose="05050102010706020507" pitchFamily="18" charset="2"/>
                <a:ea typeface="宋体" panose="02010600030101010101" pitchFamily="2" charset="-122"/>
              </a:rPr>
              <a:t> </a:t>
            </a:r>
            <a:r>
              <a:rPr lang="en-US" altLang="zh-CN" sz="2800" dirty="0" smtClean="0">
                <a:solidFill>
                  <a:srgbClr val="000000"/>
                </a:solidFill>
                <a:latin typeface="ComicSansMS" charset="0"/>
                <a:ea typeface="宋体" panose="02010600030101010101" pitchFamily="2" charset="-122"/>
              </a:rPr>
              <a:t>has at least one true literal. </a:t>
            </a:r>
          </a:p>
          <a:p>
            <a:pPr eaLnBrk="1" hangingPunct="1"/>
            <a:endParaRPr lang="en-US" altLang="zh-CN" sz="2800" dirty="0" smtClean="0">
              <a:solidFill>
                <a:srgbClr val="000000"/>
              </a:solidFill>
              <a:latin typeface="ComicSansMS" charset="0"/>
              <a:ea typeface="宋体" panose="02010600030101010101" pitchFamily="2" charset="-122"/>
            </a:endParaRPr>
          </a:p>
          <a:p>
            <a:pPr eaLnBrk="1" hangingPunct="1"/>
            <a:endParaRPr lang="en-US" altLang="zh-CN" dirty="0" smtClean="0">
              <a:solidFill>
                <a:srgbClr val="000000"/>
              </a:solidFill>
              <a:latin typeface="ComicSansMS" charset="0"/>
              <a:ea typeface="宋体" panose="02010600030101010101" pitchFamily="2" charset="-122"/>
            </a:endParaRPr>
          </a:p>
          <a:p>
            <a:pPr eaLnBrk="1" hangingPunct="1"/>
            <a:endParaRPr lang="zh-CN" altLang="en-US" dirty="0" smtClean="0">
              <a:ea typeface="宋体" panose="02010600030101010101" pitchFamily="2" charset="-122"/>
            </a:endParaRPr>
          </a:p>
        </p:txBody>
      </p:sp>
      <p:graphicFrame>
        <p:nvGraphicFramePr>
          <p:cNvPr id="28677" name="Object 4"/>
          <p:cNvGraphicFramePr>
            <a:graphicFrameLocks noChangeAspect="1"/>
          </p:cNvGraphicFramePr>
          <p:nvPr>
            <p:extLst>
              <p:ext uri="{D42A27DB-BD31-4B8C-83A1-F6EECF244321}">
                <p14:modId xmlns:p14="http://schemas.microsoft.com/office/powerpoint/2010/main" val="3895701480"/>
              </p:ext>
            </p:extLst>
          </p:nvPr>
        </p:nvGraphicFramePr>
        <p:xfrm>
          <a:off x="827088" y="4798492"/>
          <a:ext cx="7632700" cy="488950"/>
        </p:xfrm>
        <a:graphic>
          <a:graphicData uri="http://schemas.openxmlformats.org/presentationml/2006/ole">
            <mc:AlternateContent xmlns:mc="http://schemas.openxmlformats.org/markup-compatibility/2006">
              <mc:Choice xmlns:v="urn:schemas-microsoft-com:vml" Requires="v">
                <p:oleObj spid="_x0000_s962716" name="Equation" r:id="rId3" imgW="3568700" imgH="228600" progId="Equation.DSMT4">
                  <p:embed/>
                </p:oleObj>
              </mc:Choice>
              <mc:Fallback>
                <p:oleObj name="Equation" r:id="rId3" imgW="356870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4798492"/>
                        <a:ext cx="7632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8" name="Object 5"/>
          <p:cNvGraphicFramePr>
            <a:graphicFrameLocks noChangeAspect="1"/>
          </p:cNvGraphicFramePr>
          <p:nvPr>
            <p:extLst>
              <p:ext uri="{D42A27DB-BD31-4B8C-83A1-F6EECF244321}">
                <p14:modId xmlns:p14="http://schemas.microsoft.com/office/powerpoint/2010/main" val="3389146622"/>
              </p:ext>
            </p:extLst>
          </p:nvPr>
        </p:nvGraphicFramePr>
        <p:xfrm>
          <a:off x="1908175" y="5301729"/>
          <a:ext cx="2951163" cy="434975"/>
        </p:xfrm>
        <a:graphic>
          <a:graphicData uri="http://schemas.openxmlformats.org/presentationml/2006/ole">
            <mc:AlternateContent xmlns:mc="http://schemas.openxmlformats.org/markup-compatibility/2006">
              <mc:Choice xmlns:v="urn:schemas-microsoft-com:vml" Requires="v">
                <p:oleObj spid="_x0000_s962717" name="Equation" r:id="rId5" imgW="1549400" imgH="228600" progId="Equation.DSMT4">
                  <p:embed/>
                </p:oleObj>
              </mc:Choice>
              <mc:Fallback>
                <p:oleObj name="Equation" r:id="rId5" imgW="15494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5301729"/>
                        <a:ext cx="2951163" cy="43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9" name="Rectangle 6"/>
          <p:cNvSpPr>
            <a:spLocks noChangeArrowheads="1"/>
          </p:cNvSpPr>
          <p:nvPr/>
        </p:nvSpPr>
        <p:spPr bwMode="auto">
          <a:xfrm>
            <a:off x="539750" y="4365104"/>
            <a:ext cx="1152525"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7"/>
              </a:buBlip>
              <a:defRPr sz="3200">
                <a:solidFill>
                  <a:schemeClr val="tx1"/>
                </a:solidFill>
                <a:latin typeface="Times New Roman" panose="02020603050405020304" pitchFamily="18" charset="0"/>
              </a:defRPr>
            </a:lvl1pPr>
            <a:lvl2pPr marL="742950" indent="-285750">
              <a:spcBef>
                <a:spcPct val="20000"/>
              </a:spcBef>
              <a:buBlip>
                <a:blip r:embed="rId8"/>
              </a:buBlip>
              <a:defRPr sz="2800">
                <a:solidFill>
                  <a:schemeClr val="tx1"/>
                </a:solidFill>
                <a:latin typeface="Arial" panose="020B0604020202020204" pitchFamily="34" charset="0"/>
              </a:defRPr>
            </a:lvl2pPr>
            <a:lvl3pPr marL="1143000" indent="-228600">
              <a:spcBef>
                <a:spcPct val="20000"/>
              </a:spcBef>
              <a:buBlip>
                <a:blip r:embed="rId8"/>
              </a:buBlip>
              <a:defRPr sz="2400">
                <a:solidFill>
                  <a:schemeClr val="tx1"/>
                </a:solidFill>
                <a:latin typeface="Arial" panose="020B0604020202020204" pitchFamily="34" charset="0"/>
              </a:defRPr>
            </a:lvl3pPr>
            <a:lvl4pPr marL="1600200" indent="-228600">
              <a:spcBef>
                <a:spcPct val="20000"/>
              </a:spcBef>
              <a:buBlip>
                <a:blip r:embed="rId8"/>
              </a:buBlip>
              <a:defRPr sz="2000">
                <a:solidFill>
                  <a:schemeClr val="tx1"/>
                </a:solidFill>
                <a:latin typeface="Arial" panose="020B0604020202020204" pitchFamily="34" charset="0"/>
              </a:defRPr>
            </a:lvl4pPr>
            <a:lvl5pPr marL="2057400" indent="-228600">
              <a:spcBef>
                <a:spcPct val="20000"/>
              </a:spcBef>
              <a:buBlip>
                <a:blip r:embed="rId8"/>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Blip>
                <a:blip r:embed="rId8"/>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Blip>
                <a:blip r:embed="rId8"/>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Blip>
                <a:blip r:embed="rId8"/>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Blip>
                <a:blip r:embed="rId8"/>
              </a:buBlip>
              <a:defRPr sz="2000">
                <a:solidFill>
                  <a:schemeClr val="tx1"/>
                </a:solidFill>
                <a:latin typeface="Arial" panose="020B0604020202020204" pitchFamily="34" charset="0"/>
              </a:defRPr>
            </a:lvl9pPr>
          </a:lstStyle>
          <a:p>
            <a:pPr algn="ctr" eaLnBrk="1" hangingPunct="1">
              <a:spcBef>
                <a:spcPct val="0"/>
              </a:spcBef>
              <a:buFontTx/>
              <a:buNone/>
            </a:pPr>
            <a:r>
              <a:rPr lang="en-US" altLang="zh-CN" sz="1800" b="1" dirty="0">
                <a:latin typeface="Arial" panose="020B0604020202020204" pitchFamily="34" charset="0"/>
                <a:ea typeface="宋体" panose="02010600030101010101" pitchFamily="2" charset="-122"/>
              </a:rPr>
              <a:t>Instance:</a:t>
            </a:r>
          </a:p>
        </p:txBody>
      </p:sp>
      <p:sp>
        <p:nvSpPr>
          <p:cNvPr id="28680" name="Rectangle 7"/>
          <p:cNvSpPr>
            <a:spLocks noChangeArrowheads="1"/>
          </p:cNvSpPr>
          <p:nvPr/>
        </p:nvSpPr>
        <p:spPr bwMode="auto">
          <a:xfrm>
            <a:off x="539750" y="5230292"/>
            <a:ext cx="115252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7"/>
              </a:buBlip>
              <a:defRPr sz="3200">
                <a:solidFill>
                  <a:schemeClr val="tx1"/>
                </a:solidFill>
                <a:latin typeface="Times New Roman" panose="02020603050405020304" pitchFamily="18" charset="0"/>
              </a:defRPr>
            </a:lvl1pPr>
            <a:lvl2pPr marL="742950" indent="-285750">
              <a:spcBef>
                <a:spcPct val="20000"/>
              </a:spcBef>
              <a:buBlip>
                <a:blip r:embed="rId8"/>
              </a:buBlip>
              <a:defRPr sz="2800">
                <a:solidFill>
                  <a:schemeClr val="tx1"/>
                </a:solidFill>
                <a:latin typeface="Arial" panose="020B0604020202020204" pitchFamily="34" charset="0"/>
              </a:defRPr>
            </a:lvl2pPr>
            <a:lvl3pPr marL="1143000" indent="-228600">
              <a:spcBef>
                <a:spcPct val="20000"/>
              </a:spcBef>
              <a:buBlip>
                <a:blip r:embed="rId8"/>
              </a:buBlip>
              <a:defRPr sz="2400">
                <a:solidFill>
                  <a:schemeClr val="tx1"/>
                </a:solidFill>
                <a:latin typeface="Arial" panose="020B0604020202020204" pitchFamily="34" charset="0"/>
              </a:defRPr>
            </a:lvl3pPr>
            <a:lvl4pPr marL="1600200" indent="-228600">
              <a:spcBef>
                <a:spcPct val="20000"/>
              </a:spcBef>
              <a:buBlip>
                <a:blip r:embed="rId8"/>
              </a:buBlip>
              <a:defRPr sz="2000">
                <a:solidFill>
                  <a:schemeClr val="tx1"/>
                </a:solidFill>
                <a:latin typeface="Arial" panose="020B0604020202020204" pitchFamily="34" charset="0"/>
              </a:defRPr>
            </a:lvl4pPr>
            <a:lvl5pPr marL="2057400" indent="-228600">
              <a:spcBef>
                <a:spcPct val="20000"/>
              </a:spcBef>
              <a:buBlip>
                <a:blip r:embed="rId8"/>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Blip>
                <a:blip r:embed="rId8"/>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Blip>
                <a:blip r:embed="rId8"/>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Blip>
                <a:blip r:embed="rId8"/>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Blip>
                <a:blip r:embed="rId8"/>
              </a:buBlip>
              <a:defRPr sz="2000">
                <a:solidFill>
                  <a:schemeClr val="tx1"/>
                </a:solidFill>
                <a:latin typeface="Arial" panose="020B0604020202020204" pitchFamily="34" charset="0"/>
              </a:defRPr>
            </a:lvl9pPr>
          </a:lstStyle>
          <a:p>
            <a:pPr algn="ctr" eaLnBrk="1" hangingPunct="1">
              <a:spcBef>
                <a:spcPct val="0"/>
              </a:spcBef>
              <a:buFontTx/>
              <a:buNone/>
            </a:pPr>
            <a:r>
              <a:rPr lang="en-US" altLang="zh-CN" sz="1800" b="1">
                <a:latin typeface="Arial" panose="020B0604020202020204" pitchFamily="34" charset="0"/>
                <a:ea typeface="宋体" panose="02010600030101010101" pitchFamily="2" charset="-122"/>
              </a:rPr>
              <a:t>Certificate:</a:t>
            </a:r>
          </a:p>
        </p:txBody>
      </p:sp>
      <p:sp>
        <p:nvSpPr>
          <p:cNvPr id="28681" name="Rectangle 9"/>
          <p:cNvSpPr>
            <a:spLocks noChangeArrowheads="1"/>
          </p:cNvSpPr>
          <p:nvPr/>
        </p:nvSpPr>
        <p:spPr bwMode="auto">
          <a:xfrm>
            <a:off x="468313" y="5806554"/>
            <a:ext cx="396081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Blip>
                <a:blip r:embed="rId7"/>
              </a:buBlip>
              <a:defRPr sz="3200">
                <a:solidFill>
                  <a:schemeClr val="tx1"/>
                </a:solidFill>
                <a:latin typeface="Times New Roman" panose="02020603050405020304" pitchFamily="18" charset="0"/>
              </a:defRPr>
            </a:lvl1pPr>
            <a:lvl2pPr marL="742950" indent="-285750">
              <a:spcBef>
                <a:spcPct val="20000"/>
              </a:spcBef>
              <a:buBlip>
                <a:blip r:embed="rId8"/>
              </a:buBlip>
              <a:defRPr sz="2800">
                <a:solidFill>
                  <a:schemeClr val="tx1"/>
                </a:solidFill>
                <a:latin typeface="Arial" panose="020B0604020202020204" pitchFamily="34" charset="0"/>
              </a:defRPr>
            </a:lvl2pPr>
            <a:lvl3pPr marL="1143000" indent="-228600">
              <a:spcBef>
                <a:spcPct val="20000"/>
              </a:spcBef>
              <a:buBlip>
                <a:blip r:embed="rId8"/>
              </a:buBlip>
              <a:defRPr sz="2400">
                <a:solidFill>
                  <a:schemeClr val="tx1"/>
                </a:solidFill>
                <a:latin typeface="Arial" panose="020B0604020202020204" pitchFamily="34" charset="0"/>
              </a:defRPr>
            </a:lvl3pPr>
            <a:lvl4pPr marL="1600200" indent="-228600">
              <a:spcBef>
                <a:spcPct val="20000"/>
              </a:spcBef>
              <a:buBlip>
                <a:blip r:embed="rId8"/>
              </a:buBlip>
              <a:defRPr sz="2000">
                <a:solidFill>
                  <a:schemeClr val="tx1"/>
                </a:solidFill>
                <a:latin typeface="Arial" panose="020B0604020202020204" pitchFamily="34" charset="0"/>
              </a:defRPr>
            </a:lvl4pPr>
            <a:lvl5pPr marL="2057400" indent="-228600">
              <a:spcBef>
                <a:spcPct val="20000"/>
              </a:spcBef>
              <a:buBlip>
                <a:blip r:embed="rId8"/>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Blip>
                <a:blip r:embed="rId8"/>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Blip>
                <a:blip r:embed="rId8"/>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Blip>
                <a:blip r:embed="rId8"/>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Blip>
                <a:blip r:embed="rId8"/>
              </a:buBlip>
              <a:defRPr sz="2000">
                <a:solidFill>
                  <a:schemeClr val="tx1"/>
                </a:solidFill>
                <a:latin typeface="Arial" panose="020B0604020202020204" pitchFamily="34" charset="0"/>
              </a:defRPr>
            </a:lvl9pPr>
          </a:lstStyle>
          <a:p>
            <a:pPr eaLnBrk="1" hangingPunct="1">
              <a:spcBef>
                <a:spcPct val="0"/>
              </a:spcBef>
              <a:buFontTx/>
              <a:buNone/>
            </a:pPr>
            <a:r>
              <a:rPr lang="en-US" altLang="zh-CN" sz="2000" b="1">
                <a:solidFill>
                  <a:srgbClr val="00339A"/>
                </a:solidFill>
                <a:latin typeface="ComicSansMS" charset="0"/>
                <a:ea typeface="宋体" panose="02010600030101010101" pitchFamily="2" charset="-122"/>
              </a:rPr>
              <a:t>Conclusion.   </a:t>
            </a:r>
            <a:r>
              <a:rPr lang="en-US" altLang="zh-CN" sz="2000" b="1">
                <a:solidFill>
                  <a:srgbClr val="000000"/>
                </a:solidFill>
                <a:latin typeface="ComicSansMS" charset="0"/>
                <a:ea typeface="宋体" panose="02010600030101010101" pitchFamily="2" charset="-122"/>
              </a:rPr>
              <a:t>SAT is in NP.</a:t>
            </a:r>
          </a:p>
          <a:p>
            <a:pPr eaLnBrk="1" hangingPunct="1">
              <a:spcBef>
                <a:spcPct val="0"/>
              </a:spcBef>
              <a:buFontTx/>
              <a:buNone/>
            </a:pPr>
            <a:endParaRPr lang="en-US" altLang="zh-CN" sz="1800" b="1">
              <a:latin typeface="Arial" panose="020B0604020202020204" pitchFamily="34" charset="0"/>
              <a:ea typeface="宋体" panose="02010600030101010101" pitchFamily="2" charset="-122"/>
            </a:endParaRP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85</a:t>
            </a:fld>
            <a:endParaRPr lang="en-US" altLang="zh-CN" dirty="0"/>
          </a:p>
        </p:txBody>
      </p:sp>
    </p:spTree>
    <p:extLst>
      <p:ext uri="{BB962C8B-B14F-4D97-AF65-F5344CB8AC3E}">
        <p14:creationId xmlns:p14="http://schemas.microsoft.com/office/powerpoint/2010/main" val="416865006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zh-TW"/>
              <a:t>SAT is NP-complete</a:t>
            </a:r>
          </a:p>
        </p:txBody>
      </p:sp>
      <p:sp>
        <p:nvSpPr>
          <p:cNvPr id="117763" name="Rectangle 3"/>
          <p:cNvSpPr>
            <a:spLocks noGrp="1" noChangeArrowheads="1"/>
          </p:cNvSpPr>
          <p:nvPr>
            <p:ph type="body" idx="1"/>
          </p:nvPr>
        </p:nvSpPr>
        <p:spPr/>
        <p:txBody>
          <a:bodyPr/>
          <a:lstStyle/>
          <a:p>
            <a:pPr>
              <a:lnSpc>
                <a:spcPct val="80000"/>
              </a:lnSpc>
            </a:pPr>
            <a:r>
              <a:rPr lang="en-US" altLang="zh-TW" sz="2800"/>
              <a:t>Every NP problem can be solved by an NP algorithm</a:t>
            </a:r>
          </a:p>
          <a:p>
            <a:pPr>
              <a:lnSpc>
                <a:spcPct val="80000"/>
              </a:lnSpc>
            </a:pPr>
            <a:r>
              <a:rPr lang="en-US" altLang="zh-TW" sz="2800"/>
              <a:t>Every NP algorithm can be transformed in </a:t>
            </a:r>
            <a:r>
              <a:rPr lang="en-US" altLang="zh-TW" sz="2800">
                <a:solidFill>
                  <a:schemeClr val="hlink"/>
                </a:solidFill>
              </a:rPr>
              <a:t>polynomial time</a:t>
            </a:r>
            <a:r>
              <a:rPr lang="en-US" altLang="zh-TW" sz="2800"/>
              <a:t> to an SAT problem (a Boolean formula C)</a:t>
            </a:r>
          </a:p>
          <a:p>
            <a:pPr>
              <a:lnSpc>
                <a:spcPct val="80000"/>
              </a:lnSpc>
            </a:pPr>
            <a:r>
              <a:rPr lang="en-US" altLang="zh-TW" sz="2800"/>
              <a:t>Such that the SAT problem is satisfiable iff the answer for the original NP problem is </a:t>
            </a:r>
            <a:r>
              <a:rPr lang="en-US" altLang="zh-TW" sz="2800">
                <a:latin typeface="Times New Roman" panose="02020603050405020304" pitchFamily="18" charset="0"/>
              </a:rPr>
              <a:t>“</a:t>
            </a:r>
            <a:r>
              <a:rPr lang="en-US" altLang="zh-TW" sz="2800"/>
              <a:t>yes</a:t>
            </a:r>
            <a:r>
              <a:rPr lang="en-US" altLang="zh-TW" sz="2800">
                <a:latin typeface="Times New Roman" panose="02020603050405020304" pitchFamily="18" charset="0"/>
              </a:rPr>
              <a:t>”</a:t>
            </a:r>
            <a:endParaRPr lang="en-US" altLang="zh-TW" sz="2800"/>
          </a:p>
          <a:p>
            <a:pPr>
              <a:lnSpc>
                <a:spcPct val="80000"/>
              </a:lnSpc>
            </a:pPr>
            <a:r>
              <a:rPr lang="en-US" altLang="zh-TW" sz="2800"/>
              <a:t>That is, every NP problem </a:t>
            </a:r>
            <a:r>
              <a:rPr lang="en-US" altLang="zh-TW" sz="2800">
                <a:sym typeface="Symbol" panose="05050102010706020507" pitchFamily="18" charset="2"/>
              </a:rPr>
              <a:t> SAT</a:t>
            </a:r>
          </a:p>
          <a:p>
            <a:pPr>
              <a:lnSpc>
                <a:spcPct val="80000"/>
              </a:lnSpc>
            </a:pPr>
            <a:r>
              <a:rPr lang="en-US" altLang="zh-TW" sz="2800"/>
              <a:t>SAT is NP-complete</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86</a:t>
            </a:fld>
            <a:endParaRPr lang="en-US" altLang="zh-CN" dirty="0"/>
          </a:p>
        </p:txBody>
      </p:sp>
    </p:spTree>
    <p:extLst>
      <p:ext uri="{BB962C8B-B14F-4D97-AF65-F5344CB8AC3E}">
        <p14:creationId xmlns:p14="http://schemas.microsoft.com/office/powerpoint/2010/main" val="32401557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 calcmode="lin" valueType="num">
                                      <p:cBhvr additive="base">
                                        <p:cTn id="7" dur="500" fill="hold"/>
                                        <p:tgtEl>
                                          <p:spTgt spid="1177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776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7763">
                                            <p:txEl>
                                              <p:pRg st="1" end="1"/>
                                            </p:txEl>
                                          </p:spTgt>
                                        </p:tgtEl>
                                        <p:attrNameLst>
                                          <p:attrName>style.visibility</p:attrName>
                                        </p:attrNameLst>
                                      </p:cBhvr>
                                      <p:to>
                                        <p:strVal val="visible"/>
                                      </p:to>
                                    </p:set>
                                    <p:anim calcmode="lin" valueType="num">
                                      <p:cBhvr additive="base">
                                        <p:cTn id="13" dur="500" fill="hold"/>
                                        <p:tgtEl>
                                          <p:spTgt spid="11776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776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7763">
                                            <p:txEl>
                                              <p:pRg st="2" end="2"/>
                                            </p:txEl>
                                          </p:spTgt>
                                        </p:tgtEl>
                                        <p:attrNameLst>
                                          <p:attrName>style.visibility</p:attrName>
                                        </p:attrNameLst>
                                      </p:cBhvr>
                                      <p:to>
                                        <p:strVal val="visible"/>
                                      </p:to>
                                    </p:set>
                                    <p:anim calcmode="lin" valueType="num">
                                      <p:cBhvr additive="base">
                                        <p:cTn id="19" dur="500" fill="hold"/>
                                        <p:tgtEl>
                                          <p:spTgt spid="11776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17763">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17763">
                                            <p:txEl>
                                              <p:pRg st="3" end="3"/>
                                            </p:txEl>
                                          </p:spTgt>
                                        </p:tgtEl>
                                        <p:attrNameLst>
                                          <p:attrName>style.visibility</p:attrName>
                                        </p:attrNameLst>
                                      </p:cBhvr>
                                      <p:to>
                                        <p:strVal val="visible"/>
                                      </p:to>
                                    </p:set>
                                    <p:anim calcmode="lin" valueType="num">
                                      <p:cBhvr additive="base">
                                        <p:cTn id="25" dur="500" fill="hold"/>
                                        <p:tgtEl>
                                          <p:spTgt spid="11776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17763">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7763">
                                            <p:txEl>
                                              <p:pRg st="4" end="4"/>
                                            </p:txEl>
                                          </p:spTgt>
                                        </p:tgtEl>
                                        <p:attrNameLst>
                                          <p:attrName>style.visibility</p:attrName>
                                        </p:attrNameLst>
                                      </p:cBhvr>
                                      <p:to>
                                        <p:strVal val="visible"/>
                                      </p:to>
                                    </p:set>
                                    <p:anim calcmode="lin" valueType="num">
                                      <p:cBhvr additive="base">
                                        <p:cTn id="31" dur="500" fill="hold"/>
                                        <p:tgtEl>
                                          <p:spTgt spid="11776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17763">
                                            <p:txEl>
                                              <p:pRg st="4" end="4"/>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zh-CN" altLang="en-US" smtClean="0">
                <a:ea typeface="宋体" panose="02010600030101010101" pitchFamily="2" charset="-122"/>
              </a:rPr>
              <a:t> </a:t>
            </a:r>
            <a:r>
              <a:rPr lang="en-US" altLang="zh-CN" smtClean="0">
                <a:ea typeface="宋体" panose="02010600030101010101" pitchFamily="2" charset="-122"/>
              </a:rPr>
              <a:t>3-CNF satisfiability </a:t>
            </a:r>
          </a:p>
        </p:txBody>
      </p:sp>
      <p:sp>
        <p:nvSpPr>
          <p:cNvPr id="29700" name="Rectangle 3"/>
          <p:cNvSpPr>
            <a:spLocks noGrp="1" noChangeArrowheads="1"/>
          </p:cNvSpPr>
          <p:nvPr>
            <p:ph type="body" idx="1"/>
          </p:nvPr>
        </p:nvSpPr>
        <p:spPr/>
        <p:txBody>
          <a:bodyPr/>
          <a:lstStyle/>
          <a:p>
            <a:pPr eaLnBrk="1" hangingPunct="1">
              <a:lnSpc>
                <a:spcPct val="90000"/>
              </a:lnSpc>
            </a:pPr>
            <a:r>
              <a:rPr lang="en-US" altLang="zh-CN" dirty="0" smtClean="0">
                <a:solidFill>
                  <a:srgbClr val="000000"/>
                </a:solidFill>
                <a:ea typeface="宋体" panose="02010600030101010101" pitchFamily="2" charset="-122"/>
              </a:rPr>
              <a:t>A </a:t>
            </a:r>
            <a:r>
              <a:rPr lang="en-US" altLang="zh-CN" dirty="0" err="1" smtClean="0">
                <a:solidFill>
                  <a:srgbClr val="000000"/>
                </a:solidFill>
                <a:ea typeface="宋体" panose="02010600030101010101" pitchFamily="2" charset="-122"/>
              </a:rPr>
              <a:t>boolean</a:t>
            </a:r>
            <a:r>
              <a:rPr lang="en-US" altLang="zh-CN" dirty="0" smtClean="0">
                <a:solidFill>
                  <a:srgbClr val="000000"/>
                </a:solidFill>
                <a:ea typeface="宋体" panose="02010600030101010101" pitchFamily="2" charset="-122"/>
              </a:rPr>
              <a:t> formula is in </a:t>
            </a:r>
            <a:r>
              <a:rPr lang="en-US" altLang="zh-CN" i="1" dirty="0" smtClean="0">
                <a:solidFill>
                  <a:srgbClr val="0033CC"/>
                </a:solidFill>
                <a:ea typeface="宋体" panose="02010600030101010101" pitchFamily="2" charset="-122"/>
              </a:rPr>
              <a:t>conjunctive normal form(</a:t>
            </a:r>
            <a:r>
              <a:rPr lang="zh-CN" altLang="en-US" i="1" dirty="0" smtClean="0">
                <a:solidFill>
                  <a:srgbClr val="0033CC"/>
                </a:solidFill>
                <a:ea typeface="宋体" panose="02010600030101010101" pitchFamily="2" charset="-122"/>
              </a:rPr>
              <a:t>合取范式</a:t>
            </a:r>
            <a:r>
              <a:rPr lang="en-US" altLang="zh-CN" i="1" dirty="0" smtClean="0">
                <a:solidFill>
                  <a:srgbClr val="0033CC"/>
                </a:solidFill>
                <a:ea typeface="宋体" panose="02010600030101010101" pitchFamily="2" charset="-122"/>
              </a:rPr>
              <a:t>)</a:t>
            </a:r>
            <a:r>
              <a:rPr lang="en-US" altLang="zh-CN" dirty="0" smtClean="0">
                <a:solidFill>
                  <a:srgbClr val="000000"/>
                </a:solidFill>
                <a:ea typeface="宋体" panose="02010600030101010101" pitchFamily="2" charset="-122"/>
              </a:rPr>
              <a:t>, or </a:t>
            </a:r>
            <a:r>
              <a:rPr lang="en-US" altLang="zh-CN" b="1" i="1" dirty="0" smtClean="0">
                <a:solidFill>
                  <a:srgbClr val="0033CC"/>
                </a:solidFill>
                <a:ea typeface="宋体" panose="02010600030101010101" pitchFamily="2" charset="-122"/>
              </a:rPr>
              <a:t>CNF</a:t>
            </a:r>
            <a:r>
              <a:rPr lang="en-US" altLang="zh-CN" dirty="0" smtClean="0">
                <a:solidFill>
                  <a:srgbClr val="000000"/>
                </a:solidFill>
                <a:ea typeface="宋体" panose="02010600030101010101" pitchFamily="2" charset="-122"/>
              </a:rPr>
              <a:t>, if it is expressed as an </a:t>
            </a:r>
            <a:r>
              <a:rPr lang="en-US" altLang="zh-CN" dirty="0" smtClean="0">
                <a:solidFill>
                  <a:srgbClr val="FF0000"/>
                </a:solidFill>
                <a:ea typeface="宋体" panose="02010600030101010101" pitchFamily="2" charset="-122"/>
              </a:rPr>
              <a:t>AND</a:t>
            </a:r>
            <a:r>
              <a:rPr lang="en-US" altLang="zh-CN" dirty="0" smtClean="0">
                <a:solidFill>
                  <a:srgbClr val="000000"/>
                </a:solidFill>
                <a:ea typeface="宋体" panose="02010600030101010101" pitchFamily="2" charset="-122"/>
              </a:rPr>
              <a:t> of </a:t>
            </a:r>
            <a:r>
              <a:rPr lang="en-US" altLang="zh-CN" i="1" dirty="0" smtClean="0">
                <a:solidFill>
                  <a:srgbClr val="000000"/>
                </a:solidFill>
                <a:ea typeface="宋体" panose="02010600030101010101" pitchFamily="2" charset="-122"/>
              </a:rPr>
              <a:t>clauses</a:t>
            </a:r>
            <a:r>
              <a:rPr lang="en-US" altLang="zh-CN" dirty="0" smtClean="0">
                <a:solidFill>
                  <a:srgbClr val="000000"/>
                </a:solidFill>
                <a:ea typeface="宋体" panose="02010600030101010101" pitchFamily="2" charset="-122"/>
              </a:rPr>
              <a:t>, each of which is the </a:t>
            </a:r>
            <a:r>
              <a:rPr lang="en-US" altLang="zh-CN" dirty="0" smtClean="0">
                <a:solidFill>
                  <a:srgbClr val="FF0000"/>
                </a:solidFill>
                <a:ea typeface="宋体" panose="02010600030101010101" pitchFamily="2" charset="-122"/>
              </a:rPr>
              <a:t>OR</a:t>
            </a:r>
            <a:r>
              <a:rPr lang="en-US" altLang="zh-CN" dirty="0" smtClean="0">
                <a:solidFill>
                  <a:srgbClr val="000000"/>
                </a:solidFill>
                <a:ea typeface="宋体" panose="02010600030101010101" pitchFamily="2" charset="-122"/>
              </a:rPr>
              <a:t> of one or more literals.</a:t>
            </a:r>
            <a:r>
              <a:rPr lang="en-US" altLang="zh-CN" dirty="0" smtClean="0">
                <a:ea typeface="宋体" panose="02010600030101010101" pitchFamily="2" charset="-122"/>
              </a:rPr>
              <a:t> </a:t>
            </a:r>
          </a:p>
          <a:p>
            <a:pPr eaLnBrk="1" hangingPunct="1">
              <a:lnSpc>
                <a:spcPct val="90000"/>
              </a:lnSpc>
            </a:pPr>
            <a:r>
              <a:rPr lang="en-US" altLang="zh-CN" b="1" i="1" dirty="0" smtClean="0">
                <a:solidFill>
                  <a:srgbClr val="0033CC"/>
                </a:solidFill>
                <a:ea typeface="宋体" panose="02010600030101010101" pitchFamily="2" charset="-122"/>
              </a:rPr>
              <a:t>3-CNF</a:t>
            </a:r>
            <a:r>
              <a:rPr lang="en-US" altLang="zh-CN" dirty="0" smtClean="0">
                <a:solidFill>
                  <a:srgbClr val="000000"/>
                </a:solidFill>
                <a:ea typeface="宋体" panose="02010600030101010101" pitchFamily="2" charset="-122"/>
              </a:rPr>
              <a:t>, if each clause has exactly three distinct literals.</a:t>
            </a:r>
            <a:r>
              <a:rPr lang="en-US" altLang="zh-CN" dirty="0" smtClean="0">
                <a:ea typeface="宋体" panose="02010600030101010101" pitchFamily="2" charset="-122"/>
              </a:rPr>
              <a:t> </a:t>
            </a:r>
          </a:p>
          <a:p>
            <a:pPr eaLnBrk="1" hangingPunct="1">
              <a:lnSpc>
                <a:spcPct val="90000"/>
              </a:lnSpc>
            </a:pPr>
            <a:r>
              <a:rPr lang="en-US" altLang="zh-CN" dirty="0" smtClean="0">
                <a:ea typeface="宋体" panose="02010600030101010101" pitchFamily="2" charset="-122"/>
              </a:rPr>
              <a:t>Example:</a:t>
            </a:r>
          </a:p>
          <a:p>
            <a:pPr eaLnBrk="1" hangingPunct="1">
              <a:lnSpc>
                <a:spcPct val="90000"/>
              </a:lnSpc>
              <a:buFontTx/>
              <a:buNone/>
            </a:pPr>
            <a:r>
              <a:rPr lang="en-US" altLang="zh-CN" dirty="0" smtClean="0">
                <a:solidFill>
                  <a:srgbClr val="FF0000"/>
                </a:solidFill>
                <a:ea typeface="宋体" panose="02010600030101010101" pitchFamily="2" charset="-122"/>
              </a:rPr>
              <a:t>	(</a:t>
            </a:r>
            <a:r>
              <a:rPr lang="en-US" altLang="zh-CN" i="1" dirty="0" smtClean="0">
                <a:solidFill>
                  <a:srgbClr val="FF0000"/>
                </a:solidFill>
                <a:ea typeface="宋体" panose="02010600030101010101" pitchFamily="2" charset="-122"/>
              </a:rPr>
              <a:t>x</a:t>
            </a:r>
            <a:r>
              <a:rPr lang="en-US" altLang="zh-CN" baseline="-30000" dirty="0" smtClean="0">
                <a:solidFill>
                  <a:srgbClr val="FF0000"/>
                </a:solidFill>
                <a:ea typeface="宋体" panose="02010600030101010101" pitchFamily="2" charset="-122"/>
              </a:rPr>
              <a:t>1</a:t>
            </a:r>
            <a:r>
              <a:rPr lang="en-US" altLang="zh-CN" dirty="0" smtClean="0">
                <a:solidFill>
                  <a:srgbClr val="FF0000"/>
                </a:solidFill>
                <a:ea typeface="宋体" panose="02010600030101010101" pitchFamily="2" charset="-122"/>
              </a:rPr>
              <a:t> ∨ ¬</a:t>
            </a:r>
            <a:r>
              <a:rPr lang="en-US" altLang="zh-CN" i="1" dirty="0" smtClean="0">
                <a:solidFill>
                  <a:srgbClr val="FF0000"/>
                </a:solidFill>
                <a:ea typeface="宋体" panose="02010600030101010101" pitchFamily="2" charset="-122"/>
              </a:rPr>
              <a:t>x</a:t>
            </a:r>
            <a:r>
              <a:rPr lang="en-US" altLang="zh-CN" baseline="-30000" dirty="0" smtClean="0">
                <a:solidFill>
                  <a:srgbClr val="FF0000"/>
                </a:solidFill>
                <a:ea typeface="宋体" panose="02010600030101010101" pitchFamily="2" charset="-122"/>
              </a:rPr>
              <a:t>1</a:t>
            </a:r>
            <a:r>
              <a:rPr lang="en-US" altLang="zh-CN" dirty="0" smtClean="0">
                <a:solidFill>
                  <a:srgbClr val="FF0000"/>
                </a:solidFill>
                <a:ea typeface="宋体" panose="02010600030101010101" pitchFamily="2" charset="-122"/>
              </a:rPr>
              <a:t> ∨ ¬</a:t>
            </a:r>
            <a:r>
              <a:rPr lang="en-US" altLang="zh-CN" i="1" dirty="0" smtClean="0">
                <a:solidFill>
                  <a:srgbClr val="FF0000"/>
                </a:solidFill>
                <a:ea typeface="宋体" panose="02010600030101010101" pitchFamily="2" charset="-122"/>
              </a:rPr>
              <a:t>x</a:t>
            </a:r>
            <a:r>
              <a:rPr lang="en-US" altLang="zh-CN" baseline="-30000" dirty="0" smtClean="0">
                <a:solidFill>
                  <a:srgbClr val="FF0000"/>
                </a:solidFill>
                <a:ea typeface="宋体" panose="02010600030101010101" pitchFamily="2" charset="-122"/>
              </a:rPr>
              <a:t>2</a:t>
            </a:r>
            <a:r>
              <a:rPr lang="en-US" altLang="zh-CN" dirty="0" smtClean="0">
                <a:solidFill>
                  <a:srgbClr val="FF0000"/>
                </a:solidFill>
                <a:ea typeface="宋体" panose="02010600030101010101" pitchFamily="2" charset="-122"/>
              </a:rPr>
              <a:t>) ∧ (</a:t>
            </a:r>
            <a:r>
              <a:rPr lang="en-US" altLang="zh-CN" i="1" dirty="0" smtClean="0">
                <a:solidFill>
                  <a:srgbClr val="FF0000"/>
                </a:solidFill>
                <a:ea typeface="宋体" panose="02010600030101010101" pitchFamily="2" charset="-122"/>
              </a:rPr>
              <a:t>x</a:t>
            </a:r>
            <a:r>
              <a:rPr lang="en-US" altLang="zh-CN" baseline="-30000" dirty="0" smtClean="0">
                <a:solidFill>
                  <a:srgbClr val="FF0000"/>
                </a:solidFill>
                <a:ea typeface="宋体" panose="02010600030101010101" pitchFamily="2" charset="-122"/>
              </a:rPr>
              <a:t>3</a:t>
            </a:r>
            <a:r>
              <a:rPr lang="en-US" altLang="zh-CN" dirty="0" smtClean="0">
                <a:solidFill>
                  <a:srgbClr val="FF0000"/>
                </a:solidFill>
                <a:ea typeface="宋体" panose="02010600030101010101" pitchFamily="2" charset="-122"/>
              </a:rPr>
              <a:t> ∨ </a:t>
            </a:r>
            <a:r>
              <a:rPr lang="en-US" altLang="zh-CN" i="1" dirty="0" smtClean="0">
                <a:solidFill>
                  <a:srgbClr val="FF0000"/>
                </a:solidFill>
                <a:ea typeface="宋体" panose="02010600030101010101" pitchFamily="2" charset="-122"/>
              </a:rPr>
              <a:t>x</a:t>
            </a:r>
            <a:r>
              <a:rPr lang="en-US" altLang="zh-CN" baseline="-30000" dirty="0" smtClean="0">
                <a:solidFill>
                  <a:srgbClr val="FF0000"/>
                </a:solidFill>
                <a:ea typeface="宋体" panose="02010600030101010101" pitchFamily="2" charset="-122"/>
              </a:rPr>
              <a:t>2</a:t>
            </a:r>
            <a:r>
              <a:rPr lang="en-US" altLang="zh-CN" dirty="0" smtClean="0">
                <a:solidFill>
                  <a:srgbClr val="FF0000"/>
                </a:solidFill>
                <a:ea typeface="宋体" panose="02010600030101010101" pitchFamily="2" charset="-122"/>
              </a:rPr>
              <a:t> ∨ </a:t>
            </a:r>
            <a:r>
              <a:rPr lang="en-US" altLang="zh-CN" i="1" dirty="0" smtClean="0">
                <a:solidFill>
                  <a:srgbClr val="FF0000"/>
                </a:solidFill>
                <a:ea typeface="宋体" panose="02010600030101010101" pitchFamily="2" charset="-122"/>
              </a:rPr>
              <a:t>x</a:t>
            </a:r>
            <a:r>
              <a:rPr lang="en-US" altLang="zh-CN" baseline="-30000" dirty="0" smtClean="0">
                <a:solidFill>
                  <a:srgbClr val="FF0000"/>
                </a:solidFill>
                <a:ea typeface="宋体" panose="02010600030101010101" pitchFamily="2" charset="-122"/>
              </a:rPr>
              <a:t>4</a:t>
            </a:r>
            <a:r>
              <a:rPr lang="en-US" altLang="zh-CN" dirty="0" smtClean="0">
                <a:solidFill>
                  <a:srgbClr val="FF0000"/>
                </a:solidFill>
                <a:ea typeface="宋体" panose="02010600030101010101" pitchFamily="2" charset="-122"/>
              </a:rPr>
              <a:t>) ∧ (¬</a:t>
            </a:r>
            <a:r>
              <a:rPr lang="en-US" altLang="zh-CN" i="1" dirty="0" smtClean="0">
                <a:solidFill>
                  <a:srgbClr val="FF0000"/>
                </a:solidFill>
                <a:ea typeface="宋体" panose="02010600030101010101" pitchFamily="2" charset="-122"/>
              </a:rPr>
              <a:t>x</a:t>
            </a:r>
            <a:r>
              <a:rPr lang="en-US" altLang="zh-CN" baseline="-30000" dirty="0" smtClean="0">
                <a:solidFill>
                  <a:srgbClr val="FF0000"/>
                </a:solidFill>
                <a:ea typeface="宋体" panose="02010600030101010101" pitchFamily="2" charset="-122"/>
              </a:rPr>
              <a:t>1</a:t>
            </a:r>
            <a:r>
              <a:rPr lang="en-US" altLang="zh-CN" dirty="0" smtClean="0">
                <a:solidFill>
                  <a:srgbClr val="FF0000"/>
                </a:solidFill>
                <a:ea typeface="宋体" panose="02010600030101010101" pitchFamily="2" charset="-122"/>
              </a:rPr>
              <a:t> ∨ ¬</a:t>
            </a:r>
            <a:r>
              <a:rPr lang="en-US" altLang="zh-CN" i="1" dirty="0" smtClean="0">
                <a:solidFill>
                  <a:srgbClr val="FF0000"/>
                </a:solidFill>
                <a:ea typeface="宋体" panose="02010600030101010101" pitchFamily="2" charset="-122"/>
              </a:rPr>
              <a:t>x</a:t>
            </a:r>
            <a:r>
              <a:rPr lang="en-US" altLang="zh-CN" baseline="-30000" dirty="0" smtClean="0">
                <a:solidFill>
                  <a:srgbClr val="FF0000"/>
                </a:solidFill>
                <a:ea typeface="宋体" panose="02010600030101010101" pitchFamily="2" charset="-122"/>
              </a:rPr>
              <a:t>3</a:t>
            </a:r>
            <a:r>
              <a:rPr lang="en-US" altLang="zh-CN" dirty="0" smtClean="0">
                <a:solidFill>
                  <a:srgbClr val="FF0000"/>
                </a:solidFill>
                <a:ea typeface="宋体" panose="02010600030101010101" pitchFamily="2" charset="-122"/>
              </a:rPr>
              <a:t> ∨ ¬</a:t>
            </a:r>
            <a:r>
              <a:rPr lang="en-US" altLang="zh-CN" i="1" dirty="0" smtClean="0">
                <a:solidFill>
                  <a:srgbClr val="FF0000"/>
                </a:solidFill>
                <a:ea typeface="宋体" panose="02010600030101010101" pitchFamily="2" charset="-122"/>
              </a:rPr>
              <a:t>x</a:t>
            </a:r>
            <a:r>
              <a:rPr lang="en-US" altLang="zh-CN" baseline="-30000" dirty="0" smtClean="0">
                <a:solidFill>
                  <a:srgbClr val="FF0000"/>
                </a:solidFill>
                <a:ea typeface="宋体" panose="02010600030101010101" pitchFamily="2" charset="-122"/>
              </a:rPr>
              <a:t>4</a:t>
            </a:r>
            <a:r>
              <a:rPr lang="en-US" altLang="zh-CN" dirty="0" smtClean="0">
                <a:solidFill>
                  <a:srgbClr val="FF0000"/>
                </a:solidFill>
                <a:ea typeface="宋体" panose="02010600030101010101" pitchFamily="2" charset="-122"/>
              </a:rPr>
              <a:t>)</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87</a:t>
            </a:fld>
            <a:endParaRPr lang="en-US" altLang="zh-CN" dirty="0"/>
          </a:p>
        </p:txBody>
      </p:sp>
    </p:spTree>
    <p:extLst>
      <p:ext uri="{BB962C8B-B14F-4D97-AF65-F5344CB8AC3E}">
        <p14:creationId xmlns:p14="http://schemas.microsoft.com/office/powerpoint/2010/main" val="326398814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pPr eaLnBrk="1" hangingPunct="1"/>
            <a:r>
              <a:rPr lang="zh-CN" altLang="en-US" b="0" smtClean="0">
                <a:ea typeface="宋体" panose="02010600030101010101" pitchFamily="2" charset="-122"/>
              </a:rPr>
              <a:t>        </a:t>
            </a:r>
            <a:r>
              <a:rPr lang="en-US" altLang="zh-CN" b="0" smtClean="0">
                <a:ea typeface="宋体" panose="02010600030101010101" pitchFamily="2" charset="-122"/>
              </a:rPr>
              <a:t>3-SAT is NP-Complete</a:t>
            </a:r>
          </a:p>
        </p:txBody>
      </p:sp>
      <p:sp>
        <p:nvSpPr>
          <p:cNvPr id="30724" name="Rectangle 3"/>
          <p:cNvSpPr>
            <a:spLocks noGrp="1" noChangeArrowheads="1"/>
          </p:cNvSpPr>
          <p:nvPr>
            <p:ph type="body" idx="1"/>
          </p:nvPr>
        </p:nvSpPr>
        <p:spPr/>
        <p:txBody>
          <a:bodyPr/>
          <a:lstStyle/>
          <a:p>
            <a:pPr eaLnBrk="1" hangingPunct="1"/>
            <a:r>
              <a:rPr lang="en-US" altLang="zh-CN" dirty="0" smtClean="0">
                <a:solidFill>
                  <a:srgbClr val="0000FF"/>
                </a:solidFill>
                <a:ea typeface="宋体" panose="02010600030101010101" pitchFamily="2" charset="-122"/>
              </a:rPr>
              <a:t>Theorem.</a:t>
            </a:r>
            <a:r>
              <a:rPr lang="en-US" altLang="zh-CN" dirty="0" smtClean="0">
                <a:ea typeface="宋体" panose="02010600030101010101" pitchFamily="2" charset="-122"/>
              </a:rPr>
              <a:t> 3-SAT is NP-complete.</a:t>
            </a:r>
          </a:p>
          <a:p>
            <a:pPr eaLnBrk="1" hangingPunct="1"/>
            <a:r>
              <a:rPr lang="en-US" altLang="zh-CN" dirty="0" smtClean="0">
                <a:ea typeface="宋体" panose="02010600030101010101" pitchFamily="2" charset="-122"/>
              </a:rPr>
              <a:t>Pf.  Suffices to show that SAT </a:t>
            </a:r>
            <a:r>
              <a:rPr lang="en-US" altLang="zh-CN" dirty="0" smtClean="0">
                <a:ea typeface="宋体" panose="02010600030101010101" pitchFamily="2" charset="-122"/>
                <a:cs typeface="Arial" panose="020B0604020202020204" pitchFamily="34" charset="0"/>
              </a:rPr>
              <a:t>≤</a:t>
            </a:r>
            <a:r>
              <a:rPr lang="en-US" altLang="zh-CN" baseline="-25000" dirty="0" smtClean="0">
                <a:ea typeface="宋体" panose="02010600030101010101" pitchFamily="2" charset="-122"/>
              </a:rPr>
              <a:t>P</a:t>
            </a:r>
            <a:r>
              <a:rPr lang="en-US" altLang="zh-CN" dirty="0" smtClean="0">
                <a:ea typeface="宋体" panose="02010600030101010101" pitchFamily="2" charset="-122"/>
              </a:rPr>
              <a:t> 3-SAT since 3-SAT is in NP.</a:t>
            </a:r>
          </a:p>
        </p:txBody>
      </p:sp>
      <p:graphicFrame>
        <p:nvGraphicFramePr>
          <p:cNvPr id="5" name="Object 2"/>
          <p:cNvGraphicFramePr>
            <a:graphicFrameLocks noChangeAspect="1"/>
          </p:cNvGraphicFramePr>
          <p:nvPr>
            <p:extLst>
              <p:ext uri="{D42A27DB-BD31-4B8C-83A1-F6EECF244321}">
                <p14:modId xmlns:p14="http://schemas.microsoft.com/office/powerpoint/2010/main" val="1988312555"/>
              </p:ext>
            </p:extLst>
          </p:nvPr>
        </p:nvGraphicFramePr>
        <p:xfrm>
          <a:off x="1043608" y="2996952"/>
          <a:ext cx="7299325" cy="2493963"/>
        </p:xfrm>
        <a:graphic>
          <a:graphicData uri="http://schemas.openxmlformats.org/presentationml/2006/ole">
            <mc:AlternateContent xmlns:mc="http://schemas.openxmlformats.org/markup-compatibility/2006">
              <mc:Choice xmlns:v="urn:schemas-microsoft-com:vml" Requires="v">
                <p:oleObj spid="_x0000_s998434" name="Document" r:id="rId3" imgW="12681166" imgH="4332624" progId="Word.Document.8">
                  <p:embed/>
                </p:oleObj>
              </mc:Choice>
              <mc:Fallback>
                <p:oleObj name="Document" r:id="rId3" imgW="12681166" imgH="4332624" progId="Word.Document.8">
                  <p:embed/>
                  <p:pic>
                    <p:nvPicPr>
                      <p:cNvPr id="0" name=""/>
                      <p:cNvPicPr>
                        <a:picLocks noChangeAspect="1" noChangeArrowheads="1"/>
                      </p:cNvPicPr>
                      <p:nvPr/>
                    </p:nvPicPr>
                    <p:blipFill>
                      <a:blip r:embed="rId4"/>
                      <a:srcRect/>
                      <a:stretch>
                        <a:fillRect/>
                      </a:stretch>
                    </p:blipFill>
                    <p:spPr bwMode="auto">
                      <a:xfrm>
                        <a:off x="1043608" y="2996952"/>
                        <a:ext cx="7299325" cy="249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88</a:t>
            </a:fld>
            <a:endParaRPr lang="en-US" altLang="zh-CN" dirty="0"/>
          </a:p>
        </p:txBody>
      </p:sp>
    </p:spTree>
    <p:extLst>
      <p:ext uri="{BB962C8B-B14F-4D97-AF65-F5344CB8AC3E}">
        <p14:creationId xmlns:p14="http://schemas.microsoft.com/office/powerpoint/2010/main" val="31224884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idx="4294967295"/>
          </p:nvPr>
        </p:nvSpPr>
        <p:spPr>
          <a:xfrm>
            <a:off x="232445" y="260648"/>
            <a:ext cx="8893175" cy="935038"/>
          </a:xfrm>
        </p:spPr>
        <p:txBody>
          <a:bodyPr/>
          <a:lstStyle/>
          <a:p>
            <a:pPr algn="l" eaLnBrk="1" hangingPunct="1"/>
            <a:r>
              <a:rPr lang="zh-CN" altLang="en-US" sz="2800" b="1" dirty="0" smtClean="0"/>
              <a:t>三</a:t>
            </a:r>
            <a:r>
              <a:rPr lang="zh-CN" altLang="en-US" sz="2800" b="1" dirty="0"/>
              <a:t>元可满足性问题（</a:t>
            </a:r>
            <a:r>
              <a:rPr lang="en-US" sz="2800" b="1" dirty="0"/>
              <a:t>3_SATISFIABILITY</a:t>
            </a:r>
            <a:r>
              <a:rPr lang="zh-CN" altLang="en-US" sz="2800" b="1" dirty="0"/>
              <a:t>）</a:t>
            </a:r>
          </a:p>
        </p:txBody>
      </p:sp>
      <p:graphicFrame>
        <p:nvGraphicFramePr>
          <p:cNvPr id="28675" name="Object 2"/>
          <p:cNvGraphicFramePr>
            <a:graphicFrameLocks noGrp="1" noChangeAspect="1"/>
          </p:cNvGraphicFramePr>
          <p:nvPr>
            <p:ph idx="4294967295"/>
          </p:nvPr>
        </p:nvGraphicFramePr>
        <p:xfrm>
          <a:off x="468313" y="1268413"/>
          <a:ext cx="7477125" cy="5081587"/>
        </p:xfrm>
        <a:graphic>
          <a:graphicData uri="http://schemas.openxmlformats.org/presentationml/2006/ole">
            <mc:AlternateContent xmlns:mc="http://schemas.openxmlformats.org/markup-compatibility/2006">
              <mc:Choice xmlns:v="urn:schemas-microsoft-com:vml" Requires="v">
                <p:oleObj spid="_x0000_s976958" r:id="rId3" imgW="11791080" imgH="8011800" progId="Word.Document.8">
                  <p:embed/>
                </p:oleObj>
              </mc:Choice>
              <mc:Fallback>
                <p:oleObj r:id="rId3" imgW="11791080" imgH="80118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268413"/>
                        <a:ext cx="7477125" cy="508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89</a:t>
            </a:fld>
            <a:endParaRPr lang="en-US" altLang="zh-CN" dirty="0"/>
          </a:p>
        </p:txBody>
      </p:sp>
    </p:spTree>
    <p:extLst>
      <p:ext uri="{BB962C8B-B14F-4D97-AF65-F5344CB8AC3E}">
        <p14:creationId xmlns:p14="http://schemas.microsoft.com/office/powerpoint/2010/main" val="4080787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l"/>
            <a:r>
              <a:rPr lang="zh-CN" altLang="en-US" dirty="0"/>
              <a:t>图灵机（</a:t>
            </a:r>
            <a:r>
              <a:rPr lang="en-US" altLang="zh-CN" dirty="0"/>
              <a:t>Turing Machine)</a:t>
            </a:r>
          </a:p>
        </p:txBody>
      </p:sp>
      <p:sp>
        <p:nvSpPr>
          <p:cNvPr id="46083" name="Rectangle 3"/>
          <p:cNvSpPr>
            <a:spLocks noGrp="1" noChangeArrowheads="1"/>
          </p:cNvSpPr>
          <p:nvPr>
            <p:ph type="body" idx="1"/>
          </p:nvPr>
        </p:nvSpPr>
        <p:spPr>
          <a:xfrm>
            <a:off x="609600" y="3962400"/>
            <a:ext cx="7772400" cy="2362200"/>
          </a:xfrm>
        </p:spPr>
        <p:txBody>
          <a:bodyPr/>
          <a:lstStyle/>
          <a:p>
            <a:r>
              <a:rPr lang="zh-CN" altLang="en-US"/>
              <a:t>带子可读可写</a:t>
            </a:r>
          </a:p>
          <a:p>
            <a:r>
              <a:rPr lang="zh-CN" altLang="en-US"/>
              <a:t>无限长的带子</a:t>
            </a:r>
          </a:p>
          <a:p>
            <a:r>
              <a:rPr lang="zh-CN" altLang="en-US"/>
              <a:t>读写头可左移右移</a:t>
            </a:r>
          </a:p>
        </p:txBody>
      </p:sp>
      <p:grpSp>
        <p:nvGrpSpPr>
          <p:cNvPr id="46084" name="Group 4"/>
          <p:cNvGrpSpPr>
            <a:grpSpLocks/>
          </p:cNvGrpSpPr>
          <p:nvPr/>
        </p:nvGrpSpPr>
        <p:grpSpPr bwMode="auto">
          <a:xfrm>
            <a:off x="381000" y="1828800"/>
            <a:ext cx="8305800" cy="1676400"/>
            <a:chOff x="240" y="2832"/>
            <a:chExt cx="5232" cy="1056"/>
          </a:xfrm>
        </p:grpSpPr>
        <p:sp>
          <p:nvSpPr>
            <p:cNvPr id="46085" name="Rectangle 5"/>
            <p:cNvSpPr>
              <a:spLocks noChangeArrowheads="1"/>
            </p:cNvSpPr>
            <p:nvPr/>
          </p:nvSpPr>
          <p:spPr bwMode="auto">
            <a:xfrm>
              <a:off x="1248" y="2832"/>
              <a:ext cx="19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0"/>
                <a:t> </a:t>
              </a:r>
              <a:r>
                <a:rPr lang="zh-CN" altLang="en-US" b="0"/>
                <a:t>有限状态控制器</a:t>
              </a:r>
            </a:p>
          </p:txBody>
        </p:sp>
        <p:grpSp>
          <p:nvGrpSpPr>
            <p:cNvPr id="46086" name="Group 6"/>
            <p:cNvGrpSpPr>
              <a:grpSpLocks/>
            </p:cNvGrpSpPr>
            <p:nvPr/>
          </p:nvGrpSpPr>
          <p:grpSpPr bwMode="auto">
            <a:xfrm>
              <a:off x="2304" y="3120"/>
              <a:ext cx="1776" cy="528"/>
              <a:chOff x="2352" y="3216"/>
              <a:chExt cx="1776" cy="528"/>
            </a:xfrm>
          </p:grpSpPr>
          <p:sp>
            <p:nvSpPr>
              <p:cNvPr id="46087" name="Line 7"/>
              <p:cNvSpPr>
                <a:spLocks noChangeShapeType="1"/>
              </p:cNvSpPr>
              <p:nvPr/>
            </p:nvSpPr>
            <p:spPr bwMode="auto">
              <a:xfrm>
                <a:off x="2352" y="3216"/>
                <a:ext cx="0" cy="288"/>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8" name="Line 8"/>
              <p:cNvSpPr>
                <a:spLocks noChangeShapeType="1"/>
              </p:cNvSpPr>
              <p:nvPr/>
            </p:nvSpPr>
            <p:spPr bwMode="auto">
              <a:xfrm>
                <a:off x="2352" y="3504"/>
                <a:ext cx="1776" cy="0"/>
              </a:xfrm>
              <a:prstGeom prst="line">
                <a:avLst/>
              </a:prstGeom>
              <a:noFill/>
              <a:ln w="158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89" name="Line 9"/>
              <p:cNvSpPr>
                <a:spLocks noChangeShapeType="1"/>
              </p:cNvSpPr>
              <p:nvPr/>
            </p:nvSpPr>
            <p:spPr bwMode="auto">
              <a:xfrm>
                <a:off x="4128" y="3504"/>
                <a:ext cx="0" cy="240"/>
              </a:xfrm>
              <a:prstGeom prst="line">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6090" name="Group 10"/>
            <p:cNvGrpSpPr>
              <a:grpSpLocks/>
            </p:cNvGrpSpPr>
            <p:nvPr/>
          </p:nvGrpSpPr>
          <p:grpSpPr bwMode="auto">
            <a:xfrm>
              <a:off x="3696" y="3648"/>
              <a:ext cx="1200" cy="240"/>
              <a:chOff x="3696" y="3648"/>
              <a:chExt cx="1200" cy="240"/>
            </a:xfrm>
          </p:grpSpPr>
          <p:sp>
            <p:nvSpPr>
              <p:cNvPr id="46091" name="Line 11"/>
              <p:cNvSpPr>
                <a:spLocks noChangeShapeType="1"/>
              </p:cNvSpPr>
              <p:nvPr/>
            </p:nvSpPr>
            <p:spPr bwMode="auto">
              <a:xfrm>
                <a:off x="369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2" name="Line 12"/>
              <p:cNvSpPr>
                <a:spLocks noChangeShapeType="1"/>
              </p:cNvSpPr>
              <p:nvPr/>
            </p:nvSpPr>
            <p:spPr bwMode="auto">
              <a:xfrm>
                <a:off x="393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3" name="Line 13"/>
              <p:cNvSpPr>
                <a:spLocks noChangeShapeType="1"/>
              </p:cNvSpPr>
              <p:nvPr/>
            </p:nvSpPr>
            <p:spPr bwMode="auto">
              <a:xfrm>
                <a:off x="417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4" name="Line 14"/>
              <p:cNvSpPr>
                <a:spLocks noChangeShapeType="1"/>
              </p:cNvSpPr>
              <p:nvPr/>
            </p:nvSpPr>
            <p:spPr bwMode="auto">
              <a:xfrm>
                <a:off x="441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5" name="Line 15"/>
              <p:cNvSpPr>
                <a:spLocks noChangeShapeType="1"/>
              </p:cNvSpPr>
              <p:nvPr/>
            </p:nvSpPr>
            <p:spPr bwMode="auto">
              <a:xfrm>
                <a:off x="465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6" name="Line 16"/>
              <p:cNvSpPr>
                <a:spLocks noChangeShapeType="1"/>
              </p:cNvSpPr>
              <p:nvPr/>
            </p:nvSpPr>
            <p:spPr bwMode="auto">
              <a:xfrm>
                <a:off x="489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6097" name="Group 17"/>
            <p:cNvGrpSpPr>
              <a:grpSpLocks/>
            </p:cNvGrpSpPr>
            <p:nvPr/>
          </p:nvGrpSpPr>
          <p:grpSpPr bwMode="auto">
            <a:xfrm>
              <a:off x="2256" y="3648"/>
              <a:ext cx="1200" cy="240"/>
              <a:chOff x="3696" y="3648"/>
              <a:chExt cx="1200" cy="240"/>
            </a:xfrm>
          </p:grpSpPr>
          <p:sp>
            <p:nvSpPr>
              <p:cNvPr id="46098" name="Line 18"/>
              <p:cNvSpPr>
                <a:spLocks noChangeShapeType="1"/>
              </p:cNvSpPr>
              <p:nvPr/>
            </p:nvSpPr>
            <p:spPr bwMode="auto">
              <a:xfrm>
                <a:off x="369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099" name="Line 19"/>
              <p:cNvSpPr>
                <a:spLocks noChangeShapeType="1"/>
              </p:cNvSpPr>
              <p:nvPr/>
            </p:nvSpPr>
            <p:spPr bwMode="auto">
              <a:xfrm>
                <a:off x="393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0" name="Line 20"/>
              <p:cNvSpPr>
                <a:spLocks noChangeShapeType="1"/>
              </p:cNvSpPr>
              <p:nvPr/>
            </p:nvSpPr>
            <p:spPr bwMode="auto">
              <a:xfrm>
                <a:off x="417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1" name="Line 21"/>
              <p:cNvSpPr>
                <a:spLocks noChangeShapeType="1"/>
              </p:cNvSpPr>
              <p:nvPr/>
            </p:nvSpPr>
            <p:spPr bwMode="auto">
              <a:xfrm>
                <a:off x="441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2" name="Line 22"/>
              <p:cNvSpPr>
                <a:spLocks noChangeShapeType="1"/>
              </p:cNvSpPr>
              <p:nvPr/>
            </p:nvSpPr>
            <p:spPr bwMode="auto">
              <a:xfrm>
                <a:off x="465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3" name="Line 23"/>
              <p:cNvSpPr>
                <a:spLocks noChangeShapeType="1"/>
              </p:cNvSpPr>
              <p:nvPr/>
            </p:nvSpPr>
            <p:spPr bwMode="auto">
              <a:xfrm>
                <a:off x="489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6104" name="Group 24"/>
            <p:cNvGrpSpPr>
              <a:grpSpLocks/>
            </p:cNvGrpSpPr>
            <p:nvPr/>
          </p:nvGrpSpPr>
          <p:grpSpPr bwMode="auto">
            <a:xfrm>
              <a:off x="816" y="3648"/>
              <a:ext cx="1200" cy="240"/>
              <a:chOff x="3696" y="3648"/>
              <a:chExt cx="1200" cy="240"/>
            </a:xfrm>
          </p:grpSpPr>
          <p:sp>
            <p:nvSpPr>
              <p:cNvPr id="46105" name="Line 25"/>
              <p:cNvSpPr>
                <a:spLocks noChangeShapeType="1"/>
              </p:cNvSpPr>
              <p:nvPr/>
            </p:nvSpPr>
            <p:spPr bwMode="auto">
              <a:xfrm>
                <a:off x="369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6" name="Line 26"/>
              <p:cNvSpPr>
                <a:spLocks noChangeShapeType="1"/>
              </p:cNvSpPr>
              <p:nvPr/>
            </p:nvSpPr>
            <p:spPr bwMode="auto">
              <a:xfrm>
                <a:off x="393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7" name="Line 27"/>
              <p:cNvSpPr>
                <a:spLocks noChangeShapeType="1"/>
              </p:cNvSpPr>
              <p:nvPr/>
            </p:nvSpPr>
            <p:spPr bwMode="auto">
              <a:xfrm>
                <a:off x="417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8" name="Line 28"/>
              <p:cNvSpPr>
                <a:spLocks noChangeShapeType="1"/>
              </p:cNvSpPr>
              <p:nvPr/>
            </p:nvSpPr>
            <p:spPr bwMode="auto">
              <a:xfrm>
                <a:off x="441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09" name="Line 29"/>
              <p:cNvSpPr>
                <a:spLocks noChangeShapeType="1"/>
              </p:cNvSpPr>
              <p:nvPr/>
            </p:nvSpPr>
            <p:spPr bwMode="auto">
              <a:xfrm>
                <a:off x="465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0" name="Line 30"/>
              <p:cNvSpPr>
                <a:spLocks noChangeShapeType="1"/>
              </p:cNvSpPr>
              <p:nvPr/>
            </p:nvSpPr>
            <p:spPr bwMode="auto">
              <a:xfrm>
                <a:off x="4896" y="3648"/>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6111" name="Line 31"/>
            <p:cNvSpPr>
              <a:spLocks noChangeShapeType="1"/>
            </p:cNvSpPr>
            <p:nvPr/>
          </p:nvSpPr>
          <p:spPr bwMode="auto">
            <a:xfrm>
              <a:off x="336" y="3648"/>
              <a:ext cx="5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2" name="Line 32"/>
            <p:cNvSpPr>
              <a:spLocks noChangeShapeType="1"/>
            </p:cNvSpPr>
            <p:nvPr/>
          </p:nvSpPr>
          <p:spPr bwMode="auto">
            <a:xfrm>
              <a:off x="336" y="3888"/>
              <a:ext cx="51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113" name="Rectangle 33"/>
            <p:cNvSpPr>
              <a:spLocks noChangeArrowheads="1"/>
            </p:cNvSpPr>
            <p:nvPr/>
          </p:nvSpPr>
          <p:spPr bwMode="auto">
            <a:xfrm>
              <a:off x="81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0"/>
                <a:t>1</a:t>
              </a:r>
            </a:p>
          </p:txBody>
        </p:sp>
        <p:sp>
          <p:nvSpPr>
            <p:cNvPr id="46114" name="Rectangle 34"/>
            <p:cNvSpPr>
              <a:spLocks noChangeArrowheads="1"/>
            </p:cNvSpPr>
            <p:nvPr/>
          </p:nvSpPr>
          <p:spPr bwMode="auto">
            <a:xfrm>
              <a:off x="1536" y="3648"/>
              <a:ext cx="24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0"/>
                <a:t>1</a:t>
              </a:r>
            </a:p>
          </p:txBody>
        </p:sp>
        <p:sp>
          <p:nvSpPr>
            <p:cNvPr id="46115" name="Rectangle 35"/>
            <p:cNvSpPr>
              <a:spLocks noChangeArrowheads="1"/>
            </p:cNvSpPr>
            <p:nvPr/>
          </p:nvSpPr>
          <p:spPr bwMode="auto">
            <a:xfrm>
              <a:off x="2015" y="3647"/>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b="0"/>
                <a:t>1</a:t>
              </a:r>
            </a:p>
          </p:txBody>
        </p:sp>
        <p:sp>
          <p:nvSpPr>
            <p:cNvPr id="46116" name="Rectangle 36"/>
            <p:cNvSpPr>
              <a:spLocks noChangeArrowheads="1"/>
            </p:cNvSpPr>
            <p:nvPr/>
          </p:nvSpPr>
          <p:spPr bwMode="auto">
            <a:xfrm>
              <a:off x="2255" y="3647"/>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b="0"/>
                <a:t>1</a:t>
              </a:r>
            </a:p>
          </p:txBody>
        </p:sp>
        <p:sp>
          <p:nvSpPr>
            <p:cNvPr id="46117" name="Rectangle 37"/>
            <p:cNvSpPr>
              <a:spLocks noChangeArrowheads="1"/>
            </p:cNvSpPr>
            <p:nvPr/>
          </p:nvSpPr>
          <p:spPr bwMode="auto">
            <a:xfrm>
              <a:off x="345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0"/>
                <a:t>1</a:t>
              </a:r>
            </a:p>
          </p:txBody>
        </p:sp>
        <p:sp>
          <p:nvSpPr>
            <p:cNvPr id="46118" name="Rectangle 38"/>
            <p:cNvSpPr>
              <a:spLocks noChangeArrowheads="1"/>
            </p:cNvSpPr>
            <p:nvPr/>
          </p:nvSpPr>
          <p:spPr bwMode="auto">
            <a:xfrm>
              <a:off x="441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b="0"/>
                <a:t>1</a:t>
              </a:r>
            </a:p>
          </p:txBody>
        </p:sp>
        <p:sp>
          <p:nvSpPr>
            <p:cNvPr id="46119" name="Rectangle 39"/>
            <p:cNvSpPr>
              <a:spLocks noChangeArrowheads="1"/>
            </p:cNvSpPr>
            <p:nvPr/>
          </p:nvSpPr>
          <p:spPr bwMode="auto">
            <a:xfrm>
              <a:off x="249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b="0"/>
                <a:t>0</a:t>
              </a:r>
            </a:p>
          </p:txBody>
        </p:sp>
        <p:sp>
          <p:nvSpPr>
            <p:cNvPr id="46120" name="Rectangle 40"/>
            <p:cNvSpPr>
              <a:spLocks noChangeArrowheads="1"/>
            </p:cNvSpPr>
            <p:nvPr/>
          </p:nvSpPr>
          <p:spPr bwMode="auto">
            <a:xfrm>
              <a:off x="321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b="0"/>
                <a:t>0</a:t>
              </a:r>
            </a:p>
          </p:txBody>
        </p:sp>
        <p:sp>
          <p:nvSpPr>
            <p:cNvPr id="46121" name="Rectangle 41"/>
            <p:cNvSpPr>
              <a:spLocks noChangeArrowheads="1"/>
            </p:cNvSpPr>
            <p:nvPr/>
          </p:nvSpPr>
          <p:spPr bwMode="auto">
            <a:xfrm>
              <a:off x="273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b="0"/>
                <a:t>0</a:t>
              </a:r>
            </a:p>
          </p:txBody>
        </p:sp>
        <p:sp>
          <p:nvSpPr>
            <p:cNvPr id="46122" name="Rectangle 42"/>
            <p:cNvSpPr>
              <a:spLocks noChangeArrowheads="1"/>
            </p:cNvSpPr>
            <p:nvPr/>
          </p:nvSpPr>
          <p:spPr bwMode="auto">
            <a:xfrm>
              <a:off x="177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b="0"/>
                <a:t>0</a:t>
              </a:r>
            </a:p>
          </p:txBody>
        </p:sp>
        <p:sp>
          <p:nvSpPr>
            <p:cNvPr id="46123" name="Rectangle 43"/>
            <p:cNvSpPr>
              <a:spLocks noChangeArrowheads="1"/>
            </p:cNvSpPr>
            <p:nvPr/>
          </p:nvSpPr>
          <p:spPr bwMode="auto">
            <a:xfrm>
              <a:off x="105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b="0"/>
                <a:t>0</a:t>
              </a:r>
            </a:p>
          </p:txBody>
        </p:sp>
        <p:sp>
          <p:nvSpPr>
            <p:cNvPr id="46124" name="Rectangle 44"/>
            <p:cNvSpPr>
              <a:spLocks noChangeArrowheads="1"/>
            </p:cNvSpPr>
            <p:nvPr/>
          </p:nvSpPr>
          <p:spPr bwMode="auto">
            <a:xfrm>
              <a:off x="393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b="0"/>
                <a:t>0</a:t>
              </a:r>
            </a:p>
          </p:txBody>
        </p:sp>
        <p:sp>
          <p:nvSpPr>
            <p:cNvPr id="46125" name="Rectangle 45"/>
            <p:cNvSpPr>
              <a:spLocks noChangeArrowheads="1"/>
            </p:cNvSpPr>
            <p:nvPr/>
          </p:nvSpPr>
          <p:spPr bwMode="auto">
            <a:xfrm>
              <a:off x="417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b="0"/>
                <a:t>0</a:t>
              </a:r>
            </a:p>
          </p:txBody>
        </p:sp>
        <p:sp>
          <p:nvSpPr>
            <p:cNvPr id="46126" name="Rectangle 46"/>
            <p:cNvSpPr>
              <a:spLocks noChangeArrowheads="1"/>
            </p:cNvSpPr>
            <p:nvPr/>
          </p:nvSpPr>
          <p:spPr bwMode="auto">
            <a:xfrm>
              <a:off x="129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b="0"/>
                <a:t>B</a:t>
              </a:r>
            </a:p>
          </p:txBody>
        </p:sp>
        <p:sp>
          <p:nvSpPr>
            <p:cNvPr id="46127" name="Rectangle 47"/>
            <p:cNvSpPr>
              <a:spLocks noChangeArrowheads="1"/>
            </p:cNvSpPr>
            <p:nvPr/>
          </p:nvSpPr>
          <p:spPr bwMode="auto">
            <a:xfrm>
              <a:off x="297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b="0"/>
                <a:t>B</a:t>
              </a:r>
            </a:p>
          </p:txBody>
        </p:sp>
        <p:sp>
          <p:nvSpPr>
            <p:cNvPr id="46128" name="Rectangle 48"/>
            <p:cNvSpPr>
              <a:spLocks noChangeArrowheads="1"/>
            </p:cNvSpPr>
            <p:nvPr/>
          </p:nvSpPr>
          <p:spPr bwMode="auto">
            <a:xfrm>
              <a:off x="465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r>
                <a:rPr lang="en-US" altLang="zh-CN" b="0"/>
                <a:t>B</a:t>
              </a:r>
            </a:p>
          </p:txBody>
        </p:sp>
        <p:sp>
          <p:nvSpPr>
            <p:cNvPr id="46129" name="Rectangle 49"/>
            <p:cNvSpPr>
              <a:spLocks noChangeArrowheads="1"/>
            </p:cNvSpPr>
            <p:nvPr/>
          </p:nvSpPr>
          <p:spPr bwMode="auto">
            <a:xfrm>
              <a:off x="3696" y="3648"/>
              <a:ext cx="240" cy="24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0"/>
                <a:t>1</a:t>
              </a:r>
            </a:p>
          </p:txBody>
        </p:sp>
        <p:sp>
          <p:nvSpPr>
            <p:cNvPr id="46130" name="Rectangle 50"/>
            <p:cNvSpPr>
              <a:spLocks noChangeArrowheads="1"/>
            </p:cNvSpPr>
            <p:nvPr/>
          </p:nvSpPr>
          <p:spPr bwMode="auto">
            <a:xfrm>
              <a:off x="4896" y="3648"/>
              <a:ext cx="52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0"/>
                <a:t>……</a:t>
              </a:r>
            </a:p>
          </p:txBody>
        </p:sp>
        <p:sp>
          <p:nvSpPr>
            <p:cNvPr id="46131" name="Rectangle 51"/>
            <p:cNvSpPr>
              <a:spLocks noChangeArrowheads="1"/>
            </p:cNvSpPr>
            <p:nvPr/>
          </p:nvSpPr>
          <p:spPr bwMode="auto">
            <a:xfrm>
              <a:off x="240" y="3648"/>
              <a:ext cx="52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b="0"/>
                <a:t>……</a:t>
              </a:r>
            </a:p>
          </p:txBody>
        </p:sp>
      </p:grpSp>
      <p:pic>
        <p:nvPicPr>
          <p:cNvPr id="2" name="图片 1"/>
          <p:cNvPicPr>
            <a:picLocks noChangeAspect="1"/>
          </p:cNvPicPr>
          <p:nvPr/>
        </p:nvPicPr>
        <p:blipFill>
          <a:blip r:embed="rId2"/>
          <a:stretch>
            <a:fillRect/>
          </a:stretch>
        </p:blipFill>
        <p:spPr>
          <a:xfrm>
            <a:off x="4730750" y="3877939"/>
            <a:ext cx="3587750" cy="1974908"/>
          </a:xfrm>
          <a:prstGeom prst="rect">
            <a:avLst/>
          </a:prstGeom>
        </p:spPr>
      </p:pic>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9</a:t>
            </a:fld>
            <a:endParaRPr lang="en-US" altLang="zh-CN" dirty="0"/>
          </a:p>
        </p:txBody>
      </p:sp>
    </p:spTree>
    <p:extLst>
      <p:ext uri="{BB962C8B-B14F-4D97-AF65-F5344CB8AC3E}">
        <p14:creationId xmlns:p14="http://schemas.microsoft.com/office/powerpoint/2010/main" val="275386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idx="4294967295"/>
          </p:nvPr>
        </p:nvSpPr>
        <p:spPr>
          <a:xfrm>
            <a:off x="107504" y="260648"/>
            <a:ext cx="8647113" cy="863600"/>
          </a:xfrm>
        </p:spPr>
        <p:txBody>
          <a:bodyPr/>
          <a:lstStyle/>
          <a:p>
            <a:pPr algn="l" eaLnBrk="1" hangingPunct="1"/>
            <a:r>
              <a:rPr lang="zh-CN" altLang="en-US" sz="2800" b="1" dirty="0" smtClean="0"/>
              <a:t>三</a:t>
            </a:r>
            <a:r>
              <a:rPr lang="zh-CN" altLang="en-US" sz="2800" b="1" dirty="0"/>
              <a:t>元可满足性问题（</a:t>
            </a:r>
            <a:r>
              <a:rPr lang="en-US" sz="2800" b="1" dirty="0"/>
              <a:t>3_SATISFIABILITY</a:t>
            </a:r>
            <a:r>
              <a:rPr lang="zh-CN" altLang="en-US" sz="2800" b="1" dirty="0"/>
              <a:t>）</a:t>
            </a:r>
          </a:p>
        </p:txBody>
      </p:sp>
      <p:graphicFrame>
        <p:nvGraphicFramePr>
          <p:cNvPr id="29699" name="Object 2"/>
          <p:cNvGraphicFramePr>
            <a:graphicFrameLocks noGrp="1" noChangeAspect="1"/>
          </p:cNvGraphicFramePr>
          <p:nvPr>
            <p:ph idx="4294967295"/>
          </p:nvPr>
        </p:nvGraphicFramePr>
        <p:xfrm>
          <a:off x="322263" y="1770063"/>
          <a:ext cx="7489825" cy="5330825"/>
        </p:xfrm>
        <a:graphic>
          <a:graphicData uri="http://schemas.openxmlformats.org/presentationml/2006/ole">
            <mc:AlternateContent xmlns:mc="http://schemas.openxmlformats.org/markup-compatibility/2006">
              <mc:Choice xmlns:v="urn:schemas-microsoft-com:vml" Requires="v">
                <p:oleObj spid="_x0000_s977982" r:id="rId3" imgW="11795760" imgH="8407080" progId="Word.Document.8">
                  <p:embed/>
                </p:oleObj>
              </mc:Choice>
              <mc:Fallback>
                <p:oleObj r:id="rId3" imgW="11795760" imgH="84070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263" y="1770063"/>
                        <a:ext cx="7489825" cy="5330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90</a:t>
            </a:fld>
            <a:endParaRPr lang="en-US" altLang="zh-CN" dirty="0"/>
          </a:p>
        </p:txBody>
      </p:sp>
    </p:spTree>
    <p:extLst>
      <p:ext uri="{BB962C8B-B14F-4D97-AF65-F5344CB8AC3E}">
        <p14:creationId xmlns:p14="http://schemas.microsoft.com/office/powerpoint/2010/main" val="283948315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idx="4294967295"/>
          </p:nvPr>
        </p:nvSpPr>
        <p:spPr>
          <a:xfrm>
            <a:off x="248443" y="260648"/>
            <a:ext cx="8647113" cy="911225"/>
          </a:xfrm>
        </p:spPr>
        <p:txBody>
          <a:bodyPr/>
          <a:lstStyle/>
          <a:p>
            <a:pPr algn="l" eaLnBrk="1" hangingPunct="1"/>
            <a:r>
              <a:rPr lang="zh-CN" altLang="en-US" sz="2800" b="1" dirty="0" smtClean="0"/>
              <a:t>三</a:t>
            </a:r>
            <a:r>
              <a:rPr lang="zh-CN" altLang="en-US" sz="2800" b="1" dirty="0"/>
              <a:t>元可满足性问题（</a:t>
            </a:r>
            <a:r>
              <a:rPr lang="en-US" sz="2800" b="1" dirty="0"/>
              <a:t>3_SATISFIABILITY</a:t>
            </a:r>
            <a:r>
              <a:rPr lang="zh-CN" altLang="en-US" sz="2800" b="1" dirty="0"/>
              <a:t>）</a:t>
            </a:r>
          </a:p>
        </p:txBody>
      </p:sp>
      <p:graphicFrame>
        <p:nvGraphicFramePr>
          <p:cNvPr id="30723" name="Object 2"/>
          <p:cNvGraphicFramePr>
            <a:graphicFrameLocks noGrp="1" noChangeAspect="1"/>
          </p:cNvGraphicFramePr>
          <p:nvPr>
            <p:ph idx="4294967295"/>
            <p:extLst>
              <p:ext uri="{D42A27DB-BD31-4B8C-83A1-F6EECF244321}">
                <p14:modId xmlns:p14="http://schemas.microsoft.com/office/powerpoint/2010/main" val="1233877614"/>
              </p:ext>
            </p:extLst>
          </p:nvPr>
        </p:nvGraphicFramePr>
        <p:xfrm>
          <a:off x="322263" y="1352550"/>
          <a:ext cx="7489825" cy="5321300"/>
        </p:xfrm>
        <a:graphic>
          <a:graphicData uri="http://schemas.openxmlformats.org/presentationml/2006/ole">
            <mc:AlternateContent xmlns:mc="http://schemas.openxmlformats.org/markup-compatibility/2006">
              <mc:Choice xmlns:v="urn:schemas-microsoft-com:vml" Requires="v">
                <p:oleObj spid="_x0000_s979006" name="Document" r:id="rId3" imgW="11845649" imgH="8415878" progId="Word.Document.8">
                  <p:embed/>
                </p:oleObj>
              </mc:Choice>
              <mc:Fallback>
                <p:oleObj name="Document" r:id="rId3" imgW="11845649" imgH="8415878" progId="Word.Document.8">
                  <p:embed/>
                  <p:pic>
                    <p:nvPicPr>
                      <p:cNvPr id="0" name=""/>
                      <p:cNvPicPr>
                        <a:picLocks noChangeAspect="1" noChangeArrowheads="1"/>
                      </p:cNvPicPr>
                      <p:nvPr/>
                    </p:nvPicPr>
                    <p:blipFill>
                      <a:blip r:embed="rId4"/>
                      <a:srcRect/>
                      <a:stretch>
                        <a:fillRect/>
                      </a:stretch>
                    </p:blipFill>
                    <p:spPr bwMode="auto">
                      <a:xfrm>
                        <a:off x="322263" y="1352550"/>
                        <a:ext cx="7489825" cy="532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r>
              <a:rPr lang="en-US" altLang="zh-CN" smtClean="0"/>
              <a:t>Chapter11-</a:t>
            </a:r>
            <a:fld id="{3288BBC0-23D9-4B2C-ADBC-4005AE87FB9A}" type="slidenum">
              <a:rPr lang="en-US" altLang="zh-CN" smtClean="0"/>
              <a:pPr/>
              <a:t>91</a:t>
            </a:fld>
            <a:endParaRPr lang="en-US" altLang="zh-CN" dirty="0"/>
          </a:p>
        </p:txBody>
      </p:sp>
    </p:spTree>
    <p:extLst>
      <p:ext uri="{BB962C8B-B14F-4D97-AF65-F5344CB8AC3E}">
        <p14:creationId xmlns:p14="http://schemas.microsoft.com/office/powerpoint/2010/main" val="165890012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idx="4294967295"/>
          </p:nvPr>
        </p:nvSpPr>
        <p:spPr>
          <a:xfrm>
            <a:off x="265485" y="116632"/>
            <a:ext cx="8893175" cy="1143000"/>
          </a:xfrm>
        </p:spPr>
        <p:txBody>
          <a:bodyPr/>
          <a:lstStyle/>
          <a:p>
            <a:pPr algn="l" eaLnBrk="1" hangingPunct="1"/>
            <a:r>
              <a:rPr lang="zh-CN" altLang="en-US" sz="2800" b="1" dirty="0" smtClean="0"/>
              <a:t>三</a:t>
            </a:r>
            <a:r>
              <a:rPr lang="zh-CN" altLang="en-US" sz="2800" b="1" dirty="0"/>
              <a:t>元可满足性问题（</a:t>
            </a:r>
            <a:r>
              <a:rPr lang="en-US" sz="2800" b="1" dirty="0"/>
              <a:t>3_SATISFIABILITY</a:t>
            </a:r>
            <a:r>
              <a:rPr lang="zh-CN" altLang="en-US" sz="2800" b="1" dirty="0"/>
              <a:t>）</a:t>
            </a:r>
          </a:p>
        </p:txBody>
      </p:sp>
      <p:graphicFrame>
        <p:nvGraphicFramePr>
          <p:cNvPr id="31747" name="Object 2"/>
          <p:cNvGraphicFramePr>
            <a:graphicFrameLocks noGrp="1" noChangeAspect="1"/>
          </p:cNvGraphicFramePr>
          <p:nvPr>
            <p:ph idx="4294967295"/>
            <p:extLst>
              <p:ext uri="{D42A27DB-BD31-4B8C-83A1-F6EECF244321}">
                <p14:modId xmlns:p14="http://schemas.microsoft.com/office/powerpoint/2010/main" val="909797134"/>
              </p:ext>
            </p:extLst>
          </p:nvPr>
        </p:nvGraphicFramePr>
        <p:xfrm>
          <a:off x="611560" y="1150640"/>
          <a:ext cx="7489825" cy="5446712"/>
        </p:xfrm>
        <a:graphic>
          <a:graphicData uri="http://schemas.openxmlformats.org/presentationml/2006/ole">
            <mc:AlternateContent xmlns:mc="http://schemas.openxmlformats.org/markup-compatibility/2006">
              <mc:Choice xmlns:v="urn:schemas-microsoft-com:vml" Requires="v">
                <p:oleObj spid="_x0000_s980052" r:id="rId3" imgW="11794680" imgH="8580240" progId="Word.Document.8">
                  <p:embed/>
                </p:oleObj>
              </mc:Choice>
              <mc:Fallback>
                <p:oleObj r:id="rId3" imgW="11794680" imgH="858024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560" y="1150640"/>
                        <a:ext cx="7489825" cy="544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43"/>
          <p:cNvSpPr>
            <a:spLocks noChangeArrowheads="1"/>
          </p:cNvSpPr>
          <p:nvPr/>
        </p:nvSpPr>
        <p:spPr bwMode="auto">
          <a:xfrm>
            <a:off x="3619872" y="2362273"/>
            <a:ext cx="18473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sz="1600"/>
          </a:p>
        </p:txBody>
      </p:sp>
      <p:graphicFrame>
        <p:nvGraphicFramePr>
          <p:cNvPr id="3" name="对象 2"/>
          <p:cNvGraphicFramePr>
            <a:graphicFrameLocks noChangeAspect="1"/>
          </p:cNvGraphicFramePr>
          <p:nvPr>
            <p:extLst>
              <p:ext uri="{D42A27DB-BD31-4B8C-83A1-F6EECF244321}">
                <p14:modId xmlns:p14="http://schemas.microsoft.com/office/powerpoint/2010/main" val="3137107544"/>
              </p:ext>
            </p:extLst>
          </p:nvPr>
        </p:nvGraphicFramePr>
        <p:xfrm>
          <a:off x="3535873" y="2574603"/>
          <a:ext cx="5524483" cy="252448"/>
        </p:xfrm>
        <a:graphic>
          <a:graphicData uri="http://schemas.openxmlformats.org/presentationml/2006/ole">
            <mc:AlternateContent xmlns:mc="http://schemas.openxmlformats.org/markup-compatibility/2006">
              <mc:Choice xmlns:v="urn:schemas-microsoft-com:vml" Requires="v">
                <p:oleObj spid="_x0000_s980053" name="公式" r:id="rId5" imgW="8966200" imgH="406400" progId="Equation.3">
                  <p:embed/>
                </p:oleObj>
              </mc:Choice>
              <mc:Fallback>
                <p:oleObj name="公式" r:id="rId5" imgW="8966200" imgH="406400" progId="Equation.3">
                  <p:embed/>
                  <p:pic>
                    <p:nvPicPr>
                      <p:cNvPr id="0" name="Object 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35873" y="2574603"/>
                        <a:ext cx="5524483" cy="252448"/>
                      </a:xfrm>
                      <a:prstGeom prst="rect">
                        <a:avLst/>
                      </a:prstGeom>
                      <a:noFill/>
                    </p:spPr>
                  </p:pic>
                </p:oleObj>
              </mc:Fallback>
            </mc:AlternateContent>
          </a:graphicData>
        </a:graphic>
      </p:graphicFrame>
      <p:sp>
        <p:nvSpPr>
          <p:cNvPr id="5" name="灯片编号占位符 4"/>
          <p:cNvSpPr>
            <a:spLocks noGrp="1"/>
          </p:cNvSpPr>
          <p:nvPr>
            <p:ph type="sldNum" sz="quarter" idx="12"/>
          </p:nvPr>
        </p:nvSpPr>
        <p:spPr/>
        <p:txBody>
          <a:bodyPr/>
          <a:lstStyle/>
          <a:p>
            <a:r>
              <a:rPr lang="en-US" altLang="zh-CN" smtClean="0"/>
              <a:t>Chapter11-</a:t>
            </a:r>
            <a:fld id="{3288BBC0-23D9-4B2C-ADBC-4005AE87FB9A}" type="slidenum">
              <a:rPr lang="en-US" altLang="zh-CN" smtClean="0"/>
              <a:pPr/>
              <a:t>92</a:t>
            </a:fld>
            <a:endParaRPr lang="en-US" altLang="zh-CN" dirty="0"/>
          </a:p>
        </p:txBody>
      </p:sp>
    </p:spTree>
    <p:extLst>
      <p:ext uri="{BB962C8B-B14F-4D97-AF65-F5344CB8AC3E}">
        <p14:creationId xmlns:p14="http://schemas.microsoft.com/office/powerpoint/2010/main" val="422278758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7396"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Reducing 3SAT to VC</a:t>
            </a:r>
          </a:p>
        </p:txBody>
      </p:sp>
      <p:sp>
        <p:nvSpPr>
          <p:cNvPr id="187397" name="Rectangle 3"/>
          <p:cNvSpPr>
            <a:spLocks noGrp="1" noChangeArrowheads="1"/>
          </p:cNvSpPr>
          <p:nvPr>
            <p:ph type="body" idx="1"/>
          </p:nvPr>
        </p:nvSpPr>
        <p:spPr/>
        <p:txBody>
          <a:bodyPr/>
          <a:lstStyle/>
          <a:p>
            <a:pPr>
              <a:lnSpc>
                <a:spcPct val="90000"/>
              </a:lnSpc>
            </a:pPr>
            <a:r>
              <a:rPr lang="en-US" altLang="zh-CN" sz="2700" smtClean="0">
                <a:latin typeface="Franklin Gothic Book" pitchFamily="32" charset="0"/>
                <a:ea typeface="ＭＳ Ｐゴシック" pitchFamily="32" charset="-128"/>
              </a:rPr>
              <a:t>Let C = c</a:t>
            </a:r>
            <a:r>
              <a:rPr lang="en-US" altLang="zh-CN" sz="2700" baseline="-25000" smtClean="0">
                <a:latin typeface="Franklin Gothic Book" pitchFamily="32" charset="0"/>
                <a:ea typeface="ＭＳ Ｐゴシック" pitchFamily="32" charset="-128"/>
              </a:rPr>
              <a:t>1</a:t>
            </a:r>
            <a:r>
              <a:rPr lang="en-US" altLang="zh-CN" sz="2700" smtClean="0">
                <a:latin typeface="Franklin Gothic Book" pitchFamily="32" charset="0"/>
                <a:ea typeface="ＭＳ Ｐゴシック" pitchFamily="32" charset="-128"/>
                <a:sym typeface="Symbol" pitchFamily="32" charset="2"/>
              </a:rPr>
              <a:t></a:t>
            </a:r>
            <a:r>
              <a:rPr lang="en-US" altLang="zh-CN" sz="2700" smtClean="0">
                <a:latin typeface="Franklin Gothic Book" pitchFamily="32" charset="0"/>
                <a:ea typeface="ＭＳ Ｐゴシック" pitchFamily="32" charset="-128"/>
              </a:rPr>
              <a:t>…</a:t>
            </a:r>
            <a:r>
              <a:rPr lang="en-US" altLang="zh-CN" sz="2700" smtClean="0">
                <a:latin typeface="Franklin Gothic Book" pitchFamily="32" charset="0"/>
                <a:ea typeface="ＭＳ Ｐゴシック" pitchFamily="32" charset="-128"/>
                <a:sym typeface="Symbol" pitchFamily="32" charset="2"/>
              </a:rPr>
              <a:t></a:t>
            </a:r>
            <a:r>
              <a:rPr lang="en-US" altLang="zh-CN" sz="2700" smtClean="0">
                <a:latin typeface="Franklin Gothic Book" pitchFamily="32" charset="0"/>
                <a:ea typeface="ＭＳ Ｐゴシック" pitchFamily="32" charset="-128"/>
              </a:rPr>
              <a:t>c</a:t>
            </a:r>
            <a:r>
              <a:rPr lang="en-US" altLang="zh-CN" sz="2700" baseline="-25000" smtClean="0">
                <a:latin typeface="Franklin Gothic Book" pitchFamily="32" charset="0"/>
                <a:ea typeface="ＭＳ Ｐゴシック" pitchFamily="32" charset="-128"/>
              </a:rPr>
              <a:t>m</a:t>
            </a:r>
            <a:r>
              <a:rPr lang="en-US" altLang="zh-CN" sz="2700" smtClean="0">
                <a:latin typeface="Franklin Gothic Book" pitchFamily="32" charset="0"/>
                <a:ea typeface="ＭＳ Ｐゴシック" pitchFamily="32" charset="-128"/>
              </a:rPr>
              <a:t> be any 3SAT input over set over variables U = {u</a:t>
            </a:r>
            <a:r>
              <a:rPr lang="en-US" altLang="zh-CN" sz="2700" baseline="-25000" smtClean="0">
                <a:latin typeface="Franklin Gothic Book" pitchFamily="32" charset="0"/>
                <a:ea typeface="ＭＳ Ｐゴシック" pitchFamily="32" charset="-128"/>
              </a:rPr>
              <a:t>1</a:t>
            </a:r>
            <a:r>
              <a:rPr lang="en-US" altLang="zh-CN" sz="2700" smtClean="0">
                <a:latin typeface="Franklin Gothic Book" pitchFamily="32" charset="0"/>
                <a:ea typeface="ＭＳ Ｐゴシック" pitchFamily="32" charset="-128"/>
              </a:rPr>
              <a:t>,…,u</a:t>
            </a:r>
            <a:r>
              <a:rPr lang="en-US" altLang="zh-CN" sz="2700" baseline="-25000" smtClean="0">
                <a:latin typeface="Franklin Gothic Book" pitchFamily="32" charset="0"/>
                <a:ea typeface="ＭＳ Ｐゴシック" pitchFamily="32" charset="-128"/>
              </a:rPr>
              <a:t>n</a:t>
            </a:r>
            <a:r>
              <a:rPr lang="en-US" altLang="zh-CN" sz="2700" smtClean="0">
                <a:latin typeface="Franklin Gothic Book" pitchFamily="32" charset="0"/>
                <a:ea typeface="ＭＳ Ｐゴシック" pitchFamily="32" charset="-128"/>
              </a:rPr>
              <a:t>}.</a:t>
            </a:r>
          </a:p>
          <a:p>
            <a:pPr>
              <a:lnSpc>
                <a:spcPct val="90000"/>
              </a:lnSpc>
            </a:pPr>
            <a:r>
              <a:rPr lang="en-US" altLang="zh-CN" sz="2700" smtClean="0">
                <a:latin typeface="Franklin Gothic Book" pitchFamily="32" charset="0"/>
                <a:ea typeface="ＭＳ Ｐゴシック" pitchFamily="32" charset="-128"/>
              </a:rPr>
              <a:t>Construct a graph G like this:</a:t>
            </a:r>
          </a:p>
          <a:p>
            <a:pPr lvl="1">
              <a:lnSpc>
                <a:spcPct val="90000"/>
              </a:lnSpc>
            </a:pPr>
            <a:r>
              <a:rPr lang="en-US" altLang="zh-CN" sz="2200" smtClean="0">
                <a:latin typeface="Franklin Gothic Book" pitchFamily="32" charset="0"/>
                <a:ea typeface="ＭＳ Ｐゴシック" pitchFamily="32" charset="-128"/>
              </a:rPr>
              <a:t>two vertices for each variable, u</a:t>
            </a:r>
            <a:r>
              <a:rPr lang="en-US" altLang="zh-CN" sz="2200" baseline="-25000" smtClean="0">
                <a:latin typeface="Franklin Gothic Book" pitchFamily="32" charset="0"/>
                <a:ea typeface="ＭＳ Ｐゴシック" pitchFamily="32" charset="-128"/>
              </a:rPr>
              <a:t>i</a:t>
            </a:r>
            <a:r>
              <a:rPr lang="en-US" altLang="zh-CN" sz="2200" smtClean="0">
                <a:latin typeface="Franklin Gothic Book" pitchFamily="32" charset="0"/>
                <a:ea typeface="ＭＳ Ｐゴシック" pitchFamily="32" charset="-128"/>
              </a:rPr>
              <a:t> and </a:t>
            </a:r>
            <a:r>
              <a:rPr lang="en-US" altLang="zh-CN" sz="2200" smtClean="0">
                <a:latin typeface="Franklin Gothic Book" pitchFamily="32" charset="0"/>
                <a:ea typeface="ＭＳ Ｐゴシック" pitchFamily="32" charset="-128"/>
                <a:sym typeface="Symbol" pitchFamily="32" charset="2"/>
              </a:rPr>
              <a:t></a:t>
            </a:r>
            <a:r>
              <a:rPr lang="en-US" altLang="zh-CN" sz="2200" smtClean="0">
                <a:latin typeface="Franklin Gothic Book" pitchFamily="32" charset="0"/>
                <a:ea typeface="ＭＳ Ｐゴシック" pitchFamily="32" charset="-128"/>
              </a:rPr>
              <a:t>u</a:t>
            </a:r>
            <a:r>
              <a:rPr lang="en-US" altLang="zh-CN" sz="2200" baseline="-25000" smtClean="0">
                <a:latin typeface="Franklin Gothic Book" pitchFamily="32" charset="0"/>
                <a:ea typeface="ＭＳ Ｐゴシック" pitchFamily="32" charset="-128"/>
              </a:rPr>
              <a:t>i</a:t>
            </a:r>
            <a:r>
              <a:rPr lang="en-US" altLang="zh-CN" sz="2200" smtClean="0">
                <a:latin typeface="Franklin Gothic Book" pitchFamily="32" charset="0"/>
                <a:ea typeface="ＭＳ Ｐゴシック" pitchFamily="32" charset="-128"/>
              </a:rPr>
              <a:t>, with an edge between them ("literal” vertices)</a:t>
            </a:r>
          </a:p>
          <a:p>
            <a:pPr lvl="1">
              <a:lnSpc>
                <a:spcPct val="90000"/>
              </a:lnSpc>
            </a:pPr>
            <a:r>
              <a:rPr lang="en-US" altLang="zh-CN" sz="2200" smtClean="0">
                <a:latin typeface="Franklin Gothic Book" pitchFamily="32" charset="0"/>
                <a:ea typeface="ＭＳ Ｐゴシック" pitchFamily="32" charset="-128"/>
              </a:rPr>
              <a:t>three vertices for each clause c</a:t>
            </a:r>
            <a:r>
              <a:rPr lang="en-US" altLang="zh-CN" sz="2200" baseline="-25000" smtClean="0">
                <a:latin typeface="Arial" charset="0"/>
                <a:ea typeface="ＭＳ Ｐゴシック" pitchFamily="32" charset="-128"/>
              </a:rPr>
              <a:t>j</a:t>
            </a:r>
            <a:r>
              <a:rPr lang="en-US" altLang="zh-CN" sz="2200" smtClean="0">
                <a:latin typeface="Franklin Gothic Book" pitchFamily="32" charset="0"/>
                <a:ea typeface="ＭＳ Ｐゴシック" pitchFamily="32" charset="-128"/>
              </a:rPr>
              <a:t>, "placeholders" for the three literals in the clause:  a</a:t>
            </a:r>
            <a:r>
              <a:rPr lang="en-US" altLang="zh-CN" sz="2200" baseline="30000" smtClean="0">
                <a:latin typeface="Franklin Gothic Book" pitchFamily="32" charset="0"/>
                <a:ea typeface="ＭＳ Ｐゴシック" pitchFamily="32" charset="-128"/>
              </a:rPr>
              <a:t>1</a:t>
            </a:r>
            <a:r>
              <a:rPr lang="en-US" altLang="zh-CN" sz="2200" baseline="-25000" smtClean="0">
                <a:latin typeface="Arial" charset="0"/>
                <a:ea typeface="ＭＳ Ｐゴシック" pitchFamily="32" charset="-128"/>
              </a:rPr>
              <a:t>j</a:t>
            </a:r>
            <a:r>
              <a:rPr lang="en-US" altLang="zh-CN" sz="2200" smtClean="0">
                <a:latin typeface="Franklin Gothic Book" pitchFamily="32" charset="0"/>
                <a:ea typeface="ＭＳ Ｐゴシック" pitchFamily="32" charset="-128"/>
              </a:rPr>
              <a:t>, a</a:t>
            </a:r>
            <a:r>
              <a:rPr lang="en-US" altLang="zh-CN" sz="2200" baseline="30000" smtClean="0">
                <a:latin typeface="Franklin Gothic Book" pitchFamily="32" charset="0"/>
                <a:ea typeface="ＭＳ Ｐゴシック" pitchFamily="32" charset="-128"/>
              </a:rPr>
              <a:t>2</a:t>
            </a:r>
            <a:r>
              <a:rPr lang="en-US" altLang="zh-CN" sz="2200" baseline="-25000" smtClean="0">
                <a:latin typeface="Arial" charset="0"/>
                <a:ea typeface="ＭＳ Ｐゴシック" pitchFamily="32" charset="-128"/>
              </a:rPr>
              <a:t>j</a:t>
            </a:r>
            <a:r>
              <a:rPr lang="en-US" altLang="zh-CN" sz="2200" smtClean="0">
                <a:latin typeface="Franklin Gothic Book" pitchFamily="32" charset="0"/>
                <a:ea typeface="ＭＳ Ｐゴシック" pitchFamily="32" charset="-128"/>
              </a:rPr>
              <a:t>, a</a:t>
            </a:r>
            <a:r>
              <a:rPr lang="en-US" altLang="zh-CN" sz="2200" baseline="30000" smtClean="0">
                <a:latin typeface="Franklin Gothic Book" pitchFamily="32" charset="0"/>
                <a:ea typeface="ＭＳ Ｐゴシック" pitchFamily="32" charset="-128"/>
              </a:rPr>
              <a:t>3</a:t>
            </a:r>
            <a:r>
              <a:rPr lang="en-US" altLang="zh-CN" sz="2200" baseline="-25000" smtClean="0">
                <a:latin typeface="Arial" charset="0"/>
                <a:ea typeface="ＭＳ Ｐゴシック" pitchFamily="32" charset="-128"/>
              </a:rPr>
              <a:t>j</a:t>
            </a:r>
            <a:r>
              <a:rPr lang="en-US" altLang="zh-CN" sz="2200" smtClean="0">
                <a:latin typeface="Franklin Gothic Book" pitchFamily="32" charset="0"/>
                <a:ea typeface="ＭＳ Ｐゴシック" pitchFamily="32" charset="-128"/>
              </a:rPr>
              <a:t>, with edges making a triangle</a:t>
            </a:r>
          </a:p>
          <a:p>
            <a:pPr lvl="1">
              <a:lnSpc>
                <a:spcPct val="90000"/>
              </a:lnSpc>
            </a:pPr>
            <a:r>
              <a:rPr lang="en-US" altLang="zh-CN" sz="2200" smtClean="0">
                <a:latin typeface="Franklin Gothic Book" pitchFamily="32" charset="0"/>
                <a:ea typeface="ＭＳ Ｐゴシック" pitchFamily="32" charset="-128"/>
              </a:rPr>
              <a:t>edges connecting each placeholder vertex in a triangle to the corresponding literal vertex</a:t>
            </a:r>
          </a:p>
          <a:p>
            <a:pPr>
              <a:lnSpc>
                <a:spcPct val="90000"/>
              </a:lnSpc>
            </a:pPr>
            <a:r>
              <a:rPr lang="en-US" altLang="zh-CN" sz="2200" smtClean="0">
                <a:latin typeface="Franklin Gothic Book" pitchFamily="32" charset="0"/>
                <a:ea typeface="ＭＳ Ｐゴシック" pitchFamily="32" charset="-128"/>
              </a:rPr>
              <a:t>Set K to be n + 2m.</a:t>
            </a:r>
            <a:endParaRPr lang="en-US" altLang="zh-CN" sz="2700" smtClean="0">
              <a:latin typeface="Franklin Gothic Book" pitchFamily="32" charset="0"/>
              <a:ea typeface="ＭＳ Ｐゴシック" pitchFamily="32" charset="-128"/>
            </a:endParaRP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93</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9444"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Example of Reduction</a:t>
            </a:r>
          </a:p>
        </p:txBody>
      </p:sp>
      <p:sp>
        <p:nvSpPr>
          <p:cNvPr id="189445" name="Rectangle 3"/>
          <p:cNvSpPr>
            <a:spLocks noGrp="1" noChangeArrowheads="1"/>
          </p:cNvSpPr>
          <p:nvPr>
            <p:ph type="body" idx="1"/>
          </p:nvPr>
        </p:nvSpPr>
        <p:spPr/>
        <p:txBody>
          <a:bodyPr/>
          <a:lstStyle/>
          <a:p>
            <a:r>
              <a:rPr lang="en-US" altLang="zh-CN" smtClean="0">
                <a:latin typeface="Franklin Gothic Book" pitchFamily="32" charset="0"/>
                <a:ea typeface="ＭＳ Ｐゴシック" pitchFamily="32" charset="-128"/>
              </a:rPr>
              <a:t>3SAT input has variables u</a:t>
            </a:r>
            <a:r>
              <a:rPr lang="en-US" altLang="zh-CN" baseline="-25000" smtClean="0">
                <a:latin typeface="Franklin Gothic Book" pitchFamily="32" charset="0"/>
                <a:ea typeface="ＭＳ Ｐゴシック" pitchFamily="32" charset="-128"/>
              </a:rPr>
              <a:t>1</a:t>
            </a:r>
            <a:r>
              <a:rPr lang="en-US" altLang="zh-CN" smtClean="0">
                <a:latin typeface="Franklin Gothic Book" pitchFamily="32" charset="0"/>
                <a:ea typeface="ＭＳ Ｐゴシック" pitchFamily="32" charset="-128"/>
              </a:rPr>
              <a:t>, u</a:t>
            </a:r>
            <a:r>
              <a:rPr lang="en-US" altLang="zh-CN" baseline="-25000" smtClean="0">
                <a:latin typeface="Franklin Gothic Book" pitchFamily="32" charset="0"/>
                <a:ea typeface="ＭＳ Ｐゴシック" pitchFamily="32" charset="-128"/>
              </a:rPr>
              <a:t>2</a:t>
            </a:r>
            <a:r>
              <a:rPr lang="en-US" altLang="zh-CN" smtClean="0">
                <a:latin typeface="Franklin Gothic Book" pitchFamily="32" charset="0"/>
                <a:ea typeface="ＭＳ Ｐゴシック" pitchFamily="32" charset="-128"/>
              </a:rPr>
              <a:t>, u</a:t>
            </a:r>
            <a:r>
              <a:rPr lang="en-US" altLang="zh-CN" baseline="-25000" smtClean="0">
                <a:latin typeface="Franklin Gothic Book" pitchFamily="32" charset="0"/>
                <a:ea typeface="ＭＳ Ｐゴシック" pitchFamily="32" charset="-128"/>
              </a:rPr>
              <a:t>3</a:t>
            </a:r>
            <a:r>
              <a:rPr lang="en-US" altLang="zh-CN" smtClean="0">
                <a:latin typeface="Franklin Gothic Book" pitchFamily="32" charset="0"/>
                <a:ea typeface="ＭＳ Ｐゴシック" pitchFamily="32" charset="-128"/>
              </a:rPr>
              <a:t>, u</a:t>
            </a:r>
            <a:r>
              <a:rPr lang="en-US" altLang="zh-CN" baseline="-25000" smtClean="0">
                <a:latin typeface="Franklin Gothic Book" pitchFamily="32" charset="0"/>
                <a:ea typeface="ＭＳ Ｐゴシック" pitchFamily="32" charset="-128"/>
              </a:rPr>
              <a:t>4</a:t>
            </a:r>
            <a:r>
              <a:rPr lang="en-US" altLang="zh-CN" smtClean="0">
                <a:latin typeface="Franklin Gothic Book" pitchFamily="32" charset="0"/>
                <a:ea typeface="ＭＳ Ｐゴシック" pitchFamily="32" charset="-128"/>
              </a:rPr>
              <a:t> and clauses (u</a:t>
            </a:r>
            <a:r>
              <a:rPr lang="en-US" altLang="zh-CN" baseline="-25000" smtClean="0">
                <a:latin typeface="Franklin Gothic Book" pitchFamily="32" charset="0"/>
                <a:ea typeface="ＭＳ Ｐゴシック" pitchFamily="32" charset="-128"/>
              </a:rPr>
              <a:t>1</a:t>
            </a:r>
            <a:r>
              <a:rPr lang="en-US" altLang="zh-CN" smtClean="0">
                <a:latin typeface="Franklin Gothic Book" pitchFamily="32" charset="0"/>
                <a:ea typeface="ＭＳ Ｐゴシック" pitchFamily="32" charset="-128"/>
                <a:sym typeface="Symbol" pitchFamily="32" charset="2"/>
              </a:rPr>
              <a:t></a:t>
            </a:r>
            <a:r>
              <a:rPr lang="en-US" altLang="zh-CN" smtClean="0">
                <a:latin typeface="Franklin Gothic Book" pitchFamily="32" charset="0"/>
                <a:ea typeface="ＭＳ Ｐゴシック" pitchFamily="32" charset="-128"/>
              </a:rPr>
              <a:t>u</a:t>
            </a:r>
            <a:r>
              <a:rPr lang="en-US" altLang="zh-CN" baseline="-25000" smtClean="0">
                <a:latin typeface="Franklin Gothic Book" pitchFamily="32" charset="0"/>
                <a:ea typeface="ＭＳ Ｐゴシック" pitchFamily="32" charset="-128"/>
              </a:rPr>
              <a:t>3</a:t>
            </a:r>
            <a:r>
              <a:rPr lang="en-US" altLang="zh-CN" smtClean="0">
                <a:latin typeface="Franklin Gothic Book" pitchFamily="32" charset="0"/>
                <a:ea typeface="ＭＳ Ｐゴシック" pitchFamily="32" charset="-128"/>
                <a:sym typeface="Symbol" pitchFamily="32" charset="2"/>
              </a:rPr>
              <a:t></a:t>
            </a:r>
            <a:r>
              <a:rPr lang="en-US" altLang="zh-CN" smtClean="0">
                <a:latin typeface="Franklin Gothic Book" pitchFamily="32" charset="0"/>
                <a:ea typeface="ＭＳ Ｐゴシック" pitchFamily="32" charset="-128"/>
              </a:rPr>
              <a:t>u</a:t>
            </a:r>
            <a:r>
              <a:rPr lang="en-US" altLang="zh-CN" baseline="-25000" smtClean="0">
                <a:latin typeface="Franklin Gothic Book" pitchFamily="32" charset="0"/>
                <a:ea typeface="ＭＳ Ｐゴシック" pitchFamily="32" charset="-128"/>
              </a:rPr>
              <a:t>4</a:t>
            </a:r>
            <a:r>
              <a:rPr lang="en-US" altLang="zh-CN" smtClean="0">
                <a:latin typeface="Franklin Gothic Book" pitchFamily="32" charset="0"/>
                <a:ea typeface="ＭＳ Ｐゴシック" pitchFamily="32" charset="-128"/>
              </a:rPr>
              <a:t>)</a:t>
            </a:r>
            <a:r>
              <a:rPr lang="en-US" altLang="zh-CN" smtClean="0">
                <a:latin typeface="Franklin Gothic Book" pitchFamily="32" charset="0"/>
                <a:ea typeface="ＭＳ Ｐゴシック" pitchFamily="32" charset="-128"/>
                <a:sym typeface="Symbol" pitchFamily="32" charset="2"/>
              </a:rPr>
              <a:t></a:t>
            </a:r>
            <a:r>
              <a:rPr lang="en-US" altLang="zh-CN" smtClean="0">
                <a:latin typeface="Franklin Gothic Book" pitchFamily="32" charset="0"/>
                <a:ea typeface="ＭＳ Ｐゴシック" pitchFamily="32" charset="-128"/>
              </a:rPr>
              <a:t>(</a:t>
            </a:r>
            <a:r>
              <a:rPr lang="en-US" altLang="zh-CN" smtClean="0">
                <a:latin typeface="Franklin Gothic Book" pitchFamily="32" charset="0"/>
                <a:ea typeface="ＭＳ Ｐゴシック" pitchFamily="32" charset="-128"/>
                <a:sym typeface="Symbol" pitchFamily="32" charset="2"/>
              </a:rPr>
              <a:t></a:t>
            </a:r>
            <a:r>
              <a:rPr lang="en-US" altLang="zh-CN" smtClean="0">
                <a:latin typeface="Franklin Gothic Book" pitchFamily="32" charset="0"/>
                <a:ea typeface="ＭＳ Ｐゴシック" pitchFamily="32" charset="-128"/>
              </a:rPr>
              <a:t>u</a:t>
            </a:r>
            <a:r>
              <a:rPr lang="en-US" altLang="zh-CN" baseline="-25000" smtClean="0">
                <a:latin typeface="Franklin Gothic Book" pitchFamily="32" charset="0"/>
                <a:ea typeface="ＭＳ Ｐゴシック" pitchFamily="32" charset="-128"/>
              </a:rPr>
              <a:t>1</a:t>
            </a:r>
            <a:r>
              <a:rPr lang="en-US" altLang="zh-CN" smtClean="0">
                <a:latin typeface="Franklin Gothic Book" pitchFamily="32" charset="0"/>
                <a:ea typeface="ＭＳ Ｐゴシック" pitchFamily="32" charset="-128"/>
                <a:sym typeface="Symbol" pitchFamily="32" charset="2"/>
              </a:rPr>
              <a:t></a:t>
            </a:r>
            <a:r>
              <a:rPr lang="en-US" altLang="zh-CN" smtClean="0">
                <a:latin typeface="Franklin Gothic Book" pitchFamily="32" charset="0"/>
                <a:ea typeface="ＭＳ Ｐゴシック" pitchFamily="32" charset="-128"/>
              </a:rPr>
              <a:t>u</a:t>
            </a:r>
            <a:r>
              <a:rPr lang="en-US" altLang="zh-CN" baseline="-25000" smtClean="0">
                <a:latin typeface="Franklin Gothic Book" pitchFamily="32" charset="0"/>
                <a:ea typeface="ＭＳ Ｐゴシック" pitchFamily="32" charset="-128"/>
              </a:rPr>
              <a:t>2</a:t>
            </a:r>
            <a:r>
              <a:rPr lang="en-US" altLang="zh-CN" smtClean="0">
                <a:latin typeface="Franklin Gothic Book" pitchFamily="32" charset="0"/>
                <a:ea typeface="ＭＳ Ｐゴシック" pitchFamily="32" charset="-128"/>
                <a:sym typeface="Symbol" pitchFamily="32" charset="2"/>
              </a:rPr>
              <a:t></a:t>
            </a:r>
            <a:r>
              <a:rPr lang="en-US" altLang="zh-CN" smtClean="0">
                <a:latin typeface="Franklin Gothic Book" pitchFamily="32" charset="0"/>
                <a:ea typeface="ＭＳ Ｐゴシック" pitchFamily="32" charset="-128"/>
              </a:rPr>
              <a:t>u</a:t>
            </a:r>
            <a:r>
              <a:rPr lang="en-US" altLang="zh-CN" baseline="-25000" smtClean="0">
                <a:latin typeface="Franklin Gothic Book" pitchFamily="32" charset="0"/>
                <a:ea typeface="ＭＳ Ｐゴシック" pitchFamily="32" charset="-128"/>
              </a:rPr>
              <a:t>4</a:t>
            </a:r>
            <a:r>
              <a:rPr lang="en-US" altLang="zh-CN" smtClean="0">
                <a:latin typeface="Franklin Gothic Book" pitchFamily="32" charset="0"/>
                <a:ea typeface="ＭＳ Ｐゴシック" pitchFamily="32" charset="-128"/>
              </a:rPr>
              <a:t>).</a:t>
            </a:r>
          </a:p>
          <a:p>
            <a:r>
              <a:rPr lang="en-US" altLang="zh-CN" smtClean="0">
                <a:latin typeface="Franklin Gothic Book" pitchFamily="32" charset="0"/>
                <a:ea typeface="ＭＳ Ｐゴシック" pitchFamily="32" charset="-128"/>
              </a:rPr>
              <a:t>K = 4 + 2*2 = 8</a:t>
            </a:r>
          </a:p>
        </p:txBody>
      </p:sp>
      <p:grpSp>
        <p:nvGrpSpPr>
          <p:cNvPr id="2" name="Group 38"/>
          <p:cNvGrpSpPr>
            <a:grpSpLocks/>
          </p:cNvGrpSpPr>
          <p:nvPr/>
        </p:nvGrpSpPr>
        <p:grpSpPr bwMode="auto">
          <a:xfrm>
            <a:off x="1600200" y="3505200"/>
            <a:ext cx="5792788" cy="457200"/>
            <a:chOff x="1008" y="2208"/>
            <a:chExt cx="3649" cy="288"/>
          </a:xfrm>
        </p:grpSpPr>
        <p:grpSp>
          <p:nvGrpSpPr>
            <p:cNvPr id="3" name="Group 6"/>
            <p:cNvGrpSpPr>
              <a:grpSpLocks/>
            </p:cNvGrpSpPr>
            <p:nvPr/>
          </p:nvGrpSpPr>
          <p:grpSpPr bwMode="auto">
            <a:xfrm>
              <a:off x="1008" y="2252"/>
              <a:ext cx="254" cy="244"/>
              <a:chOff x="912" y="2300"/>
              <a:chExt cx="254" cy="244"/>
            </a:xfrm>
          </p:grpSpPr>
          <p:sp>
            <p:nvSpPr>
              <p:cNvPr id="189501" name="Oval 4"/>
              <p:cNvSpPr>
                <a:spLocks noChangeArrowheads="1"/>
              </p:cNvSpPr>
              <p:nvPr/>
            </p:nvSpPr>
            <p:spPr bwMode="auto">
              <a:xfrm>
                <a:off x="912" y="2304"/>
                <a:ext cx="240" cy="240"/>
              </a:xfrm>
              <a:prstGeom prst="ellipse">
                <a:avLst/>
              </a:prstGeom>
              <a:noFill/>
              <a:ln w="38100">
                <a:solidFill>
                  <a:srgbClr val="FFBE2C"/>
                </a:solidFill>
                <a:round/>
                <a:headEnd/>
                <a:tailEnd/>
              </a:ln>
            </p:spPr>
            <p:txBody>
              <a:bodyPr wrap="none" anchor="ctr"/>
              <a:lstStyle/>
              <a:p>
                <a:endParaRPr lang="zh-CN" altLang="zh-CN"/>
              </a:p>
            </p:txBody>
          </p:sp>
          <p:sp>
            <p:nvSpPr>
              <p:cNvPr id="189502" name="Text Box 5"/>
              <p:cNvSpPr txBox="1">
                <a:spLocks noChangeArrowheads="1"/>
              </p:cNvSpPr>
              <p:nvPr/>
            </p:nvSpPr>
            <p:spPr bwMode="auto">
              <a:xfrm>
                <a:off x="912" y="2300"/>
                <a:ext cx="254" cy="231"/>
              </a:xfrm>
              <a:prstGeom prst="rect">
                <a:avLst/>
              </a:prstGeom>
              <a:noFill/>
              <a:ln w="9525">
                <a:noFill/>
                <a:miter lim="800000"/>
                <a:headEnd/>
                <a:tailEnd/>
              </a:ln>
            </p:spPr>
            <p:txBody>
              <a:bodyPr wrap="none">
                <a:spAutoFit/>
              </a:bodyPr>
              <a:lstStyle/>
              <a:p>
                <a:r>
                  <a:rPr lang="en-US" altLang="zh-CN" sz="1800">
                    <a:latin typeface="Futura" pitchFamily="32" charset="0"/>
                  </a:rPr>
                  <a:t>u</a:t>
                </a:r>
                <a:r>
                  <a:rPr lang="en-US" altLang="zh-CN" sz="1800" baseline="-25000">
                    <a:latin typeface="Futura" pitchFamily="32" charset="0"/>
                  </a:rPr>
                  <a:t>1</a:t>
                </a:r>
                <a:endParaRPr lang="en-US" altLang="zh-CN"/>
              </a:p>
            </p:txBody>
          </p:sp>
        </p:grpSp>
        <p:sp>
          <p:nvSpPr>
            <p:cNvPr id="189480" name="Oval 8"/>
            <p:cNvSpPr>
              <a:spLocks noChangeArrowheads="1"/>
            </p:cNvSpPr>
            <p:nvPr/>
          </p:nvSpPr>
          <p:spPr bwMode="auto">
            <a:xfrm>
              <a:off x="1488" y="2256"/>
              <a:ext cx="240" cy="240"/>
            </a:xfrm>
            <a:prstGeom prst="ellipse">
              <a:avLst/>
            </a:prstGeom>
            <a:noFill/>
            <a:ln w="38100">
              <a:solidFill>
                <a:srgbClr val="FFBE2C"/>
              </a:solidFill>
              <a:round/>
              <a:headEnd/>
              <a:tailEnd/>
            </a:ln>
          </p:spPr>
          <p:txBody>
            <a:bodyPr wrap="none" anchor="ctr"/>
            <a:lstStyle/>
            <a:p>
              <a:endParaRPr lang="zh-CN" altLang="zh-CN"/>
            </a:p>
          </p:txBody>
        </p:sp>
        <p:sp>
          <p:nvSpPr>
            <p:cNvPr id="189481" name="Text Box 9"/>
            <p:cNvSpPr txBox="1">
              <a:spLocks noChangeArrowheads="1"/>
            </p:cNvSpPr>
            <p:nvPr/>
          </p:nvSpPr>
          <p:spPr bwMode="auto">
            <a:xfrm>
              <a:off x="1392" y="2215"/>
              <a:ext cx="385" cy="279"/>
            </a:xfrm>
            <a:prstGeom prst="rect">
              <a:avLst/>
            </a:prstGeom>
            <a:noFill/>
            <a:ln w="9525">
              <a:noFill/>
              <a:miter lim="800000"/>
              <a:headEnd/>
              <a:tailEnd/>
            </a:ln>
          </p:spPr>
          <p:txBody>
            <a:bodyPr wrap="none">
              <a:spAutoFit/>
            </a:bodyPr>
            <a:lstStyle/>
            <a:p>
              <a:r>
                <a:rPr lang="en-US" altLang="zh-CN" sz="2300">
                  <a:latin typeface="Futura" pitchFamily="32" charset="0"/>
                  <a:sym typeface="Symbol" pitchFamily="32" charset="2"/>
                </a:rPr>
                <a:t></a:t>
              </a:r>
              <a:r>
                <a:rPr lang="en-US" altLang="zh-CN" sz="1800">
                  <a:latin typeface="Futura" pitchFamily="32" charset="0"/>
                </a:rPr>
                <a:t>u</a:t>
              </a:r>
              <a:r>
                <a:rPr lang="en-US" altLang="zh-CN" sz="1800" baseline="-25000">
                  <a:latin typeface="Futura" pitchFamily="32" charset="0"/>
                </a:rPr>
                <a:t>1</a:t>
              </a:r>
              <a:endParaRPr lang="en-US" altLang="zh-CN" baseline="-25000">
                <a:latin typeface="Futura" pitchFamily="32" charset="0"/>
              </a:endParaRPr>
            </a:p>
          </p:txBody>
        </p:sp>
        <p:grpSp>
          <p:nvGrpSpPr>
            <p:cNvPr id="4" name="Group 10"/>
            <p:cNvGrpSpPr>
              <a:grpSpLocks/>
            </p:cNvGrpSpPr>
            <p:nvPr/>
          </p:nvGrpSpPr>
          <p:grpSpPr bwMode="auto">
            <a:xfrm>
              <a:off x="1968" y="2252"/>
              <a:ext cx="254" cy="244"/>
              <a:chOff x="912" y="2300"/>
              <a:chExt cx="254" cy="244"/>
            </a:xfrm>
          </p:grpSpPr>
          <p:sp>
            <p:nvSpPr>
              <p:cNvPr id="189499" name="Oval 11"/>
              <p:cNvSpPr>
                <a:spLocks noChangeArrowheads="1"/>
              </p:cNvSpPr>
              <p:nvPr/>
            </p:nvSpPr>
            <p:spPr bwMode="auto">
              <a:xfrm>
                <a:off x="912" y="2304"/>
                <a:ext cx="240" cy="240"/>
              </a:xfrm>
              <a:prstGeom prst="ellipse">
                <a:avLst/>
              </a:prstGeom>
              <a:noFill/>
              <a:ln w="38100">
                <a:solidFill>
                  <a:srgbClr val="FFBE2C"/>
                </a:solidFill>
                <a:round/>
                <a:headEnd/>
                <a:tailEnd/>
              </a:ln>
            </p:spPr>
            <p:txBody>
              <a:bodyPr wrap="none" anchor="ctr"/>
              <a:lstStyle/>
              <a:p>
                <a:endParaRPr lang="zh-CN" altLang="zh-CN"/>
              </a:p>
            </p:txBody>
          </p:sp>
          <p:sp>
            <p:nvSpPr>
              <p:cNvPr id="189500" name="Text Box 12"/>
              <p:cNvSpPr txBox="1">
                <a:spLocks noChangeArrowheads="1"/>
              </p:cNvSpPr>
              <p:nvPr/>
            </p:nvSpPr>
            <p:spPr bwMode="auto">
              <a:xfrm>
                <a:off x="912" y="2300"/>
                <a:ext cx="254" cy="231"/>
              </a:xfrm>
              <a:prstGeom prst="rect">
                <a:avLst/>
              </a:prstGeom>
              <a:noFill/>
              <a:ln w="9525">
                <a:noFill/>
                <a:miter lim="800000"/>
                <a:headEnd/>
                <a:tailEnd/>
              </a:ln>
            </p:spPr>
            <p:txBody>
              <a:bodyPr wrap="none">
                <a:spAutoFit/>
              </a:bodyPr>
              <a:lstStyle/>
              <a:p>
                <a:r>
                  <a:rPr lang="en-US" altLang="zh-CN" sz="1800">
                    <a:latin typeface="Futura" pitchFamily="32" charset="0"/>
                  </a:rPr>
                  <a:t>u</a:t>
                </a:r>
                <a:r>
                  <a:rPr lang="en-US" altLang="zh-CN" sz="1800" baseline="-25000">
                    <a:latin typeface="Futura" pitchFamily="32" charset="0"/>
                  </a:rPr>
                  <a:t>2</a:t>
                </a:r>
                <a:endParaRPr lang="en-US" altLang="zh-CN"/>
              </a:p>
            </p:txBody>
          </p:sp>
        </p:grpSp>
        <p:sp>
          <p:nvSpPr>
            <p:cNvPr id="189483" name="Oval 14"/>
            <p:cNvSpPr>
              <a:spLocks noChangeArrowheads="1"/>
            </p:cNvSpPr>
            <p:nvPr/>
          </p:nvSpPr>
          <p:spPr bwMode="auto">
            <a:xfrm>
              <a:off x="2448" y="2256"/>
              <a:ext cx="240" cy="240"/>
            </a:xfrm>
            <a:prstGeom prst="ellipse">
              <a:avLst/>
            </a:prstGeom>
            <a:noFill/>
            <a:ln w="38100">
              <a:solidFill>
                <a:srgbClr val="FFBE2C"/>
              </a:solidFill>
              <a:round/>
              <a:headEnd/>
              <a:tailEnd/>
            </a:ln>
          </p:spPr>
          <p:txBody>
            <a:bodyPr wrap="none" anchor="ctr"/>
            <a:lstStyle/>
            <a:p>
              <a:endParaRPr lang="zh-CN" altLang="zh-CN"/>
            </a:p>
          </p:txBody>
        </p:sp>
        <p:sp>
          <p:nvSpPr>
            <p:cNvPr id="189484" name="Text Box 15"/>
            <p:cNvSpPr txBox="1">
              <a:spLocks noChangeArrowheads="1"/>
            </p:cNvSpPr>
            <p:nvPr/>
          </p:nvSpPr>
          <p:spPr bwMode="auto">
            <a:xfrm>
              <a:off x="2352" y="2208"/>
              <a:ext cx="385" cy="279"/>
            </a:xfrm>
            <a:prstGeom prst="rect">
              <a:avLst/>
            </a:prstGeom>
            <a:noFill/>
            <a:ln w="9525">
              <a:noFill/>
              <a:miter lim="800000"/>
              <a:headEnd/>
              <a:tailEnd/>
            </a:ln>
          </p:spPr>
          <p:txBody>
            <a:bodyPr wrap="none">
              <a:spAutoFit/>
            </a:bodyPr>
            <a:lstStyle/>
            <a:p>
              <a:r>
                <a:rPr lang="en-US" altLang="zh-CN" sz="2300">
                  <a:latin typeface="Futura" pitchFamily="32" charset="0"/>
                  <a:sym typeface="Symbol" pitchFamily="32" charset="2"/>
                </a:rPr>
                <a:t></a:t>
              </a:r>
              <a:r>
                <a:rPr lang="en-US" altLang="zh-CN" sz="1800">
                  <a:latin typeface="Futura" pitchFamily="32" charset="0"/>
                </a:rPr>
                <a:t>u</a:t>
              </a:r>
              <a:r>
                <a:rPr lang="en-US" altLang="zh-CN" sz="1800" baseline="-25000">
                  <a:latin typeface="Futura" pitchFamily="32" charset="0"/>
                </a:rPr>
                <a:t>2</a:t>
              </a:r>
            </a:p>
          </p:txBody>
        </p:sp>
        <p:sp>
          <p:nvSpPr>
            <p:cNvPr id="189485" name="Oval 17"/>
            <p:cNvSpPr>
              <a:spLocks noChangeArrowheads="1"/>
            </p:cNvSpPr>
            <p:nvPr/>
          </p:nvSpPr>
          <p:spPr bwMode="auto">
            <a:xfrm>
              <a:off x="3408" y="2256"/>
              <a:ext cx="240" cy="240"/>
            </a:xfrm>
            <a:prstGeom prst="ellipse">
              <a:avLst/>
            </a:prstGeom>
            <a:noFill/>
            <a:ln w="38100">
              <a:solidFill>
                <a:srgbClr val="FFBE2C"/>
              </a:solidFill>
              <a:round/>
              <a:headEnd/>
              <a:tailEnd/>
            </a:ln>
          </p:spPr>
          <p:txBody>
            <a:bodyPr wrap="none" anchor="ctr"/>
            <a:lstStyle/>
            <a:p>
              <a:endParaRPr lang="zh-CN" altLang="zh-CN"/>
            </a:p>
          </p:txBody>
        </p:sp>
        <p:sp>
          <p:nvSpPr>
            <p:cNvPr id="189486" name="Text Box 18"/>
            <p:cNvSpPr txBox="1">
              <a:spLocks noChangeArrowheads="1"/>
            </p:cNvSpPr>
            <p:nvPr/>
          </p:nvSpPr>
          <p:spPr bwMode="auto">
            <a:xfrm>
              <a:off x="3312" y="2208"/>
              <a:ext cx="385" cy="279"/>
            </a:xfrm>
            <a:prstGeom prst="rect">
              <a:avLst/>
            </a:prstGeom>
            <a:noFill/>
            <a:ln w="9525">
              <a:noFill/>
              <a:miter lim="800000"/>
              <a:headEnd/>
              <a:tailEnd/>
            </a:ln>
          </p:spPr>
          <p:txBody>
            <a:bodyPr wrap="none">
              <a:spAutoFit/>
            </a:bodyPr>
            <a:lstStyle/>
            <a:p>
              <a:r>
                <a:rPr lang="en-US" altLang="zh-CN" sz="2300">
                  <a:latin typeface="Futura" pitchFamily="32" charset="0"/>
                  <a:sym typeface="Symbol" pitchFamily="32" charset="2"/>
                </a:rPr>
                <a:t></a:t>
              </a:r>
              <a:r>
                <a:rPr lang="en-US" altLang="zh-CN" sz="1800">
                  <a:latin typeface="Futura" pitchFamily="32" charset="0"/>
                </a:rPr>
                <a:t>u</a:t>
              </a:r>
              <a:r>
                <a:rPr lang="en-US" altLang="zh-CN" sz="1800" baseline="-25000">
                  <a:latin typeface="Futura" pitchFamily="32" charset="0"/>
                </a:rPr>
                <a:t>3</a:t>
              </a:r>
            </a:p>
          </p:txBody>
        </p:sp>
        <p:grpSp>
          <p:nvGrpSpPr>
            <p:cNvPr id="5" name="Group 19"/>
            <p:cNvGrpSpPr>
              <a:grpSpLocks/>
            </p:cNvGrpSpPr>
            <p:nvPr/>
          </p:nvGrpSpPr>
          <p:grpSpPr bwMode="auto">
            <a:xfrm>
              <a:off x="2928" y="2252"/>
              <a:ext cx="254" cy="244"/>
              <a:chOff x="912" y="2300"/>
              <a:chExt cx="254" cy="244"/>
            </a:xfrm>
          </p:grpSpPr>
          <p:sp>
            <p:nvSpPr>
              <p:cNvPr id="189497" name="Oval 20"/>
              <p:cNvSpPr>
                <a:spLocks noChangeArrowheads="1"/>
              </p:cNvSpPr>
              <p:nvPr/>
            </p:nvSpPr>
            <p:spPr bwMode="auto">
              <a:xfrm>
                <a:off x="912" y="2304"/>
                <a:ext cx="240" cy="240"/>
              </a:xfrm>
              <a:prstGeom prst="ellipse">
                <a:avLst/>
              </a:prstGeom>
              <a:noFill/>
              <a:ln w="38100">
                <a:solidFill>
                  <a:srgbClr val="FFBE2C"/>
                </a:solidFill>
                <a:round/>
                <a:headEnd/>
                <a:tailEnd/>
              </a:ln>
            </p:spPr>
            <p:txBody>
              <a:bodyPr wrap="none" anchor="ctr"/>
              <a:lstStyle/>
              <a:p>
                <a:endParaRPr lang="zh-CN" altLang="zh-CN"/>
              </a:p>
            </p:txBody>
          </p:sp>
          <p:sp>
            <p:nvSpPr>
              <p:cNvPr id="189498" name="Text Box 21"/>
              <p:cNvSpPr txBox="1">
                <a:spLocks noChangeArrowheads="1"/>
              </p:cNvSpPr>
              <p:nvPr/>
            </p:nvSpPr>
            <p:spPr bwMode="auto">
              <a:xfrm>
                <a:off x="912" y="2300"/>
                <a:ext cx="254" cy="231"/>
              </a:xfrm>
              <a:prstGeom prst="rect">
                <a:avLst/>
              </a:prstGeom>
              <a:noFill/>
              <a:ln w="9525">
                <a:noFill/>
                <a:miter lim="800000"/>
                <a:headEnd/>
                <a:tailEnd/>
              </a:ln>
            </p:spPr>
            <p:txBody>
              <a:bodyPr wrap="none">
                <a:spAutoFit/>
              </a:bodyPr>
              <a:lstStyle/>
              <a:p>
                <a:r>
                  <a:rPr lang="en-US" altLang="zh-CN" sz="1800">
                    <a:latin typeface="Futura" pitchFamily="32" charset="0"/>
                  </a:rPr>
                  <a:t>u</a:t>
                </a:r>
                <a:r>
                  <a:rPr lang="en-US" altLang="zh-CN" sz="1800" baseline="-25000">
                    <a:latin typeface="Futura" pitchFamily="32" charset="0"/>
                  </a:rPr>
                  <a:t>3</a:t>
                </a:r>
                <a:endParaRPr lang="en-US" altLang="zh-CN"/>
              </a:p>
            </p:txBody>
          </p:sp>
        </p:grpSp>
        <p:sp>
          <p:nvSpPr>
            <p:cNvPr id="189488" name="Oval 23"/>
            <p:cNvSpPr>
              <a:spLocks noChangeArrowheads="1"/>
            </p:cNvSpPr>
            <p:nvPr/>
          </p:nvSpPr>
          <p:spPr bwMode="auto">
            <a:xfrm>
              <a:off x="4368" y="2256"/>
              <a:ext cx="240" cy="240"/>
            </a:xfrm>
            <a:prstGeom prst="ellipse">
              <a:avLst/>
            </a:prstGeom>
            <a:noFill/>
            <a:ln w="38100">
              <a:solidFill>
                <a:srgbClr val="FFBE2C"/>
              </a:solidFill>
              <a:round/>
              <a:headEnd/>
              <a:tailEnd/>
            </a:ln>
          </p:spPr>
          <p:txBody>
            <a:bodyPr wrap="none" anchor="ctr"/>
            <a:lstStyle/>
            <a:p>
              <a:endParaRPr lang="zh-CN" altLang="zh-CN"/>
            </a:p>
          </p:txBody>
        </p:sp>
        <p:sp>
          <p:nvSpPr>
            <p:cNvPr id="189489" name="Text Box 24"/>
            <p:cNvSpPr txBox="1">
              <a:spLocks noChangeArrowheads="1"/>
            </p:cNvSpPr>
            <p:nvPr/>
          </p:nvSpPr>
          <p:spPr bwMode="auto">
            <a:xfrm>
              <a:off x="4272" y="2208"/>
              <a:ext cx="385" cy="279"/>
            </a:xfrm>
            <a:prstGeom prst="rect">
              <a:avLst/>
            </a:prstGeom>
            <a:noFill/>
            <a:ln w="9525">
              <a:noFill/>
              <a:miter lim="800000"/>
              <a:headEnd/>
              <a:tailEnd/>
            </a:ln>
          </p:spPr>
          <p:txBody>
            <a:bodyPr wrap="none">
              <a:spAutoFit/>
            </a:bodyPr>
            <a:lstStyle/>
            <a:p>
              <a:r>
                <a:rPr lang="en-US" altLang="zh-CN" sz="2300">
                  <a:latin typeface="Futura" pitchFamily="32" charset="0"/>
                  <a:sym typeface="Symbol" pitchFamily="32" charset="2"/>
                </a:rPr>
                <a:t></a:t>
              </a:r>
              <a:r>
                <a:rPr lang="en-US" altLang="zh-CN" sz="1800">
                  <a:latin typeface="Futura" pitchFamily="32" charset="0"/>
                </a:rPr>
                <a:t>u</a:t>
              </a:r>
              <a:r>
                <a:rPr lang="en-US" altLang="zh-CN" sz="1800" baseline="-25000">
                  <a:latin typeface="Futura" pitchFamily="32" charset="0"/>
                </a:rPr>
                <a:t>4</a:t>
              </a:r>
            </a:p>
          </p:txBody>
        </p:sp>
        <p:grpSp>
          <p:nvGrpSpPr>
            <p:cNvPr id="6" name="Group 25"/>
            <p:cNvGrpSpPr>
              <a:grpSpLocks/>
            </p:cNvGrpSpPr>
            <p:nvPr/>
          </p:nvGrpSpPr>
          <p:grpSpPr bwMode="auto">
            <a:xfrm>
              <a:off x="3888" y="2252"/>
              <a:ext cx="254" cy="244"/>
              <a:chOff x="912" y="2300"/>
              <a:chExt cx="254" cy="244"/>
            </a:xfrm>
          </p:grpSpPr>
          <p:sp>
            <p:nvSpPr>
              <p:cNvPr id="189495" name="Oval 26"/>
              <p:cNvSpPr>
                <a:spLocks noChangeArrowheads="1"/>
              </p:cNvSpPr>
              <p:nvPr/>
            </p:nvSpPr>
            <p:spPr bwMode="auto">
              <a:xfrm>
                <a:off x="912" y="2304"/>
                <a:ext cx="240" cy="240"/>
              </a:xfrm>
              <a:prstGeom prst="ellipse">
                <a:avLst/>
              </a:prstGeom>
              <a:noFill/>
              <a:ln w="38100">
                <a:solidFill>
                  <a:srgbClr val="FFBE2C"/>
                </a:solidFill>
                <a:round/>
                <a:headEnd/>
                <a:tailEnd/>
              </a:ln>
            </p:spPr>
            <p:txBody>
              <a:bodyPr wrap="none" anchor="ctr"/>
              <a:lstStyle/>
              <a:p>
                <a:endParaRPr lang="zh-CN" altLang="zh-CN"/>
              </a:p>
            </p:txBody>
          </p:sp>
          <p:sp>
            <p:nvSpPr>
              <p:cNvPr id="189496" name="Text Box 27"/>
              <p:cNvSpPr txBox="1">
                <a:spLocks noChangeArrowheads="1"/>
              </p:cNvSpPr>
              <p:nvPr/>
            </p:nvSpPr>
            <p:spPr bwMode="auto">
              <a:xfrm>
                <a:off x="912" y="2300"/>
                <a:ext cx="254" cy="231"/>
              </a:xfrm>
              <a:prstGeom prst="rect">
                <a:avLst/>
              </a:prstGeom>
              <a:noFill/>
              <a:ln w="9525">
                <a:noFill/>
                <a:miter lim="800000"/>
                <a:headEnd/>
                <a:tailEnd/>
              </a:ln>
            </p:spPr>
            <p:txBody>
              <a:bodyPr wrap="none">
                <a:spAutoFit/>
              </a:bodyPr>
              <a:lstStyle/>
              <a:p>
                <a:r>
                  <a:rPr lang="en-US" altLang="zh-CN" sz="1800">
                    <a:latin typeface="Futura" pitchFamily="32" charset="0"/>
                  </a:rPr>
                  <a:t>u</a:t>
                </a:r>
                <a:r>
                  <a:rPr lang="en-US" altLang="zh-CN" sz="1800" baseline="-25000">
                    <a:latin typeface="Futura" pitchFamily="32" charset="0"/>
                  </a:rPr>
                  <a:t>4</a:t>
                </a:r>
                <a:endParaRPr lang="en-US" altLang="zh-CN">
                  <a:solidFill>
                    <a:srgbClr val="FF9FF8"/>
                  </a:solidFill>
                </a:endParaRPr>
              </a:p>
            </p:txBody>
          </p:sp>
        </p:grpSp>
        <p:sp>
          <p:nvSpPr>
            <p:cNvPr id="189491" name="Line 29"/>
            <p:cNvSpPr>
              <a:spLocks noChangeShapeType="1"/>
            </p:cNvSpPr>
            <p:nvPr/>
          </p:nvSpPr>
          <p:spPr bwMode="auto">
            <a:xfrm>
              <a:off x="1248" y="2352"/>
              <a:ext cx="240" cy="0"/>
            </a:xfrm>
            <a:prstGeom prst="line">
              <a:avLst/>
            </a:prstGeom>
            <a:noFill/>
            <a:ln w="38100">
              <a:solidFill>
                <a:srgbClr val="FFBE2C"/>
              </a:solidFill>
              <a:round/>
              <a:headEnd/>
              <a:tailEnd/>
            </a:ln>
          </p:spPr>
          <p:txBody>
            <a:bodyPr wrap="none" anchor="ctr"/>
            <a:lstStyle/>
            <a:p>
              <a:endParaRPr lang="zh-CN" altLang="en-US"/>
            </a:p>
          </p:txBody>
        </p:sp>
        <p:sp>
          <p:nvSpPr>
            <p:cNvPr id="189492" name="Line 30"/>
            <p:cNvSpPr>
              <a:spLocks noChangeShapeType="1"/>
            </p:cNvSpPr>
            <p:nvPr/>
          </p:nvSpPr>
          <p:spPr bwMode="auto">
            <a:xfrm>
              <a:off x="2208" y="2352"/>
              <a:ext cx="240" cy="0"/>
            </a:xfrm>
            <a:prstGeom prst="line">
              <a:avLst/>
            </a:prstGeom>
            <a:noFill/>
            <a:ln w="38100">
              <a:solidFill>
                <a:srgbClr val="FFBE2C"/>
              </a:solidFill>
              <a:round/>
              <a:headEnd/>
              <a:tailEnd/>
            </a:ln>
          </p:spPr>
          <p:txBody>
            <a:bodyPr wrap="none" anchor="ctr"/>
            <a:lstStyle/>
            <a:p>
              <a:endParaRPr lang="zh-CN" altLang="en-US"/>
            </a:p>
          </p:txBody>
        </p:sp>
        <p:sp>
          <p:nvSpPr>
            <p:cNvPr id="189493" name="Line 31"/>
            <p:cNvSpPr>
              <a:spLocks noChangeShapeType="1"/>
            </p:cNvSpPr>
            <p:nvPr/>
          </p:nvSpPr>
          <p:spPr bwMode="auto">
            <a:xfrm>
              <a:off x="3168" y="2352"/>
              <a:ext cx="240" cy="0"/>
            </a:xfrm>
            <a:prstGeom prst="line">
              <a:avLst/>
            </a:prstGeom>
            <a:noFill/>
            <a:ln w="38100">
              <a:solidFill>
                <a:srgbClr val="FFBE2C"/>
              </a:solidFill>
              <a:round/>
              <a:headEnd/>
              <a:tailEnd/>
            </a:ln>
          </p:spPr>
          <p:txBody>
            <a:bodyPr wrap="none" anchor="ctr"/>
            <a:lstStyle/>
            <a:p>
              <a:endParaRPr lang="zh-CN" altLang="en-US"/>
            </a:p>
          </p:txBody>
        </p:sp>
        <p:sp>
          <p:nvSpPr>
            <p:cNvPr id="189494" name="Line 32"/>
            <p:cNvSpPr>
              <a:spLocks noChangeShapeType="1"/>
            </p:cNvSpPr>
            <p:nvPr/>
          </p:nvSpPr>
          <p:spPr bwMode="auto">
            <a:xfrm>
              <a:off x="4128" y="2352"/>
              <a:ext cx="240" cy="0"/>
            </a:xfrm>
            <a:prstGeom prst="line">
              <a:avLst/>
            </a:prstGeom>
            <a:noFill/>
            <a:ln w="38100">
              <a:solidFill>
                <a:srgbClr val="FFBE2C"/>
              </a:solidFill>
              <a:round/>
              <a:headEnd/>
              <a:tailEnd/>
            </a:ln>
          </p:spPr>
          <p:txBody>
            <a:bodyPr wrap="none" anchor="ctr"/>
            <a:lstStyle/>
            <a:p>
              <a:endParaRPr lang="zh-CN" altLang="en-US"/>
            </a:p>
          </p:txBody>
        </p:sp>
      </p:grpSp>
      <p:grpSp>
        <p:nvGrpSpPr>
          <p:cNvPr id="7" name="Group 49"/>
          <p:cNvGrpSpPr>
            <a:grpSpLocks/>
          </p:cNvGrpSpPr>
          <p:nvPr/>
        </p:nvGrpSpPr>
        <p:grpSpPr bwMode="auto">
          <a:xfrm>
            <a:off x="1981200" y="4572000"/>
            <a:ext cx="1881188" cy="1225550"/>
            <a:chOff x="1248" y="2880"/>
            <a:chExt cx="1185" cy="772"/>
          </a:xfrm>
        </p:grpSpPr>
        <p:grpSp>
          <p:nvGrpSpPr>
            <p:cNvPr id="8" name="Group 39"/>
            <p:cNvGrpSpPr>
              <a:grpSpLocks/>
            </p:cNvGrpSpPr>
            <p:nvPr/>
          </p:nvGrpSpPr>
          <p:grpSpPr bwMode="auto">
            <a:xfrm>
              <a:off x="1680" y="2880"/>
              <a:ext cx="321" cy="244"/>
              <a:chOff x="1680" y="2880"/>
              <a:chExt cx="321" cy="244"/>
            </a:xfrm>
          </p:grpSpPr>
          <p:sp>
            <p:nvSpPr>
              <p:cNvPr id="189477" name="Oval 35"/>
              <p:cNvSpPr>
                <a:spLocks noChangeArrowheads="1"/>
              </p:cNvSpPr>
              <p:nvPr/>
            </p:nvSpPr>
            <p:spPr bwMode="auto">
              <a:xfrm>
                <a:off x="1728" y="2884"/>
                <a:ext cx="240" cy="240"/>
              </a:xfrm>
              <a:prstGeom prst="ellipse">
                <a:avLst/>
              </a:prstGeom>
              <a:noFill/>
              <a:ln w="38100">
                <a:solidFill>
                  <a:srgbClr val="FFBE2C"/>
                </a:solidFill>
                <a:round/>
                <a:headEnd/>
                <a:tailEnd/>
              </a:ln>
            </p:spPr>
            <p:txBody>
              <a:bodyPr wrap="none" anchor="ctr"/>
              <a:lstStyle/>
              <a:p>
                <a:endParaRPr lang="zh-CN" altLang="zh-CN"/>
              </a:p>
            </p:txBody>
          </p:sp>
          <p:sp>
            <p:nvSpPr>
              <p:cNvPr id="189478" name="Text Box 36"/>
              <p:cNvSpPr txBox="1">
                <a:spLocks noChangeArrowheads="1"/>
              </p:cNvSpPr>
              <p:nvPr/>
            </p:nvSpPr>
            <p:spPr bwMode="auto">
              <a:xfrm>
                <a:off x="1680" y="2880"/>
                <a:ext cx="321" cy="231"/>
              </a:xfrm>
              <a:prstGeom prst="rect">
                <a:avLst/>
              </a:prstGeom>
              <a:noFill/>
              <a:ln w="9525">
                <a:noFill/>
                <a:miter lim="800000"/>
                <a:headEnd/>
                <a:tailEnd/>
              </a:ln>
            </p:spPr>
            <p:txBody>
              <a:bodyPr wrap="none">
                <a:spAutoFit/>
              </a:bodyPr>
              <a:lstStyle/>
              <a:p>
                <a:r>
                  <a:rPr lang="en-US" altLang="zh-CN" sz="1800">
                    <a:latin typeface="Futura" pitchFamily="32" charset="0"/>
                  </a:rPr>
                  <a:t>a</a:t>
                </a:r>
                <a:r>
                  <a:rPr lang="en-US" altLang="zh-CN" sz="1800" baseline="30000">
                    <a:latin typeface="Futura" pitchFamily="32" charset="0"/>
                  </a:rPr>
                  <a:t>2</a:t>
                </a:r>
                <a:r>
                  <a:rPr lang="en-US" altLang="zh-CN" sz="1800" baseline="-25000">
                    <a:latin typeface="Futura" pitchFamily="32" charset="0"/>
                  </a:rPr>
                  <a:t>1</a:t>
                </a:r>
                <a:endParaRPr lang="en-US" altLang="zh-CN"/>
              </a:p>
            </p:txBody>
          </p:sp>
        </p:grpSp>
        <p:grpSp>
          <p:nvGrpSpPr>
            <p:cNvPr id="9" name="Group 40"/>
            <p:cNvGrpSpPr>
              <a:grpSpLocks/>
            </p:cNvGrpSpPr>
            <p:nvPr/>
          </p:nvGrpSpPr>
          <p:grpSpPr bwMode="auto">
            <a:xfrm>
              <a:off x="2112" y="3408"/>
              <a:ext cx="321" cy="244"/>
              <a:chOff x="1680" y="2880"/>
              <a:chExt cx="321" cy="244"/>
            </a:xfrm>
          </p:grpSpPr>
          <p:sp>
            <p:nvSpPr>
              <p:cNvPr id="189475" name="Oval 41"/>
              <p:cNvSpPr>
                <a:spLocks noChangeArrowheads="1"/>
              </p:cNvSpPr>
              <p:nvPr/>
            </p:nvSpPr>
            <p:spPr bwMode="auto">
              <a:xfrm>
                <a:off x="1728" y="2884"/>
                <a:ext cx="240" cy="240"/>
              </a:xfrm>
              <a:prstGeom prst="ellipse">
                <a:avLst/>
              </a:prstGeom>
              <a:noFill/>
              <a:ln w="38100">
                <a:solidFill>
                  <a:srgbClr val="FFBE2C"/>
                </a:solidFill>
                <a:round/>
                <a:headEnd/>
                <a:tailEnd/>
              </a:ln>
            </p:spPr>
            <p:txBody>
              <a:bodyPr wrap="none" anchor="ctr"/>
              <a:lstStyle/>
              <a:p>
                <a:endParaRPr lang="zh-CN" altLang="zh-CN"/>
              </a:p>
            </p:txBody>
          </p:sp>
          <p:sp>
            <p:nvSpPr>
              <p:cNvPr id="189476" name="Text Box 42"/>
              <p:cNvSpPr txBox="1">
                <a:spLocks noChangeArrowheads="1"/>
              </p:cNvSpPr>
              <p:nvPr/>
            </p:nvSpPr>
            <p:spPr bwMode="auto">
              <a:xfrm>
                <a:off x="1680" y="2880"/>
                <a:ext cx="321" cy="231"/>
              </a:xfrm>
              <a:prstGeom prst="rect">
                <a:avLst/>
              </a:prstGeom>
              <a:noFill/>
              <a:ln w="9525">
                <a:noFill/>
                <a:miter lim="800000"/>
                <a:headEnd/>
                <a:tailEnd/>
              </a:ln>
            </p:spPr>
            <p:txBody>
              <a:bodyPr wrap="none">
                <a:spAutoFit/>
              </a:bodyPr>
              <a:lstStyle/>
              <a:p>
                <a:r>
                  <a:rPr lang="en-US" altLang="zh-CN" sz="1800">
                    <a:latin typeface="Futura" pitchFamily="32" charset="0"/>
                  </a:rPr>
                  <a:t>a</a:t>
                </a:r>
                <a:r>
                  <a:rPr lang="en-US" altLang="zh-CN" sz="1800" baseline="30000">
                    <a:latin typeface="Futura" pitchFamily="32" charset="0"/>
                  </a:rPr>
                  <a:t>3</a:t>
                </a:r>
                <a:r>
                  <a:rPr lang="en-US" altLang="zh-CN" sz="1800" baseline="-25000">
                    <a:latin typeface="Futura" pitchFamily="32" charset="0"/>
                  </a:rPr>
                  <a:t>1</a:t>
                </a:r>
                <a:endParaRPr lang="en-US" altLang="zh-CN"/>
              </a:p>
            </p:txBody>
          </p:sp>
        </p:grpSp>
        <p:grpSp>
          <p:nvGrpSpPr>
            <p:cNvPr id="10" name="Group 43"/>
            <p:cNvGrpSpPr>
              <a:grpSpLocks/>
            </p:cNvGrpSpPr>
            <p:nvPr/>
          </p:nvGrpSpPr>
          <p:grpSpPr bwMode="auto">
            <a:xfrm>
              <a:off x="1248" y="3408"/>
              <a:ext cx="321" cy="244"/>
              <a:chOff x="1680" y="2880"/>
              <a:chExt cx="321" cy="244"/>
            </a:xfrm>
          </p:grpSpPr>
          <p:sp>
            <p:nvSpPr>
              <p:cNvPr id="189473" name="Oval 44"/>
              <p:cNvSpPr>
                <a:spLocks noChangeArrowheads="1"/>
              </p:cNvSpPr>
              <p:nvPr/>
            </p:nvSpPr>
            <p:spPr bwMode="auto">
              <a:xfrm>
                <a:off x="1728" y="2884"/>
                <a:ext cx="240" cy="240"/>
              </a:xfrm>
              <a:prstGeom prst="ellipse">
                <a:avLst/>
              </a:prstGeom>
              <a:noFill/>
              <a:ln w="38100">
                <a:solidFill>
                  <a:srgbClr val="FFBE2C"/>
                </a:solidFill>
                <a:round/>
                <a:headEnd/>
                <a:tailEnd/>
              </a:ln>
            </p:spPr>
            <p:txBody>
              <a:bodyPr wrap="none" anchor="ctr"/>
              <a:lstStyle/>
              <a:p>
                <a:endParaRPr lang="zh-CN" altLang="zh-CN"/>
              </a:p>
            </p:txBody>
          </p:sp>
          <p:sp>
            <p:nvSpPr>
              <p:cNvPr id="189474" name="Text Box 45"/>
              <p:cNvSpPr txBox="1">
                <a:spLocks noChangeArrowheads="1"/>
              </p:cNvSpPr>
              <p:nvPr/>
            </p:nvSpPr>
            <p:spPr bwMode="auto">
              <a:xfrm>
                <a:off x="1680" y="2880"/>
                <a:ext cx="321" cy="231"/>
              </a:xfrm>
              <a:prstGeom prst="rect">
                <a:avLst/>
              </a:prstGeom>
              <a:noFill/>
              <a:ln w="9525">
                <a:noFill/>
                <a:miter lim="800000"/>
                <a:headEnd/>
                <a:tailEnd/>
              </a:ln>
            </p:spPr>
            <p:txBody>
              <a:bodyPr wrap="none">
                <a:spAutoFit/>
              </a:bodyPr>
              <a:lstStyle/>
              <a:p>
                <a:r>
                  <a:rPr lang="en-US" altLang="zh-CN" sz="1800">
                    <a:latin typeface="Futura" pitchFamily="32" charset="0"/>
                  </a:rPr>
                  <a:t>a</a:t>
                </a:r>
                <a:r>
                  <a:rPr lang="en-US" altLang="zh-CN" sz="1800" baseline="30000">
                    <a:latin typeface="Futura" pitchFamily="32" charset="0"/>
                  </a:rPr>
                  <a:t>1</a:t>
                </a:r>
                <a:r>
                  <a:rPr lang="en-US" altLang="zh-CN" sz="1800" baseline="-25000">
                    <a:latin typeface="Futura" pitchFamily="32" charset="0"/>
                  </a:rPr>
                  <a:t>1</a:t>
                </a:r>
                <a:endParaRPr lang="en-US" altLang="zh-CN"/>
              </a:p>
            </p:txBody>
          </p:sp>
        </p:grpSp>
        <p:sp>
          <p:nvSpPr>
            <p:cNvPr id="189470" name="Line 46"/>
            <p:cNvSpPr>
              <a:spLocks noChangeShapeType="1"/>
            </p:cNvSpPr>
            <p:nvPr/>
          </p:nvSpPr>
          <p:spPr bwMode="auto">
            <a:xfrm flipH="1">
              <a:off x="1440" y="3072"/>
              <a:ext cx="288" cy="336"/>
            </a:xfrm>
            <a:prstGeom prst="line">
              <a:avLst/>
            </a:prstGeom>
            <a:noFill/>
            <a:ln w="38100">
              <a:solidFill>
                <a:srgbClr val="FFBE2C"/>
              </a:solidFill>
              <a:round/>
              <a:headEnd/>
              <a:tailEnd/>
            </a:ln>
          </p:spPr>
          <p:txBody>
            <a:bodyPr wrap="none" anchor="ctr"/>
            <a:lstStyle/>
            <a:p>
              <a:endParaRPr lang="zh-CN" altLang="en-US"/>
            </a:p>
          </p:txBody>
        </p:sp>
        <p:sp>
          <p:nvSpPr>
            <p:cNvPr id="189471" name="Line 47"/>
            <p:cNvSpPr>
              <a:spLocks noChangeShapeType="1"/>
            </p:cNvSpPr>
            <p:nvPr/>
          </p:nvSpPr>
          <p:spPr bwMode="auto">
            <a:xfrm flipH="1" flipV="1">
              <a:off x="1968" y="3072"/>
              <a:ext cx="288" cy="336"/>
            </a:xfrm>
            <a:prstGeom prst="line">
              <a:avLst/>
            </a:prstGeom>
            <a:noFill/>
            <a:ln w="38100">
              <a:solidFill>
                <a:srgbClr val="FFBE2C"/>
              </a:solidFill>
              <a:round/>
              <a:headEnd/>
              <a:tailEnd/>
            </a:ln>
          </p:spPr>
          <p:txBody>
            <a:bodyPr wrap="none" anchor="ctr"/>
            <a:lstStyle/>
            <a:p>
              <a:endParaRPr lang="zh-CN" altLang="en-US"/>
            </a:p>
          </p:txBody>
        </p:sp>
        <p:sp>
          <p:nvSpPr>
            <p:cNvPr id="189472" name="Line 48"/>
            <p:cNvSpPr>
              <a:spLocks noChangeShapeType="1"/>
            </p:cNvSpPr>
            <p:nvPr/>
          </p:nvSpPr>
          <p:spPr bwMode="auto">
            <a:xfrm flipH="1" flipV="1">
              <a:off x="1536" y="3552"/>
              <a:ext cx="624" cy="0"/>
            </a:xfrm>
            <a:prstGeom prst="line">
              <a:avLst/>
            </a:prstGeom>
            <a:noFill/>
            <a:ln w="38100">
              <a:solidFill>
                <a:srgbClr val="FFBE2C"/>
              </a:solidFill>
              <a:round/>
              <a:headEnd/>
              <a:tailEnd/>
            </a:ln>
          </p:spPr>
          <p:txBody>
            <a:bodyPr wrap="none" anchor="ctr"/>
            <a:lstStyle/>
            <a:p>
              <a:endParaRPr lang="zh-CN" altLang="en-US"/>
            </a:p>
          </p:txBody>
        </p:sp>
      </p:grpSp>
      <p:grpSp>
        <p:nvGrpSpPr>
          <p:cNvPr id="11" name="Group 50"/>
          <p:cNvGrpSpPr>
            <a:grpSpLocks/>
          </p:cNvGrpSpPr>
          <p:nvPr/>
        </p:nvGrpSpPr>
        <p:grpSpPr bwMode="auto">
          <a:xfrm>
            <a:off x="5105400" y="4572000"/>
            <a:ext cx="1881188" cy="1225550"/>
            <a:chOff x="1248" y="2880"/>
            <a:chExt cx="1185" cy="772"/>
          </a:xfrm>
        </p:grpSpPr>
        <p:grpSp>
          <p:nvGrpSpPr>
            <p:cNvPr id="12" name="Group 51"/>
            <p:cNvGrpSpPr>
              <a:grpSpLocks/>
            </p:cNvGrpSpPr>
            <p:nvPr/>
          </p:nvGrpSpPr>
          <p:grpSpPr bwMode="auto">
            <a:xfrm>
              <a:off x="1680" y="2880"/>
              <a:ext cx="321" cy="244"/>
              <a:chOff x="1680" y="2880"/>
              <a:chExt cx="321" cy="244"/>
            </a:xfrm>
          </p:grpSpPr>
          <p:sp>
            <p:nvSpPr>
              <p:cNvPr id="189465" name="Oval 52"/>
              <p:cNvSpPr>
                <a:spLocks noChangeArrowheads="1"/>
              </p:cNvSpPr>
              <p:nvPr/>
            </p:nvSpPr>
            <p:spPr bwMode="auto">
              <a:xfrm>
                <a:off x="1728" y="2884"/>
                <a:ext cx="240" cy="240"/>
              </a:xfrm>
              <a:prstGeom prst="ellipse">
                <a:avLst/>
              </a:prstGeom>
              <a:noFill/>
              <a:ln w="38100">
                <a:solidFill>
                  <a:srgbClr val="FFBE2C"/>
                </a:solidFill>
                <a:round/>
                <a:headEnd/>
                <a:tailEnd/>
              </a:ln>
            </p:spPr>
            <p:txBody>
              <a:bodyPr wrap="none" anchor="ctr"/>
              <a:lstStyle/>
              <a:p>
                <a:endParaRPr lang="zh-CN" altLang="zh-CN"/>
              </a:p>
            </p:txBody>
          </p:sp>
          <p:sp>
            <p:nvSpPr>
              <p:cNvPr id="189466" name="Text Box 53"/>
              <p:cNvSpPr txBox="1">
                <a:spLocks noChangeArrowheads="1"/>
              </p:cNvSpPr>
              <p:nvPr/>
            </p:nvSpPr>
            <p:spPr bwMode="auto">
              <a:xfrm>
                <a:off x="1680" y="2880"/>
                <a:ext cx="321" cy="231"/>
              </a:xfrm>
              <a:prstGeom prst="rect">
                <a:avLst/>
              </a:prstGeom>
              <a:noFill/>
              <a:ln w="9525">
                <a:noFill/>
                <a:miter lim="800000"/>
                <a:headEnd/>
                <a:tailEnd/>
              </a:ln>
            </p:spPr>
            <p:txBody>
              <a:bodyPr wrap="none">
                <a:spAutoFit/>
              </a:bodyPr>
              <a:lstStyle/>
              <a:p>
                <a:r>
                  <a:rPr lang="en-US" altLang="zh-CN" sz="1800">
                    <a:latin typeface="Futura" pitchFamily="32" charset="0"/>
                  </a:rPr>
                  <a:t>a</a:t>
                </a:r>
                <a:r>
                  <a:rPr lang="en-US" altLang="zh-CN" sz="1800" baseline="30000">
                    <a:latin typeface="Futura" pitchFamily="32" charset="0"/>
                  </a:rPr>
                  <a:t>2</a:t>
                </a:r>
                <a:r>
                  <a:rPr lang="en-US" altLang="zh-CN" sz="1800" baseline="-25000">
                    <a:latin typeface="Futura" pitchFamily="32" charset="0"/>
                  </a:rPr>
                  <a:t>2</a:t>
                </a:r>
                <a:endParaRPr lang="en-US" altLang="zh-CN"/>
              </a:p>
            </p:txBody>
          </p:sp>
        </p:grpSp>
        <p:grpSp>
          <p:nvGrpSpPr>
            <p:cNvPr id="13" name="Group 54"/>
            <p:cNvGrpSpPr>
              <a:grpSpLocks/>
            </p:cNvGrpSpPr>
            <p:nvPr/>
          </p:nvGrpSpPr>
          <p:grpSpPr bwMode="auto">
            <a:xfrm>
              <a:off x="2112" y="3408"/>
              <a:ext cx="321" cy="244"/>
              <a:chOff x="1680" y="2880"/>
              <a:chExt cx="321" cy="244"/>
            </a:xfrm>
          </p:grpSpPr>
          <p:sp>
            <p:nvSpPr>
              <p:cNvPr id="189463" name="Oval 55"/>
              <p:cNvSpPr>
                <a:spLocks noChangeArrowheads="1"/>
              </p:cNvSpPr>
              <p:nvPr/>
            </p:nvSpPr>
            <p:spPr bwMode="auto">
              <a:xfrm>
                <a:off x="1728" y="2884"/>
                <a:ext cx="240" cy="240"/>
              </a:xfrm>
              <a:prstGeom prst="ellipse">
                <a:avLst/>
              </a:prstGeom>
              <a:noFill/>
              <a:ln w="38100">
                <a:solidFill>
                  <a:srgbClr val="FFBE2C"/>
                </a:solidFill>
                <a:round/>
                <a:headEnd/>
                <a:tailEnd/>
              </a:ln>
            </p:spPr>
            <p:txBody>
              <a:bodyPr wrap="none" anchor="ctr"/>
              <a:lstStyle/>
              <a:p>
                <a:endParaRPr lang="zh-CN" altLang="zh-CN"/>
              </a:p>
            </p:txBody>
          </p:sp>
          <p:sp>
            <p:nvSpPr>
              <p:cNvPr id="189464" name="Text Box 56"/>
              <p:cNvSpPr txBox="1">
                <a:spLocks noChangeArrowheads="1"/>
              </p:cNvSpPr>
              <p:nvPr/>
            </p:nvSpPr>
            <p:spPr bwMode="auto">
              <a:xfrm>
                <a:off x="1680" y="2880"/>
                <a:ext cx="321" cy="231"/>
              </a:xfrm>
              <a:prstGeom prst="rect">
                <a:avLst/>
              </a:prstGeom>
              <a:noFill/>
              <a:ln w="9525">
                <a:noFill/>
                <a:miter lim="800000"/>
                <a:headEnd/>
                <a:tailEnd/>
              </a:ln>
            </p:spPr>
            <p:txBody>
              <a:bodyPr wrap="none">
                <a:spAutoFit/>
              </a:bodyPr>
              <a:lstStyle/>
              <a:p>
                <a:r>
                  <a:rPr lang="en-US" altLang="zh-CN" sz="1800">
                    <a:latin typeface="Futura" pitchFamily="32" charset="0"/>
                  </a:rPr>
                  <a:t>a</a:t>
                </a:r>
                <a:r>
                  <a:rPr lang="en-US" altLang="zh-CN" sz="1800" baseline="30000">
                    <a:latin typeface="Futura" pitchFamily="32" charset="0"/>
                  </a:rPr>
                  <a:t>3</a:t>
                </a:r>
                <a:r>
                  <a:rPr lang="en-US" altLang="zh-CN" sz="1800" baseline="-25000">
                    <a:latin typeface="Futura" pitchFamily="32" charset="0"/>
                  </a:rPr>
                  <a:t>2</a:t>
                </a:r>
                <a:endParaRPr lang="en-US" altLang="zh-CN"/>
              </a:p>
            </p:txBody>
          </p:sp>
        </p:grpSp>
        <p:grpSp>
          <p:nvGrpSpPr>
            <p:cNvPr id="14" name="Group 57"/>
            <p:cNvGrpSpPr>
              <a:grpSpLocks/>
            </p:cNvGrpSpPr>
            <p:nvPr/>
          </p:nvGrpSpPr>
          <p:grpSpPr bwMode="auto">
            <a:xfrm>
              <a:off x="1248" y="3408"/>
              <a:ext cx="321" cy="244"/>
              <a:chOff x="1680" y="2880"/>
              <a:chExt cx="321" cy="244"/>
            </a:xfrm>
          </p:grpSpPr>
          <p:sp>
            <p:nvSpPr>
              <p:cNvPr id="189461" name="Oval 58"/>
              <p:cNvSpPr>
                <a:spLocks noChangeArrowheads="1"/>
              </p:cNvSpPr>
              <p:nvPr/>
            </p:nvSpPr>
            <p:spPr bwMode="auto">
              <a:xfrm>
                <a:off x="1728" y="2884"/>
                <a:ext cx="240" cy="240"/>
              </a:xfrm>
              <a:prstGeom prst="ellipse">
                <a:avLst/>
              </a:prstGeom>
              <a:noFill/>
              <a:ln w="38100">
                <a:solidFill>
                  <a:srgbClr val="FFBE2C"/>
                </a:solidFill>
                <a:round/>
                <a:headEnd/>
                <a:tailEnd/>
              </a:ln>
            </p:spPr>
            <p:txBody>
              <a:bodyPr wrap="none" anchor="ctr"/>
              <a:lstStyle/>
              <a:p>
                <a:endParaRPr lang="zh-CN" altLang="zh-CN"/>
              </a:p>
            </p:txBody>
          </p:sp>
          <p:sp>
            <p:nvSpPr>
              <p:cNvPr id="189462" name="Text Box 59"/>
              <p:cNvSpPr txBox="1">
                <a:spLocks noChangeArrowheads="1"/>
              </p:cNvSpPr>
              <p:nvPr/>
            </p:nvSpPr>
            <p:spPr bwMode="auto">
              <a:xfrm>
                <a:off x="1680" y="2880"/>
                <a:ext cx="321" cy="231"/>
              </a:xfrm>
              <a:prstGeom prst="rect">
                <a:avLst/>
              </a:prstGeom>
              <a:noFill/>
              <a:ln w="9525">
                <a:noFill/>
                <a:miter lim="800000"/>
                <a:headEnd/>
                <a:tailEnd/>
              </a:ln>
            </p:spPr>
            <p:txBody>
              <a:bodyPr wrap="none">
                <a:spAutoFit/>
              </a:bodyPr>
              <a:lstStyle/>
              <a:p>
                <a:r>
                  <a:rPr lang="en-US" altLang="zh-CN" sz="1800">
                    <a:latin typeface="Futura" pitchFamily="32" charset="0"/>
                  </a:rPr>
                  <a:t>a</a:t>
                </a:r>
                <a:r>
                  <a:rPr lang="en-US" altLang="zh-CN" sz="1800" baseline="30000">
                    <a:latin typeface="Futura" pitchFamily="32" charset="0"/>
                  </a:rPr>
                  <a:t>1</a:t>
                </a:r>
                <a:r>
                  <a:rPr lang="en-US" altLang="zh-CN" sz="1800" baseline="-25000">
                    <a:latin typeface="Futura" pitchFamily="32" charset="0"/>
                  </a:rPr>
                  <a:t>2</a:t>
                </a:r>
                <a:endParaRPr lang="en-US" altLang="zh-CN"/>
              </a:p>
            </p:txBody>
          </p:sp>
        </p:grpSp>
        <p:sp>
          <p:nvSpPr>
            <p:cNvPr id="189458" name="Line 60"/>
            <p:cNvSpPr>
              <a:spLocks noChangeShapeType="1"/>
            </p:cNvSpPr>
            <p:nvPr/>
          </p:nvSpPr>
          <p:spPr bwMode="auto">
            <a:xfrm flipH="1">
              <a:off x="1440" y="3072"/>
              <a:ext cx="288" cy="336"/>
            </a:xfrm>
            <a:prstGeom prst="line">
              <a:avLst/>
            </a:prstGeom>
            <a:noFill/>
            <a:ln w="38100">
              <a:solidFill>
                <a:srgbClr val="FFBE2C"/>
              </a:solidFill>
              <a:round/>
              <a:headEnd/>
              <a:tailEnd/>
            </a:ln>
          </p:spPr>
          <p:txBody>
            <a:bodyPr wrap="none" anchor="ctr"/>
            <a:lstStyle/>
            <a:p>
              <a:endParaRPr lang="zh-CN" altLang="en-US"/>
            </a:p>
          </p:txBody>
        </p:sp>
        <p:sp>
          <p:nvSpPr>
            <p:cNvPr id="189459" name="Line 61"/>
            <p:cNvSpPr>
              <a:spLocks noChangeShapeType="1"/>
            </p:cNvSpPr>
            <p:nvPr/>
          </p:nvSpPr>
          <p:spPr bwMode="auto">
            <a:xfrm flipH="1" flipV="1">
              <a:off x="1968" y="3072"/>
              <a:ext cx="288" cy="336"/>
            </a:xfrm>
            <a:prstGeom prst="line">
              <a:avLst/>
            </a:prstGeom>
            <a:noFill/>
            <a:ln w="38100">
              <a:solidFill>
                <a:srgbClr val="FFBE2C"/>
              </a:solidFill>
              <a:round/>
              <a:headEnd/>
              <a:tailEnd/>
            </a:ln>
          </p:spPr>
          <p:txBody>
            <a:bodyPr wrap="none" anchor="ctr"/>
            <a:lstStyle/>
            <a:p>
              <a:endParaRPr lang="zh-CN" altLang="en-US"/>
            </a:p>
          </p:txBody>
        </p:sp>
        <p:sp>
          <p:nvSpPr>
            <p:cNvPr id="189460" name="Line 62"/>
            <p:cNvSpPr>
              <a:spLocks noChangeShapeType="1"/>
            </p:cNvSpPr>
            <p:nvPr/>
          </p:nvSpPr>
          <p:spPr bwMode="auto">
            <a:xfrm flipH="1" flipV="1">
              <a:off x="1536" y="3552"/>
              <a:ext cx="624" cy="0"/>
            </a:xfrm>
            <a:prstGeom prst="line">
              <a:avLst/>
            </a:prstGeom>
            <a:noFill/>
            <a:ln w="38100">
              <a:solidFill>
                <a:srgbClr val="FFBE2C"/>
              </a:solidFill>
              <a:round/>
              <a:headEnd/>
              <a:tailEnd/>
            </a:ln>
          </p:spPr>
          <p:txBody>
            <a:bodyPr wrap="none" anchor="ctr"/>
            <a:lstStyle/>
            <a:p>
              <a:endParaRPr lang="zh-CN" altLang="en-US"/>
            </a:p>
          </p:txBody>
        </p:sp>
      </p:grpSp>
      <p:sp>
        <p:nvSpPr>
          <p:cNvPr id="966720" name="Line 64"/>
          <p:cNvSpPr>
            <a:spLocks noChangeShapeType="1"/>
          </p:cNvSpPr>
          <p:nvPr/>
        </p:nvSpPr>
        <p:spPr bwMode="auto">
          <a:xfrm flipH="1" flipV="1">
            <a:off x="1828800" y="3962400"/>
            <a:ext cx="304800" cy="1524000"/>
          </a:xfrm>
          <a:prstGeom prst="line">
            <a:avLst/>
          </a:prstGeom>
          <a:noFill/>
          <a:ln w="38100">
            <a:solidFill>
              <a:srgbClr val="FFBE2C"/>
            </a:solidFill>
            <a:round/>
            <a:headEnd/>
            <a:tailEnd/>
          </a:ln>
        </p:spPr>
        <p:txBody>
          <a:bodyPr wrap="none" anchor="ctr"/>
          <a:lstStyle/>
          <a:p>
            <a:endParaRPr lang="zh-CN" altLang="en-US"/>
          </a:p>
        </p:txBody>
      </p:sp>
      <p:sp>
        <p:nvSpPr>
          <p:cNvPr id="966721" name="Line 65"/>
          <p:cNvSpPr>
            <a:spLocks noChangeShapeType="1"/>
          </p:cNvSpPr>
          <p:nvPr/>
        </p:nvSpPr>
        <p:spPr bwMode="auto">
          <a:xfrm flipV="1">
            <a:off x="2971800" y="3962400"/>
            <a:ext cx="2514600" cy="609600"/>
          </a:xfrm>
          <a:prstGeom prst="line">
            <a:avLst/>
          </a:prstGeom>
          <a:noFill/>
          <a:ln w="38100">
            <a:solidFill>
              <a:srgbClr val="FFBE2C"/>
            </a:solidFill>
            <a:round/>
            <a:headEnd/>
            <a:tailEnd/>
          </a:ln>
        </p:spPr>
        <p:txBody>
          <a:bodyPr wrap="none" anchor="ctr"/>
          <a:lstStyle/>
          <a:p>
            <a:endParaRPr lang="zh-CN" altLang="en-US"/>
          </a:p>
        </p:txBody>
      </p:sp>
      <p:sp>
        <p:nvSpPr>
          <p:cNvPr id="966722" name="Line 66"/>
          <p:cNvSpPr>
            <a:spLocks noChangeShapeType="1"/>
          </p:cNvSpPr>
          <p:nvPr/>
        </p:nvSpPr>
        <p:spPr bwMode="auto">
          <a:xfrm flipV="1">
            <a:off x="3657600" y="3962400"/>
            <a:ext cx="3352800" cy="1447800"/>
          </a:xfrm>
          <a:prstGeom prst="line">
            <a:avLst/>
          </a:prstGeom>
          <a:noFill/>
          <a:ln w="38100">
            <a:solidFill>
              <a:srgbClr val="FFBE2C"/>
            </a:solidFill>
            <a:round/>
            <a:headEnd/>
            <a:tailEnd/>
          </a:ln>
        </p:spPr>
        <p:txBody>
          <a:bodyPr wrap="none" anchor="ctr"/>
          <a:lstStyle/>
          <a:p>
            <a:endParaRPr lang="zh-CN" altLang="en-US"/>
          </a:p>
        </p:txBody>
      </p:sp>
      <p:sp>
        <p:nvSpPr>
          <p:cNvPr id="966723" name="Line 67"/>
          <p:cNvSpPr>
            <a:spLocks noChangeShapeType="1"/>
          </p:cNvSpPr>
          <p:nvPr/>
        </p:nvSpPr>
        <p:spPr bwMode="auto">
          <a:xfrm flipH="1" flipV="1">
            <a:off x="2667000" y="3962400"/>
            <a:ext cx="2590800" cy="1447800"/>
          </a:xfrm>
          <a:prstGeom prst="line">
            <a:avLst/>
          </a:prstGeom>
          <a:noFill/>
          <a:ln w="38100">
            <a:solidFill>
              <a:srgbClr val="FFBE2C"/>
            </a:solidFill>
            <a:round/>
            <a:headEnd/>
            <a:tailEnd/>
          </a:ln>
        </p:spPr>
        <p:txBody>
          <a:bodyPr wrap="none" anchor="ctr"/>
          <a:lstStyle/>
          <a:p>
            <a:endParaRPr lang="zh-CN" altLang="en-US"/>
          </a:p>
        </p:txBody>
      </p:sp>
      <p:sp>
        <p:nvSpPr>
          <p:cNvPr id="966724" name="Line 68"/>
          <p:cNvSpPr>
            <a:spLocks noChangeShapeType="1"/>
          </p:cNvSpPr>
          <p:nvPr/>
        </p:nvSpPr>
        <p:spPr bwMode="auto">
          <a:xfrm flipH="1" flipV="1">
            <a:off x="3429000" y="3962400"/>
            <a:ext cx="2514600" cy="609600"/>
          </a:xfrm>
          <a:prstGeom prst="line">
            <a:avLst/>
          </a:prstGeom>
          <a:noFill/>
          <a:ln w="38100">
            <a:solidFill>
              <a:srgbClr val="FFBE2C"/>
            </a:solidFill>
            <a:round/>
            <a:headEnd/>
            <a:tailEnd/>
          </a:ln>
        </p:spPr>
        <p:txBody>
          <a:bodyPr wrap="none" anchor="ctr"/>
          <a:lstStyle/>
          <a:p>
            <a:endParaRPr lang="zh-CN" altLang="en-US"/>
          </a:p>
        </p:txBody>
      </p:sp>
      <p:sp>
        <p:nvSpPr>
          <p:cNvPr id="966725" name="Line 69"/>
          <p:cNvSpPr>
            <a:spLocks noChangeShapeType="1"/>
          </p:cNvSpPr>
          <p:nvPr/>
        </p:nvSpPr>
        <p:spPr bwMode="auto">
          <a:xfrm flipV="1">
            <a:off x="6858000" y="3962400"/>
            <a:ext cx="228600" cy="1447800"/>
          </a:xfrm>
          <a:prstGeom prst="line">
            <a:avLst/>
          </a:prstGeom>
          <a:noFill/>
          <a:ln w="38100">
            <a:solidFill>
              <a:srgbClr val="FFBE2C"/>
            </a:solidFill>
            <a:round/>
            <a:headEnd/>
            <a:tailEnd/>
          </a:ln>
        </p:spPr>
        <p:txBody>
          <a:bodyPr wrap="none" anchor="ctr"/>
          <a:lstStyle/>
          <a:p>
            <a:endParaRPr lang="zh-CN" altLang="en-US"/>
          </a:p>
        </p:txBody>
      </p:sp>
      <p:sp>
        <p:nvSpPr>
          <p:cNvPr id="15" name="灯片编号占位符 14"/>
          <p:cNvSpPr>
            <a:spLocks noGrp="1"/>
          </p:cNvSpPr>
          <p:nvPr>
            <p:ph type="sldNum" sz="quarter" idx="12"/>
          </p:nvPr>
        </p:nvSpPr>
        <p:spPr/>
        <p:txBody>
          <a:bodyPr/>
          <a:lstStyle/>
          <a:p>
            <a:r>
              <a:rPr lang="en-US" altLang="zh-CN" smtClean="0"/>
              <a:t>Chapter11-</a:t>
            </a:r>
            <a:fld id="{3288BBC0-23D9-4B2C-ADBC-4005AE87FB9A}" type="slidenum">
              <a:rPr lang="en-US" altLang="zh-CN" smtClean="0"/>
              <a:pPr/>
              <a:t>94</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667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667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667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667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667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66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6720" grpId="0" animBg="1"/>
      <p:bldP spid="966721" grpId="0" animBg="1"/>
      <p:bldP spid="966722" grpId="0" animBg="1"/>
      <p:bldP spid="966723" grpId="0" animBg="1"/>
      <p:bldP spid="966724" grpId="0" animBg="1"/>
      <p:bldP spid="966725" grpId="0" animBg="1"/>
    </p:bld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1492"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Correctness of Reduction</a:t>
            </a:r>
          </a:p>
        </p:txBody>
      </p:sp>
      <p:sp>
        <p:nvSpPr>
          <p:cNvPr id="191493" name="Rectangle 3"/>
          <p:cNvSpPr>
            <a:spLocks noGrp="1" noChangeArrowheads="1"/>
          </p:cNvSpPr>
          <p:nvPr>
            <p:ph type="body" idx="1"/>
          </p:nvPr>
        </p:nvSpPr>
        <p:spPr/>
        <p:txBody>
          <a:bodyPr/>
          <a:lstStyle/>
          <a:p>
            <a:r>
              <a:rPr lang="en-US" altLang="zh-CN" smtClean="0">
                <a:latin typeface="Franklin Gothic Book" pitchFamily="32" charset="0"/>
                <a:ea typeface="ＭＳ Ｐゴシック" pitchFamily="32" charset="-128"/>
              </a:rPr>
              <a:t>Suppose the 3SAT input (with m clauses over n variables) has a satisfying truth assignment.</a:t>
            </a:r>
          </a:p>
          <a:p>
            <a:r>
              <a:rPr lang="en-US" altLang="zh-CN" smtClean="0">
                <a:latin typeface="Franklin Gothic Book" pitchFamily="32" charset="0"/>
                <a:ea typeface="ＭＳ Ｐゴシック" pitchFamily="32" charset="-128"/>
              </a:rPr>
              <a:t>Show there is a VC of G of size n + 2m:</a:t>
            </a:r>
          </a:p>
          <a:p>
            <a:pPr lvl="1"/>
            <a:r>
              <a:rPr lang="en-US" altLang="zh-CN" smtClean="0">
                <a:latin typeface="Franklin Gothic Book" pitchFamily="32" charset="0"/>
                <a:ea typeface="ＭＳ Ｐゴシック" pitchFamily="32" charset="-128"/>
              </a:rPr>
              <a:t>pick the vertex in each pair corresponding to the true literal w.r.t. the satisfying truth assignment</a:t>
            </a:r>
          </a:p>
          <a:p>
            <a:pPr lvl="1"/>
            <a:r>
              <a:rPr lang="en-US" altLang="zh-CN" smtClean="0">
                <a:latin typeface="Franklin Gothic Book" pitchFamily="32" charset="0"/>
                <a:ea typeface="ＭＳ Ｐゴシック" pitchFamily="32" charset="-128"/>
              </a:rPr>
              <a:t>pick two of the vertices in each triangle such that the excluded vertex is connected to a true literal</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95</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3540"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Example of Reduction</a:t>
            </a:r>
          </a:p>
        </p:txBody>
      </p:sp>
      <p:grpSp>
        <p:nvGrpSpPr>
          <p:cNvPr id="2" name="Group 4"/>
          <p:cNvGrpSpPr>
            <a:grpSpLocks/>
          </p:cNvGrpSpPr>
          <p:nvPr/>
        </p:nvGrpSpPr>
        <p:grpSpPr bwMode="auto">
          <a:xfrm>
            <a:off x="1600200" y="3276600"/>
            <a:ext cx="5792788" cy="457200"/>
            <a:chOff x="1008" y="2208"/>
            <a:chExt cx="3649" cy="288"/>
          </a:xfrm>
        </p:grpSpPr>
        <p:grpSp>
          <p:nvGrpSpPr>
            <p:cNvPr id="3" name="Group 5"/>
            <p:cNvGrpSpPr>
              <a:grpSpLocks/>
            </p:cNvGrpSpPr>
            <p:nvPr/>
          </p:nvGrpSpPr>
          <p:grpSpPr bwMode="auto">
            <a:xfrm>
              <a:off x="1008" y="2252"/>
              <a:ext cx="254" cy="244"/>
              <a:chOff x="912" y="2300"/>
              <a:chExt cx="254" cy="244"/>
            </a:xfrm>
          </p:grpSpPr>
          <p:sp>
            <p:nvSpPr>
              <p:cNvPr id="193622" name="Oval 6"/>
              <p:cNvSpPr>
                <a:spLocks noChangeArrowheads="1"/>
              </p:cNvSpPr>
              <p:nvPr/>
            </p:nvSpPr>
            <p:spPr bwMode="auto">
              <a:xfrm>
                <a:off x="912" y="2304"/>
                <a:ext cx="240" cy="240"/>
              </a:xfrm>
              <a:prstGeom prst="ellipse">
                <a:avLst/>
              </a:prstGeom>
              <a:noFill/>
              <a:ln w="38100">
                <a:solidFill>
                  <a:srgbClr val="FFBE2C"/>
                </a:solidFill>
                <a:round/>
                <a:headEnd/>
                <a:tailEnd/>
              </a:ln>
            </p:spPr>
            <p:txBody>
              <a:bodyPr wrap="none" anchor="ctr"/>
              <a:lstStyle/>
              <a:p>
                <a:endParaRPr lang="zh-CN" altLang="zh-CN"/>
              </a:p>
            </p:txBody>
          </p:sp>
          <p:sp>
            <p:nvSpPr>
              <p:cNvPr id="193623" name="Text Box 7"/>
              <p:cNvSpPr txBox="1">
                <a:spLocks noChangeArrowheads="1"/>
              </p:cNvSpPr>
              <p:nvPr/>
            </p:nvSpPr>
            <p:spPr bwMode="auto">
              <a:xfrm>
                <a:off x="912" y="2300"/>
                <a:ext cx="254" cy="231"/>
              </a:xfrm>
              <a:prstGeom prst="rect">
                <a:avLst/>
              </a:prstGeom>
              <a:noFill/>
              <a:ln w="9525">
                <a:noFill/>
                <a:miter lim="800000"/>
                <a:headEnd/>
                <a:tailEnd/>
              </a:ln>
            </p:spPr>
            <p:txBody>
              <a:bodyPr wrap="none">
                <a:spAutoFit/>
              </a:bodyPr>
              <a:lstStyle/>
              <a:p>
                <a:r>
                  <a:rPr lang="en-US" altLang="zh-CN" sz="1800">
                    <a:latin typeface="Futura" pitchFamily="32" charset="0"/>
                  </a:rPr>
                  <a:t>u</a:t>
                </a:r>
                <a:r>
                  <a:rPr lang="en-US" altLang="zh-CN" sz="1800" baseline="-25000">
                    <a:latin typeface="Futura" pitchFamily="32" charset="0"/>
                  </a:rPr>
                  <a:t>1</a:t>
                </a:r>
                <a:endParaRPr lang="en-US" altLang="zh-CN"/>
              </a:p>
            </p:txBody>
          </p:sp>
        </p:grpSp>
        <p:sp>
          <p:nvSpPr>
            <p:cNvPr id="193601" name="Oval 8"/>
            <p:cNvSpPr>
              <a:spLocks noChangeArrowheads="1"/>
            </p:cNvSpPr>
            <p:nvPr/>
          </p:nvSpPr>
          <p:spPr bwMode="auto">
            <a:xfrm>
              <a:off x="1488" y="2256"/>
              <a:ext cx="240" cy="240"/>
            </a:xfrm>
            <a:prstGeom prst="ellipse">
              <a:avLst/>
            </a:prstGeom>
            <a:noFill/>
            <a:ln w="38100">
              <a:solidFill>
                <a:srgbClr val="FFBE2C"/>
              </a:solidFill>
              <a:round/>
              <a:headEnd/>
              <a:tailEnd/>
            </a:ln>
          </p:spPr>
          <p:txBody>
            <a:bodyPr wrap="none" anchor="ctr"/>
            <a:lstStyle/>
            <a:p>
              <a:endParaRPr lang="zh-CN" altLang="zh-CN"/>
            </a:p>
          </p:txBody>
        </p:sp>
        <p:sp>
          <p:nvSpPr>
            <p:cNvPr id="193602" name="Text Box 9"/>
            <p:cNvSpPr txBox="1">
              <a:spLocks noChangeArrowheads="1"/>
            </p:cNvSpPr>
            <p:nvPr/>
          </p:nvSpPr>
          <p:spPr bwMode="auto">
            <a:xfrm>
              <a:off x="1392" y="2215"/>
              <a:ext cx="385" cy="279"/>
            </a:xfrm>
            <a:prstGeom prst="rect">
              <a:avLst/>
            </a:prstGeom>
            <a:noFill/>
            <a:ln w="9525">
              <a:noFill/>
              <a:miter lim="800000"/>
              <a:headEnd/>
              <a:tailEnd/>
            </a:ln>
          </p:spPr>
          <p:txBody>
            <a:bodyPr wrap="none">
              <a:spAutoFit/>
            </a:bodyPr>
            <a:lstStyle/>
            <a:p>
              <a:r>
                <a:rPr lang="en-US" altLang="zh-CN" sz="2300">
                  <a:latin typeface="Futura" pitchFamily="32" charset="0"/>
                  <a:sym typeface="Symbol" pitchFamily="32" charset="2"/>
                </a:rPr>
                <a:t></a:t>
              </a:r>
              <a:r>
                <a:rPr lang="en-US" altLang="zh-CN" sz="1800">
                  <a:latin typeface="Futura" pitchFamily="32" charset="0"/>
                </a:rPr>
                <a:t>u</a:t>
              </a:r>
              <a:r>
                <a:rPr lang="en-US" altLang="zh-CN" sz="1800" baseline="-25000">
                  <a:latin typeface="Futura" pitchFamily="32" charset="0"/>
                </a:rPr>
                <a:t>1</a:t>
              </a:r>
              <a:endParaRPr lang="en-US" altLang="zh-CN" baseline="-25000">
                <a:latin typeface="Futura" pitchFamily="32" charset="0"/>
              </a:endParaRPr>
            </a:p>
          </p:txBody>
        </p:sp>
        <p:grpSp>
          <p:nvGrpSpPr>
            <p:cNvPr id="4" name="Group 10"/>
            <p:cNvGrpSpPr>
              <a:grpSpLocks/>
            </p:cNvGrpSpPr>
            <p:nvPr/>
          </p:nvGrpSpPr>
          <p:grpSpPr bwMode="auto">
            <a:xfrm>
              <a:off x="1968" y="2252"/>
              <a:ext cx="254" cy="244"/>
              <a:chOff x="912" y="2300"/>
              <a:chExt cx="254" cy="244"/>
            </a:xfrm>
          </p:grpSpPr>
          <p:sp>
            <p:nvSpPr>
              <p:cNvPr id="193620" name="Oval 11"/>
              <p:cNvSpPr>
                <a:spLocks noChangeArrowheads="1"/>
              </p:cNvSpPr>
              <p:nvPr/>
            </p:nvSpPr>
            <p:spPr bwMode="auto">
              <a:xfrm>
                <a:off x="912" y="2304"/>
                <a:ext cx="240" cy="240"/>
              </a:xfrm>
              <a:prstGeom prst="ellipse">
                <a:avLst/>
              </a:prstGeom>
              <a:noFill/>
              <a:ln w="38100">
                <a:solidFill>
                  <a:srgbClr val="FFBE2C"/>
                </a:solidFill>
                <a:round/>
                <a:headEnd/>
                <a:tailEnd/>
              </a:ln>
            </p:spPr>
            <p:txBody>
              <a:bodyPr wrap="none" anchor="ctr"/>
              <a:lstStyle/>
              <a:p>
                <a:endParaRPr lang="zh-CN" altLang="zh-CN"/>
              </a:p>
            </p:txBody>
          </p:sp>
          <p:sp>
            <p:nvSpPr>
              <p:cNvPr id="193621" name="Text Box 12"/>
              <p:cNvSpPr txBox="1">
                <a:spLocks noChangeArrowheads="1"/>
              </p:cNvSpPr>
              <p:nvPr/>
            </p:nvSpPr>
            <p:spPr bwMode="auto">
              <a:xfrm>
                <a:off x="912" y="2300"/>
                <a:ext cx="254" cy="231"/>
              </a:xfrm>
              <a:prstGeom prst="rect">
                <a:avLst/>
              </a:prstGeom>
              <a:noFill/>
              <a:ln w="9525">
                <a:noFill/>
                <a:miter lim="800000"/>
                <a:headEnd/>
                <a:tailEnd/>
              </a:ln>
            </p:spPr>
            <p:txBody>
              <a:bodyPr wrap="none">
                <a:spAutoFit/>
              </a:bodyPr>
              <a:lstStyle/>
              <a:p>
                <a:r>
                  <a:rPr lang="en-US" altLang="zh-CN" sz="1800">
                    <a:latin typeface="Futura" pitchFamily="32" charset="0"/>
                  </a:rPr>
                  <a:t>u</a:t>
                </a:r>
                <a:r>
                  <a:rPr lang="en-US" altLang="zh-CN" sz="1800" baseline="-25000">
                    <a:latin typeface="Futura" pitchFamily="32" charset="0"/>
                  </a:rPr>
                  <a:t>2</a:t>
                </a:r>
                <a:endParaRPr lang="en-US" altLang="zh-CN"/>
              </a:p>
            </p:txBody>
          </p:sp>
        </p:grpSp>
        <p:sp>
          <p:nvSpPr>
            <p:cNvPr id="193604" name="Oval 13"/>
            <p:cNvSpPr>
              <a:spLocks noChangeArrowheads="1"/>
            </p:cNvSpPr>
            <p:nvPr/>
          </p:nvSpPr>
          <p:spPr bwMode="auto">
            <a:xfrm>
              <a:off x="2448" y="2256"/>
              <a:ext cx="240" cy="240"/>
            </a:xfrm>
            <a:prstGeom prst="ellipse">
              <a:avLst/>
            </a:prstGeom>
            <a:noFill/>
            <a:ln w="38100">
              <a:solidFill>
                <a:srgbClr val="FFBE2C"/>
              </a:solidFill>
              <a:round/>
              <a:headEnd/>
              <a:tailEnd/>
            </a:ln>
          </p:spPr>
          <p:txBody>
            <a:bodyPr wrap="none" anchor="ctr"/>
            <a:lstStyle/>
            <a:p>
              <a:endParaRPr lang="zh-CN" altLang="zh-CN"/>
            </a:p>
          </p:txBody>
        </p:sp>
        <p:sp>
          <p:nvSpPr>
            <p:cNvPr id="193605" name="Text Box 14"/>
            <p:cNvSpPr txBox="1">
              <a:spLocks noChangeArrowheads="1"/>
            </p:cNvSpPr>
            <p:nvPr/>
          </p:nvSpPr>
          <p:spPr bwMode="auto">
            <a:xfrm>
              <a:off x="2352" y="2208"/>
              <a:ext cx="385" cy="279"/>
            </a:xfrm>
            <a:prstGeom prst="rect">
              <a:avLst/>
            </a:prstGeom>
            <a:noFill/>
            <a:ln w="9525">
              <a:noFill/>
              <a:miter lim="800000"/>
              <a:headEnd/>
              <a:tailEnd/>
            </a:ln>
          </p:spPr>
          <p:txBody>
            <a:bodyPr wrap="none">
              <a:spAutoFit/>
            </a:bodyPr>
            <a:lstStyle/>
            <a:p>
              <a:r>
                <a:rPr lang="en-US" altLang="zh-CN" sz="2300">
                  <a:latin typeface="Futura" pitchFamily="32" charset="0"/>
                  <a:sym typeface="Symbol" pitchFamily="32" charset="2"/>
                </a:rPr>
                <a:t></a:t>
              </a:r>
              <a:r>
                <a:rPr lang="en-US" altLang="zh-CN" sz="1800">
                  <a:latin typeface="Futura" pitchFamily="32" charset="0"/>
                </a:rPr>
                <a:t>u</a:t>
              </a:r>
              <a:r>
                <a:rPr lang="en-US" altLang="zh-CN" sz="1800" baseline="-25000">
                  <a:latin typeface="Futura" pitchFamily="32" charset="0"/>
                </a:rPr>
                <a:t>2</a:t>
              </a:r>
            </a:p>
          </p:txBody>
        </p:sp>
        <p:sp>
          <p:nvSpPr>
            <p:cNvPr id="193606" name="Oval 15"/>
            <p:cNvSpPr>
              <a:spLocks noChangeArrowheads="1"/>
            </p:cNvSpPr>
            <p:nvPr/>
          </p:nvSpPr>
          <p:spPr bwMode="auto">
            <a:xfrm>
              <a:off x="3408" y="2256"/>
              <a:ext cx="240" cy="240"/>
            </a:xfrm>
            <a:prstGeom prst="ellipse">
              <a:avLst/>
            </a:prstGeom>
            <a:noFill/>
            <a:ln w="38100">
              <a:solidFill>
                <a:srgbClr val="FFBE2C"/>
              </a:solidFill>
              <a:round/>
              <a:headEnd/>
              <a:tailEnd/>
            </a:ln>
          </p:spPr>
          <p:txBody>
            <a:bodyPr wrap="none" anchor="ctr"/>
            <a:lstStyle/>
            <a:p>
              <a:endParaRPr lang="zh-CN" altLang="zh-CN"/>
            </a:p>
          </p:txBody>
        </p:sp>
        <p:sp>
          <p:nvSpPr>
            <p:cNvPr id="193607" name="Text Box 16"/>
            <p:cNvSpPr txBox="1">
              <a:spLocks noChangeArrowheads="1"/>
            </p:cNvSpPr>
            <p:nvPr/>
          </p:nvSpPr>
          <p:spPr bwMode="auto">
            <a:xfrm>
              <a:off x="3312" y="2208"/>
              <a:ext cx="385" cy="279"/>
            </a:xfrm>
            <a:prstGeom prst="rect">
              <a:avLst/>
            </a:prstGeom>
            <a:noFill/>
            <a:ln w="9525">
              <a:noFill/>
              <a:miter lim="800000"/>
              <a:headEnd/>
              <a:tailEnd/>
            </a:ln>
          </p:spPr>
          <p:txBody>
            <a:bodyPr wrap="none">
              <a:spAutoFit/>
            </a:bodyPr>
            <a:lstStyle/>
            <a:p>
              <a:r>
                <a:rPr lang="en-US" altLang="zh-CN" sz="2300">
                  <a:latin typeface="Futura" pitchFamily="32" charset="0"/>
                  <a:sym typeface="Symbol" pitchFamily="32" charset="2"/>
                </a:rPr>
                <a:t></a:t>
              </a:r>
              <a:r>
                <a:rPr lang="en-US" altLang="zh-CN" sz="1800">
                  <a:latin typeface="Futura" pitchFamily="32" charset="0"/>
                </a:rPr>
                <a:t>u</a:t>
              </a:r>
              <a:r>
                <a:rPr lang="en-US" altLang="zh-CN" sz="1800" baseline="-25000">
                  <a:latin typeface="Futura" pitchFamily="32" charset="0"/>
                </a:rPr>
                <a:t>3</a:t>
              </a:r>
            </a:p>
          </p:txBody>
        </p:sp>
        <p:grpSp>
          <p:nvGrpSpPr>
            <p:cNvPr id="5" name="Group 17"/>
            <p:cNvGrpSpPr>
              <a:grpSpLocks/>
            </p:cNvGrpSpPr>
            <p:nvPr/>
          </p:nvGrpSpPr>
          <p:grpSpPr bwMode="auto">
            <a:xfrm>
              <a:off x="2928" y="2252"/>
              <a:ext cx="254" cy="244"/>
              <a:chOff x="912" y="2300"/>
              <a:chExt cx="254" cy="244"/>
            </a:xfrm>
          </p:grpSpPr>
          <p:sp>
            <p:nvSpPr>
              <p:cNvPr id="193618" name="Oval 18"/>
              <p:cNvSpPr>
                <a:spLocks noChangeArrowheads="1"/>
              </p:cNvSpPr>
              <p:nvPr/>
            </p:nvSpPr>
            <p:spPr bwMode="auto">
              <a:xfrm>
                <a:off x="912" y="2304"/>
                <a:ext cx="240" cy="240"/>
              </a:xfrm>
              <a:prstGeom prst="ellipse">
                <a:avLst/>
              </a:prstGeom>
              <a:noFill/>
              <a:ln w="38100">
                <a:solidFill>
                  <a:srgbClr val="FFBE2C"/>
                </a:solidFill>
                <a:round/>
                <a:headEnd/>
                <a:tailEnd/>
              </a:ln>
            </p:spPr>
            <p:txBody>
              <a:bodyPr wrap="none" anchor="ctr"/>
              <a:lstStyle/>
              <a:p>
                <a:endParaRPr lang="zh-CN" altLang="zh-CN"/>
              </a:p>
            </p:txBody>
          </p:sp>
          <p:sp>
            <p:nvSpPr>
              <p:cNvPr id="193619" name="Text Box 19"/>
              <p:cNvSpPr txBox="1">
                <a:spLocks noChangeArrowheads="1"/>
              </p:cNvSpPr>
              <p:nvPr/>
            </p:nvSpPr>
            <p:spPr bwMode="auto">
              <a:xfrm>
                <a:off x="912" y="2300"/>
                <a:ext cx="254" cy="231"/>
              </a:xfrm>
              <a:prstGeom prst="rect">
                <a:avLst/>
              </a:prstGeom>
              <a:noFill/>
              <a:ln w="9525">
                <a:noFill/>
                <a:miter lim="800000"/>
                <a:headEnd/>
                <a:tailEnd/>
              </a:ln>
            </p:spPr>
            <p:txBody>
              <a:bodyPr wrap="none">
                <a:spAutoFit/>
              </a:bodyPr>
              <a:lstStyle/>
              <a:p>
                <a:r>
                  <a:rPr lang="en-US" altLang="zh-CN" sz="1800">
                    <a:latin typeface="Futura" pitchFamily="32" charset="0"/>
                  </a:rPr>
                  <a:t>u</a:t>
                </a:r>
                <a:r>
                  <a:rPr lang="en-US" altLang="zh-CN" sz="1800" baseline="-25000">
                    <a:latin typeface="Futura" pitchFamily="32" charset="0"/>
                  </a:rPr>
                  <a:t>3</a:t>
                </a:r>
                <a:endParaRPr lang="en-US" altLang="zh-CN"/>
              </a:p>
            </p:txBody>
          </p:sp>
        </p:grpSp>
        <p:sp>
          <p:nvSpPr>
            <p:cNvPr id="193609" name="Oval 20"/>
            <p:cNvSpPr>
              <a:spLocks noChangeArrowheads="1"/>
            </p:cNvSpPr>
            <p:nvPr/>
          </p:nvSpPr>
          <p:spPr bwMode="auto">
            <a:xfrm>
              <a:off x="4368" y="2256"/>
              <a:ext cx="240" cy="240"/>
            </a:xfrm>
            <a:prstGeom prst="ellipse">
              <a:avLst/>
            </a:prstGeom>
            <a:noFill/>
            <a:ln w="38100">
              <a:solidFill>
                <a:srgbClr val="FFBE2C"/>
              </a:solidFill>
              <a:round/>
              <a:headEnd/>
              <a:tailEnd/>
            </a:ln>
          </p:spPr>
          <p:txBody>
            <a:bodyPr wrap="none" anchor="ctr"/>
            <a:lstStyle/>
            <a:p>
              <a:endParaRPr lang="zh-CN" altLang="zh-CN"/>
            </a:p>
          </p:txBody>
        </p:sp>
        <p:sp>
          <p:nvSpPr>
            <p:cNvPr id="193610" name="Text Box 21"/>
            <p:cNvSpPr txBox="1">
              <a:spLocks noChangeArrowheads="1"/>
            </p:cNvSpPr>
            <p:nvPr/>
          </p:nvSpPr>
          <p:spPr bwMode="auto">
            <a:xfrm>
              <a:off x="4272" y="2208"/>
              <a:ext cx="385" cy="279"/>
            </a:xfrm>
            <a:prstGeom prst="rect">
              <a:avLst/>
            </a:prstGeom>
            <a:noFill/>
            <a:ln w="9525">
              <a:noFill/>
              <a:miter lim="800000"/>
              <a:headEnd/>
              <a:tailEnd/>
            </a:ln>
          </p:spPr>
          <p:txBody>
            <a:bodyPr wrap="none">
              <a:spAutoFit/>
            </a:bodyPr>
            <a:lstStyle/>
            <a:p>
              <a:r>
                <a:rPr lang="en-US" altLang="zh-CN" sz="2300">
                  <a:latin typeface="Futura" pitchFamily="32" charset="0"/>
                  <a:sym typeface="Symbol" pitchFamily="32" charset="2"/>
                </a:rPr>
                <a:t></a:t>
              </a:r>
              <a:r>
                <a:rPr lang="en-US" altLang="zh-CN" sz="1800">
                  <a:latin typeface="Futura" pitchFamily="32" charset="0"/>
                </a:rPr>
                <a:t>u</a:t>
              </a:r>
              <a:r>
                <a:rPr lang="en-US" altLang="zh-CN" sz="1800" baseline="-25000">
                  <a:latin typeface="Futura" pitchFamily="32" charset="0"/>
                </a:rPr>
                <a:t>4</a:t>
              </a:r>
            </a:p>
          </p:txBody>
        </p:sp>
        <p:grpSp>
          <p:nvGrpSpPr>
            <p:cNvPr id="6" name="Group 22"/>
            <p:cNvGrpSpPr>
              <a:grpSpLocks/>
            </p:cNvGrpSpPr>
            <p:nvPr/>
          </p:nvGrpSpPr>
          <p:grpSpPr bwMode="auto">
            <a:xfrm>
              <a:off x="3888" y="2252"/>
              <a:ext cx="254" cy="244"/>
              <a:chOff x="912" y="2300"/>
              <a:chExt cx="254" cy="244"/>
            </a:xfrm>
          </p:grpSpPr>
          <p:sp>
            <p:nvSpPr>
              <p:cNvPr id="193616" name="Oval 23"/>
              <p:cNvSpPr>
                <a:spLocks noChangeArrowheads="1"/>
              </p:cNvSpPr>
              <p:nvPr/>
            </p:nvSpPr>
            <p:spPr bwMode="auto">
              <a:xfrm>
                <a:off x="912" y="2304"/>
                <a:ext cx="240" cy="240"/>
              </a:xfrm>
              <a:prstGeom prst="ellipse">
                <a:avLst/>
              </a:prstGeom>
              <a:noFill/>
              <a:ln w="38100">
                <a:solidFill>
                  <a:srgbClr val="FFBE2C"/>
                </a:solidFill>
                <a:round/>
                <a:headEnd/>
                <a:tailEnd/>
              </a:ln>
            </p:spPr>
            <p:txBody>
              <a:bodyPr wrap="none" anchor="ctr"/>
              <a:lstStyle/>
              <a:p>
                <a:endParaRPr lang="zh-CN" altLang="zh-CN"/>
              </a:p>
            </p:txBody>
          </p:sp>
          <p:sp>
            <p:nvSpPr>
              <p:cNvPr id="193617" name="Text Box 24"/>
              <p:cNvSpPr txBox="1">
                <a:spLocks noChangeArrowheads="1"/>
              </p:cNvSpPr>
              <p:nvPr/>
            </p:nvSpPr>
            <p:spPr bwMode="auto">
              <a:xfrm>
                <a:off x="912" y="2300"/>
                <a:ext cx="254" cy="231"/>
              </a:xfrm>
              <a:prstGeom prst="rect">
                <a:avLst/>
              </a:prstGeom>
              <a:noFill/>
              <a:ln w="9525">
                <a:noFill/>
                <a:miter lim="800000"/>
                <a:headEnd/>
                <a:tailEnd/>
              </a:ln>
            </p:spPr>
            <p:txBody>
              <a:bodyPr wrap="none">
                <a:spAutoFit/>
              </a:bodyPr>
              <a:lstStyle/>
              <a:p>
                <a:r>
                  <a:rPr lang="en-US" altLang="zh-CN" sz="1800">
                    <a:latin typeface="Futura" pitchFamily="32" charset="0"/>
                  </a:rPr>
                  <a:t>u</a:t>
                </a:r>
                <a:r>
                  <a:rPr lang="en-US" altLang="zh-CN" sz="1800" baseline="-25000">
                    <a:latin typeface="Futura" pitchFamily="32" charset="0"/>
                  </a:rPr>
                  <a:t>4</a:t>
                </a:r>
                <a:endParaRPr lang="en-US" altLang="zh-CN">
                  <a:solidFill>
                    <a:srgbClr val="FF9FF8"/>
                  </a:solidFill>
                </a:endParaRPr>
              </a:p>
            </p:txBody>
          </p:sp>
        </p:grpSp>
        <p:sp>
          <p:nvSpPr>
            <p:cNvPr id="193612" name="Line 25"/>
            <p:cNvSpPr>
              <a:spLocks noChangeShapeType="1"/>
            </p:cNvSpPr>
            <p:nvPr/>
          </p:nvSpPr>
          <p:spPr bwMode="auto">
            <a:xfrm>
              <a:off x="1248" y="2352"/>
              <a:ext cx="240" cy="0"/>
            </a:xfrm>
            <a:prstGeom prst="line">
              <a:avLst/>
            </a:prstGeom>
            <a:noFill/>
            <a:ln w="38100">
              <a:solidFill>
                <a:srgbClr val="FFBE2C"/>
              </a:solidFill>
              <a:round/>
              <a:headEnd/>
              <a:tailEnd/>
            </a:ln>
          </p:spPr>
          <p:txBody>
            <a:bodyPr wrap="none" anchor="ctr"/>
            <a:lstStyle/>
            <a:p>
              <a:endParaRPr lang="zh-CN" altLang="en-US"/>
            </a:p>
          </p:txBody>
        </p:sp>
        <p:sp>
          <p:nvSpPr>
            <p:cNvPr id="193613" name="Line 26"/>
            <p:cNvSpPr>
              <a:spLocks noChangeShapeType="1"/>
            </p:cNvSpPr>
            <p:nvPr/>
          </p:nvSpPr>
          <p:spPr bwMode="auto">
            <a:xfrm>
              <a:off x="2208" y="2352"/>
              <a:ext cx="240" cy="0"/>
            </a:xfrm>
            <a:prstGeom prst="line">
              <a:avLst/>
            </a:prstGeom>
            <a:noFill/>
            <a:ln w="38100">
              <a:solidFill>
                <a:srgbClr val="FFBE2C"/>
              </a:solidFill>
              <a:round/>
              <a:headEnd/>
              <a:tailEnd/>
            </a:ln>
          </p:spPr>
          <p:txBody>
            <a:bodyPr wrap="none" anchor="ctr"/>
            <a:lstStyle/>
            <a:p>
              <a:endParaRPr lang="zh-CN" altLang="en-US"/>
            </a:p>
          </p:txBody>
        </p:sp>
        <p:sp>
          <p:nvSpPr>
            <p:cNvPr id="193614" name="Line 27"/>
            <p:cNvSpPr>
              <a:spLocks noChangeShapeType="1"/>
            </p:cNvSpPr>
            <p:nvPr/>
          </p:nvSpPr>
          <p:spPr bwMode="auto">
            <a:xfrm>
              <a:off x="3168" y="2352"/>
              <a:ext cx="240" cy="0"/>
            </a:xfrm>
            <a:prstGeom prst="line">
              <a:avLst/>
            </a:prstGeom>
            <a:noFill/>
            <a:ln w="38100">
              <a:solidFill>
                <a:srgbClr val="FFBE2C"/>
              </a:solidFill>
              <a:round/>
              <a:headEnd/>
              <a:tailEnd/>
            </a:ln>
          </p:spPr>
          <p:txBody>
            <a:bodyPr wrap="none" anchor="ctr"/>
            <a:lstStyle/>
            <a:p>
              <a:endParaRPr lang="zh-CN" altLang="en-US"/>
            </a:p>
          </p:txBody>
        </p:sp>
        <p:sp>
          <p:nvSpPr>
            <p:cNvPr id="193615" name="Line 28"/>
            <p:cNvSpPr>
              <a:spLocks noChangeShapeType="1"/>
            </p:cNvSpPr>
            <p:nvPr/>
          </p:nvSpPr>
          <p:spPr bwMode="auto">
            <a:xfrm>
              <a:off x="4128" y="2352"/>
              <a:ext cx="240" cy="0"/>
            </a:xfrm>
            <a:prstGeom prst="line">
              <a:avLst/>
            </a:prstGeom>
            <a:noFill/>
            <a:ln w="38100">
              <a:solidFill>
                <a:srgbClr val="FFBE2C"/>
              </a:solidFill>
              <a:round/>
              <a:headEnd/>
              <a:tailEnd/>
            </a:ln>
          </p:spPr>
          <p:txBody>
            <a:bodyPr wrap="none" anchor="ctr"/>
            <a:lstStyle/>
            <a:p>
              <a:endParaRPr lang="zh-CN" altLang="en-US"/>
            </a:p>
          </p:txBody>
        </p:sp>
      </p:grpSp>
      <p:grpSp>
        <p:nvGrpSpPr>
          <p:cNvPr id="7" name="Group 29"/>
          <p:cNvGrpSpPr>
            <a:grpSpLocks/>
          </p:cNvGrpSpPr>
          <p:nvPr/>
        </p:nvGrpSpPr>
        <p:grpSpPr bwMode="auto">
          <a:xfrm>
            <a:off x="1981200" y="4343400"/>
            <a:ext cx="1881188" cy="1225550"/>
            <a:chOff x="1248" y="2880"/>
            <a:chExt cx="1185" cy="772"/>
          </a:xfrm>
        </p:grpSpPr>
        <p:grpSp>
          <p:nvGrpSpPr>
            <p:cNvPr id="8" name="Group 30"/>
            <p:cNvGrpSpPr>
              <a:grpSpLocks/>
            </p:cNvGrpSpPr>
            <p:nvPr/>
          </p:nvGrpSpPr>
          <p:grpSpPr bwMode="auto">
            <a:xfrm>
              <a:off x="1680" y="2880"/>
              <a:ext cx="321" cy="244"/>
              <a:chOff x="1680" y="2880"/>
              <a:chExt cx="321" cy="244"/>
            </a:xfrm>
          </p:grpSpPr>
          <p:sp>
            <p:nvSpPr>
              <p:cNvPr id="193598" name="Oval 31"/>
              <p:cNvSpPr>
                <a:spLocks noChangeArrowheads="1"/>
              </p:cNvSpPr>
              <p:nvPr/>
            </p:nvSpPr>
            <p:spPr bwMode="auto">
              <a:xfrm>
                <a:off x="1728" y="2884"/>
                <a:ext cx="240" cy="240"/>
              </a:xfrm>
              <a:prstGeom prst="ellipse">
                <a:avLst/>
              </a:prstGeom>
              <a:noFill/>
              <a:ln w="38100">
                <a:solidFill>
                  <a:srgbClr val="FFBE2C"/>
                </a:solidFill>
                <a:round/>
                <a:headEnd/>
                <a:tailEnd/>
              </a:ln>
            </p:spPr>
            <p:txBody>
              <a:bodyPr wrap="none" anchor="ctr"/>
              <a:lstStyle/>
              <a:p>
                <a:endParaRPr lang="zh-CN" altLang="zh-CN"/>
              </a:p>
            </p:txBody>
          </p:sp>
          <p:sp>
            <p:nvSpPr>
              <p:cNvPr id="193599" name="Text Box 32"/>
              <p:cNvSpPr txBox="1">
                <a:spLocks noChangeArrowheads="1"/>
              </p:cNvSpPr>
              <p:nvPr/>
            </p:nvSpPr>
            <p:spPr bwMode="auto">
              <a:xfrm>
                <a:off x="1680" y="2880"/>
                <a:ext cx="321" cy="231"/>
              </a:xfrm>
              <a:prstGeom prst="rect">
                <a:avLst/>
              </a:prstGeom>
              <a:noFill/>
              <a:ln w="9525">
                <a:noFill/>
                <a:miter lim="800000"/>
                <a:headEnd/>
                <a:tailEnd/>
              </a:ln>
            </p:spPr>
            <p:txBody>
              <a:bodyPr wrap="none">
                <a:spAutoFit/>
              </a:bodyPr>
              <a:lstStyle/>
              <a:p>
                <a:r>
                  <a:rPr lang="en-US" altLang="zh-CN" sz="1800">
                    <a:latin typeface="Futura" pitchFamily="32" charset="0"/>
                  </a:rPr>
                  <a:t>a</a:t>
                </a:r>
                <a:r>
                  <a:rPr lang="en-US" altLang="zh-CN" sz="1800" baseline="30000">
                    <a:latin typeface="Futura" pitchFamily="32" charset="0"/>
                  </a:rPr>
                  <a:t>2</a:t>
                </a:r>
                <a:r>
                  <a:rPr lang="en-US" altLang="zh-CN" sz="1800" baseline="-25000">
                    <a:latin typeface="Futura" pitchFamily="32" charset="0"/>
                  </a:rPr>
                  <a:t>1</a:t>
                </a:r>
                <a:endParaRPr lang="en-US" altLang="zh-CN"/>
              </a:p>
            </p:txBody>
          </p:sp>
        </p:grpSp>
        <p:grpSp>
          <p:nvGrpSpPr>
            <p:cNvPr id="9" name="Group 33"/>
            <p:cNvGrpSpPr>
              <a:grpSpLocks/>
            </p:cNvGrpSpPr>
            <p:nvPr/>
          </p:nvGrpSpPr>
          <p:grpSpPr bwMode="auto">
            <a:xfrm>
              <a:off x="2112" y="3408"/>
              <a:ext cx="321" cy="244"/>
              <a:chOff x="1680" y="2880"/>
              <a:chExt cx="321" cy="244"/>
            </a:xfrm>
          </p:grpSpPr>
          <p:sp>
            <p:nvSpPr>
              <p:cNvPr id="193596" name="Oval 34"/>
              <p:cNvSpPr>
                <a:spLocks noChangeArrowheads="1"/>
              </p:cNvSpPr>
              <p:nvPr/>
            </p:nvSpPr>
            <p:spPr bwMode="auto">
              <a:xfrm>
                <a:off x="1728" y="2884"/>
                <a:ext cx="240" cy="240"/>
              </a:xfrm>
              <a:prstGeom prst="ellipse">
                <a:avLst/>
              </a:prstGeom>
              <a:noFill/>
              <a:ln w="38100">
                <a:solidFill>
                  <a:srgbClr val="FFBE2C"/>
                </a:solidFill>
                <a:round/>
                <a:headEnd/>
                <a:tailEnd/>
              </a:ln>
            </p:spPr>
            <p:txBody>
              <a:bodyPr wrap="none" anchor="ctr"/>
              <a:lstStyle/>
              <a:p>
                <a:endParaRPr lang="zh-CN" altLang="zh-CN"/>
              </a:p>
            </p:txBody>
          </p:sp>
          <p:sp>
            <p:nvSpPr>
              <p:cNvPr id="193597" name="Text Box 35"/>
              <p:cNvSpPr txBox="1">
                <a:spLocks noChangeArrowheads="1"/>
              </p:cNvSpPr>
              <p:nvPr/>
            </p:nvSpPr>
            <p:spPr bwMode="auto">
              <a:xfrm>
                <a:off x="1680" y="2880"/>
                <a:ext cx="321" cy="231"/>
              </a:xfrm>
              <a:prstGeom prst="rect">
                <a:avLst/>
              </a:prstGeom>
              <a:noFill/>
              <a:ln w="9525">
                <a:noFill/>
                <a:miter lim="800000"/>
                <a:headEnd/>
                <a:tailEnd/>
              </a:ln>
            </p:spPr>
            <p:txBody>
              <a:bodyPr wrap="none">
                <a:spAutoFit/>
              </a:bodyPr>
              <a:lstStyle/>
              <a:p>
                <a:r>
                  <a:rPr lang="en-US" altLang="zh-CN" sz="1800">
                    <a:latin typeface="Futura" pitchFamily="32" charset="0"/>
                  </a:rPr>
                  <a:t>a</a:t>
                </a:r>
                <a:r>
                  <a:rPr lang="en-US" altLang="zh-CN" sz="1800" baseline="30000">
                    <a:latin typeface="Futura" pitchFamily="32" charset="0"/>
                  </a:rPr>
                  <a:t>3</a:t>
                </a:r>
                <a:r>
                  <a:rPr lang="en-US" altLang="zh-CN" sz="1800" baseline="-25000">
                    <a:latin typeface="Futura" pitchFamily="32" charset="0"/>
                  </a:rPr>
                  <a:t>1</a:t>
                </a:r>
                <a:endParaRPr lang="en-US" altLang="zh-CN"/>
              </a:p>
            </p:txBody>
          </p:sp>
        </p:grpSp>
        <p:grpSp>
          <p:nvGrpSpPr>
            <p:cNvPr id="10" name="Group 36"/>
            <p:cNvGrpSpPr>
              <a:grpSpLocks/>
            </p:cNvGrpSpPr>
            <p:nvPr/>
          </p:nvGrpSpPr>
          <p:grpSpPr bwMode="auto">
            <a:xfrm>
              <a:off x="1248" y="3408"/>
              <a:ext cx="321" cy="244"/>
              <a:chOff x="1680" y="2880"/>
              <a:chExt cx="321" cy="244"/>
            </a:xfrm>
          </p:grpSpPr>
          <p:sp>
            <p:nvSpPr>
              <p:cNvPr id="193594" name="Oval 37"/>
              <p:cNvSpPr>
                <a:spLocks noChangeArrowheads="1"/>
              </p:cNvSpPr>
              <p:nvPr/>
            </p:nvSpPr>
            <p:spPr bwMode="auto">
              <a:xfrm>
                <a:off x="1728" y="2884"/>
                <a:ext cx="240" cy="240"/>
              </a:xfrm>
              <a:prstGeom prst="ellipse">
                <a:avLst/>
              </a:prstGeom>
              <a:noFill/>
              <a:ln w="38100">
                <a:solidFill>
                  <a:srgbClr val="FFBE2C"/>
                </a:solidFill>
                <a:round/>
                <a:headEnd/>
                <a:tailEnd/>
              </a:ln>
            </p:spPr>
            <p:txBody>
              <a:bodyPr wrap="none" anchor="ctr"/>
              <a:lstStyle/>
              <a:p>
                <a:endParaRPr lang="zh-CN" altLang="zh-CN"/>
              </a:p>
            </p:txBody>
          </p:sp>
          <p:sp>
            <p:nvSpPr>
              <p:cNvPr id="193595" name="Text Box 38"/>
              <p:cNvSpPr txBox="1">
                <a:spLocks noChangeArrowheads="1"/>
              </p:cNvSpPr>
              <p:nvPr/>
            </p:nvSpPr>
            <p:spPr bwMode="auto">
              <a:xfrm>
                <a:off x="1680" y="2880"/>
                <a:ext cx="321" cy="231"/>
              </a:xfrm>
              <a:prstGeom prst="rect">
                <a:avLst/>
              </a:prstGeom>
              <a:noFill/>
              <a:ln w="9525">
                <a:noFill/>
                <a:miter lim="800000"/>
                <a:headEnd/>
                <a:tailEnd/>
              </a:ln>
            </p:spPr>
            <p:txBody>
              <a:bodyPr wrap="none">
                <a:spAutoFit/>
              </a:bodyPr>
              <a:lstStyle/>
              <a:p>
                <a:r>
                  <a:rPr lang="en-US" altLang="zh-CN" sz="1800">
                    <a:latin typeface="Futura" pitchFamily="32" charset="0"/>
                  </a:rPr>
                  <a:t>a</a:t>
                </a:r>
                <a:r>
                  <a:rPr lang="en-US" altLang="zh-CN" sz="1800" baseline="30000">
                    <a:latin typeface="Futura" pitchFamily="32" charset="0"/>
                  </a:rPr>
                  <a:t>1</a:t>
                </a:r>
                <a:r>
                  <a:rPr lang="en-US" altLang="zh-CN" sz="1800" baseline="-25000">
                    <a:latin typeface="Futura" pitchFamily="32" charset="0"/>
                  </a:rPr>
                  <a:t>1</a:t>
                </a:r>
                <a:endParaRPr lang="en-US" altLang="zh-CN"/>
              </a:p>
            </p:txBody>
          </p:sp>
        </p:grpSp>
        <p:sp>
          <p:nvSpPr>
            <p:cNvPr id="193591" name="Line 39"/>
            <p:cNvSpPr>
              <a:spLocks noChangeShapeType="1"/>
            </p:cNvSpPr>
            <p:nvPr/>
          </p:nvSpPr>
          <p:spPr bwMode="auto">
            <a:xfrm flipH="1">
              <a:off x="1440" y="3072"/>
              <a:ext cx="288" cy="336"/>
            </a:xfrm>
            <a:prstGeom prst="line">
              <a:avLst/>
            </a:prstGeom>
            <a:noFill/>
            <a:ln w="38100">
              <a:solidFill>
                <a:srgbClr val="FFBE2C"/>
              </a:solidFill>
              <a:round/>
              <a:headEnd/>
              <a:tailEnd/>
            </a:ln>
          </p:spPr>
          <p:txBody>
            <a:bodyPr wrap="none" anchor="ctr"/>
            <a:lstStyle/>
            <a:p>
              <a:endParaRPr lang="zh-CN" altLang="en-US"/>
            </a:p>
          </p:txBody>
        </p:sp>
        <p:sp>
          <p:nvSpPr>
            <p:cNvPr id="193592" name="Line 40"/>
            <p:cNvSpPr>
              <a:spLocks noChangeShapeType="1"/>
            </p:cNvSpPr>
            <p:nvPr/>
          </p:nvSpPr>
          <p:spPr bwMode="auto">
            <a:xfrm flipH="1" flipV="1">
              <a:off x="1968" y="3072"/>
              <a:ext cx="288" cy="336"/>
            </a:xfrm>
            <a:prstGeom prst="line">
              <a:avLst/>
            </a:prstGeom>
            <a:noFill/>
            <a:ln w="38100">
              <a:solidFill>
                <a:srgbClr val="FFBE2C"/>
              </a:solidFill>
              <a:round/>
              <a:headEnd/>
              <a:tailEnd/>
            </a:ln>
          </p:spPr>
          <p:txBody>
            <a:bodyPr wrap="none" anchor="ctr"/>
            <a:lstStyle/>
            <a:p>
              <a:endParaRPr lang="zh-CN" altLang="en-US"/>
            </a:p>
          </p:txBody>
        </p:sp>
        <p:sp>
          <p:nvSpPr>
            <p:cNvPr id="193593" name="Line 41"/>
            <p:cNvSpPr>
              <a:spLocks noChangeShapeType="1"/>
            </p:cNvSpPr>
            <p:nvPr/>
          </p:nvSpPr>
          <p:spPr bwMode="auto">
            <a:xfrm flipH="1" flipV="1">
              <a:off x="1536" y="3552"/>
              <a:ext cx="624" cy="0"/>
            </a:xfrm>
            <a:prstGeom prst="line">
              <a:avLst/>
            </a:prstGeom>
            <a:noFill/>
            <a:ln w="38100">
              <a:solidFill>
                <a:srgbClr val="FFBE2C"/>
              </a:solidFill>
              <a:round/>
              <a:headEnd/>
              <a:tailEnd/>
            </a:ln>
          </p:spPr>
          <p:txBody>
            <a:bodyPr wrap="none" anchor="ctr"/>
            <a:lstStyle/>
            <a:p>
              <a:endParaRPr lang="zh-CN" altLang="en-US"/>
            </a:p>
          </p:txBody>
        </p:sp>
      </p:grpSp>
      <p:grpSp>
        <p:nvGrpSpPr>
          <p:cNvPr id="11" name="Group 42"/>
          <p:cNvGrpSpPr>
            <a:grpSpLocks/>
          </p:cNvGrpSpPr>
          <p:nvPr/>
        </p:nvGrpSpPr>
        <p:grpSpPr bwMode="auto">
          <a:xfrm>
            <a:off x="5105400" y="4343400"/>
            <a:ext cx="1881188" cy="1225550"/>
            <a:chOff x="1248" y="2880"/>
            <a:chExt cx="1185" cy="772"/>
          </a:xfrm>
        </p:grpSpPr>
        <p:grpSp>
          <p:nvGrpSpPr>
            <p:cNvPr id="12" name="Group 43"/>
            <p:cNvGrpSpPr>
              <a:grpSpLocks/>
            </p:cNvGrpSpPr>
            <p:nvPr/>
          </p:nvGrpSpPr>
          <p:grpSpPr bwMode="auto">
            <a:xfrm>
              <a:off x="1680" y="2880"/>
              <a:ext cx="321" cy="244"/>
              <a:chOff x="1680" y="2880"/>
              <a:chExt cx="321" cy="244"/>
            </a:xfrm>
          </p:grpSpPr>
          <p:sp>
            <p:nvSpPr>
              <p:cNvPr id="193586" name="Oval 44"/>
              <p:cNvSpPr>
                <a:spLocks noChangeArrowheads="1"/>
              </p:cNvSpPr>
              <p:nvPr/>
            </p:nvSpPr>
            <p:spPr bwMode="auto">
              <a:xfrm>
                <a:off x="1728" y="2884"/>
                <a:ext cx="240" cy="240"/>
              </a:xfrm>
              <a:prstGeom prst="ellipse">
                <a:avLst/>
              </a:prstGeom>
              <a:noFill/>
              <a:ln w="38100">
                <a:solidFill>
                  <a:srgbClr val="FFBE2C"/>
                </a:solidFill>
                <a:round/>
                <a:headEnd/>
                <a:tailEnd/>
              </a:ln>
            </p:spPr>
            <p:txBody>
              <a:bodyPr wrap="none" anchor="ctr"/>
              <a:lstStyle/>
              <a:p>
                <a:endParaRPr lang="zh-CN" altLang="zh-CN"/>
              </a:p>
            </p:txBody>
          </p:sp>
          <p:sp>
            <p:nvSpPr>
              <p:cNvPr id="193587" name="Text Box 45"/>
              <p:cNvSpPr txBox="1">
                <a:spLocks noChangeArrowheads="1"/>
              </p:cNvSpPr>
              <p:nvPr/>
            </p:nvSpPr>
            <p:spPr bwMode="auto">
              <a:xfrm>
                <a:off x="1680" y="2880"/>
                <a:ext cx="321" cy="231"/>
              </a:xfrm>
              <a:prstGeom prst="rect">
                <a:avLst/>
              </a:prstGeom>
              <a:noFill/>
              <a:ln w="9525">
                <a:noFill/>
                <a:miter lim="800000"/>
                <a:headEnd/>
                <a:tailEnd/>
              </a:ln>
            </p:spPr>
            <p:txBody>
              <a:bodyPr wrap="none">
                <a:spAutoFit/>
              </a:bodyPr>
              <a:lstStyle/>
              <a:p>
                <a:r>
                  <a:rPr lang="en-US" altLang="zh-CN" sz="1800">
                    <a:latin typeface="Futura" pitchFamily="32" charset="0"/>
                  </a:rPr>
                  <a:t>a</a:t>
                </a:r>
                <a:r>
                  <a:rPr lang="en-US" altLang="zh-CN" sz="1800" baseline="30000">
                    <a:latin typeface="Futura" pitchFamily="32" charset="0"/>
                  </a:rPr>
                  <a:t>2</a:t>
                </a:r>
                <a:r>
                  <a:rPr lang="en-US" altLang="zh-CN" sz="1800" baseline="-25000">
                    <a:latin typeface="Futura" pitchFamily="32" charset="0"/>
                  </a:rPr>
                  <a:t>2</a:t>
                </a:r>
                <a:endParaRPr lang="en-US" altLang="zh-CN"/>
              </a:p>
            </p:txBody>
          </p:sp>
        </p:grpSp>
        <p:grpSp>
          <p:nvGrpSpPr>
            <p:cNvPr id="13" name="Group 46"/>
            <p:cNvGrpSpPr>
              <a:grpSpLocks/>
            </p:cNvGrpSpPr>
            <p:nvPr/>
          </p:nvGrpSpPr>
          <p:grpSpPr bwMode="auto">
            <a:xfrm>
              <a:off x="2112" y="3408"/>
              <a:ext cx="321" cy="244"/>
              <a:chOff x="1680" y="2880"/>
              <a:chExt cx="321" cy="244"/>
            </a:xfrm>
          </p:grpSpPr>
          <p:sp>
            <p:nvSpPr>
              <p:cNvPr id="193584" name="Oval 47"/>
              <p:cNvSpPr>
                <a:spLocks noChangeArrowheads="1"/>
              </p:cNvSpPr>
              <p:nvPr/>
            </p:nvSpPr>
            <p:spPr bwMode="auto">
              <a:xfrm>
                <a:off x="1728" y="2884"/>
                <a:ext cx="240" cy="240"/>
              </a:xfrm>
              <a:prstGeom prst="ellipse">
                <a:avLst/>
              </a:prstGeom>
              <a:noFill/>
              <a:ln w="38100">
                <a:solidFill>
                  <a:srgbClr val="FFBE2C"/>
                </a:solidFill>
                <a:round/>
                <a:headEnd/>
                <a:tailEnd/>
              </a:ln>
            </p:spPr>
            <p:txBody>
              <a:bodyPr wrap="none" anchor="ctr"/>
              <a:lstStyle/>
              <a:p>
                <a:endParaRPr lang="zh-CN" altLang="zh-CN"/>
              </a:p>
            </p:txBody>
          </p:sp>
          <p:sp>
            <p:nvSpPr>
              <p:cNvPr id="193585" name="Text Box 48"/>
              <p:cNvSpPr txBox="1">
                <a:spLocks noChangeArrowheads="1"/>
              </p:cNvSpPr>
              <p:nvPr/>
            </p:nvSpPr>
            <p:spPr bwMode="auto">
              <a:xfrm>
                <a:off x="1680" y="2880"/>
                <a:ext cx="321" cy="231"/>
              </a:xfrm>
              <a:prstGeom prst="rect">
                <a:avLst/>
              </a:prstGeom>
              <a:noFill/>
              <a:ln w="9525">
                <a:noFill/>
                <a:miter lim="800000"/>
                <a:headEnd/>
                <a:tailEnd/>
              </a:ln>
            </p:spPr>
            <p:txBody>
              <a:bodyPr wrap="none">
                <a:spAutoFit/>
              </a:bodyPr>
              <a:lstStyle/>
              <a:p>
                <a:r>
                  <a:rPr lang="en-US" altLang="zh-CN" sz="1800">
                    <a:latin typeface="Futura" pitchFamily="32" charset="0"/>
                  </a:rPr>
                  <a:t>a</a:t>
                </a:r>
                <a:r>
                  <a:rPr lang="en-US" altLang="zh-CN" sz="1800" baseline="30000">
                    <a:latin typeface="Futura" pitchFamily="32" charset="0"/>
                  </a:rPr>
                  <a:t>3</a:t>
                </a:r>
                <a:r>
                  <a:rPr lang="en-US" altLang="zh-CN" sz="1800" baseline="-25000">
                    <a:latin typeface="Futura" pitchFamily="32" charset="0"/>
                  </a:rPr>
                  <a:t>2</a:t>
                </a:r>
                <a:endParaRPr lang="en-US" altLang="zh-CN"/>
              </a:p>
            </p:txBody>
          </p:sp>
        </p:grpSp>
        <p:grpSp>
          <p:nvGrpSpPr>
            <p:cNvPr id="14" name="Group 49"/>
            <p:cNvGrpSpPr>
              <a:grpSpLocks/>
            </p:cNvGrpSpPr>
            <p:nvPr/>
          </p:nvGrpSpPr>
          <p:grpSpPr bwMode="auto">
            <a:xfrm>
              <a:off x="1248" y="3408"/>
              <a:ext cx="321" cy="244"/>
              <a:chOff x="1680" y="2880"/>
              <a:chExt cx="321" cy="244"/>
            </a:xfrm>
          </p:grpSpPr>
          <p:sp>
            <p:nvSpPr>
              <p:cNvPr id="193582" name="Oval 50"/>
              <p:cNvSpPr>
                <a:spLocks noChangeArrowheads="1"/>
              </p:cNvSpPr>
              <p:nvPr/>
            </p:nvSpPr>
            <p:spPr bwMode="auto">
              <a:xfrm>
                <a:off x="1728" y="2884"/>
                <a:ext cx="240" cy="240"/>
              </a:xfrm>
              <a:prstGeom prst="ellipse">
                <a:avLst/>
              </a:prstGeom>
              <a:noFill/>
              <a:ln w="38100">
                <a:solidFill>
                  <a:srgbClr val="FFBE2C"/>
                </a:solidFill>
                <a:round/>
                <a:headEnd/>
                <a:tailEnd/>
              </a:ln>
            </p:spPr>
            <p:txBody>
              <a:bodyPr wrap="none" anchor="ctr"/>
              <a:lstStyle/>
              <a:p>
                <a:endParaRPr lang="zh-CN" altLang="zh-CN"/>
              </a:p>
            </p:txBody>
          </p:sp>
          <p:sp>
            <p:nvSpPr>
              <p:cNvPr id="193583" name="Text Box 51"/>
              <p:cNvSpPr txBox="1">
                <a:spLocks noChangeArrowheads="1"/>
              </p:cNvSpPr>
              <p:nvPr/>
            </p:nvSpPr>
            <p:spPr bwMode="auto">
              <a:xfrm>
                <a:off x="1680" y="2880"/>
                <a:ext cx="321" cy="231"/>
              </a:xfrm>
              <a:prstGeom prst="rect">
                <a:avLst/>
              </a:prstGeom>
              <a:noFill/>
              <a:ln w="9525">
                <a:noFill/>
                <a:miter lim="800000"/>
                <a:headEnd/>
                <a:tailEnd/>
              </a:ln>
            </p:spPr>
            <p:txBody>
              <a:bodyPr wrap="none">
                <a:spAutoFit/>
              </a:bodyPr>
              <a:lstStyle/>
              <a:p>
                <a:r>
                  <a:rPr lang="en-US" altLang="zh-CN" sz="1800">
                    <a:latin typeface="Futura" pitchFamily="32" charset="0"/>
                  </a:rPr>
                  <a:t>a</a:t>
                </a:r>
                <a:r>
                  <a:rPr lang="en-US" altLang="zh-CN" sz="1800" baseline="30000">
                    <a:latin typeface="Futura" pitchFamily="32" charset="0"/>
                  </a:rPr>
                  <a:t>1</a:t>
                </a:r>
                <a:r>
                  <a:rPr lang="en-US" altLang="zh-CN" sz="1800" baseline="-25000">
                    <a:latin typeface="Futura" pitchFamily="32" charset="0"/>
                  </a:rPr>
                  <a:t>2</a:t>
                </a:r>
                <a:endParaRPr lang="en-US" altLang="zh-CN"/>
              </a:p>
            </p:txBody>
          </p:sp>
        </p:grpSp>
        <p:sp>
          <p:nvSpPr>
            <p:cNvPr id="193579" name="Line 52"/>
            <p:cNvSpPr>
              <a:spLocks noChangeShapeType="1"/>
            </p:cNvSpPr>
            <p:nvPr/>
          </p:nvSpPr>
          <p:spPr bwMode="auto">
            <a:xfrm flipH="1">
              <a:off x="1440" y="3072"/>
              <a:ext cx="288" cy="336"/>
            </a:xfrm>
            <a:prstGeom prst="line">
              <a:avLst/>
            </a:prstGeom>
            <a:noFill/>
            <a:ln w="38100">
              <a:solidFill>
                <a:srgbClr val="FFBE2C"/>
              </a:solidFill>
              <a:round/>
              <a:headEnd/>
              <a:tailEnd/>
            </a:ln>
          </p:spPr>
          <p:txBody>
            <a:bodyPr wrap="none" anchor="ctr"/>
            <a:lstStyle/>
            <a:p>
              <a:endParaRPr lang="zh-CN" altLang="en-US"/>
            </a:p>
          </p:txBody>
        </p:sp>
        <p:sp>
          <p:nvSpPr>
            <p:cNvPr id="193580" name="Line 53"/>
            <p:cNvSpPr>
              <a:spLocks noChangeShapeType="1"/>
            </p:cNvSpPr>
            <p:nvPr/>
          </p:nvSpPr>
          <p:spPr bwMode="auto">
            <a:xfrm flipH="1" flipV="1">
              <a:off x="1968" y="3072"/>
              <a:ext cx="288" cy="336"/>
            </a:xfrm>
            <a:prstGeom prst="line">
              <a:avLst/>
            </a:prstGeom>
            <a:noFill/>
            <a:ln w="38100">
              <a:solidFill>
                <a:srgbClr val="FFBE2C"/>
              </a:solidFill>
              <a:round/>
              <a:headEnd/>
              <a:tailEnd/>
            </a:ln>
          </p:spPr>
          <p:txBody>
            <a:bodyPr wrap="none" anchor="ctr"/>
            <a:lstStyle/>
            <a:p>
              <a:endParaRPr lang="zh-CN" altLang="en-US"/>
            </a:p>
          </p:txBody>
        </p:sp>
        <p:sp>
          <p:nvSpPr>
            <p:cNvPr id="193581" name="Line 54"/>
            <p:cNvSpPr>
              <a:spLocks noChangeShapeType="1"/>
            </p:cNvSpPr>
            <p:nvPr/>
          </p:nvSpPr>
          <p:spPr bwMode="auto">
            <a:xfrm flipH="1" flipV="1">
              <a:off x="1536" y="3552"/>
              <a:ext cx="624" cy="0"/>
            </a:xfrm>
            <a:prstGeom prst="line">
              <a:avLst/>
            </a:prstGeom>
            <a:noFill/>
            <a:ln w="38100">
              <a:solidFill>
                <a:srgbClr val="FFBE2C"/>
              </a:solidFill>
              <a:round/>
              <a:headEnd/>
              <a:tailEnd/>
            </a:ln>
          </p:spPr>
          <p:txBody>
            <a:bodyPr wrap="none" anchor="ctr"/>
            <a:lstStyle/>
            <a:p>
              <a:endParaRPr lang="zh-CN" altLang="en-US"/>
            </a:p>
          </p:txBody>
        </p:sp>
      </p:grpSp>
      <p:sp>
        <p:nvSpPr>
          <p:cNvPr id="193544" name="Line 55"/>
          <p:cNvSpPr>
            <a:spLocks noChangeShapeType="1"/>
          </p:cNvSpPr>
          <p:nvPr/>
        </p:nvSpPr>
        <p:spPr bwMode="auto">
          <a:xfrm flipH="1" flipV="1">
            <a:off x="1828800" y="3733800"/>
            <a:ext cx="304800" cy="1524000"/>
          </a:xfrm>
          <a:prstGeom prst="line">
            <a:avLst/>
          </a:prstGeom>
          <a:noFill/>
          <a:ln w="38100">
            <a:solidFill>
              <a:srgbClr val="FFBE2C"/>
            </a:solidFill>
            <a:round/>
            <a:headEnd/>
            <a:tailEnd/>
          </a:ln>
        </p:spPr>
        <p:txBody>
          <a:bodyPr wrap="none" anchor="ctr"/>
          <a:lstStyle/>
          <a:p>
            <a:endParaRPr lang="zh-CN" altLang="en-US"/>
          </a:p>
        </p:txBody>
      </p:sp>
      <p:sp>
        <p:nvSpPr>
          <p:cNvPr id="193545" name="Line 56"/>
          <p:cNvSpPr>
            <a:spLocks noChangeShapeType="1"/>
          </p:cNvSpPr>
          <p:nvPr/>
        </p:nvSpPr>
        <p:spPr bwMode="auto">
          <a:xfrm flipV="1">
            <a:off x="2971800" y="3733800"/>
            <a:ext cx="2514600" cy="609600"/>
          </a:xfrm>
          <a:prstGeom prst="line">
            <a:avLst/>
          </a:prstGeom>
          <a:noFill/>
          <a:ln w="38100">
            <a:solidFill>
              <a:srgbClr val="FFBE2C"/>
            </a:solidFill>
            <a:round/>
            <a:headEnd/>
            <a:tailEnd/>
          </a:ln>
        </p:spPr>
        <p:txBody>
          <a:bodyPr wrap="none" anchor="ctr"/>
          <a:lstStyle/>
          <a:p>
            <a:endParaRPr lang="zh-CN" altLang="en-US"/>
          </a:p>
        </p:txBody>
      </p:sp>
      <p:sp>
        <p:nvSpPr>
          <p:cNvPr id="193546" name="Line 57"/>
          <p:cNvSpPr>
            <a:spLocks noChangeShapeType="1"/>
          </p:cNvSpPr>
          <p:nvPr/>
        </p:nvSpPr>
        <p:spPr bwMode="auto">
          <a:xfrm flipV="1">
            <a:off x="3657600" y="3733800"/>
            <a:ext cx="3352800" cy="1447800"/>
          </a:xfrm>
          <a:prstGeom prst="line">
            <a:avLst/>
          </a:prstGeom>
          <a:noFill/>
          <a:ln w="38100">
            <a:solidFill>
              <a:srgbClr val="FFBE2C"/>
            </a:solidFill>
            <a:round/>
            <a:headEnd/>
            <a:tailEnd/>
          </a:ln>
        </p:spPr>
        <p:txBody>
          <a:bodyPr wrap="none" anchor="ctr"/>
          <a:lstStyle/>
          <a:p>
            <a:endParaRPr lang="zh-CN" altLang="en-US"/>
          </a:p>
        </p:txBody>
      </p:sp>
      <p:sp>
        <p:nvSpPr>
          <p:cNvPr id="193547" name="Line 58"/>
          <p:cNvSpPr>
            <a:spLocks noChangeShapeType="1"/>
          </p:cNvSpPr>
          <p:nvPr/>
        </p:nvSpPr>
        <p:spPr bwMode="auto">
          <a:xfrm flipH="1" flipV="1">
            <a:off x="2667000" y="3733800"/>
            <a:ext cx="2590800" cy="1447800"/>
          </a:xfrm>
          <a:prstGeom prst="line">
            <a:avLst/>
          </a:prstGeom>
          <a:noFill/>
          <a:ln w="38100">
            <a:solidFill>
              <a:srgbClr val="FFBE2C"/>
            </a:solidFill>
            <a:round/>
            <a:headEnd/>
            <a:tailEnd/>
          </a:ln>
        </p:spPr>
        <p:txBody>
          <a:bodyPr wrap="none" anchor="ctr"/>
          <a:lstStyle/>
          <a:p>
            <a:endParaRPr lang="zh-CN" altLang="en-US"/>
          </a:p>
        </p:txBody>
      </p:sp>
      <p:sp>
        <p:nvSpPr>
          <p:cNvPr id="193548" name="Line 59"/>
          <p:cNvSpPr>
            <a:spLocks noChangeShapeType="1"/>
          </p:cNvSpPr>
          <p:nvPr/>
        </p:nvSpPr>
        <p:spPr bwMode="auto">
          <a:xfrm flipH="1" flipV="1">
            <a:off x="3429000" y="3733800"/>
            <a:ext cx="2514600" cy="609600"/>
          </a:xfrm>
          <a:prstGeom prst="line">
            <a:avLst/>
          </a:prstGeom>
          <a:noFill/>
          <a:ln w="38100">
            <a:solidFill>
              <a:srgbClr val="FFBE2C"/>
            </a:solidFill>
            <a:round/>
            <a:headEnd/>
            <a:tailEnd/>
          </a:ln>
        </p:spPr>
        <p:txBody>
          <a:bodyPr wrap="none" anchor="ctr"/>
          <a:lstStyle/>
          <a:p>
            <a:endParaRPr lang="zh-CN" altLang="en-US"/>
          </a:p>
        </p:txBody>
      </p:sp>
      <p:sp>
        <p:nvSpPr>
          <p:cNvPr id="193549" name="Line 60"/>
          <p:cNvSpPr>
            <a:spLocks noChangeShapeType="1"/>
          </p:cNvSpPr>
          <p:nvPr/>
        </p:nvSpPr>
        <p:spPr bwMode="auto">
          <a:xfrm flipV="1">
            <a:off x="6858000" y="3733800"/>
            <a:ext cx="228600" cy="1447800"/>
          </a:xfrm>
          <a:prstGeom prst="line">
            <a:avLst/>
          </a:prstGeom>
          <a:noFill/>
          <a:ln w="38100">
            <a:solidFill>
              <a:srgbClr val="FFBE2C"/>
            </a:solidFill>
            <a:round/>
            <a:headEnd/>
            <a:tailEnd/>
          </a:ln>
        </p:spPr>
        <p:txBody>
          <a:bodyPr wrap="none" anchor="ctr"/>
          <a:lstStyle/>
          <a:p>
            <a:endParaRPr lang="zh-CN" altLang="en-US"/>
          </a:p>
        </p:txBody>
      </p:sp>
      <p:sp>
        <p:nvSpPr>
          <p:cNvPr id="193550" name="Rectangle 62"/>
          <p:cNvSpPr>
            <a:spLocks noChangeArrowheads="1"/>
          </p:cNvSpPr>
          <p:nvPr/>
        </p:nvSpPr>
        <p:spPr bwMode="auto">
          <a:xfrm>
            <a:off x="762000" y="2057400"/>
            <a:ext cx="4665663" cy="503238"/>
          </a:xfrm>
          <a:prstGeom prst="rect">
            <a:avLst/>
          </a:prstGeom>
          <a:noFill/>
          <a:ln w="9525">
            <a:noFill/>
            <a:miter lim="800000"/>
            <a:headEnd/>
            <a:tailEnd/>
          </a:ln>
        </p:spPr>
        <p:txBody>
          <a:bodyPr wrap="none">
            <a:spAutoFit/>
          </a:bodyPr>
          <a:lstStyle/>
          <a:p>
            <a:r>
              <a:rPr lang="en-US" altLang="zh-CN" sz="2700">
                <a:latin typeface="Futura" pitchFamily="32" charset="0"/>
              </a:rPr>
              <a:t>(u</a:t>
            </a:r>
            <a:r>
              <a:rPr lang="en-US" altLang="zh-CN" sz="2700" baseline="-25000">
                <a:latin typeface="Futura" pitchFamily="32" charset="0"/>
              </a:rPr>
              <a:t>1</a:t>
            </a:r>
            <a:r>
              <a:rPr lang="en-US" altLang="zh-CN" sz="2700">
                <a:latin typeface="Futura" pitchFamily="32" charset="0"/>
                <a:sym typeface="Symbol" pitchFamily="32" charset="2"/>
              </a:rPr>
              <a:t></a:t>
            </a:r>
            <a:r>
              <a:rPr lang="en-US" altLang="zh-CN" sz="2700">
                <a:latin typeface="Futura" pitchFamily="32" charset="0"/>
              </a:rPr>
              <a:t>u</a:t>
            </a:r>
            <a:r>
              <a:rPr lang="en-US" altLang="zh-CN" sz="2700" baseline="-25000">
                <a:latin typeface="Futura" pitchFamily="32" charset="0"/>
              </a:rPr>
              <a:t>3</a:t>
            </a:r>
            <a:r>
              <a:rPr lang="en-US" altLang="zh-CN" sz="2700">
                <a:latin typeface="Futura" pitchFamily="32" charset="0"/>
                <a:sym typeface="Symbol" pitchFamily="32" charset="2"/>
              </a:rPr>
              <a:t></a:t>
            </a:r>
            <a:r>
              <a:rPr lang="en-US" altLang="zh-CN" sz="2700">
                <a:latin typeface="Futura" pitchFamily="32" charset="0"/>
              </a:rPr>
              <a:t>u</a:t>
            </a:r>
            <a:r>
              <a:rPr lang="en-US" altLang="zh-CN" sz="2700" baseline="-25000">
                <a:latin typeface="Futura" pitchFamily="32" charset="0"/>
              </a:rPr>
              <a:t>4</a:t>
            </a:r>
            <a:r>
              <a:rPr lang="en-US" altLang="zh-CN" sz="2700">
                <a:latin typeface="Futura" pitchFamily="32" charset="0"/>
              </a:rPr>
              <a:t>)</a:t>
            </a:r>
            <a:r>
              <a:rPr lang="en-US" altLang="zh-CN" sz="2700">
                <a:latin typeface="Futura" pitchFamily="32" charset="0"/>
                <a:sym typeface="Symbol" pitchFamily="32" charset="2"/>
              </a:rPr>
              <a:t></a:t>
            </a:r>
            <a:r>
              <a:rPr lang="en-US" altLang="zh-CN" sz="2700">
                <a:latin typeface="Futura" pitchFamily="32" charset="0"/>
              </a:rPr>
              <a:t>(</a:t>
            </a:r>
            <a:r>
              <a:rPr lang="en-US" altLang="zh-CN" sz="2700">
                <a:latin typeface="Futura" pitchFamily="32" charset="0"/>
                <a:sym typeface="Symbol" pitchFamily="32" charset="2"/>
              </a:rPr>
              <a:t></a:t>
            </a:r>
            <a:r>
              <a:rPr lang="en-US" altLang="zh-CN" sz="2700">
                <a:latin typeface="Futura" pitchFamily="32" charset="0"/>
              </a:rPr>
              <a:t>u</a:t>
            </a:r>
            <a:r>
              <a:rPr lang="en-US" altLang="zh-CN" sz="2700" baseline="-25000">
                <a:latin typeface="Futura" pitchFamily="32" charset="0"/>
              </a:rPr>
              <a:t>1</a:t>
            </a:r>
            <a:r>
              <a:rPr lang="en-US" altLang="zh-CN" sz="2700">
                <a:latin typeface="Futura" pitchFamily="32" charset="0"/>
                <a:sym typeface="Symbol" pitchFamily="32" charset="2"/>
              </a:rPr>
              <a:t></a:t>
            </a:r>
            <a:r>
              <a:rPr lang="en-US" altLang="zh-CN" sz="2700">
                <a:latin typeface="Futura" pitchFamily="32" charset="0"/>
              </a:rPr>
              <a:t>u</a:t>
            </a:r>
            <a:r>
              <a:rPr lang="en-US" altLang="zh-CN" sz="2700" baseline="-25000">
                <a:latin typeface="Futura" pitchFamily="32" charset="0"/>
              </a:rPr>
              <a:t>2</a:t>
            </a:r>
            <a:r>
              <a:rPr lang="en-US" altLang="zh-CN" sz="2700">
                <a:latin typeface="Futura" pitchFamily="32" charset="0"/>
                <a:sym typeface="Symbol" pitchFamily="32" charset="2"/>
              </a:rPr>
              <a:t></a:t>
            </a:r>
            <a:r>
              <a:rPr lang="en-US" altLang="zh-CN" sz="2700">
                <a:latin typeface="Futura" pitchFamily="32" charset="0"/>
              </a:rPr>
              <a:t>u</a:t>
            </a:r>
            <a:r>
              <a:rPr lang="en-US" altLang="zh-CN" sz="2700" baseline="-25000">
                <a:latin typeface="Futura" pitchFamily="32" charset="0"/>
              </a:rPr>
              <a:t>4</a:t>
            </a:r>
            <a:r>
              <a:rPr lang="en-US" altLang="zh-CN" sz="2700">
                <a:latin typeface="Futura" pitchFamily="32" charset="0"/>
              </a:rPr>
              <a:t>)</a:t>
            </a:r>
          </a:p>
        </p:txBody>
      </p:sp>
      <p:sp>
        <p:nvSpPr>
          <p:cNvPr id="193551" name="Rectangle 63"/>
          <p:cNvSpPr>
            <a:spLocks noChangeArrowheads="1"/>
          </p:cNvSpPr>
          <p:nvPr/>
        </p:nvSpPr>
        <p:spPr bwMode="auto">
          <a:xfrm>
            <a:off x="7467600" y="1752600"/>
            <a:ext cx="1219200" cy="2147888"/>
          </a:xfrm>
          <a:prstGeom prst="rect">
            <a:avLst/>
          </a:prstGeom>
          <a:noFill/>
          <a:ln w="9525">
            <a:noFill/>
            <a:miter lim="800000"/>
            <a:headEnd/>
            <a:tailEnd/>
          </a:ln>
        </p:spPr>
        <p:txBody>
          <a:bodyPr>
            <a:spAutoFit/>
          </a:bodyPr>
          <a:lstStyle/>
          <a:p>
            <a:r>
              <a:rPr lang="en-US" altLang="zh-CN" sz="2700">
                <a:latin typeface="Futura" pitchFamily="32" charset="0"/>
              </a:rPr>
              <a:t>u</a:t>
            </a:r>
            <a:r>
              <a:rPr lang="en-US" altLang="zh-CN" sz="2700" baseline="-25000">
                <a:latin typeface="Futura" pitchFamily="32" charset="0"/>
              </a:rPr>
              <a:t>1</a:t>
            </a:r>
            <a:r>
              <a:rPr lang="en-US" altLang="zh-CN" sz="2700">
                <a:latin typeface="Futura" pitchFamily="32" charset="0"/>
                <a:sym typeface="Symbol" pitchFamily="32" charset="2"/>
              </a:rPr>
              <a:t>= T</a:t>
            </a:r>
          </a:p>
          <a:p>
            <a:r>
              <a:rPr lang="en-US" altLang="zh-CN" sz="2700">
                <a:latin typeface="Futura" pitchFamily="32" charset="0"/>
              </a:rPr>
              <a:t>u</a:t>
            </a:r>
            <a:r>
              <a:rPr lang="en-US" altLang="zh-CN" sz="2700" baseline="-25000">
                <a:latin typeface="Futura" pitchFamily="32" charset="0"/>
              </a:rPr>
              <a:t>2</a:t>
            </a:r>
            <a:r>
              <a:rPr lang="en-US" altLang="zh-CN" sz="2700">
                <a:latin typeface="Futura" pitchFamily="32" charset="0"/>
                <a:sym typeface="Symbol" pitchFamily="32" charset="2"/>
              </a:rPr>
              <a:t>= F</a:t>
            </a:r>
          </a:p>
          <a:p>
            <a:r>
              <a:rPr lang="en-US" altLang="zh-CN" sz="2700">
                <a:latin typeface="Futura" pitchFamily="32" charset="0"/>
              </a:rPr>
              <a:t>u</a:t>
            </a:r>
            <a:r>
              <a:rPr lang="en-US" altLang="zh-CN" sz="2700" baseline="-25000">
                <a:latin typeface="Futura" pitchFamily="32" charset="0"/>
              </a:rPr>
              <a:t>3</a:t>
            </a:r>
            <a:r>
              <a:rPr lang="en-US" altLang="zh-CN" sz="2700">
                <a:latin typeface="Futura" pitchFamily="32" charset="0"/>
                <a:sym typeface="Symbol" pitchFamily="32" charset="2"/>
              </a:rPr>
              <a:t>= T</a:t>
            </a:r>
          </a:p>
          <a:p>
            <a:r>
              <a:rPr lang="en-US" altLang="zh-CN" sz="2700">
                <a:latin typeface="Futura" pitchFamily="32" charset="0"/>
              </a:rPr>
              <a:t>u</a:t>
            </a:r>
            <a:r>
              <a:rPr lang="en-US" altLang="zh-CN" sz="2700" baseline="-25000">
                <a:latin typeface="Futura" pitchFamily="32" charset="0"/>
              </a:rPr>
              <a:t>4</a:t>
            </a:r>
            <a:r>
              <a:rPr lang="en-US" altLang="zh-CN" sz="2700">
                <a:latin typeface="Futura" pitchFamily="32" charset="0"/>
                <a:sym typeface="Symbol" pitchFamily="32" charset="2"/>
              </a:rPr>
              <a:t>= F</a:t>
            </a:r>
          </a:p>
          <a:p>
            <a:endParaRPr lang="en-US" altLang="zh-CN" sz="2700">
              <a:latin typeface="Futura" pitchFamily="32" charset="0"/>
            </a:endParaRPr>
          </a:p>
        </p:txBody>
      </p:sp>
      <p:sp>
        <p:nvSpPr>
          <p:cNvPr id="970816" name="Oval 64"/>
          <p:cNvSpPr>
            <a:spLocks noChangeArrowheads="1"/>
          </p:cNvSpPr>
          <p:nvPr/>
        </p:nvSpPr>
        <p:spPr bwMode="auto">
          <a:xfrm>
            <a:off x="1600200" y="3352800"/>
            <a:ext cx="381000" cy="381000"/>
          </a:xfrm>
          <a:prstGeom prst="ellipse">
            <a:avLst/>
          </a:prstGeom>
          <a:solidFill>
            <a:schemeClr val="tx1">
              <a:alpha val="65881"/>
            </a:schemeClr>
          </a:solidFill>
          <a:ln w="9525">
            <a:solidFill>
              <a:schemeClr val="tx1"/>
            </a:solidFill>
            <a:round/>
            <a:headEnd/>
            <a:tailEnd/>
          </a:ln>
        </p:spPr>
        <p:txBody>
          <a:bodyPr wrap="none" anchor="ctr"/>
          <a:lstStyle/>
          <a:p>
            <a:endParaRPr lang="zh-CN" altLang="zh-CN"/>
          </a:p>
        </p:txBody>
      </p:sp>
      <p:sp>
        <p:nvSpPr>
          <p:cNvPr id="970817" name="Oval 65"/>
          <p:cNvSpPr>
            <a:spLocks noChangeArrowheads="1"/>
          </p:cNvSpPr>
          <p:nvPr/>
        </p:nvSpPr>
        <p:spPr bwMode="auto">
          <a:xfrm>
            <a:off x="3886200" y="3352800"/>
            <a:ext cx="381000" cy="381000"/>
          </a:xfrm>
          <a:prstGeom prst="ellipse">
            <a:avLst/>
          </a:prstGeom>
          <a:solidFill>
            <a:schemeClr val="tx1">
              <a:alpha val="65881"/>
            </a:schemeClr>
          </a:solidFill>
          <a:ln w="9525">
            <a:solidFill>
              <a:schemeClr val="tx1"/>
            </a:solidFill>
            <a:round/>
            <a:headEnd/>
            <a:tailEnd/>
          </a:ln>
        </p:spPr>
        <p:txBody>
          <a:bodyPr wrap="none" anchor="ctr"/>
          <a:lstStyle/>
          <a:p>
            <a:endParaRPr lang="zh-CN" altLang="zh-CN"/>
          </a:p>
        </p:txBody>
      </p:sp>
      <p:sp>
        <p:nvSpPr>
          <p:cNvPr id="970818" name="Oval 66"/>
          <p:cNvSpPr>
            <a:spLocks noChangeArrowheads="1"/>
          </p:cNvSpPr>
          <p:nvPr/>
        </p:nvSpPr>
        <p:spPr bwMode="auto">
          <a:xfrm>
            <a:off x="4648200" y="3352800"/>
            <a:ext cx="381000" cy="381000"/>
          </a:xfrm>
          <a:prstGeom prst="ellipse">
            <a:avLst/>
          </a:prstGeom>
          <a:solidFill>
            <a:schemeClr val="tx1">
              <a:alpha val="65881"/>
            </a:schemeClr>
          </a:solidFill>
          <a:ln w="9525">
            <a:solidFill>
              <a:schemeClr val="tx1"/>
            </a:solidFill>
            <a:round/>
            <a:headEnd/>
            <a:tailEnd/>
          </a:ln>
        </p:spPr>
        <p:txBody>
          <a:bodyPr wrap="none" anchor="ctr"/>
          <a:lstStyle/>
          <a:p>
            <a:endParaRPr lang="zh-CN" altLang="zh-CN"/>
          </a:p>
        </p:txBody>
      </p:sp>
      <p:sp>
        <p:nvSpPr>
          <p:cNvPr id="970819" name="Oval 67"/>
          <p:cNvSpPr>
            <a:spLocks noChangeArrowheads="1"/>
          </p:cNvSpPr>
          <p:nvPr/>
        </p:nvSpPr>
        <p:spPr bwMode="auto">
          <a:xfrm>
            <a:off x="6934200" y="3352800"/>
            <a:ext cx="381000" cy="381000"/>
          </a:xfrm>
          <a:prstGeom prst="ellipse">
            <a:avLst/>
          </a:prstGeom>
          <a:solidFill>
            <a:schemeClr val="tx1">
              <a:alpha val="65881"/>
            </a:schemeClr>
          </a:solidFill>
          <a:ln w="9525">
            <a:solidFill>
              <a:schemeClr val="tx1"/>
            </a:solidFill>
            <a:round/>
            <a:headEnd/>
            <a:tailEnd/>
          </a:ln>
        </p:spPr>
        <p:txBody>
          <a:bodyPr wrap="none" anchor="ctr"/>
          <a:lstStyle/>
          <a:p>
            <a:endParaRPr lang="zh-CN" altLang="zh-CN"/>
          </a:p>
        </p:txBody>
      </p:sp>
      <p:sp>
        <p:nvSpPr>
          <p:cNvPr id="970820" name="Oval 68"/>
          <p:cNvSpPr>
            <a:spLocks noChangeArrowheads="1"/>
          </p:cNvSpPr>
          <p:nvPr/>
        </p:nvSpPr>
        <p:spPr bwMode="auto">
          <a:xfrm>
            <a:off x="2743200" y="4343400"/>
            <a:ext cx="381000" cy="381000"/>
          </a:xfrm>
          <a:prstGeom prst="ellipse">
            <a:avLst/>
          </a:prstGeom>
          <a:solidFill>
            <a:schemeClr val="tx1">
              <a:alpha val="65881"/>
            </a:schemeClr>
          </a:solidFill>
          <a:ln w="9525">
            <a:solidFill>
              <a:schemeClr val="tx1"/>
            </a:solidFill>
            <a:round/>
            <a:headEnd/>
            <a:tailEnd/>
          </a:ln>
        </p:spPr>
        <p:txBody>
          <a:bodyPr wrap="none" anchor="ctr"/>
          <a:lstStyle/>
          <a:p>
            <a:endParaRPr lang="zh-CN" altLang="zh-CN"/>
          </a:p>
        </p:txBody>
      </p:sp>
      <p:sp>
        <p:nvSpPr>
          <p:cNvPr id="970821" name="Oval 69"/>
          <p:cNvSpPr>
            <a:spLocks noChangeArrowheads="1"/>
          </p:cNvSpPr>
          <p:nvPr/>
        </p:nvSpPr>
        <p:spPr bwMode="auto">
          <a:xfrm>
            <a:off x="3429000" y="5181600"/>
            <a:ext cx="381000" cy="381000"/>
          </a:xfrm>
          <a:prstGeom prst="ellipse">
            <a:avLst/>
          </a:prstGeom>
          <a:solidFill>
            <a:schemeClr val="tx1">
              <a:alpha val="65881"/>
            </a:schemeClr>
          </a:solidFill>
          <a:ln w="9525">
            <a:solidFill>
              <a:schemeClr val="tx1"/>
            </a:solidFill>
            <a:round/>
            <a:headEnd/>
            <a:tailEnd/>
          </a:ln>
        </p:spPr>
        <p:txBody>
          <a:bodyPr wrap="none" anchor="ctr"/>
          <a:lstStyle/>
          <a:p>
            <a:endParaRPr lang="zh-CN" altLang="zh-CN"/>
          </a:p>
        </p:txBody>
      </p:sp>
      <p:sp>
        <p:nvSpPr>
          <p:cNvPr id="970822" name="Oval 70"/>
          <p:cNvSpPr>
            <a:spLocks noChangeArrowheads="1"/>
          </p:cNvSpPr>
          <p:nvPr/>
        </p:nvSpPr>
        <p:spPr bwMode="auto">
          <a:xfrm>
            <a:off x="5867400" y="4343400"/>
            <a:ext cx="381000" cy="381000"/>
          </a:xfrm>
          <a:prstGeom prst="ellipse">
            <a:avLst/>
          </a:prstGeom>
          <a:solidFill>
            <a:schemeClr val="tx1">
              <a:alpha val="65881"/>
            </a:schemeClr>
          </a:solidFill>
          <a:ln w="9525">
            <a:solidFill>
              <a:schemeClr val="tx1"/>
            </a:solidFill>
            <a:round/>
            <a:headEnd/>
            <a:tailEnd/>
          </a:ln>
        </p:spPr>
        <p:txBody>
          <a:bodyPr wrap="none" anchor="ctr"/>
          <a:lstStyle/>
          <a:p>
            <a:endParaRPr lang="zh-CN" altLang="zh-CN"/>
          </a:p>
        </p:txBody>
      </p:sp>
      <p:sp>
        <p:nvSpPr>
          <p:cNvPr id="970823" name="Oval 71"/>
          <p:cNvSpPr>
            <a:spLocks noChangeArrowheads="1"/>
          </p:cNvSpPr>
          <p:nvPr/>
        </p:nvSpPr>
        <p:spPr bwMode="auto">
          <a:xfrm>
            <a:off x="5181600" y="5181600"/>
            <a:ext cx="381000" cy="381000"/>
          </a:xfrm>
          <a:prstGeom prst="ellipse">
            <a:avLst/>
          </a:prstGeom>
          <a:solidFill>
            <a:schemeClr val="tx1">
              <a:alpha val="65881"/>
            </a:schemeClr>
          </a:solidFill>
          <a:ln w="9525">
            <a:solidFill>
              <a:schemeClr val="tx1"/>
            </a:solidFill>
            <a:round/>
            <a:headEnd/>
            <a:tailEnd/>
          </a:ln>
        </p:spPr>
        <p:txBody>
          <a:bodyPr wrap="none" anchor="ctr"/>
          <a:lstStyle/>
          <a:p>
            <a:endParaRPr lang="zh-CN" altLang="zh-CN"/>
          </a:p>
        </p:txBody>
      </p:sp>
      <p:sp>
        <p:nvSpPr>
          <p:cNvPr id="970824" name="Line 72"/>
          <p:cNvSpPr>
            <a:spLocks noChangeShapeType="1"/>
          </p:cNvSpPr>
          <p:nvPr/>
        </p:nvSpPr>
        <p:spPr bwMode="auto">
          <a:xfrm>
            <a:off x="1981200" y="3505200"/>
            <a:ext cx="381000" cy="0"/>
          </a:xfrm>
          <a:prstGeom prst="line">
            <a:avLst/>
          </a:prstGeom>
          <a:noFill/>
          <a:ln w="38100">
            <a:solidFill>
              <a:schemeClr val="tx1"/>
            </a:solidFill>
            <a:round/>
            <a:headEnd/>
            <a:tailEnd/>
          </a:ln>
        </p:spPr>
        <p:txBody>
          <a:bodyPr wrap="none" anchor="ctr"/>
          <a:lstStyle/>
          <a:p>
            <a:endParaRPr lang="zh-CN" altLang="en-US"/>
          </a:p>
        </p:txBody>
      </p:sp>
      <p:sp>
        <p:nvSpPr>
          <p:cNvPr id="970825" name="Line 73"/>
          <p:cNvSpPr>
            <a:spLocks noChangeShapeType="1"/>
          </p:cNvSpPr>
          <p:nvPr/>
        </p:nvSpPr>
        <p:spPr bwMode="auto">
          <a:xfrm>
            <a:off x="3505200" y="3505200"/>
            <a:ext cx="381000" cy="0"/>
          </a:xfrm>
          <a:prstGeom prst="line">
            <a:avLst/>
          </a:prstGeom>
          <a:noFill/>
          <a:ln w="38100">
            <a:solidFill>
              <a:schemeClr val="tx1"/>
            </a:solidFill>
            <a:round/>
            <a:headEnd/>
            <a:tailEnd/>
          </a:ln>
        </p:spPr>
        <p:txBody>
          <a:bodyPr wrap="none" anchor="ctr"/>
          <a:lstStyle/>
          <a:p>
            <a:endParaRPr lang="zh-CN" altLang="en-US"/>
          </a:p>
        </p:txBody>
      </p:sp>
      <p:sp>
        <p:nvSpPr>
          <p:cNvPr id="970826" name="Line 74"/>
          <p:cNvSpPr>
            <a:spLocks noChangeShapeType="1"/>
          </p:cNvSpPr>
          <p:nvPr/>
        </p:nvSpPr>
        <p:spPr bwMode="auto">
          <a:xfrm>
            <a:off x="5029200" y="3505200"/>
            <a:ext cx="381000" cy="0"/>
          </a:xfrm>
          <a:prstGeom prst="line">
            <a:avLst/>
          </a:prstGeom>
          <a:noFill/>
          <a:ln w="38100">
            <a:solidFill>
              <a:schemeClr val="tx1"/>
            </a:solidFill>
            <a:round/>
            <a:headEnd/>
            <a:tailEnd/>
          </a:ln>
        </p:spPr>
        <p:txBody>
          <a:bodyPr wrap="none" anchor="ctr"/>
          <a:lstStyle/>
          <a:p>
            <a:endParaRPr lang="zh-CN" altLang="en-US"/>
          </a:p>
        </p:txBody>
      </p:sp>
      <p:sp>
        <p:nvSpPr>
          <p:cNvPr id="970827" name="Line 75"/>
          <p:cNvSpPr>
            <a:spLocks noChangeShapeType="1"/>
          </p:cNvSpPr>
          <p:nvPr/>
        </p:nvSpPr>
        <p:spPr bwMode="auto">
          <a:xfrm>
            <a:off x="6553200" y="3505200"/>
            <a:ext cx="381000" cy="0"/>
          </a:xfrm>
          <a:prstGeom prst="line">
            <a:avLst/>
          </a:prstGeom>
          <a:noFill/>
          <a:ln w="38100">
            <a:solidFill>
              <a:schemeClr val="tx1"/>
            </a:solidFill>
            <a:round/>
            <a:headEnd/>
            <a:tailEnd/>
          </a:ln>
        </p:spPr>
        <p:txBody>
          <a:bodyPr wrap="none" anchor="ctr"/>
          <a:lstStyle/>
          <a:p>
            <a:endParaRPr lang="zh-CN" altLang="en-US"/>
          </a:p>
        </p:txBody>
      </p:sp>
      <p:sp>
        <p:nvSpPr>
          <p:cNvPr id="970828" name="Line 76"/>
          <p:cNvSpPr>
            <a:spLocks noChangeShapeType="1"/>
          </p:cNvSpPr>
          <p:nvPr/>
        </p:nvSpPr>
        <p:spPr bwMode="auto">
          <a:xfrm>
            <a:off x="1828800" y="3733800"/>
            <a:ext cx="304800" cy="1447800"/>
          </a:xfrm>
          <a:prstGeom prst="line">
            <a:avLst/>
          </a:prstGeom>
          <a:noFill/>
          <a:ln w="38100">
            <a:solidFill>
              <a:schemeClr val="tx1"/>
            </a:solidFill>
            <a:round/>
            <a:headEnd/>
            <a:tailEnd/>
          </a:ln>
        </p:spPr>
        <p:txBody>
          <a:bodyPr wrap="none" anchor="ctr"/>
          <a:lstStyle/>
          <a:p>
            <a:endParaRPr lang="zh-CN" altLang="en-US"/>
          </a:p>
        </p:txBody>
      </p:sp>
      <p:sp>
        <p:nvSpPr>
          <p:cNvPr id="970829" name="Line 77"/>
          <p:cNvSpPr>
            <a:spLocks noChangeShapeType="1"/>
          </p:cNvSpPr>
          <p:nvPr/>
        </p:nvSpPr>
        <p:spPr bwMode="auto">
          <a:xfrm flipH="1">
            <a:off x="6858000" y="3733800"/>
            <a:ext cx="228600" cy="1524000"/>
          </a:xfrm>
          <a:prstGeom prst="line">
            <a:avLst/>
          </a:prstGeom>
          <a:noFill/>
          <a:ln w="38100">
            <a:solidFill>
              <a:schemeClr val="tx1"/>
            </a:solidFill>
            <a:round/>
            <a:headEnd/>
            <a:tailEnd/>
          </a:ln>
        </p:spPr>
        <p:txBody>
          <a:bodyPr wrap="none" anchor="ctr"/>
          <a:lstStyle/>
          <a:p>
            <a:endParaRPr lang="zh-CN" altLang="en-US"/>
          </a:p>
        </p:txBody>
      </p:sp>
      <p:sp>
        <p:nvSpPr>
          <p:cNvPr id="970830" name="Line 78"/>
          <p:cNvSpPr>
            <a:spLocks noChangeShapeType="1"/>
          </p:cNvSpPr>
          <p:nvPr/>
        </p:nvSpPr>
        <p:spPr bwMode="auto">
          <a:xfrm flipH="1">
            <a:off x="3657600" y="3733800"/>
            <a:ext cx="3352800" cy="1447800"/>
          </a:xfrm>
          <a:prstGeom prst="line">
            <a:avLst/>
          </a:prstGeom>
          <a:noFill/>
          <a:ln w="38100">
            <a:solidFill>
              <a:schemeClr val="tx1"/>
            </a:solidFill>
            <a:round/>
            <a:headEnd/>
            <a:tailEnd/>
          </a:ln>
        </p:spPr>
        <p:txBody>
          <a:bodyPr wrap="none" anchor="ctr"/>
          <a:lstStyle/>
          <a:p>
            <a:endParaRPr lang="zh-CN" altLang="en-US"/>
          </a:p>
        </p:txBody>
      </p:sp>
      <p:sp>
        <p:nvSpPr>
          <p:cNvPr id="970831" name="Line 79"/>
          <p:cNvSpPr>
            <a:spLocks noChangeShapeType="1"/>
          </p:cNvSpPr>
          <p:nvPr/>
        </p:nvSpPr>
        <p:spPr bwMode="auto">
          <a:xfrm flipH="1">
            <a:off x="2286000" y="4648200"/>
            <a:ext cx="457200" cy="533400"/>
          </a:xfrm>
          <a:prstGeom prst="line">
            <a:avLst/>
          </a:prstGeom>
          <a:noFill/>
          <a:ln w="38100">
            <a:solidFill>
              <a:schemeClr val="tx1"/>
            </a:solidFill>
            <a:round/>
            <a:headEnd/>
            <a:tailEnd/>
          </a:ln>
        </p:spPr>
        <p:txBody>
          <a:bodyPr wrap="none" anchor="ctr"/>
          <a:lstStyle/>
          <a:p>
            <a:endParaRPr lang="zh-CN" altLang="en-US"/>
          </a:p>
        </p:txBody>
      </p:sp>
      <p:sp>
        <p:nvSpPr>
          <p:cNvPr id="970832" name="Line 80"/>
          <p:cNvSpPr>
            <a:spLocks noChangeShapeType="1"/>
          </p:cNvSpPr>
          <p:nvPr/>
        </p:nvSpPr>
        <p:spPr bwMode="auto">
          <a:xfrm>
            <a:off x="3124200" y="4648200"/>
            <a:ext cx="457200" cy="533400"/>
          </a:xfrm>
          <a:prstGeom prst="line">
            <a:avLst/>
          </a:prstGeom>
          <a:noFill/>
          <a:ln w="38100">
            <a:solidFill>
              <a:schemeClr val="tx1"/>
            </a:solidFill>
            <a:round/>
            <a:headEnd/>
            <a:tailEnd/>
          </a:ln>
        </p:spPr>
        <p:txBody>
          <a:bodyPr wrap="none" anchor="ctr"/>
          <a:lstStyle/>
          <a:p>
            <a:endParaRPr lang="zh-CN" altLang="en-US"/>
          </a:p>
        </p:txBody>
      </p:sp>
      <p:sp>
        <p:nvSpPr>
          <p:cNvPr id="970833" name="Line 81"/>
          <p:cNvSpPr>
            <a:spLocks noChangeShapeType="1"/>
          </p:cNvSpPr>
          <p:nvPr/>
        </p:nvSpPr>
        <p:spPr bwMode="auto">
          <a:xfrm flipV="1">
            <a:off x="2971800" y="3733800"/>
            <a:ext cx="2514600" cy="609600"/>
          </a:xfrm>
          <a:prstGeom prst="line">
            <a:avLst/>
          </a:prstGeom>
          <a:noFill/>
          <a:ln w="38100">
            <a:solidFill>
              <a:schemeClr val="tx1"/>
            </a:solidFill>
            <a:round/>
            <a:headEnd/>
            <a:tailEnd/>
          </a:ln>
        </p:spPr>
        <p:txBody>
          <a:bodyPr wrap="none" anchor="ctr"/>
          <a:lstStyle/>
          <a:p>
            <a:endParaRPr lang="zh-CN" altLang="en-US"/>
          </a:p>
        </p:txBody>
      </p:sp>
      <p:sp>
        <p:nvSpPr>
          <p:cNvPr id="970834" name="Line 82"/>
          <p:cNvSpPr>
            <a:spLocks noChangeShapeType="1"/>
          </p:cNvSpPr>
          <p:nvPr/>
        </p:nvSpPr>
        <p:spPr bwMode="auto">
          <a:xfrm flipV="1">
            <a:off x="2438400" y="5410200"/>
            <a:ext cx="990600" cy="0"/>
          </a:xfrm>
          <a:prstGeom prst="line">
            <a:avLst/>
          </a:prstGeom>
          <a:noFill/>
          <a:ln w="38100">
            <a:solidFill>
              <a:schemeClr val="tx1"/>
            </a:solidFill>
            <a:round/>
            <a:headEnd/>
            <a:tailEnd/>
          </a:ln>
        </p:spPr>
        <p:txBody>
          <a:bodyPr wrap="none" anchor="ctr"/>
          <a:lstStyle/>
          <a:p>
            <a:endParaRPr lang="zh-CN" altLang="en-US"/>
          </a:p>
        </p:txBody>
      </p:sp>
      <p:sp>
        <p:nvSpPr>
          <p:cNvPr id="970835" name="Line 83"/>
          <p:cNvSpPr>
            <a:spLocks noChangeShapeType="1"/>
          </p:cNvSpPr>
          <p:nvPr/>
        </p:nvSpPr>
        <p:spPr bwMode="auto">
          <a:xfrm>
            <a:off x="2667000" y="3733800"/>
            <a:ext cx="2590800" cy="1447800"/>
          </a:xfrm>
          <a:prstGeom prst="line">
            <a:avLst/>
          </a:prstGeom>
          <a:noFill/>
          <a:ln w="38100">
            <a:solidFill>
              <a:schemeClr val="tx1"/>
            </a:solidFill>
            <a:round/>
            <a:headEnd/>
            <a:tailEnd/>
          </a:ln>
        </p:spPr>
        <p:txBody>
          <a:bodyPr wrap="none" anchor="ctr"/>
          <a:lstStyle/>
          <a:p>
            <a:endParaRPr lang="zh-CN" altLang="en-US"/>
          </a:p>
        </p:txBody>
      </p:sp>
      <p:sp>
        <p:nvSpPr>
          <p:cNvPr id="970836" name="Line 84"/>
          <p:cNvSpPr>
            <a:spLocks noChangeShapeType="1"/>
          </p:cNvSpPr>
          <p:nvPr/>
        </p:nvSpPr>
        <p:spPr bwMode="auto">
          <a:xfrm flipH="1">
            <a:off x="5410200" y="4648200"/>
            <a:ext cx="457200" cy="533400"/>
          </a:xfrm>
          <a:prstGeom prst="line">
            <a:avLst/>
          </a:prstGeom>
          <a:noFill/>
          <a:ln w="38100">
            <a:solidFill>
              <a:schemeClr val="tx1"/>
            </a:solidFill>
            <a:round/>
            <a:headEnd/>
            <a:tailEnd/>
          </a:ln>
        </p:spPr>
        <p:txBody>
          <a:bodyPr wrap="none" anchor="ctr"/>
          <a:lstStyle/>
          <a:p>
            <a:endParaRPr lang="zh-CN" altLang="en-US"/>
          </a:p>
        </p:txBody>
      </p:sp>
      <p:sp>
        <p:nvSpPr>
          <p:cNvPr id="970837" name="Line 85"/>
          <p:cNvSpPr>
            <a:spLocks noChangeShapeType="1"/>
          </p:cNvSpPr>
          <p:nvPr/>
        </p:nvSpPr>
        <p:spPr bwMode="auto">
          <a:xfrm flipH="1">
            <a:off x="5562600" y="5410200"/>
            <a:ext cx="990600" cy="0"/>
          </a:xfrm>
          <a:prstGeom prst="line">
            <a:avLst/>
          </a:prstGeom>
          <a:noFill/>
          <a:ln w="38100">
            <a:solidFill>
              <a:schemeClr val="tx1"/>
            </a:solidFill>
            <a:round/>
            <a:headEnd/>
            <a:tailEnd/>
          </a:ln>
        </p:spPr>
        <p:txBody>
          <a:bodyPr wrap="none" anchor="ctr"/>
          <a:lstStyle/>
          <a:p>
            <a:endParaRPr lang="zh-CN" altLang="en-US"/>
          </a:p>
        </p:txBody>
      </p:sp>
      <p:sp>
        <p:nvSpPr>
          <p:cNvPr id="970838" name="Line 86"/>
          <p:cNvSpPr>
            <a:spLocks noChangeShapeType="1"/>
          </p:cNvSpPr>
          <p:nvPr/>
        </p:nvSpPr>
        <p:spPr bwMode="auto">
          <a:xfrm flipH="1" flipV="1">
            <a:off x="6248400" y="4648200"/>
            <a:ext cx="457200" cy="533400"/>
          </a:xfrm>
          <a:prstGeom prst="line">
            <a:avLst/>
          </a:prstGeom>
          <a:noFill/>
          <a:ln w="38100">
            <a:solidFill>
              <a:schemeClr val="tx1"/>
            </a:solidFill>
            <a:round/>
            <a:headEnd/>
            <a:tailEnd/>
          </a:ln>
        </p:spPr>
        <p:txBody>
          <a:bodyPr wrap="none" anchor="ctr"/>
          <a:lstStyle/>
          <a:p>
            <a:endParaRPr lang="zh-CN" altLang="en-US"/>
          </a:p>
        </p:txBody>
      </p:sp>
      <p:sp>
        <p:nvSpPr>
          <p:cNvPr id="970839" name="Line 87"/>
          <p:cNvSpPr>
            <a:spLocks noChangeShapeType="1"/>
          </p:cNvSpPr>
          <p:nvPr/>
        </p:nvSpPr>
        <p:spPr bwMode="auto">
          <a:xfrm flipH="1" flipV="1">
            <a:off x="3429000" y="3733800"/>
            <a:ext cx="2514600" cy="609600"/>
          </a:xfrm>
          <a:prstGeom prst="line">
            <a:avLst/>
          </a:prstGeom>
          <a:noFill/>
          <a:ln w="38100">
            <a:solidFill>
              <a:schemeClr val="tx1"/>
            </a:solidFill>
            <a:round/>
            <a:headEnd/>
            <a:tailEnd/>
          </a:ln>
        </p:spPr>
        <p:txBody>
          <a:bodyPr wrap="none" anchor="ctr"/>
          <a:lstStyle/>
          <a:p>
            <a:endParaRPr lang="zh-CN" altLang="en-US"/>
          </a:p>
        </p:txBody>
      </p:sp>
      <p:sp>
        <p:nvSpPr>
          <p:cNvPr id="15" name="灯片编号占位符 14"/>
          <p:cNvSpPr>
            <a:spLocks noGrp="1"/>
          </p:cNvSpPr>
          <p:nvPr>
            <p:ph type="sldNum" sz="quarter" idx="12"/>
          </p:nvPr>
        </p:nvSpPr>
        <p:spPr/>
        <p:txBody>
          <a:bodyPr/>
          <a:lstStyle/>
          <a:p>
            <a:r>
              <a:rPr lang="en-US" altLang="zh-CN" smtClean="0"/>
              <a:t>Chapter11-</a:t>
            </a:r>
            <a:fld id="{3288BBC0-23D9-4B2C-ADBC-4005AE87FB9A}" type="slidenum">
              <a:rPr lang="en-US" altLang="zh-CN" smtClean="0"/>
              <a:pPr/>
              <a:t>96</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08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08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08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08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708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08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708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708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708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708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7083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708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708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708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7083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9708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1" nodeType="clickEffect">
                                  <p:stCondLst>
                                    <p:cond delay="0"/>
                                  </p:stCondLst>
                                  <p:childTnLst>
                                    <p:set>
                                      <p:cBhvr>
                                        <p:cTn id="70" dur="1" fill="hold">
                                          <p:stCondLst>
                                            <p:cond delay="0"/>
                                          </p:stCondLst>
                                        </p:cTn>
                                        <p:tgtEl>
                                          <p:spTgt spid="97083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7083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708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708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97083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97083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97083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97083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9708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816" grpId="0" animBg="1"/>
      <p:bldP spid="970817" grpId="0" animBg="1"/>
      <p:bldP spid="970818" grpId="0" animBg="1"/>
      <p:bldP spid="970819" grpId="0" animBg="1"/>
      <p:bldP spid="970820" grpId="0" animBg="1"/>
      <p:bldP spid="970821" grpId="0" animBg="1"/>
      <p:bldP spid="970822" grpId="0" animBg="1"/>
      <p:bldP spid="970823" grpId="0" animBg="1"/>
      <p:bldP spid="970824" grpId="0" animBg="1"/>
      <p:bldP spid="970825" grpId="0" animBg="1"/>
      <p:bldP spid="970826" grpId="0" animBg="1"/>
      <p:bldP spid="970827" grpId="0" animBg="1"/>
      <p:bldP spid="970828" grpId="0" animBg="1"/>
      <p:bldP spid="970829" grpId="0" animBg="1"/>
      <p:bldP spid="970830" grpId="0" animBg="1"/>
      <p:bldP spid="970830" grpId="1" animBg="1"/>
      <p:bldP spid="970831" grpId="0" animBg="1"/>
      <p:bldP spid="970832" grpId="0" animBg="1"/>
      <p:bldP spid="970833" grpId="0" animBg="1"/>
      <p:bldP spid="970834" grpId="0" animBg="1"/>
      <p:bldP spid="970835" grpId="0" animBg="1"/>
      <p:bldP spid="970836" grpId="0" animBg="1"/>
      <p:bldP spid="970837" grpId="0" animBg="1"/>
      <p:bldP spid="970838" grpId="0" animBg="1"/>
      <p:bldP spid="970839" grpId="0" animBg="1"/>
    </p:bldLst>
  </p:timing>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5588"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Correctness of Reduction</a:t>
            </a:r>
          </a:p>
        </p:txBody>
      </p:sp>
      <p:sp>
        <p:nvSpPr>
          <p:cNvPr id="195589" name="Rectangle 3"/>
          <p:cNvSpPr>
            <a:spLocks noGrp="1" noChangeArrowheads="1"/>
          </p:cNvSpPr>
          <p:nvPr>
            <p:ph type="body" idx="1"/>
          </p:nvPr>
        </p:nvSpPr>
        <p:spPr/>
        <p:txBody>
          <a:bodyPr/>
          <a:lstStyle/>
          <a:p>
            <a:r>
              <a:rPr lang="en-US" altLang="zh-CN" smtClean="0">
                <a:latin typeface="Franklin Gothic Book" pitchFamily="32" charset="0"/>
                <a:ea typeface="ＭＳ Ｐゴシック" pitchFamily="32" charset="-128"/>
              </a:rPr>
              <a:t>Since one from each pair is chosen, the edges in the pairs are covered.</a:t>
            </a:r>
          </a:p>
          <a:p>
            <a:r>
              <a:rPr lang="en-US" altLang="zh-CN" smtClean="0">
                <a:latin typeface="Franklin Gothic Book" pitchFamily="32" charset="0"/>
                <a:ea typeface="ＭＳ Ｐゴシック" pitchFamily="32" charset="-128"/>
              </a:rPr>
              <a:t>Since two from each triangle are chosen, the edges in the triangles are covered.</a:t>
            </a:r>
          </a:p>
          <a:p>
            <a:r>
              <a:rPr lang="en-US" altLang="zh-CN" smtClean="0">
                <a:latin typeface="Franklin Gothic Book" pitchFamily="32" charset="0"/>
                <a:ea typeface="ＭＳ Ｐゴシック" pitchFamily="32" charset="-128"/>
              </a:rPr>
              <a:t>For edges between triangles and pairs:</a:t>
            </a:r>
          </a:p>
          <a:p>
            <a:pPr lvl="1"/>
            <a:r>
              <a:rPr lang="en-US" altLang="zh-CN" smtClean="0">
                <a:latin typeface="Franklin Gothic Book" pitchFamily="32" charset="0"/>
                <a:ea typeface="ＭＳ Ｐゴシック" pitchFamily="32" charset="-128"/>
              </a:rPr>
              <a:t>edge to a true literal is covered by pair choice</a:t>
            </a:r>
          </a:p>
          <a:p>
            <a:pPr lvl="1"/>
            <a:r>
              <a:rPr lang="en-US" altLang="zh-CN" smtClean="0">
                <a:latin typeface="Franklin Gothic Book" pitchFamily="32" charset="0"/>
                <a:ea typeface="ＭＳ Ｐゴシック" pitchFamily="32" charset="-128"/>
              </a:rPr>
              <a:t>edges to false literals are covered by triangle choices</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97</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7636"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Correctness of Reduction</a:t>
            </a:r>
          </a:p>
        </p:txBody>
      </p:sp>
      <p:sp>
        <p:nvSpPr>
          <p:cNvPr id="197637" name="Rectangle 3"/>
          <p:cNvSpPr>
            <a:spLocks noGrp="1" noChangeArrowheads="1"/>
          </p:cNvSpPr>
          <p:nvPr>
            <p:ph type="body" idx="1"/>
          </p:nvPr>
        </p:nvSpPr>
        <p:spPr/>
        <p:txBody>
          <a:bodyPr/>
          <a:lstStyle/>
          <a:p>
            <a:pPr>
              <a:lnSpc>
                <a:spcPct val="90000"/>
              </a:lnSpc>
            </a:pPr>
            <a:r>
              <a:rPr lang="en-US" altLang="zh-CN" sz="2700" smtClean="0">
                <a:latin typeface="Franklin Gothic Book" pitchFamily="32" charset="0"/>
                <a:ea typeface="ＭＳ Ｐゴシック" pitchFamily="32" charset="-128"/>
              </a:rPr>
              <a:t>Suppose G has a vertex cover V' of size at most K.</a:t>
            </a:r>
          </a:p>
          <a:p>
            <a:pPr>
              <a:lnSpc>
                <a:spcPct val="90000"/>
              </a:lnSpc>
            </a:pPr>
            <a:r>
              <a:rPr lang="en-US" altLang="zh-CN" sz="2700" smtClean="0">
                <a:latin typeface="Franklin Gothic Book" pitchFamily="32" charset="0"/>
                <a:ea typeface="ＭＳ Ｐゴシック" pitchFamily="32" charset="-128"/>
              </a:rPr>
              <a:t>To cover the edges in the pairs, V' must contain at least one vertex in each pair</a:t>
            </a:r>
          </a:p>
          <a:p>
            <a:pPr>
              <a:lnSpc>
                <a:spcPct val="90000"/>
              </a:lnSpc>
            </a:pPr>
            <a:r>
              <a:rPr lang="en-US" altLang="zh-CN" sz="2700" smtClean="0">
                <a:latin typeface="Franklin Gothic Book" pitchFamily="32" charset="0"/>
                <a:ea typeface="ＭＳ Ｐゴシック" pitchFamily="32" charset="-128"/>
              </a:rPr>
              <a:t>To cover the edges in the triangles, V' must contain at least two vertices in each triangle</a:t>
            </a:r>
          </a:p>
          <a:p>
            <a:pPr>
              <a:lnSpc>
                <a:spcPct val="90000"/>
              </a:lnSpc>
            </a:pPr>
            <a:r>
              <a:rPr lang="en-US" altLang="zh-CN" sz="2700" smtClean="0">
                <a:latin typeface="Franklin Gothic Book" pitchFamily="32" charset="0"/>
                <a:ea typeface="ＭＳ Ｐゴシック" pitchFamily="32" charset="-128"/>
              </a:rPr>
              <a:t>Since there are n pairs and m triangles, and since K = n + 2m, V' contains </a:t>
            </a:r>
            <a:r>
              <a:rPr lang="en-US" altLang="zh-CN" sz="2700" i="1" smtClean="0">
                <a:latin typeface="Franklin Gothic Book" pitchFamily="32" charset="0"/>
                <a:ea typeface="ＭＳ Ｐゴシック" pitchFamily="32" charset="-128"/>
              </a:rPr>
              <a:t>exactly</a:t>
            </a:r>
            <a:r>
              <a:rPr lang="en-US" altLang="zh-CN" sz="2700" smtClean="0">
                <a:latin typeface="Franklin Gothic Book" pitchFamily="32" charset="0"/>
                <a:ea typeface="ＭＳ Ｐゴシック" pitchFamily="32" charset="-128"/>
              </a:rPr>
              <a:t> </a:t>
            </a:r>
            <a:r>
              <a:rPr lang="en-US" altLang="zh-CN" sz="2700" smtClean="0">
                <a:solidFill>
                  <a:srgbClr val="FF0000"/>
                </a:solidFill>
                <a:latin typeface="Franklin Gothic Book" pitchFamily="32" charset="0"/>
                <a:ea typeface="ＭＳ Ｐゴシック" pitchFamily="32" charset="-128"/>
              </a:rPr>
              <a:t>one from each pair and two from each triangle</a:t>
            </a:r>
            <a:r>
              <a:rPr lang="en-US" altLang="zh-CN" sz="2700" smtClean="0">
                <a:latin typeface="Franklin Gothic Book" pitchFamily="32" charset="0"/>
                <a:ea typeface="ＭＳ Ｐゴシック" pitchFamily="32" charset="-128"/>
              </a:rPr>
              <a:t>.</a:t>
            </a:r>
          </a:p>
          <a:p>
            <a:pPr lvl="1">
              <a:lnSpc>
                <a:spcPct val="90000"/>
              </a:lnSpc>
            </a:pPr>
            <a:endParaRPr lang="en-US" altLang="zh-CN" sz="2200" smtClean="0">
              <a:latin typeface="Franklin Gothic Book" pitchFamily="32" charset="0"/>
              <a:ea typeface="ＭＳ Ｐゴシック" pitchFamily="32" charset="-128"/>
            </a:endParaRP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98</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9684" name="Rectangle 2"/>
          <p:cNvSpPr>
            <a:spLocks noGrp="1" noChangeArrowheads="1"/>
          </p:cNvSpPr>
          <p:nvPr>
            <p:ph type="title"/>
          </p:nvPr>
        </p:nvSpPr>
        <p:spPr/>
        <p:txBody>
          <a:bodyPr/>
          <a:lstStyle/>
          <a:p>
            <a:r>
              <a:rPr lang="en-US" altLang="zh-CN" smtClean="0">
                <a:latin typeface="Franklin Gothic Book" pitchFamily="32" charset="0"/>
                <a:ea typeface="ＭＳ Ｐゴシック" pitchFamily="32" charset="-128"/>
              </a:rPr>
              <a:t>Correctness of Reduction</a:t>
            </a:r>
          </a:p>
        </p:txBody>
      </p:sp>
      <p:sp>
        <p:nvSpPr>
          <p:cNvPr id="199685" name="Rectangle 3"/>
          <p:cNvSpPr>
            <a:spLocks noGrp="1" noChangeArrowheads="1"/>
          </p:cNvSpPr>
          <p:nvPr>
            <p:ph type="body" idx="1"/>
          </p:nvPr>
        </p:nvSpPr>
        <p:spPr/>
        <p:txBody>
          <a:bodyPr/>
          <a:lstStyle/>
          <a:p>
            <a:r>
              <a:rPr lang="en-US" altLang="zh-CN" smtClean="0">
                <a:latin typeface="Franklin Gothic Book" pitchFamily="32" charset="0"/>
                <a:ea typeface="ＭＳ Ｐゴシック" pitchFamily="32" charset="-128"/>
              </a:rPr>
              <a:t>Use choice of vertices in pairs to define a truth assignment:</a:t>
            </a:r>
          </a:p>
          <a:p>
            <a:pPr lvl="1"/>
            <a:r>
              <a:rPr lang="en-US" altLang="zh-CN" smtClean="0">
                <a:latin typeface="Franklin Gothic Book" pitchFamily="32" charset="0"/>
                <a:ea typeface="ＭＳ Ｐゴシック" pitchFamily="32" charset="-128"/>
              </a:rPr>
              <a:t>if vertex u</a:t>
            </a:r>
            <a:r>
              <a:rPr lang="en-US" altLang="zh-CN" baseline="-25000" smtClean="0">
                <a:latin typeface="Franklin Gothic Book" pitchFamily="32" charset="0"/>
                <a:ea typeface="ＭＳ Ｐゴシック" pitchFamily="32" charset="-128"/>
              </a:rPr>
              <a:t>i</a:t>
            </a:r>
            <a:r>
              <a:rPr lang="en-US" altLang="zh-CN" smtClean="0">
                <a:latin typeface="Franklin Gothic Book" pitchFamily="32" charset="0"/>
                <a:ea typeface="ＭＳ Ｐゴシック" pitchFamily="32" charset="-128"/>
              </a:rPr>
              <a:t> is chosen, then set variable u</a:t>
            </a:r>
            <a:r>
              <a:rPr lang="en-US" altLang="zh-CN" baseline="-25000" smtClean="0">
                <a:latin typeface="Franklin Gothic Book" pitchFamily="32" charset="0"/>
                <a:ea typeface="ＭＳ Ｐゴシック" pitchFamily="32" charset="-128"/>
              </a:rPr>
              <a:t>i</a:t>
            </a:r>
            <a:r>
              <a:rPr lang="en-US" altLang="zh-CN" smtClean="0">
                <a:latin typeface="Franklin Gothic Book" pitchFamily="32" charset="0"/>
                <a:ea typeface="ＭＳ Ｐゴシック" pitchFamily="32" charset="-128"/>
              </a:rPr>
              <a:t> to T</a:t>
            </a:r>
          </a:p>
          <a:p>
            <a:pPr lvl="1"/>
            <a:r>
              <a:rPr lang="en-US" altLang="zh-CN" smtClean="0">
                <a:latin typeface="Franklin Gothic Book" pitchFamily="32" charset="0"/>
                <a:ea typeface="ＭＳ Ｐゴシック" pitchFamily="32" charset="-128"/>
              </a:rPr>
              <a:t>if vertex </a:t>
            </a:r>
            <a:r>
              <a:rPr lang="en-US" altLang="zh-CN" smtClean="0">
                <a:latin typeface="Franklin Gothic Book" pitchFamily="32" charset="0"/>
                <a:ea typeface="ＭＳ Ｐゴシック" pitchFamily="32" charset="-128"/>
                <a:sym typeface="Symbol" pitchFamily="32" charset="2"/>
              </a:rPr>
              <a:t></a:t>
            </a:r>
            <a:r>
              <a:rPr lang="en-US" altLang="zh-CN" smtClean="0">
                <a:latin typeface="Franklin Gothic Book" pitchFamily="32" charset="0"/>
                <a:ea typeface="ＭＳ Ｐゴシック" pitchFamily="32" charset="-128"/>
              </a:rPr>
              <a:t>u</a:t>
            </a:r>
            <a:r>
              <a:rPr lang="en-US" altLang="zh-CN" baseline="-25000" smtClean="0">
                <a:latin typeface="Franklin Gothic Book" pitchFamily="32" charset="0"/>
                <a:ea typeface="ＭＳ Ｐゴシック" pitchFamily="32" charset="-128"/>
              </a:rPr>
              <a:t>i</a:t>
            </a:r>
            <a:r>
              <a:rPr lang="en-US" altLang="zh-CN" smtClean="0">
                <a:latin typeface="Franklin Gothic Book" pitchFamily="32" charset="0"/>
                <a:ea typeface="ＭＳ Ｐゴシック" pitchFamily="32" charset="-128"/>
              </a:rPr>
              <a:t> is chosen, then set variable u</a:t>
            </a:r>
            <a:r>
              <a:rPr lang="en-US" altLang="zh-CN" baseline="-25000" smtClean="0">
                <a:latin typeface="Franklin Gothic Book" pitchFamily="32" charset="0"/>
                <a:ea typeface="ＭＳ Ｐゴシック" pitchFamily="32" charset="-128"/>
              </a:rPr>
              <a:t>i</a:t>
            </a:r>
            <a:r>
              <a:rPr lang="en-US" altLang="zh-CN" smtClean="0">
                <a:latin typeface="Franklin Gothic Book" pitchFamily="32" charset="0"/>
                <a:ea typeface="ＭＳ Ｐゴシック" pitchFamily="32" charset="-128"/>
              </a:rPr>
              <a:t> to F</a:t>
            </a:r>
          </a:p>
          <a:p>
            <a:r>
              <a:rPr lang="en-US" altLang="zh-CN" smtClean="0">
                <a:latin typeface="Franklin Gothic Book" pitchFamily="32" charset="0"/>
                <a:ea typeface="ＭＳ Ｐゴシック" pitchFamily="32" charset="-128"/>
              </a:rPr>
              <a:t>Why is this a satisfying truth assignment?</a:t>
            </a:r>
          </a:p>
          <a:p>
            <a:r>
              <a:rPr lang="en-US" altLang="zh-CN" smtClean="0">
                <a:latin typeface="Franklin Gothic Book" pitchFamily="32" charset="0"/>
                <a:ea typeface="ＭＳ Ｐゴシック" pitchFamily="32" charset="-128"/>
              </a:rPr>
              <a:t>Suppose in contradiction some clause has no true literal.</a:t>
            </a:r>
          </a:p>
        </p:txBody>
      </p:sp>
      <p:sp>
        <p:nvSpPr>
          <p:cNvPr id="2" name="灯片编号占位符 1"/>
          <p:cNvSpPr>
            <a:spLocks noGrp="1"/>
          </p:cNvSpPr>
          <p:nvPr>
            <p:ph type="sldNum" sz="quarter" idx="12"/>
          </p:nvPr>
        </p:nvSpPr>
        <p:spPr/>
        <p:txBody>
          <a:bodyPr/>
          <a:lstStyle/>
          <a:p>
            <a:r>
              <a:rPr lang="en-US" altLang="zh-CN" smtClean="0"/>
              <a:t>Chapter11-</a:t>
            </a:r>
            <a:fld id="{3288BBC0-23D9-4B2C-ADBC-4005AE87FB9A}" type="slidenum">
              <a:rPr lang="en-US" altLang="zh-CN" smtClean="0"/>
              <a:pPr/>
              <a:t>99</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3006</TotalTime>
  <Words>13030</Words>
  <Application>Microsoft Office PowerPoint</Application>
  <PresentationFormat>全屏显示(4:3)</PresentationFormat>
  <Paragraphs>1431</Paragraphs>
  <Slides>165</Slides>
  <Notes>49</Notes>
  <HiddenSlides>34</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6</vt:i4>
      </vt:variant>
      <vt:variant>
        <vt:lpstr>幻灯片标题</vt:lpstr>
      </vt:variant>
      <vt:variant>
        <vt:i4>165</vt:i4>
      </vt:variant>
    </vt:vector>
  </HeadingPairs>
  <TitlesOfParts>
    <vt:vector size="194" baseType="lpstr">
      <vt:lpstr>ComicSansMS</vt:lpstr>
      <vt:lpstr>Futura</vt:lpstr>
      <vt:lpstr>ＭＳ Ｐゴシック</vt:lpstr>
      <vt:lpstr>ＭＳ Ｐゴシック</vt:lpstr>
      <vt:lpstr>新細明體</vt:lpstr>
      <vt:lpstr>SymbolMT</vt:lpstr>
      <vt:lpstr>TimesNewRoman</vt:lpstr>
      <vt:lpstr>黑体</vt:lpstr>
      <vt:lpstr>华文中宋</vt:lpstr>
      <vt:lpstr>楷体_GB2312</vt:lpstr>
      <vt:lpstr>宋体</vt:lpstr>
      <vt:lpstr>微软雅黑</vt:lpstr>
      <vt:lpstr>Arial</vt:lpstr>
      <vt:lpstr>Arial Black</vt:lpstr>
      <vt:lpstr>Brush Script MT</vt:lpstr>
      <vt:lpstr>Calibri</vt:lpstr>
      <vt:lpstr>Franklin Gothic Book</vt:lpstr>
      <vt:lpstr>Garamond</vt:lpstr>
      <vt:lpstr>Lucida Sans Unicode</vt:lpstr>
      <vt:lpstr>Symbol</vt:lpstr>
      <vt:lpstr>Times New Roman</vt:lpstr>
      <vt:lpstr>Wingdings</vt:lpstr>
      <vt:lpstr>Watermark</vt:lpstr>
      <vt:lpstr>Microsoft 公式 3.0</vt:lpstr>
      <vt:lpstr>公式</vt:lpstr>
      <vt:lpstr>包装程序外壳对象</vt:lpstr>
      <vt:lpstr>Document</vt:lpstr>
      <vt:lpstr>Microsoft Word 97 - 2003 文档</vt:lpstr>
      <vt:lpstr>Equation</vt:lpstr>
      <vt:lpstr>PowerPoint 演示文稿</vt:lpstr>
      <vt:lpstr>Chapter 8</vt:lpstr>
      <vt:lpstr>Contents</vt:lpstr>
      <vt:lpstr>11.0计算模型(简介）</vt:lpstr>
      <vt:lpstr>随机存取机RAM</vt:lpstr>
      <vt:lpstr>随机存取机RAM</vt:lpstr>
      <vt:lpstr>随机存取存储程序机RASP</vt:lpstr>
      <vt:lpstr>随机存取存储程序机RASP</vt:lpstr>
      <vt:lpstr>图灵机（Turing Machine)</vt:lpstr>
      <vt:lpstr>图灵机（Turing Machine)</vt:lpstr>
      <vt:lpstr>其他图灵机模型</vt:lpstr>
      <vt:lpstr>图灵机</vt:lpstr>
      <vt:lpstr>10.2 Polynomial Time Algorithms</vt:lpstr>
      <vt:lpstr>是不是什么问题都是单计算机可解的？</vt:lpstr>
      <vt:lpstr>例:</vt:lpstr>
      <vt:lpstr>是不是什么问题都是并行计算机可解的？</vt:lpstr>
      <vt:lpstr>易难/难解/不可解问题</vt:lpstr>
      <vt:lpstr>PowerPoint 演示文稿</vt:lpstr>
      <vt:lpstr>Classifying Problems</vt:lpstr>
      <vt:lpstr>PowerPoint 演示文稿</vt:lpstr>
      <vt:lpstr>PowerPoint 演示文稿</vt:lpstr>
      <vt:lpstr>PowerPoint 演示文稿</vt:lpstr>
      <vt:lpstr>PowerPoint 演示文稿</vt:lpstr>
      <vt:lpstr>PowerPoint 演示文稿</vt:lpstr>
      <vt:lpstr>PowerPoint 演示文稿</vt:lpstr>
      <vt:lpstr>10.3 The Class NP</vt:lpstr>
      <vt:lpstr>Verifying a Candidate Solution</vt:lpstr>
      <vt:lpstr>PowerPoint 演示文稿</vt:lpstr>
      <vt:lpstr>PowerPoint 演示文稿</vt:lpstr>
      <vt:lpstr>PowerPoint 演示文稿</vt:lpstr>
      <vt:lpstr>PowerPoint 演示文稿</vt:lpstr>
      <vt:lpstr>Verifying a Candidate Solution vs. Solving a Problem</vt:lpstr>
      <vt:lpstr>P vs. NP</vt:lpstr>
      <vt:lpstr>NP-Complete Problems</vt:lpstr>
      <vt:lpstr>Relationship Between NP and P</vt:lpstr>
      <vt:lpstr>P = NP Question</vt:lpstr>
      <vt:lpstr>NP-Completeness Theory</vt:lpstr>
      <vt:lpstr>判定问题、语言和编码 </vt:lpstr>
      <vt:lpstr>编码</vt:lpstr>
      <vt:lpstr>编码的条件</vt:lpstr>
      <vt:lpstr>编码的标准</vt:lpstr>
      <vt:lpstr>More Complicated Encodings</vt:lpstr>
      <vt:lpstr>Definition of P</vt:lpstr>
      <vt:lpstr>Example: Element Uniqueness</vt:lpstr>
      <vt:lpstr>Example: Clique</vt:lpstr>
      <vt:lpstr>Example of a Decision Problem in P</vt:lpstr>
      <vt:lpstr>Halting problem</vt:lpstr>
      <vt:lpstr>Definition of NP</vt:lpstr>
      <vt:lpstr>Deterministic algorithms</vt:lpstr>
      <vt:lpstr>Nondeterministic algorithms</vt:lpstr>
      <vt:lpstr>Nondeterministic operations and functions</vt:lpstr>
      <vt:lpstr>Example of a Decision Problem in NP</vt:lpstr>
      <vt:lpstr>PowerPoint 演示文稿</vt:lpstr>
      <vt:lpstr>Composite (合数) Problem</vt:lpstr>
      <vt:lpstr>Example of a Decision Problem in NP</vt:lpstr>
      <vt:lpstr>PowerPoint 演示文稿</vt:lpstr>
      <vt:lpstr>Going From Verifying to Solving</vt:lpstr>
      <vt:lpstr>Number of Candidate Solutions</vt:lpstr>
      <vt:lpstr>Trying to be Smarter</vt:lpstr>
      <vt:lpstr>Distinction: P and NP</vt:lpstr>
      <vt:lpstr>Polynomial Reduction</vt:lpstr>
      <vt:lpstr>多项式变换与可满足性问题 </vt:lpstr>
      <vt:lpstr>Polynomial Reduction</vt:lpstr>
      <vt:lpstr>Problem Reduction</vt:lpstr>
      <vt:lpstr>PowerPoint 演示文稿</vt:lpstr>
      <vt:lpstr>问题变换与计算复杂性归约</vt:lpstr>
      <vt:lpstr>问题变换与计算复杂性归约</vt:lpstr>
      <vt:lpstr>Polynomial Reduction Theorem</vt:lpstr>
      <vt:lpstr>Implications</vt:lpstr>
      <vt:lpstr>Example of Polynomial Reduction</vt:lpstr>
      <vt:lpstr>The Reduction</vt:lpstr>
      <vt:lpstr>Figure for Reduction</vt:lpstr>
      <vt:lpstr>Figure for Reduction</vt:lpstr>
      <vt:lpstr>Correctness of the Reduction</vt:lpstr>
      <vt:lpstr>Correctness of the Reduction</vt:lpstr>
      <vt:lpstr>Implications:</vt:lpstr>
      <vt:lpstr>Transitivity of Polynomial Reductions</vt:lpstr>
      <vt:lpstr>NPC and NP-hard</vt:lpstr>
      <vt:lpstr>Implication of NP-Completeness</vt:lpstr>
      <vt:lpstr>PowerPoint 演示文稿</vt:lpstr>
      <vt:lpstr>Showing NP-Completeness</vt:lpstr>
      <vt:lpstr>Showing NP-Completeness with a Reduction</vt:lpstr>
      <vt:lpstr>Cook’s theorem (1971)</vt:lpstr>
      <vt:lpstr>  一些典型的NP完全问题</vt:lpstr>
      <vt:lpstr>Satisfiability Problem</vt:lpstr>
      <vt:lpstr>SAT is NP-complete</vt:lpstr>
      <vt:lpstr> 3-CNF satisfiability </vt:lpstr>
      <vt:lpstr>        3-SAT is NP-Complete</vt:lpstr>
      <vt:lpstr>三元可满足性问题（3_SATISFIABILITY）</vt:lpstr>
      <vt:lpstr>三元可满足性问题（3_SATISFIABILITY）</vt:lpstr>
      <vt:lpstr>三元可满足性问题（3_SATISFIABILITY）</vt:lpstr>
      <vt:lpstr>三元可满足性问题（3_SATISFIABILITY）</vt:lpstr>
      <vt:lpstr>Reducing 3SAT to VC</vt:lpstr>
      <vt:lpstr>Example of Reduction</vt:lpstr>
      <vt:lpstr>Correctness of Reduction</vt:lpstr>
      <vt:lpstr>Example of Reduction</vt:lpstr>
      <vt:lpstr>Correctness of Reduction</vt:lpstr>
      <vt:lpstr>Correctness of Reduction</vt:lpstr>
      <vt:lpstr>Correctness of Reduction</vt:lpstr>
      <vt:lpstr>Correctness of Reduction</vt:lpstr>
      <vt:lpstr>Running Time of the Reduction</vt:lpstr>
      <vt:lpstr>VC and CLIQUE</vt:lpstr>
      <vt:lpstr>Some NP-Complete Problems</vt:lpstr>
      <vt:lpstr>PowerPoint 演示文稿</vt:lpstr>
      <vt:lpstr>PowerPoint 演示文稿</vt:lpstr>
      <vt:lpstr>SAT问题∝p团问题CLIQUE</vt:lpstr>
      <vt:lpstr>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一些典型的NP完全问题</vt:lpstr>
      <vt:lpstr>NP完全问题</vt:lpstr>
      <vt:lpstr>下面各问题都在NP中</vt:lpstr>
      <vt:lpstr>节点覆盖问题（VC）</vt:lpstr>
      <vt:lpstr>回路边集问题 </vt:lpstr>
      <vt:lpstr>集合覆盖问题 </vt:lpstr>
      <vt:lpstr>其他的NP完全问题</vt:lpstr>
      <vt:lpstr>其他的NP完全问题</vt:lpstr>
      <vt:lpstr>PowerPoint 演示文稿</vt:lpstr>
      <vt:lpstr>相关资源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旅行售货员问题近似算法</vt:lpstr>
      <vt:lpstr>PowerPoint 演示文稿</vt:lpstr>
      <vt:lpstr>PowerPoint 演示文稿</vt:lpstr>
      <vt:lpstr>2  一般的旅行售货员问题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子集和问题的近似算法</vt:lpstr>
      <vt:lpstr>PowerPoint 演示文稿</vt:lpstr>
      <vt:lpstr>2  子集和问题的完全多项式时间近似格式</vt:lpstr>
      <vt:lpstr>2  子集和问题的完全多项式时间近似格式</vt:lpstr>
      <vt:lpstr>PowerPoint 演示文稿</vt:lpstr>
      <vt:lpstr>co_NP类和NPI类问题</vt:lpstr>
      <vt:lpstr>co_NP类和NPI类问题</vt:lpstr>
      <vt:lpstr>co_NP类和NPI类问题</vt:lpstr>
      <vt:lpstr>co_NP类和NPI类问题</vt:lpstr>
      <vt:lpstr>co_NP类和NPI类问题</vt:lpstr>
      <vt:lpstr>co_NP类和NPI类问题</vt:lpstr>
      <vt:lpstr>co_NP类和NPI类问题</vt:lpstr>
      <vt:lpstr>PowerPoint 演示文稿</vt:lpstr>
      <vt:lpstr>PowerPoint 演示文稿</vt:lpstr>
      <vt:lpstr>PowerPoint 演示文稿</vt:lpstr>
      <vt:lpstr>PowerPoint 演示文稿</vt:lpstr>
      <vt:lpstr>PowerPoint 演示文稿</vt:lpstr>
      <vt:lpstr>PowerPoint 演示文稿</vt:lpstr>
    </vt:vector>
  </TitlesOfParts>
  <Company>CS of SWUST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算法分析与设计 The Analysis and Design of Algorithms</dc:title>
  <dc:creator>YU Lasheng</dc:creator>
  <cp:lastModifiedBy>余腊生</cp:lastModifiedBy>
  <cp:revision>319</cp:revision>
  <dcterms:created xsi:type="dcterms:W3CDTF">2005-08-20T01:59:54Z</dcterms:created>
  <dcterms:modified xsi:type="dcterms:W3CDTF">2022-06-10T07:30:59Z</dcterms:modified>
</cp:coreProperties>
</file>