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5"/>
  </p:notesMasterIdLst>
  <p:handoutMasterIdLst>
    <p:handoutMasterId r:id="rId96"/>
  </p:handoutMasterIdLst>
  <p:sldIdLst>
    <p:sldId id="256" r:id="rId2"/>
    <p:sldId id="268" r:id="rId3"/>
    <p:sldId id="269" r:id="rId4"/>
    <p:sldId id="307" r:id="rId5"/>
    <p:sldId id="330" r:id="rId6"/>
    <p:sldId id="331" r:id="rId7"/>
    <p:sldId id="332" r:id="rId8"/>
    <p:sldId id="333" r:id="rId9"/>
    <p:sldId id="334" r:id="rId10"/>
    <p:sldId id="335" r:id="rId11"/>
    <p:sldId id="336" r:id="rId12"/>
    <p:sldId id="359" r:id="rId13"/>
    <p:sldId id="360" r:id="rId14"/>
    <p:sldId id="361" r:id="rId15"/>
    <p:sldId id="337" r:id="rId16"/>
    <p:sldId id="338" r:id="rId17"/>
    <p:sldId id="339" r:id="rId18"/>
    <p:sldId id="340" r:id="rId19"/>
    <p:sldId id="341" r:id="rId20"/>
    <p:sldId id="342" r:id="rId21"/>
    <p:sldId id="270" r:id="rId22"/>
    <p:sldId id="271" r:id="rId23"/>
    <p:sldId id="272" r:id="rId24"/>
    <p:sldId id="308" r:id="rId25"/>
    <p:sldId id="309" r:id="rId26"/>
    <p:sldId id="310" r:id="rId27"/>
    <p:sldId id="311" r:id="rId28"/>
    <p:sldId id="312" r:id="rId29"/>
    <p:sldId id="313" r:id="rId30"/>
    <p:sldId id="314" r:id="rId31"/>
    <p:sldId id="315" r:id="rId32"/>
    <p:sldId id="316" r:id="rId33"/>
    <p:sldId id="317" r:id="rId34"/>
    <p:sldId id="318" r:id="rId35"/>
    <p:sldId id="343" r:id="rId36"/>
    <p:sldId id="344" r:id="rId37"/>
    <p:sldId id="345" r:id="rId38"/>
    <p:sldId id="346" r:id="rId39"/>
    <p:sldId id="347" r:id="rId40"/>
    <p:sldId id="348" r:id="rId41"/>
    <p:sldId id="349" r:id="rId42"/>
    <p:sldId id="350" r:id="rId43"/>
    <p:sldId id="362" r:id="rId44"/>
    <p:sldId id="363" r:id="rId45"/>
    <p:sldId id="364" r:id="rId46"/>
    <p:sldId id="365" r:id="rId47"/>
    <p:sldId id="366" r:id="rId48"/>
    <p:sldId id="367" r:id="rId49"/>
    <p:sldId id="368" r:id="rId50"/>
    <p:sldId id="369" r:id="rId51"/>
    <p:sldId id="370" r:id="rId52"/>
    <p:sldId id="351" r:id="rId53"/>
    <p:sldId id="352" r:id="rId54"/>
    <p:sldId id="353" r:id="rId55"/>
    <p:sldId id="354" r:id="rId56"/>
    <p:sldId id="355" r:id="rId57"/>
    <p:sldId id="356" r:id="rId58"/>
    <p:sldId id="357" r:id="rId59"/>
    <p:sldId id="358" r:id="rId60"/>
    <p:sldId id="273" r:id="rId61"/>
    <p:sldId id="274" r:id="rId62"/>
    <p:sldId id="275" r:id="rId63"/>
    <p:sldId id="276" r:id="rId64"/>
    <p:sldId id="277" r:id="rId65"/>
    <p:sldId id="278" r:id="rId66"/>
    <p:sldId id="279" r:id="rId67"/>
    <p:sldId id="280" r:id="rId68"/>
    <p:sldId id="281" r:id="rId69"/>
    <p:sldId id="282" r:id="rId70"/>
    <p:sldId id="283" r:id="rId71"/>
    <p:sldId id="284" r:id="rId72"/>
    <p:sldId id="285" r:id="rId73"/>
    <p:sldId id="286" r:id="rId74"/>
    <p:sldId id="287" r:id="rId75"/>
    <p:sldId id="288" r:id="rId76"/>
    <p:sldId id="289" r:id="rId77"/>
    <p:sldId id="290" r:id="rId78"/>
    <p:sldId id="291" r:id="rId79"/>
    <p:sldId id="292" r:id="rId80"/>
    <p:sldId id="293" r:id="rId81"/>
    <p:sldId id="294" r:id="rId82"/>
    <p:sldId id="295" r:id="rId83"/>
    <p:sldId id="296" r:id="rId84"/>
    <p:sldId id="297" r:id="rId85"/>
    <p:sldId id="298" r:id="rId86"/>
    <p:sldId id="299" r:id="rId87"/>
    <p:sldId id="300" r:id="rId88"/>
    <p:sldId id="301" r:id="rId89"/>
    <p:sldId id="302" r:id="rId90"/>
    <p:sldId id="303" r:id="rId91"/>
    <p:sldId id="304" r:id="rId92"/>
    <p:sldId id="305" r:id="rId93"/>
    <p:sldId id="306" r:id="rId94"/>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0E6BDC"/>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362"/>
    </p:cViewPr>
  </p:sorterViewPr>
  <p:notesViewPr>
    <p:cSldViewPr>
      <p:cViewPr varScale="1">
        <p:scale>
          <a:sx n="49" d="100"/>
          <a:sy n="49" d="100"/>
        </p:scale>
        <p:origin x="-3006" y="-114"/>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9.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image" Target="../media/image35.png"/></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image" Target="../media/image3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ea typeface="宋体" pitchFamily="2" charset="-122"/>
              </a:defRPr>
            </a:lvl1pPr>
          </a:lstStyle>
          <a:p>
            <a:pPr>
              <a:defRPr/>
            </a:pPr>
            <a:endParaRPr lang="en-US" altLang="zh-CN"/>
          </a:p>
        </p:txBody>
      </p:sp>
      <p:sp>
        <p:nvSpPr>
          <p:cNvPr id="123907"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ea typeface="宋体" pitchFamily="2" charset="-122"/>
              </a:defRPr>
            </a:lvl1pPr>
          </a:lstStyle>
          <a:p>
            <a:pPr>
              <a:defRPr/>
            </a:pPr>
            <a:endParaRPr lang="en-US" altLang="zh-CN"/>
          </a:p>
        </p:txBody>
      </p:sp>
      <p:sp>
        <p:nvSpPr>
          <p:cNvPr id="123908"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ea typeface="宋体" pitchFamily="2" charset="-122"/>
              </a:defRPr>
            </a:lvl1pPr>
          </a:lstStyle>
          <a:p>
            <a:pPr>
              <a:defRPr/>
            </a:pPr>
            <a:r>
              <a:rPr lang="en-US" altLang="zh-CN"/>
              <a:t>© School of Computer Science and Technology, SWUST </a:t>
            </a:r>
          </a:p>
        </p:txBody>
      </p:sp>
      <p:sp>
        <p:nvSpPr>
          <p:cNvPr id="123909"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ea typeface="宋体" pitchFamily="2" charset="-122"/>
              </a:defRPr>
            </a:lvl1pPr>
          </a:lstStyle>
          <a:p>
            <a:pPr>
              <a:defRPr/>
            </a:pPr>
            <a:fld id="{F582B01A-5EB8-42E8-A6C9-5817DFE0015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ea typeface="宋体" pitchFamily="2" charset="-122"/>
              </a:defRPr>
            </a:lvl1pPr>
          </a:lstStyle>
          <a:p>
            <a:pPr>
              <a:defRPr/>
            </a:pPr>
            <a:endParaRPr lang="en-US" altLang="zh-CN"/>
          </a:p>
        </p:txBody>
      </p:sp>
      <p:sp>
        <p:nvSpPr>
          <p:cNvPr id="3277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ea typeface="宋体" pitchFamily="2" charset="-122"/>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277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ea typeface="宋体" pitchFamily="2" charset="-122"/>
              </a:defRPr>
            </a:lvl1pPr>
          </a:lstStyle>
          <a:p>
            <a:pPr>
              <a:defRPr/>
            </a:pPr>
            <a:r>
              <a:rPr lang="en-US" altLang="zh-CN"/>
              <a:t>© School of Computer Science and Technology, SWUST </a:t>
            </a:r>
          </a:p>
        </p:txBody>
      </p:sp>
      <p:sp>
        <p:nvSpPr>
          <p:cNvPr id="3277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ea typeface="宋体" pitchFamily="2" charset="-122"/>
              </a:defRPr>
            </a:lvl1pPr>
          </a:lstStyle>
          <a:p>
            <a:pPr>
              <a:defRPr/>
            </a:pPr>
            <a:fld id="{5BA380CA-2FA4-4EDB-BC22-6510F8CA14F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标题幻灯片">
    <p:bg>
      <p:bg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effectLst/>
      </p:bgPr>
    </p:bg>
    <p:spTree>
      <p:nvGrpSpPr>
        <p:cNvPr id="1" name=""/>
        <p:cNvGrpSpPr/>
        <p:nvPr/>
      </p:nvGrpSpPr>
      <p:grpSpPr>
        <a:xfrm>
          <a:off x="0" y="0"/>
          <a:ext cx="0" cy="0"/>
          <a:chOff x="0" y="0"/>
          <a:chExt cx="0" cy="0"/>
        </a:xfrm>
      </p:grpSpPr>
      <p:sp>
        <p:nvSpPr>
          <p:cNvPr id="30732" name="Rectangle 12"/>
          <p:cNvSpPr>
            <a:spLocks noGrp="1" noChangeArrowheads="1"/>
          </p:cNvSpPr>
          <p:nvPr>
            <p:ph type="ctrTitle"/>
          </p:nvPr>
        </p:nvSpPr>
        <p:spPr>
          <a:xfrm>
            <a:off x="685800" y="1219200"/>
            <a:ext cx="7772400" cy="1933575"/>
          </a:xfrm>
        </p:spPr>
        <p:txBody>
          <a:bodyPr anchor="b"/>
          <a:lstStyle>
            <a:lvl1pPr algn="r">
              <a:defRPr sz="4400"/>
            </a:lvl1pPr>
          </a:lstStyle>
          <a:p>
            <a:r>
              <a:rPr lang="zh-CN" altLang="en-US"/>
              <a:t>单击此处编辑母版标题样式</a:t>
            </a:r>
          </a:p>
        </p:txBody>
      </p:sp>
      <p:sp>
        <p:nvSpPr>
          <p:cNvPr id="30733"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zh-CN" altLang="en-US"/>
              <a:t>单击此处编辑母版副标题样式</a:t>
            </a:r>
          </a:p>
        </p:txBody>
      </p:sp>
      <p:sp>
        <p:nvSpPr>
          <p:cNvPr id="6" name="Rectangle 17"/>
          <p:cNvSpPr>
            <a:spLocks noChangeArrowheads="1"/>
          </p:cNvSpPr>
          <p:nvPr userDrawn="1"/>
        </p:nvSpPr>
        <p:spPr bwMode="auto">
          <a:xfrm>
            <a:off x="0" y="0"/>
            <a:ext cx="9144000" cy="980728"/>
          </a:xfrm>
          <a:prstGeom prst="rect">
            <a:avLst/>
          </a:prstGeom>
          <a:gradFill rotWithShape="1">
            <a:gsLst>
              <a:gs pos="0">
                <a:srgbClr val="0E6BDC">
                  <a:alpha val="88000"/>
                </a:srgbClr>
              </a:gs>
              <a:gs pos="100000">
                <a:schemeClr val="tx1">
                  <a:alpha val="41000"/>
                </a:schemeClr>
              </a:gs>
            </a:gsLst>
            <a:lin ang="5400000" scaled="1"/>
          </a:gradFill>
          <a:ln w="9525">
            <a:solidFill>
              <a:schemeClr val="tx1"/>
            </a:solidFill>
            <a:miter lim="800000"/>
            <a:headEnd/>
            <a:tailEnd/>
          </a:ln>
          <a:effectLst/>
        </p:spPr>
        <p:txBody>
          <a:bodyPr wrap="none" anchor="ctr"/>
          <a:lstStyle/>
          <a:p>
            <a:pPr>
              <a:defRPr/>
            </a:pPr>
            <a:endParaRPr lang="zh-CN" altLang="en-US" dirty="0">
              <a:ea typeface="宋体" pitchFamily="2" charset="-122"/>
            </a:endParaRPr>
          </a:p>
        </p:txBody>
      </p:sp>
      <p:sp>
        <p:nvSpPr>
          <p:cNvPr id="7" name="Rectangle 17"/>
          <p:cNvSpPr>
            <a:spLocks noChangeArrowheads="1"/>
          </p:cNvSpPr>
          <p:nvPr userDrawn="1"/>
        </p:nvSpPr>
        <p:spPr bwMode="auto">
          <a:xfrm>
            <a:off x="0" y="6237288"/>
            <a:ext cx="9144000" cy="620712"/>
          </a:xfrm>
          <a:prstGeom prst="rect">
            <a:avLst/>
          </a:prstGeom>
          <a:gradFill rotWithShape="1">
            <a:gsLst>
              <a:gs pos="0">
                <a:srgbClr val="0E6BDC">
                  <a:alpha val="88000"/>
                </a:srgbClr>
              </a:gs>
              <a:gs pos="100000">
                <a:schemeClr val="tx1">
                  <a:alpha val="41000"/>
                </a:schemeClr>
              </a:gs>
            </a:gsLst>
            <a:lin ang="54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10" name="矩形 13"/>
          <p:cNvSpPr/>
          <p:nvPr userDrawn="1"/>
        </p:nvSpPr>
        <p:spPr>
          <a:xfrm>
            <a:off x="539552" y="260648"/>
            <a:ext cx="6624736" cy="523220"/>
          </a:xfrm>
          <a:prstGeom prst="rect">
            <a:avLst/>
          </a:prstGeom>
        </p:spPr>
        <p:txBody>
          <a:bodyPr wrap="square">
            <a:spAutoFit/>
          </a:bodyPr>
          <a:lstStyle/>
          <a:p>
            <a:pPr>
              <a:defRPr/>
            </a:pPr>
            <a:r>
              <a:rPr lang="en-US" sz="2800" b="1" dirty="0">
                <a:solidFill>
                  <a:srgbClr val="FF9966"/>
                </a:solidFill>
                <a:effectLst>
                  <a:outerShdw blurRad="38100" dist="38100" dir="2700000" algn="tl">
                    <a:srgbClr val="FFFFFF"/>
                  </a:outerShdw>
                </a:effectLst>
                <a:ea typeface="宋体" pitchFamily="2" charset="-122"/>
              </a:rPr>
              <a:t>Analysis and Design of Algorithms</a:t>
            </a:r>
            <a:endParaRPr lang="zh-CN" altLang="en-US" sz="2800" dirty="0">
              <a:solidFill>
                <a:srgbClr val="FF9966"/>
              </a:solidFill>
              <a:ea typeface="宋体" pitchFamily="2" charset="-122"/>
            </a:endParaRPr>
          </a:p>
        </p:txBody>
      </p:sp>
      <p:pic>
        <p:nvPicPr>
          <p:cNvPr id="11" name="Picture 2"/>
          <p:cNvPicPr>
            <a:picLocks noChangeAspect="1" noChangeArrowheads="1"/>
          </p:cNvPicPr>
          <p:nvPr userDrawn="1"/>
        </p:nvPicPr>
        <p:blipFill>
          <a:blip r:embed="rId2" cstate="print"/>
          <a:srcRect/>
          <a:stretch>
            <a:fillRect/>
          </a:stretch>
        </p:blipFill>
        <p:spPr bwMode="auto">
          <a:xfrm>
            <a:off x="7572375" y="0"/>
            <a:ext cx="1571625" cy="947738"/>
          </a:xfrm>
          <a:prstGeom prst="rect">
            <a:avLst/>
          </a:prstGeom>
          <a:noFill/>
          <a:ln w="9525">
            <a:noFill/>
            <a:miter lim="800000"/>
            <a:headEnd/>
            <a:tailEnd/>
          </a:ln>
        </p:spPr>
      </p:pic>
      <p:sp>
        <p:nvSpPr>
          <p:cNvPr id="15" name="TextBox 10"/>
          <p:cNvSpPr txBox="1"/>
          <p:nvPr userDrawn="1"/>
        </p:nvSpPr>
        <p:spPr>
          <a:xfrm>
            <a:off x="684213" y="6381750"/>
            <a:ext cx="2933700" cy="522288"/>
          </a:xfrm>
          <a:prstGeom prst="rect">
            <a:avLst/>
          </a:prstGeom>
          <a:noFill/>
        </p:spPr>
        <p:txBody>
          <a:bodyPr wrap="none">
            <a:spAutoFit/>
          </a:bodyPr>
          <a:lstStyle/>
          <a:p>
            <a:pPr>
              <a:defRPr/>
            </a:pPr>
            <a:r>
              <a:rPr lang="en-US" altLang="zh-CN" sz="1400" dirty="0">
                <a:ea typeface="宋体" pitchFamily="2" charset="-122"/>
              </a:rPr>
              <a:t>Yu </a:t>
            </a:r>
            <a:r>
              <a:rPr lang="en-US" altLang="zh-CN" sz="1400" dirty="0" err="1">
                <a:ea typeface="宋体" pitchFamily="2" charset="-122"/>
              </a:rPr>
              <a:t>Lasheng</a:t>
            </a:r>
            <a:r>
              <a:rPr lang="en-US" altLang="zh-CN" sz="1400" dirty="0">
                <a:ea typeface="宋体" pitchFamily="2" charset="-122"/>
              </a:rPr>
              <a:t>  apple6097@163.com</a:t>
            </a:r>
          </a:p>
          <a:p>
            <a:pPr>
              <a:defRPr/>
            </a:pPr>
            <a:endParaRPr lang="en-US" sz="1400" dirty="0">
              <a:ea typeface="宋体" pitchFamily="2" charset="-122"/>
            </a:endParaRPr>
          </a:p>
        </p:txBody>
      </p:sp>
      <p:sp>
        <p:nvSpPr>
          <p:cNvPr id="16" name="TextBox 11"/>
          <p:cNvSpPr txBox="1"/>
          <p:nvPr userDrawn="1"/>
        </p:nvSpPr>
        <p:spPr>
          <a:xfrm>
            <a:off x="3563938" y="6381750"/>
            <a:ext cx="4678362" cy="307975"/>
          </a:xfrm>
          <a:prstGeom prst="rect">
            <a:avLst/>
          </a:prstGeom>
          <a:noFill/>
        </p:spPr>
        <p:txBody>
          <a:bodyPr wrap="none">
            <a:spAutoFit/>
          </a:bodyPr>
          <a:lstStyle/>
          <a:p>
            <a:pPr>
              <a:defRPr/>
            </a:pPr>
            <a:r>
              <a:rPr lang="en-US" sz="1400" dirty="0">
                <a:ea typeface="宋体" pitchFamily="2" charset="-122"/>
              </a:rPr>
              <a:t>© School of Information  Science and Engineering, CSU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xfrm>
            <a:off x="914400" y="6324600"/>
            <a:ext cx="1905000" cy="457200"/>
          </a:xfrm>
          <a:prstGeom prst="rect">
            <a:avLst/>
          </a:prstGeom>
          <a:ln/>
        </p:spPr>
        <p:txBody>
          <a:bodyPr/>
          <a:lstStyle>
            <a:lvl1pPr>
              <a:defRPr/>
            </a:lvl1pPr>
          </a:lstStyle>
          <a:p>
            <a:pPr>
              <a:defRPr/>
            </a:pPr>
            <a:fld id="{06EF6CA0-0D61-4BE4-B7D6-4286B70AB57A}" type="datetime1">
              <a:rPr lang="zh-TW" altLang="en-US"/>
              <a:pPr>
                <a:defRPr/>
              </a:pPr>
              <a:t>2013/11/20</a:t>
            </a:fld>
            <a:endParaRPr lang="zh-TW" altLang="en-US"/>
          </a:p>
        </p:txBody>
      </p:sp>
      <p:sp>
        <p:nvSpPr>
          <p:cNvPr id="5" name="Rectangle 5"/>
          <p:cNvSpPr>
            <a:spLocks noGrp="1" noChangeArrowheads="1"/>
          </p:cNvSpPr>
          <p:nvPr>
            <p:ph type="ftr" sz="quarter" idx="11"/>
          </p:nvPr>
        </p:nvSpPr>
        <p:spPr>
          <a:xfrm>
            <a:off x="2209800" y="6324600"/>
            <a:ext cx="5029200" cy="457200"/>
          </a:xfrm>
          <a:prstGeom prst="rect">
            <a:avLst/>
          </a:prstGeom>
          <a:ln/>
        </p:spPr>
        <p:txBody>
          <a:bodyPr/>
          <a:lstStyle>
            <a:lvl1pPr>
              <a:defRPr/>
            </a:lvl1pPr>
          </a:lstStyle>
          <a:p>
            <a:pPr>
              <a:defRPr/>
            </a:pPr>
            <a:endParaRPr lang="zh-TW" altLang="en-US"/>
          </a:p>
        </p:txBody>
      </p:sp>
      <p:sp>
        <p:nvSpPr>
          <p:cNvPr id="6" name="Rectangle 6"/>
          <p:cNvSpPr>
            <a:spLocks noGrp="1" noChangeArrowheads="1"/>
          </p:cNvSpPr>
          <p:nvPr>
            <p:ph type="sldNum" sz="quarter" idx="12"/>
          </p:nvPr>
        </p:nvSpPr>
        <p:spPr>
          <a:ln/>
        </p:spPr>
        <p:txBody>
          <a:bodyPr/>
          <a:lstStyle>
            <a:lvl1pPr>
              <a:defRPr/>
            </a:lvl1pPr>
          </a:lstStyle>
          <a:p>
            <a:pPr>
              <a:defRPr/>
            </a:pPr>
            <a:r>
              <a:rPr lang="zh-TW" altLang="en-US"/>
              <a:t>9-</a:t>
            </a:r>
            <a:fld id="{5318374F-0ED2-45E3-BCFB-5DDF3E30BB5D}" type="slidenum">
              <a:rPr lang="zh-TW" altLang="en-US"/>
              <a:pPr>
                <a:defRPr/>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CN"/>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zh-CN"/>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BF6AF7D8-4372-4359-B1C8-65CBB1ED0896}"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185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3938588"/>
            <a:ext cx="4038600" cy="218757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Date Placeholder 5"/>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CN"/>
          </a:p>
        </p:txBody>
      </p:sp>
      <p:sp>
        <p:nvSpPr>
          <p:cNvPr id="7" name="Footer Placeholder 6"/>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zh-CN"/>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16BCFEB1-7AA4-45D3-9EE7-50B3684BC344}"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3" name="Footer Placeholder 2"/>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2B7D6523-D7A2-488A-BE88-52A3B3E4F6EA}"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7"/>
          <p:cNvSpPr>
            <a:spLocks noChangeArrowheads="1"/>
          </p:cNvSpPr>
          <p:nvPr userDrawn="1"/>
        </p:nvSpPr>
        <p:spPr bwMode="auto">
          <a:xfrm>
            <a:off x="0" y="0"/>
            <a:ext cx="9144000" cy="980728"/>
          </a:xfrm>
          <a:prstGeom prst="rect">
            <a:avLst/>
          </a:prstGeom>
          <a:gradFill rotWithShape="1">
            <a:gsLst>
              <a:gs pos="0">
                <a:srgbClr val="0E6BDC">
                  <a:alpha val="88000"/>
                </a:srgbClr>
              </a:gs>
              <a:gs pos="100000">
                <a:schemeClr val="tx1">
                  <a:alpha val="41000"/>
                </a:schemeClr>
              </a:gs>
            </a:gsLst>
            <a:lin ang="5400000" scaled="1"/>
          </a:gradFill>
          <a:ln w="9525">
            <a:solidFill>
              <a:schemeClr val="tx1"/>
            </a:solidFill>
            <a:miter lim="800000"/>
            <a:headEnd/>
            <a:tailEnd/>
          </a:ln>
          <a:effectLst/>
        </p:spPr>
        <p:txBody>
          <a:bodyPr wrap="none" anchor="ctr"/>
          <a:lstStyle/>
          <a:p>
            <a:pPr>
              <a:defRPr/>
            </a:pPr>
            <a:endParaRPr lang="zh-CN" altLang="en-US" dirty="0">
              <a:ea typeface="宋体" pitchFamily="2" charset="-122"/>
            </a:endParaRPr>
          </a:p>
        </p:txBody>
      </p:sp>
      <p:sp>
        <p:nvSpPr>
          <p:cNvPr id="29713" name="Rectangle 17"/>
          <p:cNvSpPr>
            <a:spLocks noChangeArrowheads="1"/>
          </p:cNvSpPr>
          <p:nvPr userDrawn="1"/>
        </p:nvSpPr>
        <p:spPr bwMode="auto">
          <a:xfrm>
            <a:off x="0" y="6237288"/>
            <a:ext cx="9144000" cy="620712"/>
          </a:xfrm>
          <a:prstGeom prst="rect">
            <a:avLst/>
          </a:prstGeom>
          <a:gradFill rotWithShape="1">
            <a:gsLst>
              <a:gs pos="0">
                <a:srgbClr val="0E6BDC">
                  <a:alpha val="88000"/>
                </a:srgbClr>
              </a:gs>
              <a:gs pos="100000">
                <a:schemeClr val="tx1">
                  <a:alpha val="41000"/>
                </a:schemeClr>
              </a:gs>
            </a:gsLst>
            <a:lin ang="54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1028" name="Rectangle 8"/>
          <p:cNvSpPr>
            <a:spLocks noGrp="1" noChangeArrowheads="1"/>
          </p:cNvSpPr>
          <p:nvPr>
            <p:ph type="body" idx="1"/>
          </p:nvPr>
        </p:nvSpPr>
        <p:spPr bwMode="auto">
          <a:xfrm>
            <a:off x="214313" y="1052736"/>
            <a:ext cx="8643937" cy="50781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9707" name="Rectangle 11"/>
          <p:cNvSpPr>
            <a:spLocks noGrp="1" noChangeArrowheads="1"/>
          </p:cNvSpPr>
          <p:nvPr>
            <p:ph type="sldNum" sz="quarter" idx="4"/>
          </p:nvPr>
        </p:nvSpPr>
        <p:spPr bwMode="auto">
          <a:xfrm>
            <a:off x="7885113" y="6356350"/>
            <a:ext cx="801687"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a typeface="宋体" pitchFamily="2" charset="-122"/>
              </a:defRPr>
            </a:lvl1pPr>
          </a:lstStyle>
          <a:p>
            <a:pPr>
              <a:defRPr/>
            </a:pPr>
            <a:fld id="{D4A1CA9B-909F-40C1-9D50-BA9C4EC0C138}" type="slidenum">
              <a:rPr lang="en-US" altLang="zh-CN"/>
              <a:pPr>
                <a:defRPr/>
              </a:pPr>
              <a:t>‹#›</a:t>
            </a:fld>
            <a:endParaRPr lang="en-US" altLang="zh-CN"/>
          </a:p>
        </p:txBody>
      </p:sp>
      <p:sp>
        <p:nvSpPr>
          <p:cNvPr id="1030" name="Rectangle 12"/>
          <p:cNvSpPr>
            <a:spLocks noGrp="1" noChangeArrowheads="1"/>
          </p:cNvSpPr>
          <p:nvPr>
            <p:ph type="title"/>
          </p:nvPr>
        </p:nvSpPr>
        <p:spPr bwMode="auto">
          <a:xfrm>
            <a:off x="428625" y="357189"/>
            <a:ext cx="7143750" cy="623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9712" name="Line 16"/>
          <p:cNvSpPr>
            <a:spLocks noChangeShapeType="1"/>
          </p:cNvSpPr>
          <p:nvPr userDrawn="1"/>
        </p:nvSpPr>
        <p:spPr bwMode="auto">
          <a:xfrm>
            <a:off x="304800" y="357188"/>
            <a:ext cx="6624638" cy="0"/>
          </a:xfrm>
          <a:prstGeom prst="line">
            <a:avLst/>
          </a:prstGeom>
          <a:noFill/>
          <a:ln w="28575" cmpd="dbl">
            <a:solidFill>
              <a:schemeClr val="bg1"/>
            </a:solidFill>
            <a:round/>
            <a:headEnd/>
            <a:tailEnd/>
          </a:ln>
          <a:effectLst/>
        </p:spPr>
        <p:txBody>
          <a:bodyPr/>
          <a:lstStyle/>
          <a:p>
            <a:pPr>
              <a:defRPr/>
            </a:pPr>
            <a:endParaRPr lang="zh-CN" altLang="en-US">
              <a:ea typeface="宋体" pitchFamily="2" charset="-122"/>
            </a:endParaRPr>
          </a:p>
        </p:txBody>
      </p:sp>
      <p:pic>
        <p:nvPicPr>
          <p:cNvPr id="1032" name="Picture 2"/>
          <p:cNvPicPr>
            <a:picLocks noChangeAspect="1" noChangeArrowheads="1"/>
          </p:cNvPicPr>
          <p:nvPr userDrawn="1"/>
        </p:nvPicPr>
        <p:blipFill>
          <a:blip r:embed="rId7" cstate="print"/>
          <a:srcRect/>
          <a:stretch>
            <a:fillRect/>
          </a:stretch>
        </p:blipFill>
        <p:spPr bwMode="auto">
          <a:xfrm>
            <a:off x="7572375" y="0"/>
            <a:ext cx="1571625" cy="947738"/>
          </a:xfrm>
          <a:prstGeom prst="rect">
            <a:avLst/>
          </a:prstGeom>
          <a:noFill/>
          <a:ln w="9525">
            <a:noFill/>
            <a:miter lim="800000"/>
            <a:headEnd/>
            <a:tailEnd/>
          </a:ln>
        </p:spPr>
      </p:pic>
      <p:sp>
        <p:nvSpPr>
          <p:cNvPr id="14" name="矩形 13"/>
          <p:cNvSpPr/>
          <p:nvPr userDrawn="1"/>
        </p:nvSpPr>
        <p:spPr>
          <a:xfrm>
            <a:off x="1785938" y="0"/>
            <a:ext cx="4572000" cy="369888"/>
          </a:xfrm>
          <a:prstGeom prst="rect">
            <a:avLst/>
          </a:prstGeom>
        </p:spPr>
        <p:txBody>
          <a:bodyPr>
            <a:spAutoFit/>
          </a:bodyPr>
          <a:lstStyle/>
          <a:p>
            <a:pPr>
              <a:defRPr/>
            </a:pPr>
            <a:r>
              <a:rPr lang="en-US" b="1" dirty="0">
                <a:solidFill>
                  <a:srgbClr val="FF9966"/>
                </a:solidFill>
                <a:effectLst>
                  <a:outerShdw blurRad="38100" dist="38100" dir="2700000" algn="tl">
                    <a:srgbClr val="FFFFFF"/>
                  </a:outerShdw>
                </a:effectLst>
                <a:ea typeface="宋体" pitchFamily="2" charset="-122"/>
              </a:rPr>
              <a:t>Analysis and Design of Algorithms</a:t>
            </a:r>
            <a:endParaRPr lang="zh-CN" altLang="en-US" dirty="0">
              <a:solidFill>
                <a:srgbClr val="FF9966"/>
              </a:solidFill>
              <a:ea typeface="宋体" pitchFamily="2" charset="-122"/>
            </a:endParaRPr>
          </a:p>
        </p:txBody>
      </p:sp>
      <p:sp>
        <p:nvSpPr>
          <p:cNvPr id="15" name="TextBox 10"/>
          <p:cNvSpPr txBox="1"/>
          <p:nvPr userDrawn="1"/>
        </p:nvSpPr>
        <p:spPr>
          <a:xfrm>
            <a:off x="684213" y="6381750"/>
            <a:ext cx="2933700" cy="522288"/>
          </a:xfrm>
          <a:prstGeom prst="rect">
            <a:avLst/>
          </a:prstGeom>
          <a:noFill/>
        </p:spPr>
        <p:txBody>
          <a:bodyPr wrap="none">
            <a:spAutoFit/>
          </a:bodyPr>
          <a:lstStyle/>
          <a:p>
            <a:pPr>
              <a:defRPr/>
            </a:pPr>
            <a:r>
              <a:rPr lang="en-US" altLang="zh-CN" sz="1400" dirty="0">
                <a:ea typeface="宋体" pitchFamily="2" charset="-122"/>
              </a:rPr>
              <a:t>Yu </a:t>
            </a:r>
            <a:r>
              <a:rPr lang="en-US" altLang="zh-CN" sz="1400" dirty="0" err="1">
                <a:ea typeface="宋体" pitchFamily="2" charset="-122"/>
              </a:rPr>
              <a:t>Lasheng</a:t>
            </a:r>
            <a:r>
              <a:rPr lang="en-US" altLang="zh-CN" sz="1400" dirty="0">
                <a:ea typeface="宋体" pitchFamily="2" charset="-122"/>
              </a:rPr>
              <a:t>  apple6097@163.com</a:t>
            </a:r>
          </a:p>
          <a:p>
            <a:pPr>
              <a:defRPr/>
            </a:pPr>
            <a:endParaRPr lang="en-US" sz="1400" dirty="0">
              <a:ea typeface="宋体" pitchFamily="2" charset="-122"/>
            </a:endParaRPr>
          </a:p>
        </p:txBody>
      </p:sp>
      <p:sp>
        <p:nvSpPr>
          <p:cNvPr id="16" name="TextBox 11"/>
          <p:cNvSpPr txBox="1"/>
          <p:nvPr userDrawn="1"/>
        </p:nvSpPr>
        <p:spPr>
          <a:xfrm>
            <a:off x="3563938" y="6381750"/>
            <a:ext cx="4678362" cy="307975"/>
          </a:xfrm>
          <a:prstGeom prst="rect">
            <a:avLst/>
          </a:prstGeom>
          <a:noFill/>
        </p:spPr>
        <p:txBody>
          <a:bodyPr wrap="none">
            <a:spAutoFit/>
          </a:bodyPr>
          <a:lstStyle/>
          <a:p>
            <a:pPr>
              <a:defRPr/>
            </a:pPr>
            <a:r>
              <a:rPr lang="en-US" sz="1400" dirty="0">
                <a:ea typeface="宋体" pitchFamily="2" charset="-122"/>
              </a:rPr>
              <a:t>© School of Information  Science and Engineering, CSU </a:t>
            </a:r>
          </a:p>
        </p:txBody>
      </p:sp>
    </p:spTree>
  </p:cSld>
  <p:clrMap bg1="lt1" tx1="dk1" bg2="lt2" tx2="dk2" accent1="accent1" accent2="accent2" accent3="accent3" accent4="accent4" accent5="accent5" accent6="accent6" hlink="hlink" folHlink="folHlink"/>
  <p:sldLayoutIdLst>
    <p:sldLayoutId id="2147483653" r:id="rId1"/>
    <p:sldLayoutId id="2147483655" r:id="rId2"/>
    <p:sldLayoutId id="2147483656" r:id="rId3"/>
    <p:sldLayoutId id="2147483657" r:id="rId4"/>
    <p:sldLayoutId id="2147483658" r:id="rId5"/>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3.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5.xml"/><Relationship Id="rId1" Type="http://schemas.openxmlformats.org/officeDocument/2006/relationships/vmlDrawing" Target="../drawings/vmlDrawing5.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7.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mk:@MSITStore:E:\yyy\&#25945;&#23398;&#36164;&#28304;\&#35745;&#31639;&#26426;&#31639;&#27861;\2011&#31639;&#27861;&#23548;&#35770;\Introduction%20to%20Algorithms.chm::/3444/DDU0232.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8.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5.xml"/><Relationship Id="rId1" Type="http://schemas.openxmlformats.org/officeDocument/2006/relationships/vmlDrawing" Target="../drawings/vmlDrawing11.vml"/><Relationship Id="rId4" Type="http://schemas.openxmlformats.org/officeDocument/2006/relationships/oleObject" Target="../embeddings/oleObject20.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24.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26.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32.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34.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oleObject" Target="../embeddings/oleObject40.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图片 6" descr="013.JPG"/>
          <p:cNvPicPr>
            <a:picLocks noChangeAspect="1"/>
          </p:cNvPicPr>
          <p:nvPr/>
        </p:nvPicPr>
        <p:blipFill>
          <a:blip r:embed="rId2" cstate="print"/>
          <a:srcRect/>
          <a:stretch>
            <a:fillRect/>
          </a:stretch>
        </p:blipFill>
        <p:spPr bwMode="auto">
          <a:xfrm>
            <a:off x="4552950" y="0"/>
            <a:ext cx="4591050" cy="6858000"/>
          </a:xfrm>
          <a:prstGeom prst="rect">
            <a:avLst/>
          </a:prstGeom>
          <a:noFill/>
          <a:ln w="9525">
            <a:noFill/>
            <a:miter lim="800000"/>
            <a:headEnd/>
            <a:tailEnd/>
          </a:ln>
        </p:spPr>
      </p:pic>
      <p:pic>
        <p:nvPicPr>
          <p:cNvPr id="7170" name="图片 7" descr="DSC_9490.jpg"/>
          <p:cNvPicPr>
            <a:picLocks noChangeAspect="1"/>
          </p:cNvPicPr>
          <p:nvPr/>
        </p:nvPicPr>
        <p:blipFill>
          <a:blip r:embed="rId3" cstate="print"/>
          <a:srcRect/>
          <a:stretch>
            <a:fillRect/>
          </a:stretch>
        </p:blipFill>
        <p:spPr bwMode="auto">
          <a:xfrm>
            <a:off x="0" y="0"/>
            <a:ext cx="4554538" cy="6858000"/>
          </a:xfrm>
          <a:prstGeom prst="rect">
            <a:avLst/>
          </a:prstGeom>
          <a:noFill/>
          <a:ln w="9525">
            <a:noFill/>
            <a:miter lim="800000"/>
            <a:headEnd/>
            <a:tailEnd/>
          </a:ln>
        </p:spPr>
      </p:pic>
      <p:sp>
        <p:nvSpPr>
          <p:cNvPr id="7171" name="Title 1"/>
          <p:cNvSpPr>
            <a:spLocks noGrp="1"/>
          </p:cNvSpPr>
          <p:nvPr>
            <p:ph type="ctrTitle"/>
          </p:nvPr>
        </p:nvSpPr>
        <p:spPr/>
        <p:txBody>
          <a:bodyPr/>
          <a:lstStyle/>
          <a:p>
            <a:pPr eaLnBrk="1" hangingPunct="1"/>
            <a:endParaRPr lang="zh-CN" altLang="zh-CN" smtClean="0">
              <a:ea typeface="ＭＳ Ｐゴシック" pitchFamily="34" charset="-128"/>
            </a:endParaRPr>
          </a:p>
        </p:txBody>
      </p:sp>
      <p:sp>
        <p:nvSpPr>
          <p:cNvPr id="7172" name="Subtitle 2"/>
          <p:cNvSpPr>
            <a:spLocks noGrp="1"/>
          </p:cNvSpPr>
          <p:nvPr>
            <p:ph type="subTitle" idx="1"/>
          </p:nvPr>
        </p:nvSpPr>
        <p:spPr/>
        <p:txBody>
          <a:bodyPr/>
          <a:lstStyle/>
          <a:p>
            <a:pPr eaLnBrk="1" hangingPunct="1"/>
            <a:endParaRPr lang="zh-CN" altLang="zh-CN" smtClean="0">
              <a:solidFill>
                <a:srgbClr val="898989"/>
              </a:solidFill>
              <a:ea typeface="ＭＳ Ｐゴシック" pitchFamily="34" charset="-128"/>
            </a:endParaRPr>
          </a:p>
        </p:txBody>
      </p:sp>
      <p:sp>
        <p:nvSpPr>
          <p:cNvPr id="5" name="TextBox 4"/>
          <p:cNvSpPr txBox="1"/>
          <p:nvPr/>
        </p:nvSpPr>
        <p:spPr>
          <a:xfrm>
            <a:off x="500034" y="4357694"/>
            <a:ext cx="8083238" cy="1446550"/>
          </a:xfrm>
          <a:prstGeom prst="rect">
            <a:avLst/>
          </a:prstGeom>
          <a:noFill/>
        </p:spPr>
        <p:txBody>
          <a:bodyPr wrap="none">
            <a:spAutoFit/>
          </a:bodyPr>
          <a:lstStyle/>
          <a:p>
            <a:pPr algn="ctr" fontAlgn="auto">
              <a:spcBef>
                <a:spcPts val="0"/>
              </a:spcBef>
              <a:spcAft>
                <a:spcPts val="0"/>
              </a:spcAft>
              <a:defRPr/>
            </a:pPr>
            <a:r>
              <a:rPr lang="en-US" sz="2800" dirty="0">
                <a:ln w="28575" cap="flat" cmpd="sng" algn="ctr">
                  <a:solidFill>
                    <a:schemeClr val="tx1"/>
                  </a:solidFill>
                  <a:prstDash val="solid"/>
                  <a:round/>
                  <a:headEnd type="none" w="med" len="med"/>
                  <a:tailEnd type="none" w="med" len="med"/>
                </a:ln>
                <a:solidFill>
                  <a:srgbClr val="0070C0"/>
                </a:solidFill>
                <a:latin typeface="+mn-lt"/>
                <a:ea typeface="+mn-ea"/>
              </a:rPr>
              <a:t>Welcome</a:t>
            </a:r>
            <a:r>
              <a:rPr lang="en-US" sz="2800" dirty="0">
                <a:solidFill>
                  <a:srgbClr val="00B0F0"/>
                </a:solidFill>
                <a:latin typeface="+mn-lt"/>
                <a:ea typeface="+mn-ea"/>
              </a:rPr>
              <a:t> </a:t>
            </a:r>
          </a:p>
          <a:p>
            <a:pPr algn="ctr" fontAlgn="auto">
              <a:spcBef>
                <a:spcPts val="0"/>
              </a:spcBef>
              <a:spcAft>
                <a:spcPts val="0"/>
              </a:spcAft>
              <a:defRPr/>
            </a:pPr>
            <a:r>
              <a:rPr lang="en-US" sz="2000" dirty="0">
                <a:solidFill>
                  <a:srgbClr val="C00000"/>
                </a:solidFill>
                <a:latin typeface="+mn-lt"/>
                <a:ea typeface="+mn-ea"/>
              </a:rPr>
              <a:t>to</a:t>
            </a:r>
            <a:r>
              <a:rPr lang="en-US" sz="1600" dirty="0">
                <a:latin typeface="+mn-lt"/>
                <a:ea typeface="+mn-ea"/>
              </a:rPr>
              <a:t> </a:t>
            </a:r>
          </a:p>
          <a:p>
            <a:pPr algn="ctr" fontAlgn="auto">
              <a:spcBef>
                <a:spcPts val="0"/>
              </a:spcBef>
              <a:spcAft>
                <a:spcPts val="0"/>
              </a:spcAft>
              <a:defRPr/>
            </a:pPr>
            <a:r>
              <a:rPr lang="en-US" altLang="zh-CN" sz="4000" dirty="0">
                <a:solidFill>
                  <a:srgbClr val="0E6BDC"/>
                </a:solidFill>
                <a:ea typeface="宋体" pitchFamily="2" charset="-122"/>
              </a:rPr>
              <a:t>Analysis and Design of  Algorithms</a:t>
            </a:r>
            <a:endParaRPr lang="en-US" sz="4000" dirty="0">
              <a:solidFill>
                <a:srgbClr val="0E6BDC"/>
              </a:solidFill>
              <a:latin typeface="+mn-lt"/>
              <a:ea typeface="+mn-ea"/>
            </a:endParaRPr>
          </a:p>
        </p:txBody>
      </p:sp>
      <p:sp>
        <p:nvSpPr>
          <p:cNvPr id="7174" name="Slide Number Placeholder 8"/>
          <p:cNvSpPr>
            <a:spLocks noGrp="1"/>
          </p:cNvSpPr>
          <p:nvPr>
            <p:ph type="sldNum" sz="quarter" idx="4294967295"/>
          </p:nvPr>
        </p:nvSpPr>
        <p:spPr>
          <a:xfrm>
            <a:off x="6553200" y="6248400"/>
            <a:ext cx="2133600" cy="457200"/>
          </a:xfrm>
          <a:noFill/>
        </p:spPr>
        <p:txBody>
          <a:bodyPr/>
          <a:lstStyle/>
          <a:p>
            <a:fld id="{3E48EE37-B420-403B-B06C-99E1999477FD}" type="slidenum">
              <a:rPr lang="en-US" altLang="zh-CN" smtClean="0">
                <a:ea typeface="宋体" charset="-122"/>
              </a:rPr>
              <a:pPr/>
              <a:t>1</a:t>
            </a:fld>
            <a:endParaRPr lang="en-US" altLang="zh-CN" smtClean="0">
              <a:ea typeface="宋体"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31385CC4-E54E-4F39-8049-DD9A69EE1129}" type="slidenum">
              <a:rPr lang="zh-CN" altLang="en-US" smtClean="0">
                <a:ea typeface="宋体" charset="-122"/>
              </a:rPr>
              <a:pPr/>
              <a:t>10</a:t>
            </a:fld>
            <a:endParaRPr lang="zh-CN" altLang="en-US" smtClean="0">
              <a:ea typeface="宋体" charset="-122"/>
            </a:endParaRPr>
          </a:p>
        </p:txBody>
      </p:sp>
      <p:sp>
        <p:nvSpPr>
          <p:cNvPr id="13315" name="Rectangle 2"/>
          <p:cNvSpPr>
            <a:spLocks noGrp="1" noChangeArrowheads="1"/>
          </p:cNvSpPr>
          <p:nvPr>
            <p:ph type="title"/>
          </p:nvPr>
        </p:nvSpPr>
        <p:spPr>
          <a:xfrm>
            <a:off x="179512" y="332656"/>
            <a:ext cx="8162925" cy="641350"/>
          </a:xfrm>
        </p:spPr>
        <p:txBody>
          <a:bodyPr/>
          <a:lstStyle/>
          <a:p>
            <a:pPr eaLnBrk="1" hangingPunct="1"/>
            <a:r>
              <a:rPr lang="zh-CN" altLang="en-US" sz="3600" dirty="0" smtClean="0"/>
              <a:t>近似</a:t>
            </a:r>
            <a:r>
              <a:rPr lang="zh-CN" altLang="en-US" sz="3600" dirty="0" smtClean="0"/>
              <a:t>算法的性能</a:t>
            </a:r>
          </a:p>
        </p:txBody>
      </p:sp>
      <p:sp>
        <p:nvSpPr>
          <p:cNvPr id="437251" name="Text Box 3"/>
          <p:cNvSpPr txBox="1">
            <a:spLocks noChangeArrowheads="1"/>
          </p:cNvSpPr>
          <p:nvPr/>
        </p:nvSpPr>
        <p:spPr bwMode="auto">
          <a:xfrm>
            <a:off x="539552" y="1268760"/>
            <a:ext cx="8229600" cy="4964113"/>
          </a:xfrm>
          <a:prstGeom prst="rect">
            <a:avLst/>
          </a:prstGeom>
          <a:noFill/>
          <a:ln w="6350">
            <a:noFill/>
            <a:miter lim="800000"/>
            <a:headEnd/>
            <a:tailEnd/>
          </a:ln>
        </p:spPr>
        <p:txBody>
          <a:bodyPr>
            <a:spAutoFit/>
          </a:bodyPr>
          <a:lstStyle/>
          <a:p>
            <a:pPr>
              <a:lnSpc>
                <a:spcPct val="120000"/>
              </a:lnSpc>
              <a:spcBef>
                <a:spcPct val="20000"/>
              </a:spcBef>
            </a:pPr>
            <a:r>
              <a:rPr lang="zh-CN" altLang="en-US" sz="2800" dirty="0">
                <a:solidFill>
                  <a:srgbClr val="0000CC"/>
                </a:solidFill>
                <a:latin typeface="楷体_GB2312" pitchFamily="49" charset="-122"/>
                <a:ea typeface="楷体_GB2312" pitchFamily="49" charset="-122"/>
              </a:rPr>
              <a:t>定义1：</a:t>
            </a:r>
            <a:r>
              <a:rPr lang="zh-CN" altLang="en-US" sz="2800" dirty="0">
                <a:latin typeface="楷体_GB2312" pitchFamily="49" charset="-122"/>
                <a:ea typeface="楷体_GB2312" pitchFamily="49" charset="-122"/>
              </a:rPr>
              <a:t>算法</a:t>
            </a:r>
            <a:r>
              <a:rPr lang="en-US" altLang="zh-CN" sz="2800" dirty="0">
                <a:latin typeface="楷体_GB2312" pitchFamily="49" charset="-122"/>
                <a:ea typeface="楷体_GB2312" pitchFamily="49" charset="-122"/>
              </a:rPr>
              <a:t>A</a:t>
            </a:r>
            <a:r>
              <a:rPr lang="zh-CN" altLang="en-US" sz="2800" dirty="0">
                <a:latin typeface="楷体_GB2312" pitchFamily="49" charset="-122"/>
                <a:ea typeface="楷体_GB2312" pitchFamily="49" charset="-122"/>
              </a:rPr>
              <a:t>是问题</a:t>
            </a:r>
            <a:r>
              <a:rPr lang="en-US" altLang="zh-CN" sz="2800" dirty="0">
                <a:latin typeface="楷体_GB2312" pitchFamily="49" charset="-122"/>
                <a:ea typeface="楷体_GB2312" pitchFamily="49" charset="-122"/>
              </a:rPr>
              <a:t>P</a:t>
            </a:r>
            <a:r>
              <a:rPr lang="zh-CN" altLang="en-US" sz="2800" dirty="0">
                <a:latin typeface="楷体_GB2312" pitchFamily="49" charset="-122"/>
                <a:ea typeface="楷体_GB2312" pitchFamily="49" charset="-122"/>
              </a:rPr>
              <a:t>的绝对近似算法，当且仅当对于问题</a:t>
            </a:r>
            <a:r>
              <a:rPr lang="en-US" altLang="zh-CN" sz="2800" dirty="0">
                <a:latin typeface="楷体_GB2312" pitchFamily="49" charset="-122"/>
                <a:ea typeface="楷体_GB2312" pitchFamily="49" charset="-122"/>
              </a:rPr>
              <a:t>P</a:t>
            </a:r>
            <a:r>
              <a:rPr lang="zh-CN" altLang="en-US" sz="2800" dirty="0">
                <a:latin typeface="楷体_GB2312" pitchFamily="49" charset="-122"/>
                <a:ea typeface="楷体_GB2312" pitchFamily="49" charset="-122"/>
              </a:rPr>
              <a:t>的每个实例</a:t>
            </a:r>
            <a:r>
              <a:rPr lang="en-US" altLang="zh-CN" sz="2800" dirty="0">
                <a:latin typeface="楷体_GB2312" pitchFamily="49" charset="-122"/>
                <a:ea typeface="楷体_GB2312" pitchFamily="49" charset="-122"/>
              </a:rPr>
              <a:t>I，</a:t>
            </a:r>
            <a:r>
              <a:rPr lang="zh-CN" altLang="en-US" sz="2800" dirty="0">
                <a:latin typeface="楷体_GB2312" pitchFamily="49" charset="-122"/>
                <a:ea typeface="楷体_GB2312" pitchFamily="49" charset="-122"/>
              </a:rPr>
              <a:t>有|</a:t>
            </a:r>
            <a:r>
              <a:rPr lang="en-US" altLang="zh-CN" sz="2800" dirty="0">
                <a:latin typeface="楷体_GB2312" pitchFamily="49" charset="-122"/>
                <a:ea typeface="楷体_GB2312" pitchFamily="49" charset="-122"/>
              </a:rPr>
              <a:t>c*-c| </a:t>
            </a:r>
            <a:r>
              <a:rPr kumimoji="0" lang="en-US" altLang="zh-CN" sz="2800" dirty="0">
                <a:latin typeface="楷体_GB2312" pitchFamily="49" charset="-122"/>
                <a:ea typeface="楷体_GB2312" pitchFamily="49" charset="-122"/>
              </a:rPr>
              <a:t>≤k</a:t>
            </a:r>
            <a:r>
              <a:rPr kumimoji="0" lang="zh-CN" altLang="en-US" sz="2800" dirty="0">
                <a:latin typeface="楷体_GB2312" pitchFamily="49" charset="-122"/>
                <a:ea typeface="楷体_GB2312" pitchFamily="49" charset="-122"/>
              </a:rPr>
              <a:t>成立，</a:t>
            </a:r>
            <a:r>
              <a:rPr kumimoji="0" lang="en-US" altLang="zh-CN" sz="2800" dirty="0">
                <a:latin typeface="楷体_GB2312" pitchFamily="49" charset="-122"/>
                <a:ea typeface="楷体_GB2312" pitchFamily="49" charset="-122"/>
              </a:rPr>
              <a:t>k</a:t>
            </a:r>
            <a:r>
              <a:rPr kumimoji="0" lang="zh-CN" altLang="en-US" sz="2800" dirty="0">
                <a:latin typeface="楷体_GB2312" pitchFamily="49" charset="-122"/>
                <a:ea typeface="楷体_GB2312" pitchFamily="49" charset="-122"/>
              </a:rPr>
              <a:t>为常数</a:t>
            </a:r>
          </a:p>
          <a:p>
            <a:pPr>
              <a:lnSpc>
                <a:spcPct val="120000"/>
              </a:lnSpc>
              <a:spcBef>
                <a:spcPct val="20000"/>
              </a:spcBef>
            </a:pPr>
            <a:r>
              <a:rPr kumimoji="0" lang="zh-CN" altLang="en-US" sz="2800" dirty="0">
                <a:solidFill>
                  <a:srgbClr val="0000CC"/>
                </a:solidFill>
                <a:latin typeface="楷体_GB2312" pitchFamily="49" charset="-122"/>
                <a:ea typeface="楷体_GB2312" pitchFamily="49" charset="-122"/>
              </a:rPr>
              <a:t>定义2：</a:t>
            </a:r>
            <a:r>
              <a:rPr lang="zh-CN" altLang="en-US" sz="2800" dirty="0">
                <a:latin typeface="楷体_GB2312" pitchFamily="49" charset="-122"/>
                <a:ea typeface="楷体_GB2312" pitchFamily="49" charset="-122"/>
              </a:rPr>
              <a:t>算法</a:t>
            </a:r>
            <a:r>
              <a:rPr lang="en-US" altLang="zh-CN" sz="2800" dirty="0">
                <a:latin typeface="楷体_GB2312" pitchFamily="49" charset="-122"/>
                <a:ea typeface="楷体_GB2312" pitchFamily="49" charset="-122"/>
              </a:rPr>
              <a:t>A</a:t>
            </a:r>
            <a:r>
              <a:rPr lang="zh-CN" altLang="en-US" sz="2800" dirty="0">
                <a:latin typeface="楷体_GB2312" pitchFamily="49" charset="-122"/>
                <a:ea typeface="楷体_GB2312" pitchFamily="49" charset="-122"/>
              </a:rPr>
              <a:t>是</a:t>
            </a:r>
            <a:r>
              <a:rPr kumimoji="0" lang="en-US" altLang="zh-CN" sz="2800" dirty="0">
                <a:latin typeface="楷体_GB2312" pitchFamily="49" charset="-122"/>
                <a:ea typeface="楷体_GB2312" pitchFamily="49" charset="-122"/>
              </a:rPr>
              <a:t>ε(n)</a:t>
            </a:r>
            <a:r>
              <a:rPr lang="zh-CN" altLang="en-US" sz="2800" dirty="0">
                <a:latin typeface="楷体_GB2312" pitchFamily="49" charset="-122"/>
                <a:ea typeface="楷体_GB2312" pitchFamily="49" charset="-122"/>
              </a:rPr>
              <a:t>近似算法，当且仅当对于每个大小为</a:t>
            </a:r>
            <a:r>
              <a:rPr lang="en-US" altLang="zh-CN" sz="2800" dirty="0">
                <a:latin typeface="楷体_GB2312" pitchFamily="49" charset="-122"/>
                <a:ea typeface="楷体_GB2312" pitchFamily="49" charset="-122"/>
              </a:rPr>
              <a:t>n</a:t>
            </a:r>
            <a:r>
              <a:rPr lang="zh-CN" altLang="en-US" sz="2800" dirty="0">
                <a:latin typeface="楷体_GB2312" pitchFamily="49" charset="-122"/>
                <a:ea typeface="楷体_GB2312" pitchFamily="49" charset="-122"/>
              </a:rPr>
              <a:t>的实例</a:t>
            </a:r>
            <a:r>
              <a:rPr lang="en-US" altLang="zh-CN" sz="2800" dirty="0">
                <a:latin typeface="楷体_GB2312" pitchFamily="49" charset="-122"/>
                <a:ea typeface="楷体_GB2312" pitchFamily="49" charset="-122"/>
              </a:rPr>
              <a:t>I，</a:t>
            </a:r>
            <a:r>
              <a:rPr lang="zh-CN" altLang="en-US" sz="2800" dirty="0">
                <a:latin typeface="楷体_GB2312" pitchFamily="49" charset="-122"/>
                <a:ea typeface="楷体_GB2312" pitchFamily="49" charset="-122"/>
              </a:rPr>
              <a:t>当</a:t>
            </a:r>
            <a:r>
              <a:rPr lang="en-US" altLang="zh-CN" sz="2800" dirty="0">
                <a:latin typeface="楷体_GB2312" pitchFamily="49" charset="-122"/>
                <a:ea typeface="楷体_GB2312" pitchFamily="49" charset="-122"/>
              </a:rPr>
              <a:t>c*&gt;0</a:t>
            </a:r>
            <a:r>
              <a:rPr lang="zh-CN" altLang="en-US" sz="2800" dirty="0">
                <a:latin typeface="楷体_GB2312" pitchFamily="49" charset="-122"/>
                <a:ea typeface="楷体_GB2312" pitchFamily="49" charset="-122"/>
              </a:rPr>
              <a:t>时，有|</a:t>
            </a:r>
            <a:r>
              <a:rPr lang="en-US" altLang="zh-CN" sz="2800" dirty="0">
                <a:latin typeface="楷体_GB2312" pitchFamily="49" charset="-122"/>
                <a:ea typeface="楷体_GB2312" pitchFamily="49" charset="-122"/>
              </a:rPr>
              <a:t>c*-c|/c* </a:t>
            </a:r>
            <a:r>
              <a:rPr kumimoji="0" lang="en-US" altLang="zh-CN" sz="2800" dirty="0">
                <a:latin typeface="楷体_GB2312" pitchFamily="49" charset="-122"/>
                <a:ea typeface="楷体_GB2312" pitchFamily="49" charset="-122"/>
              </a:rPr>
              <a:t>≤ε(n)</a:t>
            </a:r>
          </a:p>
          <a:p>
            <a:pPr>
              <a:lnSpc>
                <a:spcPct val="120000"/>
              </a:lnSpc>
              <a:spcBef>
                <a:spcPct val="20000"/>
              </a:spcBef>
            </a:pPr>
            <a:r>
              <a:rPr kumimoji="0" lang="zh-CN" altLang="en-US" sz="2800" dirty="0">
                <a:solidFill>
                  <a:srgbClr val="0000CC"/>
                </a:solidFill>
                <a:latin typeface="楷体_GB2312" pitchFamily="49" charset="-122"/>
                <a:ea typeface="楷体_GB2312" pitchFamily="49" charset="-122"/>
              </a:rPr>
              <a:t>定义3：</a:t>
            </a:r>
            <a:r>
              <a:rPr kumimoji="0" lang="en-US" altLang="zh-CN" sz="2800" dirty="0">
                <a:latin typeface="楷体_GB2312" pitchFamily="49" charset="-122"/>
                <a:ea typeface="楷体_GB2312" pitchFamily="49" charset="-122"/>
              </a:rPr>
              <a:t>ε</a:t>
            </a:r>
            <a:r>
              <a:rPr lang="zh-CN" altLang="en-US" sz="2800" dirty="0">
                <a:latin typeface="楷体_GB2312" pitchFamily="49" charset="-122"/>
                <a:ea typeface="楷体_GB2312" pitchFamily="49" charset="-122"/>
              </a:rPr>
              <a:t>近似算法是一个</a:t>
            </a:r>
            <a:r>
              <a:rPr kumimoji="0" lang="en-US" altLang="zh-CN" sz="2800" dirty="0">
                <a:latin typeface="楷体_GB2312" pitchFamily="49" charset="-122"/>
                <a:ea typeface="楷体_GB2312" pitchFamily="49" charset="-122"/>
              </a:rPr>
              <a:t>ε(n)</a:t>
            </a:r>
            <a:r>
              <a:rPr lang="zh-CN" altLang="en-US" sz="2800" dirty="0">
                <a:latin typeface="楷体_GB2312" pitchFamily="49" charset="-122"/>
                <a:ea typeface="楷体_GB2312" pitchFamily="49" charset="-122"/>
              </a:rPr>
              <a:t>近似算法，且对于常数</a:t>
            </a:r>
            <a:r>
              <a:rPr kumimoji="0" lang="en-US" altLang="zh-CN" sz="2800" dirty="0">
                <a:latin typeface="楷体_GB2312" pitchFamily="49" charset="-122"/>
                <a:ea typeface="楷体_GB2312" pitchFamily="49" charset="-122"/>
              </a:rPr>
              <a:t>ε，</a:t>
            </a:r>
            <a:r>
              <a:rPr kumimoji="0" lang="zh-CN" altLang="en-US" sz="2800" dirty="0">
                <a:latin typeface="楷体_GB2312" pitchFamily="49" charset="-122"/>
                <a:ea typeface="楷体_GB2312" pitchFamily="49" charset="-122"/>
              </a:rPr>
              <a:t>有</a:t>
            </a:r>
            <a:r>
              <a:rPr kumimoji="0" lang="en-US" altLang="zh-CN" sz="2800" dirty="0">
                <a:latin typeface="楷体_GB2312" pitchFamily="49" charset="-122"/>
                <a:ea typeface="楷体_GB2312" pitchFamily="49" charset="-122"/>
              </a:rPr>
              <a:t>ε(n) ≤ ε</a:t>
            </a:r>
          </a:p>
          <a:p>
            <a:pPr>
              <a:lnSpc>
                <a:spcPct val="120000"/>
              </a:lnSpc>
              <a:spcBef>
                <a:spcPct val="20000"/>
              </a:spcBef>
            </a:pPr>
            <a:r>
              <a:rPr kumimoji="0" lang="zh-CN" altLang="en-US" sz="2800" dirty="0">
                <a:solidFill>
                  <a:srgbClr val="0000CC"/>
                </a:solidFill>
                <a:latin typeface="楷体_GB2312" pitchFamily="49" charset="-122"/>
                <a:ea typeface="楷体_GB2312" pitchFamily="49" charset="-122"/>
              </a:rPr>
              <a:t>定义4：</a:t>
            </a:r>
            <a:r>
              <a:rPr lang="en-US" altLang="zh-CN" sz="2800" dirty="0">
                <a:latin typeface="楷体_GB2312" pitchFamily="49" charset="-122"/>
                <a:ea typeface="楷体_GB2312" pitchFamily="49" charset="-122"/>
              </a:rPr>
              <a:t>A(</a:t>
            </a:r>
            <a:r>
              <a:rPr kumimoji="0" lang="en-US" altLang="zh-CN" sz="2800" dirty="0">
                <a:latin typeface="楷体_GB2312" pitchFamily="49" charset="-122"/>
                <a:ea typeface="楷体_GB2312" pitchFamily="49" charset="-122"/>
              </a:rPr>
              <a:t>ε)</a:t>
            </a:r>
            <a:r>
              <a:rPr kumimoji="0" lang="zh-CN" altLang="en-US" sz="2800" dirty="0">
                <a:latin typeface="楷体_GB2312" pitchFamily="49" charset="-122"/>
                <a:ea typeface="楷体_GB2312" pitchFamily="49" charset="-122"/>
              </a:rPr>
              <a:t>是一个</a:t>
            </a:r>
            <a:r>
              <a:rPr lang="zh-CN" altLang="en-US" sz="2800" dirty="0">
                <a:latin typeface="楷体_GB2312" pitchFamily="49" charset="-122"/>
                <a:ea typeface="楷体_GB2312" pitchFamily="49" charset="-122"/>
              </a:rPr>
              <a:t>近似方案，当且仅当对于每个给定的</a:t>
            </a:r>
            <a:r>
              <a:rPr kumimoji="0" lang="en-US" altLang="zh-CN" sz="2800" dirty="0">
                <a:latin typeface="楷体_GB2312" pitchFamily="49" charset="-122"/>
                <a:ea typeface="楷体_GB2312" pitchFamily="49" charset="-122"/>
              </a:rPr>
              <a:t>ε&gt;0</a:t>
            </a:r>
            <a:r>
              <a:rPr kumimoji="0" lang="zh-CN" altLang="en-US" sz="2800" dirty="0">
                <a:latin typeface="楷体_GB2312" pitchFamily="49" charset="-122"/>
                <a:ea typeface="楷体_GB2312" pitchFamily="49" charset="-122"/>
              </a:rPr>
              <a:t>和问题实例</a:t>
            </a:r>
            <a:r>
              <a:rPr kumimoji="0" lang="en-US" altLang="zh-CN" sz="2800" dirty="0">
                <a:latin typeface="楷体_GB2312" pitchFamily="49" charset="-122"/>
                <a:ea typeface="楷体_GB2312" pitchFamily="49" charset="-122"/>
              </a:rPr>
              <a:t>I， </a:t>
            </a:r>
            <a:r>
              <a:rPr lang="en-US" altLang="zh-CN" sz="2800" dirty="0">
                <a:latin typeface="楷体_GB2312" pitchFamily="49" charset="-122"/>
                <a:ea typeface="楷体_GB2312" pitchFamily="49" charset="-122"/>
              </a:rPr>
              <a:t>A(</a:t>
            </a:r>
            <a:r>
              <a:rPr kumimoji="0" lang="en-US" altLang="zh-CN" sz="2800" dirty="0">
                <a:latin typeface="楷体_GB2312" pitchFamily="49" charset="-122"/>
                <a:ea typeface="楷体_GB2312" pitchFamily="49" charset="-122"/>
              </a:rPr>
              <a:t>ε)</a:t>
            </a:r>
            <a:r>
              <a:rPr kumimoji="0" lang="zh-CN" altLang="en-US" sz="2800" dirty="0">
                <a:latin typeface="楷体_GB2312" pitchFamily="49" charset="-122"/>
                <a:ea typeface="楷体_GB2312" pitchFamily="49" charset="-122"/>
              </a:rPr>
              <a:t>可产生一个满足|</a:t>
            </a:r>
            <a:r>
              <a:rPr kumimoji="0" lang="en-US" altLang="zh-CN" sz="2800" dirty="0">
                <a:latin typeface="楷体_GB2312" pitchFamily="49" charset="-122"/>
                <a:ea typeface="楷体_GB2312" pitchFamily="49" charset="-122"/>
              </a:rPr>
              <a:t>c*-c|/c* ≤ ε</a:t>
            </a:r>
            <a:r>
              <a:rPr kumimoji="0" lang="zh-CN" altLang="en-US" sz="2800" dirty="0">
                <a:latin typeface="楷体_GB2312" pitchFamily="49" charset="-122"/>
                <a:ea typeface="楷体_GB2312" pitchFamily="49" charset="-122"/>
              </a:rPr>
              <a:t>的可行解，其中</a:t>
            </a:r>
            <a:r>
              <a:rPr kumimoji="0" lang="en-US" altLang="zh-CN" sz="2800" dirty="0">
                <a:latin typeface="楷体_GB2312" pitchFamily="49" charset="-122"/>
                <a:ea typeface="楷体_GB2312" pitchFamily="49" charset="-122"/>
              </a:rPr>
              <a:t>c*&gt;0.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7251"/>
                                        </p:tgtEl>
                                        <p:attrNameLst>
                                          <p:attrName>style.visibility</p:attrName>
                                        </p:attrNameLst>
                                      </p:cBhvr>
                                      <p:to>
                                        <p:strVal val="visible"/>
                                      </p:to>
                                    </p:set>
                                    <p:animEffect transition="in" filter="blinds(horizontal)">
                                      <p:cBhvr>
                                        <p:cTn id="7" dur="500"/>
                                        <p:tgtEl>
                                          <p:spTgt spid="437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169CDB80-23BD-45BA-BBB2-B13D3DAEE81F}" type="slidenum">
              <a:rPr lang="zh-CN" altLang="en-US" smtClean="0">
                <a:ea typeface="宋体" charset="-122"/>
              </a:rPr>
              <a:pPr/>
              <a:t>11</a:t>
            </a:fld>
            <a:endParaRPr lang="zh-CN" altLang="en-US" smtClean="0">
              <a:ea typeface="宋体" charset="-122"/>
            </a:endParaRPr>
          </a:p>
        </p:txBody>
      </p:sp>
      <p:sp>
        <p:nvSpPr>
          <p:cNvPr id="14339" name="Rectangle 2"/>
          <p:cNvSpPr>
            <a:spLocks noGrp="1" noChangeArrowheads="1"/>
          </p:cNvSpPr>
          <p:nvPr>
            <p:ph type="title"/>
          </p:nvPr>
        </p:nvSpPr>
        <p:spPr>
          <a:xfrm>
            <a:off x="251520" y="332656"/>
            <a:ext cx="8162925" cy="641350"/>
          </a:xfrm>
        </p:spPr>
        <p:txBody>
          <a:bodyPr/>
          <a:lstStyle/>
          <a:p>
            <a:pPr eaLnBrk="1" hangingPunct="1"/>
            <a:r>
              <a:rPr lang="zh-CN" altLang="en-US" sz="3600" dirty="0" smtClean="0"/>
              <a:t>近似</a:t>
            </a:r>
            <a:r>
              <a:rPr lang="zh-CN" altLang="en-US" sz="3600" dirty="0" smtClean="0"/>
              <a:t>算法的性能</a:t>
            </a:r>
          </a:p>
        </p:txBody>
      </p:sp>
      <p:sp>
        <p:nvSpPr>
          <p:cNvPr id="438275" name="Text Box 3"/>
          <p:cNvSpPr txBox="1">
            <a:spLocks noChangeArrowheads="1"/>
          </p:cNvSpPr>
          <p:nvPr/>
        </p:nvSpPr>
        <p:spPr bwMode="auto">
          <a:xfrm>
            <a:off x="611560" y="1556792"/>
            <a:ext cx="8229600" cy="3340100"/>
          </a:xfrm>
          <a:prstGeom prst="rect">
            <a:avLst/>
          </a:prstGeom>
          <a:noFill/>
          <a:ln w="6350">
            <a:noFill/>
            <a:miter lim="800000"/>
            <a:headEnd/>
            <a:tailEnd/>
          </a:ln>
        </p:spPr>
        <p:txBody>
          <a:bodyPr>
            <a:spAutoFit/>
          </a:bodyPr>
          <a:lstStyle/>
          <a:p>
            <a:pPr>
              <a:lnSpc>
                <a:spcPct val="120000"/>
              </a:lnSpc>
              <a:spcBef>
                <a:spcPct val="20000"/>
              </a:spcBef>
            </a:pPr>
            <a:r>
              <a:rPr kumimoji="0" lang="zh-CN" altLang="en-US" sz="2800">
                <a:solidFill>
                  <a:srgbClr val="0000CC"/>
                </a:solidFill>
                <a:latin typeface="楷体_GB2312" pitchFamily="49" charset="-122"/>
                <a:ea typeface="楷体_GB2312" pitchFamily="49" charset="-122"/>
              </a:rPr>
              <a:t>定义5：</a:t>
            </a:r>
            <a:r>
              <a:rPr kumimoji="0" lang="zh-CN" altLang="en-US" sz="2800">
                <a:latin typeface="楷体_GB2312" pitchFamily="49" charset="-122"/>
                <a:ea typeface="楷体_GB2312" pitchFamily="49" charset="-122"/>
              </a:rPr>
              <a:t>一个</a:t>
            </a:r>
            <a:r>
              <a:rPr lang="zh-CN" altLang="en-US" sz="2800">
                <a:latin typeface="楷体_GB2312" pitchFamily="49" charset="-122"/>
                <a:ea typeface="楷体_GB2312" pitchFamily="49" charset="-122"/>
              </a:rPr>
              <a:t>近似方案是多项式时间近似方案</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当且仅当对于任意固定的</a:t>
            </a:r>
            <a:r>
              <a:rPr kumimoji="0" lang="en-US" altLang="zh-CN" sz="2800">
                <a:latin typeface="楷体_GB2312" pitchFamily="49" charset="-122"/>
                <a:ea typeface="楷体_GB2312" pitchFamily="49" charset="-122"/>
              </a:rPr>
              <a:t>ε&gt;0，</a:t>
            </a:r>
            <a:r>
              <a:rPr kumimoji="0" lang="zh-CN" altLang="en-US" sz="2800">
                <a:latin typeface="楷体_GB2312" pitchFamily="49" charset="-122"/>
                <a:ea typeface="楷体_GB2312" pitchFamily="49" charset="-122"/>
              </a:rPr>
              <a:t>计算时间是问题规模的多项式时间</a:t>
            </a:r>
            <a:r>
              <a:rPr kumimoji="0" lang="en-US" altLang="zh-CN" sz="2800">
                <a:latin typeface="楷体_GB2312" pitchFamily="49" charset="-122"/>
                <a:ea typeface="楷体_GB2312" pitchFamily="49" charset="-122"/>
              </a:rPr>
              <a:t>.</a:t>
            </a:r>
            <a:endParaRPr kumimoji="0" lang="zh-CN" altLang="en-US" sz="2800">
              <a:latin typeface="楷体_GB2312" pitchFamily="49" charset="-122"/>
              <a:ea typeface="楷体_GB2312" pitchFamily="49" charset="-122"/>
            </a:endParaRPr>
          </a:p>
          <a:p>
            <a:pPr>
              <a:lnSpc>
                <a:spcPct val="120000"/>
              </a:lnSpc>
              <a:spcBef>
                <a:spcPct val="20000"/>
              </a:spcBef>
            </a:pPr>
            <a:r>
              <a:rPr kumimoji="0" lang="zh-CN" altLang="en-US" sz="2800">
                <a:solidFill>
                  <a:srgbClr val="0000CC"/>
                </a:solidFill>
                <a:latin typeface="楷体_GB2312" pitchFamily="49" charset="-122"/>
                <a:ea typeface="楷体_GB2312" pitchFamily="49" charset="-122"/>
              </a:rPr>
              <a:t>定义6：</a:t>
            </a:r>
            <a:r>
              <a:rPr kumimoji="0" lang="zh-CN" altLang="en-US" sz="2800">
                <a:latin typeface="楷体_GB2312" pitchFamily="49" charset="-122"/>
                <a:ea typeface="楷体_GB2312" pitchFamily="49" charset="-122"/>
              </a:rPr>
              <a:t>计算时间是问题规模和1/</a:t>
            </a:r>
            <a:r>
              <a:rPr kumimoji="0" lang="en-US" altLang="zh-CN" sz="2800">
                <a:latin typeface="楷体_GB2312" pitchFamily="49" charset="-122"/>
                <a:ea typeface="楷体_GB2312" pitchFamily="49" charset="-122"/>
              </a:rPr>
              <a:t>ε</a:t>
            </a:r>
            <a:r>
              <a:rPr kumimoji="0" lang="zh-CN" altLang="en-US" sz="2800">
                <a:latin typeface="楷体_GB2312" pitchFamily="49" charset="-122"/>
                <a:ea typeface="楷体_GB2312" pitchFamily="49" charset="-122"/>
              </a:rPr>
              <a:t>的多项式时间的近似方案是完全多项式时间</a:t>
            </a:r>
            <a:r>
              <a:rPr lang="zh-CN" altLang="en-US" sz="2800">
                <a:latin typeface="楷体_GB2312" pitchFamily="49" charset="-122"/>
                <a:ea typeface="楷体_GB2312" pitchFamily="49" charset="-122"/>
              </a:rPr>
              <a:t>近似方案</a:t>
            </a:r>
            <a:r>
              <a:rPr lang="en-US" altLang="zh-CN" sz="2800">
                <a:latin typeface="楷体_GB2312" pitchFamily="49" charset="-122"/>
                <a:ea typeface="楷体_GB2312" pitchFamily="49" charset="-122"/>
              </a:rPr>
              <a:t>.</a:t>
            </a:r>
            <a:endParaRPr kumimoji="0" lang="zh-CN" altLang="en-US" sz="2800">
              <a:latin typeface="楷体_GB2312" pitchFamily="49" charset="-122"/>
              <a:ea typeface="楷体_GB2312" pitchFamily="49" charset="-122"/>
            </a:endParaRPr>
          </a:p>
          <a:p>
            <a:pPr>
              <a:lnSpc>
                <a:spcPct val="120000"/>
              </a:lnSpc>
              <a:spcBef>
                <a:spcPct val="20000"/>
              </a:spcBef>
            </a:pPr>
            <a:endParaRPr kumimoji="0" lang="zh-CN" altLang="en-US" sz="2800">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8275"/>
                                        </p:tgtEl>
                                        <p:attrNameLst>
                                          <p:attrName>style.visibility</p:attrName>
                                        </p:attrNameLst>
                                      </p:cBhvr>
                                      <p:to>
                                        <p:strVal val="visible"/>
                                      </p:to>
                                    </p:set>
                                    <p:animEffect transition="in" filter="blinds(horizontal)">
                                      <p:cBhvr>
                                        <p:cTn id="7" dur="500"/>
                                        <p:tgtEl>
                                          <p:spTgt spid="438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F29F0F70-5350-4274-97F0-B64876219049}" type="slidenum">
              <a:rPr lang="zh-CN" altLang="en-US"/>
              <a:pPr/>
              <a:t>12</a:t>
            </a:fld>
            <a:endParaRPr lang="en-US" altLang="zh-CN"/>
          </a:p>
        </p:txBody>
      </p:sp>
      <p:sp>
        <p:nvSpPr>
          <p:cNvPr id="43010" name="Rectangle 2"/>
          <p:cNvSpPr>
            <a:spLocks noChangeArrowheads="1"/>
          </p:cNvSpPr>
          <p:nvPr/>
        </p:nvSpPr>
        <p:spPr bwMode="auto">
          <a:xfrm>
            <a:off x="539750" y="476250"/>
            <a:ext cx="6553200" cy="649288"/>
          </a:xfrm>
          <a:prstGeom prst="rect">
            <a:avLst/>
          </a:prstGeom>
          <a:noFill/>
          <a:ln w="9525">
            <a:noFill/>
            <a:miter lim="800000"/>
            <a:headEnd/>
            <a:tailEnd/>
          </a:ln>
          <a:effectLst/>
        </p:spPr>
        <p:txBody>
          <a:bodyPr anchor="ctr"/>
          <a:lstStyle/>
          <a:p>
            <a:pPr algn="l"/>
            <a:r>
              <a:rPr lang="zh-CN" altLang="en-US" sz="3600" b="1">
                <a:solidFill>
                  <a:srgbClr val="0033CC"/>
                </a:solidFill>
                <a:effectLst>
                  <a:outerShdw blurRad="38100" dist="38100" dir="2700000" algn="tl">
                    <a:srgbClr val="C0C0C0"/>
                  </a:outerShdw>
                </a:effectLst>
              </a:rPr>
              <a:t>差界</a:t>
            </a:r>
            <a:r>
              <a:rPr lang="en-US" altLang="zh-CN" sz="3600" b="1">
                <a:solidFill>
                  <a:srgbClr val="0033CC"/>
                </a:solidFill>
                <a:effectLst>
                  <a:outerShdw blurRad="38100" dist="38100" dir="2700000" algn="tl">
                    <a:srgbClr val="C0C0C0"/>
                  </a:outerShdw>
                </a:effectLst>
              </a:rPr>
              <a:t>(absolute approximation)</a:t>
            </a:r>
          </a:p>
        </p:txBody>
      </p:sp>
      <p:sp>
        <p:nvSpPr>
          <p:cNvPr id="43011" name="Text Box 3"/>
          <p:cNvSpPr txBox="1">
            <a:spLocks noChangeArrowheads="1"/>
          </p:cNvSpPr>
          <p:nvPr/>
        </p:nvSpPr>
        <p:spPr bwMode="auto">
          <a:xfrm>
            <a:off x="539750" y="1484313"/>
            <a:ext cx="8281988" cy="1158875"/>
          </a:xfrm>
          <a:prstGeom prst="rect">
            <a:avLst/>
          </a:prstGeom>
          <a:noFill/>
          <a:ln w="9525">
            <a:noFill/>
            <a:miter lim="800000"/>
            <a:headEnd/>
            <a:tailEnd/>
          </a:ln>
          <a:effectLst/>
        </p:spPr>
        <p:txBody>
          <a:bodyPr>
            <a:spAutoFit/>
          </a:bodyPr>
          <a:lstStyle/>
          <a:p>
            <a:pPr algn="l">
              <a:lnSpc>
                <a:spcPct val="125000"/>
              </a:lnSpc>
            </a:pPr>
            <a:r>
              <a:rPr lang="zh-CN" altLang="en-US" sz="2800" b="1">
                <a:effectLst>
                  <a:outerShdw blurRad="38100" dist="38100" dir="2700000" algn="tl">
                    <a:srgbClr val="C0C0C0"/>
                  </a:outerShdw>
                </a:effectLst>
              </a:rPr>
              <a:t>    设</a:t>
            </a:r>
            <a:r>
              <a:rPr lang="en-US" altLang="zh-CN" sz="2800" b="1" i="1">
                <a:effectLst>
                  <a:outerShdw blurRad="38100" dist="38100" dir="2700000" algn="tl">
                    <a:srgbClr val="C0C0C0"/>
                  </a:outerShdw>
                </a:effectLst>
              </a:rPr>
              <a:t>A</a:t>
            </a:r>
            <a:r>
              <a:rPr lang="zh-CN" altLang="en-US" sz="2800" b="1">
                <a:effectLst>
                  <a:outerShdw blurRad="38100" dist="38100" dir="2700000" algn="tl">
                    <a:srgbClr val="C0C0C0"/>
                  </a:outerShdw>
                </a:effectLst>
              </a:rPr>
              <a:t>是问题</a:t>
            </a:r>
            <a:r>
              <a:rPr lang="el-GR" altLang="zh-CN" sz="2800" b="1">
                <a:effectLst>
                  <a:outerShdw blurRad="38100" dist="38100" dir="2700000" algn="tl">
                    <a:srgbClr val="C0C0C0"/>
                  </a:outerShdw>
                </a:effectLst>
                <a:latin typeface="宋体" charset="-122"/>
              </a:rPr>
              <a:t>Π</a:t>
            </a:r>
            <a:r>
              <a:rPr lang="zh-CN" altLang="en-US" sz="2800" b="1">
                <a:effectLst>
                  <a:outerShdw blurRad="38100" dist="38100" dir="2700000" algn="tl">
                    <a:srgbClr val="C0C0C0"/>
                  </a:outerShdw>
                </a:effectLst>
                <a:latin typeface="宋体" charset="-122"/>
              </a:rPr>
              <a:t>的一个近似算法，如果对的任何实例</a:t>
            </a:r>
            <a:r>
              <a:rPr lang="en-US" altLang="zh-CN" sz="2800" b="1" i="1">
                <a:effectLst>
                  <a:outerShdw blurRad="38100" dist="38100" dir="2700000" algn="tl">
                    <a:srgbClr val="C0C0C0"/>
                  </a:outerShdw>
                </a:effectLst>
              </a:rPr>
              <a:t>I</a:t>
            </a:r>
            <a:r>
              <a:rPr lang="zh-CN" altLang="en-US" sz="2800" b="1">
                <a:effectLst>
                  <a:outerShdw blurRad="38100" dist="38100" dir="2700000" algn="tl">
                    <a:srgbClr val="C0C0C0"/>
                  </a:outerShdw>
                </a:effectLst>
                <a:latin typeface="宋体" charset="-122"/>
              </a:rPr>
              <a:t>，</a:t>
            </a:r>
            <a:r>
              <a:rPr lang="zh-CN" altLang="en-US" sz="2800" b="1">
                <a:effectLst>
                  <a:outerShdw blurRad="38100" dist="38100" dir="2700000" algn="tl">
                    <a:srgbClr val="C0C0C0"/>
                  </a:outerShdw>
                </a:effectLst>
              </a:rPr>
              <a:t>都有：</a:t>
            </a:r>
          </a:p>
        </p:txBody>
      </p:sp>
      <p:graphicFrame>
        <p:nvGraphicFramePr>
          <p:cNvPr id="43012" name="Object 4"/>
          <p:cNvGraphicFramePr>
            <a:graphicFrameLocks noChangeAspect="1"/>
          </p:cNvGraphicFramePr>
          <p:nvPr/>
        </p:nvGraphicFramePr>
        <p:xfrm>
          <a:off x="2339975" y="2565400"/>
          <a:ext cx="3455988" cy="520700"/>
        </p:xfrm>
        <a:graphic>
          <a:graphicData uri="http://schemas.openxmlformats.org/presentationml/2006/ole">
            <p:oleObj spid="_x0000_s53250" name="公式" r:id="rId3" imgW="1346040" imgH="203040" progId="Equation.3">
              <p:embed/>
            </p:oleObj>
          </a:graphicData>
        </a:graphic>
      </p:graphicFrame>
      <p:sp>
        <p:nvSpPr>
          <p:cNvPr id="43013" name="Text Box 5"/>
          <p:cNvSpPr txBox="1">
            <a:spLocks noChangeArrowheads="1"/>
          </p:cNvSpPr>
          <p:nvPr/>
        </p:nvSpPr>
        <p:spPr bwMode="auto">
          <a:xfrm>
            <a:off x="611188" y="3213100"/>
            <a:ext cx="8353425" cy="1158875"/>
          </a:xfrm>
          <a:prstGeom prst="rect">
            <a:avLst/>
          </a:prstGeom>
          <a:noFill/>
          <a:ln w="9525">
            <a:noFill/>
            <a:miter lim="800000"/>
            <a:headEnd/>
            <a:tailEnd/>
          </a:ln>
          <a:effectLst/>
        </p:spPr>
        <p:txBody>
          <a:bodyPr>
            <a:spAutoFit/>
          </a:bodyPr>
          <a:lstStyle/>
          <a:p>
            <a:pPr algn="l">
              <a:lnSpc>
                <a:spcPct val="125000"/>
              </a:lnSpc>
            </a:pPr>
            <a:r>
              <a:rPr lang="zh-CN" altLang="en-US" sz="2800" b="1">
                <a:effectLst>
                  <a:outerShdw blurRad="38100" dist="38100" dir="2700000" algn="tl">
                    <a:srgbClr val="C0C0C0"/>
                  </a:outerShdw>
                </a:effectLst>
              </a:rPr>
              <a:t>其中</a:t>
            </a:r>
            <a:r>
              <a:rPr lang="en-US" altLang="zh-CN" sz="2800" b="1" i="1">
                <a:effectLst>
                  <a:outerShdw blurRad="38100" dist="38100" dir="2700000" algn="tl">
                    <a:srgbClr val="C0C0C0"/>
                  </a:outerShdw>
                </a:effectLst>
              </a:rPr>
              <a:t>K</a:t>
            </a:r>
            <a:r>
              <a:rPr lang="zh-CN" altLang="en-US" sz="2800" b="1">
                <a:effectLst>
                  <a:outerShdw blurRad="38100" dist="38100" dir="2700000" algn="tl">
                    <a:srgbClr val="C0C0C0"/>
                  </a:outerShdw>
                </a:effectLst>
              </a:rPr>
              <a:t>是常数</a:t>
            </a:r>
            <a:r>
              <a:rPr lang="en-US" altLang="zh-CN" sz="2800" b="1">
                <a:effectLst>
                  <a:outerShdw blurRad="38100" dist="38100" dir="2700000" algn="tl">
                    <a:srgbClr val="C0C0C0"/>
                  </a:outerShdw>
                </a:effectLst>
              </a:rPr>
              <a:t>, </a:t>
            </a:r>
            <a:r>
              <a:rPr lang="zh-CN" altLang="en-US" sz="2800" b="1">
                <a:effectLst>
                  <a:outerShdw blurRad="38100" dist="38100" dir="2700000" algn="tl">
                    <a:srgbClr val="C0C0C0"/>
                  </a:outerShdw>
                </a:effectLst>
              </a:rPr>
              <a:t>则我们称</a:t>
            </a:r>
            <a:r>
              <a:rPr lang="en-US" altLang="zh-CN" sz="2800" b="1" i="1">
                <a:effectLst>
                  <a:outerShdw blurRad="38100" dist="38100" dir="2700000" algn="tl">
                    <a:srgbClr val="C0C0C0"/>
                  </a:outerShdw>
                </a:effectLst>
              </a:rPr>
              <a:t>A</a:t>
            </a:r>
            <a:r>
              <a:rPr lang="zh-CN" altLang="en-US" sz="2800" b="1">
                <a:effectLst>
                  <a:outerShdw blurRad="38100" dist="38100" dir="2700000" algn="tl">
                    <a:srgbClr val="C0C0C0"/>
                  </a:outerShdw>
                </a:effectLst>
              </a:rPr>
              <a:t>是问题</a:t>
            </a:r>
            <a:r>
              <a:rPr lang="el-GR" altLang="zh-CN" sz="2800" b="1">
                <a:effectLst>
                  <a:outerShdw blurRad="38100" dist="38100" dir="2700000" algn="tl">
                    <a:srgbClr val="C0C0C0"/>
                  </a:outerShdw>
                </a:effectLst>
                <a:latin typeface="宋体" charset="-122"/>
              </a:rPr>
              <a:t>Π</a:t>
            </a:r>
            <a:r>
              <a:rPr lang="zh-CN" altLang="en-US" sz="2800" b="1">
                <a:effectLst>
                  <a:outerShdw blurRad="38100" dist="38100" dir="2700000" algn="tl">
                    <a:srgbClr val="C0C0C0"/>
                  </a:outerShdw>
                </a:effectLst>
                <a:latin typeface="宋体" charset="-122"/>
              </a:rPr>
              <a:t>的一个差界为</a:t>
            </a:r>
            <a:r>
              <a:rPr lang="en-US" altLang="zh-CN" sz="2800" b="1" i="1">
                <a:effectLst>
                  <a:outerShdw blurRad="38100" dist="38100" dir="2700000" algn="tl">
                    <a:srgbClr val="C0C0C0"/>
                  </a:outerShdw>
                </a:effectLst>
              </a:rPr>
              <a:t>K</a:t>
            </a:r>
            <a:r>
              <a:rPr lang="zh-CN" altLang="en-US" sz="2800" b="1">
                <a:effectLst>
                  <a:outerShdw blurRad="38100" dist="38100" dir="2700000" algn="tl">
                    <a:srgbClr val="C0C0C0"/>
                  </a:outerShdw>
                </a:effectLst>
                <a:latin typeface="宋体" charset="-122"/>
              </a:rPr>
              <a:t>的近似算法</a:t>
            </a:r>
            <a:r>
              <a:rPr lang="zh-CN" altLang="en-US" sz="2800" b="1">
                <a:effectLst>
                  <a:outerShdw blurRad="38100" dist="38100" dir="2700000" algn="tl">
                    <a:srgbClr val="C0C0C0"/>
                  </a:outerShdw>
                </a:effectLst>
              </a:rPr>
              <a:t>。</a:t>
            </a:r>
          </a:p>
        </p:txBody>
      </p:sp>
      <p:sp>
        <p:nvSpPr>
          <p:cNvPr id="43014" name="Text Box 6"/>
          <p:cNvSpPr txBox="1">
            <a:spLocks noChangeArrowheads="1"/>
          </p:cNvSpPr>
          <p:nvPr/>
        </p:nvSpPr>
        <p:spPr bwMode="auto">
          <a:xfrm>
            <a:off x="611188" y="4581525"/>
            <a:ext cx="8281987" cy="1158875"/>
          </a:xfrm>
          <a:prstGeom prst="rect">
            <a:avLst/>
          </a:prstGeom>
          <a:noFill/>
          <a:ln w="9525">
            <a:noFill/>
            <a:miter lim="800000"/>
            <a:headEnd/>
            <a:tailEnd/>
          </a:ln>
          <a:effectLst/>
        </p:spPr>
        <p:txBody>
          <a:bodyPr>
            <a:spAutoFit/>
          </a:bodyPr>
          <a:lstStyle/>
          <a:p>
            <a:pPr algn="l">
              <a:lnSpc>
                <a:spcPct val="125000"/>
              </a:lnSpc>
            </a:pPr>
            <a:r>
              <a:rPr lang="zh-CN" altLang="en-US" sz="2800" b="1">
                <a:effectLst>
                  <a:outerShdw blurRad="38100" dist="38100" dir="2700000" algn="tl">
                    <a:srgbClr val="C0C0C0"/>
                  </a:outerShdw>
                </a:effectLst>
              </a:rPr>
              <a:t> </a:t>
            </a:r>
            <a:r>
              <a:rPr lang="en-US" altLang="zh-CN" sz="2800" b="1" i="1">
                <a:effectLst>
                  <a:outerShdw blurRad="38100" dist="38100" dir="2700000" algn="tl">
                    <a:srgbClr val="C0C0C0"/>
                  </a:outerShdw>
                </a:effectLst>
              </a:rPr>
              <a:t>A</a:t>
            </a:r>
            <a:r>
              <a:rPr lang="zh-CN" altLang="en-US" sz="2800" b="1">
                <a:effectLst>
                  <a:outerShdw blurRad="38100" dist="38100" dir="2700000" algn="tl">
                    <a:srgbClr val="C0C0C0"/>
                  </a:outerShdw>
                </a:effectLst>
              </a:rPr>
              <a:t> </a:t>
            </a:r>
            <a:r>
              <a:rPr lang="en-US" altLang="zh-CN" sz="2800" b="1">
                <a:effectLst>
                  <a:outerShdw blurRad="38100" dist="38100" dir="2700000" algn="tl">
                    <a:srgbClr val="C0C0C0"/>
                  </a:outerShdw>
                </a:effectLst>
              </a:rPr>
              <a:t>is said to be an absolute approximation algorithm for problem </a:t>
            </a:r>
            <a:r>
              <a:rPr lang="el-GR" altLang="zh-CN" sz="2800" b="1">
                <a:effectLst>
                  <a:outerShdw blurRad="38100" dist="38100" dir="2700000" algn="tl">
                    <a:srgbClr val="C0C0C0"/>
                  </a:outerShdw>
                </a:effectLst>
                <a:latin typeface="宋体" charset="-122"/>
              </a:rPr>
              <a:t>Π</a:t>
            </a:r>
            <a:r>
              <a:rPr lang="en-US" altLang="zh-CN" sz="2800" b="1">
                <a:effectLst>
                  <a:outerShdw blurRad="38100" dist="38100" dir="2700000" algn="tl">
                    <a:srgbClr val="C0C0C0"/>
                  </a:outerShdw>
                </a:effectLst>
                <a:latin typeface="宋体" charset="-122"/>
              </a:rPr>
              <a:t>.</a:t>
            </a:r>
            <a:endParaRPr lang="en-US" altLang="zh-CN" sz="2800" b="1">
              <a:effectLst>
                <a:outerShdw blurRad="38100" dist="38100" dir="2700000" algn="tl">
                  <a:srgbClr val="C0C0C0"/>
                </a:outerShdw>
              </a:effectLst>
              <a:latin typeface="Vladimir Script"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wipe(left)">
                                      <p:cBhvr>
                                        <p:cTn id="7" dur="1000"/>
                                        <p:tgtEl>
                                          <p:spTgt spid="430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3"/>
                                        </p:tgtEl>
                                        <p:attrNameLst>
                                          <p:attrName>style.visibility</p:attrName>
                                        </p:attrNameLst>
                                      </p:cBhvr>
                                      <p:to>
                                        <p:strVal val="visible"/>
                                      </p:to>
                                    </p:set>
                                    <p:animEffect transition="in" filter="wipe(left)">
                                      <p:cBhvr>
                                        <p:cTn id="12" dur="1000"/>
                                        <p:tgtEl>
                                          <p:spTgt spid="430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14"/>
                                        </p:tgtEl>
                                        <p:attrNameLst>
                                          <p:attrName>style.visibility</p:attrName>
                                        </p:attrNameLst>
                                      </p:cBhvr>
                                      <p:to>
                                        <p:strVal val="visible"/>
                                      </p:to>
                                    </p:set>
                                    <p:animEffect transition="in" filter="wipe(left)">
                                      <p:cBhvr>
                                        <p:cTn id="17" dur="10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p:bldP spid="430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212CEA52-E305-4F0B-BC83-B4007505478F}" type="slidenum">
              <a:rPr lang="zh-CN" altLang="en-US"/>
              <a:pPr/>
              <a:t>13</a:t>
            </a:fld>
            <a:endParaRPr lang="en-US" altLang="zh-CN"/>
          </a:p>
        </p:txBody>
      </p:sp>
      <p:sp>
        <p:nvSpPr>
          <p:cNvPr id="95235" name="Text Box 3"/>
          <p:cNvSpPr txBox="1">
            <a:spLocks noChangeArrowheads="1"/>
          </p:cNvSpPr>
          <p:nvPr/>
        </p:nvSpPr>
        <p:spPr bwMode="auto">
          <a:xfrm>
            <a:off x="755650" y="2278063"/>
            <a:ext cx="8066088" cy="1158875"/>
          </a:xfrm>
          <a:prstGeom prst="rect">
            <a:avLst/>
          </a:prstGeom>
          <a:noFill/>
          <a:ln w="9525">
            <a:noFill/>
            <a:miter lim="800000"/>
            <a:headEnd/>
            <a:tailEnd/>
          </a:ln>
          <a:effectLst/>
        </p:spPr>
        <p:txBody>
          <a:bodyPr>
            <a:spAutoFit/>
          </a:bodyPr>
          <a:lstStyle/>
          <a:p>
            <a:pPr algn="l">
              <a:lnSpc>
                <a:spcPct val="125000"/>
              </a:lnSpc>
            </a:pPr>
            <a:r>
              <a:rPr lang="zh-CN" altLang="en-US" sz="2800" b="1">
                <a:effectLst>
                  <a:outerShdw blurRad="38100" dist="38100" dir="2700000" algn="tl">
                    <a:srgbClr val="C0C0C0"/>
                  </a:outerShdw>
                </a:effectLst>
              </a:rPr>
              <a:t>设</a:t>
            </a:r>
            <a:r>
              <a:rPr lang="en-US" altLang="zh-CN" sz="2800" b="1" i="1">
                <a:effectLst>
                  <a:outerShdw blurRad="38100" dist="38100" dir="2700000" algn="tl">
                    <a:srgbClr val="C0C0C0"/>
                  </a:outerShdw>
                </a:effectLst>
              </a:rPr>
              <a:t>A</a:t>
            </a:r>
            <a:r>
              <a:rPr lang="zh-CN" altLang="en-US" sz="2800" b="1">
                <a:effectLst>
                  <a:outerShdw blurRad="38100" dist="38100" dir="2700000" algn="tl">
                    <a:srgbClr val="C0C0C0"/>
                  </a:outerShdw>
                </a:effectLst>
              </a:rPr>
              <a:t>是问题</a:t>
            </a:r>
            <a:r>
              <a:rPr lang="el-GR" altLang="zh-CN" sz="2800" b="1">
                <a:effectLst>
                  <a:outerShdw blurRad="38100" dist="38100" dir="2700000" algn="tl">
                    <a:srgbClr val="C0C0C0"/>
                  </a:outerShdw>
                </a:effectLst>
                <a:latin typeface="宋体" charset="-122"/>
              </a:rPr>
              <a:t>Π</a:t>
            </a:r>
            <a:r>
              <a:rPr lang="zh-CN" altLang="en-US" sz="2800" b="1">
                <a:effectLst>
                  <a:outerShdw blurRad="38100" dist="38100" dir="2700000" algn="tl">
                    <a:srgbClr val="C0C0C0"/>
                  </a:outerShdw>
                </a:effectLst>
                <a:latin typeface="宋体" charset="-122"/>
              </a:rPr>
              <a:t>的一个近似算法，如果对的任何实例</a:t>
            </a:r>
            <a:r>
              <a:rPr lang="en-US" altLang="zh-CN" sz="2800" b="1" i="1">
                <a:effectLst>
                  <a:outerShdw blurRad="38100" dist="38100" dir="2700000" algn="tl">
                    <a:srgbClr val="C0C0C0"/>
                  </a:outerShdw>
                </a:effectLst>
              </a:rPr>
              <a:t>I</a:t>
            </a:r>
            <a:r>
              <a:rPr lang="zh-CN" altLang="en-US" sz="2800" b="1">
                <a:effectLst>
                  <a:outerShdw blurRad="38100" dist="38100" dir="2700000" algn="tl">
                    <a:srgbClr val="C0C0C0"/>
                  </a:outerShdw>
                </a:effectLst>
                <a:latin typeface="宋体" charset="-122"/>
              </a:rPr>
              <a:t>，</a:t>
            </a:r>
            <a:r>
              <a:rPr lang="zh-CN" altLang="en-US" sz="2800" b="1">
                <a:effectLst>
                  <a:outerShdw blurRad="38100" dist="38100" dir="2700000" algn="tl">
                    <a:srgbClr val="C0C0C0"/>
                  </a:outerShdw>
                </a:effectLst>
              </a:rPr>
              <a:t>都有：</a:t>
            </a:r>
          </a:p>
        </p:txBody>
      </p:sp>
      <p:graphicFrame>
        <p:nvGraphicFramePr>
          <p:cNvPr id="95236" name="Object 4"/>
          <p:cNvGraphicFramePr>
            <a:graphicFrameLocks noChangeAspect="1"/>
          </p:cNvGraphicFramePr>
          <p:nvPr/>
        </p:nvGraphicFramePr>
        <p:xfrm>
          <a:off x="2051050" y="3357563"/>
          <a:ext cx="5688013" cy="1520825"/>
        </p:xfrm>
        <a:graphic>
          <a:graphicData uri="http://schemas.openxmlformats.org/presentationml/2006/ole">
            <p:oleObj spid="_x0000_s54274" name="公式" r:id="rId3" imgW="2463480" imgH="660240" progId="Equation.3">
              <p:embed/>
            </p:oleObj>
          </a:graphicData>
        </a:graphic>
      </p:graphicFrame>
      <p:sp>
        <p:nvSpPr>
          <p:cNvPr id="95237" name="Text Box 5"/>
          <p:cNvSpPr txBox="1">
            <a:spLocks noChangeArrowheads="1"/>
          </p:cNvSpPr>
          <p:nvPr/>
        </p:nvSpPr>
        <p:spPr bwMode="auto">
          <a:xfrm>
            <a:off x="539750" y="4941888"/>
            <a:ext cx="8353425" cy="1323439"/>
          </a:xfrm>
          <a:prstGeom prst="rect">
            <a:avLst/>
          </a:prstGeom>
          <a:noFill/>
          <a:ln w="9525">
            <a:noFill/>
            <a:miter lim="800000"/>
            <a:headEnd/>
            <a:tailEnd/>
          </a:ln>
          <a:effectLst/>
        </p:spPr>
        <p:txBody>
          <a:bodyPr>
            <a:spAutoFit/>
          </a:bodyPr>
          <a:lstStyle/>
          <a:p>
            <a:pPr algn="l">
              <a:lnSpc>
                <a:spcPct val="125000"/>
              </a:lnSpc>
            </a:pPr>
            <a:r>
              <a:rPr lang="zh-CN" altLang="en-US" sz="2400" b="1" dirty="0">
                <a:effectLst>
                  <a:outerShdw blurRad="38100" dist="38100" dir="2700000" algn="tl">
                    <a:srgbClr val="C0C0C0"/>
                  </a:outerShdw>
                </a:effectLst>
              </a:rPr>
              <a:t>其中</a:t>
            </a:r>
            <a:r>
              <a:rPr lang="en-US" altLang="zh-CN" sz="2400" b="1" i="1" dirty="0">
                <a:effectLst>
                  <a:outerShdw blurRad="38100" dist="38100" dir="2700000" algn="tl">
                    <a:srgbClr val="C0C0C0"/>
                  </a:outerShdw>
                </a:effectLst>
              </a:rPr>
              <a:t>       </a:t>
            </a:r>
            <a:r>
              <a:rPr lang="zh-CN" altLang="en-US" sz="2400" b="1" dirty="0">
                <a:effectLst>
                  <a:outerShdw blurRad="38100" dist="38100" dir="2700000" algn="tl">
                    <a:srgbClr val="C0C0C0"/>
                  </a:outerShdw>
                </a:effectLst>
              </a:rPr>
              <a:t>是常数，则我们称</a:t>
            </a:r>
            <a:r>
              <a:rPr lang="en-US" altLang="zh-CN" sz="2400" b="1" i="1" dirty="0">
                <a:effectLst>
                  <a:outerShdw blurRad="38100" dist="38100" dir="2700000" algn="tl">
                    <a:srgbClr val="C0C0C0"/>
                  </a:outerShdw>
                </a:effectLst>
              </a:rPr>
              <a:t>A</a:t>
            </a:r>
            <a:r>
              <a:rPr lang="zh-CN" altLang="en-US" sz="2400" b="1" dirty="0">
                <a:effectLst>
                  <a:outerShdw blurRad="38100" dist="38100" dir="2700000" algn="tl">
                    <a:srgbClr val="C0C0C0"/>
                  </a:outerShdw>
                </a:effectLst>
              </a:rPr>
              <a:t>是问题</a:t>
            </a:r>
            <a:r>
              <a:rPr lang="el-GR" altLang="zh-CN" sz="2400" b="1" dirty="0">
                <a:effectLst>
                  <a:outerShdw blurRad="38100" dist="38100" dir="2700000" algn="tl">
                    <a:srgbClr val="C0C0C0"/>
                  </a:outerShdw>
                </a:effectLst>
                <a:latin typeface="宋体" charset="-122"/>
              </a:rPr>
              <a:t>Π</a:t>
            </a:r>
            <a:r>
              <a:rPr lang="zh-CN" altLang="en-US" sz="2400" b="1" dirty="0">
                <a:effectLst>
                  <a:outerShdw blurRad="38100" dist="38100" dir="2700000" algn="tl">
                    <a:srgbClr val="C0C0C0"/>
                  </a:outerShdw>
                </a:effectLst>
                <a:latin typeface="宋体" charset="-122"/>
              </a:rPr>
              <a:t>的一个</a:t>
            </a:r>
            <a:r>
              <a:rPr lang="zh-CN" altLang="en-US" sz="2400" b="1" dirty="0">
                <a:solidFill>
                  <a:schemeClr val="accent2"/>
                </a:solidFill>
                <a:effectLst>
                  <a:outerShdw blurRad="38100" dist="38100" dir="2700000" algn="tl">
                    <a:srgbClr val="C0C0C0"/>
                  </a:outerShdw>
                </a:effectLst>
                <a:latin typeface="宋体" charset="-122"/>
              </a:rPr>
              <a:t>近似度为</a:t>
            </a:r>
            <a:r>
              <a:rPr lang="en-US" altLang="zh-CN" sz="2400" b="1" i="1" dirty="0">
                <a:solidFill>
                  <a:schemeClr val="accent2"/>
                </a:solidFill>
                <a:effectLst>
                  <a:outerShdw blurRad="38100" dist="38100" dir="2700000" algn="tl">
                    <a:srgbClr val="C0C0C0"/>
                  </a:outerShdw>
                </a:effectLst>
              </a:rPr>
              <a:t>k</a:t>
            </a:r>
            <a:r>
              <a:rPr lang="zh-CN" altLang="en-US" sz="2400" b="1" dirty="0">
                <a:solidFill>
                  <a:schemeClr val="accent2"/>
                </a:solidFill>
                <a:effectLst>
                  <a:outerShdw blurRad="38100" dist="38100" dir="2700000" algn="tl">
                    <a:srgbClr val="C0C0C0"/>
                  </a:outerShdw>
                </a:effectLst>
                <a:latin typeface="宋体" charset="-122"/>
              </a:rPr>
              <a:t>的近似算法</a:t>
            </a:r>
            <a:r>
              <a:rPr lang="zh-CN" altLang="en-US" sz="2400" b="1" dirty="0">
                <a:effectLst>
                  <a:outerShdw blurRad="38100" dist="38100" dir="2700000" algn="tl">
                    <a:srgbClr val="C0C0C0"/>
                  </a:outerShdw>
                </a:effectLst>
                <a:latin typeface="宋体" charset="-122"/>
              </a:rPr>
              <a:t>，或</a:t>
            </a:r>
            <a:r>
              <a:rPr lang="en-US" altLang="zh-CN" sz="2400" b="1" i="1" dirty="0">
                <a:solidFill>
                  <a:schemeClr val="accent2"/>
                </a:solidFill>
                <a:effectLst>
                  <a:outerShdw blurRad="38100" dist="38100" dir="2700000" algn="tl">
                    <a:srgbClr val="C0C0C0"/>
                  </a:outerShdw>
                </a:effectLst>
              </a:rPr>
              <a:t>k</a:t>
            </a:r>
            <a:r>
              <a:rPr lang="zh-CN" altLang="en-US" sz="2400" b="1" dirty="0">
                <a:solidFill>
                  <a:schemeClr val="accent2"/>
                </a:solidFill>
                <a:effectLst>
                  <a:outerShdw blurRad="38100" dist="38100" dir="2700000" algn="tl">
                    <a:srgbClr val="C0C0C0"/>
                  </a:outerShdw>
                </a:effectLst>
                <a:latin typeface="宋体" charset="-122"/>
              </a:rPr>
              <a:t>近似算法</a:t>
            </a:r>
            <a:r>
              <a:rPr lang="en-US" altLang="zh-CN" sz="1600" b="1" dirty="0">
                <a:solidFill>
                  <a:schemeClr val="accent2"/>
                </a:solidFill>
                <a:effectLst>
                  <a:outerShdw blurRad="38100" dist="38100" dir="2700000" algn="tl">
                    <a:srgbClr val="C0C0C0"/>
                  </a:outerShdw>
                </a:effectLst>
                <a:latin typeface="宋体" charset="-122"/>
              </a:rPr>
              <a:t>(</a:t>
            </a:r>
            <a:r>
              <a:rPr lang="en-US" altLang="zh-CN" sz="1600" b="1" i="1" dirty="0">
                <a:solidFill>
                  <a:schemeClr val="accent2"/>
                </a:solidFill>
                <a:effectLst>
                  <a:outerShdw blurRad="38100" dist="38100" dir="2700000" algn="tl">
                    <a:srgbClr val="C0C0C0"/>
                  </a:outerShdw>
                </a:effectLst>
              </a:rPr>
              <a:t>k</a:t>
            </a:r>
            <a:r>
              <a:rPr lang="en-US" altLang="zh-CN" sz="1600" b="1" dirty="0">
                <a:solidFill>
                  <a:schemeClr val="accent2"/>
                </a:solidFill>
                <a:effectLst>
                  <a:outerShdw blurRad="38100" dist="38100" dir="2700000" algn="tl">
                    <a:srgbClr val="C0C0C0"/>
                  </a:outerShdw>
                </a:effectLst>
              </a:rPr>
              <a:t>-factor approximation algorithm; k is the “performance ratio/guarantee”. )</a:t>
            </a:r>
            <a:endParaRPr lang="zh-CN" altLang="en-US" sz="2400" b="1" dirty="0">
              <a:effectLst>
                <a:outerShdw blurRad="38100" dist="38100" dir="2700000" algn="tl">
                  <a:srgbClr val="C0C0C0"/>
                </a:outerShdw>
              </a:effectLst>
            </a:endParaRPr>
          </a:p>
        </p:txBody>
      </p:sp>
      <p:sp>
        <p:nvSpPr>
          <p:cNvPr id="95238" name="Text Box 6"/>
          <p:cNvSpPr txBox="1">
            <a:spLocks noChangeArrowheads="1"/>
          </p:cNvSpPr>
          <p:nvPr/>
        </p:nvSpPr>
        <p:spPr bwMode="auto">
          <a:xfrm>
            <a:off x="790575" y="1125538"/>
            <a:ext cx="8353425" cy="1158875"/>
          </a:xfrm>
          <a:prstGeom prst="rect">
            <a:avLst/>
          </a:prstGeom>
          <a:noFill/>
          <a:ln w="9525">
            <a:noFill/>
            <a:miter lim="800000"/>
            <a:headEnd/>
            <a:tailEnd/>
          </a:ln>
          <a:effectLst/>
        </p:spPr>
        <p:txBody>
          <a:bodyPr>
            <a:spAutoFit/>
          </a:bodyPr>
          <a:lstStyle/>
          <a:p>
            <a:pPr algn="l">
              <a:lnSpc>
                <a:spcPct val="125000"/>
              </a:lnSpc>
            </a:pPr>
            <a:r>
              <a:rPr lang="zh-CN" altLang="en-US" sz="2800" b="1">
                <a:effectLst>
                  <a:outerShdw blurRad="38100" dist="38100" dir="2700000" algn="tl">
                    <a:srgbClr val="C0C0C0"/>
                  </a:outerShdw>
                </a:effectLst>
              </a:rPr>
              <a:t>差界是所有近似算法中性能最好的，然而，只有很少的困难问题存在这样的界。</a:t>
            </a:r>
          </a:p>
        </p:txBody>
      </p:sp>
      <p:graphicFrame>
        <p:nvGraphicFramePr>
          <p:cNvPr id="95239" name="Object 7"/>
          <p:cNvGraphicFramePr>
            <a:graphicFrameLocks noChangeAspect="1"/>
          </p:cNvGraphicFramePr>
          <p:nvPr/>
        </p:nvGraphicFramePr>
        <p:xfrm>
          <a:off x="1258888" y="5086350"/>
          <a:ext cx="792162" cy="395288"/>
        </p:xfrm>
        <a:graphic>
          <a:graphicData uri="http://schemas.openxmlformats.org/presentationml/2006/ole">
            <p:oleObj spid="_x0000_s54275" name="公式" r:id="rId4" imgW="355320" imgH="177480" progId="Equation.3">
              <p:embed/>
            </p:oleObj>
          </a:graphicData>
        </a:graphic>
      </p:graphicFrame>
      <p:sp>
        <p:nvSpPr>
          <p:cNvPr id="95240" name="Rectangle 8"/>
          <p:cNvSpPr>
            <a:spLocks noChangeArrowheads="1"/>
          </p:cNvSpPr>
          <p:nvPr/>
        </p:nvSpPr>
        <p:spPr bwMode="auto">
          <a:xfrm>
            <a:off x="539750" y="404813"/>
            <a:ext cx="7848600" cy="649287"/>
          </a:xfrm>
          <a:prstGeom prst="rect">
            <a:avLst/>
          </a:prstGeom>
          <a:noFill/>
          <a:ln w="9525">
            <a:noFill/>
            <a:miter lim="800000"/>
            <a:headEnd/>
            <a:tailEnd/>
          </a:ln>
          <a:effectLst/>
        </p:spPr>
        <p:txBody>
          <a:bodyPr anchor="ctr"/>
          <a:lstStyle/>
          <a:p>
            <a:pPr algn="l"/>
            <a:r>
              <a:rPr lang="zh-CN" altLang="en-US" sz="3600" b="1">
                <a:solidFill>
                  <a:srgbClr val="0033CC"/>
                </a:solidFill>
                <a:effectLst>
                  <a:outerShdw blurRad="38100" dist="38100" dir="2700000" algn="tl">
                    <a:srgbClr val="C0C0C0"/>
                  </a:outerShdw>
                </a:effectLst>
              </a:rPr>
              <a:t>相对性能界</a:t>
            </a:r>
            <a:r>
              <a:rPr lang="en-US" altLang="zh-CN" sz="3600" b="1">
                <a:solidFill>
                  <a:srgbClr val="0033CC"/>
                </a:solidFill>
                <a:effectLst>
                  <a:outerShdw blurRad="38100" dist="38100" dir="2700000" algn="tl">
                    <a:srgbClr val="C0C0C0"/>
                  </a:outerShdw>
                </a:effectLst>
              </a:rPr>
              <a:t>(k-factor approximation)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238"/>
                                        </p:tgtEl>
                                        <p:attrNameLst>
                                          <p:attrName>style.visibility</p:attrName>
                                        </p:attrNameLst>
                                      </p:cBhvr>
                                      <p:to>
                                        <p:strVal val="visible"/>
                                      </p:to>
                                    </p:set>
                                    <p:animEffect transition="in" filter="wipe(left)">
                                      <p:cBhvr>
                                        <p:cTn id="7" dur="1000"/>
                                        <p:tgtEl>
                                          <p:spTgt spid="952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5235"/>
                                        </p:tgtEl>
                                        <p:attrNameLst>
                                          <p:attrName>style.visibility</p:attrName>
                                        </p:attrNameLst>
                                      </p:cBhvr>
                                      <p:to>
                                        <p:strVal val="visible"/>
                                      </p:to>
                                    </p:set>
                                    <p:animEffect transition="in" filter="wipe(up)">
                                      <p:cBhvr>
                                        <p:cTn id="12" dur="500"/>
                                        <p:tgtEl>
                                          <p:spTgt spid="952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5236"/>
                                        </p:tgtEl>
                                        <p:attrNameLst>
                                          <p:attrName>style.visibility</p:attrName>
                                        </p:attrNameLst>
                                      </p:cBhvr>
                                      <p:to>
                                        <p:strVal val="visible"/>
                                      </p:to>
                                    </p:set>
                                    <p:animEffect transition="in" filter="wipe(left)">
                                      <p:cBhvr>
                                        <p:cTn id="17" dur="1000"/>
                                        <p:tgtEl>
                                          <p:spTgt spid="952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5237"/>
                                        </p:tgtEl>
                                        <p:attrNameLst>
                                          <p:attrName>style.visibility</p:attrName>
                                        </p:attrNameLst>
                                      </p:cBhvr>
                                      <p:to>
                                        <p:strVal val="visible"/>
                                      </p:to>
                                    </p:set>
                                    <p:animEffect transition="in" filter="wipe(up)">
                                      <p:cBhvr>
                                        <p:cTn id="22" dur="1000"/>
                                        <p:tgtEl>
                                          <p:spTgt spid="95237"/>
                                        </p:tgtEl>
                                      </p:cBhvr>
                                    </p:animEffect>
                                  </p:childTnLst>
                                </p:cTn>
                              </p:par>
                              <p:par>
                                <p:cTn id="23" presetID="22" presetClass="entr" presetSubtype="1" fill="hold" nodeType="withEffect">
                                  <p:stCondLst>
                                    <p:cond delay="0"/>
                                  </p:stCondLst>
                                  <p:childTnLst>
                                    <p:set>
                                      <p:cBhvr>
                                        <p:cTn id="24" dur="1" fill="hold">
                                          <p:stCondLst>
                                            <p:cond delay="0"/>
                                          </p:stCondLst>
                                        </p:cTn>
                                        <p:tgtEl>
                                          <p:spTgt spid="95239"/>
                                        </p:tgtEl>
                                        <p:attrNameLst>
                                          <p:attrName>style.visibility</p:attrName>
                                        </p:attrNameLst>
                                      </p:cBhvr>
                                      <p:to>
                                        <p:strVal val="visible"/>
                                      </p:to>
                                    </p:set>
                                    <p:animEffect transition="in" filter="wipe(up)">
                                      <p:cBhvr>
                                        <p:cTn id="25" dur="1000"/>
                                        <p:tgtEl>
                                          <p:spTgt spid="95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p:bldP spid="95237" grpId="0"/>
      <p:bldP spid="952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257A9C80-7A1F-4C40-8F7F-8A010106EEE9}" type="slidenum">
              <a:rPr lang="zh-CN" altLang="en-US"/>
              <a:pPr/>
              <a:t>14</a:t>
            </a:fld>
            <a:endParaRPr lang="en-US" altLang="zh-CN"/>
          </a:p>
        </p:txBody>
      </p:sp>
      <p:sp>
        <p:nvSpPr>
          <p:cNvPr id="96258" name="Text Box 2"/>
          <p:cNvSpPr txBox="1">
            <a:spLocks noChangeArrowheads="1"/>
          </p:cNvSpPr>
          <p:nvPr/>
        </p:nvSpPr>
        <p:spPr bwMode="auto">
          <a:xfrm>
            <a:off x="323850" y="1701800"/>
            <a:ext cx="8281988" cy="1158875"/>
          </a:xfrm>
          <a:prstGeom prst="rect">
            <a:avLst/>
          </a:prstGeom>
          <a:noFill/>
          <a:ln w="9525">
            <a:noFill/>
            <a:miter lim="800000"/>
            <a:headEnd/>
            <a:tailEnd/>
          </a:ln>
          <a:effectLst/>
        </p:spPr>
        <p:txBody>
          <a:bodyPr>
            <a:spAutoFit/>
          </a:bodyPr>
          <a:lstStyle/>
          <a:p>
            <a:pPr algn="l">
              <a:lnSpc>
                <a:spcPct val="125000"/>
              </a:lnSpc>
            </a:pPr>
            <a:r>
              <a:rPr lang="zh-CN" altLang="en-US" sz="2800" b="1">
                <a:effectLst>
                  <a:outerShdw blurRad="38100" dist="38100" dir="2700000" algn="tl">
                    <a:srgbClr val="C0C0C0"/>
                  </a:outerShdw>
                </a:effectLst>
              </a:rPr>
              <a:t>    设</a:t>
            </a:r>
            <a:r>
              <a:rPr lang="en-US" altLang="zh-CN" sz="2800" b="1" i="1">
                <a:effectLst>
                  <a:outerShdw blurRad="38100" dist="38100" dir="2700000" algn="tl">
                    <a:srgbClr val="C0C0C0"/>
                  </a:outerShdw>
                </a:effectLst>
              </a:rPr>
              <a:t>A</a:t>
            </a:r>
            <a:r>
              <a:rPr lang="zh-CN" altLang="en-US" sz="2800" b="1">
                <a:effectLst>
                  <a:outerShdw blurRad="38100" dist="38100" dir="2700000" algn="tl">
                    <a:srgbClr val="C0C0C0"/>
                  </a:outerShdw>
                </a:effectLst>
              </a:rPr>
              <a:t>是问题</a:t>
            </a:r>
            <a:r>
              <a:rPr lang="el-GR" altLang="zh-CN" sz="2800" b="1">
                <a:effectLst>
                  <a:outerShdw blurRad="38100" dist="38100" dir="2700000" algn="tl">
                    <a:srgbClr val="C0C0C0"/>
                  </a:outerShdw>
                </a:effectLst>
                <a:latin typeface="宋体" charset="-122"/>
              </a:rPr>
              <a:t>Π</a:t>
            </a:r>
            <a:r>
              <a:rPr lang="zh-CN" altLang="en-US" sz="2800" b="1">
                <a:effectLst>
                  <a:outerShdw blurRad="38100" dist="38100" dir="2700000" algn="tl">
                    <a:srgbClr val="C0C0C0"/>
                  </a:outerShdw>
                </a:effectLst>
                <a:latin typeface="宋体" charset="-122"/>
              </a:rPr>
              <a:t>的一个近似算法，如果对</a:t>
            </a:r>
            <a:r>
              <a:rPr lang="el-GR" altLang="zh-CN" sz="2800" b="1">
                <a:effectLst>
                  <a:outerShdw blurRad="38100" dist="38100" dir="2700000" algn="tl">
                    <a:srgbClr val="C0C0C0"/>
                  </a:outerShdw>
                </a:effectLst>
              </a:rPr>
              <a:t>Π</a:t>
            </a:r>
            <a:r>
              <a:rPr lang="zh-CN" altLang="en-US" sz="2800" b="1">
                <a:effectLst>
                  <a:outerShdw blurRad="38100" dist="38100" dir="2700000" algn="tl">
                    <a:srgbClr val="C0C0C0"/>
                  </a:outerShdw>
                </a:effectLst>
                <a:latin typeface="宋体" charset="-122"/>
              </a:rPr>
              <a:t>的任何实例</a:t>
            </a:r>
            <a:r>
              <a:rPr lang="en-US" altLang="zh-CN" sz="2800" b="1" i="1">
                <a:effectLst>
                  <a:outerShdw blurRad="38100" dist="38100" dir="2700000" algn="tl">
                    <a:srgbClr val="C0C0C0"/>
                  </a:outerShdw>
                </a:effectLst>
              </a:rPr>
              <a:t>I</a:t>
            </a:r>
            <a:r>
              <a:rPr lang="zh-CN" altLang="en-US" sz="2800" b="1">
                <a:effectLst>
                  <a:outerShdw blurRad="38100" dist="38100" dir="2700000" algn="tl">
                    <a:srgbClr val="C0C0C0"/>
                  </a:outerShdw>
                </a:effectLst>
                <a:latin typeface="宋体" charset="-122"/>
              </a:rPr>
              <a:t>，</a:t>
            </a:r>
            <a:r>
              <a:rPr lang="zh-CN" altLang="en-US" sz="2800" b="1">
                <a:effectLst>
                  <a:outerShdw blurRad="38100" dist="38100" dir="2700000" algn="tl">
                    <a:srgbClr val="C0C0C0"/>
                  </a:outerShdw>
                </a:effectLst>
              </a:rPr>
              <a:t>都有：</a:t>
            </a:r>
          </a:p>
        </p:txBody>
      </p:sp>
      <p:graphicFrame>
        <p:nvGraphicFramePr>
          <p:cNvPr id="96259" name="Object 3"/>
          <p:cNvGraphicFramePr>
            <a:graphicFrameLocks noChangeAspect="1"/>
          </p:cNvGraphicFramePr>
          <p:nvPr/>
        </p:nvGraphicFramePr>
        <p:xfrm>
          <a:off x="1547813" y="2852738"/>
          <a:ext cx="6186487" cy="1520825"/>
        </p:xfrm>
        <a:graphic>
          <a:graphicData uri="http://schemas.openxmlformats.org/presentationml/2006/ole">
            <p:oleObj spid="_x0000_s55298" name="公式" r:id="rId3" imgW="2679480" imgH="660240" progId="Equation.3">
              <p:embed/>
            </p:oleObj>
          </a:graphicData>
        </a:graphic>
      </p:graphicFrame>
      <p:sp>
        <p:nvSpPr>
          <p:cNvPr id="96260" name="Text Box 4"/>
          <p:cNvSpPr txBox="1">
            <a:spLocks noChangeArrowheads="1"/>
          </p:cNvSpPr>
          <p:nvPr/>
        </p:nvSpPr>
        <p:spPr bwMode="auto">
          <a:xfrm>
            <a:off x="323850" y="4437063"/>
            <a:ext cx="8496300" cy="1428661"/>
          </a:xfrm>
          <a:prstGeom prst="rect">
            <a:avLst/>
          </a:prstGeom>
          <a:noFill/>
          <a:ln w="9525">
            <a:noFill/>
            <a:miter lim="800000"/>
            <a:headEnd/>
            <a:tailEnd/>
          </a:ln>
          <a:effectLst/>
        </p:spPr>
        <p:txBody>
          <a:bodyPr>
            <a:spAutoFit/>
          </a:bodyPr>
          <a:lstStyle/>
          <a:p>
            <a:pPr algn="l">
              <a:lnSpc>
                <a:spcPct val="125000"/>
              </a:lnSpc>
            </a:pPr>
            <a:r>
              <a:rPr lang="zh-CN" altLang="en-US" sz="2400" b="1" dirty="0">
                <a:effectLst>
                  <a:outerShdw blurRad="38100" dist="38100" dir="2700000" algn="tl">
                    <a:srgbClr val="C0C0C0"/>
                  </a:outerShdw>
                </a:effectLst>
              </a:rPr>
              <a:t>其中</a:t>
            </a:r>
            <a:r>
              <a:rPr lang="en-US" altLang="zh-CN" sz="2400" b="1" i="1" dirty="0">
                <a:effectLst>
                  <a:outerShdw blurRad="38100" dist="38100" dir="2700000" algn="tl">
                    <a:srgbClr val="C0C0C0"/>
                  </a:outerShdw>
                </a:effectLst>
              </a:rPr>
              <a:t>k</a:t>
            </a:r>
            <a:r>
              <a:rPr lang="en-US" altLang="zh-CN" sz="2400" b="1" dirty="0">
                <a:effectLst>
                  <a:outerShdw blurRad="38100" dist="38100" dir="2700000" algn="tl">
                    <a:srgbClr val="C0C0C0"/>
                  </a:outerShdw>
                </a:effectLst>
              </a:rPr>
              <a:t>,</a:t>
            </a:r>
            <a:r>
              <a:rPr lang="en-US" altLang="zh-CN" sz="2400" b="1" i="1" dirty="0">
                <a:effectLst>
                  <a:outerShdw blurRad="38100" dist="38100" dir="2700000" algn="tl">
                    <a:srgbClr val="C0C0C0"/>
                  </a:outerShdw>
                </a:effectLst>
              </a:rPr>
              <a:t> c</a:t>
            </a:r>
            <a:r>
              <a:rPr lang="zh-CN" altLang="en-US" sz="2400" b="1" dirty="0">
                <a:effectLst>
                  <a:outerShdw blurRad="38100" dist="38100" dir="2700000" algn="tl">
                    <a:srgbClr val="C0C0C0"/>
                  </a:outerShdw>
                </a:effectLst>
              </a:rPr>
              <a:t>是常数，则我们称</a:t>
            </a:r>
            <a:r>
              <a:rPr lang="en-US" altLang="zh-CN" sz="2400" b="1" i="1" dirty="0">
                <a:effectLst>
                  <a:outerShdw blurRad="38100" dist="38100" dir="2700000" algn="tl">
                    <a:srgbClr val="C0C0C0"/>
                  </a:outerShdw>
                </a:effectLst>
              </a:rPr>
              <a:t>A</a:t>
            </a:r>
            <a:r>
              <a:rPr lang="zh-CN" altLang="en-US" sz="2400" b="1" dirty="0">
                <a:effectLst>
                  <a:outerShdw blurRad="38100" dist="38100" dir="2700000" algn="tl">
                    <a:srgbClr val="C0C0C0"/>
                  </a:outerShdw>
                </a:effectLst>
              </a:rPr>
              <a:t>是问题</a:t>
            </a:r>
            <a:r>
              <a:rPr lang="el-GR" altLang="zh-CN" sz="2400" b="1" dirty="0">
                <a:effectLst>
                  <a:outerShdw blurRad="38100" dist="38100" dir="2700000" algn="tl">
                    <a:srgbClr val="C0C0C0"/>
                  </a:outerShdw>
                </a:effectLst>
                <a:latin typeface="宋体" charset="-122"/>
              </a:rPr>
              <a:t>Π</a:t>
            </a:r>
            <a:r>
              <a:rPr lang="zh-CN" altLang="en-US" sz="2400" b="1" dirty="0">
                <a:effectLst>
                  <a:outerShdw blurRad="38100" dist="38100" dir="2700000" algn="tl">
                    <a:srgbClr val="C0C0C0"/>
                  </a:outerShdw>
                </a:effectLst>
                <a:latin typeface="宋体" charset="-122"/>
              </a:rPr>
              <a:t>的一个</a:t>
            </a:r>
            <a:r>
              <a:rPr lang="zh-CN" altLang="en-US" sz="2400" b="1" dirty="0">
                <a:solidFill>
                  <a:schemeClr val="accent2"/>
                </a:solidFill>
                <a:effectLst>
                  <a:outerShdw blurRad="38100" dist="38100" dir="2700000" algn="tl">
                    <a:srgbClr val="C0C0C0"/>
                  </a:outerShdw>
                </a:effectLst>
                <a:latin typeface="宋体" charset="-122"/>
              </a:rPr>
              <a:t>渐近近似度为</a:t>
            </a:r>
            <a:r>
              <a:rPr lang="en-US" altLang="zh-CN" sz="2400" b="1" i="1" dirty="0">
                <a:solidFill>
                  <a:schemeClr val="accent2"/>
                </a:solidFill>
                <a:effectLst>
                  <a:outerShdw blurRad="38100" dist="38100" dir="2700000" algn="tl">
                    <a:srgbClr val="C0C0C0"/>
                  </a:outerShdw>
                </a:effectLst>
              </a:rPr>
              <a:t>k</a:t>
            </a:r>
            <a:r>
              <a:rPr lang="zh-CN" altLang="en-US" sz="2400" b="1" dirty="0">
                <a:solidFill>
                  <a:schemeClr val="accent2"/>
                </a:solidFill>
                <a:effectLst>
                  <a:outerShdw blurRad="38100" dist="38100" dir="2700000" algn="tl">
                    <a:srgbClr val="C0C0C0"/>
                  </a:outerShdw>
                </a:effectLst>
                <a:latin typeface="宋体" charset="-122"/>
              </a:rPr>
              <a:t>的近似算法</a:t>
            </a:r>
            <a:r>
              <a:rPr lang="en-US" altLang="zh-CN" sz="2400" b="1" dirty="0">
                <a:solidFill>
                  <a:schemeClr val="accent2"/>
                </a:solidFill>
                <a:effectLst>
                  <a:outerShdw blurRad="38100" dist="38100" dir="2700000" algn="tl">
                    <a:srgbClr val="C0C0C0"/>
                  </a:outerShdw>
                </a:effectLst>
                <a:latin typeface="宋体" charset="-122"/>
              </a:rPr>
              <a:t>(</a:t>
            </a:r>
            <a:r>
              <a:rPr lang="en-US" altLang="zh-CN" sz="2400" b="1" dirty="0">
                <a:solidFill>
                  <a:schemeClr val="accent2"/>
                </a:solidFill>
                <a:effectLst>
                  <a:outerShdw blurRad="38100" dist="38100" dir="2700000" algn="tl">
                    <a:srgbClr val="C0C0C0"/>
                  </a:outerShdw>
                </a:effectLst>
              </a:rPr>
              <a:t>asymptotic k-factor approximation algorithm; k---asymptotic performance ratio.</a:t>
            </a:r>
            <a:r>
              <a:rPr lang="en-US" altLang="zh-CN" sz="2400" b="1" dirty="0">
                <a:solidFill>
                  <a:schemeClr val="accent2"/>
                </a:solidFill>
                <a:effectLst>
                  <a:outerShdw blurRad="38100" dist="38100" dir="2700000" algn="tl">
                    <a:srgbClr val="C0C0C0"/>
                  </a:outerShdw>
                </a:effectLst>
                <a:latin typeface="宋体" charset="-122"/>
              </a:rPr>
              <a:t>)</a:t>
            </a:r>
            <a:r>
              <a:rPr lang="zh-CN" altLang="en-US" sz="2400" b="1" dirty="0">
                <a:effectLst>
                  <a:outerShdw blurRad="38100" dist="38100" dir="2700000" algn="tl">
                    <a:srgbClr val="C0C0C0"/>
                  </a:outerShdw>
                </a:effectLst>
              </a:rPr>
              <a:t>。</a:t>
            </a:r>
          </a:p>
        </p:txBody>
      </p:sp>
      <p:sp>
        <p:nvSpPr>
          <p:cNvPr id="96262" name="Rectangle 6"/>
          <p:cNvSpPr>
            <a:spLocks noChangeArrowheads="1"/>
          </p:cNvSpPr>
          <p:nvPr/>
        </p:nvSpPr>
        <p:spPr bwMode="auto">
          <a:xfrm>
            <a:off x="539750" y="404813"/>
            <a:ext cx="8280400" cy="1079500"/>
          </a:xfrm>
          <a:prstGeom prst="rect">
            <a:avLst/>
          </a:prstGeom>
          <a:noFill/>
          <a:ln w="9525">
            <a:noFill/>
            <a:miter lim="800000"/>
            <a:headEnd/>
            <a:tailEnd/>
          </a:ln>
          <a:effectLst/>
        </p:spPr>
        <p:txBody>
          <a:bodyPr anchor="ctr"/>
          <a:lstStyle/>
          <a:p>
            <a:pPr algn="l"/>
            <a:r>
              <a:rPr lang="zh-CN" altLang="en-US" sz="3600" b="1">
                <a:solidFill>
                  <a:srgbClr val="0033CC"/>
                </a:solidFill>
                <a:effectLst>
                  <a:outerShdw blurRad="38100" dist="38100" dir="2700000" algn="tl">
                    <a:srgbClr val="C0C0C0"/>
                  </a:outerShdw>
                </a:effectLst>
              </a:rPr>
              <a:t>渐近的相对性能界</a:t>
            </a:r>
            <a:r>
              <a:rPr lang="zh-CN" altLang="en-US" sz="4000" b="1">
                <a:solidFill>
                  <a:srgbClr val="0033CC"/>
                </a:solidFill>
                <a:effectLst>
                  <a:outerShdw blurRad="38100" dist="38100" dir="2700000" algn="tl">
                    <a:srgbClr val="C0C0C0"/>
                  </a:outerShdw>
                </a:effectLst>
              </a:rPr>
              <a:t/>
            </a:r>
            <a:br>
              <a:rPr lang="zh-CN" altLang="en-US" sz="4000" b="1">
                <a:solidFill>
                  <a:srgbClr val="0033CC"/>
                </a:solidFill>
                <a:effectLst>
                  <a:outerShdw blurRad="38100" dist="38100" dir="2700000" algn="tl">
                    <a:srgbClr val="C0C0C0"/>
                  </a:outerShdw>
                </a:effectLst>
              </a:rPr>
            </a:br>
            <a:r>
              <a:rPr lang="en-US" altLang="zh-CN" sz="3600" b="1">
                <a:solidFill>
                  <a:srgbClr val="0033CC"/>
                </a:solidFill>
                <a:effectLst>
                  <a:outerShdw blurRad="38100" dist="38100" dir="2700000" algn="tl">
                    <a:srgbClr val="C0C0C0"/>
                  </a:outerShdw>
                </a:effectLst>
              </a:rPr>
              <a:t>(asymptotic k-factor approximation)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6258"/>
                                        </p:tgtEl>
                                        <p:attrNameLst>
                                          <p:attrName>style.visibility</p:attrName>
                                        </p:attrNameLst>
                                      </p:cBhvr>
                                      <p:to>
                                        <p:strVal val="visible"/>
                                      </p:to>
                                    </p:set>
                                    <p:animEffect transition="in" filter="wipe(up)">
                                      <p:cBhvr>
                                        <p:cTn id="7" dur="500"/>
                                        <p:tgtEl>
                                          <p:spTgt spid="962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6259"/>
                                        </p:tgtEl>
                                        <p:attrNameLst>
                                          <p:attrName>style.visibility</p:attrName>
                                        </p:attrNameLst>
                                      </p:cBhvr>
                                      <p:to>
                                        <p:strVal val="visible"/>
                                      </p:to>
                                    </p:set>
                                    <p:animEffect transition="in" filter="wipe(left)">
                                      <p:cBhvr>
                                        <p:cTn id="12" dur="1000"/>
                                        <p:tgtEl>
                                          <p:spTgt spid="962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6260"/>
                                        </p:tgtEl>
                                        <p:attrNameLst>
                                          <p:attrName>style.visibility</p:attrName>
                                        </p:attrNameLst>
                                      </p:cBhvr>
                                      <p:to>
                                        <p:strVal val="visible"/>
                                      </p:to>
                                    </p:set>
                                    <p:animEffect transition="in" filter="wipe(left)">
                                      <p:cBhvr>
                                        <p:cTn id="17" dur="1000"/>
                                        <p:tgtEl>
                                          <p:spTgt spid="96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p:bldP spid="962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a:noFill/>
        </p:spPr>
        <p:txBody>
          <a:bodyPr/>
          <a:lstStyle/>
          <a:p>
            <a:fld id="{FD02EA54-FD11-4430-A89B-C089D7FA33E7}" type="slidenum">
              <a:rPr lang="zh-CN" altLang="en-US" smtClean="0">
                <a:ea typeface="宋体" charset="-122"/>
              </a:rPr>
              <a:pPr/>
              <a:t>15</a:t>
            </a:fld>
            <a:endParaRPr lang="zh-CN" altLang="en-US" smtClean="0">
              <a:ea typeface="宋体" charset="-122"/>
            </a:endParaRPr>
          </a:p>
        </p:txBody>
      </p:sp>
      <p:sp>
        <p:nvSpPr>
          <p:cNvPr id="15363" name="Content Placeholder 2"/>
          <p:cNvSpPr>
            <a:spLocks noGrp="1"/>
          </p:cNvSpPr>
          <p:nvPr>
            <p:ph idx="1"/>
          </p:nvPr>
        </p:nvSpPr>
        <p:spPr>
          <a:xfrm>
            <a:off x="323528" y="1196752"/>
            <a:ext cx="8628063" cy="4619625"/>
          </a:xfrm>
        </p:spPr>
        <p:txBody>
          <a:bodyPr/>
          <a:lstStyle/>
          <a:p>
            <a:pPr eaLnBrk="1" hangingPunct="1">
              <a:lnSpc>
                <a:spcPct val="120000"/>
              </a:lnSpc>
              <a:buFont typeface="Wingdings" pitchFamily="2" charset="2"/>
              <a:buNone/>
            </a:pPr>
            <a:r>
              <a:rPr kumimoji="0" lang="zh-CN" altLang="en-US" dirty="0" smtClean="0">
                <a:latin typeface="楷体_GB2312" pitchFamily="49" charset="-122"/>
                <a:ea typeface="楷体_GB2312" pitchFamily="49" charset="-122"/>
              </a:rPr>
              <a:t>例：背包问题：</a:t>
            </a:r>
            <a:r>
              <a:rPr kumimoji="0" lang="en-US" altLang="zh-CN" dirty="0" smtClean="0">
                <a:latin typeface="楷体_GB2312" pitchFamily="49" charset="-122"/>
                <a:ea typeface="楷体_GB2312" pitchFamily="49" charset="-122"/>
              </a:rPr>
              <a:t>n=3,m=100,</a:t>
            </a:r>
          </a:p>
          <a:p>
            <a:pPr eaLnBrk="1" hangingPunct="1">
              <a:lnSpc>
                <a:spcPct val="120000"/>
              </a:lnSpc>
              <a:buFont typeface="Wingdings" pitchFamily="2" charset="2"/>
              <a:buNone/>
            </a:pPr>
            <a:r>
              <a:rPr kumimoji="0" lang="en-US" altLang="zh-CN" dirty="0" smtClean="0">
                <a:latin typeface="楷体_GB2312" pitchFamily="49" charset="-122"/>
                <a:ea typeface="楷体_GB2312" pitchFamily="49" charset="-122"/>
              </a:rPr>
              <a:t>{p1,p2,p3}={20,10,19}{w1,w2,w3}={65,20,35}</a:t>
            </a:r>
          </a:p>
          <a:p>
            <a:pPr eaLnBrk="1" hangingPunct="1">
              <a:lnSpc>
                <a:spcPct val="120000"/>
              </a:lnSpc>
              <a:buFont typeface="Wingdings" pitchFamily="2" charset="2"/>
              <a:buNone/>
            </a:pPr>
            <a:r>
              <a:rPr kumimoji="0" lang="zh-CN" altLang="en-US" dirty="0" smtClean="0">
                <a:latin typeface="楷体_GB2312" pitchFamily="49" charset="-122"/>
                <a:ea typeface="楷体_GB2312" pitchFamily="49" charset="-122"/>
              </a:rPr>
              <a:t>解 </a:t>
            </a:r>
            <a:r>
              <a:rPr kumimoji="0" lang="en-US" altLang="zh-CN" dirty="0" smtClean="0">
                <a:latin typeface="楷体_GB2312" pitchFamily="49" charset="-122"/>
                <a:ea typeface="楷体_GB2312" pitchFamily="49" charset="-122"/>
              </a:rPr>
              <a:t>{1</a:t>
            </a:r>
            <a:r>
              <a:rPr kumimoji="0" lang="zh-CN" altLang="en-US" dirty="0" smtClean="0">
                <a:latin typeface="楷体_GB2312" pitchFamily="49" charset="-122"/>
                <a:ea typeface="楷体_GB2312" pitchFamily="49" charset="-122"/>
              </a:rPr>
              <a:t>，</a:t>
            </a:r>
            <a:r>
              <a:rPr kumimoji="0" lang="en-US" altLang="zh-CN" dirty="0" smtClean="0">
                <a:latin typeface="楷体_GB2312" pitchFamily="49" charset="-122"/>
                <a:ea typeface="楷体_GB2312" pitchFamily="49" charset="-122"/>
              </a:rPr>
              <a:t>1</a:t>
            </a:r>
            <a:r>
              <a:rPr kumimoji="0" lang="zh-CN" altLang="en-US" dirty="0" smtClean="0">
                <a:latin typeface="楷体_GB2312" pitchFamily="49" charset="-122"/>
                <a:ea typeface="楷体_GB2312" pitchFamily="49" charset="-122"/>
              </a:rPr>
              <a:t>，</a:t>
            </a:r>
            <a:r>
              <a:rPr kumimoji="0" lang="en-US" altLang="zh-CN" dirty="0" smtClean="0">
                <a:latin typeface="楷体_GB2312" pitchFamily="49" charset="-122"/>
                <a:ea typeface="楷体_GB2312" pitchFamily="49" charset="-122"/>
              </a:rPr>
              <a:t>1}– </a:t>
            </a:r>
            <a:r>
              <a:rPr kumimoji="0" lang="en-US" altLang="zh-CN" dirty="0" smtClean="0">
                <a:solidFill>
                  <a:srgbClr val="FF0000"/>
                </a:solidFill>
                <a:latin typeface="Vrinda" pitchFamily="34" charset="0"/>
                <a:ea typeface="楷体_GB2312" pitchFamily="49" charset="-122"/>
                <a:cs typeface="Vrinda" pitchFamily="34" charset="0"/>
              </a:rPr>
              <a:t>X</a:t>
            </a:r>
            <a:endParaRPr kumimoji="0" lang="en-US" altLang="zh-CN" dirty="0" smtClean="0">
              <a:solidFill>
                <a:srgbClr val="FF0000"/>
              </a:solidFill>
              <a:latin typeface="楷体_GB2312" pitchFamily="49" charset="-122"/>
              <a:ea typeface="楷体_GB2312" pitchFamily="49" charset="-122"/>
            </a:endParaRPr>
          </a:p>
          <a:p>
            <a:pPr eaLnBrk="1" hangingPunct="1">
              <a:lnSpc>
                <a:spcPct val="120000"/>
              </a:lnSpc>
              <a:buFont typeface="Wingdings" pitchFamily="2" charset="2"/>
              <a:buNone/>
            </a:pPr>
            <a:r>
              <a:rPr kumimoji="0" lang="en-US" altLang="zh-CN" dirty="0" smtClean="0">
                <a:solidFill>
                  <a:srgbClr val="FF0000"/>
                </a:solidFill>
                <a:latin typeface="楷体_GB2312" pitchFamily="49" charset="-122"/>
                <a:ea typeface="楷体_GB2312" pitchFamily="49" charset="-122"/>
              </a:rPr>
              <a:t>   </a:t>
            </a:r>
            <a:r>
              <a:rPr kumimoji="0" lang="en-US" altLang="zh-CN" dirty="0" smtClean="0">
                <a:latin typeface="楷体_GB2312" pitchFamily="49" charset="-122"/>
                <a:ea typeface="楷体_GB2312" pitchFamily="49" charset="-122"/>
              </a:rPr>
              <a:t>{1,0,1}—</a:t>
            </a:r>
            <a:r>
              <a:rPr kumimoji="0" lang="zh-CN" altLang="en-US" dirty="0" smtClean="0">
                <a:latin typeface="楷体_GB2312" pitchFamily="49" charset="-122"/>
                <a:ea typeface="楷体_GB2312" pitchFamily="49" charset="-122"/>
              </a:rPr>
              <a:t>最优解</a:t>
            </a:r>
            <a:r>
              <a:rPr kumimoji="0" lang="en-US" altLang="zh-CN" dirty="0" smtClean="0">
                <a:latin typeface="楷体_GB2312" pitchFamily="49" charset="-122"/>
                <a:ea typeface="楷体_GB2312" pitchFamily="49" charset="-122"/>
              </a:rPr>
              <a:t>c*</a:t>
            </a:r>
            <a:r>
              <a:rPr kumimoji="0" lang="zh-CN" altLang="en-US" dirty="0" smtClean="0">
                <a:latin typeface="楷体_GB2312" pitchFamily="49" charset="-122"/>
                <a:ea typeface="楷体_GB2312" pitchFamily="49" charset="-122"/>
              </a:rPr>
              <a:t>  </a:t>
            </a:r>
            <a:r>
              <a:rPr kumimoji="0" lang="en-US" altLang="zh-CN" dirty="0" smtClean="0">
                <a:latin typeface="楷体_GB2312" pitchFamily="49" charset="-122"/>
                <a:ea typeface="楷体_GB2312" pitchFamily="49" charset="-122"/>
              </a:rPr>
              <a:t>{1</a:t>
            </a:r>
            <a:r>
              <a:rPr kumimoji="0" lang="zh-CN" altLang="en-US" dirty="0" smtClean="0">
                <a:latin typeface="楷体_GB2312" pitchFamily="49" charset="-122"/>
                <a:ea typeface="楷体_GB2312" pitchFamily="49" charset="-122"/>
              </a:rPr>
              <a:t>，</a:t>
            </a:r>
            <a:r>
              <a:rPr kumimoji="0" lang="en-US" altLang="zh-CN" dirty="0" smtClean="0">
                <a:latin typeface="楷体_GB2312" pitchFamily="49" charset="-122"/>
                <a:ea typeface="楷体_GB2312" pitchFamily="49" charset="-122"/>
              </a:rPr>
              <a:t>1</a:t>
            </a:r>
            <a:r>
              <a:rPr kumimoji="0" lang="zh-CN" altLang="en-US" dirty="0" smtClean="0">
                <a:latin typeface="楷体_GB2312" pitchFamily="49" charset="-122"/>
                <a:ea typeface="楷体_GB2312" pitchFamily="49" charset="-122"/>
              </a:rPr>
              <a:t>，</a:t>
            </a:r>
            <a:r>
              <a:rPr kumimoji="0" lang="en-US" altLang="zh-CN" dirty="0" smtClean="0">
                <a:latin typeface="楷体_GB2312" pitchFamily="49" charset="-122"/>
                <a:ea typeface="楷体_GB2312" pitchFamily="49" charset="-122"/>
              </a:rPr>
              <a:t>0}</a:t>
            </a:r>
            <a:r>
              <a:rPr kumimoji="0" lang="zh-CN" altLang="en-US" dirty="0" smtClean="0">
                <a:latin typeface="楷体_GB2312" pitchFamily="49" charset="-122"/>
                <a:ea typeface="楷体_GB2312" pitchFamily="49" charset="-122"/>
              </a:rPr>
              <a:t>次优解</a:t>
            </a:r>
            <a:r>
              <a:rPr kumimoji="0" lang="en-US" altLang="zh-CN" dirty="0" smtClean="0">
                <a:latin typeface="楷体_GB2312" pitchFamily="49" charset="-122"/>
                <a:ea typeface="楷体_GB2312" pitchFamily="49" charset="-122"/>
              </a:rPr>
              <a:t>c</a:t>
            </a:r>
          </a:p>
          <a:p>
            <a:pPr eaLnBrk="1" hangingPunct="1">
              <a:lnSpc>
                <a:spcPct val="120000"/>
              </a:lnSpc>
              <a:buFont typeface="Wingdings" pitchFamily="2" charset="2"/>
              <a:buNone/>
            </a:pPr>
            <a:r>
              <a:rPr kumimoji="0" lang="en-US" altLang="zh-CN" dirty="0" smtClean="0">
                <a:solidFill>
                  <a:srgbClr val="FF0000"/>
                </a:solidFill>
                <a:latin typeface="楷体_GB2312" pitchFamily="49" charset="-122"/>
                <a:ea typeface="楷体_GB2312" pitchFamily="49" charset="-122"/>
              </a:rPr>
              <a:t>   </a:t>
            </a:r>
            <a:r>
              <a:rPr kumimoji="0" lang="en-US" altLang="zh-CN" dirty="0" smtClean="0">
                <a:latin typeface="楷体_GB2312" pitchFamily="49" charset="-122"/>
                <a:ea typeface="楷体_GB2312" pitchFamily="49" charset="-122"/>
              </a:rPr>
              <a:t>|c*-c|=9, |c*-c|/c*=0.3</a:t>
            </a:r>
            <a:endParaRPr kumimoji="0" lang="zh-CN" altLang="en-US" dirty="0" smtClean="0">
              <a:latin typeface="楷体_GB2312" pitchFamily="49" charset="-122"/>
              <a:ea typeface="楷体_GB2312" pitchFamily="49" charset="-122"/>
            </a:endParaRPr>
          </a:p>
          <a:p>
            <a:pPr eaLnBrk="1" hangingPunct="1">
              <a:buFont typeface="Wingdings" pitchFamily="2" charset="2"/>
              <a:buNone/>
            </a:pPr>
            <a:r>
              <a:rPr lang="en-US" altLang="zh-CN" dirty="0" smtClean="0"/>
              <a:t>     </a:t>
            </a:r>
            <a:r>
              <a:rPr lang="zh-CN" altLang="en-US" dirty="0" smtClean="0"/>
              <a:t>对于所有实例</a:t>
            </a:r>
            <a:r>
              <a:rPr lang="en-US" altLang="zh-CN" dirty="0" smtClean="0"/>
              <a:t>I,</a:t>
            </a:r>
            <a:r>
              <a:rPr lang="zh-CN" altLang="en-US" dirty="0" smtClean="0"/>
              <a:t> 不存在常数</a:t>
            </a:r>
            <a:r>
              <a:rPr lang="en-US" altLang="zh-CN" dirty="0" smtClean="0"/>
              <a:t>k</a:t>
            </a:r>
            <a:r>
              <a:rPr lang="zh-CN" altLang="en-US" dirty="0" smtClean="0"/>
              <a:t>，使得</a:t>
            </a:r>
            <a:r>
              <a:rPr kumimoji="0" lang="en-US" altLang="zh-CN" dirty="0" smtClean="0">
                <a:latin typeface="楷体_GB2312" pitchFamily="49" charset="-122"/>
                <a:ea typeface="楷体_GB2312" pitchFamily="49" charset="-122"/>
              </a:rPr>
              <a:t>|c*-c|&lt;k, </a:t>
            </a:r>
            <a:r>
              <a:rPr kumimoji="0" lang="zh-CN" altLang="en-US" dirty="0" smtClean="0">
                <a:latin typeface="楷体_GB2312" pitchFamily="49" charset="-122"/>
                <a:ea typeface="楷体_GB2312" pitchFamily="49" charset="-122"/>
              </a:rPr>
              <a:t>所以该近似算法不是绝对近似算法。</a:t>
            </a:r>
            <a:endParaRPr lang="zh-CN" altLang="en-US" dirty="0" smtClean="0"/>
          </a:p>
        </p:txBody>
      </p:sp>
      <p:sp>
        <p:nvSpPr>
          <p:cNvPr id="15364" name="Rectangle 2"/>
          <p:cNvSpPr>
            <a:spLocks noGrp="1" noChangeArrowheads="1"/>
          </p:cNvSpPr>
          <p:nvPr>
            <p:ph type="title"/>
          </p:nvPr>
        </p:nvSpPr>
        <p:spPr>
          <a:xfrm>
            <a:off x="0" y="332656"/>
            <a:ext cx="8162925" cy="641350"/>
          </a:xfrm>
        </p:spPr>
        <p:txBody>
          <a:bodyPr/>
          <a:lstStyle/>
          <a:p>
            <a:pPr eaLnBrk="1" hangingPunct="1"/>
            <a:r>
              <a:rPr lang="zh-CN" altLang="en-US" sz="3600" dirty="0" smtClean="0"/>
              <a:t>近似</a:t>
            </a:r>
            <a:r>
              <a:rPr lang="zh-CN" altLang="en-US" sz="3600" dirty="0" smtClean="0"/>
              <a:t>算法的性能</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79512" y="332656"/>
            <a:ext cx="8162925" cy="769938"/>
          </a:xfrm>
        </p:spPr>
        <p:txBody>
          <a:bodyPr/>
          <a:lstStyle/>
          <a:p>
            <a:pPr eaLnBrk="1" hangingPunct="1"/>
            <a:r>
              <a:rPr lang="zh-CN" altLang="en-US" dirty="0" smtClean="0"/>
              <a:t>平面图着色的例子</a:t>
            </a:r>
          </a:p>
        </p:txBody>
      </p:sp>
      <p:sp>
        <p:nvSpPr>
          <p:cNvPr id="16387" name="Content Placeholder 2"/>
          <p:cNvSpPr>
            <a:spLocks noGrp="1"/>
          </p:cNvSpPr>
          <p:nvPr>
            <p:ph idx="1"/>
          </p:nvPr>
        </p:nvSpPr>
        <p:spPr>
          <a:xfrm>
            <a:off x="683568" y="1340768"/>
            <a:ext cx="8110537" cy="4548188"/>
          </a:xfrm>
        </p:spPr>
        <p:txBody>
          <a:bodyPr/>
          <a:lstStyle/>
          <a:p>
            <a:pPr eaLnBrk="1" hangingPunct="1"/>
            <a:r>
              <a:rPr lang="zh-CN" altLang="en-US" dirty="0" smtClean="0"/>
              <a:t>目前已知极少</a:t>
            </a:r>
            <a:r>
              <a:rPr lang="en-US" altLang="zh-CN" dirty="0" smtClean="0"/>
              <a:t>NP</a:t>
            </a:r>
            <a:r>
              <a:rPr lang="zh-CN" altLang="en-US" dirty="0" smtClean="0"/>
              <a:t>难的优化问题具有多项式时间绝对近似算法。其中之一是确定平面图形所需的最小着色数。</a:t>
            </a:r>
            <a:endParaRPr lang="en-US" altLang="zh-CN" dirty="0" smtClean="0"/>
          </a:p>
          <a:p>
            <a:pPr eaLnBrk="1" hangingPunct="1">
              <a:buFont typeface="Wingdings" pitchFamily="2" charset="2"/>
              <a:buNone/>
            </a:pPr>
            <a:r>
              <a:rPr lang="en-US" altLang="zh-CN" sz="2600" i="1" dirty="0" err="1" smtClean="0"/>
              <a:t>Int</a:t>
            </a:r>
            <a:r>
              <a:rPr lang="en-US" altLang="zh-CN" sz="2600" i="1" dirty="0" smtClean="0"/>
              <a:t> </a:t>
            </a:r>
            <a:r>
              <a:rPr lang="en-US" altLang="zh-CN" sz="2600" i="1" dirty="0" err="1" smtClean="0"/>
              <a:t>Acolor</a:t>
            </a:r>
            <a:r>
              <a:rPr lang="en-US" altLang="zh-CN" sz="2600" i="1" dirty="0" smtClean="0"/>
              <a:t>(V,E)</a:t>
            </a:r>
          </a:p>
          <a:p>
            <a:pPr eaLnBrk="1" hangingPunct="1">
              <a:buFont typeface="Wingdings" pitchFamily="2" charset="2"/>
              <a:buNone/>
            </a:pPr>
            <a:r>
              <a:rPr lang="en-US" altLang="zh-CN" sz="2600" i="1" dirty="0" smtClean="0"/>
              <a:t>{ if (V==EMPTY) return 0;</a:t>
            </a:r>
          </a:p>
          <a:p>
            <a:pPr eaLnBrk="1" hangingPunct="1">
              <a:buFont typeface="Wingdings" pitchFamily="2" charset="2"/>
              <a:buNone/>
            </a:pPr>
            <a:r>
              <a:rPr lang="en-US" altLang="zh-CN" sz="2600" i="1" dirty="0" smtClean="0"/>
              <a:t>   else if(E==EMPTY) return 1;</a:t>
            </a:r>
          </a:p>
          <a:p>
            <a:pPr eaLnBrk="1" hangingPunct="1">
              <a:buFont typeface="Wingdings" pitchFamily="2" charset="2"/>
              <a:buNone/>
            </a:pPr>
            <a:r>
              <a:rPr lang="en-US" altLang="zh-CN" sz="2600" i="1" dirty="0" smtClean="0"/>
              <a:t>   else if( G is bipartite ) return 2;</a:t>
            </a:r>
          </a:p>
          <a:p>
            <a:pPr eaLnBrk="1" hangingPunct="1">
              <a:buFont typeface="Wingdings" pitchFamily="2" charset="2"/>
              <a:buNone/>
            </a:pPr>
            <a:r>
              <a:rPr lang="en-US" altLang="zh-CN" sz="2600" i="1" dirty="0" smtClean="0"/>
              <a:t>   else return 4;</a:t>
            </a:r>
          </a:p>
          <a:p>
            <a:pPr eaLnBrk="1" hangingPunct="1">
              <a:buFont typeface="Wingdings" pitchFamily="2" charset="2"/>
              <a:buNone/>
            </a:pPr>
            <a:r>
              <a:rPr lang="en-US" altLang="zh-CN" sz="2600" i="1" dirty="0" smtClean="0"/>
              <a:t>}</a:t>
            </a:r>
            <a:endParaRPr lang="zh-CN" altLang="en-US" sz="2600" i="1" dirty="0" smtClean="0"/>
          </a:p>
        </p:txBody>
      </p:sp>
      <p:sp>
        <p:nvSpPr>
          <p:cNvPr id="16388" name="Slide Number Placeholder 3"/>
          <p:cNvSpPr>
            <a:spLocks noGrp="1"/>
          </p:cNvSpPr>
          <p:nvPr>
            <p:ph type="sldNum" sz="quarter" idx="12"/>
          </p:nvPr>
        </p:nvSpPr>
        <p:spPr>
          <a:noFill/>
        </p:spPr>
        <p:txBody>
          <a:bodyPr/>
          <a:lstStyle/>
          <a:p>
            <a:fld id="{767F6E08-ABB9-4CCF-89A2-E63AB577ED8D}" type="slidenum">
              <a:rPr lang="zh-CN" altLang="en-US" smtClean="0">
                <a:ea typeface="宋体" charset="-122"/>
              </a:rPr>
              <a:pPr/>
              <a:t>16</a:t>
            </a:fld>
            <a:endParaRPr lang="zh-CN" altLang="en-US" smtClean="0">
              <a:ea typeface="宋体"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30702038-6C7F-429D-8AB7-DF8441FBB066}" type="slidenum">
              <a:rPr lang="zh-CN" altLang="en-US" smtClean="0">
                <a:ea typeface="宋体" charset="-122"/>
              </a:rPr>
              <a:pPr/>
              <a:t>17</a:t>
            </a:fld>
            <a:endParaRPr lang="zh-CN" altLang="en-US" smtClean="0">
              <a:ea typeface="宋体" charset="-122"/>
            </a:endParaRPr>
          </a:p>
        </p:txBody>
      </p:sp>
      <p:sp>
        <p:nvSpPr>
          <p:cNvPr id="17411" name="Rectangle 2"/>
          <p:cNvSpPr>
            <a:spLocks noGrp="1" noChangeArrowheads="1"/>
          </p:cNvSpPr>
          <p:nvPr>
            <p:ph type="title"/>
          </p:nvPr>
        </p:nvSpPr>
        <p:spPr>
          <a:xfrm>
            <a:off x="467544" y="404664"/>
            <a:ext cx="7708900" cy="641350"/>
          </a:xfrm>
        </p:spPr>
        <p:txBody>
          <a:bodyPr/>
          <a:lstStyle/>
          <a:p>
            <a:pPr eaLnBrk="1" hangingPunct="1"/>
            <a:r>
              <a:rPr lang="zh-CN" altLang="en-US" sz="3600" dirty="0" smtClean="0"/>
              <a:t>平面图着色的例子  </a:t>
            </a:r>
            <a:r>
              <a:rPr lang="zh-CN" altLang="en-US" sz="2800" dirty="0" smtClean="0">
                <a:solidFill>
                  <a:schemeClr val="tx1"/>
                </a:solidFill>
                <a:latin typeface="楷体_GB2312" pitchFamily="49" charset="-122"/>
                <a:ea typeface="楷体_GB2312" pitchFamily="49" charset="-122"/>
              </a:rPr>
              <a:t>绝对近似</a:t>
            </a:r>
          </a:p>
        </p:txBody>
      </p:sp>
      <p:sp>
        <p:nvSpPr>
          <p:cNvPr id="444419" name="Rectangle 3"/>
          <p:cNvSpPr>
            <a:spLocks noChangeArrowheads="1"/>
          </p:cNvSpPr>
          <p:nvPr/>
        </p:nvSpPr>
        <p:spPr bwMode="auto">
          <a:xfrm>
            <a:off x="1143000" y="5486400"/>
            <a:ext cx="6096000" cy="569913"/>
          </a:xfrm>
          <a:prstGeom prst="rect">
            <a:avLst/>
          </a:prstGeom>
          <a:solidFill>
            <a:srgbClr val="CCCCFF"/>
          </a:solidFill>
          <a:ln w="50800">
            <a:solidFill>
              <a:srgbClr val="FF6600"/>
            </a:solidFill>
            <a:miter lim="800000"/>
            <a:headEnd/>
            <a:tailEnd/>
          </a:ln>
        </p:spPr>
        <p:txBody>
          <a:bodyPr anchor="ctr">
            <a:spAutoFit/>
          </a:bodyPr>
          <a:lstStyle/>
          <a:p>
            <a:r>
              <a:rPr kumimoji="0" lang="zh-CN" altLang="en-US" sz="2800">
                <a:latin typeface="楷体_GB2312" pitchFamily="49" charset="-122"/>
                <a:ea typeface="楷体_GB2312" pitchFamily="49" charset="-122"/>
              </a:rPr>
              <a:t>算法的性能比为常数</a:t>
            </a:r>
            <a:r>
              <a:rPr kumimoji="0" lang="en-US" altLang="zh-CN">
                <a:latin typeface="楷体_GB2312" pitchFamily="49" charset="-122"/>
                <a:ea typeface="楷体_GB2312" pitchFamily="49" charset="-122"/>
              </a:rPr>
              <a:t> </a:t>
            </a:r>
          </a:p>
        </p:txBody>
      </p:sp>
      <p:sp>
        <p:nvSpPr>
          <p:cNvPr id="17413" name="Text Box 4"/>
          <p:cNvSpPr txBox="1">
            <a:spLocks noChangeArrowheads="1"/>
          </p:cNvSpPr>
          <p:nvPr/>
        </p:nvSpPr>
        <p:spPr bwMode="auto">
          <a:xfrm>
            <a:off x="611560" y="1772816"/>
            <a:ext cx="7940675" cy="2998788"/>
          </a:xfrm>
          <a:prstGeom prst="rect">
            <a:avLst/>
          </a:prstGeom>
          <a:noFill/>
          <a:ln w="6350">
            <a:noFill/>
            <a:miter lim="800000"/>
            <a:headEnd/>
            <a:tailEnd/>
          </a:ln>
        </p:spPr>
        <p:txBody>
          <a:bodyPr>
            <a:spAutoFit/>
          </a:bodyPr>
          <a:lstStyle/>
          <a:p>
            <a:pPr>
              <a:lnSpc>
                <a:spcPct val="120000"/>
              </a:lnSpc>
              <a:spcBef>
                <a:spcPct val="20000"/>
              </a:spcBef>
            </a:pPr>
            <a:r>
              <a:rPr kumimoji="0" lang="zh-CN" altLang="en-US" sz="2800" dirty="0">
                <a:latin typeface="楷体_GB2312" pitchFamily="49" charset="-122"/>
                <a:ea typeface="楷体_GB2312" pitchFamily="49" charset="-122"/>
              </a:rPr>
              <a:t>确定平面图形</a:t>
            </a:r>
            <a:r>
              <a:rPr kumimoji="0" lang="en-US" altLang="zh-CN" sz="2800" dirty="0">
                <a:latin typeface="楷体_GB2312" pitchFamily="49" charset="-122"/>
                <a:ea typeface="楷体_GB2312" pitchFamily="49" charset="-122"/>
              </a:rPr>
              <a:t>G=（V，E）</a:t>
            </a:r>
            <a:r>
              <a:rPr kumimoji="0" lang="zh-CN" altLang="en-US" sz="2800" dirty="0">
                <a:latin typeface="楷体_GB2312" pitchFamily="49" charset="-122"/>
                <a:ea typeface="楷体_GB2312" pitchFamily="49" charset="-122"/>
              </a:rPr>
              <a:t>所需要的最小着色数。</a:t>
            </a:r>
          </a:p>
          <a:p>
            <a:pPr>
              <a:lnSpc>
                <a:spcPct val="120000"/>
              </a:lnSpc>
              <a:spcBef>
                <a:spcPct val="20000"/>
              </a:spcBef>
            </a:pPr>
            <a:r>
              <a:rPr kumimoji="0" lang="zh-CN" altLang="en-US" sz="2800" dirty="0">
                <a:latin typeface="楷体_GB2312" pitchFamily="49" charset="-122"/>
                <a:ea typeface="楷体_GB2312" pitchFamily="49" charset="-122"/>
              </a:rPr>
              <a:t>每个平面都是4可着色的。</a:t>
            </a:r>
          </a:p>
          <a:p>
            <a:pPr>
              <a:lnSpc>
                <a:spcPct val="120000"/>
              </a:lnSpc>
              <a:spcBef>
                <a:spcPct val="20000"/>
              </a:spcBef>
            </a:pPr>
            <a:r>
              <a:rPr kumimoji="0" lang="en-US" altLang="zh-CN" sz="2800" dirty="0">
                <a:latin typeface="楷体_GB2312" pitchFamily="49" charset="-122"/>
                <a:ea typeface="楷体_GB2312" pitchFamily="49" charset="-122"/>
              </a:rPr>
              <a:t>V=</a:t>
            </a:r>
            <a:r>
              <a:rPr kumimoji="0" lang="en-US" altLang="zh-CN" sz="2800" dirty="0">
                <a:latin typeface="楷体_GB2312" pitchFamily="49" charset="-122"/>
                <a:ea typeface="楷体_GB2312" pitchFamily="49" charset="-122"/>
                <a:sym typeface="Symbol" pitchFamily="18" charset="2"/>
              </a:rPr>
              <a:t>，</a:t>
            </a:r>
            <a:r>
              <a:rPr kumimoji="0" lang="zh-CN" altLang="en-US" sz="2800" dirty="0">
                <a:latin typeface="楷体_GB2312" pitchFamily="49" charset="-122"/>
                <a:ea typeface="楷体_GB2312" pitchFamily="49" charset="-122"/>
                <a:sym typeface="Symbol" pitchFamily="18" charset="2"/>
              </a:rPr>
              <a:t>图是0可着色的</a:t>
            </a:r>
            <a:endParaRPr kumimoji="0" lang="zh-CN" altLang="en-US" sz="2800" dirty="0">
              <a:latin typeface="楷体_GB2312" pitchFamily="49" charset="-122"/>
              <a:ea typeface="楷体_GB2312" pitchFamily="49" charset="-122"/>
            </a:endParaRPr>
          </a:p>
          <a:p>
            <a:pPr>
              <a:lnSpc>
                <a:spcPct val="120000"/>
              </a:lnSpc>
              <a:spcBef>
                <a:spcPct val="20000"/>
              </a:spcBef>
            </a:pPr>
            <a:r>
              <a:rPr kumimoji="0" lang="en-US" altLang="zh-CN" sz="2800" dirty="0">
                <a:latin typeface="楷体_GB2312" pitchFamily="49" charset="-122"/>
                <a:ea typeface="楷体_GB2312" pitchFamily="49" charset="-122"/>
              </a:rPr>
              <a:t>E =</a:t>
            </a:r>
            <a:r>
              <a:rPr kumimoji="0" lang="en-US" altLang="zh-CN" sz="2800" dirty="0">
                <a:latin typeface="楷体_GB2312" pitchFamily="49" charset="-122"/>
                <a:ea typeface="楷体_GB2312" pitchFamily="49" charset="-122"/>
                <a:sym typeface="Symbol" pitchFamily="18" charset="2"/>
              </a:rPr>
              <a:t>，</a:t>
            </a:r>
            <a:r>
              <a:rPr kumimoji="0" lang="zh-CN" altLang="en-US" sz="2800" dirty="0">
                <a:latin typeface="楷体_GB2312" pitchFamily="49" charset="-122"/>
                <a:ea typeface="楷体_GB2312" pitchFamily="49" charset="-122"/>
                <a:sym typeface="Symbol" pitchFamily="18" charset="2"/>
              </a:rPr>
              <a:t>图是1可着色的</a:t>
            </a:r>
          </a:p>
          <a:p>
            <a:pPr>
              <a:lnSpc>
                <a:spcPct val="120000"/>
              </a:lnSpc>
              <a:spcBef>
                <a:spcPct val="20000"/>
              </a:spcBef>
            </a:pPr>
            <a:r>
              <a:rPr kumimoji="0" lang="zh-CN" altLang="en-US" sz="2800" dirty="0">
                <a:latin typeface="楷体_GB2312" pitchFamily="49" charset="-122"/>
                <a:ea typeface="楷体_GB2312" pitchFamily="49" charset="-122"/>
                <a:sym typeface="Symbol" pitchFamily="18" charset="2"/>
              </a:rPr>
              <a:t>算法的复杂度为（|</a:t>
            </a:r>
            <a:r>
              <a:rPr kumimoji="0" lang="en-US" altLang="zh-CN" sz="2800" dirty="0">
                <a:latin typeface="楷体_GB2312" pitchFamily="49" charset="-122"/>
                <a:ea typeface="楷体_GB2312" pitchFamily="49" charset="-122"/>
                <a:sym typeface="Symbol" pitchFamily="18" charset="2"/>
              </a:rPr>
              <a:t>V|+|E|）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2000"/>
                                  </p:stCondLst>
                                  <p:childTnLst>
                                    <p:set>
                                      <p:cBhvr>
                                        <p:cTn id="6" dur="1" fill="hold">
                                          <p:stCondLst>
                                            <p:cond delay="0"/>
                                          </p:stCondLst>
                                        </p:cTn>
                                        <p:tgtEl>
                                          <p:spTgt spid="444419"/>
                                        </p:tgtEl>
                                        <p:attrNameLst>
                                          <p:attrName>style.visibility</p:attrName>
                                        </p:attrNameLst>
                                      </p:cBhvr>
                                      <p:to>
                                        <p:strVal val="visible"/>
                                      </p:to>
                                    </p:set>
                                    <p:anim calcmode="lin" valueType="num">
                                      <p:cBhvr additive="base">
                                        <p:cTn id="7" dur="500" fill="hold"/>
                                        <p:tgtEl>
                                          <p:spTgt spid="444419"/>
                                        </p:tgtEl>
                                        <p:attrNameLst>
                                          <p:attrName>ppt_x</p:attrName>
                                        </p:attrNameLst>
                                      </p:cBhvr>
                                      <p:tavLst>
                                        <p:tav tm="0">
                                          <p:val>
                                            <p:strVal val="#ppt_x"/>
                                          </p:val>
                                        </p:tav>
                                        <p:tav tm="100000">
                                          <p:val>
                                            <p:strVal val="#ppt_x"/>
                                          </p:val>
                                        </p:tav>
                                      </p:tavLst>
                                    </p:anim>
                                    <p:anim calcmode="lin" valueType="num">
                                      <p:cBhvr additive="base">
                                        <p:cTn id="8" dur="500" fill="hold"/>
                                        <p:tgtEl>
                                          <p:spTgt spid="4444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11188" y="260350"/>
            <a:ext cx="8162925" cy="769938"/>
          </a:xfrm>
        </p:spPr>
        <p:txBody>
          <a:bodyPr/>
          <a:lstStyle/>
          <a:p>
            <a:pPr eaLnBrk="1" hangingPunct="1"/>
            <a:r>
              <a:rPr lang="zh-CN" altLang="en-US" smtClean="0"/>
              <a:t>最多程序存储问题</a:t>
            </a:r>
          </a:p>
        </p:txBody>
      </p:sp>
      <p:sp>
        <p:nvSpPr>
          <p:cNvPr id="18435" name="Content Placeholder 2"/>
          <p:cNvSpPr>
            <a:spLocks noGrp="1"/>
          </p:cNvSpPr>
          <p:nvPr>
            <p:ph idx="1"/>
          </p:nvPr>
        </p:nvSpPr>
        <p:spPr>
          <a:xfrm>
            <a:off x="912813" y="1125538"/>
            <a:ext cx="8110537" cy="5183187"/>
          </a:xfrm>
        </p:spPr>
        <p:txBody>
          <a:bodyPr/>
          <a:lstStyle/>
          <a:p>
            <a:pPr eaLnBrk="1" hangingPunct="1"/>
            <a:r>
              <a:rPr lang="en-US" altLang="zh-CN" sz="2400" dirty="0" smtClean="0"/>
              <a:t>n </a:t>
            </a:r>
            <a:r>
              <a:rPr lang="zh-CN" altLang="en-US" sz="2400" dirty="0" smtClean="0"/>
              <a:t>个程序和</a:t>
            </a:r>
            <a:r>
              <a:rPr lang="en-US" altLang="zh-CN" sz="2400" dirty="0" smtClean="0"/>
              <a:t>2</a:t>
            </a:r>
            <a:r>
              <a:rPr lang="zh-CN" altLang="en-US" sz="2400" dirty="0" smtClean="0"/>
              <a:t> 个存储设备。</a:t>
            </a:r>
            <a:endParaRPr lang="en-US" altLang="zh-CN" sz="2400" dirty="0" smtClean="0"/>
          </a:p>
          <a:p>
            <a:pPr eaLnBrk="1" hangingPunct="1"/>
            <a:r>
              <a:rPr lang="en-US" altLang="zh-CN" sz="2400" i="1" dirty="0" err="1" smtClean="0"/>
              <a:t>l</a:t>
            </a:r>
            <a:r>
              <a:rPr lang="en-US" altLang="zh-CN" sz="2400" dirty="0" err="1" smtClean="0"/>
              <a:t>i</a:t>
            </a:r>
            <a:r>
              <a:rPr lang="en-US" altLang="zh-CN" sz="2400" dirty="0" smtClean="0"/>
              <a:t> </a:t>
            </a:r>
            <a:r>
              <a:rPr lang="zh-CN" altLang="en-US" sz="2400" dirty="0" smtClean="0"/>
              <a:t>表示第</a:t>
            </a:r>
            <a:r>
              <a:rPr lang="en-US" altLang="zh-CN" sz="2400" dirty="0" err="1" smtClean="0"/>
              <a:t>i</a:t>
            </a:r>
            <a:r>
              <a:rPr lang="zh-CN" altLang="en-US" sz="2400" dirty="0" smtClean="0"/>
              <a:t>个程序所需要的存储空间，</a:t>
            </a:r>
            <a:r>
              <a:rPr lang="en-US" altLang="zh-CN" sz="2400" dirty="0" smtClean="0"/>
              <a:t>L</a:t>
            </a:r>
            <a:r>
              <a:rPr lang="zh-CN" altLang="en-US" sz="2400" dirty="0" smtClean="0"/>
              <a:t>表示每个存储设备的容量。</a:t>
            </a:r>
            <a:endParaRPr lang="en-US" altLang="zh-CN" sz="2400" dirty="0" smtClean="0"/>
          </a:p>
          <a:p>
            <a:pPr eaLnBrk="1" hangingPunct="1">
              <a:buFont typeface="Wingdings" pitchFamily="2" charset="2"/>
              <a:buNone/>
            </a:pPr>
            <a:r>
              <a:rPr lang="en-US" altLang="zh-CN" sz="1800" dirty="0" smtClean="0"/>
              <a:t>void </a:t>
            </a:r>
            <a:r>
              <a:rPr lang="en-US" altLang="zh-CN" sz="1800" dirty="0" err="1" smtClean="0"/>
              <a:t>PStore</a:t>
            </a:r>
            <a:r>
              <a:rPr lang="en-US" altLang="zh-CN" sz="1800" dirty="0" smtClean="0"/>
              <a:t> (</a:t>
            </a:r>
            <a:r>
              <a:rPr lang="en-US" altLang="zh-CN" sz="1800" dirty="0" err="1" smtClean="0"/>
              <a:t>int</a:t>
            </a:r>
            <a:r>
              <a:rPr lang="en-US" altLang="zh-CN" sz="1800" dirty="0" smtClean="0"/>
              <a:t> l[],</a:t>
            </a:r>
            <a:r>
              <a:rPr lang="en-US" altLang="zh-CN" sz="1800" dirty="0" err="1" smtClean="0"/>
              <a:t>int</a:t>
            </a:r>
            <a:r>
              <a:rPr lang="en-US" altLang="zh-CN" sz="1800" dirty="0" smtClean="0"/>
              <a:t> n, </a:t>
            </a:r>
            <a:r>
              <a:rPr lang="en-US" altLang="zh-CN" sz="1800" dirty="0" err="1" smtClean="0"/>
              <a:t>int</a:t>
            </a:r>
            <a:r>
              <a:rPr lang="en-US" altLang="zh-CN" sz="1800" dirty="0" smtClean="0"/>
              <a:t> L)  //l[</a:t>
            </a:r>
            <a:r>
              <a:rPr lang="en-US" altLang="zh-CN" sz="1800" dirty="0" err="1" smtClean="0"/>
              <a:t>i</a:t>
            </a:r>
            <a:r>
              <a:rPr lang="en-US" altLang="zh-CN" sz="1800" dirty="0" smtClean="0"/>
              <a:t>]&lt;=l[i+1]</a:t>
            </a:r>
          </a:p>
          <a:p>
            <a:pPr eaLnBrk="1" hangingPunct="1">
              <a:buFont typeface="Wingdings" pitchFamily="2" charset="2"/>
              <a:buNone/>
            </a:pPr>
            <a:r>
              <a:rPr lang="en-US" altLang="zh-CN" sz="1800" dirty="0" smtClean="0"/>
              <a:t>{ </a:t>
            </a:r>
            <a:r>
              <a:rPr lang="en-US" altLang="zh-CN" sz="1800" dirty="0" err="1" smtClean="0"/>
              <a:t>int</a:t>
            </a:r>
            <a:r>
              <a:rPr lang="en-US" altLang="zh-CN" sz="1800" dirty="0" smtClean="0"/>
              <a:t> </a:t>
            </a:r>
            <a:r>
              <a:rPr lang="en-US" altLang="zh-CN" sz="1800" dirty="0" err="1" smtClean="0"/>
              <a:t>i</a:t>
            </a:r>
            <a:r>
              <a:rPr lang="en-US" altLang="zh-CN" sz="1800" dirty="0" smtClean="0"/>
              <a:t>=1;</a:t>
            </a:r>
          </a:p>
          <a:p>
            <a:pPr eaLnBrk="1" hangingPunct="1">
              <a:buFont typeface="Wingdings" pitchFamily="2" charset="2"/>
              <a:buNone/>
            </a:pPr>
            <a:r>
              <a:rPr lang="en-US" altLang="zh-CN" sz="1800" dirty="0" smtClean="0"/>
              <a:t>   for (</a:t>
            </a:r>
            <a:r>
              <a:rPr lang="en-US" altLang="zh-CN" sz="1800" dirty="0" err="1" smtClean="0"/>
              <a:t>int</a:t>
            </a:r>
            <a:r>
              <a:rPr lang="en-US" altLang="zh-CN" sz="1800" dirty="0" smtClean="0"/>
              <a:t> j=1;j&lt;=2,j++){</a:t>
            </a:r>
          </a:p>
          <a:p>
            <a:pPr eaLnBrk="1" hangingPunct="1">
              <a:buFont typeface="Wingdings" pitchFamily="2" charset="2"/>
              <a:buNone/>
            </a:pPr>
            <a:r>
              <a:rPr lang="en-US" altLang="zh-CN" sz="1800" dirty="0" smtClean="0"/>
              <a:t>    </a:t>
            </a:r>
            <a:r>
              <a:rPr lang="en-US" altLang="zh-CN" sz="1800" dirty="0" err="1" smtClean="0"/>
              <a:t>int</a:t>
            </a:r>
            <a:r>
              <a:rPr lang="en-US" altLang="zh-CN" sz="1800" dirty="0" smtClean="0"/>
              <a:t> sum =0;</a:t>
            </a:r>
          </a:p>
          <a:p>
            <a:pPr eaLnBrk="1" hangingPunct="1">
              <a:buFont typeface="Wingdings" pitchFamily="2" charset="2"/>
              <a:buNone/>
            </a:pPr>
            <a:r>
              <a:rPr lang="en-US" altLang="zh-CN" sz="1800" dirty="0" smtClean="0"/>
              <a:t>    while ((</a:t>
            </a:r>
            <a:r>
              <a:rPr lang="en-US" altLang="zh-CN" sz="1800" dirty="0" err="1" smtClean="0"/>
              <a:t>sum+l</a:t>
            </a:r>
            <a:r>
              <a:rPr lang="en-US" altLang="zh-CN" sz="1800" dirty="0" smtClean="0"/>
              <a:t>[</a:t>
            </a:r>
            <a:r>
              <a:rPr lang="en-US" altLang="zh-CN" sz="1800" dirty="0" err="1" smtClean="0"/>
              <a:t>i</a:t>
            </a:r>
            <a:r>
              <a:rPr lang="en-US" altLang="zh-CN" sz="1800" dirty="0" smtClean="0"/>
              <a:t>])&lt;=L){ </a:t>
            </a:r>
          </a:p>
          <a:p>
            <a:pPr eaLnBrk="1" hangingPunct="1">
              <a:buFont typeface="Wingdings" pitchFamily="2" charset="2"/>
              <a:buNone/>
            </a:pPr>
            <a:r>
              <a:rPr lang="en-US" altLang="zh-CN" sz="1800" dirty="0" smtClean="0"/>
              <a:t>        sum +=l[</a:t>
            </a:r>
            <a:r>
              <a:rPr lang="en-US" altLang="zh-CN" sz="1800" dirty="0" err="1" smtClean="0"/>
              <a:t>i</a:t>
            </a:r>
            <a:r>
              <a:rPr lang="en-US" altLang="zh-CN" sz="1800" dirty="0" smtClean="0"/>
              <a:t>]; </a:t>
            </a:r>
            <a:r>
              <a:rPr lang="en-US" altLang="zh-CN" sz="1800" dirty="0" err="1" smtClean="0"/>
              <a:t>i</a:t>
            </a:r>
            <a:r>
              <a:rPr lang="en-US" altLang="zh-CN" sz="1800" dirty="0" smtClean="0"/>
              <a:t>++;</a:t>
            </a:r>
          </a:p>
          <a:p>
            <a:pPr eaLnBrk="1" hangingPunct="1">
              <a:buFont typeface="Wingdings" pitchFamily="2" charset="2"/>
              <a:buNone/>
            </a:pPr>
            <a:r>
              <a:rPr lang="en-US" altLang="zh-CN" sz="1800" dirty="0" smtClean="0"/>
              <a:t>        if ( </a:t>
            </a:r>
            <a:r>
              <a:rPr lang="en-US" altLang="zh-CN" sz="1800" dirty="0" err="1" smtClean="0"/>
              <a:t>i</a:t>
            </a:r>
            <a:r>
              <a:rPr lang="en-US" altLang="zh-CN" sz="1800" dirty="0" smtClean="0"/>
              <a:t>&gt;n) return;</a:t>
            </a:r>
          </a:p>
          <a:p>
            <a:pPr eaLnBrk="1" hangingPunct="1">
              <a:buFont typeface="Wingdings" pitchFamily="2" charset="2"/>
              <a:buNone/>
            </a:pPr>
            <a:r>
              <a:rPr lang="en-US" altLang="zh-CN" sz="1800" dirty="0" smtClean="0"/>
              <a:t>        }  </a:t>
            </a:r>
          </a:p>
          <a:p>
            <a:pPr eaLnBrk="1" hangingPunct="1">
              <a:buFont typeface="Wingdings" pitchFamily="2" charset="2"/>
              <a:buNone/>
            </a:pPr>
            <a:r>
              <a:rPr lang="en-US" altLang="zh-CN" sz="1800" dirty="0" smtClean="0"/>
              <a:t>   }  </a:t>
            </a:r>
            <a:endParaRPr lang="en-US" altLang="zh-CN" sz="1800" dirty="0" smtClean="0"/>
          </a:p>
          <a:p>
            <a:pPr eaLnBrk="1" hangingPunct="1">
              <a:buFont typeface="Wingdings" pitchFamily="2" charset="2"/>
              <a:buNone/>
            </a:pPr>
            <a:r>
              <a:rPr lang="en-US" altLang="zh-CN" sz="1800" dirty="0" smtClean="0"/>
              <a:t> </a:t>
            </a:r>
            <a:r>
              <a:rPr lang="en-US" altLang="zh-CN" sz="1800" dirty="0" smtClean="0"/>
              <a:t>}</a:t>
            </a:r>
          </a:p>
          <a:p>
            <a:pPr eaLnBrk="1" hangingPunct="1">
              <a:buFont typeface="Wingdings" pitchFamily="2" charset="2"/>
              <a:buNone/>
            </a:pPr>
            <a:endParaRPr lang="en-US" altLang="zh-CN" sz="1800" dirty="0" smtClean="0"/>
          </a:p>
          <a:p>
            <a:pPr eaLnBrk="1" hangingPunct="1">
              <a:buFont typeface="Wingdings" pitchFamily="2" charset="2"/>
              <a:buNone/>
            </a:pPr>
            <a:endParaRPr lang="zh-CN" altLang="en-US" sz="2400" dirty="0" smtClean="0"/>
          </a:p>
        </p:txBody>
      </p:sp>
      <p:sp>
        <p:nvSpPr>
          <p:cNvPr id="18436" name="Slide Number Placeholder 3"/>
          <p:cNvSpPr>
            <a:spLocks noGrp="1"/>
          </p:cNvSpPr>
          <p:nvPr>
            <p:ph type="sldNum" sz="quarter" idx="12"/>
          </p:nvPr>
        </p:nvSpPr>
        <p:spPr>
          <a:noFill/>
        </p:spPr>
        <p:txBody>
          <a:bodyPr/>
          <a:lstStyle/>
          <a:p>
            <a:fld id="{0031F16F-C792-4B4D-A32E-D1A491DC21C5}" type="slidenum">
              <a:rPr lang="zh-CN" altLang="en-US" smtClean="0">
                <a:ea typeface="宋体" charset="-122"/>
              </a:rPr>
              <a:pPr/>
              <a:t>18</a:t>
            </a:fld>
            <a:endParaRPr lang="zh-CN" altLang="en-US" smtClean="0">
              <a:ea typeface="宋体"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79512" y="404664"/>
            <a:ext cx="8162925" cy="584200"/>
          </a:xfrm>
        </p:spPr>
        <p:txBody>
          <a:bodyPr/>
          <a:lstStyle/>
          <a:p>
            <a:pPr eaLnBrk="1" hangingPunct="1"/>
            <a:r>
              <a:rPr lang="zh-CN" altLang="en-US" sz="3200" dirty="0" smtClean="0"/>
              <a:t>例： </a:t>
            </a:r>
            <a:r>
              <a:rPr lang="en-US" altLang="zh-CN" sz="3200" dirty="0" smtClean="0"/>
              <a:t>L=10,n=4,(l1,l2,l3,l4)=(2,4,5,6)</a:t>
            </a:r>
            <a:endParaRPr lang="zh-CN" altLang="en-US" sz="3200" dirty="0" smtClean="0"/>
          </a:p>
        </p:txBody>
      </p:sp>
      <p:sp>
        <p:nvSpPr>
          <p:cNvPr id="19459" name="Content Placeholder 2"/>
          <p:cNvSpPr>
            <a:spLocks noGrp="1"/>
          </p:cNvSpPr>
          <p:nvPr>
            <p:ph idx="1"/>
          </p:nvPr>
        </p:nvSpPr>
        <p:spPr>
          <a:xfrm>
            <a:off x="755650" y="1905000"/>
            <a:ext cx="8267700" cy="4548188"/>
          </a:xfrm>
        </p:spPr>
        <p:txBody>
          <a:bodyPr/>
          <a:lstStyle/>
          <a:p>
            <a:pPr eaLnBrk="1" hangingPunct="1">
              <a:buFont typeface="Wingdings" pitchFamily="2" charset="2"/>
              <a:buNone/>
            </a:pPr>
            <a:r>
              <a:rPr lang="zh-CN" altLang="en-US" smtClean="0"/>
              <a:t>近似解：</a:t>
            </a:r>
            <a:r>
              <a:rPr lang="en-US" altLang="zh-CN" smtClean="0"/>
              <a:t>l1,l2,</a:t>
            </a:r>
            <a:r>
              <a:rPr lang="en-US" altLang="zh-CN" smtClean="0">
                <a:sym typeface="Wingdings" pitchFamily="2" charset="2"/>
              </a:rPr>
              <a:t>L1; l3L2</a:t>
            </a:r>
          </a:p>
          <a:p>
            <a:pPr eaLnBrk="1" hangingPunct="1">
              <a:buFont typeface="Wingdings" pitchFamily="2" charset="2"/>
              <a:buNone/>
            </a:pPr>
            <a:r>
              <a:rPr lang="zh-CN" altLang="en-US" smtClean="0">
                <a:sym typeface="Wingdings" pitchFamily="2" charset="2"/>
              </a:rPr>
              <a:t>最优解：</a:t>
            </a:r>
            <a:r>
              <a:rPr lang="en-US" altLang="zh-CN" smtClean="0">
                <a:sym typeface="Wingdings" pitchFamily="2" charset="2"/>
              </a:rPr>
              <a:t>l1,l4L1; l2,l3L2</a:t>
            </a:r>
          </a:p>
          <a:p>
            <a:pPr eaLnBrk="1" hangingPunct="1">
              <a:buFont typeface="Wingdings" pitchFamily="2" charset="2"/>
              <a:buNone/>
            </a:pPr>
            <a:endParaRPr lang="en-US" altLang="zh-CN" smtClean="0">
              <a:sym typeface="Wingdings" pitchFamily="2" charset="2"/>
            </a:endParaRPr>
          </a:p>
          <a:p>
            <a:pPr eaLnBrk="1" hangingPunct="1">
              <a:buFont typeface="Wingdings" pitchFamily="2" charset="2"/>
              <a:buNone/>
            </a:pPr>
            <a:r>
              <a:rPr lang="zh-CN" altLang="en-US" smtClean="0">
                <a:sym typeface="Wingdings" pitchFamily="2" charset="2"/>
              </a:rPr>
              <a:t>定理：令 </a:t>
            </a:r>
            <a:r>
              <a:rPr lang="en-US" altLang="zh-CN" smtClean="0">
                <a:sym typeface="Wingdings" pitchFamily="2" charset="2"/>
              </a:rPr>
              <a:t>I</a:t>
            </a:r>
            <a:r>
              <a:rPr lang="zh-CN" altLang="en-US" smtClean="0">
                <a:sym typeface="Wingdings" pitchFamily="2" charset="2"/>
              </a:rPr>
              <a:t> 是多程序存储问题的实例，</a:t>
            </a:r>
            <a:r>
              <a:rPr lang="en-US" altLang="zh-CN" smtClean="0">
                <a:sym typeface="Wingdings" pitchFamily="2" charset="2"/>
              </a:rPr>
              <a:t>c*(I)</a:t>
            </a:r>
            <a:r>
              <a:rPr lang="zh-CN" altLang="en-US" smtClean="0">
                <a:sym typeface="Wingdings" pitchFamily="2" charset="2"/>
              </a:rPr>
              <a:t>为能存储在容量均为</a:t>
            </a:r>
            <a:r>
              <a:rPr lang="en-US" altLang="zh-CN" smtClean="0">
                <a:sym typeface="Wingdings" pitchFamily="2" charset="2"/>
              </a:rPr>
              <a:t>L</a:t>
            </a:r>
            <a:r>
              <a:rPr lang="zh-CN" altLang="en-US" smtClean="0">
                <a:sym typeface="Wingdings" pitchFamily="2" charset="2"/>
              </a:rPr>
              <a:t>的</a:t>
            </a:r>
            <a:r>
              <a:rPr lang="en-US" altLang="zh-CN" smtClean="0">
                <a:sym typeface="Wingdings" pitchFamily="2" charset="2"/>
              </a:rPr>
              <a:t>2</a:t>
            </a:r>
            <a:r>
              <a:rPr lang="zh-CN" altLang="en-US" smtClean="0">
                <a:sym typeface="Wingdings" pitchFamily="2" charset="2"/>
              </a:rPr>
              <a:t>个设备上的最大程序数，</a:t>
            </a:r>
            <a:r>
              <a:rPr lang="en-US" altLang="zh-CN" smtClean="0">
                <a:sym typeface="Wingdings" pitchFamily="2" charset="2"/>
              </a:rPr>
              <a:t>c(I)</a:t>
            </a:r>
            <a:r>
              <a:rPr lang="zh-CN" altLang="en-US" smtClean="0">
                <a:sym typeface="Wingdings" pitchFamily="2" charset="2"/>
              </a:rPr>
              <a:t>为</a:t>
            </a:r>
            <a:r>
              <a:rPr lang="en-US" altLang="zh-CN" smtClean="0">
                <a:sym typeface="Wingdings" pitchFamily="2" charset="2"/>
              </a:rPr>
              <a:t>PStore</a:t>
            </a:r>
            <a:r>
              <a:rPr lang="zh-CN" altLang="en-US" smtClean="0">
                <a:sym typeface="Wingdings" pitchFamily="2" charset="2"/>
              </a:rPr>
              <a:t>得到的存储程序数，那么</a:t>
            </a:r>
            <a:r>
              <a:rPr lang="en-US" altLang="zh-CN" smtClean="0">
                <a:sym typeface="Wingdings" pitchFamily="2" charset="2"/>
              </a:rPr>
              <a:t>|c*(I)-c(I)|&lt;=1</a:t>
            </a:r>
          </a:p>
          <a:p>
            <a:pPr eaLnBrk="1" hangingPunct="1">
              <a:buFont typeface="Wingdings" pitchFamily="2" charset="2"/>
              <a:buNone/>
            </a:pPr>
            <a:endParaRPr lang="zh-CN" altLang="en-US" smtClean="0"/>
          </a:p>
        </p:txBody>
      </p:sp>
      <p:sp>
        <p:nvSpPr>
          <p:cNvPr id="19460" name="Slide Number Placeholder 3"/>
          <p:cNvSpPr>
            <a:spLocks noGrp="1"/>
          </p:cNvSpPr>
          <p:nvPr>
            <p:ph type="sldNum" sz="quarter" idx="12"/>
          </p:nvPr>
        </p:nvSpPr>
        <p:spPr>
          <a:noFill/>
        </p:spPr>
        <p:txBody>
          <a:bodyPr/>
          <a:lstStyle/>
          <a:p>
            <a:fld id="{A0D8E3CB-417C-4F31-91F2-1974FC49DE07}" type="slidenum">
              <a:rPr lang="zh-CN" altLang="en-US" smtClean="0">
                <a:ea typeface="宋体" charset="-122"/>
              </a:rPr>
              <a:pPr/>
              <a:t>19</a:t>
            </a:fld>
            <a:endParaRPr lang="zh-CN" altLang="en-US" smtClean="0">
              <a:ea typeface="宋体"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編號版面配置區 5"/>
          <p:cNvSpPr>
            <a:spLocks noGrp="1"/>
          </p:cNvSpPr>
          <p:nvPr>
            <p:ph type="sldNum" sz="quarter" idx="12"/>
          </p:nvPr>
        </p:nvSpPr>
        <p:spPr>
          <a:noFill/>
        </p:spPr>
        <p:txBody>
          <a:bodyPr/>
          <a:lstStyle/>
          <a:p>
            <a:r>
              <a:rPr lang="zh-TW" altLang="en-US" smtClean="0"/>
              <a:t>9-</a:t>
            </a:r>
            <a:fld id="{92F43E71-7CE5-43BB-B0BD-3F5213C9E182}" type="slidenum">
              <a:rPr lang="zh-TW" altLang="en-US" smtClean="0"/>
              <a:pPr/>
              <a:t>2</a:t>
            </a:fld>
            <a:endParaRPr lang="zh-TW" altLang="en-US" smtClean="0"/>
          </a:p>
        </p:txBody>
      </p:sp>
      <p:sp>
        <p:nvSpPr>
          <p:cNvPr id="19459" name="Rectangle 2"/>
          <p:cNvSpPr>
            <a:spLocks noGrp="1" noChangeArrowheads="1"/>
          </p:cNvSpPr>
          <p:nvPr>
            <p:ph type="title"/>
          </p:nvPr>
        </p:nvSpPr>
        <p:spPr>
          <a:xfrm>
            <a:off x="609600" y="1371600"/>
            <a:ext cx="7793038" cy="1143000"/>
          </a:xfrm>
        </p:spPr>
        <p:txBody>
          <a:bodyPr/>
          <a:lstStyle/>
          <a:p>
            <a:pPr eaLnBrk="1" hangingPunct="1"/>
            <a:r>
              <a:rPr lang="en-US" altLang="zh-TW" b="1" smtClean="0"/>
              <a:t>Chapter 9</a:t>
            </a:r>
          </a:p>
        </p:txBody>
      </p:sp>
      <p:sp>
        <p:nvSpPr>
          <p:cNvPr id="19460" name="Rectangle 3"/>
          <p:cNvSpPr>
            <a:spLocks noChangeArrowheads="1"/>
          </p:cNvSpPr>
          <p:nvPr/>
        </p:nvSpPr>
        <p:spPr bwMode="auto">
          <a:xfrm>
            <a:off x="1295400" y="3352800"/>
            <a:ext cx="7086600" cy="17526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None/>
            </a:pPr>
            <a:r>
              <a:rPr lang="en-US" altLang="zh-TW" sz="3200" b="1" dirty="0"/>
              <a:t>Approximation Algorithms</a:t>
            </a:r>
            <a:endParaRPr lang="en-US" altLang="zh-TW"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Content Placeholder 2"/>
          <p:cNvSpPr>
            <a:spLocks noGrp="1"/>
          </p:cNvSpPr>
          <p:nvPr>
            <p:ph idx="1"/>
          </p:nvPr>
        </p:nvSpPr>
        <p:spPr>
          <a:xfrm>
            <a:off x="912813" y="980728"/>
            <a:ext cx="8110537" cy="5616922"/>
          </a:xfrm>
        </p:spPr>
        <p:txBody>
          <a:bodyPr/>
          <a:lstStyle/>
          <a:p>
            <a:pPr eaLnBrk="1" hangingPunct="1">
              <a:buFont typeface="Wingdings" pitchFamily="2" charset="2"/>
              <a:buNone/>
            </a:pPr>
            <a:r>
              <a:rPr lang="zh-CN" altLang="en-US" sz="2800" dirty="0" smtClean="0">
                <a:sym typeface="Wingdings" pitchFamily="2" charset="2"/>
              </a:rPr>
              <a:t>证明：</a:t>
            </a:r>
            <a:r>
              <a:rPr lang="en-US" altLang="zh-CN" sz="2800" dirty="0" err="1" smtClean="0">
                <a:sym typeface="Wingdings" pitchFamily="2" charset="2"/>
              </a:rPr>
              <a:t>PStore</a:t>
            </a:r>
            <a:r>
              <a:rPr lang="zh-CN" altLang="en-US" sz="2800" dirty="0" smtClean="0">
                <a:sym typeface="Wingdings" pitchFamily="2" charset="2"/>
              </a:rPr>
              <a:t>可存储</a:t>
            </a:r>
            <a:r>
              <a:rPr lang="en-US" altLang="zh-CN" sz="2800" dirty="0" smtClean="0">
                <a:sym typeface="Wingdings" pitchFamily="2" charset="2"/>
              </a:rPr>
              <a:t>k</a:t>
            </a:r>
            <a:r>
              <a:rPr lang="zh-CN" altLang="en-US" sz="2800" dirty="0" smtClean="0">
                <a:sym typeface="Wingdings" pitchFamily="2" charset="2"/>
              </a:rPr>
              <a:t>个程序</a:t>
            </a:r>
            <a:r>
              <a:rPr lang="en-US" altLang="zh-CN" sz="2800" dirty="0" smtClean="0">
                <a:sym typeface="Wingdings" pitchFamily="2" charset="2"/>
              </a:rPr>
              <a:t>,</a:t>
            </a:r>
            <a:r>
              <a:rPr lang="zh-CN" altLang="en-US" sz="2800" dirty="0" smtClean="0">
                <a:sym typeface="Wingdings" pitchFamily="2" charset="2"/>
              </a:rPr>
              <a:t> 则</a:t>
            </a:r>
            <a:r>
              <a:rPr lang="en-US" altLang="zh-CN" sz="2800" dirty="0" smtClean="0">
                <a:sym typeface="Wingdings" pitchFamily="2" charset="2"/>
              </a:rPr>
              <a:t>c(I)=k, </a:t>
            </a:r>
            <a:r>
              <a:rPr lang="zh-CN" altLang="en-US" sz="2800" dirty="0" smtClean="0">
                <a:sym typeface="Wingdings" pitchFamily="2" charset="2"/>
              </a:rPr>
              <a:t>假设存储容量为</a:t>
            </a:r>
            <a:r>
              <a:rPr lang="en-US" altLang="zh-CN" sz="2800" dirty="0" smtClean="0">
                <a:sym typeface="Wingdings" pitchFamily="2" charset="2"/>
              </a:rPr>
              <a:t>2L, </a:t>
            </a:r>
            <a:r>
              <a:rPr lang="zh-CN" altLang="en-US" sz="2800" dirty="0" smtClean="0">
                <a:sym typeface="Wingdings" pitchFamily="2" charset="2"/>
              </a:rPr>
              <a:t>最大存储程序数为</a:t>
            </a:r>
            <a:r>
              <a:rPr lang="en-US" altLang="zh-CN" sz="2800" dirty="0" smtClean="0">
                <a:sym typeface="Wingdings" pitchFamily="2" charset="2"/>
              </a:rPr>
              <a:t>p</a:t>
            </a:r>
            <a:r>
              <a:rPr lang="zh-CN" altLang="en-US" sz="2800" dirty="0" smtClean="0">
                <a:sym typeface="Wingdings" pitchFamily="2" charset="2"/>
              </a:rPr>
              <a:t>，</a:t>
            </a:r>
            <a:endParaRPr lang="en-US" altLang="zh-CN" sz="2800" dirty="0" smtClean="0">
              <a:sym typeface="Wingdings" pitchFamily="2" charset="2"/>
            </a:endParaRPr>
          </a:p>
          <a:p>
            <a:pPr eaLnBrk="1" hangingPunct="1">
              <a:buFont typeface="Wingdings" pitchFamily="2" charset="2"/>
              <a:buNone/>
            </a:pPr>
            <a:endParaRPr lang="en-US" altLang="zh-CN" sz="900" dirty="0" smtClean="0">
              <a:sym typeface="Wingdings" pitchFamily="2" charset="2"/>
            </a:endParaRPr>
          </a:p>
          <a:p>
            <a:pPr eaLnBrk="1" hangingPunct="1">
              <a:buFont typeface="Wingdings" pitchFamily="2" charset="2"/>
              <a:buNone/>
            </a:pPr>
            <a:r>
              <a:rPr lang="zh-CN" altLang="en-US" sz="2800" dirty="0" smtClean="0">
                <a:sym typeface="Wingdings" pitchFamily="2" charset="2"/>
              </a:rPr>
              <a:t>那么：</a:t>
            </a:r>
            <a:r>
              <a:rPr lang="en-US" altLang="zh-CN" sz="2800" dirty="0" smtClean="0">
                <a:sym typeface="Wingdings" pitchFamily="2" charset="2"/>
              </a:rPr>
              <a:t>p&gt;=c*(I), and</a:t>
            </a:r>
          </a:p>
          <a:p>
            <a:pPr eaLnBrk="1" hangingPunct="1">
              <a:buFont typeface="Wingdings" pitchFamily="2" charset="2"/>
              <a:buNone/>
            </a:pPr>
            <a:endParaRPr lang="en-US" altLang="zh-CN" sz="900" dirty="0" smtClean="0">
              <a:sym typeface="Wingdings" pitchFamily="2" charset="2"/>
            </a:endParaRPr>
          </a:p>
          <a:p>
            <a:pPr eaLnBrk="1" hangingPunct="1">
              <a:buFont typeface="Wingdings" pitchFamily="2" charset="2"/>
              <a:buNone/>
            </a:pPr>
            <a:r>
              <a:rPr lang="zh-CN" altLang="en-US" sz="2800" dirty="0" smtClean="0">
                <a:sym typeface="Wingdings" pitchFamily="2" charset="2"/>
              </a:rPr>
              <a:t>令</a:t>
            </a:r>
            <a:r>
              <a:rPr lang="en-US" altLang="zh-CN" sz="2800" dirty="0" smtClean="0">
                <a:sym typeface="Wingdings" pitchFamily="2" charset="2"/>
              </a:rPr>
              <a:t>j</a:t>
            </a:r>
            <a:r>
              <a:rPr lang="zh-CN" altLang="en-US" sz="2800" dirty="0" smtClean="0">
                <a:sym typeface="Wingdings" pitchFamily="2" charset="2"/>
              </a:rPr>
              <a:t>是使          成立的最大取值，显然</a:t>
            </a:r>
            <a:r>
              <a:rPr lang="en-US" altLang="zh-CN" sz="2800" dirty="0" smtClean="0">
                <a:sym typeface="Wingdings" pitchFamily="2" charset="2"/>
              </a:rPr>
              <a:t>j&lt;=p, </a:t>
            </a:r>
          </a:p>
          <a:p>
            <a:pPr eaLnBrk="1" hangingPunct="1">
              <a:buFont typeface="Wingdings" pitchFamily="2" charset="2"/>
              <a:buNone/>
            </a:pPr>
            <a:r>
              <a:rPr lang="en-US" altLang="zh-CN" sz="2800" dirty="0" err="1" smtClean="0">
                <a:sym typeface="Wingdings" pitchFamily="2" charset="2"/>
              </a:rPr>
              <a:t>PStore</a:t>
            </a:r>
            <a:r>
              <a:rPr lang="zh-CN" altLang="en-US" sz="2800" dirty="0" smtClean="0">
                <a:sym typeface="Wingdings" pitchFamily="2" charset="2"/>
              </a:rPr>
              <a:t>将前</a:t>
            </a:r>
            <a:r>
              <a:rPr lang="en-US" altLang="zh-CN" sz="2800" dirty="0" smtClean="0">
                <a:sym typeface="Wingdings" pitchFamily="2" charset="2"/>
              </a:rPr>
              <a:t>j</a:t>
            </a:r>
            <a:r>
              <a:rPr lang="zh-CN" altLang="en-US" sz="2800" dirty="0" smtClean="0">
                <a:sym typeface="Wingdings" pitchFamily="2" charset="2"/>
              </a:rPr>
              <a:t>个程序分配到设备</a:t>
            </a:r>
            <a:r>
              <a:rPr lang="en-US" altLang="zh-CN" sz="2800" dirty="0" smtClean="0">
                <a:sym typeface="Wingdings" pitchFamily="2" charset="2"/>
              </a:rPr>
              <a:t>1</a:t>
            </a:r>
            <a:r>
              <a:rPr lang="zh-CN" altLang="en-US" sz="2800" dirty="0" smtClean="0">
                <a:sym typeface="Wingdings" pitchFamily="2" charset="2"/>
              </a:rPr>
              <a:t>，又</a:t>
            </a:r>
            <a:endParaRPr lang="en-US" altLang="zh-CN" sz="2800" dirty="0" smtClean="0">
              <a:sym typeface="Wingdings" pitchFamily="2" charset="2"/>
            </a:endParaRPr>
          </a:p>
          <a:p>
            <a:pPr eaLnBrk="1" hangingPunct="1">
              <a:buFont typeface="Wingdings" pitchFamily="2" charset="2"/>
              <a:buNone/>
            </a:pPr>
            <a:endParaRPr lang="en-US" altLang="zh-CN" sz="2800" dirty="0" smtClean="0">
              <a:sym typeface="Wingdings" pitchFamily="2" charset="2"/>
            </a:endParaRPr>
          </a:p>
          <a:p>
            <a:pPr eaLnBrk="1" hangingPunct="1">
              <a:buFont typeface="Wingdings" pitchFamily="2" charset="2"/>
              <a:buNone/>
            </a:pPr>
            <a:endParaRPr lang="en-US" altLang="zh-CN" sz="2800" dirty="0" smtClean="0">
              <a:sym typeface="Wingdings" pitchFamily="2" charset="2"/>
            </a:endParaRPr>
          </a:p>
          <a:p>
            <a:pPr eaLnBrk="1" hangingPunct="1">
              <a:buFont typeface="Wingdings" pitchFamily="2" charset="2"/>
              <a:buNone/>
            </a:pPr>
            <a:r>
              <a:rPr lang="zh-CN" altLang="en-US" sz="2800" dirty="0" smtClean="0">
                <a:sym typeface="Wingdings" pitchFamily="2" charset="2"/>
              </a:rPr>
              <a:t>故</a:t>
            </a:r>
            <a:r>
              <a:rPr lang="en-US" altLang="zh-CN" sz="2800" dirty="0" smtClean="0">
                <a:sym typeface="Wingdings" pitchFamily="2" charset="2"/>
              </a:rPr>
              <a:t>c(I)&gt;=p-1, |c*(I)-c(I)|&lt;=1</a:t>
            </a:r>
          </a:p>
          <a:p>
            <a:pPr eaLnBrk="1" hangingPunct="1">
              <a:buFont typeface="Wingdings" pitchFamily="2" charset="2"/>
              <a:buNone/>
            </a:pPr>
            <a:r>
              <a:rPr lang="en-US" altLang="zh-CN" sz="2800" dirty="0" smtClean="0">
                <a:sym typeface="Wingdings" pitchFamily="2" charset="2"/>
              </a:rPr>
              <a:t> </a:t>
            </a:r>
            <a:r>
              <a:rPr lang="zh-CN" altLang="en-US" sz="2800" dirty="0" smtClean="0">
                <a:sym typeface="Wingdings" pitchFamily="2" charset="2"/>
              </a:rPr>
              <a:t>当有</a:t>
            </a:r>
            <a:r>
              <a:rPr lang="en-US" altLang="zh-CN" sz="2800" dirty="0" smtClean="0">
                <a:sym typeface="Wingdings" pitchFamily="2" charset="2"/>
              </a:rPr>
              <a:t>k</a:t>
            </a:r>
            <a:r>
              <a:rPr lang="zh-CN" altLang="en-US" sz="2800" dirty="0" smtClean="0">
                <a:sym typeface="Wingdings" pitchFamily="2" charset="2"/>
              </a:rPr>
              <a:t>个设备时，扩展函数</a:t>
            </a:r>
            <a:r>
              <a:rPr lang="en-US" altLang="zh-CN" sz="2800" dirty="0" err="1" smtClean="0">
                <a:sym typeface="Wingdings" pitchFamily="2" charset="2"/>
              </a:rPr>
              <a:t>PStore</a:t>
            </a:r>
            <a:r>
              <a:rPr lang="zh-CN" altLang="en-US" sz="2800" dirty="0" smtClean="0">
                <a:sym typeface="Wingdings" pitchFamily="2" charset="2"/>
              </a:rPr>
              <a:t>可以得到</a:t>
            </a:r>
            <a:r>
              <a:rPr lang="en-US" altLang="zh-CN" sz="2800" dirty="0" smtClean="0">
                <a:sym typeface="Wingdings" pitchFamily="2" charset="2"/>
              </a:rPr>
              <a:t>k-1</a:t>
            </a:r>
            <a:r>
              <a:rPr lang="zh-CN" altLang="en-US" sz="2800" dirty="0" smtClean="0">
                <a:sym typeface="Wingdings" pitchFamily="2" charset="2"/>
              </a:rPr>
              <a:t>绝对近似算法。</a:t>
            </a:r>
            <a:endParaRPr lang="en-US" altLang="zh-CN" sz="2800" dirty="0" smtClean="0">
              <a:sym typeface="Wingdings" pitchFamily="2" charset="2"/>
            </a:endParaRPr>
          </a:p>
          <a:p>
            <a:pPr eaLnBrk="1" hangingPunct="1">
              <a:buFont typeface="Wingdings" pitchFamily="2" charset="2"/>
              <a:buNone/>
            </a:pPr>
            <a:endParaRPr lang="en-US" altLang="zh-CN" sz="2800" dirty="0" smtClean="0">
              <a:sym typeface="Wingdings" pitchFamily="2" charset="2"/>
            </a:endParaRPr>
          </a:p>
          <a:p>
            <a:pPr eaLnBrk="1" hangingPunct="1">
              <a:buFont typeface="Wingdings" pitchFamily="2" charset="2"/>
              <a:buNone/>
            </a:pPr>
            <a:endParaRPr lang="en-US" altLang="zh-CN" sz="2800" dirty="0" smtClean="0">
              <a:sym typeface="Wingdings" pitchFamily="2" charset="2"/>
            </a:endParaRPr>
          </a:p>
          <a:p>
            <a:pPr eaLnBrk="1" hangingPunct="1">
              <a:buFont typeface="Wingdings" pitchFamily="2" charset="2"/>
              <a:buNone/>
            </a:pPr>
            <a:endParaRPr lang="zh-CN" altLang="en-US" sz="2800" dirty="0" smtClean="0"/>
          </a:p>
        </p:txBody>
      </p:sp>
      <p:sp>
        <p:nvSpPr>
          <p:cNvPr id="3078" name="Slide Number Placeholder 3"/>
          <p:cNvSpPr>
            <a:spLocks noGrp="1"/>
          </p:cNvSpPr>
          <p:nvPr>
            <p:ph type="sldNum" sz="quarter" idx="12"/>
          </p:nvPr>
        </p:nvSpPr>
        <p:spPr>
          <a:noFill/>
        </p:spPr>
        <p:txBody>
          <a:bodyPr/>
          <a:lstStyle/>
          <a:p>
            <a:fld id="{57E98FB0-1CF2-489E-AD4F-E0F978CE51D8}" type="slidenum">
              <a:rPr lang="zh-CN" altLang="en-US" smtClean="0">
                <a:ea typeface="宋体" charset="-122"/>
              </a:rPr>
              <a:pPr/>
              <a:t>20</a:t>
            </a:fld>
            <a:endParaRPr lang="zh-CN" altLang="en-US" smtClean="0">
              <a:ea typeface="宋体" charset="-122"/>
            </a:endParaRPr>
          </a:p>
        </p:txBody>
      </p:sp>
      <p:graphicFrame>
        <p:nvGraphicFramePr>
          <p:cNvPr id="3074" name="Object 2"/>
          <p:cNvGraphicFramePr>
            <a:graphicFrameLocks noChangeAspect="1"/>
          </p:cNvGraphicFramePr>
          <p:nvPr/>
        </p:nvGraphicFramePr>
        <p:xfrm>
          <a:off x="5435600" y="1700213"/>
          <a:ext cx="1957388" cy="1081087"/>
        </p:xfrm>
        <a:graphic>
          <a:graphicData uri="http://schemas.openxmlformats.org/presentationml/2006/ole">
            <p:oleObj spid="_x0000_s51202" name="Equation" r:id="rId3" imgW="634680" imgH="444240" progId="Equation.3">
              <p:embed/>
            </p:oleObj>
          </a:graphicData>
        </a:graphic>
      </p:graphicFrame>
      <p:graphicFrame>
        <p:nvGraphicFramePr>
          <p:cNvPr id="3075" name="Object 4"/>
          <p:cNvGraphicFramePr>
            <a:graphicFrameLocks noChangeAspect="1"/>
          </p:cNvGraphicFramePr>
          <p:nvPr/>
        </p:nvGraphicFramePr>
        <p:xfrm>
          <a:off x="2381250" y="3757613"/>
          <a:ext cx="3170238" cy="1111250"/>
        </p:xfrm>
        <a:graphic>
          <a:graphicData uri="http://schemas.openxmlformats.org/presentationml/2006/ole">
            <p:oleObj spid="_x0000_s51203" name="Equation" r:id="rId4" imgW="1028520" imgH="457200" progId="Equation.3">
              <p:embed/>
            </p:oleObj>
          </a:graphicData>
        </a:graphic>
      </p:graphicFrame>
      <p:graphicFrame>
        <p:nvGraphicFramePr>
          <p:cNvPr id="3076" name="Object 6"/>
          <p:cNvGraphicFramePr>
            <a:graphicFrameLocks noChangeAspect="1"/>
          </p:cNvGraphicFramePr>
          <p:nvPr/>
        </p:nvGraphicFramePr>
        <p:xfrm>
          <a:off x="2354263" y="2420938"/>
          <a:ext cx="1511300" cy="938212"/>
        </p:xfrm>
        <a:graphic>
          <a:graphicData uri="http://schemas.openxmlformats.org/presentationml/2006/ole">
            <p:oleObj spid="_x0000_s51204" name="Equation" r:id="rId5" imgW="558720" imgH="444240" progId="Equation.3">
              <p:embed/>
            </p:oleObj>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投影片編號版面配置區 5"/>
          <p:cNvSpPr>
            <a:spLocks noGrp="1"/>
          </p:cNvSpPr>
          <p:nvPr>
            <p:ph type="sldNum" sz="quarter" idx="12"/>
          </p:nvPr>
        </p:nvSpPr>
        <p:spPr>
          <a:noFill/>
        </p:spPr>
        <p:txBody>
          <a:bodyPr/>
          <a:lstStyle/>
          <a:p>
            <a:r>
              <a:rPr lang="zh-TW" altLang="en-US" smtClean="0"/>
              <a:t>9-</a:t>
            </a:r>
            <a:fld id="{BB00CD7A-577F-4117-A5D4-5CE7FE6BF5F2}" type="slidenum">
              <a:rPr lang="zh-TW" altLang="en-US" smtClean="0"/>
              <a:pPr/>
              <a:t>21</a:t>
            </a:fld>
            <a:endParaRPr lang="zh-TW" altLang="en-US" smtClean="0"/>
          </a:p>
        </p:txBody>
      </p:sp>
      <p:sp>
        <p:nvSpPr>
          <p:cNvPr id="21507" name="Rectangle 2"/>
          <p:cNvSpPr>
            <a:spLocks noGrp="1" noChangeArrowheads="1"/>
          </p:cNvSpPr>
          <p:nvPr>
            <p:ph type="title"/>
          </p:nvPr>
        </p:nvSpPr>
        <p:spPr/>
        <p:txBody>
          <a:bodyPr/>
          <a:lstStyle/>
          <a:p>
            <a:pPr eaLnBrk="1" hangingPunct="1"/>
            <a:r>
              <a:rPr lang="en-US" altLang="zh-TW" smtClean="0">
                <a:cs typeface="Times New Roman" pitchFamily="18" charset="0"/>
              </a:rPr>
              <a:t>Approximation algorithm</a:t>
            </a:r>
            <a:endParaRPr lang="zh-TW" altLang="en-US" smtClean="0">
              <a:cs typeface="Times New Roman" pitchFamily="18" charset="0"/>
            </a:endParaRPr>
          </a:p>
        </p:txBody>
      </p:sp>
      <p:sp>
        <p:nvSpPr>
          <p:cNvPr id="21508" name="Rectangle 3"/>
          <p:cNvSpPr>
            <a:spLocks noGrp="1" noChangeArrowheads="1"/>
          </p:cNvSpPr>
          <p:nvPr>
            <p:ph type="body" idx="1"/>
          </p:nvPr>
        </p:nvSpPr>
        <p:spPr/>
        <p:txBody>
          <a:bodyPr/>
          <a:lstStyle/>
          <a:p>
            <a:pPr eaLnBrk="1" hangingPunct="1"/>
            <a:r>
              <a:rPr lang="en-US" altLang="zh-TW" smtClean="0"/>
              <a:t>Up to now, the best algorithm for solving an NP-complete problem requires </a:t>
            </a:r>
            <a:r>
              <a:rPr lang="en-US" altLang="zh-TW" u="sng" smtClean="0">
                <a:solidFill>
                  <a:schemeClr val="hlink"/>
                </a:solidFill>
              </a:rPr>
              <a:t>exponential time</a:t>
            </a:r>
            <a:r>
              <a:rPr lang="en-US" altLang="zh-TW" smtClean="0"/>
              <a:t> in the worst case. It is too time-consuming.</a:t>
            </a:r>
          </a:p>
          <a:p>
            <a:pPr eaLnBrk="1" hangingPunct="1"/>
            <a:r>
              <a:rPr lang="en-US" altLang="zh-TW" smtClean="0"/>
              <a:t>To reduce the time required for solving a problem, we can relax the problem, and obtain a feasible solution </a:t>
            </a:r>
            <a:r>
              <a:rPr lang="en-US" altLang="zh-TW" smtClean="0">
                <a:latin typeface="Times New Roman" pitchFamily="18" charset="0"/>
              </a:rPr>
              <a:t>“</a:t>
            </a:r>
            <a:r>
              <a:rPr lang="en-US" altLang="zh-TW" smtClean="0"/>
              <a:t>close</a:t>
            </a:r>
            <a:r>
              <a:rPr lang="en-US" altLang="zh-TW" smtClean="0">
                <a:latin typeface="Times New Roman" pitchFamily="18" charset="0"/>
              </a:rPr>
              <a:t>”</a:t>
            </a:r>
            <a:r>
              <a:rPr lang="en-US" altLang="zh-TW" smtClean="0"/>
              <a:t> to an optimal solution</a:t>
            </a:r>
            <a:endParaRPr lang="zh-TW" altLang="en-US" smtClean="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標題 1"/>
          <p:cNvSpPr>
            <a:spLocks noGrp="1"/>
          </p:cNvSpPr>
          <p:nvPr>
            <p:ph type="title"/>
          </p:nvPr>
        </p:nvSpPr>
        <p:spPr/>
        <p:txBody>
          <a:bodyPr/>
          <a:lstStyle/>
          <a:p>
            <a:pPr eaLnBrk="1" hangingPunct="1"/>
            <a:r>
              <a:rPr lang="en-US" altLang="zh-TW" smtClean="0"/>
              <a:t>Approximation Ratios</a:t>
            </a:r>
            <a:endParaRPr lang="zh-TW" altLang="en-US" smtClean="0"/>
          </a:p>
        </p:txBody>
      </p:sp>
      <p:sp>
        <p:nvSpPr>
          <p:cNvPr id="22531" name="內容版面配置區 2"/>
          <p:cNvSpPr>
            <a:spLocks noGrp="1"/>
          </p:cNvSpPr>
          <p:nvPr>
            <p:ph idx="1"/>
          </p:nvPr>
        </p:nvSpPr>
        <p:spPr>
          <a:xfrm>
            <a:off x="762000" y="1524000"/>
            <a:ext cx="8167688" cy="4905375"/>
          </a:xfrm>
        </p:spPr>
        <p:txBody>
          <a:bodyPr/>
          <a:lstStyle/>
          <a:p>
            <a:pPr eaLnBrk="1" hangingPunct="1"/>
            <a:r>
              <a:rPr lang="en-US" altLang="zh-TW" sz="2400" smtClean="0"/>
              <a:t>Optimization Problems</a:t>
            </a:r>
          </a:p>
          <a:p>
            <a:pPr lvl="1" eaLnBrk="1" hangingPunct="1"/>
            <a:r>
              <a:rPr lang="en-US" altLang="zh-TW" sz="2000" smtClean="0"/>
              <a:t>We have some problem instance x that has many feasible “solutions”.</a:t>
            </a:r>
          </a:p>
          <a:p>
            <a:pPr lvl="1" eaLnBrk="1" hangingPunct="1"/>
            <a:r>
              <a:rPr lang="en-US" altLang="zh-TW" sz="2000" smtClean="0"/>
              <a:t>We are trying to </a:t>
            </a:r>
            <a:r>
              <a:rPr lang="en-US" altLang="zh-TW" sz="2000" smtClean="0">
                <a:solidFill>
                  <a:srgbClr val="FF0000"/>
                </a:solidFill>
              </a:rPr>
              <a:t>minimize (or maximize) </a:t>
            </a:r>
            <a:r>
              <a:rPr lang="en-US" altLang="zh-TW" sz="2000" smtClean="0"/>
              <a:t>some cost </a:t>
            </a:r>
          </a:p>
          <a:p>
            <a:pPr eaLnBrk="1" hangingPunct="1">
              <a:buFont typeface="Wingdings" pitchFamily="2" charset="2"/>
              <a:buNone/>
            </a:pPr>
            <a:r>
              <a:rPr lang="en-US" altLang="zh-TW" sz="2400" smtClean="0"/>
              <a:t>	    </a:t>
            </a:r>
            <a:r>
              <a:rPr lang="en-US" altLang="zh-TW" sz="2000" smtClean="0"/>
              <a:t>function c(S) for a “solution” S to x. </a:t>
            </a:r>
          </a:p>
          <a:p>
            <a:pPr eaLnBrk="1" hangingPunct="1">
              <a:buFont typeface="Wingdings" pitchFamily="2" charset="2"/>
              <a:buNone/>
            </a:pPr>
            <a:r>
              <a:rPr lang="en-US" altLang="zh-TW" sz="2400" smtClean="0"/>
              <a:t>For example,	</a:t>
            </a:r>
          </a:p>
          <a:p>
            <a:pPr lvl="2" eaLnBrk="1" hangingPunct="1"/>
            <a:r>
              <a:rPr lang="en-US" altLang="zh-TW" sz="1600" smtClean="0"/>
              <a:t>Finding a minimum spanning tree of a graph</a:t>
            </a:r>
          </a:p>
          <a:p>
            <a:pPr lvl="2" eaLnBrk="1" hangingPunct="1"/>
            <a:r>
              <a:rPr lang="en-US" altLang="zh-TW" sz="1600" smtClean="0"/>
              <a:t>Finding a smallest vertex cover of a graph</a:t>
            </a:r>
          </a:p>
          <a:p>
            <a:pPr lvl="2" eaLnBrk="1" hangingPunct="1"/>
            <a:r>
              <a:rPr lang="en-US" altLang="zh-TW" sz="1600" smtClean="0"/>
              <a:t>Finding a smallest traveling salesperson tour in a graph</a:t>
            </a:r>
          </a:p>
        </p:txBody>
      </p:sp>
      <p:sp>
        <p:nvSpPr>
          <p:cNvPr id="22532" name="投影片編號版面配置區 3"/>
          <p:cNvSpPr>
            <a:spLocks noGrp="1"/>
          </p:cNvSpPr>
          <p:nvPr>
            <p:ph type="sldNum" sz="quarter" idx="12"/>
          </p:nvPr>
        </p:nvSpPr>
        <p:spPr>
          <a:noFill/>
        </p:spPr>
        <p:txBody>
          <a:bodyPr/>
          <a:lstStyle/>
          <a:p>
            <a:r>
              <a:rPr lang="zh-TW" altLang="en-US" smtClean="0"/>
              <a:t>9-</a:t>
            </a:r>
            <a:fld id="{44A30204-57D9-456B-B4C2-5AE04A149C3D}" type="slidenum">
              <a:rPr lang="zh-TW" altLang="en-US" smtClean="0"/>
              <a:pPr/>
              <a:t>22</a:t>
            </a:fld>
            <a:endParaRPr lang="zh-TW" altLang="en-US" smtClean="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標題 1"/>
          <p:cNvSpPr>
            <a:spLocks noGrp="1"/>
          </p:cNvSpPr>
          <p:nvPr>
            <p:ph type="title"/>
          </p:nvPr>
        </p:nvSpPr>
        <p:spPr/>
        <p:txBody>
          <a:bodyPr/>
          <a:lstStyle/>
          <a:p>
            <a:r>
              <a:rPr lang="en-US" altLang="zh-TW" smtClean="0"/>
              <a:t>Approximation Ratios</a:t>
            </a:r>
            <a:endParaRPr lang="zh-TW" altLang="en-US" smtClean="0"/>
          </a:p>
        </p:txBody>
      </p:sp>
      <p:sp>
        <p:nvSpPr>
          <p:cNvPr id="23555" name="內容版面配置區 2"/>
          <p:cNvSpPr>
            <a:spLocks noGrp="1"/>
          </p:cNvSpPr>
          <p:nvPr>
            <p:ph idx="1"/>
          </p:nvPr>
        </p:nvSpPr>
        <p:spPr/>
        <p:txBody>
          <a:bodyPr/>
          <a:lstStyle/>
          <a:p>
            <a:pPr eaLnBrk="1" hangingPunct="1"/>
            <a:r>
              <a:rPr lang="en-US" altLang="zh-TW" sz="2400" smtClean="0"/>
              <a:t>An approximation produces a solution T</a:t>
            </a:r>
          </a:p>
          <a:p>
            <a:pPr eaLnBrk="1" hangingPunct="1"/>
            <a:endParaRPr lang="en-US" altLang="zh-TW" sz="2400" smtClean="0"/>
          </a:p>
          <a:p>
            <a:pPr eaLnBrk="1" hangingPunct="1"/>
            <a:r>
              <a:rPr lang="en-US" altLang="zh-TW" sz="2400" smtClean="0"/>
              <a:t>Relative approximation ratio</a:t>
            </a:r>
          </a:p>
          <a:p>
            <a:pPr lvl="1" eaLnBrk="1" hangingPunct="1"/>
            <a:r>
              <a:rPr lang="en-US" altLang="zh-TW" sz="1600" smtClean="0"/>
              <a:t>T is a k-approximation to the optimal solution OPT </a:t>
            </a:r>
          </a:p>
          <a:p>
            <a:pPr lvl="1" eaLnBrk="1" hangingPunct="1">
              <a:buFont typeface="Wingdings" pitchFamily="2" charset="2"/>
              <a:buNone/>
            </a:pPr>
            <a:r>
              <a:rPr lang="en-US" altLang="zh-TW" sz="2000" smtClean="0"/>
              <a:t>    if c(T)/c(OPT) &lt; k (assuming a minimizing problem; </a:t>
            </a:r>
          </a:p>
          <a:p>
            <a:pPr eaLnBrk="1" hangingPunct="1">
              <a:buFont typeface="Wingdings" pitchFamily="2" charset="2"/>
              <a:buNone/>
            </a:pPr>
            <a:r>
              <a:rPr lang="en-US" altLang="zh-TW" sz="2400" smtClean="0"/>
              <a:t>        </a:t>
            </a:r>
            <a:r>
              <a:rPr lang="en-US" altLang="zh-TW" sz="2000" smtClean="0"/>
              <a:t>a</a:t>
            </a:r>
            <a:r>
              <a:rPr lang="en-US" altLang="zh-TW" sz="2400" smtClean="0"/>
              <a:t> </a:t>
            </a:r>
            <a:r>
              <a:rPr lang="en-US" altLang="zh-TW" sz="2000" smtClean="0"/>
              <a:t>maximization approximation would be the reverse)</a:t>
            </a:r>
          </a:p>
          <a:p>
            <a:pPr lvl="1" eaLnBrk="1" hangingPunct="1">
              <a:buFont typeface="Wingdings" pitchFamily="2" charset="2"/>
              <a:buNone/>
            </a:pPr>
            <a:endParaRPr lang="en-US" altLang="zh-TW" sz="2000" smtClean="0"/>
          </a:p>
          <a:p>
            <a:pPr eaLnBrk="1" hangingPunct="1"/>
            <a:r>
              <a:rPr lang="en-US" altLang="zh-TW" sz="2400" smtClean="0"/>
              <a:t>Absolute approximation ratio</a:t>
            </a:r>
          </a:p>
          <a:p>
            <a:pPr lvl="1" eaLnBrk="1" hangingPunct="1"/>
            <a:r>
              <a:rPr lang="en-US" altLang="zh-TW" sz="2000" smtClean="0"/>
              <a:t>For example, chromatic number problem</a:t>
            </a:r>
          </a:p>
          <a:p>
            <a:pPr lvl="1" eaLnBrk="1" hangingPunct="1"/>
            <a:r>
              <a:rPr lang="en-US" altLang="zh-TW" sz="2000" smtClean="0"/>
              <a:t>If the optimal solution of this instance is three and the approximation T is four, then T is a 1-approximation to the optimal solution.</a:t>
            </a:r>
          </a:p>
          <a:p>
            <a:pPr eaLnBrk="1" hangingPunct="1">
              <a:buFont typeface="Wingdings" pitchFamily="2" charset="2"/>
              <a:buNone/>
            </a:pPr>
            <a:endParaRPr lang="en-US" altLang="zh-TW" sz="2000" smtClean="0"/>
          </a:p>
          <a:p>
            <a:pPr eaLnBrk="1" hangingPunct="1">
              <a:buFont typeface="Wingdings" pitchFamily="2" charset="2"/>
              <a:buNone/>
            </a:pPr>
            <a:endParaRPr lang="zh-TW" altLang="en-US" sz="2000" smtClean="0"/>
          </a:p>
          <a:p>
            <a:endParaRPr lang="zh-TW" altLang="en-US" smtClean="0"/>
          </a:p>
        </p:txBody>
      </p:sp>
      <p:sp>
        <p:nvSpPr>
          <p:cNvPr id="23556" name="投影片編號版面配置區 3"/>
          <p:cNvSpPr>
            <a:spLocks noGrp="1"/>
          </p:cNvSpPr>
          <p:nvPr>
            <p:ph type="sldNum" sz="quarter" idx="12"/>
          </p:nvPr>
        </p:nvSpPr>
        <p:spPr>
          <a:noFill/>
        </p:spPr>
        <p:txBody>
          <a:bodyPr/>
          <a:lstStyle/>
          <a:p>
            <a:r>
              <a:rPr lang="zh-TW" altLang="en-US" smtClean="0"/>
              <a:t>9-</a:t>
            </a:r>
            <a:fld id="{0A11BB9B-DA39-4F90-ADFB-C5F77E7C11A8}" type="slidenum">
              <a:rPr lang="zh-TW" altLang="en-US" smtClean="0"/>
              <a:pPr/>
              <a:t>23</a:t>
            </a:fld>
            <a:endParaRPr lang="zh-TW" altLang="en-US" smtClean="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F59889B2-7909-41ED-840E-651626EC38EB}" type="slidenum">
              <a:rPr lang="en-US" altLang="zh-CN"/>
              <a:pPr/>
              <a:t>24</a:t>
            </a:fld>
            <a:endParaRPr lang="en-US" altLang="zh-CN"/>
          </a:p>
        </p:txBody>
      </p:sp>
      <p:sp>
        <p:nvSpPr>
          <p:cNvPr id="30722" name="Rectangle 2"/>
          <p:cNvSpPr>
            <a:spLocks noGrp="1" noChangeArrowheads="1"/>
          </p:cNvSpPr>
          <p:nvPr>
            <p:ph type="title"/>
          </p:nvPr>
        </p:nvSpPr>
        <p:spPr/>
        <p:txBody>
          <a:bodyPr/>
          <a:lstStyle/>
          <a:p>
            <a:r>
              <a:rPr lang="zh-CN" altLang="en-US"/>
              <a:t>点覆盖问题</a:t>
            </a:r>
          </a:p>
        </p:txBody>
      </p:sp>
      <p:sp>
        <p:nvSpPr>
          <p:cNvPr id="30723" name="Rectangle 3"/>
          <p:cNvSpPr>
            <a:spLocks noGrp="1" noChangeArrowheads="1"/>
          </p:cNvSpPr>
          <p:nvPr>
            <p:ph type="body" idx="1"/>
          </p:nvPr>
        </p:nvSpPr>
        <p:spPr/>
        <p:txBody>
          <a:bodyPr/>
          <a:lstStyle/>
          <a:p>
            <a:r>
              <a:rPr lang="en-US" altLang="zh-CN"/>
              <a:t>Vertex Cover: </a:t>
            </a:r>
            <a:r>
              <a:rPr lang="zh-CN" altLang="en-US"/>
              <a:t>在给定图中找出最小点覆盖。</a:t>
            </a:r>
          </a:p>
        </p:txBody>
      </p:sp>
      <p:pic>
        <p:nvPicPr>
          <p:cNvPr id="30725" name="Picture 5" descr="Problem Input"/>
          <p:cNvPicPr>
            <a:picLocks noChangeAspect="1" noChangeArrowheads="1"/>
          </p:cNvPicPr>
          <p:nvPr/>
        </p:nvPicPr>
        <p:blipFill>
          <a:blip r:embed="rId2" cstate="print"/>
          <a:srcRect/>
          <a:stretch>
            <a:fillRect/>
          </a:stretch>
        </p:blipFill>
        <p:spPr bwMode="auto">
          <a:xfrm>
            <a:off x="1371600" y="2743200"/>
            <a:ext cx="3048000" cy="3048000"/>
          </a:xfrm>
          <a:prstGeom prst="rect">
            <a:avLst/>
          </a:prstGeom>
          <a:noFill/>
        </p:spPr>
      </p:pic>
      <p:pic>
        <p:nvPicPr>
          <p:cNvPr id="30727" name="Picture 7" descr="Problem Output"/>
          <p:cNvPicPr>
            <a:picLocks noChangeAspect="1" noChangeArrowheads="1"/>
          </p:cNvPicPr>
          <p:nvPr/>
        </p:nvPicPr>
        <p:blipFill>
          <a:blip r:embed="rId3" cstate="print"/>
          <a:srcRect/>
          <a:stretch>
            <a:fillRect/>
          </a:stretch>
        </p:blipFill>
        <p:spPr bwMode="auto">
          <a:xfrm>
            <a:off x="4343400" y="2743200"/>
            <a:ext cx="3048000" cy="30480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3AF84C-2008-40D6-8935-19885DE10207}" type="slidenum">
              <a:rPr lang="en-US" altLang="zh-CN"/>
              <a:pPr/>
              <a:t>25</a:t>
            </a:fld>
            <a:endParaRPr lang="en-US" altLang="zh-CN"/>
          </a:p>
        </p:txBody>
      </p:sp>
      <p:sp>
        <p:nvSpPr>
          <p:cNvPr id="27650" name="Rectangle 2"/>
          <p:cNvSpPr>
            <a:spLocks noGrp="1" noChangeArrowheads="1"/>
          </p:cNvSpPr>
          <p:nvPr>
            <p:ph type="title"/>
          </p:nvPr>
        </p:nvSpPr>
        <p:spPr/>
        <p:txBody>
          <a:bodyPr/>
          <a:lstStyle/>
          <a:p>
            <a:r>
              <a:rPr lang="zh-CN" altLang="en-US"/>
              <a:t>点覆盖的贪心算法</a:t>
            </a:r>
          </a:p>
        </p:txBody>
      </p:sp>
      <p:sp>
        <p:nvSpPr>
          <p:cNvPr id="27651" name="Rectangle 3"/>
          <p:cNvSpPr>
            <a:spLocks noGrp="1" noChangeArrowheads="1"/>
          </p:cNvSpPr>
          <p:nvPr>
            <p:ph type="body" idx="1"/>
          </p:nvPr>
        </p:nvSpPr>
        <p:spPr/>
        <p:txBody>
          <a:bodyPr/>
          <a:lstStyle/>
          <a:p>
            <a:r>
              <a:rPr lang="zh-CN" altLang="en-US"/>
              <a:t>每次在剩余图中选择度最大的节点。</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E26875A-8F4C-4CDB-B128-BB56C581711D}" type="slidenum">
              <a:rPr lang="en-US" altLang="zh-CN"/>
              <a:pPr/>
              <a:t>26</a:t>
            </a:fld>
            <a:endParaRPr lang="en-US" altLang="zh-CN"/>
          </a:p>
        </p:txBody>
      </p:sp>
      <p:sp>
        <p:nvSpPr>
          <p:cNvPr id="29698" name="Rectangle 2"/>
          <p:cNvSpPr>
            <a:spLocks noGrp="1" noChangeArrowheads="1"/>
          </p:cNvSpPr>
          <p:nvPr>
            <p:ph type="title"/>
          </p:nvPr>
        </p:nvSpPr>
        <p:spPr/>
        <p:txBody>
          <a:bodyPr/>
          <a:lstStyle/>
          <a:p>
            <a:r>
              <a:rPr lang="zh-CN" altLang="en-US"/>
              <a:t>贪心策略不一定得到最好结果</a:t>
            </a:r>
          </a:p>
        </p:txBody>
      </p:sp>
      <p:sp>
        <p:nvSpPr>
          <p:cNvPr id="29699" name="Rectangle 3"/>
          <p:cNvSpPr>
            <a:spLocks noGrp="1" noChangeArrowheads="1"/>
          </p:cNvSpPr>
          <p:nvPr>
            <p:ph type="body" sz="half" idx="1"/>
          </p:nvPr>
        </p:nvSpPr>
        <p:spPr/>
        <p:txBody>
          <a:bodyPr/>
          <a:lstStyle/>
          <a:p>
            <a:r>
              <a:rPr lang="zh-CN" altLang="en-US" sz="2800"/>
              <a:t>例如在下图中每次选择度大的节点将得到一个大小为</a:t>
            </a:r>
            <a:r>
              <a:rPr lang="en-US" altLang="zh-CN" sz="2800"/>
              <a:t>5</a:t>
            </a:r>
            <a:r>
              <a:rPr lang="zh-CN" altLang="en-US" sz="2800"/>
              <a:t>的点覆盖集，而最优解只需</a:t>
            </a:r>
            <a:r>
              <a:rPr lang="en-US" altLang="zh-CN" sz="2800"/>
              <a:t>4</a:t>
            </a:r>
            <a:r>
              <a:rPr lang="zh-CN" altLang="en-US" sz="2800"/>
              <a:t>个节点即可。</a:t>
            </a:r>
          </a:p>
        </p:txBody>
      </p:sp>
      <p:graphicFrame>
        <p:nvGraphicFramePr>
          <p:cNvPr id="29700" name="Object 4"/>
          <p:cNvGraphicFramePr>
            <a:graphicFrameLocks noChangeAspect="1"/>
          </p:cNvGraphicFramePr>
          <p:nvPr>
            <p:ph sz="half" idx="2"/>
          </p:nvPr>
        </p:nvGraphicFramePr>
        <p:xfrm>
          <a:off x="5562600" y="1981200"/>
          <a:ext cx="1466850" cy="3810000"/>
        </p:xfrm>
        <a:graphic>
          <a:graphicData uri="http://schemas.openxmlformats.org/presentationml/2006/ole">
            <p:oleObj spid="_x0000_s46082" name="Visio" r:id="rId3" imgW="607568" imgH="1579677" progId="Visio.Drawing.11">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A90AEAD-E55C-4582-8946-4A3D8675A484}" type="slidenum">
              <a:rPr lang="en-US" altLang="zh-CN"/>
              <a:pPr/>
              <a:t>27</a:t>
            </a:fld>
            <a:endParaRPr lang="en-US" altLang="zh-CN"/>
          </a:p>
        </p:txBody>
      </p:sp>
      <p:sp>
        <p:nvSpPr>
          <p:cNvPr id="6146" name="Rectangle 2"/>
          <p:cNvSpPr>
            <a:spLocks noGrp="1" noChangeArrowheads="1"/>
          </p:cNvSpPr>
          <p:nvPr>
            <p:ph type="title"/>
          </p:nvPr>
        </p:nvSpPr>
        <p:spPr/>
        <p:txBody>
          <a:bodyPr/>
          <a:lstStyle/>
          <a:p>
            <a:r>
              <a:rPr lang="zh-CN" altLang="en-US"/>
              <a:t>点覆盖的另一个近似算法</a:t>
            </a:r>
          </a:p>
        </p:txBody>
      </p:sp>
      <p:sp>
        <p:nvSpPr>
          <p:cNvPr id="6147" name="Rectangle 3"/>
          <p:cNvSpPr>
            <a:spLocks noGrp="1" noChangeArrowheads="1"/>
          </p:cNvSpPr>
          <p:nvPr>
            <p:ph type="body" idx="1"/>
          </p:nvPr>
        </p:nvSpPr>
        <p:spPr/>
        <p:txBody>
          <a:bodyPr/>
          <a:lstStyle/>
          <a:p>
            <a:pPr>
              <a:lnSpc>
                <a:spcPct val="80000"/>
              </a:lnSpc>
            </a:pPr>
            <a:r>
              <a:rPr lang="en-US" altLang="zh-CN" sz="2000"/>
              <a:t>2-</a:t>
            </a:r>
            <a:r>
              <a:rPr lang="zh-CN" altLang="en-US" sz="2000"/>
              <a:t>近似</a:t>
            </a:r>
          </a:p>
          <a:p>
            <a:pPr>
              <a:lnSpc>
                <a:spcPct val="80000"/>
              </a:lnSpc>
            </a:pPr>
            <a:endParaRPr lang="zh-CN" altLang="en-US" sz="2000"/>
          </a:p>
          <a:p>
            <a:pPr>
              <a:lnSpc>
                <a:spcPct val="80000"/>
              </a:lnSpc>
            </a:pPr>
            <a:endParaRPr lang="zh-CN" altLang="en-US" sz="2000"/>
          </a:p>
          <a:p>
            <a:pPr>
              <a:lnSpc>
                <a:spcPct val="80000"/>
              </a:lnSpc>
            </a:pPr>
            <a:endParaRPr lang="zh-CN" altLang="en-US" sz="2000"/>
          </a:p>
          <a:p>
            <a:pPr>
              <a:lnSpc>
                <a:spcPct val="80000"/>
              </a:lnSpc>
            </a:pPr>
            <a:r>
              <a:rPr lang="en-US" altLang="zh-CN" sz="2000"/>
              <a:t>APPROX-VERTEX-COVER(</a:t>
            </a:r>
            <a:r>
              <a:rPr lang="en-US" altLang="zh-CN" sz="2000" i="1"/>
              <a:t>G</a:t>
            </a:r>
            <a:r>
              <a:rPr lang="en-US" altLang="zh-CN" sz="2000"/>
              <a:t>) </a:t>
            </a:r>
          </a:p>
          <a:p>
            <a:pPr>
              <a:lnSpc>
                <a:spcPct val="80000"/>
              </a:lnSpc>
            </a:pPr>
            <a:r>
              <a:rPr lang="en-US" altLang="zh-CN" sz="2000"/>
              <a:t>1 </a:t>
            </a:r>
            <a:r>
              <a:rPr lang="en-US" altLang="zh-CN" sz="2000" i="1"/>
              <a:t>C</a:t>
            </a:r>
            <a:r>
              <a:rPr lang="en-US" altLang="zh-CN" sz="2000"/>
              <a:t> ← Ø </a:t>
            </a:r>
          </a:p>
          <a:p>
            <a:pPr>
              <a:lnSpc>
                <a:spcPct val="80000"/>
              </a:lnSpc>
            </a:pPr>
            <a:r>
              <a:rPr lang="en-US" altLang="zh-CN" sz="2000"/>
              <a:t>2 </a:t>
            </a:r>
            <a:r>
              <a:rPr lang="en-US" altLang="zh-CN" sz="2000" i="1"/>
              <a:t>E</a:t>
            </a:r>
            <a:r>
              <a:rPr lang="en-US" altLang="zh-CN" sz="2000"/>
              <a:t>′ ← </a:t>
            </a:r>
            <a:r>
              <a:rPr lang="en-US" altLang="zh-CN" sz="2000" i="1"/>
              <a:t>E</a:t>
            </a:r>
            <a:r>
              <a:rPr lang="en-US" altLang="zh-CN" sz="2000"/>
              <a:t>[</a:t>
            </a:r>
            <a:r>
              <a:rPr lang="en-US" altLang="zh-CN" sz="2000" i="1"/>
              <a:t>G</a:t>
            </a:r>
            <a:r>
              <a:rPr lang="en-US" altLang="zh-CN" sz="2000"/>
              <a:t>] </a:t>
            </a:r>
          </a:p>
          <a:p>
            <a:pPr>
              <a:lnSpc>
                <a:spcPct val="80000"/>
              </a:lnSpc>
            </a:pPr>
            <a:r>
              <a:rPr lang="en-US" altLang="zh-CN" sz="2000"/>
              <a:t>3 </a:t>
            </a:r>
            <a:r>
              <a:rPr lang="en-US" altLang="zh-CN" sz="2000" b="1"/>
              <a:t>while</a:t>
            </a:r>
            <a:r>
              <a:rPr lang="en-US" altLang="zh-CN" sz="2000"/>
              <a:t> </a:t>
            </a:r>
            <a:r>
              <a:rPr lang="en-US" altLang="zh-CN" sz="2000" i="1"/>
              <a:t>E</a:t>
            </a:r>
            <a:r>
              <a:rPr lang="en-US" altLang="zh-CN" sz="2000"/>
              <a:t>′ ≠ Ø </a:t>
            </a:r>
          </a:p>
          <a:p>
            <a:pPr>
              <a:lnSpc>
                <a:spcPct val="80000"/>
              </a:lnSpc>
            </a:pPr>
            <a:r>
              <a:rPr lang="en-US" altLang="zh-CN" sz="2000"/>
              <a:t>4     </a:t>
            </a:r>
            <a:r>
              <a:rPr lang="en-US" altLang="zh-CN" sz="2000" b="1"/>
              <a:t>do</a:t>
            </a:r>
            <a:r>
              <a:rPr lang="en-US" altLang="zh-CN" sz="2000"/>
              <a:t> let (</a:t>
            </a:r>
            <a:r>
              <a:rPr lang="en-US" altLang="zh-CN" sz="2000" i="1"/>
              <a:t>u</a:t>
            </a:r>
            <a:r>
              <a:rPr lang="en-US" altLang="zh-CN" sz="2000"/>
              <a:t>, </a:t>
            </a:r>
            <a:r>
              <a:rPr lang="en-US" altLang="zh-CN" sz="2000" i="1"/>
              <a:t>v</a:t>
            </a:r>
            <a:r>
              <a:rPr lang="en-US" altLang="zh-CN" sz="2000"/>
              <a:t>) be an arbitrary edge of </a:t>
            </a:r>
            <a:r>
              <a:rPr lang="en-US" altLang="zh-CN" sz="2000" i="1"/>
              <a:t>E</a:t>
            </a:r>
            <a:r>
              <a:rPr lang="en-US" altLang="zh-CN" sz="2000"/>
              <a:t>′ </a:t>
            </a:r>
          </a:p>
          <a:p>
            <a:pPr>
              <a:lnSpc>
                <a:spcPct val="80000"/>
              </a:lnSpc>
            </a:pPr>
            <a:r>
              <a:rPr lang="en-US" altLang="zh-CN" sz="2000"/>
              <a:t>5          </a:t>
            </a:r>
            <a:r>
              <a:rPr lang="en-US" altLang="zh-CN" sz="2000" i="1"/>
              <a:t>C</a:t>
            </a:r>
            <a:r>
              <a:rPr lang="en-US" altLang="zh-CN" sz="2000"/>
              <a:t> ← </a:t>
            </a:r>
            <a:r>
              <a:rPr lang="en-US" altLang="zh-CN" sz="2000" i="1"/>
              <a:t>C</a:t>
            </a:r>
            <a:r>
              <a:rPr lang="en-US" altLang="zh-CN" sz="2000"/>
              <a:t> ∪ {</a:t>
            </a:r>
            <a:r>
              <a:rPr lang="en-US" altLang="zh-CN" sz="2000" i="1"/>
              <a:t>u</a:t>
            </a:r>
            <a:r>
              <a:rPr lang="en-US" altLang="zh-CN" sz="2000"/>
              <a:t>, </a:t>
            </a:r>
            <a:r>
              <a:rPr lang="en-US" altLang="zh-CN" sz="2000" i="1"/>
              <a:t>v</a:t>
            </a:r>
            <a:r>
              <a:rPr lang="en-US" altLang="zh-CN" sz="2000"/>
              <a:t>} </a:t>
            </a:r>
          </a:p>
          <a:p>
            <a:pPr>
              <a:lnSpc>
                <a:spcPct val="80000"/>
              </a:lnSpc>
            </a:pPr>
            <a:r>
              <a:rPr lang="en-US" altLang="zh-CN" sz="2000"/>
              <a:t>6           remove from </a:t>
            </a:r>
            <a:r>
              <a:rPr lang="en-US" altLang="zh-CN" sz="2000" i="1"/>
              <a:t>E</a:t>
            </a:r>
            <a:r>
              <a:rPr lang="en-US" altLang="zh-CN" sz="2000"/>
              <a:t>′ every edge incident on either </a:t>
            </a:r>
            <a:r>
              <a:rPr lang="en-US" altLang="zh-CN" sz="2000" i="1"/>
              <a:t>u</a:t>
            </a:r>
            <a:r>
              <a:rPr lang="en-US" altLang="zh-CN" sz="2000"/>
              <a:t> or </a:t>
            </a:r>
            <a:r>
              <a:rPr lang="en-US" altLang="zh-CN" sz="2000" i="1"/>
              <a:t>v</a:t>
            </a:r>
            <a:r>
              <a:rPr lang="en-US" altLang="zh-CN" sz="2000"/>
              <a:t> </a:t>
            </a:r>
          </a:p>
          <a:p>
            <a:pPr>
              <a:lnSpc>
                <a:spcPct val="80000"/>
              </a:lnSpc>
            </a:pPr>
            <a:r>
              <a:rPr lang="en-US" altLang="zh-CN" sz="2000"/>
              <a:t>7 </a:t>
            </a:r>
            <a:r>
              <a:rPr lang="en-US" altLang="zh-CN" sz="2000" b="1"/>
              <a:t>return</a:t>
            </a:r>
            <a:r>
              <a:rPr lang="en-US" altLang="zh-CN" sz="2000"/>
              <a:t> </a:t>
            </a:r>
            <a:r>
              <a:rPr lang="en-US" altLang="zh-CN" sz="2000" i="1"/>
              <a:t>C</a:t>
            </a:r>
            <a:r>
              <a:rPr lang="en-US" altLang="zh-CN" sz="200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9B491B42-A899-41E7-A999-8CF3D6BF7D96}" type="slidenum">
              <a:rPr lang="en-US" altLang="zh-CN"/>
              <a:pPr/>
              <a:t>28</a:t>
            </a:fld>
            <a:endParaRPr lang="en-US" altLang="zh-CN"/>
          </a:p>
        </p:txBody>
      </p:sp>
      <p:sp>
        <p:nvSpPr>
          <p:cNvPr id="7170" name="Rectangle 2"/>
          <p:cNvSpPr>
            <a:spLocks noGrp="1" noChangeArrowheads="1"/>
          </p:cNvSpPr>
          <p:nvPr>
            <p:ph type="title"/>
          </p:nvPr>
        </p:nvSpPr>
        <p:spPr/>
        <p:txBody>
          <a:bodyPr/>
          <a:lstStyle/>
          <a:p>
            <a:r>
              <a:rPr lang="en-US" altLang="zh-CN"/>
              <a:t>APPROX-VERTEX-COVER</a:t>
            </a:r>
          </a:p>
        </p:txBody>
      </p:sp>
      <p:sp>
        <p:nvSpPr>
          <p:cNvPr id="7171" name="Rectangle 3"/>
          <p:cNvSpPr>
            <a:spLocks noGrp="1" noChangeArrowheads="1"/>
          </p:cNvSpPr>
          <p:nvPr>
            <p:ph type="body" idx="1"/>
          </p:nvPr>
        </p:nvSpPr>
        <p:spPr/>
        <p:txBody>
          <a:bodyPr/>
          <a:lstStyle/>
          <a:p>
            <a:r>
              <a:rPr lang="zh-CN" altLang="en-US"/>
              <a:t>算法执行过程</a:t>
            </a:r>
          </a:p>
        </p:txBody>
      </p:sp>
      <p:pic>
        <p:nvPicPr>
          <p:cNvPr id="7172" name="Picture 4"/>
          <p:cNvPicPr>
            <a:picLocks noChangeAspect="1" noChangeArrowheads="1"/>
          </p:cNvPicPr>
          <p:nvPr/>
        </p:nvPicPr>
        <p:blipFill>
          <a:blip r:embed="rId2" cstate="print"/>
          <a:srcRect/>
          <a:stretch>
            <a:fillRect/>
          </a:stretch>
        </p:blipFill>
        <p:spPr bwMode="auto">
          <a:xfrm>
            <a:off x="1676400" y="1600200"/>
            <a:ext cx="6269038" cy="4362450"/>
          </a:xfrm>
          <a:prstGeom prst="rect">
            <a:avLst/>
          </a:prstGeom>
          <a:noFill/>
        </p:spPr>
      </p:pic>
      <p:sp>
        <p:nvSpPr>
          <p:cNvPr id="7173" name="AutoShape 5"/>
          <p:cNvSpPr>
            <a:spLocks noChangeArrowheads="1"/>
          </p:cNvSpPr>
          <p:nvPr/>
        </p:nvSpPr>
        <p:spPr bwMode="auto">
          <a:xfrm>
            <a:off x="457200" y="5029200"/>
            <a:ext cx="1066800" cy="1066800"/>
          </a:xfrm>
          <a:prstGeom prst="wedgeRoundRectCallout">
            <a:avLst>
              <a:gd name="adj1" fmla="val 64880"/>
              <a:gd name="adj2" fmla="val -62500"/>
              <a:gd name="adj3" fmla="val 16667"/>
            </a:avLst>
          </a:prstGeom>
          <a:solidFill>
            <a:schemeClr val="accent1"/>
          </a:solidFill>
          <a:ln w="9525">
            <a:solidFill>
              <a:schemeClr val="tx1"/>
            </a:solidFill>
            <a:miter lim="800000"/>
            <a:headEnd/>
            <a:tailEnd/>
          </a:ln>
          <a:effectLst/>
        </p:spPr>
        <p:txBody>
          <a:bodyPr/>
          <a:lstStyle/>
          <a:p>
            <a:pPr algn="ctr"/>
            <a:r>
              <a:rPr lang="zh-CN" altLang="en-US"/>
              <a:t>近似解</a:t>
            </a:r>
          </a:p>
          <a:p>
            <a:pPr algn="ctr"/>
            <a:r>
              <a:rPr lang="en-US" altLang="zh-CN"/>
              <a:t>{b, c, d,</a:t>
            </a:r>
          </a:p>
          <a:p>
            <a:pPr algn="ctr"/>
            <a:r>
              <a:rPr lang="en-US" altLang="zh-CN"/>
              <a:t>e, f, g}</a:t>
            </a:r>
          </a:p>
        </p:txBody>
      </p:sp>
      <p:sp>
        <p:nvSpPr>
          <p:cNvPr id="7174" name="AutoShape 6"/>
          <p:cNvSpPr>
            <a:spLocks noChangeArrowheads="1"/>
          </p:cNvSpPr>
          <p:nvPr/>
        </p:nvSpPr>
        <p:spPr bwMode="auto">
          <a:xfrm>
            <a:off x="7620000" y="4419600"/>
            <a:ext cx="990600" cy="685800"/>
          </a:xfrm>
          <a:prstGeom prst="wedgeRoundRectCallout">
            <a:avLst>
              <a:gd name="adj1" fmla="val -96796"/>
              <a:gd name="adj2" fmla="val 12269"/>
              <a:gd name="adj3" fmla="val 16667"/>
            </a:avLst>
          </a:prstGeom>
          <a:solidFill>
            <a:schemeClr val="accent1"/>
          </a:solidFill>
          <a:ln w="9525">
            <a:solidFill>
              <a:schemeClr val="tx1"/>
            </a:solidFill>
            <a:miter lim="800000"/>
            <a:headEnd/>
            <a:tailEnd/>
          </a:ln>
          <a:effectLst/>
        </p:spPr>
        <p:txBody>
          <a:bodyPr/>
          <a:lstStyle/>
          <a:p>
            <a:pPr algn="ctr"/>
            <a:r>
              <a:rPr lang="zh-CN" altLang="en-US"/>
              <a:t>最优解</a:t>
            </a:r>
          </a:p>
          <a:p>
            <a:pPr algn="ctr"/>
            <a:r>
              <a:rPr lang="en-US" altLang="zh-CN"/>
              <a:t>{b, d, 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E1ABC8F-C30E-4C57-AF44-66FE9DEB65BC}" type="slidenum">
              <a:rPr lang="en-US" altLang="zh-CN"/>
              <a:pPr/>
              <a:t>29</a:t>
            </a:fld>
            <a:endParaRPr lang="en-US" altLang="zh-CN"/>
          </a:p>
        </p:txBody>
      </p:sp>
      <p:sp>
        <p:nvSpPr>
          <p:cNvPr id="31746" name="Rectangle 2"/>
          <p:cNvSpPr>
            <a:spLocks noGrp="1" noChangeArrowheads="1"/>
          </p:cNvSpPr>
          <p:nvPr>
            <p:ph type="title"/>
          </p:nvPr>
        </p:nvSpPr>
        <p:spPr/>
        <p:txBody>
          <a:bodyPr/>
          <a:lstStyle/>
          <a:p>
            <a:r>
              <a:rPr lang="en-US" altLang="zh-CN"/>
              <a:t>APPROX-VC</a:t>
            </a:r>
            <a:r>
              <a:rPr lang="zh-CN" altLang="en-US"/>
              <a:t>是</a:t>
            </a:r>
            <a:r>
              <a:rPr lang="en-US" altLang="zh-CN"/>
              <a:t>2-</a:t>
            </a:r>
            <a:r>
              <a:rPr lang="zh-CN" altLang="en-US"/>
              <a:t>近似算法</a:t>
            </a:r>
          </a:p>
        </p:txBody>
      </p:sp>
      <p:sp>
        <p:nvSpPr>
          <p:cNvPr id="31747" name="Rectangle 3"/>
          <p:cNvSpPr>
            <a:spLocks noGrp="1" noChangeArrowheads="1"/>
          </p:cNvSpPr>
          <p:nvPr>
            <p:ph type="body" idx="1"/>
          </p:nvPr>
        </p:nvSpPr>
        <p:spPr/>
        <p:txBody>
          <a:bodyPr/>
          <a:lstStyle/>
          <a:p>
            <a:r>
              <a:rPr lang="zh-CN" altLang="en-US"/>
              <a:t>定理： </a:t>
            </a:r>
            <a:r>
              <a:rPr lang="en-US" altLang="zh-CN"/>
              <a:t>APPROX-VC</a:t>
            </a:r>
            <a:r>
              <a:rPr lang="zh-CN" altLang="en-US"/>
              <a:t>是</a:t>
            </a:r>
            <a:r>
              <a:rPr lang="en-US" altLang="zh-CN"/>
              <a:t>2-</a:t>
            </a:r>
            <a:r>
              <a:rPr lang="zh-CN" altLang="en-US"/>
              <a:t>近似算法。</a:t>
            </a:r>
          </a:p>
          <a:p>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標題 1"/>
          <p:cNvSpPr>
            <a:spLocks noGrp="1"/>
          </p:cNvSpPr>
          <p:nvPr>
            <p:ph type="title"/>
          </p:nvPr>
        </p:nvSpPr>
        <p:spPr/>
        <p:txBody>
          <a:bodyPr/>
          <a:lstStyle/>
          <a:p>
            <a:r>
              <a:rPr lang="en-US" altLang="zh-TW" smtClean="0"/>
              <a:t>NP-Complete Problem</a:t>
            </a:r>
            <a:endParaRPr lang="zh-TW" altLang="en-US" smtClean="0"/>
          </a:p>
        </p:txBody>
      </p:sp>
      <p:sp>
        <p:nvSpPr>
          <p:cNvPr id="20483" name="內容版面配置區 2"/>
          <p:cNvSpPr>
            <a:spLocks noGrp="1"/>
          </p:cNvSpPr>
          <p:nvPr>
            <p:ph idx="1"/>
          </p:nvPr>
        </p:nvSpPr>
        <p:spPr/>
        <p:txBody>
          <a:bodyPr/>
          <a:lstStyle/>
          <a:p>
            <a:r>
              <a:rPr lang="en-US" altLang="zh-TW" smtClean="0"/>
              <a:t>Enumeration</a:t>
            </a:r>
          </a:p>
          <a:p>
            <a:r>
              <a:rPr lang="en-US" altLang="zh-TW" smtClean="0"/>
              <a:t>Branch an Bound</a:t>
            </a:r>
          </a:p>
          <a:p>
            <a:r>
              <a:rPr lang="en-US" altLang="zh-TW" smtClean="0"/>
              <a:t>Greedy</a:t>
            </a:r>
          </a:p>
          <a:p>
            <a:r>
              <a:rPr lang="en-US" altLang="zh-TW" smtClean="0"/>
              <a:t>Approximation</a:t>
            </a:r>
          </a:p>
          <a:p>
            <a:pPr lvl="1"/>
            <a:r>
              <a:rPr lang="en-US" altLang="zh-TW" smtClean="0"/>
              <a:t>PTAS</a:t>
            </a:r>
          </a:p>
          <a:p>
            <a:pPr lvl="1"/>
            <a:r>
              <a:rPr lang="en-US" altLang="zh-TW" smtClean="0"/>
              <a:t>K-Approximation</a:t>
            </a:r>
          </a:p>
          <a:p>
            <a:pPr lvl="1"/>
            <a:r>
              <a:rPr lang="en-US" altLang="zh-TW" smtClean="0"/>
              <a:t>No Approximation</a:t>
            </a:r>
          </a:p>
        </p:txBody>
      </p:sp>
      <p:sp>
        <p:nvSpPr>
          <p:cNvPr id="20484" name="投影片編號版面配置區 3"/>
          <p:cNvSpPr>
            <a:spLocks noGrp="1"/>
          </p:cNvSpPr>
          <p:nvPr>
            <p:ph type="sldNum" sz="quarter" idx="12"/>
          </p:nvPr>
        </p:nvSpPr>
        <p:spPr>
          <a:noFill/>
        </p:spPr>
        <p:txBody>
          <a:bodyPr/>
          <a:lstStyle/>
          <a:p>
            <a:r>
              <a:rPr lang="zh-TW" altLang="en-US" smtClean="0"/>
              <a:t>9-</a:t>
            </a:r>
            <a:fld id="{E6A6DDD9-489D-426F-A868-C4A183A21222}" type="slidenum">
              <a:rPr lang="zh-TW" altLang="en-US" smtClean="0"/>
              <a:pPr/>
              <a:t>3</a:t>
            </a:fld>
            <a:endParaRPr lang="zh-TW" altLang="en-US" smtClean="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5216CF6-CF05-4055-997F-D0E871697722}" type="slidenum">
              <a:rPr lang="en-US" altLang="zh-CN"/>
              <a:pPr/>
              <a:t>30</a:t>
            </a:fld>
            <a:endParaRPr lang="en-US" altLang="zh-CN"/>
          </a:p>
        </p:txBody>
      </p:sp>
      <p:sp>
        <p:nvSpPr>
          <p:cNvPr id="60418" name="Rectangle 2"/>
          <p:cNvSpPr>
            <a:spLocks noGrp="1" noChangeArrowheads="1"/>
          </p:cNvSpPr>
          <p:nvPr>
            <p:ph type="title"/>
          </p:nvPr>
        </p:nvSpPr>
        <p:spPr/>
        <p:txBody>
          <a:bodyPr/>
          <a:lstStyle/>
          <a:p>
            <a:r>
              <a:rPr lang="zh-CN" altLang="en-US"/>
              <a:t>点覆盖的思考题</a:t>
            </a:r>
          </a:p>
        </p:txBody>
      </p:sp>
      <p:sp>
        <p:nvSpPr>
          <p:cNvPr id="60419" name="Rectangle 3"/>
          <p:cNvSpPr>
            <a:spLocks noGrp="1" noChangeArrowheads="1"/>
          </p:cNvSpPr>
          <p:nvPr>
            <p:ph type="body" idx="1"/>
          </p:nvPr>
        </p:nvSpPr>
        <p:spPr/>
        <p:txBody>
          <a:bodyPr/>
          <a:lstStyle/>
          <a:p>
            <a:pPr>
              <a:lnSpc>
                <a:spcPct val="90000"/>
              </a:lnSpc>
            </a:pPr>
            <a:r>
              <a:rPr lang="en-US" altLang="zh-CN" sz="2400"/>
              <a:t>⋆ 35.1-3: Professor Nixon </a:t>
            </a:r>
            <a:r>
              <a:rPr lang="zh-CN" altLang="en-US" sz="2400"/>
              <a:t>提出使用贪心策略来求最小点覆盖，即每次选择度最大的节点。请给出一个例子说明这种策略达不到近似比</a:t>
            </a:r>
            <a:r>
              <a:rPr lang="en-US" altLang="zh-CN" sz="2400"/>
              <a:t>2</a:t>
            </a:r>
            <a:r>
              <a:rPr lang="zh-CN" altLang="en-US" sz="2400"/>
              <a:t>。</a:t>
            </a:r>
            <a:r>
              <a:rPr lang="en-US" altLang="zh-CN" sz="2400"/>
              <a:t>(</a:t>
            </a:r>
            <a:r>
              <a:rPr lang="en-US" altLang="zh-CN" sz="2400" i="1"/>
              <a:t>Hint:</a:t>
            </a:r>
            <a:r>
              <a:rPr lang="en-US" altLang="zh-CN" sz="2400"/>
              <a:t> Try a bipartite graph with vertices of uniform degree on the left and vertices of varying degree on the right.)</a:t>
            </a:r>
          </a:p>
          <a:p>
            <a:pPr>
              <a:lnSpc>
                <a:spcPct val="90000"/>
              </a:lnSpc>
            </a:pPr>
            <a:r>
              <a:rPr lang="en-US" altLang="zh-CN" sz="2400"/>
              <a:t>35.1-4: </a:t>
            </a:r>
            <a:r>
              <a:rPr lang="zh-CN" altLang="en-US" sz="2400"/>
              <a:t>设计一个贪心算法，在线性时间内找出一棵</a:t>
            </a:r>
            <a:r>
              <a:rPr lang="zh-CN" altLang="en-US" sz="2400" b="1">
                <a:solidFill>
                  <a:srgbClr val="FF0000"/>
                </a:solidFill>
              </a:rPr>
              <a:t>树</a:t>
            </a:r>
            <a:r>
              <a:rPr lang="zh-CN" altLang="en-US" sz="2400"/>
              <a:t>的最小点覆盖。</a:t>
            </a:r>
          </a:p>
          <a:p>
            <a:pPr>
              <a:lnSpc>
                <a:spcPct val="90000"/>
              </a:lnSpc>
            </a:pPr>
            <a:r>
              <a:rPr lang="en-US" altLang="zh-CN" sz="2400"/>
              <a:t>35.1-5: </a:t>
            </a:r>
            <a:r>
              <a:rPr lang="zh-CN" altLang="en-US" sz="2400"/>
              <a:t>从定理 </a:t>
            </a:r>
            <a:r>
              <a:rPr lang="en-US" altLang="zh-CN" sz="2400">
                <a:hlinkClick r:id="rId2" action="ppaction://hlinkfile"/>
              </a:rPr>
              <a:t>Theorem 34.12</a:t>
            </a:r>
            <a:r>
              <a:rPr lang="zh-CN" altLang="en-US" sz="2400"/>
              <a:t>的证明可知，点覆盖和团问题在某种意义上是互补的，即最小点覆盖是补图中某一最大团的补。 这种关系是否意味着存在一个多项式的近似算法，它对团问题有着固定的近似比？</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CEDA0F3-7C3E-4F85-8264-90051110C798}" type="slidenum">
              <a:rPr lang="en-US" altLang="zh-CN"/>
              <a:pPr/>
              <a:t>31</a:t>
            </a:fld>
            <a:endParaRPr lang="en-US" altLang="zh-CN"/>
          </a:p>
        </p:txBody>
      </p:sp>
      <p:sp>
        <p:nvSpPr>
          <p:cNvPr id="71682" name="Rectangle 2"/>
          <p:cNvSpPr>
            <a:spLocks noGrp="1" noChangeArrowheads="1"/>
          </p:cNvSpPr>
          <p:nvPr>
            <p:ph type="title"/>
          </p:nvPr>
        </p:nvSpPr>
        <p:spPr/>
        <p:txBody>
          <a:bodyPr/>
          <a:lstStyle/>
          <a:p>
            <a:r>
              <a:rPr lang="zh-CN" altLang="en-US"/>
              <a:t>关于点覆盖的开放问题</a:t>
            </a:r>
          </a:p>
        </p:txBody>
      </p:sp>
      <p:sp>
        <p:nvSpPr>
          <p:cNvPr id="71683" name="Rectangle 3"/>
          <p:cNvSpPr>
            <a:spLocks noGrp="1" noChangeArrowheads="1"/>
          </p:cNvSpPr>
          <p:nvPr>
            <p:ph type="body" idx="1"/>
          </p:nvPr>
        </p:nvSpPr>
        <p:spPr/>
        <p:txBody>
          <a:bodyPr/>
          <a:lstStyle/>
          <a:p>
            <a:r>
              <a:rPr lang="zh-CN" altLang="en-US"/>
              <a:t>对于点覆盖，存在近似比小于</a:t>
            </a:r>
            <a:r>
              <a:rPr lang="en-US" altLang="zh-CN"/>
              <a:t>2</a:t>
            </a:r>
            <a:r>
              <a:rPr lang="zh-CN" altLang="en-US"/>
              <a:t>的近似算法吗？</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12B069A-348A-44F0-A48A-749BE0289293}" type="slidenum">
              <a:rPr lang="en-US" altLang="zh-CN"/>
              <a:pPr/>
              <a:t>32</a:t>
            </a:fld>
            <a:endParaRPr lang="en-US" altLang="zh-CN"/>
          </a:p>
        </p:txBody>
      </p:sp>
      <p:sp>
        <p:nvSpPr>
          <p:cNvPr id="49154" name="Rectangle 2"/>
          <p:cNvSpPr>
            <a:spLocks noGrp="1" noChangeArrowheads="1"/>
          </p:cNvSpPr>
          <p:nvPr>
            <p:ph type="title"/>
          </p:nvPr>
        </p:nvSpPr>
        <p:spPr/>
        <p:txBody>
          <a:bodyPr/>
          <a:lstStyle/>
          <a:p>
            <a:r>
              <a:rPr lang="zh-CN" altLang="en-US"/>
              <a:t>连通支配集问题</a:t>
            </a:r>
          </a:p>
        </p:txBody>
      </p:sp>
      <p:sp>
        <p:nvSpPr>
          <p:cNvPr id="49155" name="Rectangle 3"/>
          <p:cNvSpPr>
            <a:spLocks noGrp="1" noChangeArrowheads="1"/>
          </p:cNvSpPr>
          <p:nvPr>
            <p:ph type="body" idx="1"/>
          </p:nvPr>
        </p:nvSpPr>
        <p:spPr/>
        <p:txBody>
          <a:bodyPr/>
          <a:lstStyle/>
          <a:p>
            <a:pPr>
              <a:lnSpc>
                <a:spcPct val="90000"/>
              </a:lnSpc>
            </a:pPr>
            <a:r>
              <a:rPr lang="en-US" altLang="zh-CN" sz="2800"/>
              <a:t>Connected Dominating Set.</a:t>
            </a:r>
          </a:p>
          <a:p>
            <a:pPr>
              <a:lnSpc>
                <a:spcPct val="90000"/>
              </a:lnSpc>
            </a:pPr>
            <a:r>
              <a:rPr lang="zh-CN" altLang="en-US" sz="2800" b="1"/>
              <a:t>连通支配集</a:t>
            </a:r>
            <a:r>
              <a:rPr lang="en-US" altLang="zh-CN" sz="2800" b="1"/>
              <a:t>.</a:t>
            </a:r>
            <a:r>
              <a:rPr lang="en-US" altLang="zh-CN" sz="2800"/>
              <a:t>  </a:t>
            </a:r>
            <a:r>
              <a:rPr lang="zh-CN" altLang="en-US" sz="2800"/>
              <a:t>设图</a:t>
            </a:r>
            <a:r>
              <a:rPr lang="en-US" altLang="zh-CN" sz="2800"/>
              <a:t>G=(V,E)</a:t>
            </a:r>
            <a:r>
              <a:rPr lang="zh-CN" altLang="en-US" sz="2800"/>
              <a:t>是简单连通无向图，若节点集</a:t>
            </a:r>
            <a:r>
              <a:rPr lang="en-US" altLang="zh-CN" sz="2800"/>
              <a:t>S</a:t>
            </a:r>
            <a:r>
              <a:rPr lang="zh-CN" altLang="en-US" sz="2800"/>
              <a:t>是</a:t>
            </a:r>
            <a:r>
              <a:rPr lang="en-US" altLang="zh-CN" sz="2800"/>
              <a:t>V</a:t>
            </a:r>
            <a:r>
              <a:rPr lang="zh-CN" altLang="en-US" sz="2800"/>
              <a:t>的子集，</a:t>
            </a:r>
            <a:r>
              <a:rPr lang="en-US" altLang="zh-CN" sz="2800"/>
              <a:t>S ≠ Ø</a:t>
            </a:r>
            <a:r>
              <a:rPr lang="zh-CN" altLang="en-US" sz="2800"/>
              <a:t>，对任意节点</a:t>
            </a:r>
            <a:r>
              <a:rPr lang="en-US" altLang="zh-CN" sz="2800"/>
              <a:t>u∈V-S</a:t>
            </a:r>
            <a:r>
              <a:rPr lang="zh-CN" altLang="en-US" sz="2800"/>
              <a:t>，</a:t>
            </a:r>
            <a:r>
              <a:rPr lang="en-US" altLang="zh-CN" sz="2800"/>
              <a:t>u</a:t>
            </a:r>
            <a:r>
              <a:rPr lang="zh-CN" altLang="en-US" sz="2800"/>
              <a:t>都与</a:t>
            </a:r>
            <a:r>
              <a:rPr lang="en-US" altLang="zh-CN" sz="2800"/>
              <a:t>S</a:t>
            </a:r>
            <a:r>
              <a:rPr lang="zh-CN" altLang="en-US" sz="2800"/>
              <a:t>中至少一个节点相邻，则称</a:t>
            </a:r>
            <a:r>
              <a:rPr lang="en-US" altLang="zh-CN" sz="2800"/>
              <a:t>S</a:t>
            </a:r>
            <a:r>
              <a:rPr lang="zh-CN" altLang="en-US" sz="2800"/>
              <a:t>是图</a:t>
            </a:r>
            <a:r>
              <a:rPr lang="en-US" altLang="zh-CN" sz="2800"/>
              <a:t>G</a:t>
            </a:r>
            <a:r>
              <a:rPr lang="zh-CN" altLang="en-US" sz="2800"/>
              <a:t>的支配集。若由</a:t>
            </a:r>
            <a:r>
              <a:rPr lang="en-US" altLang="zh-CN" sz="2800"/>
              <a:t>S</a:t>
            </a:r>
            <a:r>
              <a:rPr lang="zh-CN" altLang="en-US" sz="2800"/>
              <a:t>导出的子图为连通图，则</a:t>
            </a:r>
            <a:r>
              <a:rPr lang="en-US" altLang="zh-CN" sz="2800"/>
              <a:t>S</a:t>
            </a:r>
            <a:r>
              <a:rPr lang="zh-CN" altLang="en-US" sz="2800"/>
              <a:t>为连通支配集。</a:t>
            </a:r>
          </a:p>
          <a:p>
            <a:pPr>
              <a:lnSpc>
                <a:spcPct val="90000"/>
              </a:lnSpc>
            </a:pPr>
            <a:r>
              <a:rPr lang="zh-CN" altLang="en-US" sz="2800"/>
              <a:t>在应用领域，我们通常希望求解最小</a:t>
            </a:r>
            <a:r>
              <a:rPr lang="en-US" altLang="zh-CN" sz="2800"/>
              <a:t>CDS</a:t>
            </a:r>
            <a:r>
              <a:rPr lang="zh-CN" altLang="en-US" sz="2800"/>
              <a:t>，即求得的</a:t>
            </a:r>
            <a:r>
              <a:rPr lang="en-US" altLang="zh-CN" sz="2800"/>
              <a:t>CDS</a:t>
            </a:r>
            <a:r>
              <a:rPr lang="zh-CN" altLang="en-US" sz="2800"/>
              <a:t>包含的节点数最少。然而，无论是求解最小支配集或最小</a:t>
            </a:r>
            <a:r>
              <a:rPr lang="en-US" altLang="zh-CN" sz="2800"/>
              <a:t>CDS</a:t>
            </a:r>
            <a:r>
              <a:rPr lang="zh-CN" altLang="en-US" sz="2800"/>
              <a:t>都是</a:t>
            </a:r>
            <a:r>
              <a:rPr lang="en-US" altLang="zh-CN" sz="2800"/>
              <a:t>NP</a:t>
            </a:r>
            <a:r>
              <a:rPr lang="zh-CN" altLang="en-US" sz="2800"/>
              <a:t>难问题，因此我们只能采用一些近似算法来求解这个问题。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7"/>
          <p:cNvSpPr>
            <a:spLocks noGrp="1"/>
          </p:cNvSpPr>
          <p:nvPr>
            <p:ph type="sldNum" sz="quarter" idx="12"/>
          </p:nvPr>
        </p:nvSpPr>
        <p:spPr/>
        <p:txBody>
          <a:bodyPr/>
          <a:lstStyle/>
          <a:p>
            <a:fld id="{AC713D1E-2579-4B5E-9DE9-5EB46DDA9197}" type="slidenum">
              <a:rPr lang="en-US" altLang="zh-CN"/>
              <a:pPr/>
              <a:t>33</a:t>
            </a:fld>
            <a:endParaRPr lang="en-US" altLang="zh-CN"/>
          </a:p>
        </p:txBody>
      </p:sp>
      <p:sp>
        <p:nvSpPr>
          <p:cNvPr id="50178" name="Rectangle 2"/>
          <p:cNvSpPr>
            <a:spLocks noGrp="1" noChangeArrowheads="1"/>
          </p:cNvSpPr>
          <p:nvPr>
            <p:ph type="title"/>
          </p:nvPr>
        </p:nvSpPr>
        <p:spPr/>
        <p:txBody>
          <a:bodyPr/>
          <a:lstStyle/>
          <a:p>
            <a:r>
              <a:rPr lang="zh-CN" altLang="en-US"/>
              <a:t>连通支配集的贪心算法</a:t>
            </a:r>
          </a:p>
        </p:txBody>
      </p:sp>
      <p:sp>
        <p:nvSpPr>
          <p:cNvPr id="50179" name="Rectangle 3"/>
          <p:cNvSpPr>
            <a:spLocks noGrp="1" noChangeArrowheads="1"/>
          </p:cNvSpPr>
          <p:nvPr>
            <p:ph type="body" sz="half" idx="1"/>
          </p:nvPr>
        </p:nvSpPr>
        <p:spPr/>
        <p:txBody>
          <a:bodyPr/>
          <a:lstStyle/>
          <a:p>
            <a:r>
              <a:rPr lang="zh-CN" altLang="en-US" sz="2800"/>
              <a:t>每次考虑度大的节点</a:t>
            </a:r>
          </a:p>
          <a:p>
            <a:r>
              <a:rPr lang="zh-CN" altLang="en-US" sz="2800"/>
              <a:t>同时还需考虑连通性</a:t>
            </a:r>
          </a:p>
          <a:p>
            <a:r>
              <a:rPr lang="zh-CN" altLang="en-US" sz="2800"/>
              <a:t>对偶的概念</a:t>
            </a:r>
          </a:p>
          <a:p>
            <a:r>
              <a:rPr lang="zh-CN" altLang="en-US" sz="2800"/>
              <a:t>多叶子生成树</a:t>
            </a:r>
          </a:p>
        </p:txBody>
      </p:sp>
      <p:graphicFrame>
        <p:nvGraphicFramePr>
          <p:cNvPr id="50180" name="Object 4"/>
          <p:cNvGraphicFramePr>
            <a:graphicFrameLocks noChangeAspect="1"/>
          </p:cNvGraphicFramePr>
          <p:nvPr>
            <p:ph sz="quarter" idx="2"/>
          </p:nvPr>
        </p:nvGraphicFramePr>
        <p:xfrm>
          <a:off x="1447800" y="3733800"/>
          <a:ext cx="1979613" cy="2563813"/>
        </p:xfrm>
        <a:graphic>
          <a:graphicData uri="http://schemas.openxmlformats.org/presentationml/2006/ole">
            <p:oleObj spid="_x0000_s47106" name="Visio" r:id="rId3" imgW="1237320" imgH="1603080" progId="Visio.Drawing.11">
              <p:embed/>
            </p:oleObj>
          </a:graphicData>
        </a:graphic>
      </p:graphicFrame>
      <p:graphicFrame>
        <p:nvGraphicFramePr>
          <p:cNvPr id="50182" name="Object 6"/>
          <p:cNvGraphicFramePr>
            <a:graphicFrameLocks noChangeAspect="1"/>
          </p:cNvGraphicFramePr>
          <p:nvPr>
            <p:ph sz="quarter" idx="3"/>
          </p:nvPr>
        </p:nvGraphicFramePr>
        <p:xfrm>
          <a:off x="3657600" y="3733800"/>
          <a:ext cx="1979613" cy="1773238"/>
        </p:xfrm>
        <a:graphic>
          <a:graphicData uri="http://schemas.openxmlformats.org/presentationml/2006/ole">
            <p:oleObj spid="_x0000_s47107" name="Visio" r:id="rId4" imgW="1237320" imgH="1108800" progId="Visio.Drawing.11">
              <p:embed/>
            </p:oleObj>
          </a:graphicData>
        </a:graphic>
      </p:graphicFrame>
      <p:graphicFrame>
        <p:nvGraphicFramePr>
          <p:cNvPr id="50184" name="Object 8"/>
          <p:cNvGraphicFramePr>
            <a:graphicFrameLocks noChangeAspect="1"/>
          </p:cNvGraphicFramePr>
          <p:nvPr/>
        </p:nvGraphicFramePr>
        <p:xfrm>
          <a:off x="5934075" y="3733800"/>
          <a:ext cx="1228725" cy="2555875"/>
        </p:xfrm>
        <a:graphic>
          <a:graphicData uri="http://schemas.openxmlformats.org/presentationml/2006/ole">
            <p:oleObj spid="_x0000_s47108" name="Visio" r:id="rId5" imgW="767880" imgH="1598040" progId="Visio.Drawing.11">
              <p:embed/>
            </p:oleObj>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10581B2-CF4D-4DE0-AFEC-89F84D6F0CAB}" type="slidenum">
              <a:rPr lang="en-US" altLang="zh-CN"/>
              <a:pPr/>
              <a:t>34</a:t>
            </a:fld>
            <a:endParaRPr lang="en-US" altLang="zh-CN"/>
          </a:p>
        </p:txBody>
      </p:sp>
      <p:sp>
        <p:nvSpPr>
          <p:cNvPr id="51202" name="Rectangle 2"/>
          <p:cNvSpPr>
            <a:spLocks noGrp="1" noChangeArrowheads="1"/>
          </p:cNvSpPr>
          <p:nvPr>
            <p:ph type="title"/>
          </p:nvPr>
        </p:nvSpPr>
        <p:spPr/>
        <p:txBody>
          <a:bodyPr/>
          <a:lstStyle/>
          <a:p>
            <a:r>
              <a:rPr lang="zh-CN" altLang="en-US"/>
              <a:t>连通支配集的难度</a:t>
            </a:r>
          </a:p>
        </p:txBody>
      </p:sp>
      <p:sp>
        <p:nvSpPr>
          <p:cNvPr id="51203" name="Rectangle 3"/>
          <p:cNvSpPr>
            <a:spLocks noGrp="1" noChangeArrowheads="1"/>
          </p:cNvSpPr>
          <p:nvPr>
            <p:ph type="body" idx="1"/>
          </p:nvPr>
        </p:nvSpPr>
        <p:spPr/>
        <p:txBody>
          <a:bodyPr/>
          <a:lstStyle/>
          <a:p>
            <a:r>
              <a:rPr lang="zh-CN" altLang="en-US"/>
              <a:t>尚未找到常数近似度的近似算法。</a:t>
            </a:r>
          </a:p>
          <a:p>
            <a:r>
              <a:rPr lang="zh-CN" altLang="en-US"/>
              <a:t>支配集比点覆盖“更难”。</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p:cNvSpPr>
            <a:spLocks noGrp="1"/>
          </p:cNvSpPr>
          <p:nvPr>
            <p:ph type="sldNum" sz="quarter" idx="12"/>
          </p:nvPr>
        </p:nvSpPr>
        <p:spPr>
          <a:noFill/>
        </p:spPr>
        <p:txBody>
          <a:bodyPr/>
          <a:lstStyle/>
          <a:p>
            <a:fld id="{A0058C2A-19A4-4ACD-8275-5EFE07B09B98}" type="slidenum">
              <a:rPr lang="zh-CN" altLang="en-US" smtClean="0">
                <a:ea typeface="宋体" charset="-122"/>
              </a:rPr>
              <a:pPr/>
              <a:t>35</a:t>
            </a:fld>
            <a:endParaRPr lang="zh-CN" altLang="en-US" smtClean="0">
              <a:ea typeface="宋体" charset="-122"/>
            </a:endParaRPr>
          </a:p>
        </p:txBody>
      </p:sp>
      <p:sp>
        <p:nvSpPr>
          <p:cNvPr id="5124" name="Rectangle 2"/>
          <p:cNvSpPr>
            <a:spLocks noGrp="1" noChangeArrowheads="1"/>
          </p:cNvSpPr>
          <p:nvPr>
            <p:ph type="title"/>
          </p:nvPr>
        </p:nvSpPr>
        <p:spPr>
          <a:xfrm>
            <a:off x="0" y="332656"/>
            <a:ext cx="7772400" cy="641350"/>
          </a:xfrm>
        </p:spPr>
        <p:txBody>
          <a:bodyPr/>
          <a:lstStyle/>
          <a:p>
            <a:pPr eaLnBrk="1" hangingPunct="1"/>
            <a:r>
              <a:rPr lang="zh-CN" altLang="en-US" sz="3600" dirty="0" smtClean="0"/>
              <a:t>子集</a:t>
            </a:r>
            <a:r>
              <a:rPr lang="zh-CN" altLang="en-US" sz="3600" dirty="0" smtClean="0"/>
              <a:t>和问题的近似算法</a:t>
            </a:r>
          </a:p>
        </p:txBody>
      </p:sp>
      <p:sp>
        <p:nvSpPr>
          <p:cNvPr id="5125" name="Rectangle 9"/>
          <p:cNvSpPr>
            <a:spLocks noChangeArrowheads="1"/>
          </p:cNvSpPr>
          <p:nvPr/>
        </p:nvSpPr>
        <p:spPr bwMode="auto">
          <a:xfrm>
            <a:off x="4305300" y="3257550"/>
            <a:ext cx="9144000" cy="0"/>
          </a:xfrm>
          <a:prstGeom prst="rect">
            <a:avLst/>
          </a:prstGeom>
          <a:noFill/>
          <a:ln w="6350">
            <a:noFill/>
            <a:miter lim="800000"/>
            <a:headEnd/>
            <a:tailEnd/>
          </a:ln>
        </p:spPr>
        <p:txBody>
          <a:bodyPr>
            <a:spAutoFit/>
          </a:bodyPr>
          <a:lstStyle/>
          <a:p>
            <a:endParaRPr lang="zh-CN" altLang="en-US"/>
          </a:p>
        </p:txBody>
      </p:sp>
      <p:sp>
        <p:nvSpPr>
          <p:cNvPr id="293891" name="Text Box 3"/>
          <p:cNvSpPr txBox="1">
            <a:spLocks noChangeArrowheads="1"/>
          </p:cNvSpPr>
          <p:nvPr/>
        </p:nvSpPr>
        <p:spPr bwMode="auto">
          <a:xfrm>
            <a:off x="457200" y="2622550"/>
            <a:ext cx="8458200" cy="1800225"/>
          </a:xfrm>
          <a:prstGeom prst="rect">
            <a:avLst/>
          </a:prstGeom>
          <a:noFill/>
          <a:ln w="6350">
            <a:noFill/>
            <a:miter lim="800000"/>
            <a:headEnd/>
            <a:tailEnd/>
          </a:ln>
        </p:spPr>
        <p:txBody>
          <a:bodyPr>
            <a:spAutoFit/>
          </a:bodyPr>
          <a:lstStyle/>
          <a:p>
            <a:pPr>
              <a:spcBef>
                <a:spcPct val="20000"/>
              </a:spcBef>
            </a:pPr>
            <a:r>
              <a:rPr lang="zh-CN" altLang="en-US">
                <a:latin typeface="楷体_GB2312" pitchFamily="49" charset="-122"/>
                <a:ea typeface="楷体_GB2312" pitchFamily="49" charset="-122"/>
              </a:rPr>
              <a:t>    </a:t>
            </a:r>
            <a:r>
              <a:rPr lang="zh-CN" altLang="en-US" sz="2800">
                <a:latin typeface="楷体_GB2312" pitchFamily="49" charset="-122"/>
                <a:ea typeface="楷体_GB2312" pitchFamily="49" charset="-122"/>
              </a:rPr>
              <a:t>问题描述：设子集和问题的一个实例为〈</a:t>
            </a:r>
            <a:r>
              <a:rPr lang="en-US" altLang="zh-CN" sz="2800">
                <a:latin typeface="楷体_GB2312" pitchFamily="49" charset="-122"/>
                <a:ea typeface="楷体_GB2312" pitchFamily="49" charset="-122"/>
              </a:rPr>
              <a:t>S,t〉。</a:t>
            </a:r>
            <a:r>
              <a:rPr lang="zh-CN" altLang="en-US" sz="2800">
                <a:latin typeface="楷体_GB2312" pitchFamily="49" charset="-122"/>
                <a:ea typeface="楷体_GB2312" pitchFamily="49" charset="-122"/>
              </a:rPr>
              <a:t>其中，</a:t>
            </a:r>
            <a:r>
              <a:rPr lang="en-US" altLang="zh-CN" sz="2800">
                <a:latin typeface="楷体_GB2312" pitchFamily="49" charset="-122"/>
                <a:ea typeface="楷体_GB2312" pitchFamily="49" charset="-122"/>
              </a:rPr>
              <a:t>S={x</a:t>
            </a:r>
            <a:r>
              <a:rPr lang="en-US" altLang="zh-CN" sz="2800" baseline="-25000">
                <a:latin typeface="楷体_GB2312" pitchFamily="49" charset="-122"/>
                <a:ea typeface="楷体_GB2312" pitchFamily="49" charset="-122"/>
              </a:rPr>
              <a:t>1</a:t>
            </a:r>
            <a:r>
              <a:rPr lang="en-US" altLang="zh-CN" sz="2800">
                <a:latin typeface="楷体_GB2312" pitchFamily="49" charset="-122"/>
                <a:ea typeface="楷体_GB2312" pitchFamily="49" charset="-122"/>
              </a:rPr>
              <a:t>，x</a:t>
            </a:r>
            <a:r>
              <a:rPr lang="en-US" altLang="zh-CN" sz="2800" baseline="-25000">
                <a:latin typeface="楷体_GB2312" pitchFamily="49" charset="-122"/>
                <a:ea typeface="楷体_GB2312" pitchFamily="49" charset="-122"/>
              </a:rPr>
              <a:t>2</a:t>
            </a:r>
            <a:r>
              <a:rPr lang="en-US" altLang="zh-CN" sz="2800">
                <a:latin typeface="楷体_GB2312" pitchFamily="49" charset="-122"/>
                <a:ea typeface="楷体_GB2312" pitchFamily="49" charset="-122"/>
              </a:rPr>
              <a:t>，</a:t>
            </a:r>
            <a:r>
              <a:rPr lang="en-US" altLang="zh-CN" sz="2800">
                <a:latin typeface="Times New Roman" pitchFamily="18" charset="0"/>
                <a:ea typeface="楷体_GB2312" pitchFamily="49" charset="-122"/>
              </a:rPr>
              <a:t>…</a:t>
            </a:r>
            <a:r>
              <a:rPr lang="en-US" altLang="zh-CN" sz="2800">
                <a:latin typeface="楷体_GB2312" pitchFamily="49" charset="-122"/>
                <a:ea typeface="楷体_GB2312" pitchFamily="49" charset="-122"/>
              </a:rPr>
              <a:t>，x</a:t>
            </a:r>
            <a:r>
              <a:rPr lang="en-US" altLang="zh-CN" sz="2800" baseline="-25000">
                <a:latin typeface="楷体_GB2312" pitchFamily="49" charset="-122"/>
                <a:ea typeface="楷体_GB2312" pitchFamily="49" charset="-122"/>
              </a:rPr>
              <a:t>n</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是一个正整数的集合，</a:t>
            </a:r>
            <a:r>
              <a:rPr lang="en-US" altLang="zh-CN" sz="2800">
                <a:latin typeface="楷体_GB2312" pitchFamily="49" charset="-122"/>
                <a:ea typeface="楷体_GB2312" pitchFamily="49" charset="-122"/>
              </a:rPr>
              <a:t>t</a:t>
            </a:r>
            <a:r>
              <a:rPr lang="zh-CN" altLang="en-US" sz="2800">
                <a:latin typeface="楷体_GB2312" pitchFamily="49" charset="-122"/>
                <a:ea typeface="楷体_GB2312" pitchFamily="49" charset="-122"/>
              </a:rPr>
              <a:t>是一个正整数。子集和问题判定是否存在</a:t>
            </a:r>
            <a:r>
              <a:rPr lang="en-US" altLang="zh-CN" sz="2800">
                <a:latin typeface="楷体_GB2312" pitchFamily="49" charset="-122"/>
                <a:ea typeface="楷体_GB2312" pitchFamily="49" charset="-122"/>
              </a:rPr>
              <a:t>S</a:t>
            </a:r>
            <a:r>
              <a:rPr lang="zh-CN" altLang="en-US" sz="2800">
                <a:latin typeface="楷体_GB2312" pitchFamily="49" charset="-122"/>
                <a:ea typeface="楷体_GB2312" pitchFamily="49" charset="-122"/>
              </a:rPr>
              <a:t>的一个子集</a:t>
            </a:r>
            <a:r>
              <a:rPr lang="en-US" altLang="zh-CN" sz="2800">
                <a:latin typeface="楷体_GB2312" pitchFamily="49" charset="-122"/>
                <a:ea typeface="楷体_GB2312" pitchFamily="49" charset="-122"/>
              </a:rPr>
              <a:t>S1，</a:t>
            </a:r>
            <a:r>
              <a:rPr lang="zh-CN" altLang="en-US" sz="2800">
                <a:latin typeface="楷体_GB2312" pitchFamily="49" charset="-122"/>
                <a:ea typeface="楷体_GB2312" pitchFamily="49" charset="-122"/>
              </a:rPr>
              <a:t>使得：</a:t>
            </a:r>
          </a:p>
        </p:txBody>
      </p:sp>
      <p:graphicFrame>
        <p:nvGraphicFramePr>
          <p:cNvPr id="5122" name="Object 8"/>
          <p:cNvGraphicFramePr>
            <a:graphicFrameLocks noChangeAspect="1"/>
          </p:cNvGraphicFramePr>
          <p:nvPr/>
        </p:nvGraphicFramePr>
        <p:xfrm>
          <a:off x="2438400" y="4038600"/>
          <a:ext cx="2133600" cy="892175"/>
        </p:xfrm>
        <a:graphic>
          <a:graphicData uri="http://schemas.openxmlformats.org/presentationml/2006/ole">
            <p:oleObj spid="_x0000_s52226" name="Equation" r:id="rId3" imgW="520560" imgH="34272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3891"/>
                                        </p:tgtEl>
                                        <p:attrNameLst>
                                          <p:attrName>style.visibility</p:attrName>
                                        </p:attrNameLst>
                                      </p:cBhvr>
                                      <p:to>
                                        <p:strVal val="visible"/>
                                      </p:to>
                                    </p:set>
                                    <p:animEffect transition="in" filter="blinds(horizontal)">
                                      <p:cBhvr>
                                        <p:cTn id="7" dur="500"/>
                                        <p:tgtEl>
                                          <p:spTgt spid="293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24235F00-6E5A-44CA-A27A-22426BFD5139}" type="slidenum">
              <a:rPr lang="zh-CN" altLang="en-US" smtClean="0">
                <a:ea typeface="宋体" charset="-122"/>
              </a:rPr>
              <a:pPr/>
              <a:t>36</a:t>
            </a:fld>
            <a:endParaRPr lang="zh-CN" altLang="en-US" smtClean="0">
              <a:ea typeface="宋体" charset="-122"/>
            </a:endParaRPr>
          </a:p>
        </p:txBody>
      </p:sp>
      <p:sp>
        <p:nvSpPr>
          <p:cNvPr id="44035" name="Rectangle 2"/>
          <p:cNvSpPr>
            <a:spLocks noGrp="1" noChangeArrowheads="1"/>
          </p:cNvSpPr>
          <p:nvPr>
            <p:ph type="title"/>
          </p:nvPr>
        </p:nvSpPr>
        <p:spPr>
          <a:xfrm>
            <a:off x="0" y="404664"/>
            <a:ext cx="7772400" cy="641350"/>
          </a:xfrm>
        </p:spPr>
        <p:txBody>
          <a:bodyPr/>
          <a:lstStyle/>
          <a:p>
            <a:pPr eaLnBrk="1" hangingPunct="1"/>
            <a:r>
              <a:rPr lang="zh-CN" altLang="en-US" sz="3600" dirty="0" smtClean="0"/>
              <a:t>子集</a:t>
            </a:r>
            <a:r>
              <a:rPr lang="zh-CN" altLang="en-US" sz="3600" dirty="0" smtClean="0"/>
              <a:t>和问题的指数时间算法</a:t>
            </a:r>
          </a:p>
        </p:txBody>
      </p:sp>
      <p:sp>
        <p:nvSpPr>
          <p:cNvPr id="44036" name="Text Box 5"/>
          <p:cNvSpPr txBox="1">
            <a:spLocks noChangeArrowheads="1"/>
          </p:cNvSpPr>
          <p:nvPr/>
        </p:nvSpPr>
        <p:spPr bwMode="auto">
          <a:xfrm>
            <a:off x="304800" y="2057400"/>
            <a:ext cx="5715000" cy="4400550"/>
          </a:xfrm>
          <a:prstGeom prst="rect">
            <a:avLst/>
          </a:prstGeom>
          <a:noFill/>
          <a:ln w="6350">
            <a:noFill/>
            <a:miter lim="800000"/>
            <a:headEnd/>
            <a:tailEnd/>
          </a:ln>
        </p:spPr>
        <p:txBody>
          <a:bodyPr>
            <a:spAutoFit/>
          </a:bodyPr>
          <a:lstStyle/>
          <a:p>
            <a:pPr>
              <a:spcBef>
                <a:spcPct val="20000"/>
              </a:spcBef>
            </a:pPr>
            <a:r>
              <a:rPr lang="en-US" altLang="zh-CN">
                <a:latin typeface="Times New Roman" pitchFamily="18" charset="0"/>
              </a:rPr>
              <a:t>int </a:t>
            </a:r>
            <a:r>
              <a:rPr lang="en-US" altLang="zh-CN" b="1">
                <a:latin typeface="Times New Roman" pitchFamily="18" charset="0"/>
              </a:rPr>
              <a:t>exactSubsetSum </a:t>
            </a:r>
            <a:r>
              <a:rPr lang="en-US" altLang="zh-CN">
                <a:latin typeface="Times New Roman" pitchFamily="18" charset="0"/>
              </a:rPr>
              <a:t>(S,t)</a:t>
            </a:r>
          </a:p>
          <a:p>
            <a:pPr>
              <a:spcBef>
                <a:spcPct val="20000"/>
              </a:spcBef>
            </a:pPr>
            <a:r>
              <a:rPr lang="en-US" altLang="zh-CN">
                <a:latin typeface="Times New Roman" pitchFamily="18" charset="0"/>
              </a:rPr>
              <a:t>{</a:t>
            </a:r>
          </a:p>
          <a:p>
            <a:pPr algn="just">
              <a:spcBef>
                <a:spcPct val="20000"/>
              </a:spcBef>
            </a:pPr>
            <a:r>
              <a:rPr lang="en-US" altLang="zh-CN">
                <a:latin typeface="Times New Roman" pitchFamily="18" charset="0"/>
              </a:rPr>
              <a:t>     int n=|S|；</a:t>
            </a:r>
          </a:p>
          <a:p>
            <a:pPr algn="just">
              <a:spcBef>
                <a:spcPct val="20000"/>
              </a:spcBef>
            </a:pPr>
            <a:r>
              <a:rPr lang="en-US" altLang="zh-CN">
                <a:latin typeface="Times New Roman" pitchFamily="18" charset="0"/>
              </a:rPr>
              <a:t>     L[0]={0}；</a:t>
            </a:r>
          </a:p>
          <a:p>
            <a:pPr algn="just">
              <a:spcBef>
                <a:spcPct val="20000"/>
              </a:spcBef>
            </a:pPr>
            <a:r>
              <a:rPr lang="en-US" altLang="zh-CN">
                <a:latin typeface="Times New Roman" pitchFamily="18" charset="0"/>
              </a:rPr>
              <a:t>     for (int i=1；i&lt;=n；i++) {</a:t>
            </a:r>
          </a:p>
          <a:p>
            <a:pPr algn="just">
              <a:spcBef>
                <a:spcPct val="20000"/>
              </a:spcBef>
            </a:pPr>
            <a:r>
              <a:rPr lang="en-US" altLang="zh-CN">
                <a:latin typeface="Times New Roman" pitchFamily="18" charset="0"/>
              </a:rPr>
              <a:t>       L[i]=mergeLists(L[i-1],L[i-1]+S[i])；</a:t>
            </a:r>
          </a:p>
          <a:p>
            <a:pPr algn="just">
              <a:spcBef>
                <a:spcPct val="20000"/>
              </a:spcBef>
            </a:pPr>
            <a:r>
              <a:rPr lang="en-US" altLang="zh-CN">
                <a:latin typeface="Times New Roman" pitchFamily="18" charset="0"/>
              </a:rPr>
              <a:t>       </a:t>
            </a:r>
            <a:r>
              <a:rPr lang="zh-CN" altLang="en-US">
                <a:latin typeface="Times New Roman" pitchFamily="18" charset="0"/>
              </a:rPr>
              <a:t>删去</a:t>
            </a:r>
            <a:r>
              <a:rPr lang="en-US" altLang="zh-CN">
                <a:latin typeface="Times New Roman" pitchFamily="18" charset="0"/>
              </a:rPr>
              <a:t>L[i]</a:t>
            </a:r>
            <a:r>
              <a:rPr lang="zh-CN" altLang="en-US">
                <a:latin typeface="Times New Roman" pitchFamily="18" charset="0"/>
              </a:rPr>
              <a:t>中超过</a:t>
            </a:r>
            <a:r>
              <a:rPr lang="en-US" altLang="zh-CN">
                <a:latin typeface="Times New Roman" pitchFamily="18" charset="0"/>
              </a:rPr>
              <a:t>t</a:t>
            </a:r>
            <a:r>
              <a:rPr lang="zh-CN" altLang="en-US">
                <a:latin typeface="Times New Roman" pitchFamily="18" charset="0"/>
              </a:rPr>
              <a:t>的元素；</a:t>
            </a:r>
          </a:p>
          <a:p>
            <a:pPr algn="just">
              <a:spcBef>
                <a:spcPct val="20000"/>
              </a:spcBef>
            </a:pPr>
            <a:r>
              <a:rPr lang="zh-CN" altLang="en-US">
                <a:latin typeface="Times New Roman" pitchFamily="18" charset="0"/>
              </a:rPr>
              <a:t>       }</a:t>
            </a:r>
          </a:p>
          <a:p>
            <a:pPr algn="just">
              <a:spcBef>
                <a:spcPct val="20000"/>
              </a:spcBef>
            </a:pPr>
            <a:r>
              <a:rPr lang="zh-CN" altLang="en-US">
                <a:latin typeface="Times New Roman" pitchFamily="18" charset="0"/>
              </a:rPr>
              <a:t>     </a:t>
            </a:r>
            <a:r>
              <a:rPr lang="en-US" altLang="zh-CN">
                <a:latin typeface="Times New Roman" pitchFamily="18" charset="0"/>
              </a:rPr>
              <a:t>return max(L[n])；</a:t>
            </a:r>
          </a:p>
          <a:p>
            <a:pPr>
              <a:spcBef>
                <a:spcPct val="20000"/>
              </a:spcBef>
            </a:pPr>
            <a:r>
              <a:rPr lang="en-US" altLang="zh-CN">
                <a:latin typeface="Times New Roman" pitchFamily="18" charset="0"/>
              </a:rPr>
              <a:t>}</a:t>
            </a:r>
            <a:endParaRPr lang="zh-CN" altLang="en-US">
              <a:latin typeface="Times New Roman" pitchFamily="18" charset="0"/>
              <a:ea typeface="楷体_GB2312" pitchFamily="49" charset="-122"/>
            </a:endParaRPr>
          </a:p>
        </p:txBody>
      </p:sp>
      <p:sp>
        <p:nvSpPr>
          <p:cNvPr id="294919" name="AutoShape 7"/>
          <p:cNvSpPr>
            <a:spLocks noChangeArrowheads="1"/>
          </p:cNvSpPr>
          <p:nvPr/>
        </p:nvSpPr>
        <p:spPr bwMode="auto">
          <a:xfrm>
            <a:off x="6096000" y="3276600"/>
            <a:ext cx="2743200" cy="2743200"/>
          </a:xfrm>
          <a:prstGeom prst="wedgeRoundRectCallout">
            <a:avLst>
              <a:gd name="adj1" fmla="val -104398"/>
              <a:gd name="adj2" fmla="val 3472"/>
              <a:gd name="adj3" fmla="val 16667"/>
            </a:avLst>
          </a:prstGeom>
          <a:solidFill>
            <a:schemeClr val="hlink"/>
          </a:solidFill>
          <a:ln w="6350">
            <a:solidFill>
              <a:schemeClr val="hlink"/>
            </a:solidFill>
            <a:miter lim="800000"/>
            <a:headEnd/>
            <a:tailEnd/>
          </a:ln>
        </p:spPr>
        <p:txBody>
          <a:bodyPr anchor="ctr"/>
          <a:lstStyle/>
          <a:p>
            <a:r>
              <a:rPr kumimoji="0" lang="zh-CN" altLang="en-US" sz="2000" b="1">
                <a:solidFill>
                  <a:schemeClr val="accent2"/>
                </a:solidFill>
                <a:latin typeface="宋体" charset="-122"/>
              </a:rPr>
              <a:t>算法以集合</a:t>
            </a:r>
            <a:r>
              <a:rPr kumimoji="0" lang="en-US" altLang="zh-CN" sz="2000" b="1">
                <a:solidFill>
                  <a:schemeClr val="accent2"/>
                </a:solidFill>
                <a:latin typeface="宋体" charset="-122"/>
              </a:rPr>
              <a:t>S={x</a:t>
            </a:r>
            <a:r>
              <a:rPr kumimoji="0" lang="en-US" altLang="zh-CN" sz="2000" b="1" baseline="-25000">
                <a:solidFill>
                  <a:schemeClr val="accent2"/>
                </a:solidFill>
                <a:latin typeface="宋体" charset="-122"/>
              </a:rPr>
              <a:t>1</a:t>
            </a:r>
            <a:r>
              <a:rPr kumimoji="0" lang="en-US" altLang="zh-CN" sz="2000" b="1">
                <a:solidFill>
                  <a:schemeClr val="accent2"/>
                </a:solidFill>
                <a:latin typeface="宋体" charset="-122"/>
              </a:rPr>
              <a:t>，x</a:t>
            </a:r>
            <a:r>
              <a:rPr kumimoji="0" lang="en-US" altLang="zh-CN" sz="2000" b="1" baseline="-25000">
                <a:solidFill>
                  <a:schemeClr val="accent2"/>
                </a:solidFill>
                <a:latin typeface="宋体" charset="-122"/>
              </a:rPr>
              <a:t>2</a:t>
            </a:r>
            <a:r>
              <a:rPr kumimoji="0" lang="en-US" altLang="zh-CN" sz="2000" b="1">
                <a:solidFill>
                  <a:schemeClr val="accent2"/>
                </a:solidFill>
                <a:latin typeface="宋体" charset="-122"/>
              </a:rPr>
              <a:t>，</a:t>
            </a:r>
            <a:r>
              <a:rPr kumimoji="0" lang="en-US" altLang="zh-CN" sz="2000" b="1">
                <a:solidFill>
                  <a:schemeClr val="accent2"/>
                </a:solidFill>
                <a:latin typeface="Times New Roman" pitchFamily="18" charset="0"/>
              </a:rPr>
              <a:t>…</a:t>
            </a:r>
            <a:r>
              <a:rPr kumimoji="0" lang="en-US" altLang="zh-CN" sz="2000" b="1">
                <a:solidFill>
                  <a:schemeClr val="accent2"/>
                </a:solidFill>
                <a:latin typeface="宋体" charset="-122"/>
              </a:rPr>
              <a:t>，x</a:t>
            </a:r>
            <a:r>
              <a:rPr kumimoji="0" lang="en-US" altLang="zh-CN" sz="2000" b="1" baseline="-25000">
                <a:solidFill>
                  <a:schemeClr val="accent2"/>
                </a:solidFill>
                <a:latin typeface="宋体" charset="-122"/>
              </a:rPr>
              <a:t>n</a:t>
            </a:r>
            <a:r>
              <a:rPr kumimoji="0" lang="en-US" altLang="zh-CN" sz="2000" b="1">
                <a:solidFill>
                  <a:schemeClr val="accent2"/>
                </a:solidFill>
                <a:latin typeface="宋体" charset="-122"/>
              </a:rPr>
              <a:t>}</a:t>
            </a:r>
            <a:r>
              <a:rPr kumimoji="0" lang="zh-CN" altLang="en-US" sz="2000" b="1">
                <a:solidFill>
                  <a:schemeClr val="accent2"/>
                </a:solidFill>
                <a:latin typeface="宋体" charset="-122"/>
              </a:rPr>
              <a:t>和目标值</a:t>
            </a:r>
            <a:r>
              <a:rPr kumimoji="0" lang="en-US" altLang="zh-CN" sz="2000" b="1">
                <a:solidFill>
                  <a:schemeClr val="accent2"/>
                </a:solidFill>
                <a:latin typeface="宋体" charset="-122"/>
              </a:rPr>
              <a:t>t</a:t>
            </a:r>
            <a:r>
              <a:rPr kumimoji="0" lang="zh-CN" altLang="en-US" sz="2000" b="1">
                <a:solidFill>
                  <a:schemeClr val="accent2"/>
                </a:solidFill>
                <a:latin typeface="宋体" charset="-122"/>
              </a:rPr>
              <a:t>作为输入。算法中用到将2个有序表</a:t>
            </a:r>
            <a:r>
              <a:rPr kumimoji="0" lang="en-US" altLang="zh-CN" sz="2000" b="1">
                <a:solidFill>
                  <a:schemeClr val="accent2"/>
                </a:solidFill>
                <a:latin typeface="宋体" charset="-122"/>
              </a:rPr>
              <a:t>L1</a:t>
            </a:r>
            <a:r>
              <a:rPr kumimoji="0" lang="zh-CN" altLang="en-US" sz="2000" b="1">
                <a:solidFill>
                  <a:schemeClr val="accent2"/>
                </a:solidFill>
                <a:latin typeface="宋体" charset="-122"/>
              </a:rPr>
              <a:t>和</a:t>
            </a:r>
            <a:r>
              <a:rPr kumimoji="0" lang="en-US" altLang="zh-CN" sz="2000" b="1">
                <a:solidFill>
                  <a:schemeClr val="accent2"/>
                </a:solidFill>
                <a:latin typeface="宋体" charset="-122"/>
              </a:rPr>
              <a:t>L2</a:t>
            </a:r>
            <a:r>
              <a:rPr kumimoji="0" lang="zh-CN" altLang="en-US" sz="2000" b="1">
                <a:solidFill>
                  <a:schemeClr val="accent2"/>
                </a:solidFill>
                <a:latin typeface="宋体" charset="-122"/>
              </a:rPr>
              <a:t>合并成为一个新的有序表的算法</a:t>
            </a:r>
            <a:r>
              <a:rPr kumimoji="0" lang="en-US" altLang="zh-CN" sz="2000" b="1">
                <a:solidFill>
                  <a:schemeClr val="bg1"/>
                </a:solidFill>
                <a:latin typeface="宋体" charset="-122"/>
              </a:rPr>
              <a:t>mergeLists</a:t>
            </a:r>
            <a:r>
              <a:rPr kumimoji="0" lang="en-US" altLang="zh-CN" sz="2000" b="1">
                <a:solidFill>
                  <a:schemeClr val="accent2"/>
                </a:solidFill>
                <a:latin typeface="宋体" charset="-122"/>
              </a:rPr>
              <a:t>(L1,L2)。 </a:t>
            </a:r>
            <a:endParaRPr kumimoji="0" lang="zh-CN" altLang="en-US" sz="2000" b="1">
              <a:solidFill>
                <a:schemeClr val="accent2"/>
              </a:solidFill>
              <a:latin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3000"/>
                                  </p:stCondLst>
                                  <p:childTnLst>
                                    <p:set>
                                      <p:cBhvr>
                                        <p:cTn id="6" dur="1" fill="hold">
                                          <p:stCondLst>
                                            <p:cond delay="0"/>
                                          </p:stCondLst>
                                        </p:cTn>
                                        <p:tgtEl>
                                          <p:spTgt spid="294919"/>
                                        </p:tgtEl>
                                        <p:attrNameLst>
                                          <p:attrName>style.visibility</p:attrName>
                                        </p:attrNameLst>
                                      </p:cBhvr>
                                      <p:to>
                                        <p:strVal val="visible"/>
                                      </p:to>
                                    </p:set>
                                    <p:anim calcmode="lin" valueType="num">
                                      <p:cBhvr additive="base">
                                        <p:cTn id="7" dur="500" fill="hold"/>
                                        <p:tgtEl>
                                          <p:spTgt spid="294919"/>
                                        </p:tgtEl>
                                        <p:attrNameLst>
                                          <p:attrName>ppt_x</p:attrName>
                                        </p:attrNameLst>
                                      </p:cBhvr>
                                      <p:tavLst>
                                        <p:tav tm="0">
                                          <p:val>
                                            <p:strVal val="1+#ppt_w/2"/>
                                          </p:val>
                                        </p:tav>
                                        <p:tav tm="100000">
                                          <p:val>
                                            <p:strVal val="#ppt_x"/>
                                          </p:val>
                                        </p:tav>
                                      </p:tavLst>
                                    </p:anim>
                                    <p:anim calcmode="lin" valueType="num">
                                      <p:cBhvr additive="base">
                                        <p:cTn id="8" dur="500" fill="hold"/>
                                        <p:tgtEl>
                                          <p:spTgt spid="2949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9"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AD23CBF6-D70B-4DCD-AE29-467BD9082095}" type="slidenum">
              <a:rPr lang="zh-CN" altLang="en-US" smtClean="0">
                <a:ea typeface="宋体" charset="-122"/>
              </a:rPr>
              <a:pPr/>
              <a:t>37</a:t>
            </a:fld>
            <a:endParaRPr lang="zh-CN" altLang="en-US" smtClean="0">
              <a:ea typeface="宋体" charset="-122"/>
            </a:endParaRPr>
          </a:p>
        </p:txBody>
      </p:sp>
      <p:sp>
        <p:nvSpPr>
          <p:cNvPr id="45059" name="Rectangle 2"/>
          <p:cNvSpPr>
            <a:spLocks noGrp="1" noChangeArrowheads="1"/>
          </p:cNvSpPr>
          <p:nvPr>
            <p:ph type="title"/>
          </p:nvPr>
        </p:nvSpPr>
        <p:spPr>
          <a:xfrm>
            <a:off x="0" y="404664"/>
            <a:ext cx="7772400" cy="641350"/>
          </a:xfrm>
        </p:spPr>
        <p:txBody>
          <a:bodyPr/>
          <a:lstStyle/>
          <a:p>
            <a:pPr eaLnBrk="1" hangingPunct="1"/>
            <a:r>
              <a:rPr lang="zh-CN" altLang="en-US" sz="3600" dirty="0" smtClean="0"/>
              <a:t>子集</a:t>
            </a:r>
            <a:r>
              <a:rPr lang="zh-CN" altLang="en-US" sz="3600" dirty="0" smtClean="0"/>
              <a:t>和问题的指数时间算法</a:t>
            </a:r>
          </a:p>
        </p:txBody>
      </p:sp>
      <p:sp>
        <p:nvSpPr>
          <p:cNvPr id="45060" name="Text Box 3"/>
          <p:cNvSpPr txBox="1">
            <a:spLocks noChangeArrowheads="1"/>
          </p:cNvSpPr>
          <p:nvPr/>
        </p:nvSpPr>
        <p:spPr bwMode="auto">
          <a:xfrm>
            <a:off x="683568" y="1268760"/>
            <a:ext cx="7772400" cy="5048250"/>
          </a:xfrm>
          <a:prstGeom prst="rect">
            <a:avLst/>
          </a:prstGeom>
          <a:noFill/>
          <a:ln w="6350">
            <a:noFill/>
            <a:miter lim="800000"/>
            <a:headEnd/>
            <a:tailEnd/>
          </a:ln>
        </p:spPr>
        <p:txBody>
          <a:bodyPr>
            <a:spAutoFit/>
          </a:bodyPr>
          <a:lstStyle/>
          <a:p>
            <a:pPr>
              <a:spcBef>
                <a:spcPct val="20000"/>
              </a:spcBef>
            </a:pPr>
            <a:r>
              <a:rPr lang="en-US" altLang="zh-CN" sz="2800" dirty="0">
                <a:latin typeface="Times New Roman" pitchFamily="18" charset="0"/>
              </a:rPr>
              <a:t>P</a:t>
            </a:r>
            <a:r>
              <a:rPr lang="en-US" altLang="zh-CN" sz="2800" baseline="-20000" dirty="0">
                <a:latin typeface="Times New Roman" pitchFamily="18" charset="0"/>
              </a:rPr>
              <a:t>i</a:t>
            </a:r>
            <a:r>
              <a:rPr lang="en-US" altLang="zh-CN" sz="2800" dirty="0">
                <a:latin typeface="Times New Roman" pitchFamily="18" charset="0"/>
              </a:rPr>
              <a:t>: { x</a:t>
            </a:r>
            <a:r>
              <a:rPr lang="en-US" altLang="zh-CN" sz="2800" baseline="-20000" dirty="0">
                <a:latin typeface="Times New Roman" pitchFamily="18" charset="0"/>
              </a:rPr>
              <a:t>1</a:t>
            </a:r>
            <a:r>
              <a:rPr lang="en-US" altLang="zh-CN" sz="2800" dirty="0">
                <a:latin typeface="Times New Roman" pitchFamily="18" charset="0"/>
              </a:rPr>
              <a:t>，x</a:t>
            </a:r>
            <a:r>
              <a:rPr lang="en-US" altLang="zh-CN" sz="2800" baseline="-20000" dirty="0">
                <a:latin typeface="Times New Roman" pitchFamily="18" charset="0"/>
              </a:rPr>
              <a:t>2</a:t>
            </a:r>
            <a:r>
              <a:rPr lang="en-US" altLang="zh-CN" sz="2800" dirty="0">
                <a:latin typeface="Times New Roman" pitchFamily="18" charset="0"/>
              </a:rPr>
              <a:t>，…，x</a:t>
            </a:r>
            <a:r>
              <a:rPr lang="en-US" altLang="zh-CN" sz="2800" baseline="-20000" dirty="0">
                <a:latin typeface="Times New Roman" pitchFamily="18" charset="0"/>
              </a:rPr>
              <a:t>i </a:t>
            </a:r>
            <a:r>
              <a:rPr lang="en-US" altLang="zh-CN" sz="2800" dirty="0">
                <a:latin typeface="Times New Roman" pitchFamily="18" charset="0"/>
              </a:rPr>
              <a:t>}</a:t>
            </a:r>
            <a:r>
              <a:rPr lang="zh-CN" altLang="en-US" sz="2800" dirty="0">
                <a:latin typeface="Times New Roman" pitchFamily="18" charset="0"/>
              </a:rPr>
              <a:t>的所有可能的子集和，即</a:t>
            </a:r>
            <a:r>
              <a:rPr lang="en-US" altLang="zh-CN" sz="2800" dirty="0">
                <a:latin typeface="Times New Roman" pitchFamily="18" charset="0"/>
              </a:rPr>
              <a:t>P</a:t>
            </a:r>
            <a:r>
              <a:rPr lang="en-US" altLang="zh-CN" sz="2800" baseline="-20000" dirty="0">
                <a:latin typeface="Times New Roman" pitchFamily="18" charset="0"/>
              </a:rPr>
              <a:t>i</a:t>
            </a:r>
            <a:r>
              <a:rPr lang="zh-CN" altLang="en-US" sz="2800" dirty="0">
                <a:latin typeface="Times New Roman" pitchFamily="18" charset="0"/>
              </a:rPr>
              <a:t>中的一个元素是</a:t>
            </a:r>
            <a:r>
              <a:rPr lang="en-US" altLang="zh-CN" sz="2800" dirty="0">
                <a:latin typeface="Times New Roman" pitchFamily="18" charset="0"/>
              </a:rPr>
              <a:t>{ x</a:t>
            </a:r>
            <a:r>
              <a:rPr lang="en-US" altLang="zh-CN" sz="2800" baseline="-20000" dirty="0">
                <a:latin typeface="Times New Roman" pitchFamily="18" charset="0"/>
              </a:rPr>
              <a:t>1</a:t>
            </a:r>
            <a:r>
              <a:rPr lang="en-US" altLang="zh-CN" sz="2800" dirty="0">
                <a:latin typeface="Times New Roman" pitchFamily="18" charset="0"/>
              </a:rPr>
              <a:t>，x</a:t>
            </a:r>
            <a:r>
              <a:rPr lang="en-US" altLang="zh-CN" sz="2800" baseline="-20000" dirty="0">
                <a:latin typeface="Times New Roman" pitchFamily="18" charset="0"/>
              </a:rPr>
              <a:t>2</a:t>
            </a:r>
            <a:r>
              <a:rPr lang="en-US" altLang="zh-CN" sz="2800" dirty="0">
                <a:latin typeface="Times New Roman" pitchFamily="18" charset="0"/>
              </a:rPr>
              <a:t>，…，x</a:t>
            </a:r>
            <a:r>
              <a:rPr lang="en-US" altLang="zh-CN" sz="2800" baseline="-20000" dirty="0">
                <a:latin typeface="Times New Roman" pitchFamily="18" charset="0"/>
              </a:rPr>
              <a:t>i </a:t>
            </a:r>
            <a:r>
              <a:rPr lang="en-US" altLang="zh-CN" sz="2800" dirty="0">
                <a:latin typeface="Times New Roman" pitchFamily="18" charset="0"/>
              </a:rPr>
              <a:t>}</a:t>
            </a:r>
            <a:r>
              <a:rPr lang="zh-CN" altLang="en-US" sz="2800" dirty="0">
                <a:latin typeface="Times New Roman" pitchFamily="18" charset="0"/>
              </a:rPr>
              <a:t>的一个子集和。</a:t>
            </a:r>
          </a:p>
          <a:p>
            <a:pPr>
              <a:spcBef>
                <a:spcPct val="20000"/>
              </a:spcBef>
            </a:pPr>
            <a:r>
              <a:rPr lang="en-US" altLang="zh-CN" sz="2800" dirty="0">
                <a:latin typeface="Times New Roman" pitchFamily="18" charset="0"/>
              </a:rPr>
              <a:t>P</a:t>
            </a:r>
            <a:r>
              <a:rPr lang="en-US" altLang="zh-CN" sz="2800" baseline="-20000" dirty="0">
                <a:latin typeface="Times New Roman" pitchFamily="18" charset="0"/>
              </a:rPr>
              <a:t>0</a:t>
            </a:r>
            <a:r>
              <a:rPr lang="en-US" altLang="zh-CN" sz="2800" dirty="0">
                <a:latin typeface="Times New Roman" pitchFamily="18" charset="0"/>
              </a:rPr>
              <a:t>={0}</a:t>
            </a:r>
          </a:p>
          <a:p>
            <a:pPr>
              <a:spcBef>
                <a:spcPct val="20000"/>
              </a:spcBef>
            </a:pPr>
            <a:r>
              <a:rPr lang="en-US" altLang="zh-CN" sz="2800" dirty="0">
                <a:latin typeface="Times New Roman" pitchFamily="18" charset="0"/>
              </a:rPr>
              <a:t>P</a:t>
            </a:r>
            <a:r>
              <a:rPr lang="en-US" altLang="zh-CN" sz="2800" baseline="-20000" dirty="0">
                <a:latin typeface="Times New Roman" pitchFamily="18" charset="0"/>
              </a:rPr>
              <a:t>i</a:t>
            </a:r>
            <a:r>
              <a:rPr lang="en-US" altLang="zh-CN" sz="2800" dirty="0">
                <a:latin typeface="Times New Roman" pitchFamily="18" charset="0"/>
              </a:rPr>
              <a:t>=P</a:t>
            </a:r>
            <a:r>
              <a:rPr lang="en-US" altLang="zh-CN" sz="2800" baseline="-20000" dirty="0">
                <a:latin typeface="Times New Roman" pitchFamily="18" charset="0"/>
              </a:rPr>
              <a:t>i</a:t>
            </a:r>
            <a:r>
              <a:rPr lang="en-US" altLang="zh-CN" sz="2800" dirty="0">
                <a:latin typeface="Times New Roman" pitchFamily="18" charset="0"/>
              </a:rPr>
              <a:t>-1（P</a:t>
            </a:r>
            <a:r>
              <a:rPr lang="en-US" altLang="zh-CN" sz="2800" baseline="-20000" dirty="0">
                <a:latin typeface="Times New Roman" pitchFamily="18" charset="0"/>
              </a:rPr>
              <a:t>i-1</a:t>
            </a:r>
            <a:r>
              <a:rPr lang="en-US" altLang="zh-CN" sz="2800" dirty="0">
                <a:latin typeface="Times New Roman" pitchFamily="18" charset="0"/>
              </a:rPr>
              <a:t>+x</a:t>
            </a:r>
            <a:r>
              <a:rPr lang="en-US" altLang="zh-CN" sz="2800" baseline="-20000" dirty="0">
                <a:latin typeface="Times New Roman" pitchFamily="18" charset="0"/>
              </a:rPr>
              <a:t>i</a:t>
            </a:r>
            <a:r>
              <a:rPr lang="en-US" altLang="zh-CN" sz="2800" dirty="0">
                <a:latin typeface="Times New Roman" pitchFamily="18" charset="0"/>
              </a:rPr>
              <a:t>），</a:t>
            </a:r>
            <a:r>
              <a:rPr lang="en-US" altLang="zh-CN" sz="2800" dirty="0" err="1">
                <a:latin typeface="Times New Roman" pitchFamily="18" charset="0"/>
              </a:rPr>
              <a:t>i</a:t>
            </a:r>
            <a:r>
              <a:rPr lang="en-US" altLang="zh-CN" sz="2800" dirty="0">
                <a:latin typeface="Times New Roman" pitchFamily="18" charset="0"/>
              </a:rPr>
              <a:t>=1，2，…, n</a:t>
            </a:r>
          </a:p>
          <a:p>
            <a:pPr>
              <a:spcBef>
                <a:spcPct val="20000"/>
              </a:spcBef>
            </a:pPr>
            <a:r>
              <a:rPr lang="en-US" altLang="zh-CN" sz="2800" dirty="0">
                <a:latin typeface="Times New Roman" pitchFamily="18" charset="0"/>
              </a:rPr>
              <a:t>| P</a:t>
            </a:r>
            <a:r>
              <a:rPr lang="en-US" altLang="zh-CN" sz="2800" baseline="-20000" dirty="0">
                <a:latin typeface="Times New Roman" pitchFamily="18" charset="0"/>
              </a:rPr>
              <a:t>i</a:t>
            </a:r>
            <a:r>
              <a:rPr lang="en-US" altLang="zh-CN" sz="2800" dirty="0">
                <a:latin typeface="Times New Roman" pitchFamily="18" charset="0"/>
              </a:rPr>
              <a:t> |=2</a:t>
            </a:r>
            <a:r>
              <a:rPr lang="en-US" altLang="zh-CN" sz="2800" baseline="30000" dirty="0">
                <a:latin typeface="Times New Roman" pitchFamily="18" charset="0"/>
              </a:rPr>
              <a:t>i</a:t>
            </a:r>
          </a:p>
          <a:p>
            <a:pPr>
              <a:spcBef>
                <a:spcPct val="20000"/>
              </a:spcBef>
            </a:pPr>
            <a:r>
              <a:rPr lang="zh-CN" altLang="en-US" sz="2800" dirty="0">
                <a:latin typeface="Times New Roman" pitchFamily="18" charset="0"/>
              </a:rPr>
              <a:t>例子：</a:t>
            </a:r>
            <a:r>
              <a:rPr lang="en-US" altLang="zh-CN" sz="2800" dirty="0">
                <a:latin typeface="Times New Roman" pitchFamily="18" charset="0"/>
              </a:rPr>
              <a:t>S={1，4，5}</a:t>
            </a:r>
          </a:p>
          <a:p>
            <a:pPr>
              <a:spcBef>
                <a:spcPct val="20000"/>
              </a:spcBef>
            </a:pPr>
            <a:r>
              <a:rPr lang="en-US" altLang="zh-CN" sz="2800" dirty="0">
                <a:latin typeface="Times New Roman" pitchFamily="18" charset="0"/>
              </a:rPr>
              <a:t>            P</a:t>
            </a:r>
            <a:r>
              <a:rPr lang="en-US" altLang="zh-CN" sz="2800" baseline="-20000" dirty="0">
                <a:latin typeface="Times New Roman" pitchFamily="18" charset="0"/>
              </a:rPr>
              <a:t>0</a:t>
            </a:r>
            <a:r>
              <a:rPr lang="en-US" altLang="zh-CN" sz="2800" dirty="0">
                <a:latin typeface="Times New Roman" pitchFamily="18" charset="0"/>
              </a:rPr>
              <a:t>={0}</a:t>
            </a:r>
          </a:p>
          <a:p>
            <a:pPr>
              <a:spcBef>
                <a:spcPct val="20000"/>
              </a:spcBef>
            </a:pPr>
            <a:r>
              <a:rPr lang="en-US" altLang="zh-CN" sz="2800" dirty="0">
                <a:latin typeface="Times New Roman" pitchFamily="18" charset="0"/>
              </a:rPr>
              <a:t>            P</a:t>
            </a:r>
            <a:r>
              <a:rPr lang="en-US" altLang="zh-CN" sz="2800" baseline="-20000" dirty="0">
                <a:latin typeface="Times New Roman" pitchFamily="18" charset="0"/>
              </a:rPr>
              <a:t>1</a:t>
            </a:r>
            <a:r>
              <a:rPr lang="en-US" altLang="zh-CN" sz="2800" dirty="0">
                <a:latin typeface="Times New Roman" pitchFamily="18" charset="0"/>
              </a:rPr>
              <a:t>={0，1}</a:t>
            </a:r>
          </a:p>
          <a:p>
            <a:pPr>
              <a:spcBef>
                <a:spcPct val="20000"/>
              </a:spcBef>
            </a:pPr>
            <a:r>
              <a:rPr lang="en-US" altLang="zh-CN" sz="2800" dirty="0">
                <a:latin typeface="Times New Roman" pitchFamily="18" charset="0"/>
              </a:rPr>
              <a:t>            P</a:t>
            </a:r>
            <a:r>
              <a:rPr lang="en-US" altLang="zh-CN" sz="2800" baseline="-20000" dirty="0">
                <a:latin typeface="Times New Roman" pitchFamily="18" charset="0"/>
              </a:rPr>
              <a:t>2</a:t>
            </a:r>
            <a:r>
              <a:rPr lang="en-US" altLang="zh-CN" sz="2800" dirty="0">
                <a:latin typeface="Times New Roman" pitchFamily="18" charset="0"/>
              </a:rPr>
              <a:t>={0，1，4，5}</a:t>
            </a:r>
          </a:p>
          <a:p>
            <a:pPr>
              <a:spcBef>
                <a:spcPct val="20000"/>
              </a:spcBef>
            </a:pPr>
            <a:r>
              <a:rPr lang="en-US" altLang="zh-CN" sz="2800" dirty="0">
                <a:latin typeface="Times New Roman" pitchFamily="18" charset="0"/>
              </a:rPr>
              <a:t>            P</a:t>
            </a:r>
            <a:r>
              <a:rPr lang="en-US" altLang="zh-CN" sz="2800" baseline="-20000" dirty="0">
                <a:latin typeface="Times New Roman" pitchFamily="18" charset="0"/>
              </a:rPr>
              <a:t>3</a:t>
            </a:r>
            <a:r>
              <a:rPr lang="en-US" altLang="zh-CN" sz="2800" dirty="0">
                <a:latin typeface="Times New Roman" pitchFamily="18" charset="0"/>
              </a:rPr>
              <a:t>={0，1，4，5，6，9，10}</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7CADCFE6-1171-4CC3-8F1B-77CDFEF1B06D}" type="slidenum">
              <a:rPr lang="zh-CN" altLang="en-US" smtClean="0">
                <a:ea typeface="宋体" charset="-122"/>
              </a:rPr>
              <a:pPr/>
              <a:t>38</a:t>
            </a:fld>
            <a:endParaRPr lang="zh-CN" altLang="en-US" smtClean="0">
              <a:ea typeface="宋体" charset="-122"/>
            </a:endParaRPr>
          </a:p>
        </p:txBody>
      </p:sp>
      <p:sp>
        <p:nvSpPr>
          <p:cNvPr id="46083" name="Rectangle 2"/>
          <p:cNvSpPr>
            <a:spLocks noGrp="1" noChangeArrowheads="1"/>
          </p:cNvSpPr>
          <p:nvPr>
            <p:ph type="title"/>
          </p:nvPr>
        </p:nvSpPr>
        <p:spPr>
          <a:xfrm>
            <a:off x="0" y="404664"/>
            <a:ext cx="8610600" cy="641350"/>
          </a:xfrm>
        </p:spPr>
        <p:txBody>
          <a:bodyPr/>
          <a:lstStyle/>
          <a:p>
            <a:pPr eaLnBrk="1" hangingPunct="1"/>
            <a:r>
              <a:rPr lang="zh-CN" altLang="en-US" sz="3600" dirty="0" smtClean="0"/>
              <a:t>子集</a:t>
            </a:r>
            <a:r>
              <a:rPr lang="zh-CN" altLang="en-US" sz="3600" dirty="0" smtClean="0"/>
              <a:t>和问题的完全多项式时间近似方案</a:t>
            </a:r>
            <a:endParaRPr lang="en-US" altLang="zh-CN" sz="3600" dirty="0" smtClean="0"/>
          </a:p>
        </p:txBody>
      </p:sp>
      <p:sp>
        <p:nvSpPr>
          <p:cNvPr id="46084" name="Rectangle 3"/>
          <p:cNvSpPr>
            <a:spLocks noChangeArrowheads="1"/>
          </p:cNvSpPr>
          <p:nvPr/>
        </p:nvSpPr>
        <p:spPr bwMode="auto">
          <a:xfrm>
            <a:off x="4305300" y="3257550"/>
            <a:ext cx="9144000" cy="0"/>
          </a:xfrm>
          <a:prstGeom prst="rect">
            <a:avLst/>
          </a:prstGeom>
          <a:noFill/>
          <a:ln w="6350">
            <a:noFill/>
            <a:miter lim="800000"/>
            <a:headEnd/>
            <a:tailEnd/>
          </a:ln>
        </p:spPr>
        <p:txBody>
          <a:bodyPr>
            <a:spAutoFit/>
          </a:bodyPr>
          <a:lstStyle/>
          <a:p>
            <a:endParaRPr lang="zh-CN" altLang="en-US"/>
          </a:p>
        </p:txBody>
      </p:sp>
      <p:sp>
        <p:nvSpPr>
          <p:cNvPr id="46085" name="Text Box 5"/>
          <p:cNvSpPr txBox="1">
            <a:spLocks noChangeArrowheads="1"/>
          </p:cNvSpPr>
          <p:nvPr/>
        </p:nvSpPr>
        <p:spPr bwMode="auto">
          <a:xfrm>
            <a:off x="251520" y="1484784"/>
            <a:ext cx="8458200" cy="4021138"/>
          </a:xfrm>
          <a:prstGeom prst="rect">
            <a:avLst/>
          </a:prstGeom>
          <a:noFill/>
          <a:ln w="6350">
            <a:noFill/>
            <a:miter lim="800000"/>
            <a:headEnd/>
            <a:tailEnd/>
          </a:ln>
        </p:spPr>
        <p:txBody>
          <a:bodyPr>
            <a:spAutoFit/>
          </a:bodyPr>
          <a:lstStyle/>
          <a:p>
            <a:pPr>
              <a:spcBef>
                <a:spcPct val="20000"/>
              </a:spcBef>
            </a:pPr>
            <a:r>
              <a:rPr lang="zh-CN" altLang="en-US"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基于算法</a:t>
            </a:r>
            <a:r>
              <a:rPr lang="en-US" altLang="zh-CN" sz="2800" dirty="0" err="1">
                <a:latin typeface="楷体_GB2312" pitchFamily="49" charset="-122"/>
                <a:ea typeface="楷体_GB2312" pitchFamily="49" charset="-122"/>
              </a:rPr>
              <a:t>exactSubsetSum</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通过对表</a:t>
            </a:r>
            <a:r>
              <a:rPr lang="en-US" altLang="zh-CN" sz="2800" dirty="0">
                <a:latin typeface="楷体_GB2312" pitchFamily="49" charset="-122"/>
                <a:ea typeface="楷体_GB2312" pitchFamily="49" charset="-122"/>
              </a:rPr>
              <a:t>L[</a:t>
            </a:r>
            <a:r>
              <a:rPr lang="en-US" altLang="zh-CN" sz="2800" dirty="0" err="1">
                <a:latin typeface="楷体_GB2312" pitchFamily="49" charset="-122"/>
                <a:ea typeface="楷体_GB2312" pitchFamily="49" charset="-122"/>
              </a:rPr>
              <a:t>i</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作适当的修整建立一个子集和问题的</a:t>
            </a:r>
            <a:r>
              <a:rPr lang="zh-CN" altLang="en-US" sz="2800" b="1" dirty="0">
                <a:solidFill>
                  <a:srgbClr val="0000CC"/>
                </a:solidFill>
                <a:latin typeface="楷体_GB2312" pitchFamily="49" charset="-122"/>
                <a:ea typeface="楷体_GB2312" pitchFamily="49" charset="-122"/>
              </a:rPr>
              <a:t>完全多项式时间近似方案</a:t>
            </a:r>
            <a:r>
              <a:rPr lang="zh-CN" altLang="en-US" sz="2800" dirty="0">
                <a:latin typeface="楷体_GB2312" pitchFamily="49" charset="-122"/>
                <a:ea typeface="楷体_GB2312" pitchFamily="49" charset="-122"/>
              </a:rPr>
              <a:t>。</a:t>
            </a:r>
          </a:p>
          <a:p>
            <a:pPr>
              <a:spcBef>
                <a:spcPct val="20000"/>
              </a:spcBef>
            </a:pPr>
            <a:r>
              <a:rPr lang="zh-CN" altLang="en-US" sz="2800" dirty="0">
                <a:latin typeface="楷体_GB2312" pitchFamily="49" charset="-122"/>
                <a:ea typeface="楷体_GB2312" pitchFamily="49" charset="-122"/>
              </a:rPr>
              <a:t>    在对表</a:t>
            </a:r>
            <a:r>
              <a:rPr lang="en-US" altLang="zh-CN" sz="2800" dirty="0">
                <a:latin typeface="楷体_GB2312" pitchFamily="49" charset="-122"/>
                <a:ea typeface="楷体_GB2312" pitchFamily="49" charset="-122"/>
              </a:rPr>
              <a:t>L[</a:t>
            </a:r>
            <a:r>
              <a:rPr lang="en-US" altLang="zh-CN" sz="2800" dirty="0" err="1">
                <a:latin typeface="楷体_GB2312" pitchFamily="49" charset="-122"/>
                <a:ea typeface="楷体_GB2312" pitchFamily="49" charset="-122"/>
              </a:rPr>
              <a:t>i</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进行修整时，用到一个修整参数</a:t>
            </a:r>
            <a:r>
              <a:rPr lang="en-US" altLang="zh-CN" sz="2800" dirty="0">
                <a:latin typeface="楷体_GB2312" pitchFamily="49" charset="-122"/>
                <a:ea typeface="楷体_GB2312" pitchFamily="49" charset="-122"/>
              </a:rPr>
              <a:t>δ，0＜δ＜1。</a:t>
            </a:r>
            <a:r>
              <a:rPr lang="zh-CN" altLang="en-US" sz="2800" dirty="0">
                <a:latin typeface="楷体_GB2312" pitchFamily="49" charset="-122"/>
                <a:ea typeface="楷体_GB2312" pitchFamily="49" charset="-122"/>
              </a:rPr>
              <a:t>用参数</a:t>
            </a:r>
            <a:r>
              <a:rPr lang="en-US" altLang="zh-CN" sz="2800" dirty="0">
                <a:latin typeface="楷体_GB2312" pitchFamily="49" charset="-122"/>
                <a:ea typeface="楷体_GB2312" pitchFamily="49" charset="-122"/>
              </a:rPr>
              <a:t>δ</a:t>
            </a:r>
            <a:r>
              <a:rPr lang="zh-CN" altLang="en-US" sz="2800" dirty="0">
                <a:latin typeface="楷体_GB2312" pitchFamily="49" charset="-122"/>
                <a:ea typeface="楷体_GB2312" pitchFamily="49" charset="-122"/>
              </a:rPr>
              <a:t>修整一个表</a:t>
            </a:r>
            <a:r>
              <a:rPr lang="en-US" altLang="zh-CN" sz="2800" dirty="0">
                <a:latin typeface="楷体_GB2312" pitchFamily="49" charset="-122"/>
                <a:ea typeface="楷体_GB2312" pitchFamily="49" charset="-122"/>
              </a:rPr>
              <a:t>L</a:t>
            </a:r>
            <a:r>
              <a:rPr lang="zh-CN" altLang="en-US" sz="2800" dirty="0">
                <a:latin typeface="楷体_GB2312" pitchFamily="49" charset="-122"/>
                <a:ea typeface="楷体_GB2312" pitchFamily="49" charset="-122"/>
              </a:rPr>
              <a:t>是指从</a:t>
            </a:r>
            <a:r>
              <a:rPr lang="en-US" altLang="zh-CN" sz="2800" dirty="0">
                <a:latin typeface="楷体_GB2312" pitchFamily="49" charset="-122"/>
                <a:ea typeface="楷体_GB2312" pitchFamily="49" charset="-122"/>
              </a:rPr>
              <a:t>L</a:t>
            </a:r>
            <a:r>
              <a:rPr lang="zh-CN" altLang="en-US" sz="2800" dirty="0">
                <a:latin typeface="楷体_GB2312" pitchFamily="49" charset="-122"/>
                <a:ea typeface="楷体_GB2312" pitchFamily="49" charset="-122"/>
              </a:rPr>
              <a:t>中删去尽可能多的元素，使得每一个从</a:t>
            </a:r>
            <a:r>
              <a:rPr lang="en-US" altLang="zh-CN" sz="2800" dirty="0">
                <a:latin typeface="楷体_GB2312" pitchFamily="49" charset="-122"/>
                <a:ea typeface="楷体_GB2312" pitchFamily="49" charset="-122"/>
              </a:rPr>
              <a:t>L</a:t>
            </a:r>
            <a:r>
              <a:rPr lang="zh-CN" altLang="en-US" sz="2800" dirty="0">
                <a:latin typeface="楷体_GB2312" pitchFamily="49" charset="-122"/>
                <a:ea typeface="楷体_GB2312" pitchFamily="49" charset="-122"/>
              </a:rPr>
              <a:t>中删去的元素</a:t>
            </a:r>
            <a:r>
              <a:rPr lang="en-US" altLang="zh-CN" sz="2800" dirty="0">
                <a:latin typeface="楷体_GB2312" pitchFamily="49" charset="-122"/>
                <a:ea typeface="楷体_GB2312" pitchFamily="49" charset="-122"/>
              </a:rPr>
              <a:t>y，</a:t>
            </a:r>
            <a:r>
              <a:rPr lang="zh-CN" altLang="en-US" sz="2800" dirty="0">
                <a:latin typeface="楷体_GB2312" pitchFamily="49" charset="-122"/>
                <a:ea typeface="楷体_GB2312" pitchFamily="49" charset="-122"/>
              </a:rPr>
              <a:t>都有一个修整后的表</a:t>
            </a:r>
            <a:r>
              <a:rPr lang="en-US" altLang="zh-CN" sz="2800" dirty="0">
                <a:latin typeface="楷体_GB2312" pitchFamily="49" charset="-122"/>
                <a:ea typeface="楷体_GB2312" pitchFamily="49" charset="-122"/>
              </a:rPr>
              <a:t>L1</a:t>
            </a:r>
            <a:r>
              <a:rPr lang="zh-CN" altLang="en-US" sz="2800" dirty="0">
                <a:latin typeface="楷体_GB2312" pitchFamily="49" charset="-122"/>
                <a:ea typeface="楷体_GB2312" pitchFamily="49" charset="-122"/>
              </a:rPr>
              <a:t>中的元素</a:t>
            </a:r>
            <a:r>
              <a:rPr lang="en-US" altLang="zh-CN" sz="2800" dirty="0">
                <a:latin typeface="楷体_GB2312" pitchFamily="49" charset="-122"/>
                <a:ea typeface="楷体_GB2312" pitchFamily="49" charset="-122"/>
              </a:rPr>
              <a:t>z</a:t>
            </a:r>
            <a:r>
              <a:rPr lang="zh-CN" altLang="en-US" sz="2800" dirty="0">
                <a:latin typeface="楷体_GB2312" pitchFamily="49" charset="-122"/>
                <a:ea typeface="楷体_GB2312" pitchFamily="49" charset="-122"/>
              </a:rPr>
              <a:t>满足</a:t>
            </a:r>
            <a:r>
              <a:rPr lang="zh-CN" altLang="en-US" sz="2800" dirty="0">
                <a:solidFill>
                  <a:srgbClr val="0000CC"/>
                </a:solidFill>
                <a:latin typeface="楷体_GB2312" pitchFamily="49" charset="-122"/>
                <a:ea typeface="楷体_GB2312" pitchFamily="49" charset="-122"/>
              </a:rPr>
              <a:t>(1-</a:t>
            </a:r>
            <a:r>
              <a:rPr lang="en-US" altLang="zh-CN" sz="2800" dirty="0">
                <a:solidFill>
                  <a:srgbClr val="0000CC"/>
                </a:solidFill>
                <a:latin typeface="楷体_GB2312" pitchFamily="49" charset="-122"/>
                <a:ea typeface="楷体_GB2312" pitchFamily="49" charset="-122"/>
              </a:rPr>
              <a:t>δ)</a:t>
            </a:r>
            <a:r>
              <a:rPr lang="en-US" altLang="zh-CN" sz="2800" dirty="0" err="1">
                <a:solidFill>
                  <a:srgbClr val="0000CC"/>
                </a:solidFill>
                <a:latin typeface="楷体_GB2312" pitchFamily="49" charset="-122"/>
                <a:ea typeface="楷体_GB2312" pitchFamily="49" charset="-122"/>
              </a:rPr>
              <a:t>y≤z≤y</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可以将</a:t>
            </a:r>
            <a:r>
              <a:rPr lang="en-US" altLang="zh-CN" sz="2800" dirty="0">
                <a:latin typeface="楷体_GB2312" pitchFamily="49" charset="-122"/>
                <a:ea typeface="楷体_GB2312" pitchFamily="49" charset="-122"/>
              </a:rPr>
              <a:t>z</a:t>
            </a:r>
            <a:r>
              <a:rPr lang="zh-CN" altLang="en-US" sz="2800" dirty="0">
                <a:latin typeface="楷体_GB2312" pitchFamily="49" charset="-122"/>
                <a:ea typeface="楷体_GB2312" pitchFamily="49" charset="-122"/>
              </a:rPr>
              <a:t>看作是被删去元素</a:t>
            </a:r>
            <a:r>
              <a:rPr lang="en-US" altLang="zh-CN" sz="2800" dirty="0">
                <a:latin typeface="楷体_GB2312" pitchFamily="49" charset="-122"/>
                <a:ea typeface="楷体_GB2312" pitchFamily="49" charset="-122"/>
              </a:rPr>
              <a:t>y</a:t>
            </a:r>
            <a:r>
              <a:rPr lang="zh-CN" altLang="en-US" sz="2800" dirty="0">
                <a:latin typeface="楷体_GB2312" pitchFamily="49" charset="-122"/>
                <a:ea typeface="楷体_GB2312" pitchFamily="49" charset="-122"/>
              </a:rPr>
              <a:t>在修整后的新表</a:t>
            </a:r>
            <a:r>
              <a:rPr lang="en-US" altLang="zh-CN" sz="2800" dirty="0">
                <a:latin typeface="楷体_GB2312" pitchFamily="49" charset="-122"/>
                <a:ea typeface="楷体_GB2312" pitchFamily="49" charset="-122"/>
              </a:rPr>
              <a:t>L1</a:t>
            </a:r>
            <a:r>
              <a:rPr lang="zh-CN" altLang="en-US" sz="2800" dirty="0">
                <a:latin typeface="楷体_GB2312" pitchFamily="49" charset="-122"/>
                <a:ea typeface="楷体_GB2312" pitchFamily="49" charset="-122"/>
              </a:rPr>
              <a:t>中的代表。相相对于</a:t>
            </a:r>
            <a:r>
              <a:rPr lang="en-US" altLang="zh-CN" sz="2800" dirty="0">
                <a:latin typeface="楷体_GB2312" pitchFamily="49" charset="-122"/>
                <a:ea typeface="楷体_GB2312" pitchFamily="49" charset="-122"/>
              </a:rPr>
              <a:t>y</a:t>
            </a:r>
            <a:r>
              <a:rPr lang="zh-CN" altLang="en-US" sz="2800" dirty="0">
                <a:latin typeface="楷体_GB2312" pitchFamily="49" charset="-122"/>
                <a:ea typeface="楷体_GB2312" pitchFamily="49" charset="-122"/>
              </a:rPr>
              <a:t>的相对误差不超过</a:t>
            </a:r>
            <a:r>
              <a:rPr lang="en-US" altLang="zh-CN" sz="2800" dirty="0">
                <a:latin typeface="楷体_GB2312" pitchFamily="49" charset="-122"/>
                <a:ea typeface="楷体_GB2312" pitchFamily="49" charset="-122"/>
              </a:rPr>
              <a:t>δ。</a:t>
            </a:r>
            <a:endParaRPr lang="zh-CN" altLang="en-US" sz="2800" dirty="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DC1664BF-F65C-4A30-AB8C-92E9A3DED2A6}" type="slidenum">
              <a:rPr lang="zh-CN" altLang="en-US" smtClean="0">
                <a:ea typeface="宋体" charset="-122"/>
              </a:rPr>
              <a:pPr/>
              <a:t>39</a:t>
            </a:fld>
            <a:endParaRPr lang="zh-CN" altLang="en-US" smtClean="0">
              <a:ea typeface="宋体" charset="-122"/>
            </a:endParaRPr>
          </a:p>
        </p:txBody>
      </p:sp>
      <p:sp>
        <p:nvSpPr>
          <p:cNvPr id="47107" name="Rectangle 2"/>
          <p:cNvSpPr>
            <a:spLocks noGrp="1" noChangeArrowheads="1"/>
          </p:cNvSpPr>
          <p:nvPr>
            <p:ph type="title"/>
          </p:nvPr>
        </p:nvSpPr>
        <p:spPr>
          <a:xfrm>
            <a:off x="0" y="404664"/>
            <a:ext cx="8610600" cy="641350"/>
          </a:xfrm>
        </p:spPr>
        <p:txBody>
          <a:bodyPr/>
          <a:lstStyle/>
          <a:p>
            <a:pPr eaLnBrk="1" hangingPunct="1"/>
            <a:r>
              <a:rPr lang="zh-CN" altLang="en-US" sz="3600" dirty="0" smtClean="0"/>
              <a:t>子集</a:t>
            </a:r>
            <a:r>
              <a:rPr lang="zh-CN" altLang="en-US" sz="3600" dirty="0" smtClean="0"/>
              <a:t>和问题的完全多项式时间近似方案</a:t>
            </a:r>
            <a:endParaRPr lang="en-US" altLang="zh-CN" sz="3600" dirty="0" smtClean="0"/>
          </a:p>
        </p:txBody>
      </p:sp>
      <p:sp>
        <p:nvSpPr>
          <p:cNvPr id="47108" name="Rectangle 3"/>
          <p:cNvSpPr>
            <a:spLocks noChangeArrowheads="1"/>
          </p:cNvSpPr>
          <p:nvPr/>
        </p:nvSpPr>
        <p:spPr bwMode="auto">
          <a:xfrm>
            <a:off x="4305300" y="3257550"/>
            <a:ext cx="9144000" cy="0"/>
          </a:xfrm>
          <a:prstGeom prst="rect">
            <a:avLst/>
          </a:prstGeom>
          <a:noFill/>
          <a:ln w="6350">
            <a:noFill/>
            <a:miter lim="800000"/>
            <a:headEnd/>
            <a:tailEnd/>
          </a:ln>
        </p:spPr>
        <p:txBody>
          <a:bodyPr>
            <a:spAutoFit/>
          </a:bodyPr>
          <a:lstStyle/>
          <a:p>
            <a:endParaRPr lang="zh-CN" altLang="en-US"/>
          </a:p>
        </p:txBody>
      </p:sp>
      <p:sp>
        <p:nvSpPr>
          <p:cNvPr id="446470" name="Text Box 6"/>
          <p:cNvSpPr txBox="1">
            <a:spLocks noChangeArrowheads="1"/>
          </p:cNvSpPr>
          <p:nvPr/>
        </p:nvSpPr>
        <p:spPr bwMode="auto">
          <a:xfrm>
            <a:off x="381000" y="1981200"/>
            <a:ext cx="8458200" cy="3082925"/>
          </a:xfrm>
          <a:prstGeom prst="rect">
            <a:avLst/>
          </a:prstGeom>
          <a:noFill/>
          <a:ln w="6350">
            <a:noFill/>
            <a:miter lim="800000"/>
            <a:headEnd/>
            <a:tailEnd/>
          </a:ln>
        </p:spPr>
        <p:txBody>
          <a:bodyPr>
            <a:spAutoFit/>
          </a:bodyPr>
          <a:lstStyle/>
          <a:p>
            <a:pPr>
              <a:spcBef>
                <a:spcPct val="20000"/>
              </a:spcBef>
            </a:pPr>
            <a:r>
              <a:rPr lang="zh-CN" altLang="en-US">
                <a:latin typeface="楷体_GB2312" pitchFamily="49" charset="-122"/>
                <a:ea typeface="楷体_GB2312" pitchFamily="49" charset="-122"/>
              </a:rPr>
              <a:t> </a:t>
            </a:r>
            <a:r>
              <a:rPr lang="zh-CN" altLang="en-US" sz="2800" b="1">
                <a:latin typeface="楷体_GB2312" pitchFamily="49" charset="-122"/>
                <a:ea typeface="楷体_GB2312" pitchFamily="49" charset="-122"/>
              </a:rPr>
              <a:t>例子：</a:t>
            </a:r>
            <a:r>
              <a:rPr lang="zh-CN" altLang="en-US" sz="2800">
                <a:latin typeface="楷体_GB2312" pitchFamily="49" charset="-122"/>
                <a:ea typeface="楷体_GB2312" pitchFamily="49" charset="-122"/>
              </a:rPr>
              <a:t>若</a:t>
            </a:r>
            <a:r>
              <a:rPr lang="en-US" altLang="zh-CN" sz="2800">
                <a:latin typeface="楷体_GB2312" pitchFamily="49" charset="-122"/>
                <a:ea typeface="楷体_GB2312" pitchFamily="49" charset="-122"/>
              </a:rPr>
              <a:t>δ=0.1，</a:t>
            </a:r>
            <a:r>
              <a:rPr lang="zh-CN" altLang="en-US" sz="2800">
                <a:latin typeface="楷体_GB2312" pitchFamily="49" charset="-122"/>
                <a:ea typeface="楷体_GB2312" pitchFamily="49" charset="-122"/>
              </a:rPr>
              <a:t>且</a:t>
            </a:r>
          </a:p>
          <a:p>
            <a:pPr>
              <a:spcBef>
                <a:spcPct val="20000"/>
              </a:spcBef>
            </a:pPr>
            <a:r>
              <a:rPr lang="en-US" altLang="zh-CN" sz="2800">
                <a:latin typeface="楷体_GB2312" pitchFamily="49" charset="-122"/>
                <a:ea typeface="楷体_GB2312" pitchFamily="49" charset="-122"/>
              </a:rPr>
              <a:t>L=〈10,11,12,15,20,21,22,23,24,29〉，</a:t>
            </a:r>
          </a:p>
          <a:p>
            <a:pPr>
              <a:spcBef>
                <a:spcPct val="20000"/>
              </a:spcBef>
            </a:pPr>
            <a:r>
              <a:rPr lang="zh-CN" altLang="en-US" sz="2800">
                <a:latin typeface="楷体_GB2312" pitchFamily="49" charset="-122"/>
                <a:ea typeface="楷体_GB2312" pitchFamily="49" charset="-122"/>
              </a:rPr>
              <a:t>则用</a:t>
            </a:r>
            <a:r>
              <a:rPr lang="en-US" altLang="zh-CN" sz="2800">
                <a:latin typeface="楷体_GB2312" pitchFamily="49" charset="-122"/>
                <a:ea typeface="楷体_GB2312" pitchFamily="49" charset="-122"/>
              </a:rPr>
              <a:t>δ</a:t>
            </a:r>
            <a:r>
              <a:rPr lang="zh-CN" altLang="en-US" sz="2800">
                <a:latin typeface="楷体_GB2312" pitchFamily="49" charset="-122"/>
                <a:ea typeface="楷体_GB2312" pitchFamily="49" charset="-122"/>
              </a:rPr>
              <a:t>对</a:t>
            </a:r>
            <a:r>
              <a:rPr lang="en-US" altLang="zh-CN" sz="2800">
                <a:latin typeface="楷体_GB2312" pitchFamily="49" charset="-122"/>
                <a:ea typeface="楷体_GB2312" pitchFamily="49" charset="-122"/>
              </a:rPr>
              <a:t>L</a:t>
            </a:r>
            <a:r>
              <a:rPr lang="zh-CN" altLang="en-US" sz="2800">
                <a:latin typeface="楷体_GB2312" pitchFamily="49" charset="-122"/>
                <a:ea typeface="楷体_GB2312" pitchFamily="49" charset="-122"/>
              </a:rPr>
              <a:t>进行修整后得到：</a:t>
            </a:r>
          </a:p>
          <a:p>
            <a:pPr>
              <a:spcBef>
                <a:spcPct val="20000"/>
              </a:spcBef>
            </a:pPr>
            <a:r>
              <a:rPr lang="en-US" altLang="zh-CN" sz="2800">
                <a:latin typeface="楷体_GB2312" pitchFamily="49" charset="-122"/>
                <a:ea typeface="楷体_GB2312" pitchFamily="49" charset="-122"/>
              </a:rPr>
              <a:t>L1=〈10，12，15，20，23，29〉。</a:t>
            </a:r>
          </a:p>
          <a:p>
            <a:pPr>
              <a:spcBef>
                <a:spcPct val="20000"/>
              </a:spcBef>
            </a:pPr>
            <a:r>
              <a:rPr lang="zh-CN" altLang="en-US" sz="2800">
                <a:latin typeface="楷体_GB2312" pitchFamily="49" charset="-122"/>
                <a:ea typeface="楷体_GB2312" pitchFamily="49" charset="-122"/>
              </a:rPr>
              <a:t>其中被删去的数：</a:t>
            </a:r>
          </a:p>
          <a:p>
            <a:pPr>
              <a:spcBef>
                <a:spcPct val="20000"/>
              </a:spcBef>
            </a:pPr>
            <a:r>
              <a:rPr lang="zh-CN" altLang="en-US" sz="2800">
                <a:latin typeface="楷体_GB2312" pitchFamily="49" charset="-122"/>
                <a:ea typeface="楷体_GB2312" pitchFamily="49" charset="-122"/>
              </a:rPr>
              <a:t>11由10来代表，21和22由20来代表，24由23来代表。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6470"/>
                                        </p:tgtEl>
                                        <p:attrNameLst>
                                          <p:attrName>style.visibility</p:attrName>
                                        </p:attrNameLst>
                                      </p:cBhvr>
                                      <p:to>
                                        <p:strVal val="visible"/>
                                      </p:to>
                                    </p:set>
                                    <p:animEffect transition="in" filter="blinds(horizontal)">
                                      <p:cBhvr>
                                        <p:cTn id="7" dur="500"/>
                                        <p:tgtEl>
                                          <p:spTgt spid="446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7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810F73C-4649-434E-A432-D7AE819AC911}" type="slidenum">
              <a:rPr lang="zh-CN" altLang="en-US"/>
              <a:pPr/>
              <a:t>4</a:t>
            </a:fld>
            <a:endParaRPr lang="en-US" altLang="zh-CN"/>
          </a:p>
        </p:txBody>
      </p:sp>
      <p:sp>
        <p:nvSpPr>
          <p:cNvPr id="297987" name="Rectangle 3"/>
          <p:cNvSpPr>
            <a:spLocks noGrp="1" noChangeArrowheads="1"/>
          </p:cNvSpPr>
          <p:nvPr>
            <p:ph type="body" idx="1"/>
          </p:nvPr>
        </p:nvSpPr>
        <p:spPr>
          <a:xfrm>
            <a:off x="611560" y="1196752"/>
            <a:ext cx="7696200" cy="4495800"/>
          </a:xfrm>
        </p:spPr>
        <p:txBody>
          <a:bodyPr/>
          <a:lstStyle/>
          <a:p>
            <a:pPr>
              <a:buFontTx/>
              <a:buNone/>
            </a:pPr>
            <a:r>
              <a:rPr lang="zh-CN" altLang="en-US" sz="2800" dirty="0">
                <a:latin typeface="楷体_GB2312" pitchFamily="49" charset="-122"/>
                <a:ea typeface="楷体_GB2312" pitchFamily="49" charset="-122"/>
              </a:rPr>
              <a:t>      迄今为止，所有的</a:t>
            </a:r>
            <a:r>
              <a:rPr lang="en-US" altLang="zh-CN" sz="2800" dirty="0">
                <a:latin typeface="楷体_GB2312" pitchFamily="49" charset="-122"/>
                <a:ea typeface="楷体_GB2312" pitchFamily="49" charset="-122"/>
              </a:rPr>
              <a:t>NP</a:t>
            </a:r>
            <a:r>
              <a:rPr lang="zh-CN" altLang="en-US" sz="2800" dirty="0">
                <a:latin typeface="楷体_GB2312" pitchFamily="49" charset="-122"/>
                <a:ea typeface="楷体_GB2312" pitchFamily="49" charset="-122"/>
              </a:rPr>
              <a:t>完全问题都还没有多项式时间算法。对于这类问题，通常可采取以下几种解题策略。</a:t>
            </a:r>
          </a:p>
          <a:p>
            <a:pPr lvl="2">
              <a:buClr>
                <a:srgbClr val="CC0000"/>
              </a:buClr>
              <a:buFont typeface="Wingdings" pitchFamily="2" charset="2"/>
              <a:buNone/>
            </a:pPr>
            <a:r>
              <a:rPr lang="zh-CN" altLang="en-US" sz="2800" dirty="0">
                <a:latin typeface="楷体_GB2312" pitchFamily="49" charset="-122"/>
                <a:ea typeface="楷体_GB2312" pitchFamily="49" charset="-122"/>
              </a:rPr>
              <a:t>(1)只对问题的特殊实例求解</a:t>
            </a:r>
          </a:p>
          <a:p>
            <a:pPr lvl="2">
              <a:buClr>
                <a:srgbClr val="CC0000"/>
              </a:buClr>
              <a:buFont typeface="Wingdings" pitchFamily="2" charset="2"/>
              <a:buNone/>
            </a:pPr>
            <a:r>
              <a:rPr lang="zh-CN" altLang="en-US" sz="2800" dirty="0">
                <a:latin typeface="楷体_GB2312" pitchFamily="49" charset="-122"/>
                <a:ea typeface="楷体_GB2312" pitchFamily="49" charset="-122"/>
              </a:rPr>
              <a:t>(2)用动态规划法或分支限界法求解 </a:t>
            </a:r>
          </a:p>
          <a:p>
            <a:pPr lvl="2">
              <a:buClr>
                <a:srgbClr val="CC0000"/>
              </a:buClr>
              <a:buFont typeface="Wingdings" pitchFamily="2" charset="2"/>
              <a:buNone/>
            </a:pPr>
            <a:r>
              <a:rPr lang="zh-CN" altLang="en-US" sz="2800" dirty="0">
                <a:latin typeface="楷体_GB2312" pitchFamily="49" charset="-122"/>
                <a:ea typeface="楷体_GB2312" pitchFamily="49" charset="-122"/>
              </a:rPr>
              <a:t>(3)用概率算法求解 </a:t>
            </a:r>
          </a:p>
          <a:p>
            <a:pPr lvl="2">
              <a:buClr>
                <a:srgbClr val="CC0000"/>
              </a:buClr>
              <a:buFont typeface="Wingdings" pitchFamily="2" charset="2"/>
              <a:buNone/>
            </a:pPr>
            <a:r>
              <a:rPr lang="zh-CN" altLang="en-US" sz="2800" dirty="0">
                <a:latin typeface="楷体_GB2312" pitchFamily="49" charset="-122"/>
                <a:ea typeface="楷体_GB2312" pitchFamily="49" charset="-122"/>
              </a:rPr>
              <a:t>(4)只求近似解</a:t>
            </a:r>
          </a:p>
          <a:p>
            <a:pPr lvl="2">
              <a:buClr>
                <a:srgbClr val="CC0000"/>
              </a:buClr>
              <a:buFont typeface="Wingdings" pitchFamily="2" charset="2"/>
              <a:buNone/>
            </a:pPr>
            <a:r>
              <a:rPr lang="zh-CN" altLang="en-US" sz="2800" dirty="0">
                <a:latin typeface="楷体_GB2312" pitchFamily="49" charset="-122"/>
                <a:ea typeface="楷体_GB2312" pitchFamily="49" charset="-122"/>
              </a:rPr>
              <a:t>(5)用启发式方法求解 </a:t>
            </a:r>
          </a:p>
          <a:p>
            <a:pPr>
              <a:buFontTx/>
              <a:buNone/>
            </a:pPr>
            <a:r>
              <a:rPr lang="zh-CN" altLang="en-US" sz="2800" dirty="0">
                <a:latin typeface="楷体_GB2312" pitchFamily="49" charset="-122"/>
                <a:ea typeface="楷体_GB2312" pitchFamily="49" charset="-122"/>
              </a:rPr>
              <a:t> 本章主要讨论解</a:t>
            </a:r>
            <a:r>
              <a:rPr lang="en-US" altLang="zh-CN" sz="2800" dirty="0">
                <a:latin typeface="楷体_GB2312" pitchFamily="49" charset="-122"/>
                <a:ea typeface="楷体_GB2312" pitchFamily="49" charset="-122"/>
              </a:rPr>
              <a:t>NP</a:t>
            </a:r>
            <a:r>
              <a:rPr lang="zh-CN" altLang="en-US" sz="2800" dirty="0">
                <a:latin typeface="楷体_GB2312" pitchFamily="49" charset="-122"/>
                <a:ea typeface="楷体_GB2312" pitchFamily="49" charset="-122"/>
              </a:rPr>
              <a:t>完全问题的</a:t>
            </a:r>
            <a:r>
              <a:rPr lang="zh-CN" altLang="en-US" sz="2800" b="1" dirty="0">
                <a:solidFill>
                  <a:schemeClr val="accent2"/>
                </a:solidFill>
                <a:latin typeface="楷体_GB2312" pitchFamily="49" charset="-122"/>
                <a:ea typeface="楷体_GB2312" pitchFamily="49" charset="-122"/>
              </a:rPr>
              <a:t>近似算法</a:t>
            </a:r>
            <a:r>
              <a:rPr lang="zh-CN" altLang="en-US" sz="2800" dirty="0">
                <a:latin typeface="楷体_GB2312" pitchFamily="49" charset="-122"/>
                <a:ea typeface="楷体_GB2312" pitchFamily="49" charset="-122"/>
              </a:rPr>
              <a:t>。</a:t>
            </a:r>
          </a:p>
          <a:p>
            <a:pPr>
              <a:buFontTx/>
              <a:buNone/>
            </a:pPr>
            <a:endParaRPr lang="zh-CN" altLang="en-US" dirty="0"/>
          </a:p>
        </p:txBody>
      </p:sp>
      <p:sp>
        <p:nvSpPr>
          <p:cNvPr id="5" name="Title 4"/>
          <p:cNvSpPr>
            <a:spLocks noGrp="1"/>
          </p:cNvSpPr>
          <p:nvPr>
            <p:ph type="title"/>
          </p:nvPr>
        </p:nvSpPr>
        <p:spPr/>
        <p:txBody>
          <a:bodyP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CFFDDA2B-2201-4B78-B833-AC2FED6A3F26}" type="slidenum">
              <a:rPr lang="zh-CN" altLang="en-US" smtClean="0">
                <a:ea typeface="宋体" charset="-122"/>
              </a:rPr>
              <a:pPr/>
              <a:t>40</a:t>
            </a:fld>
            <a:endParaRPr lang="zh-CN" altLang="en-US" smtClean="0">
              <a:ea typeface="宋体" charset="-122"/>
            </a:endParaRPr>
          </a:p>
        </p:txBody>
      </p:sp>
      <p:sp>
        <p:nvSpPr>
          <p:cNvPr id="48131" name="Rectangle 2"/>
          <p:cNvSpPr>
            <a:spLocks noGrp="1" noChangeArrowheads="1"/>
          </p:cNvSpPr>
          <p:nvPr>
            <p:ph type="title"/>
          </p:nvPr>
        </p:nvSpPr>
        <p:spPr>
          <a:xfrm>
            <a:off x="152400" y="228600"/>
            <a:ext cx="8882063" cy="641350"/>
          </a:xfrm>
        </p:spPr>
        <p:txBody>
          <a:bodyPr/>
          <a:lstStyle/>
          <a:p>
            <a:pPr eaLnBrk="1" hangingPunct="1"/>
            <a:r>
              <a:rPr lang="zh-CN" altLang="en-US" sz="3600" dirty="0" smtClean="0"/>
              <a:t>子集</a:t>
            </a:r>
            <a:r>
              <a:rPr lang="zh-CN" altLang="en-US" sz="3600" dirty="0" smtClean="0"/>
              <a:t>和问题的完全多项式时间近似方案</a:t>
            </a:r>
            <a:endParaRPr lang="en-US" altLang="zh-CN" sz="3600" dirty="0" smtClean="0"/>
          </a:p>
        </p:txBody>
      </p:sp>
      <p:sp>
        <p:nvSpPr>
          <p:cNvPr id="48132" name="Rectangle 3"/>
          <p:cNvSpPr>
            <a:spLocks noChangeArrowheads="1"/>
          </p:cNvSpPr>
          <p:nvPr/>
        </p:nvSpPr>
        <p:spPr bwMode="auto">
          <a:xfrm>
            <a:off x="4305300" y="3257550"/>
            <a:ext cx="9144000" cy="0"/>
          </a:xfrm>
          <a:prstGeom prst="rect">
            <a:avLst/>
          </a:prstGeom>
          <a:noFill/>
          <a:ln w="6350">
            <a:noFill/>
            <a:miter lim="800000"/>
            <a:headEnd/>
            <a:tailEnd/>
          </a:ln>
        </p:spPr>
        <p:txBody>
          <a:bodyPr>
            <a:spAutoFit/>
          </a:bodyPr>
          <a:lstStyle/>
          <a:p>
            <a:endParaRPr lang="zh-CN" altLang="en-US"/>
          </a:p>
        </p:txBody>
      </p:sp>
      <p:sp>
        <p:nvSpPr>
          <p:cNvPr id="296964" name="Text Box 4"/>
          <p:cNvSpPr txBox="1">
            <a:spLocks noChangeArrowheads="1"/>
          </p:cNvSpPr>
          <p:nvPr/>
        </p:nvSpPr>
        <p:spPr bwMode="auto">
          <a:xfrm>
            <a:off x="685800" y="1143000"/>
            <a:ext cx="2971800" cy="457200"/>
          </a:xfrm>
          <a:prstGeom prst="rect">
            <a:avLst/>
          </a:prstGeom>
          <a:noFill/>
          <a:ln w="6350">
            <a:noFill/>
            <a:miter lim="800000"/>
            <a:headEnd/>
            <a:tailEnd/>
          </a:ln>
        </p:spPr>
        <p:txBody>
          <a:bodyPr>
            <a:spAutoFit/>
          </a:bodyPr>
          <a:lstStyle/>
          <a:p>
            <a:pPr>
              <a:spcBef>
                <a:spcPct val="20000"/>
              </a:spcBef>
            </a:pPr>
            <a:r>
              <a:rPr lang="zh-CN" altLang="en-US">
                <a:latin typeface="楷体_GB2312" pitchFamily="49" charset="-122"/>
                <a:ea typeface="楷体_GB2312" pitchFamily="49" charset="-122"/>
              </a:rPr>
              <a:t>对有序表</a:t>
            </a:r>
            <a:r>
              <a:rPr lang="en-US" altLang="zh-CN">
                <a:latin typeface="楷体_GB2312" pitchFamily="49" charset="-122"/>
                <a:ea typeface="楷体_GB2312" pitchFamily="49" charset="-122"/>
              </a:rPr>
              <a:t>L</a:t>
            </a:r>
            <a:r>
              <a:rPr lang="zh-CN" altLang="en-US">
                <a:latin typeface="楷体_GB2312" pitchFamily="49" charset="-122"/>
                <a:ea typeface="楷体_GB2312" pitchFamily="49" charset="-122"/>
              </a:rPr>
              <a:t>修整算法</a:t>
            </a:r>
          </a:p>
        </p:txBody>
      </p:sp>
      <p:sp>
        <p:nvSpPr>
          <p:cNvPr id="296967" name="Text Box 7"/>
          <p:cNvSpPr txBox="1">
            <a:spLocks noChangeArrowheads="1"/>
          </p:cNvSpPr>
          <p:nvPr/>
        </p:nvSpPr>
        <p:spPr bwMode="auto">
          <a:xfrm>
            <a:off x="228600" y="2001838"/>
            <a:ext cx="4191000" cy="4475162"/>
          </a:xfrm>
          <a:prstGeom prst="rect">
            <a:avLst/>
          </a:prstGeom>
          <a:noFill/>
          <a:ln w="31750">
            <a:solidFill>
              <a:schemeClr val="hlink"/>
            </a:solidFill>
            <a:miter lim="800000"/>
            <a:headEnd/>
            <a:tailEnd/>
          </a:ln>
        </p:spPr>
        <p:txBody>
          <a:bodyPr>
            <a:spAutoFit/>
          </a:bodyPr>
          <a:lstStyle/>
          <a:p>
            <a:pPr>
              <a:spcBef>
                <a:spcPct val="20000"/>
              </a:spcBef>
            </a:pPr>
            <a:r>
              <a:rPr lang="en-US" altLang="zh-CN" sz="2200">
                <a:latin typeface="Times New Roman" pitchFamily="18" charset="0"/>
              </a:rPr>
              <a:t>List </a:t>
            </a:r>
            <a:r>
              <a:rPr lang="en-US" altLang="zh-CN" sz="2200" b="1">
                <a:latin typeface="Times New Roman" pitchFamily="18" charset="0"/>
              </a:rPr>
              <a:t>trim</a:t>
            </a:r>
            <a:r>
              <a:rPr lang="en-US" altLang="zh-CN" sz="2200">
                <a:latin typeface="Times New Roman" pitchFamily="18" charset="0"/>
              </a:rPr>
              <a:t>(L,δ)</a:t>
            </a:r>
          </a:p>
          <a:p>
            <a:pPr>
              <a:spcBef>
                <a:spcPct val="20000"/>
              </a:spcBef>
            </a:pPr>
            <a:r>
              <a:rPr lang="en-US" altLang="zh-CN" sz="2200">
                <a:latin typeface="Times New Roman" pitchFamily="18" charset="0"/>
              </a:rPr>
              <a:t>{  int m=|L|；</a:t>
            </a:r>
          </a:p>
          <a:p>
            <a:pPr algn="just">
              <a:spcBef>
                <a:spcPct val="20000"/>
              </a:spcBef>
            </a:pPr>
            <a:r>
              <a:rPr lang="en-US" altLang="zh-CN" sz="2200">
                <a:latin typeface="Times New Roman" pitchFamily="18" charset="0"/>
              </a:rPr>
              <a:t>   L1=〈L[1]〉；</a:t>
            </a:r>
          </a:p>
          <a:p>
            <a:pPr algn="just">
              <a:spcBef>
                <a:spcPct val="20000"/>
              </a:spcBef>
            </a:pPr>
            <a:r>
              <a:rPr lang="en-US" altLang="zh-CN" sz="2200">
                <a:latin typeface="Times New Roman" pitchFamily="18" charset="0"/>
              </a:rPr>
              <a:t>   int last=L[1]；</a:t>
            </a:r>
          </a:p>
          <a:p>
            <a:pPr algn="just">
              <a:spcBef>
                <a:spcPct val="20000"/>
              </a:spcBef>
            </a:pPr>
            <a:r>
              <a:rPr lang="en-US" altLang="zh-CN" sz="2200">
                <a:latin typeface="Times New Roman" pitchFamily="18" charset="0"/>
              </a:rPr>
              <a:t>   for (int i=2；i&lt;=m；i++) {</a:t>
            </a:r>
          </a:p>
          <a:p>
            <a:pPr algn="just">
              <a:spcBef>
                <a:spcPct val="20000"/>
              </a:spcBef>
            </a:pPr>
            <a:r>
              <a:rPr lang="en-US" altLang="zh-CN" sz="2200">
                <a:latin typeface="Times New Roman" pitchFamily="18" charset="0"/>
              </a:rPr>
              <a:t>     if (last&lt;(1-δ)*L[i]) {</a:t>
            </a:r>
          </a:p>
          <a:p>
            <a:pPr algn="just">
              <a:spcBef>
                <a:spcPct val="20000"/>
              </a:spcBef>
            </a:pPr>
            <a:r>
              <a:rPr lang="en-US" altLang="zh-CN" sz="2200">
                <a:latin typeface="Times New Roman" pitchFamily="18" charset="0"/>
              </a:rPr>
              <a:t>     </a:t>
            </a:r>
            <a:r>
              <a:rPr lang="zh-CN" altLang="en-US" sz="2200">
                <a:latin typeface="Times New Roman" pitchFamily="18" charset="0"/>
              </a:rPr>
              <a:t>将</a:t>
            </a:r>
            <a:r>
              <a:rPr lang="en-US" altLang="zh-CN" sz="2200">
                <a:latin typeface="Times New Roman" pitchFamily="18" charset="0"/>
              </a:rPr>
              <a:t>L[i]</a:t>
            </a:r>
            <a:r>
              <a:rPr lang="zh-CN" altLang="en-US" sz="2200">
                <a:latin typeface="Times New Roman" pitchFamily="18" charset="0"/>
              </a:rPr>
              <a:t>加入表</a:t>
            </a:r>
            <a:r>
              <a:rPr lang="en-US" altLang="zh-CN" sz="2200">
                <a:latin typeface="Times New Roman" pitchFamily="18" charset="0"/>
              </a:rPr>
              <a:t>L1</a:t>
            </a:r>
            <a:r>
              <a:rPr lang="zh-CN" altLang="en-US" sz="2200">
                <a:latin typeface="Times New Roman" pitchFamily="18" charset="0"/>
              </a:rPr>
              <a:t>的尾部；</a:t>
            </a:r>
          </a:p>
          <a:p>
            <a:pPr algn="just">
              <a:spcBef>
                <a:spcPct val="20000"/>
              </a:spcBef>
            </a:pPr>
            <a:r>
              <a:rPr lang="zh-CN" altLang="en-US" sz="2200">
                <a:latin typeface="Times New Roman" pitchFamily="18" charset="0"/>
              </a:rPr>
              <a:t>     </a:t>
            </a:r>
            <a:r>
              <a:rPr lang="en-US" altLang="zh-CN" sz="2200">
                <a:latin typeface="Times New Roman" pitchFamily="18" charset="0"/>
              </a:rPr>
              <a:t>last=L[i]；</a:t>
            </a:r>
          </a:p>
          <a:p>
            <a:pPr algn="just">
              <a:spcBef>
                <a:spcPct val="20000"/>
              </a:spcBef>
            </a:pPr>
            <a:r>
              <a:rPr lang="en-US" altLang="zh-CN" sz="2200">
                <a:latin typeface="Times New Roman" pitchFamily="18" charset="0"/>
              </a:rPr>
              <a:t>     }</a:t>
            </a:r>
          </a:p>
          <a:p>
            <a:pPr algn="just">
              <a:spcBef>
                <a:spcPct val="20000"/>
              </a:spcBef>
            </a:pPr>
            <a:r>
              <a:rPr lang="en-US" altLang="zh-CN" sz="2200">
                <a:latin typeface="Times New Roman" pitchFamily="18" charset="0"/>
              </a:rPr>
              <a:t>   return L1；</a:t>
            </a:r>
          </a:p>
          <a:p>
            <a:pPr>
              <a:spcBef>
                <a:spcPct val="20000"/>
              </a:spcBef>
            </a:pPr>
            <a:r>
              <a:rPr lang="en-US" altLang="zh-CN" sz="2200">
                <a:latin typeface="Times New Roman" pitchFamily="18" charset="0"/>
              </a:rPr>
              <a:t>}</a:t>
            </a:r>
            <a:r>
              <a:rPr lang="en-US" altLang="zh-CN" sz="2200">
                <a:latin typeface="Times New Roman" pitchFamily="18" charset="0"/>
                <a:ea typeface="楷体_GB2312" pitchFamily="49" charset="-122"/>
              </a:rPr>
              <a:t> </a:t>
            </a:r>
            <a:endParaRPr lang="zh-CN" altLang="en-US" sz="2200">
              <a:latin typeface="Times New Roman" pitchFamily="18" charset="0"/>
              <a:ea typeface="楷体_GB2312" pitchFamily="49" charset="-122"/>
            </a:endParaRPr>
          </a:p>
        </p:txBody>
      </p:sp>
      <p:sp>
        <p:nvSpPr>
          <p:cNvPr id="296968" name="Text Box 8"/>
          <p:cNvSpPr txBox="1">
            <a:spLocks noChangeArrowheads="1"/>
          </p:cNvSpPr>
          <p:nvPr/>
        </p:nvSpPr>
        <p:spPr bwMode="auto">
          <a:xfrm>
            <a:off x="5257800" y="1143000"/>
            <a:ext cx="3124200" cy="457200"/>
          </a:xfrm>
          <a:prstGeom prst="rect">
            <a:avLst/>
          </a:prstGeom>
          <a:noFill/>
          <a:ln w="6350">
            <a:noFill/>
            <a:miter lim="800000"/>
            <a:headEnd/>
            <a:tailEnd/>
          </a:ln>
        </p:spPr>
        <p:txBody>
          <a:bodyPr>
            <a:spAutoFit/>
          </a:bodyPr>
          <a:lstStyle/>
          <a:p>
            <a:pPr>
              <a:spcBef>
                <a:spcPct val="20000"/>
              </a:spcBef>
            </a:pPr>
            <a:r>
              <a:rPr lang="zh-CN" altLang="en-US">
                <a:latin typeface="楷体_GB2312" pitchFamily="49" charset="-122"/>
                <a:ea typeface="楷体_GB2312" pitchFamily="49" charset="-122"/>
              </a:rPr>
              <a:t>子集和问题近似方案</a:t>
            </a:r>
          </a:p>
        </p:txBody>
      </p:sp>
      <p:sp>
        <p:nvSpPr>
          <p:cNvPr id="296969" name="Text Box 9"/>
          <p:cNvSpPr txBox="1">
            <a:spLocks noChangeArrowheads="1"/>
          </p:cNvSpPr>
          <p:nvPr/>
        </p:nvSpPr>
        <p:spPr bwMode="auto">
          <a:xfrm>
            <a:off x="4622800" y="2019300"/>
            <a:ext cx="4343400" cy="4475163"/>
          </a:xfrm>
          <a:prstGeom prst="rect">
            <a:avLst/>
          </a:prstGeom>
          <a:noFill/>
          <a:ln w="31750">
            <a:solidFill>
              <a:schemeClr val="hlink"/>
            </a:solidFill>
            <a:miter lim="800000"/>
            <a:headEnd/>
            <a:tailEnd/>
          </a:ln>
        </p:spPr>
        <p:txBody>
          <a:bodyPr>
            <a:spAutoFit/>
          </a:bodyPr>
          <a:lstStyle/>
          <a:p>
            <a:pPr algn="just">
              <a:spcBef>
                <a:spcPct val="20000"/>
              </a:spcBef>
            </a:pPr>
            <a:r>
              <a:rPr lang="en-US" altLang="zh-CN" sz="2200">
                <a:latin typeface="Times New Roman" pitchFamily="18" charset="0"/>
              </a:rPr>
              <a:t>int </a:t>
            </a:r>
            <a:r>
              <a:rPr lang="en-US" altLang="zh-CN" sz="2200" b="1">
                <a:latin typeface="Times New Roman" pitchFamily="18" charset="0"/>
              </a:rPr>
              <a:t>approxSubsetSum</a:t>
            </a:r>
            <a:r>
              <a:rPr lang="en-US" altLang="zh-CN" sz="2200">
                <a:latin typeface="Times New Roman" pitchFamily="18" charset="0"/>
              </a:rPr>
              <a:t>(S,t,ε)</a:t>
            </a:r>
          </a:p>
          <a:p>
            <a:pPr algn="just">
              <a:spcBef>
                <a:spcPct val="20000"/>
              </a:spcBef>
            </a:pPr>
            <a:r>
              <a:rPr lang="en-US" altLang="zh-CN" sz="2200">
                <a:latin typeface="Times New Roman" pitchFamily="18" charset="0"/>
              </a:rPr>
              <a:t>{   n=|S|；</a:t>
            </a:r>
          </a:p>
          <a:p>
            <a:pPr algn="just">
              <a:spcBef>
                <a:spcPct val="20000"/>
              </a:spcBef>
            </a:pPr>
            <a:r>
              <a:rPr lang="en-US" altLang="zh-CN" sz="2200">
                <a:latin typeface="Times New Roman" pitchFamily="18" charset="0"/>
              </a:rPr>
              <a:t>    L[0]=〈0〉；</a:t>
            </a:r>
          </a:p>
          <a:p>
            <a:pPr algn="just">
              <a:spcBef>
                <a:spcPct val="20000"/>
              </a:spcBef>
            </a:pPr>
            <a:r>
              <a:rPr lang="en-US" altLang="zh-CN" sz="2200">
                <a:latin typeface="Times New Roman" pitchFamily="18" charset="0"/>
              </a:rPr>
              <a:t>    for (int i=1；i&lt;=n；i++) {</a:t>
            </a:r>
          </a:p>
          <a:p>
            <a:pPr>
              <a:spcBef>
                <a:spcPct val="20000"/>
              </a:spcBef>
            </a:pPr>
            <a:r>
              <a:rPr lang="en-US" altLang="zh-CN" sz="2200">
                <a:latin typeface="Times New Roman" pitchFamily="18" charset="0"/>
              </a:rPr>
              <a:t>      L[i]=Merge-Lists(L[i-1],</a:t>
            </a:r>
          </a:p>
          <a:p>
            <a:pPr>
              <a:spcBef>
                <a:spcPct val="20000"/>
              </a:spcBef>
            </a:pPr>
            <a:r>
              <a:rPr lang="en-US" altLang="zh-CN" sz="2200">
                <a:latin typeface="Times New Roman" pitchFamily="18" charset="0"/>
              </a:rPr>
              <a:t>		L[i-1]+S[i])； </a:t>
            </a:r>
          </a:p>
          <a:p>
            <a:pPr algn="just">
              <a:spcBef>
                <a:spcPct val="20000"/>
              </a:spcBef>
            </a:pPr>
            <a:r>
              <a:rPr lang="zh-CN" altLang="en-US" sz="2200">
                <a:latin typeface="Times New Roman" pitchFamily="18" charset="0"/>
              </a:rPr>
              <a:t>      </a:t>
            </a:r>
            <a:r>
              <a:rPr lang="en-US" altLang="zh-CN" sz="2200">
                <a:latin typeface="Times New Roman" pitchFamily="18" charset="0"/>
              </a:rPr>
              <a:t>L[i]=Trim(L[i],ε/n)；</a:t>
            </a:r>
          </a:p>
          <a:p>
            <a:pPr algn="just">
              <a:spcBef>
                <a:spcPct val="20000"/>
              </a:spcBef>
            </a:pPr>
            <a:r>
              <a:rPr lang="en-US" altLang="zh-CN" sz="2200">
                <a:latin typeface="Times New Roman" pitchFamily="18" charset="0"/>
              </a:rPr>
              <a:t>      </a:t>
            </a:r>
            <a:r>
              <a:rPr lang="zh-CN" altLang="en-US" sz="2200">
                <a:latin typeface="Times New Roman" pitchFamily="18" charset="0"/>
              </a:rPr>
              <a:t>删去</a:t>
            </a:r>
            <a:r>
              <a:rPr lang="en-US" altLang="zh-CN" sz="2200">
                <a:latin typeface="Times New Roman" pitchFamily="18" charset="0"/>
              </a:rPr>
              <a:t>L[i]</a:t>
            </a:r>
            <a:r>
              <a:rPr lang="zh-CN" altLang="en-US" sz="2200">
                <a:latin typeface="Times New Roman" pitchFamily="18" charset="0"/>
              </a:rPr>
              <a:t>中超过</a:t>
            </a:r>
            <a:r>
              <a:rPr lang="en-US" altLang="zh-CN" sz="2200">
                <a:latin typeface="Times New Roman" pitchFamily="18" charset="0"/>
              </a:rPr>
              <a:t>t</a:t>
            </a:r>
            <a:r>
              <a:rPr lang="zh-CN" altLang="en-US" sz="2200">
                <a:latin typeface="Times New Roman" pitchFamily="18" charset="0"/>
              </a:rPr>
              <a:t>的元素；</a:t>
            </a:r>
          </a:p>
          <a:p>
            <a:pPr algn="just">
              <a:spcBef>
                <a:spcPct val="20000"/>
              </a:spcBef>
            </a:pPr>
            <a:r>
              <a:rPr lang="zh-CN" altLang="en-US" sz="2200">
                <a:latin typeface="Times New Roman" pitchFamily="18" charset="0"/>
              </a:rPr>
              <a:t>      }</a:t>
            </a:r>
          </a:p>
          <a:p>
            <a:pPr algn="just">
              <a:spcBef>
                <a:spcPct val="20000"/>
              </a:spcBef>
            </a:pPr>
            <a:r>
              <a:rPr lang="zh-CN" altLang="en-US" sz="2200">
                <a:latin typeface="Times New Roman" pitchFamily="18" charset="0"/>
              </a:rPr>
              <a:t>    </a:t>
            </a:r>
            <a:r>
              <a:rPr lang="en-US" altLang="zh-CN" sz="2200">
                <a:latin typeface="Times New Roman" pitchFamily="18" charset="0"/>
              </a:rPr>
              <a:t>return max(L[n])；</a:t>
            </a:r>
          </a:p>
          <a:p>
            <a:pPr>
              <a:spcBef>
                <a:spcPct val="20000"/>
              </a:spcBef>
            </a:pPr>
            <a:r>
              <a:rPr lang="en-US" altLang="zh-CN" sz="2200">
                <a:latin typeface="Times New Roman" pitchFamily="18" charset="0"/>
              </a:rPr>
              <a:t>} </a:t>
            </a:r>
            <a:endParaRPr lang="zh-CN" altLang="en-US" sz="2200">
              <a:latin typeface="Times New Roman" pitchFamily="18" charset="0"/>
            </a:endParaRPr>
          </a:p>
        </p:txBody>
      </p:sp>
      <p:sp>
        <p:nvSpPr>
          <p:cNvPr id="48137" name="Text Box 10"/>
          <p:cNvSpPr txBox="1">
            <a:spLocks noChangeArrowheads="1"/>
          </p:cNvSpPr>
          <p:nvPr/>
        </p:nvSpPr>
        <p:spPr bwMode="auto">
          <a:xfrm>
            <a:off x="2066925" y="6507163"/>
            <a:ext cx="549275" cy="92075"/>
          </a:xfrm>
          <a:prstGeom prst="rect">
            <a:avLst/>
          </a:prstGeom>
          <a:noFill/>
          <a:ln w="9525">
            <a:noFill/>
            <a:miter lim="800000"/>
            <a:headEnd/>
            <a:tailEnd/>
          </a:ln>
        </p:spPr>
        <p:txBody>
          <a:bodyPr vert="eaVert" wrap="none">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64"/>
                                        </p:tgtEl>
                                        <p:attrNameLst>
                                          <p:attrName>style.visibility</p:attrName>
                                        </p:attrNameLst>
                                      </p:cBhvr>
                                      <p:to>
                                        <p:strVal val="visible"/>
                                      </p:to>
                                    </p:set>
                                    <p:animEffect transition="in" filter="blinds(horizontal)">
                                      <p:cBhvr>
                                        <p:cTn id="7" dur="500"/>
                                        <p:tgtEl>
                                          <p:spTgt spid="2969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6967"/>
                                        </p:tgtEl>
                                        <p:attrNameLst>
                                          <p:attrName>style.visibility</p:attrName>
                                        </p:attrNameLst>
                                      </p:cBhvr>
                                      <p:to>
                                        <p:strVal val="visible"/>
                                      </p:to>
                                    </p:set>
                                    <p:animEffect transition="in" filter="blinds(horizontal)">
                                      <p:cBhvr>
                                        <p:cTn id="12" dur="500"/>
                                        <p:tgtEl>
                                          <p:spTgt spid="2969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6968"/>
                                        </p:tgtEl>
                                        <p:attrNameLst>
                                          <p:attrName>style.visibility</p:attrName>
                                        </p:attrNameLst>
                                      </p:cBhvr>
                                      <p:to>
                                        <p:strVal val="visible"/>
                                      </p:to>
                                    </p:set>
                                    <p:animEffect transition="in" filter="blinds(horizontal)">
                                      <p:cBhvr>
                                        <p:cTn id="17" dur="500"/>
                                        <p:tgtEl>
                                          <p:spTgt spid="29696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6969"/>
                                        </p:tgtEl>
                                        <p:attrNameLst>
                                          <p:attrName>style.visibility</p:attrName>
                                        </p:attrNameLst>
                                      </p:cBhvr>
                                      <p:to>
                                        <p:strVal val="visible"/>
                                      </p:to>
                                    </p:set>
                                    <p:animEffect transition="in" filter="blinds(horizontal)">
                                      <p:cBhvr>
                                        <p:cTn id="22" dur="500"/>
                                        <p:tgtEl>
                                          <p:spTgt spid="296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autoUpdateAnimBg="0"/>
      <p:bldP spid="296967" grpId="0" animBg="1" autoUpdateAnimBg="0"/>
      <p:bldP spid="296968" grpId="0" autoUpdateAnimBg="0"/>
      <p:bldP spid="296969"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lstStyle/>
          <a:p>
            <a:fld id="{390ECD20-497D-408F-8672-51C57811EB0D}" type="slidenum">
              <a:rPr lang="zh-CN" altLang="en-US" smtClean="0">
                <a:ea typeface="宋体" charset="-122"/>
              </a:rPr>
              <a:pPr/>
              <a:t>41</a:t>
            </a:fld>
            <a:endParaRPr lang="zh-CN" altLang="en-US" smtClean="0">
              <a:ea typeface="宋体" charset="-122"/>
            </a:endParaRPr>
          </a:p>
        </p:txBody>
      </p:sp>
      <p:sp>
        <p:nvSpPr>
          <p:cNvPr id="49155" name="Rectangle 2"/>
          <p:cNvSpPr>
            <a:spLocks noGrp="1" noChangeArrowheads="1"/>
          </p:cNvSpPr>
          <p:nvPr>
            <p:ph type="title"/>
          </p:nvPr>
        </p:nvSpPr>
        <p:spPr>
          <a:xfrm>
            <a:off x="152400" y="228600"/>
            <a:ext cx="8882063" cy="641350"/>
          </a:xfrm>
        </p:spPr>
        <p:txBody>
          <a:bodyPr/>
          <a:lstStyle/>
          <a:p>
            <a:pPr eaLnBrk="1" hangingPunct="1"/>
            <a:r>
              <a:rPr lang="zh-CN" altLang="en-US" sz="3600" smtClean="0"/>
              <a:t>例子：</a:t>
            </a:r>
            <a:endParaRPr lang="en-US" altLang="zh-CN" sz="3600" smtClean="0"/>
          </a:p>
        </p:txBody>
      </p:sp>
      <p:sp>
        <p:nvSpPr>
          <p:cNvPr id="49156" name="Rectangle 3"/>
          <p:cNvSpPr>
            <a:spLocks noChangeArrowheads="1"/>
          </p:cNvSpPr>
          <p:nvPr/>
        </p:nvSpPr>
        <p:spPr bwMode="auto">
          <a:xfrm>
            <a:off x="4305300" y="3257550"/>
            <a:ext cx="9144000" cy="0"/>
          </a:xfrm>
          <a:prstGeom prst="rect">
            <a:avLst/>
          </a:prstGeom>
          <a:noFill/>
          <a:ln w="6350">
            <a:noFill/>
            <a:miter lim="800000"/>
            <a:headEnd/>
            <a:tailEnd/>
          </a:ln>
        </p:spPr>
        <p:txBody>
          <a:bodyPr>
            <a:spAutoFit/>
          </a:bodyPr>
          <a:lstStyle/>
          <a:p>
            <a:endParaRPr lang="zh-CN" altLang="en-US"/>
          </a:p>
        </p:txBody>
      </p:sp>
      <p:sp>
        <p:nvSpPr>
          <p:cNvPr id="447492" name="Text Box 4"/>
          <p:cNvSpPr txBox="1">
            <a:spLocks noChangeArrowheads="1"/>
          </p:cNvSpPr>
          <p:nvPr/>
        </p:nvSpPr>
        <p:spPr bwMode="auto">
          <a:xfrm>
            <a:off x="1143000" y="1052736"/>
            <a:ext cx="7620000" cy="4358116"/>
          </a:xfrm>
          <a:prstGeom prst="rect">
            <a:avLst/>
          </a:prstGeom>
          <a:noFill/>
          <a:ln w="6350">
            <a:noFill/>
            <a:miter lim="800000"/>
            <a:headEnd/>
            <a:tailEnd/>
          </a:ln>
        </p:spPr>
        <p:txBody>
          <a:bodyPr wrap="square">
            <a:spAutoFit/>
          </a:bodyPr>
          <a:lstStyle/>
          <a:p>
            <a:pPr>
              <a:spcBef>
                <a:spcPct val="20000"/>
              </a:spcBef>
            </a:pPr>
            <a:r>
              <a:rPr lang="en-US" altLang="zh-CN" dirty="0">
                <a:latin typeface="楷体_GB2312" pitchFamily="49" charset="-122"/>
                <a:ea typeface="楷体_GB2312" pitchFamily="49" charset="-122"/>
              </a:rPr>
              <a:t>S=&lt;104,102,201,101&gt;, t=308, </a:t>
            </a:r>
            <a:r>
              <a:rPr lang="en-US" altLang="zh-CN" dirty="0">
                <a:latin typeface="楷体_GB2312" pitchFamily="49" charset="-122"/>
                <a:ea typeface="楷体_GB2312" pitchFamily="49" charset="-122"/>
                <a:sym typeface="Symbol" pitchFamily="18" charset="2"/>
              </a:rPr>
              <a:t>=0.2, </a:t>
            </a:r>
            <a:r>
              <a:rPr lang="en-US" altLang="zh-CN" dirty="0">
                <a:latin typeface="Times New Roman" pitchFamily="18" charset="0"/>
              </a:rPr>
              <a:t>δ= </a:t>
            </a:r>
            <a:r>
              <a:rPr lang="en-US" altLang="zh-CN" dirty="0">
                <a:latin typeface="楷体_GB2312" pitchFamily="49" charset="-122"/>
                <a:ea typeface="楷体_GB2312" pitchFamily="49" charset="-122"/>
                <a:sym typeface="Symbol" pitchFamily="18" charset="2"/>
              </a:rPr>
              <a:t></a:t>
            </a:r>
            <a:r>
              <a:rPr lang="en-US" altLang="zh-CN" dirty="0">
                <a:latin typeface="Times New Roman" pitchFamily="18" charset="0"/>
              </a:rPr>
              <a:t> /n=0.05</a:t>
            </a:r>
            <a:endParaRPr lang="en-US" altLang="zh-CN" dirty="0">
              <a:latin typeface="楷体_GB2312" pitchFamily="49" charset="-122"/>
              <a:ea typeface="楷体_GB2312" pitchFamily="49" charset="-122"/>
              <a:sym typeface="Symbol" pitchFamily="18" charset="2"/>
            </a:endParaRPr>
          </a:p>
          <a:p>
            <a:pPr>
              <a:spcBef>
                <a:spcPct val="20000"/>
              </a:spcBef>
            </a:pPr>
            <a:r>
              <a:rPr lang="en-US" altLang="zh-CN" dirty="0">
                <a:latin typeface="楷体_GB2312" pitchFamily="49" charset="-122"/>
                <a:ea typeface="楷体_GB2312" pitchFamily="49" charset="-122"/>
              </a:rPr>
              <a:t>L[1]=&lt;0,104&gt;</a:t>
            </a:r>
          </a:p>
          <a:p>
            <a:pPr>
              <a:spcBef>
                <a:spcPct val="20000"/>
              </a:spcBef>
            </a:pPr>
            <a:r>
              <a:rPr lang="en-US" altLang="zh-CN" dirty="0">
                <a:latin typeface="楷体_GB2312" pitchFamily="49" charset="-122"/>
                <a:ea typeface="楷体_GB2312" pitchFamily="49" charset="-122"/>
              </a:rPr>
              <a:t>L[1]=&lt;0,104&gt;</a:t>
            </a:r>
          </a:p>
          <a:p>
            <a:pPr>
              <a:spcBef>
                <a:spcPct val="20000"/>
              </a:spcBef>
            </a:pPr>
            <a:r>
              <a:rPr lang="en-US" altLang="zh-CN" dirty="0">
                <a:latin typeface="楷体_GB2312" pitchFamily="49" charset="-122"/>
                <a:ea typeface="楷体_GB2312" pitchFamily="49" charset="-122"/>
              </a:rPr>
              <a:t>L[1]=&lt;0,104&gt;</a:t>
            </a:r>
          </a:p>
          <a:p>
            <a:pPr>
              <a:spcBef>
                <a:spcPct val="20000"/>
              </a:spcBef>
            </a:pPr>
            <a:r>
              <a:rPr lang="en-US" altLang="zh-CN" dirty="0">
                <a:latin typeface="楷体_GB2312" pitchFamily="49" charset="-122"/>
                <a:ea typeface="楷体_GB2312" pitchFamily="49" charset="-122"/>
              </a:rPr>
              <a:t>L[2]=&lt;0,102,104,206&gt;</a:t>
            </a:r>
          </a:p>
          <a:p>
            <a:pPr>
              <a:spcBef>
                <a:spcPct val="20000"/>
              </a:spcBef>
            </a:pPr>
            <a:r>
              <a:rPr lang="en-US" altLang="zh-CN" dirty="0">
                <a:latin typeface="楷体_GB2312" pitchFamily="49" charset="-122"/>
                <a:ea typeface="楷体_GB2312" pitchFamily="49" charset="-122"/>
              </a:rPr>
              <a:t>L[2]=&lt;0,102,206&gt;</a:t>
            </a:r>
          </a:p>
          <a:p>
            <a:pPr>
              <a:spcBef>
                <a:spcPct val="20000"/>
              </a:spcBef>
            </a:pPr>
            <a:r>
              <a:rPr lang="en-US" altLang="zh-CN" dirty="0">
                <a:latin typeface="楷体_GB2312" pitchFamily="49" charset="-122"/>
                <a:ea typeface="楷体_GB2312" pitchFamily="49" charset="-122"/>
              </a:rPr>
              <a:t>L[2]=&lt;0,102,206&gt;</a:t>
            </a:r>
          </a:p>
          <a:p>
            <a:pPr>
              <a:spcBef>
                <a:spcPct val="20000"/>
              </a:spcBef>
            </a:pPr>
            <a:r>
              <a:rPr lang="en-US" altLang="zh-CN" dirty="0">
                <a:latin typeface="楷体_GB2312" pitchFamily="49" charset="-122"/>
                <a:ea typeface="楷体_GB2312" pitchFamily="49" charset="-122"/>
              </a:rPr>
              <a:t>L[3]=&lt;0,102,201,206,303,407&gt;</a:t>
            </a:r>
          </a:p>
          <a:p>
            <a:pPr>
              <a:spcBef>
                <a:spcPct val="20000"/>
              </a:spcBef>
            </a:pPr>
            <a:r>
              <a:rPr lang="en-US" altLang="zh-CN" dirty="0">
                <a:latin typeface="楷体_GB2312" pitchFamily="49" charset="-122"/>
                <a:ea typeface="楷体_GB2312" pitchFamily="49" charset="-122"/>
              </a:rPr>
              <a:t>L[3]=&lt;0,102,201, 303,407&gt;</a:t>
            </a:r>
          </a:p>
          <a:p>
            <a:pPr>
              <a:spcBef>
                <a:spcPct val="20000"/>
              </a:spcBef>
            </a:pPr>
            <a:r>
              <a:rPr lang="en-US" altLang="zh-CN" dirty="0">
                <a:latin typeface="楷体_GB2312" pitchFamily="49" charset="-122"/>
                <a:ea typeface="楷体_GB2312" pitchFamily="49" charset="-122"/>
              </a:rPr>
              <a:t>L[3]=&lt;0,102,201, 303 &gt;</a:t>
            </a:r>
          </a:p>
          <a:p>
            <a:pPr>
              <a:spcBef>
                <a:spcPct val="20000"/>
              </a:spcBef>
            </a:pPr>
            <a:r>
              <a:rPr lang="en-US" altLang="zh-CN" dirty="0">
                <a:latin typeface="楷体_GB2312" pitchFamily="49" charset="-122"/>
                <a:ea typeface="楷体_GB2312" pitchFamily="49" charset="-122"/>
              </a:rPr>
              <a:t>L[4]=&lt;0,101,102,201,203,302,303,404&gt;</a:t>
            </a:r>
          </a:p>
          <a:p>
            <a:pPr>
              <a:spcBef>
                <a:spcPct val="20000"/>
              </a:spcBef>
            </a:pPr>
            <a:r>
              <a:rPr lang="en-US" altLang="zh-CN" dirty="0">
                <a:latin typeface="楷体_GB2312" pitchFamily="49" charset="-122"/>
                <a:ea typeface="楷体_GB2312" pitchFamily="49" charset="-122"/>
              </a:rPr>
              <a:t>L[4]=&lt;0,102, 201, 302, 404&gt;</a:t>
            </a:r>
          </a:p>
          <a:p>
            <a:pPr>
              <a:spcBef>
                <a:spcPct val="20000"/>
              </a:spcBef>
            </a:pPr>
            <a:r>
              <a:rPr lang="en-US" altLang="zh-CN" dirty="0">
                <a:latin typeface="楷体_GB2312" pitchFamily="49" charset="-122"/>
                <a:ea typeface="楷体_GB2312" pitchFamily="49" charset="-122"/>
              </a:rPr>
              <a:t>L[4]=&lt; 0,101, 201, </a:t>
            </a:r>
            <a:r>
              <a:rPr lang="en-US" altLang="zh-CN" dirty="0">
                <a:solidFill>
                  <a:srgbClr val="0000CC"/>
                </a:solidFill>
                <a:latin typeface="楷体_GB2312" pitchFamily="49" charset="-122"/>
                <a:ea typeface="楷体_GB2312" pitchFamily="49" charset="-122"/>
              </a:rPr>
              <a:t>302</a:t>
            </a:r>
            <a:r>
              <a:rPr lang="en-US" altLang="zh-CN" dirty="0">
                <a:solidFill>
                  <a:srgbClr val="FF0000"/>
                </a:solidFill>
                <a:latin typeface="楷体_GB2312" pitchFamily="49" charset="-122"/>
                <a:ea typeface="楷体_GB2312" pitchFamily="49" charset="-122"/>
              </a:rPr>
              <a:t> </a:t>
            </a:r>
            <a:r>
              <a:rPr lang="en-US" altLang="zh-CN" dirty="0">
                <a:latin typeface="楷体_GB2312" pitchFamily="49" charset="-122"/>
                <a:ea typeface="楷体_GB2312" pitchFamily="49" charset="-122"/>
              </a:rPr>
              <a:t>&gt;   c*=104+102+101=</a:t>
            </a:r>
            <a:r>
              <a:rPr lang="en-US" altLang="zh-CN" dirty="0">
                <a:solidFill>
                  <a:srgbClr val="FF0000"/>
                </a:solidFill>
                <a:latin typeface="楷体_GB2312" pitchFamily="49" charset="-122"/>
                <a:ea typeface="楷体_GB2312" pitchFamily="49" charset="-122"/>
              </a:rPr>
              <a:t>307</a:t>
            </a:r>
          </a:p>
        </p:txBody>
      </p:sp>
      <p:sp>
        <p:nvSpPr>
          <p:cNvPr id="49158" name="Text Box 8"/>
          <p:cNvSpPr txBox="1">
            <a:spLocks noChangeArrowheads="1"/>
          </p:cNvSpPr>
          <p:nvPr/>
        </p:nvSpPr>
        <p:spPr bwMode="auto">
          <a:xfrm>
            <a:off x="2066925" y="6507163"/>
            <a:ext cx="549275" cy="92075"/>
          </a:xfrm>
          <a:prstGeom prst="rect">
            <a:avLst/>
          </a:prstGeom>
          <a:noFill/>
          <a:ln w="9525">
            <a:noFill/>
            <a:miter lim="800000"/>
            <a:headEnd/>
            <a:tailEnd/>
          </a:ln>
        </p:spPr>
        <p:txBody>
          <a:bodyPr vert="eaVert" wrap="none">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7492"/>
                                        </p:tgtEl>
                                        <p:attrNameLst>
                                          <p:attrName>style.visibility</p:attrName>
                                        </p:attrNameLst>
                                      </p:cBhvr>
                                      <p:to>
                                        <p:strVal val="visible"/>
                                      </p:to>
                                    </p:set>
                                    <p:animEffect transition="in" filter="blinds(horizontal)">
                                      <p:cBhvr>
                                        <p:cTn id="7" dur="500"/>
                                        <p:tgtEl>
                                          <p:spTgt spid="447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2"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p>
            <a:fld id="{0F27D251-F15E-4C5B-A585-D7751A171E15}" type="slidenum">
              <a:rPr lang="zh-CN" altLang="en-US" smtClean="0">
                <a:ea typeface="宋体" charset="-122"/>
              </a:rPr>
              <a:pPr/>
              <a:t>42</a:t>
            </a:fld>
            <a:endParaRPr lang="zh-CN" altLang="en-US" smtClean="0">
              <a:ea typeface="宋体" charset="-122"/>
            </a:endParaRPr>
          </a:p>
        </p:txBody>
      </p:sp>
      <p:sp>
        <p:nvSpPr>
          <p:cNvPr id="50179" name="Rectangle 2"/>
          <p:cNvSpPr>
            <a:spLocks noGrp="1" noChangeArrowheads="1"/>
          </p:cNvSpPr>
          <p:nvPr>
            <p:ph type="title"/>
          </p:nvPr>
        </p:nvSpPr>
        <p:spPr>
          <a:xfrm>
            <a:off x="251520" y="260648"/>
            <a:ext cx="8272462" cy="641350"/>
          </a:xfrm>
        </p:spPr>
        <p:txBody>
          <a:bodyPr/>
          <a:lstStyle/>
          <a:p>
            <a:pPr eaLnBrk="1" hangingPunct="1"/>
            <a:r>
              <a:rPr lang="zh-CN" altLang="en-US" sz="3600" dirty="0" smtClean="0"/>
              <a:t>算法 </a:t>
            </a:r>
            <a:r>
              <a:rPr lang="en-US" altLang="zh-CN" sz="3600" dirty="0" err="1" smtClean="0"/>
              <a:t>approxSubsetSum</a:t>
            </a:r>
            <a:r>
              <a:rPr lang="zh-CN" altLang="en-US" sz="3600" dirty="0" smtClean="0"/>
              <a:t>性能分析：</a:t>
            </a:r>
          </a:p>
        </p:txBody>
      </p:sp>
      <p:sp>
        <p:nvSpPr>
          <p:cNvPr id="50180" name="Rectangle 3"/>
          <p:cNvSpPr>
            <a:spLocks noChangeArrowheads="1"/>
          </p:cNvSpPr>
          <p:nvPr/>
        </p:nvSpPr>
        <p:spPr bwMode="auto">
          <a:xfrm>
            <a:off x="4305300" y="3257550"/>
            <a:ext cx="9144000" cy="0"/>
          </a:xfrm>
          <a:prstGeom prst="rect">
            <a:avLst/>
          </a:prstGeom>
          <a:noFill/>
          <a:ln w="6350">
            <a:noFill/>
            <a:miter lim="800000"/>
            <a:headEnd/>
            <a:tailEnd/>
          </a:ln>
        </p:spPr>
        <p:txBody>
          <a:bodyPr>
            <a:spAutoFit/>
          </a:bodyPr>
          <a:lstStyle/>
          <a:p>
            <a:endParaRPr lang="zh-CN" altLang="en-US"/>
          </a:p>
        </p:txBody>
      </p:sp>
      <p:sp>
        <p:nvSpPr>
          <p:cNvPr id="448516" name="Text Box 4"/>
          <p:cNvSpPr txBox="1">
            <a:spLocks noChangeArrowheads="1"/>
          </p:cNvSpPr>
          <p:nvPr/>
        </p:nvSpPr>
        <p:spPr bwMode="auto">
          <a:xfrm>
            <a:off x="755576" y="1484784"/>
            <a:ext cx="7620000" cy="4648200"/>
          </a:xfrm>
          <a:prstGeom prst="rect">
            <a:avLst/>
          </a:prstGeom>
          <a:noFill/>
          <a:ln w="6350">
            <a:noFill/>
            <a:miter lim="800000"/>
            <a:headEnd/>
            <a:tailEnd/>
          </a:ln>
        </p:spPr>
        <p:txBody>
          <a:bodyPr>
            <a:spAutoFit/>
          </a:bodyPr>
          <a:lstStyle/>
          <a:p>
            <a:pPr>
              <a:spcBef>
                <a:spcPct val="20000"/>
              </a:spcBef>
            </a:pPr>
            <a:r>
              <a:rPr lang="en-US" altLang="zh-CN" sz="3200" dirty="0">
                <a:latin typeface="楷体_GB2312" pitchFamily="49" charset="-122"/>
                <a:ea typeface="楷体_GB2312" pitchFamily="49" charset="-122"/>
              </a:rPr>
              <a:t>1. </a:t>
            </a:r>
            <a:r>
              <a:rPr lang="zh-CN" altLang="en-US" sz="3200" dirty="0">
                <a:latin typeface="楷体_GB2312" pitchFamily="49" charset="-122"/>
                <a:ea typeface="楷体_GB2312" pitchFamily="49" charset="-122"/>
              </a:rPr>
              <a:t>算法的近似解是</a:t>
            </a:r>
            <a:r>
              <a:rPr lang="en-US" altLang="zh-CN" sz="3200" dirty="0">
                <a:latin typeface="楷体_GB2312" pitchFamily="49" charset="-122"/>
                <a:ea typeface="楷体_GB2312" pitchFamily="49" charset="-122"/>
              </a:rPr>
              <a:t>S</a:t>
            </a:r>
            <a:r>
              <a:rPr lang="zh-CN" altLang="en-US" sz="3200" dirty="0">
                <a:latin typeface="楷体_GB2312" pitchFamily="49" charset="-122"/>
                <a:ea typeface="楷体_GB2312" pitchFamily="49" charset="-122"/>
              </a:rPr>
              <a:t>的一个子集和，它关于最优解的相对误差不超过预先给定的误差界</a:t>
            </a:r>
            <a:r>
              <a:rPr lang="en-US" altLang="zh-CN" sz="3200" dirty="0">
                <a:latin typeface="楷体_GB2312" pitchFamily="49" charset="-122"/>
                <a:ea typeface="楷体_GB2312" pitchFamily="49" charset="-122"/>
                <a:sym typeface="Symbol" pitchFamily="18" charset="2"/>
              </a:rPr>
              <a:t> </a:t>
            </a:r>
            <a:r>
              <a:rPr lang="zh-CN" altLang="en-US" sz="3200" dirty="0">
                <a:latin typeface="楷体_GB2312" pitchFamily="49" charset="-122"/>
                <a:ea typeface="楷体_GB2312" pitchFamily="49" charset="-122"/>
              </a:rPr>
              <a:t>。</a:t>
            </a:r>
          </a:p>
          <a:p>
            <a:pPr>
              <a:spcBef>
                <a:spcPct val="20000"/>
              </a:spcBef>
            </a:pPr>
            <a:r>
              <a:rPr lang="zh-CN" altLang="en-US" sz="3200" dirty="0">
                <a:latin typeface="楷体_GB2312" pitchFamily="49" charset="-122"/>
                <a:ea typeface="楷体_GB2312" pitchFamily="49" charset="-122"/>
              </a:rPr>
              <a:t>2</a:t>
            </a:r>
            <a:r>
              <a:rPr lang="en-US" altLang="zh-CN" sz="3200" dirty="0">
                <a:latin typeface="楷体_GB2312" pitchFamily="49" charset="-122"/>
                <a:ea typeface="楷体_GB2312" pitchFamily="49" charset="-122"/>
              </a:rPr>
              <a:t>.</a:t>
            </a:r>
            <a:r>
              <a:rPr lang="zh-CN" altLang="en-US" sz="3200" dirty="0">
                <a:latin typeface="楷体_GB2312" pitchFamily="49" charset="-122"/>
                <a:ea typeface="楷体_GB2312" pitchFamily="49" charset="-122"/>
              </a:rPr>
              <a:t> 算法的计算时间是关于输入规模 </a:t>
            </a:r>
            <a:r>
              <a:rPr lang="en-US" altLang="zh-CN" sz="3200" dirty="0">
                <a:latin typeface="楷体_GB2312" pitchFamily="49" charset="-122"/>
                <a:ea typeface="楷体_GB2312" pitchFamily="49" charset="-122"/>
              </a:rPr>
              <a:t>n </a:t>
            </a:r>
            <a:r>
              <a:rPr lang="zh-CN" altLang="en-US" sz="3200" dirty="0">
                <a:latin typeface="楷体_GB2312" pitchFamily="49" charset="-122"/>
                <a:ea typeface="楷体_GB2312" pitchFamily="49" charset="-122"/>
              </a:rPr>
              <a:t>和1/</a:t>
            </a:r>
            <a:r>
              <a:rPr lang="en-US" altLang="zh-CN" sz="3200" dirty="0">
                <a:latin typeface="楷体_GB2312" pitchFamily="49" charset="-122"/>
                <a:ea typeface="楷体_GB2312" pitchFamily="49" charset="-122"/>
                <a:sym typeface="Symbol" pitchFamily="18" charset="2"/>
              </a:rPr>
              <a:t></a:t>
            </a:r>
            <a:r>
              <a:rPr lang="zh-CN" altLang="en-US" sz="3200" dirty="0">
                <a:latin typeface="楷体_GB2312" pitchFamily="49" charset="-122"/>
                <a:ea typeface="楷体_GB2312" pitchFamily="49" charset="-122"/>
                <a:sym typeface="Symbol" pitchFamily="18" charset="2"/>
              </a:rPr>
              <a:t>的多项式。</a:t>
            </a:r>
            <a:endParaRPr lang="en-US" altLang="zh-CN" sz="3200" dirty="0">
              <a:latin typeface="楷体_GB2312" pitchFamily="49" charset="-122"/>
              <a:ea typeface="楷体_GB2312" pitchFamily="49" charset="-122"/>
              <a:sym typeface="Symbol" pitchFamily="18" charset="2"/>
            </a:endParaRPr>
          </a:p>
          <a:p>
            <a:r>
              <a:rPr lang="en-US" altLang="zh-CN" sz="3200" dirty="0">
                <a:latin typeface="楷体_GB2312" pitchFamily="49" charset="-122"/>
                <a:ea typeface="楷体_GB2312" pitchFamily="49" charset="-122"/>
              </a:rPr>
              <a:t>3.</a:t>
            </a:r>
            <a:r>
              <a:rPr lang="zh-CN" altLang="en-US" sz="3200" dirty="0">
                <a:latin typeface="楷体_GB2312" pitchFamily="49" charset="-122"/>
                <a:ea typeface="楷体_GB2312" pitchFamily="49" charset="-122"/>
              </a:rPr>
              <a:t> 算法</a:t>
            </a:r>
            <a:r>
              <a:rPr lang="en-US" altLang="zh-CN" sz="3200" dirty="0" err="1">
                <a:latin typeface="楷体_GB2312" pitchFamily="49" charset="-122"/>
                <a:ea typeface="楷体_GB2312" pitchFamily="49" charset="-122"/>
              </a:rPr>
              <a:t>approxSubsetSum</a:t>
            </a:r>
            <a:r>
              <a:rPr lang="zh-CN" altLang="en-US" sz="3200" dirty="0">
                <a:latin typeface="楷体_GB2312" pitchFamily="49" charset="-122"/>
                <a:ea typeface="楷体_GB2312" pitchFamily="49" charset="-122"/>
              </a:rPr>
              <a:t>的计算时间为</a:t>
            </a:r>
            <a:r>
              <a:rPr lang="en-US" altLang="zh-CN" sz="3200" dirty="0">
                <a:latin typeface="楷体_GB2312" pitchFamily="49" charset="-122"/>
                <a:ea typeface="楷体_GB2312" pitchFamily="49" charset="-122"/>
              </a:rPr>
              <a:t>O(n2/</a:t>
            </a:r>
            <a:r>
              <a:rPr lang="en-US" altLang="zh-CN" sz="3200" dirty="0">
                <a:latin typeface="楷体_GB2312" pitchFamily="49" charset="-122"/>
                <a:ea typeface="楷体_GB2312" pitchFamily="49" charset="-122"/>
                <a:sym typeface="Symbol" pitchFamily="18" charset="2"/>
              </a:rPr>
              <a:t> </a:t>
            </a:r>
            <a:r>
              <a:rPr lang="en-US" altLang="zh-CN" sz="3200" dirty="0">
                <a:latin typeface="楷体_GB2312" pitchFamily="49" charset="-122"/>
                <a:ea typeface="楷体_GB2312" pitchFamily="49" charset="-122"/>
              </a:rPr>
              <a:t>)</a:t>
            </a:r>
          </a:p>
          <a:p>
            <a:r>
              <a:rPr lang="en-US" altLang="zh-CN" sz="3200" dirty="0">
                <a:latin typeface="楷体_GB2312" pitchFamily="49" charset="-122"/>
                <a:ea typeface="楷体_GB2312" pitchFamily="49" charset="-122"/>
              </a:rPr>
              <a:t>4.</a:t>
            </a:r>
            <a:r>
              <a:rPr lang="zh-CN" altLang="en-US" sz="3200" dirty="0">
                <a:latin typeface="楷体_GB2312" pitchFamily="49" charset="-122"/>
                <a:ea typeface="楷体_GB2312" pitchFamily="49" charset="-122"/>
              </a:rPr>
              <a:t> 是一个完全多项式时间近似格式</a:t>
            </a:r>
            <a:endParaRPr lang="en-US" altLang="zh-CN" sz="3200" dirty="0">
              <a:latin typeface="楷体_GB2312" pitchFamily="49" charset="-122"/>
              <a:ea typeface="楷体_GB2312" pitchFamily="49" charset="-122"/>
            </a:endParaRPr>
          </a:p>
          <a:p>
            <a:pPr>
              <a:spcBef>
                <a:spcPct val="20000"/>
              </a:spcBef>
            </a:pPr>
            <a:endParaRPr lang="zh-CN" altLang="en-US" sz="2800" dirty="0">
              <a:latin typeface="楷体_GB2312" pitchFamily="49" charset="-122"/>
              <a:ea typeface="楷体_GB2312" pitchFamily="49" charset="-122"/>
              <a:sym typeface="Symbol" pitchFamily="18" charset="2"/>
            </a:endParaRPr>
          </a:p>
        </p:txBody>
      </p:sp>
      <p:sp>
        <p:nvSpPr>
          <p:cNvPr id="50182" name="Text Box 5"/>
          <p:cNvSpPr txBox="1">
            <a:spLocks noChangeArrowheads="1"/>
          </p:cNvSpPr>
          <p:nvPr/>
        </p:nvSpPr>
        <p:spPr bwMode="auto">
          <a:xfrm>
            <a:off x="2066925" y="6507163"/>
            <a:ext cx="549275" cy="92075"/>
          </a:xfrm>
          <a:prstGeom prst="rect">
            <a:avLst/>
          </a:prstGeom>
          <a:noFill/>
          <a:ln w="9525">
            <a:noFill/>
            <a:miter lim="800000"/>
            <a:headEnd/>
            <a:tailEnd/>
          </a:ln>
        </p:spPr>
        <p:txBody>
          <a:bodyPr vert="eaVert" wrap="none">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8516"/>
                                        </p:tgtEl>
                                        <p:attrNameLst>
                                          <p:attrName>style.visibility</p:attrName>
                                        </p:attrNameLst>
                                      </p:cBhvr>
                                      <p:to>
                                        <p:strVal val="visible"/>
                                      </p:to>
                                    </p:set>
                                    <p:animEffect transition="in" filter="blinds(horizontal)">
                                      <p:cBhvr>
                                        <p:cTn id="7" dur="500"/>
                                        <p:tgtEl>
                                          <p:spTgt spid="448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 Box 4"/>
          <p:cNvSpPr txBox="1">
            <a:spLocks noChangeArrowheads="1"/>
          </p:cNvSpPr>
          <p:nvPr/>
        </p:nvSpPr>
        <p:spPr bwMode="auto">
          <a:xfrm>
            <a:off x="899592" y="332656"/>
            <a:ext cx="6248400" cy="641350"/>
          </a:xfrm>
          <a:prstGeom prst="rect">
            <a:avLst/>
          </a:prstGeom>
          <a:noFill/>
          <a:ln w="9525">
            <a:noFill/>
            <a:miter lim="800000"/>
            <a:headEnd/>
            <a:tailEnd/>
          </a:ln>
          <a:effectLst/>
        </p:spPr>
        <p:txBody>
          <a:bodyPr>
            <a:spAutoFit/>
          </a:bodyPr>
          <a:lstStyle/>
          <a:p>
            <a:pPr algn="ctr">
              <a:spcBef>
                <a:spcPct val="50000"/>
              </a:spcBef>
            </a:pPr>
            <a:r>
              <a:rPr lang="en-US" altLang="zh-CN" sz="3600" b="1" dirty="0" smtClean="0">
                <a:latin typeface="宋体" charset="-122"/>
              </a:rPr>
              <a:t>  </a:t>
            </a:r>
            <a:r>
              <a:rPr lang="zh-CN" altLang="en-US" sz="3600" b="1" dirty="0">
                <a:latin typeface="宋体" charset="-122"/>
              </a:rPr>
              <a:t>装箱问题</a:t>
            </a:r>
          </a:p>
        </p:txBody>
      </p:sp>
      <p:sp>
        <p:nvSpPr>
          <p:cNvPr id="30779" name="Rectangle 59"/>
          <p:cNvSpPr>
            <a:spLocks noChangeArrowheads="1"/>
          </p:cNvSpPr>
          <p:nvPr/>
        </p:nvSpPr>
        <p:spPr bwMode="auto">
          <a:xfrm>
            <a:off x="4262438" y="2973388"/>
            <a:ext cx="9144000" cy="0"/>
          </a:xfrm>
          <a:prstGeom prst="rect">
            <a:avLst/>
          </a:prstGeom>
          <a:noFill/>
          <a:ln w="9525">
            <a:noFill/>
            <a:miter lim="800000"/>
            <a:headEnd/>
            <a:tailEnd/>
          </a:ln>
          <a:effectLst/>
        </p:spPr>
        <p:txBody>
          <a:bodyPr>
            <a:spAutoFit/>
          </a:bodyPr>
          <a:lstStyle/>
          <a:p>
            <a:endParaRPr lang="zh-CN" altLang="en-US"/>
          </a:p>
        </p:txBody>
      </p:sp>
      <p:sp>
        <p:nvSpPr>
          <p:cNvPr id="30788" name="Rectangle 68"/>
          <p:cNvSpPr>
            <a:spLocks noChangeArrowheads="1"/>
          </p:cNvSpPr>
          <p:nvPr/>
        </p:nvSpPr>
        <p:spPr bwMode="auto">
          <a:xfrm>
            <a:off x="4262438" y="3363913"/>
            <a:ext cx="9144000" cy="0"/>
          </a:xfrm>
          <a:prstGeom prst="rect">
            <a:avLst/>
          </a:prstGeom>
          <a:noFill/>
          <a:ln w="9525">
            <a:noFill/>
            <a:miter lim="800000"/>
            <a:headEnd/>
            <a:tailEnd/>
          </a:ln>
          <a:effectLst/>
        </p:spPr>
        <p:txBody>
          <a:bodyPr>
            <a:spAutoFit/>
          </a:bodyPr>
          <a:lstStyle/>
          <a:p>
            <a:endParaRPr lang="zh-CN" altLang="en-US"/>
          </a:p>
        </p:txBody>
      </p:sp>
      <p:sp>
        <p:nvSpPr>
          <p:cNvPr id="30798" name="Text Box 78"/>
          <p:cNvSpPr txBox="1">
            <a:spLocks noChangeArrowheads="1"/>
          </p:cNvSpPr>
          <p:nvPr/>
        </p:nvSpPr>
        <p:spPr bwMode="auto">
          <a:xfrm>
            <a:off x="609600" y="1196975"/>
            <a:ext cx="7848600" cy="5203825"/>
          </a:xfrm>
          <a:prstGeom prst="rect">
            <a:avLst/>
          </a:prstGeom>
          <a:noFill/>
          <a:ln w="9525">
            <a:noFill/>
            <a:miter lim="800000"/>
            <a:headEnd/>
            <a:tailEnd/>
          </a:ln>
          <a:effectLst/>
        </p:spPr>
        <p:txBody>
          <a:bodyPr>
            <a:spAutoFit/>
          </a:bodyPr>
          <a:lstStyle/>
          <a:p>
            <a:pPr algn="just">
              <a:spcBef>
                <a:spcPct val="50000"/>
              </a:spcBef>
            </a:pPr>
            <a:r>
              <a:rPr lang="en-US" altLang="zh-CN">
                <a:latin typeface="宋体" charset="-122"/>
              </a:rPr>
              <a:t>    </a:t>
            </a:r>
            <a:r>
              <a:rPr lang="zh-CN" altLang="en-US">
                <a:latin typeface="宋体" charset="-122"/>
              </a:rPr>
              <a:t>设有</a:t>
            </a:r>
            <a:r>
              <a:rPr lang="en-US" altLang="zh-CN" i="1"/>
              <a:t>n</a:t>
            </a:r>
            <a:r>
              <a:rPr lang="zh-CN" altLang="en-US">
                <a:latin typeface="宋体" charset="-122"/>
              </a:rPr>
              <a:t>个物品和若干个容量为</a:t>
            </a:r>
            <a:r>
              <a:rPr lang="en-US" altLang="zh-CN" i="1"/>
              <a:t>C</a:t>
            </a:r>
            <a:r>
              <a:rPr lang="zh-CN" altLang="en-US">
                <a:latin typeface="宋体" charset="-122"/>
              </a:rPr>
              <a:t>的箱子，</a:t>
            </a:r>
            <a:r>
              <a:rPr lang="en-US" altLang="zh-CN" i="1"/>
              <a:t>n</a:t>
            </a:r>
            <a:r>
              <a:rPr lang="zh-CN" altLang="en-US">
                <a:latin typeface="宋体" charset="-122"/>
              </a:rPr>
              <a:t>个物品的体积分别为</a:t>
            </a:r>
            <a:r>
              <a:rPr lang="en-US" altLang="zh-CN"/>
              <a:t>{</a:t>
            </a:r>
            <a:r>
              <a:rPr lang="en-US" altLang="zh-CN" i="1"/>
              <a:t>s</a:t>
            </a:r>
            <a:r>
              <a:rPr lang="en-US" altLang="zh-CN" baseline="-30000"/>
              <a:t>1</a:t>
            </a:r>
            <a:r>
              <a:rPr lang="en-US" altLang="zh-CN"/>
              <a:t>, </a:t>
            </a:r>
            <a:r>
              <a:rPr lang="en-US" altLang="zh-CN" i="1"/>
              <a:t>s</a:t>
            </a:r>
            <a:r>
              <a:rPr lang="en-US" altLang="zh-CN" baseline="-30000"/>
              <a:t>2</a:t>
            </a:r>
            <a:r>
              <a:rPr lang="en-US" altLang="zh-CN"/>
              <a:t>, </a:t>
            </a:r>
            <a:r>
              <a:rPr lang="en-US" altLang="zh-CN">
                <a:latin typeface="Times New Roman"/>
              </a:rPr>
              <a:t>…</a:t>
            </a:r>
            <a:r>
              <a:rPr lang="en-US" altLang="zh-CN"/>
              <a:t>, </a:t>
            </a:r>
            <a:r>
              <a:rPr lang="en-US" altLang="zh-CN" i="1"/>
              <a:t>s</a:t>
            </a:r>
            <a:r>
              <a:rPr lang="en-US" altLang="zh-CN" i="1" baseline="-30000"/>
              <a:t>n</a:t>
            </a:r>
            <a:r>
              <a:rPr lang="en-US" altLang="zh-CN"/>
              <a:t>}</a:t>
            </a:r>
            <a:r>
              <a:rPr lang="zh-CN" altLang="en-US">
                <a:latin typeface="宋体" charset="-122"/>
              </a:rPr>
              <a:t>，且有</a:t>
            </a:r>
            <a:r>
              <a:rPr lang="en-US" altLang="zh-CN" i="1"/>
              <a:t>s</a:t>
            </a:r>
            <a:r>
              <a:rPr lang="en-US" altLang="zh-CN" i="1" baseline="-30000"/>
              <a:t>i</a:t>
            </a:r>
            <a:r>
              <a:rPr lang="en-US" altLang="zh-CN">
                <a:latin typeface="宋体" charset="-122"/>
              </a:rPr>
              <a:t>≤</a:t>
            </a:r>
            <a:r>
              <a:rPr lang="en-US" altLang="zh-CN" i="1"/>
              <a:t>C</a:t>
            </a:r>
            <a:r>
              <a:rPr lang="zh-CN" altLang="en-US">
                <a:latin typeface="宋体" charset="-122"/>
              </a:rPr>
              <a:t>（</a:t>
            </a:r>
            <a:r>
              <a:rPr lang="en-US" altLang="zh-CN"/>
              <a:t>1</a:t>
            </a:r>
            <a:r>
              <a:rPr lang="en-US" altLang="zh-CN">
                <a:latin typeface="宋体" charset="-122"/>
              </a:rPr>
              <a:t>≤</a:t>
            </a:r>
            <a:r>
              <a:rPr lang="en-US" altLang="zh-CN" i="1"/>
              <a:t>i</a:t>
            </a:r>
            <a:r>
              <a:rPr lang="en-US" altLang="zh-CN">
                <a:latin typeface="宋体" charset="-122"/>
              </a:rPr>
              <a:t>≤</a:t>
            </a:r>
            <a:r>
              <a:rPr lang="en-US" altLang="zh-CN" i="1"/>
              <a:t>n</a:t>
            </a:r>
            <a:r>
              <a:rPr lang="zh-CN" altLang="en-US">
                <a:latin typeface="宋体" charset="-122"/>
              </a:rPr>
              <a:t>），把所有物品分别装入箱子，求占用箱子数最少的装箱方案。</a:t>
            </a:r>
          </a:p>
          <a:p>
            <a:pPr algn="just">
              <a:spcBef>
                <a:spcPct val="50000"/>
              </a:spcBef>
            </a:pPr>
            <a:r>
              <a:rPr lang="zh-CN" altLang="en-US"/>
              <a:t>        最优装箱方案可以通过把</a:t>
            </a:r>
            <a:r>
              <a:rPr lang="en-US" altLang="zh-CN" i="1">
                <a:latin typeface="宋体" charset="-122"/>
              </a:rPr>
              <a:t>n</a:t>
            </a:r>
            <a:r>
              <a:rPr lang="zh-CN" altLang="en-US"/>
              <a:t>个物品划分为若干子集，每个子集的体积和小于</a:t>
            </a:r>
            <a:r>
              <a:rPr lang="en-US" altLang="zh-CN" i="1">
                <a:latin typeface="宋体" charset="-122"/>
              </a:rPr>
              <a:t>C</a:t>
            </a:r>
            <a:r>
              <a:rPr lang="zh-CN" altLang="en-US"/>
              <a:t>，然后取子集个数最少的划分方案。但是，这种划分可能的方案数有</a:t>
            </a:r>
            <a:r>
              <a:rPr lang="en-US" altLang="zh-CN">
                <a:latin typeface="宋体" charset="-122"/>
              </a:rPr>
              <a:t>(</a:t>
            </a:r>
            <a:r>
              <a:rPr lang="en-US" altLang="zh-CN" i="1">
                <a:latin typeface="宋体" charset="-122"/>
              </a:rPr>
              <a:t>n</a:t>
            </a:r>
            <a:r>
              <a:rPr lang="en-US" altLang="zh-CN">
                <a:latin typeface="宋体" charset="-122"/>
              </a:rPr>
              <a:t>/2)</a:t>
            </a:r>
            <a:r>
              <a:rPr lang="en-US" altLang="zh-CN" i="1" baseline="30000">
                <a:latin typeface="宋体" charset="-122"/>
              </a:rPr>
              <a:t>n</a:t>
            </a:r>
            <a:r>
              <a:rPr lang="en-US" altLang="zh-CN" baseline="30000">
                <a:latin typeface="宋体" charset="-122"/>
              </a:rPr>
              <a:t>/2</a:t>
            </a:r>
            <a:r>
              <a:rPr lang="zh-CN" altLang="en-US"/>
              <a:t>种，在多项式时间内不能够保证找到最优装箱方案。</a:t>
            </a:r>
            <a:endParaRPr lang="zh-CN" altLang="en-US">
              <a:latin typeface="宋体" charset="-122"/>
            </a:endParaRPr>
          </a:p>
          <a:p>
            <a:pPr algn="just">
              <a:spcBef>
                <a:spcPct val="50000"/>
              </a:spcBef>
            </a:pPr>
            <a:r>
              <a:rPr lang="zh-CN" altLang="en-US">
                <a:latin typeface="宋体" charset="-122"/>
              </a:rPr>
              <a:t>    大多数装箱问题的近似算法采用贪心策略，即在每个物品装箱时规定一种局部选择方法。下面介绍</a:t>
            </a:r>
            <a:r>
              <a:rPr lang="en-US" altLang="zh-CN">
                <a:latin typeface="宋体" charset="-122"/>
              </a:rPr>
              <a:t>4</a:t>
            </a:r>
            <a:r>
              <a:rPr lang="zh-CN" altLang="en-US">
                <a:latin typeface="宋体" charset="-122"/>
              </a:rPr>
              <a:t>种不同的求解装箱问题的近似算法。</a:t>
            </a:r>
          </a:p>
          <a:p>
            <a:pPr algn="just">
              <a:spcBef>
                <a:spcPct val="50000"/>
              </a:spcBef>
            </a:pPr>
            <a:r>
              <a:rPr lang="en-US" altLang="zh-CN" b="1">
                <a:latin typeface="宋体" charset="-122"/>
              </a:rPr>
              <a:t>1</a:t>
            </a:r>
            <a:r>
              <a:rPr lang="zh-CN" altLang="en-US" b="1"/>
              <a:t>．首次适宜法（</a:t>
            </a:r>
            <a:r>
              <a:rPr lang="en-US" altLang="zh-CN" b="1">
                <a:latin typeface="宋体" charset="-122"/>
              </a:rPr>
              <a:t>First Fit</a:t>
            </a:r>
            <a:r>
              <a:rPr lang="zh-CN" altLang="en-US" b="1"/>
              <a:t>）</a:t>
            </a:r>
            <a:endParaRPr lang="zh-CN" altLang="en-US">
              <a:latin typeface="宋体" charset="-122"/>
            </a:endParaRPr>
          </a:p>
          <a:p>
            <a:pPr algn="just">
              <a:spcBef>
                <a:spcPct val="50000"/>
              </a:spcBef>
            </a:pPr>
            <a:r>
              <a:rPr lang="zh-CN" altLang="en-US"/>
              <a:t>       首次适宜法首先将所有的箱子初始化为空，然后依次</a:t>
            </a:r>
            <a:endParaRPr lang="zh-CN" altLang="en-US">
              <a:latin typeface="宋体"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07" name="Text Box 63"/>
          <p:cNvSpPr txBox="1">
            <a:spLocks noChangeArrowheads="1"/>
          </p:cNvSpPr>
          <p:nvPr/>
        </p:nvSpPr>
        <p:spPr bwMode="auto">
          <a:xfrm>
            <a:off x="611560" y="1052736"/>
            <a:ext cx="8001000" cy="1735138"/>
          </a:xfrm>
          <a:prstGeom prst="rect">
            <a:avLst/>
          </a:prstGeom>
          <a:noFill/>
          <a:ln w="9525">
            <a:noFill/>
            <a:miter lim="800000"/>
            <a:headEnd/>
            <a:tailEnd/>
          </a:ln>
          <a:effectLst/>
        </p:spPr>
        <p:txBody>
          <a:bodyPr>
            <a:spAutoFit/>
          </a:bodyPr>
          <a:lstStyle/>
          <a:p>
            <a:pPr algn="just">
              <a:spcBef>
                <a:spcPct val="50000"/>
              </a:spcBef>
            </a:pPr>
            <a:r>
              <a:rPr lang="zh-CN" altLang="en-US" dirty="0"/>
              <a:t>取每一个物品，将该物品装入第一个能容纳它的箱子中。</a:t>
            </a:r>
          </a:p>
          <a:p>
            <a:pPr algn="just">
              <a:spcBef>
                <a:spcPct val="50000"/>
              </a:spcBef>
            </a:pPr>
            <a:r>
              <a:rPr lang="zh-CN" altLang="en-US" dirty="0"/>
              <a:t>        例如，有</a:t>
            </a:r>
            <a:r>
              <a:rPr lang="en-US" altLang="zh-CN" dirty="0">
                <a:latin typeface="宋体" charset="-122"/>
              </a:rPr>
              <a:t>10</a:t>
            </a:r>
            <a:r>
              <a:rPr lang="zh-CN" altLang="en-US" dirty="0"/>
              <a:t>个物品，其体积分别为</a:t>
            </a:r>
            <a:r>
              <a:rPr lang="en-US" altLang="zh-CN" i="1" dirty="0">
                <a:latin typeface="宋体" charset="-122"/>
              </a:rPr>
              <a:t>S</a:t>
            </a:r>
            <a:r>
              <a:rPr lang="zh-CN" altLang="en-US" dirty="0"/>
              <a:t>＝</a:t>
            </a:r>
            <a:r>
              <a:rPr lang="en-US" altLang="zh-CN" dirty="0">
                <a:latin typeface="宋体" charset="-122"/>
              </a:rPr>
              <a:t>(4, 2, 7, 3, 5, 4, 2, 3, 6, 2)</a:t>
            </a:r>
            <a:r>
              <a:rPr lang="zh-CN" altLang="en-US" dirty="0"/>
              <a:t>，若干个容量为</a:t>
            </a:r>
            <a:r>
              <a:rPr lang="en-US" altLang="zh-CN" dirty="0">
                <a:latin typeface="宋体" charset="-122"/>
              </a:rPr>
              <a:t>10</a:t>
            </a:r>
            <a:r>
              <a:rPr lang="zh-CN" altLang="en-US" dirty="0"/>
              <a:t>的箱子，采用首次适宜法得到的装箱结果如图</a:t>
            </a:r>
            <a:r>
              <a:rPr lang="en-US" altLang="zh-CN" dirty="0">
                <a:latin typeface="宋体" charset="-122"/>
              </a:rPr>
              <a:t>11.3</a:t>
            </a:r>
            <a:r>
              <a:rPr lang="zh-CN" altLang="en-US" dirty="0"/>
              <a:t>所示。</a:t>
            </a:r>
            <a:r>
              <a:rPr lang="zh-CN" altLang="en-US" dirty="0">
                <a:latin typeface="宋体" charset="-122"/>
              </a:rPr>
              <a:t> </a:t>
            </a:r>
            <a:r>
              <a:rPr lang="zh-CN" altLang="en-US" dirty="0"/>
              <a:t> </a:t>
            </a:r>
          </a:p>
        </p:txBody>
      </p:sp>
      <p:grpSp>
        <p:nvGrpSpPr>
          <p:cNvPr id="2" name="Group 68"/>
          <p:cNvGrpSpPr>
            <a:grpSpLocks/>
          </p:cNvGrpSpPr>
          <p:nvPr/>
        </p:nvGrpSpPr>
        <p:grpSpPr bwMode="auto">
          <a:xfrm>
            <a:off x="1854200" y="2743200"/>
            <a:ext cx="4927600" cy="1676400"/>
            <a:chOff x="1849" y="9369"/>
            <a:chExt cx="6800" cy="2310"/>
          </a:xfrm>
        </p:grpSpPr>
        <p:sp>
          <p:nvSpPr>
            <p:cNvPr id="31813" name="Text Box 69"/>
            <p:cNvSpPr txBox="1">
              <a:spLocks noChangeArrowheads="1"/>
            </p:cNvSpPr>
            <p:nvPr/>
          </p:nvSpPr>
          <p:spPr bwMode="auto">
            <a:xfrm>
              <a:off x="1849" y="9371"/>
              <a:ext cx="1000" cy="1417"/>
            </a:xfrm>
            <a:prstGeom prst="rect">
              <a:avLst/>
            </a:prstGeom>
            <a:noFill/>
            <a:ln w="9525">
              <a:solidFill>
                <a:srgbClr val="000000"/>
              </a:solidFill>
              <a:miter lim="800000"/>
              <a:headEnd/>
              <a:tailEnd/>
            </a:ln>
          </p:spPr>
          <p:txBody>
            <a:bodyPr tIns="108000"/>
            <a:lstStyle/>
            <a:p>
              <a:pPr algn="just" eaLnBrk="0" hangingPunct="0">
                <a:spcAft>
                  <a:spcPts val="400"/>
                </a:spcAft>
              </a:pPr>
              <a:r>
                <a:rPr kumimoji="0" lang="en-US" altLang="zh-CN" sz="1400"/>
                <a:t>0.3(</a:t>
              </a:r>
              <a:r>
                <a:rPr kumimoji="0" lang="en-US" altLang="zh-CN" sz="1400" i="1"/>
                <a:t>s</a:t>
              </a:r>
              <a:r>
                <a:rPr kumimoji="0" lang="en-US" altLang="zh-CN" sz="1400" baseline="-25000"/>
                <a:t>4</a:t>
              </a:r>
              <a:r>
                <a:rPr kumimoji="0" lang="en-US" altLang="zh-CN" sz="1400"/>
                <a:t>)</a:t>
              </a:r>
            </a:p>
            <a:p>
              <a:pPr algn="just" eaLnBrk="0" hangingPunct="0">
                <a:spcAft>
                  <a:spcPts val="500"/>
                </a:spcAft>
              </a:pPr>
              <a:r>
                <a:rPr kumimoji="0" lang="en-US" altLang="zh-CN" sz="1400"/>
                <a:t>0.2(</a:t>
              </a:r>
              <a:r>
                <a:rPr kumimoji="0" lang="en-US" altLang="zh-CN" sz="1400" i="1"/>
                <a:t>s</a:t>
              </a:r>
              <a:r>
                <a:rPr kumimoji="0" lang="en-US" altLang="zh-CN" sz="1400" baseline="-25000"/>
                <a:t>2</a:t>
              </a:r>
              <a:r>
                <a:rPr kumimoji="0" lang="en-US" altLang="zh-CN" sz="1400"/>
                <a:t>)</a:t>
              </a:r>
            </a:p>
            <a:p>
              <a:pPr algn="just" eaLnBrk="0" hangingPunct="0"/>
              <a:r>
                <a:rPr kumimoji="0" lang="en-US" altLang="zh-CN" sz="1400"/>
                <a:t>0.4(</a:t>
              </a:r>
              <a:r>
                <a:rPr kumimoji="0" lang="en-US" altLang="zh-CN" sz="1400" i="1"/>
                <a:t>s</a:t>
              </a:r>
              <a:r>
                <a:rPr kumimoji="0" lang="en-US" altLang="zh-CN" sz="1400" baseline="-25000"/>
                <a:t>1</a:t>
              </a:r>
              <a:r>
                <a:rPr kumimoji="0" lang="en-US" altLang="zh-CN" sz="1400"/>
                <a:t>)</a:t>
              </a:r>
            </a:p>
          </p:txBody>
        </p:sp>
        <p:sp>
          <p:nvSpPr>
            <p:cNvPr id="31814" name="Line 70"/>
            <p:cNvSpPr>
              <a:spLocks noChangeShapeType="1"/>
            </p:cNvSpPr>
            <p:nvPr/>
          </p:nvSpPr>
          <p:spPr bwMode="auto">
            <a:xfrm>
              <a:off x="1849" y="10210"/>
              <a:ext cx="990" cy="0"/>
            </a:xfrm>
            <a:prstGeom prst="line">
              <a:avLst/>
            </a:prstGeom>
            <a:noFill/>
            <a:ln w="9525">
              <a:solidFill>
                <a:srgbClr val="000000"/>
              </a:solidFill>
              <a:round/>
              <a:headEnd/>
              <a:tailEnd/>
            </a:ln>
          </p:spPr>
          <p:txBody>
            <a:bodyPr/>
            <a:lstStyle/>
            <a:p>
              <a:endParaRPr lang="zh-CN" altLang="en-US"/>
            </a:p>
          </p:txBody>
        </p:sp>
        <p:sp>
          <p:nvSpPr>
            <p:cNvPr id="31815" name="Line 71"/>
            <p:cNvSpPr>
              <a:spLocks noChangeShapeType="1"/>
            </p:cNvSpPr>
            <p:nvPr/>
          </p:nvSpPr>
          <p:spPr bwMode="auto">
            <a:xfrm>
              <a:off x="1849" y="9938"/>
              <a:ext cx="990" cy="0"/>
            </a:xfrm>
            <a:prstGeom prst="line">
              <a:avLst/>
            </a:prstGeom>
            <a:noFill/>
            <a:ln w="9525">
              <a:solidFill>
                <a:srgbClr val="000000"/>
              </a:solidFill>
              <a:round/>
              <a:headEnd/>
              <a:tailEnd/>
            </a:ln>
          </p:spPr>
          <p:txBody>
            <a:bodyPr/>
            <a:lstStyle/>
            <a:p>
              <a:endParaRPr lang="zh-CN" altLang="en-US"/>
            </a:p>
          </p:txBody>
        </p:sp>
        <p:sp>
          <p:nvSpPr>
            <p:cNvPr id="31816" name="Text Box 72"/>
            <p:cNvSpPr txBox="1">
              <a:spLocks noChangeArrowheads="1"/>
            </p:cNvSpPr>
            <p:nvPr/>
          </p:nvSpPr>
          <p:spPr bwMode="auto">
            <a:xfrm>
              <a:off x="3279" y="9383"/>
              <a:ext cx="1000" cy="1417"/>
            </a:xfrm>
            <a:prstGeom prst="rect">
              <a:avLst/>
            </a:prstGeom>
            <a:noFill/>
            <a:ln w="9525">
              <a:solidFill>
                <a:srgbClr val="000000"/>
              </a:solidFill>
              <a:miter lim="800000"/>
              <a:headEnd/>
              <a:tailEnd/>
            </a:ln>
          </p:spPr>
          <p:txBody>
            <a:bodyPr tIns="72000"/>
            <a:lstStyle/>
            <a:p>
              <a:pPr algn="just" eaLnBrk="0" hangingPunct="0">
                <a:spcAft>
                  <a:spcPts val="1200"/>
                </a:spcAft>
              </a:pPr>
              <a:r>
                <a:rPr kumimoji="0" lang="en-US" altLang="zh-CN" sz="1400"/>
                <a:t>0.2(</a:t>
              </a:r>
              <a:r>
                <a:rPr kumimoji="0" lang="en-US" altLang="zh-CN" sz="1400" i="1"/>
                <a:t>s</a:t>
              </a:r>
              <a:r>
                <a:rPr kumimoji="0" lang="en-US" altLang="zh-CN" sz="1400" baseline="-25000"/>
                <a:t>7</a:t>
              </a:r>
              <a:r>
                <a:rPr kumimoji="0" lang="en-US" altLang="zh-CN" sz="1400"/>
                <a:t>)</a:t>
              </a:r>
            </a:p>
            <a:p>
              <a:pPr algn="just" eaLnBrk="0" hangingPunct="0"/>
              <a:r>
                <a:rPr kumimoji="0" lang="en-US" altLang="zh-CN" sz="1400"/>
                <a:t>0.7(</a:t>
              </a:r>
              <a:r>
                <a:rPr kumimoji="0" lang="en-US" altLang="zh-CN" sz="1400" i="1"/>
                <a:t>s</a:t>
              </a:r>
              <a:r>
                <a:rPr kumimoji="0" lang="en-US" altLang="zh-CN" sz="1400" baseline="-25000"/>
                <a:t>3</a:t>
              </a:r>
              <a:r>
                <a:rPr kumimoji="0" lang="en-US" altLang="zh-CN" sz="1400"/>
                <a:t>)</a:t>
              </a:r>
            </a:p>
          </p:txBody>
        </p:sp>
        <p:sp>
          <p:nvSpPr>
            <p:cNvPr id="31817" name="Line 73"/>
            <p:cNvSpPr>
              <a:spLocks noChangeShapeType="1"/>
            </p:cNvSpPr>
            <p:nvPr/>
          </p:nvSpPr>
          <p:spPr bwMode="auto">
            <a:xfrm>
              <a:off x="3279" y="9801"/>
              <a:ext cx="990" cy="0"/>
            </a:xfrm>
            <a:prstGeom prst="line">
              <a:avLst/>
            </a:prstGeom>
            <a:noFill/>
            <a:ln w="9525">
              <a:solidFill>
                <a:srgbClr val="000000"/>
              </a:solidFill>
              <a:round/>
              <a:headEnd/>
              <a:tailEnd/>
            </a:ln>
          </p:spPr>
          <p:txBody>
            <a:bodyPr/>
            <a:lstStyle/>
            <a:p>
              <a:endParaRPr lang="zh-CN" altLang="en-US"/>
            </a:p>
          </p:txBody>
        </p:sp>
        <p:sp>
          <p:nvSpPr>
            <p:cNvPr id="31818" name="Line 74"/>
            <p:cNvSpPr>
              <a:spLocks noChangeShapeType="1"/>
            </p:cNvSpPr>
            <p:nvPr/>
          </p:nvSpPr>
          <p:spPr bwMode="auto">
            <a:xfrm>
              <a:off x="1849" y="9521"/>
              <a:ext cx="990" cy="0"/>
            </a:xfrm>
            <a:prstGeom prst="line">
              <a:avLst/>
            </a:prstGeom>
            <a:noFill/>
            <a:ln w="9525">
              <a:solidFill>
                <a:srgbClr val="000000"/>
              </a:solidFill>
              <a:round/>
              <a:headEnd/>
              <a:tailEnd/>
            </a:ln>
          </p:spPr>
          <p:txBody>
            <a:bodyPr/>
            <a:lstStyle/>
            <a:p>
              <a:endParaRPr lang="zh-CN" altLang="en-US"/>
            </a:p>
          </p:txBody>
        </p:sp>
        <p:sp>
          <p:nvSpPr>
            <p:cNvPr id="31819" name="Line 75"/>
            <p:cNvSpPr>
              <a:spLocks noChangeShapeType="1"/>
            </p:cNvSpPr>
            <p:nvPr/>
          </p:nvSpPr>
          <p:spPr bwMode="auto">
            <a:xfrm>
              <a:off x="3279" y="9534"/>
              <a:ext cx="990" cy="0"/>
            </a:xfrm>
            <a:prstGeom prst="line">
              <a:avLst/>
            </a:prstGeom>
            <a:noFill/>
            <a:ln w="9525">
              <a:solidFill>
                <a:srgbClr val="000000"/>
              </a:solidFill>
              <a:round/>
              <a:headEnd/>
              <a:tailEnd/>
            </a:ln>
          </p:spPr>
          <p:txBody>
            <a:bodyPr/>
            <a:lstStyle/>
            <a:p>
              <a:endParaRPr lang="zh-CN" altLang="en-US"/>
            </a:p>
          </p:txBody>
        </p:sp>
        <p:sp>
          <p:nvSpPr>
            <p:cNvPr id="31820" name="Text Box 76"/>
            <p:cNvSpPr txBox="1">
              <a:spLocks noChangeArrowheads="1"/>
            </p:cNvSpPr>
            <p:nvPr/>
          </p:nvSpPr>
          <p:spPr bwMode="auto">
            <a:xfrm>
              <a:off x="4736" y="9384"/>
              <a:ext cx="1000" cy="1417"/>
            </a:xfrm>
            <a:prstGeom prst="rect">
              <a:avLst/>
            </a:prstGeom>
            <a:noFill/>
            <a:ln w="9525">
              <a:solidFill>
                <a:srgbClr val="000000"/>
              </a:solidFill>
              <a:miter lim="800000"/>
              <a:headEnd/>
              <a:tailEnd/>
            </a:ln>
          </p:spPr>
          <p:txBody>
            <a:bodyPr tIns="162000"/>
            <a:lstStyle/>
            <a:p>
              <a:pPr algn="just" eaLnBrk="0" hangingPunct="0"/>
              <a:r>
                <a:rPr kumimoji="0" lang="en-US" altLang="zh-CN" sz="1400"/>
                <a:t>0.4(</a:t>
              </a:r>
              <a:r>
                <a:rPr kumimoji="0" lang="en-US" altLang="zh-CN" sz="1400" i="1"/>
                <a:t>s</a:t>
              </a:r>
              <a:r>
                <a:rPr kumimoji="0" lang="en-US" altLang="zh-CN" sz="1400" baseline="-25000"/>
                <a:t>6</a:t>
              </a:r>
              <a:r>
                <a:rPr kumimoji="0" lang="en-US" altLang="zh-CN" sz="1400"/>
                <a:t>)</a:t>
              </a:r>
            </a:p>
            <a:p>
              <a:pPr algn="just" eaLnBrk="0" hangingPunct="0"/>
              <a:endParaRPr kumimoji="0" lang="en-US" altLang="zh-CN" sz="1400"/>
            </a:p>
            <a:p>
              <a:pPr algn="just" eaLnBrk="0" hangingPunct="0"/>
              <a:r>
                <a:rPr kumimoji="0" lang="en-US" altLang="zh-CN" sz="1400"/>
                <a:t>0.5(</a:t>
              </a:r>
              <a:r>
                <a:rPr kumimoji="0" lang="en-US" altLang="zh-CN" sz="1400" i="1"/>
                <a:t>s</a:t>
              </a:r>
              <a:r>
                <a:rPr kumimoji="0" lang="en-US" altLang="zh-CN" sz="1400" baseline="-25000"/>
                <a:t>5</a:t>
              </a:r>
              <a:r>
                <a:rPr kumimoji="0" lang="en-US" altLang="zh-CN" sz="1400"/>
                <a:t>)</a:t>
              </a:r>
            </a:p>
          </p:txBody>
        </p:sp>
        <p:sp>
          <p:nvSpPr>
            <p:cNvPr id="31821" name="Line 77"/>
            <p:cNvSpPr>
              <a:spLocks noChangeShapeType="1"/>
            </p:cNvSpPr>
            <p:nvPr/>
          </p:nvSpPr>
          <p:spPr bwMode="auto">
            <a:xfrm>
              <a:off x="4739" y="10083"/>
              <a:ext cx="990" cy="0"/>
            </a:xfrm>
            <a:prstGeom prst="line">
              <a:avLst/>
            </a:prstGeom>
            <a:noFill/>
            <a:ln w="9525">
              <a:solidFill>
                <a:srgbClr val="000000"/>
              </a:solidFill>
              <a:round/>
              <a:headEnd/>
              <a:tailEnd/>
            </a:ln>
          </p:spPr>
          <p:txBody>
            <a:bodyPr/>
            <a:lstStyle/>
            <a:p>
              <a:endParaRPr lang="zh-CN" altLang="en-US"/>
            </a:p>
          </p:txBody>
        </p:sp>
        <p:sp>
          <p:nvSpPr>
            <p:cNvPr id="31822" name="Line 78"/>
            <p:cNvSpPr>
              <a:spLocks noChangeShapeType="1"/>
            </p:cNvSpPr>
            <p:nvPr/>
          </p:nvSpPr>
          <p:spPr bwMode="auto">
            <a:xfrm>
              <a:off x="4739" y="9535"/>
              <a:ext cx="990" cy="0"/>
            </a:xfrm>
            <a:prstGeom prst="line">
              <a:avLst/>
            </a:prstGeom>
            <a:noFill/>
            <a:ln w="9525">
              <a:solidFill>
                <a:srgbClr val="000000"/>
              </a:solidFill>
              <a:round/>
              <a:headEnd/>
              <a:tailEnd/>
            </a:ln>
          </p:spPr>
          <p:txBody>
            <a:bodyPr/>
            <a:lstStyle/>
            <a:p>
              <a:endParaRPr lang="zh-CN" altLang="en-US"/>
            </a:p>
          </p:txBody>
        </p:sp>
        <p:sp>
          <p:nvSpPr>
            <p:cNvPr id="31823" name="Text Box 79"/>
            <p:cNvSpPr txBox="1">
              <a:spLocks noChangeArrowheads="1"/>
            </p:cNvSpPr>
            <p:nvPr/>
          </p:nvSpPr>
          <p:spPr bwMode="auto">
            <a:xfrm>
              <a:off x="6197" y="9393"/>
              <a:ext cx="1000" cy="1417"/>
            </a:xfrm>
            <a:prstGeom prst="rect">
              <a:avLst/>
            </a:prstGeom>
            <a:noFill/>
            <a:ln w="9525">
              <a:solidFill>
                <a:srgbClr val="000000"/>
              </a:solidFill>
              <a:miter lim="800000"/>
              <a:headEnd/>
              <a:tailEnd/>
            </a:ln>
          </p:spPr>
          <p:txBody>
            <a:bodyPr tIns="72000"/>
            <a:lstStyle/>
            <a:p>
              <a:pPr algn="just" eaLnBrk="0" hangingPunct="0"/>
              <a:endParaRPr kumimoji="0" lang="en-US" altLang="zh-CN" sz="1400"/>
            </a:p>
            <a:p>
              <a:pPr algn="just" eaLnBrk="0" hangingPunct="0"/>
              <a:r>
                <a:rPr kumimoji="0" lang="en-US" altLang="zh-CN" sz="1400"/>
                <a:t>0.6(</a:t>
              </a:r>
              <a:r>
                <a:rPr kumimoji="0" lang="en-US" altLang="zh-CN" sz="1400" i="1"/>
                <a:t>s</a:t>
              </a:r>
              <a:r>
                <a:rPr kumimoji="0" lang="en-US" altLang="zh-CN" sz="1400" baseline="-25000"/>
                <a:t>9</a:t>
              </a:r>
              <a:r>
                <a:rPr kumimoji="0" lang="en-US" altLang="zh-CN" sz="1400"/>
                <a:t>)</a:t>
              </a:r>
            </a:p>
            <a:p>
              <a:pPr algn="just" eaLnBrk="0" hangingPunct="0"/>
              <a:endParaRPr kumimoji="0" lang="en-US" altLang="zh-CN" sz="1400"/>
            </a:p>
            <a:p>
              <a:pPr algn="just" eaLnBrk="0" hangingPunct="0"/>
              <a:r>
                <a:rPr kumimoji="0" lang="en-US" altLang="zh-CN" sz="1400"/>
                <a:t>0.3(</a:t>
              </a:r>
              <a:r>
                <a:rPr kumimoji="0" lang="en-US" altLang="zh-CN" sz="1400" i="1"/>
                <a:t>s</a:t>
              </a:r>
              <a:r>
                <a:rPr kumimoji="0" lang="en-US" altLang="zh-CN" sz="1400" baseline="-25000"/>
                <a:t>8</a:t>
              </a:r>
              <a:r>
                <a:rPr kumimoji="0" lang="en-US" altLang="zh-CN" sz="1400"/>
                <a:t>)</a:t>
              </a:r>
            </a:p>
          </p:txBody>
        </p:sp>
        <p:sp>
          <p:nvSpPr>
            <p:cNvPr id="31824" name="Line 80"/>
            <p:cNvSpPr>
              <a:spLocks noChangeShapeType="1"/>
            </p:cNvSpPr>
            <p:nvPr/>
          </p:nvSpPr>
          <p:spPr bwMode="auto">
            <a:xfrm>
              <a:off x="6201" y="10371"/>
              <a:ext cx="990" cy="0"/>
            </a:xfrm>
            <a:prstGeom prst="line">
              <a:avLst/>
            </a:prstGeom>
            <a:noFill/>
            <a:ln w="9525">
              <a:solidFill>
                <a:srgbClr val="000000"/>
              </a:solidFill>
              <a:round/>
              <a:headEnd/>
              <a:tailEnd/>
            </a:ln>
          </p:spPr>
          <p:txBody>
            <a:bodyPr/>
            <a:lstStyle/>
            <a:p>
              <a:endParaRPr lang="zh-CN" altLang="en-US"/>
            </a:p>
          </p:txBody>
        </p:sp>
        <p:sp>
          <p:nvSpPr>
            <p:cNvPr id="31825" name="Line 81"/>
            <p:cNvSpPr>
              <a:spLocks noChangeShapeType="1"/>
            </p:cNvSpPr>
            <p:nvPr/>
          </p:nvSpPr>
          <p:spPr bwMode="auto">
            <a:xfrm>
              <a:off x="6200" y="9544"/>
              <a:ext cx="990" cy="0"/>
            </a:xfrm>
            <a:prstGeom prst="line">
              <a:avLst/>
            </a:prstGeom>
            <a:noFill/>
            <a:ln w="9525">
              <a:solidFill>
                <a:srgbClr val="000000"/>
              </a:solidFill>
              <a:round/>
              <a:headEnd/>
              <a:tailEnd/>
            </a:ln>
          </p:spPr>
          <p:txBody>
            <a:bodyPr/>
            <a:lstStyle/>
            <a:p>
              <a:endParaRPr lang="zh-CN" altLang="en-US"/>
            </a:p>
          </p:txBody>
        </p:sp>
        <p:sp>
          <p:nvSpPr>
            <p:cNvPr id="31826" name="Text Box 82"/>
            <p:cNvSpPr txBox="1">
              <a:spLocks noChangeArrowheads="1"/>
            </p:cNvSpPr>
            <p:nvPr/>
          </p:nvSpPr>
          <p:spPr bwMode="auto">
            <a:xfrm>
              <a:off x="7647" y="9384"/>
              <a:ext cx="1000" cy="1417"/>
            </a:xfrm>
            <a:prstGeom prst="rect">
              <a:avLst/>
            </a:prstGeom>
            <a:noFill/>
            <a:ln w="9525">
              <a:solidFill>
                <a:srgbClr val="000000"/>
              </a:solidFill>
              <a:miter lim="800000"/>
              <a:headEnd/>
              <a:tailEnd/>
            </a:ln>
          </p:spPr>
          <p:txBody>
            <a:bodyPr tIns="72000"/>
            <a:lstStyle/>
            <a:p>
              <a:pPr algn="just" eaLnBrk="0" hangingPunct="0"/>
              <a:endParaRPr kumimoji="0" lang="en-US" altLang="zh-CN" sz="1400"/>
            </a:p>
            <a:p>
              <a:pPr algn="just" eaLnBrk="0" hangingPunct="0"/>
              <a:endParaRPr kumimoji="0" lang="en-US" altLang="zh-CN" sz="1400"/>
            </a:p>
            <a:p>
              <a:pPr algn="just" eaLnBrk="0" hangingPunct="0"/>
              <a:endParaRPr kumimoji="0" lang="en-US" altLang="zh-CN" sz="1400"/>
            </a:p>
            <a:p>
              <a:pPr algn="just" eaLnBrk="0" hangingPunct="0"/>
              <a:r>
                <a:rPr kumimoji="0" lang="en-US" altLang="zh-CN" sz="1400"/>
                <a:t>0.2(</a:t>
              </a:r>
              <a:r>
                <a:rPr kumimoji="0" lang="en-US" altLang="zh-CN" sz="1400" i="1"/>
                <a:t>s</a:t>
              </a:r>
              <a:r>
                <a:rPr kumimoji="0" lang="en-US" altLang="zh-CN" sz="1400" baseline="-25000"/>
                <a:t>10</a:t>
              </a:r>
              <a:r>
                <a:rPr kumimoji="0" lang="en-US" altLang="zh-CN" sz="1400"/>
                <a:t>)</a:t>
              </a:r>
            </a:p>
          </p:txBody>
        </p:sp>
        <p:sp>
          <p:nvSpPr>
            <p:cNvPr id="31827" name="Line 83"/>
            <p:cNvSpPr>
              <a:spLocks noChangeShapeType="1"/>
            </p:cNvSpPr>
            <p:nvPr/>
          </p:nvSpPr>
          <p:spPr bwMode="auto">
            <a:xfrm>
              <a:off x="7651" y="10362"/>
              <a:ext cx="990" cy="0"/>
            </a:xfrm>
            <a:prstGeom prst="line">
              <a:avLst/>
            </a:prstGeom>
            <a:noFill/>
            <a:ln w="9525">
              <a:solidFill>
                <a:srgbClr val="000000"/>
              </a:solidFill>
              <a:round/>
              <a:headEnd/>
              <a:tailEnd/>
            </a:ln>
          </p:spPr>
          <p:txBody>
            <a:bodyPr/>
            <a:lstStyle/>
            <a:p>
              <a:endParaRPr lang="zh-CN" altLang="en-US"/>
            </a:p>
          </p:txBody>
        </p:sp>
        <p:sp>
          <p:nvSpPr>
            <p:cNvPr id="31828" name="Text Box 84"/>
            <p:cNvSpPr txBox="1">
              <a:spLocks noChangeArrowheads="1"/>
            </p:cNvSpPr>
            <p:nvPr/>
          </p:nvSpPr>
          <p:spPr bwMode="auto">
            <a:xfrm>
              <a:off x="1969" y="10890"/>
              <a:ext cx="6680" cy="789"/>
            </a:xfrm>
            <a:prstGeom prst="rect">
              <a:avLst/>
            </a:prstGeom>
            <a:noFill/>
            <a:ln w="9525">
              <a:noFill/>
              <a:miter lim="800000"/>
              <a:headEnd/>
              <a:tailEnd/>
            </a:ln>
          </p:spPr>
          <p:txBody>
            <a:bodyPr lIns="0" tIns="0" rIns="0" bIns="0"/>
            <a:lstStyle/>
            <a:p>
              <a:pPr algn="just" eaLnBrk="0" hangingPunct="0"/>
              <a:r>
                <a:rPr kumimoji="0" lang="en-US" altLang="zh-CN" sz="1400" dirty="0"/>
                <a:t>(a) </a:t>
              </a:r>
              <a:r>
                <a:rPr kumimoji="0" lang="zh-CN" altLang="en-US" sz="1400" dirty="0"/>
                <a:t>箱子</a:t>
              </a:r>
              <a:r>
                <a:rPr kumimoji="0" lang="en-US" altLang="zh-CN" sz="1400" dirty="0"/>
                <a:t>1       (b) </a:t>
              </a:r>
              <a:r>
                <a:rPr kumimoji="0" lang="zh-CN" altLang="en-US" sz="1400" dirty="0"/>
                <a:t>箱子</a:t>
              </a:r>
              <a:r>
                <a:rPr kumimoji="0" lang="en-US" altLang="zh-CN" sz="1400" dirty="0"/>
                <a:t>2       (c) </a:t>
              </a:r>
              <a:r>
                <a:rPr kumimoji="0" lang="zh-CN" altLang="en-US" sz="1400" dirty="0"/>
                <a:t>箱子</a:t>
              </a:r>
              <a:r>
                <a:rPr kumimoji="0" lang="en-US" altLang="zh-CN" sz="1400" dirty="0"/>
                <a:t>3        (d) </a:t>
              </a:r>
              <a:r>
                <a:rPr kumimoji="0" lang="zh-CN" altLang="en-US" sz="1400" dirty="0"/>
                <a:t>箱子</a:t>
              </a:r>
              <a:r>
                <a:rPr kumimoji="0" lang="en-US" altLang="zh-CN" sz="1400" dirty="0"/>
                <a:t>4       (e) </a:t>
              </a:r>
              <a:r>
                <a:rPr kumimoji="0" lang="zh-CN" altLang="en-US" sz="1400" dirty="0"/>
                <a:t>箱子</a:t>
              </a:r>
              <a:r>
                <a:rPr kumimoji="0" lang="en-US" altLang="zh-CN" sz="1400" dirty="0"/>
                <a:t>5</a:t>
              </a:r>
            </a:p>
            <a:p>
              <a:pPr algn="ctr" eaLnBrk="0" hangingPunct="0">
                <a:spcBef>
                  <a:spcPts val="775"/>
                </a:spcBef>
              </a:pPr>
              <a:r>
                <a:rPr kumimoji="0" lang="zh-CN" altLang="en-US" sz="1400" dirty="0" smtClean="0"/>
                <a:t>图</a:t>
              </a:r>
              <a:r>
                <a:rPr kumimoji="0" lang="en-US" altLang="zh-CN" sz="1400" dirty="0" smtClean="0"/>
                <a:t> 3 </a:t>
              </a:r>
              <a:r>
                <a:rPr kumimoji="0" lang="zh-CN" altLang="en-US" sz="1400" dirty="0"/>
                <a:t>首次适宜法求解装箱问题示例（阴影表示闲置部分）</a:t>
              </a:r>
            </a:p>
          </p:txBody>
        </p:sp>
        <p:sp>
          <p:nvSpPr>
            <p:cNvPr id="31829" name="Text Box 85" descr="浅色上对角线"/>
            <p:cNvSpPr txBox="1">
              <a:spLocks noChangeArrowheads="1"/>
            </p:cNvSpPr>
            <p:nvPr/>
          </p:nvSpPr>
          <p:spPr bwMode="auto">
            <a:xfrm>
              <a:off x="1849" y="9369"/>
              <a:ext cx="992" cy="159"/>
            </a:xfrm>
            <a:prstGeom prst="rect">
              <a:avLst/>
            </a:prstGeom>
            <a:noFill/>
            <a:ln w="9525">
              <a:solidFill>
                <a:srgbClr val="000000"/>
              </a:solidFill>
              <a:miter lim="800000"/>
              <a:headEnd/>
              <a:tailEnd/>
            </a:ln>
          </p:spPr>
          <p:txBody>
            <a:bodyPr/>
            <a:lstStyle/>
            <a:p>
              <a:pPr algn="just" eaLnBrk="0" hangingPunct="0"/>
              <a:endParaRPr kumimoji="0" lang="zh-CN" altLang="zh-CN" sz="1400"/>
            </a:p>
          </p:txBody>
        </p:sp>
        <p:sp>
          <p:nvSpPr>
            <p:cNvPr id="31830" name="Text Box 86" descr="浅色上对角线"/>
            <p:cNvSpPr txBox="1">
              <a:spLocks noChangeArrowheads="1"/>
            </p:cNvSpPr>
            <p:nvPr/>
          </p:nvSpPr>
          <p:spPr bwMode="auto">
            <a:xfrm>
              <a:off x="3279" y="9378"/>
              <a:ext cx="992" cy="154"/>
            </a:xfrm>
            <a:prstGeom prst="rect">
              <a:avLst/>
            </a:prstGeom>
            <a:noFill/>
            <a:ln w="9525">
              <a:solidFill>
                <a:srgbClr val="000000"/>
              </a:solidFill>
              <a:miter lim="800000"/>
              <a:headEnd/>
              <a:tailEnd/>
            </a:ln>
          </p:spPr>
          <p:txBody>
            <a:bodyPr/>
            <a:lstStyle/>
            <a:p>
              <a:pPr algn="just" eaLnBrk="0" hangingPunct="0"/>
              <a:endParaRPr kumimoji="0" lang="zh-CN" altLang="zh-CN" sz="1400"/>
            </a:p>
          </p:txBody>
        </p:sp>
        <p:sp>
          <p:nvSpPr>
            <p:cNvPr id="31831" name="Text Box 87" descr="浅色上对角线"/>
            <p:cNvSpPr txBox="1">
              <a:spLocks noChangeArrowheads="1"/>
            </p:cNvSpPr>
            <p:nvPr/>
          </p:nvSpPr>
          <p:spPr bwMode="auto">
            <a:xfrm>
              <a:off x="4739" y="9378"/>
              <a:ext cx="992" cy="154"/>
            </a:xfrm>
            <a:prstGeom prst="rect">
              <a:avLst/>
            </a:prstGeom>
            <a:noFill/>
            <a:ln w="9525">
              <a:solidFill>
                <a:srgbClr val="000000"/>
              </a:solidFill>
              <a:miter lim="800000"/>
              <a:headEnd/>
              <a:tailEnd/>
            </a:ln>
          </p:spPr>
          <p:txBody>
            <a:bodyPr/>
            <a:lstStyle/>
            <a:p>
              <a:pPr algn="just" eaLnBrk="0" hangingPunct="0"/>
              <a:endParaRPr kumimoji="0" lang="zh-CN" altLang="zh-CN" sz="1400"/>
            </a:p>
          </p:txBody>
        </p:sp>
        <p:sp>
          <p:nvSpPr>
            <p:cNvPr id="31832" name="Text Box 88" descr="浅色上对角线"/>
            <p:cNvSpPr txBox="1">
              <a:spLocks noChangeArrowheads="1"/>
            </p:cNvSpPr>
            <p:nvPr/>
          </p:nvSpPr>
          <p:spPr bwMode="auto">
            <a:xfrm>
              <a:off x="6199" y="9387"/>
              <a:ext cx="992" cy="156"/>
            </a:xfrm>
            <a:prstGeom prst="rect">
              <a:avLst/>
            </a:prstGeom>
            <a:noFill/>
            <a:ln w="9525">
              <a:solidFill>
                <a:srgbClr val="000000"/>
              </a:solidFill>
              <a:miter lim="800000"/>
              <a:headEnd/>
              <a:tailEnd/>
            </a:ln>
          </p:spPr>
          <p:txBody>
            <a:bodyPr/>
            <a:lstStyle/>
            <a:p>
              <a:pPr algn="just" eaLnBrk="0" hangingPunct="0"/>
              <a:endParaRPr kumimoji="0" lang="zh-CN" altLang="zh-CN" sz="1400"/>
            </a:p>
          </p:txBody>
        </p:sp>
        <p:sp>
          <p:nvSpPr>
            <p:cNvPr id="31833" name="Text Box 89" descr="浅色上对角线"/>
            <p:cNvSpPr txBox="1">
              <a:spLocks noChangeArrowheads="1"/>
            </p:cNvSpPr>
            <p:nvPr/>
          </p:nvSpPr>
          <p:spPr bwMode="auto">
            <a:xfrm>
              <a:off x="7649" y="9387"/>
              <a:ext cx="992" cy="981"/>
            </a:xfrm>
            <a:prstGeom prst="rect">
              <a:avLst/>
            </a:prstGeom>
            <a:noFill/>
            <a:ln w="9525">
              <a:solidFill>
                <a:srgbClr val="000000"/>
              </a:solidFill>
              <a:miter lim="800000"/>
              <a:headEnd/>
              <a:tailEnd/>
            </a:ln>
          </p:spPr>
          <p:txBody>
            <a:bodyPr/>
            <a:lstStyle/>
            <a:p>
              <a:pPr algn="just" eaLnBrk="0" hangingPunct="0"/>
              <a:endParaRPr kumimoji="0" lang="zh-CN" altLang="zh-CN" sz="1400"/>
            </a:p>
          </p:txBody>
        </p:sp>
      </p:grpSp>
      <p:sp>
        <p:nvSpPr>
          <p:cNvPr id="31834" name="Text Box 90"/>
          <p:cNvSpPr txBox="1">
            <a:spLocks noChangeArrowheads="1"/>
          </p:cNvSpPr>
          <p:nvPr/>
        </p:nvSpPr>
        <p:spPr bwMode="auto">
          <a:xfrm>
            <a:off x="762000" y="4648200"/>
            <a:ext cx="7543800" cy="457200"/>
          </a:xfrm>
          <a:prstGeom prst="rect">
            <a:avLst/>
          </a:prstGeom>
          <a:noFill/>
          <a:ln w="9525">
            <a:noFill/>
            <a:miter lim="800000"/>
            <a:headEnd/>
            <a:tailEnd/>
          </a:ln>
          <a:effectLst/>
        </p:spPr>
        <p:txBody>
          <a:bodyPr>
            <a:spAutoFit/>
          </a:bodyPr>
          <a:lstStyle/>
          <a:p>
            <a:pPr algn="just">
              <a:spcBef>
                <a:spcPct val="50000"/>
              </a:spcBef>
            </a:pPr>
            <a:r>
              <a:rPr lang="en-US" altLang="zh-CN"/>
              <a:t>  </a:t>
            </a:r>
            <a:r>
              <a:rPr lang="zh-CN" altLang="en-US"/>
              <a:t>首次适宜法求解装箱问题的算法如下：</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60"/>
          <p:cNvGrpSpPr>
            <a:grpSpLocks/>
          </p:cNvGrpSpPr>
          <p:nvPr/>
        </p:nvGrpSpPr>
        <p:grpSpPr bwMode="auto">
          <a:xfrm>
            <a:off x="908050" y="1012825"/>
            <a:ext cx="6635750" cy="5159375"/>
            <a:chOff x="1461" y="6528"/>
            <a:chExt cx="7654" cy="4467"/>
          </a:xfrm>
        </p:grpSpPr>
        <p:sp>
          <p:nvSpPr>
            <p:cNvPr id="37001" name="Text Box 1161"/>
            <p:cNvSpPr txBox="1">
              <a:spLocks noChangeArrowheads="1"/>
            </p:cNvSpPr>
            <p:nvPr/>
          </p:nvSpPr>
          <p:spPr bwMode="auto">
            <a:xfrm>
              <a:off x="1461" y="6529"/>
              <a:ext cx="7654" cy="4466"/>
            </a:xfrm>
            <a:prstGeom prst="rect">
              <a:avLst/>
            </a:prstGeom>
            <a:noFill/>
            <a:ln w="9525">
              <a:solidFill>
                <a:srgbClr val="000000"/>
              </a:solidFill>
              <a:prstDash val="lgDashDot"/>
              <a:miter lim="800000"/>
              <a:headEnd/>
              <a:tailEnd/>
            </a:ln>
          </p:spPr>
          <p:txBody>
            <a:bodyPr lIns="54000" tIns="10800" rIns="54000" bIns="10800"/>
            <a:lstStyle/>
            <a:p>
              <a:pPr algn="ctr" eaLnBrk="0" hangingPunct="0">
                <a:spcAft>
                  <a:spcPts val="775"/>
                </a:spcAft>
              </a:pPr>
              <a:r>
                <a:rPr kumimoji="0" lang="zh-CN" altLang="en-US" sz="1800" dirty="0" smtClean="0"/>
                <a:t>算法</a:t>
              </a:r>
              <a:r>
                <a:rPr kumimoji="0" lang="en-US" altLang="zh-CN" sz="1800" dirty="0" smtClean="0"/>
                <a:t> ——</a:t>
              </a:r>
              <a:r>
                <a:rPr kumimoji="0" lang="zh-CN" altLang="en-US" sz="1800" dirty="0"/>
                <a:t>首次适宜法</a:t>
              </a:r>
            </a:p>
            <a:p>
              <a:pPr algn="just" eaLnBrk="0" hangingPunct="0">
                <a:lnSpc>
                  <a:spcPct val="104000"/>
                </a:lnSpc>
              </a:pPr>
              <a:r>
                <a:rPr kumimoji="0" lang="zh-CN" altLang="en-US" sz="1800" dirty="0">
                  <a:solidFill>
                    <a:srgbClr val="000000"/>
                  </a:solidFill>
                </a:rPr>
                <a:t>    </a:t>
              </a:r>
              <a:r>
                <a:rPr kumimoji="0" lang="en-US" altLang="zh-CN" sz="1800" dirty="0" err="1">
                  <a:solidFill>
                    <a:srgbClr val="000000"/>
                  </a:solidFill>
                </a:rPr>
                <a:t>int</a:t>
              </a:r>
              <a:r>
                <a:rPr kumimoji="0" lang="en-US" altLang="zh-CN" sz="1800" dirty="0">
                  <a:solidFill>
                    <a:srgbClr val="000000"/>
                  </a:solidFill>
                </a:rPr>
                <a:t> </a:t>
              </a:r>
              <a:r>
                <a:rPr kumimoji="0" lang="en-US" altLang="zh-CN" sz="1800" dirty="0" err="1">
                  <a:solidFill>
                    <a:srgbClr val="000000"/>
                  </a:solidFill>
                </a:rPr>
                <a:t>FirstFit</a:t>
              </a:r>
              <a:r>
                <a:rPr kumimoji="0" lang="en-US" altLang="zh-CN" sz="1800" dirty="0">
                  <a:solidFill>
                    <a:srgbClr val="000000"/>
                  </a:solidFill>
                </a:rPr>
                <a:t>(</a:t>
              </a:r>
              <a:r>
                <a:rPr kumimoji="0" lang="en-US" altLang="zh-CN" sz="1800" dirty="0" err="1">
                  <a:solidFill>
                    <a:srgbClr val="000000"/>
                  </a:solidFill>
                </a:rPr>
                <a:t>int</a:t>
              </a:r>
              <a:r>
                <a:rPr kumimoji="0" lang="en-US" altLang="zh-CN" sz="1800" dirty="0">
                  <a:solidFill>
                    <a:srgbClr val="000000"/>
                  </a:solidFill>
                </a:rPr>
                <a:t> n, </a:t>
              </a:r>
              <a:r>
                <a:rPr kumimoji="0" lang="en-US" altLang="zh-CN" sz="1800" dirty="0" err="1">
                  <a:solidFill>
                    <a:srgbClr val="000000"/>
                  </a:solidFill>
                </a:rPr>
                <a:t>int</a:t>
              </a:r>
              <a:r>
                <a:rPr kumimoji="0" lang="en-US" altLang="zh-CN" sz="1800" dirty="0">
                  <a:solidFill>
                    <a:srgbClr val="000000"/>
                  </a:solidFill>
                </a:rPr>
                <a:t> C, </a:t>
              </a:r>
              <a:r>
                <a:rPr kumimoji="0" lang="en-US" altLang="zh-CN" sz="1800" dirty="0" err="1">
                  <a:solidFill>
                    <a:srgbClr val="000000"/>
                  </a:solidFill>
                </a:rPr>
                <a:t>int</a:t>
              </a:r>
              <a:r>
                <a:rPr kumimoji="0" lang="en-US" altLang="zh-CN" sz="1800" dirty="0">
                  <a:solidFill>
                    <a:srgbClr val="000000"/>
                  </a:solidFill>
                </a:rPr>
                <a:t> s[ ], </a:t>
              </a:r>
              <a:r>
                <a:rPr kumimoji="0" lang="en-US" altLang="zh-CN" sz="1800" dirty="0" err="1">
                  <a:solidFill>
                    <a:srgbClr val="000000"/>
                  </a:solidFill>
                </a:rPr>
                <a:t>int</a:t>
              </a:r>
              <a:r>
                <a:rPr kumimoji="0" lang="en-US" altLang="zh-CN" sz="1800" dirty="0">
                  <a:solidFill>
                    <a:srgbClr val="000000"/>
                  </a:solidFill>
                </a:rPr>
                <a:t> b[ ])</a:t>
              </a:r>
            </a:p>
            <a:p>
              <a:pPr algn="just" eaLnBrk="0" hangingPunct="0">
                <a:lnSpc>
                  <a:spcPct val="104000"/>
                </a:lnSpc>
              </a:pPr>
              <a:r>
                <a:rPr kumimoji="0" lang="en-US" altLang="zh-CN" sz="1800" dirty="0">
                  <a:solidFill>
                    <a:srgbClr val="000000"/>
                  </a:solidFill>
                </a:rPr>
                <a:t>    { //</a:t>
              </a:r>
              <a:r>
                <a:rPr kumimoji="0" lang="zh-CN" altLang="en-US" sz="1800" dirty="0">
                  <a:solidFill>
                    <a:srgbClr val="000000"/>
                  </a:solidFill>
                </a:rPr>
                <a:t>假设物品体积均为整数，</a:t>
              </a:r>
              <a:r>
                <a:rPr kumimoji="0" lang="en-US" altLang="zh-CN" sz="1800" dirty="0">
                  <a:solidFill>
                    <a:srgbClr val="000000"/>
                  </a:solidFill>
                </a:rPr>
                <a:t>b[j]</a:t>
              </a:r>
              <a:r>
                <a:rPr kumimoji="0" lang="zh-CN" altLang="en-US" sz="1800" dirty="0">
                  <a:solidFill>
                    <a:srgbClr val="000000"/>
                  </a:solidFill>
                </a:rPr>
                <a:t>为第</a:t>
              </a:r>
              <a:r>
                <a:rPr kumimoji="0" lang="en-US" altLang="zh-CN" sz="1800" dirty="0">
                  <a:solidFill>
                    <a:srgbClr val="000000"/>
                  </a:solidFill>
                </a:rPr>
                <a:t>j</a:t>
              </a:r>
              <a:r>
                <a:rPr kumimoji="0" lang="zh-CN" altLang="en-US" sz="1800" dirty="0">
                  <a:solidFill>
                    <a:srgbClr val="000000"/>
                  </a:solidFill>
                </a:rPr>
                <a:t>个箱子已装入物品的体积，数组下标均从</a:t>
              </a:r>
              <a:r>
                <a:rPr kumimoji="0" lang="en-US" altLang="zh-CN" sz="1800" dirty="0">
                  <a:solidFill>
                    <a:srgbClr val="000000"/>
                  </a:solidFill>
                </a:rPr>
                <a:t>1</a:t>
              </a:r>
              <a:r>
                <a:rPr kumimoji="0" lang="zh-CN" altLang="en-US" sz="1800" dirty="0">
                  <a:solidFill>
                    <a:srgbClr val="000000"/>
                  </a:solidFill>
                </a:rPr>
                <a:t>开始</a:t>
              </a:r>
            </a:p>
            <a:p>
              <a:pPr algn="just" eaLnBrk="0" hangingPunct="0">
                <a:lnSpc>
                  <a:spcPct val="104000"/>
                </a:lnSpc>
              </a:pPr>
              <a:r>
                <a:rPr kumimoji="0" lang="zh-CN" altLang="en-US" sz="1800" dirty="0">
                  <a:solidFill>
                    <a:srgbClr val="000000"/>
                  </a:solidFill>
                </a:rPr>
                <a:t>      </a:t>
              </a:r>
              <a:r>
                <a:rPr kumimoji="0" lang="en-US" altLang="zh-CN" sz="1800" dirty="0">
                  <a:solidFill>
                    <a:srgbClr val="000000"/>
                  </a:solidFill>
                </a:rPr>
                <a:t>k=0;</a:t>
              </a:r>
            </a:p>
            <a:p>
              <a:pPr algn="just" eaLnBrk="0" hangingPunct="0">
                <a:lnSpc>
                  <a:spcPct val="104000"/>
                </a:lnSpc>
              </a:pPr>
              <a:r>
                <a:rPr kumimoji="0" lang="en-US" altLang="zh-CN" sz="1800" dirty="0">
                  <a:solidFill>
                    <a:srgbClr val="000000"/>
                  </a:solidFill>
                </a:rPr>
                <a:t>      for (j=1; j&lt;=n; j++)   //</a:t>
              </a:r>
              <a:r>
                <a:rPr kumimoji="0" lang="zh-CN" altLang="en-US" sz="1800" dirty="0">
                  <a:solidFill>
                    <a:srgbClr val="000000"/>
                  </a:solidFill>
                </a:rPr>
                <a:t>初始化</a:t>
              </a:r>
            </a:p>
            <a:p>
              <a:pPr algn="just" eaLnBrk="0" hangingPunct="0">
                <a:lnSpc>
                  <a:spcPct val="104000"/>
                </a:lnSpc>
              </a:pPr>
              <a:r>
                <a:rPr kumimoji="0" lang="zh-CN" altLang="en-US" sz="1800" dirty="0">
                  <a:solidFill>
                    <a:srgbClr val="000000"/>
                  </a:solidFill>
                </a:rPr>
                <a:t>        </a:t>
              </a:r>
              <a:r>
                <a:rPr kumimoji="0" lang="en-US" altLang="zh-CN" sz="1800" dirty="0">
                  <a:solidFill>
                    <a:srgbClr val="000000"/>
                  </a:solidFill>
                </a:rPr>
                <a:t>b[j]=0;</a:t>
              </a:r>
            </a:p>
            <a:p>
              <a:pPr algn="just" eaLnBrk="0" hangingPunct="0">
                <a:lnSpc>
                  <a:spcPct val="104000"/>
                </a:lnSpc>
              </a:pPr>
              <a:r>
                <a:rPr kumimoji="0" lang="en-US" altLang="zh-CN" sz="1800" dirty="0">
                  <a:solidFill>
                    <a:srgbClr val="000000"/>
                  </a:solidFill>
                </a:rPr>
                <a:t>      for (</a:t>
              </a:r>
              <a:r>
                <a:rPr kumimoji="0" lang="en-US" altLang="zh-CN" sz="1800" dirty="0" err="1">
                  <a:solidFill>
                    <a:srgbClr val="000000"/>
                  </a:solidFill>
                </a:rPr>
                <a:t>i</a:t>
              </a:r>
              <a:r>
                <a:rPr kumimoji="0" lang="en-US" altLang="zh-CN" sz="1800" dirty="0">
                  <a:solidFill>
                    <a:srgbClr val="000000"/>
                  </a:solidFill>
                </a:rPr>
                <a:t>=1; </a:t>
              </a:r>
              <a:r>
                <a:rPr kumimoji="0" lang="en-US" altLang="zh-CN" sz="1800" dirty="0" err="1">
                  <a:solidFill>
                    <a:srgbClr val="000000"/>
                  </a:solidFill>
                </a:rPr>
                <a:t>i</a:t>
              </a:r>
              <a:r>
                <a:rPr kumimoji="0" lang="en-US" altLang="zh-CN" sz="1800" dirty="0">
                  <a:solidFill>
                    <a:srgbClr val="000000"/>
                  </a:solidFill>
                </a:rPr>
                <a:t>&lt;=n; </a:t>
              </a:r>
              <a:r>
                <a:rPr kumimoji="0" lang="en-US" altLang="zh-CN" sz="1800" dirty="0" err="1">
                  <a:solidFill>
                    <a:srgbClr val="000000"/>
                  </a:solidFill>
                </a:rPr>
                <a:t>i</a:t>
              </a:r>
              <a:r>
                <a:rPr kumimoji="0" lang="en-US" altLang="zh-CN" sz="1800" dirty="0">
                  <a:solidFill>
                    <a:srgbClr val="000000"/>
                  </a:solidFill>
                </a:rPr>
                <a:t>++)   //</a:t>
              </a:r>
              <a:r>
                <a:rPr kumimoji="0" lang="zh-CN" altLang="en-US" sz="1800" dirty="0">
                  <a:solidFill>
                    <a:srgbClr val="000000"/>
                  </a:solidFill>
                </a:rPr>
                <a:t>装入第</a:t>
              </a:r>
              <a:r>
                <a:rPr kumimoji="0" lang="en-US" altLang="zh-CN" sz="1800" dirty="0" err="1">
                  <a:solidFill>
                    <a:srgbClr val="000000"/>
                  </a:solidFill>
                </a:rPr>
                <a:t>i</a:t>
              </a:r>
              <a:r>
                <a:rPr kumimoji="0" lang="zh-CN" altLang="en-US" sz="1800" dirty="0">
                  <a:solidFill>
                    <a:srgbClr val="000000"/>
                  </a:solidFill>
                </a:rPr>
                <a:t>个物品</a:t>
              </a:r>
            </a:p>
            <a:p>
              <a:pPr algn="just" eaLnBrk="0" hangingPunct="0">
                <a:lnSpc>
                  <a:spcPct val="104000"/>
                </a:lnSpc>
              </a:pPr>
              <a:r>
                <a:rPr kumimoji="0" lang="zh-CN" altLang="en-US" sz="1800" dirty="0">
                  <a:solidFill>
                    <a:srgbClr val="000000"/>
                  </a:solidFill>
                </a:rPr>
                <a:t>      </a:t>
              </a:r>
              <a:r>
                <a:rPr kumimoji="0" lang="en-US" altLang="zh-CN" sz="1800" dirty="0">
                  <a:solidFill>
                    <a:srgbClr val="000000"/>
                  </a:solidFill>
                </a:rPr>
                <a:t>{</a:t>
              </a:r>
            </a:p>
            <a:p>
              <a:pPr algn="just" eaLnBrk="0" hangingPunct="0">
                <a:lnSpc>
                  <a:spcPct val="104000"/>
                </a:lnSpc>
              </a:pPr>
              <a:r>
                <a:rPr kumimoji="0" lang="en-US" altLang="zh-CN" sz="1800" dirty="0">
                  <a:solidFill>
                    <a:srgbClr val="000000"/>
                  </a:solidFill>
                </a:rPr>
                <a:t>        j=1;</a:t>
              </a:r>
            </a:p>
            <a:p>
              <a:pPr algn="just" eaLnBrk="0" hangingPunct="0">
                <a:lnSpc>
                  <a:spcPct val="104000"/>
                </a:lnSpc>
              </a:pPr>
              <a:r>
                <a:rPr kumimoji="0" lang="en-US" altLang="zh-CN" sz="1800" dirty="0">
                  <a:solidFill>
                    <a:srgbClr val="000000"/>
                  </a:solidFill>
                </a:rPr>
                <a:t>        while (C</a:t>
              </a:r>
              <a:r>
                <a:rPr kumimoji="0" lang="en-US" altLang="zh-CN" sz="1800" dirty="0">
                  <a:solidFill>
                    <a:srgbClr val="000000"/>
                  </a:solidFill>
                  <a:latin typeface="宋体" charset="-122"/>
                </a:rPr>
                <a:t>-</a:t>
              </a:r>
              <a:r>
                <a:rPr kumimoji="0" lang="en-US" altLang="zh-CN" sz="1800" dirty="0">
                  <a:solidFill>
                    <a:srgbClr val="000000"/>
                  </a:solidFill>
                </a:rPr>
                <a:t>b[j]&lt;s[</a:t>
              </a:r>
              <a:r>
                <a:rPr kumimoji="0" lang="en-US" altLang="zh-CN" sz="1800" dirty="0" err="1">
                  <a:solidFill>
                    <a:srgbClr val="000000"/>
                  </a:solidFill>
                </a:rPr>
                <a:t>i</a:t>
              </a:r>
              <a:r>
                <a:rPr kumimoji="0" lang="en-US" altLang="zh-CN" sz="1800" dirty="0">
                  <a:solidFill>
                    <a:srgbClr val="000000"/>
                  </a:solidFill>
                </a:rPr>
                <a:t>])  //</a:t>
              </a:r>
              <a:r>
                <a:rPr kumimoji="0" lang="zh-CN" altLang="en-US" sz="1800" dirty="0">
                  <a:solidFill>
                    <a:srgbClr val="000000"/>
                  </a:solidFill>
                </a:rPr>
                <a:t>查找第</a:t>
              </a:r>
              <a:r>
                <a:rPr kumimoji="0" lang="en-US" altLang="zh-CN" sz="1800" dirty="0">
                  <a:solidFill>
                    <a:srgbClr val="000000"/>
                  </a:solidFill>
                </a:rPr>
                <a:t>1</a:t>
              </a:r>
              <a:r>
                <a:rPr kumimoji="0" lang="zh-CN" altLang="en-US" sz="1800" dirty="0">
                  <a:solidFill>
                    <a:srgbClr val="000000"/>
                  </a:solidFill>
                </a:rPr>
                <a:t>个能容纳物品</a:t>
              </a:r>
              <a:r>
                <a:rPr kumimoji="0" lang="en-US" altLang="zh-CN" sz="1800" dirty="0" err="1">
                  <a:solidFill>
                    <a:srgbClr val="000000"/>
                  </a:solidFill>
                </a:rPr>
                <a:t>i</a:t>
              </a:r>
              <a:r>
                <a:rPr kumimoji="0" lang="zh-CN" altLang="en-US" sz="1800" dirty="0">
                  <a:solidFill>
                    <a:srgbClr val="000000"/>
                  </a:solidFill>
                </a:rPr>
                <a:t>的箱子</a:t>
              </a:r>
            </a:p>
            <a:p>
              <a:pPr algn="just" eaLnBrk="0" hangingPunct="0">
                <a:lnSpc>
                  <a:spcPct val="104000"/>
                </a:lnSpc>
              </a:pPr>
              <a:r>
                <a:rPr kumimoji="0" lang="zh-CN" altLang="en-US" sz="1800" dirty="0">
                  <a:solidFill>
                    <a:srgbClr val="000000"/>
                  </a:solidFill>
                </a:rPr>
                <a:t>          </a:t>
              </a:r>
              <a:r>
                <a:rPr kumimoji="0" lang="en-US" altLang="zh-CN" sz="1800" dirty="0">
                  <a:solidFill>
                    <a:srgbClr val="000000"/>
                  </a:solidFill>
                </a:rPr>
                <a:t>j++;</a:t>
              </a:r>
            </a:p>
            <a:p>
              <a:pPr algn="just" eaLnBrk="0" hangingPunct="0">
                <a:lnSpc>
                  <a:spcPct val="104000"/>
                </a:lnSpc>
              </a:pPr>
              <a:r>
                <a:rPr kumimoji="0" lang="en-US" altLang="zh-CN" sz="1800" dirty="0">
                  <a:solidFill>
                    <a:srgbClr val="000000"/>
                  </a:solidFill>
                </a:rPr>
                <a:t>        b[j]=b[j]+s[</a:t>
              </a:r>
              <a:r>
                <a:rPr kumimoji="0" lang="en-US" altLang="zh-CN" sz="1800" dirty="0" err="1">
                  <a:solidFill>
                    <a:srgbClr val="000000"/>
                  </a:solidFill>
                </a:rPr>
                <a:t>i</a:t>
              </a:r>
              <a:r>
                <a:rPr kumimoji="0" lang="en-US" altLang="zh-CN" sz="1800" dirty="0">
                  <a:solidFill>
                    <a:srgbClr val="000000"/>
                  </a:solidFill>
                </a:rPr>
                <a:t>];</a:t>
              </a:r>
            </a:p>
            <a:p>
              <a:pPr algn="just" eaLnBrk="0" hangingPunct="0">
                <a:lnSpc>
                  <a:spcPct val="104000"/>
                </a:lnSpc>
              </a:pPr>
              <a:r>
                <a:rPr kumimoji="0" lang="en-US" altLang="zh-CN" sz="1800" dirty="0">
                  <a:solidFill>
                    <a:srgbClr val="000000"/>
                  </a:solidFill>
                </a:rPr>
                <a:t>        k=max(j, k);       //</a:t>
              </a:r>
              <a:r>
                <a:rPr kumimoji="0" lang="zh-CN" altLang="en-US" sz="1800" dirty="0">
                  <a:solidFill>
                    <a:srgbClr val="000000"/>
                  </a:solidFill>
                </a:rPr>
                <a:t>已装入物品的箱子个数</a:t>
              </a:r>
            </a:p>
            <a:p>
              <a:pPr algn="just" eaLnBrk="0" hangingPunct="0">
                <a:lnSpc>
                  <a:spcPct val="104000"/>
                </a:lnSpc>
              </a:pPr>
              <a:r>
                <a:rPr kumimoji="0" lang="zh-CN" altLang="en-US" sz="1800" dirty="0">
                  <a:solidFill>
                    <a:srgbClr val="000000"/>
                  </a:solidFill>
                </a:rPr>
                <a:t>    </a:t>
              </a:r>
              <a:r>
                <a:rPr kumimoji="0" lang="en-US" altLang="zh-CN" sz="1800" dirty="0">
                  <a:solidFill>
                    <a:srgbClr val="000000"/>
                  </a:solidFill>
                </a:rPr>
                <a:t>}</a:t>
              </a:r>
            </a:p>
            <a:p>
              <a:pPr algn="just" eaLnBrk="0" hangingPunct="0">
                <a:lnSpc>
                  <a:spcPct val="104000"/>
                </a:lnSpc>
              </a:pPr>
              <a:r>
                <a:rPr kumimoji="0" lang="en-US" altLang="zh-CN" sz="1800" dirty="0">
                  <a:solidFill>
                    <a:srgbClr val="000000"/>
                  </a:solidFill>
                </a:rPr>
                <a:t>    return k;</a:t>
              </a:r>
            </a:p>
            <a:p>
              <a:pPr algn="just" eaLnBrk="0" hangingPunct="0">
                <a:lnSpc>
                  <a:spcPct val="104000"/>
                </a:lnSpc>
              </a:pPr>
              <a:r>
                <a:rPr kumimoji="0" lang="en-US" altLang="zh-CN" sz="1800" dirty="0">
                  <a:solidFill>
                    <a:srgbClr val="000000"/>
                  </a:solidFill>
                </a:rPr>
                <a:t>    }</a:t>
              </a:r>
            </a:p>
          </p:txBody>
        </p:sp>
        <p:grpSp>
          <p:nvGrpSpPr>
            <p:cNvPr id="3" name="Group 1162"/>
            <p:cNvGrpSpPr>
              <a:grpSpLocks/>
            </p:cNvGrpSpPr>
            <p:nvPr/>
          </p:nvGrpSpPr>
          <p:grpSpPr bwMode="auto">
            <a:xfrm>
              <a:off x="1461" y="6528"/>
              <a:ext cx="550" cy="864"/>
              <a:chOff x="1519" y="3141"/>
              <a:chExt cx="550" cy="864"/>
            </a:xfrm>
          </p:grpSpPr>
          <p:sp>
            <p:nvSpPr>
              <p:cNvPr id="37003" name="AutoShape 1163"/>
              <p:cNvSpPr>
                <a:spLocks noChangeArrowheads="1"/>
              </p:cNvSpPr>
              <p:nvPr/>
            </p:nvSpPr>
            <p:spPr bwMode="auto">
              <a:xfrm rot="5400000">
                <a:off x="1362" y="3298"/>
                <a:ext cx="864" cy="550"/>
              </a:xfrm>
              <a:prstGeom prst="rtTriangle">
                <a:avLst/>
              </a:prstGeom>
              <a:noFill/>
              <a:ln w="9525">
                <a:solidFill>
                  <a:srgbClr val="000000"/>
                </a:solidFill>
                <a:prstDash val="lgDashDot"/>
                <a:miter lim="800000"/>
                <a:headEnd/>
                <a:tailEnd/>
              </a:ln>
            </p:spPr>
            <p:txBody>
              <a:bodyPr/>
              <a:lstStyle/>
              <a:p>
                <a:endParaRPr lang="zh-CN" altLang="en-US"/>
              </a:p>
            </p:txBody>
          </p:sp>
          <p:sp>
            <p:nvSpPr>
              <p:cNvPr id="37004" name="WordArt 1164"/>
              <p:cNvSpPr>
                <a:spLocks noChangeArrowheads="1" noChangeShapeType="1" noTextEdit="1"/>
              </p:cNvSpPr>
              <p:nvPr/>
            </p:nvSpPr>
            <p:spPr bwMode="auto">
              <a:xfrm rot="18000000">
                <a:off x="1454" y="3346"/>
                <a:ext cx="557" cy="167"/>
              </a:xfrm>
              <a:prstGeom prst="rect">
                <a:avLst/>
              </a:prstGeom>
            </p:spPr>
            <p:txBody>
              <a:bodyPr wrap="none" fromWordArt="1">
                <a:prstTxWarp prst="textCanDown">
                  <a:avLst>
                    <a:gd name="adj" fmla="val 2569"/>
                  </a:avLst>
                </a:prstTxWarp>
              </a:bodyPr>
              <a:lstStyle/>
              <a:p>
                <a:pPr algn="ctr"/>
                <a:r>
                  <a:rPr lang="en-US" altLang="zh-CN" sz="800" kern="10">
                    <a:ln w="9525">
                      <a:solidFill>
                        <a:srgbClr val="000000"/>
                      </a:solidFill>
                      <a:round/>
                      <a:headEnd/>
                      <a:tailEnd/>
                    </a:ln>
                    <a:noFill/>
                    <a:latin typeface="宋体"/>
                    <a:ea typeface="宋体"/>
                  </a:rPr>
                  <a:t>C++</a:t>
                </a:r>
                <a:r>
                  <a:rPr lang="zh-CN" altLang="en-US" sz="800" kern="10">
                    <a:ln w="9525">
                      <a:solidFill>
                        <a:srgbClr val="000000"/>
                      </a:solidFill>
                      <a:round/>
                      <a:headEnd/>
                      <a:tailEnd/>
                    </a:ln>
                    <a:noFill/>
                    <a:latin typeface="宋体"/>
                    <a:ea typeface="宋体"/>
                  </a:rPr>
                  <a:t>描述</a:t>
                </a:r>
              </a:p>
            </p:txBody>
          </p:sp>
        </p:grpSp>
      </p:gr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28" name="Text Box 160"/>
          <p:cNvSpPr txBox="1">
            <a:spLocks noChangeArrowheads="1"/>
          </p:cNvSpPr>
          <p:nvPr/>
        </p:nvSpPr>
        <p:spPr bwMode="auto">
          <a:xfrm>
            <a:off x="457200" y="1052736"/>
            <a:ext cx="8229600" cy="2677656"/>
          </a:xfrm>
          <a:prstGeom prst="rect">
            <a:avLst/>
          </a:prstGeom>
          <a:noFill/>
          <a:ln w="9525">
            <a:noFill/>
            <a:miter lim="800000"/>
            <a:headEnd/>
            <a:tailEnd/>
          </a:ln>
          <a:effectLst/>
        </p:spPr>
        <p:txBody>
          <a:bodyPr wrap="square">
            <a:spAutoFit/>
          </a:bodyPr>
          <a:lstStyle/>
          <a:p>
            <a:pPr algn="just">
              <a:spcBef>
                <a:spcPct val="50000"/>
              </a:spcBef>
            </a:pPr>
            <a:r>
              <a:rPr lang="en-US" altLang="zh-CN" sz="1600" dirty="0"/>
              <a:t>        </a:t>
            </a:r>
            <a:r>
              <a:rPr lang="zh-CN" altLang="en-US" sz="1600" dirty="0"/>
              <a:t>算法</a:t>
            </a:r>
            <a:r>
              <a:rPr lang="en-US" altLang="zh-CN" sz="1600" dirty="0" err="1">
                <a:solidFill>
                  <a:srgbClr val="000000"/>
                </a:solidFill>
              </a:rPr>
              <a:t>FirstFit</a:t>
            </a:r>
            <a:r>
              <a:rPr lang="zh-CN" altLang="en-US" sz="1600" dirty="0">
                <a:solidFill>
                  <a:srgbClr val="000000"/>
                </a:solidFill>
              </a:rPr>
              <a:t>的基本语句是查找第</a:t>
            </a:r>
            <a:r>
              <a:rPr lang="en-US" altLang="zh-CN" sz="1600" dirty="0">
                <a:solidFill>
                  <a:srgbClr val="000000"/>
                </a:solidFill>
              </a:rPr>
              <a:t>1</a:t>
            </a:r>
            <a:r>
              <a:rPr lang="zh-CN" altLang="en-US" sz="1600" dirty="0">
                <a:solidFill>
                  <a:srgbClr val="000000"/>
                </a:solidFill>
              </a:rPr>
              <a:t>个能容纳物品</a:t>
            </a:r>
            <a:r>
              <a:rPr lang="en-US" altLang="zh-CN" sz="1600" dirty="0" err="1">
                <a:solidFill>
                  <a:srgbClr val="000000"/>
                </a:solidFill>
              </a:rPr>
              <a:t>i</a:t>
            </a:r>
            <a:r>
              <a:rPr lang="zh-CN" altLang="en-US" sz="1600" dirty="0">
                <a:solidFill>
                  <a:srgbClr val="000000"/>
                </a:solidFill>
              </a:rPr>
              <a:t>的箱子，其时间复杂性为</a:t>
            </a:r>
            <a:r>
              <a:rPr lang="en-US" altLang="zh-CN" sz="1600" i="1" dirty="0">
                <a:solidFill>
                  <a:srgbClr val="000000"/>
                </a:solidFill>
              </a:rPr>
              <a:t>O</a:t>
            </a:r>
            <a:r>
              <a:rPr lang="en-US" altLang="zh-CN" sz="1600" dirty="0">
                <a:solidFill>
                  <a:srgbClr val="000000"/>
                </a:solidFill>
              </a:rPr>
              <a:t>(</a:t>
            </a:r>
            <a:r>
              <a:rPr lang="en-US" altLang="zh-CN" sz="1600" i="1" dirty="0">
                <a:solidFill>
                  <a:srgbClr val="000000"/>
                </a:solidFill>
              </a:rPr>
              <a:t>n</a:t>
            </a:r>
            <a:r>
              <a:rPr lang="en-US" altLang="zh-CN" sz="1600" baseline="30000" dirty="0">
                <a:solidFill>
                  <a:srgbClr val="000000"/>
                </a:solidFill>
              </a:rPr>
              <a:t>2</a:t>
            </a:r>
            <a:r>
              <a:rPr lang="en-US" altLang="zh-CN" sz="1600" dirty="0">
                <a:solidFill>
                  <a:srgbClr val="000000"/>
                </a:solidFill>
              </a:rPr>
              <a:t>)</a:t>
            </a:r>
            <a:r>
              <a:rPr lang="zh-CN" altLang="en-US" sz="1600" dirty="0">
                <a:solidFill>
                  <a:srgbClr val="000000"/>
                </a:solidFill>
              </a:rPr>
              <a:t>。</a:t>
            </a:r>
            <a:endParaRPr lang="zh-CN" altLang="en-US" sz="1600" dirty="0"/>
          </a:p>
          <a:p>
            <a:pPr algn="just">
              <a:spcBef>
                <a:spcPct val="50000"/>
              </a:spcBef>
            </a:pPr>
            <a:r>
              <a:rPr lang="zh-CN" altLang="en-US" sz="1600" dirty="0"/>
              <a:t>       下面考察算法</a:t>
            </a:r>
            <a:r>
              <a:rPr lang="en-US" altLang="zh-CN" sz="1600" dirty="0"/>
              <a:t>11.3</a:t>
            </a:r>
            <a:r>
              <a:rPr lang="zh-CN" altLang="en-US" sz="1600" dirty="0"/>
              <a:t>的近似比。</a:t>
            </a:r>
            <a:r>
              <a:rPr lang="zh-CN" altLang="en-US" sz="1600" dirty="0">
                <a:solidFill>
                  <a:srgbClr val="000000"/>
                </a:solidFill>
              </a:rPr>
              <a:t>不失一般性，假设箱子的容量</a:t>
            </a:r>
            <a:r>
              <a:rPr lang="en-US" altLang="zh-CN" sz="1600" i="1" dirty="0">
                <a:solidFill>
                  <a:srgbClr val="000000"/>
                </a:solidFill>
              </a:rPr>
              <a:t>C</a:t>
            </a:r>
            <a:r>
              <a:rPr lang="zh-CN" altLang="en-US" sz="1600" dirty="0">
                <a:solidFill>
                  <a:srgbClr val="000000"/>
                </a:solidFill>
              </a:rPr>
              <a:t>为一个单位的体积，</a:t>
            </a:r>
            <a:r>
              <a:rPr lang="en-US" altLang="zh-CN" sz="1600" i="1" dirty="0" err="1">
                <a:solidFill>
                  <a:srgbClr val="000000"/>
                </a:solidFill>
              </a:rPr>
              <a:t>C</a:t>
            </a:r>
            <a:r>
              <a:rPr lang="en-US" altLang="zh-CN" sz="1600" i="1" baseline="-30000" dirty="0" err="1">
                <a:solidFill>
                  <a:srgbClr val="000000"/>
                </a:solidFill>
              </a:rPr>
              <a:t>i</a:t>
            </a:r>
            <a:r>
              <a:rPr lang="zh-CN" altLang="en-US" sz="1600" dirty="0">
                <a:solidFill>
                  <a:srgbClr val="000000"/>
                </a:solidFill>
              </a:rPr>
              <a:t>为第</a:t>
            </a:r>
            <a:r>
              <a:rPr lang="en-US" altLang="zh-CN" sz="1600" i="1" dirty="0" err="1">
                <a:solidFill>
                  <a:srgbClr val="000000"/>
                </a:solidFill>
              </a:rPr>
              <a:t>i</a:t>
            </a:r>
            <a:r>
              <a:rPr lang="zh-CN" altLang="en-US" sz="1600" dirty="0">
                <a:solidFill>
                  <a:srgbClr val="000000"/>
                </a:solidFill>
              </a:rPr>
              <a:t>个箱子已装入物品的体积，由首次适宜装箱策略，有</a:t>
            </a:r>
            <a:r>
              <a:rPr lang="en-US" altLang="zh-CN" sz="1600" i="1" dirty="0" err="1">
                <a:solidFill>
                  <a:srgbClr val="000000"/>
                </a:solidFill>
              </a:rPr>
              <a:t>C</a:t>
            </a:r>
            <a:r>
              <a:rPr lang="en-US" altLang="zh-CN" sz="1600" i="1" baseline="-30000" dirty="0" err="1">
                <a:solidFill>
                  <a:srgbClr val="000000"/>
                </a:solidFill>
              </a:rPr>
              <a:t>i</a:t>
            </a:r>
            <a:r>
              <a:rPr lang="en-US" altLang="zh-CN" sz="1600" dirty="0" err="1">
                <a:solidFill>
                  <a:srgbClr val="000000"/>
                </a:solidFill>
              </a:rPr>
              <a:t>+</a:t>
            </a:r>
            <a:r>
              <a:rPr lang="en-US" altLang="zh-CN" sz="1600" i="1" dirty="0" err="1">
                <a:solidFill>
                  <a:srgbClr val="000000"/>
                </a:solidFill>
              </a:rPr>
              <a:t>C</a:t>
            </a:r>
            <a:r>
              <a:rPr lang="en-US" altLang="zh-CN" sz="1600" i="1" baseline="-30000" dirty="0" err="1">
                <a:solidFill>
                  <a:srgbClr val="000000"/>
                </a:solidFill>
              </a:rPr>
              <a:t>j</a:t>
            </a:r>
            <a:r>
              <a:rPr lang="en-US" altLang="zh-CN" sz="1600" dirty="0">
                <a:solidFill>
                  <a:srgbClr val="000000"/>
                </a:solidFill>
              </a:rPr>
              <a:t>&gt;1</a:t>
            </a:r>
            <a:r>
              <a:rPr lang="zh-CN" altLang="en-US" sz="1600" dirty="0">
                <a:solidFill>
                  <a:srgbClr val="000000"/>
                </a:solidFill>
              </a:rPr>
              <a:t>。设装箱问题的近似解为</a:t>
            </a:r>
            <a:r>
              <a:rPr lang="en-US" altLang="zh-CN" sz="1600" i="1" dirty="0">
                <a:solidFill>
                  <a:srgbClr val="000000"/>
                </a:solidFill>
              </a:rPr>
              <a:t>k</a:t>
            </a:r>
            <a:r>
              <a:rPr lang="zh-CN" altLang="en-US" sz="1600" dirty="0">
                <a:solidFill>
                  <a:srgbClr val="000000"/>
                </a:solidFill>
              </a:rPr>
              <a:t>，则</a:t>
            </a:r>
            <a:endParaRPr lang="zh-CN" altLang="en-US" sz="1600" dirty="0"/>
          </a:p>
          <a:p>
            <a:pPr algn="just">
              <a:spcBef>
                <a:spcPct val="50000"/>
              </a:spcBef>
            </a:pPr>
            <a:r>
              <a:rPr lang="zh-CN" altLang="en-US" sz="1600" dirty="0">
                <a:solidFill>
                  <a:srgbClr val="000000"/>
                </a:solidFill>
              </a:rPr>
              <a:t>        若</a:t>
            </a:r>
            <a:r>
              <a:rPr lang="en-US" altLang="zh-CN" sz="1600" i="1" dirty="0">
                <a:solidFill>
                  <a:srgbClr val="000000"/>
                </a:solidFill>
              </a:rPr>
              <a:t>k</a:t>
            </a:r>
            <a:r>
              <a:rPr lang="zh-CN" altLang="en-US" sz="1600" dirty="0">
                <a:solidFill>
                  <a:srgbClr val="000000"/>
                </a:solidFill>
              </a:rPr>
              <a:t>为偶数，则</a:t>
            </a:r>
            <a:r>
              <a:rPr lang="en-US" altLang="zh-CN" sz="1600" i="1" dirty="0">
                <a:solidFill>
                  <a:srgbClr val="000000"/>
                </a:solidFill>
              </a:rPr>
              <a:t>C</a:t>
            </a:r>
            <a:r>
              <a:rPr lang="en-US" altLang="zh-CN" sz="1600" baseline="-30000" dirty="0">
                <a:solidFill>
                  <a:srgbClr val="000000"/>
                </a:solidFill>
              </a:rPr>
              <a:t>1</a:t>
            </a:r>
            <a:r>
              <a:rPr lang="en-US" altLang="zh-CN" sz="1600" dirty="0">
                <a:solidFill>
                  <a:srgbClr val="000000"/>
                </a:solidFill>
              </a:rPr>
              <a:t>+</a:t>
            </a:r>
            <a:r>
              <a:rPr lang="en-US" altLang="zh-CN" sz="1600" i="1" dirty="0">
                <a:solidFill>
                  <a:srgbClr val="000000"/>
                </a:solidFill>
              </a:rPr>
              <a:t>C</a:t>
            </a:r>
            <a:r>
              <a:rPr lang="en-US" altLang="zh-CN" sz="1600" baseline="-30000" dirty="0">
                <a:solidFill>
                  <a:srgbClr val="000000"/>
                </a:solidFill>
              </a:rPr>
              <a:t>2</a:t>
            </a:r>
            <a:r>
              <a:rPr lang="en-US" altLang="zh-CN" sz="1600" dirty="0">
                <a:solidFill>
                  <a:srgbClr val="000000"/>
                </a:solidFill>
              </a:rPr>
              <a:t>+ …+</a:t>
            </a:r>
            <a:r>
              <a:rPr lang="en-US" altLang="zh-CN" sz="1600" i="1" dirty="0">
                <a:solidFill>
                  <a:srgbClr val="000000"/>
                </a:solidFill>
              </a:rPr>
              <a:t>C</a:t>
            </a:r>
            <a:r>
              <a:rPr lang="en-US" altLang="zh-CN" sz="1600" i="1" baseline="-30000" dirty="0">
                <a:solidFill>
                  <a:srgbClr val="000000"/>
                </a:solidFill>
              </a:rPr>
              <a:t>k</a:t>
            </a:r>
            <a:r>
              <a:rPr lang="en-US" altLang="zh-CN" sz="1600" dirty="0">
                <a:solidFill>
                  <a:srgbClr val="000000"/>
                </a:solidFill>
              </a:rPr>
              <a:t>&gt;</a:t>
            </a:r>
            <a:r>
              <a:rPr lang="en-US" altLang="zh-CN" sz="1600" i="1" dirty="0">
                <a:solidFill>
                  <a:srgbClr val="000000"/>
                </a:solidFill>
              </a:rPr>
              <a:t>k</a:t>
            </a:r>
            <a:r>
              <a:rPr lang="en-US" altLang="zh-CN" sz="1600" dirty="0">
                <a:solidFill>
                  <a:srgbClr val="000000"/>
                </a:solidFill>
              </a:rPr>
              <a:t>/2</a:t>
            </a:r>
            <a:endParaRPr lang="en-US" altLang="zh-CN" sz="1600" dirty="0"/>
          </a:p>
          <a:p>
            <a:pPr algn="just">
              <a:spcBef>
                <a:spcPct val="50000"/>
              </a:spcBef>
            </a:pPr>
            <a:r>
              <a:rPr lang="en-US" altLang="zh-CN" sz="1600" dirty="0">
                <a:solidFill>
                  <a:srgbClr val="000000"/>
                </a:solidFill>
              </a:rPr>
              <a:t>        </a:t>
            </a:r>
            <a:r>
              <a:rPr lang="zh-CN" altLang="en-US" sz="1600" dirty="0">
                <a:solidFill>
                  <a:srgbClr val="000000"/>
                </a:solidFill>
              </a:rPr>
              <a:t>若</a:t>
            </a:r>
            <a:r>
              <a:rPr lang="en-US" altLang="zh-CN" sz="1600" i="1" dirty="0">
                <a:solidFill>
                  <a:srgbClr val="000000"/>
                </a:solidFill>
              </a:rPr>
              <a:t>k</a:t>
            </a:r>
            <a:r>
              <a:rPr lang="zh-CN" altLang="en-US" sz="1600" dirty="0">
                <a:solidFill>
                  <a:srgbClr val="000000"/>
                </a:solidFill>
              </a:rPr>
              <a:t>为奇数，则</a:t>
            </a:r>
            <a:r>
              <a:rPr lang="en-US" altLang="zh-CN" sz="1600" i="1" dirty="0">
                <a:solidFill>
                  <a:srgbClr val="000000"/>
                </a:solidFill>
              </a:rPr>
              <a:t>C</a:t>
            </a:r>
            <a:r>
              <a:rPr lang="en-US" altLang="zh-CN" sz="1600" baseline="-30000" dirty="0">
                <a:solidFill>
                  <a:srgbClr val="000000"/>
                </a:solidFill>
              </a:rPr>
              <a:t>1</a:t>
            </a:r>
            <a:r>
              <a:rPr lang="en-US" altLang="zh-CN" sz="1600" dirty="0">
                <a:solidFill>
                  <a:srgbClr val="000000"/>
                </a:solidFill>
              </a:rPr>
              <a:t>+</a:t>
            </a:r>
            <a:r>
              <a:rPr lang="en-US" altLang="zh-CN" sz="1600" i="1" dirty="0">
                <a:solidFill>
                  <a:srgbClr val="000000"/>
                </a:solidFill>
              </a:rPr>
              <a:t>C</a:t>
            </a:r>
            <a:r>
              <a:rPr lang="en-US" altLang="zh-CN" sz="1600" baseline="-30000" dirty="0">
                <a:solidFill>
                  <a:srgbClr val="000000"/>
                </a:solidFill>
              </a:rPr>
              <a:t>2</a:t>
            </a:r>
            <a:r>
              <a:rPr lang="en-US" altLang="zh-CN" sz="1600" dirty="0">
                <a:solidFill>
                  <a:srgbClr val="000000"/>
                </a:solidFill>
              </a:rPr>
              <a:t>+ …+</a:t>
            </a:r>
            <a:r>
              <a:rPr lang="en-US" altLang="zh-CN" sz="1600" i="1" dirty="0">
                <a:solidFill>
                  <a:srgbClr val="000000"/>
                </a:solidFill>
              </a:rPr>
              <a:t>C</a:t>
            </a:r>
            <a:r>
              <a:rPr lang="en-US" altLang="zh-CN" sz="1600" i="1" baseline="-30000" dirty="0">
                <a:solidFill>
                  <a:srgbClr val="000000"/>
                </a:solidFill>
              </a:rPr>
              <a:t>k</a:t>
            </a:r>
            <a:r>
              <a:rPr lang="en-US" altLang="zh-CN" sz="1600" dirty="0">
                <a:solidFill>
                  <a:srgbClr val="000000"/>
                </a:solidFill>
              </a:rPr>
              <a:t>&gt;(</a:t>
            </a:r>
            <a:r>
              <a:rPr lang="en-US" altLang="zh-CN" sz="1600" i="1" dirty="0">
                <a:solidFill>
                  <a:srgbClr val="000000"/>
                </a:solidFill>
              </a:rPr>
              <a:t>k</a:t>
            </a:r>
            <a:r>
              <a:rPr lang="en-US" altLang="zh-CN" sz="1600" dirty="0">
                <a:solidFill>
                  <a:srgbClr val="000000"/>
                </a:solidFill>
              </a:rPr>
              <a:t>-1)/2</a:t>
            </a:r>
            <a:endParaRPr lang="en-US" altLang="zh-CN" sz="1600" dirty="0"/>
          </a:p>
          <a:p>
            <a:pPr algn="just">
              <a:spcBef>
                <a:spcPct val="50000"/>
              </a:spcBef>
            </a:pPr>
            <a:r>
              <a:rPr lang="en-US" altLang="zh-CN" sz="1600" dirty="0">
                <a:solidFill>
                  <a:srgbClr val="000000"/>
                </a:solidFill>
              </a:rPr>
              <a:t>        </a:t>
            </a:r>
            <a:r>
              <a:rPr lang="zh-CN" altLang="en-US" sz="1600" dirty="0">
                <a:solidFill>
                  <a:srgbClr val="000000"/>
                </a:solidFill>
              </a:rPr>
              <a:t>将两式相加，得：</a:t>
            </a:r>
            <a:endParaRPr lang="zh-CN" altLang="en-US" sz="1600" dirty="0"/>
          </a:p>
          <a:p>
            <a:pPr algn="just">
              <a:spcBef>
                <a:spcPct val="50000"/>
              </a:spcBef>
            </a:pPr>
            <a:r>
              <a:rPr lang="zh-CN" altLang="en-US" sz="1600" dirty="0">
                <a:solidFill>
                  <a:srgbClr val="000000"/>
                </a:solidFill>
              </a:rPr>
              <a:t>        设装箱问题的最优解为</a:t>
            </a:r>
            <a:r>
              <a:rPr lang="en-US" altLang="zh-CN" sz="1600" i="1" dirty="0">
                <a:solidFill>
                  <a:srgbClr val="000000"/>
                </a:solidFill>
              </a:rPr>
              <a:t>m</a:t>
            </a:r>
            <a:r>
              <a:rPr lang="zh-CN" altLang="en-US" sz="1600" dirty="0">
                <a:solidFill>
                  <a:srgbClr val="000000"/>
                </a:solidFill>
              </a:rPr>
              <a:t>，则在最优化装入时，所有箱子恰好装入全部物品，即：</a:t>
            </a:r>
          </a:p>
        </p:txBody>
      </p:sp>
      <p:graphicFrame>
        <p:nvGraphicFramePr>
          <p:cNvPr id="198656" name="Object 0"/>
          <p:cNvGraphicFramePr>
            <a:graphicFrameLocks noChangeAspect="1"/>
          </p:cNvGraphicFramePr>
          <p:nvPr/>
        </p:nvGraphicFramePr>
        <p:xfrm>
          <a:off x="3886200" y="4271963"/>
          <a:ext cx="1557338" cy="681037"/>
        </p:xfrm>
        <a:graphic>
          <a:graphicData uri="http://schemas.openxmlformats.org/presentationml/2006/ole">
            <p:oleObj spid="_x0000_s56322" r:id="rId3" imgW="977900" imgH="431800" progId="Equation.3">
              <p:embed/>
            </p:oleObj>
          </a:graphicData>
        </a:graphic>
      </p:graphicFrame>
      <p:graphicFrame>
        <p:nvGraphicFramePr>
          <p:cNvPr id="198657" name="Object 1"/>
          <p:cNvGraphicFramePr>
            <a:graphicFrameLocks noChangeAspect="1"/>
          </p:cNvGraphicFramePr>
          <p:nvPr/>
        </p:nvGraphicFramePr>
        <p:xfrm>
          <a:off x="4114800" y="5280025"/>
          <a:ext cx="1752600" cy="663575"/>
        </p:xfrm>
        <a:graphic>
          <a:graphicData uri="http://schemas.openxmlformats.org/presentationml/2006/ole">
            <p:oleObj spid="_x0000_s56323" r:id="rId4" imgW="1129810" imgH="431613" progId="Equation.3">
              <p:embed/>
            </p:oleObj>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467544" y="1196752"/>
            <a:ext cx="8153400" cy="2647950"/>
          </a:xfrm>
          <a:prstGeom prst="rect">
            <a:avLst/>
          </a:prstGeom>
          <a:noFill/>
          <a:ln w="9525">
            <a:noFill/>
            <a:miter lim="800000"/>
            <a:headEnd/>
            <a:tailEnd/>
          </a:ln>
          <a:effectLst/>
        </p:spPr>
        <p:txBody>
          <a:bodyPr>
            <a:spAutoFit/>
          </a:bodyPr>
          <a:lstStyle/>
          <a:p>
            <a:pPr algn="just">
              <a:spcBef>
                <a:spcPct val="50000"/>
              </a:spcBef>
            </a:pPr>
            <a:r>
              <a:rPr lang="zh-CN" altLang="en-US" dirty="0"/>
              <a:t>所以，有：</a:t>
            </a:r>
          </a:p>
          <a:p>
            <a:pPr algn="just">
              <a:spcBef>
                <a:spcPct val="50000"/>
              </a:spcBef>
            </a:pPr>
            <a:endParaRPr lang="zh-CN" altLang="en-US" dirty="0"/>
          </a:p>
          <a:p>
            <a:pPr algn="just">
              <a:spcBef>
                <a:spcPct val="50000"/>
              </a:spcBef>
            </a:pPr>
            <a:r>
              <a:rPr lang="zh-CN" altLang="en-US" dirty="0"/>
              <a:t>即</a:t>
            </a:r>
          </a:p>
          <a:p>
            <a:pPr algn="just">
              <a:spcBef>
                <a:spcPct val="50000"/>
              </a:spcBef>
            </a:pPr>
            <a:endParaRPr lang="zh-CN" altLang="en-US" dirty="0"/>
          </a:p>
          <a:p>
            <a:pPr>
              <a:spcBef>
                <a:spcPct val="50000"/>
              </a:spcBef>
            </a:pPr>
            <a:r>
              <a:rPr lang="zh-CN" altLang="en-US" dirty="0">
                <a:latin typeface="宋体" charset="-122"/>
              </a:rPr>
              <a:t>     由此，算法</a:t>
            </a:r>
            <a:r>
              <a:rPr lang="en-US" altLang="zh-CN" dirty="0" err="1"/>
              <a:t>FirstFit</a:t>
            </a:r>
            <a:r>
              <a:rPr lang="zh-CN" altLang="en-US" dirty="0">
                <a:latin typeface="宋体" charset="-122"/>
              </a:rPr>
              <a:t>的近似比小于</a:t>
            </a:r>
            <a:r>
              <a:rPr lang="en-US" altLang="zh-CN" dirty="0"/>
              <a:t>2</a:t>
            </a:r>
            <a:r>
              <a:rPr lang="zh-CN" altLang="en-US" dirty="0">
                <a:latin typeface="宋体" charset="-122"/>
              </a:rPr>
              <a:t>。</a:t>
            </a:r>
            <a:r>
              <a:rPr lang="zh-CN" altLang="en-US" dirty="0"/>
              <a:t> </a:t>
            </a:r>
          </a:p>
        </p:txBody>
      </p:sp>
      <p:sp>
        <p:nvSpPr>
          <p:cNvPr id="188420" name="Rectangle 4"/>
          <p:cNvSpPr>
            <a:spLocks noChangeArrowheads="1"/>
          </p:cNvSpPr>
          <p:nvPr/>
        </p:nvSpPr>
        <p:spPr bwMode="auto">
          <a:xfrm>
            <a:off x="3652838" y="3486150"/>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99680" name="Object 0"/>
          <p:cNvGraphicFramePr>
            <a:graphicFrameLocks noChangeAspect="1"/>
          </p:cNvGraphicFramePr>
          <p:nvPr/>
        </p:nvGraphicFramePr>
        <p:xfrm>
          <a:off x="2590800" y="1185863"/>
          <a:ext cx="2519363" cy="587375"/>
        </p:xfrm>
        <a:graphic>
          <a:graphicData uri="http://schemas.openxmlformats.org/presentationml/2006/ole">
            <p:oleObj spid="_x0000_s57346" r:id="rId3" imgW="1841500" imgH="431800" progId="Equation.3">
              <p:embed/>
            </p:oleObj>
          </a:graphicData>
        </a:graphic>
      </p:graphicFrame>
      <p:graphicFrame>
        <p:nvGraphicFramePr>
          <p:cNvPr id="199681" name="Object 1"/>
          <p:cNvGraphicFramePr>
            <a:graphicFrameLocks noChangeAspect="1"/>
          </p:cNvGraphicFramePr>
          <p:nvPr/>
        </p:nvGraphicFramePr>
        <p:xfrm>
          <a:off x="2743200" y="2100263"/>
          <a:ext cx="819150" cy="763587"/>
        </p:xfrm>
        <a:graphic>
          <a:graphicData uri="http://schemas.openxmlformats.org/presentationml/2006/ole">
            <p:oleObj spid="_x0000_s57347" r:id="rId4" imgW="418918" imgH="393529" progId="Equation.3">
              <p:embed/>
            </p:oleObj>
          </a:graphicData>
        </a:graphic>
      </p:graphicFrame>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838200" y="980728"/>
            <a:ext cx="7772400" cy="2031325"/>
          </a:xfrm>
          <a:prstGeom prst="rect">
            <a:avLst/>
          </a:prstGeom>
          <a:noFill/>
          <a:ln w="9525">
            <a:noFill/>
            <a:miter lim="800000"/>
            <a:headEnd/>
            <a:tailEnd/>
          </a:ln>
          <a:effectLst/>
        </p:spPr>
        <p:txBody>
          <a:bodyPr wrap="square">
            <a:spAutoFit/>
          </a:bodyPr>
          <a:lstStyle/>
          <a:p>
            <a:pPr algn="just">
              <a:spcBef>
                <a:spcPct val="50000"/>
              </a:spcBef>
            </a:pPr>
            <a:r>
              <a:rPr lang="en-US" altLang="zh-CN" b="1" dirty="0"/>
              <a:t>2</a:t>
            </a:r>
            <a:r>
              <a:rPr lang="zh-CN" altLang="en-US" b="1" dirty="0"/>
              <a:t>．最适宜法</a:t>
            </a:r>
            <a:endParaRPr lang="zh-CN" altLang="en-US" dirty="0"/>
          </a:p>
          <a:p>
            <a:pPr algn="just">
              <a:spcBef>
                <a:spcPct val="50000"/>
              </a:spcBef>
            </a:pPr>
            <a:r>
              <a:rPr lang="zh-CN" altLang="en-US" dirty="0"/>
              <a:t>        最适宜法的物品装入过程与首次适宜法类似，不同的是，总是把物品装到能够容纳它并且目前最满的箱子中，使得该箱子装入物品后闲置空间最小。</a:t>
            </a:r>
          </a:p>
          <a:p>
            <a:pPr>
              <a:spcBef>
                <a:spcPct val="50000"/>
              </a:spcBef>
            </a:pPr>
            <a:r>
              <a:rPr lang="zh-CN" altLang="en-US" dirty="0">
                <a:latin typeface="宋体" charset="-122"/>
              </a:rPr>
              <a:t>    例如，有</a:t>
            </a:r>
            <a:r>
              <a:rPr lang="en-US" altLang="zh-CN" dirty="0"/>
              <a:t>10</a:t>
            </a:r>
            <a:r>
              <a:rPr lang="zh-CN" altLang="en-US" dirty="0">
                <a:latin typeface="宋体" charset="-122"/>
              </a:rPr>
              <a:t>个物品，其体积分别为</a:t>
            </a:r>
            <a:r>
              <a:rPr lang="en-US" altLang="zh-CN" i="1" dirty="0"/>
              <a:t>S</a:t>
            </a:r>
            <a:r>
              <a:rPr lang="zh-CN" altLang="en-US" dirty="0">
                <a:latin typeface="宋体" charset="-122"/>
              </a:rPr>
              <a:t>＝</a:t>
            </a:r>
            <a:r>
              <a:rPr lang="en-US" altLang="zh-CN" dirty="0"/>
              <a:t>(4, 2, 7, 3, 5, 4, 2, 3, 6, 2)</a:t>
            </a:r>
            <a:r>
              <a:rPr lang="zh-CN" altLang="en-US" dirty="0">
                <a:latin typeface="宋体" charset="-122"/>
              </a:rPr>
              <a:t>，若干个容量为</a:t>
            </a:r>
            <a:r>
              <a:rPr lang="en-US" altLang="zh-CN" dirty="0"/>
              <a:t>10</a:t>
            </a:r>
            <a:r>
              <a:rPr lang="zh-CN" altLang="en-US" dirty="0">
                <a:latin typeface="宋体" charset="-122"/>
              </a:rPr>
              <a:t>的箱子，采用最适宜法得到的装箱结果如图</a:t>
            </a:r>
            <a:r>
              <a:rPr lang="en-US" altLang="zh-CN" dirty="0"/>
              <a:t>11.4</a:t>
            </a:r>
            <a:r>
              <a:rPr lang="zh-CN" altLang="en-US" dirty="0">
                <a:latin typeface="宋体" charset="-122"/>
              </a:rPr>
              <a:t>所示。</a:t>
            </a:r>
            <a:r>
              <a:rPr lang="zh-CN" altLang="en-US" dirty="0"/>
              <a:t> </a:t>
            </a:r>
          </a:p>
        </p:txBody>
      </p:sp>
      <p:grpSp>
        <p:nvGrpSpPr>
          <p:cNvPr id="2" name="Group 3"/>
          <p:cNvGrpSpPr>
            <a:grpSpLocks/>
          </p:cNvGrpSpPr>
          <p:nvPr/>
        </p:nvGrpSpPr>
        <p:grpSpPr bwMode="auto">
          <a:xfrm>
            <a:off x="2393950" y="4113213"/>
            <a:ext cx="4540250" cy="1601787"/>
            <a:chOff x="1849" y="11796"/>
            <a:chExt cx="5740" cy="2283"/>
          </a:xfrm>
        </p:grpSpPr>
        <p:sp>
          <p:nvSpPr>
            <p:cNvPr id="189444" name="Text Box 4"/>
            <p:cNvSpPr txBox="1">
              <a:spLocks noChangeArrowheads="1"/>
            </p:cNvSpPr>
            <p:nvPr/>
          </p:nvSpPr>
          <p:spPr bwMode="auto">
            <a:xfrm>
              <a:off x="1849" y="11796"/>
              <a:ext cx="1000" cy="1417"/>
            </a:xfrm>
            <a:prstGeom prst="rect">
              <a:avLst/>
            </a:prstGeom>
            <a:noFill/>
            <a:ln w="9525">
              <a:solidFill>
                <a:srgbClr val="000000"/>
              </a:solidFill>
              <a:miter lim="800000"/>
              <a:headEnd/>
              <a:tailEnd/>
            </a:ln>
          </p:spPr>
          <p:txBody>
            <a:bodyPr tIns="72000"/>
            <a:lstStyle/>
            <a:p>
              <a:pPr algn="just" eaLnBrk="0" hangingPunct="0">
                <a:spcAft>
                  <a:spcPts val="600"/>
                </a:spcAft>
              </a:pPr>
              <a:r>
                <a:rPr kumimoji="0" lang="en-US" altLang="zh-CN" sz="1400"/>
                <a:t>0.4(</a:t>
              </a:r>
              <a:r>
                <a:rPr kumimoji="0" lang="en-US" altLang="zh-CN" sz="1400" i="1"/>
                <a:t>s</a:t>
              </a:r>
              <a:r>
                <a:rPr kumimoji="0" lang="en-US" altLang="zh-CN" sz="1400" baseline="-25000"/>
                <a:t>6</a:t>
              </a:r>
              <a:r>
                <a:rPr kumimoji="0" lang="en-US" altLang="zh-CN" sz="1400"/>
                <a:t>)</a:t>
              </a:r>
            </a:p>
            <a:p>
              <a:pPr algn="just" eaLnBrk="0" hangingPunct="0">
                <a:spcAft>
                  <a:spcPts val="500"/>
                </a:spcAft>
              </a:pPr>
              <a:r>
                <a:rPr kumimoji="0" lang="en-US" altLang="zh-CN" sz="1400"/>
                <a:t>0.2(</a:t>
              </a:r>
              <a:r>
                <a:rPr kumimoji="0" lang="en-US" altLang="zh-CN" sz="1400" i="1"/>
                <a:t>s</a:t>
              </a:r>
              <a:r>
                <a:rPr kumimoji="0" lang="en-US" altLang="zh-CN" sz="1400" baseline="-25000"/>
                <a:t>2</a:t>
              </a:r>
              <a:r>
                <a:rPr kumimoji="0" lang="en-US" altLang="zh-CN" sz="1400"/>
                <a:t>)</a:t>
              </a:r>
            </a:p>
            <a:p>
              <a:pPr algn="just" eaLnBrk="0" hangingPunct="0"/>
              <a:r>
                <a:rPr kumimoji="0" lang="en-US" altLang="zh-CN" sz="1400"/>
                <a:t>0.4(</a:t>
              </a:r>
              <a:r>
                <a:rPr kumimoji="0" lang="en-US" altLang="zh-CN" sz="1400" i="1"/>
                <a:t>s</a:t>
              </a:r>
              <a:r>
                <a:rPr kumimoji="0" lang="en-US" altLang="zh-CN" sz="1400" baseline="-25000"/>
                <a:t>1</a:t>
              </a:r>
              <a:r>
                <a:rPr kumimoji="0" lang="en-US" altLang="zh-CN" sz="1400"/>
                <a:t>)</a:t>
              </a:r>
            </a:p>
          </p:txBody>
        </p:sp>
        <p:sp>
          <p:nvSpPr>
            <p:cNvPr id="189445" name="Line 5"/>
            <p:cNvSpPr>
              <a:spLocks noChangeShapeType="1"/>
            </p:cNvSpPr>
            <p:nvPr/>
          </p:nvSpPr>
          <p:spPr bwMode="auto">
            <a:xfrm>
              <a:off x="1849" y="12645"/>
              <a:ext cx="990" cy="0"/>
            </a:xfrm>
            <a:prstGeom prst="line">
              <a:avLst/>
            </a:prstGeom>
            <a:noFill/>
            <a:ln w="9525">
              <a:solidFill>
                <a:srgbClr val="000000"/>
              </a:solidFill>
              <a:round/>
              <a:headEnd/>
              <a:tailEnd/>
            </a:ln>
          </p:spPr>
          <p:txBody>
            <a:bodyPr/>
            <a:lstStyle/>
            <a:p>
              <a:endParaRPr lang="zh-CN" altLang="en-US"/>
            </a:p>
          </p:txBody>
        </p:sp>
        <p:sp>
          <p:nvSpPr>
            <p:cNvPr id="189446" name="Line 6"/>
            <p:cNvSpPr>
              <a:spLocks noChangeShapeType="1"/>
            </p:cNvSpPr>
            <p:nvPr/>
          </p:nvSpPr>
          <p:spPr bwMode="auto">
            <a:xfrm>
              <a:off x="1849" y="12363"/>
              <a:ext cx="990" cy="0"/>
            </a:xfrm>
            <a:prstGeom prst="line">
              <a:avLst/>
            </a:prstGeom>
            <a:noFill/>
            <a:ln w="9525">
              <a:solidFill>
                <a:srgbClr val="000000"/>
              </a:solidFill>
              <a:round/>
              <a:headEnd/>
              <a:tailEnd/>
            </a:ln>
          </p:spPr>
          <p:txBody>
            <a:bodyPr/>
            <a:lstStyle/>
            <a:p>
              <a:endParaRPr lang="zh-CN" altLang="en-US"/>
            </a:p>
          </p:txBody>
        </p:sp>
        <p:sp>
          <p:nvSpPr>
            <p:cNvPr id="189447" name="Text Box 7"/>
            <p:cNvSpPr txBox="1">
              <a:spLocks noChangeArrowheads="1"/>
            </p:cNvSpPr>
            <p:nvPr/>
          </p:nvSpPr>
          <p:spPr bwMode="auto">
            <a:xfrm>
              <a:off x="3369" y="11808"/>
              <a:ext cx="1000" cy="1417"/>
            </a:xfrm>
            <a:prstGeom prst="rect">
              <a:avLst/>
            </a:prstGeom>
            <a:noFill/>
            <a:ln w="9525">
              <a:solidFill>
                <a:srgbClr val="000000"/>
              </a:solidFill>
              <a:miter lim="800000"/>
              <a:headEnd/>
              <a:tailEnd/>
            </a:ln>
          </p:spPr>
          <p:txBody>
            <a:bodyPr tIns="72000"/>
            <a:lstStyle/>
            <a:p>
              <a:pPr algn="just" eaLnBrk="0" hangingPunct="0">
                <a:spcAft>
                  <a:spcPts val="600"/>
                </a:spcAft>
              </a:pPr>
              <a:r>
                <a:rPr kumimoji="0" lang="en-US" altLang="zh-CN" sz="1400"/>
                <a:t>0.3(</a:t>
              </a:r>
              <a:r>
                <a:rPr kumimoji="0" lang="en-US" altLang="zh-CN" sz="1400" i="1"/>
                <a:t>s</a:t>
              </a:r>
              <a:r>
                <a:rPr kumimoji="0" lang="en-US" altLang="zh-CN" sz="1400" baseline="-25000"/>
                <a:t>4</a:t>
              </a:r>
              <a:r>
                <a:rPr kumimoji="0" lang="en-US" altLang="zh-CN" sz="1400"/>
                <a:t>)</a:t>
              </a:r>
            </a:p>
            <a:p>
              <a:pPr algn="just" eaLnBrk="0" hangingPunct="0"/>
              <a:r>
                <a:rPr kumimoji="0" lang="en-US" altLang="zh-CN" sz="1400"/>
                <a:t>0.7(</a:t>
              </a:r>
              <a:r>
                <a:rPr kumimoji="0" lang="en-US" altLang="zh-CN" sz="1400" i="1"/>
                <a:t>s</a:t>
              </a:r>
              <a:r>
                <a:rPr kumimoji="0" lang="en-US" altLang="zh-CN" sz="1400" baseline="-25000"/>
                <a:t>3</a:t>
              </a:r>
              <a:r>
                <a:rPr kumimoji="0" lang="en-US" altLang="zh-CN" sz="1400"/>
                <a:t>)</a:t>
              </a:r>
            </a:p>
          </p:txBody>
        </p:sp>
        <p:sp>
          <p:nvSpPr>
            <p:cNvPr id="189448" name="Line 8"/>
            <p:cNvSpPr>
              <a:spLocks noChangeShapeType="1"/>
            </p:cNvSpPr>
            <p:nvPr/>
          </p:nvSpPr>
          <p:spPr bwMode="auto">
            <a:xfrm>
              <a:off x="3369" y="12214"/>
              <a:ext cx="990" cy="0"/>
            </a:xfrm>
            <a:prstGeom prst="line">
              <a:avLst/>
            </a:prstGeom>
            <a:noFill/>
            <a:ln w="9525">
              <a:solidFill>
                <a:srgbClr val="000000"/>
              </a:solidFill>
              <a:round/>
              <a:headEnd/>
              <a:tailEnd/>
            </a:ln>
          </p:spPr>
          <p:txBody>
            <a:bodyPr/>
            <a:lstStyle/>
            <a:p>
              <a:endParaRPr lang="zh-CN" altLang="en-US"/>
            </a:p>
          </p:txBody>
        </p:sp>
        <p:sp>
          <p:nvSpPr>
            <p:cNvPr id="189449" name="Text Box 9"/>
            <p:cNvSpPr txBox="1">
              <a:spLocks noChangeArrowheads="1"/>
            </p:cNvSpPr>
            <p:nvPr/>
          </p:nvSpPr>
          <p:spPr bwMode="auto">
            <a:xfrm>
              <a:off x="4989" y="11825"/>
              <a:ext cx="1000" cy="1417"/>
            </a:xfrm>
            <a:prstGeom prst="rect">
              <a:avLst/>
            </a:prstGeom>
            <a:noFill/>
            <a:ln w="9525">
              <a:solidFill>
                <a:srgbClr val="000000"/>
              </a:solidFill>
              <a:miter lim="800000"/>
              <a:headEnd/>
              <a:tailEnd/>
            </a:ln>
          </p:spPr>
          <p:txBody>
            <a:bodyPr tIns="36000"/>
            <a:lstStyle/>
            <a:p>
              <a:pPr algn="just" eaLnBrk="0" hangingPunct="0"/>
              <a:r>
                <a:rPr kumimoji="0" lang="en-US" altLang="zh-CN" sz="1400"/>
                <a:t>0.3(</a:t>
              </a:r>
              <a:r>
                <a:rPr kumimoji="0" lang="en-US" altLang="zh-CN" sz="1400" i="1"/>
                <a:t>s</a:t>
              </a:r>
              <a:r>
                <a:rPr kumimoji="0" lang="en-US" altLang="zh-CN" sz="1400" baseline="-25000"/>
                <a:t>8</a:t>
              </a:r>
              <a:r>
                <a:rPr kumimoji="0" lang="en-US" altLang="zh-CN" sz="1400"/>
                <a:t>)</a:t>
              </a:r>
            </a:p>
            <a:p>
              <a:pPr algn="just" eaLnBrk="0" hangingPunct="0">
                <a:spcAft>
                  <a:spcPts val="800"/>
                </a:spcAft>
              </a:pPr>
              <a:r>
                <a:rPr kumimoji="0" lang="en-US" altLang="zh-CN" sz="1400"/>
                <a:t>0.2(</a:t>
              </a:r>
              <a:r>
                <a:rPr kumimoji="0" lang="en-US" altLang="zh-CN" sz="1400" i="1"/>
                <a:t>s</a:t>
              </a:r>
              <a:r>
                <a:rPr kumimoji="0" lang="en-US" altLang="zh-CN" sz="1400" baseline="-25000"/>
                <a:t>7</a:t>
              </a:r>
              <a:r>
                <a:rPr kumimoji="0" lang="en-US" altLang="zh-CN" sz="1400"/>
                <a:t>)</a:t>
              </a:r>
            </a:p>
            <a:p>
              <a:pPr algn="just" eaLnBrk="0" hangingPunct="0"/>
              <a:r>
                <a:rPr kumimoji="0" lang="en-US" altLang="zh-CN" sz="1400"/>
                <a:t>0.5(</a:t>
              </a:r>
              <a:r>
                <a:rPr kumimoji="0" lang="en-US" altLang="zh-CN" sz="1400" i="1"/>
                <a:t>s</a:t>
              </a:r>
              <a:r>
                <a:rPr kumimoji="0" lang="en-US" altLang="zh-CN" sz="1400" baseline="-25000"/>
                <a:t>5</a:t>
              </a:r>
              <a:r>
                <a:rPr kumimoji="0" lang="en-US" altLang="zh-CN" sz="1400"/>
                <a:t>)</a:t>
              </a:r>
            </a:p>
          </p:txBody>
        </p:sp>
        <p:sp>
          <p:nvSpPr>
            <p:cNvPr id="189450" name="Line 10"/>
            <p:cNvSpPr>
              <a:spLocks noChangeShapeType="1"/>
            </p:cNvSpPr>
            <p:nvPr/>
          </p:nvSpPr>
          <p:spPr bwMode="auto">
            <a:xfrm>
              <a:off x="4989" y="12231"/>
              <a:ext cx="990" cy="0"/>
            </a:xfrm>
            <a:prstGeom prst="line">
              <a:avLst/>
            </a:prstGeom>
            <a:noFill/>
            <a:ln w="9525">
              <a:solidFill>
                <a:srgbClr val="000000"/>
              </a:solidFill>
              <a:round/>
              <a:headEnd/>
              <a:tailEnd/>
            </a:ln>
          </p:spPr>
          <p:txBody>
            <a:bodyPr/>
            <a:lstStyle/>
            <a:p>
              <a:endParaRPr lang="zh-CN" altLang="en-US"/>
            </a:p>
          </p:txBody>
        </p:sp>
        <p:sp>
          <p:nvSpPr>
            <p:cNvPr id="189451" name="Line 11"/>
            <p:cNvSpPr>
              <a:spLocks noChangeShapeType="1"/>
            </p:cNvSpPr>
            <p:nvPr/>
          </p:nvSpPr>
          <p:spPr bwMode="auto">
            <a:xfrm>
              <a:off x="4999" y="12515"/>
              <a:ext cx="990" cy="0"/>
            </a:xfrm>
            <a:prstGeom prst="line">
              <a:avLst/>
            </a:prstGeom>
            <a:noFill/>
            <a:ln w="9525">
              <a:solidFill>
                <a:srgbClr val="000000"/>
              </a:solidFill>
              <a:round/>
              <a:headEnd/>
              <a:tailEnd/>
            </a:ln>
          </p:spPr>
          <p:txBody>
            <a:bodyPr/>
            <a:lstStyle/>
            <a:p>
              <a:endParaRPr lang="zh-CN" altLang="en-US"/>
            </a:p>
          </p:txBody>
        </p:sp>
        <p:sp>
          <p:nvSpPr>
            <p:cNvPr id="189452" name="Text Box 12"/>
            <p:cNvSpPr txBox="1">
              <a:spLocks noChangeArrowheads="1"/>
            </p:cNvSpPr>
            <p:nvPr/>
          </p:nvSpPr>
          <p:spPr bwMode="auto">
            <a:xfrm>
              <a:off x="6589" y="11829"/>
              <a:ext cx="1000" cy="1417"/>
            </a:xfrm>
            <a:prstGeom prst="rect">
              <a:avLst/>
            </a:prstGeom>
            <a:noFill/>
            <a:ln w="9525">
              <a:solidFill>
                <a:srgbClr val="000000"/>
              </a:solidFill>
              <a:miter lim="800000"/>
              <a:headEnd/>
              <a:tailEnd/>
            </a:ln>
          </p:spPr>
          <p:txBody>
            <a:bodyPr tIns="162000"/>
            <a:lstStyle/>
            <a:p>
              <a:pPr algn="just" eaLnBrk="0" hangingPunct="0"/>
              <a:r>
                <a:rPr kumimoji="0" lang="en-US" altLang="zh-CN" sz="1400"/>
                <a:t>0.2(</a:t>
              </a:r>
              <a:r>
                <a:rPr kumimoji="0" lang="en-US" altLang="zh-CN" sz="1400" i="1"/>
                <a:t>s</a:t>
              </a:r>
              <a:r>
                <a:rPr kumimoji="0" lang="en-US" altLang="zh-CN" sz="1400" baseline="-25000"/>
                <a:t>10</a:t>
              </a:r>
              <a:r>
                <a:rPr kumimoji="0" lang="en-US" altLang="zh-CN" sz="1400"/>
                <a:t>)</a:t>
              </a:r>
            </a:p>
            <a:p>
              <a:pPr algn="just" eaLnBrk="0" hangingPunct="0">
                <a:lnSpc>
                  <a:spcPct val="104000"/>
                </a:lnSpc>
              </a:pPr>
              <a:endParaRPr kumimoji="0" lang="en-US" altLang="zh-CN" sz="1400"/>
            </a:p>
            <a:p>
              <a:pPr algn="just" eaLnBrk="0" hangingPunct="0">
                <a:lnSpc>
                  <a:spcPct val="104000"/>
                </a:lnSpc>
              </a:pPr>
              <a:r>
                <a:rPr kumimoji="0" lang="en-US" altLang="zh-CN" sz="1400"/>
                <a:t>0.6(</a:t>
              </a:r>
              <a:r>
                <a:rPr kumimoji="0" lang="en-US" altLang="zh-CN" sz="1400" i="1"/>
                <a:t>s</a:t>
              </a:r>
              <a:r>
                <a:rPr kumimoji="0" lang="en-US" altLang="zh-CN" sz="1400" baseline="-25000"/>
                <a:t>9</a:t>
              </a:r>
              <a:r>
                <a:rPr kumimoji="0" lang="en-US" altLang="zh-CN" sz="1400"/>
                <a:t>)</a:t>
              </a:r>
            </a:p>
          </p:txBody>
        </p:sp>
        <p:sp>
          <p:nvSpPr>
            <p:cNvPr id="189453" name="Line 13"/>
            <p:cNvSpPr>
              <a:spLocks noChangeShapeType="1"/>
            </p:cNvSpPr>
            <p:nvPr/>
          </p:nvSpPr>
          <p:spPr bwMode="auto">
            <a:xfrm>
              <a:off x="6589" y="12390"/>
              <a:ext cx="990" cy="0"/>
            </a:xfrm>
            <a:prstGeom prst="line">
              <a:avLst/>
            </a:prstGeom>
            <a:noFill/>
            <a:ln w="9525">
              <a:solidFill>
                <a:srgbClr val="000000"/>
              </a:solidFill>
              <a:round/>
              <a:headEnd/>
              <a:tailEnd/>
            </a:ln>
          </p:spPr>
          <p:txBody>
            <a:bodyPr/>
            <a:lstStyle/>
            <a:p>
              <a:endParaRPr lang="zh-CN" altLang="en-US"/>
            </a:p>
          </p:txBody>
        </p:sp>
        <p:sp>
          <p:nvSpPr>
            <p:cNvPr id="189454" name="Text Box 14" descr="浅色上对角线"/>
            <p:cNvSpPr txBox="1">
              <a:spLocks noChangeArrowheads="1"/>
            </p:cNvSpPr>
            <p:nvPr/>
          </p:nvSpPr>
          <p:spPr bwMode="auto">
            <a:xfrm>
              <a:off x="6589" y="11823"/>
              <a:ext cx="1000" cy="283"/>
            </a:xfrm>
            <a:prstGeom prst="rect">
              <a:avLst/>
            </a:prstGeom>
            <a:noFill/>
            <a:ln w="9525">
              <a:solidFill>
                <a:srgbClr val="000000"/>
              </a:solidFill>
              <a:miter lim="800000"/>
              <a:headEnd/>
              <a:tailEnd/>
            </a:ln>
          </p:spPr>
          <p:txBody>
            <a:bodyPr tIns="72000"/>
            <a:lstStyle/>
            <a:p>
              <a:pPr algn="just" eaLnBrk="0" hangingPunct="0"/>
              <a:endParaRPr kumimoji="0" lang="zh-CN" altLang="zh-CN" sz="1400"/>
            </a:p>
          </p:txBody>
        </p:sp>
        <p:sp>
          <p:nvSpPr>
            <p:cNvPr id="189455" name="Text Box 15"/>
            <p:cNvSpPr txBox="1">
              <a:spLocks noChangeArrowheads="1"/>
            </p:cNvSpPr>
            <p:nvPr/>
          </p:nvSpPr>
          <p:spPr bwMode="auto">
            <a:xfrm>
              <a:off x="1959" y="13290"/>
              <a:ext cx="5620" cy="789"/>
            </a:xfrm>
            <a:prstGeom prst="rect">
              <a:avLst/>
            </a:prstGeom>
            <a:noFill/>
            <a:ln w="9525">
              <a:noFill/>
              <a:miter lim="800000"/>
              <a:headEnd/>
              <a:tailEnd/>
            </a:ln>
          </p:spPr>
          <p:txBody>
            <a:bodyPr lIns="0" tIns="0" rIns="0" bIns="0"/>
            <a:lstStyle/>
            <a:p>
              <a:pPr algn="just" eaLnBrk="0" hangingPunct="0"/>
              <a:r>
                <a:rPr kumimoji="0" lang="en-US" altLang="zh-CN" sz="1200" dirty="0"/>
                <a:t>(a) </a:t>
              </a:r>
              <a:r>
                <a:rPr kumimoji="0" lang="zh-CN" altLang="en-US" sz="1200" dirty="0"/>
                <a:t>箱子</a:t>
              </a:r>
              <a:r>
                <a:rPr kumimoji="0" lang="en-US" altLang="zh-CN" sz="1200" dirty="0"/>
                <a:t>1          (b) </a:t>
              </a:r>
              <a:r>
                <a:rPr kumimoji="0" lang="zh-CN" altLang="en-US" sz="1200" dirty="0"/>
                <a:t>箱子</a:t>
              </a:r>
              <a:r>
                <a:rPr kumimoji="0" lang="en-US" altLang="zh-CN" sz="1200" dirty="0"/>
                <a:t>2             (c) </a:t>
              </a:r>
              <a:r>
                <a:rPr kumimoji="0" lang="zh-CN" altLang="en-US" sz="1200" dirty="0"/>
                <a:t>箱子</a:t>
              </a:r>
              <a:r>
                <a:rPr kumimoji="0" lang="en-US" altLang="zh-CN" sz="1200" dirty="0"/>
                <a:t>3             (d) </a:t>
              </a:r>
              <a:r>
                <a:rPr kumimoji="0" lang="zh-CN" altLang="en-US" sz="1200" dirty="0"/>
                <a:t>箱子</a:t>
              </a:r>
              <a:r>
                <a:rPr kumimoji="0" lang="en-US" altLang="zh-CN" sz="1200" dirty="0"/>
                <a:t>4</a:t>
              </a:r>
            </a:p>
            <a:p>
              <a:pPr algn="ctr" eaLnBrk="0" hangingPunct="0">
                <a:spcBef>
                  <a:spcPts val="775"/>
                </a:spcBef>
              </a:pPr>
              <a:r>
                <a:rPr kumimoji="0" lang="zh-CN" altLang="en-US" sz="1200" dirty="0" smtClean="0"/>
                <a:t>图</a:t>
              </a:r>
              <a:r>
                <a:rPr kumimoji="0" lang="en-US" altLang="zh-CN" sz="1200" dirty="0" smtClean="0"/>
                <a:t>  </a:t>
              </a:r>
              <a:r>
                <a:rPr kumimoji="0" lang="zh-CN" altLang="en-US" sz="1200" dirty="0"/>
                <a:t>最适宜法求解装箱问题示例（阴影表示闲置部分）</a:t>
              </a:r>
            </a:p>
          </p:txBody>
        </p:sp>
      </p:gr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4400" y="1052736"/>
            <a:ext cx="5715000" cy="5576664"/>
            <a:chOff x="1481" y="4800"/>
            <a:chExt cx="7654" cy="6063"/>
          </a:xfrm>
        </p:grpSpPr>
        <p:sp>
          <p:nvSpPr>
            <p:cNvPr id="190467" name="Text Box 3"/>
            <p:cNvSpPr txBox="1">
              <a:spLocks noChangeArrowheads="1"/>
            </p:cNvSpPr>
            <p:nvPr/>
          </p:nvSpPr>
          <p:spPr bwMode="auto">
            <a:xfrm>
              <a:off x="1481" y="4800"/>
              <a:ext cx="7654" cy="6063"/>
            </a:xfrm>
            <a:prstGeom prst="rect">
              <a:avLst/>
            </a:prstGeom>
            <a:noFill/>
            <a:ln w="9525">
              <a:solidFill>
                <a:srgbClr val="000000"/>
              </a:solidFill>
              <a:prstDash val="lgDashDot"/>
              <a:miter lim="800000"/>
              <a:headEnd/>
              <a:tailEnd/>
            </a:ln>
          </p:spPr>
          <p:txBody>
            <a:bodyPr lIns="54000" tIns="10800" rIns="54000" bIns="10800"/>
            <a:lstStyle/>
            <a:p>
              <a:pPr algn="ctr" eaLnBrk="0" hangingPunct="0">
                <a:spcAft>
                  <a:spcPts val="775"/>
                </a:spcAft>
              </a:pPr>
              <a:r>
                <a:rPr kumimoji="0" lang="zh-CN" altLang="en-US" sz="1400" dirty="0" smtClean="0"/>
                <a:t>算法</a:t>
              </a:r>
              <a:r>
                <a:rPr kumimoji="0" lang="en-US" altLang="zh-CN" sz="1400" dirty="0" smtClean="0"/>
                <a:t> ——</a:t>
              </a:r>
              <a:r>
                <a:rPr kumimoji="0" lang="zh-CN" altLang="en-US" sz="1400" dirty="0"/>
                <a:t>最适宜法</a:t>
              </a:r>
            </a:p>
            <a:p>
              <a:pPr algn="just" eaLnBrk="0" hangingPunct="0">
                <a:lnSpc>
                  <a:spcPct val="104000"/>
                </a:lnSpc>
              </a:pPr>
              <a:r>
                <a:rPr kumimoji="0" lang="zh-CN" altLang="en-US" sz="1400" dirty="0">
                  <a:solidFill>
                    <a:srgbClr val="000000"/>
                  </a:solidFill>
                </a:rPr>
                <a:t>     </a:t>
              </a:r>
              <a:r>
                <a:rPr kumimoji="0" lang="en-US" altLang="zh-CN" sz="1400" dirty="0" err="1">
                  <a:solidFill>
                    <a:srgbClr val="000000"/>
                  </a:solidFill>
                </a:rPr>
                <a:t>int</a:t>
              </a:r>
              <a:r>
                <a:rPr kumimoji="0" lang="en-US" altLang="zh-CN" sz="1400" dirty="0">
                  <a:solidFill>
                    <a:srgbClr val="000000"/>
                  </a:solidFill>
                </a:rPr>
                <a:t> </a:t>
              </a:r>
              <a:r>
                <a:rPr kumimoji="0" lang="en-US" altLang="zh-CN" sz="1400" dirty="0" err="1">
                  <a:solidFill>
                    <a:srgbClr val="000000"/>
                  </a:solidFill>
                </a:rPr>
                <a:t>BestFit</a:t>
              </a:r>
              <a:r>
                <a:rPr kumimoji="0" lang="en-US" altLang="zh-CN" sz="1400" dirty="0">
                  <a:solidFill>
                    <a:srgbClr val="000000"/>
                  </a:solidFill>
                </a:rPr>
                <a:t>(</a:t>
              </a:r>
              <a:r>
                <a:rPr kumimoji="0" lang="en-US" altLang="zh-CN" sz="1400" dirty="0" err="1">
                  <a:solidFill>
                    <a:srgbClr val="000000"/>
                  </a:solidFill>
                </a:rPr>
                <a:t>int</a:t>
              </a:r>
              <a:r>
                <a:rPr kumimoji="0" lang="en-US" altLang="zh-CN" sz="1400" dirty="0">
                  <a:solidFill>
                    <a:srgbClr val="000000"/>
                  </a:solidFill>
                </a:rPr>
                <a:t> n, </a:t>
              </a:r>
              <a:r>
                <a:rPr kumimoji="0" lang="en-US" altLang="zh-CN" sz="1400" dirty="0" err="1">
                  <a:solidFill>
                    <a:srgbClr val="000000"/>
                  </a:solidFill>
                </a:rPr>
                <a:t>int</a:t>
              </a:r>
              <a:r>
                <a:rPr kumimoji="0" lang="en-US" altLang="zh-CN" sz="1400" dirty="0">
                  <a:solidFill>
                    <a:srgbClr val="000000"/>
                  </a:solidFill>
                </a:rPr>
                <a:t> C, </a:t>
              </a:r>
              <a:r>
                <a:rPr kumimoji="0" lang="en-US" altLang="zh-CN" sz="1400" dirty="0" err="1">
                  <a:solidFill>
                    <a:srgbClr val="000000"/>
                  </a:solidFill>
                </a:rPr>
                <a:t>int</a:t>
              </a:r>
              <a:r>
                <a:rPr kumimoji="0" lang="en-US" altLang="zh-CN" sz="1400" dirty="0">
                  <a:solidFill>
                    <a:srgbClr val="000000"/>
                  </a:solidFill>
                </a:rPr>
                <a:t> s[ ], </a:t>
              </a:r>
              <a:r>
                <a:rPr kumimoji="0" lang="en-US" altLang="zh-CN" sz="1400" dirty="0" err="1">
                  <a:solidFill>
                    <a:srgbClr val="000000"/>
                  </a:solidFill>
                </a:rPr>
                <a:t>int</a:t>
              </a:r>
              <a:r>
                <a:rPr kumimoji="0" lang="en-US" altLang="zh-CN" sz="1400" dirty="0">
                  <a:solidFill>
                    <a:srgbClr val="000000"/>
                  </a:solidFill>
                </a:rPr>
                <a:t> b[ ])</a:t>
              </a:r>
            </a:p>
            <a:p>
              <a:pPr algn="just" eaLnBrk="0" hangingPunct="0">
                <a:lnSpc>
                  <a:spcPct val="104000"/>
                </a:lnSpc>
              </a:pPr>
              <a:r>
                <a:rPr kumimoji="0" lang="en-US" altLang="zh-CN" sz="1400" dirty="0">
                  <a:solidFill>
                    <a:srgbClr val="000000"/>
                  </a:solidFill>
                </a:rPr>
                <a:t>{ //</a:t>
              </a:r>
              <a:r>
                <a:rPr kumimoji="0" lang="zh-CN" altLang="en-US" sz="1400" dirty="0">
                  <a:solidFill>
                    <a:srgbClr val="000000"/>
                  </a:solidFill>
                </a:rPr>
                <a:t>假设物品体积均为整数，</a:t>
              </a:r>
              <a:r>
                <a:rPr kumimoji="0" lang="en-US" altLang="zh-CN" sz="1400" dirty="0">
                  <a:solidFill>
                    <a:srgbClr val="000000"/>
                  </a:solidFill>
                </a:rPr>
                <a:t>b[j]</a:t>
              </a:r>
              <a:r>
                <a:rPr kumimoji="0" lang="zh-CN" altLang="en-US" sz="1400" dirty="0">
                  <a:solidFill>
                    <a:srgbClr val="000000"/>
                  </a:solidFill>
                </a:rPr>
                <a:t>为第</a:t>
              </a:r>
              <a:r>
                <a:rPr kumimoji="0" lang="en-US" altLang="zh-CN" sz="1400" dirty="0">
                  <a:solidFill>
                    <a:srgbClr val="000000"/>
                  </a:solidFill>
                </a:rPr>
                <a:t>j</a:t>
              </a:r>
              <a:r>
                <a:rPr kumimoji="0" lang="zh-CN" altLang="en-US" sz="1400" dirty="0">
                  <a:solidFill>
                    <a:srgbClr val="000000"/>
                  </a:solidFill>
                </a:rPr>
                <a:t>个箱子已装入物品的体积，数组下标均从</a:t>
              </a:r>
              <a:r>
                <a:rPr kumimoji="0" lang="en-US" altLang="zh-CN" sz="1400" dirty="0">
                  <a:solidFill>
                    <a:srgbClr val="000000"/>
                  </a:solidFill>
                </a:rPr>
                <a:t>1</a:t>
              </a:r>
              <a:r>
                <a:rPr kumimoji="0" lang="zh-CN" altLang="en-US" sz="1400" dirty="0">
                  <a:solidFill>
                    <a:srgbClr val="000000"/>
                  </a:solidFill>
                </a:rPr>
                <a:t>开始</a:t>
              </a:r>
            </a:p>
            <a:p>
              <a:pPr algn="just" eaLnBrk="0" hangingPunct="0">
                <a:lnSpc>
                  <a:spcPct val="104000"/>
                </a:lnSpc>
              </a:pPr>
              <a:r>
                <a:rPr kumimoji="0" lang="zh-CN" altLang="en-US" sz="1400" dirty="0">
                  <a:solidFill>
                    <a:srgbClr val="000000"/>
                  </a:solidFill>
                </a:rPr>
                <a:t>  </a:t>
              </a:r>
              <a:r>
                <a:rPr kumimoji="0" lang="en-US" altLang="zh-CN" sz="1400" dirty="0">
                  <a:solidFill>
                    <a:srgbClr val="000000"/>
                  </a:solidFill>
                </a:rPr>
                <a:t>k=0;</a:t>
              </a:r>
            </a:p>
            <a:p>
              <a:pPr algn="just" eaLnBrk="0" hangingPunct="0">
                <a:lnSpc>
                  <a:spcPct val="104000"/>
                </a:lnSpc>
              </a:pPr>
              <a:r>
                <a:rPr kumimoji="0" lang="en-US" altLang="zh-CN" sz="1400" dirty="0">
                  <a:solidFill>
                    <a:srgbClr val="000000"/>
                  </a:solidFill>
                </a:rPr>
                <a:t>  for (j=1; j&lt;=n; j++)      //</a:t>
              </a:r>
              <a:r>
                <a:rPr kumimoji="0" lang="zh-CN" altLang="en-US" sz="1400" dirty="0">
                  <a:solidFill>
                    <a:srgbClr val="000000"/>
                  </a:solidFill>
                </a:rPr>
                <a:t>初始化</a:t>
              </a:r>
            </a:p>
            <a:p>
              <a:pPr algn="just" eaLnBrk="0" hangingPunct="0">
                <a:lnSpc>
                  <a:spcPct val="104000"/>
                </a:lnSpc>
              </a:pPr>
              <a:r>
                <a:rPr kumimoji="0" lang="zh-CN" altLang="en-US" sz="1400" dirty="0">
                  <a:solidFill>
                    <a:srgbClr val="000000"/>
                  </a:solidFill>
                </a:rPr>
                <a:t>    </a:t>
              </a:r>
              <a:r>
                <a:rPr kumimoji="0" lang="en-US" altLang="zh-CN" sz="1400" dirty="0">
                  <a:solidFill>
                    <a:srgbClr val="000000"/>
                  </a:solidFill>
                </a:rPr>
                <a:t>b[j]=0;</a:t>
              </a:r>
            </a:p>
            <a:p>
              <a:pPr algn="just" eaLnBrk="0" hangingPunct="0">
                <a:lnSpc>
                  <a:spcPct val="104000"/>
                </a:lnSpc>
              </a:pPr>
              <a:r>
                <a:rPr kumimoji="0" lang="en-US" altLang="zh-CN" sz="1400" dirty="0">
                  <a:solidFill>
                    <a:srgbClr val="000000"/>
                  </a:solidFill>
                </a:rPr>
                <a:t>  for (</a:t>
              </a:r>
              <a:r>
                <a:rPr kumimoji="0" lang="en-US" altLang="zh-CN" sz="1400" dirty="0" err="1">
                  <a:solidFill>
                    <a:srgbClr val="000000"/>
                  </a:solidFill>
                </a:rPr>
                <a:t>i</a:t>
              </a:r>
              <a:r>
                <a:rPr kumimoji="0" lang="en-US" altLang="zh-CN" sz="1400" dirty="0">
                  <a:solidFill>
                    <a:srgbClr val="000000"/>
                  </a:solidFill>
                </a:rPr>
                <a:t>=1; </a:t>
              </a:r>
              <a:r>
                <a:rPr kumimoji="0" lang="en-US" altLang="zh-CN" sz="1400" dirty="0" err="1">
                  <a:solidFill>
                    <a:srgbClr val="000000"/>
                  </a:solidFill>
                </a:rPr>
                <a:t>i</a:t>
              </a:r>
              <a:r>
                <a:rPr kumimoji="0" lang="en-US" altLang="zh-CN" sz="1400" dirty="0">
                  <a:solidFill>
                    <a:srgbClr val="000000"/>
                  </a:solidFill>
                </a:rPr>
                <a:t>&lt;=n; </a:t>
              </a:r>
              <a:r>
                <a:rPr kumimoji="0" lang="en-US" altLang="zh-CN" sz="1400" dirty="0" err="1">
                  <a:solidFill>
                    <a:srgbClr val="000000"/>
                  </a:solidFill>
                </a:rPr>
                <a:t>i</a:t>
              </a:r>
              <a:r>
                <a:rPr kumimoji="0" lang="en-US" altLang="zh-CN" sz="1400" dirty="0">
                  <a:solidFill>
                    <a:srgbClr val="000000"/>
                  </a:solidFill>
                </a:rPr>
                <a:t>++)      //</a:t>
              </a:r>
              <a:r>
                <a:rPr kumimoji="0" lang="zh-CN" altLang="en-US" sz="1400" dirty="0">
                  <a:solidFill>
                    <a:srgbClr val="000000"/>
                  </a:solidFill>
                </a:rPr>
                <a:t>装入第</a:t>
              </a:r>
              <a:r>
                <a:rPr kumimoji="0" lang="en-US" altLang="zh-CN" sz="1400" dirty="0" err="1">
                  <a:solidFill>
                    <a:srgbClr val="000000"/>
                  </a:solidFill>
                </a:rPr>
                <a:t>i</a:t>
              </a:r>
              <a:r>
                <a:rPr kumimoji="0" lang="zh-CN" altLang="en-US" sz="1400" dirty="0">
                  <a:solidFill>
                    <a:srgbClr val="000000"/>
                  </a:solidFill>
                </a:rPr>
                <a:t>个物品</a:t>
              </a:r>
            </a:p>
            <a:p>
              <a:pPr algn="just" eaLnBrk="0" hangingPunct="0">
                <a:lnSpc>
                  <a:spcPct val="104000"/>
                </a:lnSpc>
              </a:pPr>
              <a:r>
                <a:rPr kumimoji="0" lang="zh-CN" altLang="en-US" sz="1400" dirty="0">
                  <a:solidFill>
                    <a:srgbClr val="000000"/>
                  </a:solidFill>
                </a:rPr>
                <a:t>  </a:t>
              </a:r>
              <a:r>
                <a:rPr kumimoji="0" lang="en-US" altLang="zh-CN" sz="1400" dirty="0">
                  <a:solidFill>
                    <a:srgbClr val="000000"/>
                  </a:solidFill>
                </a:rPr>
                <a:t>{</a:t>
              </a:r>
            </a:p>
            <a:p>
              <a:pPr algn="just" eaLnBrk="0" hangingPunct="0">
                <a:lnSpc>
                  <a:spcPct val="104000"/>
                </a:lnSpc>
              </a:pPr>
              <a:r>
                <a:rPr kumimoji="0" lang="en-US" altLang="zh-CN" sz="1400" dirty="0">
                  <a:solidFill>
                    <a:srgbClr val="000000"/>
                  </a:solidFill>
                </a:rPr>
                <a:t>    min=C; m=k+1;</a:t>
              </a:r>
            </a:p>
            <a:p>
              <a:pPr algn="just" eaLnBrk="0" hangingPunct="0">
                <a:lnSpc>
                  <a:spcPct val="104000"/>
                </a:lnSpc>
              </a:pPr>
              <a:r>
                <a:rPr kumimoji="0" lang="en-US" altLang="zh-CN" sz="1400" dirty="0">
                  <a:solidFill>
                    <a:srgbClr val="000000"/>
                  </a:solidFill>
                </a:rPr>
                <a:t>    for (j=1; j&lt;=k; j++)    //</a:t>
              </a:r>
              <a:r>
                <a:rPr kumimoji="0" lang="zh-CN" altLang="en-US" sz="1400" dirty="0">
                  <a:solidFill>
                    <a:srgbClr val="000000"/>
                  </a:solidFill>
                </a:rPr>
                <a:t>查找</a:t>
              </a:r>
              <a:r>
                <a:rPr kumimoji="0" lang="zh-CN" altLang="en-US" sz="1400" dirty="0"/>
                <a:t>能够容纳物品</a:t>
              </a:r>
              <a:r>
                <a:rPr kumimoji="0" lang="en-US" altLang="zh-CN" sz="1400" dirty="0" err="1"/>
                <a:t>i</a:t>
              </a:r>
              <a:r>
                <a:rPr kumimoji="0" lang="zh-CN" altLang="en-US" sz="1400" dirty="0"/>
                <a:t>并且目前最满的编号最小的箱子</a:t>
              </a:r>
              <a:endParaRPr kumimoji="0" lang="zh-CN" altLang="en-US" sz="1400" dirty="0">
                <a:solidFill>
                  <a:srgbClr val="000000"/>
                </a:solidFill>
              </a:endParaRPr>
            </a:p>
            <a:p>
              <a:pPr algn="just" eaLnBrk="0" hangingPunct="0">
                <a:lnSpc>
                  <a:spcPct val="104000"/>
                </a:lnSpc>
              </a:pPr>
              <a:r>
                <a:rPr kumimoji="0" lang="zh-CN" altLang="en-US" sz="1400" dirty="0">
                  <a:solidFill>
                    <a:srgbClr val="000000"/>
                  </a:solidFill>
                </a:rPr>
                <a:t>    </a:t>
              </a:r>
              <a:r>
                <a:rPr kumimoji="0" lang="en-US" altLang="zh-CN" sz="1400" dirty="0">
                  <a:solidFill>
                    <a:srgbClr val="000000"/>
                  </a:solidFill>
                </a:rPr>
                <a:t>{</a:t>
              </a:r>
            </a:p>
            <a:p>
              <a:pPr algn="just" eaLnBrk="0" hangingPunct="0"/>
              <a:r>
                <a:rPr kumimoji="0" lang="en-US" altLang="zh-CN" sz="1400" dirty="0">
                  <a:solidFill>
                    <a:srgbClr val="000000"/>
                  </a:solidFill>
                </a:rPr>
                <a:t>        temp=C</a:t>
              </a:r>
              <a:r>
                <a:rPr kumimoji="0" lang="en-US" altLang="zh-CN" sz="1400" dirty="0">
                  <a:solidFill>
                    <a:srgbClr val="000000"/>
                  </a:solidFill>
                  <a:latin typeface="宋体" charset="-122"/>
                </a:rPr>
                <a:t>-</a:t>
              </a:r>
              <a:r>
                <a:rPr kumimoji="0" lang="en-US" altLang="zh-CN" sz="1400" dirty="0">
                  <a:solidFill>
                    <a:srgbClr val="000000"/>
                  </a:solidFill>
                </a:rPr>
                <a:t>b[j]</a:t>
              </a:r>
              <a:r>
                <a:rPr kumimoji="0" lang="en-US" altLang="zh-CN" sz="1400" dirty="0">
                  <a:solidFill>
                    <a:srgbClr val="000000"/>
                  </a:solidFill>
                  <a:latin typeface="宋体" charset="-122"/>
                </a:rPr>
                <a:t>-</a:t>
              </a:r>
              <a:r>
                <a:rPr kumimoji="0" lang="en-US" altLang="zh-CN" sz="1400" dirty="0">
                  <a:solidFill>
                    <a:srgbClr val="000000"/>
                  </a:solidFill>
                </a:rPr>
                <a:t>s[</a:t>
              </a:r>
              <a:r>
                <a:rPr kumimoji="0" lang="en-US" altLang="zh-CN" sz="1400" dirty="0" err="1">
                  <a:solidFill>
                    <a:srgbClr val="000000"/>
                  </a:solidFill>
                </a:rPr>
                <a:t>i</a:t>
              </a:r>
              <a:r>
                <a:rPr kumimoji="0" lang="en-US" altLang="zh-CN" sz="1400" dirty="0">
                  <a:solidFill>
                    <a:srgbClr val="000000"/>
                  </a:solidFill>
                </a:rPr>
                <a:t>];    //</a:t>
              </a:r>
              <a:r>
                <a:rPr kumimoji="0" lang="zh-CN" altLang="en-US" sz="1400" dirty="0">
                  <a:solidFill>
                    <a:srgbClr val="000000"/>
                  </a:solidFill>
                </a:rPr>
                <a:t>求箱子</a:t>
              </a:r>
              <a:r>
                <a:rPr kumimoji="0" lang="en-US" altLang="zh-CN" sz="1400" dirty="0">
                  <a:solidFill>
                    <a:srgbClr val="000000"/>
                  </a:solidFill>
                </a:rPr>
                <a:t>j</a:t>
              </a:r>
              <a:r>
                <a:rPr kumimoji="0" lang="zh-CN" altLang="en-US" sz="1400" dirty="0">
                  <a:solidFill>
                    <a:srgbClr val="000000"/>
                  </a:solidFill>
                </a:rPr>
                <a:t>装入物品</a:t>
              </a:r>
              <a:r>
                <a:rPr kumimoji="0" lang="en-US" altLang="zh-CN" sz="1400" dirty="0" err="1">
                  <a:solidFill>
                    <a:srgbClr val="000000"/>
                  </a:solidFill>
                </a:rPr>
                <a:t>i</a:t>
              </a:r>
              <a:r>
                <a:rPr kumimoji="0" lang="zh-CN" altLang="en-US" sz="1400" dirty="0">
                  <a:solidFill>
                    <a:srgbClr val="000000"/>
                  </a:solidFill>
                </a:rPr>
                <a:t>后的剩余容量</a:t>
              </a:r>
            </a:p>
            <a:p>
              <a:pPr algn="just" eaLnBrk="0" hangingPunct="0">
                <a:lnSpc>
                  <a:spcPct val="104000"/>
                </a:lnSpc>
              </a:pPr>
              <a:r>
                <a:rPr kumimoji="0" lang="zh-CN" altLang="en-US" sz="1400" dirty="0">
                  <a:solidFill>
                    <a:srgbClr val="000000"/>
                  </a:solidFill>
                </a:rPr>
                <a:t>  </a:t>
              </a:r>
              <a:r>
                <a:rPr kumimoji="0" lang="en-US" altLang="zh-CN" sz="1400" dirty="0">
                  <a:solidFill>
                    <a:srgbClr val="000000"/>
                  </a:solidFill>
                </a:rPr>
                <a:t>if (temp&gt;0 &amp;&amp; temp&lt;min) {</a:t>
              </a:r>
            </a:p>
            <a:p>
              <a:pPr algn="just" eaLnBrk="0" hangingPunct="0">
                <a:lnSpc>
                  <a:spcPct val="104000"/>
                </a:lnSpc>
              </a:pPr>
              <a:r>
                <a:rPr kumimoji="0" lang="en-US" altLang="zh-CN" sz="1400" dirty="0">
                  <a:solidFill>
                    <a:srgbClr val="000000"/>
                  </a:solidFill>
                </a:rPr>
                <a:t>    min=temp;</a:t>
              </a:r>
            </a:p>
            <a:p>
              <a:pPr algn="just" eaLnBrk="0" hangingPunct="0">
                <a:lnSpc>
                  <a:spcPct val="104000"/>
                </a:lnSpc>
              </a:pPr>
              <a:r>
                <a:rPr kumimoji="0" lang="en-US" altLang="zh-CN" sz="1400" dirty="0">
                  <a:solidFill>
                    <a:srgbClr val="000000"/>
                  </a:solidFill>
                </a:rPr>
                <a:t>    m=j;</a:t>
              </a:r>
            </a:p>
            <a:p>
              <a:pPr algn="just" eaLnBrk="0" hangingPunct="0">
                <a:lnSpc>
                  <a:spcPct val="104000"/>
                </a:lnSpc>
              </a:pPr>
              <a:r>
                <a:rPr kumimoji="0" lang="en-US" altLang="zh-CN" sz="1400" dirty="0">
                  <a:solidFill>
                    <a:srgbClr val="000000"/>
                  </a:solidFill>
                </a:rPr>
                <a:t>b[m]=b[m]+s[</a:t>
              </a:r>
              <a:r>
                <a:rPr kumimoji="0" lang="en-US" altLang="zh-CN" sz="1400" dirty="0" err="1">
                  <a:solidFill>
                    <a:srgbClr val="000000"/>
                  </a:solidFill>
                </a:rPr>
                <a:t>i</a:t>
              </a:r>
              <a:r>
                <a:rPr kumimoji="0" lang="en-US" altLang="zh-CN" sz="1400" dirty="0">
                  <a:solidFill>
                    <a:srgbClr val="000000"/>
                  </a:solidFill>
                </a:rPr>
                <a:t>];</a:t>
              </a:r>
            </a:p>
            <a:p>
              <a:pPr algn="just" eaLnBrk="0" hangingPunct="0">
                <a:lnSpc>
                  <a:spcPct val="104000"/>
                </a:lnSpc>
              </a:pPr>
              <a:r>
                <a:rPr kumimoji="0" lang="en-US" altLang="zh-CN" sz="1400" dirty="0">
                  <a:solidFill>
                    <a:srgbClr val="000000"/>
                  </a:solidFill>
                </a:rPr>
                <a:t>  }</a:t>
              </a:r>
            </a:p>
            <a:p>
              <a:pPr algn="just" eaLnBrk="0" hangingPunct="0">
                <a:lnSpc>
                  <a:spcPct val="104000"/>
                </a:lnSpc>
              </a:pPr>
              <a:r>
                <a:rPr kumimoji="0" lang="en-US" altLang="zh-CN" sz="1400" dirty="0">
                  <a:solidFill>
                    <a:srgbClr val="000000"/>
                  </a:solidFill>
                </a:rPr>
                <a:t>}</a:t>
              </a:r>
            </a:p>
            <a:p>
              <a:pPr algn="just" eaLnBrk="0" hangingPunct="0">
                <a:lnSpc>
                  <a:spcPct val="104000"/>
                </a:lnSpc>
              </a:pPr>
              <a:r>
                <a:rPr kumimoji="0" lang="en-US" altLang="zh-CN" sz="1400" dirty="0">
                  <a:solidFill>
                    <a:srgbClr val="000000"/>
                  </a:solidFill>
                </a:rPr>
                <a:t>    k=max(m, k);        //</a:t>
              </a:r>
              <a:r>
                <a:rPr kumimoji="0" lang="zh-CN" altLang="en-US" sz="1400" dirty="0">
                  <a:solidFill>
                    <a:srgbClr val="000000"/>
                  </a:solidFill>
                </a:rPr>
                <a:t>已装入物品的箱子个数</a:t>
              </a:r>
            </a:p>
            <a:p>
              <a:pPr algn="just" eaLnBrk="0" hangingPunct="0">
                <a:lnSpc>
                  <a:spcPct val="104000"/>
                </a:lnSpc>
              </a:pPr>
              <a:r>
                <a:rPr kumimoji="0" lang="zh-CN" altLang="en-US" sz="1400" dirty="0">
                  <a:solidFill>
                    <a:srgbClr val="000000"/>
                  </a:solidFill>
                </a:rPr>
                <a:t>    </a:t>
              </a:r>
              <a:r>
                <a:rPr kumimoji="0" lang="en-US" altLang="zh-CN" sz="1400" dirty="0">
                  <a:solidFill>
                    <a:srgbClr val="000000"/>
                  </a:solidFill>
                </a:rPr>
                <a:t>}</a:t>
              </a:r>
            </a:p>
            <a:p>
              <a:pPr algn="just" eaLnBrk="0" hangingPunct="0">
                <a:lnSpc>
                  <a:spcPct val="104000"/>
                </a:lnSpc>
              </a:pPr>
              <a:r>
                <a:rPr kumimoji="0" lang="en-US" altLang="zh-CN" sz="1400" dirty="0">
                  <a:solidFill>
                    <a:srgbClr val="000000"/>
                  </a:solidFill>
                </a:rPr>
                <a:t>return k;</a:t>
              </a:r>
            </a:p>
            <a:p>
              <a:pPr algn="just" eaLnBrk="0" hangingPunct="0">
                <a:lnSpc>
                  <a:spcPct val="104000"/>
                </a:lnSpc>
              </a:pPr>
              <a:r>
                <a:rPr kumimoji="0" lang="en-US" altLang="zh-CN" sz="1400" dirty="0">
                  <a:solidFill>
                    <a:srgbClr val="000000"/>
                  </a:solidFill>
                </a:rPr>
                <a:t>}</a:t>
              </a:r>
            </a:p>
            <a:p>
              <a:pPr algn="just" eaLnBrk="0" hangingPunct="0"/>
              <a:endParaRPr kumimoji="0" lang="en-US" altLang="zh-CN" sz="1400" dirty="0">
                <a:solidFill>
                  <a:srgbClr val="000000"/>
                </a:solidFill>
              </a:endParaRPr>
            </a:p>
          </p:txBody>
        </p:sp>
        <p:grpSp>
          <p:nvGrpSpPr>
            <p:cNvPr id="3" name="Group 4"/>
            <p:cNvGrpSpPr>
              <a:grpSpLocks/>
            </p:cNvGrpSpPr>
            <p:nvPr/>
          </p:nvGrpSpPr>
          <p:grpSpPr bwMode="auto">
            <a:xfrm>
              <a:off x="1481" y="4803"/>
              <a:ext cx="550" cy="864"/>
              <a:chOff x="1519" y="3141"/>
              <a:chExt cx="550" cy="864"/>
            </a:xfrm>
          </p:grpSpPr>
          <p:sp>
            <p:nvSpPr>
              <p:cNvPr id="190469" name="AutoShape 5"/>
              <p:cNvSpPr>
                <a:spLocks noChangeArrowheads="1"/>
              </p:cNvSpPr>
              <p:nvPr/>
            </p:nvSpPr>
            <p:spPr bwMode="auto">
              <a:xfrm rot="5400000">
                <a:off x="1362" y="3298"/>
                <a:ext cx="864" cy="550"/>
              </a:xfrm>
              <a:prstGeom prst="rtTriangle">
                <a:avLst/>
              </a:prstGeom>
              <a:noFill/>
              <a:ln w="9525">
                <a:solidFill>
                  <a:srgbClr val="000000"/>
                </a:solidFill>
                <a:prstDash val="lgDashDot"/>
                <a:miter lim="800000"/>
                <a:headEnd/>
                <a:tailEnd/>
              </a:ln>
            </p:spPr>
            <p:txBody>
              <a:bodyPr/>
              <a:lstStyle/>
              <a:p>
                <a:endParaRPr lang="zh-CN" altLang="en-US" sz="1600"/>
              </a:p>
            </p:txBody>
          </p:sp>
          <p:sp>
            <p:nvSpPr>
              <p:cNvPr id="190470" name="WordArt 6"/>
              <p:cNvSpPr>
                <a:spLocks noChangeArrowheads="1" noChangeShapeType="1" noTextEdit="1"/>
              </p:cNvSpPr>
              <p:nvPr/>
            </p:nvSpPr>
            <p:spPr bwMode="auto">
              <a:xfrm rot="18000000">
                <a:off x="1454" y="3346"/>
                <a:ext cx="557" cy="167"/>
              </a:xfrm>
              <a:prstGeom prst="rect">
                <a:avLst/>
              </a:prstGeom>
            </p:spPr>
            <p:txBody>
              <a:bodyPr wrap="none" fromWordArt="1">
                <a:prstTxWarp prst="textCanDown">
                  <a:avLst>
                    <a:gd name="adj" fmla="val 2569"/>
                  </a:avLst>
                </a:prstTxWarp>
              </a:bodyPr>
              <a:lstStyle/>
              <a:p>
                <a:pPr algn="ctr"/>
                <a:r>
                  <a:rPr lang="en-US" altLang="zh-CN" sz="700" kern="10">
                    <a:ln w="9525">
                      <a:solidFill>
                        <a:srgbClr val="000000"/>
                      </a:solidFill>
                      <a:round/>
                      <a:headEnd/>
                      <a:tailEnd/>
                    </a:ln>
                    <a:noFill/>
                    <a:latin typeface="宋体"/>
                    <a:ea typeface="宋体"/>
                  </a:rPr>
                  <a:t>C++</a:t>
                </a:r>
                <a:r>
                  <a:rPr lang="zh-CN" altLang="en-US" sz="700" kern="10">
                    <a:ln w="9525">
                      <a:solidFill>
                        <a:srgbClr val="000000"/>
                      </a:solidFill>
                      <a:round/>
                      <a:headEnd/>
                      <a:tailEnd/>
                    </a:ln>
                    <a:noFill/>
                    <a:latin typeface="宋体"/>
                    <a:ea typeface="宋体"/>
                  </a:rPr>
                  <a:t>描述</a:t>
                </a:r>
              </a:p>
            </p:txBody>
          </p:sp>
        </p:grp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noFill/>
        </p:spPr>
        <p:txBody>
          <a:bodyPr/>
          <a:lstStyle/>
          <a:p>
            <a:fld id="{E05FC2AE-E846-44A8-B6F1-3AAA86E57290}" type="slidenum">
              <a:rPr lang="zh-CN" altLang="en-US" smtClean="0">
                <a:ea typeface="宋体" charset="-122"/>
              </a:rPr>
              <a:pPr/>
              <a:t>5</a:t>
            </a:fld>
            <a:endParaRPr lang="zh-CN" altLang="en-US" smtClean="0">
              <a:ea typeface="宋体" charset="-122"/>
            </a:endParaRPr>
          </a:p>
        </p:txBody>
      </p:sp>
      <p:sp>
        <p:nvSpPr>
          <p:cNvPr id="10243" name="Content Placeholder 2"/>
          <p:cNvSpPr>
            <a:spLocks noGrp="1"/>
          </p:cNvSpPr>
          <p:nvPr>
            <p:ph idx="1"/>
          </p:nvPr>
        </p:nvSpPr>
        <p:spPr>
          <a:xfrm>
            <a:off x="827584" y="1340768"/>
            <a:ext cx="8110537" cy="4403725"/>
          </a:xfrm>
        </p:spPr>
        <p:txBody>
          <a:bodyPr/>
          <a:lstStyle/>
          <a:p>
            <a:pPr eaLnBrk="1" hangingPunct="1"/>
            <a:r>
              <a:rPr lang="zh-CN" altLang="en-US" dirty="0" smtClean="0"/>
              <a:t>放弃寻求在多项式时间解决</a:t>
            </a:r>
            <a:r>
              <a:rPr lang="en-US" altLang="zh-CN" dirty="0" smtClean="0"/>
              <a:t>NP</a:t>
            </a:r>
            <a:r>
              <a:rPr lang="zh-CN" altLang="en-US" dirty="0" smtClean="0"/>
              <a:t>难问题</a:t>
            </a:r>
            <a:endParaRPr lang="en-US" altLang="zh-CN" dirty="0" smtClean="0"/>
          </a:p>
          <a:p>
            <a:pPr eaLnBrk="1" hangingPunct="1"/>
            <a:r>
              <a:rPr lang="zh-CN" altLang="en-US" dirty="0" smtClean="0"/>
              <a:t>复杂度为指数级的算法仍存在改进空间</a:t>
            </a:r>
            <a:r>
              <a:rPr lang="en-US" altLang="zh-CN" dirty="0" smtClean="0"/>
              <a:t>—</a:t>
            </a:r>
          </a:p>
          <a:p>
            <a:pPr eaLnBrk="1" hangingPunct="1">
              <a:buFont typeface="Wingdings" pitchFamily="2" charset="2"/>
              <a:buNone/>
            </a:pPr>
            <a:r>
              <a:rPr lang="en-US" altLang="zh-CN" dirty="0" smtClean="0"/>
              <a:t>    </a:t>
            </a:r>
            <a:r>
              <a:rPr lang="zh-CN" altLang="en-US" dirty="0" smtClean="0"/>
              <a:t>亚指数时间复杂度的算法。如</a:t>
            </a:r>
            <a:endParaRPr lang="en-US" altLang="zh-CN" dirty="0" smtClean="0"/>
          </a:p>
          <a:p>
            <a:pPr eaLnBrk="1" hangingPunct="1"/>
            <a:r>
              <a:rPr lang="zh-CN" altLang="en-US" dirty="0" smtClean="0"/>
              <a:t>近似解：不要求解决优化问题</a:t>
            </a:r>
            <a:r>
              <a:rPr lang="en-US" altLang="zh-CN" dirty="0" smtClean="0"/>
              <a:t>P</a:t>
            </a:r>
            <a:r>
              <a:rPr lang="zh-CN" altLang="en-US" dirty="0" smtClean="0"/>
              <a:t>的算法一定产生最优解，但一定要产生一个与最优解非常相近的可行解。</a:t>
            </a:r>
            <a:endParaRPr lang="en-US" altLang="zh-CN" dirty="0" smtClean="0"/>
          </a:p>
          <a:p>
            <a:pPr eaLnBrk="1" hangingPunct="1"/>
            <a:r>
              <a:rPr lang="zh-CN" altLang="en-US" dirty="0" smtClean="0"/>
              <a:t>得到问题</a:t>
            </a:r>
            <a:r>
              <a:rPr lang="en-US" altLang="zh-CN" dirty="0" smtClean="0"/>
              <a:t>P</a:t>
            </a:r>
            <a:r>
              <a:rPr lang="zh-CN" altLang="en-US" dirty="0" smtClean="0"/>
              <a:t>的近似解的算法称为问题</a:t>
            </a:r>
            <a:r>
              <a:rPr lang="en-US" altLang="zh-CN" dirty="0" smtClean="0"/>
              <a:t>P</a:t>
            </a:r>
            <a:r>
              <a:rPr lang="zh-CN" altLang="en-US" dirty="0" smtClean="0"/>
              <a:t>的近似算法。</a:t>
            </a:r>
          </a:p>
        </p:txBody>
      </p:sp>
      <p:sp>
        <p:nvSpPr>
          <p:cNvPr id="10244" name="Rectangle 9"/>
          <p:cNvSpPr>
            <a:spLocks noGrp="1" noChangeArrowheads="1"/>
          </p:cNvSpPr>
          <p:nvPr>
            <p:ph type="title"/>
          </p:nvPr>
        </p:nvSpPr>
        <p:spPr>
          <a:xfrm>
            <a:off x="467544" y="116632"/>
            <a:ext cx="7772400" cy="1143000"/>
          </a:xfrm>
          <a:noFill/>
        </p:spPr>
        <p:txBody>
          <a:bodyPr anchor="ctr"/>
          <a:lstStyle/>
          <a:p>
            <a:pPr eaLnBrk="1" hangingPunct="1"/>
            <a:r>
              <a:rPr lang="en-US" altLang="zh-CN" sz="3600" dirty="0" smtClean="0"/>
              <a:t>NP</a:t>
            </a:r>
            <a:r>
              <a:rPr lang="zh-CN" altLang="en-US" sz="3600" dirty="0" smtClean="0"/>
              <a:t>完全问题的近似算法</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609600" y="1052736"/>
            <a:ext cx="7924800" cy="1754326"/>
          </a:xfrm>
          <a:prstGeom prst="rect">
            <a:avLst/>
          </a:prstGeom>
          <a:noFill/>
          <a:ln w="9525">
            <a:noFill/>
            <a:miter lim="800000"/>
            <a:headEnd/>
            <a:tailEnd/>
          </a:ln>
          <a:effectLst/>
        </p:spPr>
        <p:txBody>
          <a:bodyPr wrap="square">
            <a:spAutoFit/>
          </a:bodyPr>
          <a:lstStyle/>
          <a:p>
            <a:pPr>
              <a:spcBef>
                <a:spcPct val="50000"/>
              </a:spcBef>
            </a:pPr>
            <a:r>
              <a:rPr lang="en-US" altLang="zh-CN" b="1" dirty="0"/>
              <a:t>3</a:t>
            </a:r>
            <a:r>
              <a:rPr lang="zh-CN" altLang="en-US" b="1" dirty="0">
                <a:latin typeface="宋体" charset="-122"/>
              </a:rPr>
              <a:t>．首次适宜降序法</a:t>
            </a:r>
            <a:r>
              <a:rPr lang="zh-CN" altLang="en-US" dirty="0"/>
              <a:t> </a:t>
            </a:r>
          </a:p>
          <a:p>
            <a:pPr algn="just">
              <a:spcBef>
                <a:spcPct val="50000"/>
              </a:spcBef>
            </a:pPr>
            <a:r>
              <a:rPr lang="zh-CN" altLang="en-US" dirty="0"/>
              <a:t>        首次适宜降序法首先将物品按体积从大到小排序，然后用首次适宜法装箱。</a:t>
            </a:r>
          </a:p>
          <a:p>
            <a:pPr>
              <a:spcBef>
                <a:spcPct val="50000"/>
              </a:spcBef>
            </a:pPr>
            <a:r>
              <a:rPr lang="zh-CN" altLang="en-US" dirty="0">
                <a:latin typeface="宋体" charset="-122"/>
              </a:rPr>
              <a:t>    例如，有</a:t>
            </a:r>
            <a:r>
              <a:rPr lang="en-US" altLang="zh-CN" dirty="0"/>
              <a:t>10</a:t>
            </a:r>
            <a:r>
              <a:rPr lang="zh-CN" altLang="en-US" dirty="0">
                <a:latin typeface="宋体" charset="-122"/>
              </a:rPr>
              <a:t>个物品，其体积分别为</a:t>
            </a:r>
            <a:r>
              <a:rPr lang="en-US" altLang="zh-CN" i="1" dirty="0"/>
              <a:t>S</a:t>
            </a:r>
            <a:r>
              <a:rPr lang="zh-CN" altLang="en-US" dirty="0">
                <a:latin typeface="宋体" charset="-122"/>
              </a:rPr>
              <a:t>＝</a:t>
            </a:r>
            <a:r>
              <a:rPr lang="en-US" altLang="zh-CN" dirty="0"/>
              <a:t>(4, 2, 7, 3, 5, 4, 2, 3, 6, 2)</a:t>
            </a:r>
            <a:r>
              <a:rPr lang="zh-CN" altLang="en-US" dirty="0">
                <a:latin typeface="宋体" charset="-122"/>
              </a:rPr>
              <a:t>，若干个容量为</a:t>
            </a:r>
            <a:r>
              <a:rPr lang="en-US" altLang="zh-CN" dirty="0"/>
              <a:t>10</a:t>
            </a:r>
            <a:r>
              <a:rPr lang="zh-CN" altLang="en-US" dirty="0">
                <a:latin typeface="宋体" charset="-122"/>
              </a:rPr>
              <a:t>的箱子，采用首次适宜降序法得到的装箱结果如图</a:t>
            </a:r>
            <a:r>
              <a:rPr lang="en-US" altLang="zh-CN" dirty="0"/>
              <a:t>11.5</a:t>
            </a:r>
            <a:r>
              <a:rPr lang="zh-CN" altLang="en-US" dirty="0">
                <a:latin typeface="宋体" charset="-122"/>
              </a:rPr>
              <a:t>所示。</a:t>
            </a:r>
            <a:r>
              <a:rPr lang="zh-CN" altLang="en-US" dirty="0"/>
              <a:t> </a:t>
            </a:r>
          </a:p>
        </p:txBody>
      </p:sp>
      <p:grpSp>
        <p:nvGrpSpPr>
          <p:cNvPr id="2" name="Group 3"/>
          <p:cNvGrpSpPr>
            <a:grpSpLocks/>
          </p:cNvGrpSpPr>
          <p:nvPr/>
        </p:nvGrpSpPr>
        <p:grpSpPr bwMode="auto">
          <a:xfrm>
            <a:off x="2101850" y="3797300"/>
            <a:ext cx="5137150" cy="1612900"/>
            <a:chOff x="1849" y="9534"/>
            <a:chExt cx="6020" cy="2301"/>
          </a:xfrm>
        </p:grpSpPr>
        <p:sp>
          <p:nvSpPr>
            <p:cNvPr id="191492" name="Text Box 4"/>
            <p:cNvSpPr txBox="1">
              <a:spLocks noChangeArrowheads="1"/>
            </p:cNvSpPr>
            <p:nvPr/>
          </p:nvSpPr>
          <p:spPr bwMode="auto">
            <a:xfrm>
              <a:off x="1849" y="9539"/>
              <a:ext cx="1000" cy="1417"/>
            </a:xfrm>
            <a:prstGeom prst="rect">
              <a:avLst/>
            </a:prstGeom>
            <a:noFill/>
            <a:ln w="9525">
              <a:solidFill>
                <a:srgbClr val="000000"/>
              </a:solidFill>
              <a:miter lim="800000"/>
              <a:headEnd/>
              <a:tailEnd/>
            </a:ln>
          </p:spPr>
          <p:txBody>
            <a:bodyPr tIns="36000"/>
            <a:lstStyle/>
            <a:p>
              <a:pPr algn="just" eaLnBrk="0" hangingPunct="0">
                <a:spcAft>
                  <a:spcPts val="1500"/>
                </a:spcAft>
              </a:pPr>
              <a:r>
                <a:rPr kumimoji="0" lang="en-US" altLang="zh-CN" sz="1400"/>
                <a:t>0.3(</a:t>
              </a:r>
              <a:r>
                <a:rPr kumimoji="0" lang="en-US" altLang="zh-CN" sz="1400" i="1"/>
                <a:t>s</a:t>
              </a:r>
              <a:r>
                <a:rPr kumimoji="0" lang="en-US" altLang="zh-CN" sz="1400" baseline="-25000"/>
                <a:t>4</a:t>
              </a:r>
              <a:r>
                <a:rPr kumimoji="0" lang="en-US" altLang="zh-CN" sz="1400"/>
                <a:t>)</a:t>
              </a:r>
            </a:p>
            <a:p>
              <a:pPr algn="just" eaLnBrk="0" hangingPunct="0"/>
              <a:r>
                <a:rPr kumimoji="0" lang="en-US" altLang="zh-CN" sz="1400"/>
                <a:t>0.7(</a:t>
              </a:r>
              <a:r>
                <a:rPr kumimoji="0" lang="en-US" altLang="zh-CN" sz="1400" i="1"/>
                <a:t>s</a:t>
              </a:r>
              <a:r>
                <a:rPr kumimoji="0" lang="en-US" altLang="zh-CN" sz="1400" baseline="-25000"/>
                <a:t>3</a:t>
              </a:r>
              <a:r>
                <a:rPr kumimoji="0" lang="en-US" altLang="zh-CN" sz="1400"/>
                <a:t>)</a:t>
              </a:r>
            </a:p>
          </p:txBody>
        </p:sp>
        <p:sp>
          <p:nvSpPr>
            <p:cNvPr id="191493" name="Line 5"/>
            <p:cNvSpPr>
              <a:spLocks noChangeShapeType="1"/>
            </p:cNvSpPr>
            <p:nvPr/>
          </p:nvSpPr>
          <p:spPr bwMode="auto">
            <a:xfrm>
              <a:off x="1849" y="9957"/>
              <a:ext cx="990" cy="0"/>
            </a:xfrm>
            <a:prstGeom prst="line">
              <a:avLst/>
            </a:prstGeom>
            <a:noFill/>
            <a:ln w="9525">
              <a:solidFill>
                <a:srgbClr val="000000"/>
              </a:solidFill>
              <a:round/>
              <a:headEnd/>
              <a:tailEnd/>
            </a:ln>
          </p:spPr>
          <p:txBody>
            <a:bodyPr/>
            <a:lstStyle/>
            <a:p>
              <a:endParaRPr lang="zh-CN" altLang="en-US"/>
            </a:p>
          </p:txBody>
        </p:sp>
        <p:sp>
          <p:nvSpPr>
            <p:cNvPr id="191494" name="Text Box 6"/>
            <p:cNvSpPr txBox="1">
              <a:spLocks noChangeArrowheads="1"/>
            </p:cNvSpPr>
            <p:nvPr/>
          </p:nvSpPr>
          <p:spPr bwMode="auto">
            <a:xfrm>
              <a:off x="5016" y="9540"/>
              <a:ext cx="1000" cy="1417"/>
            </a:xfrm>
            <a:prstGeom prst="rect">
              <a:avLst/>
            </a:prstGeom>
            <a:noFill/>
            <a:ln w="9525">
              <a:solidFill>
                <a:srgbClr val="000000"/>
              </a:solidFill>
              <a:miter lim="800000"/>
              <a:headEnd/>
              <a:tailEnd/>
            </a:ln>
          </p:spPr>
          <p:txBody>
            <a:bodyPr tIns="162000"/>
            <a:lstStyle/>
            <a:p>
              <a:pPr algn="just" eaLnBrk="0" hangingPunct="0"/>
              <a:r>
                <a:rPr kumimoji="0" lang="en-US" altLang="zh-CN" sz="1400"/>
                <a:t>0.4(</a:t>
              </a:r>
              <a:r>
                <a:rPr kumimoji="0" lang="en-US" altLang="zh-CN" sz="1400" i="1"/>
                <a:t>s</a:t>
              </a:r>
              <a:r>
                <a:rPr kumimoji="0" lang="en-US" altLang="zh-CN" sz="1400" baseline="-25000"/>
                <a:t>6</a:t>
              </a:r>
              <a:r>
                <a:rPr kumimoji="0" lang="en-US" altLang="zh-CN" sz="1400"/>
                <a:t>)</a:t>
              </a:r>
            </a:p>
            <a:p>
              <a:pPr algn="just" eaLnBrk="0" hangingPunct="0"/>
              <a:endParaRPr kumimoji="0" lang="en-US" altLang="zh-CN" sz="1400"/>
            </a:p>
            <a:p>
              <a:pPr algn="just" eaLnBrk="0" hangingPunct="0"/>
              <a:r>
                <a:rPr kumimoji="0" lang="en-US" altLang="zh-CN" sz="1400"/>
                <a:t>0.5(</a:t>
              </a:r>
              <a:r>
                <a:rPr kumimoji="0" lang="en-US" altLang="zh-CN" sz="1400" i="1"/>
                <a:t>s</a:t>
              </a:r>
              <a:r>
                <a:rPr kumimoji="0" lang="en-US" altLang="zh-CN" sz="1400" baseline="-25000"/>
                <a:t>5</a:t>
              </a:r>
              <a:r>
                <a:rPr kumimoji="0" lang="en-US" altLang="zh-CN" sz="1400"/>
                <a:t>)</a:t>
              </a:r>
            </a:p>
          </p:txBody>
        </p:sp>
        <p:sp>
          <p:nvSpPr>
            <p:cNvPr id="191495" name="Line 7"/>
            <p:cNvSpPr>
              <a:spLocks noChangeShapeType="1"/>
            </p:cNvSpPr>
            <p:nvPr/>
          </p:nvSpPr>
          <p:spPr bwMode="auto">
            <a:xfrm>
              <a:off x="5019" y="10239"/>
              <a:ext cx="990" cy="0"/>
            </a:xfrm>
            <a:prstGeom prst="line">
              <a:avLst/>
            </a:prstGeom>
            <a:noFill/>
            <a:ln w="9525">
              <a:solidFill>
                <a:srgbClr val="000000"/>
              </a:solidFill>
              <a:round/>
              <a:headEnd/>
              <a:tailEnd/>
            </a:ln>
          </p:spPr>
          <p:txBody>
            <a:bodyPr/>
            <a:lstStyle/>
            <a:p>
              <a:endParaRPr lang="zh-CN" altLang="en-US"/>
            </a:p>
          </p:txBody>
        </p:sp>
        <p:sp>
          <p:nvSpPr>
            <p:cNvPr id="191496" name="Line 8"/>
            <p:cNvSpPr>
              <a:spLocks noChangeShapeType="1"/>
            </p:cNvSpPr>
            <p:nvPr/>
          </p:nvSpPr>
          <p:spPr bwMode="auto">
            <a:xfrm>
              <a:off x="5019" y="9691"/>
              <a:ext cx="990" cy="0"/>
            </a:xfrm>
            <a:prstGeom prst="line">
              <a:avLst/>
            </a:prstGeom>
            <a:noFill/>
            <a:ln w="9525">
              <a:solidFill>
                <a:srgbClr val="000000"/>
              </a:solidFill>
              <a:round/>
              <a:headEnd/>
              <a:tailEnd/>
            </a:ln>
          </p:spPr>
          <p:txBody>
            <a:bodyPr/>
            <a:lstStyle/>
            <a:p>
              <a:endParaRPr lang="zh-CN" altLang="en-US"/>
            </a:p>
          </p:txBody>
        </p:sp>
        <p:sp>
          <p:nvSpPr>
            <p:cNvPr id="191497" name="Text Box 9"/>
            <p:cNvSpPr txBox="1">
              <a:spLocks noChangeArrowheads="1"/>
            </p:cNvSpPr>
            <p:nvPr/>
          </p:nvSpPr>
          <p:spPr bwMode="auto">
            <a:xfrm>
              <a:off x="6657" y="9549"/>
              <a:ext cx="1000" cy="1417"/>
            </a:xfrm>
            <a:prstGeom prst="rect">
              <a:avLst/>
            </a:prstGeom>
            <a:noFill/>
            <a:ln w="9525">
              <a:solidFill>
                <a:srgbClr val="000000"/>
              </a:solidFill>
              <a:miter lim="800000"/>
              <a:headEnd/>
              <a:tailEnd/>
            </a:ln>
          </p:spPr>
          <p:txBody>
            <a:bodyPr tIns="36000"/>
            <a:lstStyle/>
            <a:p>
              <a:pPr algn="just" eaLnBrk="0" hangingPunct="0"/>
              <a:r>
                <a:rPr kumimoji="0" lang="en-US" altLang="zh-CN" sz="1400"/>
                <a:t>0.2(</a:t>
              </a:r>
              <a:r>
                <a:rPr kumimoji="0" lang="en-US" altLang="zh-CN" sz="1400" i="1"/>
                <a:t>s</a:t>
              </a:r>
              <a:r>
                <a:rPr kumimoji="0" lang="en-US" altLang="zh-CN" sz="1400" baseline="-25000"/>
                <a:t>10</a:t>
              </a:r>
              <a:r>
                <a:rPr kumimoji="0" lang="en-US" altLang="zh-CN" sz="1400"/>
                <a:t>)</a:t>
              </a:r>
            </a:p>
            <a:p>
              <a:pPr algn="just" eaLnBrk="0" hangingPunct="0"/>
              <a:r>
                <a:rPr kumimoji="0" lang="en-US" altLang="zh-CN" sz="1400"/>
                <a:t>0.2(</a:t>
              </a:r>
              <a:r>
                <a:rPr kumimoji="0" lang="en-US" altLang="zh-CN" sz="1400" i="1"/>
                <a:t>s</a:t>
              </a:r>
              <a:r>
                <a:rPr kumimoji="0" lang="en-US" altLang="zh-CN" sz="1400" baseline="-25000"/>
                <a:t>7</a:t>
              </a:r>
              <a:r>
                <a:rPr kumimoji="0" lang="en-US" altLang="zh-CN" sz="1400"/>
                <a:t>)</a:t>
              </a:r>
            </a:p>
            <a:p>
              <a:pPr algn="just" eaLnBrk="0" hangingPunct="0">
                <a:spcAft>
                  <a:spcPts val="200"/>
                </a:spcAft>
              </a:pPr>
              <a:r>
                <a:rPr kumimoji="0" lang="en-US" altLang="zh-CN" sz="1400"/>
                <a:t>0.2(</a:t>
              </a:r>
              <a:r>
                <a:rPr kumimoji="0" lang="en-US" altLang="zh-CN" sz="1400" i="1"/>
                <a:t>s</a:t>
              </a:r>
              <a:r>
                <a:rPr kumimoji="0" lang="en-US" altLang="zh-CN" sz="1400" baseline="-25000"/>
                <a:t>2</a:t>
              </a:r>
              <a:r>
                <a:rPr kumimoji="0" lang="en-US" altLang="zh-CN" sz="1400"/>
                <a:t>)</a:t>
              </a:r>
            </a:p>
            <a:p>
              <a:pPr algn="just" eaLnBrk="0" hangingPunct="0"/>
              <a:r>
                <a:rPr kumimoji="0" lang="en-US" altLang="zh-CN" sz="1400"/>
                <a:t>0.3(</a:t>
              </a:r>
              <a:r>
                <a:rPr kumimoji="0" lang="en-US" altLang="zh-CN" sz="1400" i="1"/>
                <a:t>s</a:t>
              </a:r>
              <a:r>
                <a:rPr kumimoji="0" lang="en-US" altLang="zh-CN" sz="1400" baseline="-25000"/>
                <a:t>8</a:t>
              </a:r>
              <a:r>
                <a:rPr kumimoji="0" lang="en-US" altLang="zh-CN" sz="1400"/>
                <a:t>)</a:t>
              </a:r>
            </a:p>
          </p:txBody>
        </p:sp>
        <p:sp>
          <p:nvSpPr>
            <p:cNvPr id="191498" name="Line 10"/>
            <p:cNvSpPr>
              <a:spLocks noChangeShapeType="1"/>
            </p:cNvSpPr>
            <p:nvPr/>
          </p:nvSpPr>
          <p:spPr bwMode="auto">
            <a:xfrm>
              <a:off x="6661" y="10527"/>
              <a:ext cx="990" cy="0"/>
            </a:xfrm>
            <a:prstGeom prst="line">
              <a:avLst/>
            </a:prstGeom>
            <a:noFill/>
            <a:ln w="9525">
              <a:solidFill>
                <a:srgbClr val="000000"/>
              </a:solidFill>
              <a:round/>
              <a:headEnd/>
              <a:tailEnd/>
            </a:ln>
          </p:spPr>
          <p:txBody>
            <a:bodyPr/>
            <a:lstStyle/>
            <a:p>
              <a:endParaRPr lang="zh-CN" altLang="en-US"/>
            </a:p>
          </p:txBody>
        </p:sp>
        <p:sp>
          <p:nvSpPr>
            <p:cNvPr id="191499" name="Line 11"/>
            <p:cNvSpPr>
              <a:spLocks noChangeShapeType="1"/>
            </p:cNvSpPr>
            <p:nvPr/>
          </p:nvSpPr>
          <p:spPr bwMode="auto">
            <a:xfrm>
              <a:off x="6661" y="9939"/>
              <a:ext cx="990" cy="0"/>
            </a:xfrm>
            <a:prstGeom prst="line">
              <a:avLst/>
            </a:prstGeom>
            <a:noFill/>
            <a:ln w="9525">
              <a:solidFill>
                <a:srgbClr val="000000"/>
              </a:solidFill>
              <a:round/>
              <a:headEnd/>
              <a:tailEnd/>
            </a:ln>
          </p:spPr>
          <p:txBody>
            <a:bodyPr/>
            <a:lstStyle/>
            <a:p>
              <a:endParaRPr lang="zh-CN" altLang="en-US"/>
            </a:p>
          </p:txBody>
        </p:sp>
        <p:sp>
          <p:nvSpPr>
            <p:cNvPr id="191500" name="Text Box 12"/>
            <p:cNvSpPr txBox="1">
              <a:spLocks noChangeArrowheads="1"/>
            </p:cNvSpPr>
            <p:nvPr/>
          </p:nvSpPr>
          <p:spPr bwMode="auto">
            <a:xfrm>
              <a:off x="1969" y="11046"/>
              <a:ext cx="5900" cy="789"/>
            </a:xfrm>
            <a:prstGeom prst="rect">
              <a:avLst/>
            </a:prstGeom>
            <a:noFill/>
            <a:ln w="9525">
              <a:noFill/>
              <a:miter lim="800000"/>
              <a:headEnd/>
              <a:tailEnd/>
            </a:ln>
          </p:spPr>
          <p:txBody>
            <a:bodyPr lIns="0" tIns="0" rIns="0" bIns="0"/>
            <a:lstStyle/>
            <a:p>
              <a:pPr algn="just" eaLnBrk="0" hangingPunct="0"/>
              <a:r>
                <a:rPr kumimoji="0" lang="en-US" altLang="zh-CN" sz="1400" dirty="0"/>
                <a:t>(a) </a:t>
              </a:r>
              <a:r>
                <a:rPr kumimoji="0" lang="zh-CN" altLang="en-US" sz="1400" dirty="0"/>
                <a:t>箱子</a:t>
              </a:r>
              <a:r>
                <a:rPr kumimoji="0" lang="en-US" altLang="zh-CN" sz="1400" dirty="0"/>
                <a:t>1              (b) </a:t>
              </a:r>
              <a:r>
                <a:rPr kumimoji="0" lang="zh-CN" altLang="en-US" sz="1400" dirty="0"/>
                <a:t>箱子</a:t>
              </a:r>
              <a:r>
                <a:rPr kumimoji="0" lang="en-US" altLang="zh-CN" sz="1400" dirty="0"/>
                <a:t>2                (c) </a:t>
              </a:r>
              <a:r>
                <a:rPr kumimoji="0" lang="zh-CN" altLang="en-US" sz="1400" dirty="0"/>
                <a:t>箱子</a:t>
              </a:r>
              <a:r>
                <a:rPr kumimoji="0" lang="en-US" altLang="zh-CN" sz="1400" dirty="0"/>
                <a:t>3               (d) </a:t>
              </a:r>
              <a:r>
                <a:rPr kumimoji="0" lang="zh-CN" altLang="en-US" sz="1400" dirty="0"/>
                <a:t>箱子</a:t>
              </a:r>
              <a:r>
                <a:rPr kumimoji="0" lang="en-US" altLang="zh-CN" sz="1400" dirty="0"/>
                <a:t>4 </a:t>
              </a:r>
            </a:p>
            <a:p>
              <a:pPr algn="ctr" eaLnBrk="0" hangingPunct="0">
                <a:spcBef>
                  <a:spcPts val="775"/>
                </a:spcBef>
              </a:pPr>
              <a:r>
                <a:rPr kumimoji="0" lang="zh-CN" altLang="en-US" sz="1400" dirty="0" smtClean="0"/>
                <a:t>图</a:t>
              </a:r>
              <a:r>
                <a:rPr kumimoji="0" lang="en-US" altLang="zh-CN" sz="1400" dirty="0" smtClean="0"/>
                <a:t>  </a:t>
              </a:r>
              <a:r>
                <a:rPr kumimoji="0" lang="zh-CN" altLang="en-US" sz="1400" dirty="0"/>
                <a:t>首次适宜降序法求解装箱问题示例（阴影表示闲置部分）</a:t>
              </a:r>
            </a:p>
          </p:txBody>
        </p:sp>
        <p:sp>
          <p:nvSpPr>
            <p:cNvPr id="191501" name="Text Box 13" descr="浅色上对角线"/>
            <p:cNvSpPr txBox="1">
              <a:spLocks noChangeArrowheads="1"/>
            </p:cNvSpPr>
            <p:nvPr/>
          </p:nvSpPr>
          <p:spPr bwMode="auto">
            <a:xfrm>
              <a:off x="5019" y="9534"/>
              <a:ext cx="992" cy="156"/>
            </a:xfrm>
            <a:prstGeom prst="rect">
              <a:avLst/>
            </a:prstGeom>
            <a:noFill/>
            <a:ln w="9525">
              <a:solidFill>
                <a:srgbClr val="000000"/>
              </a:solidFill>
              <a:miter lim="800000"/>
              <a:headEnd/>
              <a:tailEnd/>
            </a:ln>
          </p:spPr>
          <p:txBody>
            <a:bodyPr/>
            <a:lstStyle/>
            <a:p>
              <a:pPr algn="just" eaLnBrk="0" hangingPunct="0"/>
              <a:endParaRPr kumimoji="0" lang="zh-CN" altLang="zh-CN" sz="1400"/>
            </a:p>
          </p:txBody>
        </p:sp>
        <p:sp>
          <p:nvSpPr>
            <p:cNvPr id="191502" name="Text Box 14"/>
            <p:cNvSpPr txBox="1">
              <a:spLocks noChangeArrowheads="1"/>
            </p:cNvSpPr>
            <p:nvPr/>
          </p:nvSpPr>
          <p:spPr bwMode="auto">
            <a:xfrm>
              <a:off x="3407" y="9549"/>
              <a:ext cx="1000" cy="1417"/>
            </a:xfrm>
            <a:prstGeom prst="rect">
              <a:avLst/>
            </a:prstGeom>
            <a:noFill/>
            <a:ln w="9525">
              <a:solidFill>
                <a:srgbClr val="000000"/>
              </a:solidFill>
              <a:miter lim="800000"/>
              <a:headEnd/>
              <a:tailEnd/>
            </a:ln>
          </p:spPr>
          <p:txBody>
            <a:bodyPr tIns="72000"/>
            <a:lstStyle/>
            <a:p>
              <a:pPr algn="just" eaLnBrk="0" hangingPunct="0"/>
              <a:r>
                <a:rPr kumimoji="0" lang="en-US" altLang="zh-CN" sz="1400"/>
                <a:t>0.4(</a:t>
              </a:r>
              <a:r>
                <a:rPr kumimoji="0" lang="en-US" altLang="zh-CN" sz="1400" i="1"/>
                <a:t>s</a:t>
              </a:r>
              <a:r>
                <a:rPr kumimoji="0" lang="en-US" altLang="zh-CN" sz="1400" baseline="-25000"/>
                <a:t>1</a:t>
              </a:r>
              <a:r>
                <a:rPr kumimoji="0" lang="en-US" altLang="zh-CN" sz="1400"/>
                <a:t>)</a:t>
              </a:r>
            </a:p>
            <a:p>
              <a:pPr algn="just" eaLnBrk="0" hangingPunct="0"/>
              <a:endParaRPr kumimoji="0" lang="en-US" altLang="zh-CN" sz="1400"/>
            </a:p>
            <a:p>
              <a:pPr algn="just" eaLnBrk="0" hangingPunct="0"/>
              <a:r>
                <a:rPr kumimoji="0" lang="en-US" altLang="zh-CN" sz="1400"/>
                <a:t>0.6(</a:t>
              </a:r>
              <a:r>
                <a:rPr kumimoji="0" lang="en-US" altLang="zh-CN" sz="1400" i="1"/>
                <a:t>s</a:t>
              </a:r>
              <a:r>
                <a:rPr kumimoji="0" lang="en-US" altLang="zh-CN" sz="1400" baseline="-25000"/>
                <a:t>9</a:t>
              </a:r>
              <a:r>
                <a:rPr kumimoji="0" lang="en-US" altLang="zh-CN" sz="1400"/>
                <a:t>)</a:t>
              </a:r>
            </a:p>
          </p:txBody>
        </p:sp>
        <p:sp>
          <p:nvSpPr>
            <p:cNvPr id="191503" name="Line 15"/>
            <p:cNvSpPr>
              <a:spLocks noChangeShapeType="1"/>
            </p:cNvSpPr>
            <p:nvPr/>
          </p:nvSpPr>
          <p:spPr bwMode="auto">
            <a:xfrm>
              <a:off x="3411" y="10104"/>
              <a:ext cx="990" cy="0"/>
            </a:xfrm>
            <a:prstGeom prst="line">
              <a:avLst/>
            </a:prstGeom>
            <a:noFill/>
            <a:ln w="9525">
              <a:solidFill>
                <a:srgbClr val="000000"/>
              </a:solidFill>
              <a:round/>
              <a:headEnd/>
              <a:tailEnd/>
            </a:ln>
          </p:spPr>
          <p:txBody>
            <a:bodyPr/>
            <a:lstStyle/>
            <a:p>
              <a:endParaRPr lang="zh-CN" altLang="en-US"/>
            </a:p>
          </p:txBody>
        </p:sp>
        <p:sp>
          <p:nvSpPr>
            <p:cNvPr id="191504" name="Line 16"/>
            <p:cNvSpPr>
              <a:spLocks noChangeShapeType="1"/>
            </p:cNvSpPr>
            <p:nvPr/>
          </p:nvSpPr>
          <p:spPr bwMode="auto">
            <a:xfrm>
              <a:off x="6661" y="10221"/>
              <a:ext cx="990" cy="0"/>
            </a:xfrm>
            <a:prstGeom prst="line">
              <a:avLst/>
            </a:prstGeom>
            <a:noFill/>
            <a:ln w="9525">
              <a:solidFill>
                <a:srgbClr val="000000"/>
              </a:solidFill>
              <a:round/>
              <a:headEnd/>
              <a:tailEnd/>
            </a:ln>
          </p:spPr>
          <p:txBody>
            <a:bodyPr/>
            <a:lstStyle/>
            <a:p>
              <a:endParaRPr lang="zh-CN" altLang="en-US"/>
            </a:p>
          </p:txBody>
        </p:sp>
        <p:sp>
          <p:nvSpPr>
            <p:cNvPr id="191505" name="Text Box 17" descr="浅色上对角线"/>
            <p:cNvSpPr txBox="1">
              <a:spLocks noChangeArrowheads="1"/>
            </p:cNvSpPr>
            <p:nvPr/>
          </p:nvSpPr>
          <p:spPr bwMode="auto">
            <a:xfrm>
              <a:off x="6659" y="9543"/>
              <a:ext cx="992" cy="154"/>
            </a:xfrm>
            <a:prstGeom prst="rect">
              <a:avLst/>
            </a:prstGeom>
            <a:noFill/>
            <a:ln w="9525">
              <a:solidFill>
                <a:srgbClr val="000000"/>
              </a:solidFill>
              <a:miter lim="800000"/>
              <a:headEnd/>
              <a:tailEnd/>
            </a:ln>
          </p:spPr>
          <p:txBody>
            <a:bodyPr/>
            <a:lstStyle/>
            <a:p>
              <a:pPr algn="just" eaLnBrk="0" hangingPunct="0"/>
              <a:endParaRPr kumimoji="0" lang="zh-CN" altLang="zh-CN" sz="1400"/>
            </a:p>
          </p:txBody>
        </p:sp>
      </p:gr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1026"/>
          <p:cNvSpPr txBox="1">
            <a:spLocks noChangeArrowheads="1"/>
          </p:cNvSpPr>
          <p:nvPr/>
        </p:nvSpPr>
        <p:spPr bwMode="auto">
          <a:xfrm>
            <a:off x="609600" y="1052736"/>
            <a:ext cx="7924800" cy="1477328"/>
          </a:xfrm>
          <a:prstGeom prst="rect">
            <a:avLst/>
          </a:prstGeom>
          <a:noFill/>
          <a:ln w="9525">
            <a:noFill/>
            <a:miter lim="800000"/>
            <a:headEnd/>
            <a:tailEnd/>
          </a:ln>
          <a:effectLst/>
        </p:spPr>
        <p:txBody>
          <a:bodyPr wrap="square">
            <a:spAutoFit/>
          </a:bodyPr>
          <a:lstStyle/>
          <a:p>
            <a:pPr algn="just">
              <a:spcBef>
                <a:spcPct val="50000"/>
              </a:spcBef>
            </a:pPr>
            <a:r>
              <a:rPr lang="en-US" altLang="zh-CN" b="1" dirty="0"/>
              <a:t>4</a:t>
            </a:r>
            <a:r>
              <a:rPr lang="zh-CN" altLang="en-US" b="1" dirty="0"/>
              <a:t>．最适宜降序法</a:t>
            </a:r>
            <a:endParaRPr lang="zh-CN" altLang="en-US" dirty="0"/>
          </a:p>
          <a:p>
            <a:pPr algn="just">
              <a:spcBef>
                <a:spcPct val="50000"/>
              </a:spcBef>
            </a:pPr>
            <a:r>
              <a:rPr lang="zh-CN" altLang="en-US" dirty="0"/>
              <a:t>        最适宜降序法将物品按体积从大到小排序，然后用最适宜法装箱。</a:t>
            </a:r>
          </a:p>
          <a:p>
            <a:pPr>
              <a:spcBef>
                <a:spcPct val="50000"/>
              </a:spcBef>
            </a:pPr>
            <a:r>
              <a:rPr lang="zh-CN" altLang="en-US" dirty="0">
                <a:latin typeface="宋体" charset="-122"/>
              </a:rPr>
              <a:t>    例如，有</a:t>
            </a:r>
            <a:r>
              <a:rPr lang="en-US" altLang="zh-CN" dirty="0"/>
              <a:t>10</a:t>
            </a:r>
            <a:r>
              <a:rPr lang="zh-CN" altLang="en-US" dirty="0">
                <a:latin typeface="宋体" charset="-122"/>
              </a:rPr>
              <a:t>个物品，其体积分别为</a:t>
            </a:r>
            <a:r>
              <a:rPr lang="en-US" altLang="zh-CN" i="1" dirty="0"/>
              <a:t>S</a:t>
            </a:r>
            <a:r>
              <a:rPr lang="zh-CN" altLang="en-US" dirty="0">
                <a:latin typeface="宋体" charset="-122"/>
              </a:rPr>
              <a:t>＝</a:t>
            </a:r>
            <a:r>
              <a:rPr lang="en-US" altLang="zh-CN" dirty="0"/>
              <a:t>(4, 2, 7, 3, 5, 4, 2, 3, 6, 2)</a:t>
            </a:r>
            <a:r>
              <a:rPr lang="zh-CN" altLang="en-US" dirty="0">
                <a:latin typeface="宋体" charset="-122"/>
              </a:rPr>
              <a:t>，若干个容量为</a:t>
            </a:r>
            <a:r>
              <a:rPr lang="en-US" altLang="zh-CN" dirty="0"/>
              <a:t>10</a:t>
            </a:r>
            <a:r>
              <a:rPr lang="zh-CN" altLang="en-US" dirty="0">
                <a:latin typeface="宋体" charset="-122"/>
              </a:rPr>
              <a:t>的箱子，采用首次适宜降序法得到的装箱结果如图</a:t>
            </a:r>
            <a:r>
              <a:rPr lang="en-US" altLang="zh-CN" dirty="0"/>
              <a:t>11.6</a:t>
            </a:r>
            <a:r>
              <a:rPr lang="zh-CN" altLang="en-US" dirty="0">
                <a:latin typeface="宋体" charset="-122"/>
              </a:rPr>
              <a:t>所示。</a:t>
            </a:r>
            <a:r>
              <a:rPr lang="zh-CN" altLang="en-US" dirty="0"/>
              <a:t> </a:t>
            </a:r>
          </a:p>
        </p:txBody>
      </p:sp>
      <p:grpSp>
        <p:nvGrpSpPr>
          <p:cNvPr id="2" name="Group 1027"/>
          <p:cNvGrpSpPr>
            <a:grpSpLocks/>
          </p:cNvGrpSpPr>
          <p:nvPr/>
        </p:nvGrpSpPr>
        <p:grpSpPr bwMode="auto">
          <a:xfrm>
            <a:off x="1822450" y="4095750"/>
            <a:ext cx="5187950" cy="1619250"/>
            <a:chOff x="1849" y="9534"/>
            <a:chExt cx="6020" cy="2301"/>
          </a:xfrm>
        </p:grpSpPr>
        <p:sp>
          <p:nvSpPr>
            <p:cNvPr id="192516" name="Text Box 1028"/>
            <p:cNvSpPr txBox="1">
              <a:spLocks noChangeArrowheads="1"/>
            </p:cNvSpPr>
            <p:nvPr/>
          </p:nvSpPr>
          <p:spPr bwMode="auto">
            <a:xfrm>
              <a:off x="1849" y="9539"/>
              <a:ext cx="1000" cy="1417"/>
            </a:xfrm>
            <a:prstGeom prst="rect">
              <a:avLst/>
            </a:prstGeom>
            <a:noFill/>
            <a:ln w="9525">
              <a:solidFill>
                <a:srgbClr val="000000"/>
              </a:solidFill>
              <a:miter lim="800000"/>
              <a:headEnd/>
              <a:tailEnd/>
            </a:ln>
          </p:spPr>
          <p:txBody>
            <a:bodyPr tIns="36000"/>
            <a:lstStyle/>
            <a:p>
              <a:pPr algn="just" eaLnBrk="0" hangingPunct="0">
                <a:spcAft>
                  <a:spcPts val="1500"/>
                </a:spcAft>
              </a:pPr>
              <a:r>
                <a:rPr kumimoji="0" lang="en-US" altLang="zh-CN" sz="1400"/>
                <a:t>0.3(</a:t>
              </a:r>
              <a:r>
                <a:rPr kumimoji="0" lang="en-US" altLang="zh-CN" sz="1400" i="1"/>
                <a:t>s</a:t>
              </a:r>
              <a:r>
                <a:rPr kumimoji="0" lang="en-US" altLang="zh-CN" sz="1400" baseline="-25000"/>
                <a:t>4</a:t>
              </a:r>
              <a:r>
                <a:rPr kumimoji="0" lang="en-US" altLang="zh-CN" sz="1400"/>
                <a:t>)</a:t>
              </a:r>
            </a:p>
            <a:p>
              <a:pPr algn="just" eaLnBrk="0" hangingPunct="0"/>
              <a:r>
                <a:rPr kumimoji="0" lang="en-US" altLang="zh-CN" sz="1400"/>
                <a:t>0.7(</a:t>
              </a:r>
              <a:r>
                <a:rPr kumimoji="0" lang="en-US" altLang="zh-CN" sz="1400" i="1"/>
                <a:t>s</a:t>
              </a:r>
              <a:r>
                <a:rPr kumimoji="0" lang="en-US" altLang="zh-CN" sz="1400" baseline="-25000"/>
                <a:t>3</a:t>
              </a:r>
              <a:r>
                <a:rPr kumimoji="0" lang="en-US" altLang="zh-CN" sz="1400"/>
                <a:t>)</a:t>
              </a:r>
            </a:p>
          </p:txBody>
        </p:sp>
        <p:sp>
          <p:nvSpPr>
            <p:cNvPr id="192517" name="Line 1029"/>
            <p:cNvSpPr>
              <a:spLocks noChangeShapeType="1"/>
            </p:cNvSpPr>
            <p:nvPr/>
          </p:nvSpPr>
          <p:spPr bwMode="auto">
            <a:xfrm>
              <a:off x="1849" y="9957"/>
              <a:ext cx="990" cy="0"/>
            </a:xfrm>
            <a:prstGeom prst="line">
              <a:avLst/>
            </a:prstGeom>
            <a:noFill/>
            <a:ln w="9525">
              <a:solidFill>
                <a:srgbClr val="000000"/>
              </a:solidFill>
              <a:round/>
              <a:headEnd/>
              <a:tailEnd/>
            </a:ln>
          </p:spPr>
          <p:txBody>
            <a:bodyPr/>
            <a:lstStyle/>
            <a:p>
              <a:endParaRPr lang="zh-CN" altLang="en-US"/>
            </a:p>
          </p:txBody>
        </p:sp>
        <p:sp>
          <p:nvSpPr>
            <p:cNvPr id="192518" name="Text Box 1030"/>
            <p:cNvSpPr txBox="1">
              <a:spLocks noChangeArrowheads="1"/>
            </p:cNvSpPr>
            <p:nvPr/>
          </p:nvSpPr>
          <p:spPr bwMode="auto">
            <a:xfrm>
              <a:off x="5016" y="9540"/>
              <a:ext cx="1000" cy="1417"/>
            </a:xfrm>
            <a:prstGeom prst="rect">
              <a:avLst/>
            </a:prstGeom>
            <a:noFill/>
            <a:ln w="9525">
              <a:solidFill>
                <a:srgbClr val="000000"/>
              </a:solidFill>
              <a:miter lim="800000"/>
              <a:headEnd/>
              <a:tailEnd/>
            </a:ln>
          </p:spPr>
          <p:txBody>
            <a:bodyPr tIns="162000"/>
            <a:lstStyle/>
            <a:p>
              <a:pPr algn="just" eaLnBrk="0" hangingPunct="0"/>
              <a:r>
                <a:rPr kumimoji="0" lang="en-US" altLang="zh-CN" sz="1400"/>
                <a:t>0.4(</a:t>
              </a:r>
              <a:r>
                <a:rPr kumimoji="0" lang="en-US" altLang="zh-CN" sz="1400" i="1"/>
                <a:t>s</a:t>
              </a:r>
              <a:r>
                <a:rPr kumimoji="0" lang="en-US" altLang="zh-CN" sz="1400" baseline="-25000"/>
                <a:t>6</a:t>
              </a:r>
              <a:r>
                <a:rPr kumimoji="0" lang="en-US" altLang="zh-CN" sz="1400"/>
                <a:t>)</a:t>
              </a:r>
            </a:p>
            <a:p>
              <a:pPr algn="just" eaLnBrk="0" hangingPunct="0"/>
              <a:endParaRPr kumimoji="0" lang="en-US" altLang="zh-CN" sz="1400"/>
            </a:p>
            <a:p>
              <a:pPr algn="just" eaLnBrk="0" hangingPunct="0"/>
              <a:r>
                <a:rPr kumimoji="0" lang="en-US" altLang="zh-CN" sz="1400"/>
                <a:t>0.5(</a:t>
              </a:r>
              <a:r>
                <a:rPr kumimoji="0" lang="en-US" altLang="zh-CN" sz="1400" i="1"/>
                <a:t>s</a:t>
              </a:r>
              <a:r>
                <a:rPr kumimoji="0" lang="en-US" altLang="zh-CN" sz="1400" baseline="-25000"/>
                <a:t>5</a:t>
              </a:r>
              <a:r>
                <a:rPr kumimoji="0" lang="en-US" altLang="zh-CN" sz="1400"/>
                <a:t>)</a:t>
              </a:r>
            </a:p>
          </p:txBody>
        </p:sp>
        <p:sp>
          <p:nvSpPr>
            <p:cNvPr id="192519" name="Line 1031"/>
            <p:cNvSpPr>
              <a:spLocks noChangeShapeType="1"/>
            </p:cNvSpPr>
            <p:nvPr/>
          </p:nvSpPr>
          <p:spPr bwMode="auto">
            <a:xfrm>
              <a:off x="5019" y="10239"/>
              <a:ext cx="990" cy="0"/>
            </a:xfrm>
            <a:prstGeom prst="line">
              <a:avLst/>
            </a:prstGeom>
            <a:noFill/>
            <a:ln w="9525">
              <a:solidFill>
                <a:srgbClr val="000000"/>
              </a:solidFill>
              <a:round/>
              <a:headEnd/>
              <a:tailEnd/>
            </a:ln>
          </p:spPr>
          <p:txBody>
            <a:bodyPr/>
            <a:lstStyle/>
            <a:p>
              <a:endParaRPr lang="zh-CN" altLang="en-US"/>
            </a:p>
          </p:txBody>
        </p:sp>
        <p:sp>
          <p:nvSpPr>
            <p:cNvPr id="192520" name="Line 1032"/>
            <p:cNvSpPr>
              <a:spLocks noChangeShapeType="1"/>
            </p:cNvSpPr>
            <p:nvPr/>
          </p:nvSpPr>
          <p:spPr bwMode="auto">
            <a:xfrm>
              <a:off x="5019" y="9691"/>
              <a:ext cx="990" cy="0"/>
            </a:xfrm>
            <a:prstGeom prst="line">
              <a:avLst/>
            </a:prstGeom>
            <a:noFill/>
            <a:ln w="9525">
              <a:solidFill>
                <a:srgbClr val="000000"/>
              </a:solidFill>
              <a:round/>
              <a:headEnd/>
              <a:tailEnd/>
            </a:ln>
          </p:spPr>
          <p:txBody>
            <a:bodyPr/>
            <a:lstStyle/>
            <a:p>
              <a:endParaRPr lang="zh-CN" altLang="en-US"/>
            </a:p>
          </p:txBody>
        </p:sp>
        <p:sp>
          <p:nvSpPr>
            <p:cNvPr id="192521" name="Text Box 1033"/>
            <p:cNvSpPr txBox="1">
              <a:spLocks noChangeArrowheads="1"/>
            </p:cNvSpPr>
            <p:nvPr/>
          </p:nvSpPr>
          <p:spPr bwMode="auto">
            <a:xfrm>
              <a:off x="6657" y="9549"/>
              <a:ext cx="1000" cy="1417"/>
            </a:xfrm>
            <a:prstGeom prst="rect">
              <a:avLst/>
            </a:prstGeom>
            <a:noFill/>
            <a:ln w="9525">
              <a:solidFill>
                <a:srgbClr val="000000"/>
              </a:solidFill>
              <a:miter lim="800000"/>
              <a:headEnd/>
              <a:tailEnd/>
            </a:ln>
          </p:spPr>
          <p:txBody>
            <a:bodyPr tIns="36000"/>
            <a:lstStyle/>
            <a:p>
              <a:pPr algn="just" eaLnBrk="0" hangingPunct="0"/>
              <a:r>
                <a:rPr kumimoji="0" lang="en-US" altLang="zh-CN" sz="1400"/>
                <a:t>0.2(</a:t>
              </a:r>
              <a:r>
                <a:rPr kumimoji="0" lang="en-US" altLang="zh-CN" sz="1400" i="1"/>
                <a:t>s</a:t>
              </a:r>
              <a:r>
                <a:rPr kumimoji="0" lang="en-US" altLang="zh-CN" sz="1400" baseline="-25000"/>
                <a:t>10</a:t>
              </a:r>
              <a:r>
                <a:rPr kumimoji="0" lang="en-US" altLang="zh-CN" sz="1400"/>
                <a:t>)</a:t>
              </a:r>
            </a:p>
            <a:p>
              <a:pPr algn="just" eaLnBrk="0" hangingPunct="0"/>
              <a:r>
                <a:rPr kumimoji="0" lang="en-US" altLang="zh-CN" sz="1400"/>
                <a:t>0.2(</a:t>
              </a:r>
              <a:r>
                <a:rPr kumimoji="0" lang="en-US" altLang="zh-CN" sz="1400" i="1"/>
                <a:t>s</a:t>
              </a:r>
              <a:r>
                <a:rPr kumimoji="0" lang="en-US" altLang="zh-CN" sz="1400" baseline="-25000"/>
                <a:t>7</a:t>
              </a:r>
              <a:r>
                <a:rPr kumimoji="0" lang="en-US" altLang="zh-CN" sz="1400"/>
                <a:t>)</a:t>
              </a:r>
            </a:p>
            <a:p>
              <a:pPr algn="just" eaLnBrk="0" hangingPunct="0">
                <a:spcAft>
                  <a:spcPts val="200"/>
                </a:spcAft>
              </a:pPr>
              <a:r>
                <a:rPr kumimoji="0" lang="en-US" altLang="zh-CN" sz="1400"/>
                <a:t>0.2(</a:t>
              </a:r>
              <a:r>
                <a:rPr kumimoji="0" lang="en-US" altLang="zh-CN" sz="1400" i="1"/>
                <a:t>s</a:t>
              </a:r>
              <a:r>
                <a:rPr kumimoji="0" lang="en-US" altLang="zh-CN" sz="1400" baseline="-25000"/>
                <a:t>2</a:t>
              </a:r>
              <a:r>
                <a:rPr kumimoji="0" lang="en-US" altLang="zh-CN" sz="1400"/>
                <a:t>)</a:t>
              </a:r>
            </a:p>
            <a:p>
              <a:pPr algn="just" eaLnBrk="0" hangingPunct="0"/>
              <a:r>
                <a:rPr kumimoji="0" lang="en-US" altLang="zh-CN" sz="1400"/>
                <a:t>0.3(</a:t>
              </a:r>
              <a:r>
                <a:rPr kumimoji="0" lang="en-US" altLang="zh-CN" sz="1400" i="1"/>
                <a:t>s</a:t>
              </a:r>
              <a:r>
                <a:rPr kumimoji="0" lang="en-US" altLang="zh-CN" sz="1400" baseline="-25000"/>
                <a:t>8</a:t>
              </a:r>
              <a:r>
                <a:rPr kumimoji="0" lang="en-US" altLang="zh-CN" sz="1400"/>
                <a:t>)</a:t>
              </a:r>
            </a:p>
          </p:txBody>
        </p:sp>
        <p:sp>
          <p:nvSpPr>
            <p:cNvPr id="192522" name="Line 1034"/>
            <p:cNvSpPr>
              <a:spLocks noChangeShapeType="1"/>
            </p:cNvSpPr>
            <p:nvPr/>
          </p:nvSpPr>
          <p:spPr bwMode="auto">
            <a:xfrm>
              <a:off x="6661" y="10527"/>
              <a:ext cx="990" cy="0"/>
            </a:xfrm>
            <a:prstGeom prst="line">
              <a:avLst/>
            </a:prstGeom>
            <a:noFill/>
            <a:ln w="9525">
              <a:solidFill>
                <a:srgbClr val="000000"/>
              </a:solidFill>
              <a:round/>
              <a:headEnd/>
              <a:tailEnd/>
            </a:ln>
          </p:spPr>
          <p:txBody>
            <a:bodyPr/>
            <a:lstStyle/>
            <a:p>
              <a:endParaRPr lang="zh-CN" altLang="en-US"/>
            </a:p>
          </p:txBody>
        </p:sp>
        <p:sp>
          <p:nvSpPr>
            <p:cNvPr id="192523" name="Line 1035"/>
            <p:cNvSpPr>
              <a:spLocks noChangeShapeType="1"/>
            </p:cNvSpPr>
            <p:nvPr/>
          </p:nvSpPr>
          <p:spPr bwMode="auto">
            <a:xfrm>
              <a:off x="6661" y="9939"/>
              <a:ext cx="990" cy="0"/>
            </a:xfrm>
            <a:prstGeom prst="line">
              <a:avLst/>
            </a:prstGeom>
            <a:noFill/>
            <a:ln w="9525">
              <a:solidFill>
                <a:srgbClr val="000000"/>
              </a:solidFill>
              <a:round/>
              <a:headEnd/>
              <a:tailEnd/>
            </a:ln>
          </p:spPr>
          <p:txBody>
            <a:bodyPr/>
            <a:lstStyle/>
            <a:p>
              <a:endParaRPr lang="zh-CN" altLang="en-US"/>
            </a:p>
          </p:txBody>
        </p:sp>
        <p:sp>
          <p:nvSpPr>
            <p:cNvPr id="192524" name="Text Box 1036"/>
            <p:cNvSpPr txBox="1">
              <a:spLocks noChangeArrowheads="1"/>
            </p:cNvSpPr>
            <p:nvPr/>
          </p:nvSpPr>
          <p:spPr bwMode="auto">
            <a:xfrm>
              <a:off x="1969" y="11046"/>
              <a:ext cx="5900" cy="789"/>
            </a:xfrm>
            <a:prstGeom prst="rect">
              <a:avLst/>
            </a:prstGeom>
            <a:noFill/>
            <a:ln w="9525">
              <a:noFill/>
              <a:miter lim="800000"/>
              <a:headEnd/>
              <a:tailEnd/>
            </a:ln>
          </p:spPr>
          <p:txBody>
            <a:bodyPr lIns="0" tIns="0" rIns="0" bIns="0"/>
            <a:lstStyle/>
            <a:p>
              <a:pPr algn="just" eaLnBrk="0" hangingPunct="0"/>
              <a:r>
                <a:rPr kumimoji="0" lang="en-US" altLang="zh-CN" sz="1400" dirty="0"/>
                <a:t>(a) </a:t>
              </a:r>
              <a:r>
                <a:rPr kumimoji="0" lang="zh-CN" altLang="en-US" sz="1400" dirty="0"/>
                <a:t>箱子</a:t>
              </a:r>
              <a:r>
                <a:rPr kumimoji="0" lang="en-US" altLang="zh-CN" sz="1400" dirty="0"/>
                <a:t>1            (b) </a:t>
              </a:r>
              <a:r>
                <a:rPr kumimoji="0" lang="zh-CN" altLang="en-US" sz="1400" dirty="0"/>
                <a:t>箱子</a:t>
              </a:r>
              <a:r>
                <a:rPr kumimoji="0" lang="en-US" altLang="zh-CN" sz="1400" dirty="0"/>
                <a:t>2               (c) </a:t>
              </a:r>
              <a:r>
                <a:rPr kumimoji="0" lang="zh-CN" altLang="en-US" sz="1400" dirty="0"/>
                <a:t>箱子</a:t>
              </a:r>
              <a:r>
                <a:rPr kumimoji="0" lang="en-US" altLang="zh-CN" sz="1400" dirty="0"/>
                <a:t>3                 (d) </a:t>
              </a:r>
              <a:r>
                <a:rPr kumimoji="0" lang="zh-CN" altLang="en-US" sz="1400" dirty="0"/>
                <a:t>箱子</a:t>
              </a:r>
              <a:r>
                <a:rPr kumimoji="0" lang="en-US" altLang="zh-CN" sz="1400" dirty="0"/>
                <a:t>4 </a:t>
              </a:r>
            </a:p>
            <a:p>
              <a:pPr algn="ctr" eaLnBrk="0" hangingPunct="0">
                <a:spcBef>
                  <a:spcPts val="775"/>
                </a:spcBef>
              </a:pPr>
              <a:r>
                <a:rPr kumimoji="0" lang="zh-CN" altLang="en-US" sz="1400" dirty="0" smtClean="0"/>
                <a:t>图</a:t>
              </a:r>
              <a:r>
                <a:rPr kumimoji="0" lang="en-US" altLang="zh-CN" sz="1400" dirty="0" smtClean="0"/>
                <a:t>  </a:t>
              </a:r>
              <a:r>
                <a:rPr kumimoji="0" lang="zh-CN" altLang="en-US" sz="1400" dirty="0" smtClean="0"/>
                <a:t>首次</a:t>
              </a:r>
              <a:r>
                <a:rPr kumimoji="0" lang="zh-CN" altLang="en-US" sz="1400" dirty="0"/>
                <a:t>适宜降序法求解装箱问题示例（阴影表示闲置部分）</a:t>
              </a:r>
            </a:p>
          </p:txBody>
        </p:sp>
        <p:sp>
          <p:nvSpPr>
            <p:cNvPr id="192525" name="Text Box 1037" descr="浅色上对角线"/>
            <p:cNvSpPr txBox="1">
              <a:spLocks noChangeArrowheads="1"/>
            </p:cNvSpPr>
            <p:nvPr/>
          </p:nvSpPr>
          <p:spPr bwMode="auto">
            <a:xfrm>
              <a:off x="5019" y="9534"/>
              <a:ext cx="992" cy="156"/>
            </a:xfrm>
            <a:prstGeom prst="rect">
              <a:avLst/>
            </a:prstGeom>
            <a:noFill/>
            <a:ln w="9525">
              <a:solidFill>
                <a:srgbClr val="000000"/>
              </a:solidFill>
              <a:miter lim="800000"/>
              <a:headEnd/>
              <a:tailEnd/>
            </a:ln>
          </p:spPr>
          <p:txBody>
            <a:bodyPr/>
            <a:lstStyle/>
            <a:p>
              <a:pPr algn="just" eaLnBrk="0" hangingPunct="0"/>
              <a:endParaRPr kumimoji="0" lang="zh-CN" altLang="zh-CN" sz="1400"/>
            </a:p>
          </p:txBody>
        </p:sp>
        <p:sp>
          <p:nvSpPr>
            <p:cNvPr id="192526" name="Text Box 1038"/>
            <p:cNvSpPr txBox="1">
              <a:spLocks noChangeArrowheads="1"/>
            </p:cNvSpPr>
            <p:nvPr/>
          </p:nvSpPr>
          <p:spPr bwMode="auto">
            <a:xfrm>
              <a:off x="3407" y="9549"/>
              <a:ext cx="1000" cy="1417"/>
            </a:xfrm>
            <a:prstGeom prst="rect">
              <a:avLst/>
            </a:prstGeom>
            <a:noFill/>
            <a:ln w="9525">
              <a:solidFill>
                <a:srgbClr val="000000"/>
              </a:solidFill>
              <a:miter lim="800000"/>
              <a:headEnd/>
              <a:tailEnd/>
            </a:ln>
          </p:spPr>
          <p:txBody>
            <a:bodyPr tIns="72000"/>
            <a:lstStyle/>
            <a:p>
              <a:pPr algn="just" eaLnBrk="0" hangingPunct="0"/>
              <a:r>
                <a:rPr kumimoji="0" lang="en-US" altLang="zh-CN" sz="1400"/>
                <a:t>0.4(</a:t>
              </a:r>
              <a:r>
                <a:rPr kumimoji="0" lang="en-US" altLang="zh-CN" sz="1400" i="1"/>
                <a:t>s</a:t>
              </a:r>
              <a:r>
                <a:rPr kumimoji="0" lang="en-US" altLang="zh-CN" sz="1400" baseline="-25000"/>
                <a:t>1</a:t>
              </a:r>
              <a:r>
                <a:rPr kumimoji="0" lang="en-US" altLang="zh-CN" sz="1400"/>
                <a:t>)</a:t>
              </a:r>
            </a:p>
            <a:p>
              <a:pPr algn="just" eaLnBrk="0" hangingPunct="0"/>
              <a:endParaRPr kumimoji="0" lang="en-US" altLang="zh-CN" sz="1400"/>
            </a:p>
            <a:p>
              <a:pPr algn="just" eaLnBrk="0" hangingPunct="0"/>
              <a:r>
                <a:rPr kumimoji="0" lang="en-US" altLang="zh-CN" sz="1400"/>
                <a:t>0.6(</a:t>
              </a:r>
              <a:r>
                <a:rPr kumimoji="0" lang="en-US" altLang="zh-CN" sz="1400" i="1"/>
                <a:t>s</a:t>
              </a:r>
              <a:r>
                <a:rPr kumimoji="0" lang="en-US" altLang="zh-CN" sz="1400" baseline="-25000"/>
                <a:t>9</a:t>
              </a:r>
              <a:r>
                <a:rPr kumimoji="0" lang="en-US" altLang="zh-CN" sz="1400"/>
                <a:t>)</a:t>
              </a:r>
            </a:p>
          </p:txBody>
        </p:sp>
        <p:sp>
          <p:nvSpPr>
            <p:cNvPr id="192527" name="Line 1039"/>
            <p:cNvSpPr>
              <a:spLocks noChangeShapeType="1"/>
            </p:cNvSpPr>
            <p:nvPr/>
          </p:nvSpPr>
          <p:spPr bwMode="auto">
            <a:xfrm>
              <a:off x="3411" y="10104"/>
              <a:ext cx="990" cy="0"/>
            </a:xfrm>
            <a:prstGeom prst="line">
              <a:avLst/>
            </a:prstGeom>
            <a:noFill/>
            <a:ln w="9525">
              <a:solidFill>
                <a:srgbClr val="000000"/>
              </a:solidFill>
              <a:round/>
              <a:headEnd/>
              <a:tailEnd/>
            </a:ln>
          </p:spPr>
          <p:txBody>
            <a:bodyPr/>
            <a:lstStyle/>
            <a:p>
              <a:endParaRPr lang="zh-CN" altLang="en-US"/>
            </a:p>
          </p:txBody>
        </p:sp>
        <p:sp>
          <p:nvSpPr>
            <p:cNvPr id="192528" name="Line 1040"/>
            <p:cNvSpPr>
              <a:spLocks noChangeShapeType="1"/>
            </p:cNvSpPr>
            <p:nvPr/>
          </p:nvSpPr>
          <p:spPr bwMode="auto">
            <a:xfrm>
              <a:off x="6661" y="10221"/>
              <a:ext cx="990" cy="0"/>
            </a:xfrm>
            <a:prstGeom prst="line">
              <a:avLst/>
            </a:prstGeom>
            <a:noFill/>
            <a:ln w="9525">
              <a:solidFill>
                <a:srgbClr val="000000"/>
              </a:solidFill>
              <a:round/>
              <a:headEnd/>
              <a:tailEnd/>
            </a:ln>
          </p:spPr>
          <p:txBody>
            <a:bodyPr/>
            <a:lstStyle/>
            <a:p>
              <a:endParaRPr lang="zh-CN" altLang="en-US"/>
            </a:p>
          </p:txBody>
        </p:sp>
        <p:sp>
          <p:nvSpPr>
            <p:cNvPr id="192529" name="Text Box 1041" descr="浅色上对角线"/>
            <p:cNvSpPr txBox="1">
              <a:spLocks noChangeArrowheads="1"/>
            </p:cNvSpPr>
            <p:nvPr/>
          </p:nvSpPr>
          <p:spPr bwMode="auto">
            <a:xfrm>
              <a:off x="6659" y="9543"/>
              <a:ext cx="992" cy="154"/>
            </a:xfrm>
            <a:prstGeom prst="rect">
              <a:avLst/>
            </a:prstGeom>
            <a:noFill/>
            <a:ln w="9525">
              <a:solidFill>
                <a:srgbClr val="000000"/>
              </a:solidFill>
              <a:miter lim="800000"/>
              <a:headEnd/>
              <a:tailEnd/>
            </a:ln>
          </p:spPr>
          <p:txBody>
            <a:bodyPr/>
            <a:lstStyle/>
            <a:p>
              <a:pPr algn="just" eaLnBrk="0" hangingPunct="0"/>
              <a:endParaRPr kumimoji="0" lang="zh-CN" altLang="zh-CN" sz="1400"/>
            </a:p>
          </p:txBody>
        </p:sp>
      </p:gr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lstStyle/>
          <a:p>
            <a:fld id="{66E4F5E9-8580-4F12-B4AD-62E36C5FA440}" type="slidenum">
              <a:rPr lang="zh-CN" altLang="en-US" smtClean="0">
                <a:ea typeface="宋体" charset="-122"/>
              </a:rPr>
              <a:pPr/>
              <a:t>52</a:t>
            </a:fld>
            <a:endParaRPr lang="zh-CN" altLang="en-US" smtClean="0">
              <a:ea typeface="宋体" charset="-122"/>
            </a:endParaRPr>
          </a:p>
        </p:txBody>
      </p:sp>
      <p:sp>
        <p:nvSpPr>
          <p:cNvPr id="51203" name="Rectangle 2"/>
          <p:cNvSpPr>
            <a:spLocks noGrp="1" noChangeArrowheads="1"/>
          </p:cNvSpPr>
          <p:nvPr>
            <p:ph type="title"/>
          </p:nvPr>
        </p:nvSpPr>
        <p:spPr>
          <a:xfrm>
            <a:off x="323528" y="332656"/>
            <a:ext cx="8272462" cy="641350"/>
          </a:xfrm>
        </p:spPr>
        <p:txBody>
          <a:bodyPr/>
          <a:lstStyle/>
          <a:p>
            <a:pPr eaLnBrk="1" hangingPunct="1"/>
            <a:r>
              <a:rPr lang="zh-CN" altLang="en-US" sz="3600" dirty="0" smtClean="0"/>
              <a:t>独立</a:t>
            </a:r>
            <a:r>
              <a:rPr lang="zh-CN" altLang="en-US" sz="3600" dirty="0" smtClean="0"/>
              <a:t>任务的调度  </a:t>
            </a:r>
            <a:r>
              <a:rPr lang="zh-CN" altLang="en-US" sz="2400" dirty="0" smtClean="0">
                <a:sym typeface="Symbol" pitchFamily="18" charset="2"/>
              </a:rPr>
              <a:t>近似</a:t>
            </a:r>
            <a:endParaRPr lang="en-US" altLang="zh-CN" sz="2400" dirty="0" smtClean="0"/>
          </a:p>
        </p:txBody>
      </p:sp>
      <p:sp>
        <p:nvSpPr>
          <p:cNvPr id="51204" name="Rectangle 3"/>
          <p:cNvSpPr>
            <a:spLocks noChangeArrowheads="1"/>
          </p:cNvSpPr>
          <p:nvPr/>
        </p:nvSpPr>
        <p:spPr bwMode="auto">
          <a:xfrm>
            <a:off x="4305300" y="3257550"/>
            <a:ext cx="9144000" cy="0"/>
          </a:xfrm>
          <a:prstGeom prst="rect">
            <a:avLst/>
          </a:prstGeom>
          <a:noFill/>
          <a:ln w="6350">
            <a:noFill/>
            <a:miter lim="800000"/>
            <a:headEnd/>
            <a:tailEnd/>
          </a:ln>
        </p:spPr>
        <p:txBody>
          <a:bodyPr>
            <a:spAutoFit/>
          </a:bodyPr>
          <a:lstStyle/>
          <a:p>
            <a:endParaRPr lang="zh-CN" altLang="en-US"/>
          </a:p>
        </p:txBody>
      </p:sp>
      <p:sp>
        <p:nvSpPr>
          <p:cNvPr id="449540" name="Text Box 4"/>
          <p:cNvSpPr txBox="1">
            <a:spLocks noChangeArrowheads="1"/>
          </p:cNvSpPr>
          <p:nvPr/>
        </p:nvSpPr>
        <p:spPr bwMode="auto">
          <a:xfrm>
            <a:off x="1066800" y="1924050"/>
            <a:ext cx="7620000" cy="3711575"/>
          </a:xfrm>
          <a:prstGeom prst="rect">
            <a:avLst/>
          </a:prstGeom>
          <a:noFill/>
          <a:ln w="6350">
            <a:noFill/>
            <a:miter lim="800000"/>
            <a:headEnd/>
            <a:tailEnd/>
          </a:ln>
        </p:spPr>
        <p:txBody>
          <a:bodyPr>
            <a:spAutoFit/>
          </a:bodyPr>
          <a:lstStyle/>
          <a:p>
            <a:pPr>
              <a:spcBef>
                <a:spcPct val="20000"/>
              </a:spcBef>
            </a:pPr>
            <a:r>
              <a:rPr lang="zh-CN" altLang="en-US" sz="2800">
                <a:latin typeface="楷体_GB2312" pitchFamily="49" charset="-122"/>
                <a:ea typeface="楷体_GB2312" pitchFamily="49" charset="-122"/>
              </a:rPr>
              <a:t>问题：在</a:t>
            </a:r>
            <a:r>
              <a:rPr lang="en-US" altLang="zh-CN" sz="2800">
                <a:latin typeface="楷体_GB2312" pitchFamily="49" charset="-122"/>
                <a:ea typeface="楷体_GB2312" pitchFamily="49" charset="-122"/>
              </a:rPr>
              <a:t>m（m</a:t>
            </a:r>
            <a:r>
              <a:rPr lang="en-US" altLang="zh-CN" sz="2800">
                <a:latin typeface="楷体_GB2312" pitchFamily="49" charset="-122"/>
                <a:ea typeface="楷体_GB2312" pitchFamily="49" charset="-122"/>
                <a:sym typeface="Symbol" pitchFamily="18" charset="2"/>
              </a:rPr>
              <a:t>2）</a:t>
            </a:r>
            <a:r>
              <a:rPr lang="zh-CN" altLang="en-US" sz="2800">
                <a:latin typeface="楷体_GB2312" pitchFamily="49" charset="-122"/>
                <a:ea typeface="楷体_GB2312" pitchFamily="49" charset="-122"/>
                <a:sym typeface="Symbol" pitchFamily="18" charset="2"/>
              </a:rPr>
              <a:t>个相同的机器上对</a:t>
            </a:r>
            <a:r>
              <a:rPr lang="en-US" altLang="zh-CN" sz="2800">
                <a:latin typeface="楷体_GB2312" pitchFamily="49" charset="-122"/>
                <a:ea typeface="楷体_GB2312" pitchFamily="49" charset="-122"/>
                <a:sym typeface="Symbol" pitchFamily="18" charset="2"/>
              </a:rPr>
              <a:t>n</a:t>
            </a:r>
            <a:r>
              <a:rPr lang="zh-CN" altLang="en-US" sz="2800">
                <a:latin typeface="楷体_GB2312" pitchFamily="49" charset="-122"/>
                <a:ea typeface="楷体_GB2312" pitchFamily="49" charset="-122"/>
                <a:sym typeface="Symbol" pitchFamily="18" charset="2"/>
              </a:rPr>
              <a:t>个任务实现最小完成时间调度。</a:t>
            </a:r>
          </a:p>
          <a:p>
            <a:pPr>
              <a:spcBef>
                <a:spcPct val="20000"/>
              </a:spcBef>
            </a:pPr>
            <a:r>
              <a:rPr lang="zh-CN" altLang="en-US" sz="2800">
                <a:latin typeface="楷体_GB2312" pitchFamily="49" charset="-122"/>
                <a:ea typeface="楷体_GB2312" pitchFamily="49" charset="-122"/>
                <a:sym typeface="Symbol" pitchFamily="18" charset="2"/>
              </a:rPr>
              <a:t>一个非常简单的调度规则可以产生完成时间与最优调度非常接近的调度。</a:t>
            </a:r>
          </a:p>
          <a:p>
            <a:pPr>
              <a:spcBef>
                <a:spcPct val="20000"/>
              </a:spcBef>
            </a:pPr>
            <a:r>
              <a:rPr lang="zh-CN" altLang="en-US" sz="2800">
                <a:solidFill>
                  <a:srgbClr val="0000CC"/>
                </a:solidFill>
                <a:latin typeface="楷体_GB2312" pitchFamily="49" charset="-122"/>
                <a:ea typeface="楷体_GB2312" pitchFamily="49" charset="-122"/>
                <a:sym typeface="Symbol" pitchFamily="18" charset="2"/>
              </a:rPr>
              <a:t>定义</a:t>
            </a:r>
            <a:r>
              <a:rPr lang="zh-CN" altLang="en-US" sz="2800">
                <a:latin typeface="楷体_GB2312" pitchFamily="49" charset="-122"/>
                <a:ea typeface="楷体_GB2312" pitchFamily="49" charset="-122"/>
                <a:sym typeface="Symbol" pitchFamily="18" charset="2"/>
              </a:rPr>
              <a:t>：</a:t>
            </a:r>
            <a:r>
              <a:rPr lang="en-US" altLang="zh-CN" sz="2800">
                <a:latin typeface="楷体_GB2312" pitchFamily="49" charset="-122"/>
                <a:ea typeface="楷体_GB2312" pitchFamily="49" charset="-122"/>
                <a:sym typeface="Symbol" pitchFamily="18" charset="2"/>
              </a:rPr>
              <a:t>LPT</a:t>
            </a:r>
            <a:r>
              <a:rPr lang="zh-CN" altLang="en-US" sz="2800">
                <a:latin typeface="楷体_GB2312" pitchFamily="49" charset="-122"/>
                <a:ea typeface="楷体_GB2312" pitchFamily="49" charset="-122"/>
                <a:sym typeface="Symbol" pitchFamily="18" charset="2"/>
              </a:rPr>
              <a:t>调度</a:t>
            </a:r>
            <a:r>
              <a:rPr lang="en-US" altLang="zh-CN" sz="2800">
                <a:latin typeface="楷体_GB2312" pitchFamily="49" charset="-122"/>
                <a:ea typeface="楷体_GB2312" pitchFamily="49" charset="-122"/>
                <a:sym typeface="Symbol" pitchFamily="18" charset="2"/>
              </a:rPr>
              <a:t>(</a:t>
            </a:r>
            <a:r>
              <a:rPr lang="zh-CN" altLang="en-US" sz="2800">
                <a:latin typeface="楷体_GB2312" pitchFamily="49" charset="-122"/>
                <a:ea typeface="楷体_GB2312" pitchFamily="49" charset="-122"/>
                <a:sym typeface="Symbol" pitchFamily="18" charset="2"/>
              </a:rPr>
              <a:t>最长处理时间</a:t>
            </a:r>
            <a:r>
              <a:rPr lang="en-US" altLang="zh-CN" sz="2800">
                <a:latin typeface="楷体_GB2312" pitchFamily="49" charset="-122"/>
                <a:ea typeface="楷体_GB2312" pitchFamily="49" charset="-122"/>
                <a:sym typeface="Symbol" pitchFamily="18" charset="2"/>
              </a:rPr>
              <a:t>)</a:t>
            </a:r>
            <a:r>
              <a:rPr lang="zh-CN" altLang="en-US" sz="2800">
                <a:latin typeface="楷体_GB2312" pitchFamily="49" charset="-122"/>
                <a:ea typeface="楷体_GB2312" pitchFamily="49" charset="-122"/>
                <a:sym typeface="Symbol" pitchFamily="18" charset="2"/>
              </a:rPr>
              <a:t>：只要机器处于空闲状态就为其分配一个任务，该任务是所有未分配任务</a:t>
            </a:r>
            <a:r>
              <a:rPr lang="zh-CN" altLang="en-US" sz="2800">
                <a:solidFill>
                  <a:srgbClr val="FF0000"/>
                </a:solidFill>
                <a:latin typeface="楷体_GB2312" pitchFamily="49" charset="-122"/>
                <a:ea typeface="楷体_GB2312" pitchFamily="49" charset="-122"/>
                <a:sym typeface="Symbol" pitchFamily="18" charset="2"/>
              </a:rPr>
              <a:t>中执行时间最长的</a:t>
            </a:r>
            <a:r>
              <a:rPr lang="zh-CN" altLang="en-US" sz="2800">
                <a:latin typeface="楷体_GB2312" pitchFamily="49" charset="-122"/>
                <a:ea typeface="楷体_GB2312" pitchFamily="49" charset="-122"/>
                <a:sym typeface="Symbol" pitchFamily="18" charset="2"/>
              </a:rPr>
              <a:t>，若两个任务的执行时间的长度一样，可采用任意的方式解决。</a:t>
            </a:r>
          </a:p>
        </p:txBody>
      </p:sp>
      <p:sp>
        <p:nvSpPr>
          <p:cNvPr id="51206" name="Text Box 5"/>
          <p:cNvSpPr txBox="1">
            <a:spLocks noChangeArrowheads="1"/>
          </p:cNvSpPr>
          <p:nvPr/>
        </p:nvSpPr>
        <p:spPr bwMode="auto">
          <a:xfrm>
            <a:off x="2066925" y="6507163"/>
            <a:ext cx="549275" cy="92075"/>
          </a:xfrm>
          <a:prstGeom prst="rect">
            <a:avLst/>
          </a:prstGeom>
          <a:noFill/>
          <a:ln w="9525">
            <a:noFill/>
            <a:miter lim="800000"/>
            <a:headEnd/>
            <a:tailEnd/>
          </a:ln>
        </p:spPr>
        <p:txBody>
          <a:bodyPr vert="eaVert" wrap="none">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9540"/>
                                        </p:tgtEl>
                                        <p:attrNameLst>
                                          <p:attrName>style.visibility</p:attrName>
                                        </p:attrNameLst>
                                      </p:cBhvr>
                                      <p:to>
                                        <p:strVal val="visible"/>
                                      </p:to>
                                    </p:set>
                                    <p:animEffect transition="in" filter="blinds(horizontal)">
                                      <p:cBhvr>
                                        <p:cTn id="7" dur="500"/>
                                        <p:tgtEl>
                                          <p:spTgt spid="449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40"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4B909CC6-A7D1-4F91-BE59-E25735DB0357}" type="slidenum">
              <a:rPr lang="zh-CN" altLang="en-US" smtClean="0">
                <a:ea typeface="宋体" charset="-122"/>
              </a:rPr>
              <a:pPr/>
              <a:t>53</a:t>
            </a:fld>
            <a:endParaRPr lang="zh-CN" altLang="en-US" smtClean="0">
              <a:ea typeface="宋体" charset="-122"/>
            </a:endParaRPr>
          </a:p>
        </p:txBody>
      </p:sp>
      <p:sp>
        <p:nvSpPr>
          <p:cNvPr id="52227" name="Rectangle 2"/>
          <p:cNvSpPr>
            <a:spLocks noGrp="1" noChangeArrowheads="1"/>
          </p:cNvSpPr>
          <p:nvPr>
            <p:ph type="title"/>
          </p:nvPr>
        </p:nvSpPr>
        <p:spPr>
          <a:xfrm>
            <a:off x="251520" y="332656"/>
            <a:ext cx="8272462" cy="641350"/>
          </a:xfrm>
        </p:spPr>
        <p:txBody>
          <a:bodyPr/>
          <a:lstStyle/>
          <a:p>
            <a:pPr eaLnBrk="1" hangingPunct="1"/>
            <a:r>
              <a:rPr lang="zh-CN" altLang="en-US" sz="3600" dirty="0" smtClean="0"/>
              <a:t>独立</a:t>
            </a:r>
            <a:r>
              <a:rPr lang="zh-CN" altLang="en-US" sz="3600" dirty="0" smtClean="0"/>
              <a:t>任务的调度</a:t>
            </a:r>
            <a:endParaRPr lang="en-US" altLang="zh-CN" sz="3600" dirty="0" smtClean="0"/>
          </a:p>
        </p:txBody>
      </p:sp>
      <p:sp>
        <p:nvSpPr>
          <p:cNvPr id="52228" name="Rectangle 3"/>
          <p:cNvSpPr>
            <a:spLocks noChangeArrowheads="1"/>
          </p:cNvSpPr>
          <p:nvPr/>
        </p:nvSpPr>
        <p:spPr bwMode="auto">
          <a:xfrm>
            <a:off x="4305300" y="3257550"/>
            <a:ext cx="9144000" cy="0"/>
          </a:xfrm>
          <a:prstGeom prst="rect">
            <a:avLst/>
          </a:prstGeom>
          <a:noFill/>
          <a:ln w="6350">
            <a:noFill/>
            <a:miter lim="800000"/>
            <a:headEnd/>
            <a:tailEnd/>
          </a:ln>
        </p:spPr>
        <p:txBody>
          <a:bodyPr>
            <a:spAutoFit/>
          </a:bodyPr>
          <a:lstStyle/>
          <a:p>
            <a:endParaRPr lang="zh-CN" altLang="en-US"/>
          </a:p>
        </p:txBody>
      </p:sp>
      <p:sp>
        <p:nvSpPr>
          <p:cNvPr id="450564" name="Text Box 4"/>
          <p:cNvSpPr txBox="1">
            <a:spLocks noChangeArrowheads="1"/>
          </p:cNvSpPr>
          <p:nvPr/>
        </p:nvSpPr>
        <p:spPr bwMode="auto">
          <a:xfrm>
            <a:off x="609600" y="1924050"/>
            <a:ext cx="8077200" cy="1544638"/>
          </a:xfrm>
          <a:prstGeom prst="rect">
            <a:avLst/>
          </a:prstGeom>
          <a:noFill/>
          <a:ln w="6350">
            <a:noFill/>
            <a:miter lim="800000"/>
            <a:headEnd/>
            <a:tailEnd/>
          </a:ln>
        </p:spPr>
        <p:txBody>
          <a:bodyPr>
            <a:spAutoFit/>
          </a:bodyPr>
          <a:lstStyle/>
          <a:p>
            <a:pPr>
              <a:spcBef>
                <a:spcPct val="20000"/>
              </a:spcBef>
            </a:pPr>
            <a:r>
              <a:rPr lang="zh-CN" altLang="en-US" sz="2800">
                <a:latin typeface="楷体_GB2312" pitchFamily="49" charset="-122"/>
                <a:ea typeface="楷体_GB2312" pitchFamily="49" charset="-122"/>
              </a:rPr>
              <a:t>例子：</a:t>
            </a:r>
            <a:r>
              <a:rPr lang="en-US" altLang="zh-CN" sz="2800">
                <a:latin typeface="楷体_GB2312" pitchFamily="49" charset="-122"/>
                <a:ea typeface="楷体_GB2312" pitchFamily="49" charset="-122"/>
              </a:rPr>
              <a:t>m=3, n=6,</a:t>
            </a:r>
          </a:p>
          <a:p>
            <a:pPr>
              <a:spcBef>
                <a:spcPct val="20000"/>
              </a:spcBef>
            </a:pPr>
            <a:r>
              <a:rPr lang="en-US" altLang="zh-CN" sz="2800">
                <a:latin typeface="楷体_GB2312" pitchFamily="49" charset="-122"/>
                <a:ea typeface="楷体_GB2312" pitchFamily="49" charset="-122"/>
              </a:rPr>
              <a:t>(t1,t2,t3,t4,t5,t6)=(8,7,6,5,4,3)</a:t>
            </a:r>
          </a:p>
          <a:p>
            <a:pPr>
              <a:spcBef>
                <a:spcPct val="20000"/>
              </a:spcBef>
            </a:pPr>
            <a:r>
              <a:rPr lang="en-US" altLang="zh-CN" sz="2800">
                <a:latin typeface="楷体_GB2312" pitchFamily="49" charset="-122"/>
                <a:ea typeface="楷体_GB2312" pitchFamily="49" charset="-122"/>
              </a:rPr>
              <a:t>LPT</a:t>
            </a:r>
            <a:r>
              <a:rPr lang="zh-CN" altLang="en-US" sz="2800">
                <a:latin typeface="楷体_GB2312" pitchFamily="49" charset="-122"/>
                <a:ea typeface="楷体_GB2312" pitchFamily="49" charset="-122"/>
              </a:rPr>
              <a:t>调度</a:t>
            </a:r>
            <a:endParaRPr lang="zh-CN" altLang="en-US" sz="2800">
              <a:latin typeface="楷体_GB2312" pitchFamily="49" charset="-122"/>
              <a:ea typeface="楷体_GB2312" pitchFamily="49" charset="-122"/>
              <a:sym typeface="Symbol" pitchFamily="18" charset="2"/>
            </a:endParaRPr>
          </a:p>
        </p:txBody>
      </p:sp>
      <p:sp>
        <p:nvSpPr>
          <p:cNvPr id="52230" name="Text Box 5"/>
          <p:cNvSpPr txBox="1">
            <a:spLocks noChangeArrowheads="1"/>
          </p:cNvSpPr>
          <p:nvPr/>
        </p:nvSpPr>
        <p:spPr bwMode="auto">
          <a:xfrm>
            <a:off x="2066925" y="6507163"/>
            <a:ext cx="549275" cy="92075"/>
          </a:xfrm>
          <a:prstGeom prst="rect">
            <a:avLst/>
          </a:prstGeom>
          <a:noFill/>
          <a:ln w="9525">
            <a:noFill/>
            <a:miter lim="800000"/>
            <a:headEnd/>
            <a:tailEnd/>
          </a:ln>
        </p:spPr>
        <p:txBody>
          <a:bodyPr vert="eaVert" wrap="none">
            <a:spAutoFit/>
          </a:bodyPr>
          <a:lstStyle/>
          <a:p>
            <a:endParaRPr lang="zh-CN" altLang="en-US"/>
          </a:p>
        </p:txBody>
      </p:sp>
      <p:graphicFrame>
        <p:nvGraphicFramePr>
          <p:cNvPr id="450627" name="Group 67"/>
          <p:cNvGraphicFramePr>
            <a:graphicFrameLocks noGrp="1"/>
          </p:cNvGraphicFramePr>
          <p:nvPr/>
        </p:nvGraphicFramePr>
        <p:xfrm>
          <a:off x="1828800" y="4191000"/>
          <a:ext cx="3988117" cy="1188720"/>
        </p:xfrm>
        <a:graphic>
          <a:graphicData uri="http://schemas.openxmlformats.org/drawingml/2006/table">
            <a:tbl>
              <a:tblPr/>
              <a:tblGrid>
                <a:gridCol w="533400"/>
                <a:gridCol w="1447800"/>
                <a:gridCol w="208280"/>
                <a:gridCol w="274637"/>
                <a:gridCol w="381000"/>
                <a:gridCol w="1143000"/>
              </a:tblGrid>
              <a:tr h="228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P1</a:t>
                      </a:r>
                    </a:p>
                  </a:txBody>
                  <a:tcPr horzOverflow="overflow">
                    <a:lnL cap="flat">
                      <a:noFill/>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P2</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228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P3</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bl>
          </a:graphicData>
        </a:graphic>
      </p:graphicFrame>
      <p:sp>
        <p:nvSpPr>
          <p:cNvPr id="52253" name="Text Box 68"/>
          <p:cNvSpPr txBox="1">
            <a:spLocks noChangeArrowheads="1"/>
          </p:cNvSpPr>
          <p:nvPr/>
        </p:nvSpPr>
        <p:spPr bwMode="auto">
          <a:xfrm>
            <a:off x="3721100" y="3657600"/>
            <a:ext cx="2514600" cy="457200"/>
          </a:xfrm>
          <a:prstGeom prst="rect">
            <a:avLst/>
          </a:prstGeom>
          <a:noFill/>
          <a:ln w="9525">
            <a:noFill/>
            <a:miter lim="800000"/>
            <a:headEnd/>
            <a:tailEnd/>
          </a:ln>
        </p:spPr>
        <p:txBody>
          <a:bodyPr>
            <a:spAutoFit/>
          </a:bodyPr>
          <a:lstStyle/>
          <a:p>
            <a:pPr>
              <a:spcBef>
                <a:spcPct val="50000"/>
              </a:spcBef>
            </a:pPr>
            <a:r>
              <a:rPr lang="zh-CN" altLang="en-US"/>
              <a:t>6  7  8       11</a:t>
            </a:r>
          </a:p>
        </p:txBody>
      </p:sp>
      <p:sp>
        <p:nvSpPr>
          <p:cNvPr id="52254" name="Text Box 69"/>
          <p:cNvSpPr txBox="1">
            <a:spLocks noChangeArrowheads="1"/>
          </p:cNvSpPr>
          <p:nvPr/>
        </p:nvSpPr>
        <p:spPr bwMode="auto">
          <a:xfrm>
            <a:off x="1066800" y="5715000"/>
            <a:ext cx="5943600" cy="457200"/>
          </a:xfrm>
          <a:prstGeom prst="rect">
            <a:avLst/>
          </a:prstGeom>
          <a:noFill/>
          <a:ln w="9525">
            <a:noFill/>
            <a:miter lim="800000"/>
            <a:headEnd/>
            <a:tailEnd/>
          </a:ln>
        </p:spPr>
        <p:txBody>
          <a:bodyPr>
            <a:spAutoFit/>
          </a:bodyPr>
          <a:lstStyle/>
          <a:p>
            <a:pPr>
              <a:spcBef>
                <a:spcPct val="50000"/>
              </a:spcBef>
            </a:pPr>
            <a:r>
              <a:rPr lang="zh-CN" altLang="en-US"/>
              <a:t>该调度为最优调度。</a:t>
            </a:r>
            <a:r>
              <a:rPr lang="en-US" altLang="zh-CN"/>
              <a:t>c*=</a:t>
            </a:r>
            <a:r>
              <a:rPr lang="en-US" altLang="zh-CN">
                <a:sym typeface="Symbol" pitchFamily="18" charset="2"/>
              </a:rPr>
              <a:t>ti/3=11</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564"/>
                                        </p:tgtEl>
                                        <p:attrNameLst>
                                          <p:attrName>style.visibility</p:attrName>
                                        </p:attrNameLst>
                                      </p:cBhvr>
                                      <p:to>
                                        <p:strVal val="visible"/>
                                      </p:to>
                                    </p:set>
                                    <p:animEffect transition="in" filter="blinds(horizontal)">
                                      <p:cBhvr>
                                        <p:cTn id="7" dur="500"/>
                                        <p:tgtEl>
                                          <p:spTgt spid="450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4"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p:spPr>
        <p:txBody>
          <a:bodyPr/>
          <a:lstStyle/>
          <a:p>
            <a:fld id="{90B47715-D920-468B-A75D-3286911B1FF7}" type="slidenum">
              <a:rPr lang="zh-CN" altLang="en-US" smtClean="0">
                <a:ea typeface="宋体" charset="-122"/>
              </a:rPr>
              <a:pPr/>
              <a:t>54</a:t>
            </a:fld>
            <a:endParaRPr lang="zh-CN" altLang="en-US" smtClean="0">
              <a:ea typeface="宋体" charset="-122"/>
            </a:endParaRPr>
          </a:p>
        </p:txBody>
      </p:sp>
      <p:sp>
        <p:nvSpPr>
          <p:cNvPr id="53251" name="Rectangle 2"/>
          <p:cNvSpPr>
            <a:spLocks noGrp="1" noChangeArrowheads="1"/>
          </p:cNvSpPr>
          <p:nvPr>
            <p:ph type="title"/>
          </p:nvPr>
        </p:nvSpPr>
        <p:spPr>
          <a:xfrm>
            <a:off x="251520" y="332656"/>
            <a:ext cx="8272462" cy="641350"/>
          </a:xfrm>
        </p:spPr>
        <p:txBody>
          <a:bodyPr/>
          <a:lstStyle/>
          <a:p>
            <a:pPr eaLnBrk="1" hangingPunct="1"/>
            <a:r>
              <a:rPr lang="zh-CN" altLang="en-US" sz="3600" dirty="0" smtClean="0"/>
              <a:t>独立</a:t>
            </a:r>
            <a:r>
              <a:rPr lang="zh-CN" altLang="en-US" sz="3600" dirty="0" smtClean="0"/>
              <a:t>任务的调度</a:t>
            </a:r>
            <a:endParaRPr lang="en-US" altLang="zh-CN" sz="3600" dirty="0" smtClean="0"/>
          </a:p>
        </p:txBody>
      </p:sp>
      <p:sp>
        <p:nvSpPr>
          <p:cNvPr id="53252" name="Rectangle 3"/>
          <p:cNvSpPr>
            <a:spLocks noChangeArrowheads="1"/>
          </p:cNvSpPr>
          <p:nvPr/>
        </p:nvSpPr>
        <p:spPr bwMode="auto">
          <a:xfrm>
            <a:off x="4305300" y="3257550"/>
            <a:ext cx="9144000" cy="0"/>
          </a:xfrm>
          <a:prstGeom prst="rect">
            <a:avLst/>
          </a:prstGeom>
          <a:noFill/>
          <a:ln w="6350">
            <a:noFill/>
            <a:miter lim="800000"/>
            <a:headEnd/>
            <a:tailEnd/>
          </a:ln>
        </p:spPr>
        <p:txBody>
          <a:bodyPr>
            <a:spAutoFit/>
          </a:bodyPr>
          <a:lstStyle/>
          <a:p>
            <a:endParaRPr lang="zh-CN" altLang="en-US"/>
          </a:p>
        </p:txBody>
      </p:sp>
      <p:sp>
        <p:nvSpPr>
          <p:cNvPr id="453636" name="Text Box 4"/>
          <p:cNvSpPr txBox="1">
            <a:spLocks noChangeArrowheads="1"/>
          </p:cNvSpPr>
          <p:nvPr/>
        </p:nvSpPr>
        <p:spPr bwMode="auto">
          <a:xfrm>
            <a:off x="609600" y="1924050"/>
            <a:ext cx="8077200" cy="1544638"/>
          </a:xfrm>
          <a:prstGeom prst="rect">
            <a:avLst/>
          </a:prstGeom>
          <a:noFill/>
          <a:ln w="6350">
            <a:noFill/>
            <a:miter lim="800000"/>
            <a:headEnd/>
            <a:tailEnd/>
          </a:ln>
        </p:spPr>
        <p:txBody>
          <a:bodyPr>
            <a:spAutoFit/>
          </a:bodyPr>
          <a:lstStyle/>
          <a:p>
            <a:pPr>
              <a:spcBef>
                <a:spcPct val="20000"/>
              </a:spcBef>
            </a:pPr>
            <a:r>
              <a:rPr lang="zh-CN" altLang="en-US" sz="2800">
                <a:latin typeface="楷体_GB2312" pitchFamily="49" charset="-122"/>
                <a:ea typeface="楷体_GB2312" pitchFamily="49" charset="-122"/>
              </a:rPr>
              <a:t>例子:</a:t>
            </a:r>
            <a:r>
              <a:rPr lang="en-US" altLang="zh-CN" sz="2800">
                <a:latin typeface="楷体_GB2312" pitchFamily="49" charset="-122"/>
                <a:ea typeface="楷体_GB2312" pitchFamily="49" charset="-122"/>
              </a:rPr>
              <a:t>m=3,n=7,</a:t>
            </a:r>
          </a:p>
          <a:p>
            <a:pPr>
              <a:spcBef>
                <a:spcPct val="20000"/>
              </a:spcBef>
            </a:pPr>
            <a:r>
              <a:rPr lang="en-US" altLang="zh-CN" sz="2800">
                <a:latin typeface="楷体_GB2312" pitchFamily="49" charset="-122"/>
                <a:ea typeface="楷体_GB2312" pitchFamily="49" charset="-122"/>
              </a:rPr>
              <a:t>(t1,t2,t3,t4,t5,t6,t7)=(5,5,4,4,3,3,3)</a:t>
            </a:r>
          </a:p>
          <a:p>
            <a:pPr>
              <a:spcBef>
                <a:spcPct val="20000"/>
              </a:spcBef>
            </a:pPr>
            <a:r>
              <a:rPr lang="en-US" altLang="zh-CN" sz="2800">
                <a:solidFill>
                  <a:srgbClr val="0000CC"/>
                </a:solidFill>
                <a:latin typeface="楷体_GB2312" pitchFamily="49" charset="-122"/>
                <a:ea typeface="楷体_GB2312" pitchFamily="49" charset="-122"/>
              </a:rPr>
              <a:t>LPT</a:t>
            </a:r>
            <a:r>
              <a:rPr lang="zh-CN" altLang="en-US" sz="2800">
                <a:solidFill>
                  <a:srgbClr val="0000CC"/>
                </a:solidFill>
                <a:latin typeface="楷体_GB2312" pitchFamily="49" charset="-122"/>
                <a:ea typeface="楷体_GB2312" pitchFamily="49" charset="-122"/>
              </a:rPr>
              <a:t>调度:</a:t>
            </a:r>
            <a:r>
              <a:rPr lang="zh-CN" altLang="en-US" sz="2800">
                <a:latin typeface="楷体_GB2312" pitchFamily="49" charset="-122"/>
                <a:ea typeface="楷体_GB2312" pitchFamily="49" charset="-122"/>
              </a:rPr>
              <a:t>              </a:t>
            </a:r>
            <a:r>
              <a:rPr lang="zh-CN" altLang="en-US" sz="2800">
                <a:solidFill>
                  <a:srgbClr val="FF0000"/>
                </a:solidFill>
                <a:latin typeface="楷体_GB2312" pitchFamily="49" charset="-122"/>
                <a:ea typeface="楷体_GB2312" pitchFamily="49" charset="-122"/>
              </a:rPr>
              <a:t>最优调度：</a:t>
            </a:r>
            <a:endParaRPr lang="en-US" altLang="zh-CN" sz="2800">
              <a:solidFill>
                <a:srgbClr val="FF0000"/>
              </a:solidFill>
              <a:latin typeface="楷体_GB2312" pitchFamily="49" charset="-122"/>
              <a:ea typeface="楷体_GB2312" pitchFamily="49" charset="-122"/>
              <a:sym typeface="Symbol" pitchFamily="18" charset="2"/>
            </a:endParaRPr>
          </a:p>
        </p:txBody>
      </p:sp>
      <p:sp>
        <p:nvSpPr>
          <p:cNvPr id="53254" name="Text Box 5"/>
          <p:cNvSpPr txBox="1">
            <a:spLocks noChangeArrowheads="1"/>
          </p:cNvSpPr>
          <p:nvPr/>
        </p:nvSpPr>
        <p:spPr bwMode="auto">
          <a:xfrm>
            <a:off x="2066925" y="6507163"/>
            <a:ext cx="549275" cy="92075"/>
          </a:xfrm>
          <a:prstGeom prst="rect">
            <a:avLst/>
          </a:prstGeom>
          <a:noFill/>
          <a:ln w="9525">
            <a:noFill/>
            <a:miter lim="800000"/>
            <a:headEnd/>
            <a:tailEnd/>
          </a:ln>
        </p:spPr>
        <p:txBody>
          <a:bodyPr vert="eaVert" wrap="none">
            <a:spAutoFit/>
          </a:bodyPr>
          <a:lstStyle/>
          <a:p>
            <a:endParaRPr lang="zh-CN" altLang="en-US"/>
          </a:p>
        </p:txBody>
      </p:sp>
      <p:graphicFrame>
        <p:nvGraphicFramePr>
          <p:cNvPr id="453638" name="Group 6"/>
          <p:cNvGraphicFramePr>
            <a:graphicFrameLocks noGrp="1"/>
          </p:cNvGraphicFramePr>
          <p:nvPr/>
        </p:nvGraphicFramePr>
        <p:xfrm>
          <a:off x="152400" y="4038600"/>
          <a:ext cx="3962400" cy="1188720"/>
        </p:xfrm>
        <a:graphic>
          <a:graphicData uri="http://schemas.openxmlformats.org/drawingml/2006/table">
            <a:tbl>
              <a:tblPr/>
              <a:tblGrid>
                <a:gridCol w="533400"/>
                <a:gridCol w="1143000"/>
                <a:gridCol w="304800"/>
                <a:gridCol w="838200"/>
                <a:gridCol w="1143000"/>
              </a:tblGrid>
              <a:tr h="228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P1</a:t>
                      </a:r>
                    </a:p>
                  </a:txBody>
                  <a:tcPr horzOverflow="overflow">
                    <a:lnL cap="flat">
                      <a:noFill/>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P2</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P3</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vMerge="1">
                  <a:txBody>
                    <a:bodyPr/>
                    <a:lstStyle/>
                    <a:p>
                      <a:endParaRPr lang="zh-CN" altLang="en-US"/>
                    </a:p>
                  </a:txBody>
                  <a:tcPr/>
                </a:tc>
              </a:tr>
            </a:tbl>
          </a:graphicData>
        </a:graphic>
      </p:graphicFrame>
      <p:sp>
        <p:nvSpPr>
          <p:cNvPr id="53276" name="Text Box 32"/>
          <p:cNvSpPr txBox="1">
            <a:spLocks noChangeArrowheads="1"/>
          </p:cNvSpPr>
          <p:nvPr/>
        </p:nvSpPr>
        <p:spPr bwMode="auto">
          <a:xfrm>
            <a:off x="1524000" y="3505200"/>
            <a:ext cx="3111500" cy="457200"/>
          </a:xfrm>
          <a:prstGeom prst="rect">
            <a:avLst/>
          </a:prstGeom>
          <a:noFill/>
          <a:ln w="9525">
            <a:noFill/>
            <a:miter lim="800000"/>
            <a:headEnd/>
            <a:tailEnd/>
          </a:ln>
        </p:spPr>
        <p:txBody>
          <a:bodyPr>
            <a:spAutoFit/>
          </a:bodyPr>
          <a:lstStyle/>
          <a:p>
            <a:pPr>
              <a:spcBef>
                <a:spcPct val="50000"/>
              </a:spcBef>
            </a:pPr>
            <a:r>
              <a:rPr lang="zh-CN" altLang="en-US"/>
              <a:t>4  5      8       11 </a:t>
            </a:r>
          </a:p>
        </p:txBody>
      </p:sp>
      <p:sp>
        <p:nvSpPr>
          <p:cNvPr id="53277" name="Text Box 33"/>
          <p:cNvSpPr txBox="1">
            <a:spLocks noChangeArrowheads="1"/>
          </p:cNvSpPr>
          <p:nvPr/>
        </p:nvSpPr>
        <p:spPr bwMode="auto">
          <a:xfrm>
            <a:off x="1066800" y="5562600"/>
            <a:ext cx="5943600" cy="1004888"/>
          </a:xfrm>
          <a:prstGeom prst="rect">
            <a:avLst/>
          </a:prstGeom>
          <a:noFill/>
          <a:ln w="9525">
            <a:noFill/>
            <a:miter lim="800000"/>
            <a:headEnd/>
            <a:tailEnd/>
          </a:ln>
        </p:spPr>
        <p:txBody>
          <a:bodyPr>
            <a:spAutoFit/>
          </a:bodyPr>
          <a:lstStyle/>
          <a:p>
            <a:pPr>
              <a:spcBef>
                <a:spcPct val="50000"/>
              </a:spcBef>
            </a:pPr>
            <a:r>
              <a:rPr lang="en-US" altLang="zh-CN"/>
              <a:t>|c*-c|/c*=(11-9)/9=2/9</a:t>
            </a:r>
          </a:p>
          <a:p>
            <a:pPr>
              <a:spcBef>
                <a:spcPct val="50000"/>
              </a:spcBef>
            </a:pPr>
            <a:r>
              <a:rPr lang="en-US" altLang="zh-CN"/>
              <a:t>LPT</a:t>
            </a:r>
            <a:r>
              <a:rPr lang="zh-CN" altLang="en-US"/>
              <a:t>调度不总产生最优解。</a:t>
            </a:r>
          </a:p>
        </p:txBody>
      </p:sp>
      <p:graphicFrame>
        <p:nvGraphicFramePr>
          <p:cNvPr id="453666" name="Group 34"/>
          <p:cNvGraphicFramePr>
            <a:graphicFrameLocks noGrp="1"/>
          </p:cNvGraphicFramePr>
          <p:nvPr/>
        </p:nvGraphicFramePr>
        <p:xfrm>
          <a:off x="4584700" y="4076700"/>
          <a:ext cx="3962400" cy="1188720"/>
        </p:xfrm>
        <a:graphic>
          <a:graphicData uri="http://schemas.openxmlformats.org/drawingml/2006/table">
            <a:tbl>
              <a:tblPr/>
              <a:tblGrid>
                <a:gridCol w="533400"/>
                <a:gridCol w="1143000"/>
                <a:gridCol w="749300"/>
                <a:gridCol w="393700"/>
                <a:gridCol w="1143000"/>
              </a:tblGrid>
              <a:tr h="228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P1</a:t>
                      </a:r>
                    </a:p>
                  </a:txBody>
                  <a:tcPr horzOverflow="overflow">
                    <a:lnL cap="flat">
                      <a:noFill/>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228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P2</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228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P3</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3298" name="Text Box 59"/>
          <p:cNvSpPr txBox="1">
            <a:spLocks noChangeArrowheads="1"/>
          </p:cNvSpPr>
          <p:nvPr/>
        </p:nvSpPr>
        <p:spPr bwMode="auto">
          <a:xfrm>
            <a:off x="5956300" y="3543300"/>
            <a:ext cx="3111500" cy="457200"/>
          </a:xfrm>
          <a:prstGeom prst="rect">
            <a:avLst/>
          </a:prstGeom>
          <a:noFill/>
          <a:ln w="9525">
            <a:noFill/>
            <a:miter lim="800000"/>
            <a:headEnd/>
            <a:tailEnd/>
          </a:ln>
        </p:spPr>
        <p:txBody>
          <a:bodyPr>
            <a:spAutoFit/>
          </a:bodyPr>
          <a:lstStyle/>
          <a:p>
            <a:pPr>
              <a:spcBef>
                <a:spcPct val="50000"/>
              </a:spcBef>
            </a:pPr>
            <a:r>
              <a:rPr lang="zh-CN" altLang="en-US"/>
              <a:t>        5           9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3636"/>
                                        </p:tgtEl>
                                        <p:attrNameLst>
                                          <p:attrName>style.visibility</p:attrName>
                                        </p:attrNameLst>
                                      </p:cBhvr>
                                      <p:to>
                                        <p:strVal val="visible"/>
                                      </p:to>
                                    </p:set>
                                    <p:animEffect transition="in" filter="blinds(horizontal)">
                                      <p:cBhvr>
                                        <p:cTn id="7" dur="500"/>
                                        <p:tgtEl>
                                          <p:spTgt spid="453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6"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p>
            <a:fld id="{40CAAD7E-04C2-409E-871C-F357305FB6CB}" type="slidenum">
              <a:rPr lang="zh-CN" altLang="en-US" smtClean="0">
                <a:ea typeface="宋体" charset="-122"/>
              </a:rPr>
              <a:pPr/>
              <a:t>55</a:t>
            </a:fld>
            <a:endParaRPr lang="zh-CN" altLang="en-US" smtClean="0">
              <a:ea typeface="宋体" charset="-122"/>
            </a:endParaRPr>
          </a:p>
        </p:txBody>
      </p:sp>
      <p:sp>
        <p:nvSpPr>
          <p:cNvPr id="54275" name="Rectangle 2"/>
          <p:cNvSpPr>
            <a:spLocks noGrp="1" noChangeArrowheads="1"/>
          </p:cNvSpPr>
          <p:nvPr>
            <p:ph type="title"/>
          </p:nvPr>
        </p:nvSpPr>
        <p:spPr>
          <a:xfrm>
            <a:off x="179512" y="332656"/>
            <a:ext cx="8272462" cy="641350"/>
          </a:xfrm>
        </p:spPr>
        <p:txBody>
          <a:bodyPr/>
          <a:lstStyle/>
          <a:p>
            <a:pPr eaLnBrk="1" hangingPunct="1"/>
            <a:r>
              <a:rPr lang="zh-CN" altLang="en-US" sz="3600" dirty="0" smtClean="0"/>
              <a:t>独立</a:t>
            </a:r>
            <a:r>
              <a:rPr lang="zh-CN" altLang="en-US" sz="3600" dirty="0" smtClean="0"/>
              <a:t>任务的调度</a:t>
            </a:r>
            <a:endParaRPr lang="en-US" altLang="zh-CN" sz="3600" dirty="0" smtClean="0"/>
          </a:p>
        </p:txBody>
      </p:sp>
      <p:sp>
        <p:nvSpPr>
          <p:cNvPr id="54276" name="Rectangle 3"/>
          <p:cNvSpPr>
            <a:spLocks noChangeArrowheads="1"/>
          </p:cNvSpPr>
          <p:nvPr/>
        </p:nvSpPr>
        <p:spPr bwMode="auto">
          <a:xfrm>
            <a:off x="4305300" y="3257550"/>
            <a:ext cx="9144000" cy="0"/>
          </a:xfrm>
          <a:prstGeom prst="rect">
            <a:avLst/>
          </a:prstGeom>
          <a:noFill/>
          <a:ln w="6350">
            <a:noFill/>
            <a:miter lim="800000"/>
            <a:headEnd/>
            <a:tailEnd/>
          </a:ln>
        </p:spPr>
        <p:txBody>
          <a:bodyPr>
            <a:spAutoFit/>
          </a:bodyPr>
          <a:lstStyle/>
          <a:p>
            <a:endParaRPr lang="zh-CN" altLang="en-US"/>
          </a:p>
        </p:txBody>
      </p:sp>
      <p:sp>
        <p:nvSpPr>
          <p:cNvPr id="452612" name="Text Box 4"/>
          <p:cNvSpPr txBox="1">
            <a:spLocks noChangeArrowheads="1"/>
          </p:cNvSpPr>
          <p:nvPr/>
        </p:nvSpPr>
        <p:spPr bwMode="auto">
          <a:xfrm>
            <a:off x="609600" y="2071688"/>
            <a:ext cx="8077200" cy="3338512"/>
          </a:xfrm>
          <a:prstGeom prst="rect">
            <a:avLst/>
          </a:prstGeom>
          <a:noFill/>
          <a:ln w="6350">
            <a:noFill/>
            <a:miter lim="800000"/>
            <a:headEnd/>
            <a:tailEnd/>
          </a:ln>
        </p:spPr>
        <p:txBody>
          <a:bodyPr>
            <a:spAutoFit/>
          </a:bodyPr>
          <a:lstStyle/>
          <a:p>
            <a:pPr>
              <a:spcBef>
                <a:spcPct val="20000"/>
              </a:spcBef>
            </a:pPr>
            <a:r>
              <a:rPr lang="zh-CN" altLang="en-US" sz="2800">
                <a:solidFill>
                  <a:srgbClr val="0000CC"/>
                </a:solidFill>
                <a:latin typeface="楷体_GB2312" pitchFamily="49" charset="-122"/>
                <a:ea typeface="楷体_GB2312" pitchFamily="49" charset="-122"/>
              </a:rPr>
              <a:t>定理</a:t>
            </a:r>
            <a:r>
              <a:rPr lang="zh-CN" altLang="en-US" sz="2800">
                <a:solidFill>
                  <a:srgbClr val="0000CC"/>
                </a:solidFill>
                <a:latin typeface="楷体_GB2312" pitchFamily="49" charset="-122"/>
                <a:ea typeface="楷体_GB2312" pitchFamily="49" charset="-122"/>
                <a:sym typeface="Wingdings" pitchFamily="2" charset="2"/>
              </a:rPr>
              <a:t>:</a:t>
            </a:r>
            <a:r>
              <a:rPr lang="zh-CN" altLang="en-US" sz="2800">
                <a:latin typeface="楷体_GB2312" pitchFamily="49" charset="-122"/>
                <a:ea typeface="楷体_GB2312" pitchFamily="49" charset="-122"/>
                <a:sym typeface="Wingdings" pitchFamily="2" charset="2"/>
              </a:rPr>
              <a:t>(</a:t>
            </a:r>
            <a:r>
              <a:rPr lang="en-US" altLang="zh-CN" sz="2800">
                <a:latin typeface="楷体_GB2312" pitchFamily="49" charset="-122"/>
                <a:ea typeface="楷体_GB2312" pitchFamily="49" charset="-122"/>
                <a:sym typeface="Wingdings" pitchFamily="2" charset="2"/>
              </a:rPr>
              <a:t>Graham)</a:t>
            </a:r>
            <a:r>
              <a:rPr lang="zh-CN" altLang="en-US" sz="2800">
                <a:latin typeface="楷体_GB2312" pitchFamily="49" charset="-122"/>
                <a:ea typeface="楷体_GB2312" pitchFamily="49" charset="-122"/>
              </a:rPr>
              <a:t>在任务调度问题中，设实例</a:t>
            </a:r>
            <a:r>
              <a:rPr lang="en-US" altLang="zh-CN" sz="2800">
                <a:latin typeface="楷体_GB2312" pitchFamily="49" charset="-122"/>
                <a:ea typeface="楷体_GB2312" pitchFamily="49" charset="-122"/>
              </a:rPr>
              <a:t>I</a:t>
            </a:r>
            <a:r>
              <a:rPr lang="zh-CN" altLang="en-US" sz="2800">
                <a:latin typeface="楷体_GB2312" pitchFamily="49" charset="-122"/>
                <a:ea typeface="楷体_GB2312" pitchFamily="49" charset="-122"/>
              </a:rPr>
              <a:t>的最优</a:t>
            </a:r>
            <a:r>
              <a:rPr lang="en-US" altLang="zh-CN" sz="2800">
                <a:latin typeface="楷体_GB2312" pitchFamily="49" charset="-122"/>
                <a:ea typeface="楷体_GB2312" pitchFamily="49" charset="-122"/>
              </a:rPr>
              <a:t>m</a:t>
            </a:r>
            <a:r>
              <a:rPr lang="zh-CN" altLang="en-US" sz="2800">
                <a:latin typeface="楷体_GB2312" pitchFamily="49" charset="-122"/>
                <a:ea typeface="楷体_GB2312" pitchFamily="49" charset="-122"/>
              </a:rPr>
              <a:t>机器调度的完成时间是</a:t>
            </a:r>
            <a:r>
              <a:rPr lang="en-US" altLang="zh-CN" sz="2800">
                <a:latin typeface="楷体_GB2312" pitchFamily="49" charset="-122"/>
                <a:ea typeface="楷体_GB2312" pitchFamily="49" charset="-122"/>
              </a:rPr>
              <a:t>F</a:t>
            </a:r>
            <a:r>
              <a:rPr lang="en-US" altLang="zh-CN" sz="2800" baseline="30000">
                <a:latin typeface="楷体_GB2312" pitchFamily="49" charset="-122"/>
                <a:ea typeface="楷体_GB2312" pitchFamily="49" charset="-122"/>
              </a:rPr>
              <a:t>*</a:t>
            </a:r>
            <a:r>
              <a:rPr lang="en-US" altLang="zh-CN" sz="2800">
                <a:latin typeface="楷体_GB2312" pitchFamily="49" charset="-122"/>
                <a:ea typeface="楷体_GB2312" pitchFamily="49" charset="-122"/>
              </a:rPr>
              <a:t>(I)，</a:t>
            </a:r>
            <a:r>
              <a:rPr lang="zh-CN" altLang="en-US" sz="2800">
                <a:latin typeface="楷体_GB2312" pitchFamily="49" charset="-122"/>
                <a:ea typeface="楷体_GB2312" pitchFamily="49" charset="-122"/>
              </a:rPr>
              <a:t>该实例的</a:t>
            </a:r>
            <a:r>
              <a:rPr lang="en-US" altLang="zh-CN" sz="2800">
                <a:latin typeface="楷体_GB2312" pitchFamily="49" charset="-122"/>
                <a:ea typeface="楷体_GB2312" pitchFamily="49" charset="-122"/>
              </a:rPr>
              <a:t>LPT</a:t>
            </a:r>
            <a:r>
              <a:rPr lang="zh-CN" altLang="en-US" sz="2800">
                <a:latin typeface="楷体_GB2312" pitchFamily="49" charset="-122"/>
                <a:ea typeface="楷体_GB2312" pitchFamily="49" charset="-122"/>
              </a:rPr>
              <a:t>调度的完成时间是</a:t>
            </a:r>
            <a:r>
              <a:rPr lang="en-US" altLang="zh-CN" sz="2800">
                <a:latin typeface="楷体_GB2312" pitchFamily="49" charset="-122"/>
                <a:ea typeface="楷体_GB2312" pitchFamily="49" charset="-122"/>
              </a:rPr>
              <a:t>F(I)，</a:t>
            </a:r>
            <a:r>
              <a:rPr lang="zh-CN" altLang="en-US" sz="2800">
                <a:latin typeface="楷体_GB2312" pitchFamily="49" charset="-122"/>
                <a:ea typeface="楷体_GB2312" pitchFamily="49" charset="-122"/>
              </a:rPr>
              <a:t>则有：</a:t>
            </a:r>
          </a:p>
          <a:p>
            <a:pPr algn="ctr">
              <a:spcBef>
                <a:spcPct val="20000"/>
              </a:spcBef>
            </a:pPr>
            <a:r>
              <a:rPr lang="en-US" altLang="zh-CN" sz="2800">
                <a:latin typeface="楷体_GB2312" pitchFamily="49" charset="-122"/>
                <a:ea typeface="楷体_GB2312" pitchFamily="49" charset="-122"/>
              </a:rPr>
              <a:t>|F</a:t>
            </a:r>
            <a:r>
              <a:rPr lang="en-US" altLang="zh-CN" sz="2800" baseline="30000">
                <a:latin typeface="楷体_GB2312" pitchFamily="49" charset="-122"/>
                <a:ea typeface="楷体_GB2312" pitchFamily="49" charset="-122"/>
              </a:rPr>
              <a:t>*</a:t>
            </a:r>
            <a:r>
              <a:rPr lang="en-US" altLang="zh-CN" sz="2800">
                <a:latin typeface="楷体_GB2312" pitchFamily="49" charset="-122"/>
                <a:ea typeface="楷体_GB2312" pitchFamily="49" charset="-122"/>
              </a:rPr>
              <a:t>(I)- F(I)|/ F</a:t>
            </a:r>
            <a:r>
              <a:rPr lang="en-US" altLang="zh-CN" sz="2800" baseline="30000">
                <a:latin typeface="楷体_GB2312" pitchFamily="49" charset="-122"/>
                <a:ea typeface="楷体_GB2312" pitchFamily="49" charset="-122"/>
              </a:rPr>
              <a:t>*</a:t>
            </a:r>
            <a:r>
              <a:rPr lang="en-US" altLang="zh-CN" sz="2800">
                <a:latin typeface="楷体_GB2312" pitchFamily="49" charset="-122"/>
                <a:ea typeface="楷体_GB2312" pitchFamily="49" charset="-122"/>
              </a:rPr>
              <a:t>(I)</a:t>
            </a:r>
            <a:r>
              <a:rPr lang="en-US" altLang="zh-CN" sz="2800">
                <a:latin typeface="楷体_GB2312" pitchFamily="49" charset="-122"/>
                <a:ea typeface="楷体_GB2312" pitchFamily="49" charset="-122"/>
                <a:sym typeface="Symbol" pitchFamily="18" charset="2"/>
              </a:rPr>
              <a:t>1/3-1/3m</a:t>
            </a:r>
          </a:p>
          <a:p>
            <a:pPr>
              <a:spcBef>
                <a:spcPct val="20000"/>
              </a:spcBef>
            </a:pPr>
            <a:endParaRPr lang="zh-CN" altLang="en-US" sz="2800">
              <a:latin typeface="楷体_GB2312" pitchFamily="49" charset="-122"/>
              <a:ea typeface="楷体_GB2312" pitchFamily="49" charset="-122"/>
              <a:sym typeface="Symbol" pitchFamily="18" charset="2"/>
            </a:endParaRPr>
          </a:p>
          <a:p>
            <a:pPr>
              <a:spcBef>
                <a:spcPct val="20000"/>
              </a:spcBef>
            </a:pPr>
            <a:r>
              <a:rPr lang="zh-CN" altLang="en-US" sz="2800">
                <a:latin typeface="楷体_GB2312" pitchFamily="49" charset="-122"/>
                <a:ea typeface="楷体_GB2312" pitchFamily="49" charset="-122"/>
                <a:sym typeface="Symbol" pitchFamily="18" charset="2"/>
              </a:rPr>
              <a:t>该定理建立了任务调度的</a:t>
            </a:r>
            <a:r>
              <a:rPr lang="en-US" altLang="zh-CN" sz="2800">
                <a:latin typeface="楷体_GB2312" pitchFamily="49" charset="-122"/>
                <a:ea typeface="楷体_GB2312" pitchFamily="49" charset="-122"/>
                <a:sym typeface="Symbol" pitchFamily="18" charset="2"/>
              </a:rPr>
              <a:t>LPT</a:t>
            </a:r>
            <a:r>
              <a:rPr lang="zh-CN" altLang="en-US" sz="2800">
                <a:latin typeface="楷体_GB2312" pitchFamily="49" charset="-122"/>
                <a:ea typeface="楷体_GB2312" pitchFamily="49" charset="-122"/>
                <a:sym typeface="Symbol" pitchFamily="18" charset="2"/>
              </a:rPr>
              <a:t>规则，它是</a:t>
            </a:r>
            <a:r>
              <a:rPr lang="en-US" altLang="zh-CN" sz="2800">
                <a:latin typeface="楷体_GB2312" pitchFamily="49" charset="-122"/>
                <a:ea typeface="楷体_GB2312" pitchFamily="49" charset="-122"/>
                <a:sym typeface="Symbol" pitchFamily="18" charset="2"/>
              </a:rPr>
              <a:t>1/3-1/3m</a:t>
            </a:r>
            <a:r>
              <a:rPr lang="zh-CN" altLang="en-US" sz="2800">
                <a:latin typeface="楷体_GB2312" pitchFamily="49" charset="-122"/>
                <a:ea typeface="楷体_GB2312" pitchFamily="49" charset="-122"/>
                <a:sym typeface="Symbol" pitchFamily="18" charset="2"/>
              </a:rPr>
              <a:t>近似规则。 </a:t>
            </a:r>
            <a:r>
              <a:rPr lang="en-US" altLang="zh-CN" sz="2800">
                <a:latin typeface="楷体_GB2312" pitchFamily="49" charset="-122"/>
                <a:ea typeface="楷体_GB2312" pitchFamily="49" charset="-122"/>
                <a:sym typeface="Symbol" pitchFamily="18" charset="2"/>
              </a:rPr>
              <a:t>1/3-1/3m</a:t>
            </a:r>
            <a:r>
              <a:rPr lang="zh-CN" altLang="en-US" sz="2800">
                <a:latin typeface="楷体_GB2312" pitchFamily="49" charset="-122"/>
                <a:ea typeface="楷体_GB2312" pitchFamily="49" charset="-122"/>
                <a:sym typeface="Symbol" pitchFamily="18" charset="2"/>
              </a:rPr>
              <a:t>是</a:t>
            </a:r>
            <a:r>
              <a:rPr lang="en-US" altLang="zh-CN" sz="2800">
                <a:latin typeface="楷体_GB2312" pitchFamily="49" charset="-122"/>
                <a:ea typeface="楷体_GB2312" pitchFamily="49" charset="-122"/>
                <a:sym typeface="Symbol" pitchFamily="18" charset="2"/>
              </a:rPr>
              <a:t>LPT</a:t>
            </a:r>
            <a:r>
              <a:rPr lang="zh-CN" altLang="en-US" sz="2800">
                <a:latin typeface="楷体_GB2312" pitchFamily="49" charset="-122"/>
                <a:ea typeface="楷体_GB2312" pitchFamily="49" charset="-122"/>
                <a:sym typeface="Symbol" pitchFamily="18" charset="2"/>
              </a:rPr>
              <a:t>规则在最坏情况下的界</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2612"/>
                                        </p:tgtEl>
                                        <p:attrNameLst>
                                          <p:attrName>style.visibility</p:attrName>
                                        </p:attrNameLst>
                                      </p:cBhvr>
                                      <p:to>
                                        <p:strVal val="visible"/>
                                      </p:to>
                                    </p:set>
                                    <p:animEffect transition="in" filter="blinds(horizontal)">
                                      <p:cBhvr>
                                        <p:cTn id="7" dur="500"/>
                                        <p:tgtEl>
                                          <p:spTgt spid="452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lstStyle/>
          <a:p>
            <a:fld id="{84FB09F1-CB3E-40E6-A440-C01F1AD4ED82}" type="slidenum">
              <a:rPr lang="zh-CN" altLang="en-US" smtClean="0">
                <a:ea typeface="宋体" charset="-122"/>
              </a:rPr>
              <a:pPr/>
              <a:t>56</a:t>
            </a:fld>
            <a:endParaRPr lang="zh-CN" altLang="en-US" smtClean="0">
              <a:ea typeface="宋体" charset="-122"/>
            </a:endParaRPr>
          </a:p>
        </p:txBody>
      </p:sp>
      <p:sp>
        <p:nvSpPr>
          <p:cNvPr id="55299" name="Rectangle 3"/>
          <p:cNvSpPr>
            <a:spLocks noChangeArrowheads="1"/>
          </p:cNvSpPr>
          <p:nvPr/>
        </p:nvSpPr>
        <p:spPr bwMode="auto">
          <a:xfrm>
            <a:off x="4305300" y="3257550"/>
            <a:ext cx="9144000" cy="0"/>
          </a:xfrm>
          <a:prstGeom prst="rect">
            <a:avLst/>
          </a:prstGeom>
          <a:noFill/>
          <a:ln w="6350">
            <a:noFill/>
            <a:miter lim="800000"/>
            <a:headEnd/>
            <a:tailEnd/>
          </a:ln>
        </p:spPr>
        <p:txBody>
          <a:bodyPr>
            <a:spAutoFit/>
          </a:bodyPr>
          <a:lstStyle/>
          <a:p>
            <a:endParaRPr lang="zh-CN" altLang="en-US"/>
          </a:p>
        </p:txBody>
      </p:sp>
      <p:sp>
        <p:nvSpPr>
          <p:cNvPr id="451588" name="Text Box 4"/>
          <p:cNvSpPr txBox="1">
            <a:spLocks noChangeArrowheads="1"/>
          </p:cNvSpPr>
          <p:nvPr/>
        </p:nvSpPr>
        <p:spPr bwMode="auto">
          <a:xfrm>
            <a:off x="609600" y="609600"/>
            <a:ext cx="8077200" cy="1031875"/>
          </a:xfrm>
          <a:prstGeom prst="rect">
            <a:avLst/>
          </a:prstGeom>
          <a:noFill/>
          <a:ln w="6350">
            <a:noFill/>
            <a:miter lim="800000"/>
            <a:headEnd/>
            <a:tailEnd/>
          </a:ln>
        </p:spPr>
        <p:txBody>
          <a:bodyPr>
            <a:spAutoFit/>
          </a:bodyPr>
          <a:lstStyle/>
          <a:p>
            <a:pPr>
              <a:spcBef>
                <a:spcPct val="20000"/>
              </a:spcBef>
            </a:pPr>
            <a:r>
              <a:rPr lang="zh-CN" altLang="en-US" sz="2800">
                <a:latin typeface="楷体_GB2312" pitchFamily="49" charset="-122"/>
                <a:ea typeface="楷体_GB2312" pitchFamily="49" charset="-122"/>
              </a:rPr>
              <a:t>例子:</a:t>
            </a:r>
            <a:r>
              <a:rPr lang="en-US" altLang="zh-CN" sz="2800">
                <a:latin typeface="楷体_GB2312" pitchFamily="49" charset="-122"/>
                <a:ea typeface="楷体_GB2312" pitchFamily="49" charset="-122"/>
              </a:rPr>
              <a:t>n=2m+1, ti= 2m - </a:t>
            </a:r>
            <a:r>
              <a:rPr lang="en-US" altLang="zh-CN" sz="2800">
                <a:latin typeface="楷体_GB2312" pitchFamily="49" charset="-122"/>
                <a:ea typeface="楷体_GB2312" pitchFamily="49" charset="-122"/>
                <a:sym typeface="Symbol" pitchFamily="18" charset="2"/>
              </a:rPr>
              <a:t></a:t>
            </a:r>
            <a:r>
              <a:rPr lang="en-US" altLang="zh-CN" sz="2800">
                <a:latin typeface="楷体_GB2312" pitchFamily="49" charset="-122"/>
                <a:ea typeface="楷体_GB2312" pitchFamily="49" charset="-122"/>
              </a:rPr>
              <a:t>(i+1)/2</a:t>
            </a:r>
            <a:r>
              <a:rPr lang="en-US" altLang="zh-CN" sz="2800">
                <a:latin typeface="楷体_GB2312" pitchFamily="49" charset="-122"/>
                <a:ea typeface="楷体_GB2312" pitchFamily="49" charset="-122"/>
                <a:sym typeface="Symbol" pitchFamily="18" charset="2"/>
              </a:rPr>
              <a:t>, i=1,2,</a:t>
            </a:r>
            <a:r>
              <a:rPr lang="en-US" altLang="zh-CN" sz="2800">
                <a:latin typeface="Times New Roman" pitchFamily="18" charset="0"/>
                <a:ea typeface="楷体_GB2312" pitchFamily="49" charset="-122"/>
                <a:sym typeface="Symbol" pitchFamily="18" charset="2"/>
              </a:rPr>
              <a:t>…</a:t>
            </a:r>
            <a:r>
              <a:rPr lang="en-US" altLang="zh-CN" sz="2800">
                <a:latin typeface="楷体_GB2312" pitchFamily="49" charset="-122"/>
                <a:ea typeface="楷体_GB2312" pitchFamily="49" charset="-122"/>
                <a:sym typeface="Symbol" pitchFamily="18" charset="2"/>
              </a:rPr>
              <a:t>,2m</a:t>
            </a:r>
            <a:endParaRPr lang="en-US" altLang="zh-CN" sz="2800">
              <a:latin typeface="楷体_GB2312" pitchFamily="49" charset="-122"/>
              <a:ea typeface="楷体_GB2312" pitchFamily="49" charset="-122"/>
            </a:endParaRPr>
          </a:p>
          <a:p>
            <a:pPr>
              <a:spcBef>
                <a:spcPct val="20000"/>
              </a:spcBef>
            </a:pPr>
            <a:r>
              <a:rPr lang="en-US" altLang="zh-CN" sz="2800">
                <a:solidFill>
                  <a:srgbClr val="0000CC"/>
                </a:solidFill>
                <a:latin typeface="楷体_GB2312" pitchFamily="49" charset="-122"/>
                <a:ea typeface="楷体_GB2312" pitchFamily="49" charset="-122"/>
              </a:rPr>
              <a:t>LPT</a:t>
            </a:r>
            <a:r>
              <a:rPr lang="zh-CN" altLang="en-US" sz="2800">
                <a:solidFill>
                  <a:srgbClr val="0000CC"/>
                </a:solidFill>
                <a:latin typeface="楷体_GB2312" pitchFamily="49" charset="-122"/>
                <a:ea typeface="楷体_GB2312" pitchFamily="49" charset="-122"/>
              </a:rPr>
              <a:t>调度:</a:t>
            </a:r>
            <a:r>
              <a:rPr lang="zh-CN" altLang="en-US" sz="2800">
                <a:latin typeface="楷体_GB2312" pitchFamily="49" charset="-122"/>
                <a:ea typeface="楷体_GB2312" pitchFamily="49" charset="-122"/>
              </a:rPr>
              <a:t>                </a:t>
            </a:r>
            <a:r>
              <a:rPr lang="zh-CN" altLang="en-US" sz="2800">
                <a:solidFill>
                  <a:srgbClr val="FF0000"/>
                </a:solidFill>
                <a:latin typeface="楷体_GB2312" pitchFamily="49" charset="-122"/>
                <a:ea typeface="楷体_GB2312" pitchFamily="49" charset="-122"/>
              </a:rPr>
              <a:t>最优调度：</a:t>
            </a:r>
            <a:endParaRPr lang="en-US" altLang="zh-CN" sz="2800">
              <a:solidFill>
                <a:srgbClr val="FF0000"/>
              </a:solidFill>
              <a:latin typeface="楷体_GB2312" pitchFamily="49" charset="-122"/>
              <a:ea typeface="楷体_GB2312" pitchFamily="49" charset="-122"/>
            </a:endParaRPr>
          </a:p>
        </p:txBody>
      </p:sp>
      <p:sp>
        <p:nvSpPr>
          <p:cNvPr id="55301" name="Text Box 5"/>
          <p:cNvSpPr txBox="1">
            <a:spLocks noChangeArrowheads="1"/>
          </p:cNvSpPr>
          <p:nvPr/>
        </p:nvSpPr>
        <p:spPr bwMode="auto">
          <a:xfrm>
            <a:off x="2066925" y="6507163"/>
            <a:ext cx="549275" cy="92075"/>
          </a:xfrm>
          <a:prstGeom prst="rect">
            <a:avLst/>
          </a:prstGeom>
          <a:noFill/>
          <a:ln w="9525">
            <a:noFill/>
            <a:miter lim="800000"/>
            <a:headEnd/>
            <a:tailEnd/>
          </a:ln>
        </p:spPr>
        <p:txBody>
          <a:bodyPr vert="eaVert" wrap="none">
            <a:spAutoFit/>
          </a:bodyPr>
          <a:lstStyle/>
          <a:p>
            <a:endParaRPr lang="zh-CN" altLang="en-US"/>
          </a:p>
        </p:txBody>
      </p:sp>
      <p:graphicFrame>
        <p:nvGraphicFramePr>
          <p:cNvPr id="451742" name="Group 158"/>
          <p:cNvGraphicFramePr>
            <a:graphicFrameLocks noGrp="1"/>
          </p:cNvGraphicFramePr>
          <p:nvPr/>
        </p:nvGraphicFramePr>
        <p:xfrm>
          <a:off x="304800" y="4186238"/>
          <a:ext cx="3962400" cy="1188720"/>
        </p:xfrm>
        <a:graphic>
          <a:graphicData uri="http://schemas.openxmlformats.org/drawingml/2006/table">
            <a:tbl>
              <a:tblPr/>
              <a:tblGrid>
                <a:gridCol w="762000"/>
                <a:gridCol w="914400"/>
                <a:gridCol w="304800"/>
                <a:gridCol w="1066800"/>
                <a:gridCol w="914400"/>
              </a:tblGrid>
              <a:tr h="228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Verdana" pitchFamily="34" charset="0"/>
                          <a:ea typeface="宋体" pitchFamily="2" charset="-122"/>
                        </a:rPr>
                        <a:t>P</a:t>
                      </a:r>
                      <a:r>
                        <a:rPr kumimoji="1" lang="en-US" altLang="zh-CN" sz="1600" b="0" i="0" u="none" strike="noStrike" cap="none" normalizeH="0" baseline="-20000" smtClean="0">
                          <a:ln>
                            <a:noFill/>
                          </a:ln>
                          <a:solidFill>
                            <a:schemeClr val="tx1"/>
                          </a:solidFill>
                          <a:effectLst/>
                          <a:latin typeface="Verdana" pitchFamily="34" charset="0"/>
                          <a:ea typeface="宋体" pitchFamily="2" charset="-122"/>
                        </a:rPr>
                        <a:t>m-2</a:t>
                      </a:r>
                    </a:p>
                  </a:txBody>
                  <a:tcPr horzOverflow="overflow">
                    <a:lnL cap="flat">
                      <a:noFill/>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m-2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m+3</a:t>
                      </a:r>
                      <a:endParaRPr kumimoji="1"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Verdana" pitchFamily="34" charset="0"/>
                          <a:ea typeface="宋体" pitchFamily="2" charset="-122"/>
                        </a:rPr>
                        <a:t>P</a:t>
                      </a:r>
                      <a:r>
                        <a:rPr kumimoji="1" lang="en-US" altLang="zh-CN" sz="1600" b="0" i="0" u="none" strike="noStrike" cap="none" normalizeH="0" baseline="-20000" smtClean="0">
                          <a:ln>
                            <a:noFill/>
                          </a:ln>
                          <a:solidFill>
                            <a:schemeClr val="tx1"/>
                          </a:solidFill>
                          <a:effectLst/>
                          <a:latin typeface="Verdana" pitchFamily="34" charset="0"/>
                          <a:ea typeface="宋体" pitchFamily="2" charset="-122"/>
                        </a:rPr>
                        <a:t>m-1</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m-1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m+2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Pm</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m+1</a:t>
                      </a:r>
                      <a:endParaRPr kumimoji="1"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5324" name="Text Box 33"/>
          <p:cNvSpPr txBox="1">
            <a:spLocks noChangeArrowheads="1"/>
          </p:cNvSpPr>
          <p:nvPr/>
        </p:nvSpPr>
        <p:spPr bwMode="auto">
          <a:xfrm>
            <a:off x="787400" y="3238500"/>
            <a:ext cx="457200" cy="1004888"/>
          </a:xfrm>
          <a:prstGeom prst="rect">
            <a:avLst/>
          </a:prstGeom>
          <a:noFill/>
          <a:ln w="9525">
            <a:noFill/>
            <a:miter lim="800000"/>
            <a:headEnd/>
            <a:tailEnd/>
          </a:ln>
        </p:spPr>
        <p:txBody>
          <a:bodyPr>
            <a:spAutoFit/>
          </a:bodyPr>
          <a:lstStyle/>
          <a:p>
            <a:pPr>
              <a:spcBef>
                <a:spcPct val="50000"/>
              </a:spcBef>
            </a:pPr>
            <a:r>
              <a:rPr lang="zh-CN" altLang="en-US"/>
              <a:t>.</a:t>
            </a:r>
          </a:p>
          <a:p>
            <a:pPr>
              <a:spcBef>
                <a:spcPct val="50000"/>
              </a:spcBef>
            </a:pPr>
            <a:r>
              <a:rPr lang="zh-CN" altLang="en-US"/>
              <a:t>. </a:t>
            </a:r>
          </a:p>
        </p:txBody>
      </p:sp>
      <p:sp>
        <p:nvSpPr>
          <p:cNvPr id="55325" name="Text Box 34"/>
          <p:cNvSpPr txBox="1">
            <a:spLocks noChangeArrowheads="1"/>
          </p:cNvSpPr>
          <p:nvPr/>
        </p:nvSpPr>
        <p:spPr bwMode="auto">
          <a:xfrm>
            <a:off x="1066800" y="5562600"/>
            <a:ext cx="5943600" cy="457200"/>
          </a:xfrm>
          <a:prstGeom prst="rect">
            <a:avLst/>
          </a:prstGeom>
          <a:noFill/>
          <a:ln w="9525">
            <a:noFill/>
            <a:miter lim="800000"/>
            <a:headEnd/>
            <a:tailEnd/>
          </a:ln>
        </p:spPr>
        <p:txBody>
          <a:bodyPr>
            <a:spAutoFit/>
          </a:bodyPr>
          <a:lstStyle/>
          <a:p>
            <a:pPr>
              <a:spcBef>
                <a:spcPct val="50000"/>
              </a:spcBef>
            </a:pPr>
            <a:r>
              <a:rPr lang="zh-CN" altLang="en-US"/>
              <a:t>当</a:t>
            </a:r>
            <a:r>
              <a:rPr lang="en-US" altLang="zh-CN"/>
              <a:t>m=10，</a:t>
            </a:r>
            <a:r>
              <a:rPr lang="zh-CN" altLang="en-US"/>
              <a:t>最坏情况下的误差界为0.3</a:t>
            </a:r>
          </a:p>
        </p:txBody>
      </p:sp>
      <p:graphicFrame>
        <p:nvGraphicFramePr>
          <p:cNvPr id="451775" name="Group 191"/>
          <p:cNvGraphicFramePr>
            <a:graphicFrameLocks noGrp="1"/>
          </p:cNvGraphicFramePr>
          <p:nvPr/>
        </p:nvGraphicFramePr>
        <p:xfrm>
          <a:off x="4572000" y="4198938"/>
          <a:ext cx="4114800" cy="1188720"/>
        </p:xfrm>
        <a:graphic>
          <a:graphicData uri="http://schemas.openxmlformats.org/drawingml/2006/table">
            <a:tbl>
              <a:tblPr/>
              <a:tblGrid>
                <a:gridCol w="762000"/>
                <a:gridCol w="995363"/>
                <a:gridCol w="452437"/>
                <a:gridCol w="323850"/>
                <a:gridCol w="409575"/>
                <a:gridCol w="1171575"/>
              </a:tblGrid>
              <a:tr h="228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Verdana" pitchFamily="34" charset="0"/>
                          <a:ea typeface="宋体" pitchFamily="2" charset="-122"/>
                        </a:rPr>
                        <a:t>P</a:t>
                      </a:r>
                      <a:r>
                        <a:rPr kumimoji="1" lang="en-US" altLang="zh-CN" sz="1600" b="0" i="0" u="none" strike="noStrike" cap="none" normalizeH="0" baseline="-20000" smtClean="0">
                          <a:ln>
                            <a:noFill/>
                          </a:ln>
                          <a:solidFill>
                            <a:schemeClr val="tx1"/>
                          </a:solidFill>
                          <a:effectLst/>
                          <a:latin typeface="Verdana" pitchFamily="34" charset="0"/>
                          <a:ea typeface="宋体" pitchFamily="2" charset="-122"/>
                        </a:rPr>
                        <a:t>m-2</a:t>
                      </a:r>
                    </a:p>
                  </a:txBody>
                  <a:tcPr horzOverflow="overflow">
                    <a:lnL cap="flat">
                      <a:noFill/>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m-2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m+1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228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Verdana" pitchFamily="34" charset="0"/>
                          <a:ea typeface="宋体" pitchFamily="2" charset="-122"/>
                        </a:rPr>
                        <a:t>P</a:t>
                      </a:r>
                      <a:r>
                        <a:rPr kumimoji="1" lang="en-US" altLang="zh-CN" sz="1600" b="0" i="0" u="none" strike="noStrike" cap="none" normalizeH="0" baseline="-20000" smtClean="0">
                          <a:ln>
                            <a:noFill/>
                          </a:ln>
                          <a:solidFill>
                            <a:schemeClr val="tx1"/>
                          </a:solidFill>
                          <a:effectLst/>
                          <a:latin typeface="Verdana" pitchFamily="34" charset="0"/>
                          <a:ea typeface="宋体" pitchFamily="2" charset="-122"/>
                        </a:rPr>
                        <a:t>m-1</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m-1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m</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228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Pm</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2m-1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2</a:t>
                      </a:r>
                      <a:r>
                        <a:rPr kumimoji="1" lang="en-US" altLang="zh-CN" sz="2000" b="0" i="0" u="none" strike="noStrike" cap="none" normalizeH="0" baseline="0" smtClean="0">
                          <a:ln>
                            <a:noFill/>
                          </a:ln>
                          <a:solidFill>
                            <a:schemeClr val="tx1"/>
                          </a:solidFill>
                          <a:effectLst/>
                          <a:latin typeface="Verdana" pitchFamily="34" charset="0"/>
                          <a:ea typeface="宋体" pitchFamily="2" charset="-122"/>
                        </a:rPr>
                        <a:t>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2</a:t>
                      </a:r>
                      <a:r>
                        <a:rPr kumimoji="1" lang="en-US" altLang="zh-CN" sz="2000" b="0" i="0" u="none" strike="noStrike" cap="none" normalizeH="0" baseline="0" smtClean="0">
                          <a:ln>
                            <a:noFill/>
                          </a:ln>
                          <a:solidFill>
                            <a:schemeClr val="tx1"/>
                          </a:solidFill>
                          <a:effectLst/>
                          <a:latin typeface="Verdana" pitchFamily="34" charset="0"/>
                          <a:ea typeface="宋体" pitchFamily="2" charset="-122"/>
                        </a:rPr>
                        <a:t>m+1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51729" name="Group 145"/>
          <p:cNvGraphicFramePr>
            <a:graphicFrameLocks noGrp="1"/>
          </p:cNvGraphicFramePr>
          <p:nvPr/>
        </p:nvGraphicFramePr>
        <p:xfrm>
          <a:off x="304800" y="2281238"/>
          <a:ext cx="3962400" cy="1188720"/>
        </p:xfrm>
        <a:graphic>
          <a:graphicData uri="http://schemas.openxmlformats.org/drawingml/2006/table">
            <a:tbl>
              <a:tblPr/>
              <a:tblGrid>
                <a:gridCol w="533400"/>
                <a:gridCol w="1143000"/>
                <a:gridCol w="304800"/>
                <a:gridCol w="914400"/>
                <a:gridCol w="1066800"/>
              </a:tblGrid>
              <a:tr h="228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P1</a:t>
                      </a:r>
                    </a:p>
                  </a:txBody>
                  <a:tcPr horzOverflow="overflow">
                    <a:lnL cap="flat">
                      <a:noFill/>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2</a:t>
                      </a:r>
                      <a:r>
                        <a:rPr kumimoji="1" lang="en-US" altLang="zh-CN" sz="2000" b="0" i="0" u="none" strike="noStrike" cap="none" normalizeH="0" baseline="0" smtClean="0">
                          <a:ln>
                            <a:noFill/>
                          </a:ln>
                          <a:solidFill>
                            <a:schemeClr val="tx1"/>
                          </a:solidFill>
                          <a:effectLst/>
                          <a:latin typeface="Verdana" pitchFamily="34" charset="0"/>
                          <a:ea typeface="宋体" pitchFamily="2" charset="-122"/>
                        </a:rPr>
                        <a:t>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2</a:t>
                      </a:r>
                      <a:r>
                        <a:rPr kumimoji="1" lang="en-US" altLang="zh-CN" sz="2000" b="0" i="0" u="none" strike="noStrike" cap="none" normalizeH="0" baseline="0" smtClean="0">
                          <a:ln>
                            <a:noFill/>
                          </a:ln>
                          <a:solidFill>
                            <a:schemeClr val="tx1"/>
                          </a:solidFill>
                          <a:effectLst/>
                          <a:latin typeface="Verdana" pitchFamily="34" charset="0"/>
                          <a:ea typeface="宋体" pitchFamily="2" charset="-122"/>
                        </a:rPr>
                        <a:t>m+1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P2</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2</a:t>
                      </a:r>
                      <a:r>
                        <a:rPr kumimoji="1" lang="en-US" altLang="zh-CN" sz="2000" b="0" i="0" u="none" strike="noStrike" cap="none" normalizeH="0" baseline="0" smtClean="0">
                          <a:ln>
                            <a:noFill/>
                          </a:ln>
                          <a:solidFill>
                            <a:schemeClr val="tx1"/>
                          </a:solidFill>
                          <a:effectLst/>
                          <a:latin typeface="Verdana" pitchFamily="34" charset="0"/>
                          <a:ea typeface="宋体" pitchFamily="2" charset="-122"/>
                        </a:rPr>
                        <a:t>m-1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P3</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2</a:t>
                      </a:r>
                      <a:r>
                        <a:rPr kumimoji="1" lang="en-US" altLang="zh-CN" sz="2000" b="0" i="0" u="none" strike="noStrike" cap="none" normalizeH="0" baseline="0" smtClean="0">
                          <a:ln>
                            <a:noFill/>
                          </a:ln>
                          <a:solidFill>
                            <a:schemeClr val="tx1"/>
                          </a:solidFill>
                          <a:effectLst/>
                          <a:latin typeface="Verdana" pitchFamily="34" charset="0"/>
                          <a:ea typeface="宋体" pitchFamily="2" charset="-122"/>
                        </a:rPr>
                        <a:t>m-2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vMerge="1">
                  <a:txBody>
                    <a:bodyPr/>
                    <a:lstStyle/>
                    <a:p>
                      <a:endParaRPr lang="zh-CN" altLang="en-US"/>
                    </a:p>
                  </a:txBody>
                  <a:tcPr/>
                </a:tc>
              </a:tr>
            </a:tbl>
          </a:graphicData>
        </a:graphic>
      </p:graphicFrame>
      <p:sp>
        <p:nvSpPr>
          <p:cNvPr id="55368" name="Text Box 117"/>
          <p:cNvSpPr txBox="1">
            <a:spLocks noChangeArrowheads="1"/>
          </p:cNvSpPr>
          <p:nvPr/>
        </p:nvSpPr>
        <p:spPr bwMode="auto">
          <a:xfrm>
            <a:off x="1752600" y="1747838"/>
            <a:ext cx="2743200" cy="457200"/>
          </a:xfrm>
          <a:prstGeom prst="rect">
            <a:avLst/>
          </a:prstGeom>
          <a:noFill/>
          <a:ln w="9525">
            <a:noFill/>
            <a:miter lim="800000"/>
            <a:headEnd/>
            <a:tailEnd/>
          </a:ln>
        </p:spPr>
        <p:txBody>
          <a:bodyPr>
            <a:spAutoFit/>
          </a:bodyPr>
          <a:lstStyle/>
          <a:p>
            <a:pPr>
              <a:spcBef>
                <a:spcPct val="50000"/>
              </a:spcBef>
            </a:pPr>
            <a:r>
              <a:rPr lang="zh-CN" altLang="en-US"/>
              <a:t>      3</a:t>
            </a:r>
            <a:r>
              <a:rPr lang="en-US" altLang="zh-CN"/>
              <a:t>m-1  4m-1 </a:t>
            </a:r>
          </a:p>
        </p:txBody>
      </p:sp>
      <p:graphicFrame>
        <p:nvGraphicFramePr>
          <p:cNvPr id="451732" name="Group 148"/>
          <p:cNvGraphicFramePr>
            <a:graphicFrameLocks noGrp="1"/>
          </p:cNvGraphicFramePr>
          <p:nvPr/>
        </p:nvGraphicFramePr>
        <p:xfrm>
          <a:off x="4737100" y="2319338"/>
          <a:ext cx="3962400" cy="1188720"/>
        </p:xfrm>
        <a:graphic>
          <a:graphicData uri="http://schemas.openxmlformats.org/drawingml/2006/table">
            <a:tbl>
              <a:tblPr/>
              <a:tblGrid>
                <a:gridCol w="533400"/>
                <a:gridCol w="1143000"/>
                <a:gridCol w="444500"/>
                <a:gridCol w="1841500"/>
              </a:tblGrid>
              <a:tr h="228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P1</a:t>
                      </a:r>
                    </a:p>
                  </a:txBody>
                  <a:tcPr horzOverflow="overflow">
                    <a:lnL cap="flat">
                      <a:noFill/>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2</a:t>
                      </a:r>
                      <a:r>
                        <a:rPr kumimoji="1" lang="en-US" altLang="zh-CN" sz="2000" b="0" i="0" u="none" strike="noStrike" cap="none" normalizeH="0" baseline="0" smtClean="0">
                          <a:ln>
                            <a:noFill/>
                          </a:ln>
                          <a:solidFill>
                            <a:schemeClr val="tx1"/>
                          </a:solidFill>
                          <a:effectLst/>
                          <a:latin typeface="Verdana" pitchFamily="34" charset="0"/>
                          <a:ea typeface="宋体" pitchFamily="2" charset="-122"/>
                        </a:rPr>
                        <a:t>m-2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P2</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2</a:t>
                      </a:r>
                      <a:r>
                        <a:rPr kumimoji="1" lang="en-US" altLang="zh-CN" sz="2000" b="0" i="0" u="none" strike="noStrike" cap="none" normalizeH="0" baseline="0" smtClean="0">
                          <a:ln>
                            <a:noFill/>
                          </a:ln>
                          <a:solidFill>
                            <a:schemeClr val="tx1"/>
                          </a:solidFill>
                          <a:effectLst/>
                          <a:latin typeface="Verdana" pitchFamily="34" charset="0"/>
                          <a:ea typeface="宋体" pitchFamily="2" charset="-122"/>
                        </a:rPr>
                        <a:t>m-3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P3</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2</a:t>
                      </a:r>
                      <a:r>
                        <a:rPr kumimoji="1" lang="en-US" altLang="zh-CN" sz="2000" b="0" i="0" u="none" strike="noStrike" cap="none" normalizeH="0" baseline="0" smtClean="0">
                          <a:ln>
                            <a:noFill/>
                          </a:ln>
                          <a:solidFill>
                            <a:schemeClr val="tx1"/>
                          </a:solidFill>
                          <a:effectLst/>
                          <a:latin typeface="Verdana" pitchFamily="34" charset="0"/>
                          <a:ea typeface="宋体" pitchFamily="2" charset="-122"/>
                        </a:rPr>
                        <a:t>m-4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sp>
        <p:nvSpPr>
          <p:cNvPr id="55387" name="Text Box 143"/>
          <p:cNvSpPr txBox="1">
            <a:spLocks noChangeArrowheads="1"/>
          </p:cNvSpPr>
          <p:nvPr/>
        </p:nvSpPr>
        <p:spPr bwMode="auto">
          <a:xfrm>
            <a:off x="7708900" y="1785938"/>
            <a:ext cx="1282700" cy="457200"/>
          </a:xfrm>
          <a:prstGeom prst="rect">
            <a:avLst/>
          </a:prstGeom>
          <a:noFill/>
          <a:ln w="9525">
            <a:noFill/>
            <a:miter lim="800000"/>
            <a:headEnd/>
            <a:tailEnd/>
          </a:ln>
        </p:spPr>
        <p:txBody>
          <a:bodyPr>
            <a:spAutoFit/>
          </a:bodyPr>
          <a:lstStyle/>
          <a:p>
            <a:pPr>
              <a:spcBef>
                <a:spcPct val="50000"/>
              </a:spcBef>
            </a:pPr>
            <a:r>
              <a:rPr lang="zh-CN" altLang="en-US"/>
              <a:t>     3</a:t>
            </a:r>
            <a:r>
              <a:rPr lang="en-US" altLang="zh-CN"/>
              <a:t>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1588"/>
                                        </p:tgtEl>
                                        <p:attrNameLst>
                                          <p:attrName>style.visibility</p:attrName>
                                        </p:attrNameLst>
                                      </p:cBhvr>
                                      <p:to>
                                        <p:strVal val="visible"/>
                                      </p:to>
                                    </p:set>
                                    <p:animEffect transition="in" filter="blinds(horizontal)">
                                      <p:cBhvr>
                                        <p:cTn id="7" dur="500"/>
                                        <p:tgtEl>
                                          <p:spTgt spid="451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8"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p:spPr>
        <p:txBody>
          <a:bodyPr/>
          <a:lstStyle/>
          <a:p>
            <a:fld id="{ABE2350F-86AA-452B-BE6F-FDDC67BD217C}" type="slidenum">
              <a:rPr lang="zh-CN" altLang="en-US" smtClean="0">
                <a:ea typeface="宋体" charset="-122"/>
              </a:rPr>
              <a:pPr/>
              <a:t>57</a:t>
            </a:fld>
            <a:endParaRPr lang="zh-CN" altLang="en-US" smtClean="0">
              <a:ea typeface="宋体" charset="-122"/>
            </a:endParaRPr>
          </a:p>
        </p:txBody>
      </p:sp>
      <p:sp>
        <p:nvSpPr>
          <p:cNvPr id="56323" name="Rectangle 2"/>
          <p:cNvSpPr>
            <a:spLocks noGrp="1" noChangeArrowheads="1"/>
          </p:cNvSpPr>
          <p:nvPr>
            <p:ph type="title"/>
          </p:nvPr>
        </p:nvSpPr>
        <p:spPr>
          <a:xfrm>
            <a:off x="0" y="332656"/>
            <a:ext cx="8272462" cy="641350"/>
          </a:xfrm>
        </p:spPr>
        <p:txBody>
          <a:bodyPr/>
          <a:lstStyle/>
          <a:p>
            <a:pPr eaLnBrk="1" hangingPunct="1"/>
            <a:r>
              <a:rPr lang="zh-CN" altLang="en-US" sz="3600" dirty="0" smtClean="0"/>
              <a:t>独立</a:t>
            </a:r>
            <a:r>
              <a:rPr lang="zh-CN" altLang="en-US" sz="3600" dirty="0" smtClean="0"/>
              <a:t>任务的调度 </a:t>
            </a:r>
            <a:r>
              <a:rPr lang="zh-CN" altLang="en-US" sz="2800" dirty="0" smtClean="0"/>
              <a:t>多项式时间近似方案</a:t>
            </a:r>
            <a:endParaRPr lang="en-US" altLang="zh-CN" sz="2800" dirty="0" smtClean="0"/>
          </a:p>
        </p:txBody>
      </p:sp>
      <p:sp>
        <p:nvSpPr>
          <p:cNvPr id="56324" name="Rectangle 3"/>
          <p:cNvSpPr>
            <a:spLocks noChangeArrowheads="1"/>
          </p:cNvSpPr>
          <p:nvPr/>
        </p:nvSpPr>
        <p:spPr bwMode="auto">
          <a:xfrm>
            <a:off x="4305300" y="3257550"/>
            <a:ext cx="9144000" cy="0"/>
          </a:xfrm>
          <a:prstGeom prst="rect">
            <a:avLst/>
          </a:prstGeom>
          <a:noFill/>
          <a:ln w="6350">
            <a:noFill/>
            <a:miter lim="800000"/>
            <a:headEnd/>
            <a:tailEnd/>
          </a:ln>
        </p:spPr>
        <p:txBody>
          <a:bodyPr>
            <a:spAutoFit/>
          </a:bodyPr>
          <a:lstStyle/>
          <a:p>
            <a:endParaRPr lang="zh-CN" altLang="en-US"/>
          </a:p>
        </p:txBody>
      </p:sp>
      <p:sp>
        <p:nvSpPr>
          <p:cNvPr id="454660" name="Text Box 4"/>
          <p:cNvSpPr txBox="1">
            <a:spLocks noChangeArrowheads="1"/>
          </p:cNvSpPr>
          <p:nvPr/>
        </p:nvSpPr>
        <p:spPr bwMode="auto">
          <a:xfrm>
            <a:off x="609600" y="2071688"/>
            <a:ext cx="8077200" cy="3338512"/>
          </a:xfrm>
          <a:prstGeom prst="rect">
            <a:avLst/>
          </a:prstGeom>
          <a:noFill/>
          <a:ln w="6350">
            <a:noFill/>
            <a:miter lim="800000"/>
            <a:headEnd/>
            <a:tailEnd/>
          </a:ln>
        </p:spPr>
        <p:txBody>
          <a:bodyPr>
            <a:spAutoFit/>
          </a:bodyPr>
          <a:lstStyle/>
          <a:p>
            <a:pPr>
              <a:spcBef>
                <a:spcPct val="20000"/>
              </a:spcBef>
            </a:pPr>
            <a:r>
              <a:rPr lang="zh-CN" altLang="en-US" sz="2800">
                <a:latin typeface="楷体_GB2312" pitchFamily="49" charset="-122"/>
                <a:ea typeface="楷体_GB2312" pitchFamily="49" charset="-122"/>
                <a:sym typeface="Wingdings" pitchFamily="2" charset="2"/>
              </a:rPr>
              <a:t>对于 </a:t>
            </a:r>
            <a:r>
              <a:rPr lang="en-US" altLang="zh-CN" sz="2800">
                <a:latin typeface="楷体_GB2312" pitchFamily="49" charset="-122"/>
                <a:ea typeface="楷体_GB2312" pitchFamily="49" charset="-122"/>
                <a:sym typeface="Wingdings" pitchFamily="2" charset="2"/>
              </a:rPr>
              <a:t>m </a:t>
            </a:r>
            <a:r>
              <a:rPr lang="zh-CN" altLang="en-US" sz="2800">
                <a:latin typeface="楷体_GB2312" pitchFamily="49" charset="-122"/>
                <a:ea typeface="楷体_GB2312" pitchFamily="49" charset="-122"/>
                <a:sym typeface="Wingdings" pitchFamily="2" charset="2"/>
              </a:rPr>
              <a:t>个机器调度 </a:t>
            </a:r>
            <a:r>
              <a:rPr lang="en-US" altLang="zh-CN" sz="2800">
                <a:latin typeface="楷体_GB2312" pitchFamily="49" charset="-122"/>
                <a:ea typeface="楷体_GB2312" pitchFamily="49" charset="-122"/>
                <a:sym typeface="Wingdings" pitchFamily="2" charset="2"/>
              </a:rPr>
              <a:t>n </a:t>
            </a:r>
            <a:r>
              <a:rPr lang="zh-CN" altLang="en-US" sz="2800">
                <a:latin typeface="楷体_GB2312" pitchFamily="49" charset="-122"/>
                <a:ea typeface="楷体_GB2312" pitchFamily="49" charset="-122"/>
                <a:sym typeface="Wingdings" pitchFamily="2" charset="2"/>
              </a:rPr>
              <a:t>个任务的问题，可以利用</a:t>
            </a:r>
            <a:r>
              <a:rPr lang="en-US" altLang="zh-CN" sz="2800">
                <a:latin typeface="楷体_GB2312" pitchFamily="49" charset="-122"/>
                <a:ea typeface="楷体_GB2312" pitchFamily="49" charset="-122"/>
                <a:sym typeface="Wingdings" pitchFamily="2" charset="2"/>
              </a:rPr>
              <a:t>LPT</a:t>
            </a:r>
            <a:r>
              <a:rPr lang="zh-CN" altLang="en-US" sz="2800">
                <a:latin typeface="楷体_GB2312" pitchFamily="49" charset="-122"/>
                <a:ea typeface="楷体_GB2312" pitchFamily="49" charset="-122"/>
                <a:sym typeface="Wingdings" pitchFamily="2" charset="2"/>
              </a:rPr>
              <a:t>规则得到一个（1/3-1/3</a:t>
            </a:r>
            <a:r>
              <a:rPr lang="en-US" altLang="zh-CN" sz="2800">
                <a:latin typeface="楷体_GB2312" pitchFamily="49" charset="-122"/>
                <a:ea typeface="楷体_GB2312" pitchFamily="49" charset="-122"/>
                <a:sym typeface="Wingdings" pitchFamily="2" charset="2"/>
              </a:rPr>
              <a:t>m）</a:t>
            </a:r>
            <a:r>
              <a:rPr lang="zh-CN" altLang="en-US" sz="2800">
                <a:latin typeface="楷体_GB2312" pitchFamily="49" charset="-122"/>
                <a:ea typeface="楷体_GB2312" pitchFamily="49" charset="-122"/>
                <a:sym typeface="Wingdings" pitchFamily="2" charset="2"/>
              </a:rPr>
              <a:t>近似算法。这一问题还存在一个多项式时间近似方案，该方案依赖于以下调度规则：</a:t>
            </a:r>
          </a:p>
          <a:p>
            <a:pPr>
              <a:spcBef>
                <a:spcPct val="20000"/>
              </a:spcBef>
            </a:pPr>
            <a:r>
              <a:rPr lang="zh-CN" altLang="en-US" sz="2800">
                <a:latin typeface="楷体_GB2312" pitchFamily="49" charset="-122"/>
                <a:ea typeface="楷体_GB2312" pitchFamily="49" charset="-122"/>
                <a:sym typeface="Wingdings" pitchFamily="2" charset="2"/>
              </a:rPr>
              <a:t>(1)令</a:t>
            </a:r>
            <a:r>
              <a:rPr lang="en-US" altLang="zh-CN" sz="2800">
                <a:latin typeface="楷体_GB2312" pitchFamily="49" charset="-122"/>
                <a:ea typeface="楷体_GB2312" pitchFamily="49" charset="-122"/>
                <a:sym typeface="Wingdings" pitchFamily="2" charset="2"/>
              </a:rPr>
              <a:t>k</a:t>
            </a:r>
            <a:r>
              <a:rPr lang="zh-CN" altLang="en-US" sz="2800">
                <a:latin typeface="楷体_GB2312" pitchFamily="49" charset="-122"/>
                <a:ea typeface="楷体_GB2312" pitchFamily="49" charset="-122"/>
                <a:sym typeface="Wingdings" pitchFamily="2" charset="2"/>
              </a:rPr>
              <a:t>为一个指定的固定整数</a:t>
            </a:r>
          </a:p>
          <a:p>
            <a:pPr>
              <a:spcBef>
                <a:spcPct val="20000"/>
              </a:spcBef>
            </a:pPr>
            <a:r>
              <a:rPr lang="zh-CN" altLang="en-US" sz="2800">
                <a:latin typeface="楷体_GB2312" pitchFamily="49" charset="-122"/>
                <a:ea typeface="楷体_GB2312" pitchFamily="49" charset="-122"/>
                <a:sym typeface="Wingdings" pitchFamily="2" charset="2"/>
              </a:rPr>
              <a:t>(2)获取</a:t>
            </a:r>
            <a:r>
              <a:rPr lang="en-US" altLang="zh-CN" sz="2800">
                <a:latin typeface="楷体_GB2312" pitchFamily="49" charset="-122"/>
                <a:ea typeface="楷体_GB2312" pitchFamily="49" charset="-122"/>
                <a:sym typeface="Wingdings" pitchFamily="2" charset="2"/>
              </a:rPr>
              <a:t>k</a:t>
            </a:r>
            <a:r>
              <a:rPr lang="zh-CN" altLang="en-US" sz="2800">
                <a:latin typeface="楷体_GB2312" pitchFamily="49" charset="-122"/>
                <a:ea typeface="楷体_GB2312" pitchFamily="49" charset="-122"/>
                <a:sym typeface="Wingdings" pitchFamily="2" charset="2"/>
              </a:rPr>
              <a:t>个最长任务的最优调度</a:t>
            </a:r>
          </a:p>
          <a:p>
            <a:pPr>
              <a:spcBef>
                <a:spcPct val="20000"/>
              </a:spcBef>
            </a:pPr>
            <a:r>
              <a:rPr lang="zh-CN" altLang="en-US" sz="2800">
                <a:latin typeface="楷体_GB2312" pitchFamily="49" charset="-122"/>
                <a:ea typeface="楷体_GB2312" pitchFamily="49" charset="-122"/>
                <a:sym typeface="Wingdings" pitchFamily="2" charset="2"/>
              </a:rPr>
              <a:t>(3)利用</a:t>
            </a:r>
            <a:r>
              <a:rPr lang="en-US" altLang="zh-CN" sz="2800">
                <a:latin typeface="楷体_GB2312" pitchFamily="49" charset="-122"/>
                <a:ea typeface="楷体_GB2312" pitchFamily="49" charset="-122"/>
                <a:sym typeface="Wingdings" pitchFamily="2" charset="2"/>
              </a:rPr>
              <a:t>LPT</a:t>
            </a:r>
            <a:r>
              <a:rPr lang="zh-CN" altLang="en-US" sz="2800">
                <a:latin typeface="楷体_GB2312" pitchFamily="49" charset="-122"/>
                <a:ea typeface="楷体_GB2312" pitchFamily="49" charset="-122"/>
                <a:sym typeface="Wingdings" pitchFamily="2" charset="2"/>
              </a:rPr>
              <a:t>规则对剩下的</a:t>
            </a:r>
            <a:r>
              <a:rPr lang="en-US" altLang="zh-CN" sz="2800">
                <a:latin typeface="楷体_GB2312" pitchFamily="49" charset="-122"/>
                <a:ea typeface="楷体_GB2312" pitchFamily="49" charset="-122"/>
                <a:sym typeface="Wingdings" pitchFamily="2" charset="2"/>
              </a:rPr>
              <a:t>n-k</a:t>
            </a:r>
            <a:r>
              <a:rPr lang="zh-CN" altLang="en-US" sz="2800">
                <a:latin typeface="楷体_GB2312" pitchFamily="49" charset="-122"/>
                <a:ea typeface="楷体_GB2312" pitchFamily="49" charset="-122"/>
                <a:sym typeface="Wingdings" pitchFamily="2" charset="2"/>
              </a:rPr>
              <a:t>个任务进行调度</a:t>
            </a:r>
            <a:endParaRPr lang="zh-CN" altLang="en-US" sz="2800">
              <a:latin typeface="楷体_GB2312" pitchFamily="49" charset="-122"/>
              <a:ea typeface="楷体_GB2312" pitchFamily="49" charset="-122"/>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4660"/>
                                        </p:tgtEl>
                                        <p:attrNameLst>
                                          <p:attrName>style.visibility</p:attrName>
                                        </p:attrNameLst>
                                      </p:cBhvr>
                                      <p:to>
                                        <p:strVal val="visible"/>
                                      </p:to>
                                    </p:set>
                                    <p:animEffect transition="in" filter="blinds(horizontal)">
                                      <p:cBhvr>
                                        <p:cTn id="7" dur="500"/>
                                        <p:tgtEl>
                                          <p:spTgt spid="454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0"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p:spPr>
        <p:txBody>
          <a:bodyPr/>
          <a:lstStyle/>
          <a:p>
            <a:fld id="{816D5C2C-D4A5-4718-8396-CA7C3C7711B2}" type="slidenum">
              <a:rPr lang="zh-CN" altLang="en-US" smtClean="0">
                <a:ea typeface="宋体" charset="-122"/>
              </a:rPr>
              <a:pPr/>
              <a:t>58</a:t>
            </a:fld>
            <a:endParaRPr lang="zh-CN" altLang="en-US" smtClean="0">
              <a:ea typeface="宋体" charset="-122"/>
            </a:endParaRPr>
          </a:p>
        </p:txBody>
      </p:sp>
      <p:sp>
        <p:nvSpPr>
          <p:cNvPr id="57347" name="Rectangle 2"/>
          <p:cNvSpPr>
            <a:spLocks noChangeArrowheads="1"/>
          </p:cNvSpPr>
          <p:nvPr/>
        </p:nvSpPr>
        <p:spPr bwMode="auto">
          <a:xfrm>
            <a:off x="4305300" y="3257550"/>
            <a:ext cx="9144000" cy="0"/>
          </a:xfrm>
          <a:prstGeom prst="rect">
            <a:avLst/>
          </a:prstGeom>
          <a:noFill/>
          <a:ln w="6350">
            <a:noFill/>
            <a:miter lim="800000"/>
            <a:headEnd/>
            <a:tailEnd/>
          </a:ln>
        </p:spPr>
        <p:txBody>
          <a:bodyPr>
            <a:spAutoFit/>
          </a:bodyPr>
          <a:lstStyle/>
          <a:p>
            <a:endParaRPr lang="zh-CN" altLang="en-US"/>
          </a:p>
        </p:txBody>
      </p:sp>
      <p:sp>
        <p:nvSpPr>
          <p:cNvPr id="455683" name="Text Box 3"/>
          <p:cNvSpPr txBox="1">
            <a:spLocks noChangeArrowheads="1"/>
          </p:cNvSpPr>
          <p:nvPr/>
        </p:nvSpPr>
        <p:spPr bwMode="auto">
          <a:xfrm>
            <a:off x="127000" y="1771650"/>
            <a:ext cx="8839200" cy="1897063"/>
          </a:xfrm>
          <a:prstGeom prst="rect">
            <a:avLst/>
          </a:prstGeom>
          <a:noFill/>
          <a:ln w="6350">
            <a:noFill/>
            <a:miter lim="800000"/>
            <a:headEnd/>
            <a:tailEnd/>
          </a:ln>
        </p:spPr>
        <p:txBody>
          <a:bodyPr>
            <a:spAutoFit/>
          </a:bodyPr>
          <a:lstStyle/>
          <a:p>
            <a:pPr>
              <a:spcBef>
                <a:spcPct val="20000"/>
              </a:spcBef>
            </a:pPr>
            <a:r>
              <a:rPr lang="zh-CN" altLang="en-US" sz="2800">
                <a:latin typeface="楷体_GB2312" pitchFamily="49" charset="-122"/>
                <a:ea typeface="楷体_GB2312" pitchFamily="49" charset="-122"/>
              </a:rPr>
              <a:t>    例子:  </a:t>
            </a:r>
            <a:r>
              <a:rPr lang="en-US" altLang="zh-CN" sz="2800">
                <a:latin typeface="楷体_GB2312" pitchFamily="49" charset="-122"/>
                <a:ea typeface="楷体_GB2312" pitchFamily="49" charset="-122"/>
              </a:rPr>
              <a:t>m=2,n=6,          (t1,t2,t3,t4,t5,t6)=(8,6,5,4,4,1),k=4</a:t>
            </a:r>
          </a:p>
          <a:p>
            <a:pPr>
              <a:spcBef>
                <a:spcPct val="20000"/>
              </a:spcBef>
            </a:pPr>
            <a:endParaRPr lang="en-US" altLang="zh-CN" sz="2800">
              <a:latin typeface="楷体_GB2312" pitchFamily="49" charset="-122"/>
              <a:ea typeface="楷体_GB2312" pitchFamily="49" charset="-122"/>
            </a:endParaRPr>
          </a:p>
          <a:p>
            <a:pPr>
              <a:spcBef>
                <a:spcPct val="20000"/>
              </a:spcBef>
            </a:pPr>
            <a:r>
              <a:rPr lang="zh-CN" altLang="en-US">
                <a:solidFill>
                  <a:srgbClr val="FF0000"/>
                </a:solidFill>
                <a:latin typeface="楷体_GB2312" pitchFamily="49" charset="-122"/>
                <a:ea typeface="楷体_GB2312" pitchFamily="49" charset="-122"/>
              </a:rPr>
              <a:t>4个任务的最优调度   </a:t>
            </a:r>
            <a:r>
              <a:rPr lang="zh-CN" altLang="en-US">
                <a:solidFill>
                  <a:srgbClr val="0000CC"/>
                </a:solidFill>
                <a:latin typeface="楷体_GB2312" pitchFamily="49" charset="-122"/>
                <a:ea typeface="楷体_GB2312" pitchFamily="49" charset="-122"/>
              </a:rPr>
              <a:t>所有任务的调度   </a:t>
            </a:r>
            <a:r>
              <a:rPr lang="zh-CN" altLang="en-US">
                <a:solidFill>
                  <a:srgbClr val="FF0000"/>
                </a:solidFill>
                <a:latin typeface="楷体_GB2312" pitchFamily="49" charset="-122"/>
                <a:ea typeface="楷体_GB2312" pitchFamily="49" charset="-122"/>
              </a:rPr>
              <a:t>所有任务的最优调度</a:t>
            </a:r>
            <a:endParaRPr lang="en-US" altLang="zh-CN">
              <a:solidFill>
                <a:srgbClr val="FF0000"/>
              </a:solidFill>
              <a:latin typeface="楷体_GB2312" pitchFamily="49" charset="-122"/>
              <a:ea typeface="楷体_GB2312" pitchFamily="49" charset="-122"/>
            </a:endParaRPr>
          </a:p>
        </p:txBody>
      </p:sp>
      <p:sp>
        <p:nvSpPr>
          <p:cNvPr id="57349" name="Text Box 4"/>
          <p:cNvSpPr txBox="1">
            <a:spLocks noChangeArrowheads="1"/>
          </p:cNvSpPr>
          <p:nvPr/>
        </p:nvSpPr>
        <p:spPr bwMode="auto">
          <a:xfrm>
            <a:off x="2066925" y="6507163"/>
            <a:ext cx="549275" cy="92075"/>
          </a:xfrm>
          <a:prstGeom prst="rect">
            <a:avLst/>
          </a:prstGeom>
          <a:noFill/>
          <a:ln w="9525">
            <a:noFill/>
            <a:miter lim="800000"/>
            <a:headEnd/>
            <a:tailEnd/>
          </a:ln>
        </p:spPr>
        <p:txBody>
          <a:bodyPr vert="eaVert" wrap="none">
            <a:spAutoFit/>
          </a:bodyPr>
          <a:lstStyle/>
          <a:p>
            <a:endParaRPr lang="zh-CN" altLang="en-US"/>
          </a:p>
        </p:txBody>
      </p:sp>
      <p:graphicFrame>
        <p:nvGraphicFramePr>
          <p:cNvPr id="455812" name="Group 132"/>
          <p:cNvGraphicFramePr>
            <a:graphicFrameLocks noGrp="1"/>
          </p:cNvGraphicFramePr>
          <p:nvPr/>
        </p:nvGraphicFramePr>
        <p:xfrm>
          <a:off x="304800" y="4186238"/>
          <a:ext cx="2362200" cy="792480"/>
        </p:xfrm>
        <a:graphic>
          <a:graphicData uri="http://schemas.openxmlformats.org/drawingml/2006/table">
            <a:tbl>
              <a:tblPr/>
              <a:tblGrid>
                <a:gridCol w="685800"/>
                <a:gridCol w="228600"/>
                <a:gridCol w="304800"/>
                <a:gridCol w="457200"/>
                <a:gridCol w="685800"/>
              </a:tblGrid>
              <a:tr h="228600">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en-US" altLang="zh-CN" sz="2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sp>
        <p:nvSpPr>
          <p:cNvPr id="57366" name="Text Box 33"/>
          <p:cNvSpPr txBox="1">
            <a:spLocks noChangeArrowheads="1"/>
          </p:cNvSpPr>
          <p:nvPr/>
        </p:nvSpPr>
        <p:spPr bwMode="auto">
          <a:xfrm>
            <a:off x="609600" y="5257800"/>
            <a:ext cx="8229600" cy="1004888"/>
          </a:xfrm>
          <a:prstGeom prst="rect">
            <a:avLst/>
          </a:prstGeom>
          <a:noFill/>
          <a:ln w="9525">
            <a:noFill/>
            <a:miter lim="800000"/>
            <a:headEnd/>
            <a:tailEnd/>
          </a:ln>
        </p:spPr>
        <p:txBody>
          <a:bodyPr>
            <a:spAutoFit/>
          </a:bodyPr>
          <a:lstStyle/>
          <a:p>
            <a:pPr>
              <a:spcBef>
                <a:spcPct val="50000"/>
              </a:spcBef>
            </a:pPr>
            <a:r>
              <a:rPr lang="zh-CN" altLang="en-US"/>
              <a:t>最长的4个任务的最优调度时间为12，剩下任务用</a:t>
            </a:r>
            <a:r>
              <a:rPr lang="en-US" altLang="zh-CN"/>
              <a:t>LPT</a:t>
            </a:r>
            <a:r>
              <a:rPr lang="zh-CN" altLang="en-US"/>
              <a:t>规则</a:t>
            </a:r>
          </a:p>
          <a:p>
            <a:pPr>
              <a:spcBef>
                <a:spcPct val="50000"/>
              </a:spcBef>
            </a:pPr>
            <a:r>
              <a:rPr lang="en-US" altLang="zh-CN"/>
              <a:t>c=15, c*=14</a:t>
            </a:r>
          </a:p>
        </p:txBody>
      </p:sp>
      <p:sp>
        <p:nvSpPr>
          <p:cNvPr id="57367" name="Text Box 133"/>
          <p:cNvSpPr txBox="1">
            <a:spLocks noChangeArrowheads="1"/>
          </p:cNvSpPr>
          <p:nvPr/>
        </p:nvSpPr>
        <p:spPr bwMode="auto">
          <a:xfrm>
            <a:off x="1676400" y="3581400"/>
            <a:ext cx="685800" cy="457200"/>
          </a:xfrm>
          <a:prstGeom prst="rect">
            <a:avLst/>
          </a:prstGeom>
          <a:noFill/>
          <a:ln w="9525">
            <a:noFill/>
            <a:miter lim="800000"/>
            <a:headEnd/>
            <a:tailEnd/>
          </a:ln>
        </p:spPr>
        <p:txBody>
          <a:bodyPr>
            <a:spAutoFit/>
          </a:bodyPr>
          <a:lstStyle/>
          <a:p>
            <a:pPr>
              <a:spcBef>
                <a:spcPct val="50000"/>
              </a:spcBef>
            </a:pPr>
            <a:r>
              <a:rPr lang="zh-CN" altLang="en-US"/>
              <a:t>12</a:t>
            </a:r>
          </a:p>
        </p:txBody>
      </p:sp>
      <p:graphicFrame>
        <p:nvGraphicFramePr>
          <p:cNvPr id="455837" name="Group 157"/>
          <p:cNvGraphicFramePr>
            <a:graphicFrameLocks noGrp="1"/>
          </p:cNvGraphicFramePr>
          <p:nvPr/>
        </p:nvGraphicFramePr>
        <p:xfrm>
          <a:off x="3352800" y="4186238"/>
          <a:ext cx="2372043" cy="792480"/>
        </p:xfrm>
        <a:graphic>
          <a:graphicData uri="http://schemas.openxmlformats.org/drawingml/2006/table">
            <a:tbl>
              <a:tblPr/>
              <a:tblGrid>
                <a:gridCol w="685800"/>
                <a:gridCol w="228600"/>
                <a:gridCol w="304800"/>
                <a:gridCol w="381000"/>
                <a:gridCol w="381000"/>
                <a:gridCol w="182563"/>
                <a:gridCol w="208280"/>
              </a:tblGrid>
              <a:tr h="228600">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Verdana" pitchFamily="34" charset="0"/>
                          <a:ea typeface="宋体" pitchFamily="2" charset="-122"/>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en-US" altLang="zh-CN" sz="2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7388" name="Text Box 150"/>
          <p:cNvSpPr txBox="1">
            <a:spLocks noChangeArrowheads="1"/>
          </p:cNvSpPr>
          <p:nvPr/>
        </p:nvSpPr>
        <p:spPr bwMode="auto">
          <a:xfrm>
            <a:off x="5105400" y="3581400"/>
            <a:ext cx="685800" cy="457200"/>
          </a:xfrm>
          <a:prstGeom prst="rect">
            <a:avLst/>
          </a:prstGeom>
          <a:noFill/>
          <a:ln w="9525">
            <a:noFill/>
            <a:miter lim="800000"/>
            <a:headEnd/>
            <a:tailEnd/>
          </a:ln>
        </p:spPr>
        <p:txBody>
          <a:bodyPr>
            <a:spAutoFit/>
          </a:bodyPr>
          <a:lstStyle/>
          <a:p>
            <a:pPr>
              <a:spcBef>
                <a:spcPct val="50000"/>
              </a:spcBef>
            </a:pPr>
            <a:r>
              <a:rPr lang="zh-CN" altLang="en-US"/>
              <a:t>15</a:t>
            </a:r>
          </a:p>
        </p:txBody>
      </p:sp>
      <p:graphicFrame>
        <p:nvGraphicFramePr>
          <p:cNvPr id="455863" name="Group 183"/>
          <p:cNvGraphicFramePr>
            <a:graphicFrameLocks noGrp="1"/>
          </p:cNvGraphicFramePr>
          <p:nvPr/>
        </p:nvGraphicFramePr>
        <p:xfrm>
          <a:off x="6096000" y="4186238"/>
          <a:ext cx="2362200" cy="792480"/>
        </p:xfrm>
        <a:graphic>
          <a:graphicData uri="http://schemas.openxmlformats.org/drawingml/2006/table">
            <a:tbl>
              <a:tblPr/>
              <a:tblGrid>
                <a:gridCol w="685800"/>
                <a:gridCol w="228600"/>
                <a:gridCol w="228600"/>
                <a:gridCol w="381000"/>
                <a:gridCol w="381000"/>
                <a:gridCol w="457200"/>
              </a:tblGrid>
              <a:tr h="228600">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en-US" altLang="zh-CN" sz="2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7408" name="Text Box 174"/>
          <p:cNvSpPr txBox="1">
            <a:spLocks noChangeArrowheads="1"/>
          </p:cNvSpPr>
          <p:nvPr/>
        </p:nvSpPr>
        <p:spPr bwMode="auto">
          <a:xfrm>
            <a:off x="7696200" y="3581400"/>
            <a:ext cx="685800" cy="457200"/>
          </a:xfrm>
          <a:prstGeom prst="rect">
            <a:avLst/>
          </a:prstGeom>
          <a:noFill/>
          <a:ln w="9525">
            <a:noFill/>
            <a:miter lim="800000"/>
            <a:headEnd/>
            <a:tailEnd/>
          </a:ln>
        </p:spPr>
        <p:txBody>
          <a:bodyPr>
            <a:spAutoFit/>
          </a:bodyPr>
          <a:lstStyle/>
          <a:p>
            <a:pPr>
              <a:spcBef>
                <a:spcPct val="50000"/>
              </a:spcBef>
            </a:pPr>
            <a:r>
              <a:rPr lang="zh-CN" altLang="en-US"/>
              <a:t>14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5683"/>
                                        </p:tgtEl>
                                        <p:attrNameLst>
                                          <p:attrName>style.visibility</p:attrName>
                                        </p:attrNameLst>
                                      </p:cBhvr>
                                      <p:to>
                                        <p:strVal val="visible"/>
                                      </p:to>
                                    </p:set>
                                    <p:animEffect transition="in" filter="blinds(horizontal)">
                                      <p:cBhvr>
                                        <p:cTn id="7" dur="500"/>
                                        <p:tgtEl>
                                          <p:spTgt spid="455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3"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p:spPr>
        <p:txBody>
          <a:bodyPr/>
          <a:lstStyle/>
          <a:p>
            <a:fld id="{382C3FE4-D683-44F8-AF9D-261A9132FFF3}" type="slidenum">
              <a:rPr lang="zh-CN" altLang="en-US" smtClean="0">
                <a:ea typeface="宋体" charset="-122"/>
              </a:rPr>
              <a:pPr/>
              <a:t>59</a:t>
            </a:fld>
            <a:endParaRPr lang="zh-CN" altLang="en-US" smtClean="0">
              <a:ea typeface="宋体" charset="-122"/>
            </a:endParaRPr>
          </a:p>
        </p:txBody>
      </p:sp>
      <p:sp>
        <p:nvSpPr>
          <p:cNvPr id="58371" name="Rectangle 2"/>
          <p:cNvSpPr>
            <a:spLocks noGrp="1" noChangeArrowheads="1"/>
          </p:cNvSpPr>
          <p:nvPr>
            <p:ph type="title"/>
          </p:nvPr>
        </p:nvSpPr>
        <p:spPr>
          <a:xfrm>
            <a:off x="0" y="332656"/>
            <a:ext cx="8272462" cy="641350"/>
          </a:xfrm>
        </p:spPr>
        <p:txBody>
          <a:bodyPr/>
          <a:lstStyle/>
          <a:p>
            <a:pPr eaLnBrk="1" hangingPunct="1"/>
            <a:r>
              <a:rPr lang="zh-CN" altLang="en-US" sz="3600" dirty="0" smtClean="0"/>
              <a:t>独立</a:t>
            </a:r>
            <a:r>
              <a:rPr lang="zh-CN" altLang="en-US" sz="3600" dirty="0" smtClean="0"/>
              <a:t>任务的调度</a:t>
            </a:r>
            <a:endParaRPr lang="en-US" altLang="zh-CN" sz="3600" dirty="0" smtClean="0"/>
          </a:p>
        </p:txBody>
      </p:sp>
      <p:sp>
        <p:nvSpPr>
          <p:cNvPr id="58372" name="Rectangle 3"/>
          <p:cNvSpPr>
            <a:spLocks noChangeArrowheads="1"/>
          </p:cNvSpPr>
          <p:nvPr/>
        </p:nvSpPr>
        <p:spPr bwMode="auto">
          <a:xfrm>
            <a:off x="4305300" y="3257550"/>
            <a:ext cx="9144000" cy="0"/>
          </a:xfrm>
          <a:prstGeom prst="rect">
            <a:avLst/>
          </a:prstGeom>
          <a:noFill/>
          <a:ln w="6350">
            <a:noFill/>
            <a:miter lim="800000"/>
            <a:headEnd/>
            <a:tailEnd/>
          </a:ln>
        </p:spPr>
        <p:txBody>
          <a:bodyPr>
            <a:spAutoFit/>
          </a:bodyPr>
          <a:lstStyle/>
          <a:p>
            <a:endParaRPr lang="zh-CN" altLang="en-US"/>
          </a:p>
        </p:txBody>
      </p:sp>
      <p:sp>
        <p:nvSpPr>
          <p:cNvPr id="456708" name="Text Box 4"/>
          <p:cNvSpPr txBox="1">
            <a:spLocks noChangeArrowheads="1"/>
          </p:cNvSpPr>
          <p:nvPr/>
        </p:nvSpPr>
        <p:spPr bwMode="auto">
          <a:xfrm>
            <a:off x="609600" y="2071688"/>
            <a:ext cx="8077200" cy="3851275"/>
          </a:xfrm>
          <a:prstGeom prst="rect">
            <a:avLst/>
          </a:prstGeom>
          <a:noFill/>
          <a:ln w="6350">
            <a:noFill/>
            <a:miter lim="800000"/>
            <a:headEnd/>
            <a:tailEnd/>
          </a:ln>
        </p:spPr>
        <p:txBody>
          <a:bodyPr>
            <a:spAutoFit/>
          </a:bodyPr>
          <a:lstStyle/>
          <a:p>
            <a:pPr>
              <a:spcBef>
                <a:spcPct val="20000"/>
              </a:spcBef>
            </a:pPr>
            <a:r>
              <a:rPr lang="zh-CN" altLang="en-US" sz="2800">
                <a:solidFill>
                  <a:srgbClr val="0000CC"/>
                </a:solidFill>
                <a:latin typeface="楷体_GB2312" pitchFamily="49" charset="-122"/>
                <a:ea typeface="楷体_GB2312" pitchFamily="49" charset="-122"/>
              </a:rPr>
              <a:t>定理</a:t>
            </a:r>
            <a:r>
              <a:rPr lang="zh-CN" altLang="en-US" sz="2800">
                <a:solidFill>
                  <a:srgbClr val="0000CC"/>
                </a:solidFill>
                <a:latin typeface="楷体_GB2312" pitchFamily="49" charset="-122"/>
                <a:ea typeface="楷体_GB2312" pitchFamily="49" charset="-122"/>
                <a:sym typeface="Wingdings" pitchFamily="2" charset="2"/>
              </a:rPr>
              <a:t>:</a:t>
            </a:r>
            <a:r>
              <a:rPr lang="zh-CN" altLang="en-US" sz="2800">
                <a:latin typeface="楷体_GB2312" pitchFamily="49" charset="-122"/>
                <a:ea typeface="楷体_GB2312" pitchFamily="49" charset="-122"/>
                <a:sym typeface="Wingdings" pitchFamily="2" charset="2"/>
              </a:rPr>
              <a:t>(</a:t>
            </a:r>
            <a:r>
              <a:rPr lang="en-US" altLang="zh-CN" sz="2800">
                <a:latin typeface="楷体_GB2312" pitchFamily="49" charset="-122"/>
                <a:ea typeface="楷体_GB2312" pitchFamily="49" charset="-122"/>
                <a:sym typeface="Wingdings" pitchFamily="2" charset="2"/>
              </a:rPr>
              <a:t>Graham)</a:t>
            </a:r>
            <a:r>
              <a:rPr lang="zh-CN" altLang="en-US" sz="2800">
                <a:latin typeface="楷体_GB2312" pitchFamily="49" charset="-122"/>
                <a:ea typeface="楷体_GB2312" pitchFamily="49" charset="-122"/>
              </a:rPr>
              <a:t>令</a:t>
            </a:r>
            <a:r>
              <a:rPr lang="en-US" altLang="zh-CN" sz="2800">
                <a:latin typeface="楷体_GB2312" pitchFamily="49" charset="-122"/>
                <a:ea typeface="楷体_GB2312" pitchFamily="49" charset="-122"/>
              </a:rPr>
              <a:t>I</a:t>
            </a:r>
            <a:r>
              <a:rPr lang="zh-CN" altLang="en-US" sz="2800">
                <a:latin typeface="楷体_GB2312" pitchFamily="49" charset="-122"/>
                <a:ea typeface="楷体_GB2312" pitchFamily="49" charset="-122"/>
              </a:rPr>
              <a:t>表示</a:t>
            </a:r>
            <a:r>
              <a:rPr lang="en-US" altLang="zh-CN" sz="2800">
                <a:latin typeface="楷体_GB2312" pitchFamily="49" charset="-122"/>
                <a:ea typeface="楷体_GB2312" pitchFamily="49" charset="-122"/>
              </a:rPr>
              <a:t>m</a:t>
            </a:r>
            <a:r>
              <a:rPr lang="zh-CN" altLang="en-US" sz="2800">
                <a:latin typeface="楷体_GB2312" pitchFamily="49" charset="-122"/>
                <a:ea typeface="楷体_GB2312" pitchFamily="49" charset="-122"/>
              </a:rPr>
              <a:t>个机器的任务调度问题的实例。 </a:t>
            </a:r>
            <a:r>
              <a:rPr lang="en-US" altLang="zh-CN" sz="2800">
                <a:latin typeface="楷体_GB2312" pitchFamily="49" charset="-122"/>
                <a:ea typeface="楷体_GB2312" pitchFamily="49" charset="-122"/>
              </a:rPr>
              <a:t>F</a:t>
            </a:r>
            <a:r>
              <a:rPr lang="en-US" altLang="zh-CN" sz="2800" baseline="30000">
                <a:latin typeface="楷体_GB2312" pitchFamily="49" charset="-122"/>
                <a:ea typeface="楷体_GB2312" pitchFamily="49" charset="-122"/>
              </a:rPr>
              <a:t>*</a:t>
            </a:r>
            <a:r>
              <a:rPr lang="en-US" altLang="zh-CN" sz="2800">
                <a:latin typeface="楷体_GB2312" pitchFamily="49" charset="-122"/>
                <a:ea typeface="楷体_GB2312" pitchFamily="49" charset="-122"/>
              </a:rPr>
              <a:t>(I)</a:t>
            </a:r>
            <a:r>
              <a:rPr lang="zh-CN" altLang="en-US" sz="2800">
                <a:latin typeface="楷体_GB2312" pitchFamily="49" charset="-122"/>
                <a:ea typeface="楷体_GB2312" pitchFamily="49" charset="-122"/>
              </a:rPr>
              <a:t>表示</a:t>
            </a:r>
            <a:r>
              <a:rPr lang="en-US" altLang="zh-CN" sz="2800">
                <a:latin typeface="楷体_GB2312" pitchFamily="49" charset="-122"/>
                <a:ea typeface="楷体_GB2312" pitchFamily="49" charset="-122"/>
              </a:rPr>
              <a:t>I</a:t>
            </a:r>
            <a:r>
              <a:rPr lang="zh-CN" altLang="en-US" sz="2800">
                <a:latin typeface="楷体_GB2312" pitchFamily="49" charset="-122"/>
                <a:ea typeface="楷体_GB2312" pitchFamily="49" charset="-122"/>
              </a:rPr>
              <a:t>的最优调度完成时间。令</a:t>
            </a:r>
            <a:r>
              <a:rPr lang="en-US" altLang="zh-CN" sz="2800">
                <a:latin typeface="楷体_GB2312" pitchFamily="49" charset="-122"/>
                <a:ea typeface="楷体_GB2312" pitchFamily="49" charset="-122"/>
              </a:rPr>
              <a:t>F(I)</a:t>
            </a:r>
            <a:r>
              <a:rPr lang="zh-CN" altLang="en-US" sz="2800">
                <a:latin typeface="楷体_GB2312" pitchFamily="49" charset="-122"/>
                <a:ea typeface="楷体_GB2312" pitchFamily="49" charset="-122"/>
              </a:rPr>
              <a:t>表示利用上述调度规则的完成时间</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则有：</a:t>
            </a:r>
          </a:p>
          <a:p>
            <a:pPr algn="ctr">
              <a:spcBef>
                <a:spcPct val="20000"/>
              </a:spcBef>
            </a:pPr>
            <a:r>
              <a:rPr lang="en-US" altLang="zh-CN" sz="2800">
                <a:latin typeface="楷体_GB2312" pitchFamily="49" charset="-122"/>
                <a:ea typeface="楷体_GB2312" pitchFamily="49" charset="-122"/>
              </a:rPr>
              <a:t>|F</a:t>
            </a:r>
            <a:r>
              <a:rPr lang="en-US" altLang="zh-CN" sz="2800" baseline="30000">
                <a:latin typeface="楷体_GB2312" pitchFamily="49" charset="-122"/>
                <a:ea typeface="楷体_GB2312" pitchFamily="49" charset="-122"/>
              </a:rPr>
              <a:t>*</a:t>
            </a:r>
            <a:r>
              <a:rPr lang="en-US" altLang="zh-CN" sz="2800">
                <a:latin typeface="楷体_GB2312" pitchFamily="49" charset="-122"/>
                <a:ea typeface="楷体_GB2312" pitchFamily="49" charset="-122"/>
              </a:rPr>
              <a:t>(I)- F(I)|/ F</a:t>
            </a:r>
            <a:r>
              <a:rPr lang="en-US" altLang="zh-CN" sz="2800" baseline="30000">
                <a:latin typeface="楷体_GB2312" pitchFamily="49" charset="-122"/>
                <a:ea typeface="楷体_GB2312" pitchFamily="49" charset="-122"/>
              </a:rPr>
              <a:t>*</a:t>
            </a:r>
            <a:r>
              <a:rPr lang="en-US" altLang="zh-CN" sz="2800">
                <a:latin typeface="楷体_GB2312" pitchFamily="49" charset="-122"/>
                <a:ea typeface="楷体_GB2312" pitchFamily="49" charset="-122"/>
              </a:rPr>
              <a:t>(I)</a:t>
            </a:r>
            <a:r>
              <a:rPr lang="en-US" altLang="zh-CN" sz="2800">
                <a:latin typeface="楷体_GB2312" pitchFamily="49" charset="-122"/>
                <a:ea typeface="楷体_GB2312" pitchFamily="49" charset="-122"/>
                <a:sym typeface="Symbol" pitchFamily="18" charset="2"/>
              </a:rPr>
              <a:t>（1-1/m）/（1+k/m）</a:t>
            </a:r>
          </a:p>
          <a:p>
            <a:pPr>
              <a:spcBef>
                <a:spcPct val="20000"/>
              </a:spcBef>
            </a:pPr>
            <a:endParaRPr lang="zh-CN" altLang="en-US" sz="2800">
              <a:latin typeface="楷体_GB2312" pitchFamily="49" charset="-122"/>
              <a:ea typeface="楷体_GB2312" pitchFamily="49" charset="-122"/>
              <a:sym typeface="Symbol" pitchFamily="18" charset="2"/>
            </a:endParaRPr>
          </a:p>
          <a:p>
            <a:pPr>
              <a:spcBef>
                <a:spcPct val="20000"/>
              </a:spcBef>
            </a:pPr>
            <a:r>
              <a:rPr lang="en-US" altLang="zh-CN" sz="2800">
                <a:latin typeface="楷体_GB2312" pitchFamily="49" charset="-122"/>
                <a:ea typeface="楷体_GB2312" pitchFamily="49" charset="-122"/>
                <a:sym typeface="Symbol" pitchFamily="18" charset="2"/>
              </a:rPr>
              <a:t>m</a:t>
            </a:r>
            <a:r>
              <a:rPr lang="zh-CN" altLang="en-US" sz="2800">
                <a:latin typeface="楷体_GB2312" pitchFamily="49" charset="-122"/>
                <a:ea typeface="楷体_GB2312" pitchFamily="49" charset="-122"/>
              </a:rPr>
              <a:t>个机器</a:t>
            </a:r>
            <a:r>
              <a:rPr lang="en-US" altLang="zh-CN" sz="2800">
                <a:latin typeface="楷体_GB2312" pitchFamily="49" charset="-122"/>
                <a:ea typeface="楷体_GB2312" pitchFamily="49" charset="-122"/>
              </a:rPr>
              <a:t>k</a:t>
            </a:r>
            <a:r>
              <a:rPr lang="zh-CN" altLang="en-US" sz="2800">
                <a:latin typeface="楷体_GB2312" pitchFamily="49" charset="-122"/>
                <a:ea typeface="楷体_GB2312" pitchFamily="49" charset="-122"/>
              </a:rPr>
              <a:t>个任务调度的最优调度时间，用分支限界法需</a:t>
            </a:r>
            <a:r>
              <a:rPr lang="zh-CN" altLang="en-US" sz="2800">
                <a:latin typeface="楷体_GB2312" pitchFamily="49" charset="-122"/>
                <a:ea typeface="楷体_GB2312" pitchFamily="49" charset="-122"/>
                <a:sym typeface="Symbol" pitchFamily="18" charset="2"/>
              </a:rPr>
              <a:t>(</a:t>
            </a:r>
            <a:r>
              <a:rPr lang="en-US" altLang="zh-CN" sz="2800">
                <a:latin typeface="楷体_GB2312" pitchFamily="49" charset="-122"/>
                <a:ea typeface="楷体_GB2312" pitchFamily="49" charset="-122"/>
                <a:sym typeface="Symbol" pitchFamily="18" charset="2"/>
              </a:rPr>
              <a:t>m</a:t>
            </a:r>
            <a:r>
              <a:rPr lang="en-US" altLang="zh-CN" sz="2800" baseline="20000">
                <a:latin typeface="楷体_GB2312" pitchFamily="49" charset="-122"/>
                <a:ea typeface="楷体_GB2312" pitchFamily="49" charset="-122"/>
                <a:sym typeface="Symbol" pitchFamily="18" charset="2"/>
              </a:rPr>
              <a:t>k</a:t>
            </a:r>
            <a:r>
              <a:rPr lang="en-US" altLang="zh-CN" sz="2800">
                <a:latin typeface="楷体_GB2312" pitchFamily="49" charset="-122"/>
                <a:ea typeface="楷体_GB2312" pitchFamily="49" charset="-122"/>
                <a:sym typeface="Symbol" pitchFamily="18" charset="2"/>
              </a:rPr>
              <a:t>)，</a:t>
            </a:r>
            <a:r>
              <a:rPr lang="zh-CN" altLang="en-US" sz="2800">
                <a:latin typeface="楷体_GB2312" pitchFamily="49" charset="-122"/>
                <a:ea typeface="楷体_GB2312" pitchFamily="49" charset="-122"/>
                <a:sym typeface="Symbol" pitchFamily="18" charset="2"/>
              </a:rPr>
              <a:t>任务排序和</a:t>
            </a:r>
            <a:r>
              <a:rPr lang="en-US" altLang="zh-CN" sz="2800">
                <a:latin typeface="楷体_GB2312" pitchFamily="49" charset="-122"/>
                <a:ea typeface="楷体_GB2312" pitchFamily="49" charset="-122"/>
                <a:sym typeface="Symbol" pitchFamily="18" charset="2"/>
              </a:rPr>
              <a:t>LPT</a:t>
            </a:r>
            <a:r>
              <a:rPr lang="zh-CN" altLang="en-US" sz="2800">
                <a:latin typeface="楷体_GB2312" pitchFamily="49" charset="-122"/>
                <a:ea typeface="楷体_GB2312" pitchFamily="49" charset="-122"/>
                <a:sym typeface="Symbol" pitchFamily="18" charset="2"/>
              </a:rPr>
              <a:t>调度时间(</a:t>
            </a:r>
            <a:r>
              <a:rPr lang="en-US" altLang="zh-CN" sz="2800">
                <a:latin typeface="楷体_GB2312" pitchFamily="49" charset="-122"/>
                <a:ea typeface="楷体_GB2312" pitchFamily="49" charset="-122"/>
                <a:sym typeface="Symbol" pitchFamily="18" charset="2"/>
              </a:rPr>
              <a:t>nlogn)</a:t>
            </a:r>
          </a:p>
          <a:p>
            <a:pPr>
              <a:spcBef>
                <a:spcPct val="20000"/>
              </a:spcBef>
            </a:pPr>
            <a:r>
              <a:rPr lang="zh-CN" altLang="en-US" sz="2800">
                <a:latin typeface="楷体_GB2312" pitchFamily="49" charset="-122"/>
                <a:ea typeface="楷体_GB2312" pitchFamily="49" charset="-122"/>
                <a:sym typeface="Symbol" pitchFamily="18" charset="2"/>
              </a:rPr>
              <a:t>总时间： （</a:t>
            </a:r>
            <a:r>
              <a:rPr lang="en-US" altLang="zh-CN" sz="2800">
                <a:latin typeface="楷体_GB2312" pitchFamily="49" charset="-122"/>
                <a:ea typeface="楷体_GB2312" pitchFamily="49" charset="-122"/>
                <a:sym typeface="Symbol" pitchFamily="18" charset="2"/>
              </a:rPr>
              <a:t>nlogn+ m</a:t>
            </a:r>
            <a:r>
              <a:rPr lang="en-US" altLang="zh-CN" sz="2800" baseline="20000">
                <a:latin typeface="楷体_GB2312" pitchFamily="49" charset="-122"/>
                <a:ea typeface="楷体_GB2312" pitchFamily="49" charset="-122"/>
                <a:sym typeface="Symbol" pitchFamily="18" charset="2"/>
              </a:rPr>
              <a:t>k</a:t>
            </a:r>
            <a:r>
              <a:rPr lang="en-US" altLang="zh-CN" sz="2800">
                <a:latin typeface="楷体_GB2312" pitchFamily="49" charset="-122"/>
                <a:ea typeface="楷体_GB2312" pitchFamily="49" charset="-122"/>
                <a:sym typeface="Symbol" pitchFamily="18" charset="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6708"/>
                                        </p:tgtEl>
                                        <p:attrNameLst>
                                          <p:attrName>style.visibility</p:attrName>
                                        </p:attrNameLst>
                                      </p:cBhvr>
                                      <p:to>
                                        <p:strVal val="visible"/>
                                      </p:to>
                                    </p:set>
                                    <p:animEffect transition="in" filter="blinds(horizontal)">
                                      <p:cBhvr>
                                        <p:cTn id="7" dur="500"/>
                                        <p:tgtEl>
                                          <p:spTgt spid="456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5"/>
          <p:cNvSpPr>
            <a:spLocks noGrp="1"/>
          </p:cNvSpPr>
          <p:nvPr>
            <p:ph type="sldNum" sz="quarter" idx="12"/>
          </p:nvPr>
        </p:nvSpPr>
        <p:spPr>
          <a:noFill/>
        </p:spPr>
        <p:txBody>
          <a:bodyPr/>
          <a:lstStyle/>
          <a:p>
            <a:fld id="{1A60079D-F824-4AA1-B0E2-833DBF462D88}" type="slidenum">
              <a:rPr lang="zh-CN" altLang="en-US" smtClean="0">
                <a:ea typeface="宋体" charset="-122"/>
              </a:rPr>
              <a:pPr/>
              <a:t>6</a:t>
            </a:fld>
            <a:endParaRPr lang="zh-CN" altLang="en-US" smtClean="0">
              <a:ea typeface="宋体" charset="-122"/>
            </a:endParaRPr>
          </a:p>
        </p:txBody>
      </p:sp>
      <p:sp>
        <p:nvSpPr>
          <p:cNvPr id="1029" name="Rectangle 2"/>
          <p:cNvSpPr>
            <a:spLocks noGrp="1" noChangeArrowheads="1"/>
          </p:cNvSpPr>
          <p:nvPr>
            <p:ph type="title"/>
          </p:nvPr>
        </p:nvSpPr>
        <p:spPr>
          <a:xfrm>
            <a:off x="0" y="332656"/>
            <a:ext cx="8162925" cy="641350"/>
          </a:xfrm>
        </p:spPr>
        <p:txBody>
          <a:bodyPr/>
          <a:lstStyle/>
          <a:p>
            <a:pPr eaLnBrk="1" hangingPunct="1"/>
            <a:r>
              <a:rPr lang="zh-CN" altLang="en-US" sz="3600" dirty="0" smtClean="0"/>
              <a:t>近似</a:t>
            </a:r>
            <a:r>
              <a:rPr lang="zh-CN" altLang="en-US" sz="3600" dirty="0" smtClean="0"/>
              <a:t>算法的性能</a:t>
            </a:r>
          </a:p>
        </p:txBody>
      </p:sp>
      <p:grpSp>
        <p:nvGrpSpPr>
          <p:cNvPr id="2" name="Group 15"/>
          <p:cNvGrpSpPr>
            <a:grpSpLocks/>
          </p:cNvGrpSpPr>
          <p:nvPr/>
        </p:nvGrpSpPr>
        <p:grpSpPr bwMode="auto">
          <a:xfrm>
            <a:off x="683568" y="1268760"/>
            <a:ext cx="7940675" cy="4268788"/>
            <a:chOff x="432" y="1392"/>
            <a:chExt cx="5002" cy="2689"/>
          </a:xfrm>
        </p:grpSpPr>
        <p:sp>
          <p:nvSpPr>
            <p:cNvPr id="1031" name="Text Box 4"/>
            <p:cNvSpPr txBox="1">
              <a:spLocks noChangeArrowheads="1"/>
            </p:cNvSpPr>
            <p:nvPr/>
          </p:nvSpPr>
          <p:spPr bwMode="auto">
            <a:xfrm>
              <a:off x="432" y="1392"/>
              <a:ext cx="5002" cy="2589"/>
            </a:xfrm>
            <a:prstGeom prst="rect">
              <a:avLst/>
            </a:prstGeom>
            <a:noFill/>
            <a:ln w="6350">
              <a:noFill/>
              <a:miter lim="800000"/>
              <a:headEnd/>
              <a:tailEnd/>
            </a:ln>
          </p:spPr>
          <p:txBody>
            <a:bodyPr>
              <a:spAutoFit/>
            </a:bodyPr>
            <a:lstStyle/>
            <a:p>
              <a:pPr>
                <a:lnSpc>
                  <a:spcPct val="120000"/>
                </a:lnSpc>
                <a:spcBef>
                  <a:spcPct val="20000"/>
                </a:spcBef>
              </a:pPr>
              <a:r>
                <a:rPr lang="zh-CN" altLang="en-US" sz="2800" dirty="0">
                  <a:latin typeface="楷体_GB2312" pitchFamily="49" charset="-122"/>
                  <a:ea typeface="楷体_GB2312" pitchFamily="49" charset="-122"/>
                </a:rPr>
                <a:t>许多</a:t>
              </a:r>
              <a:r>
                <a:rPr lang="en-US" altLang="zh-CN" sz="2800" dirty="0">
                  <a:latin typeface="楷体_GB2312" pitchFamily="49" charset="-122"/>
                  <a:ea typeface="楷体_GB2312" pitchFamily="49" charset="-122"/>
                </a:rPr>
                <a:t>NP</a:t>
              </a:r>
              <a:r>
                <a:rPr lang="zh-CN" altLang="en-US" sz="2800" dirty="0">
                  <a:latin typeface="楷体_GB2312" pitchFamily="49" charset="-122"/>
                  <a:ea typeface="楷体_GB2312" pitchFamily="49" charset="-122"/>
                </a:rPr>
                <a:t>完全问题实质上是最优化问题。</a:t>
              </a:r>
              <a:r>
                <a:rPr lang="zh-CN" altLang="en-US" dirty="0">
                  <a:latin typeface="楷体_GB2312" pitchFamily="49" charset="-122"/>
                  <a:ea typeface="楷体_GB2312" pitchFamily="49" charset="-122"/>
                </a:rPr>
                <a:t>    </a:t>
              </a:r>
            </a:p>
            <a:p>
              <a:pPr>
                <a:lnSpc>
                  <a:spcPct val="120000"/>
                </a:lnSpc>
                <a:spcBef>
                  <a:spcPct val="20000"/>
                </a:spcBef>
              </a:pPr>
              <a:r>
                <a:rPr lang="zh-CN" altLang="en-US" sz="2800" dirty="0">
                  <a:latin typeface="楷体_GB2312" pitchFamily="49" charset="-122"/>
                  <a:ea typeface="楷体_GB2312" pitchFamily="49" charset="-122"/>
                </a:rPr>
                <a:t>若一个最优化问题的最优值为 </a:t>
              </a:r>
              <a:r>
                <a:rPr lang="en-US" altLang="zh-CN" sz="2800" dirty="0">
                  <a:latin typeface="楷体_GB2312" pitchFamily="49" charset="-122"/>
                  <a:ea typeface="楷体_GB2312" pitchFamily="49" charset="-122"/>
                </a:rPr>
                <a:t>c*，</a:t>
              </a:r>
              <a:r>
                <a:rPr lang="zh-CN" altLang="en-US" sz="2800" dirty="0">
                  <a:latin typeface="楷体_GB2312" pitchFamily="49" charset="-122"/>
                  <a:ea typeface="楷体_GB2312" pitchFamily="49" charset="-122"/>
                </a:rPr>
                <a:t>求解该问题的一个近似算法求得的近似最优解相应的目标函数值为 </a:t>
              </a:r>
              <a:r>
                <a:rPr lang="en-US" altLang="zh-CN" sz="2800" dirty="0">
                  <a:latin typeface="楷体_GB2312" pitchFamily="49" charset="-122"/>
                  <a:ea typeface="楷体_GB2312" pitchFamily="49" charset="-122"/>
                </a:rPr>
                <a:t>c，</a:t>
              </a:r>
              <a:r>
                <a:rPr lang="zh-CN" altLang="en-US" sz="2800" dirty="0">
                  <a:latin typeface="楷体_GB2312" pitchFamily="49" charset="-122"/>
                  <a:ea typeface="楷体_GB2312" pitchFamily="49" charset="-122"/>
                </a:rPr>
                <a:t>则将该</a:t>
              </a:r>
              <a:r>
                <a:rPr lang="zh-CN" altLang="en-US" sz="2800" b="1" dirty="0">
                  <a:solidFill>
                    <a:srgbClr val="0000FF"/>
                  </a:solidFill>
                  <a:latin typeface="楷体_GB2312" pitchFamily="49" charset="-122"/>
                  <a:ea typeface="楷体_GB2312" pitchFamily="49" charset="-122"/>
                </a:rPr>
                <a:t>近似算法的性能比</a:t>
              </a:r>
              <a:r>
                <a:rPr lang="zh-CN" altLang="en-US" sz="2800" dirty="0">
                  <a:latin typeface="楷体_GB2312" pitchFamily="49" charset="-122"/>
                  <a:ea typeface="楷体_GB2312" pitchFamily="49" charset="-122"/>
                </a:rPr>
                <a:t>定义为</a:t>
              </a:r>
            </a:p>
            <a:p>
              <a:pPr>
                <a:lnSpc>
                  <a:spcPct val="120000"/>
                </a:lnSpc>
                <a:spcBef>
                  <a:spcPct val="20000"/>
                </a:spcBef>
              </a:pPr>
              <a:r>
                <a:rPr lang="zh-CN" altLang="en-US" sz="2800" dirty="0">
                  <a:latin typeface="楷体_GB2312" pitchFamily="49" charset="-122"/>
                  <a:ea typeface="楷体_GB2312" pitchFamily="49" charset="-122"/>
                  <a:sym typeface="Symbol" pitchFamily="18" charset="2"/>
                </a:rPr>
                <a:t></a:t>
              </a:r>
              <a:r>
                <a:rPr lang="zh-CN" altLang="en-US" sz="2800" dirty="0">
                  <a:latin typeface="楷体_GB2312" pitchFamily="49" charset="-122"/>
                  <a:ea typeface="楷体_GB2312" pitchFamily="49" charset="-122"/>
                </a:rPr>
                <a:t>=</a:t>
              </a:r>
              <a:r>
                <a:rPr lang="zh-CN" altLang="en-US" sz="2800" dirty="0">
                  <a:solidFill>
                    <a:srgbClr val="0000FF"/>
                  </a:solidFill>
                  <a:latin typeface="楷体_GB2312" pitchFamily="49" charset="-122"/>
                  <a:ea typeface="楷体_GB2312" pitchFamily="49" charset="-122"/>
                </a:rPr>
                <a:t>           </a:t>
              </a:r>
              <a:endParaRPr lang="zh-CN" altLang="en-US" sz="2800" dirty="0">
                <a:latin typeface="楷体_GB2312" pitchFamily="49" charset="-122"/>
                <a:ea typeface="楷体_GB2312" pitchFamily="49" charset="-122"/>
              </a:endParaRPr>
            </a:p>
            <a:p>
              <a:pPr>
                <a:lnSpc>
                  <a:spcPct val="140000"/>
                </a:lnSpc>
                <a:spcBef>
                  <a:spcPct val="20000"/>
                </a:spcBef>
              </a:pPr>
              <a:r>
                <a:rPr lang="zh-CN" altLang="en-US" sz="2800" dirty="0">
                  <a:latin typeface="楷体_GB2312" pitchFamily="49" charset="-122"/>
                  <a:ea typeface="楷体_GB2312" pitchFamily="49" charset="-122"/>
                </a:rPr>
                <a:t>在通常情况下，该性能比是问题输入规模</a:t>
              </a:r>
              <a:r>
                <a:rPr lang="en-US" altLang="zh-CN" sz="2800" dirty="0">
                  <a:latin typeface="楷体_GB2312" pitchFamily="49" charset="-122"/>
                  <a:ea typeface="楷体_GB2312" pitchFamily="49" charset="-122"/>
                </a:rPr>
                <a:t>n</a:t>
              </a:r>
              <a:r>
                <a:rPr lang="zh-CN" altLang="en-US" sz="2800" dirty="0">
                  <a:latin typeface="楷体_GB2312" pitchFamily="49" charset="-122"/>
                  <a:ea typeface="楷体_GB2312" pitchFamily="49" charset="-122"/>
                </a:rPr>
                <a:t>的一个函数</a:t>
              </a:r>
              <a:r>
                <a:rPr lang="en-US" altLang="zh-CN" sz="2800" dirty="0">
                  <a:latin typeface="楷体_GB2312" pitchFamily="49" charset="-122"/>
                  <a:ea typeface="楷体_GB2312" pitchFamily="49" charset="-122"/>
                </a:rPr>
                <a:t>ρ(n)，</a:t>
              </a:r>
              <a:r>
                <a:rPr lang="zh-CN" altLang="en-US" sz="2800" dirty="0">
                  <a:latin typeface="楷体_GB2312" pitchFamily="49" charset="-122"/>
                  <a:ea typeface="楷体_GB2312" pitchFamily="49" charset="-122"/>
                </a:rPr>
                <a:t>即              ≤</a:t>
              </a:r>
              <a:r>
                <a:rPr lang="en-US" altLang="zh-CN" sz="2800" dirty="0">
                  <a:latin typeface="楷体_GB2312" pitchFamily="49" charset="-122"/>
                  <a:ea typeface="楷体_GB2312" pitchFamily="49" charset="-122"/>
                </a:rPr>
                <a:t>ρ(n)。</a:t>
              </a:r>
              <a:endParaRPr lang="zh-CN" altLang="en-US" sz="2800" dirty="0">
                <a:latin typeface="楷体_GB2312" pitchFamily="49" charset="-122"/>
                <a:ea typeface="楷体_GB2312" pitchFamily="49" charset="-122"/>
              </a:endParaRPr>
            </a:p>
          </p:txBody>
        </p:sp>
        <p:graphicFrame>
          <p:nvGraphicFramePr>
            <p:cNvPr id="1026" name="Object 5"/>
            <p:cNvGraphicFramePr>
              <a:graphicFrameLocks noChangeAspect="1"/>
            </p:cNvGraphicFramePr>
            <p:nvPr/>
          </p:nvGraphicFramePr>
          <p:xfrm>
            <a:off x="776" y="2792"/>
            <a:ext cx="1776" cy="480"/>
          </p:xfrm>
          <a:graphic>
            <a:graphicData uri="http://schemas.openxmlformats.org/presentationml/2006/ole">
              <p:oleObj spid="_x0000_s49154" r:id="rId3" imgW="914400" imgH="431800" progId="Equation.3">
                <p:embed/>
              </p:oleObj>
            </a:graphicData>
          </a:graphic>
        </p:graphicFrame>
        <p:graphicFrame>
          <p:nvGraphicFramePr>
            <p:cNvPr id="1027" name="Object 7"/>
            <p:cNvGraphicFramePr>
              <a:graphicFrameLocks noChangeAspect="1"/>
            </p:cNvGraphicFramePr>
            <p:nvPr/>
          </p:nvGraphicFramePr>
          <p:xfrm>
            <a:off x="2064" y="3552"/>
            <a:ext cx="1440" cy="529"/>
          </p:xfrm>
          <a:graphic>
            <a:graphicData uri="http://schemas.openxmlformats.org/presentationml/2006/ole">
              <p:oleObj spid="_x0000_s49155" r:id="rId4" imgW="914400" imgH="431800" progId="Equation.3">
                <p:embed/>
              </p:oleObj>
            </a:graphicData>
          </a:graphic>
        </p:graphicFrame>
      </p:gr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投影片編號版面配置區 5"/>
          <p:cNvSpPr>
            <a:spLocks noGrp="1"/>
          </p:cNvSpPr>
          <p:nvPr>
            <p:ph type="sldNum" sz="quarter" idx="12"/>
          </p:nvPr>
        </p:nvSpPr>
        <p:spPr>
          <a:noFill/>
        </p:spPr>
        <p:txBody>
          <a:bodyPr/>
          <a:lstStyle/>
          <a:p>
            <a:r>
              <a:rPr lang="zh-TW" altLang="en-US" smtClean="0"/>
              <a:t>9-</a:t>
            </a:r>
            <a:fld id="{4D27F8C4-7E4D-4242-986C-CAF35214EE0F}" type="slidenum">
              <a:rPr lang="zh-TW" altLang="en-US" smtClean="0"/>
              <a:pPr/>
              <a:t>60</a:t>
            </a:fld>
            <a:endParaRPr lang="zh-TW" altLang="en-US" smtClean="0"/>
          </a:p>
        </p:txBody>
      </p:sp>
      <p:sp>
        <p:nvSpPr>
          <p:cNvPr id="1028" name="Rectangle 2"/>
          <p:cNvSpPr>
            <a:spLocks noGrp="1" noChangeArrowheads="1"/>
          </p:cNvSpPr>
          <p:nvPr>
            <p:ph type="title"/>
          </p:nvPr>
        </p:nvSpPr>
        <p:spPr>
          <a:xfrm>
            <a:off x="609600" y="381000"/>
            <a:ext cx="7793038" cy="1143000"/>
          </a:xfrm>
        </p:spPr>
        <p:txBody>
          <a:bodyPr/>
          <a:lstStyle/>
          <a:p>
            <a:pPr eaLnBrk="1" hangingPunct="1"/>
            <a:r>
              <a:rPr lang="en-US" altLang="zh-TW" sz="4000" smtClean="0"/>
              <a:t>The Euclidean traveling salesperson problem (ETSP) </a:t>
            </a:r>
            <a:endParaRPr lang="zh-TW" altLang="en-US" sz="4000" smtClean="0"/>
          </a:p>
        </p:txBody>
      </p:sp>
      <p:sp>
        <p:nvSpPr>
          <p:cNvPr id="1029" name="Rectangle 3"/>
          <p:cNvSpPr>
            <a:spLocks noGrp="1" noChangeArrowheads="1"/>
          </p:cNvSpPr>
          <p:nvPr>
            <p:ph type="body" idx="1"/>
          </p:nvPr>
        </p:nvSpPr>
        <p:spPr>
          <a:xfrm>
            <a:off x="762000" y="1905000"/>
            <a:ext cx="7772400" cy="4648200"/>
          </a:xfrm>
        </p:spPr>
        <p:txBody>
          <a:bodyPr/>
          <a:lstStyle/>
          <a:p>
            <a:pPr eaLnBrk="1" hangingPunct="1"/>
            <a:r>
              <a:rPr lang="en-US" altLang="zh-TW" sz="2800" smtClean="0"/>
              <a:t>The ETSP is to find a shortest closed path through a set S of n points in the plane.</a:t>
            </a:r>
          </a:p>
          <a:p>
            <a:pPr algn="just" eaLnBrk="1" hangingPunct="1"/>
            <a:r>
              <a:rPr lang="en-US" altLang="zh-TW" sz="2800" smtClean="0"/>
              <a:t>The ETSP is NP-hard</a:t>
            </a:r>
            <a:r>
              <a:rPr lang="en-US" altLang="zh-TW" smtClean="0"/>
              <a:t>.</a:t>
            </a:r>
          </a:p>
          <a:p>
            <a:pPr eaLnBrk="1" hangingPunct="1"/>
            <a:endParaRPr lang="zh-TW" altLang="en-US" smtClean="0"/>
          </a:p>
        </p:txBody>
      </p:sp>
      <p:graphicFrame>
        <p:nvGraphicFramePr>
          <p:cNvPr id="1026" name="Object 4"/>
          <p:cNvGraphicFramePr>
            <a:graphicFrameLocks noChangeAspect="1"/>
          </p:cNvGraphicFramePr>
          <p:nvPr/>
        </p:nvGraphicFramePr>
        <p:xfrm>
          <a:off x="1524000" y="3733800"/>
          <a:ext cx="5172075" cy="2286000"/>
        </p:xfrm>
        <a:graphic>
          <a:graphicData uri="http://schemas.openxmlformats.org/presentationml/2006/ole">
            <p:oleObj spid="_x0000_s1026" name="BMP 图像" r:id="rId3" imgW="5172797" imgH="2467319" progId="PBrush">
              <p:embed/>
            </p:oleObj>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編號版面配置區 5"/>
          <p:cNvSpPr>
            <a:spLocks noGrp="1"/>
          </p:cNvSpPr>
          <p:nvPr>
            <p:ph type="sldNum" sz="quarter" idx="12"/>
          </p:nvPr>
        </p:nvSpPr>
        <p:spPr>
          <a:noFill/>
        </p:spPr>
        <p:txBody>
          <a:bodyPr/>
          <a:lstStyle/>
          <a:p>
            <a:r>
              <a:rPr lang="zh-TW" altLang="en-US" smtClean="0"/>
              <a:t>9-</a:t>
            </a:r>
            <a:fld id="{DBBC30CF-9928-4AA6-A57F-B1B2D3ADC223}" type="slidenum">
              <a:rPr lang="zh-TW" altLang="en-US" smtClean="0"/>
              <a:pPr/>
              <a:t>61</a:t>
            </a:fld>
            <a:endParaRPr lang="zh-TW" altLang="en-US" smtClean="0"/>
          </a:p>
        </p:txBody>
      </p:sp>
      <p:sp>
        <p:nvSpPr>
          <p:cNvPr id="24579" name="Rectangle 2"/>
          <p:cNvSpPr>
            <a:spLocks noGrp="1" noChangeArrowheads="1"/>
          </p:cNvSpPr>
          <p:nvPr>
            <p:ph type="title"/>
          </p:nvPr>
        </p:nvSpPr>
        <p:spPr>
          <a:xfrm>
            <a:off x="381000" y="609600"/>
            <a:ext cx="8534400" cy="762000"/>
          </a:xfrm>
        </p:spPr>
        <p:txBody>
          <a:bodyPr/>
          <a:lstStyle/>
          <a:p>
            <a:pPr eaLnBrk="1" hangingPunct="1"/>
            <a:r>
              <a:rPr lang="en-US" altLang="zh-TW" sz="4000" smtClean="0"/>
              <a:t>An approximation algorithm for ETSP</a:t>
            </a:r>
            <a:endParaRPr lang="zh-TW" altLang="en-US" sz="4000" smtClean="0"/>
          </a:p>
        </p:txBody>
      </p:sp>
      <p:sp>
        <p:nvSpPr>
          <p:cNvPr id="24580" name="Rectangle 3"/>
          <p:cNvSpPr>
            <a:spLocks noGrp="1" noChangeArrowheads="1"/>
          </p:cNvSpPr>
          <p:nvPr>
            <p:ph type="body" idx="1"/>
          </p:nvPr>
        </p:nvSpPr>
        <p:spPr>
          <a:xfrm>
            <a:off x="755576" y="1556792"/>
            <a:ext cx="7772400" cy="4114800"/>
          </a:xfrm>
        </p:spPr>
        <p:txBody>
          <a:bodyPr/>
          <a:lstStyle/>
          <a:p>
            <a:pPr eaLnBrk="1" hangingPunct="1">
              <a:lnSpc>
                <a:spcPct val="90000"/>
              </a:lnSpc>
            </a:pPr>
            <a:r>
              <a:rPr lang="en-US" altLang="zh-TW" sz="2800" u="sng" dirty="0" smtClean="0">
                <a:solidFill>
                  <a:schemeClr val="hlink"/>
                </a:solidFill>
              </a:rPr>
              <a:t>Input:</a:t>
            </a:r>
            <a:r>
              <a:rPr lang="en-US" altLang="zh-TW" sz="2800" dirty="0" smtClean="0"/>
              <a:t> A set S of n points in the plane.</a:t>
            </a:r>
            <a:endParaRPr lang="en-US" altLang="zh-TW" sz="2800" u="sng" dirty="0" smtClean="0">
              <a:solidFill>
                <a:schemeClr val="hlink"/>
              </a:solidFill>
            </a:endParaRPr>
          </a:p>
          <a:p>
            <a:pPr eaLnBrk="1" hangingPunct="1">
              <a:lnSpc>
                <a:spcPct val="90000"/>
              </a:lnSpc>
            </a:pPr>
            <a:r>
              <a:rPr lang="en-US" altLang="zh-TW" sz="2800" u="sng" dirty="0" smtClean="0">
                <a:solidFill>
                  <a:schemeClr val="hlink"/>
                </a:solidFill>
              </a:rPr>
              <a:t>Output:</a:t>
            </a:r>
            <a:r>
              <a:rPr lang="en-US" altLang="zh-TW" sz="2800" dirty="0" smtClean="0"/>
              <a:t> An approximate traveling salesperson tour of S.</a:t>
            </a:r>
            <a:endParaRPr lang="en-US" altLang="zh-TW" sz="2800" u="sng" dirty="0" smtClean="0">
              <a:solidFill>
                <a:schemeClr val="hlink"/>
              </a:solidFill>
            </a:endParaRPr>
          </a:p>
          <a:p>
            <a:pPr eaLnBrk="1" hangingPunct="1">
              <a:lnSpc>
                <a:spcPct val="90000"/>
              </a:lnSpc>
              <a:buFont typeface="Wingdings" pitchFamily="2" charset="2"/>
              <a:buNone/>
            </a:pPr>
            <a:r>
              <a:rPr lang="en-US" altLang="zh-TW" sz="2800" u="sng" dirty="0" smtClean="0">
                <a:solidFill>
                  <a:schemeClr val="hlink"/>
                </a:solidFill>
              </a:rPr>
              <a:t>Step 1:</a:t>
            </a:r>
            <a:r>
              <a:rPr lang="en-US" altLang="zh-TW" sz="2800" dirty="0" smtClean="0"/>
              <a:t> Find a </a:t>
            </a:r>
            <a:r>
              <a:rPr lang="en-US" altLang="zh-TW" sz="2800" u="sng" dirty="0" smtClean="0">
                <a:solidFill>
                  <a:schemeClr val="hlink"/>
                </a:solidFill>
              </a:rPr>
              <a:t>minimal spanning tree</a:t>
            </a:r>
            <a:r>
              <a:rPr lang="en-US" altLang="zh-TW" sz="2800" dirty="0" smtClean="0"/>
              <a:t> T of S.</a:t>
            </a:r>
            <a:endParaRPr lang="en-US" altLang="zh-TW" sz="2800" u="sng" dirty="0" smtClean="0">
              <a:solidFill>
                <a:schemeClr val="hlink"/>
              </a:solidFill>
            </a:endParaRPr>
          </a:p>
          <a:p>
            <a:pPr eaLnBrk="1" hangingPunct="1">
              <a:lnSpc>
                <a:spcPct val="90000"/>
              </a:lnSpc>
              <a:buFont typeface="Wingdings" pitchFamily="2" charset="2"/>
              <a:buNone/>
            </a:pPr>
            <a:r>
              <a:rPr lang="en-US" altLang="zh-TW" sz="2800" u="sng" dirty="0" smtClean="0">
                <a:solidFill>
                  <a:schemeClr val="hlink"/>
                </a:solidFill>
              </a:rPr>
              <a:t>Step 2:</a:t>
            </a:r>
            <a:r>
              <a:rPr lang="en-US" altLang="zh-TW" sz="2800" dirty="0" smtClean="0"/>
              <a:t> Find a </a:t>
            </a:r>
            <a:r>
              <a:rPr lang="en-US" altLang="zh-TW" sz="2800" u="sng" dirty="0" smtClean="0">
                <a:solidFill>
                  <a:schemeClr val="hlink"/>
                </a:solidFill>
              </a:rPr>
              <a:t>minimal Euclidean weighted matching</a:t>
            </a:r>
            <a:r>
              <a:rPr lang="en-US" altLang="zh-TW" sz="2800" dirty="0" smtClean="0"/>
              <a:t> M on the set of vertices of odd degrees in T. Let G=M</a:t>
            </a:r>
            <a:r>
              <a:rPr lang="en-US" altLang="zh-TW" sz="2800" dirty="0" smtClean="0">
                <a:latin typeface="Times New Roman" pitchFamily="18" charset="0"/>
              </a:rPr>
              <a:t>∪</a:t>
            </a:r>
            <a:r>
              <a:rPr lang="en-US" altLang="zh-TW" sz="2800" dirty="0" smtClean="0"/>
              <a:t>T.</a:t>
            </a:r>
            <a:endParaRPr lang="en-US" altLang="zh-TW" sz="2800" u="sng" dirty="0" smtClean="0">
              <a:solidFill>
                <a:schemeClr val="hlink"/>
              </a:solidFill>
            </a:endParaRPr>
          </a:p>
          <a:p>
            <a:pPr eaLnBrk="1" hangingPunct="1">
              <a:lnSpc>
                <a:spcPct val="90000"/>
              </a:lnSpc>
              <a:buFont typeface="Wingdings" pitchFamily="2" charset="2"/>
              <a:buNone/>
            </a:pPr>
            <a:r>
              <a:rPr lang="en-US" altLang="zh-TW" sz="2800" u="sng" dirty="0" smtClean="0">
                <a:solidFill>
                  <a:schemeClr val="hlink"/>
                </a:solidFill>
              </a:rPr>
              <a:t>Step 3:</a:t>
            </a:r>
            <a:r>
              <a:rPr lang="en-US" altLang="zh-TW" sz="2800" dirty="0" smtClean="0"/>
              <a:t> Find an </a:t>
            </a:r>
            <a:r>
              <a:rPr lang="en-US" altLang="zh-TW" sz="2800" u="sng" dirty="0" err="1" smtClean="0">
                <a:solidFill>
                  <a:schemeClr val="hlink"/>
                </a:solidFill>
              </a:rPr>
              <a:t>Eulerian</a:t>
            </a:r>
            <a:r>
              <a:rPr lang="en-US" altLang="zh-TW" sz="2800" u="sng" dirty="0" smtClean="0">
                <a:solidFill>
                  <a:schemeClr val="hlink"/>
                </a:solidFill>
              </a:rPr>
              <a:t> cycle</a:t>
            </a:r>
            <a:r>
              <a:rPr lang="en-US" altLang="zh-TW" sz="2800" dirty="0" smtClean="0"/>
              <a:t> of G and then traverse it to find a </a:t>
            </a:r>
            <a:r>
              <a:rPr lang="en-US" altLang="zh-TW" sz="2800" u="sng" dirty="0" smtClean="0">
                <a:solidFill>
                  <a:schemeClr val="hlink"/>
                </a:solidFill>
              </a:rPr>
              <a:t>Hamiltonian cycle</a:t>
            </a:r>
            <a:r>
              <a:rPr lang="en-US" altLang="zh-TW" sz="2800" dirty="0" smtClean="0"/>
              <a:t> as an approximate tour of ETSP by bypassing all previously visited vertices.</a:t>
            </a:r>
            <a:endParaRPr lang="zh-TW" altLang="en-US" sz="2800"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投影片編號版面配置區 5"/>
          <p:cNvSpPr>
            <a:spLocks noGrp="1"/>
          </p:cNvSpPr>
          <p:nvPr>
            <p:ph type="sldNum" sz="quarter" idx="12"/>
          </p:nvPr>
        </p:nvSpPr>
        <p:spPr>
          <a:noFill/>
        </p:spPr>
        <p:txBody>
          <a:bodyPr/>
          <a:lstStyle/>
          <a:p>
            <a:r>
              <a:rPr lang="zh-TW" altLang="en-US" smtClean="0"/>
              <a:t>9-</a:t>
            </a:r>
            <a:fld id="{CAC7B259-C593-412D-AC7E-2CB594CF8347}" type="slidenum">
              <a:rPr lang="zh-TW" altLang="en-US" smtClean="0"/>
              <a:pPr/>
              <a:t>62</a:t>
            </a:fld>
            <a:endParaRPr lang="zh-TW" altLang="en-US" smtClean="0"/>
          </a:p>
        </p:txBody>
      </p:sp>
      <p:sp>
        <p:nvSpPr>
          <p:cNvPr id="2052" name="Rectangle 3"/>
          <p:cNvSpPr>
            <a:spLocks noGrp="1" noChangeArrowheads="1"/>
          </p:cNvSpPr>
          <p:nvPr>
            <p:ph type="body" idx="1"/>
          </p:nvPr>
        </p:nvSpPr>
        <p:spPr/>
        <p:txBody>
          <a:bodyPr/>
          <a:lstStyle/>
          <a:p>
            <a:pPr eaLnBrk="1" hangingPunct="1"/>
            <a:r>
              <a:rPr lang="en-US" altLang="zh-TW" sz="2800" u="sng" smtClean="0">
                <a:solidFill>
                  <a:schemeClr val="hlink"/>
                </a:solidFill>
              </a:rPr>
              <a:t>Step1:</a:t>
            </a:r>
            <a:r>
              <a:rPr lang="en-US" altLang="zh-TW" sz="2800" smtClean="0"/>
              <a:t> Find a minimal spanning tree.</a:t>
            </a:r>
            <a:r>
              <a:rPr lang="en-US" altLang="zh-TW" smtClean="0"/>
              <a:t> </a:t>
            </a:r>
          </a:p>
        </p:txBody>
      </p:sp>
      <p:graphicFrame>
        <p:nvGraphicFramePr>
          <p:cNvPr id="2050" name="Object 4"/>
          <p:cNvGraphicFramePr>
            <a:graphicFrameLocks noChangeAspect="1"/>
          </p:cNvGraphicFramePr>
          <p:nvPr/>
        </p:nvGraphicFramePr>
        <p:xfrm>
          <a:off x="1752600" y="2895600"/>
          <a:ext cx="4981575" cy="2562225"/>
        </p:xfrm>
        <a:graphic>
          <a:graphicData uri="http://schemas.openxmlformats.org/presentationml/2006/ole">
            <p:oleObj spid="_x0000_s2050" name="BMP 图像" r:id="rId3" imgW="4982270" imgH="2561905" progId="PBrush">
              <p:embed/>
            </p:oleObj>
          </a:graphicData>
        </a:graphic>
      </p:graphicFrame>
      <p:sp>
        <p:nvSpPr>
          <p:cNvPr id="2053" name="Rectangle 6"/>
          <p:cNvSpPr>
            <a:spLocks noGrp="1" noChangeArrowheads="1"/>
          </p:cNvSpPr>
          <p:nvPr>
            <p:ph type="title"/>
          </p:nvPr>
        </p:nvSpPr>
        <p:spPr>
          <a:xfrm>
            <a:off x="0" y="332656"/>
            <a:ext cx="7993063" cy="762000"/>
          </a:xfrm>
          <a:noFill/>
        </p:spPr>
        <p:txBody>
          <a:bodyPr/>
          <a:lstStyle/>
          <a:p>
            <a:pPr eaLnBrk="1" hangingPunct="1"/>
            <a:r>
              <a:rPr lang="en-US" altLang="zh-TW" sz="4000" dirty="0" smtClean="0"/>
              <a:t>An example for ETSP algorithm</a:t>
            </a:r>
            <a:endParaRPr lang="zh-TW" altLang="en-US" sz="4000"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投影片編號版面配置區 5"/>
          <p:cNvSpPr>
            <a:spLocks noGrp="1"/>
          </p:cNvSpPr>
          <p:nvPr>
            <p:ph type="sldNum" sz="quarter" idx="12"/>
          </p:nvPr>
        </p:nvSpPr>
        <p:spPr>
          <a:noFill/>
        </p:spPr>
        <p:txBody>
          <a:bodyPr/>
          <a:lstStyle/>
          <a:p>
            <a:r>
              <a:rPr lang="zh-TW" altLang="en-US" smtClean="0"/>
              <a:t>9-</a:t>
            </a:r>
            <a:fld id="{6B8EE0D9-642E-43AA-AB21-04BB0B0135FA}" type="slidenum">
              <a:rPr lang="zh-TW" altLang="en-US" smtClean="0"/>
              <a:pPr/>
              <a:t>63</a:t>
            </a:fld>
            <a:endParaRPr lang="zh-TW" altLang="en-US" smtClean="0"/>
          </a:p>
        </p:txBody>
      </p:sp>
      <p:sp>
        <p:nvSpPr>
          <p:cNvPr id="3077" name="Rectangle 3"/>
          <p:cNvSpPr>
            <a:spLocks noGrp="1" noChangeArrowheads="1"/>
          </p:cNvSpPr>
          <p:nvPr>
            <p:ph type="body" idx="1"/>
          </p:nvPr>
        </p:nvSpPr>
        <p:spPr/>
        <p:txBody>
          <a:bodyPr/>
          <a:lstStyle/>
          <a:p>
            <a:pPr eaLnBrk="1" hangingPunct="1"/>
            <a:r>
              <a:rPr lang="en-US" altLang="zh-TW" sz="2800" u="sng" smtClean="0">
                <a:solidFill>
                  <a:schemeClr val="hlink"/>
                </a:solidFill>
              </a:rPr>
              <a:t>Step2:</a:t>
            </a:r>
            <a:r>
              <a:rPr lang="en-US" altLang="zh-TW" sz="2800" smtClean="0"/>
              <a:t> Perform weighted matching. The number of points with odd degrees must be even because                  is even.</a:t>
            </a:r>
            <a:endParaRPr lang="zh-TW" altLang="en-US" sz="2800" smtClean="0"/>
          </a:p>
        </p:txBody>
      </p:sp>
      <p:graphicFrame>
        <p:nvGraphicFramePr>
          <p:cNvPr id="3074" name="Object 4"/>
          <p:cNvGraphicFramePr>
            <a:graphicFrameLocks noChangeAspect="1"/>
          </p:cNvGraphicFramePr>
          <p:nvPr/>
        </p:nvGraphicFramePr>
        <p:xfrm>
          <a:off x="3657600" y="2362200"/>
          <a:ext cx="1493838" cy="865188"/>
        </p:xfrm>
        <a:graphic>
          <a:graphicData uri="http://schemas.openxmlformats.org/presentationml/2006/ole">
            <p:oleObj spid="_x0000_s3074" name="Equation" r:id="rId3" imgW="736560" imgH="431640" progId="Equation.3">
              <p:embed/>
            </p:oleObj>
          </a:graphicData>
        </a:graphic>
      </p:graphicFrame>
      <p:graphicFrame>
        <p:nvGraphicFramePr>
          <p:cNvPr id="3075" name="Object 5"/>
          <p:cNvGraphicFramePr>
            <a:graphicFrameLocks noChangeAspect="1"/>
          </p:cNvGraphicFramePr>
          <p:nvPr/>
        </p:nvGraphicFramePr>
        <p:xfrm>
          <a:off x="2286000" y="3581400"/>
          <a:ext cx="4419600" cy="2314575"/>
        </p:xfrm>
        <a:graphic>
          <a:graphicData uri="http://schemas.openxmlformats.org/presentationml/2006/ole">
            <p:oleObj spid="_x0000_s3075" name="BMP 图像" r:id="rId4" imgW="5001323" imgH="2619048" progId="PBrush">
              <p:embed/>
            </p:oleObj>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投影片編號版面配置區 5"/>
          <p:cNvSpPr>
            <a:spLocks noGrp="1"/>
          </p:cNvSpPr>
          <p:nvPr>
            <p:ph type="sldNum" sz="quarter" idx="12"/>
          </p:nvPr>
        </p:nvSpPr>
        <p:spPr>
          <a:noFill/>
        </p:spPr>
        <p:txBody>
          <a:bodyPr/>
          <a:lstStyle/>
          <a:p>
            <a:r>
              <a:rPr lang="zh-TW" altLang="en-US" smtClean="0"/>
              <a:t>9-</a:t>
            </a:r>
            <a:fld id="{BC94D112-0EBB-4FE3-9100-F4D62E05BBB0}" type="slidenum">
              <a:rPr lang="zh-TW" altLang="en-US" smtClean="0"/>
              <a:pPr/>
              <a:t>64</a:t>
            </a:fld>
            <a:endParaRPr lang="zh-TW" altLang="en-US" smtClean="0"/>
          </a:p>
        </p:txBody>
      </p:sp>
      <p:sp>
        <p:nvSpPr>
          <p:cNvPr id="4101" name="Rectangle 3"/>
          <p:cNvSpPr>
            <a:spLocks noGrp="1" noChangeArrowheads="1"/>
          </p:cNvSpPr>
          <p:nvPr>
            <p:ph type="body" idx="1"/>
          </p:nvPr>
        </p:nvSpPr>
        <p:spPr>
          <a:xfrm>
            <a:off x="762000" y="990600"/>
            <a:ext cx="7772400" cy="4114800"/>
          </a:xfrm>
        </p:spPr>
        <p:txBody>
          <a:bodyPr/>
          <a:lstStyle/>
          <a:p>
            <a:pPr eaLnBrk="1" hangingPunct="1"/>
            <a:r>
              <a:rPr lang="en-US" altLang="zh-TW" sz="2800" u="sng" smtClean="0">
                <a:solidFill>
                  <a:schemeClr val="hlink"/>
                </a:solidFill>
              </a:rPr>
              <a:t>Step3:</a:t>
            </a:r>
            <a:r>
              <a:rPr lang="en-US" altLang="zh-TW" sz="2800" smtClean="0"/>
              <a:t> Construct the tour with an Eulerian cycle and a Hamiltonian cycle. </a:t>
            </a:r>
          </a:p>
        </p:txBody>
      </p:sp>
      <p:graphicFrame>
        <p:nvGraphicFramePr>
          <p:cNvPr id="4098" name="Object 4"/>
          <p:cNvGraphicFramePr>
            <a:graphicFrameLocks noChangeAspect="1"/>
          </p:cNvGraphicFramePr>
          <p:nvPr/>
        </p:nvGraphicFramePr>
        <p:xfrm>
          <a:off x="1752600" y="2209800"/>
          <a:ext cx="5267325" cy="1981200"/>
        </p:xfrm>
        <a:graphic>
          <a:graphicData uri="http://schemas.openxmlformats.org/presentationml/2006/ole">
            <p:oleObj spid="_x0000_s4098" name="BMP 图像" r:id="rId3" imgW="5266667" imgH="2276793" progId="PBrush">
              <p:embed/>
            </p:oleObj>
          </a:graphicData>
        </a:graphic>
      </p:graphicFrame>
      <p:graphicFrame>
        <p:nvGraphicFramePr>
          <p:cNvPr id="4099" name="Object 5"/>
          <p:cNvGraphicFramePr>
            <a:graphicFrameLocks noChangeAspect="1"/>
          </p:cNvGraphicFramePr>
          <p:nvPr/>
        </p:nvGraphicFramePr>
        <p:xfrm>
          <a:off x="1676400" y="3962400"/>
          <a:ext cx="5172075" cy="2286000"/>
        </p:xfrm>
        <a:graphic>
          <a:graphicData uri="http://schemas.openxmlformats.org/presentationml/2006/ole">
            <p:oleObj spid="_x0000_s4099" name="BMP 图像" r:id="rId4" imgW="5172797" imgH="2467319" progId="PBrush">
              <p:embed/>
            </p:oleObj>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編號版面配置區 5"/>
          <p:cNvSpPr>
            <a:spLocks noGrp="1"/>
          </p:cNvSpPr>
          <p:nvPr>
            <p:ph type="sldNum" sz="quarter" idx="12"/>
          </p:nvPr>
        </p:nvSpPr>
        <p:spPr>
          <a:noFill/>
        </p:spPr>
        <p:txBody>
          <a:bodyPr/>
          <a:lstStyle/>
          <a:p>
            <a:r>
              <a:rPr lang="zh-TW" altLang="en-US" smtClean="0"/>
              <a:t>9-</a:t>
            </a:r>
            <a:fld id="{19B74731-8280-493D-9FC0-318141F0A6FA}" type="slidenum">
              <a:rPr lang="zh-TW" altLang="en-US" smtClean="0"/>
              <a:pPr/>
              <a:t>65</a:t>
            </a:fld>
            <a:endParaRPr lang="zh-TW" altLang="en-US" smtClean="0"/>
          </a:p>
        </p:txBody>
      </p:sp>
      <p:sp>
        <p:nvSpPr>
          <p:cNvPr id="25603" name="Rectangle 3"/>
          <p:cNvSpPr>
            <a:spLocks noGrp="1" noChangeArrowheads="1"/>
          </p:cNvSpPr>
          <p:nvPr>
            <p:ph type="body" idx="1"/>
          </p:nvPr>
        </p:nvSpPr>
        <p:spPr>
          <a:xfrm>
            <a:off x="685800" y="1143000"/>
            <a:ext cx="7772400" cy="4648200"/>
          </a:xfrm>
        </p:spPr>
        <p:txBody>
          <a:bodyPr/>
          <a:lstStyle/>
          <a:p>
            <a:pPr eaLnBrk="1" hangingPunct="1">
              <a:lnSpc>
                <a:spcPct val="90000"/>
              </a:lnSpc>
            </a:pPr>
            <a:r>
              <a:rPr lang="en-US" altLang="zh-TW" sz="2800" smtClean="0"/>
              <a:t>Time complexity: O(n</a:t>
            </a:r>
            <a:r>
              <a:rPr lang="en-US" altLang="zh-TW" sz="2800" baseline="30000" smtClean="0"/>
              <a:t>3</a:t>
            </a:r>
            <a:r>
              <a:rPr lang="en-US" altLang="zh-TW" sz="2800" smtClean="0"/>
              <a:t>)</a:t>
            </a:r>
          </a:p>
          <a:p>
            <a:pPr eaLnBrk="1" hangingPunct="1">
              <a:lnSpc>
                <a:spcPct val="90000"/>
              </a:lnSpc>
              <a:buFont typeface="Wingdings" pitchFamily="2" charset="2"/>
              <a:buNone/>
            </a:pPr>
            <a:r>
              <a:rPr lang="en-US" altLang="zh-TW" sz="2800" smtClean="0"/>
              <a:t>	Step 1: O(nlogn)</a:t>
            </a:r>
          </a:p>
          <a:p>
            <a:pPr eaLnBrk="1" hangingPunct="1">
              <a:lnSpc>
                <a:spcPct val="90000"/>
              </a:lnSpc>
              <a:buFont typeface="Wingdings" pitchFamily="2" charset="2"/>
              <a:buNone/>
            </a:pPr>
            <a:r>
              <a:rPr lang="en-US" altLang="zh-TW" sz="2800" smtClean="0"/>
              <a:t>	Step 2: O(n</a:t>
            </a:r>
            <a:r>
              <a:rPr lang="en-US" altLang="zh-TW" sz="2800" baseline="30000" smtClean="0"/>
              <a:t>3</a:t>
            </a:r>
            <a:r>
              <a:rPr lang="en-US" altLang="zh-TW" sz="2800" smtClean="0"/>
              <a:t>)</a:t>
            </a:r>
          </a:p>
          <a:p>
            <a:pPr eaLnBrk="1" hangingPunct="1">
              <a:lnSpc>
                <a:spcPct val="90000"/>
              </a:lnSpc>
              <a:buFont typeface="Wingdings" pitchFamily="2" charset="2"/>
              <a:buNone/>
            </a:pPr>
            <a:r>
              <a:rPr lang="en-US" altLang="zh-TW" sz="2800" smtClean="0"/>
              <a:t>	Step 3: O(n)</a:t>
            </a:r>
          </a:p>
          <a:p>
            <a:pPr eaLnBrk="1" hangingPunct="1">
              <a:lnSpc>
                <a:spcPct val="90000"/>
              </a:lnSpc>
            </a:pPr>
            <a:endParaRPr lang="en-US" altLang="zh-TW" sz="2800" smtClean="0"/>
          </a:p>
          <a:p>
            <a:pPr eaLnBrk="1" hangingPunct="1">
              <a:lnSpc>
                <a:spcPct val="90000"/>
              </a:lnSpc>
            </a:pPr>
            <a:r>
              <a:rPr lang="en-US" altLang="zh-TW" sz="2800" smtClean="0"/>
              <a:t>How close the approximate solution to an optimal solution?</a:t>
            </a:r>
          </a:p>
          <a:p>
            <a:pPr lvl="1" eaLnBrk="1" hangingPunct="1">
              <a:lnSpc>
                <a:spcPct val="90000"/>
              </a:lnSpc>
            </a:pPr>
            <a:r>
              <a:rPr lang="en-US" altLang="zh-TW" sz="2400" smtClean="0"/>
              <a:t>The approximate tour is within 3/2 of the optimal one. (The </a:t>
            </a:r>
            <a:r>
              <a:rPr lang="en-US" altLang="zh-TW" sz="2400" u="sng" smtClean="0">
                <a:solidFill>
                  <a:schemeClr val="hlink"/>
                </a:solidFill>
              </a:rPr>
              <a:t>approximate rate</a:t>
            </a:r>
            <a:r>
              <a:rPr lang="en-US" altLang="zh-TW" sz="2400" smtClean="0"/>
              <a:t> is 3/2.)</a:t>
            </a:r>
          </a:p>
          <a:p>
            <a:pPr eaLnBrk="1" hangingPunct="1">
              <a:lnSpc>
                <a:spcPct val="90000"/>
              </a:lnSpc>
              <a:buFont typeface="Wingdings" pitchFamily="2" charset="2"/>
              <a:buNone/>
            </a:pPr>
            <a:r>
              <a:rPr lang="en-US" altLang="zh-TW" sz="2800" smtClean="0">
                <a:solidFill>
                  <a:srgbClr val="00CC00"/>
                </a:solidFill>
              </a:rPr>
              <a:t>             </a:t>
            </a:r>
            <a:r>
              <a:rPr lang="en-US" altLang="zh-TW" sz="2000" smtClean="0">
                <a:solidFill>
                  <a:srgbClr val="00CC00"/>
                </a:solidFill>
              </a:rPr>
              <a:t>(See the proof on the next page.)</a:t>
            </a:r>
          </a:p>
          <a:p>
            <a:pPr eaLnBrk="1" hangingPunct="1">
              <a:lnSpc>
                <a:spcPct val="90000"/>
              </a:lnSpc>
            </a:pPr>
            <a:endParaRPr lang="en-US" altLang="zh-TW" sz="2400" smtClean="0"/>
          </a:p>
          <a:p>
            <a:pPr eaLnBrk="1" hangingPunct="1">
              <a:lnSpc>
                <a:spcPct val="90000"/>
              </a:lnSpc>
            </a:pPr>
            <a:endParaRPr lang="zh-TW" altLang="en-US"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投影片編號版面配置區 5"/>
          <p:cNvSpPr>
            <a:spLocks noGrp="1"/>
          </p:cNvSpPr>
          <p:nvPr>
            <p:ph type="sldNum" sz="quarter" idx="12"/>
          </p:nvPr>
        </p:nvSpPr>
        <p:spPr>
          <a:noFill/>
        </p:spPr>
        <p:txBody>
          <a:bodyPr/>
          <a:lstStyle/>
          <a:p>
            <a:r>
              <a:rPr lang="zh-TW" altLang="en-US" smtClean="0"/>
              <a:t>9-</a:t>
            </a:r>
            <a:fld id="{60AB50E3-CF8E-4056-87EA-A3BA4FC7EE20}" type="slidenum">
              <a:rPr lang="zh-TW" altLang="en-US" smtClean="0"/>
              <a:pPr/>
              <a:t>66</a:t>
            </a:fld>
            <a:endParaRPr lang="zh-TW" altLang="en-US" smtClean="0"/>
          </a:p>
        </p:txBody>
      </p:sp>
      <p:sp>
        <p:nvSpPr>
          <p:cNvPr id="5124" name="Rectangle 2"/>
          <p:cNvSpPr>
            <a:spLocks noGrp="1" noChangeArrowheads="1"/>
          </p:cNvSpPr>
          <p:nvPr>
            <p:ph type="title"/>
          </p:nvPr>
        </p:nvSpPr>
        <p:spPr/>
        <p:txBody>
          <a:bodyPr/>
          <a:lstStyle/>
          <a:p>
            <a:pPr eaLnBrk="1" hangingPunct="1"/>
            <a:r>
              <a:rPr lang="en-US" altLang="zh-TW" smtClean="0"/>
              <a:t>Proof of approximate rate</a:t>
            </a:r>
          </a:p>
        </p:txBody>
      </p:sp>
      <p:sp>
        <p:nvSpPr>
          <p:cNvPr id="5125" name="Rectangle 3"/>
          <p:cNvSpPr>
            <a:spLocks noGrp="1" noChangeArrowheads="1"/>
          </p:cNvSpPr>
          <p:nvPr>
            <p:ph type="body" idx="1"/>
          </p:nvPr>
        </p:nvSpPr>
        <p:spPr>
          <a:xfrm>
            <a:off x="228600" y="1676400"/>
            <a:ext cx="8497888" cy="4114800"/>
          </a:xfrm>
        </p:spPr>
        <p:txBody>
          <a:bodyPr/>
          <a:lstStyle/>
          <a:p>
            <a:pPr eaLnBrk="1" hangingPunct="1">
              <a:lnSpc>
                <a:spcPct val="90000"/>
              </a:lnSpc>
            </a:pPr>
            <a:r>
              <a:rPr lang="en-US" altLang="zh-TW" sz="2400" smtClean="0"/>
              <a:t>optimal tour  L: j</a:t>
            </a:r>
            <a:r>
              <a:rPr lang="en-US" altLang="zh-TW" sz="2400" baseline="-30000" smtClean="0"/>
              <a:t>1</a:t>
            </a:r>
            <a:r>
              <a:rPr lang="en-US" altLang="zh-TW" sz="2400" smtClean="0">
                <a:latin typeface="Times New Roman" pitchFamily="18" charset="0"/>
              </a:rPr>
              <a:t>…</a:t>
            </a:r>
            <a:r>
              <a:rPr lang="en-US" altLang="zh-TW" sz="2400" smtClean="0"/>
              <a:t>i</a:t>
            </a:r>
            <a:r>
              <a:rPr lang="en-US" altLang="zh-TW" sz="2400" baseline="-30000" smtClean="0"/>
              <a:t>1</a:t>
            </a:r>
            <a:r>
              <a:rPr lang="en-US" altLang="zh-TW" sz="2400" smtClean="0"/>
              <a:t>j</a:t>
            </a:r>
            <a:r>
              <a:rPr lang="en-US" altLang="zh-TW" sz="2400" baseline="-30000" smtClean="0"/>
              <a:t>2</a:t>
            </a:r>
            <a:r>
              <a:rPr lang="en-US" altLang="zh-TW" sz="2400" smtClean="0">
                <a:latin typeface="Times New Roman" pitchFamily="18" charset="0"/>
              </a:rPr>
              <a:t>…</a:t>
            </a:r>
            <a:r>
              <a:rPr lang="en-US" altLang="zh-TW" sz="2400" smtClean="0"/>
              <a:t>i</a:t>
            </a:r>
            <a:r>
              <a:rPr lang="en-US" altLang="zh-TW" sz="2400" baseline="-30000" smtClean="0"/>
              <a:t>2</a:t>
            </a:r>
            <a:r>
              <a:rPr lang="en-US" altLang="zh-TW" sz="2400" smtClean="0"/>
              <a:t>j</a:t>
            </a:r>
            <a:r>
              <a:rPr lang="en-US" altLang="zh-TW" sz="2400" baseline="-30000" smtClean="0"/>
              <a:t>3</a:t>
            </a:r>
            <a:r>
              <a:rPr lang="en-US" altLang="zh-TW" sz="2400" smtClean="0">
                <a:latin typeface="Times New Roman" pitchFamily="18" charset="0"/>
              </a:rPr>
              <a:t>…</a:t>
            </a:r>
            <a:r>
              <a:rPr lang="en-US" altLang="zh-TW" sz="2400" smtClean="0"/>
              <a:t>i</a:t>
            </a:r>
            <a:r>
              <a:rPr lang="en-US" altLang="zh-TW" sz="2400" baseline="-30000" smtClean="0"/>
              <a:t>2m</a:t>
            </a:r>
          </a:p>
          <a:p>
            <a:pPr eaLnBrk="1" hangingPunct="1">
              <a:lnSpc>
                <a:spcPct val="90000"/>
              </a:lnSpc>
              <a:buFont typeface="Wingdings" pitchFamily="2" charset="2"/>
              <a:buNone/>
            </a:pPr>
            <a:r>
              <a:rPr lang="en-US" altLang="zh-TW" sz="2400" smtClean="0"/>
              <a:t>	{i</a:t>
            </a:r>
            <a:r>
              <a:rPr lang="en-US" altLang="zh-TW" sz="2400" baseline="-25000" smtClean="0"/>
              <a:t>1</a:t>
            </a:r>
            <a:r>
              <a:rPr lang="en-US" altLang="zh-TW" sz="2400" smtClean="0"/>
              <a:t>,i</a:t>
            </a:r>
            <a:r>
              <a:rPr lang="en-US" altLang="zh-TW" sz="2400" baseline="-25000" smtClean="0"/>
              <a:t>2</a:t>
            </a:r>
            <a:r>
              <a:rPr lang="en-US" altLang="zh-TW" sz="2400" smtClean="0"/>
              <a:t>,</a:t>
            </a:r>
            <a:r>
              <a:rPr lang="en-US" altLang="zh-TW" sz="2400" smtClean="0">
                <a:latin typeface="Times New Roman" pitchFamily="18" charset="0"/>
              </a:rPr>
              <a:t>…</a:t>
            </a:r>
            <a:r>
              <a:rPr lang="en-US" altLang="zh-TW" sz="2400" smtClean="0"/>
              <a:t>,i</a:t>
            </a:r>
            <a:r>
              <a:rPr lang="en-US" altLang="zh-TW" sz="2400" baseline="-25000" smtClean="0"/>
              <a:t>2m</a:t>
            </a:r>
            <a:r>
              <a:rPr lang="en-US" altLang="zh-TW" sz="2400" smtClean="0"/>
              <a:t>}: the set of odd degree vertices in T.</a:t>
            </a:r>
          </a:p>
          <a:p>
            <a:pPr eaLnBrk="1" hangingPunct="1">
              <a:lnSpc>
                <a:spcPct val="90000"/>
              </a:lnSpc>
              <a:buFont typeface="Wingdings" pitchFamily="2" charset="2"/>
              <a:buNone/>
            </a:pPr>
            <a:r>
              <a:rPr lang="en-US" altLang="zh-TW" sz="2400" smtClean="0"/>
              <a:t>	2 matchings: M</a:t>
            </a:r>
            <a:r>
              <a:rPr lang="en-US" altLang="zh-TW" sz="2400" baseline="-30000" smtClean="0"/>
              <a:t>1</a:t>
            </a:r>
            <a:r>
              <a:rPr lang="en-US" altLang="zh-TW" sz="2400" smtClean="0"/>
              <a:t>={[i</a:t>
            </a:r>
            <a:r>
              <a:rPr lang="en-US" altLang="zh-TW" sz="2400" baseline="-30000" smtClean="0"/>
              <a:t>1</a:t>
            </a:r>
            <a:r>
              <a:rPr lang="en-US" altLang="zh-TW" sz="2400" smtClean="0"/>
              <a:t>,i</a:t>
            </a:r>
            <a:r>
              <a:rPr lang="en-US" altLang="zh-TW" sz="2400" baseline="-30000" smtClean="0"/>
              <a:t>2</a:t>
            </a:r>
            <a:r>
              <a:rPr lang="en-US" altLang="zh-TW" sz="2400" smtClean="0"/>
              <a:t>],[i</a:t>
            </a:r>
            <a:r>
              <a:rPr lang="en-US" altLang="zh-TW" sz="2400" baseline="-30000" smtClean="0"/>
              <a:t>3</a:t>
            </a:r>
            <a:r>
              <a:rPr lang="en-US" altLang="zh-TW" sz="2400" smtClean="0"/>
              <a:t>,i</a:t>
            </a:r>
            <a:r>
              <a:rPr lang="en-US" altLang="zh-TW" sz="2400" baseline="-30000" smtClean="0"/>
              <a:t>4</a:t>
            </a:r>
            <a:r>
              <a:rPr lang="en-US" altLang="zh-TW" sz="2400" smtClean="0"/>
              <a:t>],</a:t>
            </a:r>
            <a:r>
              <a:rPr lang="en-US" altLang="zh-TW" sz="2400" smtClean="0">
                <a:latin typeface="Times New Roman" pitchFamily="18" charset="0"/>
              </a:rPr>
              <a:t>…</a:t>
            </a:r>
            <a:r>
              <a:rPr lang="en-US" altLang="zh-TW" sz="2400" smtClean="0"/>
              <a:t>,[i</a:t>
            </a:r>
            <a:r>
              <a:rPr lang="en-US" altLang="zh-TW" sz="2400" baseline="-30000" smtClean="0"/>
              <a:t>2m-1</a:t>
            </a:r>
            <a:r>
              <a:rPr lang="en-US" altLang="zh-TW" sz="2400" smtClean="0"/>
              <a:t>,i</a:t>
            </a:r>
            <a:r>
              <a:rPr lang="en-US" altLang="zh-TW" sz="2400" baseline="-30000" smtClean="0"/>
              <a:t>2m</a:t>
            </a:r>
            <a:r>
              <a:rPr lang="en-US" altLang="zh-TW" sz="2400" smtClean="0"/>
              <a:t>]}</a:t>
            </a:r>
          </a:p>
          <a:p>
            <a:pPr eaLnBrk="1" hangingPunct="1">
              <a:lnSpc>
                <a:spcPct val="90000"/>
              </a:lnSpc>
              <a:buFont typeface="Wingdings" pitchFamily="2" charset="2"/>
              <a:buNone/>
            </a:pPr>
            <a:r>
              <a:rPr lang="en-US" altLang="zh-TW" sz="2400" smtClean="0"/>
              <a:t>                      M</a:t>
            </a:r>
            <a:r>
              <a:rPr lang="en-US" altLang="zh-TW" sz="2400" baseline="-30000" smtClean="0"/>
              <a:t>2</a:t>
            </a:r>
            <a:r>
              <a:rPr lang="en-US" altLang="zh-TW" sz="2400" smtClean="0"/>
              <a:t>={[i</a:t>
            </a:r>
            <a:r>
              <a:rPr lang="en-US" altLang="zh-TW" sz="2400" baseline="-30000" smtClean="0"/>
              <a:t>2</a:t>
            </a:r>
            <a:r>
              <a:rPr lang="en-US" altLang="zh-TW" sz="2400" smtClean="0"/>
              <a:t>,i</a:t>
            </a:r>
            <a:r>
              <a:rPr lang="en-US" altLang="zh-TW" sz="2400" baseline="-30000" smtClean="0"/>
              <a:t>3</a:t>
            </a:r>
            <a:r>
              <a:rPr lang="en-US" altLang="zh-TW" sz="2400" smtClean="0"/>
              <a:t>],[i</a:t>
            </a:r>
            <a:r>
              <a:rPr lang="en-US" altLang="zh-TW" sz="2400" baseline="-30000" smtClean="0"/>
              <a:t>4</a:t>
            </a:r>
            <a:r>
              <a:rPr lang="en-US" altLang="zh-TW" sz="2400" smtClean="0"/>
              <a:t>,i</a:t>
            </a:r>
            <a:r>
              <a:rPr lang="en-US" altLang="zh-TW" sz="2400" baseline="-30000" smtClean="0"/>
              <a:t>5</a:t>
            </a:r>
            <a:r>
              <a:rPr lang="en-US" altLang="zh-TW" sz="2400" smtClean="0"/>
              <a:t>],</a:t>
            </a:r>
            <a:r>
              <a:rPr lang="en-US" altLang="zh-TW" sz="2400" smtClean="0">
                <a:latin typeface="Times New Roman" pitchFamily="18" charset="0"/>
              </a:rPr>
              <a:t>…</a:t>
            </a:r>
            <a:r>
              <a:rPr lang="en-US" altLang="zh-TW" sz="2400" smtClean="0"/>
              <a:t>,[i</a:t>
            </a:r>
            <a:r>
              <a:rPr lang="en-US" altLang="zh-TW" sz="2400" baseline="-30000" smtClean="0"/>
              <a:t>2m</a:t>
            </a:r>
            <a:r>
              <a:rPr lang="en-US" altLang="zh-TW" sz="2400" smtClean="0"/>
              <a:t>,i</a:t>
            </a:r>
            <a:r>
              <a:rPr lang="en-US" altLang="zh-TW" sz="2400" baseline="-30000" smtClean="0"/>
              <a:t>1</a:t>
            </a:r>
            <a:r>
              <a:rPr lang="en-US" altLang="zh-TW" sz="2400" smtClean="0"/>
              <a:t>]} </a:t>
            </a:r>
          </a:p>
          <a:p>
            <a:pPr eaLnBrk="1" hangingPunct="1">
              <a:lnSpc>
                <a:spcPct val="90000"/>
              </a:lnSpc>
              <a:buFont typeface="Wingdings" pitchFamily="2" charset="2"/>
              <a:buNone/>
            </a:pPr>
            <a:r>
              <a:rPr lang="en-US" altLang="zh-TW" sz="2400" smtClean="0"/>
              <a:t>      length(L)</a:t>
            </a:r>
            <a:r>
              <a:rPr lang="en-US" altLang="zh-TW" sz="2400" smtClean="0">
                <a:latin typeface="Times New Roman" pitchFamily="18" charset="0"/>
                <a:sym typeface="Symbol" pitchFamily="18" charset="2"/>
              </a:rPr>
              <a:t></a:t>
            </a:r>
            <a:r>
              <a:rPr lang="en-US" altLang="zh-TW" sz="2400" smtClean="0"/>
              <a:t> length(M</a:t>
            </a:r>
            <a:r>
              <a:rPr lang="en-US" altLang="zh-TW" sz="2400" baseline="-30000" smtClean="0"/>
              <a:t>1</a:t>
            </a:r>
            <a:r>
              <a:rPr lang="en-US" altLang="zh-TW" sz="2400" smtClean="0"/>
              <a:t>) + length(M</a:t>
            </a:r>
            <a:r>
              <a:rPr lang="en-US" altLang="zh-TW" sz="2400" baseline="-30000" smtClean="0"/>
              <a:t>2</a:t>
            </a:r>
            <a:r>
              <a:rPr lang="en-US" altLang="zh-TW" sz="2400" smtClean="0"/>
              <a:t>) (triangular inequality)</a:t>
            </a:r>
          </a:p>
          <a:p>
            <a:pPr eaLnBrk="1" hangingPunct="1">
              <a:lnSpc>
                <a:spcPct val="90000"/>
              </a:lnSpc>
              <a:buFont typeface="Wingdings" pitchFamily="2" charset="2"/>
              <a:buNone/>
            </a:pPr>
            <a:r>
              <a:rPr lang="en-US" altLang="zh-TW" sz="2400" smtClean="0">
                <a:latin typeface="Times New Roman" pitchFamily="18" charset="0"/>
                <a:sym typeface="Symbol" pitchFamily="18" charset="2"/>
              </a:rPr>
              <a:t>		         </a:t>
            </a:r>
            <a:r>
              <a:rPr lang="en-US" altLang="zh-TW" sz="2400" smtClean="0"/>
              <a:t> 2 length(M ) </a:t>
            </a:r>
          </a:p>
          <a:p>
            <a:pPr eaLnBrk="1" hangingPunct="1">
              <a:lnSpc>
                <a:spcPct val="90000"/>
              </a:lnSpc>
              <a:buFont typeface="Wingdings" pitchFamily="2" charset="2"/>
              <a:buNone/>
            </a:pPr>
            <a:r>
              <a:rPr lang="en-US" altLang="zh-TW" sz="2400" smtClean="0">
                <a:latin typeface="Times New Roman" pitchFamily="18" charset="0"/>
                <a:sym typeface="Symbol" pitchFamily="18" charset="2"/>
              </a:rPr>
              <a:t>  </a:t>
            </a:r>
            <a:r>
              <a:rPr lang="en-US" altLang="zh-TW" sz="2400" smtClean="0"/>
              <a:t>length(M)</a:t>
            </a:r>
            <a:r>
              <a:rPr lang="en-US" altLang="zh-TW" sz="2400" smtClean="0">
                <a:latin typeface="Times New Roman" pitchFamily="18" charset="0"/>
                <a:sym typeface="Symbol" pitchFamily="18" charset="2"/>
              </a:rPr>
              <a:t></a:t>
            </a:r>
            <a:r>
              <a:rPr lang="en-US" altLang="zh-TW" sz="2400" smtClean="0"/>
              <a:t> 1/2 length(L )</a:t>
            </a:r>
          </a:p>
          <a:p>
            <a:pPr eaLnBrk="1" hangingPunct="1">
              <a:lnSpc>
                <a:spcPct val="90000"/>
              </a:lnSpc>
              <a:buFont typeface="Wingdings" pitchFamily="2" charset="2"/>
              <a:buNone/>
            </a:pPr>
            <a:r>
              <a:rPr lang="en-US" altLang="zh-TW" sz="2400" smtClean="0"/>
              <a:t> G = T</a:t>
            </a:r>
            <a:r>
              <a:rPr lang="en-US" altLang="zh-TW" sz="2400" smtClean="0">
                <a:latin typeface="新細明體" pitchFamily="18" charset="-120"/>
              </a:rPr>
              <a:t>∪</a:t>
            </a:r>
            <a:r>
              <a:rPr lang="en-US" altLang="zh-TW" sz="2400" smtClean="0"/>
              <a:t>M</a:t>
            </a:r>
          </a:p>
          <a:p>
            <a:pPr eaLnBrk="1" hangingPunct="1">
              <a:lnSpc>
                <a:spcPct val="90000"/>
              </a:lnSpc>
              <a:buFont typeface="Wingdings" pitchFamily="2" charset="2"/>
              <a:buNone/>
            </a:pPr>
            <a:r>
              <a:rPr lang="en-US" altLang="zh-TW" sz="2400" smtClean="0">
                <a:latin typeface="Times New Roman" pitchFamily="18" charset="0"/>
                <a:sym typeface="Symbol" pitchFamily="18" charset="2"/>
              </a:rPr>
              <a:t>  </a:t>
            </a:r>
            <a:r>
              <a:rPr lang="en-US" altLang="zh-TW" sz="2400" smtClean="0"/>
              <a:t>length(T) + length(M) </a:t>
            </a:r>
            <a:r>
              <a:rPr lang="en-US" altLang="zh-TW" sz="2400" smtClean="0">
                <a:latin typeface="Times New Roman" pitchFamily="18" charset="0"/>
                <a:sym typeface="Symbol" pitchFamily="18" charset="2"/>
              </a:rPr>
              <a:t></a:t>
            </a:r>
            <a:r>
              <a:rPr lang="en-US" altLang="zh-TW" sz="2400" smtClean="0"/>
              <a:t> length(L) + 1/2 length(L)</a:t>
            </a:r>
          </a:p>
          <a:p>
            <a:pPr eaLnBrk="1" hangingPunct="1">
              <a:lnSpc>
                <a:spcPct val="90000"/>
              </a:lnSpc>
              <a:buFont typeface="Wingdings" pitchFamily="2" charset="2"/>
              <a:buNone/>
            </a:pPr>
            <a:r>
              <a:rPr lang="en-US" altLang="zh-TW" sz="2400" smtClean="0"/>
              <a:t>   = 3/2 length(L) </a:t>
            </a:r>
            <a:endParaRPr lang="zh-TW" altLang="en-US" sz="2400" smtClean="0"/>
          </a:p>
        </p:txBody>
      </p:sp>
      <p:graphicFrame>
        <p:nvGraphicFramePr>
          <p:cNvPr id="5122" name="Object 4"/>
          <p:cNvGraphicFramePr>
            <a:graphicFrameLocks noChangeAspect="1"/>
          </p:cNvGraphicFramePr>
          <p:nvPr/>
        </p:nvGraphicFramePr>
        <p:xfrm>
          <a:off x="7467600" y="1447800"/>
          <a:ext cx="1381125" cy="1609725"/>
        </p:xfrm>
        <a:graphic>
          <a:graphicData uri="http://schemas.openxmlformats.org/presentationml/2006/ole">
            <p:oleObj spid="_x0000_s5122" name="點陣圖影像" r:id="rId3" imgW="1104762" imgH="1287619" progId="PBrush">
              <p:embed/>
            </p:oleObj>
          </a:graphicData>
        </a:graphic>
      </p:graphicFrame>
      <p:sp>
        <p:nvSpPr>
          <p:cNvPr id="5126" name="Freeform 5"/>
          <p:cNvSpPr>
            <a:spLocks/>
          </p:cNvSpPr>
          <p:nvPr/>
        </p:nvSpPr>
        <p:spPr bwMode="auto">
          <a:xfrm>
            <a:off x="8458200" y="5257800"/>
            <a:ext cx="228600" cy="381000"/>
          </a:xfrm>
          <a:custGeom>
            <a:avLst/>
            <a:gdLst>
              <a:gd name="T0" fmla="*/ 2147483647 w 144"/>
              <a:gd name="T1" fmla="*/ 2147483647 h 240"/>
              <a:gd name="T2" fmla="*/ 2147483647 w 144"/>
              <a:gd name="T3" fmla="*/ 2147483647 h 240"/>
              <a:gd name="T4" fmla="*/ 0 w 144"/>
              <a:gd name="T5" fmla="*/ 0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144" y="240"/>
                </a:moveTo>
                <a:cubicBezTo>
                  <a:pt x="132" y="164"/>
                  <a:pt x="120" y="88"/>
                  <a:pt x="96" y="48"/>
                </a:cubicBezTo>
                <a:cubicBezTo>
                  <a:pt x="72" y="8"/>
                  <a:pt x="16" y="24"/>
                  <a:pt x="0" y="0"/>
                </a:cubicBezTo>
              </a:path>
            </a:pathLst>
          </a:custGeom>
          <a:noFill/>
          <a:ln w="28575" cap="flat" cmpd="sng">
            <a:solidFill>
              <a:schemeClr val="folHlink"/>
            </a:solidFill>
            <a:prstDash val="solid"/>
            <a:miter lim="800000"/>
            <a:headEnd type="none" w="med" len="med"/>
            <a:tailEnd type="none" w="med" len="med"/>
          </a:ln>
        </p:spPr>
        <p:txBody>
          <a:bodyPr wrap="none"/>
          <a:lstStyle/>
          <a:p>
            <a:endParaRPr lang="zh-CN" altLang="en-US"/>
          </a:p>
        </p:txBody>
      </p:sp>
      <p:sp>
        <p:nvSpPr>
          <p:cNvPr id="5127" name="Freeform 6"/>
          <p:cNvSpPr>
            <a:spLocks/>
          </p:cNvSpPr>
          <p:nvPr/>
        </p:nvSpPr>
        <p:spPr bwMode="auto">
          <a:xfrm>
            <a:off x="8382000" y="5638800"/>
            <a:ext cx="304800" cy="457200"/>
          </a:xfrm>
          <a:custGeom>
            <a:avLst/>
            <a:gdLst>
              <a:gd name="T0" fmla="*/ 2147483647 w 192"/>
              <a:gd name="T1" fmla="*/ 0 h 288"/>
              <a:gd name="T2" fmla="*/ 2147483647 w 192"/>
              <a:gd name="T3" fmla="*/ 2147483647 h 288"/>
              <a:gd name="T4" fmla="*/ 0 w 192"/>
              <a:gd name="T5" fmla="*/ 2147483647 h 288"/>
              <a:gd name="T6" fmla="*/ 0 60000 65536"/>
              <a:gd name="T7" fmla="*/ 0 60000 65536"/>
              <a:gd name="T8" fmla="*/ 0 60000 65536"/>
              <a:gd name="T9" fmla="*/ 0 w 192"/>
              <a:gd name="T10" fmla="*/ 0 h 288"/>
              <a:gd name="T11" fmla="*/ 192 w 192"/>
              <a:gd name="T12" fmla="*/ 288 h 288"/>
            </a:gdLst>
            <a:ahLst/>
            <a:cxnLst>
              <a:cxn ang="T6">
                <a:pos x="T0" y="T1"/>
              </a:cxn>
              <a:cxn ang="T7">
                <a:pos x="T2" y="T3"/>
              </a:cxn>
              <a:cxn ang="T8">
                <a:pos x="T4" y="T5"/>
              </a:cxn>
            </a:cxnLst>
            <a:rect l="T9" t="T10" r="T11" b="T12"/>
            <a:pathLst>
              <a:path w="192" h="288">
                <a:moveTo>
                  <a:pt x="192" y="0"/>
                </a:moveTo>
                <a:cubicBezTo>
                  <a:pt x="184" y="72"/>
                  <a:pt x="176" y="144"/>
                  <a:pt x="144" y="192"/>
                </a:cubicBezTo>
                <a:cubicBezTo>
                  <a:pt x="112" y="240"/>
                  <a:pt x="32" y="280"/>
                  <a:pt x="0" y="288"/>
                </a:cubicBezTo>
              </a:path>
            </a:pathLst>
          </a:custGeom>
          <a:noFill/>
          <a:ln w="28575" cap="flat" cmpd="sng">
            <a:solidFill>
              <a:schemeClr val="hlink"/>
            </a:solidFill>
            <a:prstDash val="solid"/>
            <a:miter lim="800000"/>
            <a:headEnd type="none" w="med" len="med"/>
            <a:tailEnd type="none" w="med" len="med"/>
          </a:ln>
        </p:spPr>
        <p:txBody>
          <a:bodyPr wrap="none"/>
          <a:lstStyle/>
          <a:p>
            <a:endParaRPr lang="zh-CN" altLang="en-US"/>
          </a:p>
        </p:txBody>
      </p:sp>
      <p:sp>
        <p:nvSpPr>
          <p:cNvPr id="5128" name="Freeform 7"/>
          <p:cNvSpPr>
            <a:spLocks/>
          </p:cNvSpPr>
          <p:nvPr/>
        </p:nvSpPr>
        <p:spPr bwMode="auto">
          <a:xfrm>
            <a:off x="7924800" y="5181600"/>
            <a:ext cx="533400" cy="76200"/>
          </a:xfrm>
          <a:custGeom>
            <a:avLst/>
            <a:gdLst>
              <a:gd name="T0" fmla="*/ 2147483647 w 336"/>
              <a:gd name="T1" fmla="*/ 2147483647 h 96"/>
              <a:gd name="T2" fmla="*/ 2147483647 w 336"/>
              <a:gd name="T3" fmla="*/ 0 h 96"/>
              <a:gd name="T4" fmla="*/ 0 w 336"/>
              <a:gd name="T5" fmla="*/ 2147483647 h 96"/>
              <a:gd name="T6" fmla="*/ 0 60000 65536"/>
              <a:gd name="T7" fmla="*/ 0 60000 65536"/>
              <a:gd name="T8" fmla="*/ 0 60000 65536"/>
              <a:gd name="T9" fmla="*/ 0 w 336"/>
              <a:gd name="T10" fmla="*/ 0 h 96"/>
              <a:gd name="T11" fmla="*/ 336 w 336"/>
              <a:gd name="T12" fmla="*/ 96 h 96"/>
            </a:gdLst>
            <a:ahLst/>
            <a:cxnLst>
              <a:cxn ang="T6">
                <a:pos x="T0" y="T1"/>
              </a:cxn>
              <a:cxn ang="T7">
                <a:pos x="T2" y="T3"/>
              </a:cxn>
              <a:cxn ang="T8">
                <a:pos x="T4" y="T5"/>
              </a:cxn>
            </a:cxnLst>
            <a:rect l="T9" t="T10" r="T11" b="T12"/>
            <a:pathLst>
              <a:path w="336" h="96">
                <a:moveTo>
                  <a:pt x="336" y="96"/>
                </a:moveTo>
                <a:cubicBezTo>
                  <a:pt x="292" y="48"/>
                  <a:pt x="248" y="0"/>
                  <a:pt x="192" y="0"/>
                </a:cubicBezTo>
                <a:cubicBezTo>
                  <a:pt x="136" y="0"/>
                  <a:pt x="40" y="80"/>
                  <a:pt x="0" y="96"/>
                </a:cubicBezTo>
              </a:path>
            </a:pathLst>
          </a:custGeom>
          <a:noFill/>
          <a:ln w="28575" cap="flat" cmpd="sng">
            <a:solidFill>
              <a:schemeClr val="hlink"/>
            </a:solidFill>
            <a:prstDash val="solid"/>
            <a:miter lim="800000"/>
            <a:headEnd type="none" w="med" len="med"/>
            <a:tailEnd type="none" w="med" len="med"/>
          </a:ln>
        </p:spPr>
        <p:txBody>
          <a:bodyPr wrap="none"/>
          <a:lstStyle/>
          <a:p>
            <a:endParaRPr lang="zh-CN" altLang="en-US"/>
          </a:p>
        </p:txBody>
      </p:sp>
      <p:sp>
        <p:nvSpPr>
          <p:cNvPr id="5129" name="Freeform 8"/>
          <p:cNvSpPr>
            <a:spLocks/>
          </p:cNvSpPr>
          <p:nvPr/>
        </p:nvSpPr>
        <p:spPr bwMode="auto">
          <a:xfrm>
            <a:off x="7620000" y="5257800"/>
            <a:ext cx="304800" cy="533400"/>
          </a:xfrm>
          <a:custGeom>
            <a:avLst/>
            <a:gdLst>
              <a:gd name="T0" fmla="*/ 2147483647 w 168"/>
              <a:gd name="T1" fmla="*/ 0 h 288"/>
              <a:gd name="T2" fmla="*/ 2147483647 w 168"/>
              <a:gd name="T3" fmla="*/ 2147483647 h 288"/>
              <a:gd name="T4" fmla="*/ 2147483647 w 168"/>
              <a:gd name="T5" fmla="*/ 2147483647 h 288"/>
              <a:gd name="T6" fmla="*/ 0 60000 65536"/>
              <a:gd name="T7" fmla="*/ 0 60000 65536"/>
              <a:gd name="T8" fmla="*/ 0 60000 65536"/>
              <a:gd name="T9" fmla="*/ 0 w 168"/>
              <a:gd name="T10" fmla="*/ 0 h 288"/>
              <a:gd name="T11" fmla="*/ 168 w 168"/>
              <a:gd name="T12" fmla="*/ 288 h 288"/>
            </a:gdLst>
            <a:ahLst/>
            <a:cxnLst>
              <a:cxn ang="T6">
                <a:pos x="T0" y="T1"/>
              </a:cxn>
              <a:cxn ang="T7">
                <a:pos x="T2" y="T3"/>
              </a:cxn>
              <a:cxn ang="T8">
                <a:pos x="T4" y="T5"/>
              </a:cxn>
            </a:cxnLst>
            <a:rect l="T9" t="T10" r="T11" b="T12"/>
            <a:pathLst>
              <a:path w="168" h="288">
                <a:moveTo>
                  <a:pt x="168" y="0"/>
                </a:moveTo>
                <a:cubicBezTo>
                  <a:pt x="108" y="24"/>
                  <a:pt x="48" y="48"/>
                  <a:pt x="24" y="96"/>
                </a:cubicBezTo>
                <a:cubicBezTo>
                  <a:pt x="0" y="144"/>
                  <a:pt x="32" y="264"/>
                  <a:pt x="24" y="288"/>
                </a:cubicBezTo>
              </a:path>
            </a:pathLst>
          </a:custGeom>
          <a:noFill/>
          <a:ln w="28575" cap="flat" cmpd="sng">
            <a:solidFill>
              <a:schemeClr val="folHlink"/>
            </a:solidFill>
            <a:prstDash val="solid"/>
            <a:miter lim="800000"/>
            <a:headEnd type="none" w="med" len="med"/>
            <a:tailEnd type="none" w="med" len="med"/>
          </a:ln>
        </p:spPr>
        <p:txBody>
          <a:bodyPr wrap="none"/>
          <a:lstStyle/>
          <a:p>
            <a:endParaRPr lang="zh-CN" altLang="en-US"/>
          </a:p>
        </p:txBody>
      </p:sp>
      <p:sp>
        <p:nvSpPr>
          <p:cNvPr id="5130" name="Freeform 9"/>
          <p:cNvSpPr>
            <a:spLocks/>
          </p:cNvSpPr>
          <p:nvPr/>
        </p:nvSpPr>
        <p:spPr bwMode="auto">
          <a:xfrm>
            <a:off x="7924800" y="6096000"/>
            <a:ext cx="457200" cy="152400"/>
          </a:xfrm>
          <a:custGeom>
            <a:avLst/>
            <a:gdLst>
              <a:gd name="T0" fmla="*/ 2147483647 w 288"/>
              <a:gd name="T1" fmla="*/ 0 h 128"/>
              <a:gd name="T2" fmla="*/ 2147483647 w 288"/>
              <a:gd name="T3" fmla="*/ 2147483647 h 128"/>
              <a:gd name="T4" fmla="*/ 0 w 288"/>
              <a:gd name="T5" fmla="*/ 2147483647 h 128"/>
              <a:gd name="T6" fmla="*/ 0 60000 65536"/>
              <a:gd name="T7" fmla="*/ 0 60000 65536"/>
              <a:gd name="T8" fmla="*/ 0 60000 65536"/>
              <a:gd name="T9" fmla="*/ 0 w 288"/>
              <a:gd name="T10" fmla="*/ 0 h 128"/>
              <a:gd name="T11" fmla="*/ 288 w 288"/>
              <a:gd name="T12" fmla="*/ 128 h 128"/>
            </a:gdLst>
            <a:ahLst/>
            <a:cxnLst>
              <a:cxn ang="T6">
                <a:pos x="T0" y="T1"/>
              </a:cxn>
              <a:cxn ang="T7">
                <a:pos x="T2" y="T3"/>
              </a:cxn>
              <a:cxn ang="T8">
                <a:pos x="T4" y="T5"/>
              </a:cxn>
            </a:cxnLst>
            <a:rect l="T9" t="T10" r="T11" b="T12"/>
            <a:pathLst>
              <a:path w="288" h="128">
                <a:moveTo>
                  <a:pt x="288" y="0"/>
                </a:moveTo>
                <a:cubicBezTo>
                  <a:pt x="264" y="44"/>
                  <a:pt x="240" y="88"/>
                  <a:pt x="192" y="96"/>
                </a:cubicBezTo>
                <a:cubicBezTo>
                  <a:pt x="144" y="104"/>
                  <a:pt x="64" y="128"/>
                  <a:pt x="0" y="48"/>
                </a:cubicBezTo>
              </a:path>
            </a:pathLst>
          </a:custGeom>
          <a:noFill/>
          <a:ln w="28575" cap="flat" cmpd="sng">
            <a:solidFill>
              <a:schemeClr val="folHlink"/>
            </a:solidFill>
            <a:prstDash val="solid"/>
            <a:miter lim="800000"/>
            <a:headEnd type="none" w="med" len="med"/>
            <a:tailEnd type="none" w="med" len="med"/>
          </a:ln>
        </p:spPr>
        <p:txBody>
          <a:bodyPr wrap="none"/>
          <a:lstStyle/>
          <a:p>
            <a:endParaRPr lang="zh-CN" altLang="en-US"/>
          </a:p>
        </p:txBody>
      </p:sp>
      <p:sp>
        <p:nvSpPr>
          <p:cNvPr id="5131" name="Freeform 10"/>
          <p:cNvSpPr>
            <a:spLocks/>
          </p:cNvSpPr>
          <p:nvPr/>
        </p:nvSpPr>
        <p:spPr bwMode="auto">
          <a:xfrm>
            <a:off x="7620000" y="5791200"/>
            <a:ext cx="304800" cy="381000"/>
          </a:xfrm>
          <a:custGeom>
            <a:avLst/>
            <a:gdLst>
              <a:gd name="T0" fmla="*/ 2147483647 w 224"/>
              <a:gd name="T1" fmla="*/ 0 h 256"/>
              <a:gd name="T2" fmla="*/ 2147483647 w 224"/>
              <a:gd name="T3" fmla="*/ 2147483647 h 256"/>
              <a:gd name="T4" fmla="*/ 2147483647 w 224"/>
              <a:gd name="T5" fmla="*/ 2147483647 h 256"/>
              <a:gd name="T6" fmla="*/ 0 60000 65536"/>
              <a:gd name="T7" fmla="*/ 0 60000 65536"/>
              <a:gd name="T8" fmla="*/ 0 60000 65536"/>
              <a:gd name="T9" fmla="*/ 0 w 224"/>
              <a:gd name="T10" fmla="*/ 0 h 256"/>
              <a:gd name="T11" fmla="*/ 224 w 224"/>
              <a:gd name="T12" fmla="*/ 256 h 256"/>
            </a:gdLst>
            <a:ahLst/>
            <a:cxnLst>
              <a:cxn ang="T6">
                <a:pos x="T0" y="T1"/>
              </a:cxn>
              <a:cxn ang="T7">
                <a:pos x="T2" y="T3"/>
              </a:cxn>
              <a:cxn ang="T8">
                <a:pos x="T4" y="T5"/>
              </a:cxn>
            </a:cxnLst>
            <a:rect l="T9" t="T10" r="T11" b="T12"/>
            <a:pathLst>
              <a:path w="224" h="256">
                <a:moveTo>
                  <a:pt x="32" y="0"/>
                </a:moveTo>
                <a:cubicBezTo>
                  <a:pt x="16" y="76"/>
                  <a:pt x="0" y="152"/>
                  <a:pt x="32" y="192"/>
                </a:cubicBezTo>
                <a:cubicBezTo>
                  <a:pt x="64" y="232"/>
                  <a:pt x="208" y="256"/>
                  <a:pt x="224" y="240"/>
                </a:cubicBezTo>
              </a:path>
            </a:pathLst>
          </a:custGeom>
          <a:noFill/>
          <a:ln w="28575" cap="flat" cmpd="sng">
            <a:solidFill>
              <a:schemeClr val="hlink"/>
            </a:solidFill>
            <a:prstDash val="solid"/>
            <a:miter lim="800000"/>
            <a:headEnd type="none" w="med" len="med"/>
            <a:tailEnd type="none" w="med" len="med"/>
          </a:ln>
        </p:spPr>
        <p:txBody>
          <a:bodyPr wrap="none"/>
          <a:lstStyle/>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編號版面配置區 5"/>
          <p:cNvSpPr>
            <a:spLocks noGrp="1"/>
          </p:cNvSpPr>
          <p:nvPr>
            <p:ph type="sldNum" sz="quarter" idx="12"/>
          </p:nvPr>
        </p:nvSpPr>
        <p:spPr>
          <a:noFill/>
        </p:spPr>
        <p:txBody>
          <a:bodyPr/>
          <a:lstStyle/>
          <a:p>
            <a:r>
              <a:rPr lang="zh-TW" altLang="en-US" smtClean="0"/>
              <a:t>9-</a:t>
            </a:r>
            <a:fld id="{78B7E4A4-A80A-4755-A3BA-82370D65D60D}" type="slidenum">
              <a:rPr lang="zh-TW" altLang="en-US" smtClean="0"/>
              <a:pPr/>
              <a:t>67</a:t>
            </a:fld>
            <a:endParaRPr lang="zh-TW" altLang="en-US" smtClean="0"/>
          </a:p>
        </p:txBody>
      </p:sp>
      <p:sp>
        <p:nvSpPr>
          <p:cNvPr id="26627" name="Rectangle 2"/>
          <p:cNvSpPr>
            <a:spLocks noGrp="1" noChangeArrowheads="1"/>
          </p:cNvSpPr>
          <p:nvPr>
            <p:ph type="title"/>
          </p:nvPr>
        </p:nvSpPr>
        <p:spPr>
          <a:xfrm>
            <a:off x="762000" y="381000"/>
            <a:ext cx="7793038" cy="1143000"/>
          </a:xfrm>
        </p:spPr>
        <p:txBody>
          <a:bodyPr/>
          <a:lstStyle/>
          <a:p>
            <a:pPr eaLnBrk="1" hangingPunct="1"/>
            <a:r>
              <a:rPr lang="en-US" altLang="zh-TW" sz="4000" smtClean="0"/>
              <a:t>The bottleneck traveling salesperson problem (BTSP)</a:t>
            </a:r>
            <a:endParaRPr lang="zh-TW" altLang="en-US" sz="4000" smtClean="0"/>
          </a:p>
        </p:txBody>
      </p:sp>
      <p:sp>
        <p:nvSpPr>
          <p:cNvPr id="26628" name="Rectangle 3"/>
          <p:cNvSpPr>
            <a:spLocks noGrp="1" noChangeArrowheads="1"/>
          </p:cNvSpPr>
          <p:nvPr>
            <p:ph type="body" idx="1"/>
          </p:nvPr>
        </p:nvSpPr>
        <p:spPr/>
        <p:txBody>
          <a:bodyPr/>
          <a:lstStyle/>
          <a:p>
            <a:pPr marL="609600" indent="-609600" eaLnBrk="1" hangingPunct="1"/>
            <a:r>
              <a:rPr lang="en-US" altLang="zh-TW" smtClean="0"/>
              <a:t>Minimize the longest edge of a tour.</a:t>
            </a:r>
          </a:p>
          <a:p>
            <a:pPr marL="609600" indent="-609600" eaLnBrk="1" hangingPunct="1"/>
            <a:r>
              <a:rPr lang="en-US" altLang="zh-TW" smtClean="0"/>
              <a:t>This is a </a:t>
            </a:r>
            <a:r>
              <a:rPr lang="en-US" altLang="zh-TW" u="sng" smtClean="0">
                <a:solidFill>
                  <a:schemeClr val="hlink"/>
                </a:solidFill>
              </a:rPr>
              <a:t>mini-max</a:t>
            </a:r>
            <a:r>
              <a:rPr lang="en-US" altLang="zh-TW" smtClean="0"/>
              <a:t> problem.</a:t>
            </a:r>
          </a:p>
          <a:p>
            <a:pPr marL="609600" indent="-609600" eaLnBrk="1" hangingPunct="1"/>
            <a:r>
              <a:rPr lang="en-US" altLang="zh-TW" smtClean="0"/>
              <a:t>This problem is NP-hard.</a:t>
            </a:r>
          </a:p>
          <a:p>
            <a:pPr marL="609600" indent="-609600" eaLnBrk="1" hangingPunct="1"/>
            <a:r>
              <a:rPr lang="en-US" altLang="zh-TW" smtClean="0"/>
              <a:t>The input data for this problem fulfill the following assumptions:</a:t>
            </a:r>
          </a:p>
          <a:p>
            <a:pPr marL="990600" lvl="1" indent="-533400" eaLnBrk="1" hangingPunct="1"/>
            <a:r>
              <a:rPr lang="en-US" altLang="zh-TW" smtClean="0"/>
              <a:t>The graph is a complete graph.</a:t>
            </a:r>
          </a:p>
          <a:p>
            <a:pPr marL="990600" lvl="1" indent="-533400" eaLnBrk="1" hangingPunct="1"/>
            <a:r>
              <a:rPr lang="en-US" altLang="zh-TW" smtClean="0"/>
              <a:t>All edges obey the </a:t>
            </a:r>
            <a:r>
              <a:rPr lang="en-US" altLang="zh-TW" u="sng" smtClean="0">
                <a:solidFill>
                  <a:schemeClr val="hlink"/>
                </a:solidFill>
              </a:rPr>
              <a:t>triangular inequality rule</a:t>
            </a:r>
            <a:r>
              <a:rPr lang="en-US" altLang="zh-TW" smtClean="0"/>
              <a:t>.</a:t>
            </a:r>
          </a:p>
          <a:p>
            <a:pPr marL="990600" lvl="1" indent="-533400" eaLnBrk="1" hangingPunct="1"/>
            <a:endParaRPr lang="en-US" altLang="zh-TW" smtClean="0"/>
          </a:p>
          <a:p>
            <a:pPr marL="609600" indent="-609600" eaLnBrk="1" hangingPunct="1"/>
            <a:endParaRPr lang="zh-TW" altLang="en-US"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編號版面配置區 5"/>
          <p:cNvSpPr>
            <a:spLocks noGrp="1"/>
          </p:cNvSpPr>
          <p:nvPr>
            <p:ph type="sldNum" sz="quarter" idx="12"/>
          </p:nvPr>
        </p:nvSpPr>
        <p:spPr>
          <a:noFill/>
        </p:spPr>
        <p:txBody>
          <a:bodyPr/>
          <a:lstStyle/>
          <a:p>
            <a:r>
              <a:rPr lang="zh-TW" altLang="en-US" smtClean="0"/>
              <a:t>9-</a:t>
            </a:r>
            <a:fld id="{EE63474A-70EE-4CCE-9617-A4E03B8E6413}" type="slidenum">
              <a:rPr lang="zh-TW" altLang="en-US" smtClean="0"/>
              <a:pPr/>
              <a:t>68</a:t>
            </a:fld>
            <a:endParaRPr lang="zh-TW" altLang="en-US" smtClean="0"/>
          </a:p>
        </p:txBody>
      </p:sp>
      <p:sp>
        <p:nvSpPr>
          <p:cNvPr id="27651" name="Rectangle 2"/>
          <p:cNvSpPr>
            <a:spLocks noGrp="1" noChangeArrowheads="1"/>
          </p:cNvSpPr>
          <p:nvPr>
            <p:ph type="title"/>
          </p:nvPr>
        </p:nvSpPr>
        <p:spPr>
          <a:xfrm>
            <a:off x="0" y="332656"/>
            <a:ext cx="7793038" cy="838200"/>
          </a:xfrm>
        </p:spPr>
        <p:txBody>
          <a:bodyPr/>
          <a:lstStyle/>
          <a:p>
            <a:pPr eaLnBrk="1" hangingPunct="1"/>
            <a:r>
              <a:rPr lang="en-US" altLang="zh-TW" sz="2800" dirty="0" smtClean="0"/>
              <a:t>An algorithm for finding an optimal solution</a:t>
            </a:r>
            <a:endParaRPr lang="zh-TW" altLang="en-US" sz="2800" dirty="0" smtClean="0"/>
          </a:p>
        </p:txBody>
      </p:sp>
      <p:sp>
        <p:nvSpPr>
          <p:cNvPr id="27652" name="Rectangle 3"/>
          <p:cNvSpPr>
            <a:spLocks noGrp="1" noChangeArrowheads="1"/>
          </p:cNvSpPr>
          <p:nvPr>
            <p:ph type="body" idx="1"/>
          </p:nvPr>
        </p:nvSpPr>
        <p:spPr>
          <a:xfrm>
            <a:off x="685800" y="1752600"/>
            <a:ext cx="7772400" cy="4648200"/>
          </a:xfrm>
        </p:spPr>
        <p:txBody>
          <a:bodyPr/>
          <a:lstStyle/>
          <a:p>
            <a:pPr eaLnBrk="1" hangingPunct="1">
              <a:buFont typeface="Wingdings" pitchFamily="2" charset="2"/>
              <a:buNone/>
            </a:pPr>
            <a:r>
              <a:rPr lang="en-US" altLang="zh-TW" sz="2800" u="sng" smtClean="0">
                <a:solidFill>
                  <a:schemeClr val="hlink"/>
                </a:solidFill>
              </a:rPr>
              <a:t>Step1:</a:t>
            </a:r>
            <a:r>
              <a:rPr lang="en-US" altLang="zh-TW" sz="2800" smtClean="0"/>
              <a:t> Sort all edges in G = (V,E) into a nondecresing sequence |e</a:t>
            </a:r>
            <a:r>
              <a:rPr lang="en-US" altLang="zh-TW" sz="2800" baseline="-30000" smtClean="0"/>
              <a:t>1</a:t>
            </a:r>
            <a:r>
              <a:rPr lang="en-US" altLang="zh-TW" sz="2800" smtClean="0"/>
              <a:t>|</a:t>
            </a:r>
            <a:r>
              <a:rPr lang="en-US" altLang="zh-TW" sz="2800" smtClean="0">
                <a:latin typeface="Times New Roman" pitchFamily="18" charset="0"/>
                <a:sym typeface="Symbol" pitchFamily="18" charset="2"/>
              </a:rPr>
              <a:t></a:t>
            </a:r>
            <a:r>
              <a:rPr lang="en-US" altLang="zh-TW" sz="2800" smtClean="0"/>
              <a:t>|e</a:t>
            </a:r>
            <a:r>
              <a:rPr lang="en-US" altLang="zh-TW" sz="2800" baseline="-30000" smtClean="0"/>
              <a:t>2</a:t>
            </a:r>
            <a:r>
              <a:rPr lang="en-US" altLang="zh-TW" sz="2800" smtClean="0"/>
              <a:t>|</a:t>
            </a:r>
            <a:r>
              <a:rPr lang="en-US" altLang="zh-TW" sz="2800" smtClean="0">
                <a:latin typeface="Times New Roman" pitchFamily="18" charset="0"/>
                <a:sym typeface="Symbol" pitchFamily="18" charset="2"/>
              </a:rPr>
              <a:t></a:t>
            </a:r>
            <a:r>
              <a:rPr lang="en-US" altLang="zh-TW" sz="2800" smtClean="0">
                <a:latin typeface="Times New Roman" pitchFamily="18" charset="0"/>
              </a:rPr>
              <a:t>…</a:t>
            </a:r>
            <a:r>
              <a:rPr lang="en-US" altLang="zh-TW" sz="2800" smtClean="0">
                <a:latin typeface="Times New Roman" pitchFamily="18" charset="0"/>
                <a:sym typeface="Symbol" pitchFamily="18" charset="2"/>
              </a:rPr>
              <a:t></a:t>
            </a:r>
            <a:r>
              <a:rPr lang="en-US" altLang="zh-TW" sz="2800" smtClean="0"/>
              <a:t>|e</a:t>
            </a:r>
            <a:r>
              <a:rPr lang="en-US" altLang="zh-TW" sz="2800" baseline="-30000" smtClean="0"/>
              <a:t>m</a:t>
            </a:r>
            <a:r>
              <a:rPr lang="en-US" altLang="zh-TW" sz="2800" smtClean="0"/>
              <a:t>|. Let G(e</a:t>
            </a:r>
            <a:r>
              <a:rPr lang="en-US" altLang="zh-TW" sz="2800" baseline="-30000" smtClean="0"/>
              <a:t>i</a:t>
            </a:r>
            <a:r>
              <a:rPr lang="en-US" altLang="zh-TW" sz="2800" smtClean="0"/>
              <a:t>) denote the subgraph obtained from G by deleting all edges longer than e</a:t>
            </a:r>
            <a:r>
              <a:rPr lang="en-US" altLang="zh-TW" sz="2800" baseline="-30000" smtClean="0"/>
              <a:t>i</a:t>
            </a:r>
            <a:r>
              <a:rPr lang="en-US" altLang="zh-TW" sz="2800" smtClean="0"/>
              <a:t>. </a:t>
            </a:r>
            <a:endParaRPr lang="en-US" altLang="zh-TW" sz="2800" u="sng" smtClean="0">
              <a:solidFill>
                <a:schemeClr val="hlink"/>
              </a:solidFill>
            </a:endParaRPr>
          </a:p>
          <a:p>
            <a:pPr eaLnBrk="1" hangingPunct="1">
              <a:buFont typeface="Wingdings" pitchFamily="2" charset="2"/>
              <a:buNone/>
            </a:pPr>
            <a:r>
              <a:rPr lang="en-US" altLang="zh-TW" sz="2800" u="sng" smtClean="0">
                <a:solidFill>
                  <a:schemeClr val="hlink"/>
                </a:solidFill>
              </a:rPr>
              <a:t>Step2:</a:t>
            </a:r>
            <a:r>
              <a:rPr lang="en-US" altLang="zh-TW" sz="2800" smtClean="0"/>
              <a:t>  i</a:t>
            </a:r>
            <a:r>
              <a:rPr lang="en-US" altLang="zh-TW" sz="2800" smtClean="0">
                <a:latin typeface="Times New Roman" pitchFamily="18" charset="0"/>
              </a:rPr>
              <a:t>←</a:t>
            </a:r>
            <a:r>
              <a:rPr lang="en-US" altLang="zh-TW" sz="2800" smtClean="0"/>
              <a:t>1</a:t>
            </a:r>
            <a:endParaRPr lang="en-US" altLang="zh-TW" sz="2800" u="sng" smtClean="0">
              <a:solidFill>
                <a:schemeClr val="hlink"/>
              </a:solidFill>
            </a:endParaRPr>
          </a:p>
          <a:p>
            <a:pPr eaLnBrk="1" hangingPunct="1">
              <a:buFont typeface="Wingdings" pitchFamily="2" charset="2"/>
              <a:buNone/>
            </a:pPr>
            <a:r>
              <a:rPr lang="en-US" altLang="zh-TW" sz="2800" u="sng" smtClean="0">
                <a:solidFill>
                  <a:schemeClr val="hlink"/>
                </a:solidFill>
              </a:rPr>
              <a:t>Step3:</a:t>
            </a:r>
            <a:r>
              <a:rPr lang="en-US" altLang="zh-TW" sz="2800" smtClean="0"/>
              <a:t>  If there exists a Hamiltonian cycle in G(e</a:t>
            </a:r>
            <a:r>
              <a:rPr lang="en-US" altLang="zh-TW" sz="2800" baseline="-30000" smtClean="0"/>
              <a:t>i</a:t>
            </a:r>
            <a:r>
              <a:rPr lang="en-US" altLang="zh-TW" sz="2800" smtClean="0"/>
              <a:t>), then this cycle is the solution and stop.</a:t>
            </a:r>
            <a:endParaRPr lang="en-US" altLang="zh-TW" sz="2800" u="sng" smtClean="0">
              <a:solidFill>
                <a:schemeClr val="hlink"/>
              </a:solidFill>
            </a:endParaRPr>
          </a:p>
          <a:p>
            <a:pPr eaLnBrk="1" hangingPunct="1">
              <a:buFont typeface="Wingdings" pitchFamily="2" charset="2"/>
              <a:buNone/>
            </a:pPr>
            <a:r>
              <a:rPr lang="en-US" altLang="zh-TW" sz="2800" u="sng" smtClean="0">
                <a:solidFill>
                  <a:schemeClr val="hlink"/>
                </a:solidFill>
              </a:rPr>
              <a:t>Step4:</a:t>
            </a:r>
            <a:r>
              <a:rPr lang="en-US" altLang="zh-TW" sz="2800" smtClean="0"/>
              <a:t>  i</a:t>
            </a:r>
            <a:r>
              <a:rPr lang="en-US" altLang="zh-TW" sz="2800" smtClean="0">
                <a:latin typeface="Times New Roman" pitchFamily="18" charset="0"/>
              </a:rPr>
              <a:t>←</a:t>
            </a:r>
            <a:r>
              <a:rPr lang="en-US" altLang="zh-TW" sz="2800" smtClean="0"/>
              <a:t>i+1 . Go to Step 3.</a:t>
            </a:r>
          </a:p>
          <a:p>
            <a:pPr eaLnBrk="1" hangingPunct="1"/>
            <a:endParaRPr lang="zh-TW" altLang="en-US" sz="280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投影片編號版面配置區 5"/>
          <p:cNvSpPr>
            <a:spLocks noGrp="1"/>
          </p:cNvSpPr>
          <p:nvPr>
            <p:ph type="sldNum" sz="quarter" idx="12"/>
          </p:nvPr>
        </p:nvSpPr>
        <p:spPr>
          <a:noFill/>
        </p:spPr>
        <p:txBody>
          <a:bodyPr/>
          <a:lstStyle/>
          <a:p>
            <a:r>
              <a:rPr lang="zh-TW" altLang="en-US" smtClean="0"/>
              <a:t>9-</a:t>
            </a:r>
            <a:fld id="{ED2B72E8-4D85-4808-A25A-F9E926B414DD}" type="slidenum">
              <a:rPr lang="zh-TW" altLang="en-US" smtClean="0"/>
              <a:pPr/>
              <a:t>69</a:t>
            </a:fld>
            <a:endParaRPr lang="zh-TW" altLang="en-US" smtClean="0"/>
          </a:p>
        </p:txBody>
      </p:sp>
      <p:graphicFrame>
        <p:nvGraphicFramePr>
          <p:cNvPr id="6146" name="Object 7"/>
          <p:cNvGraphicFramePr>
            <a:graphicFrameLocks noChangeAspect="1"/>
          </p:cNvGraphicFramePr>
          <p:nvPr/>
        </p:nvGraphicFramePr>
        <p:xfrm>
          <a:off x="4716016" y="3444875"/>
          <a:ext cx="4192587" cy="3413125"/>
        </p:xfrm>
        <a:graphic>
          <a:graphicData uri="http://schemas.openxmlformats.org/presentationml/2006/ole">
            <p:oleObj spid="_x0000_s6146" name="BMP 图像" r:id="rId3" imgW="6163535" imgH="4667902" progId="PBrush">
              <p:embed/>
            </p:oleObj>
          </a:graphicData>
        </a:graphic>
      </p:graphicFrame>
      <p:sp>
        <p:nvSpPr>
          <p:cNvPr id="6150" name="Rectangle 2"/>
          <p:cNvSpPr>
            <a:spLocks noGrp="1" noChangeArrowheads="1"/>
          </p:cNvSpPr>
          <p:nvPr>
            <p:ph type="title"/>
          </p:nvPr>
        </p:nvSpPr>
        <p:spPr>
          <a:xfrm>
            <a:off x="0" y="188640"/>
            <a:ext cx="8229600" cy="838200"/>
          </a:xfrm>
        </p:spPr>
        <p:txBody>
          <a:bodyPr/>
          <a:lstStyle/>
          <a:p>
            <a:pPr eaLnBrk="1" hangingPunct="1"/>
            <a:r>
              <a:rPr lang="en-US" altLang="zh-TW" dirty="0" smtClean="0"/>
              <a:t>An example for BTSP algorithm</a:t>
            </a:r>
          </a:p>
        </p:txBody>
      </p:sp>
      <p:sp>
        <p:nvSpPr>
          <p:cNvPr id="6151" name="Rectangle 3"/>
          <p:cNvSpPr>
            <a:spLocks noGrp="1" noChangeArrowheads="1"/>
          </p:cNvSpPr>
          <p:nvPr>
            <p:ph type="body" idx="1"/>
          </p:nvPr>
        </p:nvSpPr>
        <p:spPr>
          <a:xfrm>
            <a:off x="1182688" y="1828800"/>
            <a:ext cx="7772400" cy="4114800"/>
          </a:xfrm>
        </p:spPr>
        <p:txBody>
          <a:bodyPr/>
          <a:lstStyle/>
          <a:p>
            <a:pPr eaLnBrk="1" hangingPunct="1"/>
            <a:r>
              <a:rPr lang="en-US" altLang="zh-TW" smtClean="0"/>
              <a:t>e.g.</a:t>
            </a:r>
          </a:p>
        </p:txBody>
      </p:sp>
      <p:graphicFrame>
        <p:nvGraphicFramePr>
          <p:cNvPr id="6147" name="Object 5"/>
          <p:cNvGraphicFramePr>
            <a:graphicFrameLocks noChangeAspect="1"/>
          </p:cNvGraphicFramePr>
          <p:nvPr/>
        </p:nvGraphicFramePr>
        <p:xfrm>
          <a:off x="228600" y="914400"/>
          <a:ext cx="4572000" cy="3505200"/>
        </p:xfrm>
        <a:graphic>
          <a:graphicData uri="http://schemas.openxmlformats.org/presentationml/2006/ole">
            <p:oleObj spid="_x0000_s6147" name="BMP 图像" r:id="rId4" imgW="6095238" imgH="4704762" progId="PBrush">
              <p:embed/>
            </p:oleObj>
          </a:graphicData>
        </a:graphic>
      </p:graphicFrame>
      <p:graphicFrame>
        <p:nvGraphicFramePr>
          <p:cNvPr id="6148" name="Object 6"/>
          <p:cNvGraphicFramePr>
            <a:graphicFrameLocks noChangeAspect="1"/>
          </p:cNvGraphicFramePr>
          <p:nvPr/>
        </p:nvGraphicFramePr>
        <p:xfrm>
          <a:off x="4572000" y="260648"/>
          <a:ext cx="4760912" cy="3841750"/>
        </p:xfrm>
        <a:graphic>
          <a:graphicData uri="http://schemas.openxmlformats.org/presentationml/2006/ole">
            <p:oleObj spid="_x0000_s6148" name="BMP 图像" r:id="rId5" imgW="6676190" imgH="4610744" progId="PBrush">
              <p:embed/>
            </p:oleObj>
          </a:graphicData>
        </a:graphic>
      </p:graphicFrame>
      <p:sp>
        <p:nvSpPr>
          <p:cNvPr id="6152" name="Text Box 8"/>
          <p:cNvSpPr txBox="1">
            <a:spLocks noChangeArrowheads="1"/>
          </p:cNvSpPr>
          <p:nvPr/>
        </p:nvSpPr>
        <p:spPr bwMode="auto">
          <a:xfrm>
            <a:off x="381000" y="4876800"/>
            <a:ext cx="3962400" cy="519113"/>
          </a:xfrm>
          <a:prstGeom prst="rect">
            <a:avLst/>
          </a:prstGeom>
          <a:noFill/>
          <a:ln w="9525">
            <a:noFill/>
            <a:miter lim="800000"/>
            <a:headEnd/>
            <a:tailEnd/>
          </a:ln>
        </p:spPr>
        <p:txBody>
          <a:bodyPr>
            <a:spAutoFit/>
          </a:bodyPr>
          <a:lstStyle/>
          <a:p>
            <a:pPr>
              <a:spcBef>
                <a:spcPct val="50000"/>
              </a:spcBef>
            </a:pPr>
            <a:endParaRPr lang="zh-TW" altLang="en-US"/>
          </a:p>
        </p:txBody>
      </p:sp>
      <p:sp>
        <p:nvSpPr>
          <p:cNvPr id="6153" name="Rectangle 9"/>
          <p:cNvSpPr>
            <a:spLocks noChangeArrowheads="1"/>
          </p:cNvSpPr>
          <p:nvPr/>
        </p:nvSpPr>
        <p:spPr bwMode="auto">
          <a:xfrm>
            <a:off x="323528" y="4581128"/>
            <a:ext cx="4191000" cy="1676400"/>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60000"/>
              <a:buFont typeface="Wingdings" pitchFamily="2" charset="2"/>
              <a:buChar char="n"/>
            </a:pPr>
            <a:r>
              <a:rPr lang="en-US" altLang="zh-TW" sz="2400" dirty="0"/>
              <a:t>There is a Hamiltonian cycle, A-B-D-C-E-F-G-A, in G(BD).</a:t>
            </a:r>
          </a:p>
          <a:p>
            <a:pPr marL="342900" indent="-342900">
              <a:lnSpc>
                <a:spcPct val="90000"/>
              </a:lnSpc>
              <a:spcBef>
                <a:spcPct val="20000"/>
              </a:spcBef>
              <a:buClr>
                <a:schemeClr val="folHlink"/>
              </a:buClr>
              <a:buSzPct val="60000"/>
              <a:buFont typeface="Wingdings" pitchFamily="2" charset="2"/>
              <a:buChar char="n"/>
            </a:pPr>
            <a:r>
              <a:rPr lang="en-US" altLang="zh-TW" sz="2400" dirty="0"/>
              <a:t>The optimal solution is 13.</a:t>
            </a:r>
            <a:endParaRPr lang="zh-TW"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D275988C-64DC-40FE-823D-A3515AF8F9A5}" type="slidenum">
              <a:rPr lang="zh-CN" altLang="en-US" smtClean="0">
                <a:ea typeface="宋体" charset="-122"/>
              </a:rPr>
              <a:pPr/>
              <a:t>7</a:t>
            </a:fld>
            <a:endParaRPr lang="zh-CN" altLang="en-US" smtClean="0">
              <a:ea typeface="宋体" charset="-122"/>
            </a:endParaRPr>
          </a:p>
        </p:txBody>
      </p:sp>
      <p:sp>
        <p:nvSpPr>
          <p:cNvPr id="11267" name="Rectangle 2"/>
          <p:cNvSpPr>
            <a:spLocks noGrp="1" noChangeArrowheads="1"/>
          </p:cNvSpPr>
          <p:nvPr>
            <p:ph type="title"/>
          </p:nvPr>
        </p:nvSpPr>
        <p:spPr>
          <a:xfrm>
            <a:off x="179512" y="332656"/>
            <a:ext cx="8162925" cy="641350"/>
          </a:xfrm>
        </p:spPr>
        <p:txBody>
          <a:bodyPr/>
          <a:lstStyle/>
          <a:p>
            <a:pPr eaLnBrk="1" hangingPunct="1"/>
            <a:r>
              <a:rPr lang="zh-CN" altLang="en-US" sz="3600" dirty="0" smtClean="0"/>
              <a:t>近似</a:t>
            </a:r>
            <a:r>
              <a:rPr lang="zh-CN" altLang="en-US" sz="3600" dirty="0" smtClean="0"/>
              <a:t>算法的性能</a:t>
            </a:r>
          </a:p>
        </p:txBody>
      </p:sp>
      <p:sp>
        <p:nvSpPr>
          <p:cNvPr id="434180" name="Text Box 4"/>
          <p:cNvSpPr txBox="1">
            <a:spLocks noChangeArrowheads="1"/>
          </p:cNvSpPr>
          <p:nvPr/>
        </p:nvSpPr>
        <p:spPr bwMode="auto">
          <a:xfrm>
            <a:off x="368300" y="1340768"/>
            <a:ext cx="8775700" cy="4832350"/>
          </a:xfrm>
          <a:prstGeom prst="rect">
            <a:avLst/>
          </a:prstGeom>
          <a:noFill/>
          <a:ln w="6350">
            <a:noFill/>
            <a:miter lim="800000"/>
            <a:headEnd/>
            <a:tailEnd/>
          </a:ln>
        </p:spPr>
        <p:txBody>
          <a:bodyPr>
            <a:spAutoFit/>
          </a:bodyPr>
          <a:lstStyle/>
          <a:p>
            <a:pPr>
              <a:lnSpc>
                <a:spcPct val="120000"/>
              </a:lnSpc>
              <a:spcBef>
                <a:spcPct val="20000"/>
              </a:spcBef>
            </a:pPr>
            <a:r>
              <a:rPr lang="zh-CN" altLang="en-US" sz="2800" b="1" dirty="0">
                <a:solidFill>
                  <a:srgbClr val="0000FF"/>
                </a:solidFill>
                <a:latin typeface="楷体_GB2312" pitchFamily="49" charset="-122"/>
                <a:ea typeface="楷体_GB2312" pitchFamily="49" charset="-122"/>
              </a:rPr>
              <a:t>近似算法的性能比</a:t>
            </a:r>
            <a:r>
              <a:rPr lang="zh-CN" altLang="en-US" sz="2800" dirty="0">
                <a:latin typeface="楷体_GB2312" pitchFamily="49" charset="-122"/>
                <a:ea typeface="楷体_GB2312" pitchFamily="49" charset="-122"/>
              </a:rPr>
              <a:t>定义适用于极小化问题和极大化问题。</a:t>
            </a:r>
          </a:p>
          <a:p>
            <a:pPr>
              <a:lnSpc>
                <a:spcPct val="120000"/>
              </a:lnSpc>
              <a:spcBef>
                <a:spcPct val="20000"/>
              </a:spcBef>
            </a:pPr>
            <a:r>
              <a:rPr lang="zh-CN" altLang="en-US" sz="2800" dirty="0">
                <a:latin typeface="楷体_GB2312" pitchFamily="49" charset="-122"/>
                <a:ea typeface="楷体_GB2312" pitchFamily="49" charset="-122"/>
              </a:rPr>
              <a:t>  对于一个极大化问题，0&lt; </a:t>
            </a:r>
            <a:r>
              <a:rPr lang="en-US" altLang="zh-CN" sz="2800" dirty="0">
                <a:latin typeface="楷体_GB2312" pitchFamily="49" charset="-122"/>
                <a:ea typeface="楷体_GB2312" pitchFamily="49" charset="-122"/>
              </a:rPr>
              <a:t>c</a:t>
            </a:r>
            <a:r>
              <a:rPr lang="zh-CN" altLang="en-US" sz="2800" dirty="0">
                <a:latin typeface="楷体_GB2312" pitchFamily="49" charset="-122"/>
                <a:ea typeface="楷体_GB2312" pitchFamily="49" charset="-122"/>
              </a:rPr>
              <a:t> ≤</a:t>
            </a:r>
            <a:r>
              <a:rPr lang="en-US" altLang="zh-CN" sz="2800" dirty="0">
                <a:latin typeface="楷体_GB2312" pitchFamily="49" charset="-122"/>
                <a:ea typeface="楷体_GB2312" pitchFamily="49" charset="-122"/>
              </a:rPr>
              <a:t>c*，</a:t>
            </a:r>
          </a:p>
          <a:p>
            <a:pPr>
              <a:lnSpc>
                <a:spcPct val="120000"/>
              </a:lnSpc>
              <a:spcBef>
                <a:spcPct val="20000"/>
              </a:spcBef>
            </a:pPr>
            <a:r>
              <a:rPr lang="zh-CN" altLang="en-US" sz="2800" dirty="0">
                <a:latin typeface="楷体_GB2312" pitchFamily="49" charset="-122"/>
                <a:ea typeface="楷体_GB2312" pitchFamily="49" charset="-122"/>
              </a:rPr>
              <a:t>  性能比表示最优值 </a:t>
            </a:r>
            <a:r>
              <a:rPr lang="en-US" altLang="zh-CN" sz="2800" dirty="0">
                <a:latin typeface="楷体_GB2312" pitchFamily="49" charset="-122"/>
                <a:ea typeface="楷体_GB2312" pitchFamily="49" charset="-122"/>
              </a:rPr>
              <a:t>c*</a:t>
            </a:r>
            <a:r>
              <a:rPr lang="zh-CN" altLang="en-US" sz="2800" dirty="0">
                <a:latin typeface="楷体_GB2312" pitchFamily="49" charset="-122"/>
                <a:ea typeface="楷体_GB2312" pitchFamily="49" charset="-122"/>
              </a:rPr>
              <a:t>比近似最优值 </a:t>
            </a:r>
            <a:r>
              <a:rPr lang="en-US" altLang="zh-CN" sz="2800" dirty="0">
                <a:latin typeface="楷体_GB2312" pitchFamily="49" charset="-122"/>
                <a:ea typeface="楷体_GB2312" pitchFamily="49" charset="-122"/>
              </a:rPr>
              <a:t>c </a:t>
            </a:r>
            <a:r>
              <a:rPr lang="zh-CN" altLang="en-US" sz="2800" dirty="0">
                <a:latin typeface="楷体_GB2312" pitchFamily="49" charset="-122"/>
                <a:ea typeface="楷体_GB2312" pitchFamily="49" charset="-122"/>
              </a:rPr>
              <a:t>大多少倍。</a:t>
            </a:r>
          </a:p>
          <a:p>
            <a:pPr>
              <a:lnSpc>
                <a:spcPct val="120000"/>
              </a:lnSpc>
              <a:spcBef>
                <a:spcPct val="20000"/>
              </a:spcBef>
            </a:pPr>
            <a:r>
              <a:rPr lang="zh-CN" altLang="en-US" sz="2800" dirty="0">
                <a:latin typeface="楷体_GB2312" pitchFamily="49" charset="-122"/>
                <a:ea typeface="楷体_GB2312" pitchFamily="49" charset="-122"/>
              </a:rPr>
              <a:t>  对于一个极小化问题，0&lt; </a:t>
            </a:r>
            <a:r>
              <a:rPr lang="en-US" altLang="zh-CN" sz="2800" dirty="0">
                <a:latin typeface="楷体_GB2312" pitchFamily="49" charset="-122"/>
                <a:ea typeface="楷体_GB2312" pitchFamily="49" charset="-122"/>
              </a:rPr>
              <a:t>c*</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c，</a:t>
            </a:r>
          </a:p>
          <a:p>
            <a:pPr>
              <a:lnSpc>
                <a:spcPct val="120000"/>
              </a:lnSpc>
              <a:spcBef>
                <a:spcPct val="20000"/>
              </a:spcBef>
            </a:pPr>
            <a:r>
              <a:rPr lang="zh-CN" altLang="en-US" sz="2800" dirty="0">
                <a:latin typeface="楷体_GB2312" pitchFamily="49" charset="-122"/>
                <a:ea typeface="楷体_GB2312" pitchFamily="49" charset="-122"/>
              </a:rPr>
              <a:t>  性能比表示近似最优值 </a:t>
            </a:r>
            <a:r>
              <a:rPr lang="en-US" altLang="zh-CN" sz="2800" dirty="0">
                <a:latin typeface="楷体_GB2312" pitchFamily="49" charset="-122"/>
                <a:ea typeface="楷体_GB2312" pitchFamily="49" charset="-122"/>
              </a:rPr>
              <a:t>c </a:t>
            </a:r>
            <a:r>
              <a:rPr lang="zh-CN" altLang="en-US" sz="2800" dirty="0">
                <a:latin typeface="楷体_GB2312" pitchFamily="49" charset="-122"/>
                <a:ea typeface="楷体_GB2312" pitchFamily="49" charset="-122"/>
              </a:rPr>
              <a:t>比最优值 </a:t>
            </a:r>
            <a:r>
              <a:rPr lang="en-US" altLang="zh-CN" sz="2800" dirty="0">
                <a:latin typeface="楷体_GB2312" pitchFamily="49" charset="-122"/>
                <a:ea typeface="楷体_GB2312" pitchFamily="49" charset="-122"/>
              </a:rPr>
              <a:t>c*</a:t>
            </a:r>
            <a:r>
              <a:rPr lang="zh-CN" altLang="en-US" sz="2800" dirty="0">
                <a:latin typeface="楷体_GB2312" pitchFamily="49" charset="-122"/>
                <a:ea typeface="楷体_GB2312" pitchFamily="49" charset="-122"/>
              </a:rPr>
              <a:t>大多少倍。</a:t>
            </a:r>
          </a:p>
          <a:p>
            <a:pPr>
              <a:lnSpc>
                <a:spcPct val="120000"/>
              </a:lnSpc>
              <a:spcBef>
                <a:spcPct val="20000"/>
              </a:spcBef>
            </a:pPr>
            <a:r>
              <a:rPr lang="zh-CN" altLang="en-US" sz="2800" b="1" dirty="0">
                <a:solidFill>
                  <a:srgbClr val="0000FF"/>
                </a:solidFill>
                <a:latin typeface="楷体_GB2312" pitchFamily="49" charset="-122"/>
                <a:ea typeface="楷体_GB2312" pitchFamily="49" charset="-122"/>
              </a:rPr>
              <a:t>近似算法的性能比不会小于 1；</a:t>
            </a:r>
          </a:p>
          <a:p>
            <a:pPr>
              <a:lnSpc>
                <a:spcPct val="120000"/>
              </a:lnSpc>
              <a:spcBef>
                <a:spcPct val="20000"/>
              </a:spcBef>
            </a:pPr>
            <a:r>
              <a:rPr lang="zh-CN" altLang="en-US" sz="2800" b="1" dirty="0">
                <a:solidFill>
                  <a:srgbClr val="0000FF"/>
                </a:solidFill>
                <a:latin typeface="楷体_GB2312" pitchFamily="49" charset="-122"/>
                <a:ea typeface="楷体_GB2312" pitchFamily="49" charset="-122"/>
              </a:rPr>
              <a:t>  =1：求得精确最优解</a:t>
            </a:r>
            <a:endParaRPr lang="en-US" altLang="zh-CN" sz="2800" b="1" dirty="0">
              <a:solidFill>
                <a:srgbClr val="0000FF"/>
              </a:solidFill>
              <a:latin typeface="楷体_GB2312" pitchFamily="49" charset="-122"/>
              <a:ea typeface="楷体_GB2312" pitchFamily="49" charset="-122"/>
            </a:endParaRPr>
          </a:p>
          <a:p>
            <a:pPr>
              <a:lnSpc>
                <a:spcPct val="120000"/>
              </a:lnSpc>
              <a:spcBef>
                <a:spcPct val="20000"/>
              </a:spcBef>
            </a:pPr>
            <a:r>
              <a:rPr lang="zh-CN" altLang="en-US" sz="2800" b="1" dirty="0">
                <a:solidFill>
                  <a:srgbClr val="0000FF"/>
                </a:solidFill>
                <a:latin typeface="楷体_GB2312" pitchFamily="49" charset="-122"/>
                <a:ea typeface="楷体_GB2312" pitchFamily="49" charset="-122"/>
              </a:rPr>
              <a:t>  》1：比较差的近似最优解</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4180"/>
                                        </p:tgtEl>
                                        <p:attrNameLst>
                                          <p:attrName>style.visibility</p:attrName>
                                        </p:attrNameLst>
                                      </p:cBhvr>
                                      <p:to>
                                        <p:strVal val="visible"/>
                                      </p:to>
                                    </p:set>
                                    <p:animEffect transition="in" filter="blinds(horizontal)">
                                      <p:cBhvr>
                                        <p:cTn id="7" dur="500"/>
                                        <p:tgtEl>
                                          <p:spTgt spid="434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0"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投影片編號版面配置區 5"/>
          <p:cNvSpPr>
            <a:spLocks noGrp="1"/>
          </p:cNvSpPr>
          <p:nvPr>
            <p:ph type="sldNum" sz="quarter" idx="12"/>
          </p:nvPr>
        </p:nvSpPr>
        <p:spPr>
          <a:noFill/>
        </p:spPr>
        <p:txBody>
          <a:bodyPr/>
          <a:lstStyle/>
          <a:p>
            <a:r>
              <a:rPr lang="zh-TW" altLang="en-US" smtClean="0"/>
              <a:t>9-</a:t>
            </a:r>
            <a:fld id="{1FADC3AE-D741-4AA2-9C0B-8F6631AA0A32}" type="slidenum">
              <a:rPr lang="zh-TW" altLang="en-US" smtClean="0"/>
              <a:pPr/>
              <a:t>70</a:t>
            </a:fld>
            <a:endParaRPr lang="zh-TW" altLang="en-US" smtClean="0"/>
          </a:p>
        </p:txBody>
      </p:sp>
      <p:sp>
        <p:nvSpPr>
          <p:cNvPr id="7172" name="Rectangle 2"/>
          <p:cNvSpPr>
            <a:spLocks noGrp="1" noChangeArrowheads="1"/>
          </p:cNvSpPr>
          <p:nvPr>
            <p:ph type="title"/>
          </p:nvPr>
        </p:nvSpPr>
        <p:spPr>
          <a:xfrm>
            <a:off x="228600" y="228600"/>
            <a:ext cx="8382000" cy="838200"/>
          </a:xfrm>
        </p:spPr>
        <p:txBody>
          <a:bodyPr/>
          <a:lstStyle/>
          <a:p>
            <a:pPr eaLnBrk="1" hangingPunct="1"/>
            <a:r>
              <a:rPr lang="en-US" altLang="zh-TW" smtClean="0"/>
              <a:t>Theorem for Hamiltonian cycles</a:t>
            </a:r>
            <a:endParaRPr lang="zh-TW" altLang="en-US" smtClean="0"/>
          </a:p>
        </p:txBody>
      </p:sp>
      <p:sp>
        <p:nvSpPr>
          <p:cNvPr id="7173" name="Rectangle 3"/>
          <p:cNvSpPr>
            <a:spLocks noGrp="1" noChangeArrowheads="1"/>
          </p:cNvSpPr>
          <p:nvPr>
            <p:ph type="body" idx="1"/>
          </p:nvPr>
        </p:nvSpPr>
        <p:spPr>
          <a:xfrm>
            <a:off x="609600" y="1143000"/>
            <a:ext cx="7659688" cy="4383088"/>
          </a:xfrm>
        </p:spPr>
        <p:txBody>
          <a:bodyPr/>
          <a:lstStyle/>
          <a:p>
            <a:pPr eaLnBrk="1" hangingPunct="1"/>
            <a:r>
              <a:rPr lang="en-US" altLang="zh-TW" sz="2400" u="sng" dirty="0" smtClean="0">
                <a:solidFill>
                  <a:schemeClr val="hlink"/>
                </a:solidFill>
              </a:rPr>
              <a:t>Def</a:t>
            </a:r>
            <a:r>
              <a:rPr lang="en-US" altLang="zh-TW" sz="2400" u="sng" dirty="0" smtClean="0"/>
              <a:t> :</a:t>
            </a:r>
            <a:r>
              <a:rPr lang="en-US" altLang="zh-TW" sz="2400" dirty="0" smtClean="0"/>
              <a:t> The </a:t>
            </a:r>
            <a:r>
              <a:rPr lang="en-US" altLang="zh-TW" sz="2400" u="sng" dirty="0" smtClean="0">
                <a:solidFill>
                  <a:schemeClr val="hlink"/>
                </a:solidFill>
              </a:rPr>
              <a:t>t-</a:t>
            </a:r>
            <a:r>
              <a:rPr lang="en-US" altLang="zh-TW" sz="2400" u="sng" dirty="0" err="1" smtClean="0">
                <a:solidFill>
                  <a:schemeClr val="hlink"/>
                </a:solidFill>
              </a:rPr>
              <a:t>th</a:t>
            </a:r>
            <a:r>
              <a:rPr lang="en-US" altLang="zh-TW" sz="2400" u="sng" dirty="0" smtClean="0">
                <a:solidFill>
                  <a:schemeClr val="hlink"/>
                </a:solidFill>
              </a:rPr>
              <a:t> power</a:t>
            </a:r>
            <a:r>
              <a:rPr lang="en-US" altLang="zh-TW" sz="2400" dirty="0" smtClean="0"/>
              <a:t> of G=(V,E), denoted as </a:t>
            </a:r>
            <a:r>
              <a:rPr lang="en-US" altLang="zh-TW" sz="2400" dirty="0" err="1" smtClean="0"/>
              <a:t>G</a:t>
            </a:r>
            <a:r>
              <a:rPr lang="en-US" altLang="zh-TW" sz="2400" baseline="30000" dirty="0" err="1" smtClean="0"/>
              <a:t>t</a:t>
            </a:r>
            <a:r>
              <a:rPr lang="en-US" altLang="zh-TW" sz="2400" dirty="0" smtClean="0"/>
              <a:t>=(</a:t>
            </a:r>
            <a:r>
              <a:rPr lang="en-US" altLang="zh-TW" sz="2400" dirty="0" err="1" smtClean="0"/>
              <a:t>V,E</a:t>
            </a:r>
            <a:r>
              <a:rPr lang="en-US" altLang="zh-TW" sz="2400" baseline="30000" dirty="0" err="1" smtClean="0"/>
              <a:t>t</a:t>
            </a:r>
            <a:r>
              <a:rPr lang="en-US" altLang="zh-TW" sz="2400" dirty="0" smtClean="0"/>
              <a:t>), is a graph that an edge (</a:t>
            </a:r>
            <a:r>
              <a:rPr lang="en-US" altLang="zh-TW" sz="2400" dirty="0" err="1" smtClean="0"/>
              <a:t>u,v</a:t>
            </a:r>
            <a:r>
              <a:rPr lang="en-US" altLang="zh-TW" sz="2400" dirty="0" smtClean="0"/>
              <a:t>)</a:t>
            </a:r>
            <a:r>
              <a:rPr lang="en-US" altLang="zh-TW" sz="2400" dirty="0" smtClean="0">
                <a:latin typeface="Times New Roman" pitchFamily="18" charset="0"/>
                <a:sym typeface="Symbol" pitchFamily="18" charset="2"/>
              </a:rPr>
              <a:t></a:t>
            </a:r>
            <a:r>
              <a:rPr lang="en-US" altLang="zh-TW" sz="2400" dirty="0" smtClean="0"/>
              <a:t>E</a:t>
            </a:r>
            <a:r>
              <a:rPr lang="en-US" altLang="zh-TW" sz="2400" baseline="30000" dirty="0" smtClean="0"/>
              <a:t>t</a:t>
            </a:r>
            <a:r>
              <a:rPr lang="en-US" altLang="zh-TW" sz="2400" dirty="0" smtClean="0"/>
              <a:t> if there is a path from u to v with at most t edges in G.</a:t>
            </a:r>
            <a:endParaRPr lang="en-US" altLang="zh-TW" sz="2400" u="sng" dirty="0" smtClean="0">
              <a:solidFill>
                <a:schemeClr val="hlink"/>
              </a:solidFill>
            </a:endParaRPr>
          </a:p>
          <a:p>
            <a:pPr eaLnBrk="1" hangingPunct="1"/>
            <a:r>
              <a:rPr lang="en-US" altLang="zh-TW" sz="2400" u="sng" dirty="0" smtClean="0">
                <a:solidFill>
                  <a:schemeClr val="hlink"/>
                </a:solidFill>
              </a:rPr>
              <a:t>Theorem: If a graph G is bi-connected, then G</a:t>
            </a:r>
            <a:r>
              <a:rPr lang="en-US" altLang="zh-TW" sz="2400" u="sng" baseline="30000" dirty="0" smtClean="0">
                <a:solidFill>
                  <a:schemeClr val="hlink"/>
                </a:solidFill>
              </a:rPr>
              <a:t>2</a:t>
            </a:r>
            <a:r>
              <a:rPr lang="en-US" altLang="zh-TW" sz="2400" u="sng" dirty="0" smtClean="0">
                <a:solidFill>
                  <a:schemeClr val="hlink"/>
                </a:solidFill>
              </a:rPr>
              <a:t> has a Hamiltonian cycle.</a:t>
            </a:r>
            <a:endParaRPr lang="zh-TW" altLang="en-US" sz="2400" u="sng" dirty="0" smtClean="0">
              <a:solidFill>
                <a:schemeClr val="hlink"/>
              </a:solidFill>
            </a:endParaRPr>
          </a:p>
        </p:txBody>
      </p:sp>
      <p:pic>
        <p:nvPicPr>
          <p:cNvPr id="2" name="Picture 3"/>
          <p:cNvPicPr>
            <a:picLocks noChangeAspect="1" noChangeArrowheads="1"/>
          </p:cNvPicPr>
          <p:nvPr/>
        </p:nvPicPr>
        <p:blipFill>
          <a:blip r:embed="rId2" cstate="print"/>
          <a:srcRect/>
          <a:stretch>
            <a:fillRect/>
          </a:stretch>
        </p:blipFill>
        <p:spPr bwMode="auto">
          <a:xfrm>
            <a:off x="2483768" y="3356992"/>
            <a:ext cx="4283075" cy="2620963"/>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投影片編號版面配置區 5"/>
          <p:cNvSpPr>
            <a:spLocks noGrp="1"/>
          </p:cNvSpPr>
          <p:nvPr>
            <p:ph type="sldNum" sz="quarter" idx="12"/>
          </p:nvPr>
        </p:nvSpPr>
        <p:spPr>
          <a:noFill/>
        </p:spPr>
        <p:txBody>
          <a:bodyPr/>
          <a:lstStyle/>
          <a:p>
            <a:r>
              <a:rPr lang="zh-TW" altLang="en-US" smtClean="0"/>
              <a:t>9-</a:t>
            </a:r>
            <a:fld id="{0F3505E4-C80A-4EFB-9479-56B2DD22D78D}" type="slidenum">
              <a:rPr lang="zh-TW" altLang="en-US" smtClean="0"/>
              <a:pPr/>
              <a:t>71</a:t>
            </a:fld>
            <a:endParaRPr lang="zh-TW" altLang="en-US" smtClean="0"/>
          </a:p>
        </p:txBody>
      </p:sp>
      <p:graphicFrame>
        <p:nvGraphicFramePr>
          <p:cNvPr id="8194" name="Object 9"/>
          <p:cNvGraphicFramePr>
            <a:graphicFrameLocks noChangeAspect="1"/>
          </p:cNvGraphicFramePr>
          <p:nvPr/>
        </p:nvGraphicFramePr>
        <p:xfrm>
          <a:off x="5145088" y="1751013"/>
          <a:ext cx="2757487" cy="2430462"/>
        </p:xfrm>
        <a:graphic>
          <a:graphicData uri="http://schemas.openxmlformats.org/presentationml/2006/ole">
            <p:oleObj spid="_x0000_s8194" name="點陣圖影像" r:id="rId3" imgW="3238781" imgH="2163810" progId="PBrush">
              <p:embed/>
            </p:oleObj>
          </a:graphicData>
        </a:graphic>
      </p:graphicFrame>
      <p:sp>
        <p:nvSpPr>
          <p:cNvPr id="8197" name="Rectangle 2"/>
          <p:cNvSpPr>
            <a:spLocks noGrp="1" noChangeArrowheads="1"/>
          </p:cNvSpPr>
          <p:nvPr>
            <p:ph type="title"/>
          </p:nvPr>
        </p:nvSpPr>
        <p:spPr/>
        <p:txBody>
          <a:bodyPr/>
          <a:lstStyle/>
          <a:p>
            <a:pPr eaLnBrk="1" hangingPunct="1"/>
            <a:r>
              <a:rPr lang="en-US" altLang="zh-TW" smtClean="0"/>
              <a:t>An example for the theorem</a:t>
            </a:r>
            <a:endParaRPr lang="zh-TW" altLang="en-US" smtClean="0"/>
          </a:p>
        </p:txBody>
      </p:sp>
      <p:sp>
        <p:nvSpPr>
          <p:cNvPr id="8198" name="Text Box 5"/>
          <p:cNvSpPr txBox="1">
            <a:spLocks noChangeArrowheads="1"/>
          </p:cNvSpPr>
          <p:nvPr/>
        </p:nvSpPr>
        <p:spPr bwMode="auto">
          <a:xfrm>
            <a:off x="4800600" y="4876800"/>
            <a:ext cx="3124200" cy="1552575"/>
          </a:xfrm>
          <a:prstGeom prst="rect">
            <a:avLst/>
          </a:prstGeom>
          <a:noFill/>
          <a:ln w="9525">
            <a:noFill/>
            <a:miter lim="800000"/>
            <a:headEnd/>
            <a:tailEnd/>
          </a:ln>
        </p:spPr>
        <p:txBody>
          <a:bodyPr>
            <a:spAutoFit/>
          </a:bodyPr>
          <a:lstStyle/>
          <a:p>
            <a:pPr>
              <a:spcBef>
                <a:spcPct val="50000"/>
              </a:spcBef>
            </a:pPr>
            <a:r>
              <a:rPr lang="en-US" altLang="zh-TW" sz="2400"/>
              <a:t>A Hamiltonian cycle:  </a:t>
            </a:r>
          </a:p>
          <a:p>
            <a:pPr>
              <a:spcBef>
                <a:spcPct val="50000"/>
              </a:spcBef>
            </a:pPr>
            <a:r>
              <a:rPr lang="en-US" altLang="zh-TW" sz="2400"/>
              <a:t>A-B-C-D-E-F-G-A</a:t>
            </a:r>
          </a:p>
          <a:p>
            <a:pPr>
              <a:spcBef>
                <a:spcPct val="50000"/>
              </a:spcBef>
            </a:pPr>
            <a:endParaRPr lang="zh-TW" altLang="en-US" sz="2400"/>
          </a:p>
        </p:txBody>
      </p:sp>
      <p:sp>
        <p:nvSpPr>
          <p:cNvPr id="8199" name="Text Box 6"/>
          <p:cNvSpPr txBox="1">
            <a:spLocks noChangeArrowheads="1"/>
          </p:cNvSpPr>
          <p:nvPr/>
        </p:nvSpPr>
        <p:spPr bwMode="auto">
          <a:xfrm>
            <a:off x="6248400" y="4343400"/>
            <a:ext cx="914400" cy="457200"/>
          </a:xfrm>
          <a:prstGeom prst="rect">
            <a:avLst/>
          </a:prstGeom>
          <a:noFill/>
          <a:ln w="9525">
            <a:noFill/>
            <a:miter lim="800000"/>
            <a:headEnd/>
            <a:tailEnd/>
          </a:ln>
        </p:spPr>
        <p:txBody>
          <a:bodyPr>
            <a:spAutoFit/>
          </a:bodyPr>
          <a:lstStyle/>
          <a:p>
            <a:r>
              <a:rPr lang="en-US" altLang="zh-TW" sz="2400"/>
              <a:t>G</a:t>
            </a:r>
            <a:r>
              <a:rPr lang="en-US" altLang="zh-TW" sz="2400" baseline="30000"/>
              <a:t>2</a:t>
            </a:r>
            <a:endParaRPr lang="zh-TW" altLang="en-US" sz="2400"/>
          </a:p>
        </p:txBody>
      </p:sp>
      <p:graphicFrame>
        <p:nvGraphicFramePr>
          <p:cNvPr id="8195" name="Object 7"/>
          <p:cNvGraphicFramePr>
            <a:graphicFrameLocks noChangeAspect="1"/>
          </p:cNvGraphicFramePr>
          <p:nvPr/>
        </p:nvGraphicFramePr>
        <p:xfrm>
          <a:off x="457200" y="1371600"/>
          <a:ext cx="4019550" cy="3305175"/>
        </p:xfrm>
        <a:graphic>
          <a:graphicData uri="http://schemas.openxmlformats.org/presentationml/2006/ole">
            <p:oleObj spid="_x0000_s8195" name="BMP 图像" r:id="rId4" imgW="4019048" imgH="3304762" progId="PBrush">
              <p:embed/>
            </p:oleObj>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編號版面配置區 5"/>
          <p:cNvSpPr>
            <a:spLocks noGrp="1"/>
          </p:cNvSpPr>
          <p:nvPr>
            <p:ph type="sldNum" sz="quarter" idx="12"/>
          </p:nvPr>
        </p:nvSpPr>
        <p:spPr>
          <a:noFill/>
        </p:spPr>
        <p:txBody>
          <a:bodyPr/>
          <a:lstStyle/>
          <a:p>
            <a:r>
              <a:rPr lang="zh-TW" altLang="en-US" smtClean="0"/>
              <a:t>9-</a:t>
            </a:r>
            <a:fld id="{574FDBB1-D8B8-4428-BE4F-F35009EF1E59}" type="slidenum">
              <a:rPr lang="zh-TW" altLang="en-US" smtClean="0"/>
              <a:pPr/>
              <a:t>72</a:t>
            </a:fld>
            <a:endParaRPr lang="zh-TW" altLang="en-US" smtClean="0"/>
          </a:p>
        </p:txBody>
      </p:sp>
      <p:sp>
        <p:nvSpPr>
          <p:cNvPr id="28675" name="Rectangle 2"/>
          <p:cNvSpPr>
            <a:spLocks noGrp="1" noChangeArrowheads="1"/>
          </p:cNvSpPr>
          <p:nvPr>
            <p:ph type="title"/>
          </p:nvPr>
        </p:nvSpPr>
        <p:spPr>
          <a:xfrm>
            <a:off x="762000" y="533400"/>
            <a:ext cx="7793038" cy="685800"/>
          </a:xfrm>
        </p:spPr>
        <p:txBody>
          <a:bodyPr/>
          <a:lstStyle/>
          <a:p>
            <a:pPr eaLnBrk="1" hangingPunct="1"/>
            <a:r>
              <a:rPr lang="en-US" altLang="zh-TW" sz="3600" smtClean="0"/>
              <a:t>An approximation algorithm for BTSP</a:t>
            </a:r>
            <a:endParaRPr lang="zh-TW" altLang="en-US" sz="3600" smtClean="0"/>
          </a:p>
        </p:txBody>
      </p:sp>
      <p:sp>
        <p:nvSpPr>
          <p:cNvPr id="28676" name="Rectangle 3"/>
          <p:cNvSpPr>
            <a:spLocks noGrp="1" noChangeArrowheads="1"/>
          </p:cNvSpPr>
          <p:nvPr>
            <p:ph type="body" idx="1"/>
          </p:nvPr>
        </p:nvSpPr>
        <p:spPr/>
        <p:txBody>
          <a:bodyPr/>
          <a:lstStyle/>
          <a:p>
            <a:pPr eaLnBrk="1" hangingPunct="1">
              <a:lnSpc>
                <a:spcPct val="90000"/>
              </a:lnSpc>
            </a:pPr>
            <a:r>
              <a:rPr lang="en-US" altLang="zh-TW" sz="2400" u="sng" smtClean="0">
                <a:solidFill>
                  <a:schemeClr val="hlink"/>
                </a:solidFill>
              </a:rPr>
              <a:t>Input:</a:t>
            </a:r>
            <a:r>
              <a:rPr lang="en-US" altLang="zh-TW" sz="2400" smtClean="0"/>
              <a:t> A complete graph G=(V,E) where all edges satisfy triangular inequality.</a:t>
            </a:r>
            <a:endParaRPr lang="en-US" altLang="zh-TW" sz="2400" u="sng" smtClean="0">
              <a:solidFill>
                <a:schemeClr val="hlink"/>
              </a:solidFill>
            </a:endParaRPr>
          </a:p>
          <a:p>
            <a:pPr eaLnBrk="1" hangingPunct="1">
              <a:lnSpc>
                <a:spcPct val="90000"/>
              </a:lnSpc>
            </a:pPr>
            <a:r>
              <a:rPr lang="en-US" altLang="zh-TW" sz="2400" u="sng" smtClean="0">
                <a:solidFill>
                  <a:schemeClr val="hlink"/>
                </a:solidFill>
              </a:rPr>
              <a:t>Output:</a:t>
            </a:r>
            <a:r>
              <a:rPr lang="en-US" altLang="zh-TW" sz="2400" smtClean="0"/>
              <a:t> A tour in G whose longest edges </a:t>
            </a:r>
            <a:r>
              <a:rPr lang="en-US" altLang="zh-TW" sz="2400" u="sng" smtClean="0">
                <a:solidFill>
                  <a:schemeClr val="hlink"/>
                </a:solidFill>
              </a:rPr>
              <a:t>is not greater than twice</a:t>
            </a:r>
            <a:r>
              <a:rPr lang="en-US" altLang="zh-TW" sz="2400" smtClean="0"/>
              <a:t> of the value of an optimal solution to the special bottleneck traveling salesperson problem of G.</a:t>
            </a:r>
            <a:endParaRPr lang="en-US" altLang="zh-TW" sz="2400" u="sng" smtClean="0">
              <a:solidFill>
                <a:schemeClr val="hlink"/>
              </a:solidFill>
            </a:endParaRPr>
          </a:p>
          <a:p>
            <a:pPr eaLnBrk="1" hangingPunct="1">
              <a:lnSpc>
                <a:spcPct val="90000"/>
              </a:lnSpc>
              <a:buFont typeface="Wingdings" pitchFamily="2" charset="2"/>
              <a:buNone/>
            </a:pPr>
            <a:r>
              <a:rPr lang="en-US" altLang="zh-TW" sz="2400" u="sng" smtClean="0">
                <a:solidFill>
                  <a:schemeClr val="hlink"/>
                </a:solidFill>
              </a:rPr>
              <a:t>Step 1:</a:t>
            </a:r>
            <a:r>
              <a:rPr lang="en-US" altLang="zh-TW" sz="2400" smtClean="0"/>
              <a:t> Sort the edges into |e</a:t>
            </a:r>
            <a:r>
              <a:rPr lang="en-US" altLang="zh-TW" sz="2400" baseline="-30000" smtClean="0"/>
              <a:t>1</a:t>
            </a:r>
            <a:r>
              <a:rPr lang="en-US" altLang="zh-TW" sz="2400" smtClean="0"/>
              <a:t>|</a:t>
            </a:r>
            <a:r>
              <a:rPr lang="en-US" altLang="zh-TW" sz="2400" smtClean="0">
                <a:latin typeface="Times New Roman" pitchFamily="18" charset="0"/>
                <a:sym typeface="Symbol" pitchFamily="18" charset="2"/>
              </a:rPr>
              <a:t></a:t>
            </a:r>
            <a:r>
              <a:rPr lang="en-US" altLang="zh-TW" sz="2400" smtClean="0"/>
              <a:t>|e</a:t>
            </a:r>
            <a:r>
              <a:rPr lang="en-US" altLang="zh-TW" sz="2400" baseline="-30000" smtClean="0"/>
              <a:t>2</a:t>
            </a:r>
            <a:r>
              <a:rPr lang="en-US" altLang="zh-TW" sz="2400" smtClean="0"/>
              <a:t>|</a:t>
            </a:r>
            <a:r>
              <a:rPr lang="en-US" altLang="zh-TW" sz="2400" smtClean="0">
                <a:latin typeface="Times New Roman" pitchFamily="18" charset="0"/>
                <a:sym typeface="Symbol" pitchFamily="18" charset="2"/>
              </a:rPr>
              <a:t></a:t>
            </a:r>
            <a:r>
              <a:rPr lang="en-US" altLang="zh-TW" sz="2400" smtClean="0">
                <a:latin typeface="Times New Roman" pitchFamily="18" charset="0"/>
              </a:rPr>
              <a:t>…</a:t>
            </a:r>
            <a:r>
              <a:rPr lang="en-US" altLang="zh-TW" sz="2400" smtClean="0">
                <a:latin typeface="Times New Roman" pitchFamily="18" charset="0"/>
                <a:sym typeface="Symbol" pitchFamily="18" charset="2"/>
              </a:rPr>
              <a:t></a:t>
            </a:r>
            <a:r>
              <a:rPr lang="en-US" altLang="zh-TW" sz="2400" smtClean="0"/>
              <a:t>|e</a:t>
            </a:r>
            <a:r>
              <a:rPr lang="en-US" altLang="zh-TW" sz="2400" baseline="-30000" smtClean="0"/>
              <a:t>m</a:t>
            </a:r>
            <a:r>
              <a:rPr lang="en-US" altLang="zh-TW" sz="2400" smtClean="0"/>
              <a:t>|.</a:t>
            </a:r>
            <a:endParaRPr lang="en-US" altLang="zh-TW" sz="2400" u="sng" smtClean="0">
              <a:solidFill>
                <a:schemeClr val="hlink"/>
              </a:solidFill>
            </a:endParaRPr>
          </a:p>
          <a:p>
            <a:pPr eaLnBrk="1" hangingPunct="1">
              <a:lnSpc>
                <a:spcPct val="90000"/>
              </a:lnSpc>
              <a:buFont typeface="Wingdings" pitchFamily="2" charset="2"/>
              <a:buNone/>
            </a:pPr>
            <a:r>
              <a:rPr lang="en-US" altLang="zh-TW" sz="2400" u="sng" smtClean="0">
                <a:solidFill>
                  <a:schemeClr val="hlink"/>
                </a:solidFill>
              </a:rPr>
              <a:t>Step 2:</a:t>
            </a:r>
            <a:r>
              <a:rPr lang="en-US" altLang="zh-TW" sz="2400" smtClean="0"/>
              <a:t> i := 1.</a:t>
            </a:r>
            <a:endParaRPr lang="en-US" altLang="zh-TW" sz="2400" u="sng" smtClean="0">
              <a:solidFill>
                <a:schemeClr val="hlink"/>
              </a:solidFill>
            </a:endParaRPr>
          </a:p>
          <a:p>
            <a:pPr eaLnBrk="1" hangingPunct="1">
              <a:lnSpc>
                <a:spcPct val="90000"/>
              </a:lnSpc>
              <a:buFont typeface="Wingdings" pitchFamily="2" charset="2"/>
              <a:buNone/>
            </a:pPr>
            <a:r>
              <a:rPr lang="en-US" altLang="zh-TW" sz="2400" u="sng" smtClean="0">
                <a:solidFill>
                  <a:schemeClr val="hlink"/>
                </a:solidFill>
              </a:rPr>
              <a:t>Step 3:</a:t>
            </a:r>
            <a:r>
              <a:rPr lang="en-US" altLang="zh-TW" sz="2400" smtClean="0"/>
              <a:t> If G(e</a:t>
            </a:r>
            <a:r>
              <a:rPr lang="en-US" altLang="zh-TW" sz="2400" baseline="-30000" smtClean="0"/>
              <a:t>i</a:t>
            </a:r>
            <a:r>
              <a:rPr lang="en-US" altLang="zh-TW" sz="2400" smtClean="0"/>
              <a:t>) is bi-connected, construct G(e</a:t>
            </a:r>
            <a:r>
              <a:rPr lang="en-US" altLang="zh-TW" sz="2400" baseline="-30000" smtClean="0"/>
              <a:t>i</a:t>
            </a:r>
            <a:r>
              <a:rPr lang="en-US" altLang="zh-TW" sz="2400" smtClean="0"/>
              <a:t>)</a:t>
            </a:r>
            <a:r>
              <a:rPr lang="en-US" altLang="zh-TW" sz="2400" baseline="30000" smtClean="0"/>
              <a:t>2</a:t>
            </a:r>
            <a:r>
              <a:rPr lang="en-US" altLang="zh-TW" sz="2400" smtClean="0"/>
              <a:t>, find a Hamiltonian cycle in G(e</a:t>
            </a:r>
            <a:r>
              <a:rPr lang="en-US" altLang="zh-TW" sz="2400" baseline="-30000" smtClean="0"/>
              <a:t>i</a:t>
            </a:r>
            <a:r>
              <a:rPr lang="en-US" altLang="zh-TW" sz="2400" smtClean="0"/>
              <a:t>)</a:t>
            </a:r>
            <a:r>
              <a:rPr lang="en-US" altLang="zh-TW" sz="2400" baseline="30000" smtClean="0"/>
              <a:t>2</a:t>
            </a:r>
            <a:r>
              <a:rPr lang="en-US" altLang="zh-TW" sz="2400" smtClean="0"/>
              <a:t> and return this as the output.</a:t>
            </a:r>
            <a:endParaRPr lang="en-US" altLang="zh-TW" sz="2400" u="sng" smtClean="0">
              <a:solidFill>
                <a:schemeClr val="hlink"/>
              </a:solidFill>
            </a:endParaRPr>
          </a:p>
          <a:p>
            <a:pPr eaLnBrk="1" hangingPunct="1">
              <a:lnSpc>
                <a:spcPct val="90000"/>
              </a:lnSpc>
              <a:buFont typeface="Wingdings" pitchFamily="2" charset="2"/>
              <a:buNone/>
            </a:pPr>
            <a:r>
              <a:rPr lang="en-US" altLang="zh-TW" sz="2400" u="sng" smtClean="0">
                <a:solidFill>
                  <a:schemeClr val="hlink"/>
                </a:solidFill>
              </a:rPr>
              <a:t>Step 4:</a:t>
            </a:r>
            <a:r>
              <a:rPr lang="en-US" altLang="zh-TW" sz="2400" smtClean="0"/>
              <a:t> i := i + 1. Go to Step 3.</a:t>
            </a:r>
            <a:endParaRPr lang="zh-TW" altLang="en-US" sz="2400"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投影片編號版面配置區 5"/>
          <p:cNvSpPr>
            <a:spLocks noGrp="1"/>
          </p:cNvSpPr>
          <p:nvPr>
            <p:ph type="sldNum" sz="quarter" idx="12"/>
          </p:nvPr>
        </p:nvSpPr>
        <p:spPr>
          <a:noFill/>
        </p:spPr>
        <p:txBody>
          <a:bodyPr/>
          <a:lstStyle/>
          <a:p>
            <a:r>
              <a:rPr lang="zh-TW" altLang="en-US" smtClean="0"/>
              <a:t>9-</a:t>
            </a:r>
            <a:fld id="{B1B4C7C2-4E41-435A-B876-7C2FE4D9B54A}" type="slidenum">
              <a:rPr lang="zh-TW" altLang="en-US" smtClean="0"/>
              <a:pPr/>
              <a:t>73</a:t>
            </a:fld>
            <a:endParaRPr lang="zh-TW" altLang="en-US" smtClean="0"/>
          </a:p>
        </p:txBody>
      </p:sp>
      <p:sp>
        <p:nvSpPr>
          <p:cNvPr id="9221" name="Rectangle 2"/>
          <p:cNvSpPr>
            <a:spLocks noGrp="1" noChangeArrowheads="1"/>
          </p:cNvSpPr>
          <p:nvPr>
            <p:ph type="title"/>
          </p:nvPr>
        </p:nvSpPr>
        <p:spPr>
          <a:xfrm>
            <a:off x="762000" y="228600"/>
            <a:ext cx="7793038" cy="838200"/>
          </a:xfrm>
        </p:spPr>
        <p:txBody>
          <a:bodyPr/>
          <a:lstStyle/>
          <a:p>
            <a:pPr eaLnBrk="1" hangingPunct="1"/>
            <a:r>
              <a:rPr lang="en-US" altLang="zh-TW" smtClean="0"/>
              <a:t>An example</a:t>
            </a:r>
            <a:endParaRPr lang="zh-TW" altLang="en-US" smtClean="0"/>
          </a:p>
        </p:txBody>
      </p:sp>
      <p:graphicFrame>
        <p:nvGraphicFramePr>
          <p:cNvPr id="9218" name="Object 4"/>
          <p:cNvGraphicFramePr>
            <a:graphicFrameLocks noChangeAspect="1"/>
          </p:cNvGraphicFramePr>
          <p:nvPr/>
        </p:nvGraphicFramePr>
        <p:xfrm>
          <a:off x="304800" y="2057400"/>
          <a:ext cx="4038600" cy="3074988"/>
        </p:xfrm>
        <a:graphic>
          <a:graphicData uri="http://schemas.openxmlformats.org/presentationml/2006/ole">
            <p:oleObj spid="_x0000_s9218" name="BMP 图像" r:id="rId3" imgW="6354062" imgH="4839375" progId="PBrush">
              <p:embed/>
            </p:oleObj>
          </a:graphicData>
        </a:graphic>
      </p:graphicFrame>
      <p:graphicFrame>
        <p:nvGraphicFramePr>
          <p:cNvPr id="9219" name="Object 5"/>
          <p:cNvGraphicFramePr>
            <a:graphicFrameLocks noChangeAspect="1"/>
          </p:cNvGraphicFramePr>
          <p:nvPr/>
        </p:nvGraphicFramePr>
        <p:xfrm>
          <a:off x="4572000" y="2492896"/>
          <a:ext cx="4343400" cy="3419475"/>
        </p:xfrm>
        <a:graphic>
          <a:graphicData uri="http://schemas.openxmlformats.org/presentationml/2006/ole">
            <p:oleObj spid="_x0000_s9219" name="BMP 图像" r:id="rId4" imgW="6219048" imgH="4896533" progId="PBrush">
              <p:embed/>
            </p:oleObj>
          </a:graphicData>
        </a:graphic>
      </p:graphicFrame>
      <p:sp>
        <p:nvSpPr>
          <p:cNvPr id="9222" name="Text Box 6"/>
          <p:cNvSpPr txBox="1">
            <a:spLocks noChangeArrowheads="1"/>
          </p:cNvSpPr>
          <p:nvPr/>
        </p:nvSpPr>
        <p:spPr bwMode="auto">
          <a:xfrm>
            <a:off x="5029200" y="1600200"/>
            <a:ext cx="3733800" cy="1373188"/>
          </a:xfrm>
          <a:prstGeom prst="rect">
            <a:avLst/>
          </a:prstGeom>
          <a:noFill/>
          <a:ln w="9525">
            <a:noFill/>
            <a:miter lim="800000"/>
            <a:headEnd/>
            <a:tailEnd/>
          </a:ln>
        </p:spPr>
        <p:txBody>
          <a:bodyPr>
            <a:spAutoFit/>
          </a:bodyPr>
          <a:lstStyle/>
          <a:p>
            <a:pPr>
              <a:spcBef>
                <a:spcPct val="50000"/>
              </a:spcBef>
            </a:pPr>
            <a:r>
              <a:rPr lang="en-US" altLang="zh-TW"/>
              <a:t>Add some more edges. Then it becomes bi-connected.</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投影片編號版面配置區 5"/>
          <p:cNvSpPr>
            <a:spLocks noGrp="1"/>
          </p:cNvSpPr>
          <p:nvPr>
            <p:ph type="sldNum" sz="quarter" idx="12"/>
          </p:nvPr>
        </p:nvSpPr>
        <p:spPr>
          <a:noFill/>
        </p:spPr>
        <p:txBody>
          <a:bodyPr/>
          <a:lstStyle/>
          <a:p>
            <a:r>
              <a:rPr lang="zh-TW" altLang="en-US" smtClean="0"/>
              <a:t>9-</a:t>
            </a:r>
            <a:fld id="{6087DF82-BB79-4338-BFD6-F89D65886675}" type="slidenum">
              <a:rPr lang="zh-TW" altLang="en-US" smtClean="0"/>
              <a:pPr/>
              <a:t>74</a:t>
            </a:fld>
            <a:endParaRPr lang="zh-TW" altLang="en-US" smtClean="0"/>
          </a:p>
        </p:txBody>
      </p:sp>
      <p:graphicFrame>
        <p:nvGraphicFramePr>
          <p:cNvPr id="10242" name="Object 4"/>
          <p:cNvGraphicFramePr>
            <a:graphicFrameLocks noChangeAspect="1"/>
          </p:cNvGraphicFramePr>
          <p:nvPr/>
        </p:nvGraphicFramePr>
        <p:xfrm>
          <a:off x="0" y="1828800"/>
          <a:ext cx="4876800" cy="4105275"/>
        </p:xfrm>
        <a:graphic>
          <a:graphicData uri="http://schemas.openxmlformats.org/presentationml/2006/ole">
            <p:oleObj spid="_x0000_s10242" name="BMP 图像" r:id="rId3" imgW="6230220" imgH="4952381" progId="PBrush">
              <p:embed/>
            </p:oleObj>
          </a:graphicData>
        </a:graphic>
      </p:graphicFrame>
      <p:sp>
        <p:nvSpPr>
          <p:cNvPr id="10244" name="Rectangle 3"/>
          <p:cNvSpPr>
            <a:spLocks noGrp="1" noChangeArrowheads="1"/>
          </p:cNvSpPr>
          <p:nvPr>
            <p:ph type="body" idx="1"/>
          </p:nvPr>
        </p:nvSpPr>
        <p:spPr>
          <a:xfrm>
            <a:off x="5105400" y="1524000"/>
            <a:ext cx="3697288" cy="4648200"/>
          </a:xfrm>
        </p:spPr>
        <p:txBody>
          <a:bodyPr/>
          <a:lstStyle/>
          <a:p>
            <a:pPr eaLnBrk="1" hangingPunct="1"/>
            <a:r>
              <a:rPr lang="en-US" altLang="zh-TW" smtClean="0"/>
              <a:t>A Hamiltonian cycle: A-G-F-E-D-C-B-A.</a:t>
            </a:r>
          </a:p>
          <a:p>
            <a:pPr eaLnBrk="1" hangingPunct="1"/>
            <a:r>
              <a:rPr lang="en-US" altLang="zh-TW" smtClean="0"/>
              <a:t>The longest edge: 16</a:t>
            </a:r>
          </a:p>
          <a:p>
            <a:pPr eaLnBrk="1" hangingPunct="1"/>
            <a:r>
              <a:rPr lang="en-US" altLang="zh-TW" smtClean="0"/>
              <a:t>Time complexity: polynomial time</a:t>
            </a:r>
            <a:endParaRPr lang="zh-TW" altLang="en-US"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編號版面配置區 5"/>
          <p:cNvSpPr>
            <a:spLocks noGrp="1"/>
          </p:cNvSpPr>
          <p:nvPr>
            <p:ph type="sldNum" sz="quarter" idx="12"/>
          </p:nvPr>
        </p:nvSpPr>
        <p:spPr>
          <a:noFill/>
        </p:spPr>
        <p:txBody>
          <a:bodyPr/>
          <a:lstStyle/>
          <a:p>
            <a:r>
              <a:rPr lang="zh-TW" altLang="en-US" smtClean="0"/>
              <a:t>9-</a:t>
            </a:r>
            <a:fld id="{C692F463-7D26-43A1-ACF0-2EF92E6E8418}" type="slidenum">
              <a:rPr lang="zh-TW" altLang="en-US" smtClean="0"/>
              <a:pPr/>
              <a:t>75</a:t>
            </a:fld>
            <a:endParaRPr lang="zh-TW" altLang="en-US" smtClean="0"/>
          </a:p>
        </p:txBody>
      </p:sp>
      <p:sp>
        <p:nvSpPr>
          <p:cNvPr id="29699" name="Rectangle 2"/>
          <p:cNvSpPr>
            <a:spLocks noGrp="1" noChangeArrowheads="1"/>
          </p:cNvSpPr>
          <p:nvPr>
            <p:ph type="title"/>
          </p:nvPr>
        </p:nvSpPr>
        <p:spPr/>
        <p:txBody>
          <a:bodyPr/>
          <a:lstStyle/>
          <a:p>
            <a:pPr eaLnBrk="1" hangingPunct="1"/>
            <a:r>
              <a:rPr lang="en-US" altLang="zh-TW" smtClean="0"/>
              <a:t>How good is the solution ?</a:t>
            </a:r>
            <a:endParaRPr lang="zh-TW" altLang="en-US" smtClean="0"/>
          </a:p>
        </p:txBody>
      </p:sp>
      <p:sp>
        <p:nvSpPr>
          <p:cNvPr id="29700" name="Rectangle 3"/>
          <p:cNvSpPr>
            <a:spLocks noGrp="1" noChangeArrowheads="1"/>
          </p:cNvSpPr>
          <p:nvPr>
            <p:ph type="body" idx="1"/>
          </p:nvPr>
        </p:nvSpPr>
        <p:spPr>
          <a:xfrm>
            <a:off x="685800" y="1828800"/>
            <a:ext cx="8040688" cy="4114800"/>
          </a:xfrm>
        </p:spPr>
        <p:txBody>
          <a:bodyPr/>
          <a:lstStyle/>
          <a:p>
            <a:pPr eaLnBrk="1" hangingPunct="1">
              <a:lnSpc>
                <a:spcPct val="90000"/>
              </a:lnSpc>
            </a:pPr>
            <a:r>
              <a:rPr lang="en-US" altLang="zh-TW" sz="2800" smtClean="0"/>
              <a:t>The approximate solution is </a:t>
            </a:r>
            <a:r>
              <a:rPr lang="en-US" altLang="zh-TW" sz="2800" u="sng" smtClean="0">
                <a:solidFill>
                  <a:schemeClr val="hlink"/>
                </a:solidFill>
              </a:rPr>
              <a:t>bounded by two times an optimal solution</a:t>
            </a:r>
            <a:r>
              <a:rPr lang="en-US" altLang="zh-TW" sz="2800" smtClean="0"/>
              <a:t>. </a:t>
            </a:r>
          </a:p>
          <a:p>
            <a:pPr eaLnBrk="1" hangingPunct="1">
              <a:lnSpc>
                <a:spcPct val="90000"/>
              </a:lnSpc>
            </a:pPr>
            <a:r>
              <a:rPr lang="en-US" altLang="zh-TW" sz="2800" smtClean="0"/>
              <a:t>Reasoning:</a:t>
            </a:r>
          </a:p>
          <a:p>
            <a:pPr algn="just" eaLnBrk="1" hangingPunct="1">
              <a:lnSpc>
                <a:spcPct val="90000"/>
              </a:lnSpc>
              <a:buFont typeface="Wingdings" pitchFamily="2" charset="2"/>
              <a:buNone/>
            </a:pPr>
            <a:r>
              <a:rPr lang="en-US" altLang="zh-TW" sz="2800" smtClean="0"/>
              <a:t>	A Hamiltonian cycle is bi-connected.</a:t>
            </a:r>
          </a:p>
          <a:p>
            <a:pPr algn="just" eaLnBrk="1" hangingPunct="1">
              <a:lnSpc>
                <a:spcPct val="90000"/>
              </a:lnSpc>
              <a:buFont typeface="Wingdings" pitchFamily="2" charset="2"/>
              <a:buNone/>
            </a:pPr>
            <a:r>
              <a:rPr lang="en-US" altLang="zh-TW" sz="2800" smtClean="0"/>
              <a:t>	e</a:t>
            </a:r>
            <a:r>
              <a:rPr lang="en-US" altLang="zh-TW" sz="2800" baseline="-30000" smtClean="0"/>
              <a:t>op</a:t>
            </a:r>
            <a:r>
              <a:rPr lang="en-US" altLang="zh-TW" sz="2800" smtClean="0"/>
              <a:t>: the longest edge of an optimal solution</a:t>
            </a:r>
          </a:p>
          <a:p>
            <a:pPr algn="just" eaLnBrk="1" hangingPunct="1">
              <a:lnSpc>
                <a:spcPct val="90000"/>
              </a:lnSpc>
              <a:buFont typeface="Wingdings" pitchFamily="2" charset="2"/>
              <a:buNone/>
            </a:pPr>
            <a:r>
              <a:rPr lang="en-US" altLang="zh-TW" sz="2800" smtClean="0"/>
              <a:t>	G(e</a:t>
            </a:r>
            <a:r>
              <a:rPr lang="en-US" altLang="zh-TW" sz="2800" baseline="-30000" smtClean="0"/>
              <a:t>i</a:t>
            </a:r>
            <a:r>
              <a:rPr lang="en-US" altLang="zh-TW" sz="2800" smtClean="0"/>
              <a:t>): the first bi-connected graph </a:t>
            </a:r>
          </a:p>
          <a:p>
            <a:pPr algn="just" eaLnBrk="1" hangingPunct="1">
              <a:lnSpc>
                <a:spcPct val="90000"/>
              </a:lnSpc>
              <a:buFont typeface="Wingdings" pitchFamily="2" charset="2"/>
              <a:buNone/>
            </a:pPr>
            <a:r>
              <a:rPr lang="en-US" altLang="zh-TW" sz="2800" smtClean="0"/>
              <a:t>	|e</a:t>
            </a:r>
            <a:r>
              <a:rPr lang="en-US" altLang="zh-TW" sz="2800" baseline="-30000" smtClean="0"/>
              <a:t>i</a:t>
            </a:r>
            <a:r>
              <a:rPr lang="en-US" altLang="zh-TW" sz="2800" smtClean="0"/>
              <a:t>|</a:t>
            </a:r>
            <a:r>
              <a:rPr lang="en-US" altLang="zh-TW" sz="2800" smtClean="0">
                <a:latin typeface="Times New Roman" pitchFamily="18" charset="0"/>
                <a:sym typeface="Symbol" pitchFamily="18" charset="2"/>
              </a:rPr>
              <a:t></a:t>
            </a:r>
            <a:r>
              <a:rPr lang="en-US" altLang="zh-TW" sz="2800" smtClean="0"/>
              <a:t>|e</a:t>
            </a:r>
            <a:r>
              <a:rPr lang="en-US" altLang="zh-TW" sz="2800" baseline="-30000" smtClean="0"/>
              <a:t>op</a:t>
            </a:r>
            <a:r>
              <a:rPr lang="en-US" altLang="zh-TW" sz="2800" smtClean="0"/>
              <a:t>|</a:t>
            </a:r>
          </a:p>
          <a:p>
            <a:pPr algn="just" eaLnBrk="1" hangingPunct="1">
              <a:lnSpc>
                <a:spcPct val="90000"/>
              </a:lnSpc>
              <a:buFont typeface="Wingdings" pitchFamily="2" charset="2"/>
              <a:buNone/>
            </a:pPr>
            <a:r>
              <a:rPr lang="en-US" altLang="zh-TW" sz="2800" smtClean="0"/>
              <a:t>	The length of the longest edge in G(e</a:t>
            </a:r>
            <a:r>
              <a:rPr lang="en-US" altLang="zh-TW" sz="2800" baseline="-30000" smtClean="0"/>
              <a:t>i</a:t>
            </a:r>
            <a:r>
              <a:rPr lang="en-US" altLang="zh-TW" sz="2800" smtClean="0"/>
              <a:t>)</a:t>
            </a:r>
            <a:r>
              <a:rPr lang="en-US" altLang="zh-TW" sz="2800" baseline="30000" smtClean="0"/>
              <a:t>2</a:t>
            </a:r>
            <a:r>
              <a:rPr lang="en-US" altLang="zh-TW" sz="2800" smtClean="0">
                <a:latin typeface="Times New Roman" pitchFamily="18" charset="0"/>
                <a:sym typeface="Symbol" pitchFamily="18" charset="2"/>
              </a:rPr>
              <a:t></a:t>
            </a:r>
            <a:r>
              <a:rPr lang="en-US" altLang="zh-TW" sz="2800" smtClean="0"/>
              <a:t>2|e</a:t>
            </a:r>
            <a:r>
              <a:rPr lang="en-US" altLang="zh-TW" sz="2800" baseline="-30000" smtClean="0"/>
              <a:t>i</a:t>
            </a:r>
            <a:r>
              <a:rPr lang="en-US" altLang="zh-TW" sz="2800" smtClean="0"/>
              <a:t>|</a:t>
            </a:r>
          </a:p>
          <a:p>
            <a:pPr algn="just" eaLnBrk="1" hangingPunct="1">
              <a:lnSpc>
                <a:spcPct val="90000"/>
              </a:lnSpc>
              <a:buFont typeface="Wingdings" pitchFamily="2" charset="2"/>
              <a:buNone/>
            </a:pPr>
            <a:r>
              <a:rPr lang="en-US" altLang="zh-TW" sz="2800" smtClean="0"/>
              <a:t>                (triangular inequality)           </a:t>
            </a:r>
            <a:r>
              <a:rPr lang="en-US" altLang="zh-TW" sz="2800" smtClean="0">
                <a:latin typeface="Times New Roman" pitchFamily="18" charset="0"/>
                <a:sym typeface="Symbol" pitchFamily="18" charset="2"/>
              </a:rPr>
              <a:t></a:t>
            </a:r>
            <a:r>
              <a:rPr lang="en-US" altLang="zh-TW" sz="2800" smtClean="0"/>
              <a:t>2|e</a:t>
            </a:r>
            <a:r>
              <a:rPr lang="en-US" altLang="zh-TW" sz="2800" baseline="-30000" smtClean="0"/>
              <a:t>op</a:t>
            </a:r>
            <a:r>
              <a:rPr lang="en-US" altLang="zh-TW" sz="2800" smtClean="0"/>
              <a:t>|</a:t>
            </a:r>
          </a:p>
          <a:p>
            <a:pPr eaLnBrk="1" hangingPunct="1">
              <a:lnSpc>
                <a:spcPct val="90000"/>
              </a:lnSpc>
            </a:pPr>
            <a:endParaRPr lang="zh-TW" altLang="en-US" sz="2800"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編號版面配置區 5"/>
          <p:cNvSpPr>
            <a:spLocks noGrp="1"/>
          </p:cNvSpPr>
          <p:nvPr>
            <p:ph type="sldNum" sz="quarter" idx="12"/>
          </p:nvPr>
        </p:nvSpPr>
        <p:spPr>
          <a:noFill/>
        </p:spPr>
        <p:txBody>
          <a:bodyPr/>
          <a:lstStyle/>
          <a:p>
            <a:r>
              <a:rPr lang="zh-TW" altLang="en-US" smtClean="0"/>
              <a:t>9-</a:t>
            </a:r>
            <a:fld id="{C6206FA6-368B-4358-81F0-4371D15DEA92}" type="slidenum">
              <a:rPr lang="zh-TW" altLang="en-US" smtClean="0"/>
              <a:pPr/>
              <a:t>76</a:t>
            </a:fld>
            <a:endParaRPr lang="zh-TW" altLang="en-US" smtClean="0"/>
          </a:p>
        </p:txBody>
      </p:sp>
      <p:sp>
        <p:nvSpPr>
          <p:cNvPr id="30723" name="Rectangle 2"/>
          <p:cNvSpPr>
            <a:spLocks noGrp="1" noChangeArrowheads="1"/>
          </p:cNvSpPr>
          <p:nvPr>
            <p:ph type="title"/>
          </p:nvPr>
        </p:nvSpPr>
        <p:spPr/>
        <p:txBody>
          <a:bodyPr/>
          <a:lstStyle/>
          <a:p>
            <a:pPr eaLnBrk="1" hangingPunct="1"/>
            <a:r>
              <a:rPr lang="en-US" altLang="zh-TW" smtClean="0"/>
              <a:t>NP-completeness</a:t>
            </a:r>
          </a:p>
        </p:txBody>
      </p:sp>
      <p:sp>
        <p:nvSpPr>
          <p:cNvPr id="30724" name="Rectangle 3"/>
          <p:cNvSpPr>
            <a:spLocks noGrp="1" noChangeArrowheads="1"/>
          </p:cNvSpPr>
          <p:nvPr>
            <p:ph type="body" idx="1"/>
          </p:nvPr>
        </p:nvSpPr>
        <p:spPr>
          <a:xfrm>
            <a:off x="467544" y="1556792"/>
            <a:ext cx="8001000" cy="4572000"/>
          </a:xfrm>
        </p:spPr>
        <p:txBody>
          <a:bodyPr/>
          <a:lstStyle/>
          <a:p>
            <a:pPr eaLnBrk="1" hangingPunct="1">
              <a:lnSpc>
                <a:spcPct val="90000"/>
              </a:lnSpc>
            </a:pPr>
            <a:r>
              <a:rPr lang="en-US" altLang="zh-TW" sz="2800" u="sng" dirty="0" smtClean="0">
                <a:solidFill>
                  <a:schemeClr val="hlink"/>
                </a:solidFill>
              </a:rPr>
              <a:t>Theorem: If there is a polynomial approximation algorithm which produces a bound less than two, then NP=P.</a:t>
            </a:r>
          </a:p>
          <a:p>
            <a:pPr eaLnBrk="1" hangingPunct="1">
              <a:lnSpc>
                <a:spcPct val="90000"/>
              </a:lnSpc>
              <a:buFont typeface="Wingdings" pitchFamily="2" charset="2"/>
              <a:buNone/>
            </a:pPr>
            <a:r>
              <a:rPr lang="en-US" altLang="zh-TW" sz="2800" dirty="0" smtClean="0"/>
              <a:t>	(The Hamiltonian cycle decision problem reduces to this problem.) </a:t>
            </a:r>
            <a:endParaRPr lang="en-US" altLang="zh-TW" sz="2400" u="sng" dirty="0" smtClean="0"/>
          </a:p>
          <a:p>
            <a:pPr eaLnBrk="1" hangingPunct="1">
              <a:lnSpc>
                <a:spcPct val="90000"/>
              </a:lnSpc>
            </a:pPr>
            <a:r>
              <a:rPr lang="en-US" altLang="zh-TW" sz="2400" u="sng" dirty="0" smtClean="0"/>
              <a:t>Proof:</a:t>
            </a:r>
          </a:p>
          <a:p>
            <a:pPr algn="just" eaLnBrk="1" hangingPunct="1">
              <a:lnSpc>
                <a:spcPct val="90000"/>
              </a:lnSpc>
              <a:buFont typeface="Wingdings" pitchFamily="2" charset="2"/>
              <a:buNone/>
            </a:pPr>
            <a:r>
              <a:rPr lang="en-US" altLang="zh-TW" sz="2400" dirty="0" smtClean="0"/>
              <a:t>	For an arbitrary graph G=(V,E), we expand G to a complete graph </a:t>
            </a:r>
            <a:r>
              <a:rPr lang="en-US" altLang="zh-TW" sz="2400" dirty="0" err="1" smtClean="0"/>
              <a:t>G</a:t>
            </a:r>
            <a:r>
              <a:rPr lang="en-US" altLang="zh-TW" sz="2400" baseline="-30000" dirty="0" err="1" smtClean="0"/>
              <a:t>c</a:t>
            </a:r>
            <a:r>
              <a:rPr lang="en-US" altLang="zh-TW" sz="2400" dirty="0" smtClean="0"/>
              <a:t>:</a:t>
            </a:r>
          </a:p>
          <a:p>
            <a:pPr algn="just" eaLnBrk="1" hangingPunct="1">
              <a:lnSpc>
                <a:spcPct val="90000"/>
              </a:lnSpc>
              <a:buFont typeface="Wingdings" pitchFamily="2" charset="2"/>
              <a:buNone/>
            </a:pPr>
            <a:r>
              <a:rPr lang="en-US" altLang="zh-TW" sz="2400" dirty="0" smtClean="0"/>
              <a:t>	</a:t>
            </a:r>
            <a:r>
              <a:rPr lang="en-US" altLang="zh-TW" sz="2400" dirty="0" err="1" smtClean="0"/>
              <a:t>C</a:t>
            </a:r>
            <a:r>
              <a:rPr lang="en-US" altLang="zh-TW" sz="2400" baseline="-30000" dirty="0" err="1" smtClean="0"/>
              <a:t>ij</a:t>
            </a:r>
            <a:r>
              <a:rPr lang="en-US" altLang="zh-TW" sz="2400" dirty="0" smtClean="0"/>
              <a:t> = 1 if (</a:t>
            </a:r>
            <a:r>
              <a:rPr lang="en-US" altLang="zh-TW" sz="2400" dirty="0" err="1" smtClean="0"/>
              <a:t>i,j</a:t>
            </a:r>
            <a:r>
              <a:rPr lang="en-US" altLang="zh-TW" sz="2400" dirty="0" smtClean="0"/>
              <a:t>) </a:t>
            </a:r>
            <a:r>
              <a:rPr lang="en-US" altLang="zh-TW" sz="2400" dirty="0" smtClean="0">
                <a:latin typeface="Times New Roman" pitchFamily="18" charset="0"/>
                <a:sym typeface="Symbol" pitchFamily="18" charset="2"/>
              </a:rPr>
              <a:t></a:t>
            </a:r>
            <a:r>
              <a:rPr lang="en-US" altLang="zh-TW" sz="2400" dirty="0" smtClean="0"/>
              <a:t> E</a:t>
            </a:r>
          </a:p>
          <a:p>
            <a:pPr algn="just" eaLnBrk="1" hangingPunct="1">
              <a:lnSpc>
                <a:spcPct val="90000"/>
              </a:lnSpc>
              <a:buFont typeface="Wingdings" pitchFamily="2" charset="2"/>
              <a:buNone/>
            </a:pPr>
            <a:r>
              <a:rPr lang="en-US" altLang="zh-TW" sz="2400" dirty="0" smtClean="0"/>
              <a:t>	</a:t>
            </a:r>
            <a:r>
              <a:rPr lang="en-US" altLang="zh-TW" sz="2400" dirty="0" err="1" smtClean="0"/>
              <a:t>C</a:t>
            </a:r>
            <a:r>
              <a:rPr lang="en-US" altLang="zh-TW" sz="2400" baseline="-30000" dirty="0" err="1" smtClean="0"/>
              <a:t>ij</a:t>
            </a:r>
            <a:r>
              <a:rPr lang="en-US" altLang="zh-TW" sz="2400" dirty="0" smtClean="0"/>
              <a:t> = 2 if otherwise</a:t>
            </a:r>
          </a:p>
          <a:p>
            <a:pPr algn="just" eaLnBrk="1" hangingPunct="1">
              <a:lnSpc>
                <a:spcPct val="90000"/>
              </a:lnSpc>
              <a:buFont typeface="Wingdings" pitchFamily="2" charset="2"/>
              <a:buNone/>
            </a:pPr>
            <a:r>
              <a:rPr lang="en-US" altLang="zh-TW" sz="2400" dirty="0" smtClean="0"/>
              <a:t>	(The definition of </a:t>
            </a:r>
            <a:r>
              <a:rPr lang="en-US" altLang="zh-TW" sz="2400" dirty="0" err="1" smtClean="0"/>
              <a:t>C</a:t>
            </a:r>
            <a:r>
              <a:rPr lang="en-US" altLang="zh-TW" sz="2400" baseline="-30000" dirty="0" err="1" smtClean="0"/>
              <a:t>ij</a:t>
            </a:r>
            <a:r>
              <a:rPr lang="en-US" altLang="zh-TW" sz="2400" dirty="0" smtClean="0"/>
              <a:t> satisfies the triangular inequality.)</a:t>
            </a:r>
          </a:p>
          <a:p>
            <a:pPr algn="just" eaLnBrk="1" hangingPunct="1">
              <a:lnSpc>
                <a:spcPct val="90000"/>
              </a:lnSpc>
              <a:buFont typeface="Wingdings" pitchFamily="2" charset="2"/>
              <a:buNone/>
            </a:pPr>
            <a:endParaRPr lang="zh-TW" altLang="en-US" sz="2400" dirty="0"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編號版面配置區 5"/>
          <p:cNvSpPr>
            <a:spLocks noGrp="1"/>
          </p:cNvSpPr>
          <p:nvPr>
            <p:ph type="sldNum" sz="quarter" idx="12"/>
          </p:nvPr>
        </p:nvSpPr>
        <p:spPr>
          <a:noFill/>
        </p:spPr>
        <p:txBody>
          <a:bodyPr/>
          <a:lstStyle/>
          <a:p>
            <a:r>
              <a:rPr lang="zh-TW" altLang="en-US" smtClean="0"/>
              <a:t>9-</a:t>
            </a:r>
            <a:fld id="{AEC6A813-47E0-4DED-8DFE-900056DC6789}" type="slidenum">
              <a:rPr lang="zh-TW" altLang="en-US" smtClean="0"/>
              <a:pPr/>
              <a:t>77</a:t>
            </a:fld>
            <a:endParaRPr lang="zh-TW" altLang="en-US" smtClean="0"/>
          </a:p>
        </p:txBody>
      </p:sp>
      <p:sp>
        <p:nvSpPr>
          <p:cNvPr id="31747" name="Rectangle 3"/>
          <p:cNvSpPr>
            <a:spLocks noGrp="1" noChangeArrowheads="1"/>
          </p:cNvSpPr>
          <p:nvPr>
            <p:ph type="body" idx="1"/>
          </p:nvPr>
        </p:nvSpPr>
        <p:spPr/>
        <p:txBody>
          <a:bodyPr/>
          <a:lstStyle/>
          <a:p>
            <a:pPr algn="just" eaLnBrk="1" hangingPunct="1">
              <a:buFont typeface="Wingdings" pitchFamily="2" charset="2"/>
              <a:buNone/>
            </a:pPr>
            <a:r>
              <a:rPr lang="en-US" altLang="zh-TW" sz="2400" smtClean="0"/>
              <a:t>   Let V</a:t>
            </a:r>
            <a:r>
              <a:rPr lang="en-US" altLang="zh-TW" sz="2400" baseline="30000" smtClean="0"/>
              <a:t>*</a:t>
            </a:r>
            <a:r>
              <a:rPr lang="en-US" altLang="zh-TW" sz="2400" smtClean="0"/>
              <a:t> denote the value of an optimal solution of the bottleneck TSP of G</a:t>
            </a:r>
            <a:r>
              <a:rPr lang="en-US" altLang="zh-TW" sz="2400" baseline="-30000" smtClean="0"/>
              <a:t>c</a:t>
            </a:r>
            <a:r>
              <a:rPr lang="en-US" altLang="zh-TW" sz="2400" smtClean="0"/>
              <a:t>.</a:t>
            </a:r>
          </a:p>
          <a:p>
            <a:pPr algn="just" eaLnBrk="1" hangingPunct="1">
              <a:buFont typeface="Wingdings" pitchFamily="2" charset="2"/>
              <a:buNone/>
            </a:pPr>
            <a:r>
              <a:rPr lang="en-US" altLang="zh-TW" sz="2400" smtClean="0"/>
              <a:t>	V</a:t>
            </a:r>
            <a:r>
              <a:rPr lang="en-US" altLang="zh-TW" sz="2400" baseline="30000" smtClean="0"/>
              <a:t>*</a:t>
            </a:r>
            <a:r>
              <a:rPr lang="en-US" altLang="zh-TW" sz="2400" smtClean="0"/>
              <a:t> = 1 </a:t>
            </a:r>
            <a:r>
              <a:rPr lang="en-US" altLang="zh-TW" sz="2400" smtClean="0">
                <a:latin typeface="Times New Roman" pitchFamily="18" charset="0"/>
                <a:sym typeface="Symbol" pitchFamily="18" charset="2"/>
              </a:rPr>
              <a:t></a:t>
            </a:r>
            <a:r>
              <a:rPr lang="en-US" altLang="zh-TW" sz="2400" smtClean="0"/>
              <a:t> G has a Hamiltonian cycle</a:t>
            </a:r>
            <a:endParaRPr lang="en-US" altLang="zh-TW" smtClean="0"/>
          </a:p>
          <a:p>
            <a:pPr eaLnBrk="1" hangingPunct="1"/>
            <a:endParaRPr lang="en-US" altLang="zh-TW" smtClean="0"/>
          </a:p>
          <a:p>
            <a:pPr eaLnBrk="1" hangingPunct="1">
              <a:buFont typeface="Wingdings" pitchFamily="2" charset="2"/>
              <a:buNone/>
            </a:pPr>
            <a:r>
              <a:rPr lang="en-US" altLang="zh-TW" smtClean="0"/>
              <a:t>   </a:t>
            </a:r>
            <a:r>
              <a:rPr lang="en-US" altLang="zh-TW" sz="2400" smtClean="0"/>
              <a:t>Because there are only two kinds of edges, 1 and 2 in G</a:t>
            </a:r>
            <a:r>
              <a:rPr lang="en-US" altLang="zh-TW" sz="2400" baseline="-30000" smtClean="0"/>
              <a:t>c</a:t>
            </a:r>
            <a:r>
              <a:rPr lang="en-US" altLang="zh-TW" sz="2400" smtClean="0"/>
              <a:t>, if we can produce an approximate solution whose value is less than 2V</a:t>
            </a:r>
            <a:r>
              <a:rPr lang="en-US" altLang="zh-TW" sz="2400" baseline="30000" smtClean="0"/>
              <a:t>*</a:t>
            </a:r>
            <a:r>
              <a:rPr lang="en-US" altLang="zh-TW" sz="2400" smtClean="0"/>
              <a:t>, then we can also solve the Hamiltonian cycle decision problem.</a:t>
            </a:r>
          </a:p>
          <a:p>
            <a:pPr eaLnBrk="1" hangingPunct="1"/>
            <a:endParaRPr lang="zh-TW" altLang="en-US"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編號版面配置區 5"/>
          <p:cNvSpPr>
            <a:spLocks noGrp="1"/>
          </p:cNvSpPr>
          <p:nvPr>
            <p:ph type="sldNum" sz="quarter" idx="12"/>
          </p:nvPr>
        </p:nvSpPr>
        <p:spPr>
          <a:noFill/>
        </p:spPr>
        <p:txBody>
          <a:bodyPr/>
          <a:lstStyle/>
          <a:p>
            <a:r>
              <a:rPr lang="zh-TW" altLang="en-US" smtClean="0"/>
              <a:t>9-</a:t>
            </a:r>
            <a:fld id="{2F3DCC60-A6D9-458B-8DD3-B3371882C8AC}" type="slidenum">
              <a:rPr lang="zh-TW" altLang="en-US" smtClean="0"/>
              <a:pPr/>
              <a:t>78</a:t>
            </a:fld>
            <a:endParaRPr lang="zh-TW" altLang="en-US" smtClean="0"/>
          </a:p>
        </p:txBody>
      </p:sp>
      <p:sp>
        <p:nvSpPr>
          <p:cNvPr id="32771" name="Rectangle 2"/>
          <p:cNvSpPr>
            <a:spLocks noGrp="1" noChangeArrowheads="1"/>
          </p:cNvSpPr>
          <p:nvPr>
            <p:ph type="title"/>
          </p:nvPr>
        </p:nvSpPr>
        <p:spPr/>
        <p:txBody>
          <a:bodyPr/>
          <a:lstStyle/>
          <a:p>
            <a:pPr eaLnBrk="1" hangingPunct="1"/>
            <a:r>
              <a:rPr lang="en-US" altLang="zh-TW" smtClean="0"/>
              <a:t>The bin packing problem </a:t>
            </a:r>
            <a:endParaRPr lang="zh-TW" altLang="en-US" smtClean="0"/>
          </a:p>
        </p:txBody>
      </p:sp>
      <p:sp>
        <p:nvSpPr>
          <p:cNvPr id="32772" name="Rectangle 3"/>
          <p:cNvSpPr>
            <a:spLocks noGrp="1" noChangeArrowheads="1"/>
          </p:cNvSpPr>
          <p:nvPr>
            <p:ph type="body" idx="1"/>
          </p:nvPr>
        </p:nvSpPr>
        <p:spPr/>
        <p:txBody>
          <a:bodyPr/>
          <a:lstStyle/>
          <a:p>
            <a:pPr eaLnBrk="1" hangingPunct="1"/>
            <a:r>
              <a:rPr lang="en-US" altLang="zh-TW" sz="2800" dirty="0" smtClean="0"/>
              <a:t>n items a</a:t>
            </a:r>
            <a:r>
              <a:rPr lang="en-US" altLang="zh-TW" sz="2800" baseline="-30000" dirty="0" smtClean="0"/>
              <a:t>1</a:t>
            </a:r>
            <a:r>
              <a:rPr lang="en-US" altLang="zh-TW" sz="2800" dirty="0" smtClean="0"/>
              <a:t>, a</a:t>
            </a:r>
            <a:r>
              <a:rPr lang="en-US" altLang="zh-TW" sz="2800" baseline="-30000" dirty="0" smtClean="0"/>
              <a:t>2</a:t>
            </a:r>
            <a:r>
              <a:rPr lang="en-US" altLang="zh-TW" sz="2800" dirty="0" smtClean="0"/>
              <a:t>, </a:t>
            </a:r>
            <a:r>
              <a:rPr lang="en-US" altLang="zh-TW" sz="2800" dirty="0" smtClean="0">
                <a:latin typeface="Times New Roman" pitchFamily="18" charset="0"/>
              </a:rPr>
              <a:t>…</a:t>
            </a:r>
            <a:r>
              <a:rPr lang="en-US" altLang="zh-TW" sz="2800" dirty="0" smtClean="0"/>
              <a:t>, a</a:t>
            </a:r>
            <a:r>
              <a:rPr lang="en-US" altLang="zh-TW" sz="2800" baseline="-30000" dirty="0" smtClean="0"/>
              <a:t>n</a:t>
            </a:r>
            <a:r>
              <a:rPr lang="en-US" altLang="zh-TW" sz="2800" dirty="0" smtClean="0"/>
              <a:t>, 0</a:t>
            </a:r>
            <a:r>
              <a:rPr lang="en-US" altLang="zh-TW" sz="2800" dirty="0" smtClean="0">
                <a:latin typeface="Times New Roman" pitchFamily="18" charset="0"/>
                <a:sym typeface="Symbol" pitchFamily="18" charset="2"/>
              </a:rPr>
              <a:t></a:t>
            </a:r>
            <a:r>
              <a:rPr lang="en-US" altLang="zh-TW" sz="2800" dirty="0" smtClean="0"/>
              <a:t> </a:t>
            </a:r>
            <a:r>
              <a:rPr lang="en-US" altLang="zh-TW" sz="2800" dirty="0" err="1" smtClean="0"/>
              <a:t>a</a:t>
            </a:r>
            <a:r>
              <a:rPr lang="en-US" altLang="zh-TW" sz="2800" baseline="-30000" dirty="0" err="1" smtClean="0"/>
              <a:t>i</a:t>
            </a:r>
            <a:r>
              <a:rPr lang="en-US" altLang="zh-TW" sz="2800" dirty="0" smtClean="0"/>
              <a:t> </a:t>
            </a:r>
            <a:r>
              <a:rPr lang="en-US" altLang="zh-TW" sz="2800" dirty="0" smtClean="0">
                <a:latin typeface="Times New Roman" pitchFamily="18" charset="0"/>
                <a:sym typeface="Symbol" pitchFamily="18" charset="2"/>
              </a:rPr>
              <a:t></a:t>
            </a:r>
            <a:r>
              <a:rPr lang="en-US" altLang="zh-TW" sz="2800" dirty="0" smtClean="0"/>
              <a:t> 1, 1 </a:t>
            </a:r>
            <a:r>
              <a:rPr lang="en-US" altLang="zh-TW" sz="2800" dirty="0" smtClean="0">
                <a:latin typeface="Times New Roman" pitchFamily="18" charset="0"/>
                <a:sym typeface="Symbol" pitchFamily="18" charset="2"/>
              </a:rPr>
              <a:t></a:t>
            </a:r>
            <a:r>
              <a:rPr lang="en-US" altLang="zh-TW" sz="2800" dirty="0" smtClean="0"/>
              <a:t> </a:t>
            </a:r>
            <a:r>
              <a:rPr lang="en-US" altLang="zh-TW" sz="2800" dirty="0" err="1" smtClean="0"/>
              <a:t>i</a:t>
            </a:r>
            <a:r>
              <a:rPr lang="en-US" altLang="zh-TW" sz="2800" dirty="0" smtClean="0"/>
              <a:t> </a:t>
            </a:r>
            <a:r>
              <a:rPr lang="en-US" altLang="zh-TW" sz="2800" dirty="0" smtClean="0">
                <a:latin typeface="Times New Roman" pitchFamily="18" charset="0"/>
                <a:sym typeface="Symbol" pitchFamily="18" charset="2"/>
              </a:rPr>
              <a:t></a:t>
            </a:r>
            <a:r>
              <a:rPr lang="en-US" altLang="zh-TW" sz="2800" dirty="0" smtClean="0"/>
              <a:t> n, to determine the minimum number of bins of unit capacity to accommodate all n items. </a:t>
            </a:r>
          </a:p>
          <a:p>
            <a:pPr eaLnBrk="1" hangingPunct="1"/>
            <a:r>
              <a:rPr lang="en-US" altLang="zh-TW" sz="2800" dirty="0" smtClean="0"/>
              <a:t>E.g. n = 5, {0.3, 0.5, 0.8, 0.2 0.4} </a:t>
            </a:r>
            <a:endParaRPr lang="zh-TW" altLang="en-US" sz="2800" dirty="0" smtClean="0"/>
          </a:p>
        </p:txBody>
      </p:sp>
      <p:pic>
        <p:nvPicPr>
          <p:cNvPr id="32773" name="Picture 4"/>
          <p:cNvPicPr>
            <a:picLocks noChangeAspect="1" noChangeArrowheads="1"/>
          </p:cNvPicPr>
          <p:nvPr/>
        </p:nvPicPr>
        <p:blipFill>
          <a:blip r:embed="rId2" cstate="print"/>
          <a:srcRect/>
          <a:stretch>
            <a:fillRect/>
          </a:stretch>
        </p:blipFill>
        <p:spPr bwMode="auto">
          <a:xfrm>
            <a:off x="1619672" y="2996952"/>
            <a:ext cx="4648200" cy="2647950"/>
          </a:xfrm>
          <a:prstGeom prst="rect">
            <a:avLst/>
          </a:prstGeom>
          <a:noFill/>
          <a:ln w="9525">
            <a:noFill/>
            <a:miter lim="800000"/>
            <a:headEnd/>
            <a:tailEnd/>
          </a:ln>
        </p:spPr>
      </p:pic>
      <p:sp>
        <p:nvSpPr>
          <p:cNvPr id="32774" name="Text Box 5"/>
          <p:cNvSpPr txBox="1">
            <a:spLocks noChangeArrowheads="1"/>
          </p:cNvSpPr>
          <p:nvPr/>
        </p:nvSpPr>
        <p:spPr bwMode="auto">
          <a:xfrm>
            <a:off x="899592" y="5589240"/>
            <a:ext cx="6629400" cy="519113"/>
          </a:xfrm>
          <a:prstGeom prst="rect">
            <a:avLst/>
          </a:prstGeom>
          <a:noFill/>
          <a:ln w="9525">
            <a:noFill/>
            <a:miter lim="800000"/>
            <a:headEnd/>
            <a:tailEnd/>
          </a:ln>
        </p:spPr>
        <p:txBody>
          <a:bodyPr>
            <a:spAutoFit/>
          </a:bodyPr>
          <a:lstStyle/>
          <a:p>
            <a:pPr>
              <a:spcBef>
                <a:spcPct val="20000"/>
              </a:spcBef>
              <a:buClr>
                <a:schemeClr val="folHlink"/>
              </a:buClr>
              <a:buSzPct val="60000"/>
              <a:buFont typeface="Wingdings" pitchFamily="2" charset="2"/>
              <a:buChar char="n"/>
            </a:pPr>
            <a:r>
              <a:rPr lang="en-US" altLang="zh-TW" dirty="0"/>
              <a:t>  The bin packing problem is NP-hard.</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編號版面配置區 5"/>
          <p:cNvSpPr>
            <a:spLocks noGrp="1"/>
          </p:cNvSpPr>
          <p:nvPr>
            <p:ph type="sldNum" sz="quarter" idx="12"/>
          </p:nvPr>
        </p:nvSpPr>
        <p:spPr>
          <a:noFill/>
        </p:spPr>
        <p:txBody>
          <a:bodyPr/>
          <a:lstStyle/>
          <a:p>
            <a:r>
              <a:rPr lang="zh-TW" altLang="en-US" smtClean="0"/>
              <a:t>9-</a:t>
            </a:r>
            <a:fld id="{71D2B1A5-14CC-480D-8F0D-34AD3E9142A6}" type="slidenum">
              <a:rPr lang="zh-TW" altLang="en-US" smtClean="0"/>
              <a:pPr/>
              <a:t>79</a:t>
            </a:fld>
            <a:endParaRPr lang="zh-TW" altLang="en-US" smtClean="0"/>
          </a:p>
        </p:txBody>
      </p:sp>
      <p:sp>
        <p:nvSpPr>
          <p:cNvPr id="33795" name="Rectangle 2"/>
          <p:cNvSpPr>
            <a:spLocks noGrp="1" noChangeArrowheads="1"/>
          </p:cNvSpPr>
          <p:nvPr>
            <p:ph type="title"/>
          </p:nvPr>
        </p:nvSpPr>
        <p:spPr>
          <a:xfrm>
            <a:off x="0" y="404664"/>
            <a:ext cx="7793038" cy="838200"/>
          </a:xfrm>
        </p:spPr>
        <p:txBody>
          <a:bodyPr/>
          <a:lstStyle/>
          <a:p>
            <a:pPr eaLnBrk="1" hangingPunct="1"/>
            <a:r>
              <a:rPr lang="en-US" altLang="zh-TW" sz="2400" dirty="0" smtClean="0"/>
              <a:t>An approximation algorithm for the bin packing problem</a:t>
            </a:r>
            <a:endParaRPr lang="zh-TW" altLang="en-US" sz="2400" dirty="0" smtClean="0"/>
          </a:p>
        </p:txBody>
      </p:sp>
      <p:sp>
        <p:nvSpPr>
          <p:cNvPr id="33796" name="Rectangle 3"/>
          <p:cNvSpPr>
            <a:spLocks noGrp="1" noChangeArrowheads="1"/>
          </p:cNvSpPr>
          <p:nvPr>
            <p:ph type="body" idx="1"/>
          </p:nvPr>
        </p:nvSpPr>
        <p:spPr>
          <a:xfrm>
            <a:off x="762000" y="2017713"/>
            <a:ext cx="8193088" cy="4114800"/>
          </a:xfrm>
        </p:spPr>
        <p:txBody>
          <a:bodyPr/>
          <a:lstStyle/>
          <a:p>
            <a:pPr eaLnBrk="1" hangingPunct="1"/>
            <a:r>
              <a:rPr lang="en-US" altLang="zh-TW" smtClean="0"/>
              <a:t>An approximation algorithm: </a:t>
            </a:r>
          </a:p>
          <a:p>
            <a:pPr eaLnBrk="1" hangingPunct="1">
              <a:buFont typeface="Wingdings" pitchFamily="2" charset="2"/>
              <a:buNone/>
            </a:pPr>
            <a:r>
              <a:rPr lang="en-US" altLang="zh-TW" smtClean="0">
                <a:solidFill>
                  <a:schemeClr val="hlink"/>
                </a:solidFill>
              </a:rPr>
              <a:t>    </a:t>
            </a:r>
            <a:r>
              <a:rPr lang="en-US" altLang="zh-TW" u="sng" smtClean="0">
                <a:solidFill>
                  <a:schemeClr val="hlink"/>
                </a:solidFill>
              </a:rPr>
              <a:t>(first-fit</a:t>
            </a:r>
            <a:r>
              <a:rPr lang="en-US" altLang="zh-TW" smtClean="0"/>
              <a:t>) place a</a:t>
            </a:r>
            <a:r>
              <a:rPr lang="en-US" altLang="zh-TW" baseline="-30000" smtClean="0"/>
              <a:t>i</a:t>
            </a:r>
            <a:r>
              <a:rPr lang="en-US" altLang="zh-TW" smtClean="0"/>
              <a:t> into the lowest-indexed bin which can accommodate a</a:t>
            </a:r>
            <a:r>
              <a:rPr lang="en-US" altLang="zh-TW" baseline="-30000" smtClean="0"/>
              <a:t>i</a:t>
            </a:r>
            <a:r>
              <a:rPr lang="en-US" altLang="zh-TW" smtClean="0"/>
              <a:t>. </a:t>
            </a:r>
          </a:p>
          <a:p>
            <a:pPr eaLnBrk="1" hangingPunct="1"/>
            <a:endParaRPr lang="en-US" altLang="zh-TW" u="sng" smtClean="0">
              <a:solidFill>
                <a:schemeClr val="hlink"/>
              </a:solidFill>
            </a:endParaRPr>
          </a:p>
          <a:p>
            <a:pPr eaLnBrk="1" hangingPunct="1"/>
            <a:r>
              <a:rPr lang="en-US" altLang="zh-TW" u="sng" smtClean="0">
                <a:solidFill>
                  <a:schemeClr val="hlink"/>
                </a:solidFill>
              </a:rPr>
              <a:t>Theorem: The number of bins used in the first-fit algorithm is at most twice of the optimal solution</a:t>
            </a:r>
            <a:r>
              <a:rPr lang="en-US" altLang="zh-TW" smtClean="0"/>
              <a:t>.</a:t>
            </a:r>
            <a:endParaRPr lang="zh-TW" alt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lide Number Placeholder 5"/>
          <p:cNvSpPr>
            <a:spLocks noGrp="1"/>
          </p:cNvSpPr>
          <p:nvPr>
            <p:ph type="sldNum" sz="quarter" idx="12"/>
          </p:nvPr>
        </p:nvSpPr>
        <p:spPr>
          <a:noFill/>
        </p:spPr>
        <p:txBody>
          <a:bodyPr/>
          <a:lstStyle/>
          <a:p>
            <a:fld id="{3B737BA4-8462-49EB-BAAC-79F041439204}" type="slidenum">
              <a:rPr lang="zh-CN" altLang="en-US" smtClean="0">
                <a:ea typeface="宋体" charset="-122"/>
              </a:rPr>
              <a:pPr/>
              <a:t>8</a:t>
            </a:fld>
            <a:endParaRPr lang="zh-CN" altLang="en-US" smtClean="0">
              <a:ea typeface="宋体" charset="-122"/>
            </a:endParaRPr>
          </a:p>
        </p:txBody>
      </p:sp>
      <p:sp>
        <p:nvSpPr>
          <p:cNvPr id="2053" name="Rectangle 2"/>
          <p:cNvSpPr>
            <a:spLocks noGrp="1" noChangeArrowheads="1"/>
          </p:cNvSpPr>
          <p:nvPr>
            <p:ph type="title"/>
          </p:nvPr>
        </p:nvSpPr>
        <p:spPr>
          <a:xfrm>
            <a:off x="179512" y="404664"/>
            <a:ext cx="8162925" cy="641350"/>
          </a:xfrm>
        </p:spPr>
        <p:txBody>
          <a:bodyPr/>
          <a:lstStyle/>
          <a:p>
            <a:pPr eaLnBrk="1" hangingPunct="1"/>
            <a:r>
              <a:rPr lang="zh-CN" altLang="en-US" sz="3600" dirty="0" smtClean="0"/>
              <a:t>近似</a:t>
            </a:r>
            <a:r>
              <a:rPr lang="zh-CN" altLang="en-US" sz="3600" dirty="0" smtClean="0"/>
              <a:t>算法的性能</a:t>
            </a:r>
          </a:p>
        </p:txBody>
      </p:sp>
      <p:grpSp>
        <p:nvGrpSpPr>
          <p:cNvPr id="2" name="Group 11"/>
          <p:cNvGrpSpPr>
            <a:grpSpLocks/>
          </p:cNvGrpSpPr>
          <p:nvPr/>
        </p:nvGrpSpPr>
        <p:grpSpPr bwMode="auto">
          <a:xfrm>
            <a:off x="395536" y="1484784"/>
            <a:ext cx="8077200" cy="4302125"/>
            <a:chOff x="288" y="1224"/>
            <a:chExt cx="5088" cy="2710"/>
          </a:xfrm>
        </p:grpSpPr>
        <p:sp>
          <p:nvSpPr>
            <p:cNvPr id="2055" name="Text Box 8"/>
            <p:cNvSpPr txBox="1">
              <a:spLocks noChangeArrowheads="1"/>
            </p:cNvSpPr>
            <p:nvPr/>
          </p:nvSpPr>
          <p:spPr bwMode="auto">
            <a:xfrm>
              <a:off x="624" y="1296"/>
              <a:ext cx="4752" cy="2638"/>
            </a:xfrm>
            <a:prstGeom prst="rect">
              <a:avLst/>
            </a:prstGeom>
            <a:noFill/>
            <a:ln w="6350">
              <a:noFill/>
              <a:miter lim="800000"/>
              <a:headEnd/>
              <a:tailEnd/>
            </a:ln>
          </p:spPr>
          <p:txBody>
            <a:bodyPr>
              <a:spAutoFit/>
            </a:bodyPr>
            <a:lstStyle/>
            <a:p>
              <a:pPr>
                <a:lnSpc>
                  <a:spcPct val="160000"/>
                </a:lnSpc>
              </a:pPr>
              <a:r>
                <a:rPr kumimoji="0" lang="zh-CN" altLang="en-US" sz="2800" b="1" dirty="0">
                  <a:solidFill>
                    <a:srgbClr val="0000FF"/>
                  </a:solidFill>
                  <a:latin typeface="楷体_GB2312" pitchFamily="49" charset="-122"/>
                  <a:ea typeface="楷体_GB2312" pitchFamily="49" charset="-122"/>
                </a:rPr>
                <a:t>近似算法的相对误差</a:t>
              </a:r>
              <a:r>
                <a:rPr kumimoji="0" lang="zh-CN" altLang="en-US" sz="2800" dirty="0">
                  <a:latin typeface="楷体_GB2312" pitchFamily="49" charset="-122"/>
                  <a:ea typeface="楷体_GB2312" pitchFamily="49" charset="-122"/>
                </a:rPr>
                <a:t>定义为</a:t>
              </a:r>
              <a:r>
                <a:rPr kumimoji="0" lang="zh-CN" altLang="en-US" sz="2800" dirty="0">
                  <a:latin typeface="楷体_GB2312" pitchFamily="49" charset="-122"/>
                  <a:ea typeface="楷体_GB2312" pitchFamily="49" charset="-122"/>
                  <a:sym typeface="Symbol" pitchFamily="18" charset="2"/>
                </a:rPr>
                <a:t></a:t>
              </a:r>
              <a:r>
                <a:rPr kumimoji="0" lang="zh-CN" altLang="en-US" sz="2800" dirty="0">
                  <a:latin typeface="楷体_GB2312" pitchFamily="49" charset="-122"/>
                  <a:ea typeface="楷体_GB2312" pitchFamily="49" charset="-122"/>
                </a:rPr>
                <a:t>=     </a:t>
              </a:r>
            </a:p>
            <a:p>
              <a:pPr>
                <a:lnSpc>
                  <a:spcPct val="160000"/>
                </a:lnSpc>
              </a:pPr>
              <a:r>
                <a:rPr kumimoji="0" lang="zh-CN" altLang="en-US" sz="2800" dirty="0">
                  <a:latin typeface="楷体_GB2312" pitchFamily="49" charset="-122"/>
                  <a:ea typeface="楷体_GB2312" pitchFamily="49" charset="-122"/>
                </a:rPr>
                <a:t>若对问题的输入规模 </a:t>
              </a:r>
              <a:r>
                <a:rPr kumimoji="0" lang="en-US" altLang="zh-CN" sz="2800" dirty="0">
                  <a:latin typeface="楷体_GB2312" pitchFamily="49" charset="-122"/>
                  <a:ea typeface="楷体_GB2312" pitchFamily="49" charset="-122"/>
                </a:rPr>
                <a:t>n，</a:t>
              </a:r>
              <a:r>
                <a:rPr kumimoji="0" lang="zh-CN" altLang="en-US" sz="2800" dirty="0">
                  <a:latin typeface="楷体_GB2312" pitchFamily="49" charset="-122"/>
                  <a:ea typeface="楷体_GB2312" pitchFamily="49" charset="-122"/>
                </a:rPr>
                <a:t>有一函数</a:t>
              </a:r>
              <a:r>
                <a:rPr kumimoji="0" lang="en-US" altLang="zh-CN" sz="2800" dirty="0">
                  <a:latin typeface="楷体_GB2312" pitchFamily="49" charset="-122"/>
                  <a:ea typeface="楷体_GB2312" pitchFamily="49" charset="-122"/>
                </a:rPr>
                <a:t>ε(n)</a:t>
              </a:r>
              <a:r>
                <a:rPr kumimoji="0" lang="zh-CN" altLang="en-US" sz="2800" dirty="0">
                  <a:latin typeface="楷体_GB2312" pitchFamily="49" charset="-122"/>
                  <a:ea typeface="楷体_GB2312" pitchFamily="49" charset="-122"/>
                </a:rPr>
                <a:t>使得</a:t>
              </a:r>
            </a:p>
            <a:p>
              <a:pPr>
                <a:lnSpc>
                  <a:spcPct val="160000"/>
                </a:lnSpc>
              </a:pPr>
              <a:r>
                <a:rPr kumimoji="0" lang="zh-CN" altLang="en-US" sz="2800" dirty="0">
                  <a:latin typeface="楷体_GB2312" pitchFamily="49" charset="-122"/>
                  <a:ea typeface="楷体_GB2312" pitchFamily="49" charset="-122"/>
                </a:rPr>
                <a:t>    ≤</a:t>
              </a:r>
              <a:r>
                <a:rPr kumimoji="0" lang="en-US" altLang="zh-CN" sz="2800" dirty="0">
                  <a:latin typeface="楷体_GB2312" pitchFamily="49" charset="-122"/>
                  <a:ea typeface="楷体_GB2312" pitchFamily="49" charset="-122"/>
                </a:rPr>
                <a:t>ε(n)，</a:t>
              </a:r>
              <a:r>
                <a:rPr kumimoji="0" lang="zh-CN" altLang="en-US" sz="2800" dirty="0">
                  <a:latin typeface="楷体_GB2312" pitchFamily="49" charset="-122"/>
                  <a:ea typeface="楷体_GB2312" pitchFamily="49" charset="-122"/>
                </a:rPr>
                <a:t>则称</a:t>
              </a:r>
              <a:r>
                <a:rPr kumimoji="0" lang="en-US" altLang="zh-CN" sz="2800" dirty="0">
                  <a:latin typeface="楷体_GB2312" pitchFamily="49" charset="-122"/>
                  <a:ea typeface="楷体_GB2312" pitchFamily="49" charset="-122"/>
                </a:rPr>
                <a:t>ε(n)</a:t>
              </a:r>
              <a:r>
                <a:rPr kumimoji="0" lang="zh-CN" altLang="en-US" sz="2800" dirty="0">
                  <a:latin typeface="楷体_GB2312" pitchFamily="49" charset="-122"/>
                  <a:ea typeface="楷体_GB2312" pitchFamily="49" charset="-122"/>
                </a:rPr>
                <a:t>为该</a:t>
              </a:r>
              <a:r>
                <a:rPr kumimoji="0" lang="zh-CN" altLang="en-US" sz="2800" b="1" dirty="0">
                  <a:solidFill>
                    <a:srgbClr val="0000FF"/>
                  </a:solidFill>
                  <a:latin typeface="楷体_GB2312" pitchFamily="49" charset="-122"/>
                  <a:ea typeface="楷体_GB2312" pitchFamily="49" charset="-122"/>
                </a:rPr>
                <a:t>近似算法的相对误差界</a:t>
              </a:r>
              <a:r>
                <a:rPr kumimoji="0" lang="zh-CN" altLang="en-US" sz="2800" dirty="0">
                  <a:latin typeface="楷体_GB2312" pitchFamily="49" charset="-122"/>
                  <a:ea typeface="楷体_GB2312" pitchFamily="49" charset="-122"/>
                </a:rPr>
                <a:t>。</a:t>
              </a:r>
            </a:p>
            <a:p>
              <a:pPr>
                <a:lnSpc>
                  <a:spcPct val="160000"/>
                </a:lnSpc>
              </a:pPr>
              <a:r>
                <a:rPr kumimoji="0" lang="zh-CN" altLang="en-US" sz="2800" dirty="0">
                  <a:latin typeface="楷体_GB2312" pitchFamily="49" charset="-122"/>
                  <a:ea typeface="楷体_GB2312" pitchFamily="49" charset="-122"/>
                </a:rPr>
                <a:t>近似算法的性能比</a:t>
              </a:r>
              <a:r>
                <a:rPr kumimoji="0" lang="en-US" altLang="zh-CN" sz="2800" dirty="0">
                  <a:latin typeface="楷体_GB2312" pitchFamily="49" charset="-122"/>
                  <a:ea typeface="楷体_GB2312" pitchFamily="49" charset="-122"/>
                </a:rPr>
                <a:t>ρ(n)</a:t>
              </a:r>
              <a:r>
                <a:rPr kumimoji="0" lang="zh-CN" altLang="en-US" sz="2800" dirty="0">
                  <a:latin typeface="楷体_GB2312" pitchFamily="49" charset="-122"/>
                  <a:ea typeface="楷体_GB2312" pitchFamily="49" charset="-122"/>
                </a:rPr>
                <a:t>与相对误差界</a:t>
              </a:r>
              <a:r>
                <a:rPr kumimoji="0" lang="en-US" altLang="zh-CN" sz="2800" dirty="0">
                  <a:latin typeface="楷体_GB2312" pitchFamily="49" charset="-122"/>
                  <a:ea typeface="楷体_GB2312" pitchFamily="49" charset="-122"/>
                </a:rPr>
                <a:t>ε(n)</a:t>
              </a:r>
              <a:r>
                <a:rPr kumimoji="0" lang="zh-CN" altLang="en-US" sz="2800" dirty="0">
                  <a:latin typeface="楷体_GB2312" pitchFamily="49" charset="-122"/>
                  <a:ea typeface="楷体_GB2312" pitchFamily="49" charset="-122"/>
                </a:rPr>
                <a:t>之间有如下关系：</a:t>
              </a:r>
              <a:r>
                <a:rPr kumimoji="0" lang="en-US" altLang="zh-CN" sz="2800" b="1" dirty="0">
                  <a:latin typeface="楷体_GB2312" pitchFamily="49" charset="-122"/>
                  <a:ea typeface="楷体_GB2312" pitchFamily="49" charset="-122"/>
                </a:rPr>
                <a:t>ε(n)≤ρ(n)-1</a:t>
              </a:r>
              <a:r>
                <a:rPr kumimoji="0" lang="en-US" altLang="zh-CN" sz="2800" dirty="0">
                  <a:latin typeface="楷体_GB2312" pitchFamily="49" charset="-122"/>
                  <a:ea typeface="楷体_GB2312" pitchFamily="49" charset="-122"/>
                </a:rPr>
                <a:t>。 </a:t>
              </a:r>
              <a:endParaRPr kumimoji="0" lang="zh-CN" altLang="en-US" sz="2800" dirty="0">
                <a:latin typeface="楷体_GB2312" pitchFamily="49" charset="-122"/>
                <a:ea typeface="楷体_GB2312" pitchFamily="49" charset="-122"/>
              </a:endParaRPr>
            </a:p>
          </p:txBody>
        </p:sp>
        <p:graphicFrame>
          <p:nvGraphicFramePr>
            <p:cNvPr id="2050" name="Object 9"/>
            <p:cNvGraphicFramePr>
              <a:graphicFrameLocks noChangeAspect="1"/>
            </p:cNvGraphicFramePr>
            <p:nvPr/>
          </p:nvGraphicFramePr>
          <p:xfrm>
            <a:off x="3696" y="1224"/>
            <a:ext cx="960" cy="666"/>
          </p:xfrm>
          <a:graphic>
            <a:graphicData uri="http://schemas.openxmlformats.org/presentationml/2006/ole">
              <p:oleObj spid="_x0000_s50178" r:id="rId3" imgW="469696" imgH="431613" progId="Equation.3">
                <p:embed/>
              </p:oleObj>
            </a:graphicData>
          </a:graphic>
        </p:graphicFrame>
        <p:graphicFrame>
          <p:nvGraphicFramePr>
            <p:cNvPr id="2051" name="Object 10"/>
            <p:cNvGraphicFramePr>
              <a:graphicFrameLocks noChangeAspect="1"/>
            </p:cNvGraphicFramePr>
            <p:nvPr/>
          </p:nvGraphicFramePr>
          <p:xfrm>
            <a:off x="288" y="2120"/>
            <a:ext cx="912" cy="661"/>
          </p:xfrm>
          <a:graphic>
            <a:graphicData uri="http://schemas.openxmlformats.org/presentationml/2006/ole">
              <p:oleObj spid="_x0000_s50179" r:id="rId4" imgW="469696" imgH="431613" progId="Equation.3">
                <p:embed/>
              </p:oleObj>
            </a:graphicData>
          </a:graphic>
        </p:graphicFrame>
      </p:gr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投影片編號版面配置區 5"/>
          <p:cNvSpPr>
            <a:spLocks noGrp="1"/>
          </p:cNvSpPr>
          <p:nvPr>
            <p:ph type="sldNum" sz="quarter" idx="12"/>
          </p:nvPr>
        </p:nvSpPr>
        <p:spPr>
          <a:noFill/>
        </p:spPr>
        <p:txBody>
          <a:bodyPr/>
          <a:lstStyle/>
          <a:p>
            <a:r>
              <a:rPr lang="zh-TW" altLang="en-US" smtClean="0"/>
              <a:t>9-</a:t>
            </a:r>
            <a:fld id="{7F0CC5AF-5EB7-483E-B5E5-C9D4123DD579}" type="slidenum">
              <a:rPr lang="zh-TW" altLang="en-US" smtClean="0"/>
              <a:pPr/>
              <a:t>80</a:t>
            </a:fld>
            <a:endParaRPr lang="zh-TW" altLang="en-US" smtClean="0"/>
          </a:p>
        </p:txBody>
      </p:sp>
      <p:sp>
        <p:nvSpPr>
          <p:cNvPr id="11270" name="Rectangle 3"/>
          <p:cNvSpPr>
            <a:spLocks noGrp="1" noChangeArrowheads="1"/>
          </p:cNvSpPr>
          <p:nvPr>
            <p:ph type="body" idx="1"/>
          </p:nvPr>
        </p:nvSpPr>
        <p:spPr>
          <a:xfrm>
            <a:off x="457200" y="908720"/>
            <a:ext cx="8345488" cy="5111080"/>
          </a:xfrm>
        </p:spPr>
        <p:txBody>
          <a:bodyPr/>
          <a:lstStyle/>
          <a:p>
            <a:pPr eaLnBrk="1" hangingPunct="1">
              <a:lnSpc>
                <a:spcPct val="90000"/>
              </a:lnSpc>
            </a:pPr>
            <a:endParaRPr lang="en-US" altLang="zh-TW" sz="2400" dirty="0" smtClean="0"/>
          </a:p>
          <a:p>
            <a:pPr eaLnBrk="1" hangingPunct="1">
              <a:lnSpc>
                <a:spcPct val="90000"/>
              </a:lnSpc>
            </a:pPr>
            <a:r>
              <a:rPr lang="en-US" altLang="zh-TW" sz="2400" dirty="0" smtClean="0"/>
              <a:t>Notations:</a:t>
            </a:r>
          </a:p>
          <a:p>
            <a:pPr lvl="1" eaLnBrk="1" hangingPunct="1">
              <a:lnSpc>
                <a:spcPct val="90000"/>
              </a:lnSpc>
            </a:pPr>
            <a:r>
              <a:rPr lang="en-US" altLang="zh-TW" sz="2000" dirty="0" smtClean="0"/>
              <a:t>S(</a:t>
            </a:r>
            <a:r>
              <a:rPr lang="en-US" altLang="zh-TW" sz="2000" dirty="0" err="1" smtClean="0"/>
              <a:t>a</a:t>
            </a:r>
            <a:r>
              <a:rPr lang="en-US" altLang="zh-TW" sz="2000" baseline="-30000" dirty="0" err="1" smtClean="0"/>
              <a:t>i</a:t>
            </a:r>
            <a:r>
              <a:rPr lang="en-US" altLang="zh-TW" sz="2000" dirty="0" smtClean="0"/>
              <a:t>): the size of </a:t>
            </a:r>
            <a:r>
              <a:rPr lang="en-US" altLang="zh-TW" sz="2000" dirty="0" err="1" smtClean="0"/>
              <a:t>a</a:t>
            </a:r>
            <a:r>
              <a:rPr lang="en-US" altLang="zh-TW" sz="2000" baseline="-30000" dirty="0" err="1" smtClean="0"/>
              <a:t>i</a:t>
            </a:r>
            <a:endParaRPr lang="en-US" altLang="zh-TW" sz="2000" baseline="-30000" dirty="0" smtClean="0"/>
          </a:p>
          <a:p>
            <a:pPr lvl="1" eaLnBrk="1" hangingPunct="1">
              <a:lnSpc>
                <a:spcPct val="90000"/>
              </a:lnSpc>
            </a:pPr>
            <a:r>
              <a:rPr lang="en-US" altLang="zh-TW" sz="2000" dirty="0" smtClean="0"/>
              <a:t>OPT(I): the size of an optimal solution of an instance I</a:t>
            </a:r>
          </a:p>
          <a:p>
            <a:pPr lvl="1" eaLnBrk="1" hangingPunct="1">
              <a:lnSpc>
                <a:spcPct val="90000"/>
              </a:lnSpc>
            </a:pPr>
            <a:r>
              <a:rPr lang="en-US" altLang="zh-TW" sz="2000" dirty="0" smtClean="0"/>
              <a:t>FF(I): the size of bins in the first-fit algorithm</a:t>
            </a:r>
          </a:p>
          <a:p>
            <a:pPr lvl="1" eaLnBrk="1" hangingPunct="1">
              <a:lnSpc>
                <a:spcPct val="90000"/>
              </a:lnSpc>
            </a:pPr>
            <a:r>
              <a:rPr lang="en-US" altLang="zh-TW" sz="2000" dirty="0" smtClean="0"/>
              <a:t>C(B</a:t>
            </a:r>
            <a:r>
              <a:rPr lang="en-US" altLang="zh-TW" sz="2000" baseline="-30000" dirty="0" smtClean="0"/>
              <a:t>i</a:t>
            </a:r>
            <a:r>
              <a:rPr lang="en-US" altLang="zh-TW" sz="2000" dirty="0" smtClean="0"/>
              <a:t>): the sum of the sizes of </a:t>
            </a:r>
            <a:r>
              <a:rPr lang="en-US" altLang="zh-TW" sz="2000" dirty="0" err="1" smtClean="0"/>
              <a:t>a</a:t>
            </a:r>
            <a:r>
              <a:rPr lang="en-US" altLang="zh-TW" sz="2000" baseline="-30000" dirty="0" err="1" smtClean="0"/>
              <a:t>j</a:t>
            </a:r>
            <a:r>
              <a:rPr lang="en-US" altLang="zh-TW" sz="2000" dirty="0" err="1" smtClean="0">
                <a:latin typeface="Times New Roman" pitchFamily="18" charset="0"/>
              </a:rPr>
              <a:t>’</a:t>
            </a:r>
            <a:r>
              <a:rPr lang="en-US" altLang="zh-TW" sz="2000" dirty="0" err="1" smtClean="0"/>
              <a:t>s</a:t>
            </a:r>
            <a:r>
              <a:rPr lang="en-US" altLang="zh-TW" sz="2000" dirty="0" smtClean="0"/>
              <a:t> packed in bin B</a:t>
            </a:r>
            <a:r>
              <a:rPr lang="en-US" altLang="zh-TW" sz="2000" baseline="-30000" dirty="0" smtClean="0"/>
              <a:t>i</a:t>
            </a:r>
            <a:r>
              <a:rPr lang="en-US" altLang="zh-TW" sz="2000" dirty="0" smtClean="0"/>
              <a:t> in the first-fit algorithm</a:t>
            </a:r>
          </a:p>
          <a:p>
            <a:pPr eaLnBrk="1" hangingPunct="1">
              <a:lnSpc>
                <a:spcPct val="90000"/>
              </a:lnSpc>
            </a:pPr>
            <a:endParaRPr lang="en-US" altLang="zh-TW" sz="2000" dirty="0" smtClean="0"/>
          </a:p>
          <a:p>
            <a:pPr eaLnBrk="1" hangingPunct="1">
              <a:lnSpc>
                <a:spcPct val="90000"/>
              </a:lnSpc>
            </a:pPr>
            <a:r>
              <a:rPr lang="en-US" altLang="zh-TW" sz="2000" dirty="0" smtClean="0"/>
              <a:t>OPT(I) </a:t>
            </a:r>
            <a:r>
              <a:rPr lang="en-US" altLang="zh-TW" sz="2000" dirty="0" smtClean="0">
                <a:latin typeface="Times New Roman" pitchFamily="18" charset="0"/>
                <a:sym typeface="Symbol" pitchFamily="18" charset="2"/>
              </a:rPr>
              <a:t></a:t>
            </a:r>
            <a:r>
              <a:rPr lang="en-US" altLang="zh-TW" sz="2000" dirty="0" smtClean="0"/>
              <a:t> </a:t>
            </a:r>
          </a:p>
          <a:p>
            <a:pPr algn="just" eaLnBrk="1" hangingPunct="1">
              <a:lnSpc>
                <a:spcPct val="90000"/>
              </a:lnSpc>
              <a:buFont typeface="Wingdings" pitchFamily="2" charset="2"/>
              <a:buNone/>
            </a:pPr>
            <a:r>
              <a:rPr lang="en-US" altLang="zh-TW" sz="2000" dirty="0" smtClean="0"/>
              <a:t>	C(B</a:t>
            </a:r>
            <a:r>
              <a:rPr lang="en-US" altLang="zh-TW" sz="2000" baseline="-30000" dirty="0" smtClean="0"/>
              <a:t>i</a:t>
            </a:r>
            <a:r>
              <a:rPr lang="en-US" altLang="zh-TW" sz="2000" dirty="0" smtClean="0"/>
              <a:t>) + C(B</a:t>
            </a:r>
            <a:r>
              <a:rPr lang="en-US" altLang="zh-TW" sz="2000" baseline="-30000" dirty="0" smtClean="0"/>
              <a:t>i+1</a:t>
            </a:r>
            <a:r>
              <a:rPr lang="en-US" altLang="zh-TW" sz="2000" dirty="0" smtClean="0"/>
              <a:t>) </a:t>
            </a:r>
            <a:r>
              <a:rPr lang="en-US" altLang="zh-TW" sz="2000" dirty="0" smtClean="0">
                <a:latin typeface="Times New Roman" pitchFamily="18" charset="0"/>
                <a:sym typeface="Symbol" pitchFamily="18" charset="2"/>
              </a:rPr>
              <a:t></a:t>
            </a:r>
            <a:r>
              <a:rPr lang="en-US" altLang="zh-TW" sz="2000" dirty="0" smtClean="0"/>
              <a:t> 1</a:t>
            </a:r>
          </a:p>
          <a:p>
            <a:pPr algn="just" eaLnBrk="1" hangingPunct="1">
              <a:lnSpc>
                <a:spcPct val="90000"/>
              </a:lnSpc>
              <a:buFont typeface="Wingdings" pitchFamily="2" charset="2"/>
              <a:buNone/>
            </a:pPr>
            <a:r>
              <a:rPr lang="en-US" altLang="zh-TW" sz="2000" dirty="0" smtClean="0"/>
              <a:t>	m nonempty bins are used in FF:</a:t>
            </a:r>
          </a:p>
          <a:p>
            <a:pPr algn="just" eaLnBrk="1" hangingPunct="1">
              <a:lnSpc>
                <a:spcPct val="90000"/>
              </a:lnSpc>
              <a:buFont typeface="Wingdings" pitchFamily="2" charset="2"/>
              <a:buNone/>
            </a:pPr>
            <a:r>
              <a:rPr lang="en-US" altLang="zh-TW" sz="2000" dirty="0" smtClean="0"/>
              <a:t>	C(B</a:t>
            </a:r>
            <a:r>
              <a:rPr lang="en-US" altLang="zh-TW" sz="2000" baseline="-30000" dirty="0" smtClean="0"/>
              <a:t>1</a:t>
            </a:r>
            <a:r>
              <a:rPr lang="en-US" altLang="zh-TW" sz="2000" dirty="0" smtClean="0"/>
              <a:t>)+C(B</a:t>
            </a:r>
            <a:r>
              <a:rPr lang="en-US" altLang="zh-TW" sz="2000" baseline="-30000" dirty="0" smtClean="0"/>
              <a:t>2</a:t>
            </a:r>
            <a:r>
              <a:rPr lang="en-US" altLang="zh-TW" sz="2000" dirty="0" smtClean="0"/>
              <a:t>)+</a:t>
            </a:r>
            <a:r>
              <a:rPr lang="en-US" altLang="zh-TW" sz="2000" dirty="0" smtClean="0">
                <a:latin typeface="Times New Roman" pitchFamily="18" charset="0"/>
              </a:rPr>
              <a:t>…</a:t>
            </a:r>
            <a:r>
              <a:rPr lang="en-US" altLang="zh-TW" sz="2000" dirty="0" smtClean="0"/>
              <a:t>+C(</a:t>
            </a:r>
            <a:r>
              <a:rPr lang="en-US" altLang="zh-TW" sz="2000" dirty="0" err="1" smtClean="0"/>
              <a:t>B</a:t>
            </a:r>
            <a:r>
              <a:rPr lang="en-US" altLang="zh-TW" sz="2000" baseline="-30000" dirty="0" err="1" smtClean="0"/>
              <a:t>m</a:t>
            </a:r>
            <a:r>
              <a:rPr lang="en-US" altLang="zh-TW" sz="2000" dirty="0" smtClean="0"/>
              <a:t>) </a:t>
            </a:r>
            <a:r>
              <a:rPr lang="en-US" altLang="zh-TW" sz="2000" dirty="0" smtClean="0">
                <a:latin typeface="Times New Roman" pitchFamily="18" charset="0"/>
                <a:sym typeface="Symbol" pitchFamily="18" charset="2"/>
              </a:rPr>
              <a:t></a:t>
            </a:r>
            <a:r>
              <a:rPr lang="en-US" altLang="zh-TW" sz="2000" dirty="0" smtClean="0"/>
              <a:t> m/2</a:t>
            </a:r>
          </a:p>
          <a:p>
            <a:pPr eaLnBrk="1" hangingPunct="1">
              <a:lnSpc>
                <a:spcPct val="90000"/>
              </a:lnSpc>
              <a:buFont typeface="Wingdings" pitchFamily="2" charset="2"/>
              <a:buNone/>
            </a:pPr>
            <a:r>
              <a:rPr lang="en-US" altLang="zh-TW" sz="2000" dirty="0" smtClean="0">
                <a:latin typeface="Times New Roman" pitchFamily="18" charset="0"/>
                <a:sym typeface="Symbol" pitchFamily="18" charset="2"/>
              </a:rPr>
              <a:t>	</a:t>
            </a:r>
            <a:r>
              <a:rPr lang="en-US" altLang="zh-TW" sz="2000" dirty="0" smtClean="0"/>
              <a:t> FF(I) = m &lt; 2            = 2            </a:t>
            </a:r>
            <a:r>
              <a:rPr lang="en-US" altLang="zh-TW" sz="2000" dirty="0" smtClean="0">
                <a:latin typeface="Times New Roman" pitchFamily="18" charset="0"/>
                <a:sym typeface="Symbol" pitchFamily="18" charset="2"/>
              </a:rPr>
              <a:t></a:t>
            </a:r>
            <a:r>
              <a:rPr lang="en-US" altLang="zh-TW" sz="2000" dirty="0" smtClean="0"/>
              <a:t> 2 OPT(I) </a:t>
            </a:r>
          </a:p>
          <a:p>
            <a:pPr eaLnBrk="1" hangingPunct="1">
              <a:lnSpc>
                <a:spcPct val="90000"/>
              </a:lnSpc>
              <a:buFont typeface="Wingdings" pitchFamily="2" charset="2"/>
              <a:buNone/>
            </a:pPr>
            <a:r>
              <a:rPr lang="en-US" altLang="zh-TW" sz="2000" dirty="0" smtClean="0"/>
              <a:t>       </a:t>
            </a:r>
          </a:p>
          <a:p>
            <a:pPr eaLnBrk="1" hangingPunct="1">
              <a:lnSpc>
                <a:spcPct val="90000"/>
              </a:lnSpc>
              <a:buFont typeface="Wingdings" pitchFamily="2" charset="2"/>
              <a:buNone/>
            </a:pPr>
            <a:r>
              <a:rPr lang="en-US" altLang="zh-TW" sz="2000" dirty="0" smtClean="0"/>
              <a:t>       FF(I) &lt; 2 OPT(I) </a:t>
            </a:r>
            <a:endParaRPr lang="zh-TW" altLang="en-US" sz="2000" dirty="0" smtClean="0"/>
          </a:p>
        </p:txBody>
      </p:sp>
      <p:graphicFrame>
        <p:nvGraphicFramePr>
          <p:cNvPr id="11266" name="Object 4"/>
          <p:cNvGraphicFramePr>
            <a:graphicFrameLocks noChangeAspect="1"/>
          </p:cNvGraphicFramePr>
          <p:nvPr/>
        </p:nvGraphicFramePr>
        <p:xfrm>
          <a:off x="2133600" y="3581400"/>
          <a:ext cx="1371600" cy="698500"/>
        </p:xfrm>
        <a:graphic>
          <a:graphicData uri="http://schemas.openxmlformats.org/presentationml/2006/ole">
            <p:oleObj spid="_x0000_s11266" name="Equation" r:id="rId3" imgW="545760" imgH="431640" progId="Equation.3">
              <p:embed/>
            </p:oleObj>
          </a:graphicData>
        </a:graphic>
      </p:graphicFrame>
      <p:graphicFrame>
        <p:nvGraphicFramePr>
          <p:cNvPr id="11267" name="Object 5"/>
          <p:cNvGraphicFramePr>
            <a:graphicFrameLocks noChangeAspect="1"/>
          </p:cNvGraphicFramePr>
          <p:nvPr/>
        </p:nvGraphicFramePr>
        <p:xfrm>
          <a:off x="3276600" y="5334000"/>
          <a:ext cx="1066800" cy="609600"/>
        </p:xfrm>
        <a:graphic>
          <a:graphicData uri="http://schemas.openxmlformats.org/presentationml/2006/ole">
            <p:oleObj spid="_x0000_s11267" name="Equation" r:id="rId4" imgW="571320" imgH="431640" progId="Equation.3">
              <p:embed/>
            </p:oleObj>
          </a:graphicData>
        </a:graphic>
      </p:graphicFrame>
      <p:graphicFrame>
        <p:nvGraphicFramePr>
          <p:cNvPr id="11268" name="Object 6"/>
          <p:cNvGraphicFramePr>
            <a:graphicFrameLocks noChangeAspect="1"/>
          </p:cNvGraphicFramePr>
          <p:nvPr/>
        </p:nvGraphicFramePr>
        <p:xfrm>
          <a:off x="4953000" y="5334000"/>
          <a:ext cx="990600" cy="600075"/>
        </p:xfrm>
        <a:graphic>
          <a:graphicData uri="http://schemas.openxmlformats.org/presentationml/2006/ole">
            <p:oleObj spid="_x0000_s11268" name="Equation" r:id="rId5" imgW="545760" imgH="431640" progId="Equation.3">
              <p:embed/>
            </p:oleObj>
          </a:graphicData>
        </a:graphic>
      </p:graphicFrame>
      <p:sp>
        <p:nvSpPr>
          <p:cNvPr id="11271" name="Rectangle 8"/>
          <p:cNvSpPr>
            <a:spLocks noGrp="1" noChangeArrowheads="1"/>
          </p:cNvSpPr>
          <p:nvPr>
            <p:ph type="title"/>
          </p:nvPr>
        </p:nvSpPr>
        <p:spPr>
          <a:xfrm>
            <a:off x="609600" y="152400"/>
            <a:ext cx="7793038" cy="838200"/>
          </a:xfrm>
          <a:noFill/>
        </p:spPr>
        <p:txBody>
          <a:bodyPr/>
          <a:lstStyle/>
          <a:p>
            <a:pPr eaLnBrk="1" hangingPunct="1"/>
            <a:r>
              <a:rPr lang="en-US" altLang="zh-TW" smtClean="0"/>
              <a:t>Proof of the approximate rate </a:t>
            </a:r>
            <a:endParaRPr lang="zh-TW" altLang="en-US"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6"/>
          <p:cNvSpPr>
            <a:spLocks noGrp="1"/>
          </p:cNvSpPr>
          <p:nvPr>
            <p:ph type="title"/>
          </p:nvPr>
        </p:nvSpPr>
        <p:spPr/>
        <p:txBody>
          <a:bodyPr/>
          <a:lstStyle/>
          <a:p>
            <a:r>
              <a:rPr lang="en-US" altLang="zh-TW" smtClean="0"/>
              <a:t>Knapsack problem</a:t>
            </a:r>
            <a:endParaRPr lang="zh-TW" altLang="en-US" smtClean="0"/>
          </a:p>
        </p:txBody>
      </p:sp>
      <p:sp>
        <p:nvSpPr>
          <p:cNvPr id="34819" name="內容版面配置區 7"/>
          <p:cNvSpPr>
            <a:spLocks noGrp="1"/>
          </p:cNvSpPr>
          <p:nvPr>
            <p:ph idx="1"/>
          </p:nvPr>
        </p:nvSpPr>
        <p:spPr>
          <a:xfrm>
            <a:off x="755650" y="1484313"/>
            <a:ext cx="7772400" cy="4648200"/>
          </a:xfrm>
        </p:spPr>
        <p:txBody>
          <a:bodyPr/>
          <a:lstStyle/>
          <a:p>
            <a:r>
              <a:rPr lang="en-US" altLang="zh-TW" smtClean="0"/>
              <a:t>Fractional knapsack problem</a:t>
            </a:r>
          </a:p>
          <a:p>
            <a:pPr lvl="1"/>
            <a:r>
              <a:rPr lang="en-US" altLang="zh-TW" smtClean="0"/>
              <a:t>P</a:t>
            </a:r>
          </a:p>
          <a:p>
            <a:r>
              <a:rPr lang="en-US" altLang="zh-TW" smtClean="0"/>
              <a:t>0/1 knapsack problem</a:t>
            </a:r>
            <a:r>
              <a:rPr lang="en-US" altLang="zh-TW" sz="2000" smtClean="0"/>
              <a:t> </a:t>
            </a:r>
          </a:p>
          <a:p>
            <a:pPr lvl="1"/>
            <a:r>
              <a:rPr lang="en-US" altLang="zh-TW" smtClean="0"/>
              <a:t>NP-Complete</a:t>
            </a:r>
          </a:p>
          <a:p>
            <a:pPr lvl="1"/>
            <a:r>
              <a:rPr lang="en-US" altLang="zh-TW" smtClean="0"/>
              <a:t>Approximation </a:t>
            </a:r>
          </a:p>
          <a:p>
            <a:pPr lvl="2"/>
            <a:r>
              <a:rPr lang="en-US" altLang="zh-TW" smtClean="0"/>
              <a:t>PTAS</a:t>
            </a:r>
            <a:endParaRPr lang="zh-TW" altLang="en-US" smtClean="0"/>
          </a:p>
        </p:txBody>
      </p:sp>
      <p:sp>
        <p:nvSpPr>
          <p:cNvPr id="34820" name="投影片編號版面配置區 3"/>
          <p:cNvSpPr>
            <a:spLocks noGrp="1"/>
          </p:cNvSpPr>
          <p:nvPr>
            <p:ph type="sldNum" sz="quarter" idx="12"/>
          </p:nvPr>
        </p:nvSpPr>
        <p:spPr>
          <a:noFill/>
        </p:spPr>
        <p:txBody>
          <a:bodyPr/>
          <a:lstStyle/>
          <a:p>
            <a:r>
              <a:rPr lang="zh-TW" altLang="en-US" smtClean="0"/>
              <a:t>9-</a:t>
            </a:r>
            <a:fld id="{B677C07E-E6BB-4B36-8DD0-EE4FE361ECF4}" type="slidenum">
              <a:rPr lang="zh-TW" altLang="en-US" smtClean="0"/>
              <a:pPr/>
              <a:t>81</a:t>
            </a:fld>
            <a:endParaRPr lang="zh-TW" altLang="en-US"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投影片編號版面配置區 5"/>
          <p:cNvSpPr>
            <a:spLocks noGrp="1"/>
          </p:cNvSpPr>
          <p:nvPr>
            <p:ph type="sldNum" sz="quarter" idx="12"/>
          </p:nvPr>
        </p:nvSpPr>
        <p:spPr>
          <a:noFill/>
        </p:spPr>
        <p:txBody>
          <a:bodyPr/>
          <a:lstStyle/>
          <a:p>
            <a:r>
              <a:rPr lang="zh-TW" altLang="en-US" smtClean="0"/>
              <a:t>4</a:t>
            </a:r>
            <a:r>
              <a:rPr lang="en-US" altLang="zh-TW" smtClean="0"/>
              <a:t> -</a:t>
            </a:r>
            <a:fld id="{FE21A899-DD83-4935-BF9F-F39C5AFC82E6}" type="slidenum">
              <a:rPr lang="en-US" altLang="zh-TW" smtClean="0"/>
              <a:pPr/>
              <a:t>82</a:t>
            </a:fld>
            <a:endParaRPr lang="en-US" altLang="zh-TW" smtClean="0"/>
          </a:p>
        </p:txBody>
      </p:sp>
      <p:sp>
        <p:nvSpPr>
          <p:cNvPr id="12293" name="Rectangle 2"/>
          <p:cNvSpPr>
            <a:spLocks noGrp="1" noChangeArrowheads="1"/>
          </p:cNvSpPr>
          <p:nvPr>
            <p:ph type="title"/>
          </p:nvPr>
        </p:nvSpPr>
        <p:spPr/>
        <p:txBody>
          <a:bodyPr/>
          <a:lstStyle/>
          <a:p>
            <a:pPr eaLnBrk="1" hangingPunct="1"/>
            <a:r>
              <a:rPr lang="en-US" altLang="zh-TW" smtClean="0"/>
              <a:t>Fractional knapsack problem</a:t>
            </a:r>
          </a:p>
        </p:txBody>
      </p:sp>
      <p:sp>
        <p:nvSpPr>
          <p:cNvPr id="12294" name="Rectangle 3"/>
          <p:cNvSpPr>
            <a:spLocks noGrp="1" noChangeArrowheads="1"/>
          </p:cNvSpPr>
          <p:nvPr>
            <p:ph type="body" idx="1"/>
          </p:nvPr>
        </p:nvSpPr>
        <p:spPr/>
        <p:txBody>
          <a:bodyPr/>
          <a:lstStyle/>
          <a:p>
            <a:pPr eaLnBrk="1" hangingPunct="1"/>
            <a:r>
              <a:rPr lang="en-US" altLang="zh-TW" smtClean="0"/>
              <a:t>n objects, each with a weight w</a:t>
            </a:r>
            <a:r>
              <a:rPr lang="en-US" altLang="zh-TW" baseline="-30000" smtClean="0"/>
              <a:t>i</a:t>
            </a:r>
            <a:r>
              <a:rPr lang="en-US" altLang="zh-TW" smtClean="0"/>
              <a:t> &gt; 0</a:t>
            </a:r>
          </a:p>
          <a:p>
            <a:pPr eaLnBrk="1" hangingPunct="1">
              <a:buFont typeface="Wingdings" pitchFamily="2" charset="2"/>
              <a:buNone/>
            </a:pPr>
            <a:r>
              <a:rPr lang="en-US" altLang="zh-TW" smtClean="0"/>
              <a:t>					   a profit p</a:t>
            </a:r>
            <a:r>
              <a:rPr lang="en-US" altLang="zh-TW" baseline="-30000" smtClean="0"/>
              <a:t>i</a:t>
            </a:r>
            <a:r>
              <a:rPr lang="en-US" altLang="zh-TW" smtClean="0"/>
              <a:t> &gt; 0</a:t>
            </a:r>
          </a:p>
          <a:p>
            <a:pPr eaLnBrk="1" hangingPunct="1">
              <a:buFont typeface="Wingdings" pitchFamily="2" charset="2"/>
              <a:buNone/>
            </a:pPr>
            <a:r>
              <a:rPr lang="en-US" altLang="zh-TW" smtClean="0"/>
              <a:t>				capacity of knapsack: M </a:t>
            </a:r>
          </a:p>
          <a:p>
            <a:pPr algn="just" eaLnBrk="1" hangingPunct="1">
              <a:buFont typeface="Wingdings" pitchFamily="2" charset="2"/>
              <a:buNone/>
            </a:pPr>
            <a:endParaRPr lang="en-US" altLang="zh-TW" smtClean="0"/>
          </a:p>
          <a:p>
            <a:pPr algn="just" eaLnBrk="1" hangingPunct="1">
              <a:buFont typeface="Wingdings" pitchFamily="2" charset="2"/>
              <a:buNone/>
            </a:pPr>
            <a:r>
              <a:rPr lang="en-US" altLang="zh-TW" smtClean="0"/>
              <a:t>Maximize </a:t>
            </a:r>
          </a:p>
          <a:p>
            <a:pPr algn="just" eaLnBrk="1" hangingPunct="1">
              <a:buFont typeface="Wingdings" pitchFamily="2" charset="2"/>
              <a:buNone/>
            </a:pPr>
            <a:r>
              <a:rPr lang="en-US" altLang="zh-TW" smtClean="0"/>
              <a:t>Subject to </a:t>
            </a:r>
          </a:p>
          <a:p>
            <a:pPr eaLnBrk="1" hangingPunct="1">
              <a:buFont typeface="Wingdings" pitchFamily="2" charset="2"/>
              <a:buNone/>
            </a:pPr>
            <a:r>
              <a:rPr lang="en-US" altLang="zh-TW" smtClean="0"/>
              <a:t>	0 </a:t>
            </a:r>
            <a:r>
              <a:rPr lang="en-US" altLang="zh-TW" smtClean="0">
                <a:latin typeface="Times New Roman" pitchFamily="18" charset="0"/>
                <a:sym typeface="Symbol" pitchFamily="18" charset="2"/>
              </a:rPr>
              <a:t></a:t>
            </a:r>
            <a:r>
              <a:rPr lang="en-US" altLang="zh-TW" smtClean="0"/>
              <a:t> x</a:t>
            </a:r>
            <a:r>
              <a:rPr lang="en-US" altLang="zh-TW" baseline="-30000" smtClean="0"/>
              <a:t>i</a:t>
            </a:r>
            <a:r>
              <a:rPr lang="en-US" altLang="zh-TW" smtClean="0"/>
              <a:t> </a:t>
            </a:r>
            <a:r>
              <a:rPr lang="en-US" altLang="zh-TW" smtClean="0">
                <a:latin typeface="Times New Roman" pitchFamily="18" charset="0"/>
                <a:sym typeface="Symbol" pitchFamily="18" charset="2"/>
              </a:rPr>
              <a:t></a:t>
            </a:r>
            <a:r>
              <a:rPr lang="en-US" altLang="zh-TW" smtClean="0"/>
              <a:t> 1, 1 </a:t>
            </a:r>
            <a:r>
              <a:rPr lang="en-US" altLang="zh-TW" smtClean="0">
                <a:latin typeface="Times New Roman" pitchFamily="18" charset="0"/>
                <a:sym typeface="Symbol" pitchFamily="18" charset="2"/>
              </a:rPr>
              <a:t></a:t>
            </a:r>
            <a:r>
              <a:rPr lang="en-US" altLang="zh-TW" smtClean="0"/>
              <a:t> i </a:t>
            </a:r>
            <a:r>
              <a:rPr lang="en-US" altLang="zh-TW" smtClean="0">
                <a:latin typeface="Times New Roman" pitchFamily="18" charset="0"/>
                <a:sym typeface="Symbol" pitchFamily="18" charset="2"/>
              </a:rPr>
              <a:t></a:t>
            </a:r>
            <a:r>
              <a:rPr lang="en-US" altLang="zh-TW" smtClean="0"/>
              <a:t> n   </a:t>
            </a:r>
          </a:p>
        </p:txBody>
      </p:sp>
      <p:sp>
        <p:nvSpPr>
          <p:cNvPr id="12295" name="Rectangle 5"/>
          <p:cNvSpPr>
            <a:spLocks noChangeArrowheads="1"/>
          </p:cNvSpPr>
          <p:nvPr/>
        </p:nvSpPr>
        <p:spPr bwMode="auto">
          <a:xfrm>
            <a:off x="4148138" y="3176588"/>
            <a:ext cx="9144000" cy="0"/>
          </a:xfrm>
          <a:prstGeom prst="rect">
            <a:avLst/>
          </a:prstGeom>
          <a:noFill/>
          <a:ln w="9525">
            <a:noFill/>
            <a:miter lim="800000"/>
            <a:headEnd/>
            <a:tailEnd/>
          </a:ln>
        </p:spPr>
        <p:txBody>
          <a:bodyPr>
            <a:spAutoFit/>
          </a:bodyPr>
          <a:lstStyle/>
          <a:p>
            <a:endParaRPr lang="zh-TW" altLang="en-US"/>
          </a:p>
        </p:txBody>
      </p:sp>
      <p:graphicFrame>
        <p:nvGraphicFramePr>
          <p:cNvPr id="12290" name="Object 4"/>
          <p:cNvGraphicFramePr>
            <a:graphicFrameLocks noChangeAspect="1"/>
          </p:cNvGraphicFramePr>
          <p:nvPr/>
        </p:nvGraphicFramePr>
        <p:xfrm>
          <a:off x="2743200" y="3581400"/>
          <a:ext cx="1295400" cy="771525"/>
        </p:xfrm>
        <a:graphic>
          <a:graphicData uri="http://schemas.openxmlformats.org/presentationml/2006/ole">
            <p:oleObj spid="_x0000_s12290" r:id="rId3" imgW="850900" imgH="508000" progId="Equation.3">
              <p:embed/>
            </p:oleObj>
          </a:graphicData>
        </a:graphic>
      </p:graphicFrame>
      <p:sp>
        <p:nvSpPr>
          <p:cNvPr id="12296" name="Rectangle 7"/>
          <p:cNvSpPr>
            <a:spLocks noChangeArrowheads="1"/>
          </p:cNvSpPr>
          <p:nvPr/>
        </p:nvSpPr>
        <p:spPr bwMode="auto">
          <a:xfrm>
            <a:off x="3867150" y="3181350"/>
            <a:ext cx="9144000" cy="0"/>
          </a:xfrm>
          <a:prstGeom prst="rect">
            <a:avLst/>
          </a:prstGeom>
          <a:noFill/>
          <a:ln w="9525">
            <a:noFill/>
            <a:miter lim="800000"/>
            <a:headEnd/>
            <a:tailEnd/>
          </a:ln>
        </p:spPr>
        <p:txBody>
          <a:bodyPr>
            <a:spAutoFit/>
          </a:bodyPr>
          <a:lstStyle/>
          <a:p>
            <a:endParaRPr lang="zh-TW" altLang="en-US"/>
          </a:p>
        </p:txBody>
      </p:sp>
      <p:graphicFrame>
        <p:nvGraphicFramePr>
          <p:cNvPr id="12291" name="Object 6"/>
          <p:cNvGraphicFramePr>
            <a:graphicFrameLocks noChangeAspect="1"/>
          </p:cNvGraphicFramePr>
          <p:nvPr/>
        </p:nvGraphicFramePr>
        <p:xfrm>
          <a:off x="2971800" y="4419600"/>
          <a:ext cx="1828800" cy="642938"/>
        </p:xfrm>
        <a:graphic>
          <a:graphicData uri="http://schemas.openxmlformats.org/presentationml/2006/ole">
            <p:oleObj spid="_x0000_s12291" r:id="rId4" imgW="1409088" imgH="495085" progId="Equation.3">
              <p:embed/>
            </p:oleObj>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編號版面配置區 5"/>
          <p:cNvSpPr>
            <a:spLocks noGrp="1"/>
          </p:cNvSpPr>
          <p:nvPr>
            <p:ph type="sldNum" sz="quarter" idx="12"/>
          </p:nvPr>
        </p:nvSpPr>
        <p:spPr>
          <a:noFill/>
        </p:spPr>
        <p:txBody>
          <a:bodyPr/>
          <a:lstStyle/>
          <a:p>
            <a:r>
              <a:rPr lang="zh-TW" altLang="en-US" smtClean="0"/>
              <a:t>4</a:t>
            </a:r>
            <a:r>
              <a:rPr lang="en-US" altLang="zh-TW" smtClean="0"/>
              <a:t> -</a:t>
            </a:r>
            <a:fld id="{C1263ABD-C2BF-40D9-AF65-2042CEC46CAA}" type="slidenum">
              <a:rPr lang="en-US" altLang="zh-TW" smtClean="0"/>
              <a:pPr/>
              <a:t>83</a:t>
            </a:fld>
            <a:endParaRPr lang="en-US" altLang="zh-TW" smtClean="0"/>
          </a:p>
        </p:txBody>
      </p:sp>
      <p:sp>
        <p:nvSpPr>
          <p:cNvPr id="35843" name="Rectangle 2"/>
          <p:cNvSpPr>
            <a:spLocks noGrp="1" noChangeArrowheads="1"/>
          </p:cNvSpPr>
          <p:nvPr>
            <p:ph type="title"/>
          </p:nvPr>
        </p:nvSpPr>
        <p:spPr>
          <a:xfrm>
            <a:off x="762000" y="304800"/>
            <a:ext cx="7793038" cy="914400"/>
          </a:xfrm>
        </p:spPr>
        <p:txBody>
          <a:bodyPr/>
          <a:lstStyle/>
          <a:p>
            <a:pPr eaLnBrk="1" hangingPunct="1"/>
            <a:r>
              <a:rPr lang="en-US" altLang="zh-TW" smtClean="0"/>
              <a:t>The knapsack algorithm</a:t>
            </a:r>
            <a:endParaRPr lang="zh-TW" altLang="en-US" smtClean="0"/>
          </a:p>
        </p:txBody>
      </p:sp>
      <p:sp>
        <p:nvSpPr>
          <p:cNvPr id="35844" name="Rectangle 3"/>
          <p:cNvSpPr>
            <a:spLocks noGrp="1" noChangeArrowheads="1"/>
          </p:cNvSpPr>
          <p:nvPr>
            <p:ph type="body" idx="1"/>
          </p:nvPr>
        </p:nvSpPr>
        <p:spPr>
          <a:xfrm>
            <a:off x="683568" y="1412776"/>
            <a:ext cx="7772400" cy="4876800"/>
          </a:xfrm>
        </p:spPr>
        <p:txBody>
          <a:bodyPr/>
          <a:lstStyle/>
          <a:p>
            <a:pPr eaLnBrk="1" hangingPunct="1">
              <a:lnSpc>
                <a:spcPct val="90000"/>
              </a:lnSpc>
            </a:pPr>
            <a:r>
              <a:rPr lang="en-US" altLang="zh-TW" sz="2800" u="sng" dirty="0" smtClean="0"/>
              <a:t>The </a:t>
            </a:r>
            <a:r>
              <a:rPr lang="en-US" altLang="zh-TW" sz="2800" u="sng" dirty="0" smtClean="0">
                <a:solidFill>
                  <a:srgbClr val="FF0000"/>
                </a:solidFill>
              </a:rPr>
              <a:t>greedy</a:t>
            </a:r>
            <a:r>
              <a:rPr lang="en-US" altLang="zh-TW" sz="2800" u="sng" dirty="0" smtClean="0"/>
              <a:t> algorithm</a:t>
            </a:r>
            <a:r>
              <a:rPr lang="en-US" altLang="zh-TW" sz="2800" dirty="0" smtClean="0"/>
              <a:t>: </a:t>
            </a:r>
          </a:p>
          <a:p>
            <a:pPr eaLnBrk="1" hangingPunct="1">
              <a:lnSpc>
                <a:spcPct val="90000"/>
              </a:lnSpc>
              <a:buFont typeface="Wingdings" pitchFamily="2" charset="2"/>
              <a:buNone/>
            </a:pPr>
            <a:r>
              <a:rPr lang="en-US" altLang="zh-TW" sz="2400" dirty="0" smtClean="0"/>
              <a:t>	Step 1: Sort p</a:t>
            </a:r>
            <a:r>
              <a:rPr lang="en-US" altLang="zh-TW" sz="2400" baseline="-30000" dirty="0" smtClean="0"/>
              <a:t>i</a:t>
            </a:r>
            <a:r>
              <a:rPr lang="en-US" altLang="zh-TW" sz="2400" dirty="0" smtClean="0"/>
              <a:t>/</a:t>
            </a:r>
            <a:r>
              <a:rPr lang="en-US" altLang="zh-TW" sz="2400" dirty="0" err="1" smtClean="0"/>
              <a:t>w</a:t>
            </a:r>
            <a:r>
              <a:rPr lang="en-US" altLang="zh-TW" sz="2400" baseline="-30000" dirty="0" err="1" smtClean="0"/>
              <a:t>i</a:t>
            </a:r>
            <a:r>
              <a:rPr lang="en-US" altLang="zh-TW" sz="2400" dirty="0" smtClean="0"/>
              <a:t> into </a:t>
            </a:r>
            <a:r>
              <a:rPr lang="en-US" altLang="zh-TW" sz="2400" dirty="0" err="1" smtClean="0"/>
              <a:t>nonincreasing</a:t>
            </a:r>
            <a:r>
              <a:rPr lang="en-US" altLang="zh-TW" sz="2400" dirty="0" smtClean="0"/>
              <a:t> order. </a:t>
            </a:r>
          </a:p>
          <a:p>
            <a:pPr eaLnBrk="1" hangingPunct="1">
              <a:lnSpc>
                <a:spcPct val="90000"/>
              </a:lnSpc>
              <a:buFont typeface="Wingdings" pitchFamily="2" charset="2"/>
              <a:buNone/>
            </a:pPr>
            <a:r>
              <a:rPr lang="en-US" altLang="zh-TW" sz="2400" dirty="0" smtClean="0"/>
              <a:t>	Step 2: Put the objects into the knapsack according</a:t>
            </a:r>
          </a:p>
          <a:p>
            <a:pPr eaLnBrk="1" hangingPunct="1">
              <a:lnSpc>
                <a:spcPct val="90000"/>
              </a:lnSpc>
              <a:buFont typeface="Wingdings" pitchFamily="2" charset="2"/>
              <a:buNone/>
            </a:pPr>
            <a:r>
              <a:rPr lang="en-US" altLang="zh-TW" sz="2400" dirty="0" smtClean="0"/>
              <a:t>             to the sorted sequence as possible as we can.</a:t>
            </a:r>
            <a:r>
              <a:rPr lang="en-US" altLang="zh-TW" sz="2800" dirty="0" smtClean="0"/>
              <a:t> </a:t>
            </a:r>
          </a:p>
          <a:p>
            <a:pPr eaLnBrk="1" hangingPunct="1">
              <a:lnSpc>
                <a:spcPct val="90000"/>
              </a:lnSpc>
            </a:pPr>
            <a:r>
              <a:rPr lang="en-US" altLang="zh-TW" sz="2800" dirty="0" smtClean="0"/>
              <a:t>e. g.</a:t>
            </a:r>
          </a:p>
          <a:p>
            <a:pPr lvl="1" eaLnBrk="1" hangingPunct="1">
              <a:lnSpc>
                <a:spcPct val="90000"/>
              </a:lnSpc>
              <a:buFont typeface="Wingdings" pitchFamily="2" charset="2"/>
              <a:buNone/>
            </a:pPr>
            <a:r>
              <a:rPr lang="en-US" altLang="zh-TW" sz="2400" dirty="0" smtClean="0"/>
              <a:t>n = 3, M = 20, (p</a:t>
            </a:r>
            <a:r>
              <a:rPr lang="en-US" altLang="zh-TW" sz="2400" baseline="-30000" dirty="0" smtClean="0"/>
              <a:t>1</a:t>
            </a:r>
            <a:r>
              <a:rPr lang="en-US" altLang="zh-TW" sz="2400" dirty="0" smtClean="0"/>
              <a:t>, p</a:t>
            </a:r>
            <a:r>
              <a:rPr lang="en-US" altLang="zh-TW" sz="2400" baseline="-30000" dirty="0" smtClean="0"/>
              <a:t>2</a:t>
            </a:r>
            <a:r>
              <a:rPr lang="en-US" altLang="zh-TW" sz="2400" dirty="0" smtClean="0"/>
              <a:t>, p</a:t>
            </a:r>
            <a:r>
              <a:rPr lang="en-US" altLang="zh-TW" sz="2400" baseline="-30000" dirty="0" smtClean="0"/>
              <a:t>3</a:t>
            </a:r>
            <a:r>
              <a:rPr lang="en-US" altLang="zh-TW" sz="2400" dirty="0" smtClean="0"/>
              <a:t>) = (25, 24, 15) </a:t>
            </a:r>
          </a:p>
          <a:p>
            <a:pPr lvl="1" eaLnBrk="1" hangingPunct="1">
              <a:lnSpc>
                <a:spcPct val="90000"/>
              </a:lnSpc>
              <a:buFont typeface="Wingdings" pitchFamily="2" charset="2"/>
              <a:buNone/>
            </a:pPr>
            <a:r>
              <a:rPr lang="en-US" altLang="zh-TW" sz="2400" dirty="0" smtClean="0"/>
              <a:t>(w</a:t>
            </a:r>
            <a:r>
              <a:rPr lang="en-US" altLang="zh-TW" sz="2400" baseline="-30000" dirty="0" smtClean="0"/>
              <a:t>1</a:t>
            </a:r>
            <a:r>
              <a:rPr lang="en-US" altLang="zh-TW" sz="2400" dirty="0" smtClean="0"/>
              <a:t>, w</a:t>
            </a:r>
            <a:r>
              <a:rPr lang="en-US" altLang="zh-TW" sz="2400" baseline="-30000" dirty="0" smtClean="0"/>
              <a:t>2</a:t>
            </a:r>
            <a:r>
              <a:rPr lang="en-US" altLang="zh-TW" sz="2400" dirty="0" smtClean="0"/>
              <a:t>, w</a:t>
            </a:r>
            <a:r>
              <a:rPr lang="en-US" altLang="zh-TW" sz="2400" baseline="-30000" dirty="0" smtClean="0"/>
              <a:t>3</a:t>
            </a:r>
            <a:r>
              <a:rPr lang="en-US" altLang="zh-TW" sz="2400" dirty="0" smtClean="0"/>
              <a:t>) = (18, 15, 10) </a:t>
            </a:r>
          </a:p>
          <a:p>
            <a:pPr lvl="1" eaLnBrk="1" hangingPunct="1">
              <a:lnSpc>
                <a:spcPct val="90000"/>
              </a:lnSpc>
              <a:buFont typeface="Wingdings" pitchFamily="2" charset="2"/>
              <a:buNone/>
            </a:pPr>
            <a:r>
              <a:rPr lang="en-US" altLang="zh-TW" sz="2400" dirty="0" smtClean="0"/>
              <a:t>Sol: p</a:t>
            </a:r>
            <a:r>
              <a:rPr lang="en-US" altLang="zh-TW" sz="2400" baseline="-30000" dirty="0" smtClean="0"/>
              <a:t>1</a:t>
            </a:r>
            <a:r>
              <a:rPr lang="en-US" altLang="zh-TW" sz="2400" dirty="0" smtClean="0"/>
              <a:t>/w</a:t>
            </a:r>
            <a:r>
              <a:rPr lang="en-US" altLang="zh-TW" sz="2400" baseline="-30000" dirty="0" smtClean="0"/>
              <a:t>1</a:t>
            </a:r>
            <a:r>
              <a:rPr lang="en-US" altLang="zh-TW" sz="2400" dirty="0" smtClean="0"/>
              <a:t> = 25/18 = 1.32 </a:t>
            </a:r>
          </a:p>
          <a:p>
            <a:pPr lvl="1" eaLnBrk="1" hangingPunct="1">
              <a:lnSpc>
                <a:spcPct val="90000"/>
              </a:lnSpc>
              <a:buFont typeface="Wingdings" pitchFamily="2" charset="2"/>
              <a:buNone/>
            </a:pPr>
            <a:r>
              <a:rPr lang="en-US" altLang="zh-TW" sz="2400" dirty="0" smtClean="0"/>
              <a:t>		  p</a:t>
            </a:r>
            <a:r>
              <a:rPr lang="en-US" altLang="zh-TW" sz="2400" baseline="-30000" dirty="0" smtClean="0"/>
              <a:t>2</a:t>
            </a:r>
            <a:r>
              <a:rPr lang="en-US" altLang="zh-TW" sz="2400" dirty="0" smtClean="0"/>
              <a:t>/w</a:t>
            </a:r>
            <a:r>
              <a:rPr lang="en-US" altLang="zh-TW" sz="2400" baseline="-30000" dirty="0" smtClean="0"/>
              <a:t>2</a:t>
            </a:r>
            <a:r>
              <a:rPr lang="en-US" altLang="zh-TW" sz="2400" dirty="0" smtClean="0"/>
              <a:t> = 24/15 = 1.6 </a:t>
            </a:r>
          </a:p>
          <a:p>
            <a:pPr lvl="1" eaLnBrk="1" hangingPunct="1">
              <a:lnSpc>
                <a:spcPct val="90000"/>
              </a:lnSpc>
              <a:buFont typeface="Wingdings" pitchFamily="2" charset="2"/>
              <a:buNone/>
            </a:pPr>
            <a:r>
              <a:rPr lang="en-US" altLang="zh-TW" sz="2400" dirty="0" smtClean="0"/>
              <a:t>		  p</a:t>
            </a:r>
            <a:r>
              <a:rPr lang="en-US" altLang="zh-TW" sz="2400" baseline="-30000" dirty="0" smtClean="0"/>
              <a:t>3</a:t>
            </a:r>
            <a:r>
              <a:rPr lang="en-US" altLang="zh-TW" sz="2400" dirty="0" smtClean="0"/>
              <a:t>/w</a:t>
            </a:r>
            <a:r>
              <a:rPr lang="en-US" altLang="zh-TW" sz="2400" baseline="-30000" dirty="0" smtClean="0"/>
              <a:t>3</a:t>
            </a:r>
            <a:r>
              <a:rPr lang="en-US" altLang="zh-TW" sz="2400" dirty="0" smtClean="0"/>
              <a:t> = 15/10 = 1.5 </a:t>
            </a:r>
          </a:p>
          <a:p>
            <a:pPr lvl="1" eaLnBrk="1" hangingPunct="1">
              <a:lnSpc>
                <a:spcPct val="90000"/>
              </a:lnSpc>
              <a:buFont typeface="Wingdings" pitchFamily="2" charset="2"/>
              <a:buNone/>
            </a:pPr>
            <a:r>
              <a:rPr lang="en-US" altLang="zh-TW" sz="2400" dirty="0" smtClean="0"/>
              <a:t>Optimal solution: x</a:t>
            </a:r>
            <a:r>
              <a:rPr lang="en-US" altLang="zh-TW" sz="2400" baseline="-30000" dirty="0" smtClean="0"/>
              <a:t>1</a:t>
            </a:r>
            <a:r>
              <a:rPr lang="en-US" altLang="zh-TW" sz="2400" dirty="0" smtClean="0"/>
              <a:t> = 0, x</a:t>
            </a:r>
            <a:r>
              <a:rPr lang="en-US" altLang="zh-TW" sz="2400" baseline="-30000" dirty="0" smtClean="0"/>
              <a:t>2</a:t>
            </a:r>
            <a:r>
              <a:rPr lang="en-US" altLang="zh-TW" sz="2400" dirty="0" smtClean="0"/>
              <a:t> = 1, x</a:t>
            </a:r>
            <a:r>
              <a:rPr lang="en-US" altLang="zh-TW" sz="2400" baseline="-30000" dirty="0" smtClean="0"/>
              <a:t>3</a:t>
            </a:r>
            <a:r>
              <a:rPr lang="en-US" altLang="zh-TW" sz="2400" dirty="0" smtClean="0"/>
              <a:t> = 1/2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投影片編號版面配置區 5"/>
          <p:cNvSpPr>
            <a:spLocks noGrp="1"/>
          </p:cNvSpPr>
          <p:nvPr>
            <p:ph type="sldNum" sz="quarter" idx="12"/>
          </p:nvPr>
        </p:nvSpPr>
        <p:spPr>
          <a:noFill/>
        </p:spPr>
        <p:txBody>
          <a:bodyPr/>
          <a:lstStyle/>
          <a:p>
            <a:r>
              <a:rPr lang="en-US" altLang="zh-TW" smtClean="0"/>
              <a:t>3- </a:t>
            </a:r>
            <a:fld id="{E1FFFC98-B940-4454-9AB3-E93F9D6AC888}" type="slidenum">
              <a:rPr lang="en-US" altLang="zh-TW" smtClean="0"/>
              <a:pPr/>
              <a:t>84</a:t>
            </a:fld>
            <a:endParaRPr lang="en-US" altLang="zh-TW" smtClean="0"/>
          </a:p>
        </p:txBody>
      </p:sp>
      <p:sp>
        <p:nvSpPr>
          <p:cNvPr id="36867" name="Rectangle 2"/>
          <p:cNvSpPr>
            <a:spLocks noGrp="1" noChangeArrowheads="1"/>
          </p:cNvSpPr>
          <p:nvPr>
            <p:ph type="title"/>
          </p:nvPr>
        </p:nvSpPr>
        <p:spPr>
          <a:xfrm>
            <a:off x="762000" y="228600"/>
            <a:ext cx="7793038" cy="838200"/>
          </a:xfrm>
        </p:spPr>
        <p:txBody>
          <a:bodyPr/>
          <a:lstStyle/>
          <a:p>
            <a:pPr eaLnBrk="1" hangingPunct="1"/>
            <a:r>
              <a:rPr lang="en-US" altLang="zh-TW" smtClean="0"/>
              <a:t>0/1 knapsack problem</a:t>
            </a:r>
            <a:r>
              <a:rPr lang="en-US" altLang="zh-TW" sz="3200" smtClean="0"/>
              <a:t> </a:t>
            </a:r>
          </a:p>
        </p:txBody>
      </p:sp>
      <p:sp>
        <p:nvSpPr>
          <p:cNvPr id="36868" name="Rectangle 3"/>
          <p:cNvSpPr>
            <a:spLocks noGrp="1" noChangeArrowheads="1"/>
          </p:cNvSpPr>
          <p:nvPr>
            <p:ph type="body" idx="1"/>
          </p:nvPr>
        </p:nvSpPr>
        <p:spPr>
          <a:xfrm>
            <a:off x="762000" y="1219200"/>
            <a:ext cx="7772400" cy="4114800"/>
          </a:xfrm>
        </p:spPr>
        <p:txBody>
          <a:bodyPr/>
          <a:lstStyle/>
          <a:p>
            <a:pPr eaLnBrk="1" hangingPunct="1">
              <a:lnSpc>
                <a:spcPct val="90000"/>
              </a:lnSpc>
            </a:pPr>
            <a:r>
              <a:rPr lang="en-US" altLang="zh-TW" sz="2800" b="1" u="sng" dirty="0" smtClean="0"/>
              <a:t>Def</a:t>
            </a:r>
            <a:r>
              <a:rPr lang="en-US" altLang="zh-TW" sz="2800" u="sng" dirty="0" smtClean="0"/>
              <a:t>:</a:t>
            </a:r>
            <a:r>
              <a:rPr lang="en-US" altLang="zh-TW" sz="2400" dirty="0" smtClean="0"/>
              <a:t> n objects, each with a weight </a:t>
            </a:r>
            <a:r>
              <a:rPr lang="en-US" altLang="zh-TW" sz="2400" dirty="0" err="1" smtClean="0"/>
              <a:t>w</a:t>
            </a:r>
            <a:r>
              <a:rPr lang="en-US" altLang="zh-TW" sz="2400" baseline="-30000" dirty="0" err="1" smtClean="0"/>
              <a:t>i</a:t>
            </a:r>
            <a:r>
              <a:rPr lang="en-US" altLang="zh-TW" sz="2400" dirty="0" smtClean="0"/>
              <a:t> &gt; 0</a:t>
            </a:r>
          </a:p>
          <a:p>
            <a:pPr eaLnBrk="1" hangingPunct="1">
              <a:lnSpc>
                <a:spcPct val="90000"/>
              </a:lnSpc>
              <a:buFont typeface="Wingdings" pitchFamily="2" charset="2"/>
              <a:buNone/>
            </a:pPr>
            <a:r>
              <a:rPr lang="en-US" altLang="zh-TW" sz="2400" dirty="0" smtClean="0"/>
              <a:t>				    a profit p</a:t>
            </a:r>
            <a:r>
              <a:rPr lang="en-US" altLang="zh-TW" sz="2400" baseline="-30000" dirty="0" smtClean="0"/>
              <a:t>i</a:t>
            </a:r>
            <a:r>
              <a:rPr lang="en-US" altLang="zh-TW" sz="2400" dirty="0" smtClean="0"/>
              <a:t> &gt; 0</a:t>
            </a:r>
          </a:p>
          <a:p>
            <a:pPr eaLnBrk="1" hangingPunct="1">
              <a:lnSpc>
                <a:spcPct val="90000"/>
              </a:lnSpc>
              <a:buFont typeface="Wingdings" pitchFamily="2" charset="2"/>
              <a:buNone/>
            </a:pPr>
            <a:r>
              <a:rPr lang="en-US" altLang="zh-TW" sz="2400" dirty="0" smtClean="0"/>
              <a:t>	      capacity of knapsack : M</a:t>
            </a:r>
          </a:p>
          <a:p>
            <a:pPr eaLnBrk="1" hangingPunct="1">
              <a:lnSpc>
                <a:spcPct val="90000"/>
              </a:lnSpc>
              <a:buFont typeface="Wingdings" pitchFamily="2" charset="2"/>
              <a:buNone/>
            </a:pPr>
            <a:r>
              <a:rPr lang="en-US" altLang="zh-TW" sz="2400" dirty="0" smtClean="0"/>
              <a:t>         Maximize  </a:t>
            </a:r>
            <a:r>
              <a:rPr lang="en-US" altLang="zh-TW" sz="2400" dirty="0" smtClean="0">
                <a:latin typeface="新細明體" pitchFamily="18" charset="-120"/>
                <a:sym typeface="Symbol" pitchFamily="18" charset="2"/>
              </a:rPr>
              <a:t></a:t>
            </a:r>
            <a:r>
              <a:rPr lang="en-US" altLang="zh-TW" sz="2400" dirty="0" err="1" smtClean="0"/>
              <a:t>p</a:t>
            </a:r>
            <a:r>
              <a:rPr lang="en-US" altLang="zh-TW" sz="2400" baseline="-30000" dirty="0" err="1" smtClean="0"/>
              <a:t>i</a:t>
            </a:r>
            <a:r>
              <a:rPr lang="en-US" altLang="zh-TW" sz="2400" dirty="0" err="1" smtClean="0"/>
              <a:t>x</a:t>
            </a:r>
            <a:r>
              <a:rPr lang="en-US" altLang="zh-TW" sz="2400" baseline="-30000" dirty="0" err="1" smtClean="0"/>
              <a:t>i</a:t>
            </a:r>
            <a:r>
              <a:rPr lang="en-US" altLang="zh-TW" sz="2400" dirty="0" smtClean="0"/>
              <a:t> </a:t>
            </a:r>
          </a:p>
          <a:p>
            <a:pPr eaLnBrk="1" hangingPunct="1">
              <a:lnSpc>
                <a:spcPct val="90000"/>
              </a:lnSpc>
              <a:buFont typeface="Wingdings" pitchFamily="2" charset="2"/>
              <a:buNone/>
            </a:pPr>
            <a:r>
              <a:rPr lang="en-US" altLang="zh-TW" sz="1000" dirty="0" smtClean="0"/>
              <a:t>                                                        1</a:t>
            </a:r>
            <a:r>
              <a:rPr lang="en-US" altLang="zh-TW" sz="1000" dirty="0" smtClean="0">
                <a:latin typeface="新細明體" pitchFamily="18" charset="-120"/>
                <a:sym typeface="Symbol" pitchFamily="18" charset="2"/>
              </a:rPr>
              <a:t></a:t>
            </a:r>
            <a:r>
              <a:rPr lang="en-US" altLang="zh-TW" sz="1000" dirty="0" smtClean="0"/>
              <a:t>i</a:t>
            </a:r>
            <a:r>
              <a:rPr lang="en-US" altLang="zh-TW" sz="1000" dirty="0" smtClean="0">
                <a:latin typeface="新細明體" pitchFamily="18" charset="-120"/>
                <a:sym typeface="Symbol" pitchFamily="18" charset="2"/>
              </a:rPr>
              <a:t></a:t>
            </a:r>
            <a:r>
              <a:rPr lang="en-US" altLang="zh-TW" sz="1000" dirty="0" smtClean="0"/>
              <a:t>n</a:t>
            </a:r>
          </a:p>
          <a:p>
            <a:pPr eaLnBrk="1" hangingPunct="1">
              <a:lnSpc>
                <a:spcPct val="90000"/>
              </a:lnSpc>
              <a:buFont typeface="Wingdings" pitchFamily="2" charset="2"/>
              <a:buNone/>
            </a:pPr>
            <a:r>
              <a:rPr lang="en-US" altLang="zh-TW" sz="2400" dirty="0" smtClean="0"/>
              <a:t>         Subject to  </a:t>
            </a:r>
            <a:r>
              <a:rPr lang="en-US" altLang="zh-TW" sz="2400" dirty="0" smtClean="0">
                <a:latin typeface="新細明體" pitchFamily="18" charset="-120"/>
                <a:sym typeface="Symbol" pitchFamily="18" charset="2"/>
              </a:rPr>
              <a:t></a:t>
            </a:r>
            <a:r>
              <a:rPr lang="en-US" altLang="zh-TW" sz="2400" dirty="0" err="1" smtClean="0"/>
              <a:t>w</a:t>
            </a:r>
            <a:r>
              <a:rPr lang="en-US" altLang="zh-TW" sz="2400" baseline="-30000" dirty="0" err="1" smtClean="0"/>
              <a:t>i</a:t>
            </a:r>
            <a:r>
              <a:rPr lang="en-US" altLang="zh-TW" sz="2400" dirty="0" err="1" smtClean="0"/>
              <a:t>x</a:t>
            </a:r>
            <a:r>
              <a:rPr lang="en-US" altLang="zh-TW" sz="2400" baseline="-30000" dirty="0" err="1" smtClean="0"/>
              <a:t>i</a:t>
            </a:r>
            <a:r>
              <a:rPr lang="en-US" altLang="zh-TW" sz="2400" dirty="0" smtClean="0"/>
              <a:t> </a:t>
            </a:r>
            <a:r>
              <a:rPr lang="en-US" altLang="zh-TW" sz="2400" dirty="0" smtClean="0">
                <a:latin typeface="新細明體" pitchFamily="18" charset="-120"/>
                <a:sym typeface="Symbol" pitchFamily="18" charset="2"/>
              </a:rPr>
              <a:t></a:t>
            </a:r>
            <a:r>
              <a:rPr lang="en-US" altLang="zh-TW" sz="2400" dirty="0" smtClean="0"/>
              <a:t> M</a:t>
            </a:r>
          </a:p>
          <a:p>
            <a:pPr eaLnBrk="1" hangingPunct="1">
              <a:lnSpc>
                <a:spcPct val="90000"/>
              </a:lnSpc>
              <a:buFont typeface="Wingdings" pitchFamily="2" charset="2"/>
              <a:buNone/>
            </a:pPr>
            <a:r>
              <a:rPr lang="en-US" altLang="zh-TW" sz="1000" dirty="0" smtClean="0"/>
              <a:t>                                                           1</a:t>
            </a:r>
            <a:r>
              <a:rPr lang="en-US" altLang="zh-TW" sz="1000" dirty="0" smtClean="0">
                <a:latin typeface="新細明體" pitchFamily="18" charset="-120"/>
                <a:sym typeface="Symbol" pitchFamily="18" charset="2"/>
              </a:rPr>
              <a:t></a:t>
            </a:r>
            <a:r>
              <a:rPr lang="en-US" altLang="zh-TW" sz="1000" dirty="0" smtClean="0"/>
              <a:t>i</a:t>
            </a:r>
            <a:r>
              <a:rPr lang="en-US" altLang="zh-TW" sz="1000" dirty="0" smtClean="0">
                <a:latin typeface="新細明體" pitchFamily="18" charset="-120"/>
                <a:sym typeface="Symbol" pitchFamily="18" charset="2"/>
              </a:rPr>
              <a:t></a:t>
            </a:r>
            <a:r>
              <a:rPr lang="en-US" altLang="zh-TW" sz="1000" dirty="0" smtClean="0"/>
              <a:t>n   </a:t>
            </a:r>
          </a:p>
          <a:p>
            <a:pPr eaLnBrk="1" hangingPunct="1">
              <a:lnSpc>
                <a:spcPct val="90000"/>
              </a:lnSpc>
              <a:buFont typeface="Wingdings" pitchFamily="2" charset="2"/>
              <a:buNone/>
            </a:pPr>
            <a:r>
              <a:rPr lang="en-US" altLang="zh-TW" sz="2400" dirty="0" smtClean="0"/>
              <a:t>         x</a:t>
            </a:r>
            <a:r>
              <a:rPr lang="en-US" altLang="zh-TW" sz="2400" baseline="-30000" dirty="0" smtClean="0"/>
              <a:t>i</a:t>
            </a:r>
            <a:r>
              <a:rPr lang="en-US" altLang="zh-TW" sz="2400" dirty="0" smtClean="0"/>
              <a:t> = 0 or 1, 1</a:t>
            </a:r>
            <a:r>
              <a:rPr lang="en-US" altLang="zh-TW" sz="2400" dirty="0" smtClean="0">
                <a:latin typeface="新細明體" pitchFamily="18" charset="-120"/>
                <a:sym typeface="Symbol" pitchFamily="18" charset="2"/>
              </a:rPr>
              <a:t></a:t>
            </a:r>
            <a:r>
              <a:rPr lang="en-US" altLang="zh-TW" sz="2400" dirty="0" smtClean="0"/>
              <a:t> </a:t>
            </a:r>
            <a:r>
              <a:rPr lang="en-US" altLang="zh-TW" sz="2400" dirty="0" err="1" smtClean="0"/>
              <a:t>i</a:t>
            </a:r>
            <a:r>
              <a:rPr lang="en-US" altLang="zh-TW" sz="2400" dirty="0" smtClean="0"/>
              <a:t> </a:t>
            </a:r>
            <a:r>
              <a:rPr lang="en-US" altLang="zh-TW" sz="2400" dirty="0" smtClean="0">
                <a:latin typeface="新細明體" pitchFamily="18" charset="-120"/>
                <a:sym typeface="Symbol" pitchFamily="18" charset="2"/>
              </a:rPr>
              <a:t></a:t>
            </a:r>
            <a:r>
              <a:rPr lang="en-US" altLang="zh-TW" sz="2400" dirty="0" smtClean="0"/>
              <a:t>n </a:t>
            </a:r>
          </a:p>
          <a:p>
            <a:pPr eaLnBrk="1" hangingPunct="1">
              <a:lnSpc>
                <a:spcPct val="90000"/>
              </a:lnSpc>
            </a:pPr>
            <a:r>
              <a:rPr lang="en-US" altLang="zh-TW" sz="2400" dirty="0" smtClean="0"/>
              <a:t>Decision version :</a:t>
            </a:r>
          </a:p>
          <a:p>
            <a:pPr eaLnBrk="1" hangingPunct="1">
              <a:lnSpc>
                <a:spcPct val="90000"/>
              </a:lnSpc>
              <a:buFont typeface="Wingdings" pitchFamily="2" charset="2"/>
              <a:buNone/>
            </a:pPr>
            <a:r>
              <a:rPr lang="en-US" altLang="zh-TW" sz="2400" dirty="0" smtClean="0"/>
              <a:t>     Given K, </a:t>
            </a:r>
            <a:r>
              <a:rPr lang="en-US" altLang="zh-TW" sz="2400" dirty="0" smtClean="0">
                <a:latin typeface="新細明體" pitchFamily="18" charset="-120"/>
                <a:sym typeface="Symbol" pitchFamily="18" charset="2"/>
              </a:rPr>
              <a:t></a:t>
            </a:r>
            <a:r>
              <a:rPr lang="en-US" altLang="zh-TW" sz="2400" dirty="0" smtClean="0"/>
              <a:t> </a:t>
            </a:r>
            <a:r>
              <a:rPr lang="en-US" altLang="zh-TW" sz="2400" dirty="0" smtClean="0">
                <a:latin typeface="新細明體" pitchFamily="18" charset="-120"/>
                <a:sym typeface="Symbol" pitchFamily="18" charset="2"/>
              </a:rPr>
              <a:t></a:t>
            </a:r>
            <a:r>
              <a:rPr lang="en-US" altLang="zh-TW" sz="2400" dirty="0" err="1" smtClean="0"/>
              <a:t>p</a:t>
            </a:r>
            <a:r>
              <a:rPr lang="en-US" altLang="zh-TW" sz="2400" baseline="-30000" dirty="0" err="1" smtClean="0"/>
              <a:t>i</a:t>
            </a:r>
            <a:r>
              <a:rPr lang="en-US" altLang="zh-TW" sz="2400" dirty="0" err="1" smtClean="0"/>
              <a:t>x</a:t>
            </a:r>
            <a:r>
              <a:rPr lang="en-US" altLang="zh-TW" sz="2400" baseline="-30000" dirty="0" err="1" smtClean="0"/>
              <a:t>i</a:t>
            </a:r>
            <a:r>
              <a:rPr lang="en-US" altLang="zh-TW" sz="2400" dirty="0" smtClean="0"/>
              <a:t> </a:t>
            </a:r>
            <a:r>
              <a:rPr lang="en-US" altLang="zh-TW" sz="2400" dirty="0" smtClean="0">
                <a:latin typeface="新細明體" pitchFamily="18" charset="-120"/>
                <a:sym typeface="Symbol" pitchFamily="18" charset="2"/>
              </a:rPr>
              <a:t></a:t>
            </a:r>
            <a:r>
              <a:rPr lang="en-US" altLang="zh-TW" sz="2400" dirty="0" smtClean="0"/>
              <a:t> K ?</a:t>
            </a:r>
          </a:p>
          <a:p>
            <a:pPr eaLnBrk="1" hangingPunct="1">
              <a:lnSpc>
                <a:spcPct val="90000"/>
              </a:lnSpc>
              <a:buFont typeface="Wingdings" pitchFamily="2" charset="2"/>
              <a:buNone/>
            </a:pPr>
            <a:r>
              <a:rPr lang="en-US" altLang="zh-TW" sz="1000" dirty="0" smtClean="0"/>
              <a:t>                                                1</a:t>
            </a:r>
            <a:r>
              <a:rPr lang="en-US" altLang="zh-TW" sz="1000" dirty="0" smtClean="0">
                <a:latin typeface="新細明體" pitchFamily="18" charset="-120"/>
                <a:sym typeface="Symbol" pitchFamily="18" charset="2"/>
              </a:rPr>
              <a:t></a:t>
            </a:r>
            <a:r>
              <a:rPr lang="en-US" altLang="zh-TW" sz="1000" dirty="0" smtClean="0"/>
              <a:t>i</a:t>
            </a:r>
            <a:r>
              <a:rPr lang="en-US" altLang="zh-TW" sz="1000" dirty="0" smtClean="0">
                <a:latin typeface="新細明體" pitchFamily="18" charset="-120"/>
                <a:sym typeface="Symbol" pitchFamily="18" charset="2"/>
              </a:rPr>
              <a:t></a:t>
            </a:r>
            <a:r>
              <a:rPr lang="en-US" altLang="zh-TW" sz="1000" dirty="0" smtClean="0"/>
              <a:t>n</a:t>
            </a:r>
          </a:p>
          <a:p>
            <a:pPr eaLnBrk="1" hangingPunct="1">
              <a:lnSpc>
                <a:spcPct val="90000"/>
              </a:lnSpc>
            </a:pPr>
            <a:r>
              <a:rPr lang="en-US" altLang="zh-TW" sz="2800" dirty="0" smtClean="0"/>
              <a:t>Knapsack problem : 0 </a:t>
            </a:r>
            <a:r>
              <a:rPr lang="en-US" altLang="zh-TW" sz="2800" dirty="0" smtClean="0">
                <a:latin typeface="新細明體" pitchFamily="18" charset="-120"/>
                <a:sym typeface="Symbol" pitchFamily="18" charset="2"/>
              </a:rPr>
              <a:t></a:t>
            </a:r>
            <a:r>
              <a:rPr lang="en-US" altLang="zh-TW" sz="2800" dirty="0" smtClean="0"/>
              <a:t> x</a:t>
            </a:r>
            <a:r>
              <a:rPr lang="en-US" altLang="zh-TW" sz="2800" baseline="-30000" dirty="0" smtClean="0"/>
              <a:t>i</a:t>
            </a:r>
            <a:r>
              <a:rPr lang="en-US" altLang="zh-TW" sz="2800" dirty="0" smtClean="0"/>
              <a:t> </a:t>
            </a:r>
            <a:r>
              <a:rPr lang="en-US" altLang="zh-TW" sz="2800" dirty="0" smtClean="0">
                <a:latin typeface="新細明體" pitchFamily="18" charset="-120"/>
                <a:sym typeface="Symbol" pitchFamily="18" charset="2"/>
              </a:rPr>
              <a:t></a:t>
            </a:r>
            <a:r>
              <a:rPr lang="en-US" altLang="zh-TW" sz="2800" dirty="0" smtClean="0"/>
              <a:t> 1, 1</a:t>
            </a:r>
            <a:r>
              <a:rPr lang="en-US" altLang="zh-TW" sz="2800" dirty="0" smtClean="0">
                <a:latin typeface="新細明體" pitchFamily="18" charset="-120"/>
                <a:sym typeface="Symbol" pitchFamily="18" charset="2"/>
              </a:rPr>
              <a:t></a:t>
            </a:r>
            <a:r>
              <a:rPr lang="en-US" altLang="zh-TW" sz="2800" dirty="0" smtClean="0"/>
              <a:t> </a:t>
            </a:r>
            <a:r>
              <a:rPr lang="en-US" altLang="zh-TW" sz="2800" dirty="0" err="1" smtClean="0"/>
              <a:t>i</a:t>
            </a:r>
            <a:r>
              <a:rPr lang="en-US" altLang="zh-TW" sz="2800" dirty="0" smtClean="0"/>
              <a:t> </a:t>
            </a:r>
            <a:r>
              <a:rPr lang="en-US" altLang="zh-TW" sz="2800" dirty="0" smtClean="0">
                <a:latin typeface="新細明體" pitchFamily="18" charset="-120"/>
                <a:sym typeface="Symbol" pitchFamily="18" charset="2"/>
              </a:rPr>
              <a:t></a:t>
            </a:r>
            <a:r>
              <a:rPr lang="en-US" altLang="zh-TW" sz="2800" dirty="0" smtClean="0"/>
              <a:t>n.</a:t>
            </a:r>
          </a:p>
          <a:p>
            <a:pPr eaLnBrk="1" hangingPunct="1">
              <a:lnSpc>
                <a:spcPct val="90000"/>
              </a:lnSpc>
              <a:buFont typeface="Wingdings" pitchFamily="2" charset="2"/>
              <a:buNone/>
            </a:pPr>
            <a:r>
              <a:rPr lang="en-US" altLang="zh-TW" sz="2400" b="1" dirty="0" smtClean="0">
                <a:solidFill>
                  <a:schemeClr val="folHlink"/>
                </a:solidFill>
              </a:rPr>
              <a:t>&lt;Theorem&gt; partition </a:t>
            </a:r>
            <a:r>
              <a:rPr lang="en-US" altLang="zh-TW" sz="2400" b="1" dirty="0" smtClean="0">
                <a:solidFill>
                  <a:schemeClr val="folHlink"/>
                </a:solidFill>
                <a:latin typeface="新細明體" pitchFamily="18" charset="-120"/>
                <a:sym typeface="Symbol" pitchFamily="18" charset="2"/>
              </a:rPr>
              <a:t></a:t>
            </a:r>
            <a:r>
              <a:rPr lang="en-US" altLang="zh-TW" sz="2400" b="1" dirty="0" smtClean="0">
                <a:solidFill>
                  <a:schemeClr val="folHlink"/>
                </a:solidFill>
              </a:rPr>
              <a:t> 0/1 knapsack decision problem.</a:t>
            </a:r>
            <a:endParaRPr lang="en-US" altLang="zh-TW" sz="2400" dirty="0" smtClean="0"/>
          </a:p>
          <a:p>
            <a:pPr eaLnBrk="1" hangingPunct="1">
              <a:lnSpc>
                <a:spcPct val="90000"/>
              </a:lnSpc>
            </a:pPr>
            <a:endParaRPr lang="en-US" altLang="zh-TW" sz="2800" dirty="0"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標題 1"/>
          <p:cNvSpPr>
            <a:spLocks noGrp="1"/>
          </p:cNvSpPr>
          <p:nvPr>
            <p:ph type="title"/>
          </p:nvPr>
        </p:nvSpPr>
        <p:spPr>
          <a:xfrm>
            <a:off x="762000" y="661988"/>
            <a:ext cx="7793038" cy="838200"/>
          </a:xfrm>
        </p:spPr>
        <p:txBody>
          <a:bodyPr/>
          <a:lstStyle/>
          <a:p>
            <a:pPr eaLnBrk="1" hangingPunct="1"/>
            <a:r>
              <a:rPr lang="en-US" altLang="zh-TW" smtClean="0"/>
              <a:t>Polynomial-Time Approximation Schemes</a:t>
            </a:r>
            <a:endParaRPr lang="zh-TW" altLang="en-US" smtClean="0"/>
          </a:p>
        </p:txBody>
      </p:sp>
      <p:sp>
        <p:nvSpPr>
          <p:cNvPr id="37891" name="內容版面配置區 2"/>
          <p:cNvSpPr>
            <a:spLocks noGrp="1"/>
          </p:cNvSpPr>
          <p:nvPr>
            <p:ph idx="1"/>
          </p:nvPr>
        </p:nvSpPr>
        <p:spPr/>
        <p:txBody>
          <a:bodyPr/>
          <a:lstStyle/>
          <a:p>
            <a:pPr eaLnBrk="1" hangingPunct="1"/>
            <a:endParaRPr lang="en-US" altLang="zh-TW" sz="2400" smtClean="0"/>
          </a:p>
          <a:p>
            <a:pPr eaLnBrk="1" hangingPunct="1"/>
            <a:r>
              <a:rPr lang="en-US" altLang="zh-TW" sz="2400" smtClean="0"/>
              <a:t>A problem L has a </a:t>
            </a:r>
            <a:r>
              <a:rPr lang="en-US" altLang="zh-TW" sz="2400" smtClean="0">
                <a:solidFill>
                  <a:srgbClr val="FF0000"/>
                </a:solidFill>
              </a:rPr>
              <a:t>polynomial-time approximation </a:t>
            </a:r>
          </a:p>
          <a:p>
            <a:pPr eaLnBrk="1" hangingPunct="1">
              <a:buFont typeface="Wingdings" pitchFamily="2" charset="2"/>
              <a:buNone/>
            </a:pPr>
            <a:r>
              <a:rPr lang="en-US" altLang="zh-TW" sz="2400" smtClean="0">
                <a:solidFill>
                  <a:srgbClr val="FF0000"/>
                </a:solidFill>
              </a:rPr>
              <a:t>    scheme (PTAS)</a:t>
            </a:r>
            <a:r>
              <a:rPr lang="en-US" altLang="zh-TW" sz="2400" smtClean="0"/>
              <a:t> if it has a polynomial-time</a:t>
            </a:r>
          </a:p>
          <a:p>
            <a:pPr eaLnBrk="1" hangingPunct="1">
              <a:buFont typeface="Wingdings" pitchFamily="2" charset="2"/>
              <a:buNone/>
            </a:pPr>
            <a:r>
              <a:rPr lang="en-US" altLang="zh-TW" sz="2400" smtClean="0"/>
              <a:t>   (1+ε)-approximation algorithm, for any fixed ε &gt;0 (this value can appear in the running time).</a:t>
            </a:r>
          </a:p>
          <a:p>
            <a:pPr eaLnBrk="1" hangingPunct="1">
              <a:buFont typeface="Wingdings" pitchFamily="2" charset="2"/>
              <a:buNone/>
            </a:pPr>
            <a:endParaRPr lang="en-US" altLang="zh-TW" sz="2400" smtClean="0"/>
          </a:p>
          <a:p>
            <a:pPr eaLnBrk="1" hangingPunct="1"/>
            <a:r>
              <a:rPr lang="en-US" altLang="zh-TW" sz="2400" smtClean="0"/>
              <a:t>0/1 Knapsack has a PTAS, with a running time that is O(n^3 / ε). </a:t>
            </a:r>
          </a:p>
          <a:p>
            <a:pPr eaLnBrk="1" hangingPunct="1"/>
            <a:endParaRPr lang="zh-TW" altLang="en-US" sz="2400" smtClean="0"/>
          </a:p>
        </p:txBody>
      </p:sp>
      <p:sp>
        <p:nvSpPr>
          <p:cNvPr id="37892" name="投影片編號版面配置區 3"/>
          <p:cNvSpPr>
            <a:spLocks noGrp="1"/>
          </p:cNvSpPr>
          <p:nvPr>
            <p:ph type="sldNum" sz="quarter" idx="12"/>
          </p:nvPr>
        </p:nvSpPr>
        <p:spPr>
          <a:noFill/>
        </p:spPr>
        <p:txBody>
          <a:bodyPr/>
          <a:lstStyle/>
          <a:p>
            <a:r>
              <a:rPr lang="zh-TW" altLang="en-US" smtClean="0"/>
              <a:t>9-</a:t>
            </a:r>
            <a:fld id="{D0015FC5-9DA2-4060-A849-FB0A1C3C0B0E}" type="slidenum">
              <a:rPr lang="zh-TW" altLang="en-US" smtClean="0"/>
              <a:pPr/>
              <a:t>85</a:t>
            </a:fld>
            <a:endParaRPr lang="zh-TW" altLang="en-US"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標題 1"/>
          <p:cNvSpPr>
            <a:spLocks noGrp="1"/>
          </p:cNvSpPr>
          <p:nvPr>
            <p:ph type="title"/>
          </p:nvPr>
        </p:nvSpPr>
        <p:spPr/>
        <p:txBody>
          <a:bodyPr/>
          <a:lstStyle/>
          <a:p>
            <a:r>
              <a:rPr lang="en-US" altLang="zh-TW" smtClean="0"/>
              <a:t>Knapsack:  PTAS</a:t>
            </a:r>
            <a:endParaRPr lang="zh-TW" altLang="en-US" smtClean="0"/>
          </a:p>
        </p:txBody>
      </p:sp>
      <p:sp>
        <p:nvSpPr>
          <p:cNvPr id="38915" name="內容版面配置區 2"/>
          <p:cNvSpPr>
            <a:spLocks noGrp="1"/>
          </p:cNvSpPr>
          <p:nvPr>
            <p:ph idx="1"/>
          </p:nvPr>
        </p:nvSpPr>
        <p:spPr>
          <a:xfrm>
            <a:off x="762000" y="1524000"/>
            <a:ext cx="7772400" cy="4784725"/>
          </a:xfrm>
        </p:spPr>
        <p:txBody>
          <a:bodyPr/>
          <a:lstStyle/>
          <a:p>
            <a:r>
              <a:rPr lang="en-US" altLang="zh-TW" sz="2400" smtClean="0"/>
              <a:t>Intuition for approximation algorithm.</a:t>
            </a:r>
          </a:p>
          <a:p>
            <a:pPr lvl="1"/>
            <a:r>
              <a:rPr lang="en-US" altLang="zh-TW" sz="2000" smtClean="0"/>
              <a:t>Given a error ration</a:t>
            </a:r>
            <a:r>
              <a:rPr lang="en-US" altLang="zh-TW" sz="2000" i="1" smtClean="0"/>
              <a:t> </a:t>
            </a:r>
            <a:r>
              <a:rPr lang="en-US" altLang="zh-TW" sz="2000" smtClean="0">
                <a:solidFill>
                  <a:srgbClr val="FF0000"/>
                </a:solidFill>
              </a:rPr>
              <a:t>ε</a:t>
            </a:r>
            <a:r>
              <a:rPr lang="en-US" altLang="zh-TW" sz="2000" smtClean="0"/>
              <a:t>, we calculate a threshold to classify items</a:t>
            </a:r>
            <a:endParaRPr lang="zh-TW" altLang="en-US" sz="2000" smtClean="0"/>
          </a:p>
          <a:p>
            <a:pPr lvl="1"/>
            <a:r>
              <a:rPr lang="en-US" altLang="zh-TW" sz="2000" i="1" smtClean="0"/>
              <a:t>BIG</a:t>
            </a:r>
            <a:r>
              <a:rPr lang="en-US" altLang="zh-TW" sz="2000" smtClean="0"/>
              <a:t> </a:t>
            </a:r>
            <a:r>
              <a:rPr lang="en-US" altLang="zh-TW" sz="2000" smtClean="0">
                <a:sym typeface="Wingdings" pitchFamily="2" charset="2"/>
              </a:rPr>
              <a:t> enumeration ; </a:t>
            </a:r>
            <a:r>
              <a:rPr lang="en-US" altLang="zh-TW" sz="2000" i="1" smtClean="0">
                <a:sym typeface="Wingdings" pitchFamily="2" charset="2"/>
              </a:rPr>
              <a:t>SMALL</a:t>
            </a:r>
            <a:r>
              <a:rPr lang="en-US" altLang="zh-TW" sz="2000" smtClean="0">
                <a:sym typeface="Wingdings" pitchFamily="2" charset="2"/>
              </a:rPr>
              <a:t> greedy</a:t>
            </a:r>
          </a:p>
          <a:p>
            <a:pPr lvl="1"/>
            <a:endParaRPr lang="en-US" altLang="zh-TW" sz="2000" smtClean="0">
              <a:sym typeface="Wingdings" pitchFamily="2" charset="2"/>
            </a:endParaRPr>
          </a:p>
          <a:p>
            <a:pPr lvl="1"/>
            <a:endParaRPr lang="en-US" altLang="zh-TW" sz="2000" smtClean="0">
              <a:sym typeface="Wingdings" pitchFamily="2" charset="2"/>
            </a:endParaRPr>
          </a:p>
          <a:p>
            <a:pPr lvl="1"/>
            <a:endParaRPr lang="en-US" altLang="zh-TW" sz="2000" smtClean="0">
              <a:sym typeface="Wingdings" pitchFamily="2" charset="2"/>
            </a:endParaRPr>
          </a:p>
          <a:p>
            <a:pPr lvl="1"/>
            <a:endParaRPr lang="en-US" altLang="zh-TW" sz="2000" smtClean="0">
              <a:sym typeface="Wingdings" pitchFamily="2" charset="2"/>
            </a:endParaRPr>
          </a:p>
          <a:p>
            <a:pPr lvl="1"/>
            <a:endParaRPr lang="en-US" altLang="zh-TW" sz="2000" smtClean="0">
              <a:sym typeface="Wingdings" pitchFamily="2" charset="2"/>
            </a:endParaRPr>
          </a:p>
          <a:p>
            <a:pPr lvl="1"/>
            <a:endParaRPr lang="en-US" altLang="zh-TW" sz="2000" smtClean="0">
              <a:sym typeface="Wingdings" pitchFamily="2" charset="2"/>
            </a:endParaRPr>
          </a:p>
          <a:p>
            <a:pPr lvl="1"/>
            <a:endParaRPr lang="en-US" altLang="zh-TW" sz="2000" smtClean="0">
              <a:sym typeface="Wingdings" pitchFamily="2" charset="2"/>
            </a:endParaRPr>
          </a:p>
          <a:p>
            <a:pPr lvl="1"/>
            <a:r>
              <a:rPr lang="en-US" altLang="zh-TW" sz="1800" smtClean="0"/>
              <a:t>In our case, </a:t>
            </a:r>
            <a:r>
              <a:rPr lang="en-US" altLang="zh-TW" sz="1800" i="1" smtClean="0"/>
              <a:t>T</a:t>
            </a:r>
            <a:r>
              <a:rPr lang="en-US" altLang="zh-TW" sz="1800" smtClean="0"/>
              <a:t> will be found to be 46.8</a:t>
            </a:r>
            <a:r>
              <a:rPr lang="en-US" altLang="zh-TW" sz="1800" baseline="30000" smtClean="0"/>
              <a:t> </a:t>
            </a:r>
            <a:r>
              <a:rPr lang="en-US" altLang="zh-TW" sz="1800" smtClean="0"/>
              <a:t>. Thus </a:t>
            </a:r>
            <a:r>
              <a:rPr lang="en-US" altLang="zh-TW" sz="1800" i="1" smtClean="0"/>
              <a:t>BIG </a:t>
            </a:r>
            <a:r>
              <a:rPr lang="en-US" altLang="zh-TW" sz="1800" smtClean="0"/>
              <a:t>= {1, 2, 3} and </a:t>
            </a:r>
            <a:r>
              <a:rPr lang="en-US" altLang="zh-TW" sz="1800" i="1" smtClean="0"/>
              <a:t>SMALL</a:t>
            </a:r>
            <a:r>
              <a:rPr lang="en-US" altLang="zh-TW" sz="1800" smtClean="0"/>
              <a:t> = {4, 5, 6, 7, 8}. </a:t>
            </a:r>
            <a:endParaRPr lang="zh-TW" altLang="zh-TW" sz="1800" smtClean="0"/>
          </a:p>
          <a:p>
            <a:pPr lvl="1"/>
            <a:endParaRPr lang="en-US" altLang="zh-TW" sz="2000" smtClean="0"/>
          </a:p>
        </p:txBody>
      </p:sp>
      <p:sp>
        <p:nvSpPr>
          <p:cNvPr id="38916" name="投影片編號版面配置區 3"/>
          <p:cNvSpPr>
            <a:spLocks noGrp="1"/>
          </p:cNvSpPr>
          <p:nvPr>
            <p:ph type="sldNum" sz="quarter" idx="12"/>
          </p:nvPr>
        </p:nvSpPr>
        <p:spPr>
          <a:noFill/>
        </p:spPr>
        <p:txBody>
          <a:bodyPr/>
          <a:lstStyle/>
          <a:p>
            <a:r>
              <a:rPr lang="zh-TW" altLang="en-US" smtClean="0"/>
              <a:t>9-</a:t>
            </a:r>
            <a:fld id="{F97B4925-7FE2-461C-8B22-958802D66B70}" type="slidenum">
              <a:rPr lang="zh-TW" altLang="en-US" smtClean="0"/>
              <a:pPr/>
              <a:t>86</a:t>
            </a:fld>
            <a:endParaRPr lang="zh-TW" altLang="en-US" smtClean="0"/>
          </a:p>
        </p:txBody>
      </p:sp>
      <p:graphicFrame>
        <p:nvGraphicFramePr>
          <p:cNvPr id="11" name="表格 10"/>
          <p:cNvGraphicFramePr>
            <a:graphicFrameLocks noGrp="1"/>
          </p:cNvGraphicFramePr>
          <p:nvPr/>
        </p:nvGraphicFramePr>
        <p:xfrm>
          <a:off x="1258888" y="3141663"/>
          <a:ext cx="6696747" cy="2304256"/>
        </p:xfrm>
        <a:graphic>
          <a:graphicData uri="http://schemas.openxmlformats.org/drawingml/2006/table">
            <a:tbl>
              <a:tblPr/>
              <a:tblGrid>
                <a:gridCol w="745126"/>
                <a:gridCol w="745126"/>
                <a:gridCol w="743785"/>
                <a:gridCol w="743785"/>
                <a:gridCol w="743785"/>
                <a:gridCol w="743785"/>
                <a:gridCol w="743785"/>
                <a:gridCol w="743785"/>
                <a:gridCol w="743785"/>
              </a:tblGrid>
              <a:tr h="576064">
                <a:tc>
                  <a:txBody>
                    <a:bodyPr/>
                    <a:lstStyle/>
                    <a:p>
                      <a:pPr algn="ctr">
                        <a:spcAft>
                          <a:spcPts val="0"/>
                        </a:spcAft>
                      </a:pPr>
                      <a:r>
                        <a:rPr lang="en-US" sz="1200" b="1" i="1" kern="100" dirty="0" err="1">
                          <a:latin typeface="Times New Roman"/>
                          <a:ea typeface="新細明體"/>
                          <a:cs typeface="Times New Roman"/>
                        </a:rPr>
                        <a:t>i</a:t>
                      </a:r>
                      <a:r>
                        <a:rPr lang="en-US" sz="1200" b="1" kern="100" dirty="0">
                          <a:latin typeface="Times New Roman"/>
                          <a:ea typeface="新細明體"/>
                          <a:cs typeface="Times New Roman"/>
                        </a:rPr>
                        <a:t> </a:t>
                      </a:r>
                      <a:endParaRPr lang="zh-TW" sz="1200" kern="100" dirty="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E4A8"/>
                    </a:solidFill>
                  </a:tcPr>
                </a:tc>
                <a:tc>
                  <a:txBody>
                    <a:bodyPr/>
                    <a:lstStyle/>
                    <a:p>
                      <a:pPr algn="ctr">
                        <a:spcAft>
                          <a:spcPts val="0"/>
                        </a:spcAft>
                      </a:pPr>
                      <a:r>
                        <a:rPr lang="en-US" sz="1200" b="1" kern="100">
                          <a:latin typeface="Times New Roman"/>
                          <a:ea typeface="新細明體"/>
                          <a:cs typeface="Times New Roman"/>
                        </a:rPr>
                        <a:t>1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E4A8"/>
                    </a:solidFill>
                  </a:tcPr>
                </a:tc>
                <a:tc>
                  <a:txBody>
                    <a:bodyPr/>
                    <a:lstStyle/>
                    <a:p>
                      <a:pPr algn="ctr">
                        <a:spcAft>
                          <a:spcPts val="0"/>
                        </a:spcAft>
                      </a:pPr>
                      <a:r>
                        <a:rPr lang="en-US" sz="1200" b="1" kern="100">
                          <a:latin typeface="Times New Roman"/>
                          <a:ea typeface="新細明體"/>
                          <a:cs typeface="Times New Roman"/>
                        </a:rPr>
                        <a:t>2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E4A8"/>
                    </a:solidFill>
                  </a:tcPr>
                </a:tc>
                <a:tc>
                  <a:txBody>
                    <a:bodyPr/>
                    <a:lstStyle/>
                    <a:p>
                      <a:pPr algn="ctr">
                        <a:spcAft>
                          <a:spcPts val="0"/>
                        </a:spcAft>
                      </a:pPr>
                      <a:r>
                        <a:rPr lang="en-US" sz="1200" b="1" kern="100">
                          <a:latin typeface="Times New Roman"/>
                          <a:ea typeface="新細明體"/>
                          <a:cs typeface="Times New Roman"/>
                        </a:rPr>
                        <a:t>3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E4A8"/>
                    </a:solidFill>
                  </a:tcPr>
                </a:tc>
                <a:tc>
                  <a:txBody>
                    <a:bodyPr/>
                    <a:lstStyle/>
                    <a:p>
                      <a:pPr algn="ctr">
                        <a:spcAft>
                          <a:spcPts val="0"/>
                        </a:spcAft>
                      </a:pPr>
                      <a:r>
                        <a:rPr lang="en-US" sz="1200" b="1" kern="100" dirty="0">
                          <a:latin typeface="Times New Roman"/>
                          <a:ea typeface="新細明體"/>
                          <a:cs typeface="Times New Roman"/>
                        </a:rPr>
                        <a:t>4 </a:t>
                      </a:r>
                      <a:endParaRPr lang="zh-TW" sz="1200" kern="100" dirty="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E4A8"/>
                    </a:solidFill>
                  </a:tcPr>
                </a:tc>
                <a:tc>
                  <a:txBody>
                    <a:bodyPr/>
                    <a:lstStyle/>
                    <a:p>
                      <a:pPr algn="ctr">
                        <a:spcAft>
                          <a:spcPts val="0"/>
                        </a:spcAft>
                      </a:pPr>
                      <a:r>
                        <a:rPr lang="en-US" sz="1200" b="1" kern="100">
                          <a:latin typeface="Times New Roman"/>
                          <a:ea typeface="新細明體"/>
                          <a:cs typeface="Times New Roman"/>
                        </a:rPr>
                        <a:t>5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E4A8"/>
                    </a:solidFill>
                  </a:tcPr>
                </a:tc>
                <a:tc>
                  <a:txBody>
                    <a:bodyPr/>
                    <a:lstStyle/>
                    <a:p>
                      <a:pPr algn="ctr">
                        <a:spcAft>
                          <a:spcPts val="0"/>
                        </a:spcAft>
                      </a:pPr>
                      <a:r>
                        <a:rPr lang="en-US" sz="1200" b="1" kern="100">
                          <a:latin typeface="Times New Roman"/>
                          <a:ea typeface="新細明體"/>
                          <a:cs typeface="Times New Roman"/>
                        </a:rPr>
                        <a:t>6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E4A8"/>
                    </a:solidFill>
                  </a:tcPr>
                </a:tc>
                <a:tc>
                  <a:txBody>
                    <a:bodyPr/>
                    <a:lstStyle/>
                    <a:p>
                      <a:pPr algn="ctr">
                        <a:spcAft>
                          <a:spcPts val="0"/>
                        </a:spcAft>
                      </a:pPr>
                      <a:r>
                        <a:rPr lang="en-US" sz="1200" b="1" kern="100">
                          <a:latin typeface="Times New Roman"/>
                          <a:ea typeface="新細明體"/>
                          <a:cs typeface="Times New Roman"/>
                        </a:rPr>
                        <a:t>7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E4A8"/>
                    </a:solidFill>
                  </a:tcPr>
                </a:tc>
                <a:tc>
                  <a:txBody>
                    <a:bodyPr/>
                    <a:lstStyle/>
                    <a:p>
                      <a:pPr algn="ctr">
                        <a:spcAft>
                          <a:spcPts val="0"/>
                        </a:spcAft>
                      </a:pPr>
                      <a:r>
                        <a:rPr lang="en-US" sz="1200" b="1" kern="100">
                          <a:latin typeface="Times New Roman"/>
                          <a:ea typeface="新細明體"/>
                          <a:cs typeface="Times New Roman"/>
                        </a:rPr>
                        <a:t>8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E4A8"/>
                    </a:solidFill>
                  </a:tcPr>
                </a:tc>
              </a:tr>
              <a:tr h="576064">
                <a:tc>
                  <a:txBody>
                    <a:bodyPr/>
                    <a:lstStyle/>
                    <a:p>
                      <a:pPr algn="ctr">
                        <a:spcAft>
                          <a:spcPts val="0"/>
                        </a:spcAft>
                      </a:pPr>
                      <a:r>
                        <a:rPr lang="en-US" sz="1200" i="1" kern="100">
                          <a:latin typeface="Times New Roman"/>
                          <a:ea typeface="新細明體"/>
                          <a:cs typeface="Times New Roman"/>
                        </a:rPr>
                        <a:t>p</a:t>
                      </a:r>
                      <a:r>
                        <a:rPr lang="en-US" sz="1200" i="1" kern="100" baseline="-25000">
                          <a:latin typeface="Times New Roman"/>
                          <a:ea typeface="新細明體"/>
                          <a:cs typeface="Times New Roman"/>
                        </a:rPr>
                        <a:t>i</a:t>
                      </a:r>
                      <a:r>
                        <a:rPr lang="en-US" sz="1200" kern="100">
                          <a:latin typeface="Times New Roman"/>
                          <a:ea typeface="新細明體"/>
                          <a:cs typeface="Times New Roman"/>
                        </a:rPr>
                        <a:t>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F5E1"/>
                    </a:solidFill>
                  </a:tcPr>
                </a:tc>
                <a:tc>
                  <a:txBody>
                    <a:bodyPr/>
                    <a:lstStyle/>
                    <a:p>
                      <a:pPr algn="ctr">
                        <a:spcAft>
                          <a:spcPts val="0"/>
                        </a:spcAft>
                      </a:pPr>
                      <a:r>
                        <a:rPr lang="en-US" sz="1200" kern="100">
                          <a:latin typeface="Times New Roman"/>
                          <a:ea typeface="新細明體"/>
                          <a:cs typeface="Times New Roman"/>
                        </a:rPr>
                        <a:t>90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F5E1"/>
                    </a:solidFill>
                  </a:tcPr>
                </a:tc>
                <a:tc>
                  <a:txBody>
                    <a:bodyPr/>
                    <a:lstStyle/>
                    <a:p>
                      <a:pPr algn="ctr">
                        <a:spcAft>
                          <a:spcPts val="0"/>
                        </a:spcAft>
                      </a:pPr>
                      <a:r>
                        <a:rPr lang="en-US" sz="1200" kern="100">
                          <a:latin typeface="Times New Roman"/>
                          <a:ea typeface="新細明體"/>
                          <a:cs typeface="Times New Roman"/>
                        </a:rPr>
                        <a:t>61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F5E1"/>
                    </a:solidFill>
                  </a:tcPr>
                </a:tc>
                <a:tc>
                  <a:txBody>
                    <a:bodyPr/>
                    <a:lstStyle/>
                    <a:p>
                      <a:pPr algn="ctr">
                        <a:spcAft>
                          <a:spcPts val="0"/>
                        </a:spcAft>
                      </a:pPr>
                      <a:r>
                        <a:rPr lang="en-US" sz="1200" kern="100">
                          <a:latin typeface="Times New Roman"/>
                          <a:ea typeface="新細明體"/>
                          <a:cs typeface="Times New Roman"/>
                        </a:rPr>
                        <a:t>50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F5E1"/>
                    </a:solidFill>
                  </a:tcPr>
                </a:tc>
                <a:tc>
                  <a:txBody>
                    <a:bodyPr/>
                    <a:lstStyle/>
                    <a:p>
                      <a:pPr algn="ctr">
                        <a:spcAft>
                          <a:spcPts val="0"/>
                        </a:spcAft>
                      </a:pPr>
                      <a:r>
                        <a:rPr lang="en-US" sz="1200" kern="100" dirty="0">
                          <a:latin typeface="Times New Roman"/>
                          <a:ea typeface="新細明體"/>
                          <a:cs typeface="Times New Roman"/>
                        </a:rPr>
                        <a:t>33 </a:t>
                      </a:r>
                      <a:endParaRPr lang="zh-TW" sz="1200" kern="100" dirty="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F5E1"/>
                    </a:solidFill>
                  </a:tcPr>
                </a:tc>
                <a:tc>
                  <a:txBody>
                    <a:bodyPr/>
                    <a:lstStyle/>
                    <a:p>
                      <a:pPr algn="ctr">
                        <a:spcAft>
                          <a:spcPts val="0"/>
                        </a:spcAft>
                      </a:pPr>
                      <a:r>
                        <a:rPr lang="en-US" sz="1200" kern="100">
                          <a:latin typeface="Times New Roman"/>
                          <a:ea typeface="新細明體"/>
                          <a:cs typeface="Times New Roman"/>
                        </a:rPr>
                        <a:t>29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F5E1"/>
                    </a:solidFill>
                  </a:tcPr>
                </a:tc>
                <a:tc>
                  <a:txBody>
                    <a:bodyPr/>
                    <a:lstStyle/>
                    <a:p>
                      <a:pPr algn="ctr">
                        <a:spcAft>
                          <a:spcPts val="0"/>
                        </a:spcAft>
                      </a:pPr>
                      <a:r>
                        <a:rPr lang="en-US" sz="1200" kern="100">
                          <a:latin typeface="Times New Roman"/>
                          <a:ea typeface="新細明體"/>
                          <a:cs typeface="Times New Roman"/>
                        </a:rPr>
                        <a:t>23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F5E1"/>
                    </a:solidFill>
                  </a:tcPr>
                </a:tc>
                <a:tc>
                  <a:txBody>
                    <a:bodyPr/>
                    <a:lstStyle/>
                    <a:p>
                      <a:pPr algn="ctr">
                        <a:spcAft>
                          <a:spcPts val="0"/>
                        </a:spcAft>
                      </a:pPr>
                      <a:r>
                        <a:rPr lang="en-US" sz="1200" kern="100">
                          <a:latin typeface="Times New Roman"/>
                          <a:ea typeface="新細明體"/>
                          <a:cs typeface="Times New Roman"/>
                        </a:rPr>
                        <a:t>15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F5E1"/>
                    </a:solidFill>
                  </a:tcPr>
                </a:tc>
                <a:tc>
                  <a:txBody>
                    <a:bodyPr/>
                    <a:lstStyle/>
                    <a:p>
                      <a:pPr algn="ctr">
                        <a:spcAft>
                          <a:spcPts val="0"/>
                        </a:spcAft>
                      </a:pPr>
                      <a:r>
                        <a:rPr lang="en-US" sz="1200" kern="100">
                          <a:latin typeface="Times New Roman"/>
                          <a:ea typeface="新細明體"/>
                          <a:cs typeface="Times New Roman"/>
                        </a:rPr>
                        <a:t>13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F5E1"/>
                    </a:solidFill>
                  </a:tcPr>
                </a:tc>
              </a:tr>
              <a:tr h="576064">
                <a:tc>
                  <a:txBody>
                    <a:bodyPr/>
                    <a:lstStyle/>
                    <a:p>
                      <a:pPr algn="ctr">
                        <a:spcAft>
                          <a:spcPts val="0"/>
                        </a:spcAft>
                      </a:pPr>
                      <a:r>
                        <a:rPr lang="en-US" sz="1200" i="1" kern="100">
                          <a:latin typeface="Times New Roman"/>
                          <a:ea typeface="新細明體"/>
                          <a:cs typeface="Times New Roman"/>
                        </a:rPr>
                        <a:t>w</a:t>
                      </a:r>
                      <a:r>
                        <a:rPr lang="en-US" sz="1200" i="1" kern="100" baseline="-25000">
                          <a:latin typeface="Times New Roman"/>
                          <a:ea typeface="新細明體"/>
                          <a:cs typeface="Times New Roman"/>
                        </a:rPr>
                        <a:t>i</a:t>
                      </a:r>
                      <a:r>
                        <a:rPr lang="en-US" sz="1200" kern="100">
                          <a:latin typeface="Times New Roman"/>
                          <a:ea typeface="新細明體"/>
                          <a:cs typeface="Times New Roman"/>
                        </a:rPr>
                        <a:t>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AF1"/>
                    </a:solidFill>
                  </a:tcPr>
                </a:tc>
                <a:tc>
                  <a:txBody>
                    <a:bodyPr/>
                    <a:lstStyle/>
                    <a:p>
                      <a:pPr algn="ctr">
                        <a:spcAft>
                          <a:spcPts val="0"/>
                        </a:spcAft>
                      </a:pPr>
                      <a:r>
                        <a:rPr lang="en-US" sz="1200" kern="100">
                          <a:latin typeface="Times New Roman"/>
                          <a:ea typeface="新細明體"/>
                          <a:cs typeface="Times New Roman"/>
                        </a:rPr>
                        <a:t>33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AF1"/>
                    </a:solidFill>
                  </a:tcPr>
                </a:tc>
                <a:tc>
                  <a:txBody>
                    <a:bodyPr/>
                    <a:lstStyle/>
                    <a:p>
                      <a:pPr algn="ctr">
                        <a:spcAft>
                          <a:spcPts val="0"/>
                        </a:spcAft>
                      </a:pPr>
                      <a:r>
                        <a:rPr lang="en-US" sz="1200" kern="100">
                          <a:latin typeface="Times New Roman"/>
                          <a:ea typeface="新細明體"/>
                          <a:cs typeface="Times New Roman"/>
                        </a:rPr>
                        <a:t>30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AF1"/>
                    </a:solidFill>
                  </a:tcPr>
                </a:tc>
                <a:tc>
                  <a:txBody>
                    <a:bodyPr/>
                    <a:lstStyle/>
                    <a:p>
                      <a:pPr algn="ctr">
                        <a:spcAft>
                          <a:spcPts val="0"/>
                        </a:spcAft>
                      </a:pPr>
                      <a:r>
                        <a:rPr lang="en-US" sz="1200" kern="100">
                          <a:latin typeface="Times New Roman"/>
                          <a:ea typeface="新細明體"/>
                          <a:cs typeface="Times New Roman"/>
                        </a:rPr>
                        <a:t>25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AF1"/>
                    </a:solidFill>
                  </a:tcPr>
                </a:tc>
                <a:tc>
                  <a:txBody>
                    <a:bodyPr/>
                    <a:lstStyle/>
                    <a:p>
                      <a:pPr algn="ctr">
                        <a:spcAft>
                          <a:spcPts val="0"/>
                        </a:spcAft>
                      </a:pPr>
                      <a:r>
                        <a:rPr lang="en-US" sz="1200" kern="100">
                          <a:latin typeface="Times New Roman"/>
                          <a:ea typeface="新細明體"/>
                          <a:cs typeface="Times New Roman"/>
                        </a:rPr>
                        <a:t>17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AF1"/>
                    </a:solidFill>
                  </a:tcPr>
                </a:tc>
                <a:tc>
                  <a:txBody>
                    <a:bodyPr/>
                    <a:lstStyle/>
                    <a:p>
                      <a:pPr algn="ctr">
                        <a:spcAft>
                          <a:spcPts val="0"/>
                        </a:spcAft>
                      </a:pPr>
                      <a:r>
                        <a:rPr lang="en-US" sz="1200" kern="100" dirty="0">
                          <a:latin typeface="Times New Roman"/>
                          <a:ea typeface="新細明體"/>
                          <a:cs typeface="Times New Roman"/>
                        </a:rPr>
                        <a:t>15 </a:t>
                      </a:r>
                      <a:endParaRPr lang="zh-TW" sz="1200" kern="100" dirty="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AF1"/>
                    </a:solidFill>
                  </a:tcPr>
                </a:tc>
                <a:tc>
                  <a:txBody>
                    <a:bodyPr/>
                    <a:lstStyle/>
                    <a:p>
                      <a:pPr algn="ctr">
                        <a:spcAft>
                          <a:spcPts val="0"/>
                        </a:spcAft>
                      </a:pPr>
                      <a:r>
                        <a:rPr lang="en-US" sz="1200" kern="100">
                          <a:latin typeface="Times New Roman"/>
                          <a:ea typeface="新細明體"/>
                          <a:cs typeface="Times New Roman"/>
                        </a:rPr>
                        <a:t>12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AF1"/>
                    </a:solidFill>
                  </a:tcPr>
                </a:tc>
                <a:tc>
                  <a:txBody>
                    <a:bodyPr/>
                    <a:lstStyle/>
                    <a:p>
                      <a:pPr algn="ctr">
                        <a:spcAft>
                          <a:spcPts val="0"/>
                        </a:spcAft>
                      </a:pPr>
                      <a:r>
                        <a:rPr lang="en-US" sz="1200" kern="100">
                          <a:latin typeface="Times New Roman"/>
                          <a:ea typeface="新細明體"/>
                          <a:cs typeface="Times New Roman"/>
                        </a:rPr>
                        <a:t>10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AF1"/>
                    </a:solidFill>
                  </a:tcPr>
                </a:tc>
                <a:tc>
                  <a:txBody>
                    <a:bodyPr/>
                    <a:lstStyle/>
                    <a:p>
                      <a:pPr algn="ctr">
                        <a:spcAft>
                          <a:spcPts val="0"/>
                        </a:spcAft>
                      </a:pPr>
                      <a:r>
                        <a:rPr lang="en-US" sz="1200" kern="100">
                          <a:latin typeface="Times New Roman"/>
                          <a:ea typeface="新細明體"/>
                          <a:cs typeface="Times New Roman"/>
                        </a:rPr>
                        <a:t>9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AF1"/>
                    </a:solidFill>
                  </a:tcPr>
                </a:tc>
              </a:tr>
              <a:tr h="576064">
                <a:tc>
                  <a:txBody>
                    <a:bodyPr/>
                    <a:lstStyle/>
                    <a:p>
                      <a:pPr algn="ctr">
                        <a:spcAft>
                          <a:spcPts val="0"/>
                        </a:spcAft>
                      </a:pPr>
                      <a:r>
                        <a:rPr lang="en-US" sz="1200" i="1" kern="100">
                          <a:latin typeface="Times New Roman"/>
                          <a:ea typeface="新細明體"/>
                          <a:cs typeface="Times New Roman"/>
                        </a:rPr>
                        <a:t>p</a:t>
                      </a:r>
                      <a:r>
                        <a:rPr lang="en-US" sz="1200" i="1" kern="100" baseline="-25000">
                          <a:latin typeface="Times New Roman"/>
                          <a:ea typeface="新細明體"/>
                          <a:cs typeface="Times New Roman"/>
                        </a:rPr>
                        <a:t>i</a:t>
                      </a:r>
                      <a:r>
                        <a:rPr lang="en-US" sz="1200" kern="100">
                          <a:latin typeface="Times New Roman"/>
                          <a:ea typeface="新細明體"/>
                          <a:cs typeface="Times New Roman"/>
                        </a:rPr>
                        <a:t>/</a:t>
                      </a:r>
                      <a:r>
                        <a:rPr lang="en-US" sz="1200" i="1" kern="100">
                          <a:latin typeface="Times New Roman"/>
                          <a:ea typeface="新細明體"/>
                          <a:cs typeface="Times New Roman"/>
                        </a:rPr>
                        <a:t>w</a:t>
                      </a:r>
                      <a:r>
                        <a:rPr lang="en-US" sz="1200" i="1" kern="100" baseline="-25000">
                          <a:latin typeface="Times New Roman"/>
                          <a:ea typeface="新細明體"/>
                          <a:cs typeface="Times New Roman"/>
                        </a:rPr>
                        <a:t>i</a:t>
                      </a:r>
                      <a:r>
                        <a:rPr lang="en-US" sz="1200" kern="100">
                          <a:latin typeface="Times New Roman"/>
                          <a:ea typeface="新細明體"/>
                          <a:cs typeface="Times New Roman"/>
                        </a:rPr>
                        <a:t>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F5E1"/>
                    </a:solidFill>
                  </a:tcPr>
                </a:tc>
                <a:tc>
                  <a:txBody>
                    <a:bodyPr/>
                    <a:lstStyle/>
                    <a:p>
                      <a:pPr algn="ctr">
                        <a:spcAft>
                          <a:spcPts val="0"/>
                        </a:spcAft>
                      </a:pPr>
                      <a:r>
                        <a:rPr lang="en-US" sz="1200" kern="100">
                          <a:latin typeface="Times New Roman"/>
                          <a:ea typeface="新細明體"/>
                          <a:cs typeface="Times New Roman"/>
                        </a:rPr>
                        <a:t>2.72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F5E1"/>
                    </a:solidFill>
                  </a:tcPr>
                </a:tc>
                <a:tc>
                  <a:txBody>
                    <a:bodyPr/>
                    <a:lstStyle/>
                    <a:p>
                      <a:pPr algn="ctr">
                        <a:spcAft>
                          <a:spcPts val="0"/>
                        </a:spcAft>
                      </a:pPr>
                      <a:r>
                        <a:rPr lang="en-US" sz="1200" kern="100">
                          <a:latin typeface="Times New Roman"/>
                          <a:ea typeface="新細明體"/>
                          <a:cs typeface="Times New Roman"/>
                        </a:rPr>
                        <a:t>2.03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F5E1"/>
                    </a:solidFill>
                  </a:tcPr>
                </a:tc>
                <a:tc>
                  <a:txBody>
                    <a:bodyPr/>
                    <a:lstStyle/>
                    <a:p>
                      <a:pPr algn="ctr">
                        <a:spcAft>
                          <a:spcPts val="0"/>
                        </a:spcAft>
                      </a:pPr>
                      <a:r>
                        <a:rPr lang="en-US" sz="1200" kern="100">
                          <a:latin typeface="Times New Roman"/>
                          <a:ea typeface="新細明體"/>
                          <a:cs typeface="Times New Roman"/>
                        </a:rPr>
                        <a:t>2.0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F5E1"/>
                    </a:solidFill>
                  </a:tcPr>
                </a:tc>
                <a:tc>
                  <a:txBody>
                    <a:bodyPr/>
                    <a:lstStyle/>
                    <a:p>
                      <a:pPr algn="ctr">
                        <a:spcAft>
                          <a:spcPts val="0"/>
                        </a:spcAft>
                      </a:pPr>
                      <a:r>
                        <a:rPr lang="en-US" sz="1200" kern="100">
                          <a:latin typeface="Times New Roman"/>
                          <a:ea typeface="新細明體"/>
                          <a:cs typeface="Times New Roman"/>
                        </a:rPr>
                        <a:t>1.94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F5E1"/>
                    </a:solidFill>
                  </a:tcPr>
                </a:tc>
                <a:tc>
                  <a:txBody>
                    <a:bodyPr/>
                    <a:lstStyle/>
                    <a:p>
                      <a:pPr algn="ctr">
                        <a:spcAft>
                          <a:spcPts val="0"/>
                        </a:spcAft>
                      </a:pPr>
                      <a:r>
                        <a:rPr lang="en-US" sz="1200" kern="100" dirty="0">
                          <a:latin typeface="Times New Roman"/>
                          <a:ea typeface="新細明體"/>
                          <a:cs typeface="Times New Roman"/>
                        </a:rPr>
                        <a:t>1.93 </a:t>
                      </a:r>
                      <a:endParaRPr lang="zh-TW" sz="1200" kern="100" dirty="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F5E1"/>
                    </a:solidFill>
                  </a:tcPr>
                </a:tc>
                <a:tc>
                  <a:txBody>
                    <a:bodyPr/>
                    <a:lstStyle/>
                    <a:p>
                      <a:pPr algn="ctr">
                        <a:spcAft>
                          <a:spcPts val="0"/>
                        </a:spcAft>
                      </a:pPr>
                      <a:r>
                        <a:rPr lang="en-US" sz="1200" kern="100">
                          <a:latin typeface="Times New Roman"/>
                          <a:ea typeface="新細明體"/>
                          <a:cs typeface="Times New Roman"/>
                        </a:rPr>
                        <a:t>1.91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F5E1"/>
                    </a:solidFill>
                  </a:tcPr>
                </a:tc>
                <a:tc>
                  <a:txBody>
                    <a:bodyPr/>
                    <a:lstStyle/>
                    <a:p>
                      <a:pPr algn="ctr">
                        <a:spcAft>
                          <a:spcPts val="0"/>
                        </a:spcAft>
                      </a:pPr>
                      <a:r>
                        <a:rPr lang="en-US" sz="1200" kern="100">
                          <a:latin typeface="Times New Roman"/>
                          <a:ea typeface="新細明體"/>
                          <a:cs typeface="Times New Roman"/>
                        </a:rPr>
                        <a:t>1.5 </a:t>
                      </a:r>
                      <a:endParaRPr lang="zh-TW" sz="1200" kern="10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F5E1"/>
                    </a:solidFill>
                  </a:tcPr>
                </a:tc>
                <a:tc>
                  <a:txBody>
                    <a:bodyPr/>
                    <a:lstStyle/>
                    <a:p>
                      <a:pPr algn="ctr">
                        <a:spcAft>
                          <a:spcPts val="0"/>
                        </a:spcAft>
                      </a:pPr>
                      <a:r>
                        <a:rPr lang="en-US" sz="1200" kern="100" dirty="0">
                          <a:latin typeface="Times New Roman"/>
                          <a:ea typeface="新細明體"/>
                          <a:cs typeface="Times New Roman"/>
                        </a:rPr>
                        <a:t>1.44 </a:t>
                      </a:r>
                      <a:endParaRPr lang="zh-TW" sz="1200" kern="100" dirty="0">
                        <a:latin typeface="Times New Roman"/>
                        <a:ea typeface="新細明體"/>
                        <a:cs typeface="Times New Roman"/>
                      </a:endParaRPr>
                    </a:p>
                  </a:txBody>
                  <a:tcPr marL="17780" marR="177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F5E1"/>
                    </a:solid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標題 1"/>
          <p:cNvSpPr>
            <a:spLocks noGrp="1"/>
          </p:cNvSpPr>
          <p:nvPr>
            <p:ph type="title"/>
          </p:nvPr>
        </p:nvSpPr>
        <p:spPr/>
        <p:txBody>
          <a:bodyPr/>
          <a:lstStyle/>
          <a:p>
            <a:r>
              <a:rPr lang="en-US" altLang="zh-TW" smtClean="0"/>
              <a:t>Knapsack:  PTAS</a:t>
            </a:r>
            <a:endParaRPr lang="zh-TW" altLang="en-US" smtClean="0"/>
          </a:p>
        </p:txBody>
      </p:sp>
      <p:sp>
        <p:nvSpPr>
          <p:cNvPr id="39939" name="內容版面配置區 2"/>
          <p:cNvSpPr>
            <a:spLocks noGrp="1"/>
          </p:cNvSpPr>
          <p:nvPr>
            <p:ph idx="1"/>
          </p:nvPr>
        </p:nvSpPr>
        <p:spPr>
          <a:xfrm>
            <a:off x="467544" y="1412776"/>
            <a:ext cx="8280400" cy="4929187"/>
          </a:xfrm>
        </p:spPr>
        <p:txBody>
          <a:bodyPr/>
          <a:lstStyle/>
          <a:p>
            <a:r>
              <a:rPr lang="en-US" altLang="zh-TW" sz="2400" dirty="0" smtClean="0"/>
              <a:t>For the </a:t>
            </a:r>
            <a:r>
              <a:rPr lang="en-US" altLang="zh-TW" sz="2400" i="1" dirty="0" smtClean="0"/>
              <a:t>BIG, </a:t>
            </a:r>
            <a:r>
              <a:rPr lang="en-US" altLang="zh-TW" sz="2400" dirty="0" smtClean="0"/>
              <a:t>we try to enumerate all possible solutions.</a:t>
            </a:r>
          </a:p>
          <a:p>
            <a:endParaRPr lang="en-US" altLang="zh-TW" sz="2400" i="1" dirty="0" smtClean="0"/>
          </a:p>
          <a:p>
            <a:r>
              <a:rPr lang="en-US" altLang="zh-TW" sz="2800" dirty="0" smtClean="0"/>
              <a:t>Solution 1: </a:t>
            </a:r>
          </a:p>
          <a:p>
            <a:pPr lvl="1"/>
            <a:r>
              <a:rPr lang="en-US" altLang="zh-TW" sz="2400" dirty="0" smtClean="0"/>
              <a:t>We select items 1 and 2. The sum of normalized profits is 15. The corresponding sum of original profits is 90</a:t>
            </a:r>
            <a:r>
              <a:rPr lang="en-US" altLang="zh-TW" sz="2400" baseline="30000" dirty="0" smtClean="0"/>
              <a:t> </a:t>
            </a:r>
            <a:r>
              <a:rPr lang="en-US" altLang="zh-TW" sz="2400" dirty="0" smtClean="0"/>
              <a:t>+</a:t>
            </a:r>
            <a:r>
              <a:rPr lang="en-US" altLang="zh-TW" sz="2400" baseline="30000" dirty="0" smtClean="0"/>
              <a:t> </a:t>
            </a:r>
            <a:r>
              <a:rPr lang="en-US" altLang="zh-TW" sz="2400" dirty="0" smtClean="0"/>
              <a:t>61 = 151. The sum of weights is 63.</a:t>
            </a:r>
          </a:p>
          <a:p>
            <a:pPr lvl="1"/>
            <a:endParaRPr lang="zh-TW" altLang="zh-TW" sz="2400" dirty="0" smtClean="0"/>
          </a:p>
          <a:p>
            <a:r>
              <a:rPr lang="en-US" altLang="zh-TW" sz="2800" dirty="0" smtClean="0"/>
              <a:t>Solution 2: </a:t>
            </a:r>
          </a:p>
          <a:p>
            <a:pPr lvl="1"/>
            <a:r>
              <a:rPr lang="en-US" altLang="zh-TW" sz="2400" dirty="0" smtClean="0"/>
              <a:t>We select items 1, 2, and 3. The sum of normalized profits is 20. The corresponding sum of original profits is 90</a:t>
            </a:r>
            <a:r>
              <a:rPr lang="en-US" altLang="zh-TW" sz="2400" baseline="30000" dirty="0" smtClean="0"/>
              <a:t> </a:t>
            </a:r>
            <a:r>
              <a:rPr lang="en-US" altLang="zh-TW" sz="2400" dirty="0" smtClean="0"/>
              <a:t>+</a:t>
            </a:r>
            <a:r>
              <a:rPr lang="en-US" altLang="zh-TW" sz="2400" baseline="30000" dirty="0" smtClean="0"/>
              <a:t> </a:t>
            </a:r>
            <a:r>
              <a:rPr lang="en-US" altLang="zh-TW" sz="2400" dirty="0" smtClean="0"/>
              <a:t>61</a:t>
            </a:r>
            <a:r>
              <a:rPr lang="en-US" altLang="zh-TW" sz="2400" baseline="30000" dirty="0" smtClean="0"/>
              <a:t> </a:t>
            </a:r>
            <a:r>
              <a:rPr lang="en-US" altLang="zh-TW" sz="2400" dirty="0" smtClean="0"/>
              <a:t>+</a:t>
            </a:r>
            <a:r>
              <a:rPr lang="en-US" altLang="zh-TW" sz="2400" baseline="30000" dirty="0" smtClean="0"/>
              <a:t> </a:t>
            </a:r>
            <a:r>
              <a:rPr lang="en-US" altLang="zh-TW" sz="2400" dirty="0" smtClean="0"/>
              <a:t>50 = 201. The sum of weights is 88. </a:t>
            </a:r>
            <a:endParaRPr lang="zh-TW" altLang="zh-TW" sz="2400" dirty="0" smtClean="0"/>
          </a:p>
          <a:p>
            <a:pPr lvl="1"/>
            <a:endParaRPr lang="zh-TW" altLang="zh-TW" sz="2400" dirty="0" smtClean="0"/>
          </a:p>
          <a:p>
            <a:endParaRPr lang="zh-TW" altLang="en-US" dirty="0" smtClean="0"/>
          </a:p>
        </p:txBody>
      </p:sp>
      <p:sp>
        <p:nvSpPr>
          <p:cNvPr id="39940" name="投影片編號版面配置區 3"/>
          <p:cNvSpPr>
            <a:spLocks noGrp="1"/>
          </p:cNvSpPr>
          <p:nvPr>
            <p:ph type="sldNum" sz="quarter" idx="12"/>
          </p:nvPr>
        </p:nvSpPr>
        <p:spPr>
          <a:noFill/>
        </p:spPr>
        <p:txBody>
          <a:bodyPr/>
          <a:lstStyle/>
          <a:p>
            <a:r>
              <a:rPr lang="zh-TW" altLang="en-US" smtClean="0"/>
              <a:t>9-</a:t>
            </a:r>
            <a:fld id="{108E0D05-274B-479E-AA96-A5B233E85754}" type="slidenum">
              <a:rPr lang="zh-TW" altLang="en-US" smtClean="0"/>
              <a:pPr/>
              <a:t>87</a:t>
            </a:fld>
            <a:endParaRPr lang="zh-TW" altLang="en-US" smtClean="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標題 1"/>
          <p:cNvSpPr>
            <a:spLocks noGrp="1"/>
          </p:cNvSpPr>
          <p:nvPr>
            <p:ph type="title"/>
          </p:nvPr>
        </p:nvSpPr>
        <p:spPr/>
        <p:txBody>
          <a:bodyPr/>
          <a:lstStyle/>
          <a:p>
            <a:r>
              <a:rPr lang="en-US" altLang="zh-TW" smtClean="0"/>
              <a:t>Knapsack:  PTAS</a:t>
            </a:r>
            <a:endParaRPr lang="zh-TW" altLang="en-US" smtClean="0"/>
          </a:p>
        </p:txBody>
      </p:sp>
      <p:sp>
        <p:nvSpPr>
          <p:cNvPr id="40963" name="內容版面配置區 2"/>
          <p:cNvSpPr>
            <a:spLocks noGrp="1"/>
          </p:cNvSpPr>
          <p:nvPr>
            <p:ph idx="1"/>
          </p:nvPr>
        </p:nvSpPr>
        <p:spPr/>
        <p:txBody>
          <a:bodyPr/>
          <a:lstStyle/>
          <a:p>
            <a:r>
              <a:rPr lang="en-US" altLang="zh-TW" sz="2400" smtClean="0"/>
              <a:t>For the </a:t>
            </a:r>
            <a:r>
              <a:rPr lang="en-US" altLang="zh-TW" sz="2400" i="1" smtClean="0"/>
              <a:t>SMALL, </a:t>
            </a:r>
            <a:r>
              <a:rPr lang="en-US" altLang="zh-TW" sz="2400" smtClean="0"/>
              <a:t>we use greedy strategy to find a possible solutions.</a:t>
            </a:r>
          </a:p>
          <a:p>
            <a:endParaRPr lang="en-US" altLang="zh-TW" sz="2400" smtClean="0"/>
          </a:p>
          <a:p>
            <a:r>
              <a:rPr lang="en-US" altLang="zh-TW" sz="2400" smtClean="0"/>
              <a:t>Solution 1: </a:t>
            </a:r>
            <a:endParaRPr lang="zh-TW" altLang="zh-TW" sz="2400" smtClean="0"/>
          </a:p>
          <a:p>
            <a:pPr lvl="1"/>
            <a:r>
              <a:rPr lang="en-US" altLang="zh-TW" sz="2000" smtClean="0"/>
              <a:t>For Solution 1, we can add items 4 and 6. The sum of profits will be 151</a:t>
            </a:r>
            <a:r>
              <a:rPr lang="en-US" altLang="zh-TW" sz="2000" baseline="30000" smtClean="0"/>
              <a:t> </a:t>
            </a:r>
            <a:r>
              <a:rPr lang="en-US" altLang="zh-TW" sz="2000" smtClean="0"/>
              <a:t>+</a:t>
            </a:r>
            <a:r>
              <a:rPr lang="en-US" altLang="zh-TW" sz="2000" baseline="30000" smtClean="0"/>
              <a:t> </a:t>
            </a:r>
            <a:r>
              <a:rPr lang="en-US" altLang="zh-TW" sz="2000" smtClean="0"/>
              <a:t>33</a:t>
            </a:r>
            <a:r>
              <a:rPr lang="en-US" altLang="zh-TW" sz="2000" baseline="30000" smtClean="0"/>
              <a:t> </a:t>
            </a:r>
            <a:r>
              <a:rPr lang="en-US" altLang="zh-TW" sz="2000" smtClean="0"/>
              <a:t>+</a:t>
            </a:r>
            <a:r>
              <a:rPr lang="en-US" altLang="zh-TW" sz="2000" baseline="30000" smtClean="0"/>
              <a:t> </a:t>
            </a:r>
            <a:r>
              <a:rPr lang="en-US" altLang="zh-TW" sz="2000" smtClean="0"/>
              <a:t>23 = 207. </a:t>
            </a:r>
          </a:p>
          <a:p>
            <a:pPr lvl="1"/>
            <a:endParaRPr lang="zh-TW" altLang="zh-TW" sz="2000" smtClean="0"/>
          </a:p>
          <a:p>
            <a:r>
              <a:rPr lang="en-US" altLang="zh-TW" sz="2400" smtClean="0"/>
              <a:t>Solution 2: </a:t>
            </a:r>
          </a:p>
          <a:p>
            <a:pPr lvl="1"/>
            <a:r>
              <a:rPr lang="en-US" altLang="zh-TW" sz="2000" smtClean="0"/>
              <a:t>For Solution 2, we can not add any item from </a:t>
            </a:r>
            <a:r>
              <a:rPr lang="en-US" altLang="zh-TW" sz="2000" i="1" smtClean="0"/>
              <a:t>SMALL</a:t>
            </a:r>
            <a:r>
              <a:rPr lang="en-US" altLang="zh-TW" sz="2000" smtClean="0"/>
              <a:t>. Thus the sum of profits is 201. </a:t>
            </a:r>
            <a:endParaRPr lang="zh-TW" altLang="zh-TW" sz="2000" smtClean="0"/>
          </a:p>
          <a:p>
            <a:endParaRPr lang="en-US" altLang="zh-TW" sz="2400" smtClean="0"/>
          </a:p>
          <a:p>
            <a:endParaRPr lang="zh-TW" altLang="en-US" smtClean="0"/>
          </a:p>
        </p:txBody>
      </p:sp>
      <p:sp>
        <p:nvSpPr>
          <p:cNvPr id="40964" name="投影片編號版面配置區 3"/>
          <p:cNvSpPr>
            <a:spLocks noGrp="1"/>
          </p:cNvSpPr>
          <p:nvPr>
            <p:ph type="sldNum" sz="quarter" idx="12"/>
          </p:nvPr>
        </p:nvSpPr>
        <p:spPr>
          <a:noFill/>
        </p:spPr>
        <p:txBody>
          <a:bodyPr/>
          <a:lstStyle/>
          <a:p>
            <a:r>
              <a:rPr lang="zh-TW" altLang="en-US" smtClean="0"/>
              <a:t>9-</a:t>
            </a:r>
            <a:fld id="{B8DD554D-59F6-4D17-8051-9B22D3990327}" type="slidenum">
              <a:rPr lang="zh-TW" altLang="en-US" smtClean="0"/>
              <a:pPr/>
              <a:t>88</a:t>
            </a:fld>
            <a:endParaRPr lang="zh-TW" altLang="en-US" smtClean="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投影片編號版面配置區 5"/>
          <p:cNvSpPr>
            <a:spLocks noGrp="1"/>
          </p:cNvSpPr>
          <p:nvPr>
            <p:ph type="sldNum" sz="quarter" idx="12"/>
          </p:nvPr>
        </p:nvSpPr>
        <p:spPr>
          <a:noFill/>
        </p:spPr>
        <p:txBody>
          <a:bodyPr/>
          <a:lstStyle/>
          <a:p>
            <a:r>
              <a:rPr lang="zh-TW" altLang="en-US" smtClean="0"/>
              <a:t>9-</a:t>
            </a:r>
            <a:fld id="{5A5A928E-8648-4939-A82E-B519BC88B3A2}" type="slidenum">
              <a:rPr lang="zh-TW" altLang="en-US" smtClean="0"/>
              <a:pPr/>
              <a:t>89</a:t>
            </a:fld>
            <a:endParaRPr lang="zh-TW" altLang="en-US" smtClean="0"/>
          </a:p>
        </p:txBody>
      </p:sp>
      <p:sp>
        <p:nvSpPr>
          <p:cNvPr id="13316" name="Rectangle 2"/>
          <p:cNvSpPr>
            <a:spLocks noGrp="1" noChangeArrowheads="1"/>
          </p:cNvSpPr>
          <p:nvPr>
            <p:ph type="title"/>
          </p:nvPr>
        </p:nvSpPr>
        <p:spPr>
          <a:xfrm>
            <a:off x="762000" y="609600"/>
            <a:ext cx="7793038" cy="838200"/>
          </a:xfrm>
        </p:spPr>
        <p:txBody>
          <a:bodyPr/>
          <a:lstStyle/>
          <a:p>
            <a:pPr eaLnBrk="1" hangingPunct="1"/>
            <a:r>
              <a:rPr lang="en-US" altLang="zh-TW" smtClean="0"/>
              <a:t>A bad example</a:t>
            </a:r>
            <a:endParaRPr lang="zh-TW" altLang="en-US" smtClean="0"/>
          </a:p>
        </p:txBody>
      </p:sp>
      <p:sp>
        <p:nvSpPr>
          <p:cNvPr id="13317" name="Rectangle 3"/>
          <p:cNvSpPr>
            <a:spLocks noGrp="1" noChangeArrowheads="1"/>
          </p:cNvSpPr>
          <p:nvPr>
            <p:ph type="body" idx="1"/>
          </p:nvPr>
        </p:nvSpPr>
        <p:spPr/>
        <p:txBody>
          <a:bodyPr/>
          <a:lstStyle/>
          <a:p>
            <a:pPr eaLnBrk="1" hangingPunct="1"/>
            <a:r>
              <a:rPr lang="en-US" altLang="zh-TW" sz="2800" smtClean="0"/>
              <a:t>A convex hull of n points in the plane can be computed in O(nlogn) time in the worst case. </a:t>
            </a:r>
          </a:p>
          <a:p>
            <a:pPr eaLnBrk="1" hangingPunct="1"/>
            <a:r>
              <a:rPr lang="en-US" altLang="zh-TW" sz="2800" smtClean="0"/>
              <a:t>An approximation algorithm: </a:t>
            </a:r>
            <a:endParaRPr lang="en-US" altLang="zh-TW" sz="2800" u="sng" smtClean="0">
              <a:solidFill>
                <a:schemeClr val="hlink"/>
              </a:solidFill>
            </a:endParaRPr>
          </a:p>
          <a:p>
            <a:pPr eaLnBrk="1" hangingPunct="1">
              <a:buFont typeface="Wingdings" pitchFamily="2" charset="2"/>
              <a:buNone/>
            </a:pPr>
            <a:r>
              <a:rPr lang="en-US" altLang="zh-TW" sz="2800" u="sng" smtClean="0">
                <a:solidFill>
                  <a:schemeClr val="hlink"/>
                </a:solidFill>
              </a:rPr>
              <a:t>Step1:</a:t>
            </a:r>
            <a:r>
              <a:rPr lang="en-US" altLang="zh-TW" sz="2800" smtClean="0">
                <a:solidFill>
                  <a:schemeClr val="hlink"/>
                </a:solidFill>
              </a:rPr>
              <a:t> </a:t>
            </a:r>
            <a:r>
              <a:rPr lang="en-US" altLang="zh-TW" sz="2800" smtClean="0"/>
              <a:t>Find the leftmost and rightmost points.</a:t>
            </a:r>
            <a:r>
              <a:rPr lang="en-US" altLang="zh-TW" smtClean="0"/>
              <a:t> </a:t>
            </a:r>
            <a:endParaRPr lang="zh-TW" altLang="en-US" smtClean="0"/>
          </a:p>
        </p:txBody>
      </p:sp>
      <p:graphicFrame>
        <p:nvGraphicFramePr>
          <p:cNvPr id="13314" name="Object 4"/>
          <p:cNvGraphicFramePr>
            <a:graphicFrameLocks noChangeAspect="1"/>
          </p:cNvGraphicFramePr>
          <p:nvPr/>
        </p:nvGraphicFramePr>
        <p:xfrm>
          <a:off x="1475656" y="3212976"/>
          <a:ext cx="6019800" cy="2882900"/>
        </p:xfrm>
        <a:graphic>
          <a:graphicData uri="http://schemas.openxmlformats.org/presentationml/2006/ole">
            <p:oleObj spid="_x0000_s13314" name="BMP 图像" r:id="rId3" imgW="5649114" imgH="2704762" progId="PBrush">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9DCF8E6F-D7D4-4D3F-83AD-F6ABBD10260D}" type="slidenum">
              <a:rPr lang="zh-CN" altLang="en-US" smtClean="0">
                <a:ea typeface="宋体" charset="-122"/>
              </a:rPr>
              <a:pPr/>
              <a:t>9</a:t>
            </a:fld>
            <a:endParaRPr lang="zh-CN" altLang="en-US" smtClean="0">
              <a:ea typeface="宋体" charset="-122"/>
            </a:endParaRPr>
          </a:p>
        </p:txBody>
      </p:sp>
      <p:sp>
        <p:nvSpPr>
          <p:cNvPr id="12291" name="Rectangle 2"/>
          <p:cNvSpPr>
            <a:spLocks noGrp="1" noChangeArrowheads="1"/>
          </p:cNvSpPr>
          <p:nvPr>
            <p:ph type="title"/>
          </p:nvPr>
        </p:nvSpPr>
        <p:spPr>
          <a:xfrm>
            <a:off x="251520" y="404664"/>
            <a:ext cx="8162925" cy="641350"/>
          </a:xfrm>
        </p:spPr>
        <p:txBody>
          <a:bodyPr/>
          <a:lstStyle/>
          <a:p>
            <a:pPr eaLnBrk="1" hangingPunct="1"/>
            <a:r>
              <a:rPr lang="zh-CN" altLang="en-US" sz="3600" dirty="0" smtClean="0"/>
              <a:t>近似</a:t>
            </a:r>
            <a:r>
              <a:rPr lang="zh-CN" altLang="en-US" sz="3600" dirty="0" smtClean="0"/>
              <a:t>算法的性能</a:t>
            </a:r>
          </a:p>
        </p:txBody>
      </p:sp>
      <p:sp>
        <p:nvSpPr>
          <p:cNvPr id="12292" name="Text Box 4"/>
          <p:cNvSpPr txBox="1">
            <a:spLocks noChangeArrowheads="1"/>
          </p:cNvSpPr>
          <p:nvPr/>
        </p:nvSpPr>
        <p:spPr bwMode="auto">
          <a:xfrm>
            <a:off x="611560" y="1268760"/>
            <a:ext cx="8077200" cy="4870450"/>
          </a:xfrm>
          <a:prstGeom prst="rect">
            <a:avLst/>
          </a:prstGeom>
          <a:noFill/>
          <a:ln w="6350">
            <a:noFill/>
            <a:miter lim="800000"/>
            <a:headEnd/>
            <a:tailEnd/>
          </a:ln>
        </p:spPr>
        <p:txBody>
          <a:bodyPr>
            <a:spAutoFit/>
          </a:bodyPr>
          <a:lstStyle/>
          <a:p>
            <a:pPr>
              <a:lnSpc>
                <a:spcPct val="160000"/>
              </a:lnSpc>
            </a:pPr>
            <a:r>
              <a:rPr kumimoji="0" lang="zh-CN" altLang="en-US" sz="2800" dirty="0">
                <a:latin typeface="楷体_GB2312" pitchFamily="49" charset="-122"/>
                <a:ea typeface="楷体_GB2312" pitchFamily="49" charset="-122"/>
              </a:rPr>
              <a:t>许多问题的近似算法具有固定的性能比或相对误差界，不依赖于问题的输入规模 </a:t>
            </a:r>
            <a:r>
              <a:rPr kumimoji="0" lang="en-US" altLang="zh-CN" sz="2800" dirty="0">
                <a:latin typeface="楷体_GB2312" pitchFamily="49" charset="-122"/>
                <a:ea typeface="楷体_GB2312" pitchFamily="49" charset="-122"/>
              </a:rPr>
              <a:t>n，</a:t>
            </a:r>
            <a:r>
              <a:rPr kumimoji="0" lang="zh-CN" altLang="en-US" sz="2800" dirty="0">
                <a:latin typeface="楷体_GB2312" pitchFamily="49" charset="-122"/>
                <a:ea typeface="楷体_GB2312" pitchFamily="49" charset="-122"/>
              </a:rPr>
              <a:t>则表示为：</a:t>
            </a:r>
            <a:r>
              <a:rPr kumimoji="0" lang="en-US" altLang="zh-CN" sz="2800" b="1" dirty="0">
                <a:latin typeface="楷体_GB2312" pitchFamily="49" charset="-122"/>
                <a:ea typeface="楷体_GB2312" pitchFamily="49" charset="-122"/>
              </a:rPr>
              <a:t>ε≤ρ-1</a:t>
            </a:r>
            <a:r>
              <a:rPr kumimoji="0" lang="en-US" altLang="zh-CN" sz="2800" dirty="0">
                <a:latin typeface="楷体_GB2312" pitchFamily="49" charset="-122"/>
                <a:ea typeface="楷体_GB2312" pitchFamily="49" charset="-122"/>
              </a:rPr>
              <a:t>。</a:t>
            </a:r>
          </a:p>
          <a:p>
            <a:pPr>
              <a:lnSpc>
                <a:spcPct val="160000"/>
              </a:lnSpc>
            </a:pPr>
            <a:r>
              <a:rPr kumimoji="0" lang="en-US" altLang="zh-CN" sz="2800" dirty="0">
                <a:latin typeface="楷体_GB2312" pitchFamily="49" charset="-122"/>
                <a:ea typeface="楷体_GB2312" pitchFamily="49" charset="-122"/>
              </a:rPr>
              <a:t> </a:t>
            </a:r>
            <a:r>
              <a:rPr kumimoji="0" lang="zh-CN" altLang="en-US" sz="2800" dirty="0">
                <a:latin typeface="楷体_GB2312" pitchFamily="49" charset="-122"/>
                <a:ea typeface="楷体_GB2312" pitchFamily="49" charset="-122"/>
              </a:rPr>
              <a:t>没有固定性能比的多项式时间近似算法，性能比随着输入规模 </a:t>
            </a:r>
            <a:r>
              <a:rPr kumimoji="0" lang="en-US" altLang="zh-CN" sz="2800" dirty="0">
                <a:latin typeface="楷体_GB2312" pitchFamily="49" charset="-122"/>
                <a:ea typeface="楷体_GB2312" pitchFamily="49" charset="-122"/>
              </a:rPr>
              <a:t>n </a:t>
            </a:r>
            <a:r>
              <a:rPr kumimoji="0" lang="zh-CN" altLang="en-US" sz="2800" dirty="0">
                <a:latin typeface="楷体_GB2312" pitchFamily="49" charset="-122"/>
                <a:ea typeface="楷体_GB2312" pitchFamily="49" charset="-122"/>
              </a:rPr>
              <a:t>的增大而增大.</a:t>
            </a:r>
          </a:p>
          <a:p>
            <a:pPr>
              <a:lnSpc>
                <a:spcPct val="160000"/>
              </a:lnSpc>
            </a:pPr>
            <a:r>
              <a:rPr kumimoji="0" lang="zh-CN" altLang="en-US" sz="2800" dirty="0">
                <a:latin typeface="楷体_GB2312" pitchFamily="49" charset="-122"/>
                <a:ea typeface="楷体_GB2312" pitchFamily="49" charset="-122"/>
              </a:rPr>
              <a:t>有些</a:t>
            </a:r>
            <a:r>
              <a:rPr kumimoji="0" lang="en-US" altLang="zh-CN" sz="2800" dirty="0">
                <a:latin typeface="楷体_GB2312" pitchFamily="49" charset="-122"/>
                <a:ea typeface="楷体_GB2312" pitchFamily="49" charset="-122"/>
              </a:rPr>
              <a:t>NP</a:t>
            </a:r>
            <a:r>
              <a:rPr kumimoji="0" lang="zh-CN" altLang="en-US" sz="2800" dirty="0">
                <a:latin typeface="楷体_GB2312" pitchFamily="49" charset="-122"/>
                <a:ea typeface="楷体_GB2312" pitchFamily="49" charset="-122"/>
              </a:rPr>
              <a:t>完全问题，算法的性能比可以通过增加计算量来改进，性能比与解的精确度之间有一个折中。</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投影片編號版面配置區 5"/>
          <p:cNvSpPr>
            <a:spLocks noGrp="1"/>
          </p:cNvSpPr>
          <p:nvPr>
            <p:ph type="sldNum" sz="quarter" idx="12"/>
          </p:nvPr>
        </p:nvSpPr>
        <p:spPr>
          <a:noFill/>
        </p:spPr>
        <p:txBody>
          <a:bodyPr/>
          <a:lstStyle/>
          <a:p>
            <a:r>
              <a:rPr lang="zh-TW" altLang="en-US" smtClean="0"/>
              <a:t>9-</a:t>
            </a:r>
            <a:fld id="{CD9872CA-8D3B-4D0A-B022-E6AA58A2D4B9}" type="slidenum">
              <a:rPr lang="zh-TW" altLang="en-US" smtClean="0"/>
              <a:pPr/>
              <a:t>90</a:t>
            </a:fld>
            <a:endParaRPr lang="zh-TW" altLang="en-US" smtClean="0"/>
          </a:p>
        </p:txBody>
      </p:sp>
      <p:sp>
        <p:nvSpPr>
          <p:cNvPr id="14340" name="Rectangle 3"/>
          <p:cNvSpPr>
            <a:spLocks noGrp="1" noChangeArrowheads="1"/>
          </p:cNvSpPr>
          <p:nvPr>
            <p:ph type="body" idx="1"/>
          </p:nvPr>
        </p:nvSpPr>
        <p:spPr/>
        <p:txBody>
          <a:bodyPr/>
          <a:lstStyle/>
          <a:p>
            <a:pPr eaLnBrk="1" hangingPunct="1">
              <a:buFont typeface="Wingdings" pitchFamily="2" charset="2"/>
              <a:buNone/>
            </a:pPr>
            <a:r>
              <a:rPr lang="en-US" altLang="zh-TW" sz="2800" u="sng" smtClean="0">
                <a:solidFill>
                  <a:schemeClr val="hlink"/>
                </a:solidFill>
              </a:rPr>
              <a:t>Step2:</a:t>
            </a:r>
            <a:r>
              <a:rPr lang="en-US" altLang="zh-TW" sz="2800" smtClean="0"/>
              <a:t> Divide the points into K strips. Find the highest and lowest points in each strip.</a:t>
            </a:r>
            <a:r>
              <a:rPr lang="en-US" altLang="zh-TW" smtClean="0"/>
              <a:t> </a:t>
            </a:r>
            <a:endParaRPr lang="zh-TW" altLang="en-US" smtClean="0"/>
          </a:p>
        </p:txBody>
      </p:sp>
      <p:graphicFrame>
        <p:nvGraphicFramePr>
          <p:cNvPr id="14338" name="Object 4"/>
          <p:cNvGraphicFramePr>
            <a:graphicFrameLocks noChangeAspect="1"/>
          </p:cNvGraphicFramePr>
          <p:nvPr/>
        </p:nvGraphicFramePr>
        <p:xfrm>
          <a:off x="2209800" y="2971800"/>
          <a:ext cx="4343400" cy="3101975"/>
        </p:xfrm>
        <a:graphic>
          <a:graphicData uri="http://schemas.openxmlformats.org/presentationml/2006/ole">
            <p:oleObj spid="_x0000_s14338" name="BMP 图像" r:id="rId3" imgW="3905795" imgH="3847619" progId="PBrush">
              <p:embed/>
            </p:oleObj>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投影片編號版面配置區 5"/>
          <p:cNvSpPr>
            <a:spLocks noGrp="1"/>
          </p:cNvSpPr>
          <p:nvPr>
            <p:ph type="sldNum" sz="quarter" idx="12"/>
          </p:nvPr>
        </p:nvSpPr>
        <p:spPr>
          <a:noFill/>
        </p:spPr>
        <p:txBody>
          <a:bodyPr/>
          <a:lstStyle/>
          <a:p>
            <a:r>
              <a:rPr lang="zh-TW" altLang="en-US" smtClean="0"/>
              <a:t>9-</a:t>
            </a:r>
            <a:fld id="{36E4FCCE-04A8-4D4F-AC49-F51495E1BAF5}" type="slidenum">
              <a:rPr lang="zh-TW" altLang="en-US" smtClean="0"/>
              <a:pPr/>
              <a:t>91</a:t>
            </a:fld>
            <a:endParaRPr lang="zh-TW" altLang="en-US" smtClean="0"/>
          </a:p>
        </p:txBody>
      </p:sp>
      <p:sp>
        <p:nvSpPr>
          <p:cNvPr id="15364" name="Rectangle 3"/>
          <p:cNvSpPr>
            <a:spLocks noGrp="1" noChangeArrowheads="1"/>
          </p:cNvSpPr>
          <p:nvPr>
            <p:ph type="body" idx="1"/>
          </p:nvPr>
        </p:nvSpPr>
        <p:spPr>
          <a:xfrm>
            <a:off x="762000" y="457200"/>
            <a:ext cx="7772400" cy="4114800"/>
          </a:xfrm>
        </p:spPr>
        <p:txBody>
          <a:bodyPr/>
          <a:lstStyle/>
          <a:p>
            <a:pPr eaLnBrk="1" hangingPunct="1">
              <a:buFont typeface="Wingdings" pitchFamily="2" charset="2"/>
              <a:buNone/>
            </a:pPr>
            <a:r>
              <a:rPr lang="en-US" altLang="zh-TW" sz="2800" u="sng" smtClean="0">
                <a:solidFill>
                  <a:schemeClr val="hlink"/>
                </a:solidFill>
              </a:rPr>
              <a:t>Step3:</a:t>
            </a:r>
            <a:r>
              <a:rPr lang="en-US" altLang="zh-TW" sz="2800" smtClean="0">
                <a:solidFill>
                  <a:schemeClr val="hlink"/>
                </a:solidFill>
              </a:rPr>
              <a:t> </a:t>
            </a:r>
            <a:r>
              <a:rPr lang="en-US" altLang="zh-TW" sz="2800" smtClean="0"/>
              <a:t>Apply the Graham scan to those highest and lowest points to construct an approximate convex hull. (The highest and lowest points are already sorted by their x-coordinates.)</a:t>
            </a:r>
            <a:endParaRPr lang="zh-TW" altLang="en-US" sz="2800" smtClean="0"/>
          </a:p>
        </p:txBody>
      </p:sp>
      <p:graphicFrame>
        <p:nvGraphicFramePr>
          <p:cNvPr id="15362" name="Object 4"/>
          <p:cNvGraphicFramePr>
            <a:graphicFrameLocks noChangeAspect="1"/>
          </p:cNvGraphicFramePr>
          <p:nvPr/>
        </p:nvGraphicFramePr>
        <p:xfrm>
          <a:off x="1905000" y="3048000"/>
          <a:ext cx="5257800" cy="2787650"/>
        </p:xfrm>
        <a:graphic>
          <a:graphicData uri="http://schemas.openxmlformats.org/presentationml/2006/ole">
            <p:oleObj spid="_x0000_s15362" name="BMP 图像" r:id="rId3" imgW="3761905" imgH="2905531" progId="PBrush">
              <p:embed/>
            </p:oleObj>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編號版面配置區 5"/>
          <p:cNvSpPr>
            <a:spLocks noGrp="1"/>
          </p:cNvSpPr>
          <p:nvPr>
            <p:ph type="sldNum" sz="quarter" idx="12"/>
          </p:nvPr>
        </p:nvSpPr>
        <p:spPr>
          <a:noFill/>
        </p:spPr>
        <p:txBody>
          <a:bodyPr/>
          <a:lstStyle/>
          <a:p>
            <a:r>
              <a:rPr lang="zh-TW" altLang="en-US" smtClean="0"/>
              <a:t>9-</a:t>
            </a:r>
            <a:fld id="{BE9E2054-C70C-4BAB-81A8-6CDC4108F5B4}" type="slidenum">
              <a:rPr lang="zh-TW" altLang="en-US" smtClean="0"/>
              <a:pPr/>
              <a:t>92</a:t>
            </a:fld>
            <a:endParaRPr lang="zh-TW" altLang="en-US" smtClean="0"/>
          </a:p>
        </p:txBody>
      </p:sp>
      <p:sp>
        <p:nvSpPr>
          <p:cNvPr id="41987" name="Rectangle 2"/>
          <p:cNvSpPr>
            <a:spLocks noGrp="1" noChangeArrowheads="1"/>
          </p:cNvSpPr>
          <p:nvPr>
            <p:ph type="title"/>
          </p:nvPr>
        </p:nvSpPr>
        <p:spPr/>
        <p:txBody>
          <a:bodyPr/>
          <a:lstStyle/>
          <a:p>
            <a:pPr eaLnBrk="1" hangingPunct="1"/>
            <a:r>
              <a:rPr lang="en-US" altLang="zh-TW" sz="4000" smtClean="0"/>
              <a:t>Time complexity</a:t>
            </a:r>
            <a:endParaRPr lang="zh-TW" altLang="en-US" sz="4000" smtClean="0"/>
          </a:p>
        </p:txBody>
      </p:sp>
      <p:sp>
        <p:nvSpPr>
          <p:cNvPr id="41988" name="Rectangle 3"/>
          <p:cNvSpPr>
            <a:spLocks noGrp="1" noChangeArrowheads="1"/>
          </p:cNvSpPr>
          <p:nvPr>
            <p:ph type="body" idx="1"/>
          </p:nvPr>
        </p:nvSpPr>
        <p:spPr/>
        <p:txBody>
          <a:bodyPr/>
          <a:lstStyle/>
          <a:p>
            <a:pPr eaLnBrk="1" hangingPunct="1"/>
            <a:r>
              <a:rPr lang="en-US" altLang="zh-TW" smtClean="0"/>
              <a:t>Time complexity: O(n+k)</a:t>
            </a:r>
          </a:p>
          <a:p>
            <a:pPr eaLnBrk="1" hangingPunct="1">
              <a:buFont typeface="Wingdings" pitchFamily="2" charset="2"/>
              <a:buNone/>
            </a:pPr>
            <a:r>
              <a:rPr lang="en-US" altLang="zh-TW" smtClean="0"/>
              <a:t>	Step 1: O(n)</a:t>
            </a:r>
          </a:p>
          <a:p>
            <a:pPr algn="just" eaLnBrk="1" hangingPunct="1">
              <a:buFont typeface="Wingdings" pitchFamily="2" charset="2"/>
              <a:buNone/>
            </a:pPr>
            <a:r>
              <a:rPr lang="en-US" altLang="zh-TW" smtClean="0"/>
              <a:t>	Step 2: O(n)</a:t>
            </a:r>
          </a:p>
          <a:p>
            <a:pPr algn="just" eaLnBrk="1" hangingPunct="1">
              <a:buFont typeface="Wingdings" pitchFamily="2" charset="2"/>
              <a:buNone/>
            </a:pPr>
            <a:r>
              <a:rPr lang="en-US" altLang="zh-TW" smtClean="0"/>
              <a:t>	Step 3: O(k)</a:t>
            </a:r>
          </a:p>
          <a:p>
            <a:pPr eaLnBrk="1" hangingPunct="1"/>
            <a:endParaRPr lang="zh-TW" altLang="en-US" smtClean="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投影片編號版面配置區 5"/>
          <p:cNvSpPr>
            <a:spLocks noGrp="1"/>
          </p:cNvSpPr>
          <p:nvPr>
            <p:ph type="sldNum" sz="quarter" idx="12"/>
          </p:nvPr>
        </p:nvSpPr>
        <p:spPr>
          <a:noFill/>
        </p:spPr>
        <p:txBody>
          <a:bodyPr/>
          <a:lstStyle/>
          <a:p>
            <a:r>
              <a:rPr lang="zh-TW" altLang="en-US" smtClean="0"/>
              <a:t>9-</a:t>
            </a:r>
            <a:fld id="{A23DC204-7BDD-4A9E-8900-2F63DF85298A}" type="slidenum">
              <a:rPr lang="zh-TW" altLang="en-US" smtClean="0"/>
              <a:pPr/>
              <a:t>93</a:t>
            </a:fld>
            <a:endParaRPr lang="zh-TW" altLang="en-US" smtClean="0"/>
          </a:p>
        </p:txBody>
      </p:sp>
      <p:graphicFrame>
        <p:nvGraphicFramePr>
          <p:cNvPr id="16386" name="Object 4"/>
          <p:cNvGraphicFramePr>
            <a:graphicFrameLocks noChangeAspect="1"/>
          </p:cNvGraphicFramePr>
          <p:nvPr/>
        </p:nvGraphicFramePr>
        <p:xfrm>
          <a:off x="1691680" y="3645024"/>
          <a:ext cx="5562600" cy="2646363"/>
        </p:xfrm>
        <a:graphic>
          <a:graphicData uri="http://schemas.openxmlformats.org/presentationml/2006/ole">
            <p:oleObj spid="_x0000_s16386" name="BMP 图像" r:id="rId3" imgW="6028571" imgH="3095238" progId="PBrush">
              <p:embed/>
            </p:oleObj>
          </a:graphicData>
        </a:graphic>
      </p:graphicFrame>
      <p:sp>
        <p:nvSpPr>
          <p:cNvPr id="16388" name="Rectangle 2"/>
          <p:cNvSpPr>
            <a:spLocks noGrp="1" noChangeArrowheads="1"/>
          </p:cNvSpPr>
          <p:nvPr>
            <p:ph type="title"/>
          </p:nvPr>
        </p:nvSpPr>
        <p:spPr/>
        <p:txBody>
          <a:bodyPr/>
          <a:lstStyle/>
          <a:p>
            <a:pPr eaLnBrk="1" hangingPunct="1"/>
            <a:r>
              <a:rPr lang="en-US" altLang="zh-TW" smtClean="0"/>
              <a:t>How good is the solution ?</a:t>
            </a:r>
          </a:p>
        </p:txBody>
      </p:sp>
      <p:sp>
        <p:nvSpPr>
          <p:cNvPr id="16389" name="Rectangle 3"/>
          <p:cNvSpPr>
            <a:spLocks noGrp="1" noChangeArrowheads="1"/>
          </p:cNvSpPr>
          <p:nvPr>
            <p:ph type="body" idx="1"/>
          </p:nvPr>
        </p:nvSpPr>
        <p:spPr>
          <a:xfrm>
            <a:off x="611560" y="1268760"/>
            <a:ext cx="7772400" cy="4114800"/>
          </a:xfrm>
        </p:spPr>
        <p:txBody>
          <a:bodyPr/>
          <a:lstStyle/>
          <a:p>
            <a:pPr eaLnBrk="1" hangingPunct="1"/>
            <a:r>
              <a:rPr lang="en-US" altLang="zh-TW" sz="2800" dirty="0" smtClean="0"/>
              <a:t>How far away the points outside are from the approximate convex hull? </a:t>
            </a:r>
          </a:p>
          <a:p>
            <a:pPr eaLnBrk="1" hangingPunct="1">
              <a:buFont typeface="Wingdings" pitchFamily="2" charset="2"/>
              <a:buNone/>
            </a:pPr>
            <a:r>
              <a:rPr lang="en-US" altLang="zh-TW" sz="2800" dirty="0" smtClean="0"/>
              <a:t>    </a:t>
            </a:r>
            <a:r>
              <a:rPr lang="en-US" altLang="zh-TW" sz="2800" u="sng" dirty="0" smtClean="0">
                <a:solidFill>
                  <a:schemeClr val="hlink"/>
                </a:solidFill>
              </a:rPr>
              <a:t>Answer: L/K</a:t>
            </a:r>
            <a:r>
              <a:rPr lang="en-US" altLang="zh-TW" sz="2800" dirty="0" smtClean="0"/>
              <a:t>.</a:t>
            </a:r>
          </a:p>
          <a:p>
            <a:pPr eaLnBrk="1" hangingPunct="1"/>
            <a:r>
              <a:rPr lang="en-US" altLang="zh-TW" sz="2800" dirty="0" smtClean="0"/>
              <a:t>L: the distance between the leftmost and rightmost points. </a:t>
            </a:r>
            <a:endParaRPr lang="zh-TW" altLang="en-US" sz="2800" dirty="0" smtClean="0"/>
          </a:p>
        </p:txBody>
      </p:sp>
    </p:spTree>
  </p:cSld>
  <p:clrMapOvr>
    <a:masterClrMapping/>
  </p:clrMapOvr>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1204</TotalTime>
  <Words>6130</Words>
  <Application>Microsoft Office PowerPoint</Application>
  <PresentationFormat>On-screen Show (4:3)</PresentationFormat>
  <Paragraphs>850</Paragraphs>
  <Slides>93</Slides>
  <Notes>0</Notes>
  <HiddenSlides>4</HiddenSlides>
  <MMClips>0</MMClips>
  <ScaleCrop>false</ScaleCrop>
  <HeadingPairs>
    <vt:vector size="6" baseType="variant">
      <vt:variant>
        <vt:lpstr>Theme</vt:lpstr>
      </vt:variant>
      <vt:variant>
        <vt:i4>1</vt:i4>
      </vt:variant>
      <vt:variant>
        <vt:lpstr>Embedded OLE Servers</vt:lpstr>
      </vt:variant>
      <vt:variant>
        <vt:i4>6</vt:i4>
      </vt:variant>
      <vt:variant>
        <vt:lpstr>Slide Titles</vt:lpstr>
      </vt:variant>
      <vt:variant>
        <vt:i4>93</vt:i4>
      </vt:variant>
    </vt:vector>
  </HeadingPairs>
  <TitlesOfParts>
    <vt:vector size="100" baseType="lpstr">
      <vt:lpstr>Watermark</vt:lpstr>
      <vt:lpstr>BMP 图像</vt:lpstr>
      <vt:lpstr>Equation</vt:lpstr>
      <vt:lpstr>點陣圖影像</vt:lpstr>
      <vt:lpstr>Microsoft 公式 3.0</vt:lpstr>
      <vt:lpstr>Microsoft Visio 绘图</vt:lpstr>
      <vt:lpstr>Microsoft Equation 3.0</vt:lpstr>
      <vt:lpstr>Slide 1</vt:lpstr>
      <vt:lpstr>Chapter 9</vt:lpstr>
      <vt:lpstr>NP-Complete Problem</vt:lpstr>
      <vt:lpstr>Slide 4</vt:lpstr>
      <vt:lpstr>NP完全问题的近似算法</vt:lpstr>
      <vt:lpstr>近似算法的性能</vt:lpstr>
      <vt:lpstr>近似算法的性能</vt:lpstr>
      <vt:lpstr>近似算法的性能</vt:lpstr>
      <vt:lpstr>近似算法的性能</vt:lpstr>
      <vt:lpstr>近似算法的性能</vt:lpstr>
      <vt:lpstr>近似算法的性能</vt:lpstr>
      <vt:lpstr>Slide 12</vt:lpstr>
      <vt:lpstr>Slide 13</vt:lpstr>
      <vt:lpstr>Slide 14</vt:lpstr>
      <vt:lpstr>近似算法的性能</vt:lpstr>
      <vt:lpstr>平面图着色的例子</vt:lpstr>
      <vt:lpstr>平面图着色的例子  绝对近似</vt:lpstr>
      <vt:lpstr>最多程序存储问题</vt:lpstr>
      <vt:lpstr>例： L=10,n=4,(l1,l2,l3,l4)=(2,4,5,6)</vt:lpstr>
      <vt:lpstr>Slide 20</vt:lpstr>
      <vt:lpstr>Approximation algorithm</vt:lpstr>
      <vt:lpstr>Approximation Ratios</vt:lpstr>
      <vt:lpstr>Approximation Ratios</vt:lpstr>
      <vt:lpstr>点覆盖问题</vt:lpstr>
      <vt:lpstr>点覆盖的贪心算法</vt:lpstr>
      <vt:lpstr>贪心策略不一定得到最好结果</vt:lpstr>
      <vt:lpstr>点覆盖的另一个近似算法</vt:lpstr>
      <vt:lpstr>APPROX-VERTEX-COVER</vt:lpstr>
      <vt:lpstr>APPROX-VC是2-近似算法</vt:lpstr>
      <vt:lpstr>点覆盖的思考题</vt:lpstr>
      <vt:lpstr>关于点覆盖的开放问题</vt:lpstr>
      <vt:lpstr>连通支配集问题</vt:lpstr>
      <vt:lpstr>连通支配集的贪心算法</vt:lpstr>
      <vt:lpstr>连通支配集的难度</vt:lpstr>
      <vt:lpstr>子集和问题的近似算法</vt:lpstr>
      <vt:lpstr>子集和问题的指数时间算法</vt:lpstr>
      <vt:lpstr>子集和问题的指数时间算法</vt:lpstr>
      <vt:lpstr>子集和问题的完全多项式时间近似方案</vt:lpstr>
      <vt:lpstr>子集和问题的完全多项式时间近似方案</vt:lpstr>
      <vt:lpstr>子集和问题的完全多项式时间近似方案</vt:lpstr>
      <vt:lpstr>例子：</vt:lpstr>
      <vt:lpstr>算法 approxSubsetSum性能分析：</vt:lpstr>
      <vt:lpstr>Slide 43</vt:lpstr>
      <vt:lpstr>Slide 44</vt:lpstr>
      <vt:lpstr>Slide 45</vt:lpstr>
      <vt:lpstr>Slide 46</vt:lpstr>
      <vt:lpstr>Slide 47</vt:lpstr>
      <vt:lpstr>Slide 48</vt:lpstr>
      <vt:lpstr>Slide 49</vt:lpstr>
      <vt:lpstr>Slide 50</vt:lpstr>
      <vt:lpstr>Slide 51</vt:lpstr>
      <vt:lpstr>独立任务的调度  近似</vt:lpstr>
      <vt:lpstr>独立任务的调度</vt:lpstr>
      <vt:lpstr>独立任务的调度</vt:lpstr>
      <vt:lpstr>独立任务的调度</vt:lpstr>
      <vt:lpstr>Slide 56</vt:lpstr>
      <vt:lpstr>独立任务的调度 多项式时间近似方案</vt:lpstr>
      <vt:lpstr>Slide 58</vt:lpstr>
      <vt:lpstr>独立任务的调度</vt:lpstr>
      <vt:lpstr>The Euclidean traveling salesperson problem (ETSP) </vt:lpstr>
      <vt:lpstr>An approximation algorithm for ETSP</vt:lpstr>
      <vt:lpstr>An example for ETSP algorithm</vt:lpstr>
      <vt:lpstr>Slide 63</vt:lpstr>
      <vt:lpstr>Slide 64</vt:lpstr>
      <vt:lpstr>Slide 65</vt:lpstr>
      <vt:lpstr>Proof of approximate rate</vt:lpstr>
      <vt:lpstr>The bottleneck traveling salesperson problem (BTSP)</vt:lpstr>
      <vt:lpstr>An algorithm for finding an optimal solution</vt:lpstr>
      <vt:lpstr>An example for BTSP algorithm</vt:lpstr>
      <vt:lpstr>Theorem for Hamiltonian cycles</vt:lpstr>
      <vt:lpstr>An example for the theorem</vt:lpstr>
      <vt:lpstr>An approximation algorithm for BTSP</vt:lpstr>
      <vt:lpstr>An example</vt:lpstr>
      <vt:lpstr>Slide 74</vt:lpstr>
      <vt:lpstr>How good is the solution ?</vt:lpstr>
      <vt:lpstr>NP-completeness</vt:lpstr>
      <vt:lpstr>Slide 77</vt:lpstr>
      <vt:lpstr>The bin packing problem </vt:lpstr>
      <vt:lpstr>An approximation algorithm for the bin packing problem</vt:lpstr>
      <vt:lpstr>Proof of the approximate rate </vt:lpstr>
      <vt:lpstr>Knapsack problem</vt:lpstr>
      <vt:lpstr>Fractional knapsack problem</vt:lpstr>
      <vt:lpstr>The knapsack algorithm</vt:lpstr>
      <vt:lpstr>0/1 knapsack problem </vt:lpstr>
      <vt:lpstr>Polynomial-Time Approximation Schemes</vt:lpstr>
      <vt:lpstr>Knapsack:  PTAS</vt:lpstr>
      <vt:lpstr>Knapsack:  PTAS</vt:lpstr>
      <vt:lpstr>Knapsack:  PTAS</vt:lpstr>
      <vt:lpstr>A bad example</vt:lpstr>
      <vt:lpstr>Slide 90</vt:lpstr>
      <vt:lpstr>Slide 91</vt:lpstr>
      <vt:lpstr>Time complexity</vt:lpstr>
      <vt:lpstr>How good is the solution ?</vt:lpstr>
    </vt:vector>
  </TitlesOfParts>
  <Company>CS of SWUST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算法分析与设计 The Analysis and Design of Algorithms</dc:title>
  <dc:creator>YU Lasheng</dc:creator>
  <cp:lastModifiedBy>Riley</cp:lastModifiedBy>
  <cp:revision>188</cp:revision>
  <dcterms:created xsi:type="dcterms:W3CDTF">2005-08-20T01:59:54Z</dcterms:created>
  <dcterms:modified xsi:type="dcterms:W3CDTF">2013-11-20T08:36:27Z</dcterms:modified>
</cp:coreProperties>
</file>