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60" r:id="rId2"/>
  </p:sldMasterIdLst>
  <p:notesMasterIdLst>
    <p:notesMasterId r:id="rId75"/>
  </p:notesMasterIdLst>
  <p:handoutMasterIdLst>
    <p:handoutMasterId r:id="rId76"/>
  </p:handoutMasterIdLst>
  <p:sldIdLst>
    <p:sldId id="364" r:id="rId3"/>
    <p:sldId id="256" r:id="rId4"/>
    <p:sldId id="373" r:id="rId5"/>
    <p:sldId id="264" r:id="rId6"/>
    <p:sldId id="265" r:id="rId7"/>
    <p:sldId id="266" r:id="rId8"/>
    <p:sldId id="374" r:id="rId9"/>
    <p:sldId id="375" r:id="rId10"/>
    <p:sldId id="376" r:id="rId11"/>
    <p:sldId id="361" r:id="rId12"/>
    <p:sldId id="363" r:id="rId13"/>
    <p:sldId id="425" r:id="rId14"/>
    <p:sldId id="426" r:id="rId15"/>
    <p:sldId id="427" r:id="rId16"/>
    <p:sldId id="428" r:id="rId17"/>
    <p:sldId id="429" r:id="rId18"/>
    <p:sldId id="431" r:id="rId19"/>
    <p:sldId id="436" r:id="rId20"/>
    <p:sldId id="432" r:id="rId21"/>
    <p:sldId id="260" r:id="rId22"/>
    <p:sldId id="311" r:id="rId23"/>
    <p:sldId id="262" r:id="rId24"/>
    <p:sldId id="261" r:id="rId25"/>
    <p:sldId id="377" r:id="rId26"/>
    <p:sldId id="378" r:id="rId27"/>
    <p:sldId id="379" r:id="rId28"/>
    <p:sldId id="380" r:id="rId29"/>
    <p:sldId id="381" r:id="rId30"/>
    <p:sldId id="382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  <p:sldId id="448" r:id="rId43"/>
    <p:sldId id="449" r:id="rId44"/>
    <p:sldId id="450" r:id="rId45"/>
    <p:sldId id="451" r:id="rId46"/>
    <p:sldId id="452" r:id="rId47"/>
    <p:sldId id="453" r:id="rId48"/>
    <p:sldId id="383" r:id="rId49"/>
    <p:sldId id="454" r:id="rId50"/>
    <p:sldId id="405" r:id="rId51"/>
    <p:sldId id="406" r:id="rId52"/>
    <p:sldId id="407" r:id="rId53"/>
    <p:sldId id="408" r:id="rId54"/>
    <p:sldId id="409" r:id="rId55"/>
    <p:sldId id="410" r:id="rId56"/>
    <p:sldId id="411" r:id="rId57"/>
    <p:sldId id="412" r:id="rId58"/>
    <p:sldId id="413" r:id="rId59"/>
    <p:sldId id="414" r:id="rId60"/>
    <p:sldId id="415" r:id="rId61"/>
    <p:sldId id="416" r:id="rId62"/>
    <p:sldId id="417" r:id="rId63"/>
    <p:sldId id="418" r:id="rId64"/>
    <p:sldId id="419" r:id="rId65"/>
    <p:sldId id="420" r:id="rId66"/>
    <p:sldId id="421" r:id="rId67"/>
    <p:sldId id="457" r:id="rId68"/>
    <p:sldId id="422" r:id="rId69"/>
    <p:sldId id="423" r:id="rId70"/>
    <p:sldId id="456" r:id="rId71"/>
    <p:sldId id="433" r:id="rId72"/>
    <p:sldId id="434" r:id="rId73"/>
    <p:sldId id="435" r:id="rId74"/>
  </p:sldIdLst>
  <p:sldSz cx="9144000" cy="6858000" type="screen4x3"/>
  <p:notesSz cx="7104063" cy="10234613"/>
  <p:defaultTextStyle>
    <a:defPPr>
      <a:defRPr lang="en-CA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02"/>
    <p:restoredTop sz="94685"/>
  </p:normalViewPr>
  <p:slideViewPr>
    <p:cSldViewPr showGuides="1">
      <p:cViewPr varScale="1">
        <p:scale>
          <a:sx n="81" d="100"/>
          <a:sy n="81" d="100"/>
        </p:scale>
        <p:origin x="912" y="91"/>
      </p:cViewPr>
      <p:guideLst>
        <p:guide orient="horz" pos="21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9" tIns="49535" rIns="99069" bIns="49535" numCol="1" anchor="t" anchorCtr="0" compatLnSpc="1"/>
          <a:lstStyle>
            <a:lvl1pPr defTabSz="99060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Decrease and Conquer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975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9" tIns="49535" rIns="99069" bIns="49535" numCol="1" anchor="t" anchorCtr="0" compatLnSpc="1"/>
          <a:lstStyle>
            <a:lvl1pPr algn="r" defTabSz="99060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975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9" tIns="49535" rIns="99069" bIns="49535" numCol="1" anchor="b" anchorCtr="0" compatLnSpc="1"/>
          <a:lstStyle>
            <a:lvl1pPr defTabSz="99060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975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9" tIns="49535" rIns="99069" bIns="49535" numCol="1" anchor="b" anchorCtr="0" compatLnSpc="1"/>
          <a:lstStyle/>
          <a:p>
            <a:pPr lvl="0" algn="r" defTabSz="990600" eaLnBrk="1" hangingPunct="1">
              <a:buNone/>
            </a:pPr>
            <a:fld id="{9A0DB2DC-4C9A-4742-B13C-FB6460FD3503}" type="slidenum">
              <a:rPr lang="zh-CN" altLang="en-US" sz="1300" dirty="0">
                <a:latin typeface="Times New Roman" panose="02020603050405020304" pitchFamily="18" charset="0"/>
              </a:rPr>
              <a:t>‹#›</a:t>
            </a:fld>
            <a:endParaRPr lang="zh-CN" altLang="en-US" sz="13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9" tIns="49535" rIns="99069" bIns="49535" numCol="1" anchor="t" anchorCtr="0" compatLnSpc="1"/>
          <a:lstStyle>
            <a:lvl1pPr defTabSz="990600" eaLnBrk="1" hangingPunct="1">
              <a:defRPr sz="1300">
                <a:latin typeface="Tahoma" panose="020B0604030504040204" pitchFamily="34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CA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Decrease and Conquer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975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9" tIns="49535" rIns="99069" bIns="49535" numCol="1" anchor="t" anchorCtr="0" compatLnSpc="1"/>
          <a:lstStyle>
            <a:lvl1pPr algn="r" defTabSz="990600" eaLnBrk="1" hangingPunct="1">
              <a:defRPr sz="1300">
                <a:latin typeface="Tahoma" panose="020B0604030504040204" pitchFamily="34" charset="0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69938"/>
            <a:ext cx="5113337" cy="383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8588" cy="460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9" tIns="49535" rIns="99069" bIns="49535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975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9" tIns="49535" rIns="99069" bIns="49535" numCol="1" anchor="b" anchorCtr="0" compatLnSpc="1"/>
          <a:lstStyle>
            <a:lvl1pPr defTabSz="990600" eaLnBrk="1" hangingPunct="1">
              <a:defRPr sz="1300">
                <a:latin typeface="Tahoma" panose="020B0604030504040204" pitchFamily="34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9" tIns="49535" rIns="99069" bIns="49535" numCol="1" anchor="b" anchorCtr="0" compatLnSpc="1"/>
          <a:lstStyle/>
          <a:p>
            <a:pPr lvl="0" algn="r" defTabSz="990600" eaLnBrk="1" hangingPunct="1">
              <a:buNone/>
            </a:pPr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‹#›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lvl="0"/>
            <a:endParaRPr lang="zh-CN" altLang="en-US" dirty="0"/>
          </a:p>
        </p:txBody>
      </p:sp>
      <p:sp>
        <p:nvSpPr>
          <p:cNvPr id="77828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/>
          <a:lstStyle/>
          <a:p>
            <a:pPr lvl="0" defTabSz="990600" eaLnBrk="1" hangingPunct="1"/>
            <a:r>
              <a:rPr lang="zh-CN" altLang="en-CA" sz="1300" dirty="0">
                <a:latin typeface="Tahoma" panose="020B0604030504040204" pitchFamily="34" charset="0"/>
              </a:rPr>
              <a:t>Decrease and Conquer</a:t>
            </a:r>
          </a:p>
        </p:txBody>
      </p:sp>
      <p:sp>
        <p:nvSpPr>
          <p:cNvPr id="77829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1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17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marL="234950" lvl="0" indent="-234950" eaLnBrk="1" hangingPunct="1">
              <a:buFontTx/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18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marL="234950" lvl="0" indent="-234950" eaLnBrk="1" hangingPunct="1">
              <a:buFontTx/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19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marL="234950" lvl="0" indent="-234950" eaLnBrk="1" hangingPunct="1">
              <a:buFontTx/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/>
          <a:lstStyle/>
          <a:p>
            <a:pPr lvl="0" defTabSz="990600" eaLnBrk="1" hangingPunct="1"/>
            <a:r>
              <a:rPr lang="zh-CN" altLang="en-CA" sz="1300" dirty="0">
                <a:latin typeface="Tahoma" panose="020B0604030504040204" pitchFamily="34" charset="0"/>
              </a:rPr>
              <a:t>Decrease and Conquer</a:t>
            </a:r>
          </a:p>
        </p:txBody>
      </p:sp>
      <p:sp>
        <p:nvSpPr>
          <p:cNvPr id="9011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21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  <p:sp>
        <p:nvSpPr>
          <p:cNvPr id="9011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7" name="Rectangle 3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4837" cy="4603750"/>
          </a:xfrm>
          <a:ln/>
        </p:spPr>
        <p:txBody>
          <a:bodyPr wrap="square" lIns="99069" tIns="49535" rIns="99069" bIns="4953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/>
          <a:lstStyle/>
          <a:p>
            <a:pPr lvl="0" defTabSz="990600" eaLnBrk="1" hangingPunct="1"/>
            <a:r>
              <a:rPr lang="zh-CN" altLang="en-CA" sz="1300" dirty="0">
                <a:latin typeface="Tahoma" panose="020B0604030504040204" pitchFamily="34" charset="0"/>
              </a:rPr>
              <a:t>Decrease and Conquer</a:t>
            </a:r>
          </a:p>
        </p:txBody>
      </p:sp>
      <p:sp>
        <p:nvSpPr>
          <p:cNvPr id="9113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22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  <p:sp>
        <p:nvSpPr>
          <p:cNvPr id="9114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41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/>
          <a:lstStyle/>
          <a:p>
            <a:pPr lvl="0" defTabSz="990600" eaLnBrk="1" hangingPunct="1"/>
            <a:r>
              <a:rPr lang="zh-CN" altLang="en-CA" sz="1300" dirty="0">
                <a:latin typeface="Tahoma" panose="020B0604030504040204" pitchFamily="34" charset="0"/>
              </a:rPr>
              <a:t>Decrease and Conquer</a:t>
            </a:r>
          </a:p>
        </p:txBody>
      </p:sp>
      <p:sp>
        <p:nvSpPr>
          <p:cNvPr id="9216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25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  <p:sp>
        <p:nvSpPr>
          <p:cNvPr id="9216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5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lvl="0" eaLnBrk="1" hangingPunct="1"/>
            <a:r>
              <a:rPr lang="en-US" altLang="zh-CN" dirty="0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/>
          <a:lstStyle/>
          <a:p>
            <a:pPr lvl="0" defTabSz="990600" eaLnBrk="1" hangingPunct="1"/>
            <a:r>
              <a:rPr lang="zh-CN" altLang="en-CA" sz="1300" dirty="0">
                <a:latin typeface="Tahoma" panose="020B0604030504040204" pitchFamily="34" charset="0"/>
              </a:rPr>
              <a:t>Decrease and Conquer</a:t>
            </a:r>
          </a:p>
        </p:txBody>
      </p:sp>
      <p:sp>
        <p:nvSpPr>
          <p:cNvPr id="9318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26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  <p:sp>
        <p:nvSpPr>
          <p:cNvPr id="9318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9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lvl="0" eaLnBrk="1" hangingPunct="1"/>
            <a:r>
              <a:rPr lang="en-US" altLang="zh-CN" dirty="0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/>
          <a:lstStyle/>
          <a:p>
            <a:pPr lvl="0" defTabSz="990600" eaLnBrk="1" hangingPunct="1"/>
            <a:r>
              <a:rPr lang="zh-CN" altLang="en-CA" sz="1300" dirty="0">
                <a:latin typeface="Tahoma" panose="020B0604030504040204" pitchFamily="34" charset="0"/>
              </a:rPr>
              <a:t>Decrease and Conquer</a:t>
            </a:r>
          </a:p>
        </p:txBody>
      </p:sp>
      <p:sp>
        <p:nvSpPr>
          <p:cNvPr id="9421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27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  <p:sp>
        <p:nvSpPr>
          <p:cNvPr id="9421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3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/>
          <a:lstStyle/>
          <a:p>
            <a:pPr lvl="0" defTabSz="990600" eaLnBrk="1" hangingPunct="1"/>
            <a:r>
              <a:rPr lang="zh-CN" altLang="en-CA" sz="1300" dirty="0">
                <a:latin typeface="Tahoma" panose="020B0604030504040204" pitchFamily="34" charset="0"/>
              </a:rPr>
              <a:t>Decrease and Conquer</a:t>
            </a:r>
          </a:p>
        </p:txBody>
      </p:sp>
      <p:sp>
        <p:nvSpPr>
          <p:cNvPr id="9523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28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  <p:sp>
        <p:nvSpPr>
          <p:cNvPr id="9523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7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lvl="0" eaLnBrk="1" hangingPunct="1"/>
            <a:r>
              <a:rPr lang="en-US" altLang="zh-CN" dirty="0"/>
              <a:t> </a:t>
            </a:r>
            <a:r>
              <a:rPr lang="zh-CN" altLang="en-US" dirty="0"/>
              <a:t>走迷宫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/>
          <a:lstStyle/>
          <a:p>
            <a:pPr lvl="0" defTabSz="990600" eaLnBrk="1" hangingPunct="1"/>
            <a:r>
              <a:rPr lang="zh-CN" altLang="en-CA" sz="1300" dirty="0">
                <a:latin typeface="Tahoma" panose="020B0604030504040204" pitchFamily="34" charset="0"/>
              </a:rPr>
              <a:t>Decrease and Conquer</a:t>
            </a:r>
          </a:p>
        </p:txBody>
      </p:sp>
      <p:sp>
        <p:nvSpPr>
          <p:cNvPr id="9625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48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  <p:sp>
        <p:nvSpPr>
          <p:cNvPr id="9626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61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lvl="0" eaLnBrk="1" hangingPunct="1"/>
            <a:r>
              <a:rPr lang="en-US" altLang="zh-CN" dirty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/>
          <a:lstStyle/>
          <a:p>
            <a:pPr lvl="0" defTabSz="990600" eaLnBrk="1" hangingPunct="1"/>
            <a:r>
              <a:rPr lang="zh-CN" altLang="en-CA" sz="1300" dirty="0">
                <a:latin typeface="Tahoma" panose="020B0604030504040204" pitchFamily="34" charset="0"/>
              </a:rPr>
              <a:t>Decrease and Conquer</a:t>
            </a:r>
          </a:p>
        </p:txBody>
      </p:sp>
      <p:sp>
        <p:nvSpPr>
          <p:cNvPr id="7885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2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3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/>
          <a:lstStyle/>
          <a:p>
            <a:pPr lvl="0" defTabSz="990600" eaLnBrk="1" hangingPunct="1"/>
            <a:r>
              <a:rPr lang="zh-CN" altLang="en-CA" sz="1300" dirty="0">
                <a:latin typeface="Tahoma" panose="020B0604030504040204" pitchFamily="34" charset="0"/>
              </a:rPr>
              <a:t>Decrease and Conquer</a:t>
            </a:r>
          </a:p>
        </p:txBody>
      </p:sp>
      <p:sp>
        <p:nvSpPr>
          <p:cNvPr id="9728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49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  <p:sp>
        <p:nvSpPr>
          <p:cNvPr id="9728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5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/>
          <a:lstStyle/>
          <a:p>
            <a:pPr lvl="0" defTabSz="990600" eaLnBrk="1" hangingPunct="1"/>
            <a:r>
              <a:rPr lang="zh-CN" altLang="en-CA" sz="1300" dirty="0">
                <a:latin typeface="Tahoma" panose="020B0604030504040204" pitchFamily="34" charset="0"/>
              </a:rPr>
              <a:t>Decrease and Conquer</a:t>
            </a:r>
          </a:p>
        </p:txBody>
      </p:sp>
      <p:sp>
        <p:nvSpPr>
          <p:cNvPr id="9830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65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  <p:sp>
        <p:nvSpPr>
          <p:cNvPr id="9830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9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lvl="0" eaLnBrk="1" hangingPunct="1"/>
            <a:r>
              <a:rPr lang="en-US" altLang="zh-CN" dirty="0"/>
              <a:t>Use a tree.</a:t>
            </a:r>
            <a:endParaRPr lang="en-CA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/>
          <a:lstStyle/>
          <a:p>
            <a:pPr lvl="0" defTabSz="990600" eaLnBrk="1" hangingPunct="1"/>
            <a:r>
              <a:rPr lang="zh-CN" altLang="en-CA" sz="1300" dirty="0">
                <a:latin typeface="Tahoma" panose="020B0604030504040204" pitchFamily="34" charset="0"/>
              </a:rPr>
              <a:t>Decrease and Conquer</a:t>
            </a:r>
          </a:p>
        </p:txBody>
      </p:sp>
      <p:sp>
        <p:nvSpPr>
          <p:cNvPr id="9933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66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  <p:sp>
        <p:nvSpPr>
          <p:cNvPr id="9933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3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lvl="0" eaLnBrk="1" hangingPunct="1"/>
            <a:r>
              <a:rPr lang="en-US" altLang="zh-CN" dirty="0"/>
              <a:t>Use a tree.</a:t>
            </a:r>
            <a:endParaRPr lang="en-CA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/>
          <a:lstStyle/>
          <a:p>
            <a:pPr lvl="0" defTabSz="990600" eaLnBrk="1" hangingPunct="1"/>
            <a:r>
              <a:rPr lang="zh-CN" altLang="en-CA" sz="1300" dirty="0">
                <a:latin typeface="Tahoma" panose="020B0604030504040204" pitchFamily="34" charset="0"/>
              </a:rPr>
              <a:t>Decrease and Conquer</a:t>
            </a:r>
          </a:p>
        </p:txBody>
      </p:sp>
      <p:sp>
        <p:nvSpPr>
          <p:cNvPr id="10035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67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  <p:sp>
        <p:nvSpPr>
          <p:cNvPr id="10035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100357" name="Rectangle 3"/>
          <p:cNvSpPr>
            <a:spLocks noGrp="1"/>
          </p:cNvSpPr>
          <p:nvPr>
            <p:ph type="body" idx="1"/>
          </p:nvPr>
        </p:nvSpPr>
        <p:spPr>
          <a:xfrm>
            <a:off x="949325" y="4860925"/>
            <a:ext cx="5205413" cy="4608513"/>
          </a:xfrm>
          <a:ln/>
        </p:spPr>
        <p:txBody>
          <a:bodyPr wrap="square" lIns="93710" tIns="46855" rIns="93710" bIns="46855" anchor="t"/>
          <a:lstStyle/>
          <a:p>
            <a:pPr marL="227330" lvl="0" indent="-227330" eaLnBrk="1" hangingPunct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/>
          <a:lstStyle/>
          <a:p>
            <a:pPr lvl="0" defTabSz="990600" eaLnBrk="1" hangingPunct="1"/>
            <a:r>
              <a:rPr lang="zh-CN" altLang="en-CA" sz="1300" dirty="0">
                <a:latin typeface="Tahoma" panose="020B0604030504040204" pitchFamily="34" charset="0"/>
              </a:rPr>
              <a:t>Decrease and Conquer</a:t>
            </a:r>
          </a:p>
        </p:txBody>
      </p:sp>
      <p:sp>
        <p:nvSpPr>
          <p:cNvPr id="10137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68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  <p:sp>
        <p:nvSpPr>
          <p:cNvPr id="10138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81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latin typeface="Arial" panose="020B0604020202020204" pitchFamily="34" charset="0"/>
              </a:rPr>
              <a:t>69</a:t>
            </a:fld>
            <a:endParaRPr lang="en-US" altLang="zh-CN" sz="1300" dirty="0">
              <a:latin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lvl="0"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/>
          <a:lstStyle/>
          <a:p>
            <a:pPr lvl="0" defTabSz="990600" eaLnBrk="1" hangingPunct="1"/>
            <a:r>
              <a:rPr lang="zh-CN" altLang="en-CA" sz="1300" dirty="0">
                <a:latin typeface="Tahoma" panose="020B0604030504040204" pitchFamily="34" charset="0"/>
              </a:rPr>
              <a:t>Decrease and Conquer</a:t>
            </a:r>
          </a:p>
        </p:txBody>
      </p:sp>
      <p:sp>
        <p:nvSpPr>
          <p:cNvPr id="7987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5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  <p:sp>
        <p:nvSpPr>
          <p:cNvPr id="7987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7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latin typeface="Arial" panose="020B0604020202020204" pitchFamily="34" charset="0"/>
              </a:rPr>
              <a:t>9</a:t>
            </a:fld>
            <a:endParaRPr lang="en-US" altLang="zh-CN" sz="1300" dirty="0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lvl="0"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12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marL="234950" lvl="0" indent="-234950" eaLnBrk="1" hangingPunct="1">
              <a:buFontTx/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13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marL="234950" lvl="0" indent="-234950" eaLnBrk="1" hangingPunct="1">
              <a:buFontTx/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14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marL="234950" lvl="0" indent="-234950" eaLnBrk="1" hangingPunct="1">
              <a:buFontTx/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15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marL="234950" lvl="0" indent="-234950" eaLnBrk="1" hangingPunct="1">
              <a:buFontTx/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3438"/>
            <a:ext cx="3079750" cy="511175"/>
          </a:xfrm>
          <a:prstGeom prst="rect">
            <a:avLst/>
          </a:prstGeom>
          <a:noFill/>
          <a:ln w="9525">
            <a:noFill/>
          </a:ln>
        </p:spPr>
        <p:txBody>
          <a:bodyPr lIns="99069" tIns="49535" rIns="99069" bIns="49535" anchor="b"/>
          <a:lstStyle/>
          <a:p>
            <a:pPr lvl="0" algn="r" defTabSz="990600" eaLnBrk="1" hangingPunct="1"/>
            <a:fld id="{9A0DB2DC-4C9A-4742-B13C-FB6460FD3503}" type="slidenum">
              <a:rPr lang="zh-CN" altLang="en-CA" sz="1300" dirty="0">
                <a:latin typeface="Tahoma" panose="020B0604030504040204" pitchFamily="34" charset="0"/>
              </a:rPr>
              <a:t>16</a:t>
            </a:fld>
            <a:endParaRPr lang="zh-CN" altLang="en-CA" sz="1300" dirty="0">
              <a:latin typeface="Tahoma" panose="020B060403050404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>
          <a:xfrm>
            <a:off x="947738" y="4860925"/>
            <a:ext cx="5208587" cy="4603750"/>
          </a:xfrm>
          <a:ln/>
        </p:spPr>
        <p:txBody>
          <a:bodyPr wrap="square" lIns="99069" tIns="49535" rIns="99069" bIns="49535" anchor="t"/>
          <a:lstStyle/>
          <a:p>
            <a:pPr marL="234950" lvl="0" indent="-234950" eaLnBrk="1" hangingPunct="1">
              <a:buFontTx/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005DC54B-A926-4765-842F-17812D830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964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804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3733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95493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D88A7E06-72A6-494C-A563-550B2FDB6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3416B9-91F0-4EC8-9E1C-BDFE317D1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D8FAE-EB49-4F47-B152-4CF18BEB2E05}" type="datetime1">
              <a:rPr lang="zh-CN" altLang="en-US"/>
              <a:pPr>
                <a:defRPr/>
              </a:pPr>
              <a:t>2021/2/21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33772-AE25-49B3-B276-7D19164F1B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2006 winter   Central South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00F2A-F1A7-432E-B10E-3503822A36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DC7849-6DB1-4ED1-B06D-8D5FFC2E18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945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B03B23-26FA-4413-9AEF-188E911E4F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28DEA-1E0D-497D-8742-A346E2CB49F6}" type="datetime1">
              <a:rPr lang="zh-CN" altLang="en-US"/>
              <a:pPr>
                <a:defRPr/>
              </a:pPr>
              <a:t>2021/2/21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DDB894B-4F58-4B55-9602-25C0F51387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2006 winter   Central South University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73938C0-28C2-467A-B39B-858E53CF5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BB5A6-AEE6-4D57-99A5-8326653907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017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3827043-E22B-419E-9CE1-83BC16DEFE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EC596-5F4A-4909-9E9D-60C99BFAC490}" type="datetime1">
              <a:rPr lang="zh-CN" altLang="en-US"/>
              <a:pPr>
                <a:defRPr/>
              </a:pPr>
              <a:t>2021/2/21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8B4F921-C987-4DB6-80BD-526068253B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2006 winter   Central South University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F3BED98-6806-4828-8AB9-414D63C0CF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DC4F7-4C67-452B-B120-2436562F35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946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8D00F-CF18-4D5E-A96C-9B7685D704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F3177-0DD4-40CD-929B-2E9D4E2D1526}" type="datetime1">
              <a:rPr lang="zh-CN" altLang="en-US"/>
              <a:pPr>
                <a:defRPr/>
              </a:pPr>
              <a:t>2021/2/21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03B90C3-BC12-4545-BD55-0278259598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2006 winter   Central South University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3FE3D34-A296-4177-AC34-37B08F49E7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5C831-FEF3-4502-8A96-DE330F8EA8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462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13AEE-89EF-4BCE-89DA-90F06C494B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67E2E-32CC-49AC-8E8C-D5954FC70954}" type="datetime1">
              <a:rPr lang="zh-CN" altLang="en-US"/>
              <a:pPr>
                <a:defRPr/>
              </a:pPr>
              <a:t>2021/2/21</a:t>
            </a:fld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BB52E0-56FB-41B9-BBEB-6FBD51570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2006 winter   Central South University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469644-CDC4-481C-B50E-3F2C5C94EF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B7CB8-9704-4FDF-90CF-ADED637878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90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386FF67-3252-4A2F-887F-3B739DAC73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AB056-35A3-4A18-879B-8148FA4B6724}" type="datetime1">
              <a:rPr lang="zh-CN" altLang="en-US"/>
              <a:pPr>
                <a:defRPr/>
              </a:pPr>
              <a:t>2021/2/21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812723B-7663-48BD-B970-62F3A8127E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2006 winter   Central South University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63AB984-BFC9-4630-BA21-55F68DA69E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E9041-733C-48D3-B661-88724BF469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535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3DBDED4F-B9A1-43DA-A251-43B799A1C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84264-DEC5-4E90-B7A6-5542758A2159}" type="datetime1">
              <a:rPr lang="zh-CN" altLang="en-US"/>
              <a:pPr>
                <a:defRPr/>
              </a:pPr>
              <a:t>2021/2/21</a:t>
            </a:fld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B881338-E730-4F68-AF60-50D3F86CEE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2006 winter   Central South University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D928F16-88FE-4806-8BB2-2FDBFB8811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BD2A7-D88E-4AD9-9298-E571790A2E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05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0809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2E66072-4E79-4CC4-80E8-88E7FE31ED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32093-8BF8-447E-B97D-F09C13EBB5C5}" type="datetime1">
              <a:rPr lang="zh-CN" altLang="en-US"/>
              <a:pPr>
                <a:defRPr/>
              </a:pPr>
              <a:t>2021/2/21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03245A6-21BC-400B-9B88-1FE67ECCA7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2006 winter   Central South University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082017F-7BD7-4B7F-BA45-1918FB0964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72DDC-7C4F-4115-963A-8C671DC752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02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DD6FA3-98BC-42BC-A9F8-A880C8B385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87F68-4688-4BC8-AF76-4EEAE9ED022D}" type="datetime1">
              <a:rPr lang="zh-CN" altLang="en-US"/>
              <a:pPr>
                <a:defRPr/>
              </a:pPr>
              <a:t>2021/2/21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2332CE8-B6ED-40D5-87CF-BAC3204B66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2006 winter   Central South University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6B507E3-44D7-492A-8F4D-4FE6390DB4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50CDF-C958-457B-89CC-CE57989B4D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75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3D8082-630B-464D-A5E9-D4332C006C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4E0DE-3735-4362-AA5E-C08335238BA2}" type="datetime1">
              <a:rPr lang="zh-CN" altLang="en-US"/>
              <a:pPr>
                <a:defRPr/>
              </a:pPr>
              <a:t>2021/2/21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0DF31C2-6BB5-443B-8C2A-B736E360A8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2006 winter   Central South University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B82372-9373-4D00-B986-ADF706775D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4F7F4-7FA8-466A-BF8F-6CC54958A1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0234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29A16D1-2AC0-4915-AF06-96C998B33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6B1D8-682D-41A3-906A-4B7778A65DC4}" type="datetime1">
              <a:rPr lang="zh-CN" altLang="en-US"/>
              <a:pPr>
                <a:defRPr/>
              </a:pPr>
              <a:t>2021/2/21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957807A-5A20-457B-A3D4-D4492664CA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2006 winter   Central South University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83CFA63-16B3-4274-94AF-EF24FDB5A2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7DC16-68F1-4962-A366-92DBF6EBE0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498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E5561E-AB69-45AD-AA0C-818F2E6315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72C7A-1258-4E47-B990-DFB2421041DA}" type="datetime1">
              <a:rPr lang="zh-CN" altLang="en-US"/>
              <a:pPr>
                <a:defRPr/>
              </a:pPr>
              <a:t>2021/2/21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80AB11D-EB10-469D-9DB7-8E0CA1687C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2006 winter   Central South University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7352590-E067-46B6-8A4C-5DE3DA47C3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32251-9BD7-4471-AE9C-A2673DCCA5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0432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EB1693-4694-4927-AF07-098C87E505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2ECD9-32C1-45BD-813E-6BA77C9C587B}" type="datetime1">
              <a:rPr lang="zh-CN" altLang="en-US"/>
              <a:pPr>
                <a:defRPr/>
              </a:pPr>
              <a:t>2021/2/21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FC5D006-50D2-453A-A5B1-67D3592B2B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2006 winter   Central South University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D211D4C-B1D6-4A3F-B933-1297E9A866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6AF9D-E129-4F5D-99D8-F144137BE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938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73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3096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909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4936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977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02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145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444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4">
            <a:extLst>
              <a:ext uri="{FF2B5EF4-FFF2-40B4-BE49-F238E27FC236}">
                <a16:creationId xmlns:a16="http://schemas.microsoft.com/office/drawing/2014/main" id="{32C12502-BF1C-4C93-A670-79959938C9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5862638"/>
            <a:ext cx="9144001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8">
            <a:extLst>
              <a:ext uri="{FF2B5EF4-FFF2-40B4-BE49-F238E27FC236}">
                <a16:creationId xmlns:a16="http://schemas.microsoft.com/office/drawing/2014/main" id="{7DA2AC05-B0D9-4CE3-A920-221DF94D39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9800" y="284163"/>
            <a:ext cx="1854200" cy="900112"/>
          </a:xfrm>
          <a:prstGeom prst="rect">
            <a:avLst/>
          </a:prstGeom>
          <a:solidFill>
            <a:srgbClr val="FECC00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D01DC50D-625E-4466-8F70-BB7C67B1A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矩形 9">
            <a:extLst>
              <a:ext uri="{FF2B5EF4-FFF2-40B4-BE49-F238E27FC236}">
                <a16:creationId xmlns:a16="http://schemas.microsoft.com/office/drawing/2014/main" id="{6875442B-919D-42AC-B3FB-C0B8DFCBE2B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84163"/>
            <a:ext cx="7272338" cy="900112"/>
          </a:xfrm>
          <a:prstGeom prst="rect">
            <a:avLst/>
          </a:prstGeom>
          <a:solidFill>
            <a:srgbClr val="0033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4" name="Rectangle 2">
            <a:extLst>
              <a:ext uri="{FF2B5EF4-FFF2-40B4-BE49-F238E27FC236}">
                <a16:creationId xmlns:a16="http://schemas.microsoft.com/office/drawing/2014/main" id="{CE49AA26-DA64-4F4F-B601-F33ACA4D6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085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3800" dirty="0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93139B4-69F6-463A-ADA3-3B3ECD3BD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987995C-6ACB-40EA-9BB0-3C1C69F63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7D2902BC-0D0B-477D-B607-42FDF4683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5248C9BC-7B78-44FE-83F3-03C74E60FB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798" name="Rectangle 6">
            <a:extLst>
              <a:ext uri="{FF2B5EF4-FFF2-40B4-BE49-F238E27FC236}">
                <a16:creationId xmlns:a16="http://schemas.microsoft.com/office/drawing/2014/main" id="{D08B5C6D-B9DB-486F-82EF-8851099192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5267F52F-D6FD-48FA-9726-C4E3377C706C}" type="datetime1">
              <a:rPr lang="zh-CN" altLang="en-US"/>
              <a:pPr>
                <a:defRPr/>
              </a:pPr>
              <a:t>2021/2/21</a:t>
            </a:fld>
            <a:endParaRPr lang="en-US" altLang="zh-CN"/>
          </a:p>
        </p:txBody>
      </p:sp>
      <p:sp>
        <p:nvSpPr>
          <p:cNvPr id="161799" name="Rectangle 7">
            <a:extLst>
              <a:ext uri="{FF2B5EF4-FFF2-40B4-BE49-F238E27FC236}">
                <a16:creationId xmlns:a16="http://schemas.microsoft.com/office/drawing/2014/main" id="{A9576572-33EA-42B1-B5EE-9A33287AF2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 altLang="zh-CN"/>
              <a:t>2006 winter   Central South University</a:t>
            </a:r>
          </a:p>
        </p:txBody>
      </p:sp>
      <p:sp>
        <p:nvSpPr>
          <p:cNvPr id="161800" name="Rectangle 8">
            <a:extLst>
              <a:ext uri="{FF2B5EF4-FFF2-40B4-BE49-F238E27FC236}">
                <a16:creationId xmlns:a16="http://schemas.microsoft.com/office/drawing/2014/main" id="{9A28B30E-8D5A-4B0A-B3CD-DF25E94D28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6E41670-7793-4409-B8C1-F8E6F1E01C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8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min@mail.cs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15257578@qq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file:///E:\&#37073;&#29822;&#26377;&#20851;&#25945;&#23398;&#25991;&#26723;\algorithm%202012\algorithm2008\DFS.p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tags" Target="../tags/tag1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765175"/>
            <a:ext cx="87630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 marL="469900" marR="0" lvl="0" indent="-469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43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《</a:t>
            </a:r>
            <a:r>
              <a:rPr kumimoji="0" lang="zh-CN" altLang="en-US" sz="43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算法分析与设计</a:t>
            </a:r>
            <a:r>
              <a:rPr kumimoji="0" lang="en-US" altLang="zh-CN" sz="43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》</a:t>
            </a:r>
            <a:r>
              <a:rPr kumimoji="0" lang="en-US" altLang="zh-CN" sz="4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469900" marR="0" lvl="0" indent="-469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69900" marR="0" lvl="0" indent="-469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Analysis and Design of Computer Algorithms </a:t>
            </a:r>
          </a:p>
        </p:txBody>
      </p:sp>
      <p:sp>
        <p:nvSpPr>
          <p:cNvPr id="7171" name="Rectangle 3"/>
          <p:cNvSpPr/>
          <p:nvPr/>
        </p:nvSpPr>
        <p:spPr>
          <a:xfrm>
            <a:off x="971550" y="2636838"/>
            <a:ext cx="7391400" cy="38417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bg2"/>
              </a:buClr>
              <a:buFont typeface="Monotype Sorts"/>
            </a:pPr>
            <a:r>
              <a:rPr lang="zh-CN" altLang="en-US" sz="2400" b="1" dirty="0">
                <a:solidFill>
                  <a:srgbClr val="FF3399"/>
                </a:solidFill>
                <a:latin typeface="Verdana" panose="020B0604030504040204" pitchFamily="34" charset="0"/>
                <a:ea typeface="隶书" pitchFamily="49" charset="-122"/>
              </a:rPr>
              <a:t>中南大学计算机学院</a:t>
            </a:r>
            <a:endParaRPr lang="zh-CN" altLang="en-US" sz="2000" b="1" dirty="0">
              <a:solidFill>
                <a:srgbClr val="9966FF"/>
              </a:solidFill>
              <a:latin typeface="Verdana" panose="020B0604030504040204" pitchFamily="34" charset="0"/>
              <a:ea typeface="隶书" pitchFamily="49" charset="-122"/>
            </a:endParaRPr>
          </a:p>
          <a:p>
            <a:pPr algn="ctr" eaLnBrk="1" hangingPunct="1">
              <a:spcBef>
                <a:spcPct val="50000"/>
              </a:spcBef>
              <a:buClr>
                <a:schemeClr val="bg2"/>
              </a:buClr>
              <a:buFont typeface="Monotype Sorts"/>
            </a:pPr>
            <a:r>
              <a:rPr lang="en-US" altLang="zh-CN" sz="2000" b="1" dirty="0">
                <a:latin typeface="Verdana" panose="020B0604030504040204" pitchFamily="34" charset="0"/>
                <a:ea typeface="隶书" pitchFamily="49" charset="-122"/>
              </a:rPr>
              <a:t>School of Computer Science and Engineering</a:t>
            </a:r>
          </a:p>
          <a:p>
            <a:pPr algn="ctr" eaLnBrk="1" hangingPunct="1">
              <a:spcBef>
                <a:spcPct val="50000"/>
              </a:spcBef>
              <a:buClr>
                <a:schemeClr val="bg2"/>
              </a:buClr>
              <a:buFont typeface="Monotype Sorts"/>
            </a:pPr>
            <a:r>
              <a:rPr lang="en-US" altLang="zh-CN" sz="2000" b="1" dirty="0">
                <a:latin typeface="Verdana" panose="020B0604030504040204" pitchFamily="34" charset="0"/>
                <a:ea typeface="隶书" pitchFamily="49" charset="-122"/>
              </a:rPr>
              <a:t>Central South University</a:t>
            </a:r>
          </a:p>
          <a:p>
            <a:pPr algn="ctr" eaLnBrk="1" hangingPunct="1">
              <a:spcBef>
                <a:spcPct val="50000"/>
              </a:spcBef>
              <a:buClr>
                <a:schemeClr val="bg2"/>
              </a:buClr>
              <a:buFont typeface="Monotype Sorts"/>
            </a:pPr>
            <a:endParaRPr lang="en-US" altLang="zh-CN" sz="2000" b="1" dirty="0">
              <a:latin typeface="Verdana" panose="020B0604030504040204" pitchFamily="34" charset="0"/>
              <a:ea typeface="隶书" pitchFamily="49" charset="-122"/>
            </a:endParaRPr>
          </a:p>
          <a:p>
            <a:pPr algn="ctr" eaLnBrk="1" hangingPunct="1">
              <a:spcBef>
                <a:spcPct val="50000"/>
              </a:spcBef>
              <a:buClr>
                <a:schemeClr val="bg2"/>
              </a:buClr>
              <a:buFont typeface="Monotype Sorts"/>
            </a:pPr>
            <a:r>
              <a:rPr lang="zh-CN" altLang="en-US" sz="2800" b="1" dirty="0">
                <a:latin typeface="Verdana" panose="020B0604030504040204" pitchFamily="34" charset="0"/>
                <a:ea typeface="隶书" pitchFamily="49" charset="-122"/>
              </a:rPr>
              <a:t>主讲：李敏</a:t>
            </a:r>
          </a:p>
          <a:p>
            <a:pPr algn="ctr" eaLnBrk="1" hangingPunct="1">
              <a:spcBef>
                <a:spcPct val="50000"/>
              </a:spcBef>
              <a:buClr>
                <a:schemeClr val="bg2"/>
              </a:buClr>
              <a:buFont typeface="Monotype Sorts"/>
            </a:pPr>
            <a:r>
              <a:rPr lang="zh-CN" altLang="en-US" sz="2000" b="1" dirty="0">
                <a:latin typeface="Verdana" panose="020B0604030504040204" pitchFamily="34" charset="0"/>
                <a:ea typeface="隶书" pitchFamily="49" charset="-122"/>
              </a:rPr>
              <a:t>联系方式：</a:t>
            </a:r>
            <a:r>
              <a:rPr lang="en-US" altLang="zh-CN" sz="2000" b="1" dirty="0">
                <a:latin typeface="Verdana" panose="020B0604030504040204" pitchFamily="34" charset="0"/>
                <a:ea typeface="隶书" pitchFamily="49" charset="-122"/>
                <a:hlinkClick r:id="rId3"/>
              </a:rPr>
              <a:t>limin@mail.csu.edu.cn</a:t>
            </a:r>
            <a:endParaRPr lang="en-US" altLang="zh-CN" sz="2000" b="1" dirty="0">
              <a:latin typeface="Verdana" panose="020B0604030504040204" pitchFamily="34" charset="0"/>
              <a:ea typeface="隶书" pitchFamily="49" charset="-122"/>
            </a:endParaRPr>
          </a:p>
          <a:p>
            <a:pPr algn="ctr" eaLnBrk="1" hangingPunct="1">
              <a:spcBef>
                <a:spcPct val="50000"/>
              </a:spcBef>
              <a:buClr>
                <a:schemeClr val="bg2"/>
              </a:buClr>
              <a:buFont typeface="Monotype Sorts"/>
            </a:pPr>
            <a:r>
              <a:rPr lang="en-US" altLang="zh-CN" sz="2000" b="1" dirty="0">
                <a:latin typeface="Verdana" panose="020B0604030504040204" pitchFamily="34" charset="0"/>
                <a:ea typeface="隶书" pitchFamily="49" charset="-122"/>
              </a:rPr>
              <a:t>               </a:t>
            </a:r>
            <a:r>
              <a:rPr lang="en-US" altLang="zh-CN" sz="2000" b="1" dirty="0">
                <a:latin typeface="Verdana" panose="020B0604030504040204" pitchFamily="34" charset="0"/>
                <a:ea typeface="隶书" pitchFamily="49" charset="-122"/>
                <a:hlinkClick r:id="rId4"/>
              </a:rPr>
              <a:t>15257578@qq.com</a:t>
            </a:r>
            <a:endParaRPr lang="en-US" altLang="zh-CN" sz="2000" b="1" dirty="0">
              <a:latin typeface="Verdana" panose="020B0604030504040204" pitchFamily="34" charset="0"/>
              <a:ea typeface="隶书" pitchFamily="49" charset="-122"/>
            </a:endParaRPr>
          </a:p>
          <a:p>
            <a:pPr algn="ctr" eaLnBrk="1" hangingPunct="1">
              <a:spcBef>
                <a:spcPct val="50000"/>
              </a:spcBef>
              <a:buClr>
                <a:schemeClr val="bg2"/>
              </a:buClr>
              <a:buFont typeface="Monotype Sorts"/>
            </a:pPr>
            <a:r>
              <a:rPr lang="zh-CN" altLang="en-US" sz="2000" b="1" dirty="0">
                <a:latin typeface="Verdana" panose="020B0604030504040204" pitchFamily="34" charset="0"/>
                <a:ea typeface="隶书" pitchFamily="49" charset="-122"/>
              </a:rPr>
              <a:t>课程学习交流群：</a:t>
            </a:r>
            <a:r>
              <a:rPr lang="zh-CN" altLang="en-US" sz="2000" dirty="0">
                <a:latin typeface="Verdana" panose="020B0604030504040204" pitchFamily="34" charset="0"/>
              </a:rPr>
              <a:t> </a:t>
            </a:r>
            <a:r>
              <a:rPr lang="en-US" altLang="zh-CN" sz="2000" dirty="0">
                <a:latin typeface="Verdana" panose="020B0604030504040204" pitchFamily="34" charset="0"/>
              </a:rPr>
              <a:t>1055342934</a:t>
            </a:r>
            <a:endParaRPr lang="zh-CN" altLang="en-US" sz="2000" b="1" dirty="0">
              <a:latin typeface="Verdana" panose="020B0604030504040204" pitchFamily="34" charset="0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/>
          </p:cNvSpPr>
          <p:nvPr>
            <p:ph type="title"/>
          </p:nvPr>
        </p:nvSpPr>
        <p:spPr>
          <a:xfrm>
            <a:off x="574675" y="469106"/>
            <a:ext cx="8001000" cy="738188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Decrease-by-a-Constant-Factor Algorithm</a:t>
            </a:r>
            <a:r>
              <a:rPr lang="en-US" altLang="zh-CN" sz="4600" dirty="0">
                <a:latin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accent2"/>
                </a:solidFill>
                <a:latin typeface="Times New Roman" panose="02020603050405020304" pitchFamily="18" charset="0"/>
              </a:rPr>
              <a:t>(It’s very fast, do not happen often!)</a:t>
            </a:r>
          </a:p>
        </p:txBody>
      </p:sp>
      <p:sp>
        <p:nvSpPr>
          <p:cNvPr id="165891" name="Rectangle 3"/>
          <p:cNvSpPr>
            <a:spLocks noGrp="1"/>
          </p:cNvSpPr>
          <p:nvPr>
            <p:ph idx="1"/>
          </p:nvPr>
        </p:nvSpPr>
        <p:spPr>
          <a:xfrm>
            <a:off x="533400" y="1752600"/>
            <a:ext cx="8001000" cy="42672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假币问题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900" dirty="0">
                <a:latin typeface="Times New Roman" panose="02020603050405020304" pitchFamily="18" charset="0"/>
              </a:rPr>
              <a:t> 在n枚外观相同的硬币中，有一枚是假的</a:t>
            </a:r>
            <a:r>
              <a:rPr lang="zh-CN" altLang="en-US" sz="1900" dirty="0">
                <a:latin typeface="Times New Roman" panose="02020603050405020304" pitchFamily="18" charset="0"/>
              </a:rPr>
              <a:t>。</a:t>
            </a:r>
            <a:endParaRPr lang="en-US" altLang="zh-CN" sz="19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900" dirty="0">
                <a:latin typeface="Times New Roman" panose="02020603050405020304" pitchFamily="18" charset="0"/>
              </a:rPr>
              <a:t>假设我们知道假币比真币轻</a:t>
            </a:r>
            <a:r>
              <a:rPr lang="zh-CN" altLang="en-US" sz="1900" dirty="0">
                <a:latin typeface="Times New Roman" panose="02020603050405020304" pitchFamily="18" charset="0"/>
              </a:rPr>
              <a:t>或者</a:t>
            </a:r>
            <a:r>
              <a:rPr lang="en-US" altLang="zh-CN" sz="1900" dirty="0">
                <a:latin typeface="Times New Roman" panose="02020603050405020304" pitchFamily="18" charset="0"/>
              </a:rPr>
              <a:t>重</a:t>
            </a:r>
            <a:r>
              <a:rPr lang="zh-CN" altLang="en-US" sz="1900" dirty="0">
                <a:latin typeface="Times New Roman" panose="02020603050405020304" pitchFamily="18" charset="0"/>
              </a:rPr>
              <a:t>一些</a:t>
            </a:r>
            <a:r>
              <a:rPr lang="en-US" altLang="zh-CN" sz="1900" dirty="0">
                <a:latin typeface="Times New Roman" panose="02020603050405020304" pitchFamily="18" charset="0"/>
              </a:rPr>
              <a:t>-</a:t>
            </a:r>
            <a:r>
              <a:rPr lang="zh-CN" altLang="en-US" sz="1900" dirty="0">
                <a:latin typeface="Times New Roman" panose="02020603050405020304" pitchFamily="18" charset="0"/>
              </a:rPr>
              <a:t>这里</a:t>
            </a:r>
            <a:r>
              <a:rPr lang="en-US" altLang="zh-CN" sz="1900" dirty="0">
                <a:latin typeface="Times New Roman" panose="02020603050405020304" pitchFamily="18" charset="0"/>
              </a:rPr>
              <a:t>假设假币比真币轻。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解法</a:t>
            </a:r>
            <a:r>
              <a:rPr lang="en-US" altLang="zh-CN" sz="2000" dirty="0">
                <a:latin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900" dirty="0">
                <a:latin typeface="Times New Roman" panose="02020603050405020304" pitchFamily="18" charset="0"/>
              </a:rPr>
              <a:t>将n个硬币分成两堆，每堆[n/2]个硬币，如果n为奇数，留下一个额外的硬币</a:t>
            </a:r>
            <a:r>
              <a:rPr lang="zh-CN" altLang="en-US" sz="1900" dirty="0">
                <a:latin typeface="Times New Roman" panose="02020603050405020304" pitchFamily="18" charset="0"/>
              </a:rPr>
              <a:t>，</a:t>
            </a:r>
            <a:endParaRPr lang="en-US" altLang="zh-CN" sz="19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900" dirty="0">
                <a:latin typeface="Times New Roman" panose="02020603050405020304" pitchFamily="18" charset="0"/>
              </a:rPr>
              <a:t> 把这两堆</a:t>
            </a:r>
            <a:r>
              <a:rPr lang="zh-CN" altLang="en-US" sz="1900" dirty="0">
                <a:latin typeface="Times New Roman" panose="02020603050405020304" pitchFamily="18" charset="0"/>
              </a:rPr>
              <a:t>硬币</a:t>
            </a:r>
            <a:r>
              <a:rPr lang="en-US" altLang="zh-CN" sz="1900" dirty="0">
                <a:latin typeface="Times New Roman" panose="02020603050405020304" pitchFamily="18" charset="0"/>
              </a:rPr>
              <a:t>放在秤上。如果</a:t>
            </a:r>
            <a:r>
              <a:rPr lang="zh-CN" altLang="en-US" sz="1900" dirty="0">
                <a:latin typeface="Times New Roman" panose="02020603050405020304" pitchFamily="18" charset="0"/>
              </a:rPr>
              <a:t>两堆硬币</a:t>
            </a:r>
            <a:r>
              <a:rPr lang="en-US" altLang="zh-CN" sz="1900" dirty="0">
                <a:latin typeface="Times New Roman" panose="02020603050405020304" pitchFamily="18" charset="0"/>
              </a:rPr>
              <a:t>的重量相同，那么</a:t>
            </a:r>
            <a:r>
              <a:rPr lang="zh-CN" altLang="en-US" sz="1900" dirty="0">
                <a:latin typeface="Times New Roman" panose="02020603050405020304" pitchFamily="18" charset="0"/>
              </a:rPr>
              <a:t>留下</a:t>
            </a:r>
            <a:r>
              <a:rPr lang="en-US" altLang="zh-CN" sz="1900" dirty="0">
                <a:latin typeface="Times New Roman" panose="02020603050405020304" pitchFamily="18" charset="0"/>
              </a:rPr>
              <a:t>的</a:t>
            </a:r>
            <a:r>
              <a:rPr lang="zh-CN" altLang="en-US" sz="1900" dirty="0">
                <a:latin typeface="Times New Roman" panose="02020603050405020304" pitchFamily="18" charset="0"/>
              </a:rPr>
              <a:t>那枚</a:t>
            </a:r>
            <a:r>
              <a:rPr lang="en-US" altLang="zh-CN" sz="1900" dirty="0">
                <a:latin typeface="Times New Roman" panose="02020603050405020304" pitchFamily="18" charset="0"/>
              </a:rPr>
              <a:t>硬币一定是假的;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900" dirty="0">
                <a:latin typeface="Times New Roman" panose="02020603050405020304" pitchFamily="18" charset="0"/>
              </a:rPr>
              <a:t>否则，我们可以以</a:t>
            </a:r>
            <a:r>
              <a:rPr lang="zh-CN" altLang="en-US" sz="1900" dirty="0">
                <a:latin typeface="Times New Roman" panose="02020603050405020304" pitchFamily="18" charset="0"/>
              </a:rPr>
              <a:t>相同</a:t>
            </a:r>
            <a:r>
              <a:rPr lang="en-US" altLang="zh-CN" sz="1900" dirty="0">
                <a:latin typeface="Times New Roman" panose="02020603050405020304" pitchFamily="18" charset="0"/>
              </a:rPr>
              <a:t>的方式将</a:t>
            </a:r>
            <a:r>
              <a:rPr lang="zh-CN" altLang="en-US" sz="1900" dirty="0">
                <a:latin typeface="Times New Roman" panose="02020603050405020304" pitchFamily="18" charset="0"/>
              </a:rPr>
              <a:t>重量比较轻的那堆</a:t>
            </a:r>
            <a:r>
              <a:rPr lang="en-US" altLang="zh-CN" sz="1900" dirty="0">
                <a:latin typeface="Times New Roman" panose="02020603050405020304" pitchFamily="18" charset="0"/>
              </a:rPr>
              <a:t>硬币</a:t>
            </a:r>
            <a:r>
              <a:rPr lang="zh-CN" altLang="en-US" sz="1900" dirty="0">
                <a:latin typeface="Times New Roman" panose="02020603050405020304" pitchFamily="18" charset="0"/>
              </a:rPr>
              <a:t>再</a:t>
            </a:r>
            <a:r>
              <a:rPr lang="en-US" altLang="zh-CN" sz="1900" dirty="0">
                <a:latin typeface="Times New Roman" panose="02020603050405020304" pitchFamily="18" charset="0"/>
              </a:rPr>
              <a:t>分成两个子集。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900" i="1" dirty="0">
                <a:latin typeface="Times New Roman" panose="02020603050405020304" pitchFamily="18" charset="0"/>
              </a:rPr>
              <a:t>  W (n)=W(n/2)+  1   for n&gt;1,W(1)=0      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900" i="1" dirty="0">
                <a:latin typeface="Times New Roman" panose="02020603050405020304" pitchFamily="18" charset="0"/>
              </a:rPr>
              <a:t>           So  W(n )=log</a:t>
            </a:r>
            <a:r>
              <a:rPr lang="en-US" altLang="zh-CN" sz="19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1900" i="1" dirty="0"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800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1900" dirty="0">
              <a:latin typeface="Times New Roman" panose="02020603050405020304" pitchFamily="18" charset="0"/>
            </a:endParaRPr>
          </a:p>
        </p:txBody>
      </p:sp>
      <p:sp>
        <p:nvSpPr>
          <p:cNvPr id="14340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10</a:t>
            </a:fld>
            <a:endParaRPr lang="zh-CN" altLang="en-US" sz="1200" dirty="0"/>
          </a:p>
        </p:txBody>
      </p:sp>
      <p:sp>
        <p:nvSpPr>
          <p:cNvPr id="14339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14338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charRg st="1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1">
                                            <p:txEl>
                                              <p:charRg st="1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1">
                                            <p:txEl>
                                              <p:charRg st="1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1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1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charRg st="67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891">
                                            <p:txEl>
                                              <p:charRg st="67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891">
                                            <p:txEl>
                                              <p:charRg st="67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charRg st="198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1">
                                            <p:txEl>
                                              <p:charRg st="198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1">
                                            <p:txEl>
                                              <p:charRg st="198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charRg st="208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5891">
                                            <p:txEl>
                                              <p:charRg st="208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891">
                                            <p:txEl>
                                              <p:charRg st="208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charRg st="246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5891">
                                            <p:txEl>
                                              <p:charRg st="246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891">
                                            <p:txEl>
                                              <p:charRg st="246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charRg st="246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5891">
                                            <p:txEl>
                                              <p:charRg st="246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5891">
                                            <p:txEl>
                                              <p:charRg st="246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5891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5891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charRg st="246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5891">
                                            <p:txEl>
                                              <p:charRg st="246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5891">
                                            <p:txEl>
                                              <p:charRg st="246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2500" b="1" dirty="0">
                <a:latin typeface="Times New Roman" panose="02020603050405020304" pitchFamily="18" charset="0"/>
              </a:rPr>
              <a:t>以上</a:t>
            </a:r>
            <a:r>
              <a:rPr lang="en-US" altLang="zh-CN" sz="2500" b="1" dirty="0">
                <a:latin typeface="Times New Roman" panose="02020603050405020304" pitchFamily="18" charset="0"/>
              </a:rPr>
              <a:t>算法不是最有效的解决方案!</a:t>
            </a:r>
          </a:p>
        </p:txBody>
      </p:sp>
      <p:sp>
        <p:nvSpPr>
          <p:cNvPr id="167939" name="Rectangle 3"/>
          <p:cNvSpPr>
            <a:spLocks noGrp="1"/>
          </p:cNvSpPr>
          <p:nvPr>
            <p:ph idx="1"/>
          </p:nvPr>
        </p:nvSpPr>
        <p:spPr>
          <a:xfrm>
            <a:off x="381000" y="1905000"/>
            <a:ext cx="7772400" cy="4114800"/>
          </a:xfrm>
          <a:ln/>
        </p:spPr>
        <p:txBody>
          <a:bodyPr vert="horz" wrap="square" lIns="91440" tIns="45720" rIns="91440" bIns="45720" anchor="t"/>
          <a:lstStyle/>
          <a:p>
            <a:pPr lvl="1" eaLnBrk="1" hangingPunct="1"/>
            <a:r>
              <a:rPr lang="en-US" altLang="zh-CN" sz="2200" dirty="0">
                <a:latin typeface="Times New Roman" panose="02020603050405020304" pitchFamily="18" charset="0"/>
              </a:rPr>
              <a:t>把硬币分成三堆，每堆约n/3枚硬币。</a:t>
            </a:r>
          </a:p>
          <a:p>
            <a:pPr lvl="1" eaLnBrk="1" hangingPunct="1"/>
            <a:r>
              <a:rPr lang="en-US" altLang="zh-CN" sz="2200" dirty="0">
                <a:latin typeface="Times New Roman" panose="02020603050405020304" pitchFamily="18" charset="0"/>
              </a:rPr>
              <a:t>在对两</a:t>
            </a:r>
            <a:r>
              <a:rPr lang="zh-CN" altLang="en-US" sz="2200" dirty="0">
                <a:latin typeface="Times New Roman" panose="02020603050405020304" pitchFamily="18" charset="0"/>
              </a:rPr>
              <a:t>堆硬币</a:t>
            </a:r>
            <a:r>
              <a:rPr lang="en-US" altLang="zh-CN" sz="2200" dirty="0">
                <a:latin typeface="Times New Roman" panose="02020603050405020304" pitchFamily="18" charset="0"/>
              </a:rPr>
              <a:t>进行称重后，我们可以将</a:t>
            </a:r>
            <a:r>
              <a:rPr lang="zh-CN" altLang="en-US" sz="2200" dirty="0">
                <a:latin typeface="Times New Roman" panose="02020603050405020304" pitchFamily="18" charset="0"/>
              </a:rPr>
              <a:t>总体规模</a:t>
            </a:r>
            <a:r>
              <a:rPr lang="en-US" altLang="zh-CN" sz="2200" dirty="0">
                <a:latin typeface="Times New Roman" panose="02020603050405020304" pitchFamily="18" charset="0"/>
              </a:rPr>
              <a:t>减少三倍。 </a:t>
            </a:r>
          </a:p>
          <a:p>
            <a:pPr eaLnBrk="1" hangingPunct="1"/>
            <a:endParaRPr lang="en-US" altLang="zh-CN" sz="25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500" dirty="0">
                <a:latin typeface="Times New Roman" panose="02020603050405020304" pitchFamily="18" charset="0"/>
              </a:rPr>
              <a:t>      </a:t>
            </a:r>
            <a:r>
              <a:rPr lang="en-US" altLang="zh-CN" sz="2400" i="1" dirty="0">
                <a:latin typeface="Times New Roman" panose="02020603050405020304" pitchFamily="18" charset="0"/>
              </a:rPr>
              <a:t>W (n)=W(n/3)+  1   for n&gt;1,W(1)=0</a:t>
            </a:r>
          </a:p>
          <a:p>
            <a:pPr eaLnBrk="1" hangingPunct="1"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      So  W(n )=log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</a:p>
          <a:p>
            <a:pPr lvl="1" eaLnBrk="1" hangingPunct="1">
              <a:buNone/>
            </a:pPr>
            <a:endParaRPr lang="en-US" altLang="zh-CN" sz="2400" i="1" dirty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15364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11</a:t>
            </a:fld>
            <a:endParaRPr lang="zh-CN" altLang="en-US" sz="1200" dirty="0"/>
          </a:p>
        </p:txBody>
      </p:sp>
      <p:sp>
        <p:nvSpPr>
          <p:cNvPr id="15363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15362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charRg st="5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9">
                                            <p:txEl>
                                              <p:charRg st="5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charRg st="5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7939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939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charRg st="112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7939">
                                            <p:txEl>
                                              <p:charRg st="112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7939">
                                            <p:txEl>
                                              <p:charRg st="112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charRg st="112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7939">
                                            <p:txEl>
                                              <p:charRg st="112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7939">
                                            <p:txEl>
                                              <p:charRg st="112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457200" y="-133837"/>
            <a:ext cx="8001000" cy="1216025"/>
          </a:xfrm>
          <a:ln/>
        </p:spPr>
        <p:txBody>
          <a:bodyPr vert="horz" wrap="square" lIns="91440" tIns="45720" rIns="91440" bIns="45720" anchor="b"/>
          <a:lstStyle/>
          <a:p>
            <a:pPr marL="457200" indent="-457200"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寻找第</a:t>
            </a:r>
            <a:r>
              <a:rPr lang="en-US" altLang="zh-CN" sz="2800" b="1" dirty="0"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个最小的元素</a:t>
            </a:r>
          </a:p>
        </p:txBody>
      </p:sp>
      <p:sp>
        <p:nvSpPr>
          <p:cNvPr id="16391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12</a:t>
            </a:fld>
            <a:endParaRPr lang="zh-CN" altLang="en-US" sz="1200" dirty="0"/>
          </a:p>
        </p:txBody>
      </p:sp>
      <p:sp>
        <p:nvSpPr>
          <p:cNvPr id="16390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16389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16387" name="TextBox 6"/>
          <p:cNvSpPr txBox="1"/>
          <p:nvPr/>
        </p:nvSpPr>
        <p:spPr>
          <a:xfrm>
            <a:off x="609600" y="2133600"/>
            <a:ext cx="8305800" cy="119888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Verdana" panose="020B0604030504040204" pitchFamily="34" charset="0"/>
              </a:rPr>
              <a:t>问题</a:t>
            </a:r>
            <a:r>
              <a:rPr lang="en-US" altLang="zh-CN" sz="2400" dirty="0">
                <a:latin typeface="Verdana" panose="020B0604030504040204" pitchFamily="34" charset="0"/>
              </a:rPr>
              <a:t>:</a:t>
            </a:r>
          </a:p>
          <a:p>
            <a:pPr eaLnBrk="1" hangingPunct="1"/>
            <a:r>
              <a:rPr lang="en-US" altLang="zh-CN" sz="2400" dirty="0">
                <a:latin typeface="Verdana" panose="020B0604030504040204" pitchFamily="34" charset="0"/>
              </a:rPr>
              <a:t>给定</a:t>
            </a:r>
            <a:r>
              <a:rPr lang="en-US" altLang="zh-CN" sz="2400" dirty="0">
                <a:sym typeface="+mn-ea"/>
              </a:rPr>
              <a:t>保存</a:t>
            </a:r>
            <a:r>
              <a:rPr lang="zh-CN" altLang="en-US" sz="2400" dirty="0">
                <a:sym typeface="+mn-ea"/>
              </a:rPr>
              <a:t>了</a:t>
            </a:r>
            <a:r>
              <a:rPr lang="en-US" altLang="zh-CN" sz="2400" dirty="0">
                <a:sym typeface="+mn-ea"/>
              </a:rPr>
              <a:t>n个元素</a:t>
            </a:r>
            <a:r>
              <a:rPr lang="zh-CN" altLang="en-US" sz="2400" dirty="0">
                <a:sym typeface="+mn-ea"/>
              </a:rPr>
              <a:t>的</a:t>
            </a:r>
            <a:r>
              <a:rPr lang="en-US" altLang="zh-CN" sz="2400" dirty="0">
                <a:latin typeface="Verdana" panose="020B0604030504040204" pitchFamily="34" charset="0"/>
              </a:rPr>
              <a:t>a[]中(所有元素都不相同)，</a:t>
            </a:r>
            <a:r>
              <a:rPr lang="zh-CN" altLang="en-US" sz="2400" dirty="0">
                <a:latin typeface="Verdana" panose="020B0604030504040204" pitchFamily="34" charset="0"/>
              </a:rPr>
              <a:t>和</a:t>
            </a:r>
            <a:r>
              <a:rPr lang="en-US" altLang="zh-CN" sz="2400" dirty="0">
                <a:latin typeface="Verdana" panose="020B0604030504040204" pitchFamily="34" charset="0"/>
              </a:rPr>
              <a:t>一个整数k, 1≤k≤n，在O(n)时间内找到a[]中第k小的元素。</a:t>
            </a:r>
          </a:p>
        </p:txBody>
      </p:sp>
      <p:sp>
        <p:nvSpPr>
          <p:cNvPr id="27654" name="TextBox 7"/>
          <p:cNvSpPr txBox="1"/>
          <p:nvPr/>
        </p:nvSpPr>
        <p:spPr>
          <a:xfrm>
            <a:off x="685800" y="4191000"/>
            <a:ext cx="6934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latin typeface="Verdana" panose="020B0604030504040204" pitchFamily="34" charset="0"/>
              </a:rPr>
              <a:t>如果a[]</a:t>
            </a:r>
            <a:r>
              <a:rPr lang="zh-CN" altLang="en-US" sz="2400" dirty="0">
                <a:latin typeface="Verdana" panose="020B0604030504040204" pitchFamily="34" charset="0"/>
              </a:rPr>
              <a:t>有序</a:t>
            </a:r>
            <a:r>
              <a:rPr lang="en-US" altLang="zh-CN" sz="2400" dirty="0">
                <a:latin typeface="Verdana" panose="020B0604030504040204" pitchFamily="34" charset="0"/>
              </a:rPr>
              <a:t>，</a:t>
            </a:r>
            <a:r>
              <a:rPr lang="zh-CN" altLang="en-US" sz="2400" dirty="0">
                <a:latin typeface="Verdana" panose="020B0604030504040204" pitchFamily="34" charset="0"/>
              </a:rPr>
              <a:t>则</a:t>
            </a:r>
            <a:r>
              <a:rPr lang="en-US" altLang="zh-CN" sz="2400" dirty="0">
                <a:latin typeface="Verdana" panose="020B0604030504040204" pitchFamily="34" charset="0"/>
              </a:rPr>
              <a:t>a[k-1]</a:t>
            </a:r>
            <a:r>
              <a:rPr lang="zh-CN" altLang="en-US" sz="2400" dirty="0">
                <a:latin typeface="Verdana" panose="020B0604030504040204" pitchFamily="34" charset="0"/>
              </a:rPr>
              <a:t>就</a:t>
            </a:r>
            <a:r>
              <a:rPr lang="en-US" altLang="zh-CN" sz="2400" dirty="0">
                <a:latin typeface="Verdana" panose="020B0604030504040204" pitchFamily="34" charset="0"/>
              </a:rPr>
              <a:t>是第k个</a:t>
            </a:r>
            <a:r>
              <a:rPr lang="zh-CN" altLang="en-US" sz="2400" dirty="0">
                <a:latin typeface="Verdana" panose="020B0604030504040204" pitchFamily="34" charset="0"/>
              </a:rPr>
              <a:t>最小的</a:t>
            </a:r>
            <a:r>
              <a:rPr lang="en-US" altLang="zh-CN" sz="2400" dirty="0">
                <a:latin typeface="Verdana" panose="020B0604030504040204" pitchFamily="34" charset="0"/>
              </a:rPr>
              <a:t>元素。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/>
          </p:cNvSpPr>
          <p:nvPr>
            <p:ph type="title"/>
          </p:nvPr>
        </p:nvSpPr>
        <p:spPr>
          <a:xfrm>
            <a:off x="457200" y="-191293"/>
            <a:ext cx="8001000" cy="1216025"/>
          </a:xfrm>
          <a:ln/>
        </p:spPr>
        <p:txBody>
          <a:bodyPr vert="horz" wrap="square" lIns="91440" tIns="45720" rIns="91440" bIns="45720" anchor="b"/>
          <a:lstStyle/>
          <a:p>
            <a:pPr marL="457200" indent="-457200" eaLnBrk="1" hangingPunct="1"/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寻找第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个最小的元素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7411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13</a:t>
            </a:fld>
            <a:endParaRPr lang="zh-CN" altLang="en-US" sz="1200" dirty="0"/>
          </a:p>
        </p:txBody>
      </p:sp>
      <p:sp>
        <p:nvSpPr>
          <p:cNvPr id="17418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17410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17413" name="TextBox 11"/>
          <p:cNvSpPr txBox="1"/>
          <p:nvPr/>
        </p:nvSpPr>
        <p:spPr>
          <a:xfrm>
            <a:off x="152400" y="1747838"/>
            <a:ext cx="4876800" cy="460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latin typeface="Verdana" panose="020B0604030504040204" pitchFamily="34" charset="0"/>
              </a:rPr>
              <a:t>借用快速排序的</a:t>
            </a:r>
            <a:r>
              <a:rPr lang="zh-CN" altLang="en-US" sz="2400" dirty="0">
                <a:latin typeface="Verdana" panose="020B0604030504040204" pitchFamily="34" charset="0"/>
              </a:rPr>
              <a:t>思想</a:t>
            </a:r>
            <a:r>
              <a:rPr lang="en-US" altLang="zh-CN" sz="2400" dirty="0">
                <a:latin typeface="Verdana" panose="020B0604030504040204" pitchFamily="34" charset="0"/>
              </a:rPr>
              <a:t>。</a:t>
            </a:r>
          </a:p>
        </p:txBody>
      </p:sp>
      <p:sp>
        <p:nvSpPr>
          <p:cNvPr id="28678" name="TextBox 13"/>
          <p:cNvSpPr txBox="1"/>
          <p:nvPr/>
        </p:nvSpPr>
        <p:spPr>
          <a:xfrm>
            <a:off x="228600" y="2438400"/>
            <a:ext cx="81534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Verdana" panose="020B0604030504040204" pitchFamily="34" charset="0"/>
              </a:rPr>
              <a:t>划分</a:t>
            </a:r>
            <a:r>
              <a:rPr lang="en-US" altLang="zh-CN" sz="2400" dirty="0">
                <a:latin typeface="Verdana" panose="020B0604030504040204" pitchFamily="34" charset="0"/>
              </a:rPr>
              <a:t>:</a:t>
            </a:r>
          </a:p>
          <a:p>
            <a:pPr eaLnBrk="1" hangingPunct="1"/>
            <a:r>
              <a:rPr lang="zh-CN" altLang="en-US" sz="2400" dirty="0">
                <a:latin typeface="Verdana" panose="020B0604030504040204" pitchFamily="34" charset="0"/>
              </a:rPr>
              <a:t>用主元素</a:t>
            </a:r>
            <a:r>
              <a:rPr lang="en-US" altLang="zh-CN" sz="2400" dirty="0">
                <a:latin typeface="Verdana" panose="020B0604030504040204" pitchFamily="34" charset="0"/>
              </a:rPr>
              <a:t>x将数组分成两个子数组，</a:t>
            </a:r>
            <a:r>
              <a:rPr lang="zh-CN" altLang="en-US" sz="2400" dirty="0">
                <a:latin typeface="Verdana" panose="020B0604030504040204" pitchFamily="34" charset="0"/>
              </a:rPr>
              <a:t>使得</a:t>
            </a:r>
            <a:r>
              <a:rPr lang="en-US" altLang="zh-CN" sz="2400" dirty="0">
                <a:latin typeface="Verdana" panose="020B0604030504040204" pitchFamily="34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较小数组的所有元素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</a:rPr>
              <a:t>≤ x ≤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较大数组的所有元素</a:t>
            </a:r>
          </a:p>
        </p:txBody>
      </p:sp>
      <p:sp>
        <p:nvSpPr>
          <p:cNvPr id="28679" name="TextBox 14"/>
          <p:cNvSpPr txBox="1"/>
          <p:nvPr/>
        </p:nvSpPr>
        <p:spPr>
          <a:xfrm>
            <a:off x="1752600" y="4651375"/>
            <a:ext cx="1676400" cy="460375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Verdana" panose="020B0604030504040204" pitchFamily="34" charset="0"/>
              </a:rPr>
              <a:t>划分</a:t>
            </a:r>
          </a:p>
        </p:txBody>
      </p:sp>
      <p:sp>
        <p:nvSpPr>
          <p:cNvPr id="28680" name="右箭头 15"/>
          <p:cNvSpPr/>
          <p:nvPr/>
        </p:nvSpPr>
        <p:spPr>
          <a:xfrm>
            <a:off x="3657600" y="4656138"/>
            <a:ext cx="992188" cy="457200"/>
          </a:xfrm>
          <a:prstGeom prst="rightArrow">
            <a:avLst>
              <a:gd name="adj1" fmla="val 50000"/>
              <a:gd name="adj2" fmla="val 49993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/>
          <a:p>
            <a:pPr eaLnBrk="1" hangingPunct="1"/>
            <a:endParaRPr lang="zh-CN" altLang="en-US" sz="2400" dirty="0">
              <a:latin typeface="Verdana" panose="020B0604030504040204" pitchFamily="34" charset="0"/>
            </a:endParaRPr>
          </a:p>
        </p:txBody>
      </p:sp>
      <p:sp>
        <p:nvSpPr>
          <p:cNvPr id="28681" name="矩形 16"/>
          <p:cNvSpPr/>
          <p:nvPr/>
        </p:nvSpPr>
        <p:spPr>
          <a:xfrm>
            <a:off x="4800600" y="4503738"/>
            <a:ext cx="2209800" cy="829945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寻找第</a:t>
            </a:r>
            <a:r>
              <a:rPr lang="en-US" altLang="zh-CN" sz="2400" b="1" dirty="0">
                <a:latin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</a:rPr>
              <a:t>小的元素值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/>
      <p:bldP spid="28679" grpId="0" bldLvl="0" animBg="1"/>
      <p:bldP spid="28680" grpId="0" animBg="1"/>
      <p:bldP spid="2868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1216025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以快速排序为基础的解法</a:t>
            </a:r>
          </a:p>
        </p:txBody>
      </p:sp>
      <p:sp>
        <p:nvSpPr>
          <p:cNvPr id="18435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14</a:t>
            </a:fld>
            <a:endParaRPr lang="zh-CN" altLang="en-US" sz="1200" dirty="0"/>
          </a:p>
        </p:txBody>
      </p:sp>
      <p:sp>
        <p:nvSpPr>
          <p:cNvPr id="18438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18434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905000"/>
            <a:ext cx="8001000" cy="426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marR="0" indent="-469900" defTabSz="914400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defRPr/>
            </a:pPr>
            <a:r>
              <a:rPr kumimoji="0" lang="en-US" altLang="zh-CN" sz="2800" b="1" kern="0" cap="none" spc="0" normalizeH="0" baseline="0" noProof="0" dirty="0" err="1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+mn-cs"/>
              </a:rPr>
              <a:t>Findkelement</a:t>
            </a:r>
            <a:r>
              <a:rPr kumimoji="0" lang="en-US" altLang="zh-CN" sz="28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(A, p, q, k)</a:t>
            </a:r>
          </a:p>
          <a:p>
            <a:pPr marL="469900" marR="0" indent="-469900" defTabSz="914400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defRPr/>
            </a:pPr>
            <a:r>
              <a:rPr kumimoji="0" lang="en-US" altLang="zh-CN" sz="28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   if (p = q) return a[p];</a:t>
            </a:r>
          </a:p>
          <a:p>
            <a:pPr marL="469900" marR="0" indent="-469900" defTabSz="914400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defRPr/>
            </a:pPr>
            <a:r>
              <a:rPr kumimoji="0" lang="en-US" altLang="zh-CN" sz="28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   r = Partition(A, p, q);</a:t>
            </a:r>
          </a:p>
          <a:p>
            <a:pPr marL="469900" marR="0" indent="-469900" defTabSz="914400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defRPr/>
            </a:pPr>
            <a:r>
              <a:rPr kumimoji="0" lang="en-US" altLang="zh-CN" sz="28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   j=r-p+1;</a:t>
            </a:r>
          </a:p>
          <a:p>
            <a:pPr marL="469900" marR="0" indent="-469900" defTabSz="914400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defRPr/>
            </a:pPr>
            <a:r>
              <a:rPr kumimoji="0" lang="en-US" altLang="zh-CN" sz="2800" b="1" kern="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+mn-cs"/>
              </a:rPr>
              <a:t>   </a:t>
            </a:r>
            <a:r>
              <a:rPr kumimoji="0" lang="en-US" altLang="zh-CN" sz="28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if </a:t>
            </a:r>
            <a:r>
              <a:rPr kumimoji="0" lang="en-US" altLang="zh-CN" sz="2800" b="1" kern="0" cap="none" spc="0" normalizeH="0" baseline="0" noProof="0" dirty="0" err="1">
                <a:latin typeface="Times New Roman" panose="02020603050405020304" pitchFamily="18" charset="0"/>
                <a:ea typeface="+mn-ea"/>
                <a:cs typeface="+mn-cs"/>
              </a:rPr>
              <a:t>k≤j</a:t>
            </a:r>
            <a:r>
              <a:rPr kumimoji="0" lang="en-US" altLang="zh-CN" sz="28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  return </a:t>
            </a:r>
            <a:r>
              <a:rPr kumimoji="0" lang="en-US" altLang="zh-CN" sz="2800" b="1" kern="0" cap="none" spc="0" normalizeH="0" baseline="0" noProof="0" dirty="0" err="1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+mn-cs"/>
              </a:rPr>
              <a:t>Findkelemnt</a:t>
            </a:r>
            <a:r>
              <a:rPr kumimoji="0" lang="en-US" altLang="zh-CN" sz="2800" b="1" kern="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+mn-cs"/>
              </a:rPr>
              <a:t>(A, p, j, k)</a:t>
            </a:r>
            <a:r>
              <a:rPr kumimoji="0" lang="zh-CN" altLang="en-US" sz="2800" b="1" kern="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+mn-cs"/>
              </a:rPr>
              <a:t>；</a:t>
            </a:r>
            <a:endParaRPr kumimoji="0" lang="en-US" altLang="zh-CN" sz="2800" b="1" kern="0" cap="none" spc="0" normalizeH="0" baseline="0" noProof="0" dirty="0">
              <a:solidFill>
                <a:schemeClr val="hlink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69900" marR="0" indent="-469900" defTabSz="914400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defRPr/>
            </a:pPr>
            <a:r>
              <a:rPr kumimoji="0" lang="en-US" altLang="zh-CN" sz="2800" b="1" kern="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+mn-cs"/>
              </a:rPr>
              <a:t>   </a:t>
            </a:r>
            <a:r>
              <a:rPr kumimoji="0" lang="en-US" altLang="zh-CN" sz="28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else </a:t>
            </a:r>
          </a:p>
          <a:p>
            <a:pPr marL="469900" marR="0" indent="-469900" defTabSz="914400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defRPr/>
            </a:pPr>
            <a:r>
              <a:rPr kumimoji="0" lang="en-US" altLang="zh-CN" sz="28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      return </a:t>
            </a:r>
            <a:r>
              <a:rPr kumimoji="0" lang="en-US" altLang="zh-CN" sz="2800" b="1" kern="0" cap="none" spc="0" normalizeH="0" baseline="0" noProof="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Findkelemnt</a:t>
            </a:r>
            <a:r>
              <a:rPr kumimoji="0" lang="en-US" altLang="zh-CN" sz="2800" b="1" kern="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(A, j+1, q, k-j)</a:t>
            </a:r>
            <a:r>
              <a:rPr kumimoji="0" lang="zh-CN" altLang="en-US" sz="2800" b="1" kern="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0" lang="en-US" altLang="zh-CN" sz="2800" b="1" kern="0" cap="none" spc="0" normalizeH="0" baseline="0" noProof="0" dirty="0">
              <a:solidFill>
                <a:schemeClr val="hlink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>
          <a:xfrm>
            <a:off x="574675" y="-188912"/>
            <a:ext cx="8001000" cy="1216025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以快速排序为基础的解法</a:t>
            </a:r>
            <a:endParaRPr lang="en-CA" altLang="zh-CN" sz="2800" baseline="-25000" dirty="0">
              <a:latin typeface="Times New Roman" panose="02020603050405020304" pitchFamily="18" charset="0"/>
            </a:endParaRPr>
          </a:p>
        </p:txBody>
      </p:sp>
      <p:sp>
        <p:nvSpPr>
          <p:cNvPr id="19459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15</a:t>
            </a:fld>
            <a:endParaRPr lang="zh-CN" altLang="en-US" sz="1200" dirty="0"/>
          </a:p>
        </p:txBody>
      </p:sp>
      <p:sp>
        <p:nvSpPr>
          <p:cNvPr id="19465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19458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19461" name="TextBox 6"/>
          <p:cNvSpPr txBox="1"/>
          <p:nvPr/>
        </p:nvSpPr>
        <p:spPr>
          <a:xfrm>
            <a:off x="609600" y="1752600"/>
            <a:ext cx="5029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Verdana" panose="020B0604030504040204" pitchFamily="34" charset="0"/>
              </a:rPr>
              <a:t>最坏情况时间复杂度</a:t>
            </a:r>
            <a:r>
              <a:rPr lang="en-US" altLang="zh-CN" sz="2400" dirty="0">
                <a:latin typeface="Verdana" panose="020B0604030504040204" pitchFamily="34" charset="0"/>
              </a:rPr>
              <a:t>: O(n</a:t>
            </a:r>
            <a:r>
              <a:rPr lang="en-US" altLang="zh-CN" sz="2400" baseline="30000" dirty="0">
                <a:latin typeface="Verdana" panose="020B0604030504040204" pitchFamily="34" charset="0"/>
              </a:rPr>
              <a:t>2</a:t>
            </a:r>
            <a:r>
              <a:rPr lang="en-US" altLang="zh-CN" sz="2400" dirty="0">
                <a:latin typeface="Verdana" panose="020B0604030504040204" pitchFamily="34" charset="0"/>
              </a:rPr>
              <a:t>)</a:t>
            </a:r>
          </a:p>
        </p:txBody>
      </p:sp>
      <p:sp>
        <p:nvSpPr>
          <p:cNvPr id="34822" name="TextBox 7"/>
          <p:cNvSpPr txBox="1"/>
          <p:nvPr/>
        </p:nvSpPr>
        <p:spPr>
          <a:xfrm>
            <a:off x="609600" y="2286000"/>
            <a:ext cx="8534400" cy="42989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200" dirty="0">
                <a:latin typeface="Verdana" panose="020B0604030504040204" pitchFamily="34" charset="0"/>
              </a:rPr>
              <a:t>我们的目标</a:t>
            </a:r>
            <a:r>
              <a:rPr lang="en-US" altLang="zh-CN" sz="2200" dirty="0">
                <a:latin typeface="Verdana" panose="020B0604030504040204" pitchFamily="34" charset="0"/>
              </a:rPr>
              <a:t>: </a:t>
            </a:r>
            <a:r>
              <a:rPr lang="zh-CN" altLang="en-US" sz="2200" dirty="0">
                <a:latin typeface="Verdana" panose="020B0604030504040204" pitchFamily="34" charset="0"/>
              </a:rPr>
              <a:t>最坏情况下时间复杂度仍然是</a:t>
            </a:r>
            <a:r>
              <a:rPr lang="en-US" altLang="zh-CN" sz="2200" dirty="0">
                <a:latin typeface="Verdana" panose="020B0604030504040204" pitchFamily="34" charset="0"/>
              </a:rPr>
              <a:t>O(n).</a:t>
            </a:r>
          </a:p>
        </p:txBody>
      </p:sp>
      <p:pic>
        <p:nvPicPr>
          <p:cNvPr id="3482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63" y="2971800"/>
            <a:ext cx="6218237" cy="1390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5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608513"/>
            <a:ext cx="5467350" cy="14017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/>
          </p:cNvSpPr>
          <p:nvPr>
            <p:ph type="title"/>
          </p:nvPr>
        </p:nvSpPr>
        <p:spPr>
          <a:xfrm>
            <a:off x="574675" y="-146049"/>
            <a:ext cx="8001000" cy="1216025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寻找第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个最小的元素</a:t>
            </a:r>
            <a:endParaRPr lang="en-CA" altLang="zh-CN" sz="2800" baseline="-25000" dirty="0">
              <a:latin typeface="Times New Roman" panose="02020603050405020304" pitchFamily="18" charset="0"/>
            </a:endParaRPr>
          </a:p>
        </p:txBody>
      </p:sp>
      <p:sp>
        <p:nvSpPr>
          <p:cNvPr id="3078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16</a:t>
            </a:fld>
            <a:endParaRPr lang="zh-CN" altLang="en-US" sz="1200" dirty="0"/>
          </a:p>
        </p:txBody>
      </p:sp>
      <p:sp>
        <p:nvSpPr>
          <p:cNvPr id="3086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3077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3080" name="TextBox 6"/>
          <p:cNvSpPr txBox="1"/>
          <p:nvPr/>
        </p:nvSpPr>
        <p:spPr>
          <a:xfrm>
            <a:off x="76200" y="1671638"/>
            <a:ext cx="5029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Verdana" panose="020B0604030504040204" pitchFamily="34" charset="0"/>
              </a:rPr>
              <a:t>策略</a:t>
            </a:r>
            <a:r>
              <a:rPr lang="en-US" altLang="zh-CN" sz="2400" dirty="0">
                <a:latin typeface="Verdana" panose="020B0604030504040204" pitchFamily="34" charset="0"/>
              </a:rPr>
              <a:t>:</a:t>
            </a:r>
          </a:p>
        </p:txBody>
      </p:sp>
      <p:sp>
        <p:nvSpPr>
          <p:cNvPr id="3081" name="TextBox 6"/>
          <p:cNvSpPr txBox="1"/>
          <p:nvPr/>
        </p:nvSpPr>
        <p:spPr>
          <a:xfrm>
            <a:off x="228600" y="2205038"/>
            <a:ext cx="762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latin typeface="Verdana" panose="020B0604030504040204" pitchFamily="34" charset="0"/>
              </a:rPr>
              <a:t>(1) </a:t>
            </a:r>
            <a:r>
              <a:rPr lang="zh-CN" altLang="en-US" sz="2400" dirty="0">
                <a:latin typeface="Verdana" panose="020B0604030504040204" pitchFamily="34" charset="0"/>
              </a:rPr>
              <a:t>将</a:t>
            </a:r>
            <a:r>
              <a:rPr lang="en-US" altLang="zh-CN" sz="2400" dirty="0">
                <a:latin typeface="Verdana" panose="020B0604030504040204" pitchFamily="34" charset="0"/>
              </a:rPr>
              <a:t>a[]</a:t>
            </a:r>
            <a:r>
              <a:rPr lang="zh-CN" altLang="en-US" sz="2400" dirty="0">
                <a:latin typeface="Verdana" panose="020B0604030504040204" pitchFamily="34" charset="0"/>
              </a:rPr>
              <a:t>中的元素分成      组</a:t>
            </a:r>
            <a:r>
              <a:rPr lang="en-US" altLang="zh-CN" sz="2400" dirty="0">
                <a:latin typeface="Verdana" panose="020B0604030504040204" pitchFamily="34" charset="0"/>
              </a:rPr>
              <a:t> 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3543935" y="2257743"/>
          <a:ext cx="533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33400" imgH="355600" progId="Equation.DSMT4">
                  <p:embed/>
                </p:oleObj>
              </mc:Choice>
              <mc:Fallback>
                <p:oleObj r:id="rId3" imgW="533400" imgH="3556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3935" y="2257743"/>
                        <a:ext cx="5334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Box 6"/>
          <p:cNvSpPr txBox="1"/>
          <p:nvPr/>
        </p:nvSpPr>
        <p:spPr>
          <a:xfrm>
            <a:off x="228600" y="2733675"/>
            <a:ext cx="8915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latin typeface="Verdana" panose="020B0604030504040204" pitchFamily="34" charset="0"/>
              </a:rPr>
              <a:t>(2) 使用任意排序算法对每个组进行排序。</a:t>
            </a:r>
          </a:p>
        </p:txBody>
      </p:sp>
      <p:sp>
        <p:nvSpPr>
          <p:cNvPr id="3083" name="TextBox 6"/>
          <p:cNvSpPr txBox="1"/>
          <p:nvPr/>
        </p:nvSpPr>
        <p:spPr>
          <a:xfrm>
            <a:off x="228600" y="3343275"/>
            <a:ext cx="86106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latin typeface="Verdana" panose="020B0604030504040204" pitchFamily="34" charset="0"/>
              </a:rPr>
              <a:t>(3) 对于每一组，找到</a:t>
            </a:r>
            <a:r>
              <a:rPr lang="zh-CN" altLang="en-US" sz="2400" dirty="0">
                <a:latin typeface="Verdana" panose="020B0604030504040204" pitchFamily="34" charset="0"/>
              </a:rPr>
              <a:t>改组的</a:t>
            </a:r>
            <a:r>
              <a:rPr lang="en-US" altLang="zh-CN" sz="2400" dirty="0">
                <a:latin typeface="Verdana" panose="020B0604030504040204" pitchFamily="34" charset="0"/>
              </a:rPr>
              <a:t>中位数。然后，</a:t>
            </a:r>
            <a:r>
              <a:rPr lang="zh-CN" altLang="en-US" sz="2400" dirty="0">
                <a:latin typeface="Verdana" panose="020B0604030504040204" pitchFamily="34" charset="0"/>
              </a:rPr>
              <a:t>我们</a:t>
            </a:r>
            <a:r>
              <a:rPr lang="en-US" altLang="zh-CN" sz="2400" dirty="0">
                <a:latin typeface="Verdana" panose="020B0604030504040204" pitchFamily="34" charset="0"/>
              </a:rPr>
              <a:t>就有了     </a:t>
            </a:r>
            <a:r>
              <a:rPr lang="zh-CN" altLang="en-US" sz="2400" dirty="0">
                <a:latin typeface="Verdana" panose="020B0604030504040204" pitchFamily="34" charset="0"/>
              </a:rPr>
              <a:t>个</a:t>
            </a:r>
            <a:r>
              <a:rPr lang="en-US" altLang="zh-CN" sz="2400" dirty="0">
                <a:latin typeface="Verdana" panose="020B0604030504040204" pitchFamily="34" charset="0"/>
              </a:rPr>
              <a:t>中值元素。</a:t>
            </a:r>
          </a:p>
        </p:txBody>
      </p:sp>
      <p:graphicFrame>
        <p:nvGraphicFramePr>
          <p:cNvPr id="3075" name="Object 7"/>
          <p:cNvGraphicFramePr>
            <a:graphicFrameLocks noChangeAspect="1"/>
          </p:cNvGraphicFramePr>
          <p:nvPr/>
        </p:nvGraphicFramePr>
        <p:xfrm>
          <a:off x="7938135" y="3438843"/>
          <a:ext cx="533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33400" imgH="355600" progId="Equation.DSMT4">
                  <p:embed/>
                </p:oleObj>
              </mc:Choice>
              <mc:Fallback>
                <p:oleObj r:id="rId5" imgW="533400" imgH="3556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38135" y="3438843"/>
                        <a:ext cx="5334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Box 6"/>
          <p:cNvSpPr txBox="1"/>
          <p:nvPr/>
        </p:nvSpPr>
        <p:spPr>
          <a:xfrm>
            <a:off x="228600" y="4270375"/>
            <a:ext cx="86106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latin typeface="Verdana" panose="020B0604030504040204" pitchFamily="34" charset="0"/>
              </a:rPr>
              <a:t>(4) </a:t>
            </a:r>
            <a:r>
              <a:rPr lang="zh-CN" altLang="en-US" sz="2400" dirty="0">
                <a:latin typeface="Verdana" panose="020B0604030504040204" pitchFamily="34" charset="0"/>
              </a:rPr>
              <a:t>用</a:t>
            </a:r>
            <a:r>
              <a:rPr lang="en-US" altLang="zh-CN" sz="2400" dirty="0">
                <a:latin typeface="Verdana" panose="020B0604030504040204" pitchFamily="34" charset="0"/>
              </a:rPr>
              <a:t>M</a:t>
            </a:r>
            <a:r>
              <a:rPr lang="zh-CN" altLang="en-US" sz="2400" dirty="0">
                <a:latin typeface="Verdana" panose="020B0604030504040204" pitchFamily="34" charset="0"/>
              </a:rPr>
              <a:t>表示中值元素的集合，</a:t>
            </a:r>
            <a:r>
              <a:rPr lang="en-US" altLang="zh-CN" sz="2400" dirty="0">
                <a:latin typeface="Verdana" panose="020B0604030504040204" pitchFamily="34" charset="0"/>
              </a:rPr>
              <a:t> |M|=      </a:t>
            </a:r>
            <a:r>
              <a:rPr lang="zh-CN" altLang="en-US" sz="2400" dirty="0">
                <a:latin typeface="Verdana" panose="020B0604030504040204" pitchFamily="34" charset="0"/>
              </a:rPr>
              <a:t>。</a:t>
            </a:r>
            <a:r>
              <a:rPr lang="en-US" altLang="zh-CN" sz="2400" dirty="0">
                <a:latin typeface="Verdana" panose="020B0604030504040204" pitchFamily="34" charset="0"/>
              </a:rPr>
              <a:t>递归地找到M的中值元素，用x表示。  </a:t>
            </a:r>
          </a:p>
        </p:txBody>
      </p:sp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5423535" y="4327843"/>
          <a:ext cx="533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533400" imgH="355600" progId="Equation.DSMT4">
                  <p:embed/>
                </p:oleObj>
              </mc:Choice>
              <mc:Fallback>
                <p:oleObj r:id="rId7" imgW="533400" imgH="3556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23535" y="4327843"/>
                        <a:ext cx="5334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Box 6"/>
          <p:cNvSpPr txBox="1"/>
          <p:nvPr/>
        </p:nvSpPr>
        <p:spPr>
          <a:xfrm>
            <a:off x="228600" y="5100320"/>
            <a:ext cx="49758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latin typeface="Verdana" panose="020B0604030504040204" pitchFamily="34" charset="0"/>
              </a:rPr>
              <a:t>(5) 用x</a:t>
            </a:r>
            <a:r>
              <a:rPr lang="zh-CN" altLang="en-US" sz="2400" dirty="0">
                <a:latin typeface="Verdana" panose="020B0604030504040204" pitchFamily="34" charset="0"/>
              </a:rPr>
              <a:t>作为主元素</a:t>
            </a:r>
            <a:r>
              <a:rPr lang="en-US" altLang="zh-CN" sz="2400" dirty="0">
                <a:latin typeface="Verdana" panose="020B0604030504040204" pitchFamily="34" charset="0"/>
              </a:rPr>
              <a:t>来划分</a:t>
            </a:r>
            <a:r>
              <a:rPr lang="zh-CN" altLang="en-US" sz="2400" dirty="0">
                <a:latin typeface="Verdana" panose="020B0604030504040204" pitchFamily="34" charset="0"/>
              </a:rPr>
              <a:t>数列</a:t>
            </a:r>
            <a:r>
              <a:rPr lang="en-US" altLang="zh-CN" sz="2400" dirty="0">
                <a:latin typeface="Verdana" panose="020B0604030504040204" pitchFamily="34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2" grpId="0"/>
      <p:bldP spid="3083" grpId="0"/>
      <p:bldP spid="3084" grpId="0"/>
      <p:bldP spid="30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574675" y="-114300"/>
            <a:ext cx="8001000" cy="1216025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寻找第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个最小的元素</a:t>
            </a:r>
            <a:endParaRPr lang="en-CA" altLang="zh-CN" sz="2800" baseline="-25000" dirty="0">
              <a:latin typeface="Times New Roman" panose="02020603050405020304" pitchFamily="18" charset="0"/>
            </a:endParaRPr>
          </a:p>
        </p:txBody>
      </p:sp>
      <p:sp>
        <p:nvSpPr>
          <p:cNvPr id="20483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17</a:t>
            </a:fld>
            <a:endParaRPr lang="zh-CN" altLang="en-US" sz="1200" dirty="0"/>
          </a:p>
        </p:txBody>
      </p:sp>
      <p:sp>
        <p:nvSpPr>
          <p:cNvPr id="20491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20482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228600" y="1698625"/>
            <a:ext cx="4648200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5000"/>
              </a:lnSpc>
              <a:spcBef>
                <a:spcPts val="0"/>
              </a:spcBef>
              <a:buClrTx/>
              <a:buSzTx/>
              <a:buFontTx/>
              <a:tabLst>
                <a:tab pos="733425" algn="l"/>
              </a:tabLst>
              <a:defRPr/>
            </a:pP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如何得到递归关系?</a:t>
            </a:r>
          </a:p>
        </p:txBody>
      </p:sp>
      <p:pic>
        <p:nvPicPr>
          <p:cNvPr id="32774" name="Picture 4" descr="t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1676400"/>
            <a:ext cx="3708400" cy="2278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2870200"/>
            <a:ext cx="4648200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5000"/>
              </a:lnSpc>
              <a:spcBef>
                <a:spcPts val="0"/>
              </a:spcBef>
              <a:buClrTx/>
              <a:buSzTx/>
              <a:buFontTx/>
              <a:tabLst>
                <a:tab pos="733425" algn="l"/>
              </a:tabLst>
              <a:defRPr/>
            </a:pP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有多少元素小于主元</a:t>
            </a:r>
            <a:r>
              <a:rPr kumimoji="0" lang="zh-CN" altLang="en-US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素</a:t>
            </a: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x?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8600" y="3886200"/>
            <a:ext cx="8534400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5000"/>
              </a:lnSpc>
              <a:spcBef>
                <a:spcPts val="0"/>
              </a:spcBef>
              <a:buClrTx/>
              <a:buSzTx/>
              <a:buFontTx/>
              <a:tabLst>
                <a:tab pos="733425" algn="l"/>
              </a:tabLst>
              <a:defRPr/>
            </a:pP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(1) 在每一组中，有两个元素小于这一组的中位数</a:t>
            </a:r>
            <a:r>
              <a:rPr kumimoji="0" lang="zh-CN" altLang="en-US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；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8600" y="4724400"/>
            <a:ext cx="7162800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5000"/>
              </a:lnSpc>
              <a:spcBef>
                <a:spcPts val="0"/>
              </a:spcBef>
              <a:buClrTx/>
              <a:buSzTx/>
              <a:buFontTx/>
              <a:tabLst>
                <a:tab pos="733425" algn="l"/>
              </a:tabLst>
              <a:defRPr/>
            </a:pP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(2) 有多少是小于x的?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8600" y="5313363"/>
            <a:ext cx="8534400" cy="55308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5000"/>
              </a:lnSpc>
              <a:spcBef>
                <a:spcPts val="0"/>
              </a:spcBef>
              <a:buClrTx/>
              <a:buSzTx/>
              <a:buFontTx/>
              <a:tabLst>
                <a:tab pos="733425" algn="l"/>
              </a:tabLst>
              <a:defRPr/>
            </a:pP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cs typeface="+mn-cs"/>
              </a:rPr>
              <a:t>至少有3n/10个元素小于主元</a:t>
            </a:r>
            <a:r>
              <a:rPr kumimoji="0" lang="zh-CN" altLang="en-US" sz="2400" b="1" kern="0" cap="none" spc="0" normalizeH="0" baseline="0" noProof="0" dirty="0">
                <a:latin typeface="Times New Roman" panose="02020603050405020304" pitchFamily="18" charset="0"/>
                <a:cs typeface="+mn-cs"/>
              </a:rPr>
              <a:t>素</a:t>
            </a: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cs typeface="+mn-cs"/>
              </a:rPr>
              <a:t>x。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8" grpId="0"/>
      <p:bldP spid="9" grpId="0"/>
      <p:bldP spid="1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574675" y="-107115"/>
            <a:ext cx="8001000" cy="1216025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寻找第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个最小的元素</a:t>
            </a:r>
            <a:endParaRPr lang="en-CA" altLang="zh-CN" sz="2800" baseline="-25000" dirty="0">
              <a:latin typeface="Times New Roman" panose="02020603050405020304" pitchFamily="18" charset="0"/>
            </a:endParaRPr>
          </a:p>
        </p:txBody>
      </p:sp>
      <p:sp>
        <p:nvSpPr>
          <p:cNvPr id="21507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18</a:t>
            </a:fld>
            <a:endParaRPr lang="zh-CN" altLang="en-US" sz="1200" dirty="0"/>
          </a:p>
        </p:txBody>
      </p:sp>
      <p:sp>
        <p:nvSpPr>
          <p:cNvPr id="21510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21506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-228600" y="1524000"/>
            <a:ext cx="9906000" cy="4786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5000"/>
              </a:lnSpc>
              <a:spcBef>
                <a:spcPts val="0"/>
              </a:spcBef>
              <a:buClrTx/>
              <a:buSzTx/>
              <a:buFontTx/>
              <a:tabLst>
                <a:tab pos="733425" algn="l"/>
              </a:tabLst>
              <a:defRPr/>
            </a:pP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  Select(a[],k) //T(n)</a:t>
            </a:r>
          </a:p>
          <a:p>
            <a:pPr marL="469900" marR="0" indent="-469900" defTabSz="914400"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buSzTx/>
              <a:buFontTx/>
              <a:tabLst>
                <a:tab pos="733425" algn="l"/>
              </a:tabLst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1. if size of a[] is less than 10, sort [] using any sorting algorithm;</a:t>
            </a:r>
          </a:p>
          <a:p>
            <a:pPr marL="469900" marR="0" indent="-469900" defTabSz="914400"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buSzTx/>
              <a:buFontTx/>
              <a:tabLst>
                <a:tab pos="733425" algn="l"/>
              </a:tabLst>
              <a:defRPr/>
            </a:pP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   2. Divide a[] into M=</a:t>
            </a: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</a:t>
            </a: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n/5</a:t>
            </a: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 groups, each of which has size 5;</a:t>
            </a:r>
            <a:endParaRPr kumimoji="0" lang="zh-CN" altLang="en-US" sz="2400" b="1" kern="0" cap="none" spc="0" normalizeH="0" baseline="0" noProof="0" dirty="0"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469900" marR="0" indent="-469900" defTabSz="914400"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buSzTx/>
              <a:buFontTx/>
              <a:tabLst>
                <a:tab pos="733425" algn="l"/>
              </a:tabLst>
              <a:defRPr/>
            </a:pPr>
            <a:r>
              <a:rPr kumimoji="0" lang="zh-CN" altLang="en-US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 </a:t>
            </a: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3. Find the median of each group and denote the set of medians by M;</a:t>
            </a:r>
          </a:p>
          <a:p>
            <a:pPr marL="469900" marR="0" indent="-469900" defTabSz="914400"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buSzTx/>
              <a:buFontTx/>
              <a:tabLst>
                <a:tab pos="733425" algn="l"/>
              </a:tabLst>
              <a:defRPr/>
            </a:pP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 4</a:t>
            </a:r>
            <a:r>
              <a:rPr kumimoji="0" lang="zh-CN" altLang="en-US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．</a:t>
            </a:r>
            <a:r>
              <a:rPr kumimoji="0" lang="en-US" altLang="zh-CN" sz="2400" b="1" kern="0" cap="none" spc="0" normalizeH="0" baseline="0" noProof="0" dirty="0" err="1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x</a:t>
            </a:r>
            <a:r>
              <a:rPr kumimoji="0" lang="en-US" altLang="zh-CN" sz="2400" b="1" kern="0" cap="none" spc="0" normalizeH="0" baseline="0" noProof="0" dirty="0" err="1"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(M,</a:t>
            </a: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</a:t>
            </a: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|M|/2</a:t>
            </a: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</a:t>
            </a: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);</a:t>
            </a: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        //T(</a:t>
            </a: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n/5</a:t>
            </a: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)</a:t>
            </a:r>
          </a:p>
          <a:p>
            <a:pPr marL="469900" marR="0" indent="-469900" defTabSz="914400"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buSzTx/>
              <a:buFontTx/>
              <a:tabLst>
                <a:tab pos="733425" algn="l"/>
              </a:tabLst>
              <a:defRPr/>
            </a:pP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 5</a:t>
            </a:r>
            <a:r>
              <a:rPr kumimoji="0" lang="zh-CN" altLang="en-US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．</a:t>
            </a: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Compare the elements of a[] with x; </a:t>
            </a:r>
          </a:p>
          <a:p>
            <a:pPr marL="469900" marR="0" indent="-469900" defTabSz="914400"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buSzTx/>
              <a:buFontTx/>
              <a:tabLst>
                <a:tab pos="733425" algn="l"/>
              </a:tabLst>
              <a:defRPr/>
            </a:pP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      Let S1 be the set of elements less than x, and </a:t>
            </a:r>
          </a:p>
          <a:p>
            <a:pPr marL="469900" marR="0" indent="-469900" defTabSz="914400"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buSzTx/>
              <a:buFontTx/>
              <a:tabLst>
                <a:tab pos="733425" algn="l"/>
              </a:tabLst>
              <a:defRPr/>
            </a:pP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      let S2 be the set of elements larger than x;</a:t>
            </a:r>
          </a:p>
          <a:p>
            <a:pPr marL="469900" marR="0" indent="-469900" defTabSz="914400"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buSzTx/>
              <a:buFontTx/>
              <a:tabLst>
                <a:tab pos="733425" algn="l"/>
              </a:tabLst>
              <a:defRPr/>
            </a:pP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 6</a:t>
            </a:r>
            <a:r>
              <a:rPr kumimoji="0" lang="zh-CN" altLang="en-US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．</a:t>
            </a: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if k  |S1| then Select(S1,k)  //T(|S1|)</a:t>
            </a:r>
          </a:p>
          <a:p>
            <a:pPr marL="469900" marR="0" indent="-469900" defTabSz="914400"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buSzTx/>
              <a:buFontTx/>
              <a:tabLst>
                <a:tab pos="733425" algn="l"/>
              </a:tabLst>
              <a:defRPr/>
            </a:pP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 7</a:t>
            </a:r>
            <a:r>
              <a:rPr kumimoji="0" lang="zh-CN" altLang="en-US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．</a:t>
            </a: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else Select(S2,k-|S1|);        //T(|S2|)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/>
          </p:cNvSpPr>
          <p:nvPr>
            <p:ph type="title"/>
          </p:nvPr>
        </p:nvSpPr>
        <p:spPr>
          <a:xfrm>
            <a:off x="574675" y="-125825"/>
            <a:ext cx="8001000" cy="1216025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Find kth smallest element</a:t>
            </a:r>
            <a:endParaRPr lang="en-CA" altLang="zh-CN" sz="2800" baseline="-25000" dirty="0">
              <a:latin typeface="Times New Roman" panose="02020603050405020304" pitchFamily="18" charset="0"/>
            </a:endParaRPr>
          </a:p>
        </p:txBody>
      </p:sp>
      <p:sp>
        <p:nvSpPr>
          <p:cNvPr id="4100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19</a:t>
            </a:fld>
            <a:endParaRPr lang="zh-CN" altLang="en-US" sz="1200" dirty="0"/>
          </a:p>
        </p:txBody>
      </p:sp>
      <p:sp>
        <p:nvSpPr>
          <p:cNvPr id="4107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4099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38200" y="1905000"/>
            <a:ext cx="6988175" cy="13287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063DE8"/>
            </a:solidFill>
            <a:rou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Verdana" panose="020B060403050404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T(n)=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O(n)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2274888" y="1960563"/>
          <a:ext cx="47037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552700" imgH="482600" progId="Equation.3">
                  <p:embed/>
                </p:oleObj>
              </mc:Choice>
              <mc:Fallback>
                <p:oleObj r:id="rId3" imgW="2552700" imgH="482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4888" y="1960563"/>
                        <a:ext cx="4703762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685800" y="3657600"/>
            <a:ext cx="7391400" cy="55308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5000"/>
              </a:lnSpc>
              <a:spcBef>
                <a:spcPts val="0"/>
              </a:spcBef>
              <a:buClrTx/>
              <a:buSzTx/>
              <a:buFontTx/>
              <a:tabLst>
                <a:tab pos="733425" algn="l"/>
              </a:tabLst>
              <a:defRPr/>
            </a:pP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组大小5和10是递归的临界点。</a:t>
            </a: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828800" y="4627563"/>
            <a:ext cx="5181600" cy="5540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5000"/>
              </a:lnSpc>
              <a:spcBef>
                <a:spcPts val="0"/>
              </a:spcBef>
              <a:buClrTx/>
              <a:buSzTx/>
              <a:buFontTx/>
              <a:tabLst>
                <a:tab pos="733425" algn="l"/>
              </a:tabLst>
              <a:defRPr/>
            </a:pPr>
            <a:r>
              <a:rPr kumimoji="0" lang="en-US" altLang="zh-CN" sz="2400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n/5+7n/10=9n/10=</a:t>
            </a:r>
            <a:r>
              <a:rPr kumimoji="0" lang="en-US" altLang="en-US" sz="2400" kern="1200" cap="none" spc="0" normalizeH="0" baseline="0" noProof="0" dirty="0" err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ε</a:t>
            </a:r>
            <a:r>
              <a:rPr kumimoji="0" lang="en-US" altLang="zh-CN" sz="2400" kern="1200" cap="none" spc="0" normalizeH="0" baseline="0" noProof="0" dirty="0" err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400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0&lt;</a:t>
            </a:r>
            <a:r>
              <a:rPr kumimoji="0" lang="en-US" altLang="en-US" sz="2400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ε</a:t>
            </a:r>
            <a:r>
              <a:rPr kumimoji="0" lang="en-US" altLang="zh-CN" sz="2400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&lt;1</a:t>
            </a:r>
            <a:endParaRPr kumimoji="0" lang="en-US" altLang="zh-CN" sz="2400" b="1" kern="0" cap="none" spc="0" normalizeH="0" baseline="0" noProof="0" dirty="0"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1143000" y="5562600"/>
            <a:ext cx="6477000" cy="55308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5000"/>
              </a:lnSpc>
              <a:spcBef>
                <a:spcPts val="0"/>
              </a:spcBef>
              <a:buClrTx/>
              <a:buSzTx/>
              <a:buFontTx/>
              <a:tabLst>
                <a:tab pos="733425" algn="l"/>
              </a:tabLst>
              <a:defRPr/>
            </a:pP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除了5和10，还有很多其他的选择。</a:t>
            </a:r>
          </a:p>
        </p:txBody>
      </p:sp>
      <p:sp>
        <p:nvSpPr>
          <p:cNvPr id="11" name="下箭头 10"/>
          <p:cNvSpPr/>
          <p:nvPr/>
        </p:nvSpPr>
        <p:spPr>
          <a:xfrm>
            <a:off x="4038600" y="4267200"/>
            <a:ext cx="3048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bldLvl="0" animBg="1"/>
      <p:bldP spid="18" grpId="0" animBg="1"/>
      <p:bldP spid="19" grpId="0" bldLvl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>
              <a:buClrTx/>
              <a:buSzTx/>
              <a:buFontTx/>
            </a:pPr>
            <a:r>
              <a:rPr lang="en-US" altLang="zh-CN" sz="3200" dirty="0">
                <a:latin typeface="Times New Roman" panose="02020603050405020304" pitchFamily="18" charset="0"/>
                <a:ea typeface="+mj-ea"/>
                <a:cs typeface="+mj-cs"/>
              </a:rPr>
              <a:t>Decrease and Conquer (</a:t>
            </a:r>
            <a:r>
              <a:rPr lang="zh-CN" altLang="en-US" sz="3200" dirty="0">
                <a:latin typeface="Times New Roman" panose="02020603050405020304" pitchFamily="18" charset="0"/>
                <a:ea typeface="+mj-ea"/>
                <a:cs typeface="+mj-cs"/>
              </a:rPr>
              <a:t>减治法</a:t>
            </a:r>
            <a:r>
              <a:rPr lang="en-US" altLang="zh-CN" sz="3200" dirty="0">
                <a:latin typeface="Times New Roman" panose="02020603050405020304" pitchFamily="18" charset="0"/>
                <a:ea typeface="+mj-ea"/>
                <a:cs typeface="+mj-cs"/>
              </a:rPr>
              <a:t>)</a:t>
            </a:r>
            <a:endParaRPr lang="en-CA" altLang="zh-CN" sz="3200" dirty="0"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66738" y="2895600"/>
            <a:ext cx="8001000" cy="312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marR="0" indent="-4572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减治法的基本思想</a:t>
            </a:r>
            <a:endParaRPr kumimoji="0" lang="en-US" altLang="zh-CN" sz="2400" b="1" kern="0" cap="none" spc="0" normalizeH="0" baseline="0" noProof="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indent="-4572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假币问题</a:t>
            </a:r>
            <a:endParaRPr kumimoji="0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寻找第</a:t>
            </a:r>
            <a:r>
              <a:rPr kumimoji="0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zh-CN" altLang="en-US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个最小的元素</a:t>
            </a:r>
            <a:endParaRPr kumimoji="0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插入排序</a:t>
            </a:r>
            <a:endParaRPr kumimoji="0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en-US" altLang="zh-CN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DFS&amp;BFS</a:t>
            </a:r>
          </a:p>
          <a:p>
            <a:pPr marL="457200" marR="0" indent="-4572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拓扑排序</a:t>
            </a:r>
            <a:endParaRPr kumimoji="0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p"/>
              <a:defRPr/>
            </a:pPr>
            <a:endParaRPr kumimoji="0" lang="en-US" altLang="zh-CN" sz="24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defRPr/>
            </a:pPr>
            <a:endParaRPr kumimoji="0" lang="en-US" altLang="zh-CN" sz="2400" b="1" kern="0" cap="none" spc="0" normalizeH="0" baseline="0" noProof="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indent="-4572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defRPr/>
            </a:pPr>
            <a:endParaRPr kumimoji="0" lang="en-US" altLang="zh-CN" sz="2400" b="1" kern="0" cap="none" spc="0" normalizeH="0" baseline="0" noProof="0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插入排序</a:t>
            </a:r>
          </a:p>
        </p:txBody>
      </p:sp>
      <p:sp>
        <p:nvSpPr>
          <p:cNvPr id="2253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算法减治过程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自底向上(迭代)的解决方案 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自顶向下(递归)的解决方案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endParaRPr lang="zh-CN" altLang="en-CA" dirty="0">
              <a:latin typeface="Times New Roman" panose="02020603050405020304" pitchFamily="18" charset="0"/>
            </a:endParaRPr>
          </a:p>
        </p:txBody>
      </p:sp>
      <p:sp>
        <p:nvSpPr>
          <p:cNvPr id="22532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20</a:t>
            </a:fld>
            <a:endParaRPr lang="zh-CN" altLang="en-US" sz="1200" dirty="0"/>
          </a:p>
        </p:txBody>
      </p:sp>
      <p:sp>
        <p:nvSpPr>
          <p:cNvPr id="22531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22530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CA" dirty="0">
                <a:latin typeface="Times New Roman" panose="02020603050405020304" pitchFamily="18" charset="0"/>
              </a:rPr>
              <a:t>插入排序</a:t>
            </a:r>
          </a:p>
        </p:txBody>
      </p:sp>
      <p:sp>
        <p:nvSpPr>
          <p:cNvPr id="23557" name="Rectangle 3"/>
          <p:cNvSpPr>
            <a:spLocks noGrp="1"/>
          </p:cNvSpPr>
          <p:nvPr>
            <p:ph idx="1"/>
          </p:nvPr>
        </p:nvSpPr>
        <p:spPr>
          <a:xfrm>
            <a:off x="609600" y="1905000"/>
            <a:ext cx="8229600" cy="4530725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CA" altLang="zh-CN" dirty="0">
                <a:latin typeface="Times New Roman" panose="02020603050405020304" pitchFamily="18" charset="0"/>
              </a:rPr>
              <a:t>Idea: by induction(Bottom-Up)</a:t>
            </a:r>
          </a:p>
          <a:p>
            <a:pPr lvl="1" eaLnBrk="1" hangingPunct="1"/>
            <a:endParaRPr lang="zh-CN" altLang="en-CA" dirty="0">
              <a:latin typeface="Times New Roman" panose="02020603050405020304" pitchFamily="18" charset="0"/>
            </a:endParaRPr>
          </a:p>
        </p:txBody>
      </p:sp>
      <p:sp>
        <p:nvSpPr>
          <p:cNvPr id="23555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21</a:t>
            </a:fld>
            <a:endParaRPr lang="zh-CN" altLang="en-US" sz="1200" dirty="0"/>
          </a:p>
        </p:txBody>
      </p:sp>
      <p:sp>
        <p:nvSpPr>
          <p:cNvPr id="23559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23554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pic>
        <p:nvPicPr>
          <p:cNvPr id="23558" name="Picture 4" descr="fig2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667000"/>
            <a:ext cx="4876800" cy="3509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>
          <a:xfrm>
            <a:off x="914400" y="762000"/>
            <a:ext cx="7793038" cy="449263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000" dirty="0">
                <a:latin typeface="Times New Roman" panose="02020603050405020304" pitchFamily="18" charset="0"/>
              </a:rPr>
              <a:t>插入排序</a:t>
            </a:r>
            <a:r>
              <a:rPr lang="en-US" altLang="zh-CN" sz="3000" dirty="0">
                <a:latin typeface="Times New Roman" panose="02020603050405020304" pitchFamily="18" charset="0"/>
              </a:rPr>
              <a:t>: </a:t>
            </a:r>
            <a:r>
              <a:rPr lang="zh-CN" altLang="en-US" sz="3000" dirty="0">
                <a:latin typeface="Times New Roman" panose="02020603050405020304" pitchFamily="18" charset="0"/>
              </a:rPr>
              <a:t>迭代解法</a:t>
            </a:r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>
          <a:xfrm>
            <a:off x="1219200" y="1676400"/>
            <a:ext cx="6934200" cy="4303713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500" b="1" dirty="0">
                <a:latin typeface="Times New Roman" panose="02020603050405020304" pitchFamily="18" charset="0"/>
              </a:rPr>
              <a:t>ALGORITHM InsertionSortIter (A[0..n-1])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500" dirty="0">
                <a:latin typeface="Times New Roman" panose="02020603050405020304" pitchFamily="18" charset="0"/>
              </a:rPr>
              <a:t>  for </a:t>
            </a:r>
            <a:r>
              <a:rPr lang="en-US" altLang="zh-CN" sz="2500" b="1" dirty="0">
                <a:latin typeface="Times New Roman" panose="02020603050405020304" pitchFamily="18" charset="0"/>
              </a:rPr>
              <a:t>i </a:t>
            </a:r>
            <a:r>
              <a:rPr lang="en-US" altLang="zh-CN" sz="25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 1 to n – 1</a:t>
            </a:r>
            <a:r>
              <a:rPr lang="en-US" altLang="zh-CN" sz="2500" dirty="0">
                <a:latin typeface="Times New Roman" panose="02020603050405020304" pitchFamily="18" charset="0"/>
                <a:sym typeface="Wingdings" panose="05000000000000000000" pitchFamily="2" charset="2"/>
              </a:rPr>
              <a:t> do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500" dirty="0">
                <a:latin typeface="Times New Roman" panose="02020603050405020304" pitchFamily="18" charset="0"/>
              </a:rPr>
              <a:t>  	</a:t>
            </a:r>
            <a:r>
              <a:rPr lang="en-US" altLang="zh-CN" sz="2500" b="1" dirty="0">
                <a:latin typeface="Times New Roman" panose="02020603050405020304" pitchFamily="18" charset="0"/>
              </a:rPr>
              <a:t>key = A[i]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500" dirty="0">
                <a:latin typeface="Times New Roman" panose="02020603050405020304" pitchFamily="18" charset="0"/>
              </a:rPr>
              <a:t>	for </a:t>
            </a:r>
            <a:r>
              <a:rPr lang="en-US" altLang="zh-CN" sz="2500" b="1" dirty="0">
                <a:latin typeface="Times New Roman" panose="02020603050405020304" pitchFamily="18" charset="0"/>
              </a:rPr>
              <a:t>j </a:t>
            </a:r>
            <a:r>
              <a:rPr lang="en-US" altLang="zh-CN" sz="25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 i – 1 to 0</a:t>
            </a:r>
            <a:r>
              <a:rPr lang="en-US" altLang="zh-CN" sz="2500" dirty="0">
                <a:latin typeface="Times New Roman" panose="02020603050405020304" pitchFamily="18" charset="0"/>
                <a:sym typeface="Wingdings" panose="05000000000000000000" pitchFamily="2" charset="2"/>
              </a:rPr>
              <a:t> do</a:t>
            </a:r>
            <a:endParaRPr lang="en-US" altLang="zh-CN" sz="2500" dirty="0">
              <a:solidFill>
                <a:srgbClr val="0099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500" dirty="0">
                <a:latin typeface="Times New Roman" panose="02020603050405020304" pitchFamily="18" charset="0"/>
                <a:sym typeface="Wingdings" panose="05000000000000000000" pitchFamily="2" charset="2"/>
              </a:rPr>
              <a:t>	    </a:t>
            </a:r>
            <a:r>
              <a:rPr lang="en-US" altLang="zh-CN" sz="2500" i="1" dirty="0">
                <a:latin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zh-CN" sz="2500" dirty="0">
                <a:latin typeface="Times New Roman" panose="02020603050405020304" pitchFamily="18" charset="0"/>
                <a:sym typeface="Wingdings" panose="05000000000000000000" pitchFamily="2" charset="2"/>
              </a:rPr>
              <a:t>  (A[j]&gt;</a:t>
            </a:r>
            <a:r>
              <a:rPr lang="en-US" altLang="zh-CN" sz="25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key</a:t>
            </a:r>
            <a:r>
              <a:rPr lang="en-US" altLang="zh-CN" sz="2500" dirty="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500" dirty="0">
                <a:latin typeface="Times New Roman" panose="02020603050405020304" pitchFamily="18" charset="0"/>
              </a:rPr>
              <a:t>             A[j+1] </a:t>
            </a:r>
            <a:r>
              <a:rPr lang="en-US" altLang="zh-CN" sz="2500" dirty="0">
                <a:latin typeface="Times New Roman" panose="02020603050405020304" pitchFamily="18" charset="0"/>
                <a:sym typeface="Wingdings" panose="05000000000000000000" pitchFamily="2" charset="2"/>
              </a:rPr>
              <a:t> A[j]</a:t>
            </a:r>
            <a:r>
              <a:rPr lang="zh-CN" altLang="en-US" sz="2500" dirty="0">
                <a:latin typeface="Times New Roman" panose="02020603050405020304" pitchFamily="18" charset="0"/>
                <a:sym typeface="Wingdings" panose="05000000000000000000" pitchFamily="2" charset="2"/>
              </a:rPr>
              <a:t>；</a:t>
            </a:r>
            <a:r>
              <a:rPr lang="en-US" altLang="zh-CN" sz="2500" dirty="0">
                <a:latin typeface="Times New Roman" panose="02020603050405020304" pitchFamily="18" charset="0"/>
                <a:sym typeface="Wingdings" panose="05000000000000000000" pitchFamily="2" charset="2"/>
              </a:rPr>
              <a:t>j j-1</a:t>
            </a:r>
            <a:r>
              <a:rPr lang="zh-CN" altLang="en-US" sz="2500" dirty="0">
                <a:latin typeface="Times New Roman" panose="02020603050405020304" pitchFamily="18" charset="0"/>
                <a:sym typeface="Wingdings" panose="05000000000000000000" pitchFamily="2" charset="2"/>
              </a:rPr>
              <a:t>；</a:t>
            </a:r>
            <a:endParaRPr lang="en-US" altLang="zh-CN" sz="25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500" dirty="0">
                <a:latin typeface="Times New Roman" panose="02020603050405020304" pitchFamily="18" charset="0"/>
              </a:rPr>
              <a:t>	   </a:t>
            </a:r>
            <a:r>
              <a:rPr lang="en-US" altLang="zh-CN" sz="2500" i="1" dirty="0"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500" dirty="0">
                <a:latin typeface="Times New Roman" panose="02020603050405020304" pitchFamily="18" charset="0"/>
              </a:rPr>
              <a:t>	       break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500" dirty="0">
                <a:latin typeface="Times New Roman" panose="02020603050405020304" pitchFamily="18" charset="0"/>
              </a:rPr>
              <a:t>	</a:t>
            </a:r>
            <a:r>
              <a:rPr lang="en-US" altLang="zh-CN" sz="2500" b="1" dirty="0">
                <a:latin typeface="Times New Roman" panose="02020603050405020304" pitchFamily="18" charset="0"/>
              </a:rPr>
              <a:t>A[j +1] </a:t>
            </a:r>
            <a:r>
              <a:rPr lang="en-US" altLang="zh-CN" sz="25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 key</a:t>
            </a:r>
            <a:r>
              <a:rPr lang="en-US" altLang="zh-CN" sz="2500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zh-CN" sz="2500" dirty="0">
                <a:solidFill>
                  <a:srgbClr val="0099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//insert the key to the sorted part of the array</a:t>
            </a:r>
            <a:endParaRPr lang="en-CA" altLang="zh-CN" sz="2500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22</a:t>
            </a:fld>
            <a:endParaRPr lang="zh-CN" altLang="en-US" sz="1200" dirty="0"/>
          </a:p>
        </p:txBody>
      </p:sp>
      <p:sp>
        <p:nvSpPr>
          <p:cNvPr id="24582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24578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838200" y="592370"/>
            <a:ext cx="7793038" cy="449263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插入排序</a:t>
            </a:r>
            <a:r>
              <a:rPr lang="en-US" altLang="zh-CN" sz="3200" dirty="0">
                <a:latin typeface="Times New Roman" panose="02020603050405020304" pitchFamily="18" charset="0"/>
              </a:rPr>
              <a:t>: </a:t>
            </a:r>
            <a:r>
              <a:rPr lang="zh-CN" altLang="en-US" sz="3200" dirty="0">
                <a:latin typeface="Times New Roman" panose="02020603050405020304" pitchFamily="18" charset="0"/>
              </a:rPr>
              <a:t>递归解法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228600" y="1524000"/>
            <a:ext cx="7659688" cy="4724400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ALGORITHM InsertionSortRecur(A[0..n-1],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if n &gt; 1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</a:rPr>
              <a:t>InsertionSortRecur</a:t>
            </a:r>
            <a:r>
              <a:rPr lang="en-US" altLang="zh-CN" sz="2000" dirty="0">
                <a:latin typeface="Times New Roman" panose="02020603050405020304" pitchFamily="18" charset="0"/>
              </a:rPr>
              <a:t>(A[0..n-1],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n-2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Insert</a:t>
            </a:r>
            <a:r>
              <a:rPr lang="en-US" altLang="zh-CN" sz="2000" dirty="0">
                <a:latin typeface="Times New Roman" panose="02020603050405020304" pitchFamily="18" charset="0"/>
              </a:rPr>
              <a:t>(A[0..n-1], </a:t>
            </a:r>
            <a:r>
              <a: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 sz="2000" dirty="0">
                <a:latin typeface="Times New Roman" panose="02020603050405020304" pitchFamily="18" charset="0"/>
              </a:rPr>
              <a:t>) 	</a:t>
            </a:r>
            <a:r>
              <a:rPr lang="en-US" altLang="zh-CN" sz="20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//insert A[n-1] to A[0..n-2]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ALGORITHM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Insert</a:t>
            </a:r>
            <a:r>
              <a:rPr lang="en-US" altLang="zh-CN" sz="2000" b="1" dirty="0">
                <a:latin typeface="Times New Roman" panose="02020603050405020304" pitchFamily="18" charset="0"/>
              </a:rPr>
              <a:t>(A[0..m], 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//Insert A[m] to the sorted subarray A[0..m-1]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key = A[m]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for j </a:t>
            </a: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 m – 1 to 0 do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	if (A[j]&gt;key)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A[j+1] </a:t>
            </a: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 A[j]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else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break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A[j +1] </a:t>
            </a: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 key</a:t>
            </a:r>
            <a:endParaRPr lang="en-CA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25603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23</a:t>
            </a:fld>
            <a:endParaRPr lang="zh-CN" altLang="en-US" sz="1200" dirty="0"/>
          </a:p>
        </p:txBody>
      </p:sp>
      <p:sp>
        <p:nvSpPr>
          <p:cNvPr id="25607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25602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grpSp>
        <p:nvGrpSpPr>
          <p:cNvPr id="2" name="Group 12"/>
          <p:cNvGrpSpPr/>
          <p:nvPr/>
        </p:nvGrpSpPr>
        <p:grpSpPr>
          <a:xfrm>
            <a:off x="4343400" y="1676400"/>
            <a:ext cx="4514850" cy="685800"/>
            <a:chOff x="2448" y="768"/>
            <a:chExt cx="3495" cy="816"/>
          </a:xfrm>
        </p:grpSpPr>
        <p:sp>
          <p:nvSpPr>
            <p:cNvPr id="25608" name="Line 6"/>
            <p:cNvSpPr/>
            <p:nvPr/>
          </p:nvSpPr>
          <p:spPr>
            <a:xfrm flipH="1" flipV="1">
              <a:off x="3456" y="768"/>
              <a:ext cx="288" cy="192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5609" name="Text Box 7"/>
            <p:cNvSpPr txBox="1"/>
            <p:nvPr/>
          </p:nvSpPr>
          <p:spPr>
            <a:xfrm>
              <a:off x="3792" y="961"/>
              <a:ext cx="2151" cy="41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dirty="0">
                  <a:solidFill>
                    <a:schemeClr val="hlink"/>
                  </a:solidFill>
                  <a:latin typeface="Tahoma" panose="020B0604030504040204" pitchFamily="34" charset="0"/>
                </a:rPr>
                <a:t>Index of the last element</a:t>
              </a:r>
              <a:endParaRPr lang="en-CA" altLang="zh-CN" sz="1600" b="1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10" name="Line 11"/>
            <p:cNvSpPr/>
            <p:nvPr/>
          </p:nvSpPr>
          <p:spPr>
            <a:xfrm flipH="1">
              <a:off x="2448" y="1200"/>
              <a:ext cx="1392" cy="384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1143000" y="163512"/>
            <a:ext cx="7793038" cy="922338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CA" sz="3200" dirty="0">
                <a:latin typeface="Times New Roman" panose="02020603050405020304" pitchFamily="18" charset="0"/>
              </a:rPr>
              <a:t>练习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762000" y="1981200"/>
            <a:ext cx="7772400" cy="4114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1.设计一个</a:t>
            </a:r>
            <a:r>
              <a:rPr lang="zh-CN" altLang="en-US" sz="2000" dirty="0">
                <a:latin typeface="Times New Roman" panose="02020603050405020304" pitchFamily="18" charset="0"/>
              </a:rPr>
              <a:t>跨度为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</a:rPr>
              <a:t>递归算法</a:t>
            </a:r>
            <a:r>
              <a:rPr lang="zh-CN" altLang="en-US" sz="2000" dirty="0">
                <a:latin typeface="Times New Roman" panose="02020603050405020304" pitchFamily="18" charset="0"/>
              </a:rPr>
              <a:t>寻</a:t>
            </a:r>
            <a:r>
              <a:rPr lang="en-US" altLang="zh-CN" sz="2000" dirty="0">
                <a:latin typeface="Times New Roman" panose="02020603050405020304" pitchFamily="18" charset="0"/>
              </a:rPr>
              <a:t>找n个实数数组中最大元素的位置。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Algorithm </a:t>
            </a:r>
            <a:r>
              <a:rPr lang="en-US" altLang="zh-CN" sz="2000" i="1" dirty="0">
                <a:latin typeface="Times New Roman" panose="02020603050405020304" pitchFamily="18" charset="0"/>
              </a:rPr>
              <a:t>LargestLocation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</a:rPr>
              <a:t>0..n-1</a:t>
            </a:r>
            <a:r>
              <a:rPr lang="en-US" altLang="zh-CN" sz="2000" dirty="0">
                <a:latin typeface="Times New Roman" panose="02020603050405020304" pitchFamily="18" charset="0"/>
              </a:rPr>
              <a:t>])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1700" dirty="0">
                <a:latin typeface="Times New Roman" panose="02020603050405020304" pitchFamily="18" charset="0"/>
              </a:rPr>
              <a:t>if </a:t>
            </a:r>
            <a:r>
              <a:rPr lang="en-US" altLang="zh-CN" sz="1700" i="1" dirty="0">
                <a:latin typeface="Times New Roman" panose="02020603050405020304" pitchFamily="18" charset="0"/>
              </a:rPr>
              <a:t>n</a:t>
            </a:r>
            <a:r>
              <a:rPr lang="en-US" altLang="zh-CN" sz="1700" dirty="0">
                <a:latin typeface="Times New Roman" panose="02020603050405020304" pitchFamily="18" charset="0"/>
              </a:rPr>
              <a:t>=1 return 0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1700" dirty="0">
                <a:latin typeface="Times New Roman" panose="02020603050405020304" pitchFamily="18" charset="0"/>
              </a:rPr>
              <a:t>else </a:t>
            </a:r>
            <a:r>
              <a:rPr lang="en-US" altLang="zh-CN" sz="1700" i="1" dirty="0">
                <a:latin typeface="Times New Roman" panose="02020603050405020304" pitchFamily="18" charset="0"/>
              </a:rPr>
              <a:t>temp</a:t>
            </a:r>
            <a:r>
              <a:rPr lang="en-US" altLang="zh-CN" sz="1700" dirty="0">
                <a:latin typeface="Times New Roman" panose="02020603050405020304" pitchFamily="18" charset="0"/>
              </a:rPr>
              <a:t>=</a:t>
            </a:r>
            <a:r>
              <a:rPr lang="en-US" altLang="zh-CN" sz="1700" i="1" dirty="0">
                <a:latin typeface="Times New Roman" panose="02020603050405020304" pitchFamily="18" charset="0"/>
              </a:rPr>
              <a:t>LargestLocation</a:t>
            </a:r>
            <a:r>
              <a:rPr lang="en-US" altLang="zh-CN" sz="1700" dirty="0">
                <a:latin typeface="Times New Roman" panose="02020603050405020304" pitchFamily="18" charset="0"/>
              </a:rPr>
              <a:t>(</a:t>
            </a:r>
            <a:r>
              <a:rPr lang="en-US" altLang="zh-CN" sz="1700" i="1" dirty="0">
                <a:latin typeface="Times New Roman" panose="02020603050405020304" pitchFamily="18" charset="0"/>
              </a:rPr>
              <a:t>A</a:t>
            </a:r>
            <a:r>
              <a:rPr lang="en-US" altLang="zh-CN" sz="1700" dirty="0">
                <a:latin typeface="Times New Roman" panose="02020603050405020304" pitchFamily="18" charset="0"/>
              </a:rPr>
              <a:t>[0..</a:t>
            </a:r>
            <a:r>
              <a:rPr lang="en-US" altLang="zh-CN" sz="1700" i="1" dirty="0">
                <a:latin typeface="Times New Roman" panose="02020603050405020304" pitchFamily="18" charset="0"/>
              </a:rPr>
              <a:t>n</a:t>
            </a:r>
            <a:r>
              <a:rPr lang="en-US" altLang="zh-CN" sz="1700" dirty="0">
                <a:latin typeface="Times New Roman" panose="02020603050405020304" pitchFamily="18" charset="0"/>
              </a:rPr>
              <a:t>-2])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1700" dirty="0">
                <a:latin typeface="Times New Roman" panose="02020603050405020304" pitchFamily="18" charset="0"/>
              </a:rPr>
              <a:t>      if A[</a:t>
            </a:r>
            <a:r>
              <a:rPr lang="en-US" altLang="zh-CN" sz="1700" i="1" dirty="0">
                <a:latin typeface="Times New Roman" panose="02020603050405020304" pitchFamily="18" charset="0"/>
              </a:rPr>
              <a:t>temp</a:t>
            </a:r>
            <a:r>
              <a:rPr lang="en-US" altLang="zh-CN" sz="1700" dirty="0">
                <a:latin typeface="Times New Roman" panose="02020603050405020304" pitchFamily="18" charset="0"/>
              </a:rPr>
              <a:t>]&gt;</a:t>
            </a:r>
            <a:r>
              <a:rPr lang="en-US" altLang="zh-CN" sz="1700" i="1" dirty="0">
                <a:latin typeface="Times New Roman" panose="02020603050405020304" pitchFamily="18" charset="0"/>
              </a:rPr>
              <a:t>A</a:t>
            </a:r>
            <a:r>
              <a:rPr lang="en-US" altLang="zh-CN" sz="1700" dirty="0">
                <a:latin typeface="Times New Roman" panose="02020603050405020304" pitchFamily="18" charset="0"/>
              </a:rPr>
              <a:t>[</a:t>
            </a:r>
            <a:r>
              <a:rPr lang="en-US" altLang="zh-CN" sz="1700" i="1" dirty="0">
                <a:latin typeface="Times New Roman" panose="02020603050405020304" pitchFamily="18" charset="0"/>
              </a:rPr>
              <a:t>n</a:t>
            </a:r>
            <a:r>
              <a:rPr lang="en-US" altLang="zh-CN" sz="1700" dirty="0">
                <a:latin typeface="Times New Roman" panose="02020603050405020304" pitchFamily="18" charset="0"/>
              </a:rPr>
              <a:t>-1] return</a:t>
            </a:r>
            <a:r>
              <a:rPr lang="en-US" altLang="zh-CN" sz="1700" i="1" dirty="0">
                <a:latin typeface="Times New Roman" panose="02020603050405020304" pitchFamily="18" charset="0"/>
              </a:rPr>
              <a:t> temp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1700" dirty="0">
                <a:latin typeface="Times New Roman" panose="02020603050405020304" pitchFamily="18" charset="0"/>
              </a:rPr>
              <a:t>     else return </a:t>
            </a:r>
            <a:r>
              <a:rPr lang="en-US" altLang="zh-CN" sz="1700" i="1" dirty="0">
                <a:latin typeface="Times New Roman" panose="02020603050405020304" pitchFamily="18" charset="0"/>
              </a:rPr>
              <a:t>n</a:t>
            </a:r>
            <a:r>
              <a:rPr lang="en-US" altLang="zh-CN" sz="1700" dirty="0">
                <a:latin typeface="Times New Roman" panose="02020603050405020304" pitchFamily="18" charset="0"/>
              </a:rPr>
              <a:t>-1 </a:t>
            </a:r>
            <a:endParaRPr lang="en-CA" altLang="zh-CN" sz="17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2.  </a:t>
            </a:r>
            <a:r>
              <a:rPr lang="zh-CN" altLang="en-US" sz="2000" dirty="0">
                <a:latin typeface="Times New Roman" panose="02020603050405020304" pitchFamily="18" charset="0"/>
              </a:rPr>
              <a:t>给出算法的时间复杂度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endParaRPr lang="en-CA" altLang="zh-CN" sz="2200" dirty="0">
              <a:latin typeface="Times New Roman" panose="02020603050405020304" pitchFamily="18" charset="0"/>
            </a:endParaRPr>
          </a:p>
        </p:txBody>
      </p:sp>
      <p:sp>
        <p:nvSpPr>
          <p:cNvPr id="26627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24</a:t>
            </a:fld>
            <a:endParaRPr lang="zh-CN" altLang="en-US" sz="1200" dirty="0"/>
          </a:p>
        </p:txBody>
      </p:sp>
      <p:sp>
        <p:nvSpPr>
          <p:cNvPr id="26631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26626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pic>
        <p:nvPicPr>
          <p:cNvPr id="1331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486400"/>
            <a:ext cx="4419600" cy="285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charRg st="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charRg st="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27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charRg st="127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charRg st="127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68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charRg st="168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charRg st="168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84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charRg st="184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charRg st="184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204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charRg st="204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charRg st="204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204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5">
                                            <p:txEl>
                                              <p:charRg st="204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5">
                                            <p:txEl>
                                              <p:charRg st="204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204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5">
                                            <p:txEl>
                                              <p:charRg st="204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5">
                                            <p:txEl>
                                              <p:charRg st="204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图的遍历</a:t>
            </a:r>
          </a:p>
        </p:txBody>
      </p:sp>
      <p:sp>
        <p:nvSpPr>
          <p:cNvPr id="27653" name="Rectangle 3"/>
          <p:cNvSpPr>
            <a:spLocks noGrp="1"/>
          </p:cNvSpPr>
          <p:nvPr>
            <p:ph idx="1"/>
          </p:nvPr>
        </p:nvSpPr>
        <p:spPr>
          <a:xfrm>
            <a:off x="533400" y="1905000"/>
            <a:ext cx="8001000" cy="42672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100" i="1" u="sng" dirty="0">
                <a:latin typeface="Times New Roman" panose="02020603050405020304" pitchFamily="18" charset="0"/>
              </a:rPr>
              <a:t>图的遍历算法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深度优先搜索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2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广度优先搜索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</a:rPr>
              <a:t>相关术语</a:t>
            </a:r>
          </a:p>
        </p:txBody>
      </p:sp>
      <p:sp>
        <p:nvSpPr>
          <p:cNvPr id="28677" name="Rectangle 3"/>
          <p:cNvSpPr>
            <a:spLocks noGrp="1"/>
          </p:cNvSpPr>
          <p:nvPr>
            <p:ph idx="1"/>
          </p:nvPr>
        </p:nvSpPr>
        <p:spPr>
          <a:xfrm>
            <a:off x="762000" y="2017713"/>
            <a:ext cx="8193088" cy="4114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100" dirty="0">
                <a:latin typeface="Times New Roman" panose="02020603050405020304" pitchFamily="18" charset="0"/>
              </a:rPr>
              <a:t>顶点和边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100" dirty="0">
                <a:latin typeface="Times New Roman" panose="02020603050405020304" pitchFamily="18" charset="0"/>
              </a:rPr>
              <a:t>无向图和有向图</a:t>
            </a:r>
            <a:r>
              <a:rPr lang="en-US" altLang="zh-CN" sz="2100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zh-CN" altLang="en-US" sz="2100" dirty="0">
                <a:latin typeface="Times New Roman" panose="02020603050405020304" pitchFamily="18" charset="0"/>
              </a:rPr>
              <a:t>父节点，子节点和祖先节点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100" dirty="0">
                <a:latin typeface="Times New Roman" panose="02020603050405020304" pitchFamily="18" charset="0"/>
              </a:rPr>
              <a:t>连通图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200" dirty="0">
                <a:latin typeface="Times New Roman" panose="02020603050405020304" pitchFamily="18" charset="0"/>
              </a:rPr>
              <a:t>如果一个图的每一对顶点u和v都有一条从u到v的路径，那么这个图就是连通的</a:t>
            </a:r>
            <a:r>
              <a:rPr lang="zh-CN" altLang="en-US" sz="22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8675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26</a:t>
            </a:fld>
            <a:endParaRPr lang="zh-CN" altLang="en-US" sz="1200" dirty="0"/>
          </a:p>
        </p:txBody>
      </p:sp>
      <p:sp>
        <p:nvSpPr>
          <p:cNvPr id="28678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28674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图的表示方法</a:t>
            </a:r>
          </a:p>
        </p:txBody>
      </p:sp>
      <p:sp>
        <p:nvSpPr>
          <p:cNvPr id="29701" name="Rectangle 3"/>
          <p:cNvSpPr>
            <a:spLocks noGrp="1"/>
          </p:cNvSpPr>
          <p:nvPr>
            <p:ph idx="1"/>
          </p:nvPr>
        </p:nvSpPr>
        <p:spPr>
          <a:xfrm>
            <a:off x="838200" y="1752600"/>
            <a:ext cx="7772400" cy="4114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5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邻接矩阵</a:t>
            </a:r>
            <a:endParaRPr lang="en-US" altLang="zh-CN" sz="25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若</a:t>
            </a:r>
            <a:r>
              <a:rPr lang="en-US" altLang="zh-CN" sz="2400" b="1" dirty="0">
                <a:latin typeface="Times New Roman" panose="02020603050405020304" pitchFamily="18" charset="0"/>
              </a:rPr>
              <a:t>|V| = n</a:t>
            </a:r>
            <a:r>
              <a:rPr lang="zh-CN" altLang="en-US" sz="2400" b="1" dirty="0">
                <a:latin typeface="Times New Roman" panose="02020603050405020304" pitchFamily="18" charset="0"/>
              </a:rPr>
              <a:t>，那么他是</a:t>
            </a:r>
            <a:r>
              <a:rPr lang="en-US" altLang="zh-CN" sz="2400" b="1" dirty="0">
                <a:latin typeface="Times New Roman" panose="02020603050405020304" pitchFamily="18" charset="0"/>
              </a:rPr>
              <a:t>nxn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的布尔矩阵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给定一个节点</a:t>
            </a:r>
            <a:r>
              <a:rPr lang="en-US" altLang="zh-CN" sz="2400" b="1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需要比较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次才能获得节点所有的相邻点信息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5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邻接链表</a:t>
            </a:r>
            <a:endParaRPr lang="en-US" altLang="zh-CN" sz="25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链表的集合，每个顶点</a:t>
            </a:r>
            <a:r>
              <a:rPr lang="zh-CN" altLang="en-US" sz="2400" b="1" dirty="0">
                <a:latin typeface="Times New Roman" panose="02020603050405020304" pitchFamily="18" charset="0"/>
              </a:rPr>
              <a:t>都有</a:t>
            </a:r>
            <a:r>
              <a:rPr lang="en-US" altLang="zh-CN" sz="2400" b="1" dirty="0">
                <a:latin typeface="Times New Roman" panose="02020603050405020304" pitchFamily="18" charset="0"/>
              </a:rPr>
              <a:t>一个链表，包含</a:t>
            </a:r>
            <a:r>
              <a:rPr lang="zh-CN" altLang="en-US" sz="2400" b="1" dirty="0">
                <a:latin typeface="Times New Roman" panose="02020603050405020304" pitchFamily="18" charset="0"/>
              </a:rPr>
              <a:t>了与该</a:t>
            </a:r>
            <a:r>
              <a:rPr lang="en-US" altLang="zh-CN" sz="2400" b="1" dirty="0">
                <a:latin typeface="Times New Roman" panose="02020603050405020304" pitchFamily="18" charset="0"/>
              </a:rPr>
              <a:t>顶点相邻的所有顶点.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27</a:t>
            </a:fld>
            <a:endParaRPr lang="zh-CN" altLang="en-US" sz="1200" dirty="0"/>
          </a:p>
        </p:txBody>
      </p:sp>
      <p:sp>
        <p:nvSpPr>
          <p:cNvPr id="29703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29698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29702" name="Rectangle 4"/>
          <p:cNvSpPr/>
          <p:nvPr/>
        </p:nvSpPr>
        <p:spPr>
          <a:xfrm>
            <a:off x="4919980" y="2603500"/>
            <a:ext cx="5984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hlink"/>
                </a:solidFill>
                <a:latin typeface="Tahoma" panose="020B0604030504040204" pitchFamily="34" charset="0"/>
              </a:rPr>
              <a:t>|V|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/>
          </p:cNvSpPr>
          <p:nvPr>
            <p:ph type="title"/>
          </p:nvPr>
        </p:nvSpPr>
        <p:spPr>
          <a:xfrm>
            <a:off x="533400" y="286601"/>
            <a:ext cx="8001000" cy="835025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深度优先搜索</a:t>
            </a: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493713" y="1600200"/>
            <a:ext cx="8650287" cy="464820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思想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尽可能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深入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</a:rPr>
              <a:t>（</a:t>
            </a:r>
            <a:r>
              <a:rPr lang="zh-CN" altLang="en-US" dirty="0"/>
              <a:t>走迷宫模式）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在每一次迭代中，算法都会继续</a:t>
            </a:r>
            <a:r>
              <a:rPr lang="zh-CN" altLang="en-US" dirty="0">
                <a:latin typeface="Times New Roman" panose="02020603050405020304" pitchFamily="18" charset="0"/>
              </a:rPr>
              <a:t>访问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与当前所在的顶点相邻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且</a:t>
            </a:r>
            <a:r>
              <a:rPr lang="en-US" altLang="zh-CN" dirty="0">
                <a:latin typeface="Times New Roman" panose="02020603050405020304" pitchFamily="18" charset="0"/>
              </a:rPr>
              <a:t>未访问的顶点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当</a:t>
            </a:r>
            <a:r>
              <a:rPr lang="zh-CN" altLang="en-US" dirty="0">
                <a:latin typeface="Times New Roman" panose="02020603050405020304" pitchFamily="18" charset="0"/>
              </a:rPr>
              <a:t>遇到</a:t>
            </a:r>
            <a:r>
              <a:rPr lang="en-US" altLang="zh-CN" dirty="0">
                <a:latin typeface="Times New Roman" panose="02020603050405020304" pitchFamily="18" charset="0"/>
              </a:rPr>
              <a:t>死胡同(一个没有相邻未访问顶点的顶点)时，算法会返回到父节点，并尝试从</a:t>
            </a:r>
            <a:r>
              <a:rPr lang="zh-CN" altLang="en-US" dirty="0">
                <a:latin typeface="Times New Roman" panose="02020603050405020304" pitchFamily="18" charset="0"/>
              </a:rPr>
              <a:t>父节点</a:t>
            </a:r>
            <a:r>
              <a:rPr lang="en-US" altLang="zh-CN" dirty="0">
                <a:latin typeface="Times New Roman" panose="02020603050405020304" pitchFamily="18" charset="0"/>
              </a:rPr>
              <a:t>继续访问未访问顶点。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算法在返回到起始点后就会停止，因为它是一个死胡同。</a:t>
            </a:r>
          </a:p>
        </p:txBody>
      </p:sp>
      <p:sp>
        <p:nvSpPr>
          <p:cNvPr id="30723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28</a:t>
            </a:fld>
            <a:endParaRPr lang="zh-CN" altLang="en-US" sz="1200" dirty="0"/>
          </a:p>
        </p:txBody>
      </p:sp>
      <p:sp>
        <p:nvSpPr>
          <p:cNvPr id="30726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30722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9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charRg st="9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charRg st="9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19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9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hlinkClick r:id="rId2" action="ppaction://hlinkpres?slideindex=1&amp;slidetitle="/>
              </a:rPr>
              <a:t>Depth-first search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使用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堆栈</a:t>
            </a:r>
            <a:r>
              <a:rPr lang="en-US" altLang="zh-CN" sz="2400" b="1" dirty="0">
                <a:latin typeface="Times New Roman" panose="02020603050405020304" pitchFamily="18" charset="0"/>
              </a:rPr>
              <a:t>来跟踪深度优先搜索的</a:t>
            </a:r>
            <a:r>
              <a:rPr lang="zh-CN" altLang="en-US" sz="2400" b="1" dirty="0">
                <a:latin typeface="Times New Roman" panose="02020603050405020304" pitchFamily="18" charset="0"/>
              </a:rPr>
              <a:t>过程</a:t>
            </a:r>
            <a:r>
              <a:rPr lang="en-US" altLang="zh-CN" sz="2400" b="1" dirty="0">
                <a:latin typeface="Times New Roman" panose="02020603050405020304" pitchFamily="18" charset="0"/>
              </a:rPr>
              <a:t>非常方便.</a:t>
            </a:r>
          </a:p>
          <a:p>
            <a:pPr lvl="1" eaLnBrk="1" hangingPunct="1"/>
            <a:r>
              <a:rPr lang="en-US" altLang="zh-CN" sz="2000" dirty="0">
                <a:latin typeface="Times New Roman" panose="02020603050405020304" pitchFamily="18" charset="0"/>
              </a:rPr>
              <a:t>当</a:t>
            </a:r>
            <a:r>
              <a:rPr lang="zh-CN" altLang="en-US" sz="2000" dirty="0">
                <a:latin typeface="Times New Roman" panose="02020603050405020304" pitchFamily="18" charset="0"/>
              </a:rPr>
              <a:t>某个</a:t>
            </a:r>
            <a:r>
              <a:rPr lang="en-US" altLang="zh-CN" sz="2000" dirty="0">
                <a:latin typeface="Times New Roman" panose="02020603050405020304" pitchFamily="18" charset="0"/>
              </a:rPr>
              <a:t>顶点第一次</a:t>
            </a:r>
            <a:r>
              <a:rPr lang="zh-CN" altLang="en-US" sz="2000" dirty="0">
                <a:latin typeface="Times New Roman" panose="02020603050405020304" pitchFamily="18" charset="0"/>
              </a:rPr>
              <a:t>被访问</a:t>
            </a:r>
            <a:r>
              <a:rPr lang="en-US" altLang="zh-CN" sz="2000" dirty="0">
                <a:latin typeface="Times New Roman" panose="02020603050405020304" pitchFamily="18" charset="0"/>
              </a:rPr>
              <a:t>时，将顶点推入栈.</a:t>
            </a:r>
          </a:p>
          <a:p>
            <a:pPr lvl="1" eaLnBrk="1" hangingPunct="1"/>
            <a:r>
              <a:rPr lang="en-US" altLang="zh-CN" sz="2000" dirty="0">
                <a:latin typeface="Times New Roman" panose="02020603050405020304" pitchFamily="18" charset="0"/>
              </a:rPr>
              <a:t>顶点最初</a:t>
            </a:r>
            <a:r>
              <a:rPr lang="zh-CN" altLang="en-US" sz="2000" dirty="0">
                <a:latin typeface="Times New Roman" panose="02020603050405020304" pitchFamily="18" charset="0"/>
              </a:rPr>
              <a:t>标志为</a:t>
            </a:r>
            <a:r>
              <a:rPr lang="en-US" altLang="zh-CN" sz="2000" dirty="0">
                <a:latin typeface="Times New Roman" panose="02020603050405020304" pitchFamily="18" charset="0"/>
              </a:rPr>
              <a:t>白色</a:t>
            </a: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</a:rPr>
              <a:t>顶点</a:t>
            </a:r>
            <a:r>
              <a:rPr lang="en-US" altLang="zh-CN" sz="2000" dirty="0">
                <a:latin typeface="Times New Roman" panose="02020603050405020304" pitchFamily="18" charset="0"/>
              </a:rPr>
              <a:t>被</a:t>
            </a:r>
            <a:r>
              <a:rPr lang="zh-CN" altLang="en-US" sz="2000" dirty="0">
                <a:latin typeface="Times New Roman" panose="02020603050405020304" pitchFamily="18" charset="0"/>
              </a:rPr>
              <a:t>搜索到之后后</a:t>
            </a:r>
            <a:r>
              <a:rPr lang="en-US" altLang="zh-CN" sz="2000" dirty="0">
                <a:latin typeface="Times New Roman" panose="02020603050405020304" pitchFamily="18" charset="0"/>
              </a:rPr>
              <a:t>涂成灰色</a:t>
            </a:r>
            <a:r>
              <a:rPr lang="zh-CN" altLang="en-US" sz="2000" dirty="0">
                <a:latin typeface="Times New Roman" panose="02020603050405020304" pitchFamily="18" charset="0"/>
              </a:rPr>
              <a:t>（未访问）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访问后涂成黑色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CN" sz="2500" dirty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31747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29</a:t>
            </a:fld>
            <a:endParaRPr lang="zh-CN" altLang="en-US" sz="1200" dirty="0"/>
          </a:p>
        </p:txBody>
      </p:sp>
      <p:sp>
        <p:nvSpPr>
          <p:cNvPr id="31750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31746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charRg st="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charRg st="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charRg st="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charRg st="7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3">
                                            <p:txEl>
                                              <p:charRg st="7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3">
                                            <p:txEl>
                                              <p:charRg st="7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43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43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/>
          <p:nvPr/>
        </p:nvSpPr>
        <p:spPr>
          <a:xfrm>
            <a:off x="685800" y="381000"/>
            <a:ext cx="6096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5.1  </a:t>
            </a:r>
            <a:r>
              <a:rPr lang="zh-CN" altLang="en-US" sz="40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减治法的设计思想 </a:t>
            </a:r>
          </a:p>
        </p:txBody>
      </p:sp>
      <p:sp>
        <p:nvSpPr>
          <p:cNvPr id="9219" name="Text Box 3"/>
          <p:cNvSpPr txBox="1"/>
          <p:nvPr/>
        </p:nvSpPr>
        <p:spPr>
          <a:xfrm>
            <a:off x="827088" y="1916113"/>
            <a:ext cx="7848600" cy="3595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规模为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的原问题的解与较小规模（通常是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/2</a:t>
            </a:r>
            <a:r>
              <a:rPr lang="zh-CN" altLang="en-US" sz="2400" b="1" dirty="0">
                <a:latin typeface="Times New Roman" panose="02020603050405020304" pitchFamily="18" charset="0"/>
              </a:rPr>
              <a:t>）的子问题的解之间具有关系：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）原问题的解只存在于其中一个较小规模的子问题中；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）原问题的解与其中一个较小规模的解之间存在某种对应关系。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由于原问题的解与较小规模的子问题的解之间存在这种关系，所以，只需求解其中一个较小规模的子问题就可以得到原问题的解。</a:t>
            </a:r>
          </a:p>
        </p:txBody>
      </p:sp>
      <p:sp>
        <p:nvSpPr>
          <p:cNvPr id="9222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3</a:t>
            </a:fld>
            <a:endParaRPr lang="zh-CN" altLang="en-US" sz="1200" dirty="0"/>
          </a:p>
        </p:txBody>
      </p:sp>
      <p:sp>
        <p:nvSpPr>
          <p:cNvPr id="9221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9220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DFS Example</a:t>
            </a:r>
          </a:p>
        </p:txBody>
      </p:sp>
      <p:sp>
        <p:nvSpPr>
          <p:cNvPr id="32771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30</a:t>
            </a:fld>
            <a:endParaRPr lang="zh-CN" altLang="en-US" sz="1200" dirty="0"/>
          </a:p>
        </p:txBody>
      </p:sp>
      <p:sp>
        <p:nvSpPr>
          <p:cNvPr id="32797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32770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32773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28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4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28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5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28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6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28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7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28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8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28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9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28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0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28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2781" name="AutoShape 11"/>
          <p:cNvCxnSpPr>
            <a:stCxn id="32773" idx="3"/>
            <a:endCxn id="32779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2782" name="AutoShape 12"/>
          <p:cNvCxnSpPr>
            <a:stCxn id="32779" idx="5"/>
            <a:endCxn id="32778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2783" name="AutoShape 13"/>
          <p:cNvCxnSpPr>
            <a:stCxn id="32779" idx="6"/>
            <a:endCxn id="32777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2784" name="AutoShape 14"/>
          <p:cNvCxnSpPr>
            <a:stCxn id="32777" idx="2"/>
            <a:endCxn id="32778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2785" name="AutoShape 15"/>
          <p:cNvCxnSpPr>
            <a:stCxn id="32778" idx="0"/>
            <a:endCxn id="32773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2786" name="AutoShape 16"/>
          <p:cNvCxnSpPr>
            <a:stCxn id="32773" idx="5"/>
            <a:endCxn id="32777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2787" name="AutoShape 17"/>
          <p:cNvCxnSpPr>
            <a:stCxn id="32774" idx="4"/>
            <a:endCxn id="32777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2788" name="AutoShape 18"/>
          <p:cNvCxnSpPr>
            <a:stCxn id="32773" idx="6"/>
            <a:endCxn id="32774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2789" name="AutoShape 19"/>
          <p:cNvCxnSpPr>
            <a:stCxn id="32775" idx="2"/>
            <a:endCxn id="32774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2790" name="AutoShape 20"/>
          <p:cNvCxnSpPr>
            <a:stCxn id="32774" idx="5"/>
            <a:endCxn id="32780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2791" name="AutoShape 21"/>
          <p:cNvCxnSpPr>
            <a:stCxn id="32775" idx="3"/>
            <a:endCxn id="32780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2792" name="AutoShape 22"/>
          <p:cNvCxnSpPr>
            <a:stCxn id="32775" idx="4"/>
            <a:endCxn id="32776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2793" name="AutoShape 23"/>
          <p:cNvCxnSpPr>
            <a:stCxn id="32776" idx="2"/>
            <a:endCxn id="32777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2794" name="AutoShape 24"/>
          <p:cNvCxnSpPr>
            <a:stCxn id="32780" idx="3"/>
            <a:endCxn id="32777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2795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96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vertex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DFS Example</a:t>
            </a:r>
          </a:p>
        </p:txBody>
      </p:sp>
      <p:sp>
        <p:nvSpPr>
          <p:cNvPr id="33795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31</a:t>
            </a:fld>
            <a:endParaRPr lang="zh-CN" altLang="en-US" sz="1200" dirty="0"/>
          </a:p>
        </p:txBody>
      </p:sp>
      <p:sp>
        <p:nvSpPr>
          <p:cNvPr id="33794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33797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3798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3799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3800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3801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33802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</a:p>
        </p:txBody>
      </p:sp>
      <p:sp>
        <p:nvSpPr>
          <p:cNvPr id="33803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3804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3805" name="AutoShape 11"/>
          <p:cNvCxnSpPr>
            <a:stCxn id="33797" idx="3"/>
            <a:endCxn id="33803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3806" name="AutoShape 12"/>
          <p:cNvCxnSpPr>
            <a:stCxn id="33803" idx="5"/>
            <a:endCxn id="33802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3807" name="AutoShape 13"/>
          <p:cNvCxnSpPr>
            <a:stCxn id="33803" idx="6"/>
            <a:endCxn id="33801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3808" name="AutoShape 14"/>
          <p:cNvCxnSpPr>
            <a:stCxn id="33801" idx="2"/>
            <a:endCxn id="33802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3809" name="AutoShape 15"/>
          <p:cNvCxnSpPr>
            <a:stCxn id="33802" idx="0"/>
            <a:endCxn id="33797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3810" name="AutoShape 16"/>
          <p:cNvCxnSpPr>
            <a:stCxn id="33797" idx="5"/>
            <a:endCxn id="33801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3811" name="AutoShape 17"/>
          <p:cNvCxnSpPr>
            <a:stCxn id="33798" idx="4"/>
            <a:endCxn id="33801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3812" name="AutoShape 18"/>
          <p:cNvCxnSpPr>
            <a:stCxn id="33797" idx="6"/>
            <a:endCxn id="33798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3813" name="AutoShape 19"/>
          <p:cNvCxnSpPr>
            <a:stCxn id="33799" idx="2"/>
            <a:endCxn id="33798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3814" name="AutoShape 20"/>
          <p:cNvCxnSpPr>
            <a:stCxn id="33798" idx="5"/>
            <a:endCxn id="33804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3815" name="AutoShape 21"/>
          <p:cNvCxnSpPr>
            <a:stCxn id="33799" idx="3"/>
            <a:endCxn id="33804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3816" name="AutoShape 22"/>
          <p:cNvCxnSpPr>
            <a:stCxn id="33799" idx="4"/>
            <a:endCxn id="33800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3817" name="AutoShape 23"/>
          <p:cNvCxnSpPr>
            <a:stCxn id="33800" idx="2"/>
            <a:endCxn id="33801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3818" name="AutoShape 24"/>
          <p:cNvCxnSpPr>
            <a:stCxn id="33804" idx="3"/>
            <a:endCxn id="33801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3819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20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33821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2400" b="1" i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DFS Example</a:t>
            </a:r>
          </a:p>
        </p:txBody>
      </p:sp>
      <p:sp>
        <p:nvSpPr>
          <p:cNvPr id="34819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32</a:t>
            </a:fld>
            <a:endParaRPr lang="zh-CN" altLang="en-US" sz="1200" dirty="0"/>
          </a:p>
        </p:txBody>
      </p:sp>
      <p:sp>
        <p:nvSpPr>
          <p:cNvPr id="34818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34821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4822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4823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4824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4825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34826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</a:p>
        </p:txBody>
      </p:sp>
      <p:sp>
        <p:nvSpPr>
          <p:cNvPr id="34827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34828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4829" name="AutoShape 11"/>
          <p:cNvCxnSpPr>
            <a:stCxn id="34821" idx="3"/>
            <a:endCxn id="34827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4830" name="AutoShape 12"/>
          <p:cNvCxnSpPr>
            <a:stCxn id="34827" idx="5"/>
            <a:endCxn id="34826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4831" name="AutoShape 13"/>
          <p:cNvCxnSpPr>
            <a:stCxn id="34827" idx="6"/>
            <a:endCxn id="34825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4832" name="AutoShape 14"/>
          <p:cNvCxnSpPr>
            <a:stCxn id="34825" idx="2"/>
            <a:endCxn id="34826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4833" name="AutoShape 15"/>
          <p:cNvCxnSpPr>
            <a:stCxn id="34826" idx="0"/>
            <a:endCxn id="34821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4834" name="AutoShape 16"/>
          <p:cNvCxnSpPr>
            <a:stCxn id="34821" idx="5"/>
            <a:endCxn id="34825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4835" name="AutoShape 17"/>
          <p:cNvCxnSpPr>
            <a:stCxn id="34822" idx="4"/>
            <a:endCxn id="34825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4836" name="AutoShape 18"/>
          <p:cNvCxnSpPr>
            <a:stCxn id="34821" idx="6"/>
            <a:endCxn id="34822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4837" name="AutoShape 19"/>
          <p:cNvCxnSpPr>
            <a:stCxn id="34823" idx="2"/>
            <a:endCxn id="34822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4838" name="AutoShape 20"/>
          <p:cNvCxnSpPr>
            <a:stCxn id="34822" idx="5"/>
            <a:endCxn id="34828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4839" name="AutoShape 21"/>
          <p:cNvCxnSpPr>
            <a:stCxn id="34823" idx="3"/>
            <a:endCxn id="34828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4840" name="AutoShape 22"/>
          <p:cNvCxnSpPr>
            <a:stCxn id="34823" idx="4"/>
            <a:endCxn id="34824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4841" name="AutoShape 23"/>
          <p:cNvCxnSpPr>
            <a:stCxn id="34824" idx="2"/>
            <a:endCxn id="34825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4842" name="AutoShape 24"/>
          <p:cNvCxnSpPr>
            <a:stCxn id="34828" idx="3"/>
            <a:endCxn id="34825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4843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44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34845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2400" b="1" i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DFS Example</a:t>
            </a:r>
          </a:p>
        </p:txBody>
      </p:sp>
      <p:sp>
        <p:nvSpPr>
          <p:cNvPr id="35843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33</a:t>
            </a:fld>
            <a:endParaRPr lang="zh-CN" altLang="en-US" sz="1200" dirty="0"/>
          </a:p>
        </p:txBody>
      </p:sp>
      <p:sp>
        <p:nvSpPr>
          <p:cNvPr id="35842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35845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5846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5847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5848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5849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35850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3 |  </a:t>
            </a:r>
          </a:p>
        </p:txBody>
      </p:sp>
      <p:sp>
        <p:nvSpPr>
          <p:cNvPr id="35851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35852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5853" name="AutoShape 11"/>
          <p:cNvCxnSpPr>
            <a:stCxn id="35845" idx="3"/>
            <a:endCxn id="35851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54" name="AutoShape 12"/>
          <p:cNvCxnSpPr>
            <a:stCxn id="35851" idx="5"/>
            <a:endCxn id="35850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55" name="AutoShape 13"/>
          <p:cNvCxnSpPr>
            <a:stCxn id="35851" idx="6"/>
            <a:endCxn id="35849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56" name="AutoShape 14"/>
          <p:cNvCxnSpPr>
            <a:stCxn id="35849" idx="2"/>
            <a:endCxn id="35850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57" name="AutoShape 15"/>
          <p:cNvCxnSpPr>
            <a:stCxn id="35850" idx="0"/>
            <a:endCxn id="35845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58" name="AutoShape 16"/>
          <p:cNvCxnSpPr>
            <a:stCxn id="35845" idx="5"/>
            <a:endCxn id="35849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59" name="AutoShape 17"/>
          <p:cNvCxnSpPr>
            <a:stCxn id="35846" idx="4"/>
            <a:endCxn id="35849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60" name="AutoShape 18"/>
          <p:cNvCxnSpPr>
            <a:stCxn id="35845" idx="6"/>
            <a:endCxn id="35846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61" name="AutoShape 19"/>
          <p:cNvCxnSpPr>
            <a:stCxn id="35847" idx="2"/>
            <a:endCxn id="35846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62" name="AutoShape 20"/>
          <p:cNvCxnSpPr>
            <a:stCxn id="35846" idx="5"/>
            <a:endCxn id="35852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63" name="AutoShape 21"/>
          <p:cNvCxnSpPr>
            <a:stCxn id="35847" idx="3"/>
            <a:endCxn id="35852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64" name="AutoShape 22"/>
          <p:cNvCxnSpPr>
            <a:stCxn id="35847" idx="4"/>
            <a:endCxn id="35848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65" name="AutoShape 23"/>
          <p:cNvCxnSpPr>
            <a:stCxn id="35848" idx="2"/>
            <a:endCxn id="35849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866" name="AutoShape 24"/>
          <p:cNvCxnSpPr>
            <a:stCxn id="35852" idx="3"/>
            <a:endCxn id="35849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5867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868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35869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2400" b="1" i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DFS Example</a:t>
            </a:r>
          </a:p>
        </p:txBody>
      </p:sp>
      <p:sp>
        <p:nvSpPr>
          <p:cNvPr id="36867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34</a:t>
            </a:fld>
            <a:endParaRPr lang="zh-CN" altLang="en-US" sz="1200" dirty="0"/>
          </a:p>
        </p:txBody>
      </p:sp>
      <p:sp>
        <p:nvSpPr>
          <p:cNvPr id="36866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36869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6870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6871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6872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6873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36874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36875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36876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6877" name="AutoShape 11"/>
          <p:cNvCxnSpPr>
            <a:stCxn id="36869" idx="3"/>
            <a:endCxn id="36875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78" name="AutoShape 12"/>
          <p:cNvCxnSpPr>
            <a:stCxn id="36875" idx="5"/>
            <a:endCxn id="36874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79" name="AutoShape 13"/>
          <p:cNvCxnSpPr>
            <a:stCxn id="36875" idx="6"/>
            <a:endCxn id="36873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80" name="AutoShape 14"/>
          <p:cNvCxnSpPr>
            <a:stCxn id="36873" idx="2"/>
            <a:endCxn id="36874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81" name="AutoShape 15"/>
          <p:cNvCxnSpPr>
            <a:stCxn id="36874" idx="0"/>
            <a:endCxn id="36869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82" name="AutoShape 16"/>
          <p:cNvCxnSpPr>
            <a:stCxn id="36869" idx="5"/>
            <a:endCxn id="36873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83" name="AutoShape 17"/>
          <p:cNvCxnSpPr>
            <a:stCxn id="36870" idx="4"/>
            <a:endCxn id="36873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84" name="AutoShape 18"/>
          <p:cNvCxnSpPr>
            <a:stCxn id="36869" idx="6"/>
            <a:endCxn id="36870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85" name="AutoShape 19"/>
          <p:cNvCxnSpPr>
            <a:stCxn id="36871" idx="2"/>
            <a:endCxn id="36870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86" name="AutoShape 20"/>
          <p:cNvCxnSpPr>
            <a:stCxn id="36870" idx="5"/>
            <a:endCxn id="36876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87" name="AutoShape 21"/>
          <p:cNvCxnSpPr>
            <a:stCxn id="36871" idx="3"/>
            <a:endCxn id="36876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88" name="AutoShape 22"/>
          <p:cNvCxnSpPr>
            <a:stCxn id="36871" idx="4"/>
            <a:endCxn id="36872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89" name="AutoShape 23"/>
          <p:cNvCxnSpPr>
            <a:stCxn id="36872" idx="2"/>
            <a:endCxn id="36873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6890" name="AutoShape 24"/>
          <p:cNvCxnSpPr>
            <a:stCxn id="36876" idx="3"/>
            <a:endCxn id="36873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6891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92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36893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2400" b="1" i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DFS Example</a:t>
            </a:r>
          </a:p>
        </p:txBody>
      </p:sp>
      <p:sp>
        <p:nvSpPr>
          <p:cNvPr id="37891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35</a:t>
            </a:fld>
            <a:endParaRPr lang="zh-CN" altLang="en-US" sz="1200" dirty="0"/>
          </a:p>
        </p:txBody>
      </p:sp>
      <p:sp>
        <p:nvSpPr>
          <p:cNvPr id="37890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37893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7894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7895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7896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7897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5 |  </a:t>
            </a:r>
          </a:p>
        </p:txBody>
      </p:sp>
      <p:sp>
        <p:nvSpPr>
          <p:cNvPr id="37898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37899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37900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7901" name="AutoShape 11"/>
          <p:cNvCxnSpPr>
            <a:stCxn id="37893" idx="3"/>
            <a:endCxn id="37899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02" name="AutoShape 12"/>
          <p:cNvCxnSpPr>
            <a:stCxn id="37899" idx="5"/>
            <a:endCxn id="37898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03" name="AutoShape 13"/>
          <p:cNvCxnSpPr>
            <a:stCxn id="37899" idx="6"/>
            <a:endCxn id="37897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04" name="AutoShape 14"/>
          <p:cNvCxnSpPr>
            <a:stCxn id="37897" idx="2"/>
            <a:endCxn id="37898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05" name="AutoShape 15"/>
          <p:cNvCxnSpPr>
            <a:stCxn id="37898" idx="0"/>
            <a:endCxn id="37893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06" name="AutoShape 16"/>
          <p:cNvCxnSpPr>
            <a:stCxn id="37893" idx="5"/>
            <a:endCxn id="37897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07" name="AutoShape 17"/>
          <p:cNvCxnSpPr>
            <a:stCxn id="37894" idx="4"/>
            <a:endCxn id="37897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08" name="AutoShape 18"/>
          <p:cNvCxnSpPr>
            <a:stCxn id="37893" idx="6"/>
            <a:endCxn id="37894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09" name="AutoShape 19"/>
          <p:cNvCxnSpPr>
            <a:stCxn id="37895" idx="2"/>
            <a:endCxn id="37894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10" name="AutoShape 20"/>
          <p:cNvCxnSpPr>
            <a:stCxn id="37894" idx="5"/>
            <a:endCxn id="37900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11" name="AutoShape 21"/>
          <p:cNvCxnSpPr>
            <a:stCxn id="37895" idx="3"/>
            <a:endCxn id="37900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12" name="AutoShape 22"/>
          <p:cNvCxnSpPr>
            <a:stCxn id="37895" idx="4"/>
            <a:endCxn id="37896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13" name="AutoShape 23"/>
          <p:cNvCxnSpPr>
            <a:stCxn id="37896" idx="2"/>
            <a:endCxn id="37897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7914" name="AutoShape 24"/>
          <p:cNvCxnSpPr>
            <a:stCxn id="37900" idx="3"/>
            <a:endCxn id="37897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7915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916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37917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2400" b="1" i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DFS Example</a:t>
            </a:r>
          </a:p>
        </p:txBody>
      </p:sp>
      <p:sp>
        <p:nvSpPr>
          <p:cNvPr id="38915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36</a:t>
            </a:fld>
            <a:endParaRPr lang="zh-CN" altLang="en-US" sz="1200" dirty="0"/>
          </a:p>
        </p:txBody>
      </p:sp>
      <p:sp>
        <p:nvSpPr>
          <p:cNvPr id="38914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38917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8918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8919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8920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8921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38922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38923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38924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8925" name="AutoShape 11"/>
          <p:cNvCxnSpPr>
            <a:stCxn id="38917" idx="3"/>
            <a:endCxn id="38923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26" name="AutoShape 12"/>
          <p:cNvCxnSpPr>
            <a:stCxn id="38923" idx="5"/>
            <a:endCxn id="38922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27" name="AutoShape 13"/>
          <p:cNvCxnSpPr>
            <a:stCxn id="38923" idx="6"/>
            <a:endCxn id="38921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28" name="AutoShape 14"/>
          <p:cNvCxnSpPr>
            <a:stCxn id="38921" idx="2"/>
            <a:endCxn id="38922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29" name="AutoShape 15"/>
          <p:cNvCxnSpPr>
            <a:stCxn id="38922" idx="0"/>
            <a:endCxn id="38917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30" name="AutoShape 16"/>
          <p:cNvCxnSpPr>
            <a:stCxn id="38917" idx="5"/>
            <a:endCxn id="38921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31" name="AutoShape 17"/>
          <p:cNvCxnSpPr>
            <a:stCxn id="38918" idx="4"/>
            <a:endCxn id="38921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32" name="AutoShape 18"/>
          <p:cNvCxnSpPr>
            <a:stCxn id="38917" idx="6"/>
            <a:endCxn id="38918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33" name="AutoShape 19"/>
          <p:cNvCxnSpPr>
            <a:stCxn id="38919" idx="2"/>
            <a:endCxn id="38918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34" name="AutoShape 20"/>
          <p:cNvCxnSpPr>
            <a:stCxn id="38918" idx="5"/>
            <a:endCxn id="38924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35" name="AutoShape 21"/>
          <p:cNvCxnSpPr>
            <a:stCxn id="38919" idx="3"/>
            <a:endCxn id="38924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36" name="AutoShape 22"/>
          <p:cNvCxnSpPr>
            <a:stCxn id="38919" idx="4"/>
            <a:endCxn id="38920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37" name="AutoShape 23"/>
          <p:cNvCxnSpPr>
            <a:stCxn id="38920" idx="2"/>
            <a:endCxn id="38921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8938" name="AutoShape 24"/>
          <p:cNvCxnSpPr>
            <a:stCxn id="38924" idx="3"/>
            <a:endCxn id="38921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8939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40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38941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2400" b="1" i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DFS Example</a:t>
            </a:r>
          </a:p>
        </p:txBody>
      </p:sp>
      <p:sp>
        <p:nvSpPr>
          <p:cNvPr id="39939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37</a:t>
            </a:fld>
            <a:endParaRPr lang="zh-CN" altLang="en-US" sz="1200" dirty="0"/>
          </a:p>
        </p:txBody>
      </p:sp>
      <p:sp>
        <p:nvSpPr>
          <p:cNvPr id="39938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39941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39942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39943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9944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39945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39946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39947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39948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39949" name="AutoShape 11"/>
          <p:cNvCxnSpPr>
            <a:stCxn id="39941" idx="3"/>
            <a:endCxn id="39947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50" name="AutoShape 12"/>
          <p:cNvCxnSpPr>
            <a:stCxn id="39947" idx="5"/>
            <a:endCxn id="39946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51" name="AutoShape 13"/>
          <p:cNvCxnSpPr>
            <a:stCxn id="39947" idx="6"/>
            <a:endCxn id="39945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52" name="AutoShape 14"/>
          <p:cNvCxnSpPr>
            <a:stCxn id="39945" idx="2"/>
            <a:endCxn id="39946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53" name="AutoShape 15"/>
          <p:cNvCxnSpPr>
            <a:stCxn id="39946" idx="0"/>
            <a:endCxn id="39941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54" name="AutoShape 16"/>
          <p:cNvCxnSpPr>
            <a:stCxn id="39941" idx="5"/>
            <a:endCxn id="39945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55" name="AutoShape 17"/>
          <p:cNvCxnSpPr>
            <a:stCxn id="39942" idx="4"/>
            <a:endCxn id="39945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56" name="AutoShape 18"/>
          <p:cNvCxnSpPr>
            <a:stCxn id="39941" idx="6"/>
            <a:endCxn id="39942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57" name="AutoShape 19"/>
          <p:cNvCxnSpPr>
            <a:stCxn id="39943" idx="2"/>
            <a:endCxn id="39942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58" name="AutoShape 20"/>
          <p:cNvCxnSpPr>
            <a:stCxn id="39942" idx="5"/>
            <a:endCxn id="39948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59" name="AutoShape 21"/>
          <p:cNvCxnSpPr>
            <a:stCxn id="39943" idx="3"/>
            <a:endCxn id="39948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60" name="AutoShape 22"/>
          <p:cNvCxnSpPr>
            <a:stCxn id="39943" idx="4"/>
            <a:endCxn id="39944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61" name="AutoShape 23"/>
          <p:cNvCxnSpPr>
            <a:stCxn id="39944" idx="2"/>
            <a:endCxn id="39945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62" name="AutoShape 24"/>
          <p:cNvCxnSpPr>
            <a:stCxn id="39948" idx="3"/>
            <a:endCxn id="39945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9963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964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39965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2400" b="1" i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DFS Example</a:t>
            </a:r>
          </a:p>
        </p:txBody>
      </p:sp>
      <p:sp>
        <p:nvSpPr>
          <p:cNvPr id="40963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38</a:t>
            </a:fld>
            <a:endParaRPr lang="zh-CN" altLang="en-US" sz="1200" dirty="0"/>
          </a:p>
        </p:txBody>
      </p:sp>
      <p:sp>
        <p:nvSpPr>
          <p:cNvPr id="40962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40965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0966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40967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0968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0969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0970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0971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0972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40973" name="AutoShape 11"/>
          <p:cNvCxnSpPr>
            <a:stCxn id="40965" idx="3"/>
            <a:endCxn id="40971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4" name="AutoShape 12"/>
          <p:cNvCxnSpPr>
            <a:stCxn id="40971" idx="5"/>
            <a:endCxn id="40970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5" name="AutoShape 13"/>
          <p:cNvCxnSpPr>
            <a:stCxn id="40971" idx="6"/>
            <a:endCxn id="40969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6" name="AutoShape 14"/>
          <p:cNvCxnSpPr>
            <a:stCxn id="40969" idx="2"/>
            <a:endCxn id="40970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7" name="AutoShape 15"/>
          <p:cNvCxnSpPr>
            <a:stCxn id="40970" idx="0"/>
            <a:endCxn id="40965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8" name="AutoShape 16"/>
          <p:cNvCxnSpPr>
            <a:stCxn id="40965" idx="5"/>
            <a:endCxn id="40969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79" name="AutoShape 17"/>
          <p:cNvCxnSpPr>
            <a:stCxn id="40966" idx="4"/>
            <a:endCxn id="40969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0" name="AutoShape 18"/>
          <p:cNvCxnSpPr>
            <a:stCxn id="40965" idx="6"/>
            <a:endCxn id="40966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1" name="AutoShape 19"/>
          <p:cNvCxnSpPr>
            <a:stCxn id="40967" idx="2"/>
            <a:endCxn id="40966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2" name="AutoShape 20"/>
          <p:cNvCxnSpPr>
            <a:stCxn id="40966" idx="5"/>
            <a:endCxn id="40972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3" name="AutoShape 21"/>
          <p:cNvCxnSpPr>
            <a:stCxn id="40967" idx="3"/>
            <a:endCxn id="40972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4" name="AutoShape 22"/>
          <p:cNvCxnSpPr>
            <a:stCxn id="40967" idx="4"/>
            <a:endCxn id="40968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5" name="AutoShape 23"/>
          <p:cNvCxnSpPr>
            <a:stCxn id="40968" idx="2"/>
            <a:endCxn id="40969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986" name="AutoShape 24"/>
          <p:cNvCxnSpPr>
            <a:stCxn id="40972" idx="3"/>
            <a:endCxn id="40969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0987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88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0989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2400" b="1" i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DFS Example</a:t>
            </a:r>
          </a:p>
        </p:txBody>
      </p:sp>
      <p:sp>
        <p:nvSpPr>
          <p:cNvPr id="41987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39</a:t>
            </a:fld>
            <a:endParaRPr lang="zh-CN" altLang="en-US" sz="1200" dirty="0"/>
          </a:p>
        </p:txBody>
      </p:sp>
      <p:sp>
        <p:nvSpPr>
          <p:cNvPr id="41986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41989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1990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41991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1992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1993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1994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1995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1996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9 |  </a:t>
            </a:r>
          </a:p>
        </p:txBody>
      </p:sp>
      <p:cxnSp>
        <p:nvCxnSpPr>
          <p:cNvPr id="41997" name="AutoShape 11"/>
          <p:cNvCxnSpPr>
            <a:stCxn id="41989" idx="3"/>
            <a:endCxn id="41995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998" name="AutoShape 12"/>
          <p:cNvCxnSpPr>
            <a:stCxn id="41995" idx="5"/>
            <a:endCxn id="41994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1999" name="AutoShape 13"/>
          <p:cNvCxnSpPr>
            <a:stCxn id="41995" idx="6"/>
            <a:endCxn id="41993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0" name="AutoShape 14"/>
          <p:cNvCxnSpPr>
            <a:stCxn id="41993" idx="2"/>
            <a:endCxn id="41994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1" name="AutoShape 15"/>
          <p:cNvCxnSpPr>
            <a:stCxn id="41994" idx="0"/>
            <a:endCxn id="41989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2" name="AutoShape 16"/>
          <p:cNvCxnSpPr>
            <a:stCxn id="41989" idx="5"/>
            <a:endCxn id="41993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3" name="AutoShape 17"/>
          <p:cNvCxnSpPr>
            <a:stCxn id="41990" idx="4"/>
            <a:endCxn id="41993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4" name="AutoShape 18"/>
          <p:cNvCxnSpPr>
            <a:stCxn id="41989" idx="6"/>
            <a:endCxn id="41990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5" name="AutoShape 19"/>
          <p:cNvCxnSpPr>
            <a:stCxn id="41991" idx="2"/>
            <a:endCxn id="41990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6" name="AutoShape 20"/>
          <p:cNvCxnSpPr>
            <a:stCxn id="41990" idx="5"/>
            <a:endCxn id="41996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7" name="AutoShape 21"/>
          <p:cNvCxnSpPr>
            <a:stCxn id="41991" idx="3"/>
            <a:endCxn id="41996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8" name="AutoShape 22"/>
          <p:cNvCxnSpPr>
            <a:stCxn id="41991" idx="4"/>
            <a:endCxn id="41992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09" name="AutoShape 23"/>
          <p:cNvCxnSpPr>
            <a:stCxn id="41992" idx="2"/>
            <a:endCxn id="41993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2010" name="AutoShape 24"/>
          <p:cNvCxnSpPr>
            <a:stCxn id="41996" idx="3"/>
            <a:endCxn id="41993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2011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12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2013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2400" b="1" i="1" dirty="0">
                <a:latin typeface="Times New Roman" panose="02020603050405020304" pitchFamily="18" charset="0"/>
              </a:rPr>
              <a:t>d      f</a:t>
            </a:r>
          </a:p>
        </p:txBody>
      </p:sp>
      <p:sp>
        <p:nvSpPr>
          <p:cNvPr id="136220" name="Text Box 28"/>
          <p:cNvSpPr txBox="1"/>
          <p:nvPr/>
        </p:nvSpPr>
        <p:spPr>
          <a:xfrm>
            <a:off x="1970088" y="5603875"/>
            <a:ext cx="5557837" cy="82232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What is the structure of the grey vertices?  </a:t>
            </a:r>
            <a:br>
              <a:rPr lang="en-US" altLang="zh-CN" sz="24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zh-CN" sz="24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What do they represent?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/>
          </p:cNvSpPr>
          <p:nvPr>
            <p:ph type="title"/>
          </p:nvPr>
        </p:nvSpPr>
        <p:spPr>
          <a:xfrm>
            <a:off x="1066800" y="-4233"/>
            <a:ext cx="7793038" cy="1143000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900" dirty="0">
                <a:latin typeface="Times New Roman" panose="02020603050405020304" pitchFamily="18" charset="0"/>
              </a:rPr>
              <a:t>A Typical </a:t>
            </a:r>
            <a:r>
              <a:rPr lang="en-US" altLang="zh-CN" sz="2900" b="1" dirty="0">
                <a:latin typeface="Times New Roman" panose="02020603050405020304" pitchFamily="18" charset="0"/>
              </a:rPr>
              <a:t>Decrease by One</a:t>
            </a:r>
            <a:r>
              <a:rPr lang="en-US" altLang="zh-CN" sz="2900" dirty="0">
                <a:latin typeface="Times New Roman" panose="02020603050405020304" pitchFamily="18" charset="0"/>
              </a:rPr>
              <a:t> Technique</a:t>
            </a:r>
          </a:p>
        </p:txBody>
      </p:sp>
      <p:sp>
        <p:nvSpPr>
          <p:cNvPr id="10244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4</a:t>
            </a:fld>
            <a:endParaRPr lang="zh-CN" altLang="en-US" sz="1200" dirty="0"/>
          </a:p>
        </p:txBody>
      </p:sp>
      <p:sp>
        <p:nvSpPr>
          <p:cNvPr id="10243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10242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grpSp>
        <p:nvGrpSpPr>
          <p:cNvPr id="10246" name="Group 19"/>
          <p:cNvGrpSpPr/>
          <p:nvPr/>
        </p:nvGrpSpPr>
        <p:grpSpPr>
          <a:xfrm>
            <a:off x="1905000" y="1828800"/>
            <a:ext cx="6527800" cy="3657600"/>
            <a:chOff x="720" y="1296"/>
            <a:chExt cx="4893" cy="3024"/>
          </a:xfrm>
        </p:grpSpPr>
        <p:sp>
          <p:nvSpPr>
            <p:cNvPr id="10247" name="Oval 4"/>
            <p:cNvSpPr/>
            <p:nvPr/>
          </p:nvSpPr>
          <p:spPr>
            <a:xfrm>
              <a:off x="720" y="1968"/>
              <a:ext cx="1440" cy="528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subproblem  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of size 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0248" name="Rectangle 5"/>
            <p:cNvSpPr/>
            <p:nvPr/>
          </p:nvSpPr>
          <p:spPr>
            <a:xfrm>
              <a:off x="720" y="2784"/>
              <a:ext cx="1440" cy="432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a solution to the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subproblem  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0249" name="Rectangle 6"/>
            <p:cNvSpPr/>
            <p:nvPr/>
          </p:nvSpPr>
          <p:spPr>
            <a:xfrm>
              <a:off x="2112" y="3888"/>
              <a:ext cx="1440" cy="432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a solution to</a:t>
              </a: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the original problem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0250" name="Line 8"/>
            <p:cNvSpPr/>
            <p:nvPr/>
          </p:nvSpPr>
          <p:spPr>
            <a:xfrm flipH="1">
              <a:off x="1632" y="1776"/>
              <a:ext cx="912" cy="192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10251" name="Line 9"/>
            <p:cNvSpPr/>
            <p:nvPr/>
          </p:nvSpPr>
          <p:spPr>
            <a:xfrm>
              <a:off x="3072" y="1776"/>
              <a:ext cx="1056" cy="192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252" name="Oval 10"/>
            <p:cNvSpPr/>
            <p:nvPr/>
          </p:nvSpPr>
          <p:spPr>
            <a:xfrm>
              <a:off x="2112" y="1296"/>
              <a:ext cx="1440" cy="528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</a:rPr>
                <a:t>a problem of size 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n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53" name="Line 11"/>
            <p:cNvSpPr/>
            <p:nvPr/>
          </p:nvSpPr>
          <p:spPr>
            <a:xfrm>
              <a:off x="1392" y="2496"/>
              <a:ext cx="0" cy="288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10254" name="Line 13"/>
            <p:cNvSpPr/>
            <p:nvPr/>
          </p:nvSpPr>
          <p:spPr>
            <a:xfrm>
              <a:off x="1392" y="3216"/>
              <a:ext cx="0" cy="336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255" name="Line 14"/>
            <p:cNvSpPr/>
            <p:nvPr/>
          </p:nvSpPr>
          <p:spPr>
            <a:xfrm>
              <a:off x="4128" y="1968"/>
              <a:ext cx="48" cy="1584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256" name="Line 15"/>
            <p:cNvSpPr/>
            <p:nvPr/>
          </p:nvSpPr>
          <p:spPr>
            <a:xfrm>
              <a:off x="1392" y="3552"/>
              <a:ext cx="2784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257" name="Line 16"/>
            <p:cNvSpPr/>
            <p:nvPr/>
          </p:nvSpPr>
          <p:spPr>
            <a:xfrm>
              <a:off x="2832" y="3552"/>
              <a:ext cx="0" cy="336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10258" name="Line 17"/>
            <p:cNvSpPr/>
            <p:nvPr/>
          </p:nvSpPr>
          <p:spPr>
            <a:xfrm>
              <a:off x="3408" y="1392"/>
              <a:ext cx="0" cy="336"/>
            </a:xfrm>
            <a:prstGeom prst="line">
              <a:avLst/>
            </a:prstGeom>
            <a:ln w="9525" cap="flat" cmpd="sng">
              <a:solidFill>
                <a:schemeClr val="folHlink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0259" name="Rectangle 18"/>
            <p:cNvSpPr/>
            <p:nvPr/>
          </p:nvSpPr>
          <p:spPr>
            <a:xfrm>
              <a:off x="3936" y="3748"/>
              <a:ext cx="1677" cy="2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1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e.g., n!</a:t>
              </a:r>
              <a:r>
                <a:rPr lang="en-US" altLang="zh-CN" dirty="0">
                  <a:latin typeface="Times New Roman" panose="02020603050405020304" pitchFamily="18" charset="0"/>
                </a:rPr>
                <a:t> =(n-1)!*n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DFS Example</a:t>
            </a:r>
          </a:p>
        </p:txBody>
      </p:sp>
      <p:sp>
        <p:nvSpPr>
          <p:cNvPr id="43011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40</a:t>
            </a:fld>
            <a:endParaRPr lang="zh-CN" altLang="en-US" sz="1200" dirty="0"/>
          </a:p>
        </p:txBody>
      </p:sp>
      <p:sp>
        <p:nvSpPr>
          <p:cNvPr id="43010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43013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3014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43015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3016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3017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3018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3019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3020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43021" name="AutoShape 11"/>
          <p:cNvCxnSpPr>
            <a:stCxn id="43013" idx="3"/>
            <a:endCxn id="43019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2" name="AutoShape 12"/>
          <p:cNvCxnSpPr>
            <a:stCxn id="43019" idx="5"/>
            <a:endCxn id="43018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3" name="AutoShape 13"/>
          <p:cNvCxnSpPr>
            <a:stCxn id="43019" idx="6"/>
            <a:endCxn id="43017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4" name="AutoShape 14"/>
          <p:cNvCxnSpPr>
            <a:stCxn id="43017" idx="2"/>
            <a:endCxn id="43018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5" name="AutoShape 15"/>
          <p:cNvCxnSpPr>
            <a:stCxn id="43018" idx="0"/>
            <a:endCxn id="43013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6" name="AutoShape 16"/>
          <p:cNvCxnSpPr>
            <a:stCxn id="43013" idx="5"/>
            <a:endCxn id="43017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7" name="AutoShape 17"/>
          <p:cNvCxnSpPr>
            <a:stCxn id="43014" idx="4"/>
            <a:endCxn id="43017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8" name="AutoShape 18"/>
          <p:cNvCxnSpPr>
            <a:stCxn id="43013" idx="6"/>
            <a:endCxn id="43014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29" name="AutoShape 19"/>
          <p:cNvCxnSpPr>
            <a:stCxn id="43015" idx="2"/>
            <a:endCxn id="43014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30" name="AutoShape 20"/>
          <p:cNvCxnSpPr>
            <a:stCxn id="43014" idx="5"/>
            <a:endCxn id="43020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31" name="AutoShape 21"/>
          <p:cNvCxnSpPr>
            <a:stCxn id="43015" idx="3"/>
            <a:endCxn id="43020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32" name="AutoShape 22"/>
          <p:cNvCxnSpPr>
            <a:stCxn id="43015" idx="4"/>
            <a:endCxn id="43016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33" name="AutoShape 23"/>
          <p:cNvCxnSpPr>
            <a:stCxn id="43016" idx="2"/>
            <a:endCxn id="43017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3034" name="AutoShape 24"/>
          <p:cNvCxnSpPr>
            <a:stCxn id="43020" idx="3"/>
            <a:endCxn id="43017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3035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36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3037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2400" b="1" i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DFS Example</a:t>
            </a:r>
          </a:p>
        </p:txBody>
      </p:sp>
      <p:sp>
        <p:nvSpPr>
          <p:cNvPr id="44035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41</a:t>
            </a:fld>
            <a:endParaRPr lang="zh-CN" altLang="en-US" sz="1200" dirty="0"/>
          </a:p>
        </p:txBody>
      </p:sp>
      <p:sp>
        <p:nvSpPr>
          <p:cNvPr id="44034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44037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44038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44039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4040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4041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4042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4043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4044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44045" name="AutoShape 11"/>
          <p:cNvCxnSpPr>
            <a:stCxn id="44037" idx="3"/>
            <a:endCxn id="44043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46" name="AutoShape 12"/>
          <p:cNvCxnSpPr>
            <a:stCxn id="44043" idx="5"/>
            <a:endCxn id="44042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47" name="AutoShape 13"/>
          <p:cNvCxnSpPr>
            <a:stCxn id="44043" idx="6"/>
            <a:endCxn id="44041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48" name="AutoShape 14"/>
          <p:cNvCxnSpPr>
            <a:stCxn id="44041" idx="2"/>
            <a:endCxn id="44042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49" name="AutoShape 15"/>
          <p:cNvCxnSpPr>
            <a:stCxn id="44042" idx="0"/>
            <a:endCxn id="44037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0" name="AutoShape 16"/>
          <p:cNvCxnSpPr>
            <a:stCxn id="44037" idx="5"/>
            <a:endCxn id="44041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1" name="AutoShape 17"/>
          <p:cNvCxnSpPr>
            <a:stCxn id="44038" idx="4"/>
            <a:endCxn id="44041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2" name="AutoShape 18"/>
          <p:cNvCxnSpPr>
            <a:stCxn id="44037" idx="6"/>
            <a:endCxn id="44038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3" name="AutoShape 19"/>
          <p:cNvCxnSpPr>
            <a:stCxn id="44039" idx="2"/>
            <a:endCxn id="44038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4" name="AutoShape 20"/>
          <p:cNvCxnSpPr>
            <a:stCxn id="44038" idx="5"/>
            <a:endCxn id="44044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5" name="AutoShape 21"/>
          <p:cNvCxnSpPr>
            <a:stCxn id="44039" idx="3"/>
            <a:endCxn id="44044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6" name="AutoShape 22"/>
          <p:cNvCxnSpPr>
            <a:stCxn id="44039" idx="4"/>
            <a:endCxn id="44040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7" name="AutoShape 23"/>
          <p:cNvCxnSpPr>
            <a:stCxn id="44040" idx="2"/>
            <a:endCxn id="44041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4058" name="AutoShape 24"/>
          <p:cNvCxnSpPr>
            <a:stCxn id="44044" idx="3"/>
            <a:endCxn id="44041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4059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60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4061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2400" b="1" i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DFS Example</a:t>
            </a:r>
          </a:p>
        </p:txBody>
      </p:sp>
      <p:sp>
        <p:nvSpPr>
          <p:cNvPr id="45059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42</a:t>
            </a:fld>
            <a:endParaRPr lang="zh-CN" altLang="en-US" sz="1200" dirty="0"/>
          </a:p>
        </p:txBody>
      </p:sp>
      <p:sp>
        <p:nvSpPr>
          <p:cNvPr id="45058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45061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45062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45063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5064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5065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5066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5067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5068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45069" name="AutoShape 11"/>
          <p:cNvCxnSpPr>
            <a:stCxn id="45061" idx="3"/>
            <a:endCxn id="45067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0" name="AutoShape 12"/>
          <p:cNvCxnSpPr>
            <a:stCxn id="45067" idx="5"/>
            <a:endCxn id="45066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1" name="AutoShape 13"/>
          <p:cNvCxnSpPr>
            <a:stCxn id="45067" idx="6"/>
            <a:endCxn id="45065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2" name="AutoShape 14"/>
          <p:cNvCxnSpPr>
            <a:stCxn id="45065" idx="2"/>
            <a:endCxn id="45066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3" name="AutoShape 15"/>
          <p:cNvCxnSpPr>
            <a:stCxn id="45066" idx="0"/>
            <a:endCxn id="45061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4" name="AutoShape 16"/>
          <p:cNvCxnSpPr>
            <a:stCxn id="45061" idx="5"/>
            <a:endCxn id="45065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5" name="AutoShape 17"/>
          <p:cNvCxnSpPr>
            <a:stCxn id="45062" idx="4"/>
            <a:endCxn id="45065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6" name="AutoShape 18"/>
          <p:cNvCxnSpPr>
            <a:stCxn id="45061" idx="6"/>
            <a:endCxn id="45062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7" name="AutoShape 19"/>
          <p:cNvCxnSpPr>
            <a:stCxn id="45063" idx="2"/>
            <a:endCxn id="45062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8" name="AutoShape 20"/>
          <p:cNvCxnSpPr>
            <a:stCxn id="45062" idx="5"/>
            <a:endCxn id="45068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79" name="AutoShape 21"/>
          <p:cNvCxnSpPr>
            <a:stCxn id="45063" idx="3"/>
            <a:endCxn id="45068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80" name="AutoShape 22"/>
          <p:cNvCxnSpPr>
            <a:stCxn id="45063" idx="4"/>
            <a:endCxn id="45064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81" name="AutoShape 23"/>
          <p:cNvCxnSpPr>
            <a:stCxn id="45064" idx="2"/>
            <a:endCxn id="45065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5082" name="AutoShape 24"/>
          <p:cNvCxnSpPr>
            <a:stCxn id="45068" idx="3"/>
            <a:endCxn id="45065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5083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84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5085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2400" b="1" i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DFS Example</a:t>
            </a:r>
          </a:p>
        </p:txBody>
      </p:sp>
      <p:sp>
        <p:nvSpPr>
          <p:cNvPr id="46083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43</a:t>
            </a:fld>
            <a:endParaRPr lang="zh-CN" altLang="en-US" sz="1200" dirty="0"/>
          </a:p>
        </p:txBody>
      </p:sp>
      <p:sp>
        <p:nvSpPr>
          <p:cNvPr id="46082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46085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46086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46087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46088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46089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6090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6091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6092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46093" name="AutoShape 11"/>
          <p:cNvCxnSpPr>
            <a:stCxn id="46085" idx="3"/>
            <a:endCxn id="46091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094" name="AutoShape 12"/>
          <p:cNvCxnSpPr>
            <a:stCxn id="46091" idx="5"/>
            <a:endCxn id="46090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095" name="AutoShape 13"/>
          <p:cNvCxnSpPr>
            <a:stCxn id="46091" idx="6"/>
            <a:endCxn id="46089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096" name="AutoShape 14"/>
          <p:cNvCxnSpPr>
            <a:stCxn id="46089" idx="2"/>
            <a:endCxn id="46090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097" name="AutoShape 15"/>
          <p:cNvCxnSpPr>
            <a:stCxn id="46090" idx="0"/>
            <a:endCxn id="46085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098" name="AutoShape 16"/>
          <p:cNvCxnSpPr>
            <a:stCxn id="46085" idx="5"/>
            <a:endCxn id="46089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099" name="AutoShape 17"/>
          <p:cNvCxnSpPr>
            <a:stCxn id="46086" idx="4"/>
            <a:endCxn id="46089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00" name="AutoShape 18"/>
          <p:cNvCxnSpPr>
            <a:stCxn id="46085" idx="6"/>
            <a:endCxn id="46086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01" name="AutoShape 19"/>
          <p:cNvCxnSpPr>
            <a:stCxn id="46087" idx="2"/>
            <a:endCxn id="46086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02" name="AutoShape 20"/>
          <p:cNvCxnSpPr>
            <a:stCxn id="46086" idx="5"/>
            <a:endCxn id="46092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03" name="AutoShape 21"/>
          <p:cNvCxnSpPr>
            <a:stCxn id="46087" idx="3"/>
            <a:endCxn id="46092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04" name="AutoShape 22"/>
          <p:cNvCxnSpPr>
            <a:stCxn id="46087" idx="4"/>
            <a:endCxn id="46088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05" name="AutoShape 23"/>
          <p:cNvCxnSpPr>
            <a:stCxn id="46088" idx="2"/>
            <a:endCxn id="46089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6106" name="AutoShape 24"/>
          <p:cNvCxnSpPr>
            <a:stCxn id="46092" idx="3"/>
            <a:endCxn id="46089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6107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08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6109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2400" b="1" i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DFS Example</a:t>
            </a:r>
          </a:p>
        </p:txBody>
      </p:sp>
      <p:sp>
        <p:nvSpPr>
          <p:cNvPr id="47107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44</a:t>
            </a:fld>
            <a:endParaRPr lang="zh-CN" altLang="en-US" sz="1200" dirty="0"/>
          </a:p>
        </p:txBody>
      </p:sp>
      <p:sp>
        <p:nvSpPr>
          <p:cNvPr id="47106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47109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47110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47111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47112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14|  </a:t>
            </a:r>
          </a:p>
        </p:txBody>
      </p:sp>
      <p:sp>
        <p:nvSpPr>
          <p:cNvPr id="47113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7114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7115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7116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47117" name="AutoShape 11"/>
          <p:cNvCxnSpPr>
            <a:stCxn id="47109" idx="3"/>
            <a:endCxn id="47115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18" name="AutoShape 12"/>
          <p:cNvCxnSpPr>
            <a:stCxn id="47115" idx="5"/>
            <a:endCxn id="47114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19" name="AutoShape 13"/>
          <p:cNvCxnSpPr>
            <a:stCxn id="47115" idx="6"/>
            <a:endCxn id="47113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0" name="AutoShape 14"/>
          <p:cNvCxnSpPr>
            <a:stCxn id="47113" idx="2"/>
            <a:endCxn id="47114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1" name="AutoShape 15"/>
          <p:cNvCxnSpPr>
            <a:stCxn id="47114" idx="0"/>
            <a:endCxn id="47109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2" name="AutoShape 16"/>
          <p:cNvCxnSpPr>
            <a:stCxn id="47109" idx="5"/>
            <a:endCxn id="47113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3" name="AutoShape 17"/>
          <p:cNvCxnSpPr>
            <a:stCxn id="47110" idx="4"/>
            <a:endCxn id="47113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4" name="AutoShape 18"/>
          <p:cNvCxnSpPr>
            <a:stCxn id="47109" idx="6"/>
            <a:endCxn id="47110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5" name="AutoShape 19"/>
          <p:cNvCxnSpPr>
            <a:stCxn id="47111" idx="2"/>
            <a:endCxn id="47110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6" name="AutoShape 20"/>
          <p:cNvCxnSpPr>
            <a:stCxn id="47110" idx="5"/>
            <a:endCxn id="47116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7" name="AutoShape 21"/>
          <p:cNvCxnSpPr>
            <a:stCxn id="47111" idx="3"/>
            <a:endCxn id="47116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8" name="AutoShape 22"/>
          <p:cNvCxnSpPr>
            <a:stCxn id="47111" idx="4"/>
            <a:endCxn id="47112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29" name="AutoShape 23"/>
          <p:cNvCxnSpPr>
            <a:stCxn id="47112" idx="2"/>
            <a:endCxn id="47113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7130" name="AutoShape 24"/>
          <p:cNvCxnSpPr>
            <a:stCxn id="47116" idx="3"/>
            <a:endCxn id="47113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7131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32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7133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2400" b="1" i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DFS Example</a:t>
            </a:r>
          </a:p>
        </p:txBody>
      </p:sp>
      <p:sp>
        <p:nvSpPr>
          <p:cNvPr id="48131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45</a:t>
            </a:fld>
            <a:endParaRPr lang="zh-CN" altLang="en-US" sz="1200" dirty="0"/>
          </a:p>
        </p:txBody>
      </p:sp>
      <p:sp>
        <p:nvSpPr>
          <p:cNvPr id="48130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48133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48134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48135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48136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48137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8138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8139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8140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48141" name="AutoShape 11"/>
          <p:cNvCxnSpPr>
            <a:stCxn id="48133" idx="3"/>
            <a:endCxn id="48139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2" name="AutoShape 12"/>
          <p:cNvCxnSpPr>
            <a:stCxn id="48139" idx="5"/>
            <a:endCxn id="48138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3" name="AutoShape 13"/>
          <p:cNvCxnSpPr>
            <a:stCxn id="48139" idx="6"/>
            <a:endCxn id="48137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4" name="AutoShape 14"/>
          <p:cNvCxnSpPr>
            <a:stCxn id="48137" idx="2"/>
            <a:endCxn id="48138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5" name="AutoShape 15"/>
          <p:cNvCxnSpPr>
            <a:stCxn id="48138" idx="0"/>
            <a:endCxn id="48133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6" name="AutoShape 16"/>
          <p:cNvCxnSpPr>
            <a:stCxn id="48133" idx="5"/>
            <a:endCxn id="48137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7" name="AutoShape 17"/>
          <p:cNvCxnSpPr>
            <a:stCxn id="48134" idx="4"/>
            <a:endCxn id="48137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8" name="AutoShape 18"/>
          <p:cNvCxnSpPr>
            <a:stCxn id="48133" idx="6"/>
            <a:endCxn id="48134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49" name="AutoShape 19"/>
          <p:cNvCxnSpPr>
            <a:stCxn id="48135" idx="2"/>
            <a:endCxn id="48134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50" name="AutoShape 20"/>
          <p:cNvCxnSpPr>
            <a:stCxn id="48134" idx="5"/>
            <a:endCxn id="48140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51" name="AutoShape 21"/>
          <p:cNvCxnSpPr>
            <a:stCxn id="48135" idx="3"/>
            <a:endCxn id="48140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52" name="AutoShape 22"/>
          <p:cNvCxnSpPr>
            <a:stCxn id="48135" idx="4"/>
            <a:endCxn id="48136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53" name="AutoShape 23"/>
          <p:cNvCxnSpPr>
            <a:stCxn id="48136" idx="2"/>
            <a:endCxn id="48137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54" name="AutoShape 24"/>
          <p:cNvCxnSpPr>
            <a:stCxn id="48140" idx="3"/>
            <a:endCxn id="48137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155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8156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8157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2400" b="1" i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DFS Example</a:t>
            </a:r>
          </a:p>
        </p:txBody>
      </p:sp>
      <p:sp>
        <p:nvSpPr>
          <p:cNvPr id="49155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46</a:t>
            </a:fld>
            <a:endParaRPr lang="zh-CN" altLang="en-US" sz="1200" dirty="0"/>
          </a:p>
        </p:txBody>
      </p:sp>
      <p:sp>
        <p:nvSpPr>
          <p:cNvPr id="49154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49157" name="Oval 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49158" name="Oval 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49159" name="Oval 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49160" name="Oval 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49161" name="Oval 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49162" name="Oval 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49163" name="Oval 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49164" name="Oval 1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49165" name="AutoShape 11"/>
          <p:cNvCxnSpPr>
            <a:stCxn id="49157" idx="3"/>
            <a:endCxn id="49163" idx="7"/>
          </p:cNvCxnSpPr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66" name="AutoShape 12"/>
          <p:cNvCxnSpPr>
            <a:stCxn id="49163" idx="5"/>
            <a:endCxn id="49162" idx="1"/>
          </p:cNvCxnSpPr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67" name="AutoShape 13"/>
          <p:cNvCxnSpPr>
            <a:stCxn id="49163" idx="6"/>
            <a:endCxn id="49161" idx="1"/>
          </p:cNvCxnSpPr>
          <p:nvPr/>
        </p:nvCxnSpPr>
        <p:spPr>
          <a:xfrm>
            <a:off x="1309688" y="3848100"/>
            <a:ext cx="3036887" cy="9620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68" name="AutoShape 14"/>
          <p:cNvCxnSpPr>
            <a:stCxn id="49161" idx="2"/>
            <a:endCxn id="49162" idx="6"/>
          </p:cNvCxnSpPr>
          <p:nvPr/>
        </p:nvCxnSpPr>
        <p:spPr>
          <a:xfrm flipH="1">
            <a:off x="2605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69" name="AutoShape 15"/>
          <p:cNvCxnSpPr>
            <a:stCxn id="49162" idx="0"/>
            <a:endCxn id="49157" idx="4"/>
          </p:cNvCxnSpPr>
          <p:nvPr/>
        </p:nvCxnSpPr>
        <p:spPr>
          <a:xfrm flipV="1">
            <a:off x="2057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0" name="AutoShape 16"/>
          <p:cNvCxnSpPr>
            <a:stCxn id="49157" idx="5"/>
            <a:endCxn id="49161" idx="1"/>
          </p:cNvCxnSpPr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1" name="AutoShape 17"/>
          <p:cNvCxnSpPr>
            <a:stCxn id="49158" idx="4"/>
            <a:endCxn id="49161" idx="0"/>
          </p:cNvCxnSpPr>
          <p:nvPr/>
        </p:nvCxnSpPr>
        <p:spPr>
          <a:xfrm>
            <a:off x="4724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2" name="AutoShape 18"/>
          <p:cNvCxnSpPr>
            <a:stCxn id="49157" idx="6"/>
            <a:endCxn id="49158" idx="2"/>
          </p:cNvCxnSpPr>
          <p:nvPr/>
        </p:nvCxnSpPr>
        <p:spPr>
          <a:xfrm>
            <a:off x="2605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3" name="AutoShape 19"/>
          <p:cNvCxnSpPr>
            <a:stCxn id="49159" idx="2"/>
            <a:endCxn id="49158" idx="6"/>
          </p:cNvCxnSpPr>
          <p:nvPr/>
        </p:nvCxnSpPr>
        <p:spPr>
          <a:xfrm flipH="1">
            <a:off x="5272088" y="27051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4" name="AutoShape 20"/>
          <p:cNvCxnSpPr>
            <a:stCxn id="49158" idx="5"/>
            <a:endCxn id="49164" idx="1"/>
          </p:cNvCxnSpPr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5" name="AutoShape 21"/>
          <p:cNvCxnSpPr>
            <a:stCxn id="49159" idx="3"/>
            <a:endCxn id="49164" idx="7"/>
          </p:cNvCxnSpPr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6" name="AutoShape 22"/>
          <p:cNvCxnSpPr>
            <a:stCxn id="49159" idx="4"/>
            <a:endCxn id="49160" idx="0"/>
          </p:cNvCxnSpPr>
          <p:nvPr/>
        </p:nvCxnSpPr>
        <p:spPr>
          <a:xfrm>
            <a:off x="7391400" y="3062288"/>
            <a:ext cx="0" cy="1647825"/>
          </a:xfrm>
          <a:prstGeom prst="straightConnector1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7" name="AutoShape 23"/>
          <p:cNvCxnSpPr>
            <a:stCxn id="49160" idx="2"/>
            <a:endCxn id="49161" idx="6"/>
          </p:cNvCxnSpPr>
          <p:nvPr/>
        </p:nvCxnSpPr>
        <p:spPr>
          <a:xfrm flipH="1">
            <a:off x="5272088" y="5067300"/>
            <a:ext cx="15716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9178" name="AutoShape 24"/>
          <p:cNvCxnSpPr>
            <a:stCxn id="49164" idx="3"/>
            <a:endCxn id="49161" idx="7"/>
          </p:cNvCxnSpPr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9179" name="Line 25"/>
          <p:cNvSpPr/>
          <p:nvPr/>
        </p:nvSpPr>
        <p:spPr>
          <a:xfrm>
            <a:off x="457200" y="2133600"/>
            <a:ext cx="1066800" cy="3810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80" name="Text Box 2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source</a:t>
            </a:r>
            <a:b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zh-CN" sz="20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vertex</a:t>
            </a:r>
          </a:p>
        </p:txBody>
      </p:sp>
      <p:sp>
        <p:nvSpPr>
          <p:cNvPr id="49181" name="Oval 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2400" b="1" i="1" dirty="0">
                <a:latin typeface="Times New Roman" panose="02020603050405020304" pitchFamily="18" charset="0"/>
              </a:rPr>
              <a:t>d      f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Depth-First Search: The Code</a:t>
            </a:r>
          </a:p>
        </p:txBody>
      </p:sp>
      <p:sp>
        <p:nvSpPr>
          <p:cNvPr id="125955" name="Rectangle 3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5887" cy="42672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buSzTx/>
              <a:buNone/>
            </a:pPr>
            <a:r>
              <a:rPr lang="en-US" altLang="zh-CN" sz="1700" b="1" dirty="0">
                <a:latin typeface="Times New Roman" panose="02020603050405020304" pitchFamily="18" charset="0"/>
                <a:ea typeface="Gungsuh" pitchFamily="18" charset="-127"/>
                <a:cs typeface="+mn-cs"/>
              </a:rPr>
              <a:t>DFS(G)</a:t>
            </a:r>
          </a:p>
          <a:p>
            <a:pPr eaLnBrk="1" hangingPunct="1">
              <a:buSzTx/>
              <a:buNone/>
            </a:pPr>
            <a:r>
              <a:rPr lang="en-US" altLang="zh-CN" sz="1700" b="1" dirty="0">
                <a:latin typeface="Times New Roman" panose="02020603050405020304" pitchFamily="18" charset="0"/>
                <a:ea typeface="Gungsuh" pitchFamily="18" charset="-127"/>
                <a:cs typeface="+mn-cs"/>
              </a:rPr>
              <a:t>{</a:t>
            </a:r>
          </a:p>
          <a:p>
            <a:pPr eaLnBrk="1" hangingPunct="1">
              <a:buSzTx/>
              <a:buNone/>
            </a:pPr>
            <a:r>
              <a:rPr lang="en-US" altLang="zh-CN" sz="1700" b="1" dirty="0">
                <a:latin typeface="Times New Roman" panose="02020603050405020304" pitchFamily="18" charset="0"/>
                <a:ea typeface="Gungsuh" pitchFamily="18" charset="-127"/>
                <a:cs typeface="+mn-cs"/>
              </a:rPr>
              <a:t>   for each vertex u</a:t>
            </a:r>
            <a:endParaRPr lang="en-US" altLang="zh-CN" sz="1700" b="1" dirty="0">
              <a:latin typeface="Times New Roman" panose="02020603050405020304" pitchFamily="18" charset="0"/>
              <a:ea typeface="Gungsuh" pitchFamily="18" charset="-127"/>
              <a:cs typeface="+mn-cs"/>
              <a:sym typeface="Symbol" panose="05050102010706020507" pitchFamily="18" charset="2"/>
            </a:endParaRPr>
          </a:p>
          <a:p>
            <a:pPr eaLnBrk="1" hangingPunct="1">
              <a:buSzTx/>
              <a:buNone/>
            </a:pPr>
            <a:r>
              <a:rPr lang="en-US" altLang="zh-CN" sz="1700" b="1" dirty="0"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   {</a:t>
            </a:r>
          </a:p>
          <a:p>
            <a:pPr eaLnBrk="1" hangingPunct="1">
              <a:buSzTx/>
              <a:buNone/>
            </a:pPr>
            <a:r>
              <a:rPr lang="en-US" altLang="zh-CN" sz="1700" b="1" dirty="0"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      u.color = WHITE;</a:t>
            </a:r>
          </a:p>
          <a:p>
            <a:pPr eaLnBrk="1" hangingPunct="1">
              <a:buSzTx/>
              <a:buNone/>
            </a:pPr>
            <a:r>
              <a:rPr lang="en-US" altLang="zh-CN" sz="1700" b="1" dirty="0"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   }</a:t>
            </a:r>
          </a:p>
          <a:p>
            <a:pPr eaLnBrk="1" hangingPunct="1">
              <a:buSzTx/>
              <a:buNone/>
            </a:pPr>
            <a:r>
              <a:rPr lang="en-US" altLang="zh-CN" sz="1700" b="1" dirty="0"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   time = 0;</a:t>
            </a:r>
          </a:p>
          <a:p>
            <a:pPr eaLnBrk="1" hangingPunct="1">
              <a:buSzTx/>
              <a:buNone/>
            </a:pPr>
            <a:r>
              <a:rPr lang="en-US" altLang="zh-CN" sz="1700" b="1" dirty="0"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   for each vertex </a:t>
            </a:r>
            <a:r>
              <a:rPr lang="en-US" altLang="zh-CN" sz="1700" b="1" dirty="0">
                <a:latin typeface="Times New Roman" panose="02020603050405020304" pitchFamily="18" charset="0"/>
                <a:ea typeface="Gungsuh" pitchFamily="18" charset="-127"/>
                <a:cs typeface="+mn-cs"/>
              </a:rPr>
              <a:t>u</a:t>
            </a:r>
            <a:endParaRPr lang="en-US" altLang="zh-CN" sz="1700" b="1" dirty="0">
              <a:latin typeface="Times New Roman" panose="02020603050405020304" pitchFamily="18" charset="0"/>
              <a:ea typeface="Gungsuh" pitchFamily="18" charset="-127"/>
              <a:cs typeface="+mn-cs"/>
              <a:sym typeface="Symbol" panose="05050102010706020507" pitchFamily="18" charset="2"/>
            </a:endParaRPr>
          </a:p>
          <a:p>
            <a:pPr eaLnBrk="1" hangingPunct="1">
              <a:buSzTx/>
              <a:buNone/>
            </a:pPr>
            <a:r>
              <a:rPr lang="en-US" altLang="zh-CN" sz="1700" b="1" dirty="0"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   {</a:t>
            </a:r>
          </a:p>
          <a:p>
            <a:pPr eaLnBrk="1" hangingPunct="1">
              <a:buSzTx/>
              <a:buNone/>
            </a:pPr>
            <a:r>
              <a:rPr lang="en-US" altLang="zh-CN" sz="1700" b="1" dirty="0"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      if (u.color == WHITE)</a:t>
            </a:r>
          </a:p>
          <a:p>
            <a:pPr eaLnBrk="1" hangingPunct="1">
              <a:buSzTx/>
              <a:buNone/>
            </a:pPr>
            <a:r>
              <a:rPr lang="en-US" altLang="zh-CN" sz="1700" b="1" dirty="0"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        </a:t>
            </a:r>
            <a:r>
              <a:rPr lang="en-US" altLang="zh-CN" sz="1700" b="1" dirty="0">
                <a:solidFill>
                  <a:schemeClr val="accent2"/>
                </a:solidFill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 DFS_Visit</a:t>
            </a:r>
            <a:r>
              <a:rPr lang="en-US" altLang="zh-CN" sz="1700" b="1" dirty="0">
                <a:solidFill>
                  <a:schemeClr val="tx2"/>
                </a:solidFill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(u)</a:t>
            </a:r>
            <a:r>
              <a:rPr lang="en-US" altLang="zh-CN" sz="1700" b="1" dirty="0"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;</a:t>
            </a:r>
          </a:p>
          <a:p>
            <a:pPr eaLnBrk="1" hangingPunct="1">
              <a:buSzTx/>
              <a:buNone/>
            </a:pPr>
            <a:r>
              <a:rPr lang="en-US" altLang="zh-CN" sz="1700" b="1" dirty="0"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   }</a:t>
            </a:r>
          </a:p>
          <a:p>
            <a:pPr eaLnBrk="1" hangingPunct="1">
              <a:buSzTx/>
              <a:buNone/>
            </a:pPr>
            <a:r>
              <a:rPr lang="en-US" altLang="zh-CN" sz="1700" b="1" dirty="0"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}</a:t>
            </a:r>
            <a:endParaRPr lang="en-US" altLang="zh-CN" sz="1700" b="1" dirty="0">
              <a:latin typeface="Times New Roman" panose="02020603050405020304" pitchFamily="18" charset="0"/>
              <a:ea typeface="Gungsuh" pitchFamily="18" charset="-127"/>
              <a:cs typeface="+mn-cs"/>
            </a:endParaRPr>
          </a:p>
        </p:txBody>
      </p:sp>
      <p:sp>
        <p:nvSpPr>
          <p:cNvPr id="125956" name="Rectangle 4"/>
          <p:cNvSpPr>
            <a:spLocks noGrp="1"/>
          </p:cNvSpPr>
          <p:nvPr>
            <p:ph sz="half" idx="2"/>
          </p:nvPr>
        </p:nvSpPr>
        <p:spPr>
          <a:xfrm>
            <a:off x="4641850" y="1752600"/>
            <a:ext cx="3925888" cy="42672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SzTx/>
              <a:buNone/>
            </a:pPr>
            <a:r>
              <a:rPr lang="en-US" altLang="zh-CN" sz="1700" b="1" dirty="0">
                <a:solidFill>
                  <a:schemeClr val="accent2"/>
                </a:solidFill>
                <a:latin typeface="Times New Roman" panose="02020603050405020304" pitchFamily="18" charset="0"/>
                <a:ea typeface="Gungsuh" pitchFamily="18" charset="-127"/>
                <a:cs typeface="+mn-cs"/>
              </a:rPr>
              <a:t>DFS_Visit</a:t>
            </a:r>
            <a:r>
              <a:rPr lang="en-US" altLang="zh-CN" sz="1700" b="1" dirty="0">
                <a:solidFill>
                  <a:schemeClr val="tx2"/>
                </a:solidFill>
                <a:latin typeface="Times New Roman" panose="02020603050405020304" pitchFamily="18" charset="0"/>
                <a:ea typeface="Gungsuh" pitchFamily="18" charset="-127"/>
                <a:cs typeface="+mn-cs"/>
              </a:rPr>
              <a:t>(u)</a:t>
            </a:r>
          </a:p>
          <a:p>
            <a:pPr eaLnBrk="1" hangingPunct="1">
              <a:lnSpc>
                <a:spcPct val="90000"/>
              </a:lnSpc>
              <a:buSzTx/>
              <a:buNone/>
            </a:pPr>
            <a:r>
              <a:rPr lang="en-US" altLang="zh-CN" sz="1700" b="1" dirty="0">
                <a:solidFill>
                  <a:schemeClr val="tx2"/>
                </a:solidFill>
                <a:latin typeface="Times New Roman" panose="02020603050405020304" pitchFamily="18" charset="0"/>
                <a:ea typeface="Gungsuh" pitchFamily="18" charset="-127"/>
                <a:cs typeface="+mn-cs"/>
              </a:rPr>
              <a:t>{</a:t>
            </a:r>
          </a:p>
          <a:p>
            <a:pPr eaLnBrk="1" hangingPunct="1">
              <a:lnSpc>
                <a:spcPct val="90000"/>
              </a:lnSpc>
              <a:buSzTx/>
              <a:buNone/>
            </a:pPr>
            <a:r>
              <a:rPr lang="en-US" altLang="zh-CN" sz="1700" dirty="0">
                <a:latin typeface="Times New Roman" panose="02020603050405020304" pitchFamily="18" charset="0"/>
                <a:ea typeface="Gungsuh" pitchFamily="18" charset="-127"/>
                <a:cs typeface="+mn-cs"/>
              </a:rPr>
              <a:t>   u.color = gray;</a:t>
            </a:r>
          </a:p>
          <a:p>
            <a:pPr eaLnBrk="1" hangingPunct="1">
              <a:lnSpc>
                <a:spcPct val="90000"/>
              </a:lnSpc>
              <a:buSzTx/>
              <a:buNone/>
            </a:pPr>
            <a:r>
              <a:rPr lang="en-US" altLang="zh-CN" sz="1700" dirty="0">
                <a:latin typeface="Times New Roman" panose="02020603050405020304" pitchFamily="18" charset="0"/>
                <a:ea typeface="Gungsuh" pitchFamily="18" charset="-127"/>
                <a:cs typeface="+mn-cs"/>
              </a:rPr>
              <a:t>   time = time+1;</a:t>
            </a:r>
          </a:p>
          <a:p>
            <a:pPr eaLnBrk="1" hangingPunct="1">
              <a:lnSpc>
                <a:spcPct val="90000"/>
              </a:lnSpc>
              <a:buSzTx/>
              <a:buNone/>
            </a:pPr>
            <a:r>
              <a:rPr lang="en-US" altLang="zh-CN" sz="1700" dirty="0">
                <a:latin typeface="Times New Roman" panose="02020603050405020304" pitchFamily="18" charset="0"/>
                <a:ea typeface="Gungsuh" pitchFamily="18" charset="-127"/>
                <a:cs typeface="+mn-cs"/>
              </a:rPr>
              <a:t>   u. d = time;</a:t>
            </a:r>
          </a:p>
          <a:p>
            <a:pPr eaLnBrk="1" hangingPunct="1">
              <a:lnSpc>
                <a:spcPct val="90000"/>
              </a:lnSpc>
              <a:buSzTx/>
              <a:buNone/>
            </a:pPr>
            <a:r>
              <a:rPr lang="en-US" altLang="zh-CN" sz="1700" dirty="0">
                <a:latin typeface="Times New Roman" panose="02020603050405020304" pitchFamily="18" charset="0"/>
                <a:ea typeface="Gungsuh" pitchFamily="18" charset="-127"/>
                <a:cs typeface="+mn-cs"/>
              </a:rPr>
              <a:t>   </a:t>
            </a:r>
            <a:r>
              <a:rPr lang="en-US" altLang="zh-CN" sz="1700" b="1" dirty="0">
                <a:latin typeface="Times New Roman" panose="02020603050405020304" pitchFamily="18" charset="0"/>
                <a:ea typeface="Gungsuh" pitchFamily="18" charset="-127"/>
                <a:cs typeface="+mn-cs"/>
              </a:rPr>
              <a:t>for each v </a:t>
            </a:r>
            <a:r>
              <a:rPr lang="en-US" altLang="zh-CN" sz="1700" b="1" dirty="0"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 u.Adj[]</a:t>
            </a:r>
          </a:p>
          <a:p>
            <a:pPr eaLnBrk="1" hangingPunct="1">
              <a:lnSpc>
                <a:spcPct val="90000"/>
              </a:lnSpc>
              <a:buSzTx/>
              <a:buNone/>
            </a:pPr>
            <a:r>
              <a:rPr lang="en-US" altLang="zh-CN" sz="1700" b="1" dirty="0"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   {</a:t>
            </a:r>
          </a:p>
          <a:p>
            <a:pPr eaLnBrk="1" hangingPunct="1">
              <a:lnSpc>
                <a:spcPct val="90000"/>
              </a:lnSpc>
              <a:buSzTx/>
              <a:buNone/>
            </a:pPr>
            <a:r>
              <a:rPr lang="en-US" altLang="zh-CN" sz="1700" b="1" dirty="0"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      if (v.color = = WHITE)</a:t>
            </a:r>
          </a:p>
          <a:p>
            <a:pPr eaLnBrk="1" hangingPunct="1">
              <a:lnSpc>
                <a:spcPct val="90000"/>
              </a:lnSpc>
              <a:buSzTx/>
              <a:buNone/>
            </a:pPr>
            <a:r>
              <a:rPr lang="en-US" altLang="zh-CN" sz="1700" b="1" dirty="0"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        </a:t>
            </a:r>
            <a:r>
              <a:rPr lang="en-US" altLang="zh-CN" sz="1700" b="1" dirty="0">
                <a:solidFill>
                  <a:schemeClr val="accent2"/>
                </a:solidFill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 DFS_Visit</a:t>
            </a:r>
            <a:r>
              <a:rPr lang="en-US" altLang="zh-CN" sz="1700" b="1" dirty="0">
                <a:solidFill>
                  <a:schemeClr val="tx2"/>
                </a:solidFill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(v)</a:t>
            </a:r>
            <a:r>
              <a:rPr lang="en-US" altLang="zh-CN" sz="1700" b="1" dirty="0"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  <a:buSzTx/>
              <a:buNone/>
            </a:pPr>
            <a:r>
              <a:rPr lang="en-US" altLang="zh-CN" sz="1700" b="1" dirty="0"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   }</a:t>
            </a:r>
          </a:p>
          <a:p>
            <a:pPr eaLnBrk="1" hangingPunct="1">
              <a:lnSpc>
                <a:spcPct val="90000"/>
              </a:lnSpc>
              <a:buSzTx/>
              <a:buNone/>
            </a:pPr>
            <a:r>
              <a:rPr lang="en-US" altLang="zh-CN" sz="1700" dirty="0"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   u.color = black;</a:t>
            </a:r>
          </a:p>
          <a:p>
            <a:pPr eaLnBrk="1" hangingPunct="1">
              <a:lnSpc>
                <a:spcPct val="90000"/>
              </a:lnSpc>
              <a:buSzTx/>
              <a:buNone/>
            </a:pPr>
            <a:r>
              <a:rPr lang="en-US" altLang="zh-CN" sz="1700" dirty="0"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   time = time+1;</a:t>
            </a:r>
          </a:p>
          <a:p>
            <a:pPr eaLnBrk="1" hangingPunct="1">
              <a:lnSpc>
                <a:spcPct val="90000"/>
              </a:lnSpc>
              <a:buSzTx/>
              <a:buNone/>
            </a:pPr>
            <a:r>
              <a:rPr lang="en-US" altLang="zh-CN" sz="1700" dirty="0"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   u.f = time;</a:t>
            </a:r>
          </a:p>
          <a:p>
            <a:pPr eaLnBrk="1" hangingPunct="1">
              <a:lnSpc>
                <a:spcPct val="90000"/>
              </a:lnSpc>
              <a:buSzTx/>
              <a:buNone/>
            </a:pPr>
            <a:r>
              <a:rPr lang="en-US" altLang="zh-CN" sz="1700" dirty="0">
                <a:latin typeface="Times New Roman" panose="02020603050405020304" pitchFamily="18" charset="0"/>
                <a:ea typeface="Gungsuh" pitchFamily="18" charset="-127"/>
                <a:cs typeface="+mn-cs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50179" name="灯片编号占位符 6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47</a:t>
            </a:fld>
            <a:endParaRPr lang="zh-CN" altLang="en-US" sz="1200" dirty="0"/>
          </a:p>
        </p:txBody>
      </p:sp>
      <p:sp>
        <p:nvSpPr>
          <p:cNvPr id="50178" name="日期占位符 4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50183" name="Line 5"/>
          <p:cNvSpPr/>
          <p:nvPr/>
        </p:nvSpPr>
        <p:spPr>
          <a:xfrm flipV="1">
            <a:off x="4495800" y="1524000"/>
            <a:ext cx="0" cy="449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5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5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5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5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5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5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5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5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5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5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5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5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59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59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59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59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59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59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59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59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59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59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59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59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2500" dirty="0">
                <a:latin typeface="Times New Roman" panose="02020603050405020304" pitchFamily="18" charset="0"/>
              </a:rPr>
              <a:t>深度优先搜索</a:t>
            </a:r>
            <a:r>
              <a:rPr lang="en-US" altLang="zh-CN" sz="2500" dirty="0">
                <a:latin typeface="Times New Roman" panose="02020603050405020304" pitchFamily="18" charset="0"/>
              </a:rPr>
              <a:t>: </a:t>
            </a:r>
            <a:r>
              <a:rPr lang="zh-CN" altLang="en-US" sz="2500" dirty="0">
                <a:latin typeface="Times New Roman" panose="02020603050405020304" pitchFamily="18" charset="0"/>
              </a:rPr>
              <a:t>小结</a:t>
            </a:r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100" dirty="0">
                <a:latin typeface="Times New Roman" panose="02020603050405020304" pitchFamily="18" charset="0"/>
              </a:rPr>
              <a:t>根据图的表示方式</a:t>
            </a:r>
            <a:r>
              <a:rPr lang="en-US" altLang="zh-CN" sz="2100" dirty="0">
                <a:latin typeface="Times New Roman" panose="02020603050405020304" pitchFamily="18" charset="0"/>
              </a:rPr>
              <a:t>DFS</a:t>
            </a:r>
            <a:r>
              <a:rPr lang="zh-CN" altLang="en-US" sz="2100" dirty="0">
                <a:latin typeface="Times New Roman" panose="02020603050405020304" pitchFamily="18" charset="0"/>
              </a:rPr>
              <a:t>时间复杂度为</a:t>
            </a:r>
            <a:r>
              <a:rPr lang="en-US" altLang="zh-CN" sz="2100" dirty="0">
                <a:latin typeface="Times New Roman" panose="02020603050405020304" pitchFamily="18" charset="0"/>
              </a:rPr>
              <a:t>:</a:t>
            </a:r>
          </a:p>
          <a:p>
            <a:pPr lvl="1" eaLnBrk="1" hangingPunct="1"/>
            <a:r>
              <a:rPr lang="zh-CN" altLang="en-US" sz="2200" dirty="0">
                <a:latin typeface="Times New Roman" panose="02020603050405020304" pitchFamily="18" charset="0"/>
              </a:rPr>
              <a:t>邻接矩阵</a:t>
            </a:r>
            <a:r>
              <a:rPr lang="en-US" altLang="zh-CN" sz="2200" dirty="0">
                <a:latin typeface="Times New Roman" panose="02020603050405020304" pitchFamily="18" charset="0"/>
              </a:rPr>
              <a:t>: </a:t>
            </a:r>
            <a:r>
              <a:rPr lang="el-G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>
                <a:latin typeface="Times New Roman" panose="02020603050405020304" pitchFamily="18" charset="0"/>
              </a:rPr>
              <a:t>|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200" dirty="0">
                <a:latin typeface="Times New Roman" panose="02020603050405020304" pitchFamily="18" charset="0"/>
              </a:rPr>
              <a:t>|</a:t>
            </a:r>
            <a:r>
              <a:rPr lang="en-US" altLang="zh-CN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zh-CN" altLang="en-US" sz="2200" dirty="0">
                <a:latin typeface="Times New Roman" panose="02020603050405020304" pitchFamily="18" charset="0"/>
              </a:rPr>
              <a:t>邻接链表</a:t>
            </a:r>
            <a:r>
              <a:rPr lang="en-US" altLang="zh-CN" sz="2200" dirty="0">
                <a:latin typeface="Times New Roman" panose="02020603050405020304" pitchFamily="18" charset="0"/>
              </a:rPr>
              <a:t>: </a:t>
            </a:r>
            <a:r>
              <a:rPr lang="el-G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>
                <a:latin typeface="Times New Roman" panose="02020603050405020304" pitchFamily="18" charset="0"/>
              </a:rPr>
              <a:t>|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200" dirty="0">
                <a:latin typeface="Times New Roman" panose="02020603050405020304" pitchFamily="18" charset="0"/>
              </a:rPr>
              <a:t>|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latin typeface="Times New Roman" panose="02020603050405020304" pitchFamily="18" charset="0"/>
              </a:rPr>
              <a:t>|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dirty="0">
                <a:latin typeface="Times New Roman" panose="02020603050405020304" pitchFamily="18" charset="0"/>
              </a:rPr>
              <a:t>|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eaLnBrk="1" hangingPunct="1"/>
            <a:endParaRPr lang="en-US" altLang="zh-CN" sz="21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100" dirty="0">
                <a:latin typeface="Times New Roman" panose="02020603050405020304" pitchFamily="18" charset="0"/>
              </a:rPr>
              <a:t>应用</a:t>
            </a:r>
            <a:r>
              <a:rPr lang="en-US" altLang="zh-CN" sz="2100" dirty="0">
                <a:latin typeface="Times New Roman" panose="02020603050405020304" pitchFamily="18" charset="0"/>
              </a:rPr>
              <a:t>:</a:t>
            </a:r>
          </a:p>
          <a:p>
            <a:pPr lvl="1" eaLnBrk="1" hangingPunct="1"/>
            <a:r>
              <a:rPr lang="zh-CN" altLang="en-US" sz="2200" dirty="0">
                <a:latin typeface="Times New Roman" panose="02020603050405020304" pitchFamily="18" charset="0"/>
              </a:rPr>
              <a:t>连通性检测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200" dirty="0">
                <a:latin typeface="Times New Roman" panose="02020603050405020304" pitchFamily="18" charset="0"/>
              </a:rPr>
              <a:t>邻接点搜索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200" dirty="0">
                <a:latin typeface="Times New Roman" panose="02020603050405020304" pitchFamily="18" charset="0"/>
              </a:rPr>
              <a:t>检查图内是否有环</a:t>
            </a:r>
            <a:r>
              <a:rPr lang="en-US" altLang="zh-CN" sz="2200" dirty="0">
                <a:latin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zh-CN" altLang="en-US" sz="2200" dirty="0">
                <a:latin typeface="Times New Roman" panose="02020603050405020304" pitchFamily="18" charset="0"/>
              </a:rPr>
              <a:t>其他</a:t>
            </a:r>
            <a:r>
              <a:rPr lang="en-US" altLang="zh-CN" sz="2200" dirty="0">
                <a:latin typeface="Times New Roman" panose="02020603050405020304" pitchFamily="18" charset="0"/>
              </a:rPr>
              <a:t>…..</a:t>
            </a:r>
          </a:p>
          <a:p>
            <a:pPr lvl="1" eaLnBrk="1" hangingPunct="1"/>
            <a:endParaRPr lang="en-US" altLang="zh-CN" sz="2200" dirty="0">
              <a:latin typeface="Times New Roman" panose="02020603050405020304" pitchFamily="18" charset="0"/>
            </a:endParaRPr>
          </a:p>
        </p:txBody>
      </p:sp>
      <p:sp>
        <p:nvSpPr>
          <p:cNvPr id="51203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48</a:t>
            </a:fld>
            <a:endParaRPr lang="zh-CN" altLang="en-US" sz="1200" dirty="0"/>
          </a:p>
        </p:txBody>
      </p:sp>
      <p:sp>
        <p:nvSpPr>
          <p:cNvPr id="51202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5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59">
                                            <p:txEl>
                                              <p:charRg st="5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59">
                                            <p:txEl>
                                              <p:charRg st="5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8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659">
                                            <p:txEl>
                                              <p:charRg st="8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59">
                                            <p:txEl>
                                              <p:charRg st="8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87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659">
                                            <p:txEl>
                                              <p:charRg st="87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659">
                                            <p:txEl>
                                              <p:charRg st="87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659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659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659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0659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87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659">
                                            <p:txEl>
                                              <p:charRg st="87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0659">
                                            <p:txEl>
                                              <p:charRg st="87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87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659">
                                            <p:txEl>
                                              <p:charRg st="87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659">
                                            <p:txEl>
                                              <p:charRg st="87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500" dirty="0">
                <a:latin typeface="Times New Roman" panose="02020603050405020304" pitchFamily="18" charset="0"/>
              </a:rPr>
              <a:t>Breadth-first search (BFS)</a:t>
            </a:r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685800" y="2017713"/>
            <a:ext cx="8269288" cy="4114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100" dirty="0">
                <a:latin typeface="Times New Roman" panose="02020603050405020304" pitchFamily="18" charset="0"/>
              </a:rPr>
              <a:t>思想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尽可能访问更</a:t>
            </a:r>
            <a:r>
              <a:rPr lang="en-US" altLang="zh-CN" sz="2200" dirty="0">
                <a:latin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chemeClr val="hlink"/>
                </a:solidFill>
                <a:latin typeface="Times New Roman" panose="02020603050405020304" pitchFamily="18" charset="0"/>
                <a:cs typeface="+mn-ea"/>
              </a:rPr>
              <a:t>“广”</a:t>
            </a:r>
            <a:r>
              <a:rPr lang="en-US" altLang="zh-CN" sz="2200" dirty="0">
                <a:latin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</a:rPr>
              <a:t>的点。</a:t>
            </a:r>
            <a:r>
              <a:rPr lang="en-US" altLang="zh-CN" sz="2200" dirty="0">
                <a:latin typeface="Times New Roman" panose="02020603050405020304" pitchFamily="18" charset="0"/>
              </a:rPr>
              <a:t> </a:t>
            </a:r>
            <a:endParaRPr lang="zh-CN" altLang="en-US" sz="22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在</a:t>
            </a:r>
            <a:r>
              <a:rPr lang="zh-CN" altLang="en-US" sz="2200" dirty="0">
                <a:latin typeface="Times New Roman" panose="02020603050405020304" pitchFamily="18" charset="0"/>
              </a:rPr>
              <a:t>访问</a:t>
            </a:r>
            <a:r>
              <a:rPr lang="en-US" altLang="zh-CN" sz="2200" dirty="0">
                <a:latin typeface="Times New Roman" panose="02020603050405020304" pitchFamily="18" charset="0"/>
              </a:rPr>
              <a:t>距离s</a:t>
            </a:r>
            <a:r>
              <a:rPr lang="zh-CN" altLang="en-US" sz="2200" dirty="0">
                <a:latin typeface="Times New Roman" panose="02020603050405020304" pitchFamily="18" charset="0"/>
              </a:rPr>
              <a:t>为</a:t>
            </a:r>
            <a:r>
              <a:rPr lang="en-US" altLang="zh-CN" sz="2200" dirty="0">
                <a:latin typeface="Times New Roman" panose="02020603050405020304" pitchFamily="18" charset="0"/>
              </a:rPr>
              <a:t>k+1(第k+1层)的顶点之前，先</a:t>
            </a:r>
            <a:r>
              <a:rPr lang="zh-CN" altLang="en-US" sz="2200" dirty="0">
                <a:latin typeface="Times New Roman" panose="02020603050405020304" pitchFamily="18" charset="0"/>
              </a:rPr>
              <a:t>访问</a:t>
            </a:r>
            <a:r>
              <a:rPr lang="en-US" altLang="zh-CN" sz="2200" dirty="0">
                <a:latin typeface="Times New Roman" panose="02020603050405020304" pitchFamily="18" charset="0"/>
              </a:rPr>
              <a:t>距离s</a:t>
            </a:r>
            <a:r>
              <a:rPr lang="zh-CN" altLang="en-US" sz="2200" dirty="0">
                <a:latin typeface="Times New Roman" panose="02020603050405020304" pitchFamily="18" charset="0"/>
              </a:rPr>
              <a:t>为</a:t>
            </a:r>
            <a:r>
              <a:rPr lang="en-US" altLang="zh-CN" sz="2200" dirty="0">
                <a:latin typeface="Times New Roman" panose="02020603050405020304" pitchFamily="18" charset="0"/>
              </a:rPr>
              <a:t>k</a:t>
            </a:r>
            <a:r>
              <a:rPr lang="en-US" altLang="zh-CN" sz="2200" dirty="0">
                <a:latin typeface="Times New Roman" panose="02020603050405020304" pitchFamily="18" charset="0"/>
                <a:sym typeface="+mn-ea"/>
              </a:rPr>
              <a:t>(第k层)</a:t>
            </a:r>
            <a:r>
              <a:rPr lang="en-US" altLang="zh-CN" sz="2200" dirty="0">
                <a:latin typeface="Times New Roman" panose="02020603050405020304" pitchFamily="18" charset="0"/>
              </a:rPr>
              <a:t>的所有顶点</a:t>
            </a:r>
          </a:p>
          <a:p>
            <a:pPr eaLnBrk="1" hangingPunct="1">
              <a:lnSpc>
                <a:spcPct val="90000"/>
              </a:lnSpc>
            </a:pPr>
            <a:endParaRPr lang="en-US" altLang="zh-CN" sz="2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100" dirty="0">
                <a:latin typeface="Times New Roman" panose="02020603050405020304" pitchFamily="18" charset="0"/>
              </a:rPr>
              <a:t>宽度优先</a:t>
            </a:r>
            <a:r>
              <a:rPr lang="zh-CN" altLang="en-US" sz="2100" dirty="0">
                <a:latin typeface="Times New Roman" panose="02020603050405020304" pitchFamily="18" charset="0"/>
              </a:rPr>
              <a:t>搜索</a:t>
            </a:r>
            <a:r>
              <a:rPr lang="en-US" altLang="zh-CN" sz="2100" dirty="0">
                <a:latin typeface="Times New Roman" panose="02020603050405020304" pitchFamily="18" charset="0"/>
              </a:rPr>
              <a:t>使用队列，而不是栈。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  <p:sp>
        <p:nvSpPr>
          <p:cNvPr id="52227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49</a:t>
            </a:fld>
            <a:endParaRPr lang="zh-CN" altLang="en-US" sz="1200" dirty="0"/>
          </a:p>
        </p:txBody>
      </p:sp>
      <p:sp>
        <p:nvSpPr>
          <p:cNvPr id="52226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9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charRg st="9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charRg st="9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7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charRg st="7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charRg st="7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1026"/>
          <p:cNvSpPr>
            <a:spLocks noGrp="1"/>
          </p:cNvSpPr>
          <p:nvPr>
            <p:ph type="title"/>
          </p:nvPr>
        </p:nvSpPr>
        <p:spPr>
          <a:xfrm>
            <a:off x="762000" y="144311"/>
            <a:ext cx="7793038" cy="1143000"/>
          </a:xfrm>
          <a:ln/>
        </p:spPr>
        <p:txBody>
          <a:bodyPr vert="horz" wrap="square" lIns="91440" tIns="45720" rIns="91440" bIns="45720" anchor="b"/>
          <a:lstStyle/>
          <a:p>
            <a:pPr algn="ctr" eaLnBrk="1" hangingPunct="1"/>
            <a:r>
              <a:rPr lang="en-US" altLang="zh-CN" sz="3200" dirty="0">
                <a:latin typeface="Times New Roman" panose="02020603050405020304" pitchFamily="18" charset="0"/>
              </a:rPr>
              <a:t>A Typical Decrease by a Constant Factor (half) Technique</a:t>
            </a:r>
          </a:p>
        </p:txBody>
      </p:sp>
      <p:sp>
        <p:nvSpPr>
          <p:cNvPr id="11268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5</a:t>
            </a:fld>
            <a:endParaRPr lang="zh-CN" altLang="en-US" sz="1200" dirty="0"/>
          </a:p>
        </p:txBody>
      </p:sp>
      <p:sp>
        <p:nvSpPr>
          <p:cNvPr id="11267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11266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grpSp>
        <p:nvGrpSpPr>
          <p:cNvPr id="11270" name="Group 1043"/>
          <p:cNvGrpSpPr/>
          <p:nvPr/>
        </p:nvGrpSpPr>
        <p:grpSpPr>
          <a:xfrm>
            <a:off x="1447800" y="1828800"/>
            <a:ext cx="7018338" cy="3962400"/>
            <a:chOff x="720" y="1296"/>
            <a:chExt cx="5004" cy="3024"/>
          </a:xfrm>
        </p:grpSpPr>
        <p:sp>
          <p:nvSpPr>
            <p:cNvPr id="11271" name="Oval 1028"/>
            <p:cNvSpPr/>
            <p:nvPr/>
          </p:nvSpPr>
          <p:spPr>
            <a:xfrm>
              <a:off x="720" y="1968"/>
              <a:ext cx="1440" cy="528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subproblem   </a:t>
              </a: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of size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b="1" dirty="0">
                  <a:latin typeface="Times New Roman" panose="02020603050405020304" pitchFamily="18" charset="0"/>
                </a:rPr>
                <a:t>/2</a:t>
              </a:r>
            </a:p>
          </p:txBody>
        </p:sp>
        <p:sp>
          <p:nvSpPr>
            <p:cNvPr id="11272" name="Rectangle 1029"/>
            <p:cNvSpPr/>
            <p:nvPr/>
          </p:nvSpPr>
          <p:spPr>
            <a:xfrm>
              <a:off x="720" y="2784"/>
              <a:ext cx="1440" cy="432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</a:rPr>
                <a:t>a solution to the </a:t>
              </a: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</a:rPr>
                <a:t>subproblem 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1273" name="Rectangle 1030"/>
            <p:cNvSpPr/>
            <p:nvPr/>
          </p:nvSpPr>
          <p:spPr>
            <a:xfrm>
              <a:off x="2112" y="3888"/>
              <a:ext cx="1440" cy="432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</a:rPr>
                <a:t>a solution to</a:t>
              </a: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</a:rPr>
                <a:t>the original problem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1274" name="Line 1032"/>
            <p:cNvSpPr/>
            <p:nvPr/>
          </p:nvSpPr>
          <p:spPr>
            <a:xfrm flipH="1">
              <a:off x="1632" y="1776"/>
              <a:ext cx="912" cy="192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11275" name="Line 1033"/>
            <p:cNvSpPr/>
            <p:nvPr/>
          </p:nvSpPr>
          <p:spPr>
            <a:xfrm>
              <a:off x="3072" y="1776"/>
              <a:ext cx="1104" cy="192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276" name="Oval 1034"/>
            <p:cNvSpPr/>
            <p:nvPr/>
          </p:nvSpPr>
          <p:spPr>
            <a:xfrm>
              <a:off x="2112" y="1296"/>
              <a:ext cx="1440" cy="528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a problem of size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77" name="Line 1035"/>
            <p:cNvSpPr/>
            <p:nvPr/>
          </p:nvSpPr>
          <p:spPr>
            <a:xfrm>
              <a:off x="1392" y="2496"/>
              <a:ext cx="0" cy="288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11278" name="Line 1037"/>
            <p:cNvSpPr/>
            <p:nvPr/>
          </p:nvSpPr>
          <p:spPr>
            <a:xfrm>
              <a:off x="1392" y="3216"/>
              <a:ext cx="0" cy="336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279" name="Line 1038"/>
            <p:cNvSpPr/>
            <p:nvPr/>
          </p:nvSpPr>
          <p:spPr>
            <a:xfrm>
              <a:off x="4176" y="1968"/>
              <a:ext cx="0" cy="1584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280" name="Line 1039"/>
            <p:cNvSpPr/>
            <p:nvPr/>
          </p:nvSpPr>
          <p:spPr>
            <a:xfrm>
              <a:off x="1392" y="3552"/>
              <a:ext cx="2784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281" name="Line 1040"/>
            <p:cNvSpPr/>
            <p:nvPr/>
          </p:nvSpPr>
          <p:spPr>
            <a:xfrm>
              <a:off x="2832" y="3552"/>
              <a:ext cx="0" cy="336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11282" name="Line 1041"/>
            <p:cNvSpPr/>
            <p:nvPr/>
          </p:nvSpPr>
          <p:spPr>
            <a:xfrm>
              <a:off x="2880" y="1296"/>
              <a:ext cx="0" cy="528"/>
            </a:xfrm>
            <a:prstGeom prst="line">
              <a:avLst/>
            </a:prstGeom>
            <a:ln w="9525" cap="flat" cmpd="sng">
              <a:solidFill>
                <a:schemeClr val="folHlink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1283" name="Rectangle 1042"/>
            <p:cNvSpPr/>
            <p:nvPr/>
          </p:nvSpPr>
          <p:spPr>
            <a:xfrm>
              <a:off x="3936" y="3748"/>
              <a:ext cx="1788" cy="2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1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</a:pPr>
              <a:r>
                <a:rPr lang="en-US" altLang="zh-CN" b="1" dirty="0">
                  <a:latin typeface="Times New Roman" panose="02020603050405020304" pitchFamily="18" charset="0"/>
                </a:rPr>
                <a:t>e.g., </a:t>
              </a:r>
              <a:r>
                <a:rPr lang="en-US" altLang="zh-CN" b="1" dirty="0">
                  <a:latin typeface="Times New Roman" panose="02020603050405020304" pitchFamily="18" charset="0"/>
                  <a:hlinkClick r:id="rId3" action="ppaction://hlinksldjump"/>
                </a:rPr>
                <a:t>Binary search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Breadth-First Search</a:t>
            </a:r>
          </a:p>
        </p:txBody>
      </p:sp>
      <p:sp>
        <p:nvSpPr>
          <p:cNvPr id="1454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dirty="0">
                <a:latin typeface="Times New Roman" panose="02020603050405020304" pitchFamily="18" charset="0"/>
              </a:rPr>
              <a:t>“探索”一幅图，把它</a:t>
            </a:r>
            <a:r>
              <a:rPr lang="zh-CN" dirty="0">
                <a:latin typeface="Times New Roman" panose="02020603050405020304" pitchFamily="18" charset="0"/>
              </a:rPr>
              <a:t>转</a:t>
            </a:r>
            <a:r>
              <a:rPr dirty="0">
                <a:latin typeface="Times New Roman" panose="02020603050405020304" pitchFamily="18" charset="0"/>
              </a:rPr>
              <a:t>变成一棵树</a:t>
            </a:r>
          </a:p>
          <a:p>
            <a:pPr lvl="1"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在图上构建一</a:t>
            </a:r>
            <a:r>
              <a:rPr lang="zh-CN" altLang="en-US" dirty="0">
                <a:latin typeface="Times New Roman" panose="02020603050405020304" pitchFamily="18" charset="0"/>
              </a:rPr>
              <a:t>棵</a:t>
            </a:r>
            <a:r>
              <a:rPr lang="en-US" altLang="zh-CN" dirty="0">
                <a:latin typeface="Times New Roman" panose="02020603050405020304" pitchFamily="18" charset="0"/>
              </a:rPr>
              <a:t>树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选择一个源点作为根</a:t>
            </a:r>
            <a:r>
              <a:rPr lang="zh-CN" altLang="en-US" dirty="0">
                <a:latin typeface="Times New Roman" panose="02020603050405020304" pitchFamily="18" charset="0"/>
              </a:rPr>
              <a:t>节</a:t>
            </a:r>
            <a:r>
              <a:rPr lang="en-US" altLang="zh-CN" dirty="0">
                <a:latin typeface="Times New Roman" panose="02020603050405020304" pitchFamily="18" charset="0"/>
              </a:rPr>
              <a:t>点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找到它的子</a:t>
            </a:r>
            <a:r>
              <a:rPr lang="zh-CN" altLang="en-US" dirty="0">
                <a:latin typeface="Times New Roman" panose="02020603050405020304" pitchFamily="18" charset="0"/>
              </a:rPr>
              <a:t>节点</a:t>
            </a:r>
            <a:r>
              <a:rPr lang="en-US" altLang="zh-CN" dirty="0">
                <a:latin typeface="Times New Roman" panose="02020603050405020304" pitchFamily="18" charset="0"/>
              </a:rPr>
              <a:t>，然后是它们的子</a:t>
            </a:r>
            <a:r>
              <a:rPr lang="zh-CN" altLang="en-US" dirty="0">
                <a:latin typeface="Times New Roman" panose="02020603050405020304" pitchFamily="18" charset="0"/>
              </a:rPr>
              <a:t>节点</a:t>
            </a:r>
            <a:r>
              <a:rPr lang="en-US" altLang="zh-CN" dirty="0">
                <a:latin typeface="Times New Roman" panose="02020603050405020304" pitchFamily="18" charset="0"/>
              </a:rPr>
              <a:t>，等等。</a:t>
            </a:r>
          </a:p>
        </p:txBody>
      </p:sp>
      <p:sp>
        <p:nvSpPr>
          <p:cNvPr id="53251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50</a:t>
            </a:fld>
            <a:endParaRPr lang="zh-CN" altLang="en-US" sz="1200" dirty="0"/>
          </a:p>
        </p:txBody>
      </p:sp>
      <p:sp>
        <p:nvSpPr>
          <p:cNvPr id="53250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1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41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Breadth-First Search</a:t>
            </a:r>
          </a:p>
        </p:txBody>
      </p:sp>
      <p:sp>
        <p:nvSpPr>
          <p:cNvPr id="146435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26720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600" dirty="0">
                <a:latin typeface="Times New Roman" panose="02020603050405020304" pitchFamily="18" charset="0"/>
              </a:rPr>
              <a:t>使用</a:t>
            </a:r>
            <a:r>
              <a:rPr lang="en-US" altLang="zh-CN" sz="2600" dirty="0">
                <a:latin typeface="Times New Roman" panose="02020603050405020304" pitchFamily="18" charset="0"/>
              </a:rPr>
              <a:t>顶点</a:t>
            </a:r>
            <a:r>
              <a:rPr lang="zh-CN" altLang="en-US" sz="2600" dirty="0">
                <a:latin typeface="Times New Roman" panose="02020603050405020304" pitchFamily="18" charset="0"/>
              </a:rPr>
              <a:t>的</a:t>
            </a:r>
            <a:r>
              <a:rPr lang="en-US" altLang="zh-CN" sz="2600" dirty="0">
                <a:latin typeface="Times New Roman" panose="02020603050405020304" pitchFamily="18" charset="0"/>
              </a:rPr>
              <a:t>“颜色”来</a:t>
            </a:r>
            <a:r>
              <a:rPr lang="zh-CN" altLang="en-US" sz="2600" dirty="0">
                <a:latin typeface="Times New Roman" panose="02020603050405020304" pitchFamily="18" charset="0"/>
              </a:rPr>
              <a:t>展示</a:t>
            </a:r>
            <a:r>
              <a:rPr lang="en-US" altLang="zh-CN" sz="2600" dirty="0">
                <a:latin typeface="Times New Roman" panose="02020603050405020304" pitchFamily="18" charset="0"/>
              </a:rPr>
              <a:t>算法</a:t>
            </a:r>
            <a:r>
              <a:rPr lang="zh-CN" altLang="en-US" sz="2600" dirty="0">
                <a:latin typeface="Times New Roman" panose="02020603050405020304" pitchFamily="18" charset="0"/>
              </a:rPr>
              <a:t>流程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200" dirty="0">
                <a:latin typeface="Times New Roman" panose="02020603050405020304" pitchFamily="18" charset="0"/>
              </a:rPr>
              <a:t>白色顶点是未访问的点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100" dirty="0">
                <a:latin typeface="Times New Roman" panose="02020603050405020304" pitchFamily="18" charset="0"/>
              </a:rPr>
              <a:t>所有的点一开始都是白色的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200" dirty="0">
                <a:latin typeface="Times New Roman" panose="02020603050405020304" pitchFamily="18" charset="0"/>
              </a:rPr>
              <a:t>灰色顶点</a:t>
            </a:r>
            <a:r>
              <a:rPr lang="zh-CN" altLang="en-US" sz="2200" dirty="0">
                <a:latin typeface="Times New Roman" panose="02020603050405020304" pitchFamily="18" charset="0"/>
              </a:rPr>
              <a:t>是</a:t>
            </a:r>
            <a:r>
              <a:rPr lang="en-US" altLang="zh-CN" sz="2200" dirty="0">
                <a:latin typeface="Times New Roman" panose="02020603050405020304" pitchFamily="18" charset="0"/>
              </a:rPr>
              <a:t>被</a:t>
            </a:r>
            <a:r>
              <a:rPr lang="zh-CN" altLang="en-US" sz="2200" dirty="0">
                <a:latin typeface="Times New Roman" panose="02020603050405020304" pitchFamily="18" charset="0"/>
              </a:rPr>
              <a:t>搜索到</a:t>
            </a:r>
            <a:r>
              <a:rPr lang="en-US" altLang="zh-CN" sz="2200" dirty="0">
                <a:latin typeface="Times New Roman" panose="02020603050405020304" pitchFamily="18" charset="0"/>
              </a:rPr>
              <a:t>但没有</a:t>
            </a:r>
            <a:r>
              <a:rPr lang="zh-CN" altLang="en-US" sz="2200" dirty="0">
                <a:latin typeface="Times New Roman" panose="02020603050405020304" pitchFamily="18" charset="0"/>
              </a:rPr>
              <a:t>访问的点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100" dirty="0">
                <a:latin typeface="Times New Roman" panose="02020603050405020304" pitchFamily="18" charset="0"/>
              </a:rPr>
              <a:t>他们可能与白色顶点相邻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200" dirty="0">
                <a:latin typeface="Times New Roman" panose="02020603050405020304" pitchFamily="18" charset="0"/>
              </a:rPr>
              <a:t>黑色顶点是已经访问过的顶点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100" dirty="0">
                <a:latin typeface="Times New Roman" panose="02020603050405020304" pitchFamily="18" charset="0"/>
              </a:rPr>
              <a:t>它们只与黑色或者灰色的顶点响铃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600" dirty="0">
                <a:latin typeface="Times New Roman" panose="02020603050405020304" pitchFamily="18" charset="0"/>
              </a:rPr>
              <a:t>通过搜索灰色顶点的邻接表来搜索要访问的点</a:t>
            </a:r>
          </a:p>
        </p:txBody>
      </p:sp>
      <p:sp>
        <p:nvSpPr>
          <p:cNvPr id="54275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51</a:t>
            </a:fld>
            <a:endParaRPr lang="zh-CN" altLang="en-US" sz="1200" dirty="0"/>
          </a:p>
        </p:txBody>
      </p:sp>
      <p:sp>
        <p:nvSpPr>
          <p:cNvPr id="54274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35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5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3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3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435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435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6435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6435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6435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6435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Breadth-First Search</a:t>
            </a:r>
          </a:p>
        </p:txBody>
      </p:sp>
      <p:sp>
        <p:nvSpPr>
          <p:cNvPr id="5530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BFS</a:t>
            </a:r>
            <a:r>
              <a:rPr lang="en-US" altLang="zh-CN" sz="2000" b="1" dirty="0">
                <a:latin typeface="Times New Roman" panose="02020603050405020304" pitchFamily="18" charset="0"/>
              </a:rPr>
              <a:t>(G, s)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initialize vertices;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Q = {s};		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// Q is a queue ; initialize to 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while (Q not empty) {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u = RemoveTop(Q);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for each v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u.adj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if (v.color == WHITE)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v.color = GREY;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v.d = u.d + 1;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v.p = u;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Enqueue(Q, v);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u.color = BLACK;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55299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52</a:t>
            </a:fld>
            <a:endParaRPr lang="zh-CN" altLang="en-US" sz="1200" dirty="0"/>
          </a:p>
        </p:txBody>
      </p:sp>
      <p:sp>
        <p:nvSpPr>
          <p:cNvPr id="55298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147460" name="Text Box 4"/>
          <p:cNvSpPr txBox="1"/>
          <p:nvPr/>
        </p:nvSpPr>
        <p:spPr>
          <a:xfrm>
            <a:off x="5334000" y="4191000"/>
            <a:ext cx="3048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What does </a:t>
            </a: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v.p </a:t>
            </a:r>
            <a:r>
              <a:rPr lang="en-US" altLang="zh-CN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represent?</a:t>
            </a:r>
          </a:p>
        </p:txBody>
      </p:sp>
      <p:sp>
        <p:nvSpPr>
          <p:cNvPr id="147461" name="Text Box 5"/>
          <p:cNvSpPr txBox="1"/>
          <p:nvPr/>
        </p:nvSpPr>
        <p:spPr>
          <a:xfrm>
            <a:off x="5562600" y="3505200"/>
            <a:ext cx="3048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What does </a:t>
            </a: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v.d </a:t>
            </a:r>
            <a:r>
              <a:rPr lang="en-US" altLang="zh-CN" sz="20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represent?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/>
      <p:bldP spid="14746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Breadth-First Search: Example</a:t>
            </a:r>
          </a:p>
        </p:txBody>
      </p:sp>
      <p:sp>
        <p:nvSpPr>
          <p:cNvPr id="56323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53</a:t>
            </a:fld>
            <a:endParaRPr lang="zh-CN" altLang="en-US" sz="1200" dirty="0"/>
          </a:p>
        </p:txBody>
      </p:sp>
      <p:sp>
        <p:nvSpPr>
          <p:cNvPr id="56322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56325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zh-CN" altLang="en-US" sz="40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6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6327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6328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6329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6330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6331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6332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6333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6334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56335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56336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6337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56338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56339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6340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56341" name="AutoShape 19"/>
          <p:cNvCxnSpPr>
            <a:stCxn id="56326" idx="0"/>
            <a:endCxn id="56325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2" name="AutoShape 20"/>
          <p:cNvCxnSpPr>
            <a:stCxn id="56325" idx="6"/>
            <a:endCxn id="56327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3" name="AutoShape 21"/>
          <p:cNvCxnSpPr>
            <a:stCxn id="56327" idx="4"/>
            <a:endCxn id="56328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4" name="AutoShape 22"/>
          <p:cNvCxnSpPr>
            <a:stCxn id="56328" idx="7"/>
            <a:endCxn id="56329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5" name="AutoShape 23"/>
          <p:cNvCxnSpPr>
            <a:stCxn id="56328" idx="6"/>
            <a:endCxn id="56330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6" name="AutoShape 24"/>
          <p:cNvCxnSpPr>
            <a:stCxn id="56330" idx="0"/>
            <a:endCxn id="56329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7" name="AutoShape 25"/>
          <p:cNvCxnSpPr>
            <a:stCxn id="56329" idx="6"/>
            <a:endCxn id="56331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8" name="AutoShape 26"/>
          <p:cNvCxnSpPr>
            <a:stCxn id="56330" idx="6"/>
            <a:endCxn id="56332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9" name="AutoShape 27"/>
          <p:cNvCxnSpPr>
            <a:stCxn id="56332" idx="0"/>
            <a:endCxn id="56331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Breadth-First Search: Example</a:t>
            </a:r>
          </a:p>
        </p:txBody>
      </p:sp>
      <p:sp>
        <p:nvSpPr>
          <p:cNvPr id="57347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54</a:t>
            </a:fld>
            <a:endParaRPr lang="zh-CN" altLang="en-US" sz="1200" dirty="0"/>
          </a:p>
        </p:txBody>
      </p:sp>
      <p:sp>
        <p:nvSpPr>
          <p:cNvPr id="57346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57349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zh-CN" altLang="en-US" sz="40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0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7351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57352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7353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7354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7355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7356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7357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7358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57359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57360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7361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57362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57363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7364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57365" name="AutoShape 19"/>
          <p:cNvCxnSpPr>
            <a:stCxn id="57350" idx="0"/>
            <a:endCxn id="57349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7366" name="AutoShape 20"/>
          <p:cNvCxnSpPr>
            <a:stCxn id="57349" idx="6"/>
            <a:endCxn id="57351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7367" name="AutoShape 21"/>
          <p:cNvCxnSpPr>
            <a:stCxn id="57351" idx="4"/>
            <a:endCxn id="57352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7368" name="AutoShape 22"/>
          <p:cNvCxnSpPr>
            <a:stCxn id="57352" idx="7"/>
            <a:endCxn id="57353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7369" name="AutoShape 23"/>
          <p:cNvCxnSpPr>
            <a:stCxn id="57352" idx="6"/>
            <a:endCxn id="57354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7370" name="AutoShape 24"/>
          <p:cNvCxnSpPr>
            <a:stCxn id="57354" idx="0"/>
            <a:endCxn id="57353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7371" name="AutoShape 25"/>
          <p:cNvCxnSpPr>
            <a:stCxn id="57353" idx="6"/>
            <a:endCxn id="57355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7372" name="AutoShape 26"/>
          <p:cNvCxnSpPr>
            <a:stCxn id="57354" idx="6"/>
            <a:endCxn id="57356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7373" name="AutoShape 27"/>
          <p:cNvCxnSpPr>
            <a:stCxn id="57356" idx="0"/>
            <a:endCxn id="57355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7374" name="Rectangle 28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57375" name="Rectangle 29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3200" b="1" i="1" dirty="0">
                <a:latin typeface="Times New Roman" panose="02020603050405020304" pitchFamily="18" charset="0"/>
              </a:rPr>
              <a:t>Q: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Breadth-First Search: Example</a:t>
            </a:r>
          </a:p>
        </p:txBody>
      </p:sp>
      <p:sp>
        <p:nvSpPr>
          <p:cNvPr id="58371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55</a:t>
            </a:fld>
            <a:endParaRPr lang="zh-CN" altLang="en-US" sz="1200" dirty="0"/>
          </a:p>
        </p:txBody>
      </p:sp>
      <p:sp>
        <p:nvSpPr>
          <p:cNvPr id="58370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58373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zh-CN" altLang="en-US" sz="40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4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8375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58376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8377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8378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8379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8380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8381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8382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58383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58384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8385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58386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58387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8388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58389" name="AutoShape 19"/>
          <p:cNvCxnSpPr>
            <a:stCxn id="58374" idx="0"/>
            <a:endCxn id="58373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8390" name="AutoShape 20"/>
          <p:cNvCxnSpPr>
            <a:stCxn id="58373" idx="6"/>
            <a:endCxn id="58375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8391" name="AutoShape 21"/>
          <p:cNvCxnSpPr>
            <a:stCxn id="58375" idx="4"/>
            <a:endCxn id="58376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8392" name="AutoShape 22"/>
          <p:cNvCxnSpPr>
            <a:stCxn id="58376" idx="7"/>
            <a:endCxn id="58377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8393" name="AutoShape 23"/>
          <p:cNvCxnSpPr>
            <a:stCxn id="58376" idx="6"/>
            <a:endCxn id="58378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8394" name="AutoShape 24"/>
          <p:cNvCxnSpPr>
            <a:stCxn id="58378" idx="0"/>
            <a:endCxn id="58377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8395" name="AutoShape 25"/>
          <p:cNvCxnSpPr>
            <a:stCxn id="58377" idx="6"/>
            <a:endCxn id="58379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8396" name="AutoShape 26"/>
          <p:cNvCxnSpPr>
            <a:stCxn id="58378" idx="6"/>
            <a:endCxn id="58380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8397" name="AutoShape 27"/>
          <p:cNvCxnSpPr>
            <a:stCxn id="58380" idx="0"/>
            <a:endCxn id="58379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8398" name="Rectangle 28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58399" name="Rectangle 29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3200" b="1" i="1" dirty="0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58400" name="Rectangle 30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Breadth-First Search: Example</a:t>
            </a:r>
          </a:p>
        </p:txBody>
      </p:sp>
      <p:sp>
        <p:nvSpPr>
          <p:cNvPr id="59395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56</a:t>
            </a:fld>
            <a:endParaRPr lang="zh-CN" altLang="en-US" sz="1200" dirty="0"/>
          </a:p>
        </p:txBody>
      </p:sp>
      <p:sp>
        <p:nvSpPr>
          <p:cNvPr id="59394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59397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zh-CN" altLang="en-US" sz="40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8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9399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59400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9401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9402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9403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9404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9405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9406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59407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59408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9409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59410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59411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9412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59413" name="AutoShape 19"/>
          <p:cNvCxnSpPr>
            <a:stCxn id="59398" idx="0"/>
            <a:endCxn id="59397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9414" name="AutoShape 20"/>
          <p:cNvCxnSpPr>
            <a:stCxn id="59397" idx="6"/>
            <a:endCxn id="59399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9415" name="AutoShape 21"/>
          <p:cNvCxnSpPr>
            <a:stCxn id="59399" idx="4"/>
            <a:endCxn id="59400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9416" name="AutoShape 22"/>
          <p:cNvCxnSpPr>
            <a:stCxn id="59400" idx="7"/>
            <a:endCxn id="59401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9417" name="AutoShape 23"/>
          <p:cNvCxnSpPr>
            <a:stCxn id="59400" idx="6"/>
            <a:endCxn id="59402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9418" name="AutoShape 24"/>
          <p:cNvCxnSpPr>
            <a:stCxn id="59402" idx="0"/>
            <a:endCxn id="59401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9419" name="AutoShape 25"/>
          <p:cNvCxnSpPr>
            <a:stCxn id="59401" idx="6"/>
            <a:endCxn id="59403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9420" name="AutoShape 26"/>
          <p:cNvCxnSpPr>
            <a:stCxn id="59402" idx="6"/>
            <a:endCxn id="59404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9421" name="AutoShape 27"/>
          <p:cNvCxnSpPr>
            <a:stCxn id="59404" idx="0"/>
            <a:endCxn id="59403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9422" name="Rectangle 28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9423" name="Rectangle 29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3200" b="1" i="1" dirty="0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59424" name="Rectangle 30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59425" name="Rectangle 31"/>
          <p:cNvSpPr/>
          <p:nvPr/>
        </p:nvSpPr>
        <p:spPr>
          <a:xfrm>
            <a:off x="38862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Breadth-First Search: Example</a:t>
            </a:r>
          </a:p>
        </p:txBody>
      </p:sp>
      <p:sp>
        <p:nvSpPr>
          <p:cNvPr id="60419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57</a:t>
            </a:fld>
            <a:endParaRPr lang="zh-CN" altLang="en-US" sz="1200" dirty="0"/>
          </a:p>
        </p:txBody>
      </p:sp>
      <p:sp>
        <p:nvSpPr>
          <p:cNvPr id="60418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60421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zh-CN" altLang="en-US" sz="40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2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0423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60424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0425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0426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0427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0428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0429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0430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0431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60432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60433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60434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60435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0436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60437" name="AutoShape 19"/>
          <p:cNvCxnSpPr>
            <a:stCxn id="60422" idx="0"/>
            <a:endCxn id="60421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0438" name="AutoShape 20"/>
          <p:cNvCxnSpPr>
            <a:stCxn id="60421" idx="6"/>
            <a:endCxn id="60423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0439" name="AutoShape 21"/>
          <p:cNvCxnSpPr>
            <a:stCxn id="60423" idx="4"/>
            <a:endCxn id="60424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0440" name="AutoShape 22"/>
          <p:cNvCxnSpPr>
            <a:stCxn id="60424" idx="7"/>
            <a:endCxn id="60425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0441" name="AutoShape 23"/>
          <p:cNvCxnSpPr>
            <a:stCxn id="60424" idx="6"/>
            <a:endCxn id="60426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0442" name="AutoShape 24"/>
          <p:cNvCxnSpPr>
            <a:stCxn id="60426" idx="0"/>
            <a:endCxn id="60425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0443" name="AutoShape 25"/>
          <p:cNvCxnSpPr>
            <a:stCxn id="60425" idx="6"/>
            <a:endCxn id="60427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0444" name="AutoShape 26"/>
          <p:cNvCxnSpPr>
            <a:stCxn id="60426" idx="6"/>
            <a:endCxn id="60428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0445" name="AutoShape 27"/>
          <p:cNvCxnSpPr>
            <a:stCxn id="60428" idx="0"/>
            <a:endCxn id="60427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0446" name="Rectangle 28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3200" b="1" i="1" dirty="0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60447" name="Rectangle 29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60448" name="Rectangle 30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0449" name="Rectangle 31"/>
          <p:cNvSpPr/>
          <p:nvPr/>
        </p:nvSpPr>
        <p:spPr>
          <a:xfrm>
            <a:off x="38862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Breadth-First Search: Example</a:t>
            </a:r>
          </a:p>
        </p:txBody>
      </p:sp>
      <p:sp>
        <p:nvSpPr>
          <p:cNvPr id="61443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58</a:t>
            </a:fld>
            <a:endParaRPr lang="zh-CN" altLang="en-US" sz="1200" dirty="0"/>
          </a:p>
        </p:txBody>
      </p:sp>
      <p:sp>
        <p:nvSpPr>
          <p:cNvPr id="61442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61445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zh-CN" altLang="en-US" sz="40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6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1447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61448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1449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1450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1451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61452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453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1454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1455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61456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61457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61458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61459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1460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61461" name="AutoShape 19"/>
          <p:cNvCxnSpPr>
            <a:stCxn id="61446" idx="0"/>
            <a:endCxn id="61445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1462" name="AutoShape 20"/>
          <p:cNvCxnSpPr>
            <a:stCxn id="61445" idx="6"/>
            <a:endCxn id="61447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1463" name="AutoShape 21"/>
          <p:cNvCxnSpPr>
            <a:stCxn id="61447" idx="4"/>
            <a:endCxn id="61448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1464" name="AutoShape 22"/>
          <p:cNvCxnSpPr>
            <a:stCxn id="61448" idx="7"/>
            <a:endCxn id="61449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1465" name="AutoShape 23"/>
          <p:cNvCxnSpPr>
            <a:stCxn id="61448" idx="6"/>
            <a:endCxn id="61450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1466" name="AutoShape 24"/>
          <p:cNvCxnSpPr>
            <a:stCxn id="61450" idx="0"/>
            <a:endCxn id="61449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1467" name="AutoShape 25"/>
          <p:cNvCxnSpPr>
            <a:stCxn id="61449" idx="6"/>
            <a:endCxn id="61451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1468" name="AutoShape 26"/>
          <p:cNvCxnSpPr>
            <a:stCxn id="61450" idx="6"/>
            <a:endCxn id="61452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1469" name="AutoShape 27"/>
          <p:cNvCxnSpPr>
            <a:stCxn id="61452" idx="0"/>
            <a:endCxn id="61451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70" name="Rectangle 28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3200" b="1" i="1" dirty="0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61471" name="Rectangle 29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1472" name="Rectangle 30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61473" name="Rectangle 31"/>
          <p:cNvSpPr/>
          <p:nvPr/>
        </p:nvSpPr>
        <p:spPr>
          <a:xfrm>
            <a:off x="38862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Breadth-First Search: Example</a:t>
            </a:r>
          </a:p>
        </p:txBody>
      </p:sp>
      <p:sp>
        <p:nvSpPr>
          <p:cNvPr id="62467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59</a:t>
            </a:fld>
            <a:endParaRPr lang="zh-CN" altLang="en-US" sz="1200" dirty="0"/>
          </a:p>
        </p:txBody>
      </p:sp>
      <p:sp>
        <p:nvSpPr>
          <p:cNvPr id="62466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62469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zh-CN" altLang="en-US" sz="40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0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2471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62472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2473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2474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2475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62476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62477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2478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2479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62480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62481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62482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62483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2484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62485" name="AutoShape 19"/>
          <p:cNvCxnSpPr>
            <a:stCxn id="62470" idx="0"/>
            <a:endCxn id="62469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2486" name="AutoShape 20"/>
          <p:cNvCxnSpPr>
            <a:stCxn id="62469" idx="6"/>
            <a:endCxn id="62471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2487" name="AutoShape 21"/>
          <p:cNvCxnSpPr>
            <a:stCxn id="62471" idx="4"/>
            <a:endCxn id="62472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2488" name="AutoShape 22"/>
          <p:cNvCxnSpPr>
            <a:stCxn id="62472" idx="7"/>
            <a:endCxn id="62473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2489" name="AutoShape 23"/>
          <p:cNvCxnSpPr>
            <a:stCxn id="62472" idx="6"/>
            <a:endCxn id="62474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2490" name="AutoShape 24"/>
          <p:cNvCxnSpPr>
            <a:stCxn id="62474" idx="0"/>
            <a:endCxn id="62473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2491" name="AutoShape 25"/>
          <p:cNvCxnSpPr>
            <a:stCxn id="62473" idx="6"/>
            <a:endCxn id="62475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2492" name="AutoShape 26"/>
          <p:cNvCxnSpPr>
            <a:stCxn id="62474" idx="6"/>
            <a:endCxn id="62476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2493" name="AutoShape 27"/>
          <p:cNvCxnSpPr>
            <a:stCxn id="62476" idx="0"/>
            <a:endCxn id="62475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2494" name="Rectangle 28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3200" b="1" i="1" dirty="0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62495" name="Rectangle 29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62496" name="Rectangle 30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62497" name="Rectangle 31"/>
          <p:cNvSpPr/>
          <p:nvPr/>
        </p:nvSpPr>
        <p:spPr>
          <a:xfrm>
            <a:off x="38862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500" dirty="0">
                <a:latin typeface="Times New Roman" panose="02020603050405020304" pitchFamily="18" charset="0"/>
              </a:rPr>
              <a:t>A Typical Divide and Conquer Technique</a:t>
            </a:r>
          </a:p>
        </p:txBody>
      </p:sp>
      <p:sp>
        <p:nvSpPr>
          <p:cNvPr id="12292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6</a:t>
            </a:fld>
            <a:endParaRPr lang="zh-CN" altLang="en-US" sz="1200" dirty="0"/>
          </a:p>
        </p:txBody>
      </p:sp>
      <p:sp>
        <p:nvSpPr>
          <p:cNvPr id="12291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12290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grpSp>
        <p:nvGrpSpPr>
          <p:cNvPr id="12294" name="Group 1042"/>
          <p:cNvGrpSpPr/>
          <p:nvPr/>
        </p:nvGrpSpPr>
        <p:grpSpPr>
          <a:xfrm>
            <a:off x="1981200" y="1752600"/>
            <a:ext cx="6383338" cy="3810000"/>
            <a:chOff x="720" y="1296"/>
            <a:chExt cx="4745" cy="3024"/>
          </a:xfrm>
        </p:grpSpPr>
        <p:sp>
          <p:nvSpPr>
            <p:cNvPr id="12295" name="Oval 1027"/>
            <p:cNvSpPr/>
            <p:nvPr/>
          </p:nvSpPr>
          <p:spPr>
            <a:xfrm>
              <a:off x="3456" y="1968"/>
              <a:ext cx="1440" cy="528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subproblem 2 </a:t>
              </a: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of size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b="1" dirty="0">
                  <a:latin typeface="Times New Roman" panose="02020603050405020304" pitchFamily="18" charset="0"/>
                </a:rPr>
                <a:t>/2</a:t>
              </a:r>
            </a:p>
          </p:txBody>
        </p:sp>
        <p:sp>
          <p:nvSpPr>
            <p:cNvPr id="12296" name="Oval 1028"/>
            <p:cNvSpPr/>
            <p:nvPr/>
          </p:nvSpPr>
          <p:spPr>
            <a:xfrm>
              <a:off x="720" y="1968"/>
              <a:ext cx="1440" cy="528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subproblem 1 </a:t>
              </a: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of size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b="1" dirty="0">
                  <a:latin typeface="Times New Roman" panose="02020603050405020304" pitchFamily="18" charset="0"/>
                </a:rPr>
                <a:t>/2</a:t>
              </a:r>
            </a:p>
          </p:txBody>
        </p:sp>
        <p:sp>
          <p:nvSpPr>
            <p:cNvPr id="12297" name="Rectangle 1029"/>
            <p:cNvSpPr/>
            <p:nvPr/>
          </p:nvSpPr>
          <p:spPr>
            <a:xfrm>
              <a:off x="720" y="2784"/>
              <a:ext cx="1440" cy="432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</a:rPr>
                <a:t>a solution to </a:t>
              </a: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</a:rPr>
                <a:t>subproblem 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298" name="Rectangle 1030"/>
            <p:cNvSpPr/>
            <p:nvPr/>
          </p:nvSpPr>
          <p:spPr>
            <a:xfrm>
              <a:off x="2112" y="3888"/>
              <a:ext cx="1440" cy="432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</a:rPr>
                <a:t>a solution to</a:t>
              </a: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</a:rPr>
                <a:t>the original problem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299" name="Rectangle 1031"/>
            <p:cNvSpPr/>
            <p:nvPr/>
          </p:nvSpPr>
          <p:spPr>
            <a:xfrm>
              <a:off x="3456" y="2784"/>
              <a:ext cx="1440" cy="432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</a:rPr>
                <a:t>a solution to </a:t>
              </a: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</a:rPr>
                <a:t>subproblem 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300" name="Line 1032"/>
            <p:cNvSpPr/>
            <p:nvPr/>
          </p:nvSpPr>
          <p:spPr>
            <a:xfrm flipH="1">
              <a:off x="1632" y="1776"/>
              <a:ext cx="912" cy="192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12301" name="Line 1033"/>
            <p:cNvSpPr/>
            <p:nvPr/>
          </p:nvSpPr>
          <p:spPr>
            <a:xfrm>
              <a:off x="3072" y="1776"/>
              <a:ext cx="960" cy="192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12302" name="Oval 1034"/>
            <p:cNvSpPr/>
            <p:nvPr/>
          </p:nvSpPr>
          <p:spPr>
            <a:xfrm>
              <a:off x="2112" y="1296"/>
              <a:ext cx="1440" cy="528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a problem of size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03" name="Line 1035"/>
            <p:cNvSpPr/>
            <p:nvPr/>
          </p:nvSpPr>
          <p:spPr>
            <a:xfrm>
              <a:off x="1392" y="2496"/>
              <a:ext cx="0" cy="288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12304" name="Line 1036"/>
            <p:cNvSpPr/>
            <p:nvPr/>
          </p:nvSpPr>
          <p:spPr>
            <a:xfrm>
              <a:off x="4176" y="2496"/>
              <a:ext cx="0" cy="288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12305" name="Line 1037"/>
            <p:cNvSpPr/>
            <p:nvPr/>
          </p:nvSpPr>
          <p:spPr>
            <a:xfrm>
              <a:off x="1392" y="3216"/>
              <a:ext cx="0" cy="336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306" name="Line 1038"/>
            <p:cNvSpPr/>
            <p:nvPr/>
          </p:nvSpPr>
          <p:spPr>
            <a:xfrm>
              <a:off x="4176" y="3216"/>
              <a:ext cx="0" cy="336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307" name="Line 1039"/>
            <p:cNvSpPr/>
            <p:nvPr/>
          </p:nvSpPr>
          <p:spPr>
            <a:xfrm>
              <a:off x="1392" y="3552"/>
              <a:ext cx="2784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308" name="Line 1040"/>
            <p:cNvSpPr/>
            <p:nvPr/>
          </p:nvSpPr>
          <p:spPr>
            <a:xfrm>
              <a:off x="2832" y="3552"/>
              <a:ext cx="0" cy="336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12309" name="Rectangle 1041"/>
            <p:cNvSpPr/>
            <p:nvPr/>
          </p:nvSpPr>
          <p:spPr>
            <a:xfrm>
              <a:off x="3936" y="3748"/>
              <a:ext cx="1529" cy="2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1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</a:pPr>
              <a:r>
                <a:rPr lang="en-US" altLang="zh-CN" dirty="0">
                  <a:latin typeface="Times New Roman" panose="02020603050405020304" pitchFamily="18" charset="0"/>
                </a:rPr>
                <a:t>e.g., mergesort 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Breadth-First Search: Example</a:t>
            </a:r>
          </a:p>
        </p:txBody>
      </p:sp>
      <p:sp>
        <p:nvSpPr>
          <p:cNvPr id="63491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60</a:t>
            </a:fld>
            <a:endParaRPr lang="zh-CN" altLang="en-US" sz="1200" dirty="0"/>
          </a:p>
        </p:txBody>
      </p:sp>
      <p:sp>
        <p:nvSpPr>
          <p:cNvPr id="63490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63493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zh-CN" altLang="en-US" sz="40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4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3495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63496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3497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3498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3499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63500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63501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3502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3503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63504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63505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63506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63507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3508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63509" name="AutoShape 19"/>
          <p:cNvCxnSpPr>
            <a:stCxn id="63494" idx="0"/>
            <a:endCxn id="63493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3510" name="AutoShape 20"/>
          <p:cNvCxnSpPr>
            <a:stCxn id="63493" idx="6"/>
            <a:endCxn id="63495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3511" name="AutoShape 21"/>
          <p:cNvCxnSpPr>
            <a:stCxn id="63495" idx="4"/>
            <a:endCxn id="63496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3512" name="AutoShape 22"/>
          <p:cNvCxnSpPr>
            <a:stCxn id="63496" idx="7"/>
            <a:endCxn id="63497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3513" name="AutoShape 23"/>
          <p:cNvCxnSpPr>
            <a:stCxn id="63496" idx="6"/>
            <a:endCxn id="63498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3514" name="AutoShape 24"/>
          <p:cNvCxnSpPr>
            <a:stCxn id="63498" idx="0"/>
            <a:endCxn id="63497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3515" name="AutoShape 25"/>
          <p:cNvCxnSpPr>
            <a:stCxn id="63497" idx="6"/>
            <a:endCxn id="63499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3516" name="AutoShape 26"/>
          <p:cNvCxnSpPr>
            <a:stCxn id="63498" idx="6"/>
            <a:endCxn id="63500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3517" name="AutoShape 27"/>
          <p:cNvCxnSpPr>
            <a:stCxn id="63500" idx="0"/>
            <a:endCxn id="63499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3518" name="Rectangle 28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3200" b="1" i="1" dirty="0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63519" name="Rectangle 29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63520" name="Rectangle 30"/>
          <p:cNvSpPr/>
          <p:nvPr/>
        </p:nvSpPr>
        <p:spPr>
          <a:xfrm>
            <a:off x="32004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Breadth-First Search: Example</a:t>
            </a:r>
          </a:p>
        </p:txBody>
      </p:sp>
      <p:sp>
        <p:nvSpPr>
          <p:cNvPr id="64515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61</a:t>
            </a:fld>
            <a:endParaRPr lang="zh-CN" altLang="en-US" sz="1200" dirty="0"/>
          </a:p>
        </p:txBody>
      </p:sp>
      <p:sp>
        <p:nvSpPr>
          <p:cNvPr id="64514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64517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zh-CN" altLang="en-US" sz="40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8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4519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64520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4521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4522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4523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64524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64525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4526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4527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64528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64529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64530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64531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4532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64533" name="AutoShape 19"/>
          <p:cNvCxnSpPr>
            <a:stCxn id="64518" idx="0"/>
            <a:endCxn id="64517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4534" name="AutoShape 20"/>
          <p:cNvCxnSpPr>
            <a:stCxn id="64517" idx="6"/>
            <a:endCxn id="64519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4535" name="AutoShape 21"/>
          <p:cNvCxnSpPr>
            <a:stCxn id="64519" idx="4"/>
            <a:endCxn id="64520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4536" name="AutoShape 22"/>
          <p:cNvCxnSpPr>
            <a:stCxn id="64520" idx="7"/>
            <a:endCxn id="64521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4537" name="AutoShape 23"/>
          <p:cNvCxnSpPr>
            <a:stCxn id="64520" idx="6"/>
            <a:endCxn id="64522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4538" name="AutoShape 24"/>
          <p:cNvCxnSpPr>
            <a:stCxn id="64522" idx="0"/>
            <a:endCxn id="64521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4539" name="AutoShape 25"/>
          <p:cNvCxnSpPr>
            <a:stCxn id="64521" idx="6"/>
            <a:endCxn id="64523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4540" name="AutoShape 26"/>
          <p:cNvCxnSpPr>
            <a:stCxn id="64522" idx="6"/>
            <a:endCxn id="64524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4541" name="AutoShape 27"/>
          <p:cNvCxnSpPr>
            <a:stCxn id="64524" idx="0"/>
            <a:endCxn id="64523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4542" name="Rectangle 28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3200" b="1" i="1" dirty="0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64543" name="Rectangle 29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Breadth-First Search: Example</a:t>
            </a:r>
          </a:p>
        </p:txBody>
      </p:sp>
      <p:sp>
        <p:nvSpPr>
          <p:cNvPr id="65539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62</a:t>
            </a:fld>
            <a:endParaRPr lang="zh-CN" altLang="en-US" sz="1200" dirty="0"/>
          </a:p>
        </p:txBody>
      </p:sp>
      <p:sp>
        <p:nvSpPr>
          <p:cNvPr id="65538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65541" name="Oval 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zh-CN" altLang="en-US" sz="40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2" name="Oval 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5543" name="Oval 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65544" name="Oval 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5545" name="Oval 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5546" name="Oval 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5547" name="Oval 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65548" name="Oval 1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65549" name="Text Box 1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5550" name="Text Box 1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5551" name="Text Box 1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65552" name="Text Box 1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65553" name="Text Box 1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65554" name="Text Box 1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65555" name="Text Box 1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5556" name="Text Box 1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65557" name="AutoShape 19"/>
          <p:cNvCxnSpPr>
            <a:stCxn id="65542" idx="0"/>
            <a:endCxn id="65541" idx="4"/>
          </p:cNvCxnSpPr>
          <p:nvPr/>
        </p:nvCxnSpPr>
        <p:spPr>
          <a:xfrm flipV="1">
            <a:off x="15240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5558" name="AutoShape 20"/>
          <p:cNvCxnSpPr>
            <a:stCxn id="65541" idx="6"/>
            <a:endCxn id="65543" idx="2"/>
          </p:cNvCxnSpPr>
          <p:nvPr/>
        </p:nvCxnSpPr>
        <p:spPr>
          <a:xfrm>
            <a:off x="19192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5559" name="AutoShape 21"/>
          <p:cNvCxnSpPr>
            <a:stCxn id="65543" idx="4"/>
            <a:endCxn id="65544" idx="0"/>
          </p:cNvCxnSpPr>
          <p:nvPr/>
        </p:nvCxnSpPr>
        <p:spPr>
          <a:xfrm>
            <a:off x="3581400" y="2909888"/>
            <a:ext cx="0" cy="73342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5560" name="AutoShape 22"/>
          <p:cNvCxnSpPr>
            <a:stCxn id="65544" idx="7"/>
            <a:endCxn id="65545" idx="3"/>
          </p:cNvCxnSpPr>
          <p:nvPr/>
        </p:nvCxnSpPr>
        <p:spPr>
          <a:xfrm flipV="1">
            <a:off x="3851275" y="2798763"/>
            <a:ext cx="1517650" cy="955675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5561" name="AutoShape 23"/>
          <p:cNvCxnSpPr>
            <a:stCxn id="65544" idx="6"/>
            <a:endCxn id="65546" idx="2"/>
          </p:cNvCxnSpPr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5562" name="AutoShape 24"/>
          <p:cNvCxnSpPr>
            <a:stCxn id="65546" idx="0"/>
            <a:endCxn id="65545" idx="4"/>
          </p:cNvCxnSpPr>
          <p:nvPr/>
        </p:nvCxnSpPr>
        <p:spPr>
          <a:xfrm flipV="1">
            <a:off x="56388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5563" name="AutoShape 25"/>
          <p:cNvCxnSpPr>
            <a:stCxn id="65545" idx="6"/>
            <a:endCxn id="65547" idx="2"/>
          </p:cNvCxnSpPr>
          <p:nvPr/>
        </p:nvCxnSpPr>
        <p:spPr>
          <a:xfrm>
            <a:off x="6034088" y="2514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5564" name="AutoShape 26"/>
          <p:cNvCxnSpPr>
            <a:stCxn id="65546" idx="6"/>
            <a:endCxn id="65548" idx="2"/>
          </p:cNvCxnSpPr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5565" name="AutoShape 27"/>
          <p:cNvCxnSpPr>
            <a:stCxn id="65548" idx="0"/>
            <a:endCxn id="65547" idx="4"/>
          </p:cNvCxnSpPr>
          <p:nvPr/>
        </p:nvCxnSpPr>
        <p:spPr>
          <a:xfrm flipV="1">
            <a:off x="7696200" y="2909888"/>
            <a:ext cx="0" cy="7334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5566" name="Rectangle 28"/>
          <p:cNvSpPr/>
          <p:nvPr/>
        </p:nvSpPr>
        <p:spPr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3200" b="1" i="1" dirty="0">
                <a:latin typeface="Times New Roman" panose="02020603050405020304" pitchFamily="18" charset="0"/>
              </a:rPr>
              <a:t>Q:</a:t>
            </a:r>
          </a:p>
        </p:txBody>
      </p:sp>
      <p:sp>
        <p:nvSpPr>
          <p:cNvPr id="65567" name="Rectangle 29"/>
          <p:cNvSpPr/>
          <p:nvPr/>
        </p:nvSpPr>
        <p:spPr>
          <a:xfrm>
            <a:off x="2514600" y="5562600"/>
            <a:ext cx="685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</a:rPr>
              <a:t>Ø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BFS: The Code Again</a:t>
            </a:r>
          </a:p>
        </p:txBody>
      </p:sp>
      <p:sp>
        <p:nvSpPr>
          <p:cNvPr id="6656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17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BFS</a:t>
            </a:r>
            <a:r>
              <a:rPr lang="en-US" altLang="zh-CN" sz="1700" b="1" dirty="0">
                <a:latin typeface="Times New Roman" panose="02020603050405020304" pitchFamily="18" charset="0"/>
              </a:rPr>
              <a:t>(G, s) {</a:t>
            </a:r>
          </a:p>
          <a:p>
            <a:pPr eaLnBrk="1" hangingPunct="1">
              <a:buNone/>
            </a:pPr>
            <a:r>
              <a:rPr lang="en-US" altLang="zh-CN" sz="1700" b="1" dirty="0">
                <a:latin typeface="Times New Roman" panose="02020603050405020304" pitchFamily="18" charset="0"/>
              </a:rPr>
              <a:t>    initialize vertices;</a:t>
            </a:r>
          </a:p>
          <a:p>
            <a:pPr eaLnBrk="1" hangingPunct="1">
              <a:buNone/>
            </a:pPr>
            <a:r>
              <a:rPr lang="en-US" altLang="zh-CN" sz="1700" b="1" dirty="0">
                <a:latin typeface="Times New Roman" panose="02020603050405020304" pitchFamily="18" charset="0"/>
              </a:rPr>
              <a:t>    Q = {s};		</a:t>
            </a:r>
            <a:endParaRPr lang="en-US" altLang="zh-CN" sz="1700" b="1" i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1700" b="1" dirty="0">
                <a:latin typeface="Times New Roman" panose="02020603050405020304" pitchFamily="18" charset="0"/>
              </a:rPr>
              <a:t>    while (Q not empty) {    </a:t>
            </a:r>
          </a:p>
          <a:p>
            <a:pPr eaLnBrk="1" hangingPunct="1">
              <a:buNone/>
            </a:pPr>
            <a:r>
              <a:rPr lang="en-US" altLang="zh-CN" sz="1700" b="1" dirty="0">
                <a:latin typeface="Times New Roman" panose="02020603050405020304" pitchFamily="18" charset="0"/>
              </a:rPr>
              <a:t>        u = RemoveTop(Q);</a:t>
            </a:r>
          </a:p>
          <a:p>
            <a:pPr eaLnBrk="1" hangingPunct="1">
              <a:buNone/>
            </a:pPr>
            <a:r>
              <a:rPr lang="en-US" altLang="zh-CN" sz="1700" b="1" dirty="0">
                <a:latin typeface="Times New Roman" panose="02020603050405020304" pitchFamily="18" charset="0"/>
              </a:rPr>
              <a:t>        for each v </a:t>
            </a:r>
            <a:r>
              <a:rPr lang="en-US" altLang="zh-CN" sz="17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u.adj[] {</a:t>
            </a:r>
          </a:p>
          <a:p>
            <a:pPr eaLnBrk="1" hangingPunct="1">
              <a:buNone/>
            </a:pPr>
            <a:r>
              <a:rPr lang="en-US" altLang="zh-CN" sz="17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if (v.color == WHITE)</a:t>
            </a:r>
          </a:p>
          <a:p>
            <a:pPr eaLnBrk="1" hangingPunct="1">
              <a:buNone/>
            </a:pPr>
            <a:r>
              <a:rPr lang="en-US" altLang="zh-CN" sz="17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v.color = GREY;</a:t>
            </a:r>
          </a:p>
          <a:p>
            <a:pPr eaLnBrk="1" hangingPunct="1">
              <a:buNone/>
            </a:pPr>
            <a:r>
              <a:rPr lang="en-US" altLang="zh-CN" sz="17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v.d = u.d + 1;</a:t>
            </a:r>
          </a:p>
          <a:p>
            <a:pPr eaLnBrk="1" hangingPunct="1">
              <a:buNone/>
            </a:pPr>
            <a:r>
              <a:rPr lang="en-US" altLang="zh-CN" sz="17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v.p = u;</a:t>
            </a:r>
          </a:p>
          <a:p>
            <a:pPr eaLnBrk="1" hangingPunct="1">
              <a:buNone/>
            </a:pPr>
            <a:r>
              <a:rPr lang="en-US" altLang="zh-CN" sz="17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Enqueue(Q, v);</a:t>
            </a:r>
          </a:p>
          <a:p>
            <a:pPr eaLnBrk="1" hangingPunct="1">
              <a:buNone/>
            </a:pPr>
            <a:r>
              <a:rPr lang="en-US" altLang="zh-CN" sz="17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}</a:t>
            </a:r>
          </a:p>
          <a:p>
            <a:pPr eaLnBrk="1" hangingPunct="1">
              <a:buNone/>
            </a:pPr>
            <a:r>
              <a:rPr lang="en-US" altLang="zh-CN" sz="17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u.color = BLACK;</a:t>
            </a:r>
          </a:p>
          <a:p>
            <a:pPr eaLnBrk="1" hangingPunct="1">
              <a:buNone/>
            </a:pPr>
            <a:r>
              <a:rPr lang="en-US" altLang="zh-CN" sz="17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}</a:t>
            </a:r>
          </a:p>
          <a:p>
            <a:pPr eaLnBrk="1" hangingPunct="1">
              <a:buNone/>
            </a:pPr>
            <a:r>
              <a:rPr lang="en-US" altLang="zh-CN" sz="1700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66563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63</a:t>
            </a:fld>
            <a:endParaRPr lang="zh-CN" altLang="en-US" sz="1200" dirty="0"/>
          </a:p>
        </p:txBody>
      </p:sp>
      <p:sp>
        <p:nvSpPr>
          <p:cNvPr id="66562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158724" name="Text Box 4"/>
          <p:cNvSpPr txBox="1"/>
          <p:nvPr/>
        </p:nvSpPr>
        <p:spPr>
          <a:xfrm>
            <a:off x="4508500" y="5334000"/>
            <a:ext cx="4102100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What will be the running time?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962400" y="1981200"/>
            <a:ext cx="3995738" cy="457200"/>
            <a:chOff x="2496" y="1104"/>
            <a:chExt cx="2517" cy="288"/>
          </a:xfrm>
        </p:grpSpPr>
        <p:sp>
          <p:nvSpPr>
            <p:cNvPr id="66572" name="Text Box 6"/>
            <p:cNvSpPr txBox="1"/>
            <p:nvPr/>
          </p:nvSpPr>
          <p:spPr>
            <a:xfrm>
              <a:off x="2888" y="1104"/>
              <a:ext cx="212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Touch every vertex: O(V)</a:t>
              </a:r>
            </a:p>
          </p:txBody>
        </p:sp>
        <p:sp>
          <p:nvSpPr>
            <p:cNvPr id="66573" name="Line 7"/>
            <p:cNvSpPr/>
            <p:nvPr/>
          </p:nvSpPr>
          <p:spPr>
            <a:xfrm flipH="1">
              <a:off x="2496" y="1248"/>
              <a:ext cx="38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" name="Group 8"/>
          <p:cNvGrpSpPr/>
          <p:nvPr/>
        </p:nvGrpSpPr>
        <p:grpSpPr>
          <a:xfrm>
            <a:off x="4191000" y="2971800"/>
            <a:ext cx="4781550" cy="822325"/>
            <a:chOff x="2544" y="1772"/>
            <a:chExt cx="3012" cy="518"/>
          </a:xfrm>
        </p:grpSpPr>
        <p:sp>
          <p:nvSpPr>
            <p:cNvPr id="66570" name="Text Box 9"/>
            <p:cNvSpPr txBox="1"/>
            <p:nvPr/>
          </p:nvSpPr>
          <p:spPr>
            <a:xfrm>
              <a:off x="3024" y="1772"/>
              <a:ext cx="2532" cy="51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u = every vertex, but only once</a:t>
              </a:r>
              <a:b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</a:b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                                 (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Why?)</a:t>
              </a:r>
            </a:p>
          </p:txBody>
        </p:sp>
        <p:sp>
          <p:nvSpPr>
            <p:cNvPr id="66571" name="Line 10"/>
            <p:cNvSpPr/>
            <p:nvPr/>
          </p:nvSpPr>
          <p:spPr>
            <a:xfrm flipH="1">
              <a:off x="2544" y="1920"/>
              <a:ext cx="48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58734" name="Text Box 14"/>
          <p:cNvSpPr txBox="1"/>
          <p:nvPr/>
        </p:nvSpPr>
        <p:spPr>
          <a:xfrm>
            <a:off x="4508500" y="5715000"/>
            <a:ext cx="3870325" cy="45720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Total running time: O(V+E)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3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宽度优先搜索</a:t>
            </a:r>
            <a:r>
              <a:rPr lang="en-US" altLang="zh-CN" sz="3200" dirty="0">
                <a:latin typeface="Times New Roman" panose="02020603050405020304" pitchFamily="18" charset="0"/>
              </a:rPr>
              <a:t>: </a:t>
            </a:r>
            <a:r>
              <a:rPr lang="zh-CN" altLang="en-US" sz="3200" dirty="0">
                <a:latin typeface="Times New Roman" panose="02020603050405020304" pitchFamily="18" charset="0"/>
              </a:rPr>
              <a:t>性能</a:t>
            </a:r>
          </a:p>
        </p:txBody>
      </p:sp>
      <p:sp>
        <p:nvSpPr>
          <p:cNvPr id="6758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BFS计算到源节点的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最短路径距离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BFS构建了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宽度优先树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，其中到根的路径表示G中的最短路径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因此使用BFS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可以在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O(V+E)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时间内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计算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从一个顶点到另一个顶点的最短路径</a:t>
            </a:r>
          </a:p>
        </p:txBody>
      </p:sp>
      <p:sp>
        <p:nvSpPr>
          <p:cNvPr id="67587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64</a:t>
            </a:fld>
            <a:endParaRPr lang="zh-CN" altLang="en-US" sz="1200" dirty="0"/>
          </a:p>
        </p:txBody>
      </p:sp>
      <p:sp>
        <p:nvSpPr>
          <p:cNvPr id="67586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1026"/>
          <p:cNvSpPr>
            <a:spLocks noGrp="1"/>
          </p:cNvSpPr>
          <p:nvPr>
            <p:ph type="title"/>
          </p:nvPr>
        </p:nvSpPr>
        <p:spPr>
          <a:xfrm>
            <a:off x="609600" y="-184150"/>
            <a:ext cx="8001000" cy="1216025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Breadth-first search: </a:t>
            </a:r>
            <a:r>
              <a:rPr lang="zh-CN" altLang="en-US" sz="3200" dirty="0">
                <a:latin typeface="Times New Roman" panose="02020603050405020304" pitchFamily="18" charset="0"/>
              </a:rPr>
              <a:t>小结</a:t>
            </a:r>
          </a:p>
        </p:txBody>
      </p:sp>
      <p:sp>
        <p:nvSpPr>
          <p:cNvPr id="80899" name="Rectangle 1027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100" dirty="0">
                <a:latin typeface="Times New Roman" panose="02020603050405020304" pitchFamily="18" charset="0"/>
              </a:rPr>
              <a:t>BFS与DFS具有相同的效率，</a:t>
            </a:r>
            <a:r>
              <a:rPr lang="zh-CN" altLang="en-US" sz="2100" dirty="0">
                <a:latin typeface="Times New Roman" panose="02020603050405020304" pitchFamily="18" charset="0"/>
              </a:rPr>
              <a:t>根据</a:t>
            </a:r>
            <a:r>
              <a:rPr lang="en-US" altLang="zh-CN" sz="2100" dirty="0">
                <a:latin typeface="Times New Roman" panose="02020603050405020304" pitchFamily="18" charset="0"/>
              </a:rPr>
              <a:t>图</a:t>
            </a:r>
            <a:r>
              <a:rPr lang="zh-CN" altLang="en-US" sz="2100" dirty="0">
                <a:latin typeface="Times New Roman" panose="02020603050405020304" pitchFamily="18" charset="0"/>
              </a:rPr>
              <a:t>的</a:t>
            </a:r>
            <a:r>
              <a:rPr lang="en-US" altLang="zh-CN" sz="2100" dirty="0">
                <a:latin typeface="Times New Roman" panose="02020603050405020304" pitchFamily="18" charset="0"/>
              </a:rPr>
              <a:t>表示</a:t>
            </a:r>
            <a:r>
              <a:rPr lang="zh-CN" altLang="en-US" sz="2100" dirty="0">
                <a:latin typeface="Times New Roman" panose="02020603050405020304" pitchFamily="18" charset="0"/>
              </a:rPr>
              <a:t>方法</a:t>
            </a:r>
            <a:r>
              <a:rPr lang="en-US" altLang="zh-CN" sz="2100" dirty="0">
                <a:latin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邻接矩阵</a:t>
            </a:r>
            <a:r>
              <a:rPr lang="en-US" altLang="zh-CN" sz="2200" dirty="0">
                <a:latin typeface="Times New Roman" panose="02020603050405020304" pitchFamily="18" charset="0"/>
              </a:rPr>
              <a:t>: </a:t>
            </a:r>
            <a:r>
              <a:rPr lang="el-G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>
                <a:latin typeface="Times New Roman" panose="02020603050405020304" pitchFamily="18" charset="0"/>
              </a:rPr>
              <a:t>|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200" dirty="0">
                <a:latin typeface="Times New Roman" panose="02020603050405020304" pitchFamily="18" charset="0"/>
              </a:rPr>
              <a:t>|</a:t>
            </a:r>
            <a:r>
              <a:rPr lang="en-US" altLang="zh-CN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邻接链表</a:t>
            </a:r>
            <a:r>
              <a:rPr lang="en-US" altLang="zh-CN" sz="2200" dirty="0">
                <a:latin typeface="Times New Roman" panose="02020603050405020304" pitchFamily="18" charset="0"/>
              </a:rPr>
              <a:t>: </a:t>
            </a:r>
            <a:r>
              <a:rPr lang="el-G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>
                <a:latin typeface="Times New Roman" panose="02020603050405020304" pitchFamily="18" charset="0"/>
              </a:rPr>
              <a:t>|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200" dirty="0">
                <a:latin typeface="Times New Roman" panose="02020603050405020304" pitchFamily="18" charset="0"/>
              </a:rPr>
              <a:t>|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latin typeface="Times New Roman" panose="02020603050405020304" pitchFamily="18" charset="0"/>
              </a:rPr>
              <a:t>|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dirty="0">
                <a:latin typeface="Times New Roman" panose="02020603050405020304" pitchFamily="18" charset="0"/>
              </a:rPr>
              <a:t>|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eaLnBrk="1" hangingPunct="1">
              <a:lnSpc>
                <a:spcPct val="90000"/>
              </a:lnSpc>
            </a:pPr>
            <a:endParaRPr lang="en-US" altLang="zh-CN" sz="2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100" dirty="0">
                <a:latin typeface="Times New Roman" panose="02020603050405020304" pitchFamily="18" charset="0"/>
              </a:rPr>
              <a:t>应用</a:t>
            </a:r>
            <a:r>
              <a:rPr lang="en-US" altLang="zh-CN" sz="2100" dirty="0">
                <a:latin typeface="Times New Roman" panose="02020603050405020304" pitchFamily="18" charset="0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连通性检测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邻接点搜索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寻找</a:t>
            </a:r>
            <a:r>
              <a:rPr lang="en-US" altLang="zh-CN" sz="2200" dirty="0">
                <a:latin typeface="Times New Roman" panose="02020603050405020304" pitchFamily="18" charset="0"/>
              </a:rPr>
              <a:t>两个顶点之间</a:t>
            </a:r>
            <a:r>
              <a:rPr lang="zh-CN" altLang="en-US" sz="2200" dirty="0">
                <a:latin typeface="Times New Roman" panose="02020603050405020304" pitchFamily="18" charset="0"/>
              </a:rPr>
              <a:t>的最短</a:t>
            </a:r>
            <a:r>
              <a:rPr lang="en-US" altLang="zh-CN" sz="2200" dirty="0">
                <a:latin typeface="Times New Roman" panose="02020603050405020304" pitchFamily="18" charset="0"/>
              </a:rPr>
              <a:t>路径</a:t>
            </a:r>
          </a:p>
        </p:txBody>
      </p:sp>
      <p:sp>
        <p:nvSpPr>
          <p:cNvPr id="68611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65</a:t>
            </a:fld>
            <a:endParaRPr lang="zh-CN" altLang="en-US" sz="1200" dirty="0"/>
          </a:p>
        </p:txBody>
      </p:sp>
      <p:sp>
        <p:nvSpPr>
          <p:cNvPr id="68610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pic>
        <p:nvPicPr>
          <p:cNvPr id="7" name="~PP3396.WAV">
            <a:hlinkClick r:id="" action="ppaction://media"/>
          </p:cNvPr>
          <p:cNvPicPr>
            <a:picLocks noRot="1" noChangeAspect="1"/>
          </p:cNvPicPr>
          <p:nvPr>
            <a:wavAudioFile r:embed="rId2" name="~PP3396.WAV"/>
          </p:nvPr>
        </p:nvPicPr>
        <p:blipFill>
          <a:blip r:embed="rId5"/>
          <a:stretch>
            <a:fillRect/>
          </a:stretch>
        </p:blipFill>
        <p:spPr>
          <a:xfrm>
            <a:off x="8767763" y="6481763"/>
            <a:ext cx="244475" cy="2444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ransition advTm="40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899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899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8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899">
                                            <p:txEl>
                                              <p:charRg st="8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899">
                                            <p:txEl>
                                              <p:charRg st="8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9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charRg st="9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9">
                                            <p:txEl>
                                              <p:charRg st="9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9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9">
                                            <p:txEl>
                                              <p:charRg st="9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9">
                                            <p:txEl>
                                              <p:charRg st="9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899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899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899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899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899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899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45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1026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001000" cy="1216025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DFS&amp;BFS</a:t>
            </a:r>
          </a:p>
        </p:txBody>
      </p:sp>
      <p:sp>
        <p:nvSpPr>
          <p:cNvPr id="69635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66</a:t>
            </a:fld>
            <a:endParaRPr lang="zh-CN" altLang="en-US" sz="1200" dirty="0"/>
          </a:p>
        </p:txBody>
      </p:sp>
      <p:sp>
        <p:nvSpPr>
          <p:cNvPr id="69634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pic>
        <p:nvPicPr>
          <p:cNvPr id="6963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2209800"/>
            <a:ext cx="3346450" cy="3429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9638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2209800"/>
            <a:ext cx="3397250" cy="3451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~PP256.WAV">
            <a:hlinkClick r:id="" action="ppaction://media"/>
          </p:cNvPr>
          <p:cNvPicPr>
            <a:picLocks noRot="1" noChangeAspect="1"/>
          </p:cNvPicPr>
          <p:nvPr>
            <a:wavAudioFile r:embed="rId1" name="~PP256.WAV"/>
          </p:nvPr>
        </p:nvPicPr>
        <p:blipFill>
          <a:blip r:embed="rId6"/>
          <a:stretch>
            <a:fillRect/>
          </a:stretch>
        </p:blipFill>
        <p:spPr>
          <a:xfrm>
            <a:off x="8767763" y="6481763"/>
            <a:ext cx="244475" cy="244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3651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拓扑排序</a:t>
            </a:r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>
          <a:xfrm>
            <a:off x="609600" y="1752600"/>
            <a:ext cx="7772400" cy="4114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100" dirty="0">
                <a:latin typeface="Times New Roman" panose="02020603050405020304" pitchFamily="18" charset="0"/>
              </a:rPr>
              <a:t>问题:给定一个</a:t>
            </a:r>
            <a:r>
              <a:rPr lang="en-US" altLang="zh-CN" sz="2100" dirty="0">
                <a:solidFill>
                  <a:srgbClr val="0070C0"/>
                </a:solidFill>
                <a:latin typeface="Times New Roman" panose="02020603050405020304" pitchFamily="18" charset="0"/>
              </a:rPr>
              <a:t>有向无环图(DAG) </a:t>
            </a:r>
            <a:r>
              <a:rPr lang="en-US" altLang="zh-CN" sz="2100" dirty="0">
                <a:latin typeface="Times New Roman" panose="02020603050405020304" pitchFamily="18" charset="0"/>
              </a:rPr>
              <a:t>G = (V, E)，找到它所有顶点的</a:t>
            </a:r>
            <a:r>
              <a:rPr lang="zh-CN" altLang="en-US" sz="2100" dirty="0">
                <a:latin typeface="Times New Roman" panose="02020603050405020304" pitchFamily="18" charset="0"/>
              </a:rPr>
              <a:t>一个</a:t>
            </a:r>
            <a:r>
              <a:rPr lang="en-US" altLang="zh-CN" sz="2100" dirty="0">
                <a:latin typeface="Times New Roman" panose="02020603050405020304" pitchFamily="18" charset="0"/>
              </a:rPr>
              <a:t>线性排序，使</a:t>
            </a:r>
            <a:r>
              <a:rPr lang="zh-CN" altLang="en-US" sz="2100" dirty="0">
                <a:latin typeface="Times New Roman" panose="02020603050405020304" pitchFamily="18" charset="0"/>
              </a:rPr>
              <a:t>得</a:t>
            </a:r>
            <a:r>
              <a:rPr lang="en-US" altLang="zh-CN" sz="2100" dirty="0">
                <a:latin typeface="Times New Roman" panose="02020603050405020304" pitchFamily="18" charset="0"/>
              </a:rPr>
              <a:t>如果G包含一条&lt;u, v&gt;的边，那么排序中u</a:t>
            </a:r>
            <a:r>
              <a:rPr lang="zh-CN" altLang="en-US" sz="2100" dirty="0">
                <a:latin typeface="Times New Roman" panose="02020603050405020304" pitchFamily="18" charset="0"/>
              </a:rPr>
              <a:t>就</a:t>
            </a:r>
            <a:r>
              <a:rPr lang="en-US" altLang="zh-CN" sz="2100" dirty="0">
                <a:latin typeface="Times New Roman" panose="02020603050405020304" pitchFamily="18" charset="0"/>
              </a:rPr>
              <a:t>在v的前面。</a:t>
            </a:r>
          </a:p>
          <a:p>
            <a:pPr eaLnBrk="1" hangingPunct="1"/>
            <a:r>
              <a:rPr lang="zh-CN" altLang="en-US" sz="2100" dirty="0">
                <a:latin typeface="Times New Roman" panose="02020603050405020304" pitchFamily="18" charset="0"/>
              </a:rPr>
              <a:t>举例</a:t>
            </a:r>
            <a:r>
              <a:rPr lang="en-US" altLang="zh-CN" sz="2100" dirty="0">
                <a:latin typeface="Times New Roman" panose="02020603050405020304" pitchFamily="18" charset="0"/>
              </a:rPr>
              <a:t>: </a:t>
            </a:r>
            <a:r>
              <a:rPr lang="zh-CN" altLang="en-US" sz="2100" dirty="0">
                <a:latin typeface="Times New Roman" panose="02020603050405020304" pitchFamily="18" charset="0"/>
              </a:rPr>
              <a:t>给出满足上述条件得一个排序</a:t>
            </a:r>
          </a:p>
        </p:txBody>
      </p:sp>
      <p:sp>
        <p:nvSpPr>
          <p:cNvPr id="70659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67</a:t>
            </a:fld>
            <a:endParaRPr lang="zh-CN" altLang="en-US" sz="1200" dirty="0"/>
          </a:p>
        </p:txBody>
      </p:sp>
      <p:sp>
        <p:nvSpPr>
          <p:cNvPr id="70658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sp>
        <p:nvSpPr>
          <p:cNvPr id="70662" name="Text Box 4"/>
          <p:cNvSpPr txBox="1"/>
          <p:nvPr/>
        </p:nvSpPr>
        <p:spPr>
          <a:xfrm>
            <a:off x="6538913" y="1870075"/>
            <a:ext cx="184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 algn="ctr"/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152400" y="3733800"/>
            <a:ext cx="4343400" cy="2362200"/>
            <a:chOff x="96" y="2544"/>
            <a:chExt cx="2736" cy="1632"/>
          </a:xfrm>
        </p:grpSpPr>
        <p:sp>
          <p:nvSpPr>
            <p:cNvPr id="70665" name="Oval 5"/>
            <p:cNvSpPr/>
            <p:nvPr/>
          </p:nvSpPr>
          <p:spPr>
            <a:xfrm rot="136515">
              <a:off x="96" y="2928"/>
              <a:ext cx="720" cy="38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70666" name="Oval 6"/>
            <p:cNvSpPr/>
            <p:nvPr/>
          </p:nvSpPr>
          <p:spPr>
            <a:xfrm rot="212571">
              <a:off x="1344" y="2976"/>
              <a:ext cx="720" cy="38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C3</a:t>
              </a:r>
            </a:p>
          </p:txBody>
        </p:sp>
        <p:sp>
          <p:nvSpPr>
            <p:cNvPr id="70667" name="Oval 7"/>
            <p:cNvSpPr/>
            <p:nvPr/>
          </p:nvSpPr>
          <p:spPr>
            <a:xfrm rot="280107">
              <a:off x="720" y="3792"/>
              <a:ext cx="720" cy="38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C2</a:t>
              </a:r>
            </a:p>
          </p:txBody>
        </p:sp>
        <p:sp>
          <p:nvSpPr>
            <p:cNvPr id="70668" name="Oval 8"/>
            <p:cNvSpPr/>
            <p:nvPr/>
          </p:nvSpPr>
          <p:spPr>
            <a:xfrm rot="-25440">
              <a:off x="2016" y="3744"/>
              <a:ext cx="720" cy="38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C5</a:t>
              </a:r>
            </a:p>
          </p:txBody>
        </p:sp>
        <p:sp>
          <p:nvSpPr>
            <p:cNvPr id="70669" name="Oval 9"/>
            <p:cNvSpPr/>
            <p:nvPr/>
          </p:nvSpPr>
          <p:spPr>
            <a:xfrm rot="499373">
              <a:off x="2112" y="2544"/>
              <a:ext cx="720" cy="38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C4</a:t>
              </a:r>
            </a:p>
          </p:txBody>
        </p:sp>
        <p:sp>
          <p:nvSpPr>
            <p:cNvPr id="70670" name="Line 10"/>
            <p:cNvSpPr/>
            <p:nvPr/>
          </p:nvSpPr>
          <p:spPr>
            <a:xfrm rot="1474644" flipH="1">
              <a:off x="1994" y="2798"/>
              <a:ext cx="240" cy="288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70671" name="Line 11"/>
            <p:cNvSpPr/>
            <p:nvPr/>
          </p:nvSpPr>
          <p:spPr>
            <a:xfrm rot="1474644" flipH="1">
              <a:off x="845" y="3030"/>
              <a:ext cx="432" cy="24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70672" name="Line 12"/>
            <p:cNvSpPr/>
            <p:nvPr/>
          </p:nvSpPr>
          <p:spPr>
            <a:xfrm rot="1474644">
              <a:off x="1696" y="3458"/>
              <a:ext cx="446" cy="264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73" name="Line 13"/>
            <p:cNvSpPr/>
            <p:nvPr/>
          </p:nvSpPr>
          <p:spPr>
            <a:xfrm rot="1474644" flipH="1">
              <a:off x="1167" y="3279"/>
              <a:ext cx="192" cy="576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triangle" w="med" len="med"/>
              <a:tailEnd type="none" w="sm" len="sm"/>
            </a:ln>
          </p:spPr>
        </p:sp>
        <p:sp>
          <p:nvSpPr>
            <p:cNvPr id="70674" name="Line 14"/>
            <p:cNvSpPr/>
            <p:nvPr/>
          </p:nvSpPr>
          <p:spPr>
            <a:xfrm rot="1474644">
              <a:off x="2304" y="2976"/>
              <a:ext cx="290" cy="664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7055" name="Text Box 15"/>
          <p:cNvSpPr txBox="1"/>
          <p:nvPr/>
        </p:nvSpPr>
        <p:spPr>
          <a:xfrm>
            <a:off x="4419600" y="3581400"/>
            <a:ext cx="4014788" cy="70675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Question: 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如果图内有环是否仍然可解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  <p:transition advTm="16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9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charRg st="9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charRg st="9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/>
          </p:cNvSpPr>
          <p:nvPr>
            <p:ph type="title"/>
          </p:nvPr>
        </p:nvSpPr>
        <p:spPr>
          <a:xfrm>
            <a:off x="1143000" y="153865"/>
            <a:ext cx="7793038" cy="846138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The DFS-Based Algorithm</a:t>
            </a:r>
          </a:p>
        </p:txBody>
      </p:sp>
      <p:sp>
        <p:nvSpPr>
          <p:cNvPr id="89091" name="Rectangle 3"/>
          <p:cNvSpPr>
            <a:spLocks noGrp="1"/>
          </p:cNvSpPr>
          <p:nvPr>
            <p:ph idx="1"/>
          </p:nvPr>
        </p:nvSpPr>
        <p:spPr>
          <a:xfrm>
            <a:off x="228600" y="1752600"/>
            <a:ext cx="8915400" cy="4114800"/>
          </a:xfrm>
          <a:ln/>
        </p:spPr>
        <p:txBody>
          <a:bodyPr vert="horz" wrap="square" lIns="91440" tIns="45720" rIns="91440" bIns="45720" anchor="t"/>
          <a:lstStyle/>
          <a:p>
            <a:pPr marL="457200" indent="-457200"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altLang="zh-CN" sz="2000" b="1" dirty="0">
                <a:latin typeface="Times New Roman" panose="02020603050405020304" pitchFamily="18" charset="0"/>
              </a:rPr>
              <a:t>S-based algorithm</a:t>
            </a:r>
            <a:r>
              <a:rPr lang="en-US" altLang="zh-CN" sz="2000" dirty="0">
                <a:latin typeface="Times New Roman" panose="02020603050405020304" pitchFamily="18" charset="0"/>
              </a:rPr>
              <a:t>: (DFS中存在两种排序)</a:t>
            </a:r>
          </a:p>
          <a:p>
            <a:pPr marL="838200" lvl="1" indent="-367030" eaLnBrk="1" hangingPunct="1">
              <a:buChar char="n"/>
            </a:pPr>
            <a:r>
              <a:rPr lang="zh-CN" altLang="en-US" sz="2200" dirty="0">
                <a:latin typeface="Times New Roman" panose="02020603050405020304" pitchFamily="18" charset="0"/>
              </a:rPr>
              <a:t>注意顶点从堆栈弹出的顺序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marL="838200" lvl="1" indent="-367030" eaLnBrk="1" hangingPunct="1">
              <a:buChar char="n"/>
            </a:pPr>
            <a:r>
              <a:rPr lang="zh-CN" altLang="en-US" sz="2200" dirty="0">
                <a:latin typeface="Times New Roman" panose="02020603050405020304" pitchFamily="18" charset="0"/>
              </a:rPr>
              <a:t>颠倒上面得顺序</a:t>
            </a:r>
            <a:r>
              <a:rPr lang="en-US" altLang="zh-CN" sz="2200" dirty="0">
                <a:latin typeface="Times New Roman" panose="02020603050405020304" pitchFamily="18" charset="0"/>
              </a:rPr>
              <a:t>.</a:t>
            </a:r>
          </a:p>
          <a:p>
            <a:pPr marL="457200" indent="-457200" eaLnBrk="1" hangingPunct="1"/>
            <a:endParaRPr lang="en-US" altLang="zh-CN" sz="20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Questions</a:t>
            </a:r>
          </a:p>
          <a:p>
            <a:pPr marL="838200" lvl="1" indent="-367030" eaLnBrk="1" hangingPunct="1">
              <a:lnSpc>
                <a:spcPct val="105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use the order in which vertices are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pushed onto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DFS stack (instead of the order they are popped off it) to solve the topological sorting problem?</a:t>
            </a:r>
          </a:p>
          <a:p>
            <a:pPr marL="838200" lvl="1" indent="-367030" eaLnBrk="1" hangingPunct="1">
              <a:lnSpc>
                <a:spcPct val="105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it matter from which node we start?</a:t>
            </a:r>
          </a:p>
          <a:p>
            <a:pPr marL="838200" lvl="1" indent="-367030" eaLnBrk="1" hangingPunct="1">
              <a:lnSpc>
                <a:spcPct val="105000"/>
              </a:lnSpc>
            </a:pPr>
            <a:r>
              <a:rPr lang="el-G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>
                <a:latin typeface="Times New Roman" panose="02020603050405020304" pitchFamily="18" charset="0"/>
              </a:rPr>
              <a:t>|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200" dirty="0">
                <a:latin typeface="Times New Roman" panose="02020603050405020304" pitchFamily="18" charset="0"/>
              </a:rPr>
              <a:t>|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latin typeface="Times New Roman" panose="02020603050405020304" pitchFamily="18" charset="0"/>
              </a:rPr>
              <a:t>|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dirty="0">
                <a:latin typeface="Times New Roman" panose="02020603050405020304" pitchFamily="18" charset="0"/>
              </a:rPr>
              <a:t>|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using </a:t>
            </a:r>
            <a:r>
              <a:rPr lang="en-US" altLang="zh-CN" sz="2200" dirty="0">
                <a:latin typeface="Times New Roman" panose="02020603050405020304" pitchFamily="18" charset="0"/>
              </a:rPr>
              <a:t>adjacency linked lists</a:t>
            </a:r>
          </a:p>
          <a:p>
            <a:pPr marL="838200" lvl="1" indent="-367030" eaLnBrk="1" hangingPunct="1">
              <a:lnSpc>
                <a:spcPct val="105000"/>
              </a:lnSpc>
            </a:pPr>
            <a:endParaRPr lang="en-US" altLang="zh-CN" sz="22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71683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68</a:t>
            </a:fld>
            <a:endParaRPr lang="zh-CN" altLang="en-US" sz="1200" dirty="0"/>
          </a:p>
        </p:txBody>
      </p:sp>
      <p:sp>
        <p:nvSpPr>
          <p:cNvPr id="71682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pic>
        <p:nvPicPr>
          <p:cNvPr id="7" name="Picture 7" descr="fig05_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971800"/>
            <a:ext cx="8534400" cy="3090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13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122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1">
                                            <p:txEl>
                                              <p:charRg st="122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1">
                                            <p:txEl>
                                              <p:charRg st="122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148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091">
                                            <p:txEl>
                                              <p:charRg st="148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091">
                                            <p:txEl>
                                              <p:charRg st="148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158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091">
                                            <p:txEl>
                                              <p:charRg st="158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091">
                                            <p:txEl>
                                              <p:charRg st="158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309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9091">
                                            <p:txEl>
                                              <p:charRg st="309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9091">
                                            <p:txEl>
                                              <p:charRg st="309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309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091">
                                            <p:txEl>
                                              <p:charRg st="309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091">
                                            <p:txEl>
                                              <p:charRg st="309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Topological sorting</a:t>
            </a:r>
            <a:endParaRPr lang="zh-CN" altLang="en-US" dirty="0"/>
          </a:p>
        </p:txBody>
      </p:sp>
      <p:sp>
        <p:nvSpPr>
          <p:cNvPr id="7270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endParaRPr lang="zh-CN" altLang="zh-CN" dirty="0"/>
          </a:p>
        </p:txBody>
      </p:sp>
      <p:sp>
        <p:nvSpPr>
          <p:cNvPr id="72706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zh-CN" sz="1200" dirty="0"/>
              <a:t>69</a:t>
            </a:fld>
            <a:endParaRPr lang="en-US" altLang="zh-CN" sz="1200" dirty="0"/>
          </a:p>
        </p:txBody>
      </p:sp>
      <p:pic>
        <p:nvPicPr>
          <p:cNvPr id="72709" name="Picture 4" descr="fig05_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06563"/>
            <a:ext cx="8153400" cy="4389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10" name="Rectangle 9"/>
          <p:cNvSpPr/>
          <p:nvPr/>
        </p:nvSpPr>
        <p:spPr>
          <a:xfrm>
            <a:off x="250825" y="3357563"/>
            <a:ext cx="1657350" cy="1079500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en-US" altLang="zh-CN" dirty="0">
                <a:latin typeface="Verdana" panose="020B0604030504040204" pitchFamily="34" charset="0"/>
              </a:rPr>
              <a:t>p132 </a:t>
            </a:r>
            <a:r>
              <a:rPr lang="zh-CN" altLang="en-US" u="sng" dirty="0">
                <a:latin typeface="Verdana" panose="020B0604030504040204" pitchFamily="34" charset="0"/>
              </a:rPr>
              <a:t>减一算法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/>
          <p:nvPr/>
        </p:nvSpPr>
        <p:spPr>
          <a:xfrm>
            <a:off x="395288" y="1221582"/>
            <a:ext cx="845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</a:rPr>
              <a:t>例：计算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24000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ahoma" panose="020B0604030504040204" pitchFamily="34" charset="0"/>
              </a:rPr>
              <a:t>的值，</a:t>
            </a:r>
            <a:r>
              <a:rPr lang="zh-CN" altLang="en-US" sz="2400" b="1" dirty="0">
                <a:latin typeface="Times New Roman" panose="02020603050405020304" pitchFamily="18" charset="0"/>
              </a:rPr>
              <a:t>应用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减治</a:t>
            </a:r>
            <a:r>
              <a:rPr lang="zh-CN" altLang="en-US" sz="2400" b="1" dirty="0">
                <a:latin typeface="Times New Roman" panose="02020603050405020304" pitchFamily="18" charset="0"/>
              </a:rPr>
              <a:t>技术得到如下计算方法：</a:t>
            </a:r>
          </a:p>
        </p:txBody>
      </p:sp>
      <p:sp>
        <p:nvSpPr>
          <p:cNvPr id="1028" name="Rectangle 4"/>
          <p:cNvSpPr/>
          <p:nvPr/>
        </p:nvSpPr>
        <p:spPr>
          <a:xfrm>
            <a:off x="3424238" y="31099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029" name="Text Box 5"/>
          <p:cNvSpPr txBox="1"/>
          <p:nvPr/>
        </p:nvSpPr>
        <p:spPr>
          <a:xfrm>
            <a:off x="409575" y="3651250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应用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分治</a:t>
            </a:r>
            <a:r>
              <a:rPr lang="zh-CN" altLang="en-US" sz="2400" b="1" dirty="0">
                <a:latin typeface="宋体" panose="02010600030101010101" pitchFamily="2" charset="-122"/>
              </a:rPr>
              <a:t>法得到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的计算方法是：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46200" y="4516438"/>
          <a:ext cx="477202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39900" imgH="482600" progId="Equation.3">
                  <p:embed/>
                </p:oleObj>
              </mc:Choice>
              <mc:Fallback>
                <p:oleObj r:id="rId2" imgW="1739900" imgH="482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6200" y="4516438"/>
                        <a:ext cx="4772025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0" name="Group 83"/>
          <p:cNvGrpSpPr/>
          <p:nvPr/>
        </p:nvGrpSpPr>
        <p:grpSpPr>
          <a:xfrm>
            <a:off x="1476375" y="1773238"/>
            <a:ext cx="4824413" cy="1484312"/>
            <a:chOff x="930" y="1117"/>
            <a:chExt cx="3039" cy="935"/>
          </a:xfrm>
        </p:grpSpPr>
        <p:sp>
          <p:nvSpPr>
            <p:cNvPr id="1034" name="AutoShape 12"/>
            <p:cNvSpPr>
              <a:spLocks noChangeAspect="1" noTextEdit="1"/>
            </p:cNvSpPr>
            <p:nvPr/>
          </p:nvSpPr>
          <p:spPr>
            <a:xfrm>
              <a:off x="930" y="1117"/>
              <a:ext cx="3039" cy="93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Line 14"/>
            <p:cNvSpPr/>
            <p:nvPr/>
          </p:nvSpPr>
          <p:spPr>
            <a:xfrm flipH="1">
              <a:off x="1842" y="1440"/>
              <a:ext cx="37" cy="11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6" name="Line 15"/>
            <p:cNvSpPr/>
            <p:nvPr/>
          </p:nvSpPr>
          <p:spPr>
            <a:xfrm flipH="1">
              <a:off x="1964" y="1755"/>
              <a:ext cx="37" cy="11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7" name="Rectangle 16"/>
            <p:cNvSpPr/>
            <p:nvPr/>
          </p:nvSpPr>
          <p:spPr>
            <a:xfrm>
              <a:off x="1426" y="1657"/>
              <a:ext cx="9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Symbol" panose="05050102010706020507" pitchFamily="18" charset="2"/>
                  <a:ea typeface="华文行楷" pitchFamily="2" charset="-122"/>
                </a:rPr>
                <a:t>ï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38" name="Rectangle 17"/>
            <p:cNvSpPr/>
            <p:nvPr/>
          </p:nvSpPr>
          <p:spPr>
            <a:xfrm>
              <a:off x="1426" y="1806"/>
              <a:ext cx="9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Symbol" panose="05050102010706020507" pitchFamily="18" charset="2"/>
                  <a:ea typeface="华文行楷" pitchFamily="2" charset="-122"/>
                </a:rPr>
                <a:t>î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39" name="Rectangle 18"/>
            <p:cNvSpPr/>
            <p:nvPr/>
          </p:nvSpPr>
          <p:spPr>
            <a:xfrm>
              <a:off x="1426" y="1323"/>
              <a:ext cx="9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Symbol" panose="05050102010706020507" pitchFamily="18" charset="2"/>
                  <a:ea typeface="华文行楷" pitchFamily="2" charset="-122"/>
                </a:rPr>
                <a:t>ï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40" name="Rectangle 19"/>
            <p:cNvSpPr/>
            <p:nvPr/>
          </p:nvSpPr>
          <p:spPr>
            <a:xfrm>
              <a:off x="1426" y="1472"/>
              <a:ext cx="9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Symbol" panose="05050102010706020507" pitchFamily="18" charset="2"/>
                  <a:ea typeface="华文行楷" pitchFamily="2" charset="-122"/>
                </a:rPr>
                <a:t>í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41" name="Rectangle 20"/>
            <p:cNvSpPr/>
            <p:nvPr/>
          </p:nvSpPr>
          <p:spPr>
            <a:xfrm>
              <a:off x="1426" y="1138"/>
              <a:ext cx="9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Symbol" panose="05050102010706020507" pitchFamily="18" charset="2"/>
                  <a:ea typeface="华文行楷" pitchFamily="2" charset="-122"/>
                </a:rPr>
                <a:t>ì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42" name="Rectangle 21"/>
            <p:cNvSpPr/>
            <p:nvPr/>
          </p:nvSpPr>
          <p:spPr>
            <a:xfrm>
              <a:off x="3018" y="1754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Symbol" panose="05050102010706020507" pitchFamily="18" charset="2"/>
                  <a:ea typeface="华文行楷" pitchFamily="2" charset="-122"/>
                </a:rPr>
                <a:t>&gt;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43" name="Rectangle 22"/>
            <p:cNvSpPr/>
            <p:nvPr/>
          </p:nvSpPr>
          <p:spPr>
            <a:xfrm>
              <a:off x="2300" y="1754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Symbol" panose="05050102010706020507" pitchFamily="18" charset="2"/>
                  <a:ea typeface="华文行楷" pitchFamily="2" charset="-122"/>
                </a:rPr>
                <a:t>´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44" name="Rectangle 23"/>
            <p:cNvSpPr/>
            <p:nvPr/>
          </p:nvSpPr>
          <p:spPr>
            <a:xfrm>
              <a:off x="2998" y="1439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Symbol" panose="05050102010706020507" pitchFamily="18" charset="2"/>
                  <a:ea typeface="华文行楷" pitchFamily="2" charset="-122"/>
                </a:rPr>
                <a:t>&gt;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45" name="Rectangle 24"/>
            <p:cNvSpPr/>
            <p:nvPr/>
          </p:nvSpPr>
          <p:spPr>
            <a:xfrm>
              <a:off x="3022" y="1124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Symbol" panose="05050102010706020507" pitchFamily="18" charset="2"/>
                  <a:ea typeface="华文行楷" pitchFamily="2" charset="-122"/>
                </a:rPr>
                <a:t>=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46" name="Rectangle 25"/>
            <p:cNvSpPr/>
            <p:nvPr/>
          </p:nvSpPr>
          <p:spPr>
            <a:xfrm>
              <a:off x="1268" y="1439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Symbol" panose="05050102010706020507" pitchFamily="18" charset="2"/>
                  <a:ea typeface="华文行楷" pitchFamily="2" charset="-122"/>
                </a:rPr>
                <a:t>=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47" name="Rectangle 26"/>
            <p:cNvSpPr/>
            <p:nvPr/>
          </p:nvSpPr>
          <p:spPr>
            <a:xfrm>
              <a:off x="1791" y="1752"/>
              <a:ext cx="6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1400" b="1" dirty="0">
                  <a:solidFill>
                    <a:srgbClr val="000000"/>
                  </a:solidFill>
                  <a:latin typeface="Symbol" panose="05050102010706020507" pitchFamily="18" charset="2"/>
                  <a:ea typeface="华文行楷" pitchFamily="2" charset="-122"/>
                </a:rPr>
                <a:t>-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48" name="Rectangle 27"/>
            <p:cNvSpPr/>
            <p:nvPr/>
          </p:nvSpPr>
          <p:spPr>
            <a:xfrm>
              <a:off x="3241" y="1809"/>
              <a:ext cx="64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zh-CN" altLang="en-US" sz="2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且是奇数</a:t>
              </a:r>
              <a:endParaRPr lang="zh-CN" altLang="en-US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49" name="Rectangle 28"/>
            <p:cNvSpPr/>
            <p:nvPr/>
          </p:nvSpPr>
          <p:spPr>
            <a:xfrm>
              <a:off x="3220" y="1494"/>
              <a:ext cx="64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zh-CN" altLang="en-US" sz="2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且是偶数</a:t>
              </a:r>
              <a:endParaRPr lang="zh-CN" altLang="en-US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50" name="Rectangle 29"/>
            <p:cNvSpPr/>
            <p:nvPr/>
          </p:nvSpPr>
          <p:spPr>
            <a:xfrm>
              <a:off x="3135" y="1776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1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51" name="Rectangle 30"/>
            <p:cNvSpPr/>
            <p:nvPr/>
          </p:nvSpPr>
          <p:spPr>
            <a:xfrm>
              <a:off x="2094" y="1776"/>
              <a:ext cx="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)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52" name="Rectangle 31"/>
            <p:cNvSpPr/>
            <p:nvPr/>
          </p:nvSpPr>
          <p:spPr>
            <a:xfrm>
              <a:off x="1502" y="1776"/>
              <a:ext cx="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(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53" name="Rectangle 32"/>
            <p:cNvSpPr/>
            <p:nvPr/>
          </p:nvSpPr>
          <p:spPr>
            <a:xfrm>
              <a:off x="3115" y="1461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1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54" name="Rectangle 33"/>
            <p:cNvSpPr/>
            <p:nvPr/>
          </p:nvSpPr>
          <p:spPr>
            <a:xfrm>
              <a:off x="1982" y="1461"/>
              <a:ext cx="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)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55" name="Rectangle 34"/>
            <p:cNvSpPr/>
            <p:nvPr/>
          </p:nvSpPr>
          <p:spPr>
            <a:xfrm>
              <a:off x="1613" y="1461"/>
              <a:ext cx="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(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56" name="Rectangle 35"/>
            <p:cNvSpPr/>
            <p:nvPr/>
          </p:nvSpPr>
          <p:spPr>
            <a:xfrm>
              <a:off x="3138" y="1146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1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57" name="Rectangle 36"/>
            <p:cNvSpPr/>
            <p:nvPr/>
          </p:nvSpPr>
          <p:spPr>
            <a:xfrm>
              <a:off x="2153" y="1760"/>
              <a:ext cx="56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2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58" name="Rectangle 37"/>
            <p:cNvSpPr/>
            <p:nvPr/>
          </p:nvSpPr>
          <p:spPr>
            <a:xfrm>
              <a:off x="1998" y="1760"/>
              <a:ext cx="56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2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59" name="Rectangle 38"/>
            <p:cNvSpPr/>
            <p:nvPr/>
          </p:nvSpPr>
          <p:spPr>
            <a:xfrm>
              <a:off x="1919" y="1747"/>
              <a:ext cx="37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)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60" name="Rectangle 39"/>
            <p:cNvSpPr/>
            <p:nvPr/>
          </p:nvSpPr>
          <p:spPr>
            <a:xfrm>
              <a:off x="1867" y="1752"/>
              <a:ext cx="56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1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61" name="Rectangle 40"/>
            <p:cNvSpPr/>
            <p:nvPr/>
          </p:nvSpPr>
          <p:spPr>
            <a:xfrm>
              <a:off x="1668" y="1760"/>
              <a:ext cx="37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(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62" name="Rectangle 41"/>
            <p:cNvSpPr/>
            <p:nvPr/>
          </p:nvSpPr>
          <p:spPr>
            <a:xfrm>
              <a:off x="2041" y="1445"/>
              <a:ext cx="56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2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63" name="Rectangle 42"/>
            <p:cNvSpPr/>
            <p:nvPr/>
          </p:nvSpPr>
          <p:spPr>
            <a:xfrm>
              <a:off x="1887" y="1445"/>
              <a:ext cx="56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2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64" name="Rectangle 43"/>
            <p:cNvSpPr/>
            <p:nvPr/>
          </p:nvSpPr>
          <p:spPr>
            <a:xfrm>
              <a:off x="2842" y="1776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n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65" name="Rectangle 44"/>
            <p:cNvSpPr/>
            <p:nvPr/>
          </p:nvSpPr>
          <p:spPr>
            <a:xfrm>
              <a:off x="2270" y="1776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a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66" name="Rectangle 45"/>
            <p:cNvSpPr/>
            <p:nvPr/>
          </p:nvSpPr>
          <p:spPr>
            <a:xfrm>
              <a:off x="1576" y="1776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a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67" name="Rectangle 46"/>
            <p:cNvSpPr/>
            <p:nvPr/>
          </p:nvSpPr>
          <p:spPr>
            <a:xfrm>
              <a:off x="2822" y="1461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n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68" name="Rectangle 47"/>
            <p:cNvSpPr/>
            <p:nvPr/>
          </p:nvSpPr>
          <p:spPr>
            <a:xfrm>
              <a:off x="1687" y="1461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a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69" name="Rectangle 48"/>
            <p:cNvSpPr/>
            <p:nvPr/>
          </p:nvSpPr>
          <p:spPr>
            <a:xfrm>
              <a:off x="2846" y="1146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n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70" name="Rectangle 49"/>
            <p:cNvSpPr/>
            <p:nvPr/>
          </p:nvSpPr>
          <p:spPr>
            <a:xfrm>
              <a:off x="1896" y="1146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a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71" name="Rectangle 50"/>
            <p:cNvSpPr/>
            <p:nvPr/>
          </p:nvSpPr>
          <p:spPr>
            <a:xfrm>
              <a:off x="1006" y="1461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a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72" name="Rectangle 51"/>
            <p:cNvSpPr/>
            <p:nvPr/>
          </p:nvSpPr>
          <p:spPr>
            <a:xfrm>
              <a:off x="1722" y="1747"/>
              <a:ext cx="6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1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n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73" name="Rectangle 52"/>
            <p:cNvSpPr/>
            <p:nvPr/>
          </p:nvSpPr>
          <p:spPr>
            <a:xfrm>
              <a:off x="1783" y="1430"/>
              <a:ext cx="6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1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n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074" name="Rectangle 53"/>
            <p:cNvSpPr/>
            <p:nvPr/>
          </p:nvSpPr>
          <p:spPr>
            <a:xfrm>
              <a:off x="1098" y="1445"/>
              <a:ext cx="6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1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n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</p:grpSp>
      <p:sp>
        <p:nvSpPr>
          <p:cNvPr id="1033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7</a:t>
            </a:fld>
            <a:endParaRPr lang="zh-CN" altLang="en-US" sz="1200" dirty="0"/>
          </a:p>
        </p:txBody>
      </p:sp>
      <p:sp>
        <p:nvSpPr>
          <p:cNvPr id="1032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1031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/>
          <p:nvPr/>
        </p:nvSpPr>
        <p:spPr>
          <a:xfrm>
            <a:off x="827088" y="1700213"/>
            <a:ext cx="7999412" cy="2720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基本思想：在有序表中，取中间记录作为比较对象，若给定值与中间记录的关键码相等，则查找成功；若给定值小于中间记录的关键码，则在中间记录的左半区继续查找；若给定值大于中间记录的关键码，则在中间记录的右半区继续查找。不断重复上述过程，直到查找成功，或所查找的区域无记录，查找失败。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3731" name="Text Box 5"/>
          <p:cNvSpPr txBox="1"/>
          <p:nvPr/>
        </p:nvSpPr>
        <p:spPr>
          <a:xfrm>
            <a:off x="533400" y="485227"/>
            <a:ext cx="8153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宋体" panose="02010600030101010101" pitchFamily="2" charset="-122"/>
              </a:rPr>
              <a:t>折半查找</a:t>
            </a: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73732" name="Group 36"/>
          <p:cNvGrpSpPr/>
          <p:nvPr/>
        </p:nvGrpSpPr>
        <p:grpSpPr>
          <a:xfrm>
            <a:off x="685800" y="4508500"/>
            <a:ext cx="8137525" cy="1652588"/>
            <a:chOff x="432" y="2886"/>
            <a:chExt cx="5126" cy="1041"/>
          </a:xfrm>
        </p:grpSpPr>
        <p:sp>
          <p:nvSpPr>
            <p:cNvPr id="73733" name="Text Box 31"/>
            <p:cNvSpPr txBox="1"/>
            <p:nvPr/>
          </p:nvSpPr>
          <p:spPr>
            <a:xfrm>
              <a:off x="432" y="3022"/>
              <a:ext cx="5126" cy="90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[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 r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… … …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</a:rPr>
                <a:t>mid</a:t>
              </a:r>
              <a:r>
                <a:rPr lang="en-US" altLang="zh-CN" sz="2400" b="1" baseline="-25000" dirty="0">
                  <a:latin typeface="宋体" panose="02010600030101010101" pitchFamily="2" charset="-122"/>
                </a:rPr>
                <a:t>-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1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]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</a:rPr>
                <a:t>mid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[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</a:rPr>
                <a:t>mid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+1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… … …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</a:rPr>
                <a:t>n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]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（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mid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</a:t>
              </a:r>
              <a:r>
                <a:rPr lang="en-US" altLang="zh-CN" sz="2400" b="1" dirty="0">
                  <a:latin typeface="宋体" panose="02010600030101010101" pitchFamily="2" charset="-122"/>
                </a:rPr>
                <a:t>(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1+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latin typeface="宋体" panose="02010600030101010101" pitchFamily="2" charset="-122"/>
                </a:rPr>
                <a:t>)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/2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）</a:t>
              </a:r>
            </a:p>
            <a:p>
              <a:pPr algn="just"/>
              <a:endParaRPr lang="zh-CN" altLang="en-US" sz="2400" b="1" i="1" baseline="-250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96000"/>
                </a:lnSpc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80000"/>
                </a:lnSpc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如果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&lt;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</a:rPr>
                <a:t>mid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查找这里       如果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&gt;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</a:rPr>
                <a:t>mid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查找这里</a:t>
              </a:r>
            </a:p>
            <a:p>
              <a:pPr algn="just">
                <a:lnSpc>
                  <a:spcPct val="96000"/>
                </a:lnSpc>
                <a:spcBef>
                  <a:spcPts val="775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               </a:t>
              </a:r>
            </a:p>
          </p:txBody>
        </p:sp>
        <p:sp>
          <p:nvSpPr>
            <p:cNvPr id="73734" name="AutoShape 32"/>
            <p:cNvSpPr/>
            <p:nvPr/>
          </p:nvSpPr>
          <p:spPr>
            <a:xfrm rot="-5400000">
              <a:off x="3108" y="2884"/>
              <a:ext cx="117" cy="1299"/>
            </a:xfrm>
            <a:prstGeom prst="leftBrace">
              <a:avLst>
                <a:gd name="adj1" fmla="val 92521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73735" name="AutoShape 33"/>
            <p:cNvSpPr/>
            <p:nvPr/>
          </p:nvSpPr>
          <p:spPr>
            <a:xfrm rot="-5400000">
              <a:off x="1189" y="2918"/>
              <a:ext cx="106" cy="1219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73736" name="Text Box 34"/>
            <p:cNvSpPr txBox="1"/>
            <p:nvPr/>
          </p:nvSpPr>
          <p:spPr>
            <a:xfrm>
              <a:off x="2154" y="2886"/>
              <a:ext cx="144" cy="12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73737" name="Line 35"/>
            <p:cNvSpPr/>
            <p:nvPr/>
          </p:nvSpPr>
          <p:spPr>
            <a:xfrm flipH="1">
              <a:off x="2204" y="3049"/>
              <a:ext cx="0" cy="18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stealth" w="lg" len="sm"/>
              <a:tailEnd type="stealth" w="lg" len="sm"/>
            </a:ln>
          </p:spPr>
        </p:sp>
      </p:grp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1"/>
          <p:cNvSpPr txBox="1"/>
          <p:nvPr/>
        </p:nvSpPr>
        <p:spPr>
          <a:xfrm>
            <a:off x="685800" y="1122363"/>
            <a:ext cx="784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例：查找值为</a:t>
            </a:r>
            <a:r>
              <a:rPr lang="en-US" altLang="zh-CN" sz="2400" b="1" dirty="0">
                <a:latin typeface="Times New Roman" panose="02020603050405020304" pitchFamily="18" charset="0"/>
              </a:rPr>
              <a:t>14</a:t>
            </a:r>
            <a:r>
              <a:rPr lang="zh-CN" altLang="en-US" sz="2400" b="1" dirty="0">
                <a:latin typeface="宋体" panose="02010600030101010101" pitchFamily="2" charset="-122"/>
              </a:rPr>
              <a:t>的记录的过程：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4755" name="Text Box 82"/>
          <p:cNvSpPr txBox="1"/>
          <p:nvPr/>
        </p:nvSpPr>
        <p:spPr>
          <a:xfrm>
            <a:off x="801688" y="1431925"/>
            <a:ext cx="8018462" cy="381000"/>
          </a:xfrm>
          <a:prstGeom prst="rect">
            <a:avLst/>
          </a:prstGeom>
          <a:noFill/>
          <a:ln w="9525">
            <a:noFill/>
          </a:ln>
        </p:spPr>
        <p:txBody>
          <a:bodyPr lIns="54000" tIns="0" rIns="0" bIns="0"/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0    1     2     3      4     5     6     7     8      9     10    11    12    13</a:t>
            </a:r>
          </a:p>
        </p:txBody>
      </p:sp>
      <p:sp>
        <p:nvSpPr>
          <p:cNvPr id="74756" name="Text Box 83"/>
          <p:cNvSpPr txBox="1"/>
          <p:nvPr/>
        </p:nvSpPr>
        <p:spPr>
          <a:xfrm>
            <a:off x="611188" y="1876425"/>
            <a:ext cx="7921625" cy="576263"/>
          </a:xfrm>
          <a:prstGeom prst="rect">
            <a:avLst/>
          </a:prstGeom>
          <a:noFill/>
          <a:ln w="571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7   14  18   21  23  29  31  35   38   42   46   49  52</a:t>
            </a:r>
          </a:p>
        </p:txBody>
      </p:sp>
      <p:grpSp>
        <p:nvGrpSpPr>
          <p:cNvPr id="2" name="Group 84"/>
          <p:cNvGrpSpPr/>
          <p:nvPr/>
        </p:nvGrpSpPr>
        <p:grpSpPr>
          <a:xfrm>
            <a:off x="1109663" y="2447925"/>
            <a:ext cx="1219200" cy="914400"/>
            <a:chOff x="864" y="1296"/>
            <a:chExt cx="768" cy="576"/>
          </a:xfrm>
        </p:grpSpPr>
        <p:sp>
          <p:nvSpPr>
            <p:cNvPr id="74799" name="Text Box 85"/>
            <p:cNvSpPr txBox="1"/>
            <p:nvPr/>
          </p:nvSpPr>
          <p:spPr>
            <a:xfrm>
              <a:off x="864" y="1680"/>
              <a:ext cx="76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low=1</a:t>
              </a:r>
            </a:p>
          </p:txBody>
        </p:sp>
        <p:sp>
          <p:nvSpPr>
            <p:cNvPr id="74800" name="Line 86"/>
            <p:cNvSpPr/>
            <p:nvPr/>
          </p:nvSpPr>
          <p:spPr>
            <a:xfrm flipV="1">
              <a:off x="1056" y="1296"/>
              <a:ext cx="0" cy="384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3" name="Group 87"/>
          <p:cNvGrpSpPr/>
          <p:nvPr/>
        </p:nvGrpSpPr>
        <p:grpSpPr>
          <a:xfrm>
            <a:off x="7453313" y="2447925"/>
            <a:ext cx="1371600" cy="1066800"/>
            <a:chOff x="4800" y="1296"/>
            <a:chExt cx="864" cy="672"/>
          </a:xfrm>
        </p:grpSpPr>
        <p:sp>
          <p:nvSpPr>
            <p:cNvPr id="74797" name="Text Box 88"/>
            <p:cNvSpPr txBox="1"/>
            <p:nvPr/>
          </p:nvSpPr>
          <p:spPr>
            <a:xfrm>
              <a:off x="4800" y="1680"/>
              <a:ext cx="8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high=13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4798" name="Line 89"/>
            <p:cNvSpPr/>
            <p:nvPr/>
          </p:nvSpPr>
          <p:spPr>
            <a:xfrm flipV="1">
              <a:off x="5328" y="1296"/>
              <a:ext cx="0" cy="336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4" name="Group 90"/>
          <p:cNvGrpSpPr/>
          <p:nvPr/>
        </p:nvGrpSpPr>
        <p:grpSpPr>
          <a:xfrm>
            <a:off x="4494213" y="2466975"/>
            <a:ext cx="1103312" cy="860425"/>
            <a:chOff x="2976" y="1296"/>
            <a:chExt cx="695" cy="542"/>
          </a:xfrm>
        </p:grpSpPr>
        <p:sp>
          <p:nvSpPr>
            <p:cNvPr id="74795" name="Text Box 91"/>
            <p:cNvSpPr txBox="1"/>
            <p:nvPr/>
          </p:nvSpPr>
          <p:spPr>
            <a:xfrm>
              <a:off x="2976" y="1632"/>
              <a:ext cx="695" cy="2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mid=7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74796" name="Line 92"/>
            <p:cNvSpPr/>
            <p:nvPr/>
          </p:nvSpPr>
          <p:spPr>
            <a:xfrm flipV="1">
              <a:off x="3120" y="1296"/>
              <a:ext cx="0" cy="336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5" name="Group 131"/>
          <p:cNvGrpSpPr/>
          <p:nvPr/>
        </p:nvGrpSpPr>
        <p:grpSpPr>
          <a:xfrm>
            <a:off x="3871913" y="3068638"/>
            <a:ext cx="1295400" cy="979487"/>
            <a:chOff x="2439" y="2033"/>
            <a:chExt cx="816" cy="617"/>
          </a:xfrm>
        </p:grpSpPr>
        <p:sp>
          <p:nvSpPr>
            <p:cNvPr id="74793" name="Text Box 94"/>
            <p:cNvSpPr txBox="1"/>
            <p:nvPr/>
          </p:nvSpPr>
          <p:spPr>
            <a:xfrm>
              <a:off x="2439" y="2410"/>
              <a:ext cx="816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high=6   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4794" name="Line 95"/>
            <p:cNvSpPr/>
            <p:nvPr/>
          </p:nvSpPr>
          <p:spPr>
            <a:xfrm flipH="1" flipV="1">
              <a:off x="2653" y="2033"/>
              <a:ext cx="0" cy="34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6" name="Group 132"/>
          <p:cNvGrpSpPr/>
          <p:nvPr/>
        </p:nvGrpSpPr>
        <p:grpSpPr>
          <a:xfrm>
            <a:off x="2268538" y="3078163"/>
            <a:ext cx="990600" cy="998537"/>
            <a:chOff x="1479" y="2069"/>
            <a:chExt cx="624" cy="629"/>
          </a:xfrm>
        </p:grpSpPr>
        <p:sp>
          <p:nvSpPr>
            <p:cNvPr id="74791" name="Text Box 97"/>
            <p:cNvSpPr txBox="1"/>
            <p:nvPr/>
          </p:nvSpPr>
          <p:spPr>
            <a:xfrm>
              <a:off x="1479" y="2410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mid=3 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4792" name="Line 98"/>
            <p:cNvSpPr/>
            <p:nvPr/>
          </p:nvSpPr>
          <p:spPr>
            <a:xfrm flipV="1">
              <a:off x="1655" y="2069"/>
              <a:ext cx="0" cy="340"/>
            </a:xfrm>
            <a:prstGeom prst="line">
              <a:avLst/>
            </a:prstGeom>
            <a:ln w="28575" cap="flat" cmpd="sng">
              <a:solidFill>
                <a:srgbClr val="339966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7" name="Group 133"/>
          <p:cNvGrpSpPr/>
          <p:nvPr/>
        </p:nvGrpSpPr>
        <p:grpSpPr>
          <a:xfrm>
            <a:off x="1547813" y="3760788"/>
            <a:ext cx="1216025" cy="989012"/>
            <a:chOff x="1140" y="2722"/>
            <a:chExt cx="766" cy="623"/>
          </a:xfrm>
        </p:grpSpPr>
        <p:sp>
          <p:nvSpPr>
            <p:cNvPr id="74789" name="Text Box 103"/>
            <p:cNvSpPr txBox="1"/>
            <p:nvPr/>
          </p:nvSpPr>
          <p:spPr>
            <a:xfrm>
              <a:off x="1140" y="3057"/>
              <a:ext cx="7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high=2 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4790" name="Line 105"/>
            <p:cNvSpPr/>
            <p:nvPr/>
          </p:nvSpPr>
          <p:spPr>
            <a:xfrm flipV="1">
              <a:off x="1383" y="2722"/>
              <a:ext cx="0" cy="34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8" name="Group 113"/>
          <p:cNvGrpSpPr/>
          <p:nvPr/>
        </p:nvGrpSpPr>
        <p:grpSpPr>
          <a:xfrm>
            <a:off x="900113" y="4513263"/>
            <a:ext cx="1011237" cy="838200"/>
            <a:chOff x="4211" y="3312"/>
            <a:chExt cx="637" cy="528"/>
          </a:xfrm>
        </p:grpSpPr>
        <p:sp>
          <p:nvSpPr>
            <p:cNvPr id="74787" name="Text Box 114"/>
            <p:cNvSpPr txBox="1"/>
            <p:nvPr/>
          </p:nvSpPr>
          <p:spPr>
            <a:xfrm>
              <a:off x="4211" y="3639"/>
              <a:ext cx="637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mid=1 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4788" name="Line 115"/>
            <p:cNvSpPr/>
            <p:nvPr/>
          </p:nvSpPr>
          <p:spPr>
            <a:xfrm flipV="1">
              <a:off x="4512" y="3312"/>
              <a:ext cx="0" cy="336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74764" name="Line 116"/>
          <p:cNvSpPr/>
          <p:nvPr/>
        </p:nvSpPr>
        <p:spPr>
          <a:xfrm>
            <a:off x="1690688" y="1901825"/>
            <a:ext cx="0" cy="53340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65" name="Line 117"/>
          <p:cNvSpPr/>
          <p:nvPr/>
        </p:nvSpPr>
        <p:spPr>
          <a:xfrm>
            <a:off x="1169988" y="1901825"/>
            <a:ext cx="0" cy="53340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66" name="Line 118"/>
          <p:cNvSpPr/>
          <p:nvPr/>
        </p:nvSpPr>
        <p:spPr>
          <a:xfrm>
            <a:off x="2224088" y="1901825"/>
            <a:ext cx="0" cy="53340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67" name="Line 119"/>
          <p:cNvSpPr/>
          <p:nvPr/>
        </p:nvSpPr>
        <p:spPr>
          <a:xfrm>
            <a:off x="5580063" y="1898650"/>
            <a:ext cx="0" cy="53340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68" name="Line 120"/>
          <p:cNvSpPr/>
          <p:nvPr/>
        </p:nvSpPr>
        <p:spPr>
          <a:xfrm>
            <a:off x="6186488" y="1911350"/>
            <a:ext cx="0" cy="53340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69" name="Line 121"/>
          <p:cNvSpPr/>
          <p:nvPr/>
        </p:nvSpPr>
        <p:spPr>
          <a:xfrm>
            <a:off x="6796088" y="1911350"/>
            <a:ext cx="0" cy="53340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70" name="Line 122"/>
          <p:cNvSpPr/>
          <p:nvPr/>
        </p:nvSpPr>
        <p:spPr>
          <a:xfrm>
            <a:off x="7415213" y="1898650"/>
            <a:ext cx="0" cy="53340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71" name="Line 123"/>
          <p:cNvSpPr/>
          <p:nvPr/>
        </p:nvSpPr>
        <p:spPr>
          <a:xfrm>
            <a:off x="7983538" y="1876425"/>
            <a:ext cx="0" cy="53340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72" name="Line 124"/>
          <p:cNvSpPr/>
          <p:nvPr/>
        </p:nvSpPr>
        <p:spPr>
          <a:xfrm>
            <a:off x="4437063" y="1901825"/>
            <a:ext cx="0" cy="53340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73" name="Line 125"/>
          <p:cNvSpPr/>
          <p:nvPr/>
        </p:nvSpPr>
        <p:spPr>
          <a:xfrm>
            <a:off x="4967288" y="1885950"/>
            <a:ext cx="0" cy="53340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74" name="Line 126"/>
          <p:cNvSpPr/>
          <p:nvPr/>
        </p:nvSpPr>
        <p:spPr>
          <a:xfrm>
            <a:off x="2782888" y="1901825"/>
            <a:ext cx="0" cy="53340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75" name="Line 127"/>
          <p:cNvSpPr/>
          <p:nvPr/>
        </p:nvSpPr>
        <p:spPr>
          <a:xfrm>
            <a:off x="3341688" y="1889125"/>
            <a:ext cx="0" cy="53340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76" name="Line 128"/>
          <p:cNvSpPr/>
          <p:nvPr/>
        </p:nvSpPr>
        <p:spPr>
          <a:xfrm>
            <a:off x="3903663" y="1901825"/>
            <a:ext cx="0" cy="53340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809" name="Text Box 129"/>
          <p:cNvSpPr txBox="1"/>
          <p:nvPr/>
        </p:nvSpPr>
        <p:spPr>
          <a:xfrm>
            <a:off x="5624513" y="2867025"/>
            <a:ext cx="1447800" cy="579438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31&gt;14</a:t>
            </a:r>
          </a:p>
        </p:txBody>
      </p:sp>
      <p:sp>
        <p:nvSpPr>
          <p:cNvPr id="71810" name="Text Box 130"/>
          <p:cNvSpPr txBox="1"/>
          <p:nvPr/>
        </p:nvSpPr>
        <p:spPr>
          <a:xfrm>
            <a:off x="2728913" y="2981325"/>
            <a:ext cx="1295400" cy="579438"/>
          </a:xfrm>
          <a:prstGeom prst="rect">
            <a:avLst/>
          </a:prstGeom>
          <a:solidFill>
            <a:srgbClr val="C0C0C0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18&gt;14</a:t>
            </a:r>
          </a:p>
        </p:txBody>
      </p:sp>
      <p:sp>
        <p:nvSpPr>
          <p:cNvPr id="71814" name="Text Box 134"/>
          <p:cNvSpPr txBox="1"/>
          <p:nvPr/>
        </p:nvSpPr>
        <p:spPr>
          <a:xfrm>
            <a:off x="2195513" y="4657725"/>
            <a:ext cx="1295400" cy="579438"/>
          </a:xfrm>
          <a:prstGeom prst="rect">
            <a:avLst/>
          </a:prstGeom>
          <a:solidFill>
            <a:srgbClr val="C0C0C0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7&lt;14</a:t>
            </a:r>
          </a:p>
        </p:txBody>
      </p:sp>
      <p:grpSp>
        <p:nvGrpSpPr>
          <p:cNvPr id="9" name="Group 135"/>
          <p:cNvGrpSpPr/>
          <p:nvPr/>
        </p:nvGrpSpPr>
        <p:grpSpPr>
          <a:xfrm>
            <a:off x="1619250" y="5099050"/>
            <a:ext cx="1219200" cy="914400"/>
            <a:chOff x="864" y="1296"/>
            <a:chExt cx="768" cy="576"/>
          </a:xfrm>
        </p:grpSpPr>
        <p:sp>
          <p:nvSpPr>
            <p:cNvPr id="74785" name="Text Box 136"/>
            <p:cNvSpPr txBox="1"/>
            <p:nvPr/>
          </p:nvSpPr>
          <p:spPr>
            <a:xfrm>
              <a:off x="864" y="1680"/>
              <a:ext cx="76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low=2</a:t>
              </a:r>
            </a:p>
          </p:txBody>
        </p:sp>
        <p:sp>
          <p:nvSpPr>
            <p:cNvPr id="74786" name="Line 137"/>
            <p:cNvSpPr/>
            <p:nvPr/>
          </p:nvSpPr>
          <p:spPr>
            <a:xfrm flipV="1">
              <a:off x="1056" y="1296"/>
              <a:ext cx="0" cy="384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0" name="Group 138"/>
          <p:cNvGrpSpPr/>
          <p:nvPr/>
        </p:nvGrpSpPr>
        <p:grpSpPr>
          <a:xfrm>
            <a:off x="1468438" y="6019800"/>
            <a:ext cx="1011237" cy="838200"/>
            <a:chOff x="4211" y="3312"/>
            <a:chExt cx="637" cy="528"/>
          </a:xfrm>
        </p:grpSpPr>
        <p:sp>
          <p:nvSpPr>
            <p:cNvPr id="74783" name="Text Box 139"/>
            <p:cNvSpPr txBox="1"/>
            <p:nvPr/>
          </p:nvSpPr>
          <p:spPr>
            <a:xfrm>
              <a:off x="4211" y="3639"/>
              <a:ext cx="637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mid=2 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4784" name="Line 140"/>
            <p:cNvSpPr/>
            <p:nvPr/>
          </p:nvSpPr>
          <p:spPr>
            <a:xfrm flipV="1">
              <a:off x="4512" y="3312"/>
              <a:ext cx="0" cy="336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71821" name="Text Box 141"/>
          <p:cNvSpPr txBox="1"/>
          <p:nvPr/>
        </p:nvSpPr>
        <p:spPr>
          <a:xfrm>
            <a:off x="2771775" y="6124575"/>
            <a:ext cx="1295400" cy="579438"/>
          </a:xfrm>
          <a:prstGeom prst="rect">
            <a:avLst/>
          </a:prstGeom>
          <a:solidFill>
            <a:srgbClr val="C0C0C0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14=14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9" grpId="0" animBg="1"/>
      <p:bldP spid="71810" grpId="0" animBg="1"/>
      <p:bldP spid="71814" grpId="0" animBg="1"/>
      <p:bldP spid="7182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Group 24"/>
          <p:cNvGrpSpPr/>
          <p:nvPr/>
        </p:nvGrpSpPr>
        <p:grpSpPr>
          <a:xfrm>
            <a:off x="381000" y="1066800"/>
            <a:ext cx="8343900" cy="4521200"/>
            <a:chOff x="1471" y="7319"/>
            <a:chExt cx="7654" cy="3008"/>
          </a:xfrm>
        </p:grpSpPr>
        <p:sp>
          <p:nvSpPr>
            <p:cNvPr id="75780" name="Text Box 25"/>
            <p:cNvSpPr txBox="1"/>
            <p:nvPr/>
          </p:nvSpPr>
          <p:spPr>
            <a:xfrm>
              <a:off x="1471" y="7795"/>
              <a:ext cx="7654" cy="25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lgDashDot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>
                <a:lnSpc>
                  <a:spcPct val="120000"/>
                </a:lnSpc>
                <a:spcAft>
                  <a:spcPts val="775"/>
                </a:spcAft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折半查找算法</a:t>
              </a:r>
            </a:p>
            <a:p>
              <a:pPr algn="ctr">
                <a:lnSpc>
                  <a:spcPct val="120000"/>
                </a:lnSpc>
                <a:spcAft>
                  <a:spcPts val="775"/>
                </a:spcAft>
              </a:pP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1.  low=1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；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high=n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； 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//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设置初始查找区间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2.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测试查找区间［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low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high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］是否存在，若不存在，则查找失败；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       否则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3.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取中间点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mid=</a:t>
              </a:r>
              <a:r>
                <a:rPr lang="en-US" altLang="zh-CN" sz="2000" b="1" dirty="0">
                  <a:latin typeface="宋体" panose="02010600030101010101" pitchFamily="2" charset="-122"/>
                </a:rPr>
                <a:t>(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low+high</a:t>
              </a:r>
              <a:r>
                <a:rPr lang="en-US" altLang="zh-CN" sz="2000" b="1" dirty="0">
                  <a:latin typeface="宋体" panose="02010600030101010101" pitchFamily="2" charset="-122"/>
                </a:rPr>
                <a:t>)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/2;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比较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k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与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r[mid]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，有以下三种情况：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      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3.1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若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k&lt;r[mid]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，则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high=mid</a:t>
              </a:r>
              <a:r>
                <a:rPr lang="en-US" altLang="zh-CN" sz="2000" b="1" dirty="0">
                  <a:latin typeface="宋体" panose="02010600030101010101" pitchFamily="2" charset="-122"/>
                </a:rPr>
                <a:t>-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；查找在左半区进行，转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；         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      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3.2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若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k&gt;r[mid]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，则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low=mid+1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；查找在右半区进行，转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；        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      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3.3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若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k=r[mid]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，则查找成功，返回记录在表中位置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mid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；</a:t>
              </a:r>
            </a:p>
          </p:txBody>
        </p:sp>
        <p:grpSp>
          <p:nvGrpSpPr>
            <p:cNvPr id="75781" name="Group 26"/>
            <p:cNvGrpSpPr/>
            <p:nvPr/>
          </p:nvGrpSpPr>
          <p:grpSpPr>
            <a:xfrm>
              <a:off x="1481" y="7319"/>
              <a:ext cx="540" cy="813"/>
              <a:chOff x="1711" y="5088"/>
              <a:chExt cx="540" cy="813"/>
            </a:xfrm>
          </p:grpSpPr>
          <p:sp>
            <p:nvSpPr>
              <p:cNvPr id="75782" name="AutoShape 27"/>
              <p:cNvSpPr/>
              <p:nvPr/>
            </p:nvSpPr>
            <p:spPr>
              <a:xfrm rot="5400000">
                <a:off x="1574" y="5224"/>
                <a:ext cx="813" cy="540"/>
              </a:xfrm>
              <a:prstGeom prst="rtTriangle">
                <a:avLst/>
              </a:prstGeom>
              <a:noFill/>
              <a:ln w="9525" cap="flat" cmpd="sng">
                <a:solidFill>
                  <a:srgbClr val="000000"/>
                </a:solidFill>
                <a:prstDash val="lgDashDot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75783" name="WordArt 28"/>
              <p:cNvSpPr>
                <a:spLocks noTextEdit="1"/>
              </p:cNvSpPr>
              <p:nvPr/>
            </p:nvSpPr>
            <p:spPr>
              <a:xfrm rot="-3420000">
                <a:off x="1660" y="5281"/>
                <a:ext cx="495" cy="16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  <a:normAutofit fontScale="92500" lnSpcReduction="20000"/>
              </a:bodyPr>
              <a:lstStyle/>
              <a:p>
                <a:pPr algn="ctr"/>
                <a:r>
                  <a:rPr lang="zh-CN" altLang="en-US" sz="800">
                    <a:ln w="9525" cap="flat" cmpd="sng">
                      <a:solidFill>
                        <a:srgbClr val="000000"/>
                      </a:solidFill>
                      <a:prstDash val="lgDashDot"/>
                      <a:headEnd type="none" w="med" len="med"/>
                      <a:tailEnd type="none" w="med" len="med"/>
                    </a:ln>
                    <a:noFill/>
                    <a:latin typeface="宋体" panose="02010600030101010101" pitchFamily="2" charset="-122"/>
                    <a:ea typeface="宋体" panose="02010600030101010101" pitchFamily="2" charset="-122"/>
                  </a:rPr>
                  <a:t>伪代码</a:t>
                </a:r>
              </a:p>
            </p:txBody>
          </p:sp>
        </p:grpSp>
      </p:grpSp>
      <p:sp>
        <p:nvSpPr>
          <p:cNvPr id="75779" name="右箭头 6">
            <a:hlinkClick r:id="rId2" action="ppaction://hlinksldjump"/>
          </p:cNvPr>
          <p:cNvSpPr/>
          <p:nvPr/>
        </p:nvSpPr>
        <p:spPr>
          <a:xfrm rot="-5400000">
            <a:off x="8153400" y="57912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124075" y="3397250"/>
          <a:ext cx="396081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78000" imgH="457200" progId="Equation.3">
                  <p:embed/>
                </p:oleObj>
              </mc:Choice>
              <mc:Fallback>
                <p:oleObj r:id="rId2" imgW="1778000" imgH="457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4075" y="3397250"/>
                        <a:ext cx="3960813" cy="1076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/>
          <p:cNvSpPr txBox="1"/>
          <p:nvPr/>
        </p:nvSpPr>
        <p:spPr>
          <a:xfrm>
            <a:off x="684213" y="4692650"/>
            <a:ext cx="8153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所以，通常来说，应用减治法处理问题的效率是很高的，一般是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O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</a:rPr>
              <a:t>log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数量级。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52" name="Text Box 5"/>
          <p:cNvSpPr txBox="1"/>
          <p:nvPr/>
        </p:nvSpPr>
        <p:spPr>
          <a:xfrm>
            <a:off x="468313" y="1812925"/>
            <a:ext cx="82296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减治法只对一个子问题求解，并且不需要进行解的合并。应用减治法（例如减半法）得到的算法通常具有如下递推式：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55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71628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/>
              <a:t>8</a:t>
            </a:fld>
            <a:endParaRPr lang="zh-CN" altLang="en-US" sz="1200" dirty="0"/>
          </a:p>
        </p:txBody>
      </p:sp>
      <p:sp>
        <p:nvSpPr>
          <p:cNvPr id="2054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2053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减治法有三种变种</a:t>
            </a:r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1" eaLnBrk="1" hangingPunct="1"/>
            <a:r>
              <a:rPr lang="zh-CN" altLang="en-US" b="1" dirty="0"/>
              <a:t>减去一个常量</a:t>
            </a:r>
            <a:endParaRPr lang="en-US" altLang="zh-CN" b="1" dirty="0"/>
          </a:p>
          <a:p>
            <a:pPr lvl="1" eaLnBrk="1" hangingPunct="1">
              <a:buNone/>
            </a:pPr>
            <a:r>
              <a:rPr lang="zh-CN" altLang="en-US" sz="2000" b="1" dirty="0"/>
              <a:t>     例如减一法</a:t>
            </a:r>
            <a:endParaRPr lang="en-US" altLang="zh-CN" sz="2000" b="1" dirty="0"/>
          </a:p>
          <a:p>
            <a:pPr lvl="1" eaLnBrk="1" hangingPunct="1">
              <a:buNone/>
            </a:pPr>
            <a:r>
              <a:rPr lang="en-US" altLang="zh-CN" sz="2000" b="1" dirty="0">
                <a:latin typeface="Tahoma" panose="020B0604030504040204" pitchFamily="34" charset="0"/>
              </a:rPr>
              <a:t>      </a:t>
            </a:r>
            <a:r>
              <a:rPr lang="zh-CN" altLang="en-US" sz="2000" b="1" dirty="0">
                <a:latin typeface="Tahoma" panose="020B0604030504040204" pitchFamily="34" charset="0"/>
              </a:rPr>
              <a:t>计算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i="1" baseline="24000" dirty="0">
                <a:latin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ahoma" panose="020B0604030504040204" pitchFamily="34" charset="0"/>
              </a:rPr>
              <a:t>的值</a:t>
            </a:r>
            <a:r>
              <a:rPr lang="en-US" altLang="zh-CN" sz="2000" b="1" dirty="0">
                <a:latin typeface="Tahoma" panose="020B0604030504040204" pitchFamily="34" charset="0"/>
              </a:rPr>
              <a:t>: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i="1" baseline="24000" dirty="0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ahoma" panose="020B0604030504040204" pitchFamily="34" charset="0"/>
              </a:rPr>
              <a:t>=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a</a:t>
            </a:r>
            <a:r>
              <a:rPr lang="en-US" altLang="zh-CN" sz="2000" b="1" i="1" baseline="24000" dirty="0">
                <a:latin typeface="Times New Roman" panose="02020603050405020304" pitchFamily="18" charset="0"/>
              </a:rPr>
              <a:t>n-1</a:t>
            </a:r>
            <a:r>
              <a:rPr lang="zh-CN" altLang="en-US" sz="2000" b="1" i="1" dirty="0">
                <a:latin typeface="Times New Roman" panose="02020603050405020304" pitchFamily="18" charset="0"/>
              </a:rPr>
              <a:t> *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</a:p>
          <a:p>
            <a:pPr lvl="1" eaLnBrk="1" hangingPunct="1"/>
            <a:r>
              <a:rPr lang="zh-CN" altLang="en-US" b="1" dirty="0"/>
              <a:t>减去一个常数因子</a:t>
            </a:r>
            <a:endParaRPr lang="en-US" altLang="zh-CN" b="1" dirty="0"/>
          </a:p>
          <a:p>
            <a:pPr lvl="1" eaLnBrk="1" hangingPunct="1">
              <a:buNone/>
            </a:pPr>
            <a:r>
              <a:rPr lang="zh-CN" altLang="en-US" sz="2000" b="1" dirty="0">
                <a:latin typeface="Tahoma" panose="020B0604030504040204" pitchFamily="34" charset="0"/>
              </a:rPr>
              <a:t>      例如减半思想</a:t>
            </a:r>
            <a:endParaRPr lang="en-US" altLang="zh-CN" sz="2000" b="1" dirty="0">
              <a:latin typeface="Tahoma" panose="020B0604030504040204" pitchFamily="34" charset="0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latin typeface="Tahoma" panose="020B0604030504040204" pitchFamily="34" charset="0"/>
              </a:rPr>
              <a:t>      </a:t>
            </a:r>
            <a:r>
              <a:rPr lang="zh-CN" altLang="en-US" sz="2000" b="1" dirty="0">
                <a:latin typeface="Tahoma" panose="020B0604030504040204" pitchFamily="34" charset="0"/>
              </a:rPr>
              <a:t>计算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i="1" baseline="24000" dirty="0">
                <a:latin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ahoma" panose="020B0604030504040204" pitchFamily="34" charset="0"/>
              </a:rPr>
              <a:t>的值</a:t>
            </a:r>
            <a:endParaRPr lang="en-US" altLang="zh-CN" sz="2000" b="1" dirty="0">
              <a:latin typeface="Tahoma" panose="020B0604030504040204" pitchFamily="34" charset="0"/>
            </a:endParaRPr>
          </a:p>
          <a:p>
            <a:pPr lvl="1" eaLnBrk="1" hangingPunct="1">
              <a:buNone/>
            </a:pPr>
            <a:endParaRPr lang="zh-CN" altLang="en-US" sz="2000" b="1" dirty="0"/>
          </a:p>
          <a:p>
            <a:pPr lvl="1" eaLnBrk="1" hangingPunct="1"/>
            <a:r>
              <a:rPr lang="zh-CN" altLang="en-US" b="1" dirty="0"/>
              <a:t>减去的规模是可变的</a:t>
            </a:r>
            <a:endParaRPr lang="en-US" altLang="zh-CN" b="1" dirty="0"/>
          </a:p>
          <a:p>
            <a:pPr lvl="1" eaLnBrk="1" hangingPunct="1">
              <a:buNone/>
            </a:pPr>
            <a:r>
              <a:rPr lang="zh-CN" altLang="en-US" sz="2000" b="1" dirty="0">
                <a:latin typeface="Tahoma" panose="020B0604030504040204" pitchFamily="34" charset="0"/>
              </a:rPr>
              <a:t>     算法在每次迭代时 规模减小的模式不同。</a:t>
            </a:r>
            <a:endParaRPr lang="en-US" altLang="zh-CN" sz="2000" b="1" dirty="0">
              <a:latin typeface="Tahoma" panose="020B0604030504040204" pitchFamily="34" charset="0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latin typeface="Tahoma" panose="020B0604030504040204" pitchFamily="34" charset="0"/>
              </a:rPr>
              <a:t>     </a:t>
            </a:r>
            <a:r>
              <a:rPr lang="zh-CN" altLang="en-US" sz="2000" b="1" dirty="0">
                <a:latin typeface="Tahoma" panose="020B0604030504040204" pitchFamily="34" charset="0"/>
              </a:rPr>
              <a:t>例如：计算最大公约数的欧几里得算法 </a:t>
            </a:r>
            <a:endParaRPr lang="en-US" altLang="zh-CN" sz="2000" b="1" dirty="0">
              <a:latin typeface="Tahoma" panose="020B0604030504040204" pitchFamily="34" charset="0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gcd(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)=gcd(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14" name="灯片编号占位符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zh-CN" sz="1200" dirty="0"/>
              <a:t>9</a:t>
            </a:fld>
            <a:endParaRPr lang="en-US" altLang="zh-CN" sz="1200" dirty="0"/>
          </a:p>
        </p:txBody>
      </p:sp>
      <p:sp>
        <p:nvSpPr>
          <p:cNvPr id="13319" name="页脚占位符 4"/>
          <p:cNvSpPr txBox="1"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200" dirty="0"/>
              <a:t>Central South University</a:t>
            </a:r>
            <a:endParaRPr lang="en-US" altLang="zh-CN" sz="1200" dirty="0"/>
          </a:p>
        </p:txBody>
      </p:sp>
      <p:sp>
        <p:nvSpPr>
          <p:cNvPr id="13318" name="日期占位符 3"/>
          <p:cNvSpPr txBox="1">
            <a:spLocks noGrp="1"/>
          </p:cNvSpPr>
          <p:nvPr>
            <p:ph type="dt" sz="half" idx="4294967295"/>
          </p:nvPr>
        </p:nvSpPr>
        <p:spPr>
          <a:xfrm>
            <a:off x="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200" dirty="0"/>
              <a:t>2021/2/21</a:t>
            </a:fld>
            <a:endParaRPr lang="zh-CN" altLang="en-US" sz="1200" dirty="0"/>
          </a:p>
        </p:txBody>
      </p:sp>
      <p:grpSp>
        <p:nvGrpSpPr>
          <p:cNvPr id="13317" name="Group 83"/>
          <p:cNvGrpSpPr/>
          <p:nvPr/>
        </p:nvGrpSpPr>
        <p:grpSpPr>
          <a:xfrm>
            <a:off x="3429000" y="2971800"/>
            <a:ext cx="4824413" cy="1484313"/>
            <a:chOff x="930" y="1117"/>
            <a:chExt cx="3039" cy="935"/>
          </a:xfrm>
        </p:grpSpPr>
        <p:sp>
          <p:nvSpPr>
            <p:cNvPr id="13321" name="AutoShape 12"/>
            <p:cNvSpPr>
              <a:spLocks noChangeAspect="1" noTextEdit="1"/>
            </p:cNvSpPr>
            <p:nvPr/>
          </p:nvSpPr>
          <p:spPr>
            <a:xfrm>
              <a:off x="930" y="1117"/>
              <a:ext cx="3039" cy="93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4"/>
            <p:cNvSpPr/>
            <p:nvPr/>
          </p:nvSpPr>
          <p:spPr>
            <a:xfrm flipH="1">
              <a:off x="1842" y="1440"/>
              <a:ext cx="37" cy="11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3" name="Line 15"/>
            <p:cNvSpPr/>
            <p:nvPr/>
          </p:nvSpPr>
          <p:spPr>
            <a:xfrm flipH="1">
              <a:off x="1964" y="1755"/>
              <a:ext cx="37" cy="11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4" name="Rectangle 16"/>
            <p:cNvSpPr/>
            <p:nvPr/>
          </p:nvSpPr>
          <p:spPr>
            <a:xfrm>
              <a:off x="1426" y="1657"/>
              <a:ext cx="9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Symbol" panose="05050102010706020507" pitchFamily="18" charset="2"/>
                  <a:ea typeface="华文行楷" pitchFamily="2" charset="-122"/>
                </a:rPr>
                <a:t>ï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25" name="Rectangle 17"/>
            <p:cNvSpPr/>
            <p:nvPr/>
          </p:nvSpPr>
          <p:spPr>
            <a:xfrm>
              <a:off x="1426" y="1806"/>
              <a:ext cx="9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Symbol" panose="05050102010706020507" pitchFamily="18" charset="2"/>
                  <a:ea typeface="华文行楷" pitchFamily="2" charset="-122"/>
                </a:rPr>
                <a:t>î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26" name="Rectangle 18"/>
            <p:cNvSpPr/>
            <p:nvPr/>
          </p:nvSpPr>
          <p:spPr>
            <a:xfrm>
              <a:off x="1426" y="1323"/>
              <a:ext cx="9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Symbol" panose="05050102010706020507" pitchFamily="18" charset="2"/>
                  <a:ea typeface="华文行楷" pitchFamily="2" charset="-122"/>
                </a:rPr>
                <a:t>ï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27" name="Rectangle 19"/>
            <p:cNvSpPr/>
            <p:nvPr/>
          </p:nvSpPr>
          <p:spPr>
            <a:xfrm>
              <a:off x="1426" y="1472"/>
              <a:ext cx="9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Symbol" panose="05050102010706020507" pitchFamily="18" charset="2"/>
                  <a:ea typeface="华文行楷" pitchFamily="2" charset="-122"/>
                </a:rPr>
                <a:t>í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28" name="Rectangle 20"/>
            <p:cNvSpPr/>
            <p:nvPr/>
          </p:nvSpPr>
          <p:spPr>
            <a:xfrm>
              <a:off x="1426" y="1138"/>
              <a:ext cx="9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Symbol" panose="05050102010706020507" pitchFamily="18" charset="2"/>
                  <a:ea typeface="华文行楷" pitchFamily="2" charset="-122"/>
                </a:rPr>
                <a:t>ì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29" name="Rectangle 21"/>
            <p:cNvSpPr/>
            <p:nvPr/>
          </p:nvSpPr>
          <p:spPr>
            <a:xfrm>
              <a:off x="3018" y="1754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Symbol" panose="05050102010706020507" pitchFamily="18" charset="2"/>
                  <a:ea typeface="华文行楷" pitchFamily="2" charset="-122"/>
                </a:rPr>
                <a:t>&gt;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30" name="Rectangle 22"/>
            <p:cNvSpPr/>
            <p:nvPr/>
          </p:nvSpPr>
          <p:spPr>
            <a:xfrm>
              <a:off x="2300" y="1754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Symbol" panose="05050102010706020507" pitchFamily="18" charset="2"/>
                  <a:ea typeface="华文行楷" pitchFamily="2" charset="-122"/>
                </a:rPr>
                <a:t>´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31" name="Rectangle 23"/>
            <p:cNvSpPr/>
            <p:nvPr/>
          </p:nvSpPr>
          <p:spPr>
            <a:xfrm>
              <a:off x="2998" y="1439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Symbol" panose="05050102010706020507" pitchFamily="18" charset="2"/>
                  <a:ea typeface="华文行楷" pitchFamily="2" charset="-122"/>
                </a:rPr>
                <a:t>&gt;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32" name="Rectangle 24"/>
            <p:cNvSpPr/>
            <p:nvPr/>
          </p:nvSpPr>
          <p:spPr>
            <a:xfrm>
              <a:off x="3022" y="1124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Symbol" panose="05050102010706020507" pitchFamily="18" charset="2"/>
                  <a:ea typeface="华文行楷" pitchFamily="2" charset="-122"/>
                </a:rPr>
                <a:t>=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33" name="Rectangle 25"/>
            <p:cNvSpPr/>
            <p:nvPr/>
          </p:nvSpPr>
          <p:spPr>
            <a:xfrm>
              <a:off x="1268" y="1439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Symbol" panose="05050102010706020507" pitchFamily="18" charset="2"/>
                  <a:ea typeface="华文行楷" pitchFamily="2" charset="-122"/>
                </a:rPr>
                <a:t>=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34" name="Rectangle 26"/>
            <p:cNvSpPr/>
            <p:nvPr/>
          </p:nvSpPr>
          <p:spPr>
            <a:xfrm>
              <a:off x="1791" y="1752"/>
              <a:ext cx="6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1400" b="1" dirty="0">
                  <a:solidFill>
                    <a:srgbClr val="000000"/>
                  </a:solidFill>
                  <a:latin typeface="Symbol" panose="05050102010706020507" pitchFamily="18" charset="2"/>
                  <a:ea typeface="华文行楷" pitchFamily="2" charset="-122"/>
                </a:rPr>
                <a:t>-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35" name="Rectangle 27"/>
            <p:cNvSpPr/>
            <p:nvPr/>
          </p:nvSpPr>
          <p:spPr>
            <a:xfrm>
              <a:off x="3241" y="1809"/>
              <a:ext cx="64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zh-CN" altLang="en-US" sz="2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且是奇数</a:t>
              </a:r>
              <a:endParaRPr lang="zh-CN" altLang="en-US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36" name="Rectangle 28"/>
            <p:cNvSpPr/>
            <p:nvPr/>
          </p:nvSpPr>
          <p:spPr>
            <a:xfrm>
              <a:off x="3220" y="1494"/>
              <a:ext cx="64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zh-CN" altLang="en-US" sz="2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且是偶数</a:t>
              </a:r>
              <a:endParaRPr lang="zh-CN" altLang="en-US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37" name="Rectangle 29"/>
            <p:cNvSpPr/>
            <p:nvPr/>
          </p:nvSpPr>
          <p:spPr>
            <a:xfrm>
              <a:off x="3135" y="1776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1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38" name="Rectangle 30"/>
            <p:cNvSpPr/>
            <p:nvPr/>
          </p:nvSpPr>
          <p:spPr>
            <a:xfrm>
              <a:off x="2094" y="1776"/>
              <a:ext cx="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)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39" name="Rectangle 31"/>
            <p:cNvSpPr/>
            <p:nvPr/>
          </p:nvSpPr>
          <p:spPr>
            <a:xfrm>
              <a:off x="1502" y="1776"/>
              <a:ext cx="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(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40" name="Rectangle 32"/>
            <p:cNvSpPr/>
            <p:nvPr/>
          </p:nvSpPr>
          <p:spPr>
            <a:xfrm>
              <a:off x="3115" y="1461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1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41" name="Rectangle 33"/>
            <p:cNvSpPr/>
            <p:nvPr/>
          </p:nvSpPr>
          <p:spPr>
            <a:xfrm>
              <a:off x="1982" y="1461"/>
              <a:ext cx="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)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42" name="Rectangle 34"/>
            <p:cNvSpPr/>
            <p:nvPr/>
          </p:nvSpPr>
          <p:spPr>
            <a:xfrm>
              <a:off x="1613" y="1461"/>
              <a:ext cx="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(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43" name="Rectangle 35"/>
            <p:cNvSpPr/>
            <p:nvPr/>
          </p:nvSpPr>
          <p:spPr>
            <a:xfrm>
              <a:off x="3138" y="1146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1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44" name="Rectangle 36"/>
            <p:cNvSpPr/>
            <p:nvPr/>
          </p:nvSpPr>
          <p:spPr>
            <a:xfrm>
              <a:off x="2153" y="1760"/>
              <a:ext cx="56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2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45" name="Rectangle 37"/>
            <p:cNvSpPr/>
            <p:nvPr/>
          </p:nvSpPr>
          <p:spPr>
            <a:xfrm>
              <a:off x="1998" y="1760"/>
              <a:ext cx="56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2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46" name="Rectangle 38"/>
            <p:cNvSpPr/>
            <p:nvPr/>
          </p:nvSpPr>
          <p:spPr>
            <a:xfrm>
              <a:off x="1919" y="1747"/>
              <a:ext cx="37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)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47" name="Rectangle 39"/>
            <p:cNvSpPr/>
            <p:nvPr/>
          </p:nvSpPr>
          <p:spPr>
            <a:xfrm>
              <a:off x="1867" y="1752"/>
              <a:ext cx="56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1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48" name="Rectangle 40"/>
            <p:cNvSpPr/>
            <p:nvPr/>
          </p:nvSpPr>
          <p:spPr>
            <a:xfrm>
              <a:off x="1668" y="1760"/>
              <a:ext cx="37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(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49" name="Rectangle 41"/>
            <p:cNvSpPr/>
            <p:nvPr/>
          </p:nvSpPr>
          <p:spPr>
            <a:xfrm>
              <a:off x="2041" y="1445"/>
              <a:ext cx="56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2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50" name="Rectangle 42"/>
            <p:cNvSpPr/>
            <p:nvPr/>
          </p:nvSpPr>
          <p:spPr>
            <a:xfrm>
              <a:off x="1887" y="1445"/>
              <a:ext cx="56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1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2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51" name="Rectangle 43"/>
            <p:cNvSpPr/>
            <p:nvPr/>
          </p:nvSpPr>
          <p:spPr>
            <a:xfrm>
              <a:off x="2842" y="1776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n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52" name="Rectangle 44"/>
            <p:cNvSpPr/>
            <p:nvPr/>
          </p:nvSpPr>
          <p:spPr>
            <a:xfrm>
              <a:off x="2270" y="1776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a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53" name="Rectangle 45"/>
            <p:cNvSpPr/>
            <p:nvPr/>
          </p:nvSpPr>
          <p:spPr>
            <a:xfrm>
              <a:off x="1576" y="1776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a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54" name="Rectangle 46"/>
            <p:cNvSpPr/>
            <p:nvPr/>
          </p:nvSpPr>
          <p:spPr>
            <a:xfrm>
              <a:off x="2822" y="1461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n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55" name="Rectangle 47"/>
            <p:cNvSpPr/>
            <p:nvPr/>
          </p:nvSpPr>
          <p:spPr>
            <a:xfrm>
              <a:off x="1687" y="1461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a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56" name="Rectangle 48"/>
            <p:cNvSpPr/>
            <p:nvPr/>
          </p:nvSpPr>
          <p:spPr>
            <a:xfrm>
              <a:off x="2846" y="1146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n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57" name="Rectangle 49"/>
            <p:cNvSpPr/>
            <p:nvPr/>
          </p:nvSpPr>
          <p:spPr>
            <a:xfrm>
              <a:off x="1896" y="1146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a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58" name="Rectangle 50"/>
            <p:cNvSpPr/>
            <p:nvPr/>
          </p:nvSpPr>
          <p:spPr>
            <a:xfrm>
              <a:off x="1006" y="1461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a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59" name="Rectangle 51"/>
            <p:cNvSpPr/>
            <p:nvPr/>
          </p:nvSpPr>
          <p:spPr>
            <a:xfrm>
              <a:off x="1722" y="1747"/>
              <a:ext cx="6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1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n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60" name="Rectangle 52"/>
            <p:cNvSpPr/>
            <p:nvPr/>
          </p:nvSpPr>
          <p:spPr>
            <a:xfrm>
              <a:off x="1783" y="1430"/>
              <a:ext cx="6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1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n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  <p:sp>
          <p:nvSpPr>
            <p:cNvPr id="13361" name="Rectangle 53"/>
            <p:cNvSpPr/>
            <p:nvPr/>
          </p:nvSpPr>
          <p:spPr>
            <a:xfrm>
              <a:off x="1098" y="1445"/>
              <a:ext cx="6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altLang="zh-CN" sz="1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行楷" pitchFamily="2" charset="-122"/>
                </a:rPr>
                <a:t>n</a:t>
              </a:r>
              <a:endPara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华文行楷" pitchFamily="2" charset="-122"/>
              </a:endParaRPr>
            </a:p>
          </p:txBody>
        </p:sp>
      </p:grpSp>
      <p:sp>
        <p:nvSpPr>
          <p:cNvPr id="13320" name="灯片编号占位符 5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  <a:t>9</a:t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9|0.4"/>
</p:tagLst>
</file>

<file path=ppt/theme/theme1.xml><?xml version="1.0" encoding="utf-8"?>
<a:theme xmlns:a="http://schemas.openxmlformats.org/drawingml/2006/main" name="2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3891</Words>
  <Application>Microsoft Office PowerPoint</Application>
  <PresentationFormat>全屏显示(4:3)</PresentationFormat>
  <Paragraphs>1038</Paragraphs>
  <Slides>72</Slides>
  <Notes>25</Notes>
  <HiddenSlides>0</HiddenSlides>
  <MMClips>2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72</vt:i4>
      </vt:variant>
    </vt:vector>
  </HeadingPairs>
  <TitlesOfParts>
    <vt:vector size="86" baseType="lpstr">
      <vt:lpstr>黑体</vt:lpstr>
      <vt:lpstr>宋体</vt:lpstr>
      <vt:lpstr>Arial</vt:lpstr>
      <vt:lpstr>Courier New</vt:lpstr>
      <vt:lpstr>Monotype Sorts</vt:lpstr>
      <vt:lpstr>Symbol</vt:lpstr>
      <vt:lpstr>Tahoma</vt:lpstr>
      <vt:lpstr>Times New Roman</vt:lpstr>
      <vt:lpstr>Verdana</vt:lpstr>
      <vt:lpstr>Wingdings</vt:lpstr>
      <vt:lpstr>2_Profile</vt:lpstr>
      <vt:lpstr>1_Profile</vt:lpstr>
      <vt:lpstr>Microsoft Equation 3.0</vt:lpstr>
      <vt:lpstr>MathType 6.0 Equation</vt:lpstr>
      <vt:lpstr>PowerPoint 演示文稿</vt:lpstr>
      <vt:lpstr>Decrease and Conquer (减治法)</vt:lpstr>
      <vt:lpstr>PowerPoint 演示文稿</vt:lpstr>
      <vt:lpstr>A Typical Decrease by One Technique</vt:lpstr>
      <vt:lpstr>A Typical Decrease by a Constant Factor (half) Technique</vt:lpstr>
      <vt:lpstr>A Typical Divide and Conquer Technique</vt:lpstr>
      <vt:lpstr>PowerPoint 演示文稿</vt:lpstr>
      <vt:lpstr>PowerPoint 演示文稿</vt:lpstr>
      <vt:lpstr>减治法有三种变种</vt:lpstr>
      <vt:lpstr>Decrease-by-a-Constant-Factor Algorithm (It’s very fast, do not happen often!)</vt:lpstr>
      <vt:lpstr>以上算法不是最有效的解决方案!</vt:lpstr>
      <vt:lpstr>寻找第k个最小的元素</vt:lpstr>
      <vt:lpstr>寻找第k个最小的元素</vt:lpstr>
      <vt:lpstr>以快速排序为基础的解法</vt:lpstr>
      <vt:lpstr>以快速排序为基础的解法</vt:lpstr>
      <vt:lpstr>寻找第k个最小的元素</vt:lpstr>
      <vt:lpstr>寻找第k个最小的元素</vt:lpstr>
      <vt:lpstr>寻找第k个最小的元素</vt:lpstr>
      <vt:lpstr>Find kth smallest element</vt:lpstr>
      <vt:lpstr>插入排序</vt:lpstr>
      <vt:lpstr>插入排序</vt:lpstr>
      <vt:lpstr>插入排序: 迭代解法</vt:lpstr>
      <vt:lpstr>插入排序: 递归解法</vt:lpstr>
      <vt:lpstr>练习</vt:lpstr>
      <vt:lpstr>图的遍历</vt:lpstr>
      <vt:lpstr>相关术语</vt:lpstr>
      <vt:lpstr>图的表示方法</vt:lpstr>
      <vt:lpstr>深度优先搜索</vt:lpstr>
      <vt:lpstr>Depth-first search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Depth-First Search: The Code</vt:lpstr>
      <vt:lpstr>深度优先搜索: 小结</vt:lpstr>
      <vt:lpstr>Breadth-first search (BFS)</vt:lpstr>
      <vt:lpstr>Breadth-First Search</vt:lpstr>
      <vt:lpstr>Breadth-First Search</vt:lpstr>
      <vt:lpstr>Breadth-First Search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BFS: The Code Again</vt:lpstr>
      <vt:lpstr>宽度优先搜索: 性能</vt:lpstr>
      <vt:lpstr>Breadth-first search: 小结</vt:lpstr>
      <vt:lpstr>DFS&amp;BFS</vt:lpstr>
      <vt:lpstr>拓扑排序</vt:lpstr>
      <vt:lpstr>The DFS-Based Algorithm</vt:lpstr>
      <vt:lpstr>Topological sorting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Decrease-and-Conquer</dc:title>
  <dc:creator>Yanxia Jia</dc:creator>
  <cp:lastModifiedBy>伍 逸凡</cp:lastModifiedBy>
  <cp:revision>300</cp:revision>
  <cp:lastPrinted>2019-03-21T10:24:21Z</cp:lastPrinted>
  <dcterms:created xsi:type="dcterms:W3CDTF">2004-02-19T06:18:11Z</dcterms:created>
  <dcterms:modified xsi:type="dcterms:W3CDTF">2021-02-21T15:37:36Z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